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2" r:id="rId1"/>
  </p:sldMasterIdLst>
  <p:notesMasterIdLst>
    <p:notesMasterId r:id="rId48"/>
  </p:notesMasterIdLst>
  <p:handoutMasterIdLst>
    <p:handoutMasterId r:id="rId49"/>
  </p:handoutMasterIdLst>
  <p:sldIdLst>
    <p:sldId id="267" r:id="rId2"/>
    <p:sldId id="268" r:id="rId3"/>
    <p:sldId id="292" r:id="rId4"/>
    <p:sldId id="258" r:id="rId5"/>
    <p:sldId id="291" r:id="rId6"/>
    <p:sldId id="259" r:id="rId7"/>
    <p:sldId id="260" r:id="rId8"/>
    <p:sldId id="293" r:id="rId9"/>
    <p:sldId id="269" r:id="rId10"/>
    <p:sldId id="271" r:id="rId11"/>
    <p:sldId id="272" r:id="rId12"/>
    <p:sldId id="273" r:id="rId13"/>
    <p:sldId id="274" r:id="rId14"/>
    <p:sldId id="270" r:id="rId15"/>
    <p:sldId id="275" r:id="rId16"/>
    <p:sldId id="276" r:id="rId17"/>
    <p:sldId id="303" r:id="rId18"/>
    <p:sldId id="278" r:id="rId19"/>
    <p:sldId id="279" r:id="rId20"/>
    <p:sldId id="280" r:id="rId21"/>
    <p:sldId id="281" r:id="rId22"/>
    <p:sldId id="261" r:id="rId23"/>
    <p:sldId id="284" r:id="rId24"/>
    <p:sldId id="287" r:id="rId25"/>
    <p:sldId id="262" r:id="rId26"/>
    <p:sldId id="288" r:id="rId27"/>
    <p:sldId id="263" r:id="rId28"/>
    <p:sldId id="294" r:id="rId29"/>
    <p:sldId id="295" r:id="rId30"/>
    <p:sldId id="296" r:id="rId31"/>
    <p:sldId id="297" r:id="rId32"/>
    <p:sldId id="298" r:id="rId33"/>
    <p:sldId id="299" r:id="rId34"/>
    <p:sldId id="301" r:id="rId35"/>
    <p:sldId id="300" r:id="rId36"/>
    <p:sldId id="304" r:id="rId37"/>
    <p:sldId id="305" r:id="rId38"/>
    <p:sldId id="306" r:id="rId39"/>
    <p:sldId id="307" r:id="rId40"/>
    <p:sldId id="308" r:id="rId41"/>
    <p:sldId id="309" r:id="rId42"/>
    <p:sldId id="310" r:id="rId43"/>
    <p:sldId id="311" r:id="rId44"/>
    <p:sldId id="312" r:id="rId45"/>
    <p:sldId id="313" r:id="rId46"/>
    <p:sldId id="266" r:id="rId47"/>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9900"/>
    <a:srgbClr val="FFFFFF"/>
    <a:srgbClr val="FF3300"/>
    <a:srgbClr val="FF6600"/>
    <a:srgbClr val="000099"/>
    <a:srgbClr val="CC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76199" autoAdjust="0"/>
  </p:normalViewPr>
  <p:slideViewPr>
    <p:cSldViewPr snapToObjects="1">
      <p:cViewPr varScale="1">
        <p:scale>
          <a:sx n="66" d="100"/>
          <a:sy n="66" d="100"/>
        </p:scale>
        <p:origin x="-1314" y="-114"/>
      </p:cViewPr>
      <p:guideLst>
        <p:guide orient="horz" pos="2160"/>
        <p:guide pos="2880"/>
      </p:guideLst>
    </p:cSldViewPr>
  </p:slideViewPr>
  <p:outlineViewPr>
    <p:cViewPr>
      <p:scale>
        <a:sx n="33" d="100"/>
        <a:sy n="33" d="100"/>
      </p:scale>
      <p:origin x="0" y="31602"/>
    </p:cViewPr>
  </p:outlineViewPr>
  <p:notesTextViewPr>
    <p:cViewPr>
      <p:scale>
        <a:sx n="125" d="100"/>
        <a:sy n="125"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3180522" cy="472190"/>
          </a:xfrm>
          <a:prstGeom prst="rect">
            <a:avLst/>
          </a:prstGeom>
          <a:noFill/>
          <a:ln w="9525">
            <a:noFill/>
            <a:miter lim="800000"/>
            <a:headEnd/>
            <a:tailEnd/>
          </a:ln>
          <a:effectLst/>
        </p:spPr>
        <p:txBody>
          <a:bodyPr vert="horz" wrap="square" lIns="94851" tIns="47425" rIns="94851" bIns="47425" numCol="1" anchor="t" anchorCtr="0" compatLnSpc="1">
            <a:prstTxWarp prst="textNoShape">
              <a:avLst/>
            </a:prstTxWarp>
          </a:bodyPr>
          <a:lstStyle>
            <a:lvl1pPr>
              <a:defRPr sz="1200"/>
            </a:lvl1pPr>
          </a:lstStyle>
          <a:p>
            <a:endParaRPr lang="en-US"/>
          </a:p>
        </p:txBody>
      </p:sp>
      <p:sp>
        <p:nvSpPr>
          <p:cNvPr id="40963" name="Rectangle 3"/>
          <p:cNvSpPr>
            <a:spLocks noGrp="1" noChangeArrowheads="1"/>
          </p:cNvSpPr>
          <p:nvPr>
            <p:ph type="dt" sz="quarter" idx="1"/>
          </p:nvPr>
        </p:nvSpPr>
        <p:spPr bwMode="auto">
          <a:xfrm>
            <a:off x="4134678" y="0"/>
            <a:ext cx="3180522" cy="472190"/>
          </a:xfrm>
          <a:prstGeom prst="rect">
            <a:avLst/>
          </a:prstGeom>
          <a:noFill/>
          <a:ln w="9525">
            <a:noFill/>
            <a:miter lim="800000"/>
            <a:headEnd/>
            <a:tailEnd/>
          </a:ln>
          <a:effectLst/>
        </p:spPr>
        <p:txBody>
          <a:bodyPr vert="horz" wrap="square" lIns="94851" tIns="47425" rIns="94851" bIns="47425" numCol="1" anchor="t" anchorCtr="0" compatLnSpc="1">
            <a:prstTxWarp prst="textNoShape">
              <a:avLst/>
            </a:prstTxWarp>
          </a:bodyPr>
          <a:lstStyle>
            <a:lvl1pPr algn="r">
              <a:defRPr sz="1200"/>
            </a:lvl1pPr>
          </a:lstStyle>
          <a:p>
            <a:endParaRPr lang="en-US"/>
          </a:p>
        </p:txBody>
      </p:sp>
      <p:sp>
        <p:nvSpPr>
          <p:cNvPr id="40964" name="Rectangle 4"/>
          <p:cNvSpPr>
            <a:spLocks noGrp="1" noChangeArrowheads="1"/>
          </p:cNvSpPr>
          <p:nvPr>
            <p:ph type="ftr" sz="quarter" idx="2"/>
          </p:nvPr>
        </p:nvSpPr>
        <p:spPr bwMode="auto">
          <a:xfrm>
            <a:off x="0" y="9129010"/>
            <a:ext cx="3180522" cy="472190"/>
          </a:xfrm>
          <a:prstGeom prst="rect">
            <a:avLst/>
          </a:prstGeom>
          <a:noFill/>
          <a:ln w="9525">
            <a:noFill/>
            <a:miter lim="800000"/>
            <a:headEnd/>
            <a:tailEnd/>
          </a:ln>
          <a:effectLst/>
        </p:spPr>
        <p:txBody>
          <a:bodyPr vert="horz" wrap="square" lIns="94851" tIns="47425" rIns="94851" bIns="47425" numCol="1" anchor="b" anchorCtr="0" compatLnSpc="1">
            <a:prstTxWarp prst="textNoShape">
              <a:avLst/>
            </a:prstTxWarp>
          </a:bodyPr>
          <a:lstStyle>
            <a:lvl1pPr>
              <a:defRPr sz="1200"/>
            </a:lvl1pPr>
          </a:lstStyle>
          <a:p>
            <a:endParaRPr lang="en-US"/>
          </a:p>
        </p:txBody>
      </p:sp>
      <p:sp>
        <p:nvSpPr>
          <p:cNvPr id="40965" name="Rectangle 5"/>
          <p:cNvSpPr>
            <a:spLocks noGrp="1" noChangeArrowheads="1"/>
          </p:cNvSpPr>
          <p:nvPr>
            <p:ph type="sldNum" sz="quarter" idx="3"/>
          </p:nvPr>
        </p:nvSpPr>
        <p:spPr bwMode="auto">
          <a:xfrm>
            <a:off x="4134678" y="9129010"/>
            <a:ext cx="3180522" cy="472190"/>
          </a:xfrm>
          <a:prstGeom prst="rect">
            <a:avLst/>
          </a:prstGeom>
          <a:noFill/>
          <a:ln w="9525">
            <a:noFill/>
            <a:miter lim="800000"/>
            <a:headEnd/>
            <a:tailEnd/>
          </a:ln>
          <a:effectLst/>
        </p:spPr>
        <p:txBody>
          <a:bodyPr vert="horz" wrap="square" lIns="94851" tIns="47425" rIns="94851" bIns="47425" numCol="1" anchor="b" anchorCtr="0" compatLnSpc="1">
            <a:prstTxWarp prst="textNoShape">
              <a:avLst/>
            </a:prstTxWarp>
          </a:bodyPr>
          <a:lstStyle>
            <a:lvl1pPr algn="r">
              <a:defRPr sz="1200"/>
            </a:lvl1pPr>
          </a:lstStyle>
          <a:p>
            <a:fld id="{88A4F6DA-0EBA-4F06-BD76-DA86607A7DD9}" type="slidenum">
              <a:rPr lang="en-US"/>
              <a:pPr/>
              <a:t>‹#›</a:t>
            </a:fld>
            <a:endParaRPr lang="en-US"/>
          </a:p>
        </p:txBody>
      </p:sp>
    </p:spTree>
    <p:extLst>
      <p:ext uri="{BB962C8B-B14F-4D97-AF65-F5344CB8AC3E}">
        <p14:creationId xmlns:p14="http://schemas.microsoft.com/office/powerpoint/2010/main" val="39809041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170583" cy="480388"/>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defTabSz="966621">
              <a:defRPr sz="1200"/>
            </a:lvl1pPr>
          </a:lstStyle>
          <a:p>
            <a:endParaRPr lang="en-US"/>
          </a:p>
        </p:txBody>
      </p:sp>
      <p:sp>
        <p:nvSpPr>
          <p:cNvPr id="5123" name="Rectangle 3"/>
          <p:cNvSpPr>
            <a:spLocks noGrp="1" noChangeArrowheads="1"/>
          </p:cNvSpPr>
          <p:nvPr>
            <p:ph type="dt" idx="1"/>
          </p:nvPr>
        </p:nvSpPr>
        <p:spPr bwMode="auto">
          <a:xfrm>
            <a:off x="4144618" y="0"/>
            <a:ext cx="3170583" cy="480388"/>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algn="r" defTabSz="966621">
              <a:defRPr sz="1200"/>
            </a:lvl1pPr>
          </a:lstStyle>
          <a:p>
            <a:endParaRPr lang="en-US"/>
          </a:p>
        </p:txBody>
      </p:sp>
      <p:sp>
        <p:nvSpPr>
          <p:cNvPr id="5124"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975693" y="4561226"/>
            <a:ext cx="5363817" cy="4320213"/>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9120813"/>
            <a:ext cx="3170583" cy="480387"/>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defTabSz="966621">
              <a:defRPr sz="1200"/>
            </a:lvl1pPr>
          </a:lstStyle>
          <a:p>
            <a:endParaRPr lang="en-US"/>
          </a:p>
        </p:txBody>
      </p:sp>
      <p:sp>
        <p:nvSpPr>
          <p:cNvPr id="5127" name="Rectangle 7"/>
          <p:cNvSpPr>
            <a:spLocks noGrp="1" noChangeArrowheads="1"/>
          </p:cNvSpPr>
          <p:nvPr>
            <p:ph type="sldNum" sz="quarter" idx="5"/>
          </p:nvPr>
        </p:nvSpPr>
        <p:spPr bwMode="auto">
          <a:xfrm>
            <a:off x="4144618" y="9120813"/>
            <a:ext cx="3170583" cy="480387"/>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algn="r" defTabSz="966621">
              <a:defRPr sz="1200"/>
            </a:lvl1pPr>
          </a:lstStyle>
          <a:p>
            <a:fld id="{52263252-6E1F-4870-AAE1-FFBF056CF41D}" type="slidenum">
              <a:rPr lang="en-US"/>
              <a:pPr/>
              <a:t>‹#›</a:t>
            </a:fld>
            <a:endParaRPr lang="en-US"/>
          </a:p>
        </p:txBody>
      </p:sp>
    </p:spTree>
    <p:extLst>
      <p:ext uri="{BB962C8B-B14F-4D97-AF65-F5344CB8AC3E}">
        <p14:creationId xmlns:p14="http://schemas.microsoft.com/office/powerpoint/2010/main" val="42581739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3EFACA85-E776-4CD2-AB59-95097F3A260D}" type="slidenum">
              <a:rPr lang="en-US"/>
              <a:pPr/>
              <a:t>2</a:t>
            </a:fld>
            <a:endParaRPr lang="en-US"/>
          </a:p>
        </p:txBody>
      </p:sp>
      <p:sp>
        <p:nvSpPr>
          <p:cNvPr id="17410" name="Rectangle 2"/>
          <p:cNvSpPr>
            <a:spLocks noChangeArrowheads="1"/>
          </p:cNvSpPr>
          <p:nvPr/>
        </p:nvSpPr>
        <p:spPr bwMode="auto">
          <a:xfrm>
            <a:off x="4144618" y="0"/>
            <a:ext cx="3170583" cy="480388"/>
          </a:xfrm>
          <a:prstGeom prst="rect">
            <a:avLst/>
          </a:prstGeom>
          <a:noFill/>
          <a:ln w="12700">
            <a:noFill/>
            <a:miter lim="800000"/>
            <a:headEnd/>
            <a:tailEnd/>
          </a:ln>
          <a:effectLst/>
        </p:spPr>
        <p:txBody>
          <a:bodyPr wrap="none" lIns="94851" tIns="47425" rIns="94851" bIns="47425" anchor="ctr"/>
          <a:lstStyle/>
          <a:p>
            <a:endParaRPr lang="en-US"/>
          </a:p>
        </p:txBody>
      </p:sp>
      <p:sp>
        <p:nvSpPr>
          <p:cNvPr id="17411" name="Rectangle 3"/>
          <p:cNvSpPr>
            <a:spLocks noChangeArrowheads="1"/>
          </p:cNvSpPr>
          <p:nvPr/>
        </p:nvSpPr>
        <p:spPr bwMode="auto">
          <a:xfrm>
            <a:off x="4144618" y="9120813"/>
            <a:ext cx="3170583" cy="480387"/>
          </a:xfrm>
          <a:prstGeom prst="rect">
            <a:avLst/>
          </a:prstGeom>
          <a:noFill/>
          <a:ln w="12700">
            <a:noFill/>
            <a:miter lim="800000"/>
            <a:headEnd/>
            <a:tailEnd/>
          </a:ln>
          <a:effectLst/>
        </p:spPr>
        <p:txBody>
          <a:bodyPr lIns="95646" tIns="46985" rIns="95646" bIns="46985" anchor="b"/>
          <a:lstStyle/>
          <a:p>
            <a:pPr algn="r" defTabSz="966621"/>
            <a:r>
              <a:rPr lang="en-US" sz="1200" dirty="0"/>
              <a:t>1</a:t>
            </a:r>
          </a:p>
        </p:txBody>
      </p:sp>
      <p:sp>
        <p:nvSpPr>
          <p:cNvPr id="17412" name="Rectangle 4"/>
          <p:cNvSpPr>
            <a:spLocks noChangeArrowheads="1"/>
          </p:cNvSpPr>
          <p:nvPr/>
        </p:nvSpPr>
        <p:spPr bwMode="auto">
          <a:xfrm>
            <a:off x="0" y="9120813"/>
            <a:ext cx="3170583" cy="480387"/>
          </a:xfrm>
          <a:prstGeom prst="rect">
            <a:avLst/>
          </a:prstGeom>
          <a:noFill/>
          <a:ln w="12700">
            <a:noFill/>
            <a:miter lim="800000"/>
            <a:headEnd/>
            <a:tailEnd/>
          </a:ln>
          <a:effectLst/>
        </p:spPr>
        <p:txBody>
          <a:bodyPr wrap="none" lIns="94851" tIns="47425" rIns="94851" bIns="47425" anchor="ctr"/>
          <a:lstStyle/>
          <a:p>
            <a:endParaRPr lang="en-US"/>
          </a:p>
        </p:txBody>
      </p:sp>
      <p:sp>
        <p:nvSpPr>
          <p:cNvPr id="17413" name="Rectangle 5"/>
          <p:cNvSpPr>
            <a:spLocks noChangeArrowheads="1"/>
          </p:cNvSpPr>
          <p:nvPr/>
        </p:nvSpPr>
        <p:spPr bwMode="auto">
          <a:xfrm>
            <a:off x="0" y="0"/>
            <a:ext cx="3170583" cy="480388"/>
          </a:xfrm>
          <a:prstGeom prst="rect">
            <a:avLst/>
          </a:prstGeom>
          <a:noFill/>
          <a:ln w="12700">
            <a:noFill/>
            <a:miter lim="800000"/>
            <a:headEnd/>
            <a:tailEnd/>
          </a:ln>
          <a:effectLst/>
        </p:spPr>
        <p:txBody>
          <a:bodyPr wrap="none" lIns="94851" tIns="47425" rIns="94851" bIns="47425" anchor="ctr"/>
          <a:lstStyle/>
          <a:p>
            <a:endParaRPr lang="en-US"/>
          </a:p>
        </p:txBody>
      </p:sp>
      <p:sp>
        <p:nvSpPr>
          <p:cNvPr id="17414" name="Rectangle 6"/>
          <p:cNvSpPr>
            <a:spLocks noGrp="1" noRot="1" noChangeAspect="1" noChangeArrowheads="1" noTextEdit="1"/>
          </p:cNvSpPr>
          <p:nvPr>
            <p:ph type="sldImg"/>
          </p:nvPr>
        </p:nvSpPr>
        <p:spPr>
          <a:ln w="12700" cap="flat">
            <a:solidFill>
              <a:schemeClr val="tx1"/>
            </a:solidFill>
          </a:ln>
        </p:spPr>
      </p:sp>
      <p:sp>
        <p:nvSpPr>
          <p:cNvPr id="17415" name="Rectangle 7"/>
          <p:cNvSpPr>
            <a:spLocks noGrp="1" noChangeArrowheads="1"/>
          </p:cNvSpPr>
          <p:nvPr>
            <p:ph type="body" idx="1"/>
          </p:nvPr>
        </p:nvSpPr>
        <p:spPr>
          <a:ln/>
        </p:spPr>
        <p:txBody>
          <a:bodyPr lIns="95646" tIns="46985" rIns="95646" bIns="46985"/>
          <a:lstStyle/>
          <a:p>
            <a:r>
              <a:rPr lang="es-MX" sz="1200" kern="1200" dirty="0" smtClean="0">
                <a:solidFill>
                  <a:schemeClr val="tx1"/>
                </a:solidFill>
                <a:latin typeface="Times New Roman" pitchFamily="18" charset="0"/>
                <a:ea typeface="+mn-ea"/>
                <a:cs typeface="+mn-cs"/>
              </a:rPr>
              <a:t>El propósito de este módulo es introducir a los participantes en los temas reglamentarios de seguridad y salud ocupacional</a:t>
            </a:r>
            <a:r>
              <a:rPr lang="es-MX" sz="1200" kern="1200" baseline="0" dirty="0" smtClean="0">
                <a:solidFill>
                  <a:schemeClr val="tx1"/>
                </a:solidFill>
                <a:latin typeface="Times New Roman" pitchFamily="18" charset="0"/>
                <a:ea typeface="+mn-ea"/>
                <a:cs typeface="+mn-cs"/>
              </a:rPr>
              <a:t> </a:t>
            </a:r>
            <a:r>
              <a:rPr lang="es-MX" sz="1200" kern="1200" dirty="0" smtClean="0">
                <a:solidFill>
                  <a:schemeClr val="tx1"/>
                </a:solidFill>
                <a:latin typeface="Times New Roman" pitchFamily="18" charset="0"/>
                <a:ea typeface="+mn-ea"/>
                <a:cs typeface="+mn-cs"/>
              </a:rPr>
              <a:t>y el cumplimiento de los mismos.  El énfasis se pone en el Acta de OSH, sus disposiciones principales, procedimientos de normas y estándares, así como las pautas básicas de cumplimiento que se relacionan con la industria de la construcción. </a:t>
            </a:r>
            <a:endParaRPr lang="en-US" sz="1200" kern="1200" dirty="0" smtClean="0">
              <a:solidFill>
                <a:schemeClr val="tx1"/>
              </a:solidFill>
              <a:latin typeface="Times New Roman" pitchFamily="18" charset="0"/>
              <a:ea typeface="+mn-ea"/>
              <a:cs typeface="+mn-cs"/>
            </a:endParaRPr>
          </a:p>
          <a:p>
            <a:r>
              <a:rPr lang="es-MX" sz="1200" kern="1200" dirty="0" smtClean="0">
                <a:solidFill>
                  <a:schemeClr val="tx1"/>
                </a:solidFill>
                <a:latin typeface="Times New Roman" pitchFamily="18" charset="0"/>
                <a:ea typeface="+mn-ea"/>
                <a:cs typeface="+mn-cs"/>
              </a:rPr>
              <a:t> </a:t>
            </a:r>
            <a:endParaRPr lang="en-US" sz="1200" kern="1200" dirty="0" smtClean="0">
              <a:solidFill>
                <a:schemeClr val="tx1"/>
              </a:solidFill>
              <a:latin typeface="Times New Roman" pitchFamily="18" charset="0"/>
              <a:ea typeface="+mn-ea"/>
              <a:cs typeface="+mn-cs"/>
            </a:endParaRPr>
          </a:p>
          <a:p>
            <a:endParaRPr lang="en-US" sz="1200" kern="1200" dirty="0" smtClean="0">
              <a:solidFill>
                <a:schemeClr val="tx1"/>
              </a:solidFill>
              <a:latin typeface="Times New Roman" pitchFamily="18" charset="0"/>
              <a:ea typeface="+mn-ea"/>
              <a:cs typeface="+mn-cs"/>
            </a:endParaRPr>
          </a:p>
          <a:p>
            <a:r>
              <a:rPr lang="es-ES" sz="1200" b="1" u="none" strike="noStrike" kern="1200" dirty="0" smtClean="0">
                <a:solidFill>
                  <a:schemeClr val="tx1"/>
                </a:solidFill>
                <a:latin typeface="Times New Roman" pitchFamily="18" charset="0"/>
                <a:ea typeface="+mn-ea"/>
                <a:cs typeface="+mn-cs"/>
              </a:rPr>
              <a:t> </a:t>
            </a:r>
            <a:endParaRPr lang="en-US" sz="1200" kern="1200" dirty="0" smtClean="0">
              <a:solidFill>
                <a:schemeClr val="tx1"/>
              </a:solidFill>
              <a:latin typeface="Times New Roman" pitchFamily="18" charset="0"/>
              <a:ea typeface="+mn-ea"/>
              <a:cs typeface="+mn-cs"/>
            </a:endParaRPr>
          </a:p>
          <a:p>
            <a:r>
              <a:rPr lang="es-MX" sz="1200" kern="1200" dirty="0" smtClean="0">
                <a:solidFill>
                  <a:schemeClr val="tx1"/>
                </a:solidFill>
                <a:latin typeface="Times New Roman" pitchFamily="18" charset="0"/>
                <a:ea typeface="+mn-ea"/>
                <a:cs typeface="+mn-cs"/>
              </a:rPr>
              <a:t>Al completar este módulo, los participantes podrán:</a:t>
            </a:r>
            <a:endParaRPr lang="en-US" sz="1200" kern="1200" dirty="0" smtClean="0">
              <a:solidFill>
                <a:schemeClr val="tx1"/>
              </a:solidFill>
              <a:latin typeface="Times New Roman" pitchFamily="18" charset="0"/>
              <a:ea typeface="+mn-ea"/>
              <a:cs typeface="+mn-cs"/>
            </a:endParaRPr>
          </a:p>
          <a:p>
            <a:pPr lvl="0"/>
            <a:r>
              <a:rPr lang="es-MX" sz="1200" kern="1200" dirty="0" smtClean="0">
                <a:solidFill>
                  <a:schemeClr val="tx1"/>
                </a:solidFill>
                <a:latin typeface="Times New Roman" pitchFamily="18" charset="0"/>
                <a:ea typeface="+mn-ea"/>
                <a:cs typeface="+mn-cs"/>
              </a:rPr>
              <a:t>Identificar las disposiciones principales de la Ley de OSH incluyendo su alcance, las responsabilidades y derechos del empleador y los trabajadores, las inspecciones en lugares de trabajo, las pólizas en cuanto a violaciones/citaciones/multas, e inspecciones enfocadas.</a:t>
            </a:r>
            <a:endParaRPr lang="en-US" sz="1200" kern="1200" dirty="0" smtClean="0">
              <a:solidFill>
                <a:schemeClr val="tx1"/>
              </a:solidFill>
              <a:latin typeface="Times New Roman" pitchFamily="18" charset="0"/>
              <a:ea typeface="+mn-ea"/>
              <a:cs typeface="+mn-cs"/>
            </a:endParaRPr>
          </a:p>
          <a:p>
            <a:pPr lvl="0"/>
            <a:r>
              <a:rPr lang="es-MX" sz="1200" kern="1200" dirty="0" smtClean="0">
                <a:solidFill>
                  <a:schemeClr val="tx1"/>
                </a:solidFill>
                <a:latin typeface="Times New Roman" pitchFamily="18" charset="0"/>
                <a:ea typeface="+mn-ea"/>
                <a:cs typeface="+mn-cs"/>
              </a:rPr>
              <a:t>Identificar las fases claves de una inspección de OSHA: la conferencia inicial, la inspección del sitio de trabajo, y la conferencia de cierre.</a:t>
            </a:r>
            <a:endParaRPr lang="en-US" sz="1200" kern="1200" dirty="0" smtClean="0">
              <a:solidFill>
                <a:schemeClr val="tx1"/>
              </a:solidFill>
              <a:latin typeface="Times New Roman" pitchFamily="18" charset="0"/>
              <a:ea typeface="+mn-ea"/>
              <a:cs typeface="+mn-cs"/>
            </a:endParaRPr>
          </a:p>
          <a:p>
            <a:pPr lvl="0"/>
            <a:r>
              <a:rPr lang="es-MX" sz="1200" kern="1200" dirty="0" smtClean="0">
                <a:solidFill>
                  <a:schemeClr val="tx1"/>
                </a:solidFill>
                <a:latin typeface="Times New Roman" pitchFamily="18" charset="0"/>
                <a:ea typeface="+mn-ea"/>
                <a:cs typeface="+mn-cs"/>
              </a:rPr>
              <a:t>Encontrar cualquier norma de OSHA en el Registro Federal utilizando referencias por el nombre del tema o el número del código.</a:t>
            </a:r>
            <a:endParaRPr lang="en-US" sz="1200" kern="1200" dirty="0" smtClean="0">
              <a:solidFill>
                <a:schemeClr val="tx1"/>
              </a:solidFill>
              <a:latin typeface="Times New Roman" pitchFamily="18" charset="0"/>
              <a:ea typeface="+mn-ea"/>
              <a:cs typeface="+mn-cs"/>
            </a:endParaRPr>
          </a:p>
          <a:p>
            <a:pPr lvl="0"/>
            <a:r>
              <a:rPr lang="es-MX" sz="1200" kern="1200" dirty="0" smtClean="0">
                <a:solidFill>
                  <a:schemeClr val="tx1"/>
                </a:solidFill>
                <a:latin typeface="Times New Roman" pitchFamily="18" charset="0"/>
                <a:ea typeface="+mn-ea"/>
                <a:cs typeface="+mn-cs"/>
              </a:rPr>
              <a:t>Identificar las responsabilidades de los patrones en obras de trabajo empleadores múltiples.</a:t>
            </a:r>
            <a:endParaRPr lang="en-US" sz="1200" kern="1200" dirty="0" smtClean="0">
              <a:solidFill>
                <a:schemeClr val="tx1"/>
              </a:solidFill>
              <a:latin typeface="Times New Roman" pitchFamily="18" charset="0"/>
              <a:ea typeface="+mn-ea"/>
              <a:cs typeface="+mn-cs"/>
            </a:endParaRPr>
          </a:p>
          <a:p>
            <a:pPr lvl="0"/>
            <a:r>
              <a:rPr lang="es-MX" sz="1200" kern="1200" dirty="0" smtClean="0">
                <a:solidFill>
                  <a:schemeClr val="tx1"/>
                </a:solidFill>
                <a:latin typeface="Times New Roman" pitchFamily="18" charset="0"/>
                <a:ea typeface="+mn-ea"/>
                <a:cs typeface="+mn-cs"/>
              </a:rPr>
              <a:t>Obtener una comprensión general de varias </a:t>
            </a:r>
            <a:r>
              <a:rPr lang="es-MX" sz="1200" kern="1200" dirty="0" err="1" smtClean="0">
                <a:solidFill>
                  <a:schemeClr val="tx1"/>
                </a:solidFill>
                <a:latin typeface="Times New Roman" pitchFamily="18" charset="0"/>
                <a:ea typeface="+mn-ea"/>
                <a:cs typeface="+mn-cs"/>
              </a:rPr>
              <a:t>subpartes</a:t>
            </a:r>
            <a:r>
              <a:rPr lang="es-MX" sz="1200" kern="1200" dirty="0" smtClean="0">
                <a:solidFill>
                  <a:schemeClr val="tx1"/>
                </a:solidFill>
                <a:latin typeface="Times New Roman" pitchFamily="18" charset="0"/>
                <a:ea typeface="+mn-ea"/>
                <a:cs typeface="+mn-cs"/>
              </a:rPr>
              <a:t> de la norma 1926 de OSHA y en particular las responsabilidades de la “Persona Competente” y la “Persona Capacitada”.</a:t>
            </a:r>
            <a:endParaRPr lang="en-US" sz="1200" kern="1200" dirty="0" smtClean="0">
              <a:solidFill>
                <a:schemeClr val="tx1"/>
              </a:solidFill>
              <a:latin typeface="Times New Roman" pitchFamily="18" charset="0"/>
              <a:ea typeface="+mn-ea"/>
              <a:cs typeface="+mn-cs"/>
            </a:endParaRPr>
          </a:p>
          <a:p>
            <a:pPr lvl="0"/>
            <a:r>
              <a:rPr lang="es-MX" sz="1200" kern="1200" dirty="0" smtClean="0">
                <a:solidFill>
                  <a:schemeClr val="tx1"/>
                </a:solidFill>
                <a:latin typeface="Times New Roman" pitchFamily="18" charset="0"/>
                <a:ea typeface="+mn-ea"/>
                <a:cs typeface="+mn-cs"/>
              </a:rPr>
              <a:t>Responder apropiadamente a una inspección de OSHA.</a:t>
            </a:r>
            <a:endParaRPr lang="en-US" sz="1200" kern="1200" dirty="0" smtClean="0">
              <a:solidFill>
                <a:schemeClr val="tx1"/>
              </a:solidFill>
              <a:latin typeface="Times New Roman" pitchFamily="18" charset="0"/>
              <a:ea typeface="+mn-ea"/>
              <a:cs typeface="+mn-cs"/>
            </a:endParaRPr>
          </a:p>
          <a:p>
            <a:r>
              <a:rPr lang="es-ES" sz="1200" kern="1200" dirty="0" smtClean="0">
                <a:solidFill>
                  <a:schemeClr val="tx1"/>
                </a:solidFill>
                <a:latin typeface="Times New Roman" pitchFamily="18" charset="0"/>
                <a:ea typeface="+mn-ea"/>
                <a:cs typeface="+mn-cs"/>
              </a:rPr>
              <a:t> </a:t>
            </a:r>
            <a:endParaRPr lang="en-US" sz="1200" kern="1200" dirty="0" smtClean="0">
              <a:solidFill>
                <a:schemeClr val="tx1"/>
              </a:solidFill>
              <a:latin typeface="Times New Roman" pitchFamily="18" charset="0"/>
              <a:ea typeface="+mn-ea"/>
              <a:cs typeface="+mn-cs"/>
            </a:endParaRPr>
          </a:p>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s-MX" sz="1200" b="1" i="1" kern="1200" dirty="0" smtClean="0">
                <a:solidFill>
                  <a:schemeClr val="tx1"/>
                </a:solidFill>
                <a:latin typeface="Times New Roman" pitchFamily="18" charset="0"/>
                <a:ea typeface="+mn-ea"/>
                <a:cs typeface="+mn-cs"/>
              </a:rPr>
              <a:t>Preminencia</a:t>
            </a:r>
            <a:r>
              <a:rPr lang="es-MX" sz="1200" kern="1200" dirty="0" smtClean="0">
                <a:solidFill>
                  <a:schemeClr val="tx1"/>
                </a:solidFill>
                <a:latin typeface="Times New Roman" pitchFamily="18" charset="0"/>
                <a:ea typeface="+mn-ea"/>
                <a:cs typeface="+mn-cs"/>
              </a:rPr>
              <a:t> </a:t>
            </a:r>
            <a:r>
              <a:rPr lang="es-MX" sz="1200" b="1" i="1" kern="1200" dirty="0" smtClean="0">
                <a:solidFill>
                  <a:schemeClr val="tx1"/>
                </a:solidFill>
                <a:latin typeface="Times New Roman" pitchFamily="18" charset="0"/>
                <a:ea typeface="+mn-ea"/>
                <a:cs typeface="+mn-cs"/>
              </a:rPr>
              <a:t>— </a:t>
            </a:r>
            <a:r>
              <a:rPr lang="es-MX" sz="1200" b="0" i="0" kern="1200" dirty="0" smtClean="0">
                <a:solidFill>
                  <a:schemeClr val="tx1"/>
                </a:solidFill>
                <a:latin typeface="Times New Roman" pitchFamily="18" charset="0"/>
                <a:ea typeface="+mn-ea"/>
                <a:cs typeface="+mn-cs"/>
              </a:rPr>
              <a:t>Cuando</a:t>
            </a:r>
            <a:r>
              <a:rPr lang="es-MX" sz="1200" b="0" i="0" kern="1200" baseline="0" dirty="0" smtClean="0">
                <a:solidFill>
                  <a:schemeClr val="tx1"/>
                </a:solidFill>
                <a:latin typeface="Times New Roman" pitchFamily="18" charset="0"/>
                <a:ea typeface="+mn-ea"/>
                <a:cs typeface="+mn-cs"/>
              </a:rPr>
              <a:t> otro </a:t>
            </a:r>
            <a:r>
              <a:rPr lang="es-MX" sz="1200" kern="1200" dirty="0" smtClean="0">
                <a:solidFill>
                  <a:schemeClr val="tx1"/>
                </a:solidFill>
                <a:latin typeface="Times New Roman" pitchFamily="18" charset="0"/>
                <a:ea typeface="+mn-ea"/>
                <a:cs typeface="+mn-cs"/>
              </a:rPr>
              <a:t>organismo federal ejerce autoridad en el área de seguridad o salud, OSHA está “impedida” de desarrollar reglamentos o hacer cumplir sus reglamentos existentes.  Esto es a menudo referido como la prohibición “4(b)(1)”.  El número se refiere a la sección del acta que prohíbe a la OSHA operar donde otro organismo tiene autoridad. </a:t>
            </a:r>
            <a:endParaRPr lang="en-US" sz="1200" kern="1200" dirty="0" smtClean="0">
              <a:solidFill>
                <a:schemeClr val="tx1"/>
              </a:solidFill>
              <a:latin typeface="Times New Roman" pitchFamily="18" charset="0"/>
              <a:ea typeface="+mn-ea"/>
              <a:cs typeface="+mn-cs"/>
            </a:endParaRPr>
          </a:p>
          <a:p>
            <a:r>
              <a:rPr lang="es-ES" sz="1200" kern="1200" dirty="0" smtClean="0">
                <a:solidFill>
                  <a:schemeClr val="tx1"/>
                </a:solidFill>
                <a:latin typeface="Times New Roman" pitchFamily="18" charset="0"/>
                <a:ea typeface="+mn-ea"/>
                <a:cs typeface="+mn-cs"/>
              </a:rPr>
              <a:t> </a:t>
            </a:r>
            <a:endParaRPr lang="en-US" sz="1200" kern="1200" dirty="0" smtClean="0">
              <a:solidFill>
                <a:schemeClr val="tx1"/>
              </a:solidFill>
              <a:latin typeface="Times New Roman" pitchFamily="18" charset="0"/>
              <a:ea typeface="+mn-ea"/>
              <a:cs typeface="+mn-cs"/>
            </a:endParaRPr>
          </a:p>
          <a:p>
            <a:r>
              <a:rPr lang="es-MX" sz="1200" kern="1200" dirty="0" smtClean="0">
                <a:solidFill>
                  <a:schemeClr val="tx1"/>
                </a:solidFill>
                <a:latin typeface="Times New Roman" pitchFamily="18" charset="0"/>
                <a:ea typeface="+mn-ea"/>
                <a:cs typeface="+mn-cs"/>
              </a:rPr>
              <a:t>Un ejemplo familiar de esta preminencia se ve en la nueva Administración Federal de Seguridad  de Transporte Motorizado (FMCSA), parte del Departamento de Transporte (DOT).  El FMCSA tiene jurisdicción sobre los reglamentos de seguridad para vehículos comerciales pesados.  Una parte de estos reglamentos tiene que ver con las “horas de servicio”, que rige por cuánto tiempo los camioneros tienen que manejar sus vehículos antes de necesitar un descanso.  Aunque las horas de operación están relacionadas con la salud y seguridad de un conductor, OSHA no puede citar a un empleador cubierto por la FMCSA por hacer que sus conductores trabajen horarios prolongados porque FMCSA tiene autoridad, y por lo tanto tiene preminencia sobre OSHA en dichas áreas. </a:t>
            </a:r>
            <a:endParaRPr lang="en-US" sz="1200" kern="1200" dirty="0" smtClean="0">
              <a:solidFill>
                <a:schemeClr val="tx1"/>
              </a:solidFill>
              <a:latin typeface="Times New Roman" pitchFamily="18" charset="0"/>
              <a:ea typeface="+mn-ea"/>
              <a:cs typeface="+mn-cs"/>
            </a:endParaRPr>
          </a:p>
          <a:p>
            <a:r>
              <a:rPr lang="es-MX" sz="1200" kern="1200" dirty="0" smtClean="0">
                <a:solidFill>
                  <a:schemeClr val="tx1"/>
                </a:solidFill>
                <a:latin typeface="Times New Roman" pitchFamily="18" charset="0"/>
                <a:ea typeface="+mn-ea"/>
                <a:cs typeface="+mn-cs"/>
              </a:rPr>
              <a:t> </a:t>
            </a:r>
            <a:endParaRPr lang="en-US" sz="1200" kern="1200" dirty="0" smtClean="0">
              <a:solidFill>
                <a:schemeClr val="tx1"/>
              </a:solidFill>
              <a:latin typeface="Times New Roman" pitchFamily="18" charset="0"/>
              <a:ea typeface="+mn-ea"/>
              <a:cs typeface="+mn-cs"/>
            </a:endParaRPr>
          </a:p>
          <a:p>
            <a:r>
              <a:rPr lang="es-MX" sz="1200" kern="1200" dirty="0" smtClean="0">
                <a:solidFill>
                  <a:schemeClr val="tx1"/>
                </a:solidFill>
                <a:latin typeface="Times New Roman" pitchFamily="18" charset="0"/>
                <a:ea typeface="+mn-ea"/>
                <a:cs typeface="+mn-cs"/>
              </a:rPr>
              <a:t>El derecho de preminencia puede causar confusión, porque solo bloquea la obligatoriedad de la OSHA si las reglas del otro organismo están </a:t>
            </a:r>
            <a:r>
              <a:rPr lang="es-MX" sz="1200" i="1" kern="1200" dirty="0" smtClean="0">
                <a:solidFill>
                  <a:schemeClr val="tx1"/>
                </a:solidFill>
                <a:latin typeface="Times New Roman" pitchFamily="18" charset="0"/>
                <a:ea typeface="+mn-ea"/>
                <a:cs typeface="+mn-cs"/>
              </a:rPr>
              <a:t>relacionadas con la seguridad y salud de los trabajadores</a:t>
            </a:r>
            <a:r>
              <a:rPr lang="es-MX" sz="1200" kern="1200" dirty="0" smtClean="0">
                <a:solidFill>
                  <a:schemeClr val="tx1"/>
                </a:solidFill>
                <a:latin typeface="Times New Roman" pitchFamily="18" charset="0"/>
                <a:ea typeface="+mn-ea"/>
                <a:cs typeface="+mn-cs"/>
              </a:rPr>
              <a:t>.  Por ejemplo, otra Agencia del Departamento de Transportes, la Administración Federal de Autopistas (FHWA), publica el </a:t>
            </a:r>
            <a:r>
              <a:rPr lang="es-MX" sz="1200" i="1" kern="1200" dirty="0" smtClean="0">
                <a:solidFill>
                  <a:schemeClr val="tx1"/>
                </a:solidFill>
                <a:latin typeface="Times New Roman" pitchFamily="18" charset="0"/>
                <a:ea typeface="+mn-ea"/>
                <a:cs typeface="+mn-cs"/>
              </a:rPr>
              <a:t>Manual sobre Dispositivos Uniformes</a:t>
            </a:r>
            <a:r>
              <a:rPr lang="es-MX" sz="1200" kern="1200" dirty="0" smtClean="0">
                <a:solidFill>
                  <a:schemeClr val="tx1"/>
                </a:solidFill>
                <a:latin typeface="Times New Roman" pitchFamily="18" charset="0"/>
                <a:ea typeface="+mn-ea"/>
                <a:cs typeface="+mn-cs"/>
              </a:rPr>
              <a:t> </a:t>
            </a:r>
            <a:r>
              <a:rPr lang="es-MX" sz="1200" i="1" kern="1200" dirty="0" smtClean="0">
                <a:solidFill>
                  <a:schemeClr val="tx1"/>
                </a:solidFill>
                <a:latin typeface="Times New Roman" pitchFamily="18" charset="0"/>
                <a:ea typeface="+mn-ea"/>
                <a:cs typeface="+mn-cs"/>
              </a:rPr>
              <a:t>para el Control del Tránsito </a:t>
            </a:r>
            <a:r>
              <a:rPr lang="es-MX" sz="1200" kern="1200" dirty="0" smtClean="0">
                <a:solidFill>
                  <a:schemeClr val="tx1"/>
                </a:solidFill>
                <a:latin typeface="Times New Roman" pitchFamily="18" charset="0"/>
                <a:ea typeface="+mn-ea"/>
                <a:cs typeface="+mn-cs"/>
              </a:rPr>
              <a:t>(MUTCD).  El MUTCD (entre otras cosas) proporciona </a:t>
            </a:r>
            <a:r>
              <a:rPr lang="es-MX" sz="1200" i="1" kern="1200" dirty="0" smtClean="0">
                <a:solidFill>
                  <a:schemeClr val="tx1"/>
                </a:solidFill>
                <a:latin typeface="Times New Roman" pitchFamily="18" charset="0"/>
                <a:ea typeface="+mn-ea"/>
                <a:cs typeface="+mn-cs"/>
              </a:rPr>
              <a:t>prácticas recomendadas</a:t>
            </a:r>
            <a:r>
              <a:rPr lang="es-MX" sz="1200" kern="1200" dirty="0" smtClean="0">
                <a:solidFill>
                  <a:schemeClr val="tx1"/>
                </a:solidFill>
                <a:latin typeface="Times New Roman" pitchFamily="18" charset="0"/>
                <a:ea typeface="+mn-ea"/>
                <a:cs typeface="+mn-cs"/>
              </a:rPr>
              <a:t> para los “señaladores (</a:t>
            </a:r>
            <a:r>
              <a:rPr lang="es-MX" sz="1200" kern="1200" dirty="0" err="1" smtClean="0">
                <a:solidFill>
                  <a:schemeClr val="tx1"/>
                </a:solidFill>
                <a:latin typeface="Times New Roman" pitchFamily="18" charset="0"/>
                <a:ea typeface="+mn-ea"/>
                <a:cs typeface="+mn-cs"/>
              </a:rPr>
              <a:t>flagger's</a:t>
            </a:r>
            <a:r>
              <a:rPr lang="es-MX" sz="1200" kern="1200" dirty="0" smtClean="0">
                <a:solidFill>
                  <a:schemeClr val="tx1"/>
                </a:solidFill>
                <a:latin typeface="Times New Roman" pitchFamily="18" charset="0"/>
                <a:ea typeface="+mn-ea"/>
                <a:cs typeface="+mn-cs"/>
              </a:rPr>
              <a:t>)” (trabajadores con banderillas que dirigen el tráfico) y el control del tránsito.  La FHWA considera el MUTCD una herramienta para ayudar a los departamentos estatales de transporte y contratistas para</a:t>
            </a:r>
            <a:r>
              <a:rPr lang="es-MX" sz="1200" kern="1200" baseline="0" dirty="0" smtClean="0">
                <a:solidFill>
                  <a:schemeClr val="tx1"/>
                </a:solidFill>
                <a:latin typeface="Times New Roman" pitchFamily="18" charset="0"/>
                <a:ea typeface="+mn-ea"/>
                <a:cs typeface="+mn-cs"/>
              </a:rPr>
              <a:t> </a:t>
            </a:r>
            <a:r>
              <a:rPr lang="es-MX" sz="1200" kern="1200" dirty="0" smtClean="0">
                <a:solidFill>
                  <a:schemeClr val="tx1"/>
                </a:solidFill>
                <a:latin typeface="Times New Roman" pitchFamily="18" charset="0"/>
                <a:ea typeface="+mn-ea"/>
                <a:cs typeface="+mn-cs"/>
              </a:rPr>
              <a:t>proporcionar un control del tránsito eficaz y uniforme al pasar las zonas de trabajo de construcción.  Para la FHWA, pocas partes del MUTCD se ven como reglamentos obligatorios relacionados con la </a:t>
            </a:r>
            <a:r>
              <a:rPr lang="es-MX" sz="1200" i="1" kern="1200" dirty="0" smtClean="0">
                <a:solidFill>
                  <a:schemeClr val="tx1"/>
                </a:solidFill>
                <a:latin typeface="Times New Roman" pitchFamily="18" charset="0"/>
                <a:ea typeface="+mn-ea"/>
                <a:cs typeface="+mn-cs"/>
              </a:rPr>
              <a:t>seguridad de los trabajadores</a:t>
            </a:r>
            <a:r>
              <a:rPr lang="es-MX" sz="1200" kern="1200" dirty="0" smtClean="0">
                <a:solidFill>
                  <a:schemeClr val="tx1"/>
                </a:solidFill>
                <a:latin typeface="Times New Roman" pitchFamily="18" charset="0"/>
                <a:ea typeface="+mn-ea"/>
                <a:cs typeface="+mn-cs"/>
              </a:rPr>
              <a:t>.  Sin embargo, el MUTCD sí contiene un “nivel de atención” para la industria, y una atención especial debe prestarse a palabras como “debe</a:t>
            </a:r>
            <a:r>
              <a:rPr lang="es-MX" sz="1200" b="1" kern="1200" dirty="0" smtClean="0">
                <a:solidFill>
                  <a:schemeClr val="tx1"/>
                </a:solidFill>
                <a:latin typeface="Times New Roman" pitchFamily="18" charset="0"/>
                <a:ea typeface="+mn-ea"/>
                <a:cs typeface="+mn-cs"/>
              </a:rPr>
              <a:t> (</a:t>
            </a:r>
            <a:r>
              <a:rPr lang="es-MX" sz="1200" b="1" kern="1200" dirty="0" err="1" smtClean="0">
                <a:solidFill>
                  <a:schemeClr val="tx1"/>
                </a:solidFill>
                <a:latin typeface="Times New Roman" pitchFamily="18" charset="0"/>
                <a:ea typeface="+mn-ea"/>
                <a:cs typeface="+mn-cs"/>
              </a:rPr>
              <a:t>shall</a:t>
            </a:r>
            <a:r>
              <a:rPr lang="es-MX" sz="1200" b="1" kern="1200" dirty="0" smtClean="0">
                <a:solidFill>
                  <a:schemeClr val="tx1"/>
                </a:solidFill>
                <a:latin typeface="Times New Roman" pitchFamily="18" charset="0"/>
                <a:ea typeface="+mn-ea"/>
                <a:cs typeface="+mn-cs"/>
              </a:rPr>
              <a:t>)</a:t>
            </a:r>
            <a:r>
              <a:rPr lang="es-MX" sz="1200" kern="1200" dirty="0" smtClean="0">
                <a:solidFill>
                  <a:schemeClr val="tx1"/>
                </a:solidFill>
                <a:latin typeface="Times New Roman" pitchFamily="18" charset="0"/>
                <a:ea typeface="+mn-ea"/>
                <a:cs typeface="+mn-cs"/>
              </a:rPr>
              <a:t>” (obligatorio), “es recomendado que </a:t>
            </a:r>
            <a:r>
              <a:rPr lang="es-MX" sz="1200" b="1" kern="1200" dirty="0" smtClean="0">
                <a:solidFill>
                  <a:schemeClr val="tx1"/>
                </a:solidFill>
                <a:latin typeface="Times New Roman" pitchFamily="18" charset="0"/>
                <a:ea typeface="+mn-ea"/>
                <a:cs typeface="+mn-cs"/>
              </a:rPr>
              <a:t>(</a:t>
            </a:r>
            <a:r>
              <a:rPr lang="es-MX" sz="1200" b="1" kern="1200" dirty="0" err="1" smtClean="0">
                <a:solidFill>
                  <a:schemeClr val="tx1"/>
                </a:solidFill>
                <a:latin typeface="Times New Roman" pitchFamily="18" charset="0"/>
                <a:ea typeface="+mn-ea"/>
                <a:cs typeface="+mn-cs"/>
              </a:rPr>
              <a:t>should</a:t>
            </a:r>
            <a:r>
              <a:rPr lang="es-MX" sz="1200" b="1" kern="1200" dirty="0" smtClean="0">
                <a:solidFill>
                  <a:schemeClr val="tx1"/>
                </a:solidFill>
                <a:latin typeface="Times New Roman" pitchFamily="18" charset="0"/>
                <a:ea typeface="+mn-ea"/>
                <a:cs typeface="+mn-cs"/>
              </a:rPr>
              <a:t>)</a:t>
            </a:r>
            <a:r>
              <a:rPr lang="es-MX" sz="1200" kern="1200" dirty="0" smtClean="0">
                <a:solidFill>
                  <a:schemeClr val="tx1"/>
                </a:solidFill>
                <a:latin typeface="Times New Roman" pitchFamily="18" charset="0"/>
                <a:ea typeface="+mn-ea"/>
                <a:cs typeface="+mn-cs"/>
              </a:rPr>
              <a:t>” (sugerido) y “puede </a:t>
            </a:r>
            <a:r>
              <a:rPr lang="es-MX" sz="1200" b="1" kern="1200" dirty="0" smtClean="0">
                <a:solidFill>
                  <a:schemeClr val="tx1"/>
                </a:solidFill>
                <a:latin typeface="Times New Roman" pitchFamily="18" charset="0"/>
                <a:ea typeface="+mn-ea"/>
                <a:cs typeface="+mn-cs"/>
              </a:rPr>
              <a:t>(</a:t>
            </a:r>
            <a:r>
              <a:rPr lang="es-MX" sz="1200" b="1" kern="1200" dirty="0" err="1" smtClean="0">
                <a:solidFill>
                  <a:schemeClr val="tx1"/>
                </a:solidFill>
                <a:latin typeface="Times New Roman" pitchFamily="18" charset="0"/>
                <a:ea typeface="+mn-ea"/>
                <a:cs typeface="+mn-cs"/>
              </a:rPr>
              <a:t>may</a:t>
            </a:r>
            <a:r>
              <a:rPr lang="es-MX" sz="1200" b="1" kern="1200" dirty="0" smtClean="0">
                <a:solidFill>
                  <a:schemeClr val="tx1"/>
                </a:solidFill>
                <a:latin typeface="Times New Roman" pitchFamily="18" charset="0"/>
                <a:ea typeface="+mn-ea"/>
                <a:cs typeface="+mn-cs"/>
              </a:rPr>
              <a:t>)</a:t>
            </a:r>
            <a:r>
              <a:rPr lang="es-MX" sz="1200" kern="1200" dirty="0" smtClean="0">
                <a:solidFill>
                  <a:schemeClr val="tx1"/>
                </a:solidFill>
                <a:latin typeface="Times New Roman" pitchFamily="18" charset="0"/>
                <a:ea typeface="+mn-ea"/>
                <a:cs typeface="+mn-cs"/>
              </a:rPr>
              <a:t>” (permitido). </a:t>
            </a:r>
            <a:endParaRPr lang="en-US" sz="1200" kern="1200" dirty="0" smtClean="0">
              <a:solidFill>
                <a:schemeClr val="tx1"/>
              </a:solidFill>
              <a:latin typeface="Times New Roman" pitchFamily="18" charset="0"/>
              <a:ea typeface="+mn-ea"/>
              <a:cs typeface="+mn-cs"/>
            </a:endParaRPr>
          </a:p>
          <a:p>
            <a:r>
              <a:rPr lang="es-MX" sz="1200" kern="1200" dirty="0" smtClean="0">
                <a:solidFill>
                  <a:schemeClr val="tx1"/>
                </a:solidFill>
                <a:latin typeface="Times New Roman" pitchFamily="18" charset="0"/>
                <a:ea typeface="+mn-ea"/>
                <a:cs typeface="+mn-cs"/>
              </a:rPr>
              <a:t> </a:t>
            </a:r>
            <a:endParaRPr lang="en-US" sz="1200" kern="1200" dirty="0" smtClean="0">
              <a:solidFill>
                <a:schemeClr val="tx1"/>
              </a:solidFill>
              <a:latin typeface="Times New Roman" pitchFamily="18" charset="0"/>
              <a:ea typeface="+mn-ea"/>
              <a:cs typeface="+mn-cs"/>
            </a:endParaRPr>
          </a:p>
          <a:p>
            <a:r>
              <a:rPr lang="es-MX" sz="1200" kern="1200" dirty="0" smtClean="0">
                <a:solidFill>
                  <a:schemeClr val="tx1"/>
                </a:solidFill>
                <a:latin typeface="Times New Roman" pitchFamily="18" charset="0"/>
                <a:ea typeface="+mn-ea"/>
                <a:cs typeface="+mn-cs"/>
              </a:rPr>
              <a:t>Adicionalmente, la OSHA tiene autoridad para </a:t>
            </a:r>
            <a:r>
              <a:rPr lang="es-MX" sz="1200" i="1" kern="1200" dirty="0" smtClean="0">
                <a:solidFill>
                  <a:schemeClr val="tx1"/>
                </a:solidFill>
                <a:latin typeface="Times New Roman" pitchFamily="18" charset="0"/>
                <a:ea typeface="+mn-ea"/>
                <a:cs typeface="+mn-cs"/>
              </a:rPr>
              <a:t>adoptar </a:t>
            </a:r>
            <a:r>
              <a:rPr lang="es-MX" sz="1200" kern="1200" dirty="0" smtClean="0">
                <a:solidFill>
                  <a:schemeClr val="tx1"/>
                </a:solidFill>
                <a:latin typeface="Times New Roman" pitchFamily="18" charset="0"/>
                <a:ea typeface="+mn-ea"/>
                <a:cs typeface="+mn-cs"/>
              </a:rPr>
              <a:t>reglamentos de otros organismos y aplicarlos a la seguridad y salud de los trabajadores.  En 1971, OSHA adoptó la versión actualizada en ese entonces del MUTCD como una norma de seguridad y salud ocupacional.  Ya que la FHWA no hace cumplir el MUTCD, OSHA NO ESTA</a:t>
            </a:r>
            <a:r>
              <a:rPr lang="es-MX" sz="1200" kern="1200" baseline="0" dirty="0" smtClean="0">
                <a:solidFill>
                  <a:schemeClr val="tx1"/>
                </a:solidFill>
                <a:latin typeface="Times New Roman" pitchFamily="18" charset="0"/>
                <a:ea typeface="+mn-ea"/>
                <a:cs typeface="+mn-cs"/>
              </a:rPr>
              <a:t> </a:t>
            </a:r>
            <a:r>
              <a:rPr lang="es-MX" sz="1200" kern="1200" dirty="0" smtClean="0">
                <a:solidFill>
                  <a:schemeClr val="tx1"/>
                </a:solidFill>
                <a:latin typeface="Times New Roman" pitchFamily="18" charset="0"/>
                <a:ea typeface="+mn-ea"/>
                <a:cs typeface="+mn-cs"/>
              </a:rPr>
              <a:t>PROHIBIDA de adoptar la norma y hacerla cumplir a través de citaciones y sanciones.  Como resultado, un inspector de OSHA puede citar a un contratista si los dispositivos de control del tránsito se despliegan incorrectamente y crean peligros para los TRABAJADORES.  (La OSHA solo tiene autoridad para proteger al </a:t>
            </a:r>
            <a:r>
              <a:rPr lang="es-MX" sz="1200" i="1" kern="1200" dirty="0" smtClean="0">
                <a:solidFill>
                  <a:schemeClr val="tx1"/>
                </a:solidFill>
                <a:latin typeface="Times New Roman" pitchFamily="18" charset="0"/>
                <a:ea typeface="+mn-ea"/>
                <a:cs typeface="+mn-cs"/>
              </a:rPr>
              <a:t>trabajador</a:t>
            </a:r>
            <a:r>
              <a:rPr lang="es-MX" sz="1200" kern="1200" dirty="0" smtClean="0">
                <a:solidFill>
                  <a:schemeClr val="tx1"/>
                </a:solidFill>
                <a:latin typeface="Times New Roman" pitchFamily="18" charset="0"/>
                <a:ea typeface="+mn-ea"/>
                <a:cs typeface="+mn-cs"/>
              </a:rPr>
              <a:t>, por consiguiente, no puede hacer citatorios por los peligros causados al </a:t>
            </a:r>
            <a:r>
              <a:rPr lang="es-MX" sz="1200" i="1" kern="1200" dirty="0" smtClean="0">
                <a:solidFill>
                  <a:schemeClr val="tx1"/>
                </a:solidFill>
                <a:latin typeface="Times New Roman" pitchFamily="18" charset="0"/>
                <a:ea typeface="+mn-ea"/>
                <a:cs typeface="+mn-cs"/>
              </a:rPr>
              <a:t>tránsito</a:t>
            </a:r>
            <a:r>
              <a:rPr lang="es-MX" sz="1200" kern="1200" dirty="0" smtClean="0">
                <a:solidFill>
                  <a:schemeClr val="tx1"/>
                </a:solidFill>
                <a:latin typeface="Times New Roman" pitchFamily="18" charset="0"/>
                <a:ea typeface="+mn-ea"/>
                <a:cs typeface="+mn-cs"/>
              </a:rPr>
              <a:t> y a los </a:t>
            </a:r>
            <a:r>
              <a:rPr lang="es-MX" sz="1200" i="1" kern="1200" dirty="0" smtClean="0">
                <a:solidFill>
                  <a:schemeClr val="tx1"/>
                </a:solidFill>
                <a:latin typeface="Times New Roman" pitchFamily="18" charset="0"/>
                <a:ea typeface="+mn-ea"/>
                <a:cs typeface="+mn-cs"/>
              </a:rPr>
              <a:t>motoristas</a:t>
            </a:r>
            <a:r>
              <a:rPr lang="es-MX" sz="1200" kern="1200" dirty="0" smtClean="0">
                <a:solidFill>
                  <a:schemeClr val="tx1"/>
                </a:solidFill>
                <a:latin typeface="Times New Roman" pitchFamily="18" charset="0"/>
                <a:ea typeface="+mn-ea"/>
                <a:cs typeface="+mn-cs"/>
              </a:rPr>
              <a:t> creados por el control deficiente del tránsito.) </a:t>
            </a:r>
            <a:endParaRPr lang="en-US" sz="1200" kern="1200" dirty="0" smtClean="0">
              <a:solidFill>
                <a:schemeClr val="tx1"/>
              </a:solidFill>
              <a:latin typeface="Times New Roman" pitchFamily="18"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52263252-6E1F-4870-AAE1-FFBF056CF41D}"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s-MX" sz="1200" b="1" i="1" kern="1200" dirty="0" smtClean="0">
                <a:solidFill>
                  <a:schemeClr val="tx1"/>
                </a:solidFill>
                <a:latin typeface="Times New Roman" pitchFamily="18" charset="0"/>
                <a:ea typeface="+mn-ea"/>
                <a:cs typeface="+mn-cs"/>
              </a:rPr>
              <a:t>Planes Estatales — </a:t>
            </a:r>
            <a:r>
              <a:rPr lang="es-MX" sz="1200" kern="1200" dirty="0" smtClean="0">
                <a:solidFill>
                  <a:schemeClr val="tx1"/>
                </a:solidFill>
                <a:latin typeface="Times New Roman" pitchFamily="18" charset="0"/>
                <a:ea typeface="+mn-ea"/>
                <a:cs typeface="+mn-cs"/>
              </a:rPr>
              <a:t>Otra disposición del</a:t>
            </a:r>
            <a:r>
              <a:rPr lang="es-MX" sz="1200" kern="1200" baseline="0" dirty="0" smtClean="0">
                <a:solidFill>
                  <a:schemeClr val="tx1"/>
                </a:solidFill>
                <a:latin typeface="Times New Roman" pitchFamily="18" charset="0"/>
                <a:ea typeface="+mn-ea"/>
                <a:cs typeface="+mn-cs"/>
              </a:rPr>
              <a:t> Acta </a:t>
            </a:r>
            <a:r>
              <a:rPr lang="es-MX" sz="1200" kern="1200" dirty="0" smtClean="0">
                <a:solidFill>
                  <a:schemeClr val="tx1"/>
                </a:solidFill>
                <a:latin typeface="Times New Roman" pitchFamily="18" charset="0"/>
                <a:ea typeface="+mn-ea"/>
                <a:cs typeface="+mn-cs"/>
              </a:rPr>
              <a:t>OSH permite a los estados asumir la responsabilidad de hacer cumplir los reglamentos de seguridad y salud ocupacional en lugar de OSHA federal.  Si un estado decide hacer esto, debe emitir y hacer cumplir normas que sean sustancialmente iguales a las normas federales.  Aproximadamente 26 estados han tomado esta opción y hacen cumplir sus propios reglamentos, con asistencia de los fondos federales. </a:t>
            </a:r>
            <a:endParaRPr lang="en-US" sz="1200" kern="1200" dirty="0" smtClean="0">
              <a:solidFill>
                <a:schemeClr val="tx1"/>
              </a:solidFill>
              <a:latin typeface="Times New Roman" pitchFamily="18" charset="0"/>
              <a:ea typeface="+mn-ea"/>
              <a:cs typeface="+mn-cs"/>
            </a:endParaRPr>
          </a:p>
          <a:p>
            <a:r>
              <a:rPr lang="es-MX" sz="1200" kern="1200" dirty="0" smtClean="0">
                <a:solidFill>
                  <a:schemeClr val="tx1"/>
                </a:solidFill>
                <a:latin typeface="Times New Roman" pitchFamily="18" charset="0"/>
                <a:ea typeface="+mn-ea"/>
                <a:cs typeface="+mn-cs"/>
              </a:rPr>
              <a:t> </a:t>
            </a:r>
            <a:endParaRPr lang="en-US" sz="1200" kern="1200" dirty="0" smtClean="0">
              <a:solidFill>
                <a:schemeClr val="tx1"/>
              </a:solidFill>
              <a:latin typeface="Times New Roman" pitchFamily="18" charset="0"/>
              <a:ea typeface="+mn-ea"/>
              <a:cs typeface="+mn-cs"/>
            </a:endParaRPr>
          </a:p>
          <a:p>
            <a:r>
              <a:rPr lang="es-MX" sz="1200" kern="1200" dirty="0" smtClean="0">
                <a:solidFill>
                  <a:schemeClr val="tx1"/>
                </a:solidFill>
                <a:latin typeface="Times New Roman" pitchFamily="18" charset="0"/>
                <a:ea typeface="+mn-ea"/>
                <a:cs typeface="+mn-cs"/>
              </a:rPr>
              <a:t>Esta opción de un plan estatal crea varios problemas interesantes.  Debido a las limitaciones constitucionales y de las leyes federales, el gobierno de los Estados Unidos no puede hacer cumplir los reglamentos de OSHA contra los trabajadores de gobiernos estatales.  Por consiguiente, en los estados que operan bajo OSHA federal, OSHA no puede emitir citaciones contra el estado si sus trabajadores no están trabajando bajo condiciones seguras y saludables.  Por ejemplo, si un Oficial del cumplimiento de normas de OSHA llegase a una obra de construcción de carreteras y nota que un inspector estatal del DOT camina en un puente sin la protección necesaria contra caídas, OSHA no puede citar a la DOT estatal. </a:t>
            </a:r>
            <a:endParaRPr lang="en-US" sz="1200" kern="1200" dirty="0" smtClean="0">
              <a:solidFill>
                <a:schemeClr val="tx1"/>
              </a:solidFill>
              <a:latin typeface="Times New Roman" pitchFamily="18" charset="0"/>
              <a:ea typeface="+mn-ea"/>
              <a:cs typeface="+mn-cs"/>
            </a:endParaRPr>
          </a:p>
          <a:p>
            <a:r>
              <a:rPr lang="es-ES" sz="1200" kern="1200" dirty="0" smtClean="0">
                <a:solidFill>
                  <a:schemeClr val="tx1"/>
                </a:solidFill>
                <a:latin typeface="Times New Roman" pitchFamily="18" charset="0"/>
                <a:ea typeface="+mn-ea"/>
                <a:cs typeface="+mn-cs"/>
              </a:rPr>
              <a:t> </a:t>
            </a:r>
            <a:endParaRPr lang="en-US" sz="1200" kern="1200" dirty="0" smtClean="0">
              <a:solidFill>
                <a:schemeClr val="tx1"/>
              </a:solidFill>
              <a:latin typeface="Times New Roman" pitchFamily="18" charset="0"/>
              <a:ea typeface="+mn-ea"/>
              <a:cs typeface="+mn-cs"/>
            </a:endParaRPr>
          </a:p>
          <a:p>
            <a:r>
              <a:rPr lang="es-MX" sz="1200" kern="1200" dirty="0" smtClean="0">
                <a:solidFill>
                  <a:schemeClr val="tx1"/>
                </a:solidFill>
                <a:latin typeface="Times New Roman" pitchFamily="18" charset="0"/>
                <a:ea typeface="+mn-ea"/>
                <a:cs typeface="+mn-cs"/>
              </a:rPr>
              <a:t>Sin embargo, si los reglamentos de seguridad y salud se aplican bajo un “plan estatal,” es completamente posible que el inspector (empleado del estado) pudiera citar a otro organismo estatal por no proteger a sus trabajadores.</a:t>
            </a:r>
            <a:endParaRPr lang="en-US" sz="1200" kern="1200" dirty="0" smtClean="0">
              <a:solidFill>
                <a:schemeClr val="tx1"/>
              </a:solidFill>
              <a:latin typeface="Times New Roman" pitchFamily="18" charset="0"/>
              <a:ea typeface="+mn-ea"/>
              <a:cs typeface="+mn-cs"/>
            </a:endParaRPr>
          </a:p>
          <a:p>
            <a:r>
              <a:rPr lang="es-MX" sz="1200" kern="1200" dirty="0" smtClean="0">
                <a:solidFill>
                  <a:schemeClr val="tx1"/>
                </a:solidFill>
                <a:latin typeface="Times New Roman" pitchFamily="18" charset="0"/>
                <a:ea typeface="+mn-ea"/>
                <a:cs typeface="+mn-cs"/>
              </a:rPr>
              <a:t> </a:t>
            </a:r>
            <a:endParaRPr lang="en-US" sz="1200" kern="1200" dirty="0" smtClean="0">
              <a:solidFill>
                <a:schemeClr val="tx1"/>
              </a:solidFill>
              <a:latin typeface="Times New Roman" pitchFamily="18" charset="0"/>
              <a:ea typeface="+mn-ea"/>
              <a:cs typeface="+mn-cs"/>
            </a:endParaRPr>
          </a:p>
          <a:p>
            <a:r>
              <a:rPr lang="es-MX" sz="1200" kern="1200" dirty="0" smtClean="0">
                <a:solidFill>
                  <a:schemeClr val="tx1"/>
                </a:solidFill>
                <a:latin typeface="Times New Roman" pitchFamily="18" charset="0"/>
                <a:ea typeface="+mn-ea"/>
                <a:cs typeface="+mn-cs"/>
              </a:rPr>
              <a:t>Mientras el gobierno federal no puede citar a los trabajadores estatales, lo contrario también es verdad — un gobierno estatal no puede citar a los trabajadores federales.  Como resultado, OSHA federal tiene oficinas e inspectores en los estados cubiertos por su propio “plan estatal” exclusivamente para inspeccionar y hacer cumplir las normas federales para los trabajadores de instituciones federales.</a:t>
            </a:r>
            <a:endParaRPr lang="en-US" sz="1200" kern="1200" dirty="0" smtClean="0">
              <a:solidFill>
                <a:schemeClr val="tx1"/>
              </a:solidFill>
              <a:latin typeface="Times New Roman" pitchFamily="18"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52263252-6E1F-4870-AAE1-FFBF056CF41D}"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smtClean="0"/>
              <a:t>Los estados destacados en azul son estados con planes del estado.</a:t>
            </a:r>
            <a:endParaRPr lang="en-US" dirty="0"/>
          </a:p>
        </p:txBody>
      </p:sp>
      <p:sp>
        <p:nvSpPr>
          <p:cNvPr id="4" name="Slide Number Placeholder 3"/>
          <p:cNvSpPr>
            <a:spLocks noGrp="1"/>
          </p:cNvSpPr>
          <p:nvPr>
            <p:ph type="sldNum" sz="quarter" idx="10"/>
          </p:nvPr>
        </p:nvSpPr>
        <p:spPr/>
        <p:txBody>
          <a:bodyPr/>
          <a:lstStyle/>
          <a:p>
            <a:fld id="{52263252-6E1F-4870-AAE1-FFBF056CF41D}"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MX" sz="1200" kern="1200" dirty="0" smtClean="0">
                <a:solidFill>
                  <a:schemeClr val="tx1"/>
                </a:solidFill>
                <a:latin typeface="Times New Roman" pitchFamily="18" charset="0"/>
                <a:ea typeface="+mn-ea"/>
                <a:cs typeface="+mn-cs"/>
              </a:rPr>
              <a:t>Las normas de la OSHA se publican en el Código de Reglamentos Federales de los Estados Unidos (CFR).  Principalmente se encuentran en el título 29, partes 1910 y 1926.  Las normas encontradas en la parte “1910” se aplican en general a toda clase de trabajo industrial.  Las de la parte 1926 se aplican solo a la construcción. </a:t>
            </a:r>
            <a:endParaRPr lang="en-US" sz="1200" kern="1200" dirty="0" smtClean="0">
              <a:solidFill>
                <a:schemeClr val="tx1"/>
              </a:solidFill>
              <a:latin typeface="Times New Roman" pitchFamily="18" charset="0"/>
              <a:ea typeface="+mn-ea"/>
              <a:cs typeface="+mn-cs"/>
            </a:endParaRPr>
          </a:p>
          <a:p>
            <a:endParaRPr lang="en-US" dirty="0" smtClean="0"/>
          </a:p>
          <a:p>
            <a:r>
              <a:rPr lang="es-MX" sz="1200" kern="1200" dirty="0" smtClean="0">
                <a:solidFill>
                  <a:schemeClr val="tx1"/>
                </a:solidFill>
                <a:latin typeface="Times New Roman" pitchFamily="18" charset="0"/>
                <a:ea typeface="+mn-ea"/>
                <a:cs typeface="+mn-cs"/>
              </a:rPr>
              <a:t>Las normas específicas se seccionan y se numeran subsiguiente al número de “parte”.  Una serie de reglas relacionadas se agrupa en una “sub-parte” y se le atribuye una letra única.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2263252-6E1F-4870-AAE1-FFBF056CF41D}"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MX" sz="1200" kern="1200" dirty="0" smtClean="0">
                <a:solidFill>
                  <a:schemeClr val="tx1"/>
                </a:solidFill>
                <a:latin typeface="Times New Roman" pitchFamily="18" charset="0"/>
                <a:ea typeface="+mn-ea"/>
                <a:cs typeface="+mn-cs"/>
              </a:rPr>
              <a:t>Por ejemplo, las normas de construcción de OSHA para los </a:t>
            </a:r>
            <a:r>
              <a:rPr lang="es-MX" sz="1200" i="1" kern="1200" dirty="0" smtClean="0">
                <a:solidFill>
                  <a:schemeClr val="tx1"/>
                </a:solidFill>
                <a:latin typeface="Times New Roman" pitchFamily="18" charset="0"/>
                <a:ea typeface="+mn-ea"/>
                <a:cs typeface="+mn-cs"/>
              </a:rPr>
              <a:t>Vehículos Motorizados y el Equipo Mecanizado</a:t>
            </a:r>
            <a:r>
              <a:rPr lang="es-MX" sz="1200" kern="1200" dirty="0" smtClean="0">
                <a:solidFill>
                  <a:schemeClr val="tx1"/>
                </a:solidFill>
                <a:latin typeface="Times New Roman" pitchFamily="18" charset="0"/>
                <a:ea typeface="+mn-ea"/>
                <a:cs typeface="+mn-cs"/>
              </a:rPr>
              <a:t> se encuentran en 29 CFR 1926.600 a 606.  Cada serie de números se aplica a un cierto tipo de equipo.  Por ejemplo, 600 = Equipos, 601 = Vehículos Motorizados, 602 = Equipo de Manejo de Materiales, 603 = Equipos de Martinete, 604= Limpieza de Sitios, 605 = Operaciones Marítimos, y 606 = Definiciones.  Secciones 600-606 se denominan “Sub-parte O.”</a:t>
            </a:r>
            <a:endParaRPr lang="en-US" sz="1200" kern="1200" dirty="0" smtClean="0">
              <a:solidFill>
                <a:schemeClr val="tx1"/>
              </a:solidFill>
              <a:latin typeface="Times New Roman" pitchFamily="18"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52263252-6E1F-4870-AAE1-FFBF056CF41D}"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smtClean="0"/>
              <a:t>Bajo el acta de OSH, y conforme a revisiones y decisiones actualizadas de la corte, la</a:t>
            </a:r>
            <a:r>
              <a:rPr lang="es-ES" baseline="0" dirty="0" smtClean="0"/>
              <a:t> </a:t>
            </a:r>
            <a:r>
              <a:rPr lang="es-ES" dirty="0" smtClean="0"/>
              <a:t>OSHA tiene el poder para inspeccionar sitios de trabajo y emitir citaciones </a:t>
            </a:r>
            <a:endParaRPr lang="en-US" dirty="0"/>
          </a:p>
        </p:txBody>
      </p:sp>
      <p:sp>
        <p:nvSpPr>
          <p:cNvPr id="4" name="Slide Number Placeholder 3"/>
          <p:cNvSpPr>
            <a:spLocks noGrp="1"/>
          </p:cNvSpPr>
          <p:nvPr>
            <p:ph type="sldNum" sz="quarter" idx="10"/>
          </p:nvPr>
        </p:nvSpPr>
        <p:spPr/>
        <p:txBody>
          <a:bodyPr/>
          <a:lstStyle/>
          <a:p>
            <a:fld id="{52263252-6E1F-4870-AAE1-FFBF056CF41D}"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El </a:t>
            </a:r>
            <a:r>
              <a:rPr lang="es-ES" baseline="0" dirty="0" smtClean="0"/>
              <a:t> gráfico de arriba muestra las prioridades de la OSHA  para decidir cuando realizar una inspección.</a:t>
            </a:r>
            <a:endParaRPr lang="en-US" dirty="0"/>
          </a:p>
        </p:txBody>
      </p:sp>
      <p:sp>
        <p:nvSpPr>
          <p:cNvPr id="4" name="Slide Number Placeholder 3"/>
          <p:cNvSpPr>
            <a:spLocks noGrp="1"/>
          </p:cNvSpPr>
          <p:nvPr>
            <p:ph type="sldNum" sz="quarter" idx="10"/>
          </p:nvPr>
        </p:nvSpPr>
        <p:spPr/>
        <p:txBody>
          <a:bodyPr/>
          <a:lstStyle/>
          <a:p>
            <a:fld id="{52263252-6E1F-4870-AAE1-FFBF056CF41D}"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MX" sz="1200" b="1" i="1" kern="1200" dirty="0" smtClean="0">
                <a:solidFill>
                  <a:schemeClr val="tx1"/>
                </a:solidFill>
                <a:latin typeface="Times New Roman" pitchFamily="18" charset="0"/>
                <a:ea typeface="+mn-ea"/>
                <a:cs typeface="+mn-cs"/>
              </a:rPr>
              <a:t>Emitir Citaciones </a:t>
            </a:r>
            <a:r>
              <a:rPr lang="es-MX" sz="1200" kern="1200" dirty="0" smtClean="0">
                <a:solidFill>
                  <a:schemeClr val="tx1"/>
                </a:solidFill>
                <a:latin typeface="Times New Roman" pitchFamily="18" charset="0"/>
                <a:ea typeface="+mn-ea"/>
                <a:cs typeface="+mn-cs"/>
              </a:rPr>
              <a:t>– </a:t>
            </a:r>
            <a:endParaRPr lang="en-US" sz="1200" kern="1200" dirty="0" smtClean="0">
              <a:solidFill>
                <a:schemeClr val="tx1"/>
              </a:solidFill>
              <a:latin typeface="Times New Roman" pitchFamily="18" charset="0"/>
              <a:ea typeface="+mn-ea"/>
              <a:cs typeface="+mn-cs"/>
            </a:endParaRPr>
          </a:p>
          <a:p>
            <a:pPr lvl="0"/>
            <a:r>
              <a:rPr lang="es-MX" sz="1200" kern="1200" dirty="0" smtClean="0">
                <a:solidFill>
                  <a:schemeClr val="tx1"/>
                </a:solidFill>
                <a:latin typeface="Times New Roman" pitchFamily="18" charset="0"/>
                <a:ea typeface="+mn-ea"/>
                <a:cs typeface="+mn-cs"/>
              </a:rPr>
              <a:t>Citar por violaciones de las normas de OSHA o la cláusula de responsabilidad general (5(a)(1))</a:t>
            </a:r>
            <a:endParaRPr lang="en-US" sz="1200" kern="1200" dirty="0" smtClean="0">
              <a:solidFill>
                <a:schemeClr val="tx1"/>
              </a:solidFill>
              <a:latin typeface="Times New Roman" pitchFamily="18" charset="0"/>
              <a:ea typeface="+mn-ea"/>
              <a:cs typeface="+mn-cs"/>
            </a:endParaRPr>
          </a:p>
          <a:p>
            <a:pPr lvl="0"/>
            <a:r>
              <a:rPr lang="es-MX" sz="1200" kern="1200" dirty="0" smtClean="0">
                <a:solidFill>
                  <a:schemeClr val="tx1"/>
                </a:solidFill>
                <a:latin typeface="Times New Roman" pitchFamily="18" charset="0"/>
                <a:ea typeface="+mn-ea"/>
                <a:cs typeface="+mn-cs"/>
              </a:rPr>
              <a:t>Cuando se emite una citación la OSHA debe asegurarse que: </a:t>
            </a:r>
            <a:endParaRPr lang="en-US" sz="1200" kern="1200" dirty="0" smtClean="0">
              <a:solidFill>
                <a:schemeClr val="tx1"/>
              </a:solidFill>
              <a:latin typeface="Times New Roman" pitchFamily="18" charset="0"/>
              <a:ea typeface="+mn-ea"/>
              <a:cs typeface="+mn-cs"/>
            </a:endParaRPr>
          </a:p>
          <a:p>
            <a:pPr marL="171450" lvl="0" indent="-171450">
              <a:buFont typeface="Arial" pitchFamily="34" charset="0"/>
              <a:buChar char="•"/>
            </a:pPr>
            <a:r>
              <a:rPr lang="es-MX" sz="1200" kern="1200" dirty="0" smtClean="0">
                <a:solidFill>
                  <a:schemeClr val="tx1"/>
                </a:solidFill>
                <a:latin typeface="Times New Roman" pitchFamily="18" charset="0"/>
                <a:ea typeface="+mn-ea"/>
                <a:cs typeface="+mn-cs"/>
              </a:rPr>
              <a:t>La citación sea por escrito, </a:t>
            </a:r>
            <a:endParaRPr lang="en-US" sz="1200" kern="1200" dirty="0" smtClean="0">
              <a:solidFill>
                <a:schemeClr val="tx1"/>
              </a:solidFill>
              <a:latin typeface="Times New Roman" pitchFamily="18" charset="0"/>
              <a:ea typeface="+mn-ea"/>
              <a:cs typeface="+mn-cs"/>
            </a:endParaRPr>
          </a:p>
          <a:p>
            <a:pPr marL="171450" lvl="0" indent="-171450">
              <a:buFont typeface="Arial" pitchFamily="34" charset="0"/>
              <a:buChar char="•"/>
            </a:pPr>
            <a:r>
              <a:rPr lang="es-MX" sz="1200" kern="1200" dirty="0" smtClean="0">
                <a:solidFill>
                  <a:schemeClr val="tx1"/>
                </a:solidFill>
                <a:latin typeface="Times New Roman" pitchFamily="18" charset="0"/>
                <a:ea typeface="+mn-ea"/>
                <a:cs typeface="+mn-cs"/>
              </a:rPr>
              <a:t>Se describa la violación y la norma aplicable o autoridad, </a:t>
            </a:r>
            <a:endParaRPr lang="en-US" sz="1200" kern="1200" dirty="0" smtClean="0">
              <a:solidFill>
                <a:schemeClr val="tx1"/>
              </a:solidFill>
              <a:latin typeface="Times New Roman" pitchFamily="18" charset="0"/>
              <a:ea typeface="+mn-ea"/>
              <a:cs typeface="+mn-cs"/>
            </a:endParaRPr>
          </a:p>
          <a:p>
            <a:pPr marL="171450" lvl="0" indent="-171450">
              <a:buFont typeface="Arial" pitchFamily="34" charset="0"/>
              <a:buChar char="•"/>
            </a:pPr>
            <a:r>
              <a:rPr lang="es-MX" sz="1200" kern="1200" dirty="0" smtClean="0">
                <a:solidFill>
                  <a:schemeClr val="tx1"/>
                </a:solidFill>
                <a:latin typeface="Times New Roman" pitchFamily="18" charset="0"/>
                <a:ea typeface="+mn-ea"/>
                <a:cs typeface="+mn-cs"/>
              </a:rPr>
              <a:t>Se publicite, y</a:t>
            </a:r>
            <a:endParaRPr lang="en-US" sz="1200" kern="1200" dirty="0" smtClean="0">
              <a:solidFill>
                <a:schemeClr val="tx1"/>
              </a:solidFill>
              <a:latin typeface="Times New Roman" pitchFamily="18" charset="0"/>
              <a:ea typeface="+mn-ea"/>
              <a:cs typeface="+mn-cs"/>
            </a:endParaRPr>
          </a:p>
          <a:p>
            <a:pPr marL="171450" lvl="0" indent="-171450">
              <a:buFont typeface="Arial" pitchFamily="34" charset="0"/>
              <a:buChar char="•"/>
            </a:pPr>
            <a:r>
              <a:rPr lang="es-MX" sz="1200" kern="1200" dirty="0" smtClean="0">
                <a:solidFill>
                  <a:schemeClr val="tx1"/>
                </a:solidFill>
                <a:latin typeface="Times New Roman" pitchFamily="18" charset="0"/>
                <a:ea typeface="+mn-ea"/>
                <a:cs typeface="+mn-cs"/>
              </a:rPr>
              <a:t>Se incluya un período razonable para corregir el problema .</a:t>
            </a:r>
            <a:endParaRPr lang="en-US" sz="1200" kern="1200" dirty="0" smtClean="0">
              <a:solidFill>
                <a:schemeClr val="tx1"/>
              </a:solidFill>
              <a:latin typeface="Times New Roman" pitchFamily="18"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52263252-6E1F-4870-AAE1-FFBF056CF41D}"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s-MX" sz="1200" kern="1200" dirty="0" smtClean="0">
                <a:solidFill>
                  <a:schemeClr val="tx1"/>
                </a:solidFill>
                <a:latin typeface="Times New Roman" pitchFamily="18" charset="0"/>
                <a:ea typeface="+mn-ea"/>
                <a:cs typeface="+mn-cs"/>
              </a:rPr>
              <a:t>Los empleadores tienen el derecho de impugnar todos los aspectos de una citación. </a:t>
            </a:r>
            <a:endParaRPr lang="en-US" sz="1200" kern="1200" dirty="0" smtClean="0">
              <a:solidFill>
                <a:schemeClr val="tx1"/>
              </a:solidFill>
              <a:latin typeface="Times New Roman" pitchFamily="18" charset="0"/>
              <a:ea typeface="+mn-ea"/>
              <a:cs typeface="+mn-cs"/>
            </a:endParaRPr>
          </a:p>
          <a:p>
            <a:pPr lvl="0"/>
            <a:r>
              <a:rPr lang="es-MX" sz="1200" kern="1200" dirty="0" smtClean="0">
                <a:solidFill>
                  <a:schemeClr val="tx1"/>
                </a:solidFill>
                <a:latin typeface="Times New Roman" pitchFamily="18" charset="0"/>
                <a:ea typeface="+mn-ea"/>
                <a:cs typeface="+mn-cs"/>
              </a:rPr>
              <a:t>Los trabajadores solo tienen derecho para impugnar el período fijado para remediar el peligro. </a:t>
            </a:r>
            <a:endParaRPr lang="en-US" sz="1200" kern="1200" dirty="0" smtClean="0">
              <a:solidFill>
                <a:schemeClr val="tx1"/>
              </a:solidFill>
              <a:latin typeface="Times New Roman" pitchFamily="18" charset="0"/>
              <a:ea typeface="+mn-ea"/>
              <a:cs typeface="+mn-cs"/>
            </a:endParaRPr>
          </a:p>
          <a:p>
            <a:r>
              <a:rPr lang="es-ES" sz="1200" kern="1200" dirty="0" smtClean="0">
                <a:solidFill>
                  <a:schemeClr val="tx1"/>
                </a:solidFill>
                <a:latin typeface="Times New Roman" pitchFamily="18" charset="0"/>
                <a:ea typeface="+mn-ea"/>
                <a:cs typeface="+mn-cs"/>
              </a:rPr>
              <a:t> </a:t>
            </a:r>
            <a:endParaRPr lang="en-US" sz="1200" kern="1200" dirty="0" smtClean="0">
              <a:solidFill>
                <a:schemeClr val="tx1"/>
              </a:solidFill>
              <a:latin typeface="Times New Roman" pitchFamily="18" charset="0"/>
              <a:ea typeface="+mn-ea"/>
              <a:cs typeface="+mn-cs"/>
            </a:endParaRPr>
          </a:p>
          <a:p>
            <a:pPr lvl="0"/>
            <a:endParaRPr lang="en-US" dirty="0"/>
          </a:p>
        </p:txBody>
      </p:sp>
      <p:sp>
        <p:nvSpPr>
          <p:cNvPr id="4" name="Slide Number Placeholder 3"/>
          <p:cNvSpPr>
            <a:spLocks noGrp="1"/>
          </p:cNvSpPr>
          <p:nvPr>
            <p:ph type="sldNum" sz="quarter" idx="10"/>
          </p:nvPr>
        </p:nvSpPr>
        <p:spPr/>
        <p:txBody>
          <a:bodyPr/>
          <a:lstStyle/>
          <a:p>
            <a:fld id="{52263252-6E1F-4870-AAE1-FFBF056CF41D}"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MX" sz="1200" kern="1200" dirty="0" smtClean="0">
                <a:solidFill>
                  <a:schemeClr val="tx1"/>
                </a:solidFill>
                <a:latin typeface="Times New Roman" pitchFamily="18" charset="0"/>
                <a:ea typeface="+mn-ea"/>
                <a:cs typeface="+mn-cs"/>
              </a:rPr>
              <a:t>La OSHA puede expedir sanciones del siguiente modo: </a:t>
            </a:r>
            <a:endParaRPr lang="en-US" sz="1200" kern="1200" dirty="0" smtClean="0">
              <a:solidFill>
                <a:schemeClr val="tx1"/>
              </a:solidFill>
              <a:latin typeface="Times New Roman" pitchFamily="18" charset="0"/>
              <a:ea typeface="+mn-ea"/>
              <a:cs typeface="+mn-cs"/>
            </a:endParaRPr>
          </a:p>
          <a:p>
            <a:pPr marL="171450" lvl="0" indent="-171450">
              <a:buFont typeface="Arial" pitchFamily="34" charset="0"/>
              <a:buChar char="•"/>
            </a:pPr>
            <a:r>
              <a:rPr lang="es-MX" sz="1200" kern="1200" dirty="0" smtClean="0">
                <a:solidFill>
                  <a:schemeClr val="tx1"/>
                </a:solidFill>
                <a:latin typeface="Times New Roman" pitchFamily="18" charset="0"/>
                <a:ea typeface="+mn-ea"/>
                <a:cs typeface="+mn-cs"/>
              </a:rPr>
              <a:t>Por violaciones intencionales o repetidas, hasta $70,000 por violación con un mínimo de $5,000 para una violación intencional,</a:t>
            </a:r>
            <a:endParaRPr lang="en-US" sz="1200" kern="1200" dirty="0" smtClean="0">
              <a:solidFill>
                <a:schemeClr val="tx1"/>
              </a:solidFill>
              <a:latin typeface="Times New Roman" pitchFamily="18" charset="0"/>
              <a:ea typeface="+mn-ea"/>
              <a:cs typeface="+mn-cs"/>
            </a:endParaRPr>
          </a:p>
          <a:p>
            <a:pPr marL="171450" lvl="0" indent="-171450">
              <a:buFont typeface="Arial" pitchFamily="34" charset="0"/>
              <a:buChar char="•"/>
            </a:pPr>
            <a:r>
              <a:rPr lang="es-MX" sz="1200" kern="1200" dirty="0" smtClean="0">
                <a:solidFill>
                  <a:schemeClr val="tx1"/>
                </a:solidFill>
                <a:latin typeface="Times New Roman" pitchFamily="18" charset="0"/>
                <a:ea typeface="+mn-ea"/>
                <a:cs typeface="+mn-cs"/>
              </a:rPr>
              <a:t>Por violaciones graves y “diferente de graves”, hasta un máximo de $7,000,</a:t>
            </a:r>
            <a:endParaRPr lang="en-US" sz="1200" kern="1200" dirty="0" smtClean="0">
              <a:solidFill>
                <a:schemeClr val="tx1"/>
              </a:solidFill>
              <a:latin typeface="Times New Roman" pitchFamily="18" charset="0"/>
              <a:ea typeface="+mn-ea"/>
              <a:cs typeface="+mn-cs"/>
            </a:endParaRPr>
          </a:p>
          <a:p>
            <a:pPr marL="171450" lvl="0" indent="-171450">
              <a:buFont typeface="Arial" pitchFamily="34" charset="0"/>
              <a:buChar char="•"/>
            </a:pPr>
            <a:r>
              <a:rPr lang="es-MX" sz="1200" kern="1200" dirty="0" smtClean="0">
                <a:solidFill>
                  <a:schemeClr val="tx1"/>
                </a:solidFill>
                <a:latin typeface="Times New Roman" pitchFamily="18" charset="0"/>
                <a:ea typeface="+mn-ea"/>
                <a:cs typeface="+mn-cs"/>
              </a:rPr>
              <a:t>Para el que no corrige un peligro, hasta un máximo de $7,000 por día durante cada día que la violación continúa, </a:t>
            </a:r>
            <a:endParaRPr lang="en-US" sz="1200" kern="1200" dirty="0" smtClean="0">
              <a:solidFill>
                <a:schemeClr val="tx1"/>
              </a:solidFill>
              <a:latin typeface="Times New Roman" pitchFamily="18" charset="0"/>
              <a:ea typeface="+mn-ea"/>
              <a:cs typeface="+mn-cs"/>
            </a:endParaRPr>
          </a:p>
          <a:p>
            <a:pPr marL="171450" lvl="0" indent="-171450">
              <a:buFont typeface="Arial" pitchFamily="34" charset="0"/>
              <a:buChar char="•"/>
            </a:pPr>
            <a:r>
              <a:rPr lang="es-MX" sz="1200" kern="1200" dirty="0" smtClean="0">
                <a:solidFill>
                  <a:schemeClr val="tx1"/>
                </a:solidFill>
                <a:latin typeface="Times New Roman" pitchFamily="18" charset="0"/>
                <a:ea typeface="+mn-ea"/>
                <a:cs typeface="+mn-cs"/>
              </a:rPr>
              <a:t>Por haber dado notificación de una inspección por adelantado sin autorización, hasta un máximo de $1,000 o encarcelamiento por no más de 6 meses, y</a:t>
            </a:r>
            <a:endParaRPr lang="en-US" sz="1200" kern="1200" dirty="0" smtClean="0">
              <a:solidFill>
                <a:schemeClr val="tx1"/>
              </a:solidFill>
              <a:latin typeface="Times New Roman" pitchFamily="18" charset="0"/>
              <a:ea typeface="+mn-ea"/>
              <a:cs typeface="+mn-cs"/>
            </a:endParaRPr>
          </a:p>
          <a:p>
            <a:pPr marL="171450" lvl="0" indent="-171450">
              <a:buFont typeface="Arial" pitchFamily="34" charset="0"/>
              <a:buChar char="•"/>
            </a:pPr>
            <a:r>
              <a:rPr lang="es-MX" sz="1200" kern="1200" dirty="0" smtClean="0">
                <a:solidFill>
                  <a:schemeClr val="tx1"/>
                </a:solidFill>
                <a:latin typeface="Times New Roman" pitchFamily="18" charset="0"/>
                <a:ea typeface="+mn-ea"/>
                <a:cs typeface="+mn-cs"/>
              </a:rPr>
              <a:t>Por afirmaciones falsas, representación o certificación falsa de documentos requeridos por la Ley OSH, un máximo de $10,000 o encarcelamiento por no más de 6 meses.</a:t>
            </a:r>
          </a:p>
          <a:p>
            <a:pPr marL="171450" lvl="0" indent="-171450">
              <a:buFont typeface="Arial" pitchFamily="34" charset="0"/>
              <a:buChar char="•"/>
            </a:pPr>
            <a:endParaRPr lang="es-MX" sz="1200" kern="1200" dirty="0" smtClean="0">
              <a:solidFill>
                <a:schemeClr val="tx1"/>
              </a:solidFill>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s-MX" sz="1200" kern="1200" dirty="0" smtClean="0">
                <a:solidFill>
                  <a:schemeClr val="tx1"/>
                </a:solidFill>
                <a:latin typeface="Times New Roman" pitchFamily="18" charset="0"/>
                <a:ea typeface="+mn-ea"/>
                <a:cs typeface="+mn-cs"/>
              </a:rPr>
              <a:t>Una violación grave se define como una situación en que existe una probabilidad sustancial de que la muerte o el daño físico grave podría resultar … a menos que el empleador no sepa y no podía saber de la existencia de la violación a través del ejercicio de diligencia razonable. </a:t>
            </a:r>
            <a:endParaRPr lang="en-US" sz="1200" kern="1200" dirty="0" smtClean="0">
              <a:solidFill>
                <a:schemeClr val="tx1"/>
              </a:solidFill>
              <a:latin typeface="Times New Roman" pitchFamily="18" charset="0"/>
              <a:ea typeface="+mn-ea"/>
              <a:cs typeface="+mn-cs"/>
            </a:endParaRPr>
          </a:p>
          <a:p>
            <a:pPr lvl="0"/>
            <a:endParaRPr lang="en-US" sz="1200" kern="1200" dirty="0" smtClean="0">
              <a:solidFill>
                <a:schemeClr val="tx1"/>
              </a:solidFill>
              <a:latin typeface="Times New Roman" pitchFamily="18"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52263252-6E1F-4870-AAE1-FFBF056CF41D}"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s-ES" dirty="0" smtClean="0"/>
              <a:t>(Conduzca una discusión en clase sobre las preguntas enumeradas en la diapositiva.)</a:t>
            </a:r>
            <a:endParaRPr lang="en-US" dirty="0"/>
          </a:p>
        </p:txBody>
      </p:sp>
      <p:sp>
        <p:nvSpPr>
          <p:cNvPr id="4" name="Slide Number Placeholder 3"/>
          <p:cNvSpPr>
            <a:spLocks noGrp="1"/>
          </p:cNvSpPr>
          <p:nvPr>
            <p:ph type="sldNum" sz="quarter" idx="10"/>
          </p:nvPr>
        </p:nvSpPr>
        <p:spPr/>
        <p:txBody>
          <a:bodyPr/>
          <a:lstStyle/>
          <a:p>
            <a:fld id="{52263252-6E1F-4870-AAE1-FFBF056CF41D}"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noProof="0" dirty="0" smtClean="0"/>
              <a:t>(véase las notas previas</a:t>
            </a:r>
            <a:r>
              <a:rPr lang="es-US" baseline="0" noProof="0" dirty="0" smtClean="0"/>
              <a:t>)</a:t>
            </a:r>
            <a:endParaRPr lang="es-US" noProof="0" dirty="0"/>
          </a:p>
        </p:txBody>
      </p:sp>
      <p:sp>
        <p:nvSpPr>
          <p:cNvPr id="4" name="Slide Number Placeholder 3"/>
          <p:cNvSpPr>
            <a:spLocks noGrp="1"/>
          </p:cNvSpPr>
          <p:nvPr>
            <p:ph type="sldNum" sz="quarter" idx="10"/>
          </p:nvPr>
        </p:nvSpPr>
        <p:spPr/>
        <p:txBody>
          <a:bodyPr/>
          <a:lstStyle/>
          <a:p>
            <a:fld id="{52263252-6E1F-4870-AAE1-FFBF056CF41D}"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48507" rtl="0" eaLnBrk="0" fontAlgn="base" latinLnBrk="0" hangingPunct="0">
              <a:lnSpc>
                <a:spcPct val="100000"/>
              </a:lnSpc>
              <a:spcBef>
                <a:spcPct val="30000"/>
              </a:spcBef>
              <a:spcAft>
                <a:spcPct val="0"/>
              </a:spcAft>
              <a:buClrTx/>
              <a:buSzTx/>
              <a:buFontTx/>
              <a:buNone/>
              <a:tabLst/>
              <a:defRPr/>
            </a:pPr>
            <a:r>
              <a:rPr lang="es-US" noProof="0" dirty="0" smtClean="0"/>
              <a:t>La inspección de la OSHA tiene tres etapas: 1) Conferencia Inicial, 2) Inspección del lugar de trabajo 3) Conferencia Final.  Al entrar a</a:t>
            </a:r>
            <a:r>
              <a:rPr lang="es-US" baseline="0" noProof="0" dirty="0" smtClean="0"/>
              <a:t> algún lugar, el oficial de inspección se presentará a si mismo, mostrará sus credenciales y establecerá el ámbito y propósito de su inspección. Durante la conferencia inicial, el oficial inspector determinará si la documentación gerencial y otros documentos pertinentes del trabajo son correctos. Durante la inspección del lugar el oficial inspector observará si el empleador cumple con los estándares de seguridad de la OSHA y controla los peligros reconocidos. El inspector podrá tomar fotos, hacer mediciones, filmar y entrevistar a los empleados en privado. Durante la conferencia final, el oficial compartirá con el empleador sus hallazgos iniciales. </a:t>
            </a:r>
            <a:endParaRPr lang="en-US" dirty="0" smtClean="0"/>
          </a:p>
          <a:p>
            <a:endParaRPr lang="en-US" dirty="0"/>
          </a:p>
        </p:txBody>
      </p:sp>
      <p:sp>
        <p:nvSpPr>
          <p:cNvPr id="4" name="Slide Number Placeholder 3"/>
          <p:cNvSpPr>
            <a:spLocks noGrp="1"/>
          </p:cNvSpPr>
          <p:nvPr>
            <p:ph type="sldNum" sz="quarter" idx="10"/>
          </p:nvPr>
        </p:nvSpPr>
        <p:spPr/>
        <p:txBody>
          <a:bodyPr/>
          <a:lstStyle/>
          <a:p>
            <a:fld id="{52263252-6E1F-4870-AAE1-FFBF056CF41D}"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noProof="0" dirty="0" smtClean="0"/>
              <a:t>La OSHA obliga al cumplimiento de una política de “MULTI-EMPLEADOR” en los lugares de trabajo en los que haya más de un empleador. Esta política es relevante</a:t>
            </a:r>
            <a:r>
              <a:rPr lang="es-US" baseline="0" noProof="0" dirty="0" smtClean="0"/>
              <a:t> especialmente en la industria de la construcción. Existen muchos aspectos relacionados a la política de </a:t>
            </a:r>
            <a:r>
              <a:rPr lang="es-US" baseline="0" noProof="0" dirty="0" err="1" smtClean="0"/>
              <a:t>multi</a:t>
            </a:r>
            <a:r>
              <a:rPr lang="es-US" baseline="0" noProof="0" dirty="0" smtClean="0"/>
              <a:t>-empleador. Las citaciones serán remitidas a:</a:t>
            </a:r>
            <a:endParaRPr lang="es-US" noProof="0" dirty="0" smtClean="0"/>
          </a:p>
          <a:p>
            <a:pPr marL="171450" marR="0" lvl="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s-US" noProof="0" dirty="0" smtClean="0"/>
              <a:t>Empleador Expositor</a:t>
            </a:r>
            <a:r>
              <a:rPr lang="es-US" baseline="0" noProof="0" dirty="0" smtClean="0"/>
              <a:t> = El empleador que tiene empleados expuestos al peligro (aún cuando el empleador no haya creado el peligro)</a:t>
            </a:r>
            <a:endParaRPr lang="es-US" noProof="0" dirty="0" smtClean="0"/>
          </a:p>
          <a:p>
            <a:pPr marL="171450" marR="0" lvl="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s-US" noProof="0" dirty="0" smtClean="0"/>
              <a:t>Empleador Generador= El empleador que genera el peligro ya sea a sus propios trabajadores o a los de otro empleador (Aun cuando ningún empleado del empleador “generador” estén expuestos al peligro)</a:t>
            </a:r>
          </a:p>
          <a:p>
            <a:pPr marL="171450" marR="0" lvl="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s-US" noProof="0" dirty="0" smtClean="0"/>
              <a:t>Empleador Corrector = El empleador que tiene la responsabilidad de corregir el peligro (Aun cuando ningún empleado del empleador “corrector” estén expuestos)</a:t>
            </a:r>
          </a:p>
          <a:p>
            <a:pPr marL="171450" marR="0" lvl="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s-US" noProof="0" dirty="0" smtClean="0"/>
              <a:t>Empleador Controlador = El empleador responsable</a:t>
            </a:r>
            <a:r>
              <a:rPr lang="es-US" baseline="0" noProof="0" dirty="0" smtClean="0"/>
              <a:t>, ya sea por contrato o práctica comercial, de las condiciones de seguridad y salud en el lugar de trabajo. (Aun cuando ningún empleado del empleador “controlador” estén expuestos al peligro)</a:t>
            </a:r>
            <a:endParaRPr lang="es-US" noProof="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s-US" noProof="0" dirty="0" smtClean="0"/>
          </a:p>
          <a:p>
            <a:endParaRPr lang="en-US" dirty="0"/>
          </a:p>
        </p:txBody>
      </p:sp>
      <p:sp>
        <p:nvSpPr>
          <p:cNvPr id="4" name="Slide Number Placeholder 3"/>
          <p:cNvSpPr>
            <a:spLocks noGrp="1"/>
          </p:cNvSpPr>
          <p:nvPr>
            <p:ph type="sldNum" sz="quarter" idx="10"/>
          </p:nvPr>
        </p:nvSpPr>
        <p:spPr/>
        <p:txBody>
          <a:bodyPr/>
          <a:lstStyle/>
          <a:p>
            <a:fld id="{52263252-6E1F-4870-AAE1-FFBF056CF41D}"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noProof="0" dirty="0" smtClean="0"/>
              <a:t>Existen cerca de 70 estándares específicos para la construcción que requieren de la participación de una “persona competente,” “persona calificada,” o “ingeniero licenciado.” Si alguna de estas operaciones bajo estándares específicos está</a:t>
            </a:r>
            <a:r>
              <a:rPr lang="es-US" baseline="0" noProof="0" dirty="0" smtClean="0"/>
              <a:t> en ejecución en el lugar, el oficial inspector se asegurará que el empleador tenga a alguien en el lugar que reúna tales requisitos</a:t>
            </a:r>
            <a:r>
              <a:rPr lang="es-US" noProof="0" dirty="0" smtClean="0"/>
              <a:t>. </a:t>
            </a:r>
          </a:p>
          <a:p>
            <a:endParaRPr lang="es-US" i="1" u="sng" noProof="0" dirty="0" smtClean="0"/>
          </a:p>
          <a:p>
            <a:r>
              <a:rPr lang="es-US" i="1" u="sng" noProof="0" dirty="0" smtClean="0"/>
              <a:t>Ayuda para entender los términos clave de la OSHA</a:t>
            </a:r>
            <a:endParaRPr lang="es-US" b="1" i="1" noProof="0" dirty="0" smtClean="0"/>
          </a:p>
          <a:p>
            <a:r>
              <a:rPr lang="es-US" noProof="0" dirty="0" smtClean="0"/>
              <a:t>La OSHA utiliza</a:t>
            </a:r>
            <a:r>
              <a:rPr lang="es-US" baseline="0" noProof="0" dirty="0" smtClean="0"/>
              <a:t> diversos términos para definir las responsabilidades en el lugar de trabajo</a:t>
            </a:r>
            <a:r>
              <a:rPr lang="es-US" noProof="0" dirty="0" smtClean="0"/>
              <a:t>: </a:t>
            </a:r>
          </a:p>
          <a:p>
            <a:pPr lvl="0"/>
            <a:r>
              <a:rPr lang="es-US" noProof="0" dirty="0" smtClean="0"/>
              <a:t>-Persona Competente (</a:t>
            </a:r>
            <a:r>
              <a:rPr lang="es-US" noProof="0" dirty="0" err="1" smtClean="0"/>
              <a:t>Competent</a:t>
            </a:r>
            <a:r>
              <a:rPr lang="es-US" noProof="0" dirty="0" smtClean="0"/>
              <a:t> </a:t>
            </a:r>
            <a:r>
              <a:rPr lang="es-US" noProof="0" dirty="0" err="1" smtClean="0"/>
              <a:t>Person</a:t>
            </a:r>
            <a:r>
              <a:rPr lang="es-US" noProof="0" dirty="0" smtClean="0"/>
              <a:t>)</a:t>
            </a:r>
          </a:p>
          <a:p>
            <a:pPr lvl="0"/>
            <a:r>
              <a:rPr lang="es-US" noProof="0" dirty="0" smtClean="0"/>
              <a:t>-Persona Calificada (</a:t>
            </a:r>
            <a:r>
              <a:rPr lang="es-US" noProof="0" dirty="0" err="1" smtClean="0"/>
              <a:t>Qualified</a:t>
            </a:r>
            <a:r>
              <a:rPr lang="es-US" noProof="0" dirty="0" smtClean="0"/>
              <a:t> </a:t>
            </a:r>
            <a:r>
              <a:rPr lang="es-US" noProof="0" dirty="0" err="1" smtClean="0"/>
              <a:t>Person</a:t>
            </a:r>
            <a:r>
              <a:rPr lang="es-US" noProof="0" dirty="0" smtClean="0"/>
              <a:t>)</a:t>
            </a:r>
          </a:p>
          <a:p>
            <a:pPr lvl="0"/>
            <a:r>
              <a:rPr lang="es-US" noProof="0" dirty="0" smtClean="0"/>
              <a:t>-Persona Designada</a:t>
            </a:r>
            <a:r>
              <a:rPr lang="es-US" baseline="0" noProof="0" dirty="0" smtClean="0"/>
              <a:t> (</a:t>
            </a:r>
            <a:r>
              <a:rPr lang="es-US" noProof="0" dirty="0" err="1" smtClean="0"/>
              <a:t>Designated</a:t>
            </a:r>
            <a:r>
              <a:rPr lang="es-US" noProof="0" dirty="0" smtClean="0"/>
              <a:t> </a:t>
            </a:r>
            <a:r>
              <a:rPr lang="es-US" noProof="0" dirty="0" err="1" smtClean="0"/>
              <a:t>Person</a:t>
            </a:r>
            <a:r>
              <a:rPr lang="es-US" noProof="0" dirty="0" smtClean="0"/>
              <a:t>)</a:t>
            </a:r>
          </a:p>
          <a:p>
            <a:pPr lvl="0"/>
            <a:r>
              <a:rPr lang="es-US" noProof="0" dirty="0" smtClean="0"/>
              <a:t>-Persona Autorizada</a:t>
            </a:r>
            <a:r>
              <a:rPr lang="es-US" baseline="0" noProof="0" dirty="0" smtClean="0"/>
              <a:t> (</a:t>
            </a:r>
            <a:r>
              <a:rPr lang="es-US" noProof="0" dirty="0" err="1" smtClean="0"/>
              <a:t>Authorized</a:t>
            </a:r>
            <a:r>
              <a:rPr lang="es-US" noProof="0" dirty="0" smtClean="0"/>
              <a:t> </a:t>
            </a:r>
            <a:r>
              <a:rPr lang="es-US" noProof="0" dirty="0" err="1" smtClean="0"/>
              <a:t>Person</a:t>
            </a:r>
            <a:r>
              <a:rPr lang="es-US" noProof="0" dirty="0" smtClean="0"/>
              <a:t>) </a:t>
            </a:r>
          </a:p>
          <a:p>
            <a:pPr defTabSz="948507">
              <a:defRPr/>
            </a:pPr>
            <a:endParaRPr lang="es-US" noProof="0" dirty="0" smtClean="0"/>
          </a:p>
          <a:p>
            <a:endParaRPr lang="es-US" noProof="0" dirty="0"/>
          </a:p>
        </p:txBody>
      </p:sp>
      <p:sp>
        <p:nvSpPr>
          <p:cNvPr id="4" name="Slide Number Placeholder 3"/>
          <p:cNvSpPr>
            <a:spLocks noGrp="1"/>
          </p:cNvSpPr>
          <p:nvPr>
            <p:ph type="sldNum" sz="quarter" idx="10"/>
          </p:nvPr>
        </p:nvSpPr>
        <p:spPr/>
        <p:txBody>
          <a:bodyPr/>
          <a:lstStyle/>
          <a:p>
            <a:fld id="{52263252-6E1F-4870-AAE1-FFBF056CF41D}"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s-US" u="sng" noProof="0" dirty="0" smtClean="0"/>
              <a:t>Persona</a:t>
            </a:r>
            <a:r>
              <a:rPr lang="es-US" u="sng" baseline="0" noProof="0" dirty="0" smtClean="0"/>
              <a:t> Competente (</a:t>
            </a:r>
            <a:r>
              <a:rPr lang="es-US" u="sng" noProof="0" dirty="0" err="1" smtClean="0"/>
              <a:t>Competent</a:t>
            </a:r>
            <a:r>
              <a:rPr lang="es-US" u="sng" noProof="0" dirty="0" smtClean="0"/>
              <a:t> </a:t>
            </a:r>
            <a:r>
              <a:rPr lang="es-US" u="sng" noProof="0" dirty="0" err="1" smtClean="0"/>
              <a:t>Person</a:t>
            </a:r>
            <a:r>
              <a:rPr lang="es-US" u="sng" noProof="0" dirty="0" smtClean="0"/>
              <a:t>): </a:t>
            </a:r>
            <a:r>
              <a:rPr lang="es-US" noProof="0" dirty="0" smtClean="0"/>
              <a:t> Definición de la OSHA - 1926.32(f) – Significa alguien que sea capaz</a:t>
            </a:r>
            <a:r>
              <a:rPr lang="es-US" baseline="0" noProof="0" dirty="0" smtClean="0"/>
              <a:t> de identificar peligros existentes y predecibles en el entorno o en las condiciones de trabajo que sean insalubres, riesgosas, o peligrosas para los empleados, y que tenga la autorización para adoptar medidas correctivas inmediatas para eliminarlas.</a:t>
            </a:r>
            <a:endParaRPr lang="es-US" noProof="0" dirty="0" smtClean="0"/>
          </a:p>
          <a:p>
            <a:r>
              <a:rPr lang="es-US" noProof="0" dirty="0" smtClean="0"/>
              <a:t> </a:t>
            </a:r>
          </a:p>
          <a:p>
            <a:r>
              <a:rPr lang="es-US" noProof="0" dirty="0" smtClean="0"/>
              <a:t>La palabra clave que distingue a esta definición</a:t>
            </a:r>
            <a:r>
              <a:rPr lang="es-US" baseline="0" noProof="0" dirty="0" smtClean="0"/>
              <a:t> de las demás es </a:t>
            </a:r>
            <a:r>
              <a:rPr lang="es-US" b="1" i="1" noProof="0" dirty="0" smtClean="0"/>
              <a:t>“autorización”</a:t>
            </a:r>
            <a:r>
              <a:rPr lang="es-US" noProof="0" dirty="0" smtClean="0"/>
              <a:t>  (</a:t>
            </a:r>
            <a:r>
              <a:rPr lang="es-US" noProof="0" dirty="0" err="1" smtClean="0"/>
              <a:t>authorization</a:t>
            </a:r>
            <a:r>
              <a:rPr lang="es-US" noProof="0" dirty="0" smtClean="0"/>
              <a:t>) o la autoridad para tomar</a:t>
            </a:r>
            <a:r>
              <a:rPr lang="es-US" baseline="0" noProof="0" dirty="0" smtClean="0"/>
              <a:t> medidas correctivas para eliminar una práctica o condición insegura en el lugar de trabajo. No todos los trabajadores en el lugar de trabajo han sido designados por el empleador como “persona competente” ni han recibido tal autoridad</a:t>
            </a:r>
            <a:r>
              <a:rPr lang="es-US" noProof="0" dirty="0" smtClean="0"/>
              <a:t>.</a:t>
            </a:r>
          </a:p>
          <a:p>
            <a:r>
              <a:rPr lang="es-US" noProof="0" dirty="0" smtClean="0"/>
              <a:t> </a:t>
            </a:r>
          </a:p>
          <a:p>
            <a:r>
              <a:rPr lang="es-US" b="1" i="1" noProof="0" dirty="0" smtClean="0"/>
              <a:t>¿A</a:t>
            </a:r>
            <a:r>
              <a:rPr lang="es-US" b="1" i="1" baseline="0" noProof="0" dirty="0" smtClean="0"/>
              <a:t> quien se le considera típicamente como una Persona Competente en el lugar de trabajo?</a:t>
            </a:r>
            <a:endParaRPr lang="es-US" b="1" noProof="0" dirty="0" smtClean="0"/>
          </a:p>
          <a:p>
            <a:r>
              <a:rPr lang="es-US" noProof="0" dirty="0" smtClean="0"/>
              <a:t>El superintendente,</a:t>
            </a:r>
            <a:r>
              <a:rPr lang="es-US" baseline="0" noProof="0" dirty="0" smtClean="0"/>
              <a:t> el capataz general, o capataz son las personas que reciben usualmente la autoridad del empleador para adoptar medidas correctivas inmediatas para eliminar prácticas y condiciones inseguras.</a:t>
            </a:r>
            <a:r>
              <a:rPr lang="es-US" noProof="0" dirty="0" smtClean="0"/>
              <a:t> Sin embargo, esta “Persona Competente” debe ser capacitado para reconocer prácticas y condiciones</a:t>
            </a:r>
            <a:r>
              <a:rPr lang="es-US" baseline="0" noProof="0" dirty="0" smtClean="0"/>
              <a:t> </a:t>
            </a:r>
            <a:r>
              <a:rPr lang="es-US" noProof="0" dirty="0" smtClean="0"/>
              <a:t>inseguras en el lugar de trabajo.</a:t>
            </a:r>
          </a:p>
          <a:p>
            <a:r>
              <a:rPr lang="es-US" noProof="0" dirty="0" smtClean="0"/>
              <a:t> </a:t>
            </a:r>
          </a:p>
          <a:p>
            <a:r>
              <a:rPr lang="es-US" b="1" i="1" noProof="0" dirty="0" smtClean="0"/>
              <a:t>¿Puede considerarse a más de una persona como “Persona</a:t>
            </a:r>
            <a:r>
              <a:rPr lang="es-US" b="1" i="1" baseline="0" noProof="0" dirty="0" smtClean="0"/>
              <a:t> </a:t>
            </a:r>
            <a:r>
              <a:rPr lang="es-US" b="1" i="1" noProof="0" dirty="0" smtClean="0"/>
              <a:t>Competente”?</a:t>
            </a:r>
            <a:endParaRPr lang="es-US" b="1" noProof="0" dirty="0" smtClean="0"/>
          </a:p>
          <a:p>
            <a:r>
              <a:rPr lang="es-US" noProof="0" dirty="0" smtClean="0"/>
              <a:t>Si,</a:t>
            </a:r>
            <a:r>
              <a:rPr lang="es-US" baseline="0" noProof="0" dirty="0" smtClean="0"/>
              <a:t> un contratista podría tener a un grupo erigiendo guardarrieles, y a otro haciendo zanjas o excavando</a:t>
            </a:r>
            <a:r>
              <a:rPr lang="es-US" noProof="0" dirty="0" smtClean="0"/>
              <a:t>. Ambos procesos seguramente requerirán que el contratista</a:t>
            </a:r>
            <a:r>
              <a:rPr lang="es-US" baseline="0" noProof="0" dirty="0" smtClean="0"/>
              <a:t> verifique que estas actividades se realicen bajo la supervisión de una “Persona Competente”</a:t>
            </a:r>
            <a:r>
              <a:rPr lang="es-US" noProof="0" dirty="0" smtClean="0"/>
              <a:t> </a:t>
            </a:r>
          </a:p>
          <a:p>
            <a:endParaRPr lang="es-US" noProof="0" dirty="0"/>
          </a:p>
        </p:txBody>
      </p:sp>
      <p:sp>
        <p:nvSpPr>
          <p:cNvPr id="4" name="Slide Number Placeholder 3"/>
          <p:cNvSpPr>
            <a:spLocks noGrp="1"/>
          </p:cNvSpPr>
          <p:nvPr>
            <p:ph type="sldNum" sz="quarter" idx="10"/>
          </p:nvPr>
        </p:nvSpPr>
        <p:spPr/>
        <p:txBody>
          <a:bodyPr/>
          <a:lstStyle/>
          <a:p>
            <a:fld id="{52263252-6E1F-4870-AAE1-FFBF056CF41D}"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MX" sz="1200" u="sng" kern="1200" dirty="0" smtClean="0">
                <a:solidFill>
                  <a:schemeClr val="tx1"/>
                </a:solidFill>
                <a:latin typeface="Times New Roman" pitchFamily="18" charset="0"/>
                <a:ea typeface="+mn-ea"/>
                <a:cs typeface="+mn-cs"/>
              </a:rPr>
              <a:t>Persona Autorizada (</a:t>
            </a:r>
            <a:r>
              <a:rPr lang="es-MX" sz="1200" u="sng" kern="1200" dirty="0" err="1" smtClean="0">
                <a:solidFill>
                  <a:schemeClr val="tx1"/>
                </a:solidFill>
                <a:latin typeface="Times New Roman" pitchFamily="18" charset="0"/>
                <a:ea typeface="+mn-ea"/>
                <a:cs typeface="+mn-cs"/>
              </a:rPr>
              <a:t>Authorized</a:t>
            </a:r>
            <a:r>
              <a:rPr lang="es-MX" sz="1200" u="sng" kern="1200" baseline="0" dirty="0" smtClean="0">
                <a:solidFill>
                  <a:schemeClr val="tx1"/>
                </a:solidFill>
                <a:latin typeface="Times New Roman" pitchFamily="18" charset="0"/>
                <a:ea typeface="+mn-ea"/>
                <a:cs typeface="+mn-cs"/>
              </a:rPr>
              <a:t> </a:t>
            </a:r>
            <a:r>
              <a:rPr lang="es-MX" sz="1200" u="sng" kern="1200" baseline="0" dirty="0" err="1" smtClean="0">
                <a:solidFill>
                  <a:schemeClr val="tx1"/>
                </a:solidFill>
                <a:latin typeface="Times New Roman" pitchFamily="18" charset="0"/>
                <a:ea typeface="+mn-ea"/>
                <a:cs typeface="+mn-cs"/>
              </a:rPr>
              <a:t>Person</a:t>
            </a:r>
            <a:r>
              <a:rPr lang="es-MX" sz="1200" u="sng" kern="1200" baseline="0" dirty="0" smtClean="0">
                <a:solidFill>
                  <a:schemeClr val="tx1"/>
                </a:solidFill>
                <a:latin typeface="Times New Roman" pitchFamily="18" charset="0"/>
                <a:ea typeface="+mn-ea"/>
                <a:cs typeface="+mn-cs"/>
              </a:rPr>
              <a:t>)</a:t>
            </a:r>
            <a:r>
              <a:rPr lang="es-MX" sz="1200" kern="1200" dirty="0" smtClean="0">
                <a:solidFill>
                  <a:schemeClr val="tx1"/>
                </a:solidFill>
                <a:latin typeface="Times New Roman" pitchFamily="18" charset="0"/>
                <a:ea typeface="+mn-ea"/>
                <a:cs typeface="+mn-cs"/>
              </a:rPr>
              <a:t>: Definición de OSHA - 1926.32 (d) – Quiere decir, una persona aprobada o asignada por el empleador para realizar una tarea o tareas, o para estar en cierto</a:t>
            </a:r>
            <a:r>
              <a:rPr lang="es-MX" sz="1200" kern="1200" baseline="0" dirty="0" smtClean="0">
                <a:solidFill>
                  <a:schemeClr val="tx1"/>
                </a:solidFill>
                <a:latin typeface="Times New Roman" pitchFamily="18" charset="0"/>
                <a:ea typeface="+mn-ea"/>
                <a:cs typeface="+mn-cs"/>
              </a:rPr>
              <a:t> lugar o lugares </a:t>
            </a:r>
            <a:r>
              <a:rPr lang="es-MX" sz="1200" kern="1200" dirty="0" smtClean="0">
                <a:solidFill>
                  <a:schemeClr val="tx1"/>
                </a:solidFill>
                <a:latin typeface="Times New Roman" pitchFamily="18" charset="0"/>
                <a:ea typeface="+mn-ea"/>
                <a:cs typeface="+mn-cs"/>
              </a:rPr>
              <a:t> específicos en el área de trabajo. </a:t>
            </a:r>
            <a:endParaRPr lang="en-US" sz="1200" kern="1200" dirty="0" smtClean="0">
              <a:solidFill>
                <a:schemeClr val="tx1"/>
              </a:solidFill>
              <a:latin typeface="Times New Roman" pitchFamily="18" charset="0"/>
              <a:ea typeface="+mn-ea"/>
              <a:cs typeface="+mn-cs"/>
            </a:endParaRPr>
          </a:p>
          <a:p>
            <a:r>
              <a:rPr lang="es-MX" sz="1200" kern="1200" dirty="0" smtClean="0">
                <a:solidFill>
                  <a:schemeClr val="tx1"/>
                </a:solidFill>
                <a:latin typeface="Times New Roman" pitchFamily="18" charset="0"/>
                <a:ea typeface="+mn-ea"/>
                <a:cs typeface="+mn-cs"/>
              </a:rPr>
              <a:t> </a:t>
            </a:r>
            <a:endParaRPr lang="en-US" sz="1200" kern="1200" dirty="0" smtClean="0">
              <a:solidFill>
                <a:schemeClr val="tx1"/>
              </a:solidFill>
              <a:latin typeface="Times New Roman" pitchFamily="18" charset="0"/>
              <a:ea typeface="+mn-ea"/>
              <a:cs typeface="+mn-cs"/>
            </a:endParaRPr>
          </a:p>
          <a:p>
            <a:r>
              <a:rPr lang="es-MX" sz="1200" kern="1200" dirty="0" smtClean="0">
                <a:solidFill>
                  <a:schemeClr val="tx1"/>
                </a:solidFill>
                <a:latin typeface="Times New Roman" pitchFamily="18" charset="0"/>
                <a:ea typeface="+mn-ea"/>
                <a:cs typeface="+mn-cs"/>
              </a:rPr>
              <a:t>Por ejemplo, la norma 1926.556(b)(2) requiere que “solo personas autorizadas manejarán “equipo de levantamiento aéreo.”  La “Persona Autorizada”, en este caso, no tiene que estar “certificada” para manejar este tipo de equipo ni debe estar autorizada por el empleador para corregir peligros en el sitio de trabajo.  Sin embargo, el empleador debe asegurar que este trabajador haya recibido adiestramiento de acuerdo con la norma 1926.21(b)(2) y las instrucciones de seguridad del fabricante aplicables del equipo. </a:t>
            </a:r>
            <a:endParaRPr lang="en-US" sz="1200" kern="1200" dirty="0" smtClean="0">
              <a:solidFill>
                <a:schemeClr val="tx1"/>
              </a:solidFill>
              <a:latin typeface="Times New Roman" pitchFamily="18" charset="0"/>
              <a:ea typeface="+mn-ea"/>
              <a:cs typeface="+mn-cs"/>
            </a:endParaRPr>
          </a:p>
          <a:p>
            <a:r>
              <a:rPr lang="es-MX" sz="1200" kern="1200" dirty="0" smtClean="0">
                <a:solidFill>
                  <a:schemeClr val="tx1"/>
                </a:solidFill>
                <a:latin typeface="Times New Roman" pitchFamily="18" charset="0"/>
                <a:ea typeface="+mn-ea"/>
                <a:cs typeface="+mn-cs"/>
              </a:rPr>
              <a:t> </a:t>
            </a:r>
            <a:endParaRPr lang="en-US" sz="1200" kern="1200" dirty="0" smtClean="0">
              <a:solidFill>
                <a:schemeClr val="tx1"/>
              </a:solidFill>
              <a:latin typeface="Times New Roman" pitchFamily="18" charset="0"/>
              <a:ea typeface="+mn-ea"/>
              <a:cs typeface="+mn-cs"/>
            </a:endParaRPr>
          </a:p>
          <a:p>
            <a:r>
              <a:rPr lang="es-MX" sz="1200" kern="1200" dirty="0" smtClean="0">
                <a:solidFill>
                  <a:schemeClr val="tx1"/>
                </a:solidFill>
                <a:latin typeface="Times New Roman" pitchFamily="18" charset="0"/>
                <a:ea typeface="+mn-ea"/>
                <a:cs typeface="+mn-cs"/>
              </a:rPr>
              <a:t>(La OSHA ha proporcionado una carta específica de interpretación referente a una “Persona Autorizada” que se aplica a los operadores de “equipo de levantamiento aéreo”.) </a:t>
            </a:r>
            <a:endParaRPr lang="en-US" dirty="0"/>
          </a:p>
        </p:txBody>
      </p:sp>
      <p:sp>
        <p:nvSpPr>
          <p:cNvPr id="4" name="Slide Number Placeholder 3"/>
          <p:cNvSpPr>
            <a:spLocks noGrp="1"/>
          </p:cNvSpPr>
          <p:nvPr>
            <p:ph type="sldNum" sz="quarter" idx="10"/>
          </p:nvPr>
        </p:nvSpPr>
        <p:spPr/>
        <p:txBody>
          <a:bodyPr/>
          <a:lstStyle/>
          <a:p>
            <a:fld id="{52263252-6E1F-4870-AAE1-FFBF056CF41D}"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s-MX" sz="1200" u="sng" kern="1200" dirty="0" smtClean="0">
                <a:solidFill>
                  <a:schemeClr val="tx1"/>
                </a:solidFill>
                <a:latin typeface="Times New Roman" pitchFamily="18" charset="0"/>
                <a:ea typeface="+mn-ea"/>
                <a:cs typeface="+mn-cs"/>
              </a:rPr>
              <a:t>Persona Calificada (</a:t>
            </a:r>
            <a:r>
              <a:rPr lang="es-MX" sz="1200" u="sng" kern="1200" dirty="0" err="1" smtClean="0">
                <a:solidFill>
                  <a:schemeClr val="tx1"/>
                </a:solidFill>
                <a:latin typeface="Times New Roman" pitchFamily="18" charset="0"/>
                <a:ea typeface="+mn-ea"/>
                <a:cs typeface="+mn-cs"/>
              </a:rPr>
              <a:t>Qualified</a:t>
            </a:r>
            <a:r>
              <a:rPr lang="es-MX" sz="1200" u="sng" kern="1200" dirty="0" smtClean="0">
                <a:solidFill>
                  <a:schemeClr val="tx1"/>
                </a:solidFill>
                <a:latin typeface="Times New Roman" pitchFamily="18" charset="0"/>
                <a:ea typeface="+mn-ea"/>
                <a:cs typeface="+mn-cs"/>
              </a:rPr>
              <a:t> </a:t>
            </a:r>
            <a:r>
              <a:rPr lang="es-MX" sz="1200" u="sng" kern="1200" dirty="0" err="1" smtClean="0">
                <a:solidFill>
                  <a:schemeClr val="tx1"/>
                </a:solidFill>
                <a:latin typeface="Times New Roman" pitchFamily="18" charset="0"/>
                <a:ea typeface="+mn-ea"/>
                <a:cs typeface="+mn-cs"/>
              </a:rPr>
              <a:t>Person</a:t>
            </a:r>
            <a:r>
              <a:rPr lang="es-MX" sz="1200" u="sng" kern="1200" dirty="0" smtClean="0">
                <a:solidFill>
                  <a:schemeClr val="tx1"/>
                </a:solidFill>
                <a:latin typeface="Times New Roman" pitchFamily="18" charset="0"/>
                <a:ea typeface="+mn-ea"/>
                <a:cs typeface="+mn-cs"/>
              </a:rPr>
              <a:t>)</a:t>
            </a:r>
            <a:r>
              <a:rPr lang="es-MX" sz="1200" kern="1200" dirty="0" smtClean="0">
                <a:solidFill>
                  <a:schemeClr val="tx1"/>
                </a:solidFill>
                <a:latin typeface="Times New Roman" pitchFamily="18" charset="0"/>
                <a:ea typeface="+mn-ea"/>
                <a:cs typeface="+mn-cs"/>
              </a:rPr>
              <a:t>: Definición de OSHA - 1926.32(m) – quiere decir, una persona que, por poseer un título reconocido, certificado, o reconocimiento profesional, o quién por el conocimiento extenso, adiestramiento, o experiencia, ha demostrado con éxito su habilidad para resolver problemas en relación con alguna materia, trabajo, o proyecto. </a:t>
            </a:r>
            <a:endParaRPr lang="en-US" sz="1200" kern="1200" dirty="0" smtClean="0">
              <a:solidFill>
                <a:schemeClr val="tx1"/>
              </a:solidFill>
              <a:latin typeface="Times New Roman" pitchFamily="18" charset="0"/>
              <a:ea typeface="+mn-ea"/>
              <a:cs typeface="+mn-cs"/>
            </a:endParaRPr>
          </a:p>
          <a:p>
            <a:r>
              <a:rPr lang="es-MX" sz="1200" kern="1200" dirty="0" smtClean="0">
                <a:solidFill>
                  <a:schemeClr val="tx1"/>
                </a:solidFill>
                <a:latin typeface="Times New Roman" pitchFamily="18" charset="0"/>
                <a:ea typeface="+mn-ea"/>
                <a:cs typeface="+mn-cs"/>
              </a:rPr>
              <a:t> </a:t>
            </a:r>
            <a:endParaRPr lang="en-US" sz="1200" kern="1200" dirty="0" smtClean="0">
              <a:solidFill>
                <a:schemeClr val="tx1"/>
              </a:solidFill>
              <a:latin typeface="Times New Roman" pitchFamily="18" charset="0"/>
              <a:ea typeface="+mn-ea"/>
              <a:cs typeface="+mn-cs"/>
            </a:endParaRPr>
          </a:p>
          <a:p>
            <a:r>
              <a:rPr lang="es-MX" sz="1200" kern="1200" dirty="0" smtClean="0">
                <a:solidFill>
                  <a:schemeClr val="tx1"/>
                </a:solidFill>
                <a:latin typeface="Times New Roman" pitchFamily="18" charset="0"/>
                <a:ea typeface="+mn-ea"/>
                <a:cs typeface="+mn-cs"/>
              </a:rPr>
              <a:t>Las definiciones de “Persona Calificada” y “Persona Competente” son confundidas a menudo,</a:t>
            </a:r>
            <a:r>
              <a:rPr lang="es-MX" sz="1200" kern="1200" baseline="0" dirty="0" smtClean="0">
                <a:solidFill>
                  <a:schemeClr val="tx1"/>
                </a:solidFill>
                <a:latin typeface="Times New Roman" pitchFamily="18" charset="0"/>
                <a:ea typeface="+mn-ea"/>
                <a:cs typeface="+mn-cs"/>
              </a:rPr>
              <a:t> pero</a:t>
            </a:r>
            <a:r>
              <a:rPr lang="es-MX" sz="1200" kern="1200" dirty="0" smtClean="0">
                <a:solidFill>
                  <a:schemeClr val="tx1"/>
                </a:solidFill>
                <a:latin typeface="Times New Roman" pitchFamily="18" charset="0"/>
                <a:ea typeface="+mn-ea"/>
                <a:cs typeface="+mn-cs"/>
              </a:rPr>
              <a:t> ¡</a:t>
            </a:r>
            <a:r>
              <a:rPr lang="es-MX" sz="1200" b="1" kern="1200" dirty="0" smtClean="0">
                <a:solidFill>
                  <a:schemeClr val="tx1"/>
                </a:solidFill>
                <a:latin typeface="Times New Roman" pitchFamily="18" charset="0"/>
                <a:ea typeface="+mn-ea"/>
                <a:cs typeface="+mn-cs"/>
              </a:rPr>
              <a:t>NO</a:t>
            </a:r>
            <a:r>
              <a:rPr lang="es-MX" sz="1200" kern="1200" dirty="0" smtClean="0">
                <a:solidFill>
                  <a:schemeClr val="tx1"/>
                </a:solidFill>
                <a:latin typeface="Times New Roman" pitchFamily="18" charset="0"/>
                <a:ea typeface="+mn-ea"/>
                <a:cs typeface="+mn-cs"/>
              </a:rPr>
              <a:t> son iguales!  Por ejemplo, una Persona Calificada  puede ser una que ha recibido adiestramiento específico en una tarea o procedimiento particular.  Sin embargo, esa misma persona podría no ser una Persona Competente, la cual </a:t>
            </a:r>
            <a:r>
              <a:rPr lang="es-MX" sz="1200" b="1" kern="1200" dirty="0" smtClean="0">
                <a:solidFill>
                  <a:schemeClr val="tx1"/>
                </a:solidFill>
                <a:latin typeface="Times New Roman" pitchFamily="18" charset="0"/>
                <a:ea typeface="+mn-ea"/>
                <a:cs typeface="+mn-cs"/>
              </a:rPr>
              <a:t>debe tener la autoridad del empleador</a:t>
            </a:r>
            <a:r>
              <a:rPr lang="es-MX" sz="1200" kern="1200" dirty="0" smtClean="0">
                <a:solidFill>
                  <a:schemeClr val="tx1"/>
                </a:solidFill>
                <a:latin typeface="Times New Roman" pitchFamily="18" charset="0"/>
                <a:ea typeface="+mn-ea"/>
                <a:cs typeface="+mn-cs"/>
              </a:rPr>
              <a:t> para tomar medidas correctivas inmediatas para eliminar peligros. </a:t>
            </a:r>
            <a:endParaRPr lang="en-US" sz="1200" kern="1200" dirty="0" smtClean="0">
              <a:solidFill>
                <a:schemeClr val="tx1"/>
              </a:solidFill>
              <a:latin typeface="Times New Roman" pitchFamily="18" charset="0"/>
              <a:ea typeface="+mn-ea"/>
              <a:cs typeface="+mn-cs"/>
            </a:endParaRPr>
          </a:p>
          <a:p>
            <a:r>
              <a:rPr lang="es-MX" sz="1200" b="1" i="1" kern="1200" dirty="0" smtClean="0">
                <a:solidFill>
                  <a:schemeClr val="tx1"/>
                </a:solidFill>
                <a:latin typeface="Times New Roman" pitchFamily="18" charset="0"/>
                <a:ea typeface="+mn-ea"/>
                <a:cs typeface="+mn-cs"/>
              </a:rPr>
              <a:t> </a:t>
            </a:r>
            <a:endParaRPr lang="en-US" sz="1200" kern="1200" dirty="0" smtClean="0">
              <a:solidFill>
                <a:schemeClr val="tx1"/>
              </a:solidFill>
              <a:latin typeface="Times New Roman" pitchFamily="18" charset="0"/>
              <a:ea typeface="+mn-ea"/>
              <a:cs typeface="+mn-cs"/>
            </a:endParaRPr>
          </a:p>
          <a:p>
            <a:r>
              <a:rPr lang="es-MX" sz="1200" b="1" i="1" kern="1200" dirty="0" smtClean="0">
                <a:solidFill>
                  <a:schemeClr val="tx1"/>
                </a:solidFill>
                <a:latin typeface="Times New Roman" pitchFamily="18" charset="0"/>
                <a:ea typeface="+mn-ea"/>
                <a:cs typeface="+mn-cs"/>
              </a:rPr>
              <a:t>¿Puede considerarse a una persona en el trabajo “Persona Capacitada” y “Competente”?</a:t>
            </a:r>
            <a:endParaRPr lang="en-US" sz="1200" kern="1200" dirty="0" smtClean="0">
              <a:solidFill>
                <a:schemeClr val="tx1"/>
              </a:solidFill>
              <a:latin typeface="Times New Roman" pitchFamily="18" charset="0"/>
              <a:ea typeface="+mn-ea"/>
              <a:cs typeface="+mn-cs"/>
            </a:endParaRPr>
          </a:p>
          <a:p>
            <a:r>
              <a:rPr lang="es-MX" sz="1200" kern="1200" dirty="0" smtClean="0">
                <a:solidFill>
                  <a:schemeClr val="tx1"/>
                </a:solidFill>
                <a:latin typeface="Times New Roman" pitchFamily="18" charset="0"/>
                <a:ea typeface="+mn-ea"/>
                <a:cs typeface="+mn-cs"/>
              </a:rPr>
              <a:t>Sí.  Un trabajador puede adiestrarse y tener las calificaciones para cumplir una tarea específica y también gozar de la autoridad de tomar medidas correctivas e inmediatas para eliminar peligros. </a:t>
            </a:r>
            <a:endParaRPr lang="en-US" sz="1200" kern="1200" dirty="0" smtClean="0">
              <a:solidFill>
                <a:schemeClr val="tx1"/>
              </a:solidFill>
              <a:latin typeface="Times New Roman" pitchFamily="18" charset="0"/>
              <a:ea typeface="+mn-ea"/>
              <a:cs typeface="+mn-cs"/>
            </a:endParaRPr>
          </a:p>
          <a:p>
            <a:r>
              <a:rPr lang="es-ES" sz="1200" kern="1200" dirty="0" smtClean="0">
                <a:solidFill>
                  <a:schemeClr val="tx1"/>
                </a:solidFill>
                <a:latin typeface="Times New Roman" pitchFamily="18" charset="0"/>
                <a:ea typeface="+mn-ea"/>
                <a:cs typeface="+mn-cs"/>
              </a:rPr>
              <a:t> </a:t>
            </a:r>
            <a:endParaRPr lang="en-US" sz="1200" kern="1200" dirty="0" smtClean="0">
              <a:solidFill>
                <a:schemeClr val="tx1"/>
              </a:solidFill>
              <a:latin typeface="Times New Roman" pitchFamily="18" charset="0"/>
              <a:ea typeface="+mn-ea"/>
              <a:cs typeface="+mn-cs"/>
            </a:endParaRPr>
          </a:p>
          <a:p>
            <a:r>
              <a:rPr lang="es-MX" sz="1200" b="1" i="1" kern="1200" dirty="0" smtClean="0">
                <a:solidFill>
                  <a:schemeClr val="tx1"/>
                </a:solidFill>
                <a:latin typeface="Times New Roman" pitchFamily="18" charset="0"/>
                <a:ea typeface="+mn-ea"/>
                <a:cs typeface="+mn-cs"/>
              </a:rPr>
              <a:t>¿Pueden usarse los cursos de adiestramiento proporcionados por un contratista o  sindicato para calificar a mis trabajadores en temas específicos?</a:t>
            </a:r>
            <a:endParaRPr lang="en-US" sz="1200" kern="1200" dirty="0" smtClean="0">
              <a:solidFill>
                <a:schemeClr val="tx1"/>
              </a:solidFill>
              <a:latin typeface="Times New Roman" pitchFamily="18" charset="0"/>
              <a:ea typeface="+mn-ea"/>
              <a:cs typeface="+mn-cs"/>
            </a:endParaRPr>
          </a:p>
          <a:p>
            <a:r>
              <a:rPr lang="es-MX" sz="1200" kern="1200" dirty="0" smtClean="0">
                <a:solidFill>
                  <a:schemeClr val="tx1"/>
                </a:solidFill>
                <a:latin typeface="Times New Roman" pitchFamily="18" charset="0"/>
                <a:ea typeface="+mn-ea"/>
                <a:cs typeface="+mn-cs"/>
              </a:rPr>
              <a:t>Sí.  Por ejemplo, si se proporciona adiestramiento específico por una escuela de entrenamiento en tales temas como la remoción de amianto o la certificación de “señalador (</a:t>
            </a:r>
            <a:r>
              <a:rPr lang="es-MX" sz="1200" kern="1200" dirty="0" err="1" smtClean="0">
                <a:solidFill>
                  <a:schemeClr val="tx1"/>
                </a:solidFill>
                <a:latin typeface="Times New Roman" pitchFamily="18" charset="0"/>
                <a:ea typeface="+mn-ea"/>
                <a:cs typeface="+mn-cs"/>
              </a:rPr>
              <a:t>flagger</a:t>
            </a:r>
            <a:r>
              <a:rPr lang="es-MX" sz="1200" kern="1200" dirty="0" smtClean="0">
                <a:solidFill>
                  <a:schemeClr val="tx1"/>
                </a:solidFill>
                <a:latin typeface="Times New Roman" pitchFamily="18" charset="0"/>
                <a:ea typeface="+mn-ea"/>
                <a:cs typeface="+mn-cs"/>
              </a:rPr>
              <a:t>)” (persona con banderilla que dirige el tráfico), los empleadores pueden aprovecharse de estos programas de adiestramiento para sus trabajadores.  Sin embargo, el empleador debe poder documentar el contenido del adiestramiento proporcionado. </a:t>
            </a:r>
            <a:endParaRPr lang="en-US" sz="1200" kern="1200" dirty="0" smtClean="0">
              <a:solidFill>
                <a:schemeClr val="tx1"/>
              </a:solidFill>
              <a:latin typeface="Times New Roman" pitchFamily="18"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52263252-6E1F-4870-AAE1-FFBF056CF41D}"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8507">
              <a:defRPr/>
            </a:pPr>
            <a:r>
              <a:rPr lang="es-US" dirty="0" smtClean="0"/>
              <a:t>La </a:t>
            </a:r>
            <a:r>
              <a:rPr lang="es-US" noProof="0" dirty="0" smtClean="0"/>
              <a:t>creación</a:t>
            </a:r>
            <a:r>
              <a:rPr lang="es-US" dirty="0" smtClean="0"/>
              <a:t> de OSHA proporcionó</a:t>
            </a:r>
            <a:r>
              <a:rPr lang="es-US" baseline="0" dirty="0" smtClean="0"/>
              <a:t> a los trabajadores del derecho a un lugar de trabajo  sano y seguro.  </a:t>
            </a:r>
            <a:r>
              <a:rPr lang="es-US" sz="1200" kern="1200" dirty="0" smtClean="0">
                <a:solidFill>
                  <a:schemeClr val="tx1"/>
                </a:solidFill>
                <a:latin typeface="Times New Roman" pitchFamily="18" charset="0"/>
                <a:ea typeface="+mn-ea"/>
                <a:cs typeface="+mn-cs"/>
              </a:rPr>
              <a:t>La sección 5(a)(1), la Cláusula de la Responsabilidad General establece que  “</a:t>
            </a:r>
            <a:r>
              <a:rPr lang="es-US" sz="1200" i="1" kern="1200" dirty="0" smtClean="0">
                <a:solidFill>
                  <a:schemeClr val="tx1"/>
                </a:solidFill>
                <a:latin typeface="Times New Roman" pitchFamily="18" charset="0"/>
                <a:ea typeface="+mn-ea"/>
                <a:cs typeface="+mn-cs"/>
              </a:rPr>
              <a:t>Cada empleador proveerá empleo y un lugar de trabajo libre de riesgos reconocidos que causan o podrían </a:t>
            </a:r>
            <a:r>
              <a:rPr lang="es-US" sz="1200" i="1" kern="1200" baseline="0" dirty="0" smtClean="0">
                <a:solidFill>
                  <a:schemeClr val="tx1"/>
                </a:solidFill>
                <a:latin typeface="Times New Roman" pitchFamily="18" charset="0"/>
                <a:ea typeface="+mn-ea"/>
                <a:cs typeface="+mn-cs"/>
              </a:rPr>
              <a:t> causar</a:t>
            </a:r>
            <a:r>
              <a:rPr lang="es-US" sz="1200" i="1" kern="1200" dirty="0" smtClean="0">
                <a:solidFill>
                  <a:schemeClr val="tx1"/>
                </a:solidFill>
                <a:latin typeface="Times New Roman" pitchFamily="18" charset="0"/>
                <a:ea typeface="+mn-ea"/>
                <a:cs typeface="+mn-cs"/>
              </a:rPr>
              <a:t> la muerte o lesiones físicas graves  a sus empleados</a:t>
            </a:r>
            <a:r>
              <a:rPr lang="es-US" sz="1200" kern="1200" dirty="0" smtClean="0">
                <a:solidFill>
                  <a:schemeClr val="tx1"/>
                </a:solidFill>
                <a:latin typeface="Times New Roman" pitchFamily="18" charset="0"/>
                <a:ea typeface="+mn-ea"/>
                <a:cs typeface="+mn-cs"/>
              </a:rPr>
              <a:t>...”   Un lugar de trabajo</a:t>
            </a:r>
            <a:r>
              <a:rPr lang="es-US" sz="1200" kern="1200" baseline="0" dirty="0" smtClean="0">
                <a:solidFill>
                  <a:schemeClr val="tx1"/>
                </a:solidFill>
                <a:latin typeface="Times New Roman" pitchFamily="18" charset="0"/>
                <a:ea typeface="+mn-ea"/>
                <a:cs typeface="+mn-cs"/>
              </a:rPr>
              <a:t> sano y seguro significa un lugar donde se han neutralizado los peligros y los trabajadores son capacitados. Si no se puede evitar un peligro por completo, se debe proporcionar protección (ejemplo: respiradores o tapones de oídos.)</a:t>
            </a:r>
            <a:endParaRPr lang="es-US" dirty="0" smtClean="0"/>
          </a:p>
          <a:p>
            <a:endParaRPr lang="es-US" dirty="0" smtClean="0"/>
          </a:p>
          <a:p>
            <a:r>
              <a:rPr lang="es-US" dirty="0" smtClean="0"/>
              <a:t>Algunos ejemplos de lugares de trabajo sanos</a:t>
            </a:r>
            <a:r>
              <a:rPr lang="es-US" baseline="0" dirty="0" smtClean="0"/>
              <a:t> y seguros incluyen:</a:t>
            </a:r>
          </a:p>
          <a:p>
            <a:endParaRPr lang="es-US" baseline="0" dirty="0" smtClean="0"/>
          </a:p>
          <a:p>
            <a:r>
              <a:rPr lang="es-US" baseline="0" dirty="0" smtClean="0"/>
              <a:t>-Se proporciona y se requiere el uso de implementos de protección contra caídas y entrenamiento al trabajador que labora en lugares de altura en una construcción.</a:t>
            </a:r>
          </a:p>
          <a:p>
            <a:endParaRPr lang="es-US" baseline="0" dirty="0" smtClean="0"/>
          </a:p>
          <a:p>
            <a:r>
              <a:rPr lang="es-US" baseline="0" dirty="0" smtClean="0"/>
              <a:t>- Se inspeccionan las excavaciones y se cuenta con sistemas de protección en el lugar.</a:t>
            </a:r>
            <a:endParaRPr lang="es-US" dirty="0"/>
          </a:p>
        </p:txBody>
      </p:sp>
      <p:sp>
        <p:nvSpPr>
          <p:cNvPr id="4" name="Slide Number Placeholder 3"/>
          <p:cNvSpPr>
            <a:spLocks noGrp="1"/>
          </p:cNvSpPr>
          <p:nvPr>
            <p:ph type="sldNum" sz="quarter" idx="10"/>
          </p:nvPr>
        </p:nvSpPr>
        <p:spPr/>
        <p:txBody>
          <a:bodyPr/>
          <a:lstStyle/>
          <a:p>
            <a:fld id="{52263252-6E1F-4870-AAE1-FFBF056CF41D}" type="slidenum">
              <a:rPr lang="en-US" smtClean="0"/>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noProof="0" dirty="0" smtClean="0"/>
              <a:t>La norma para el archivo de registros</a:t>
            </a:r>
            <a:r>
              <a:rPr lang="es-US" baseline="0" noProof="0" dirty="0" smtClean="0"/>
              <a:t> de la </a:t>
            </a:r>
            <a:r>
              <a:rPr lang="es-US" noProof="0" dirty="0" smtClean="0"/>
              <a:t>OSHA requiere que la mayoría de empleadores con más de 10 trabajadores mantengan un registro de lesiones y enfermedades. El registro, que</a:t>
            </a:r>
            <a:r>
              <a:rPr lang="es-US" baseline="0" noProof="0" dirty="0" smtClean="0"/>
              <a:t> también es conocido como el OSHA 300, debe contener todas las lesiones y enfermedades relacionadas con el trabajo que hayan resultado en pérdida de días laborales, restricción de labores o transferencia a otro lugar de trabajo, al igual que cualquier incidente que requiera más que el tratamiento de primeros auxilios. </a:t>
            </a:r>
            <a:endParaRPr lang="es-US" noProof="0" dirty="0" smtClean="0"/>
          </a:p>
          <a:p>
            <a:endParaRPr lang="en-US" dirty="0" smtClean="0"/>
          </a:p>
          <a:p>
            <a:pPr marL="109537" indent="0">
              <a:spcBef>
                <a:spcPts val="400"/>
              </a:spcBef>
              <a:buClr>
                <a:schemeClr val="accent1"/>
              </a:buClr>
              <a:buSzPct val="68000"/>
              <a:buFont typeface="Wingdings 3" pitchFamily="18" charset="2"/>
              <a:buNone/>
            </a:pPr>
            <a:r>
              <a:rPr lang="es-PR" sz="1200" dirty="0" smtClean="0">
                <a:latin typeface="Lucida Sans Unicode" pitchFamily="34" charset="0"/>
              </a:rPr>
              <a:t>Los trabajadores tienen el derecho de revisar los registros del año corriente, así como los registros archivados de los últimos 5 años. El empleador debe proporcionar dichos archivos al final del siguiente día laborable. Los nombres y otras informaciones del registro no deben ser removidos a menos que el casos consista en uno materia de privacidad. </a:t>
            </a:r>
            <a:endParaRPr lang="es-PR" sz="1200" dirty="0" smtClean="0"/>
          </a:p>
          <a:p>
            <a:pPr marL="109537" indent="0">
              <a:spcBef>
                <a:spcPts val="400"/>
              </a:spcBef>
              <a:buClr>
                <a:schemeClr val="accent1"/>
              </a:buClr>
              <a:buSzPct val="68000"/>
              <a:buFont typeface="Wingdings 3" pitchFamily="18" charset="2"/>
              <a:buNone/>
            </a:pPr>
            <a:endParaRPr lang="es-PR" sz="1200" dirty="0" smtClean="0">
              <a:latin typeface="Lucida Sans Unicode" pitchFamily="34" charset="0"/>
            </a:endParaRPr>
          </a:p>
          <a:p>
            <a:pPr marL="109537" indent="0">
              <a:spcBef>
                <a:spcPts val="400"/>
              </a:spcBef>
              <a:buClr>
                <a:schemeClr val="accent1"/>
              </a:buClr>
              <a:buSzPct val="68000"/>
              <a:buFont typeface="Wingdings 3" pitchFamily="18" charset="2"/>
              <a:buNone/>
            </a:pPr>
            <a:r>
              <a:rPr lang="es-PR" sz="1200" dirty="0" smtClean="0">
                <a:latin typeface="Lucida Sans Unicode" pitchFamily="34" charset="0"/>
              </a:rPr>
              <a:t>Los trabajadores también tienen el derecho de ver el resumen de lesiones y enfermedades que se coloca anualmente (OSHA 300A).</a:t>
            </a:r>
          </a:p>
          <a:p>
            <a:endParaRPr lang="en-US" sz="1200" kern="1200" dirty="0" smtClean="0">
              <a:solidFill>
                <a:schemeClr val="tx1"/>
              </a:solidFill>
              <a:latin typeface="Times New Roman" pitchFamily="18" charset="0"/>
              <a:ea typeface="+mn-ea"/>
              <a:cs typeface="+mn-cs"/>
            </a:endParaRPr>
          </a:p>
          <a:p>
            <a:r>
              <a:rPr lang="es-ES" sz="1200" kern="1200" dirty="0" smtClean="0">
                <a:solidFill>
                  <a:schemeClr val="tx1"/>
                </a:solidFill>
                <a:latin typeface="Times New Roman" pitchFamily="18" charset="0"/>
                <a:ea typeface="+mn-ea"/>
                <a:cs typeface="+mn-cs"/>
              </a:rPr>
              <a:t> </a:t>
            </a:r>
            <a:endParaRPr lang="en-US" dirty="0"/>
          </a:p>
        </p:txBody>
      </p:sp>
      <p:sp>
        <p:nvSpPr>
          <p:cNvPr id="4" name="Slide Number Placeholder 3"/>
          <p:cNvSpPr>
            <a:spLocks noGrp="1"/>
          </p:cNvSpPr>
          <p:nvPr>
            <p:ph type="sldNum" sz="quarter" idx="10"/>
          </p:nvPr>
        </p:nvSpPr>
        <p:spPr/>
        <p:txBody>
          <a:bodyPr/>
          <a:lstStyle/>
          <a:p>
            <a:fld id="{52263252-6E1F-4870-AAE1-FFBF056CF41D}" type="slidenum">
              <a:rPr lang="en-US" smtClean="0"/>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noProof="0" dirty="0" smtClean="0"/>
              <a:t>Los trabajadores</a:t>
            </a:r>
            <a:r>
              <a:rPr lang="es-US" baseline="0" noProof="0" dirty="0" smtClean="0"/>
              <a:t> podrían discutir con los empleadores sobre sus preocupaciones relativas a la seguridad y salubridad del lugar de trabajo con sus empleadores sin temor a represalias ni discriminaciones en tanto que la queja sea hecha de buena fe. La regulación de la OSHA  </a:t>
            </a:r>
            <a:r>
              <a:rPr lang="es-US" noProof="0" dirty="0" smtClean="0"/>
              <a:t>[29CFR 1977.9(c)] protege</a:t>
            </a:r>
            <a:r>
              <a:rPr lang="es-US" baseline="0" noProof="0" dirty="0" smtClean="0"/>
              <a:t> a los trabajadores que hacen reclamos a sus empleadores por condiciones inseguras o insalubres en el lugar de trabajo. No se puede transferir al trabajador ni negárseles aumentos o reducírseles las horas, ser despedido o sancionado de cualquier otra forma por el ejercicio de cualquier derecho reconocido bajo la normativa de la OSHA. </a:t>
            </a:r>
          </a:p>
          <a:p>
            <a:endParaRPr lang="es-US" baseline="0" dirty="0" smtClean="0"/>
          </a:p>
          <a:p>
            <a:r>
              <a:rPr lang="es-US" baseline="0" dirty="0" smtClean="0"/>
              <a:t>Siendo que los trabajadores a menudo están mas cerca a los peligros potenciales contra la seguridad y la salud, ellos estén investidos del derecho a reportar problemas a fin de que el empleador los soluciones. Si el peligro no es corregido, entonces debe contactar a la OSHA.</a:t>
            </a:r>
            <a:endParaRPr lang="en-US" dirty="0"/>
          </a:p>
        </p:txBody>
      </p:sp>
      <p:sp>
        <p:nvSpPr>
          <p:cNvPr id="4" name="Slide Number Placeholder 3"/>
          <p:cNvSpPr>
            <a:spLocks noGrp="1"/>
          </p:cNvSpPr>
          <p:nvPr>
            <p:ph type="sldNum" sz="quarter" idx="10"/>
          </p:nvPr>
        </p:nvSpPr>
        <p:spPr/>
        <p:txBody>
          <a:bodyPr/>
          <a:lstStyle/>
          <a:p>
            <a:fld id="{52263252-6E1F-4870-AAE1-FFBF056CF41D}"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s-MX" sz="1200" kern="1200" dirty="0" smtClean="0">
                <a:solidFill>
                  <a:schemeClr val="tx1"/>
                </a:solidFill>
                <a:latin typeface="Times New Roman" pitchFamily="18" charset="0"/>
                <a:ea typeface="+mn-ea"/>
                <a:cs typeface="+mn-cs"/>
              </a:rPr>
              <a:t>La Administración de Seguridad y Salud Ocupacional (OSHA) se creó en 1970 mediante el “Acta de Seguridad y Salud Ocupacional” (OSH), también conocida como “El Acta Williams-</a:t>
            </a:r>
            <a:r>
              <a:rPr lang="es-MX" sz="1200" kern="1200" dirty="0" err="1" smtClean="0">
                <a:solidFill>
                  <a:schemeClr val="tx1"/>
                </a:solidFill>
                <a:latin typeface="Times New Roman" pitchFamily="18" charset="0"/>
                <a:ea typeface="+mn-ea"/>
                <a:cs typeface="+mn-cs"/>
              </a:rPr>
              <a:t>Steiger</a:t>
            </a:r>
            <a:r>
              <a:rPr lang="es-MX" sz="1200" kern="1200" dirty="0" smtClean="0">
                <a:solidFill>
                  <a:schemeClr val="tx1"/>
                </a:solidFill>
                <a:latin typeface="Times New Roman" pitchFamily="18" charset="0"/>
                <a:ea typeface="+mn-ea"/>
                <a:cs typeface="+mn-cs"/>
              </a:rPr>
              <a:t>.”  Esta ley se desarrolló para consolidar varias otras leyes de seguridad (incluida el Acta de Seguridad de Construcción) es una agencia, y para corregir la protección adecuada de los trabajadores lo cual se percibió como un fracaso de los programas existentes.  OSHA forma parte del Departamento de Laboral de los Estados Unidos. </a:t>
            </a:r>
            <a:endParaRPr lang="en-US" sz="1200" kern="1200" dirty="0" smtClean="0">
              <a:solidFill>
                <a:schemeClr val="tx1"/>
              </a:solidFill>
              <a:latin typeface="Times New Roman" pitchFamily="18"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52263252-6E1F-4870-AAE1-FFBF056CF41D}"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noProof="0" dirty="0" smtClean="0"/>
              <a:t>Tiene el derecho a recibir capacitación de su empleador sobre una variedad de peligros a la salud y a la</a:t>
            </a:r>
            <a:r>
              <a:rPr lang="es-US" baseline="0" noProof="0" dirty="0" smtClean="0"/>
              <a:t> seguridad, y sobre los estándares que su empleador debe seguir. </a:t>
            </a:r>
            <a:r>
              <a:rPr lang="es-US" noProof="0" dirty="0" smtClean="0"/>
              <a:t>Ya</a:t>
            </a:r>
            <a:r>
              <a:rPr lang="es-US" baseline="0" noProof="0" dirty="0" smtClean="0"/>
              <a:t> se ha discutido sobre el entrenamiento requerido conforme al estándar de Comunicaciones de Peligro de la OSHA (derecho a conocer). Otra capacitación requerida incluye la interrupción de energía usando candado y etiqueta, transmisión de patógenos por vía sanguínea, ruido, espacios confinados, peligro de caídas en construcción, equipo de protección personal, y otras materias diversas.</a:t>
            </a:r>
          </a:p>
          <a:p>
            <a:endParaRPr lang="es-US" baseline="0" noProof="0" dirty="0" smtClean="0"/>
          </a:p>
          <a:p>
            <a:endParaRPr lang="es-US" noProof="0" dirty="0"/>
          </a:p>
        </p:txBody>
      </p:sp>
      <p:sp>
        <p:nvSpPr>
          <p:cNvPr id="4" name="Slide Number Placeholder 3"/>
          <p:cNvSpPr>
            <a:spLocks noGrp="1"/>
          </p:cNvSpPr>
          <p:nvPr>
            <p:ph type="sldNum" sz="quarter" idx="10"/>
          </p:nvPr>
        </p:nvSpPr>
        <p:spPr/>
        <p:txBody>
          <a:bodyPr/>
          <a:lstStyle/>
          <a:p>
            <a:fld id="{52263252-6E1F-4870-AAE1-FFBF056CF41D}" type="slidenum">
              <a:rPr lang="en-US" smtClean="0"/>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noProof="0" dirty="0" smtClean="0"/>
              <a:t>Bajo el estándar 1910.1020,  usted tiene el derecho</a:t>
            </a:r>
            <a:r>
              <a:rPr lang="es-US" baseline="0" noProof="0" dirty="0" smtClean="0"/>
              <a:t> a revisar exámenes de grados de exposición y registros médicos, incluso el registro del lugar de trabajo que monitorea las medidas de sustancias toxicas. Esto es importante si ha sido expuesto a substancias tóxicas o agentes físicos dañinos en el lugar de trabajo, como esta normativa puede ayudar a detectar, prevenir y tratar enfermedades ocupacionales. </a:t>
            </a:r>
          </a:p>
          <a:p>
            <a:r>
              <a:rPr lang="es-US" noProof="0" dirty="0" smtClean="0"/>
              <a:t/>
            </a:r>
            <a:br>
              <a:rPr lang="es-US" noProof="0" dirty="0" smtClean="0"/>
            </a:br>
            <a:r>
              <a:rPr lang="es-US" noProof="0" dirty="0" smtClean="0"/>
              <a:t>Ejemplos de substancias</a:t>
            </a:r>
            <a:r>
              <a:rPr lang="es-US" baseline="0" noProof="0" dirty="0" smtClean="0"/>
              <a:t> tóxicas y agentes físicos dañinos son</a:t>
            </a:r>
            <a:r>
              <a:rPr lang="es-US" noProof="0" dirty="0" smtClean="0"/>
              <a:t>:</a:t>
            </a:r>
          </a:p>
          <a:p>
            <a:r>
              <a:rPr lang="es-US" noProof="0" dirty="0" smtClean="0"/>
              <a:t>Metales y polvos como el plomo, cadmio y silicio.</a:t>
            </a:r>
          </a:p>
          <a:p>
            <a:r>
              <a:rPr lang="es-US" noProof="0" dirty="0" smtClean="0"/>
              <a:t>Agentes biológicos como bacterias,</a:t>
            </a:r>
            <a:r>
              <a:rPr lang="es-US" baseline="0" noProof="0" dirty="0" smtClean="0"/>
              <a:t> virus, y hongos</a:t>
            </a:r>
            <a:r>
              <a:rPr lang="es-US" noProof="0" dirty="0" smtClean="0"/>
              <a:t>.</a:t>
            </a:r>
          </a:p>
          <a:p>
            <a:r>
              <a:rPr lang="es-US" noProof="0" dirty="0" smtClean="0"/>
              <a:t>Estrés físico como el ruido, el</a:t>
            </a:r>
            <a:r>
              <a:rPr lang="es-US" baseline="0" noProof="0" dirty="0" smtClean="0"/>
              <a:t> calor, la vibración, el movimiento repetitivo, y radiación ionizada y no ionizada</a:t>
            </a:r>
            <a:r>
              <a:rPr lang="es-US" noProof="0" dirty="0" smtClean="0"/>
              <a:t>.</a:t>
            </a:r>
          </a:p>
          <a:p>
            <a:endParaRPr lang="es-US" noProof="0" dirty="0" smtClean="0"/>
          </a:p>
          <a:p>
            <a:r>
              <a:rPr lang="es-US" noProof="0" dirty="0" smtClean="0"/>
              <a:t>Los estándares de la OSHA requiere que los empleadores midan la</a:t>
            </a:r>
            <a:r>
              <a:rPr lang="es-US" baseline="0" noProof="0" dirty="0" smtClean="0"/>
              <a:t> exposición a substancias dañinas, y los trabajadores o sus representantes tienen derecho a observar la prueba y examinar los resultados. Si los niveles de exposición están por encima de los límites establecidos por el estándar, el empleador debe informar a los trabajadores lo que se debe hacer para reducir su exposición. </a:t>
            </a:r>
          </a:p>
          <a:p>
            <a:endParaRPr lang="es-US" baseline="0" noProof="0" dirty="0" smtClean="0"/>
          </a:p>
          <a:p>
            <a:endParaRPr lang="en-US" dirty="0"/>
          </a:p>
        </p:txBody>
      </p:sp>
      <p:sp>
        <p:nvSpPr>
          <p:cNvPr id="4" name="Slide Number Placeholder 3"/>
          <p:cNvSpPr>
            <a:spLocks noGrp="1"/>
          </p:cNvSpPr>
          <p:nvPr>
            <p:ph type="sldNum" sz="quarter" idx="10"/>
          </p:nvPr>
        </p:nvSpPr>
        <p:spPr/>
        <p:txBody>
          <a:bodyPr/>
          <a:lstStyle/>
          <a:p>
            <a:fld id="{52263252-6E1F-4870-AAE1-FFBF056CF41D}" type="slidenum">
              <a:rPr lang="en-US" smtClean="0"/>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noProof="0" dirty="0" smtClean="0"/>
              <a:t>Debe presentar un reclamo ante la OSHA si considera que existe una violación</a:t>
            </a:r>
            <a:r>
              <a:rPr lang="es-US" baseline="0" noProof="0" dirty="0" smtClean="0"/>
              <a:t> al estándar de salud y seguridad, o una situación de peligro inminente en su lugar de trabajo. Puede pedir que su nombre no sea revelado a su empleador. Puede presentar una queja ante la página web de la OSHA ya sea por escrito o por teléfono a la oficina de área de OSHA más cercana. También puede llamar a la OSHA y hablar con un inspector sobre peligros, violaciones, o el proceso para presentar un reclamo. </a:t>
            </a:r>
            <a:endParaRPr lang="es-US" noProof="0" dirty="0" smtClean="0"/>
          </a:p>
          <a:p>
            <a:r>
              <a:rPr lang="es-US" noProof="0" dirty="0" smtClean="0"/>
              <a:t/>
            </a:r>
            <a:br>
              <a:rPr lang="es-US" noProof="0" dirty="0" smtClean="0"/>
            </a:br>
            <a:r>
              <a:rPr lang="es-US" noProof="0" dirty="0" smtClean="0"/>
              <a:t>Si</a:t>
            </a:r>
            <a:r>
              <a:rPr lang="es-US" baseline="0" noProof="0" dirty="0" smtClean="0"/>
              <a:t> presenta un reclamo, tiene el derecho a averiguar cuales han sido las acciones de la OSHA ante el reclamo y solicitar una revisión si no se realiza la inspección</a:t>
            </a:r>
            <a:r>
              <a:rPr lang="es-US" noProof="0" dirty="0" smtClean="0"/>
              <a:t>.</a:t>
            </a:r>
            <a:endParaRPr lang="es-US" noProof="0" dirty="0"/>
          </a:p>
        </p:txBody>
      </p:sp>
      <p:sp>
        <p:nvSpPr>
          <p:cNvPr id="4" name="Slide Number Placeholder 3"/>
          <p:cNvSpPr>
            <a:spLocks noGrp="1"/>
          </p:cNvSpPr>
          <p:nvPr>
            <p:ph type="sldNum" sz="quarter" idx="10"/>
          </p:nvPr>
        </p:nvSpPr>
        <p:spPr/>
        <p:txBody>
          <a:bodyPr/>
          <a:lstStyle/>
          <a:p>
            <a:fld id="{52263252-6E1F-4870-AAE1-FFBF056CF41D}" type="slidenum">
              <a:rPr lang="en-US" smtClean="0"/>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noProof="0" dirty="0" smtClean="0"/>
              <a:t>Los trabajadores tienen el derecho a buscar seguridad y salubridad en el trabajo sin temor</a:t>
            </a:r>
            <a:r>
              <a:rPr lang="es-US" baseline="0" noProof="0" dirty="0" smtClean="0"/>
              <a:t> a ser sancionados. Este derecho se estipula en la Sección  11(c) del Acta de la OSH. La ley señala que el empleador no deberá sancionar o discriminar a los trabajadores que ejercen dichos derecho como queja al empleador, el sindicato, OSHA o cualquier otra agencia del gobierno sobre seguridad laboral y peligros a la salud. Los trabajadores también son protegidos por participar en las inspecciones de la OSHA, conferencias, audiencias, o cualquier otra actividad relacionada con la OSHA.  Los trabajadores también tienen el derecho a reusarse a hacer un trabajo si ellos creen de buena fe que se les expone a un peligro inminente. La “buen fe” significa que incluso cuando no se encuentre un peligro inminente , el trabajador tiene fundamentos razonables para creer que si existen. Debido a que las condiciones necesarias para justificar una negativa del trabajador, el reusarse a trabajar debe ser un último recurso. Si lo permite el tiempo, la situación debe reportarse a la OSHA o a la agencia gubernamental apropiada.</a:t>
            </a:r>
            <a:endParaRPr lang="es-US" noProof="0" dirty="0" smtClean="0"/>
          </a:p>
          <a:p>
            <a:endParaRPr lang="es-US" noProof="0" dirty="0" smtClean="0"/>
          </a:p>
          <a:p>
            <a:r>
              <a:rPr lang="es-US" noProof="0" dirty="0" smtClean="0"/>
              <a:t>Si cree haber sido sancionado por ejercer sus derechos a la salud y a la seguridad, debe contactar a la OSHA dentro</a:t>
            </a:r>
            <a:r>
              <a:rPr lang="es-US" baseline="0" noProof="0" dirty="0" smtClean="0"/>
              <a:t> de los 30 días siguientes al suceso</a:t>
            </a:r>
            <a:r>
              <a:rPr lang="es-US" noProof="0" dirty="0" smtClean="0"/>
              <a:t>.</a:t>
            </a:r>
          </a:p>
          <a:p>
            <a:endParaRPr lang="en-US" dirty="0"/>
          </a:p>
        </p:txBody>
      </p:sp>
      <p:sp>
        <p:nvSpPr>
          <p:cNvPr id="4" name="Slide Number Placeholder 3"/>
          <p:cNvSpPr>
            <a:spLocks noGrp="1"/>
          </p:cNvSpPr>
          <p:nvPr>
            <p:ph type="sldNum" sz="quarter" idx="10"/>
          </p:nvPr>
        </p:nvSpPr>
        <p:spPr/>
        <p:txBody>
          <a:bodyPr/>
          <a:lstStyle/>
          <a:p>
            <a:fld id="{52263252-6E1F-4870-AAE1-FFBF056CF41D}" type="slidenum">
              <a:rPr lang="en-US" smtClean="0"/>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dirty="0" smtClean="0"/>
              <a:t>Si se realiza una inspección de la OSHA en su centro de trabajo, usted tiene el derecho a tener un representante</a:t>
            </a:r>
            <a:r>
              <a:rPr lang="es-US" baseline="0" dirty="0" smtClean="0"/>
              <a:t> acompañando al inspector durante la inspección. Usted también tiene el derecho a hablar con el inspector en privado. Podría indicar peligros, describir lesiones, enfermedades o perdidas cercanas que resulten de estos peligros y describir cualquier preocupación que tenga sobre temas de seguridad y salud. Usted también tiene el derecho a averiguar sobre resultados de inspecciones y medidas correctivas, y a estar involucrado en cualquier reunión o audiencia relacionada a la inspección. Puede también objetar la fecha establecida para que la violación sea corregida y ser notificado si el empleador presenta alguna contrademanda.</a:t>
            </a:r>
          </a:p>
          <a:p>
            <a:endParaRPr lang="es-US" baseline="0" dirty="0" smtClean="0"/>
          </a:p>
        </p:txBody>
      </p:sp>
      <p:sp>
        <p:nvSpPr>
          <p:cNvPr id="4" name="Slide Number Placeholder 3"/>
          <p:cNvSpPr>
            <a:spLocks noGrp="1"/>
          </p:cNvSpPr>
          <p:nvPr>
            <p:ph type="sldNum" sz="quarter" idx="10"/>
          </p:nvPr>
        </p:nvSpPr>
        <p:spPr/>
        <p:txBody>
          <a:bodyPr/>
          <a:lstStyle/>
          <a:p>
            <a:fld id="{52263252-6E1F-4870-AAE1-FFBF056CF41D}" type="slidenum">
              <a:rPr lang="en-US" smtClean="0"/>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noProof="0" dirty="0" smtClean="0"/>
              <a:t>Conforme vea estas fotos, haga que la clase identifique</a:t>
            </a:r>
            <a:r>
              <a:rPr lang="es-US" baseline="0" noProof="0" dirty="0" smtClean="0"/>
              <a:t> los peligros visibles, si los hubiera.</a:t>
            </a:r>
            <a:endParaRPr lang="es-US" noProof="0" dirty="0"/>
          </a:p>
        </p:txBody>
      </p:sp>
      <p:sp>
        <p:nvSpPr>
          <p:cNvPr id="4" name="Slide Number Placeholder 3"/>
          <p:cNvSpPr>
            <a:spLocks noGrp="1"/>
          </p:cNvSpPr>
          <p:nvPr>
            <p:ph type="sldNum" sz="quarter" idx="10"/>
          </p:nvPr>
        </p:nvSpPr>
        <p:spPr/>
        <p:txBody>
          <a:bodyPr/>
          <a:lstStyle/>
          <a:p>
            <a:fld id="{52263252-6E1F-4870-AAE1-FFBF056CF41D}" type="slidenum">
              <a:rPr lang="en-US" smtClean="0"/>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noProof="0" dirty="0" smtClean="0"/>
              <a:t>Algunos problemas</a:t>
            </a:r>
            <a:r>
              <a:rPr lang="es-US" baseline="0" noProof="0" dirty="0" smtClean="0"/>
              <a:t>:</a:t>
            </a:r>
          </a:p>
          <a:p>
            <a:r>
              <a:rPr lang="es-US" baseline="0" noProof="0" dirty="0" smtClean="0"/>
              <a:t>-Señal ilegal hecha en casa</a:t>
            </a:r>
          </a:p>
          <a:p>
            <a:r>
              <a:rPr lang="es-US" baseline="0" noProof="0" dirty="0" smtClean="0"/>
              <a:t>-La señal puede no estar suficientemente espaciada antes del peligro</a:t>
            </a:r>
          </a:p>
          <a:p>
            <a:r>
              <a:rPr lang="es-US" baseline="0" noProof="0" dirty="0" smtClean="0"/>
              <a:t>-La señal invade la vereda peatonal sin advertir o brindar protección a los peatones</a:t>
            </a:r>
            <a:endParaRPr lang="es-US" noProof="0" dirty="0"/>
          </a:p>
        </p:txBody>
      </p:sp>
      <p:sp>
        <p:nvSpPr>
          <p:cNvPr id="4" name="Slide Number Placeholder 3"/>
          <p:cNvSpPr>
            <a:spLocks noGrp="1"/>
          </p:cNvSpPr>
          <p:nvPr>
            <p:ph type="sldNum" sz="quarter" idx="10"/>
          </p:nvPr>
        </p:nvSpPr>
        <p:spPr/>
        <p:txBody>
          <a:bodyPr/>
          <a:lstStyle/>
          <a:p>
            <a:fld id="{52263252-6E1F-4870-AAE1-FFBF056CF41D}" type="slidenum">
              <a:rPr lang="en-US" smtClean="0"/>
              <a:pPr/>
              <a:t>37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8507">
              <a:defRPr/>
            </a:pPr>
            <a:r>
              <a:rPr lang="es-US" noProof="0" dirty="0" smtClean="0"/>
              <a:t>Algunos problemas</a:t>
            </a:r>
            <a:r>
              <a:rPr lang="es-US" baseline="0" noProof="0" dirty="0" smtClean="0"/>
              <a:t>:</a:t>
            </a:r>
          </a:p>
          <a:p>
            <a:r>
              <a:rPr lang="es-US" noProof="0" dirty="0" smtClean="0"/>
              <a:t>-Escalera fuera de la caja de la zanja</a:t>
            </a:r>
          </a:p>
        </p:txBody>
      </p:sp>
      <p:sp>
        <p:nvSpPr>
          <p:cNvPr id="4" name="Slide Number Placeholder 3"/>
          <p:cNvSpPr>
            <a:spLocks noGrp="1"/>
          </p:cNvSpPr>
          <p:nvPr>
            <p:ph type="sldNum" sz="quarter" idx="10"/>
          </p:nvPr>
        </p:nvSpPr>
        <p:spPr/>
        <p:txBody>
          <a:bodyPr/>
          <a:lstStyle/>
          <a:p>
            <a:fld id="{52263252-6E1F-4870-AAE1-FFBF056CF41D}" type="slidenum">
              <a:rPr lang="en-US" smtClean="0"/>
              <a:pPr/>
              <a:t>38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noProof="0" dirty="0" smtClean="0"/>
              <a:t>-Las rayas</a:t>
            </a:r>
            <a:r>
              <a:rPr lang="es-US" baseline="0" noProof="0" dirty="0" smtClean="0"/>
              <a:t> (galones) sobre la barricada están apuntando a la dirección equivocada, guiando al trafico hacia la zona de trabajo.</a:t>
            </a:r>
          </a:p>
          <a:p>
            <a:r>
              <a:rPr lang="es-US" noProof="0" dirty="0" smtClean="0"/>
              <a:t>-Parece que los dispositivos de control</a:t>
            </a:r>
            <a:r>
              <a:rPr lang="es-US" baseline="0" noProof="0" dirty="0" smtClean="0"/>
              <a:t> de tráfico (tambores) están demasiado distantes.</a:t>
            </a:r>
            <a:endParaRPr lang="es-US" noProof="0" dirty="0"/>
          </a:p>
        </p:txBody>
      </p:sp>
      <p:sp>
        <p:nvSpPr>
          <p:cNvPr id="4" name="Slide Number Placeholder 3"/>
          <p:cNvSpPr>
            <a:spLocks noGrp="1"/>
          </p:cNvSpPr>
          <p:nvPr>
            <p:ph type="sldNum" sz="quarter" idx="10"/>
          </p:nvPr>
        </p:nvSpPr>
        <p:spPr/>
        <p:txBody>
          <a:bodyPr/>
          <a:lstStyle/>
          <a:p>
            <a:fld id="{52263252-6E1F-4870-AAE1-FFBF056CF41D}" type="slidenum">
              <a:rPr lang="en-US" smtClean="0"/>
              <a:pPr/>
              <a:t>39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noProof="0" dirty="0" smtClean="0"/>
              <a:t>-Apoyo</a:t>
            </a:r>
            <a:r>
              <a:rPr lang="es-US" baseline="0" noProof="0" dirty="0" smtClean="0"/>
              <a:t> inadecuado del soporte; suelo aparentemente inestable para la grúa.</a:t>
            </a:r>
          </a:p>
          <a:p>
            <a:r>
              <a:rPr lang="es-US" baseline="0" noProof="0" dirty="0" smtClean="0"/>
              <a:t>-Mantenimiento inadecuado, superficie insegura para caminar y trabajar</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2263252-6E1F-4870-AAE1-FFBF056CF41D}" type="slidenum">
              <a:rPr lang="en-US" smtClean="0"/>
              <a:pPr/>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s-MX" sz="1200" kern="1200" dirty="0" smtClean="0">
                <a:solidFill>
                  <a:schemeClr val="tx1"/>
                </a:solidFill>
                <a:latin typeface="Times New Roman" pitchFamily="18" charset="0"/>
                <a:ea typeface="+mn-ea"/>
                <a:cs typeface="+mn-cs"/>
              </a:rPr>
              <a:t>Según se declara en el Acta de OSH, su propósito es “…asegurar que la condiciones de trabajo sean seguras y sanas  para cada trabajador (sea hombre o mujer) en la Nación y preservar nuestros recursos humanos”. </a:t>
            </a:r>
            <a:endParaRPr lang="en-US" sz="1200" kern="1200" dirty="0" smtClean="0">
              <a:solidFill>
                <a:schemeClr val="tx1"/>
              </a:solidFill>
              <a:latin typeface="Times New Roman" pitchFamily="18"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52263252-6E1F-4870-AAE1-FFBF056CF41D}" type="slidenum">
              <a:rPr lang="en-US" smtClean="0"/>
              <a:pPr/>
              <a:t>5</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noProof="0" dirty="0" smtClean="0"/>
              <a:t>-No hay</a:t>
            </a:r>
            <a:r>
              <a:rPr lang="es-US" baseline="0" noProof="0" dirty="0" smtClean="0"/>
              <a:t> peligros aparentes.  Uso adecuado del cinturón de seguridad.</a:t>
            </a:r>
            <a:endParaRPr lang="es-US" noProof="0" dirty="0"/>
          </a:p>
        </p:txBody>
      </p:sp>
      <p:sp>
        <p:nvSpPr>
          <p:cNvPr id="4" name="Slide Number Placeholder 3"/>
          <p:cNvSpPr>
            <a:spLocks noGrp="1"/>
          </p:cNvSpPr>
          <p:nvPr>
            <p:ph type="sldNum" sz="quarter" idx="10"/>
          </p:nvPr>
        </p:nvSpPr>
        <p:spPr/>
        <p:txBody>
          <a:bodyPr/>
          <a:lstStyle/>
          <a:p>
            <a:fld id="{52263252-6E1F-4870-AAE1-FFBF056CF41D}" type="slidenum">
              <a:rPr lang="en-US" smtClean="0"/>
              <a:pPr/>
              <a:t>41</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r>
              <a:rPr lang="es-US" noProof="0" dirty="0" smtClean="0"/>
              <a:t>No</a:t>
            </a:r>
            <a:r>
              <a:rPr lang="es-US" baseline="0" noProof="0" dirty="0" smtClean="0"/>
              <a:t> hay prevención o protección contra caídas al nivel inferior</a:t>
            </a:r>
          </a:p>
          <a:p>
            <a:r>
              <a:rPr lang="es-US" baseline="0" noProof="0" dirty="0" smtClean="0"/>
              <a:t>-Uso inadecuado de dispositivo de control de tráfico (tambor)</a:t>
            </a:r>
          </a:p>
          <a:p>
            <a:endParaRPr lang="es-US" noProof="0" dirty="0"/>
          </a:p>
        </p:txBody>
      </p:sp>
      <p:sp>
        <p:nvSpPr>
          <p:cNvPr id="4" name="Slide Number Placeholder 3"/>
          <p:cNvSpPr>
            <a:spLocks noGrp="1"/>
          </p:cNvSpPr>
          <p:nvPr>
            <p:ph type="sldNum" sz="quarter" idx="10"/>
          </p:nvPr>
        </p:nvSpPr>
        <p:spPr/>
        <p:txBody>
          <a:bodyPr/>
          <a:lstStyle/>
          <a:p>
            <a:fld id="{52263252-6E1F-4870-AAE1-FFBF056CF41D}" type="slidenum">
              <a:rPr lang="en-US" smtClean="0"/>
              <a:pPr/>
              <a:t>42</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noProof="0" dirty="0" smtClean="0"/>
              <a:t>-El chaleco no es de clase 2, no está</a:t>
            </a:r>
            <a:r>
              <a:rPr lang="es-US" baseline="0" noProof="0" dirty="0" smtClean="0"/>
              <a:t> cerrado por los lados</a:t>
            </a:r>
            <a:r>
              <a:rPr lang="es-US" noProof="0" dirty="0" smtClean="0"/>
              <a:t>;</a:t>
            </a:r>
            <a:r>
              <a:rPr lang="es-US" baseline="0" noProof="0" dirty="0" smtClean="0"/>
              <a:t> no reúne el estándar 107 ANSI/ISEA</a:t>
            </a:r>
          </a:p>
          <a:p>
            <a:r>
              <a:rPr lang="es-US" baseline="0" noProof="0" dirty="0" smtClean="0"/>
              <a:t>-Peligro de espacio confinado si el trabajador ingresa a los tubos o cilindros</a:t>
            </a:r>
            <a:endParaRPr lang="es-US" noProof="0" dirty="0"/>
          </a:p>
        </p:txBody>
      </p:sp>
      <p:sp>
        <p:nvSpPr>
          <p:cNvPr id="4" name="Slide Number Placeholder 3"/>
          <p:cNvSpPr>
            <a:spLocks noGrp="1"/>
          </p:cNvSpPr>
          <p:nvPr>
            <p:ph type="sldNum" sz="quarter" idx="10"/>
          </p:nvPr>
        </p:nvSpPr>
        <p:spPr/>
        <p:txBody>
          <a:bodyPr/>
          <a:lstStyle/>
          <a:p>
            <a:fld id="{52263252-6E1F-4870-AAE1-FFBF056CF41D}" type="slidenum">
              <a:rPr lang="en-US" smtClean="0"/>
              <a:pPr/>
              <a:t>43</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noProof="0" dirty="0" smtClean="0"/>
              <a:t>-¿Donde está el extinguidor</a:t>
            </a:r>
            <a:r>
              <a:rPr lang="es-US" baseline="0" noProof="0" dirty="0" smtClean="0"/>
              <a:t>?</a:t>
            </a:r>
          </a:p>
          <a:p>
            <a:r>
              <a:rPr lang="es-US" baseline="0" noProof="0" dirty="0" smtClean="0"/>
              <a:t>-El cableado eléctrico debe ser examinado más de cerca</a:t>
            </a:r>
            <a:endParaRPr lang="es-US" noProof="0" dirty="0"/>
          </a:p>
        </p:txBody>
      </p:sp>
      <p:sp>
        <p:nvSpPr>
          <p:cNvPr id="4" name="Slide Number Placeholder 3"/>
          <p:cNvSpPr>
            <a:spLocks noGrp="1"/>
          </p:cNvSpPr>
          <p:nvPr>
            <p:ph type="sldNum" sz="quarter" idx="10"/>
          </p:nvPr>
        </p:nvSpPr>
        <p:spPr/>
        <p:txBody>
          <a:bodyPr/>
          <a:lstStyle/>
          <a:p>
            <a:fld id="{52263252-6E1F-4870-AAE1-FFBF056CF41D}" type="slidenum">
              <a:rPr lang="en-US" smtClean="0"/>
              <a:pPr/>
              <a:t>44</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noProof="0" dirty="0" smtClean="0"/>
              <a:t>-Contenedores</a:t>
            </a:r>
            <a:r>
              <a:rPr lang="es-US" baseline="0" noProof="0" dirty="0" smtClean="0"/>
              <a:t> aparentemente inadecuados para los químicos</a:t>
            </a:r>
            <a:endParaRPr lang="es-US" noProof="0" dirty="0" smtClean="0"/>
          </a:p>
          <a:p>
            <a:r>
              <a:rPr lang="es-US" noProof="0" dirty="0" smtClean="0"/>
              <a:t>-No</a:t>
            </a:r>
            <a:r>
              <a:rPr lang="es-US" baseline="0" noProof="0" dirty="0" smtClean="0"/>
              <a:t> hay etiquetado de los químicos</a:t>
            </a:r>
          </a:p>
          <a:p>
            <a:r>
              <a:rPr lang="es-US" baseline="0" noProof="0" dirty="0" smtClean="0"/>
              <a:t>-Mezcla potencialmente peligrosa de los químicos</a:t>
            </a:r>
            <a:endParaRPr lang="es-US" noProof="0" dirty="0"/>
          </a:p>
        </p:txBody>
      </p:sp>
      <p:sp>
        <p:nvSpPr>
          <p:cNvPr id="4" name="Slide Number Placeholder 3"/>
          <p:cNvSpPr>
            <a:spLocks noGrp="1"/>
          </p:cNvSpPr>
          <p:nvPr>
            <p:ph type="sldNum" sz="quarter" idx="10"/>
          </p:nvPr>
        </p:nvSpPr>
        <p:spPr/>
        <p:txBody>
          <a:bodyPr/>
          <a:lstStyle/>
          <a:p>
            <a:fld id="{52263252-6E1F-4870-AAE1-FFBF056CF41D}" type="slidenum">
              <a:rPr lang="en-US" smtClean="0"/>
              <a:pPr/>
              <a:t>45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MX" sz="1200" kern="1200" dirty="0" smtClean="0">
                <a:solidFill>
                  <a:schemeClr val="tx1"/>
                </a:solidFill>
                <a:latin typeface="Times New Roman" pitchFamily="18" charset="0"/>
                <a:ea typeface="+mn-ea"/>
                <a:cs typeface="+mn-cs"/>
              </a:rPr>
              <a:t>Hay cinco actividades primarias de OSHA: </a:t>
            </a:r>
            <a:endParaRPr lang="en-US" sz="1200" kern="1200" dirty="0" smtClean="0">
              <a:solidFill>
                <a:schemeClr val="tx1"/>
              </a:solidFill>
              <a:latin typeface="Times New Roman" pitchFamily="18" charset="0"/>
              <a:ea typeface="+mn-ea"/>
              <a:cs typeface="+mn-cs"/>
            </a:endParaRPr>
          </a:p>
          <a:p>
            <a:pPr marL="171450" lvl="0" indent="-171450">
              <a:buFont typeface="Arial" pitchFamily="34" charset="0"/>
              <a:buChar char="•"/>
            </a:pPr>
            <a:r>
              <a:rPr lang="es-MX" sz="1200" kern="1200" dirty="0" smtClean="0">
                <a:solidFill>
                  <a:schemeClr val="tx1"/>
                </a:solidFill>
                <a:latin typeface="Times New Roman" pitchFamily="18" charset="0"/>
                <a:ea typeface="+mn-ea"/>
                <a:cs typeface="+mn-cs"/>
              </a:rPr>
              <a:t>Desarrollar normas</a:t>
            </a:r>
            <a:endParaRPr lang="en-US" sz="1200" kern="1200" dirty="0" smtClean="0">
              <a:solidFill>
                <a:schemeClr val="tx1"/>
              </a:solidFill>
              <a:latin typeface="Times New Roman" pitchFamily="18" charset="0"/>
              <a:ea typeface="+mn-ea"/>
              <a:cs typeface="+mn-cs"/>
            </a:endParaRPr>
          </a:p>
          <a:p>
            <a:pPr marL="171450" lvl="0" indent="-171450">
              <a:buFont typeface="Arial" pitchFamily="34" charset="0"/>
              <a:buChar char="•"/>
            </a:pPr>
            <a:r>
              <a:rPr lang="es-MX" sz="1200" kern="1200" dirty="0" smtClean="0">
                <a:solidFill>
                  <a:schemeClr val="tx1"/>
                </a:solidFill>
                <a:latin typeface="Times New Roman" pitchFamily="18" charset="0"/>
                <a:ea typeface="+mn-ea"/>
                <a:cs typeface="+mn-cs"/>
              </a:rPr>
              <a:t>Inspeccionar a los empleadores</a:t>
            </a:r>
            <a:endParaRPr lang="en-US" sz="1200" kern="1200" dirty="0" smtClean="0">
              <a:solidFill>
                <a:schemeClr val="tx1"/>
              </a:solidFill>
              <a:latin typeface="Times New Roman" pitchFamily="18" charset="0"/>
              <a:ea typeface="+mn-ea"/>
              <a:cs typeface="+mn-cs"/>
            </a:endParaRPr>
          </a:p>
          <a:p>
            <a:pPr marL="171450" lvl="0" indent="-171450">
              <a:buFont typeface="Arial" pitchFamily="34" charset="0"/>
              <a:buChar char="•"/>
            </a:pPr>
            <a:r>
              <a:rPr lang="es-MX" sz="1200" kern="1200" dirty="0" smtClean="0">
                <a:solidFill>
                  <a:schemeClr val="tx1"/>
                </a:solidFill>
                <a:latin typeface="Times New Roman" pitchFamily="18" charset="0"/>
                <a:ea typeface="+mn-ea"/>
                <a:cs typeface="+mn-cs"/>
              </a:rPr>
              <a:t>Investigar casos de lesiones y fatalidades ocupacionales</a:t>
            </a:r>
            <a:endParaRPr lang="en-US" sz="1200" kern="1200" dirty="0" smtClean="0">
              <a:solidFill>
                <a:schemeClr val="tx1"/>
              </a:solidFill>
              <a:latin typeface="Times New Roman" pitchFamily="18" charset="0"/>
              <a:ea typeface="+mn-ea"/>
              <a:cs typeface="+mn-cs"/>
            </a:endParaRPr>
          </a:p>
          <a:p>
            <a:pPr marL="171450" lvl="0" indent="-171450">
              <a:buFont typeface="Arial" pitchFamily="34" charset="0"/>
              <a:buChar char="•"/>
            </a:pPr>
            <a:r>
              <a:rPr lang="es-MX" sz="1200" kern="1200" dirty="0" smtClean="0">
                <a:solidFill>
                  <a:schemeClr val="tx1"/>
                </a:solidFill>
                <a:latin typeface="Times New Roman" pitchFamily="18" charset="0"/>
                <a:ea typeface="+mn-ea"/>
                <a:cs typeface="+mn-cs"/>
              </a:rPr>
              <a:t>Emitir citaciones e imponer sanciones (financieras o penales)</a:t>
            </a:r>
            <a:endParaRPr lang="en-US" sz="1200" kern="1200" dirty="0" smtClean="0">
              <a:solidFill>
                <a:schemeClr val="tx1"/>
              </a:solidFill>
              <a:latin typeface="Times New Roman" pitchFamily="18" charset="0"/>
              <a:ea typeface="+mn-ea"/>
              <a:cs typeface="+mn-cs"/>
            </a:endParaRPr>
          </a:p>
          <a:p>
            <a:pPr marL="171450" indent="-171450">
              <a:buFont typeface="Arial" pitchFamily="34" charset="0"/>
              <a:buChar char="•"/>
            </a:pPr>
            <a:r>
              <a:rPr lang="es-MX" sz="1200" kern="1200" dirty="0" smtClean="0">
                <a:solidFill>
                  <a:schemeClr val="tx1"/>
                </a:solidFill>
                <a:latin typeface="Times New Roman" pitchFamily="18" charset="0"/>
                <a:ea typeface="+mn-ea"/>
                <a:cs typeface="+mn-cs"/>
              </a:rPr>
              <a:t>Asistir en el adiestramiento de seguridad y salud ocupacional</a:t>
            </a:r>
            <a:endParaRPr lang="en-US" dirty="0"/>
          </a:p>
        </p:txBody>
      </p:sp>
      <p:sp>
        <p:nvSpPr>
          <p:cNvPr id="4" name="Slide Number Placeholder 3"/>
          <p:cNvSpPr>
            <a:spLocks noGrp="1"/>
          </p:cNvSpPr>
          <p:nvPr>
            <p:ph type="sldNum" sz="quarter" idx="10"/>
          </p:nvPr>
        </p:nvSpPr>
        <p:spPr/>
        <p:txBody>
          <a:bodyPr/>
          <a:lstStyle/>
          <a:p>
            <a:fld id="{52263252-6E1F-4870-AAE1-FFBF056CF41D}"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MX" sz="1200" kern="1200" dirty="0" smtClean="0">
                <a:solidFill>
                  <a:schemeClr val="tx1"/>
                </a:solidFill>
                <a:latin typeface="Times New Roman" pitchFamily="18" charset="0"/>
                <a:ea typeface="+mn-ea"/>
                <a:cs typeface="+mn-cs"/>
              </a:rPr>
              <a:t>La OSHA fue diseñada para hacer a los </a:t>
            </a:r>
            <a:r>
              <a:rPr lang="es-MX" sz="1200" b="1" kern="1200" dirty="0" smtClean="0">
                <a:solidFill>
                  <a:schemeClr val="tx1"/>
                </a:solidFill>
                <a:latin typeface="Times New Roman" pitchFamily="18" charset="0"/>
                <a:ea typeface="+mn-ea"/>
                <a:cs typeface="+mn-cs"/>
              </a:rPr>
              <a:t>EMPLEADORES</a:t>
            </a:r>
            <a:r>
              <a:rPr lang="es-MX" sz="1200" kern="1200" dirty="0" smtClean="0">
                <a:solidFill>
                  <a:schemeClr val="tx1"/>
                </a:solidFill>
                <a:latin typeface="Times New Roman" pitchFamily="18" charset="0"/>
                <a:ea typeface="+mn-ea"/>
                <a:cs typeface="+mn-cs"/>
              </a:rPr>
              <a:t> responsables de la seguridad y salud de sus TRABAJADORES.  Bajo la Ley OSH, tanto los empleadores como los trabajadores tienen responsabilidades de seguridad, pero OSHA solo hace cumplir la ley contra los empleadores. </a:t>
            </a:r>
            <a:endParaRPr lang="en-US" sz="1200" kern="1200" dirty="0" smtClean="0">
              <a:solidFill>
                <a:schemeClr val="tx1"/>
              </a:solidFill>
              <a:latin typeface="Times New Roman" pitchFamily="18" charset="0"/>
              <a:ea typeface="+mn-ea"/>
              <a:cs typeface="+mn-cs"/>
            </a:endParaRPr>
          </a:p>
          <a:p>
            <a:r>
              <a:rPr lang="es-MX" sz="1200" kern="1200" dirty="0" smtClean="0">
                <a:solidFill>
                  <a:schemeClr val="tx1"/>
                </a:solidFill>
                <a:latin typeface="Times New Roman" pitchFamily="18" charset="0"/>
                <a:ea typeface="+mn-ea"/>
                <a:cs typeface="+mn-cs"/>
              </a:rPr>
              <a:t> </a:t>
            </a:r>
            <a:endParaRPr lang="en-US" sz="1200" kern="1200" dirty="0" smtClean="0">
              <a:solidFill>
                <a:schemeClr val="tx1"/>
              </a:solidFill>
              <a:latin typeface="Times New Roman" pitchFamily="18" charset="0"/>
              <a:ea typeface="+mn-ea"/>
              <a:cs typeface="+mn-cs"/>
            </a:endParaRPr>
          </a:p>
          <a:p>
            <a:r>
              <a:rPr lang="es-MX" sz="1200" kern="1200" dirty="0" smtClean="0">
                <a:solidFill>
                  <a:schemeClr val="tx1"/>
                </a:solidFill>
                <a:latin typeface="Times New Roman" pitchFamily="18" charset="0"/>
                <a:ea typeface="+mn-ea"/>
                <a:cs typeface="+mn-cs"/>
              </a:rPr>
              <a:t>Un </a:t>
            </a:r>
            <a:r>
              <a:rPr lang="es-MX" sz="1200" b="1" kern="1200" dirty="0" smtClean="0">
                <a:solidFill>
                  <a:schemeClr val="tx1"/>
                </a:solidFill>
                <a:latin typeface="Times New Roman" pitchFamily="18" charset="0"/>
                <a:ea typeface="+mn-ea"/>
                <a:cs typeface="+mn-cs"/>
              </a:rPr>
              <a:t>EMPLEADOR</a:t>
            </a:r>
            <a:r>
              <a:rPr lang="es-MX" sz="1200" kern="1200" dirty="0" smtClean="0">
                <a:solidFill>
                  <a:schemeClr val="tx1"/>
                </a:solidFill>
                <a:latin typeface="Times New Roman" pitchFamily="18" charset="0"/>
                <a:ea typeface="+mn-ea"/>
                <a:cs typeface="+mn-cs"/>
              </a:rPr>
              <a:t> se define como una persona encargada de un negocio el cual tiene trabajadores y que además afecta el comercio; no se incluyen el gobierno de los Estados Unidos u otra entidad gubernamental. </a:t>
            </a:r>
            <a:endParaRPr lang="en-US" sz="1200" kern="1200" dirty="0" smtClean="0">
              <a:solidFill>
                <a:schemeClr val="tx1"/>
              </a:solidFill>
              <a:latin typeface="Times New Roman" pitchFamily="18" charset="0"/>
              <a:ea typeface="+mn-ea"/>
              <a:cs typeface="+mn-cs"/>
            </a:endParaRPr>
          </a:p>
          <a:p>
            <a:r>
              <a:rPr lang="es-MX" sz="1200" kern="1200" dirty="0" smtClean="0">
                <a:solidFill>
                  <a:schemeClr val="tx1"/>
                </a:solidFill>
                <a:latin typeface="Times New Roman" pitchFamily="18" charset="0"/>
                <a:ea typeface="+mn-ea"/>
                <a:cs typeface="+mn-cs"/>
              </a:rPr>
              <a:t> </a:t>
            </a:r>
            <a:endParaRPr lang="en-US" sz="1200" kern="1200" dirty="0" smtClean="0">
              <a:solidFill>
                <a:schemeClr val="tx1"/>
              </a:solidFill>
              <a:latin typeface="Times New Roman" pitchFamily="18" charset="0"/>
              <a:ea typeface="+mn-ea"/>
              <a:cs typeface="+mn-cs"/>
            </a:endParaRPr>
          </a:p>
          <a:p>
            <a:r>
              <a:rPr lang="es-MX" sz="1200" kern="1200" dirty="0" smtClean="0">
                <a:solidFill>
                  <a:schemeClr val="tx1"/>
                </a:solidFill>
                <a:latin typeface="Times New Roman" pitchFamily="18" charset="0"/>
                <a:ea typeface="+mn-ea"/>
                <a:cs typeface="+mn-cs"/>
              </a:rPr>
              <a:t>Un </a:t>
            </a:r>
            <a:r>
              <a:rPr lang="es-MX" sz="1200" b="1" kern="1200" dirty="0" smtClean="0">
                <a:solidFill>
                  <a:schemeClr val="tx1"/>
                </a:solidFill>
                <a:latin typeface="Times New Roman" pitchFamily="18" charset="0"/>
                <a:ea typeface="+mn-ea"/>
                <a:cs typeface="+mn-cs"/>
              </a:rPr>
              <a:t>EMPLEADO/TRABAJADOR</a:t>
            </a:r>
            <a:r>
              <a:rPr lang="es-MX" sz="1200" kern="1200" dirty="0" smtClean="0">
                <a:solidFill>
                  <a:schemeClr val="tx1"/>
                </a:solidFill>
                <a:latin typeface="Times New Roman" pitchFamily="18" charset="0"/>
                <a:ea typeface="+mn-ea"/>
                <a:cs typeface="+mn-cs"/>
              </a:rPr>
              <a:t> es una persona empleada por un empleador que afecta al comercio. </a:t>
            </a:r>
            <a:endParaRPr lang="en-US" sz="1200" kern="1200" dirty="0" smtClean="0">
              <a:solidFill>
                <a:schemeClr val="tx1"/>
              </a:solidFill>
              <a:latin typeface="Times New Roman" pitchFamily="18"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52263252-6E1F-4870-AAE1-FFBF056CF41D}"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smtClean="0"/>
              <a:t>La OSHA es una enditad federal que cubre a todos los trabajadores en los Estados Unidos, con las excepciones siguientes: </a:t>
            </a:r>
          </a:p>
          <a:p>
            <a:pPr marL="171450" indent="-171450">
              <a:buFont typeface="Arial" pitchFamily="34" charset="0"/>
              <a:buChar char="•"/>
            </a:pPr>
            <a:r>
              <a:rPr lang="es-ES" dirty="0" smtClean="0"/>
              <a:t>Trabajadores cubiertos por otras agencia federales de seguridad y de la salud tales como la administración de salud y seguridad minera (MSHA) o la administración federal de la aviación (FAA)</a:t>
            </a:r>
          </a:p>
          <a:p>
            <a:pPr marL="171450" indent="-171450">
              <a:buFont typeface="Arial" pitchFamily="34" charset="0"/>
              <a:buChar char="•"/>
            </a:pPr>
            <a:r>
              <a:rPr lang="es-ES" dirty="0" smtClean="0"/>
              <a:t>Empleados del estado y de gobiernos locales (aunque éstos puedan estar</a:t>
            </a:r>
            <a:r>
              <a:rPr lang="es-ES" baseline="0" dirty="0" smtClean="0"/>
              <a:t> </a:t>
            </a:r>
            <a:r>
              <a:rPr lang="es-ES" dirty="0" smtClean="0"/>
              <a:t>cubiertos bajo  planes del estado del OSHA, que serán discutidos más adelante)</a:t>
            </a:r>
          </a:p>
          <a:p>
            <a:pPr marL="171450" indent="-171450">
              <a:buFont typeface="Arial" pitchFamily="34" charset="0"/>
              <a:buChar char="•"/>
            </a:pPr>
            <a:r>
              <a:rPr lang="es-ES" dirty="0" smtClean="0"/>
              <a:t>Trabajadores</a:t>
            </a:r>
            <a:r>
              <a:rPr lang="es-ES" baseline="0" dirty="0" smtClean="0"/>
              <a:t> Independientes </a:t>
            </a:r>
            <a:endParaRPr lang="en-US" dirty="0"/>
          </a:p>
        </p:txBody>
      </p:sp>
      <p:sp>
        <p:nvSpPr>
          <p:cNvPr id="4" name="Slide Number Placeholder 3"/>
          <p:cNvSpPr>
            <a:spLocks noGrp="1"/>
          </p:cNvSpPr>
          <p:nvPr>
            <p:ph type="sldNum" sz="quarter" idx="10"/>
          </p:nvPr>
        </p:nvSpPr>
        <p:spPr/>
        <p:txBody>
          <a:bodyPr/>
          <a:lstStyle/>
          <a:p>
            <a:fld id="{52263252-6E1F-4870-AAE1-FFBF056CF41D}"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MX" sz="1200" kern="1200" dirty="0" smtClean="0">
                <a:solidFill>
                  <a:schemeClr val="tx1"/>
                </a:solidFill>
                <a:latin typeface="Times New Roman" pitchFamily="18" charset="0"/>
                <a:ea typeface="+mn-ea"/>
                <a:cs typeface="+mn-cs"/>
              </a:rPr>
              <a:t>Hay cuatro tipos de normas diferentes de la OSHA: </a:t>
            </a:r>
            <a:endParaRPr lang="en-US" sz="1200" kern="1200" dirty="0" smtClean="0">
              <a:solidFill>
                <a:schemeClr val="tx1"/>
              </a:solidFill>
              <a:latin typeface="Times New Roman" pitchFamily="18" charset="0"/>
              <a:ea typeface="+mn-ea"/>
              <a:cs typeface="+mn-cs"/>
            </a:endParaRPr>
          </a:p>
          <a:p>
            <a:pPr marL="171450" lvl="0" indent="-171450">
              <a:buFont typeface="Arial" pitchFamily="34" charset="0"/>
              <a:buChar char="•"/>
            </a:pPr>
            <a:r>
              <a:rPr lang="es-MX" sz="1200" kern="1200" dirty="0" smtClean="0">
                <a:solidFill>
                  <a:schemeClr val="tx1"/>
                </a:solidFill>
                <a:latin typeface="Times New Roman" pitchFamily="18" charset="0"/>
                <a:ea typeface="+mn-ea"/>
                <a:cs typeface="+mn-cs"/>
              </a:rPr>
              <a:t>Cuando la OSHA fue creada, tenía la autoridad de emitir normas adoptando estándares de conceso en la industria, como aquellas desarrolladas por organizaciones tales como ANSI, ASTM, NFPA, u otros organismos federales. </a:t>
            </a:r>
            <a:endParaRPr lang="en-US" sz="1200" kern="1200" dirty="0" smtClean="0">
              <a:solidFill>
                <a:schemeClr val="tx1"/>
              </a:solidFill>
              <a:latin typeface="Times New Roman" pitchFamily="18" charset="0"/>
              <a:ea typeface="+mn-ea"/>
              <a:cs typeface="+mn-cs"/>
            </a:endParaRPr>
          </a:p>
          <a:p>
            <a:pPr marL="171450" lvl="0" indent="-171450">
              <a:buFont typeface="Arial" pitchFamily="34" charset="0"/>
              <a:buChar char="•"/>
            </a:pPr>
            <a:r>
              <a:rPr lang="es-MX" sz="1200" kern="1200" dirty="0" smtClean="0">
                <a:solidFill>
                  <a:schemeClr val="tx1"/>
                </a:solidFill>
                <a:latin typeface="Times New Roman" pitchFamily="18" charset="0"/>
                <a:ea typeface="+mn-ea"/>
                <a:cs typeface="+mn-cs"/>
              </a:rPr>
              <a:t>OSHA puede desarrollar sus propias normas según sus procedimientos internos. </a:t>
            </a:r>
            <a:endParaRPr lang="en-US" sz="1200" kern="1200" dirty="0" smtClean="0">
              <a:solidFill>
                <a:schemeClr val="tx1"/>
              </a:solidFill>
              <a:latin typeface="Times New Roman" pitchFamily="18" charset="0"/>
              <a:ea typeface="+mn-ea"/>
              <a:cs typeface="+mn-cs"/>
            </a:endParaRPr>
          </a:p>
          <a:p>
            <a:pPr marL="171450" lvl="0" indent="-171450">
              <a:buFont typeface="Arial" pitchFamily="34" charset="0"/>
              <a:buChar char="•"/>
            </a:pPr>
            <a:r>
              <a:rPr lang="es-MX" sz="1200" kern="1200" dirty="0" smtClean="0">
                <a:solidFill>
                  <a:schemeClr val="tx1"/>
                </a:solidFill>
                <a:latin typeface="Times New Roman" pitchFamily="18" charset="0"/>
                <a:ea typeface="+mn-ea"/>
                <a:cs typeface="+mn-cs"/>
              </a:rPr>
              <a:t>En caso de emergencia, OSHA puede emitir Normas de Emergencia Provisionales. </a:t>
            </a:r>
            <a:endParaRPr lang="en-US" sz="1200" kern="1200" dirty="0" smtClean="0">
              <a:solidFill>
                <a:schemeClr val="tx1"/>
              </a:solidFill>
              <a:latin typeface="Times New Roman" pitchFamily="18" charset="0"/>
              <a:ea typeface="+mn-ea"/>
              <a:cs typeface="+mn-cs"/>
            </a:endParaRPr>
          </a:p>
          <a:p>
            <a:pPr marL="171450" lvl="0" indent="-171450">
              <a:buFont typeface="Arial" pitchFamily="34" charset="0"/>
              <a:buChar char="•"/>
            </a:pPr>
            <a:r>
              <a:rPr lang="es-MX" sz="1200" kern="1200" dirty="0" smtClean="0">
                <a:solidFill>
                  <a:schemeClr val="tx1"/>
                </a:solidFill>
                <a:latin typeface="Times New Roman" pitchFamily="18" charset="0"/>
                <a:ea typeface="+mn-ea"/>
                <a:cs typeface="+mn-cs"/>
              </a:rPr>
              <a:t>En casos únicos, OSHA puede emitir variaciones a sus estándares. </a:t>
            </a:r>
            <a:endParaRPr lang="en-US" sz="1200" kern="1200" dirty="0" smtClean="0">
              <a:solidFill>
                <a:schemeClr val="tx1"/>
              </a:solidFill>
              <a:latin typeface="Times New Roman" pitchFamily="18" charset="0"/>
              <a:ea typeface="+mn-ea"/>
              <a:cs typeface="+mn-cs"/>
            </a:endParaRPr>
          </a:p>
          <a:p>
            <a:r>
              <a:rPr lang="es-MX" sz="1200" kern="1200" dirty="0" smtClean="0">
                <a:solidFill>
                  <a:schemeClr val="tx1"/>
                </a:solidFill>
                <a:latin typeface="Times New Roman" pitchFamily="18" charset="0"/>
                <a:ea typeface="+mn-ea"/>
                <a:cs typeface="+mn-cs"/>
              </a:rPr>
              <a:t> </a:t>
            </a:r>
            <a:endParaRPr lang="en-US" sz="1200" kern="1200" dirty="0" smtClean="0">
              <a:solidFill>
                <a:schemeClr val="tx1"/>
              </a:solidFill>
              <a:latin typeface="Times New Roman" pitchFamily="18" charset="0"/>
              <a:ea typeface="+mn-ea"/>
              <a:cs typeface="+mn-cs"/>
            </a:endParaRPr>
          </a:p>
          <a:p>
            <a:r>
              <a:rPr lang="es-MX" sz="1200" kern="1200" dirty="0" smtClean="0">
                <a:solidFill>
                  <a:schemeClr val="tx1"/>
                </a:solidFill>
                <a:latin typeface="Times New Roman" pitchFamily="18" charset="0"/>
                <a:ea typeface="+mn-ea"/>
                <a:cs typeface="+mn-cs"/>
              </a:rPr>
              <a:t>La OSHA comunicará al público sus planes de establecer normas mediante los avisos en el </a:t>
            </a:r>
            <a:r>
              <a:rPr lang="es-MX" sz="1200" i="1" kern="1200" dirty="0" smtClean="0">
                <a:solidFill>
                  <a:schemeClr val="tx1"/>
                </a:solidFill>
                <a:latin typeface="Times New Roman" pitchFamily="18" charset="0"/>
                <a:ea typeface="+mn-ea"/>
                <a:cs typeface="+mn-cs"/>
              </a:rPr>
              <a:t>Registro Federal</a:t>
            </a:r>
            <a:r>
              <a:rPr lang="es-MX" sz="1200" kern="1200" dirty="0" smtClean="0">
                <a:solidFill>
                  <a:schemeClr val="tx1"/>
                </a:solidFill>
                <a:latin typeface="Times New Roman" pitchFamily="18" charset="0"/>
                <a:ea typeface="+mn-ea"/>
                <a:cs typeface="+mn-cs"/>
              </a:rPr>
              <a:t>  y en la red del internet de la OSHA, seguido por oportunidades audiencia y comentarios.  En la industria de la construcción, OSHA también recibe recomendaciones y sugerencias a través de su Comité Consultivo de Seguridad y Salud de la Construcción, compuesto de voluntarios de la industria que representan a los contratistas, organizaciones laborales, y organizaciones públicas relacionadas con el tema. </a:t>
            </a:r>
            <a:endParaRPr lang="en-US" sz="1200" kern="1200" dirty="0" smtClean="0">
              <a:solidFill>
                <a:schemeClr val="tx1"/>
              </a:solidFill>
              <a:latin typeface="Times New Roman" pitchFamily="18"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52263252-6E1F-4870-AAE1-FFBF056CF41D}"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MX" sz="1200" kern="1200" dirty="0" smtClean="0">
                <a:solidFill>
                  <a:schemeClr val="tx1"/>
                </a:solidFill>
                <a:latin typeface="Times New Roman" pitchFamily="18" charset="0"/>
                <a:ea typeface="+mn-ea"/>
                <a:cs typeface="+mn-cs"/>
              </a:rPr>
              <a:t>Hay varios organismos federales así como gobiernos estatales, que tienen actividades relacionadas con OSHA. </a:t>
            </a:r>
            <a:endParaRPr lang="en-US" sz="1200" kern="1200" dirty="0" smtClean="0">
              <a:solidFill>
                <a:schemeClr val="tx1"/>
              </a:solidFill>
              <a:latin typeface="Times New Roman" pitchFamily="18" charset="0"/>
              <a:ea typeface="+mn-ea"/>
              <a:cs typeface="+mn-cs"/>
            </a:endParaRPr>
          </a:p>
          <a:p>
            <a:r>
              <a:rPr lang="es-MX" sz="1200" b="1" i="1" kern="1200" dirty="0" smtClean="0">
                <a:solidFill>
                  <a:schemeClr val="tx1"/>
                </a:solidFill>
                <a:latin typeface="Times New Roman" pitchFamily="18" charset="0"/>
                <a:ea typeface="+mn-ea"/>
                <a:cs typeface="+mn-cs"/>
              </a:rPr>
              <a:t> </a:t>
            </a:r>
            <a:endParaRPr lang="en-US" sz="1200" kern="1200" dirty="0" smtClean="0">
              <a:solidFill>
                <a:schemeClr val="tx1"/>
              </a:solidFill>
              <a:latin typeface="Times New Roman" pitchFamily="18" charset="0"/>
              <a:ea typeface="+mn-ea"/>
              <a:cs typeface="+mn-cs"/>
            </a:endParaRPr>
          </a:p>
          <a:p>
            <a:r>
              <a:rPr lang="es-MX" sz="1200" b="1" i="1" kern="1200" dirty="0" smtClean="0">
                <a:solidFill>
                  <a:schemeClr val="tx1"/>
                </a:solidFill>
                <a:latin typeface="Times New Roman" pitchFamily="18" charset="0"/>
                <a:ea typeface="+mn-ea"/>
                <a:cs typeface="+mn-cs"/>
              </a:rPr>
              <a:t>Organismos Hermanos — </a:t>
            </a:r>
            <a:r>
              <a:rPr lang="es-MX" sz="1200" kern="1200" dirty="0" smtClean="0">
                <a:solidFill>
                  <a:schemeClr val="tx1"/>
                </a:solidFill>
                <a:latin typeface="Times New Roman" pitchFamily="18" charset="0"/>
                <a:ea typeface="+mn-ea"/>
                <a:cs typeface="+mn-cs"/>
              </a:rPr>
              <a:t>Además de OSHA, el Acta de OSH creó otras dos agencias: 1.</a:t>
            </a:r>
            <a:r>
              <a:rPr lang="es-MX" sz="1200" kern="1200" baseline="0" dirty="0" smtClean="0">
                <a:solidFill>
                  <a:schemeClr val="tx1"/>
                </a:solidFill>
                <a:latin typeface="Times New Roman" pitchFamily="18" charset="0"/>
                <a:ea typeface="+mn-ea"/>
                <a:cs typeface="+mn-cs"/>
              </a:rPr>
              <a:t> </a:t>
            </a:r>
            <a:r>
              <a:rPr lang="es-MX" sz="1200" kern="1200" dirty="0" smtClean="0">
                <a:solidFill>
                  <a:schemeClr val="tx1"/>
                </a:solidFill>
                <a:latin typeface="Times New Roman" pitchFamily="18" charset="0"/>
                <a:ea typeface="+mn-ea"/>
                <a:cs typeface="+mn-cs"/>
              </a:rPr>
              <a:t>El Instituto Nacional para la Seguridad y Salud Ocupacional (NIOSH) se estableció para realizar estudios e investigaciones sobre la seguridad y salud de los trabajadores.  Forma parte del Departamento de Salud y Servicios Sociales.  2. La Comisión de Reseña de OSH es una organización judicial que se creó para oír las exhortaciones legales en los casos entre OSHA y empleadores.  Es un organismo independiente. </a:t>
            </a:r>
            <a:endParaRPr lang="en-US" sz="1200" kern="1200" dirty="0" smtClean="0">
              <a:solidFill>
                <a:schemeClr val="tx1"/>
              </a:solidFill>
              <a:latin typeface="Times New Roman" pitchFamily="18"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52263252-6E1F-4870-AAE1-FFBF056CF41D}"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152400" y="152400"/>
            <a:ext cx="8839200" cy="34290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ctrTitle"/>
          </p:nvPr>
        </p:nvSpPr>
        <p:spPr>
          <a:xfrm>
            <a:off x="422030" y="12192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solidFill>
                  <a:schemeClr val="bg1">
                    <a:lumMod val="40000"/>
                    <a:lumOff val="60000"/>
                  </a:schemeClr>
                </a:solidFill>
                <a:effectLst>
                  <a:outerShdw blurRad="127000" dist="200000" dir="2700000" algn="tl" rotWithShape="0">
                    <a:srgbClr val="000000">
                      <a:alpha val="30000"/>
                    </a:srgbClr>
                  </a:outerShdw>
                </a:effectLst>
              </a:defRPr>
            </a:lvl1pPr>
          </a:lstStyle>
          <a:p>
            <a:r>
              <a:rPr kumimoji="0" lang="en-US" dirty="0" smtClean="0"/>
              <a:t>Click to edit Master title style</a:t>
            </a:r>
            <a:endParaRPr kumimoji="0" lang="en-US" dirty="0"/>
          </a:p>
        </p:txBody>
      </p:sp>
      <p:sp>
        <p:nvSpPr>
          <p:cNvPr id="28" name="Date Placeholder 27"/>
          <p:cNvSpPr>
            <a:spLocks noGrp="1"/>
          </p:cNvSpPr>
          <p:nvPr>
            <p:ph type="dt" sz="half" idx="10"/>
          </p:nvPr>
        </p:nvSpPr>
        <p:spPr/>
        <p:txBody>
          <a:bodyPr/>
          <a:lstStyle/>
          <a:p>
            <a:fld id="{74CBEAF9-9E58-4CC8-A6FF-6DD8A58DEEA4}" type="datetimeFigureOut">
              <a:rPr lang="en-US" smtClean="0"/>
              <a:pPr/>
              <a:t>2/13/2014</a:t>
            </a:fld>
            <a:endParaRPr lang="en-US"/>
          </a:p>
        </p:txBody>
      </p:sp>
      <p:sp>
        <p:nvSpPr>
          <p:cNvPr id="17" name="Footer Placeholder 16"/>
          <p:cNvSpPr>
            <a:spLocks noGrp="1"/>
          </p:cNvSpPr>
          <p:nvPr>
            <p:ph type="ftr" sz="quarter" idx="11"/>
          </p:nvPr>
        </p:nvSpPr>
        <p:spPr/>
        <p:txBody>
          <a:bodyPr/>
          <a:lstStyle/>
          <a:p>
            <a:endParaRPr kumimoji="0" lang="en-US"/>
          </a:p>
        </p:txBody>
      </p:sp>
      <p:sp>
        <p:nvSpPr>
          <p:cNvPr id="29" name="Slide Number Placeholder 28"/>
          <p:cNvSpPr>
            <a:spLocks noGrp="1"/>
          </p:cNvSpPr>
          <p:nvPr>
            <p:ph type="sldNum" sz="quarter" idx="12"/>
          </p:nvPr>
        </p:nvSpPr>
        <p:spPr/>
        <p:txBody>
          <a:bodyPr/>
          <a:lstStyle/>
          <a:p>
            <a:fld id="{CA15C064-DD44-4CAC-873E-2D1F54821676}" type="slidenum">
              <a:rPr kumimoji="0" lang="en-US" smtClean="0"/>
              <a:pPr/>
              <a:t>‹#›</a:t>
            </a:fld>
            <a:endParaRPr kumimoji="0" lang="en-US" dirty="0"/>
          </a:p>
        </p:txBody>
      </p:sp>
      <p:sp>
        <p:nvSpPr>
          <p:cNvPr id="9" name="Subtitle 8"/>
          <p:cNvSpPr>
            <a:spLocks noGrp="1"/>
          </p:cNvSpPr>
          <p:nvPr>
            <p:ph type="subTitle" idx="1"/>
          </p:nvPr>
        </p:nvSpPr>
        <p:spPr>
          <a:xfrm>
            <a:off x="1371600" y="3810000"/>
            <a:ext cx="6400800" cy="1752600"/>
          </a:xfrm>
        </p:spPr>
        <p:txBody>
          <a:bodyPr>
            <a:normAutofit/>
            <a:scene3d>
              <a:camera prst="orthographicFront"/>
              <a:lightRig rig="threePt" dir="t"/>
            </a:scene3d>
            <a:sp3d extrusionH="57150">
              <a:bevelT w="38100" h="38100"/>
            </a:sp3d>
          </a:bodyPr>
          <a:lstStyle>
            <a:lvl1pPr marL="0" indent="0" algn="ctr">
              <a:buNone/>
              <a:defRPr sz="3600" b="1">
                <a:solidFill>
                  <a:schemeClr val="accent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CBEAF9-9E58-4CC8-A6FF-6DD8A58DEEA4}" type="datetimeFigureOut">
              <a:rPr lang="en-US" smtClean="0"/>
              <a:pPr/>
              <a:t>2/13/2014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CBEAF9-9E58-4CC8-A6FF-6DD8A58DEEA4}" type="datetimeFigureOut">
              <a:rPr lang="en-US" smtClean="0"/>
              <a:pPr/>
              <a:t>2/13/2014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lumMod val="75000"/>
                  </a:schemeClr>
                </a:solidFill>
              </a:defRPr>
            </a:lvl1pPr>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normAutofit/>
          </a:bodyPr>
          <a:lstStyle>
            <a:lvl1pPr>
              <a:defRPr sz="3200" b="1">
                <a:solidFill>
                  <a:schemeClr val="accent1"/>
                </a:solidFill>
              </a:defRPr>
            </a:lvl1pPr>
            <a:lvl2pPr>
              <a:defRPr sz="3200" b="1">
                <a:solidFill>
                  <a:schemeClr val="accent1"/>
                </a:solidFill>
              </a:defRPr>
            </a:lvl2pPr>
            <a:lvl3pPr>
              <a:defRPr sz="3200" b="1">
                <a:solidFill>
                  <a:schemeClr val="accent1"/>
                </a:solidFill>
              </a:defRPr>
            </a:lvl3pPr>
            <a:lvl4pPr>
              <a:defRPr sz="3200" b="1">
                <a:solidFill>
                  <a:schemeClr val="accent1"/>
                </a:solidFill>
              </a:defRPr>
            </a:lvl4pPr>
            <a:lvl5pPr>
              <a:defRPr sz="3200" b="1">
                <a:solidFill>
                  <a:schemeClr val="accent1"/>
                </a:solidFill>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74CBEAF9-9E58-4CC8-A6FF-6DD8A58DEEA4}" type="datetimeFigureOut">
              <a:rPr lang="en-US" smtClean="0"/>
              <a:pPr/>
              <a:t>2/13/2014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2">
                    <a:lumMod val="75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1600200" y="2507786"/>
            <a:ext cx="7086600" cy="1509712"/>
          </a:xfrm>
        </p:spPr>
        <p:txBody>
          <a:bodyPr anchor="t">
            <a:normAutofit/>
          </a:bodyPr>
          <a:lstStyle>
            <a:lvl1pPr marL="73152" indent="0" algn="l">
              <a:buNone/>
              <a:defRPr sz="3200" b="1">
                <a:solidFill>
                  <a:schemeClr val="accent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smtClean="0"/>
              <a:t>Click to edit Master text styles</a:t>
            </a:r>
          </a:p>
        </p:txBody>
      </p:sp>
      <p:sp>
        <p:nvSpPr>
          <p:cNvPr id="4" name="Date Placeholder 3"/>
          <p:cNvSpPr>
            <a:spLocks noGrp="1"/>
          </p:cNvSpPr>
          <p:nvPr>
            <p:ph type="dt" sz="half" idx="10"/>
          </p:nvPr>
        </p:nvSpPr>
        <p:spPr/>
        <p:txBody>
          <a:bodyPr/>
          <a:lstStyle/>
          <a:p>
            <a:fld id="{74CBEAF9-9E58-4CC8-A6FF-6DD8A58DEEA4}" type="datetimeFigureOut">
              <a:rPr lang="en-US" smtClean="0"/>
              <a:pPr/>
              <a:t>2/13/2014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7924800" y="6416675"/>
            <a:ext cx="762000" cy="365125"/>
          </a:xfrm>
        </p:spPr>
        <p:txBody>
          <a:bodyPr/>
          <a:lstStyle/>
          <a:p>
            <a:fld id="{CA15C064-DD44-4CAC-873E-2D1F54821676}"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4CBEAF9-9E58-4CC8-A6FF-6DD8A58DEEA4}" type="datetimeFigureOut">
              <a:rPr lang="en-US" smtClean="0"/>
              <a:pPr/>
              <a:t>2/13/2014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4CBEAF9-9E58-4CC8-A6FF-6DD8A58DEEA4}" type="datetimeFigureOut">
              <a:rPr lang="en-US" smtClean="0"/>
              <a:pPr/>
              <a:t>2/13/2014</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CA15C064-DD44-4CAC-873E-2D1F54821676}" type="slidenum">
              <a:rPr kumimoji="0" lang="en-US" smtClean="0"/>
              <a:pPr/>
              <a:t>‹#›</a:t>
            </a:fld>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4CBEAF9-9E58-4CC8-A6FF-6DD8A58DEEA4}" type="datetimeFigureOut">
              <a:rPr lang="en-US" smtClean="0"/>
              <a:pPr/>
              <a:t>2/13/2014</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CBEAF9-9E58-4CC8-A6FF-6DD8A58DEEA4}" type="datetimeFigureOut">
              <a:rPr lang="en-US" smtClean="0"/>
              <a:pPr/>
              <a:t>2/13/2014</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4CBEAF9-9E58-4CC8-A6FF-6DD8A58DEEA4}" type="datetimeFigureOut">
              <a:rPr lang="en-US" smtClean="0"/>
              <a:pPr/>
              <a:t>2/13/2014</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4CBEAF9-9E58-4CC8-A6FF-6DD8A58DEEA4}" type="datetimeFigureOut">
              <a:rPr lang="en-US" smtClean="0"/>
              <a:pPr/>
              <a:t>2/13/2014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alphaModFix amt="4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lgn="l" eaLnBrk="1" latinLnBrk="0" hangingPunct="1"/>
            <a:fld id="{74CBEAF9-9E58-4CC8-A6FF-6DD8A58DEEA4}" type="datetimeFigureOut">
              <a:rPr lang="en-US" smtClean="0"/>
              <a:pPr algn="l" eaLnBrk="1" latinLnBrk="0" hangingPunct="1"/>
              <a:t>2/13/2014</a:t>
            </a:fld>
            <a:endParaRPr lang="en-US" dirty="0">
              <a:solidFill>
                <a:schemeClr val="accent1">
                  <a:shade val="75000"/>
                </a:scheme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lgn="r" eaLnBrk="1" latinLnBrk="0" hangingPunct="1"/>
            <a:endParaRPr kumimoji="0" lang="en-US" dirty="0">
              <a:solidFill>
                <a:schemeClr val="accent1">
                  <a:shade val="75000"/>
                </a:scheme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CA15C064-DD44-4CAC-873E-2D1F54821676}" type="slidenum">
              <a:rPr kumimoji="0" lang="en-US" smtClean="0"/>
              <a:pPr/>
              <a:t>‹#›</a:t>
            </a:fld>
            <a:endParaRPr kumimoji="0" lang="en-US" dirty="0">
              <a:solidFill>
                <a:schemeClr val="accent1">
                  <a:shade val="75000"/>
                </a:schemeClr>
              </a:solidFill>
            </a:endParaRPr>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solidFill>
            <a:schemeClr val="accent2">
              <a:lumMod val="75000"/>
            </a:schemeClr>
          </a:soli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rgbClr val="FF3300"/>
        </a:buClr>
        <a:buSzPct val="65000"/>
        <a:buFont typeface="Wingdings 2"/>
        <a:buChar char=""/>
        <a:defRPr kumimoji="0" sz="3200" b="1" kern="1200">
          <a:solidFill>
            <a:schemeClr val="accent1"/>
          </a:solidFill>
          <a:latin typeface="+mn-lt"/>
          <a:ea typeface="+mn-ea"/>
          <a:cs typeface="+mn-cs"/>
        </a:defRPr>
      </a:lvl1pPr>
      <a:lvl2pPr marL="868680" indent="-283464" algn="l" rtl="0" eaLnBrk="1" latinLnBrk="0" hangingPunct="1">
        <a:spcBef>
          <a:spcPct val="20000"/>
        </a:spcBef>
        <a:buClr>
          <a:srgbClr val="FF3300"/>
        </a:buClr>
        <a:buSzPct val="80000"/>
        <a:buFont typeface="Wingdings 2"/>
        <a:buChar char=""/>
        <a:defRPr kumimoji="0" sz="3200" b="1" kern="1200">
          <a:solidFill>
            <a:schemeClr val="accent1"/>
          </a:solidFill>
          <a:latin typeface="+mn-lt"/>
          <a:ea typeface="+mn-ea"/>
          <a:cs typeface="+mn-cs"/>
        </a:defRPr>
      </a:lvl2pPr>
      <a:lvl3pPr marL="1133856" indent="-228600" algn="l" rtl="0" eaLnBrk="1" latinLnBrk="0" hangingPunct="1">
        <a:spcBef>
          <a:spcPct val="20000"/>
        </a:spcBef>
        <a:buClr>
          <a:srgbClr val="FF3300"/>
        </a:buClr>
        <a:buSzPct val="95000"/>
        <a:buFont typeface="Wingdings"/>
        <a:buChar char=""/>
        <a:defRPr kumimoji="0" sz="3200" b="1" kern="1200">
          <a:solidFill>
            <a:schemeClr val="accent1"/>
          </a:solidFill>
          <a:latin typeface="+mn-lt"/>
          <a:ea typeface="+mn-ea"/>
          <a:cs typeface="+mn-cs"/>
        </a:defRPr>
      </a:lvl3pPr>
      <a:lvl4pPr marL="1353312" indent="-182880" algn="l" rtl="0" eaLnBrk="1" latinLnBrk="0" hangingPunct="1">
        <a:spcBef>
          <a:spcPct val="20000"/>
        </a:spcBef>
        <a:buClr>
          <a:srgbClr val="FF3300"/>
        </a:buClr>
        <a:buSzPct val="100000"/>
        <a:buFont typeface="Wingdings 3"/>
        <a:buChar char=""/>
        <a:defRPr kumimoji="0" sz="3200" b="1" kern="1200">
          <a:solidFill>
            <a:schemeClr val="accent1"/>
          </a:solidFill>
          <a:latin typeface="+mn-lt"/>
          <a:ea typeface="+mn-ea"/>
          <a:cs typeface="+mn-cs"/>
        </a:defRPr>
      </a:lvl4pPr>
      <a:lvl5pPr marL="1545336" indent="-182880" algn="l" rtl="0" eaLnBrk="1" latinLnBrk="0" hangingPunct="1">
        <a:spcBef>
          <a:spcPct val="20000"/>
        </a:spcBef>
        <a:buClr>
          <a:srgbClr val="FF3300"/>
        </a:buClr>
        <a:buFont typeface="Wingdings 2"/>
        <a:buChar char=""/>
        <a:defRPr kumimoji="0" sz="3200" b="1" kern="1200">
          <a:solidFill>
            <a:schemeClr val="accent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8.wmf"/></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45.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685800" y="1905000"/>
            <a:ext cx="7772400" cy="1143000"/>
          </a:xfrm>
        </p:spPr>
        <p:txBody>
          <a:bodyPr/>
          <a:lstStyle/>
          <a:p>
            <a:r>
              <a:rPr lang="es-US" sz="6600" noProof="0" dirty="0" err="1" smtClean="0"/>
              <a:t>MODULo</a:t>
            </a:r>
            <a:r>
              <a:rPr lang="es-US" sz="6600" noProof="0" dirty="0" smtClean="0"/>
              <a:t> </a:t>
            </a:r>
            <a:r>
              <a:rPr lang="es-US" sz="6600" noProof="0" dirty="0" smtClean="0"/>
              <a:t>Cero</a:t>
            </a:r>
            <a:endParaRPr lang="es-US" noProof="0" dirty="0"/>
          </a:p>
        </p:txBody>
      </p:sp>
      <p:sp>
        <p:nvSpPr>
          <p:cNvPr id="15363" name="Rectangle 3"/>
          <p:cNvSpPr>
            <a:spLocks noGrp="1" noChangeArrowheads="1"/>
          </p:cNvSpPr>
          <p:nvPr>
            <p:ph type="subTitle" idx="1"/>
          </p:nvPr>
        </p:nvSpPr>
        <p:spPr>
          <a:xfrm>
            <a:off x="1371600" y="3810000"/>
            <a:ext cx="6400800" cy="609600"/>
          </a:xfrm>
        </p:spPr>
        <p:txBody>
          <a:bodyPr>
            <a:normAutofit fontScale="92500" lnSpcReduction="20000"/>
          </a:bodyPr>
          <a:lstStyle/>
          <a:p>
            <a:r>
              <a:rPr lang="es-US" sz="4400" i="1" noProof="0" dirty="0" smtClean="0"/>
              <a:t>Introducción a OSHA</a:t>
            </a:r>
          </a:p>
          <a:p>
            <a:endParaRPr lang="es-US" noProof="0" dirty="0"/>
          </a:p>
        </p:txBody>
      </p:sp>
      <p:sp>
        <p:nvSpPr>
          <p:cNvPr id="4" name="TextBox 3"/>
          <p:cNvSpPr txBox="1"/>
          <p:nvPr/>
        </p:nvSpPr>
        <p:spPr>
          <a:xfrm>
            <a:off x="381000" y="4953000"/>
            <a:ext cx="8229600" cy="1815882"/>
          </a:xfrm>
          <a:prstGeom prst="rect">
            <a:avLst/>
          </a:prstGeom>
          <a:noFill/>
        </p:spPr>
        <p:txBody>
          <a:bodyPr wrap="square" rtlCol="0">
            <a:spAutoFit/>
          </a:bodyPr>
          <a:lstStyle/>
          <a:p>
            <a:pPr lvl="0" eaLnBrk="1" fontAlgn="auto" hangingPunct="1">
              <a:spcBef>
                <a:spcPts val="0"/>
              </a:spcBef>
              <a:spcAft>
                <a:spcPts val="0"/>
              </a:spcAft>
            </a:pPr>
            <a:r>
              <a:rPr lang="es-PE" sz="1600" b="1" dirty="0">
                <a:solidFill>
                  <a:prstClr val="black"/>
                </a:solidFill>
                <a:latin typeface="Calibri" pitchFamily="34" charset="0"/>
                <a:cs typeface="Calibri" pitchFamily="34" charset="0"/>
              </a:rPr>
              <a:t>“Este material ha sido elaborado bajo el fondo federal SH-22285-11-60-F-11 del </a:t>
            </a:r>
            <a:r>
              <a:rPr lang="es-PE" sz="1600" b="1" dirty="0" err="1">
                <a:solidFill>
                  <a:prstClr val="black"/>
                </a:solidFill>
                <a:latin typeface="Calibri" pitchFamily="34" charset="0"/>
                <a:cs typeface="Calibri" pitchFamily="34" charset="0"/>
              </a:rPr>
              <a:t>Occupational</a:t>
            </a:r>
            <a:r>
              <a:rPr lang="es-PE" sz="1600" b="1" dirty="0">
                <a:solidFill>
                  <a:prstClr val="black"/>
                </a:solidFill>
                <a:latin typeface="Calibri" pitchFamily="34" charset="0"/>
                <a:cs typeface="Calibri" pitchFamily="34" charset="0"/>
              </a:rPr>
              <a:t> Safety and </a:t>
            </a:r>
            <a:r>
              <a:rPr lang="es-PE" sz="1600" b="1" dirty="0" err="1">
                <a:solidFill>
                  <a:prstClr val="black"/>
                </a:solidFill>
                <a:latin typeface="Calibri" pitchFamily="34" charset="0"/>
                <a:cs typeface="Calibri" pitchFamily="34" charset="0"/>
              </a:rPr>
              <a:t>Health</a:t>
            </a:r>
            <a:r>
              <a:rPr lang="es-PE" sz="1600" b="1" dirty="0">
                <a:solidFill>
                  <a:prstClr val="black"/>
                </a:solidFill>
                <a:latin typeface="Calibri" pitchFamily="34" charset="0"/>
                <a:cs typeface="Calibri" pitchFamily="34" charset="0"/>
              </a:rPr>
              <a:t> </a:t>
            </a:r>
            <a:r>
              <a:rPr lang="es-PE" sz="1600" b="1" dirty="0" err="1" smtClean="0">
                <a:solidFill>
                  <a:prstClr val="black"/>
                </a:solidFill>
                <a:latin typeface="Calibri" pitchFamily="34" charset="0"/>
                <a:cs typeface="Calibri" pitchFamily="34" charset="0"/>
              </a:rPr>
              <a:t>Administration</a:t>
            </a:r>
            <a:r>
              <a:rPr lang="es-PE" sz="1600" b="1" dirty="0" smtClean="0">
                <a:solidFill>
                  <a:prstClr val="black"/>
                </a:solidFill>
                <a:latin typeface="Calibri" pitchFamily="34" charset="0"/>
                <a:cs typeface="Calibri" pitchFamily="34" charset="0"/>
              </a:rPr>
              <a:t> (OSHA), </a:t>
            </a:r>
            <a:r>
              <a:rPr lang="es-PE" sz="1600" b="1" dirty="0">
                <a:solidFill>
                  <a:prstClr val="black"/>
                </a:solidFill>
                <a:latin typeface="Calibri" pitchFamily="34" charset="0"/>
                <a:cs typeface="Calibri" pitchFamily="34" charset="0"/>
              </a:rPr>
              <a:t>U.S. </a:t>
            </a:r>
            <a:r>
              <a:rPr lang="es-PE" sz="1600" b="1" dirty="0" err="1">
                <a:solidFill>
                  <a:prstClr val="black"/>
                </a:solidFill>
                <a:latin typeface="Calibri" pitchFamily="34" charset="0"/>
                <a:cs typeface="Calibri" pitchFamily="34" charset="0"/>
              </a:rPr>
              <a:t>Department</a:t>
            </a:r>
            <a:r>
              <a:rPr lang="es-PE" sz="1600" b="1" dirty="0">
                <a:solidFill>
                  <a:prstClr val="black"/>
                </a:solidFill>
                <a:latin typeface="Calibri" pitchFamily="34" charset="0"/>
                <a:cs typeface="Calibri" pitchFamily="34" charset="0"/>
              </a:rPr>
              <a:t> of Labor, y al contrato 212-2009-M-32109 del </a:t>
            </a:r>
            <a:r>
              <a:rPr lang="es-PE" sz="1600" b="1" dirty="0" err="1">
                <a:solidFill>
                  <a:prstClr val="black"/>
                </a:solidFill>
                <a:latin typeface="Calibri" pitchFamily="34" charset="0"/>
                <a:cs typeface="Calibri" pitchFamily="34" charset="0"/>
              </a:rPr>
              <a:t>National</a:t>
            </a:r>
            <a:r>
              <a:rPr lang="es-PE" sz="1600" b="1" dirty="0">
                <a:solidFill>
                  <a:prstClr val="black"/>
                </a:solidFill>
                <a:latin typeface="Calibri" pitchFamily="34" charset="0"/>
                <a:cs typeface="Calibri" pitchFamily="34" charset="0"/>
              </a:rPr>
              <a:t> </a:t>
            </a:r>
            <a:r>
              <a:rPr lang="es-PE" sz="1600" b="1" dirty="0" err="1">
                <a:solidFill>
                  <a:prstClr val="black"/>
                </a:solidFill>
                <a:latin typeface="Calibri" pitchFamily="34" charset="0"/>
                <a:cs typeface="Calibri" pitchFamily="34" charset="0"/>
              </a:rPr>
              <a:t>Institute</a:t>
            </a:r>
            <a:r>
              <a:rPr lang="es-PE" sz="1600" b="1" dirty="0">
                <a:solidFill>
                  <a:prstClr val="black"/>
                </a:solidFill>
                <a:latin typeface="Calibri" pitchFamily="34" charset="0"/>
                <a:cs typeface="Calibri" pitchFamily="34" charset="0"/>
              </a:rPr>
              <a:t> </a:t>
            </a:r>
            <a:r>
              <a:rPr lang="es-PE" sz="1600" b="1" dirty="0" err="1">
                <a:solidFill>
                  <a:prstClr val="black"/>
                </a:solidFill>
                <a:latin typeface="Calibri" pitchFamily="34" charset="0"/>
                <a:cs typeface="Calibri" pitchFamily="34" charset="0"/>
              </a:rPr>
              <a:t>for</a:t>
            </a:r>
            <a:r>
              <a:rPr lang="es-PE" sz="1600" b="1" dirty="0">
                <a:solidFill>
                  <a:prstClr val="black"/>
                </a:solidFill>
                <a:latin typeface="Calibri" pitchFamily="34" charset="0"/>
                <a:cs typeface="Calibri" pitchFamily="34" charset="0"/>
              </a:rPr>
              <a:t> </a:t>
            </a:r>
            <a:r>
              <a:rPr lang="es-PE" sz="1600" b="1" dirty="0" err="1">
                <a:solidFill>
                  <a:prstClr val="black"/>
                </a:solidFill>
                <a:latin typeface="Calibri" pitchFamily="34" charset="0"/>
                <a:cs typeface="Calibri" pitchFamily="34" charset="0"/>
              </a:rPr>
              <a:t>Occupational</a:t>
            </a:r>
            <a:r>
              <a:rPr lang="es-PE" sz="1600" b="1" dirty="0">
                <a:solidFill>
                  <a:prstClr val="black"/>
                </a:solidFill>
                <a:latin typeface="Calibri" pitchFamily="34" charset="0"/>
                <a:cs typeface="Calibri" pitchFamily="34" charset="0"/>
              </a:rPr>
              <a:t> Safety and </a:t>
            </a:r>
            <a:r>
              <a:rPr lang="es-PE" sz="1600" b="1" dirty="0" err="1" smtClean="0">
                <a:solidFill>
                  <a:prstClr val="black"/>
                </a:solidFill>
                <a:latin typeface="Calibri" pitchFamily="34" charset="0"/>
                <a:cs typeface="Calibri" pitchFamily="34" charset="0"/>
              </a:rPr>
              <a:t>Health</a:t>
            </a:r>
            <a:r>
              <a:rPr lang="es-PE" sz="1600" b="1" dirty="0" smtClean="0">
                <a:solidFill>
                  <a:prstClr val="black"/>
                </a:solidFill>
                <a:latin typeface="Calibri" pitchFamily="34" charset="0"/>
                <a:cs typeface="Calibri" pitchFamily="34" charset="0"/>
              </a:rPr>
              <a:t> (NIOSH). </a:t>
            </a:r>
            <a:r>
              <a:rPr lang="es-PE" sz="1600" b="1" dirty="0">
                <a:solidFill>
                  <a:prstClr val="black"/>
                </a:solidFill>
                <a:latin typeface="Calibri" pitchFamily="34" charset="0"/>
                <a:cs typeface="Calibri" pitchFamily="34" charset="0"/>
              </a:rPr>
              <a:t>No refleja necesariamente los puntos de vista y políticas del U.S. </a:t>
            </a:r>
            <a:r>
              <a:rPr lang="es-PE" sz="1600" b="1" dirty="0" err="1">
                <a:solidFill>
                  <a:prstClr val="black"/>
                </a:solidFill>
                <a:latin typeface="Calibri" pitchFamily="34" charset="0"/>
                <a:cs typeface="Calibri" pitchFamily="34" charset="0"/>
              </a:rPr>
              <a:t>Department</a:t>
            </a:r>
            <a:r>
              <a:rPr lang="es-PE" sz="1600" b="1" dirty="0">
                <a:solidFill>
                  <a:prstClr val="black"/>
                </a:solidFill>
                <a:latin typeface="Calibri" pitchFamily="34" charset="0"/>
                <a:cs typeface="Calibri" pitchFamily="34" charset="0"/>
              </a:rPr>
              <a:t> of Labor </a:t>
            </a:r>
            <a:r>
              <a:rPr lang="es-PE" sz="1600" b="1" dirty="0" err="1">
                <a:solidFill>
                  <a:prstClr val="black"/>
                </a:solidFill>
                <a:latin typeface="Calibri" pitchFamily="34" charset="0"/>
                <a:cs typeface="Calibri" pitchFamily="34" charset="0"/>
              </a:rPr>
              <a:t>or</a:t>
            </a:r>
            <a:r>
              <a:rPr lang="es-PE" sz="1600" b="1" dirty="0">
                <a:solidFill>
                  <a:prstClr val="black"/>
                </a:solidFill>
                <a:latin typeface="Calibri" pitchFamily="34" charset="0"/>
                <a:cs typeface="Calibri" pitchFamily="34" charset="0"/>
              </a:rPr>
              <a:t> U.S. </a:t>
            </a:r>
            <a:r>
              <a:rPr lang="es-PE" sz="1600" b="1" dirty="0" err="1">
                <a:solidFill>
                  <a:prstClr val="black"/>
                </a:solidFill>
                <a:latin typeface="Calibri" pitchFamily="34" charset="0"/>
                <a:cs typeface="Calibri" pitchFamily="34" charset="0"/>
              </a:rPr>
              <a:t>Department</a:t>
            </a:r>
            <a:r>
              <a:rPr lang="es-PE" sz="1600" b="1" dirty="0">
                <a:solidFill>
                  <a:prstClr val="black"/>
                </a:solidFill>
                <a:latin typeface="Calibri" pitchFamily="34" charset="0"/>
                <a:cs typeface="Calibri" pitchFamily="34" charset="0"/>
              </a:rPr>
              <a:t> of </a:t>
            </a:r>
            <a:r>
              <a:rPr lang="es-PE" sz="1600" b="1" dirty="0" err="1">
                <a:solidFill>
                  <a:prstClr val="black"/>
                </a:solidFill>
                <a:latin typeface="Calibri" pitchFamily="34" charset="0"/>
                <a:cs typeface="Calibri" pitchFamily="34" charset="0"/>
              </a:rPr>
              <a:t>Health</a:t>
            </a:r>
            <a:r>
              <a:rPr lang="es-PE" sz="1600" b="1" dirty="0">
                <a:solidFill>
                  <a:prstClr val="black"/>
                </a:solidFill>
                <a:latin typeface="Calibri" pitchFamily="34" charset="0"/>
                <a:cs typeface="Calibri" pitchFamily="34" charset="0"/>
              </a:rPr>
              <a:t> and Human </a:t>
            </a:r>
            <a:r>
              <a:rPr lang="es-PE" sz="1600" b="1" dirty="0" err="1">
                <a:solidFill>
                  <a:prstClr val="black"/>
                </a:solidFill>
                <a:latin typeface="Calibri" pitchFamily="34" charset="0"/>
                <a:cs typeface="Calibri" pitchFamily="34" charset="0"/>
              </a:rPr>
              <a:t>Services</a:t>
            </a:r>
            <a:r>
              <a:rPr lang="es-PE" sz="1600" b="1" dirty="0">
                <a:solidFill>
                  <a:prstClr val="black"/>
                </a:solidFill>
                <a:latin typeface="Calibri" pitchFamily="34" charset="0"/>
                <a:cs typeface="Calibri" pitchFamily="34" charset="0"/>
              </a:rPr>
              <a:t>, respectivamente. La mención de nombres comerciales, prácticas comerciales o de organizaciones tampoco implican </a:t>
            </a:r>
            <a:r>
              <a:rPr lang="es-PE" sz="1600" b="1" dirty="0" smtClean="0">
                <a:solidFill>
                  <a:prstClr val="black"/>
                </a:solidFill>
                <a:latin typeface="Calibri" pitchFamily="34" charset="0"/>
                <a:cs typeface="Calibri" pitchFamily="34" charset="0"/>
              </a:rPr>
              <a:t>respaldo alguno por el </a:t>
            </a:r>
            <a:r>
              <a:rPr lang="es-PE" sz="1600" b="1" dirty="0">
                <a:solidFill>
                  <a:prstClr val="black"/>
                </a:solidFill>
                <a:latin typeface="Calibri" pitchFamily="34" charset="0"/>
                <a:cs typeface="Calibri" pitchFamily="34" charset="0"/>
              </a:rPr>
              <a:t>Gobierno de los Estados Unidos.”</a:t>
            </a:r>
          </a:p>
        </p:txBody>
      </p:sp>
      <p:sp>
        <p:nvSpPr>
          <p:cNvPr id="5" name="Rectangle 3"/>
          <p:cNvSpPr txBox="1">
            <a:spLocks noChangeArrowheads="1"/>
          </p:cNvSpPr>
          <p:nvPr/>
        </p:nvSpPr>
        <p:spPr>
          <a:xfrm>
            <a:off x="381000" y="4381500"/>
            <a:ext cx="8458200" cy="571500"/>
          </a:xfrm>
          <a:prstGeom prst="rect">
            <a:avLst/>
          </a:prstGeom>
        </p:spPr>
        <p:txBody>
          <a:bodyPr vert="horz">
            <a:normAutofit fontScale="62500" lnSpcReduction="20000"/>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ct val="20000"/>
              </a:spcBef>
              <a:spcAft>
                <a:spcPts val="0"/>
              </a:spcAft>
              <a:buClr>
                <a:srgbClr val="FF3300"/>
              </a:buClr>
              <a:buSzPct val="65000"/>
              <a:buFont typeface="Wingdings 2"/>
              <a:buNone/>
              <a:tabLst/>
              <a:defRPr/>
            </a:pPr>
            <a:r>
              <a:rPr kumimoji="0" lang="es-US" sz="4400" b="1" i="1" u="none" strike="noStrike" kern="1200" cap="none" spc="0" normalizeH="0" baseline="0" dirty="0" smtClean="0">
                <a:ln>
                  <a:noFill/>
                </a:ln>
                <a:solidFill>
                  <a:schemeClr val="accent1"/>
                </a:solidFill>
                <a:effectLst/>
                <a:uLnTx/>
                <a:uFillTx/>
                <a:latin typeface="+mn-lt"/>
                <a:ea typeface="+mn-ea"/>
                <a:cs typeface="+mn-cs"/>
              </a:rPr>
              <a:t>Administración de Salud y Seguridad Ocupacional</a:t>
            </a:r>
          </a:p>
          <a:p>
            <a:pPr marL="0" marR="0" lvl="0" indent="0" algn="ctr" defTabSz="914400" rtl="0" eaLnBrk="1" fontAlgn="auto" latinLnBrk="0" hangingPunct="1">
              <a:lnSpc>
                <a:spcPct val="100000"/>
              </a:lnSpc>
              <a:spcBef>
                <a:spcPct val="20000"/>
              </a:spcBef>
              <a:spcAft>
                <a:spcPts val="0"/>
              </a:spcAft>
              <a:buClr>
                <a:srgbClr val="FF3300"/>
              </a:buClr>
              <a:buSzPct val="65000"/>
              <a:buFont typeface="Wingdings 2"/>
              <a:buNone/>
              <a:tabLst/>
              <a:defRPr/>
            </a:pPr>
            <a:endParaRPr kumimoji="0" lang="en-US" sz="3600" b="1" i="0" u="none" strike="noStrike" kern="1200" cap="none" spc="0" normalizeH="0" baseline="0" noProof="0" dirty="0">
              <a:ln>
                <a:noFill/>
              </a:ln>
              <a:solidFill>
                <a:schemeClr val="accent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752600" y="4191000"/>
            <a:ext cx="5114925" cy="1993520"/>
          </a:xfrm>
          <a:prstGeom prst="rect">
            <a:avLst/>
          </a:prstGeom>
          <a:solidFill>
            <a:srgbClr val="FFFFFF"/>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2" name="Rectangle 2"/>
          <p:cNvSpPr>
            <a:spLocks noGrp="1" noChangeArrowheads="1"/>
          </p:cNvSpPr>
          <p:nvPr>
            <p:ph type="title"/>
          </p:nvPr>
        </p:nvSpPr>
        <p:spPr/>
        <p:txBody>
          <a:bodyPr/>
          <a:lstStyle/>
          <a:p>
            <a:r>
              <a:rPr lang="es-US" noProof="0" smtClean="0"/>
              <a:t>Agencias Hermanas</a:t>
            </a:r>
            <a:endParaRPr lang="es-US" noProof="0"/>
          </a:p>
        </p:txBody>
      </p:sp>
      <p:sp>
        <p:nvSpPr>
          <p:cNvPr id="20483" name="Rectangle 3"/>
          <p:cNvSpPr>
            <a:spLocks noGrp="1" noChangeArrowheads="1"/>
          </p:cNvSpPr>
          <p:nvPr>
            <p:ph idx="1"/>
          </p:nvPr>
        </p:nvSpPr>
        <p:spPr/>
        <p:txBody>
          <a:bodyPr/>
          <a:lstStyle/>
          <a:p>
            <a:r>
              <a:rPr lang="es-US" noProof="0" dirty="0" smtClean="0"/>
              <a:t>Instituto Nacional de Salud y Seguridad Ocupacional (NIOSH).</a:t>
            </a:r>
          </a:p>
          <a:p>
            <a:r>
              <a:rPr lang="es-US" noProof="0" dirty="0" smtClean="0"/>
              <a:t>Comisión de revisión de Salud y Seguridad Ocupacional. (OSHRC)</a:t>
            </a:r>
            <a:endParaRPr lang="es-US" noProof="0" dirty="0"/>
          </a:p>
        </p:txBody>
      </p:sp>
      <p:pic>
        <p:nvPicPr>
          <p:cNvPr id="8" name="Picture 7" descr="NIOSH New.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5000" y="4232123"/>
            <a:ext cx="2590800" cy="1873402"/>
          </a:xfrm>
          <a:prstGeom prst="rect">
            <a:avLst/>
          </a:prstGeom>
        </p:spPr>
      </p:pic>
      <p:pic>
        <p:nvPicPr>
          <p:cNvPr id="9" name="Picture 8" descr="OSHRC.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00600" y="4343400"/>
            <a:ext cx="1762125" cy="176212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0" y="4114800"/>
            <a:ext cx="4876800" cy="1905000"/>
          </a:xfrm>
          <a:prstGeom prst="rect">
            <a:avLst/>
          </a:prstGeom>
          <a:solidFill>
            <a:srgbClr val="FFFFFF"/>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6" name="Rectangle 2"/>
          <p:cNvSpPr>
            <a:spLocks noGrp="1" noChangeArrowheads="1"/>
          </p:cNvSpPr>
          <p:nvPr>
            <p:ph type="title"/>
          </p:nvPr>
        </p:nvSpPr>
        <p:spPr/>
        <p:txBody>
          <a:bodyPr/>
          <a:lstStyle/>
          <a:p>
            <a:r>
              <a:rPr lang="es-US" noProof="0" smtClean="0"/>
              <a:t>Jurisdicción </a:t>
            </a:r>
            <a:endParaRPr lang="es-US" noProof="0"/>
          </a:p>
        </p:txBody>
      </p:sp>
      <p:sp>
        <p:nvSpPr>
          <p:cNvPr id="21507" name="Rectangle 3"/>
          <p:cNvSpPr>
            <a:spLocks noGrp="1" noChangeArrowheads="1"/>
          </p:cNvSpPr>
          <p:nvPr>
            <p:ph idx="1"/>
          </p:nvPr>
        </p:nvSpPr>
        <p:spPr>
          <a:xfrm>
            <a:off x="457200" y="1417638"/>
            <a:ext cx="8229600" cy="4891722"/>
          </a:xfrm>
        </p:spPr>
        <p:txBody>
          <a:bodyPr/>
          <a:lstStyle/>
          <a:p>
            <a:r>
              <a:rPr lang="es-US" noProof="0" smtClean="0"/>
              <a:t>4(b)(1) Jurisdicción </a:t>
            </a:r>
          </a:p>
          <a:p>
            <a:pPr lvl="1"/>
            <a:r>
              <a:rPr lang="es-US" noProof="0" smtClean="0"/>
              <a:t>Administración Federal de Vehículos de Carga (FMCSA). </a:t>
            </a:r>
          </a:p>
          <a:p>
            <a:pPr lvl="1"/>
            <a:r>
              <a:rPr lang="es-US" noProof="0" smtClean="0"/>
              <a:t>Administración Federal de Carreteras (FHWA)</a:t>
            </a:r>
          </a:p>
          <a:p>
            <a:pPr lvl="1"/>
            <a:endParaRPr lang="es-US" noProof="0"/>
          </a:p>
        </p:txBody>
      </p:sp>
      <p:pic>
        <p:nvPicPr>
          <p:cNvPr id="21509" name="Picture 5" descr="H:\ARTBA\Mary\Clearinghouse\February Newsletter\Logos\FHWA.tif"/>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648201" y="4267200"/>
            <a:ext cx="1655738" cy="1600200"/>
          </a:xfrm>
          <a:prstGeom prst="rect">
            <a:avLst/>
          </a:prstGeom>
          <a:noFill/>
          <a:ln>
            <a:noFill/>
          </a:ln>
        </p:spPr>
      </p:pic>
      <p:pic>
        <p:nvPicPr>
          <p:cNvPr id="21511" name="Picture 7" descr="C:\My Documents\My Pictures\LOGOS\FMCSA.TIF"/>
          <p:cNvPicPr>
            <a:picLocks noChangeAspect="1" noChangeArrowheads="1"/>
          </p:cNvPicPr>
          <p:nvPr/>
        </p:nvPicPr>
        <p:blipFill>
          <a:blip r:embed="rId4" cstate="print"/>
          <a:stretch>
            <a:fillRect/>
          </a:stretch>
        </p:blipFill>
        <p:spPr bwMode="auto">
          <a:xfrm>
            <a:off x="1600200" y="4267200"/>
            <a:ext cx="2667000" cy="145116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1509"/>
                                        </p:tgtEl>
                                        <p:attrNameLst>
                                          <p:attrName>style.visibility</p:attrName>
                                        </p:attrNameLst>
                                      </p:cBhvr>
                                      <p:to>
                                        <p:strVal val="visible"/>
                                      </p:to>
                                    </p:set>
                                    <p:anim calcmode="lin" valueType="num">
                                      <p:cBhvr additive="base">
                                        <p:cTn id="7" dur="500" fill="hold"/>
                                        <p:tgtEl>
                                          <p:spTgt spid="21509"/>
                                        </p:tgtEl>
                                        <p:attrNameLst>
                                          <p:attrName>ppt_x</p:attrName>
                                        </p:attrNameLst>
                                      </p:cBhvr>
                                      <p:tavLst>
                                        <p:tav tm="0">
                                          <p:val>
                                            <p:strVal val="0-#ppt_w/2"/>
                                          </p:val>
                                        </p:tav>
                                        <p:tav tm="100000">
                                          <p:val>
                                            <p:strVal val="#ppt_x"/>
                                          </p:val>
                                        </p:tav>
                                      </p:tavLst>
                                    </p:anim>
                                    <p:anim calcmode="lin" valueType="num">
                                      <p:cBhvr additive="base">
                                        <p:cTn id="8" dur="500" fill="hold"/>
                                        <p:tgtEl>
                                          <p:spTgt spid="215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r>
              <a:rPr lang="es-US" dirty="0" smtClean="0"/>
              <a:t>Preminencia de los Planes </a:t>
            </a:r>
            <a:r>
              <a:rPr lang="es-US" noProof="0" dirty="0" smtClean="0"/>
              <a:t>Estatales</a:t>
            </a:r>
            <a:endParaRPr lang="es-US" noProof="0" dirty="0"/>
          </a:p>
        </p:txBody>
      </p:sp>
      <p:sp>
        <p:nvSpPr>
          <p:cNvPr id="22531" name="Rectangle 3"/>
          <p:cNvSpPr>
            <a:spLocks noGrp="1" noChangeArrowheads="1"/>
          </p:cNvSpPr>
          <p:nvPr>
            <p:ph idx="1"/>
          </p:nvPr>
        </p:nvSpPr>
        <p:spPr/>
        <p:txBody>
          <a:bodyPr/>
          <a:lstStyle/>
          <a:p>
            <a:r>
              <a:rPr lang="es-US" b="0" noProof="0" dirty="0" smtClean="0"/>
              <a:t>Los estados  podrían asumir la responsabilidad de hacer cumplir sus reglamentos de seguridad y salud ocupacional en lugar de OSHA Federal.</a:t>
            </a:r>
          </a:p>
          <a:p>
            <a:r>
              <a:rPr lang="es-US" b="0" dirty="0" smtClean="0"/>
              <a:t>Los estados pueden </a:t>
            </a:r>
            <a:r>
              <a:rPr lang="es-US" b="0" noProof="0" dirty="0" smtClean="0"/>
              <a:t>emitir y hacer cumplir estándares que sean sustancialmente  iguales a las normas  Federales.</a:t>
            </a:r>
            <a:endParaRPr lang="es-US" b="0" noProof="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s-US" noProof="0" smtClean="0"/>
              <a:t>Planes Estatales</a:t>
            </a:r>
            <a:endParaRPr lang="es-US" noProof="0"/>
          </a:p>
        </p:txBody>
      </p:sp>
      <p:sp>
        <p:nvSpPr>
          <p:cNvPr id="23556" name="Freeform 4"/>
          <p:cNvSpPr>
            <a:spLocks/>
          </p:cNvSpPr>
          <p:nvPr/>
        </p:nvSpPr>
        <p:spPr bwMode="auto">
          <a:xfrm>
            <a:off x="1398588" y="4954588"/>
            <a:ext cx="2708275" cy="1290637"/>
          </a:xfrm>
          <a:custGeom>
            <a:avLst/>
            <a:gdLst/>
            <a:ahLst/>
            <a:cxnLst>
              <a:cxn ang="0">
                <a:pos x="0" y="0"/>
              </a:cxn>
              <a:cxn ang="0">
                <a:pos x="0" y="3252"/>
              </a:cxn>
              <a:cxn ang="0">
                <a:pos x="6825" y="3252"/>
              </a:cxn>
              <a:cxn ang="0">
                <a:pos x="6825" y="1729"/>
              </a:cxn>
              <a:cxn ang="0">
                <a:pos x="4102" y="0"/>
              </a:cxn>
              <a:cxn ang="0">
                <a:pos x="0" y="0"/>
              </a:cxn>
              <a:cxn ang="0">
                <a:pos x="0" y="0"/>
              </a:cxn>
            </a:cxnLst>
            <a:rect l="0" t="0" r="r" b="b"/>
            <a:pathLst>
              <a:path w="6825" h="3252">
                <a:moveTo>
                  <a:pt x="0" y="0"/>
                </a:moveTo>
                <a:lnTo>
                  <a:pt x="0" y="3252"/>
                </a:lnTo>
                <a:lnTo>
                  <a:pt x="6825" y="3252"/>
                </a:lnTo>
                <a:lnTo>
                  <a:pt x="6825" y="1729"/>
                </a:lnTo>
                <a:lnTo>
                  <a:pt x="4102" y="0"/>
                </a:lnTo>
                <a:lnTo>
                  <a:pt x="0" y="0"/>
                </a:lnTo>
                <a:lnTo>
                  <a:pt x="0" y="0"/>
                </a:lnTo>
              </a:path>
            </a:pathLst>
          </a:custGeom>
          <a:noFill/>
          <a:ln w="0">
            <a:solidFill>
              <a:srgbClr val="000000"/>
            </a:solidFill>
            <a:prstDash val="solid"/>
            <a:round/>
            <a:headEnd/>
            <a:tailEnd/>
          </a:ln>
        </p:spPr>
        <p:txBody>
          <a:bodyPr/>
          <a:lstStyle/>
          <a:p>
            <a:endParaRPr lang="en-US"/>
          </a:p>
        </p:txBody>
      </p:sp>
      <p:sp>
        <p:nvSpPr>
          <p:cNvPr id="23557" name="Freeform 5"/>
          <p:cNvSpPr>
            <a:spLocks/>
          </p:cNvSpPr>
          <p:nvPr/>
        </p:nvSpPr>
        <p:spPr bwMode="auto">
          <a:xfrm>
            <a:off x="1398588" y="4954588"/>
            <a:ext cx="1127125" cy="650875"/>
          </a:xfrm>
          <a:custGeom>
            <a:avLst/>
            <a:gdLst/>
            <a:ahLst/>
            <a:cxnLst>
              <a:cxn ang="0">
                <a:pos x="0" y="0"/>
              </a:cxn>
              <a:cxn ang="0">
                <a:pos x="2842" y="0"/>
              </a:cxn>
              <a:cxn ang="0">
                <a:pos x="2842" y="1640"/>
              </a:cxn>
              <a:cxn ang="0">
                <a:pos x="0" y="1640"/>
              </a:cxn>
              <a:cxn ang="0">
                <a:pos x="0" y="0"/>
              </a:cxn>
              <a:cxn ang="0">
                <a:pos x="0" y="0"/>
              </a:cxn>
            </a:cxnLst>
            <a:rect l="0" t="0" r="r" b="b"/>
            <a:pathLst>
              <a:path w="2842" h="1640">
                <a:moveTo>
                  <a:pt x="0" y="0"/>
                </a:moveTo>
                <a:lnTo>
                  <a:pt x="2842" y="0"/>
                </a:lnTo>
                <a:lnTo>
                  <a:pt x="2842" y="1640"/>
                </a:lnTo>
                <a:lnTo>
                  <a:pt x="0" y="1640"/>
                </a:lnTo>
                <a:lnTo>
                  <a:pt x="0" y="0"/>
                </a:lnTo>
                <a:lnTo>
                  <a:pt x="0" y="0"/>
                </a:lnTo>
              </a:path>
            </a:pathLst>
          </a:custGeom>
          <a:noFill/>
          <a:ln w="0">
            <a:solidFill>
              <a:srgbClr val="000000"/>
            </a:solidFill>
            <a:prstDash val="solid"/>
            <a:round/>
            <a:headEnd/>
            <a:tailEnd/>
          </a:ln>
        </p:spPr>
        <p:txBody>
          <a:bodyPr/>
          <a:lstStyle/>
          <a:p>
            <a:endParaRPr lang="en-US"/>
          </a:p>
        </p:txBody>
      </p:sp>
      <p:sp>
        <p:nvSpPr>
          <p:cNvPr id="23558" name="Freeform 6"/>
          <p:cNvSpPr>
            <a:spLocks/>
          </p:cNvSpPr>
          <p:nvPr/>
        </p:nvSpPr>
        <p:spPr bwMode="auto">
          <a:xfrm>
            <a:off x="1630363" y="4133850"/>
            <a:ext cx="26987" cy="20638"/>
          </a:xfrm>
          <a:custGeom>
            <a:avLst/>
            <a:gdLst/>
            <a:ahLst/>
            <a:cxnLst>
              <a:cxn ang="0">
                <a:pos x="63" y="14"/>
              </a:cxn>
              <a:cxn ang="0">
                <a:pos x="29" y="0"/>
              </a:cxn>
              <a:cxn ang="0">
                <a:pos x="5" y="8"/>
              </a:cxn>
              <a:cxn ang="0">
                <a:pos x="0" y="24"/>
              </a:cxn>
              <a:cxn ang="0">
                <a:pos x="9" y="47"/>
              </a:cxn>
              <a:cxn ang="0">
                <a:pos x="27" y="55"/>
              </a:cxn>
              <a:cxn ang="0">
                <a:pos x="51" y="46"/>
              </a:cxn>
              <a:cxn ang="0">
                <a:pos x="65" y="27"/>
              </a:cxn>
              <a:cxn ang="0">
                <a:pos x="65" y="18"/>
              </a:cxn>
              <a:cxn ang="0">
                <a:pos x="63" y="14"/>
              </a:cxn>
              <a:cxn ang="0">
                <a:pos x="63" y="14"/>
              </a:cxn>
            </a:cxnLst>
            <a:rect l="0" t="0" r="r" b="b"/>
            <a:pathLst>
              <a:path w="65" h="55">
                <a:moveTo>
                  <a:pt x="63" y="14"/>
                </a:moveTo>
                <a:lnTo>
                  <a:pt x="29" y="0"/>
                </a:lnTo>
                <a:lnTo>
                  <a:pt x="5" y="8"/>
                </a:lnTo>
                <a:lnTo>
                  <a:pt x="0" y="24"/>
                </a:lnTo>
                <a:lnTo>
                  <a:pt x="9" y="47"/>
                </a:lnTo>
                <a:lnTo>
                  <a:pt x="27" y="55"/>
                </a:lnTo>
                <a:lnTo>
                  <a:pt x="51" y="46"/>
                </a:lnTo>
                <a:lnTo>
                  <a:pt x="65" y="27"/>
                </a:lnTo>
                <a:lnTo>
                  <a:pt x="65" y="18"/>
                </a:lnTo>
                <a:lnTo>
                  <a:pt x="63" y="14"/>
                </a:lnTo>
                <a:lnTo>
                  <a:pt x="63" y="14"/>
                </a:lnTo>
                <a:close/>
              </a:path>
            </a:pathLst>
          </a:custGeom>
          <a:solidFill>
            <a:srgbClr val="FFFFFF"/>
          </a:solidFill>
          <a:ln w="0">
            <a:solidFill>
              <a:srgbClr val="000000"/>
            </a:solidFill>
            <a:prstDash val="solid"/>
            <a:round/>
            <a:headEnd/>
            <a:tailEnd/>
          </a:ln>
        </p:spPr>
        <p:txBody>
          <a:bodyPr/>
          <a:lstStyle/>
          <a:p>
            <a:endParaRPr lang="en-US"/>
          </a:p>
        </p:txBody>
      </p:sp>
      <p:sp>
        <p:nvSpPr>
          <p:cNvPr id="23559" name="Freeform 7"/>
          <p:cNvSpPr>
            <a:spLocks/>
          </p:cNvSpPr>
          <p:nvPr/>
        </p:nvSpPr>
        <p:spPr bwMode="auto">
          <a:xfrm>
            <a:off x="1684338" y="4111625"/>
            <a:ext cx="26987" cy="31750"/>
          </a:xfrm>
          <a:custGeom>
            <a:avLst/>
            <a:gdLst/>
            <a:ahLst/>
            <a:cxnLst>
              <a:cxn ang="0">
                <a:pos x="66" y="71"/>
              </a:cxn>
              <a:cxn ang="0">
                <a:pos x="37" y="81"/>
              </a:cxn>
              <a:cxn ang="0">
                <a:pos x="8" y="62"/>
              </a:cxn>
              <a:cxn ang="0">
                <a:pos x="0" y="21"/>
              </a:cxn>
              <a:cxn ang="0">
                <a:pos x="24" y="0"/>
              </a:cxn>
              <a:cxn ang="0">
                <a:pos x="61" y="34"/>
              </a:cxn>
              <a:cxn ang="0">
                <a:pos x="67" y="58"/>
              </a:cxn>
              <a:cxn ang="0">
                <a:pos x="66" y="71"/>
              </a:cxn>
              <a:cxn ang="0">
                <a:pos x="66" y="71"/>
              </a:cxn>
            </a:cxnLst>
            <a:rect l="0" t="0" r="r" b="b"/>
            <a:pathLst>
              <a:path w="67" h="81">
                <a:moveTo>
                  <a:pt x="66" y="71"/>
                </a:moveTo>
                <a:lnTo>
                  <a:pt x="37" y="81"/>
                </a:lnTo>
                <a:lnTo>
                  <a:pt x="8" y="62"/>
                </a:lnTo>
                <a:lnTo>
                  <a:pt x="0" y="21"/>
                </a:lnTo>
                <a:lnTo>
                  <a:pt x="24" y="0"/>
                </a:lnTo>
                <a:lnTo>
                  <a:pt x="61" y="34"/>
                </a:lnTo>
                <a:lnTo>
                  <a:pt x="67" y="58"/>
                </a:lnTo>
                <a:lnTo>
                  <a:pt x="66" y="71"/>
                </a:lnTo>
                <a:lnTo>
                  <a:pt x="66" y="71"/>
                </a:lnTo>
                <a:close/>
              </a:path>
            </a:pathLst>
          </a:custGeom>
          <a:solidFill>
            <a:srgbClr val="FFFFFF"/>
          </a:solidFill>
          <a:ln w="0">
            <a:solidFill>
              <a:srgbClr val="000000"/>
            </a:solidFill>
            <a:prstDash val="solid"/>
            <a:round/>
            <a:headEnd/>
            <a:tailEnd/>
          </a:ln>
        </p:spPr>
        <p:txBody>
          <a:bodyPr/>
          <a:lstStyle/>
          <a:p>
            <a:endParaRPr lang="en-US"/>
          </a:p>
        </p:txBody>
      </p:sp>
      <p:sp>
        <p:nvSpPr>
          <p:cNvPr id="23560" name="Freeform 8"/>
          <p:cNvSpPr>
            <a:spLocks/>
          </p:cNvSpPr>
          <p:nvPr/>
        </p:nvSpPr>
        <p:spPr bwMode="auto">
          <a:xfrm>
            <a:off x="1685925" y="4254500"/>
            <a:ext cx="22225" cy="20638"/>
          </a:xfrm>
          <a:custGeom>
            <a:avLst/>
            <a:gdLst/>
            <a:ahLst/>
            <a:cxnLst>
              <a:cxn ang="0">
                <a:pos x="0" y="10"/>
              </a:cxn>
              <a:cxn ang="0">
                <a:pos x="29" y="0"/>
              </a:cxn>
              <a:cxn ang="0">
                <a:pos x="56" y="12"/>
              </a:cxn>
              <a:cxn ang="0">
                <a:pos x="39" y="53"/>
              </a:cxn>
              <a:cxn ang="0">
                <a:pos x="0" y="36"/>
              </a:cxn>
              <a:cxn ang="0">
                <a:pos x="0" y="22"/>
              </a:cxn>
              <a:cxn ang="0">
                <a:pos x="0" y="10"/>
              </a:cxn>
              <a:cxn ang="0">
                <a:pos x="0" y="10"/>
              </a:cxn>
            </a:cxnLst>
            <a:rect l="0" t="0" r="r" b="b"/>
            <a:pathLst>
              <a:path w="56" h="53">
                <a:moveTo>
                  <a:pt x="0" y="10"/>
                </a:moveTo>
                <a:lnTo>
                  <a:pt x="29" y="0"/>
                </a:lnTo>
                <a:lnTo>
                  <a:pt x="56" y="12"/>
                </a:lnTo>
                <a:lnTo>
                  <a:pt x="39" y="53"/>
                </a:lnTo>
                <a:lnTo>
                  <a:pt x="0" y="36"/>
                </a:lnTo>
                <a:lnTo>
                  <a:pt x="0" y="22"/>
                </a:lnTo>
                <a:lnTo>
                  <a:pt x="0" y="10"/>
                </a:lnTo>
                <a:lnTo>
                  <a:pt x="0" y="10"/>
                </a:lnTo>
                <a:close/>
              </a:path>
            </a:pathLst>
          </a:custGeom>
          <a:solidFill>
            <a:srgbClr val="FFFFFF"/>
          </a:solidFill>
          <a:ln w="0">
            <a:solidFill>
              <a:srgbClr val="000000"/>
            </a:solidFill>
            <a:prstDash val="solid"/>
            <a:round/>
            <a:headEnd/>
            <a:tailEnd/>
          </a:ln>
        </p:spPr>
        <p:txBody>
          <a:bodyPr/>
          <a:lstStyle/>
          <a:p>
            <a:endParaRPr lang="en-US"/>
          </a:p>
        </p:txBody>
      </p:sp>
      <p:sp>
        <p:nvSpPr>
          <p:cNvPr id="23561" name="Freeform 9"/>
          <p:cNvSpPr>
            <a:spLocks/>
          </p:cNvSpPr>
          <p:nvPr/>
        </p:nvSpPr>
        <p:spPr bwMode="auto">
          <a:xfrm>
            <a:off x="1827213" y="4259263"/>
            <a:ext cx="23812" cy="22225"/>
          </a:xfrm>
          <a:custGeom>
            <a:avLst/>
            <a:gdLst/>
            <a:ahLst/>
            <a:cxnLst>
              <a:cxn ang="0">
                <a:pos x="0" y="17"/>
              </a:cxn>
              <a:cxn ang="0">
                <a:pos x="20" y="0"/>
              </a:cxn>
              <a:cxn ang="0">
                <a:pos x="53" y="7"/>
              </a:cxn>
              <a:cxn ang="0">
                <a:pos x="58" y="36"/>
              </a:cxn>
              <a:cxn ang="0">
                <a:pos x="34" y="53"/>
              </a:cxn>
              <a:cxn ang="0">
                <a:pos x="10" y="40"/>
              </a:cxn>
              <a:cxn ang="0">
                <a:pos x="0" y="17"/>
              </a:cxn>
              <a:cxn ang="0">
                <a:pos x="0" y="17"/>
              </a:cxn>
            </a:cxnLst>
            <a:rect l="0" t="0" r="r" b="b"/>
            <a:pathLst>
              <a:path w="58" h="53">
                <a:moveTo>
                  <a:pt x="0" y="17"/>
                </a:moveTo>
                <a:lnTo>
                  <a:pt x="20" y="0"/>
                </a:lnTo>
                <a:lnTo>
                  <a:pt x="53" y="7"/>
                </a:lnTo>
                <a:lnTo>
                  <a:pt x="58" y="36"/>
                </a:lnTo>
                <a:lnTo>
                  <a:pt x="34" y="53"/>
                </a:lnTo>
                <a:lnTo>
                  <a:pt x="10" y="40"/>
                </a:lnTo>
                <a:lnTo>
                  <a:pt x="0" y="17"/>
                </a:lnTo>
                <a:lnTo>
                  <a:pt x="0" y="17"/>
                </a:lnTo>
                <a:close/>
              </a:path>
            </a:pathLst>
          </a:custGeom>
          <a:solidFill>
            <a:srgbClr val="FFFFFF"/>
          </a:solidFill>
          <a:ln w="0">
            <a:solidFill>
              <a:srgbClr val="000000"/>
            </a:solidFill>
            <a:prstDash val="solid"/>
            <a:round/>
            <a:headEnd/>
            <a:tailEnd/>
          </a:ln>
        </p:spPr>
        <p:txBody>
          <a:bodyPr/>
          <a:lstStyle/>
          <a:p>
            <a:endParaRPr lang="en-US"/>
          </a:p>
        </p:txBody>
      </p:sp>
      <p:sp>
        <p:nvSpPr>
          <p:cNvPr id="23562" name="Freeform 10"/>
          <p:cNvSpPr>
            <a:spLocks/>
          </p:cNvSpPr>
          <p:nvPr/>
        </p:nvSpPr>
        <p:spPr bwMode="auto">
          <a:xfrm>
            <a:off x="1803400" y="4319588"/>
            <a:ext cx="19050" cy="20637"/>
          </a:xfrm>
          <a:custGeom>
            <a:avLst/>
            <a:gdLst/>
            <a:ahLst/>
            <a:cxnLst>
              <a:cxn ang="0">
                <a:pos x="0" y="27"/>
              </a:cxn>
              <a:cxn ang="0">
                <a:pos x="28" y="0"/>
              </a:cxn>
              <a:cxn ang="0">
                <a:pos x="46" y="14"/>
              </a:cxn>
              <a:cxn ang="0">
                <a:pos x="48" y="32"/>
              </a:cxn>
              <a:cxn ang="0">
                <a:pos x="28" y="38"/>
              </a:cxn>
              <a:cxn ang="0">
                <a:pos x="14" y="54"/>
              </a:cxn>
              <a:cxn ang="0">
                <a:pos x="2" y="34"/>
              </a:cxn>
              <a:cxn ang="0">
                <a:pos x="0" y="27"/>
              </a:cxn>
              <a:cxn ang="0">
                <a:pos x="0" y="27"/>
              </a:cxn>
            </a:cxnLst>
            <a:rect l="0" t="0" r="r" b="b"/>
            <a:pathLst>
              <a:path w="48" h="54">
                <a:moveTo>
                  <a:pt x="0" y="27"/>
                </a:moveTo>
                <a:lnTo>
                  <a:pt x="28" y="0"/>
                </a:lnTo>
                <a:lnTo>
                  <a:pt x="46" y="14"/>
                </a:lnTo>
                <a:lnTo>
                  <a:pt x="48" y="32"/>
                </a:lnTo>
                <a:lnTo>
                  <a:pt x="28" y="38"/>
                </a:lnTo>
                <a:lnTo>
                  <a:pt x="14" y="54"/>
                </a:lnTo>
                <a:lnTo>
                  <a:pt x="2" y="34"/>
                </a:lnTo>
                <a:lnTo>
                  <a:pt x="0" y="27"/>
                </a:lnTo>
                <a:lnTo>
                  <a:pt x="0" y="27"/>
                </a:lnTo>
                <a:close/>
              </a:path>
            </a:pathLst>
          </a:custGeom>
          <a:solidFill>
            <a:srgbClr val="FFFFFF"/>
          </a:solidFill>
          <a:ln w="0">
            <a:solidFill>
              <a:srgbClr val="000000"/>
            </a:solidFill>
            <a:prstDash val="solid"/>
            <a:round/>
            <a:headEnd/>
            <a:tailEnd/>
          </a:ln>
        </p:spPr>
        <p:txBody>
          <a:bodyPr/>
          <a:lstStyle/>
          <a:p>
            <a:endParaRPr lang="en-US"/>
          </a:p>
        </p:txBody>
      </p:sp>
      <p:sp>
        <p:nvSpPr>
          <p:cNvPr id="23563" name="Freeform 11"/>
          <p:cNvSpPr>
            <a:spLocks/>
          </p:cNvSpPr>
          <p:nvPr/>
        </p:nvSpPr>
        <p:spPr bwMode="auto">
          <a:xfrm>
            <a:off x="1454150" y="2878138"/>
            <a:ext cx="906463" cy="1557337"/>
          </a:xfrm>
          <a:custGeom>
            <a:avLst/>
            <a:gdLst/>
            <a:ahLst/>
            <a:cxnLst>
              <a:cxn ang="0">
                <a:pos x="1048" y="1334"/>
              </a:cxn>
              <a:cxn ang="0">
                <a:pos x="2196" y="3218"/>
              </a:cxn>
              <a:cxn ang="0">
                <a:pos x="2218" y="3297"/>
              </a:cxn>
              <a:cxn ang="0">
                <a:pos x="2253" y="3355"/>
              </a:cxn>
              <a:cxn ang="0">
                <a:pos x="2282" y="3403"/>
              </a:cxn>
              <a:cxn ang="0">
                <a:pos x="2166" y="3449"/>
              </a:cxn>
              <a:cxn ang="0">
                <a:pos x="2100" y="3611"/>
              </a:cxn>
              <a:cxn ang="0">
                <a:pos x="2032" y="3784"/>
              </a:cxn>
              <a:cxn ang="0">
                <a:pos x="2067" y="3825"/>
              </a:cxn>
              <a:cxn ang="0">
                <a:pos x="2061" y="3883"/>
              </a:cxn>
              <a:cxn ang="0">
                <a:pos x="1989" y="3892"/>
              </a:cxn>
              <a:cxn ang="0">
                <a:pos x="1229" y="3752"/>
              </a:cxn>
              <a:cxn ang="0">
                <a:pos x="1190" y="3486"/>
              </a:cxn>
              <a:cxn ang="0">
                <a:pos x="1132" y="3355"/>
              </a:cxn>
              <a:cxn ang="0">
                <a:pos x="1015" y="3262"/>
              </a:cxn>
              <a:cxn ang="0">
                <a:pos x="955" y="3189"/>
              </a:cxn>
              <a:cxn ang="0">
                <a:pos x="778" y="3055"/>
              </a:cxn>
              <a:cxn ang="0">
                <a:pos x="556" y="2871"/>
              </a:cxn>
              <a:cxn ang="0">
                <a:pos x="465" y="2822"/>
              </a:cxn>
              <a:cxn ang="0">
                <a:pos x="509" y="2681"/>
              </a:cxn>
              <a:cxn ang="0">
                <a:pos x="461" y="2520"/>
              </a:cxn>
              <a:cxn ang="0">
                <a:pos x="340" y="2291"/>
              </a:cxn>
              <a:cxn ang="0">
                <a:pos x="271" y="2217"/>
              </a:cxn>
              <a:cxn ang="0">
                <a:pos x="259" y="2122"/>
              </a:cxn>
              <a:cxn ang="0">
                <a:pos x="233" y="2035"/>
              </a:cxn>
              <a:cxn ang="0">
                <a:pos x="323" y="1980"/>
              </a:cxn>
              <a:cxn ang="0">
                <a:pos x="311" y="1910"/>
              </a:cxn>
              <a:cxn ang="0">
                <a:pos x="241" y="1745"/>
              </a:cxn>
              <a:cxn ang="0">
                <a:pos x="227" y="1598"/>
              </a:cxn>
              <a:cxn ang="0">
                <a:pos x="304" y="1618"/>
              </a:cxn>
              <a:cxn ang="0">
                <a:pos x="351" y="1650"/>
              </a:cxn>
              <a:cxn ang="0">
                <a:pos x="363" y="1580"/>
              </a:cxn>
              <a:cxn ang="0">
                <a:pos x="327" y="1508"/>
              </a:cxn>
              <a:cxn ang="0">
                <a:pos x="360" y="1487"/>
              </a:cxn>
              <a:cxn ang="0">
                <a:pos x="396" y="1464"/>
              </a:cxn>
              <a:cxn ang="0">
                <a:pos x="315" y="1389"/>
              </a:cxn>
              <a:cxn ang="0">
                <a:pos x="259" y="1378"/>
              </a:cxn>
              <a:cxn ang="0">
                <a:pos x="266" y="1444"/>
              </a:cxn>
              <a:cxn ang="0">
                <a:pos x="235" y="1509"/>
              </a:cxn>
              <a:cxn ang="0">
                <a:pos x="165" y="1479"/>
              </a:cxn>
              <a:cxn ang="0">
                <a:pos x="141" y="1401"/>
              </a:cxn>
              <a:cxn ang="0">
                <a:pos x="114" y="1328"/>
              </a:cxn>
              <a:cxn ang="0">
                <a:pos x="149" y="1295"/>
              </a:cxn>
              <a:cxn ang="0">
                <a:pos x="99" y="1178"/>
              </a:cxn>
              <a:cxn ang="0">
                <a:pos x="76" y="1062"/>
              </a:cxn>
              <a:cxn ang="0">
                <a:pos x="41" y="890"/>
              </a:cxn>
              <a:cxn ang="0">
                <a:pos x="83" y="736"/>
              </a:cxn>
              <a:cxn ang="0">
                <a:pos x="26" y="608"/>
              </a:cxn>
              <a:cxn ang="0">
                <a:pos x="0" y="520"/>
              </a:cxn>
              <a:cxn ang="0">
                <a:pos x="44" y="341"/>
              </a:cxn>
              <a:cxn ang="0">
                <a:pos x="76" y="341"/>
              </a:cxn>
              <a:cxn ang="0">
                <a:pos x="111" y="379"/>
              </a:cxn>
              <a:cxn ang="0">
                <a:pos x="155" y="239"/>
              </a:cxn>
              <a:cxn ang="0">
                <a:pos x="219" y="0"/>
              </a:cxn>
            </a:cxnLst>
            <a:rect l="0" t="0" r="r" b="b"/>
            <a:pathLst>
              <a:path w="2282" h="3925">
                <a:moveTo>
                  <a:pt x="219" y="0"/>
                </a:moveTo>
                <a:lnTo>
                  <a:pt x="1272" y="273"/>
                </a:lnTo>
                <a:lnTo>
                  <a:pt x="1048" y="1334"/>
                </a:lnTo>
                <a:lnTo>
                  <a:pt x="2182" y="3123"/>
                </a:lnTo>
                <a:lnTo>
                  <a:pt x="2196" y="3147"/>
                </a:lnTo>
                <a:lnTo>
                  <a:pt x="2196" y="3218"/>
                </a:lnTo>
                <a:lnTo>
                  <a:pt x="2197" y="3241"/>
                </a:lnTo>
                <a:lnTo>
                  <a:pt x="2205" y="3270"/>
                </a:lnTo>
                <a:lnTo>
                  <a:pt x="2218" y="3297"/>
                </a:lnTo>
                <a:lnTo>
                  <a:pt x="2233" y="3317"/>
                </a:lnTo>
                <a:lnTo>
                  <a:pt x="2244" y="3337"/>
                </a:lnTo>
                <a:lnTo>
                  <a:pt x="2253" y="3355"/>
                </a:lnTo>
                <a:lnTo>
                  <a:pt x="2268" y="3369"/>
                </a:lnTo>
                <a:lnTo>
                  <a:pt x="2280" y="3389"/>
                </a:lnTo>
                <a:lnTo>
                  <a:pt x="2282" y="3403"/>
                </a:lnTo>
                <a:lnTo>
                  <a:pt x="2269" y="3411"/>
                </a:lnTo>
                <a:lnTo>
                  <a:pt x="2224" y="3437"/>
                </a:lnTo>
                <a:lnTo>
                  <a:pt x="2166" y="3449"/>
                </a:lnTo>
                <a:lnTo>
                  <a:pt x="2143" y="3491"/>
                </a:lnTo>
                <a:lnTo>
                  <a:pt x="2120" y="3535"/>
                </a:lnTo>
                <a:lnTo>
                  <a:pt x="2100" y="3611"/>
                </a:lnTo>
                <a:lnTo>
                  <a:pt x="2089" y="3710"/>
                </a:lnTo>
                <a:lnTo>
                  <a:pt x="2065" y="3765"/>
                </a:lnTo>
                <a:lnTo>
                  <a:pt x="2032" y="3784"/>
                </a:lnTo>
                <a:lnTo>
                  <a:pt x="2032" y="3795"/>
                </a:lnTo>
                <a:lnTo>
                  <a:pt x="2032" y="3813"/>
                </a:lnTo>
                <a:lnTo>
                  <a:pt x="2067" y="3825"/>
                </a:lnTo>
                <a:lnTo>
                  <a:pt x="2080" y="3848"/>
                </a:lnTo>
                <a:lnTo>
                  <a:pt x="2083" y="3871"/>
                </a:lnTo>
                <a:lnTo>
                  <a:pt x="2061" y="3883"/>
                </a:lnTo>
                <a:lnTo>
                  <a:pt x="2012" y="3923"/>
                </a:lnTo>
                <a:lnTo>
                  <a:pt x="1989" y="3925"/>
                </a:lnTo>
                <a:lnTo>
                  <a:pt x="1989" y="3892"/>
                </a:lnTo>
                <a:lnTo>
                  <a:pt x="1989" y="3885"/>
                </a:lnTo>
                <a:lnTo>
                  <a:pt x="1231" y="3796"/>
                </a:lnTo>
                <a:lnTo>
                  <a:pt x="1229" y="3752"/>
                </a:lnTo>
                <a:lnTo>
                  <a:pt x="1241" y="3720"/>
                </a:lnTo>
                <a:lnTo>
                  <a:pt x="1224" y="3566"/>
                </a:lnTo>
                <a:lnTo>
                  <a:pt x="1190" y="3486"/>
                </a:lnTo>
                <a:lnTo>
                  <a:pt x="1143" y="3445"/>
                </a:lnTo>
                <a:lnTo>
                  <a:pt x="1143" y="3422"/>
                </a:lnTo>
                <a:lnTo>
                  <a:pt x="1132" y="3355"/>
                </a:lnTo>
                <a:lnTo>
                  <a:pt x="1095" y="3329"/>
                </a:lnTo>
                <a:lnTo>
                  <a:pt x="1039" y="3274"/>
                </a:lnTo>
                <a:lnTo>
                  <a:pt x="1015" y="3262"/>
                </a:lnTo>
                <a:lnTo>
                  <a:pt x="1015" y="3250"/>
                </a:lnTo>
                <a:lnTo>
                  <a:pt x="1013" y="3230"/>
                </a:lnTo>
                <a:lnTo>
                  <a:pt x="955" y="3189"/>
                </a:lnTo>
                <a:lnTo>
                  <a:pt x="850" y="3099"/>
                </a:lnTo>
                <a:lnTo>
                  <a:pt x="826" y="3073"/>
                </a:lnTo>
                <a:lnTo>
                  <a:pt x="778" y="3055"/>
                </a:lnTo>
                <a:lnTo>
                  <a:pt x="629" y="2918"/>
                </a:lnTo>
                <a:lnTo>
                  <a:pt x="608" y="2896"/>
                </a:lnTo>
                <a:lnTo>
                  <a:pt x="556" y="2871"/>
                </a:lnTo>
                <a:lnTo>
                  <a:pt x="512" y="2866"/>
                </a:lnTo>
                <a:lnTo>
                  <a:pt x="487" y="2851"/>
                </a:lnTo>
                <a:lnTo>
                  <a:pt x="465" y="2822"/>
                </a:lnTo>
                <a:lnTo>
                  <a:pt x="451" y="2779"/>
                </a:lnTo>
                <a:lnTo>
                  <a:pt x="464" y="2747"/>
                </a:lnTo>
                <a:lnTo>
                  <a:pt x="509" y="2681"/>
                </a:lnTo>
                <a:lnTo>
                  <a:pt x="497" y="2627"/>
                </a:lnTo>
                <a:lnTo>
                  <a:pt x="483" y="2574"/>
                </a:lnTo>
                <a:lnTo>
                  <a:pt x="461" y="2520"/>
                </a:lnTo>
                <a:lnTo>
                  <a:pt x="364" y="2396"/>
                </a:lnTo>
                <a:lnTo>
                  <a:pt x="342" y="2362"/>
                </a:lnTo>
                <a:lnTo>
                  <a:pt x="340" y="2291"/>
                </a:lnTo>
                <a:lnTo>
                  <a:pt x="316" y="2260"/>
                </a:lnTo>
                <a:lnTo>
                  <a:pt x="295" y="2241"/>
                </a:lnTo>
                <a:lnTo>
                  <a:pt x="271" y="2217"/>
                </a:lnTo>
                <a:lnTo>
                  <a:pt x="271" y="2197"/>
                </a:lnTo>
                <a:lnTo>
                  <a:pt x="268" y="2154"/>
                </a:lnTo>
                <a:lnTo>
                  <a:pt x="259" y="2122"/>
                </a:lnTo>
                <a:lnTo>
                  <a:pt x="243" y="2079"/>
                </a:lnTo>
                <a:lnTo>
                  <a:pt x="233" y="2056"/>
                </a:lnTo>
                <a:lnTo>
                  <a:pt x="233" y="2035"/>
                </a:lnTo>
                <a:lnTo>
                  <a:pt x="243" y="2006"/>
                </a:lnTo>
                <a:lnTo>
                  <a:pt x="254" y="1994"/>
                </a:lnTo>
                <a:lnTo>
                  <a:pt x="323" y="1980"/>
                </a:lnTo>
                <a:lnTo>
                  <a:pt x="355" y="1957"/>
                </a:lnTo>
                <a:lnTo>
                  <a:pt x="355" y="1947"/>
                </a:lnTo>
                <a:lnTo>
                  <a:pt x="311" y="1910"/>
                </a:lnTo>
                <a:lnTo>
                  <a:pt x="274" y="1851"/>
                </a:lnTo>
                <a:lnTo>
                  <a:pt x="250" y="1798"/>
                </a:lnTo>
                <a:lnTo>
                  <a:pt x="241" y="1745"/>
                </a:lnTo>
                <a:lnTo>
                  <a:pt x="239" y="1670"/>
                </a:lnTo>
                <a:lnTo>
                  <a:pt x="227" y="1620"/>
                </a:lnTo>
                <a:lnTo>
                  <a:pt x="227" y="1598"/>
                </a:lnTo>
                <a:lnTo>
                  <a:pt x="238" y="1576"/>
                </a:lnTo>
                <a:lnTo>
                  <a:pt x="268" y="1597"/>
                </a:lnTo>
                <a:lnTo>
                  <a:pt x="304" y="1618"/>
                </a:lnTo>
                <a:lnTo>
                  <a:pt x="319" y="1640"/>
                </a:lnTo>
                <a:lnTo>
                  <a:pt x="331" y="1650"/>
                </a:lnTo>
                <a:lnTo>
                  <a:pt x="351" y="1650"/>
                </a:lnTo>
                <a:lnTo>
                  <a:pt x="364" y="1650"/>
                </a:lnTo>
                <a:lnTo>
                  <a:pt x="363" y="1602"/>
                </a:lnTo>
                <a:lnTo>
                  <a:pt x="363" y="1580"/>
                </a:lnTo>
                <a:lnTo>
                  <a:pt x="363" y="1564"/>
                </a:lnTo>
                <a:lnTo>
                  <a:pt x="340" y="1540"/>
                </a:lnTo>
                <a:lnTo>
                  <a:pt x="327" y="1508"/>
                </a:lnTo>
                <a:lnTo>
                  <a:pt x="327" y="1487"/>
                </a:lnTo>
                <a:lnTo>
                  <a:pt x="327" y="1477"/>
                </a:lnTo>
                <a:lnTo>
                  <a:pt x="360" y="1487"/>
                </a:lnTo>
                <a:lnTo>
                  <a:pt x="396" y="1505"/>
                </a:lnTo>
                <a:lnTo>
                  <a:pt x="396" y="1476"/>
                </a:lnTo>
                <a:lnTo>
                  <a:pt x="396" y="1464"/>
                </a:lnTo>
                <a:lnTo>
                  <a:pt x="384" y="1432"/>
                </a:lnTo>
                <a:lnTo>
                  <a:pt x="346" y="1409"/>
                </a:lnTo>
                <a:lnTo>
                  <a:pt x="315" y="1389"/>
                </a:lnTo>
                <a:lnTo>
                  <a:pt x="278" y="1378"/>
                </a:lnTo>
                <a:lnTo>
                  <a:pt x="266" y="1378"/>
                </a:lnTo>
                <a:lnTo>
                  <a:pt x="259" y="1378"/>
                </a:lnTo>
                <a:lnTo>
                  <a:pt x="259" y="1399"/>
                </a:lnTo>
                <a:lnTo>
                  <a:pt x="266" y="1420"/>
                </a:lnTo>
                <a:lnTo>
                  <a:pt x="266" y="1444"/>
                </a:lnTo>
                <a:lnTo>
                  <a:pt x="267" y="1477"/>
                </a:lnTo>
                <a:lnTo>
                  <a:pt x="261" y="1487"/>
                </a:lnTo>
                <a:lnTo>
                  <a:pt x="235" y="1509"/>
                </a:lnTo>
                <a:lnTo>
                  <a:pt x="211" y="1509"/>
                </a:lnTo>
                <a:lnTo>
                  <a:pt x="189" y="1488"/>
                </a:lnTo>
                <a:lnTo>
                  <a:pt x="165" y="1479"/>
                </a:lnTo>
                <a:lnTo>
                  <a:pt x="163" y="1445"/>
                </a:lnTo>
                <a:lnTo>
                  <a:pt x="163" y="1435"/>
                </a:lnTo>
                <a:lnTo>
                  <a:pt x="141" y="1401"/>
                </a:lnTo>
                <a:lnTo>
                  <a:pt x="129" y="1395"/>
                </a:lnTo>
                <a:lnTo>
                  <a:pt x="115" y="1371"/>
                </a:lnTo>
                <a:lnTo>
                  <a:pt x="114" y="1328"/>
                </a:lnTo>
                <a:lnTo>
                  <a:pt x="114" y="1307"/>
                </a:lnTo>
                <a:lnTo>
                  <a:pt x="127" y="1307"/>
                </a:lnTo>
                <a:lnTo>
                  <a:pt x="149" y="1295"/>
                </a:lnTo>
                <a:lnTo>
                  <a:pt x="159" y="1263"/>
                </a:lnTo>
                <a:lnTo>
                  <a:pt x="127" y="1210"/>
                </a:lnTo>
                <a:lnTo>
                  <a:pt x="99" y="1178"/>
                </a:lnTo>
                <a:lnTo>
                  <a:pt x="91" y="1155"/>
                </a:lnTo>
                <a:lnTo>
                  <a:pt x="91" y="1122"/>
                </a:lnTo>
                <a:lnTo>
                  <a:pt x="76" y="1062"/>
                </a:lnTo>
                <a:lnTo>
                  <a:pt x="57" y="1014"/>
                </a:lnTo>
                <a:lnTo>
                  <a:pt x="42" y="977"/>
                </a:lnTo>
                <a:lnTo>
                  <a:pt x="41" y="890"/>
                </a:lnTo>
                <a:lnTo>
                  <a:pt x="62" y="822"/>
                </a:lnTo>
                <a:lnTo>
                  <a:pt x="70" y="759"/>
                </a:lnTo>
                <a:lnTo>
                  <a:pt x="83" y="736"/>
                </a:lnTo>
                <a:lnTo>
                  <a:pt x="68" y="685"/>
                </a:lnTo>
                <a:lnTo>
                  <a:pt x="37" y="631"/>
                </a:lnTo>
                <a:lnTo>
                  <a:pt x="26" y="608"/>
                </a:lnTo>
                <a:lnTo>
                  <a:pt x="26" y="576"/>
                </a:lnTo>
                <a:lnTo>
                  <a:pt x="0" y="542"/>
                </a:lnTo>
                <a:lnTo>
                  <a:pt x="0" y="520"/>
                </a:lnTo>
                <a:lnTo>
                  <a:pt x="0" y="479"/>
                </a:lnTo>
                <a:lnTo>
                  <a:pt x="24" y="381"/>
                </a:lnTo>
                <a:lnTo>
                  <a:pt x="44" y="341"/>
                </a:lnTo>
                <a:lnTo>
                  <a:pt x="54" y="315"/>
                </a:lnTo>
                <a:lnTo>
                  <a:pt x="64" y="315"/>
                </a:lnTo>
                <a:lnTo>
                  <a:pt x="76" y="341"/>
                </a:lnTo>
                <a:lnTo>
                  <a:pt x="85" y="373"/>
                </a:lnTo>
                <a:lnTo>
                  <a:pt x="89" y="379"/>
                </a:lnTo>
                <a:lnTo>
                  <a:pt x="111" y="379"/>
                </a:lnTo>
                <a:lnTo>
                  <a:pt x="125" y="379"/>
                </a:lnTo>
                <a:lnTo>
                  <a:pt x="131" y="349"/>
                </a:lnTo>
                <a:lnTo>
                  <a:pt x="155" y="239"/>
                </a:lnTo>
                <a:lnTo>
                  <a:pt x="186" y="141"/>
                </a:lnTo>
                <a:lnTo>
                  <a:pt x="210" y="36"/>
                </a:lnTo>
                <a:lnTo>
                  <a:pt x="219" y="0"/>
                </a:lnTo>
                <a:lnTo>
                  <a:pt x="219" y="0"/>
                </a:lnTo>
                <a:close/>
              </a:path>
            </a:pathLst>
          </a:custGeom>
          <a:gradFill rotWithShape="0">
            <a:gsLst>
              <a:gs pos="0">
                <a:srgbClr val="0000FF"/>
              </a:gs>
              <a:gs pos="100000">
                <a:srgbClr val="000099"/>
              </a:gs>
            </a:gsLst>
            <a:path path="rect">
              <a:fillToRect l="50000" t="50000" r="50000" b="50000"/>
            </a:path>
          </a:gradFill>
          <a:ln w="0">
            <a:solidFill>
              <a:srgbClr val="000000"/>
            </a:solidFill>
            <a:prstDash val="solid"/>
            <a:round/>
            <a:headEnd/>
            <a:tailEnd/>
          </a:ln>
        </p:spPr>
        <p:txBody>
          <a:bodyPr/>
          <a:lstStyle/>
          <a:p>
            <a:endParaRPr lang="en-US"/>
          </a:p>
        </p:txBody>
      </p:sp>
      <p:sp>
        <p:nvSpPr>
          <p:cNvPr id="23564" name="Freeform 12"/>
          <p:cNvSpPr>
            <a:spLocks/>
          </p:cNvSpPr>
          <p:nvPr/>
        </p:nvSpPr>
        <p:spPr bwMode="auto">
          <a:xfrm>
            <a:off x="1535113" y="2298700"/>
            <a:ext cx="874712" cy="758825"/>
          </a:xfrm>
          <a:custGeom>
            <a:avLst/>
            <a:gdLst/>
            <a:ahLst/>
            <a:cxnLst>
              <a:cxn ang="0">
                <a:pos x="12" y="1384"/>
              </a:cxn>
              <a:cxn ang="0">
                <a:pos x="0" y="1316"/>
              </a:cxn>
              <a:cxn ang="0">
                <a:pos x="3" y="1247"/>
              </a:cxn>
              <a:cxn ang="0">
                <a:pos x="0" y="1067"/>
              </a:cxn>
              <a:cxn ang="0">
                <a:pos x="5" y="1049"/>
              </a:cxn>
              <a:cxn ang="0">
                <a:pos x="77" y="1007"/>
              </a:cxn>
              <a:cxn ang="0">
                <a:pos x="121" y="973"/>
              </a:cxn>
              <a:cxn ang="0">
                <a:pos x="168" y="915"/>
              </a:cxn>
              <a:cxn ang="0">
                <a:pos x="226" y="788"/>
              </a:cxn>
              <a:cxn ang="0">
                <a:pos x="236" y="732"/>
              </a:cxn>
              <a:cxn ang="0">
                <a:pos x="240" y="672"/>
              </a:cxn>
              <a:cxn ang="0">
                <a:pos x="278" y="627"/>
              </a:cxn>
              <a:cxn ang="0">
                <a:pos x="333" y="489"/>
              </a:cxn>
              <a:cxn ang="0">
                <a:pos x="393" y="395"/>
              </a:cxn>
              <a:cxn ang="0">
                <a:pos x="429" y="356"/>
              </a:cxn>
              <a:cxn ang="0">
                <a:pos x="462" y="336"/>
              </a:cxn>
              <a:cxn ang="0">
                <a:pos x="491" y="314"/>
              </a:cxn>
              <a:cxn ang="0">
                <a:pos x="476" y="275"/>
              </a:cxn>
              <a:cxn ang="0">
                <a:pos x="459" y="229"/>
              </a:cxn>
              <a:cxn ang="0">
                <a:pos x="466" y="189"/>
              </a:cxn>
              <a:cxn ang="0">
                <a:pos x="519" y="66"/>
              </a:cxn>
              <a:cxn ang="0">
                <a:pos x="564" y="2"/>
              </a:cxn>
              <a:cxn ang="0">
                <a:pos x="618" y="48"/>
              </a:cxn>
              <a:cxn ang="0">
                <a:pos x="659" y="76"/>
              </a:cxn>
              <a:cxn ang="0">
                <a:pos x="715" y="133"/>
              </a:cxn>
              <a:cxn ang="0">
                <a:pos x="720" y="226"/>
              </a:cxn>
              <a:cxn ang="0">
                <a:pos x="749" y="324"/>
              </a:cxn>
              <a:cxn ang="0">
                <a:pos x="822" y="366"/>
              </a:cxn>
              <a:cxn ang="0">
                <a:pos x="929" y="362"/>
              </a:cxn>
              <a:cxn ang="0">
                <a:pos x="998" y="339"/>
              </a:cxn>
              <a:cxn ang="0">
                <a:pos x="1025" y="351"/>
              </a:cxn>
              <a:cxn ang="0">
                <a:pos x="1125" y="370"/>
              </a:cxn>
              <a:cxn ang="0">
                <a:pos x="1155" y="379"/>
              </a:cxn>
              <a:cxn ang="0">
                <a:pos x="1236" y="435"/>
              </a:cxn>
              <a:cxn ang="0">
                <a:pos x="1310" y="466"/>
              </a:cxn>
              <a:cxn ang="0">
                <a:pos x="1423" y="464"/>
              </a:cxn>
              <a:cxn ang="0">
                <a:pos x="1495" y="482"/>
              </a:cxn>
              <a:cxn ang="0">
                <a:pos x="1559" y="472"/>
              </a:cxn>
              <a:cxn ang="0">
                <a:pos x="1605" y="444"/>
              </a:cxn>
              <a:cxn ang="0">
                <a:pos x="1618" y="438"/>
              </a:cxn>
              <a:cxn ang="0">
                <a:pos x="1738" y="482"/>
              </a:cxn>
              <a:cxn ang="0">
                <a:pos x="1806" y="484"/>
              </a:cxn>
              <a:cxn ang="0">
                <a:pos x="1885" y="484"/>
              </a:cxn>
              <a:cxn ang="0">
                <a:pos x="1931" y="500"/>
              </a:cxn>
              <a:cxn ang="0">
                <a:pos x="2059" y="533"/>
              </a:cxn>
              <a:cxn ang="0">
                <a:pos x="2138" y="549"/>
              </a:cxn>
              <a:cxn ang="0">
                <a:pos x="2173" y="572"/>
              </a:cxn>
              <a:cxn ang="0">
                <a:pos x="2201" y="633"/>
              </a:cxn>
              <a:cxn ang="0">
                <a:pos x="2201" y="684"/>
              </a:cxn>
              <a:cxn ang="0">
                <a:pos x="2171" y="770"/>
              </a:cxn>
              <a:cxn ang="0">
                <a:pos x="2104" y="848"/>
              </a:cxn>
              <a:cxn ang="0">
                <a:pos x="2002" y="959"/>
              </a:cxn>
              <a:cxn ang="0">
                <a:pos x="1955" y="1054"/>
              </a:cxn>
              <a:cxn ang="0">
                <a:pos x="1949" y="1224"/>
              </a:cxn>
              <a:cxn ang="0">
                <a:pos x="1955" y="1287"/>
              </a:cxn>
              <a:cxn ang="0">
                <a:pos x="1946" y="1323"/>
              </a:cxn>
              <a:cxn ang="0">
                <a:pos x="1055" y="1727"/>
              </a:cxn>
              <a:cxn ang="0">
                <a:pos x="12" y="1457"/>
              </a:cxn>
            </a:cxnLst>
            <a:rect l="0" t="0" r="r" b="b"/>
            <a:pathLst>
              <a:path w="2201" h="1914">
                <a:moveTo>
                  <a:pt x="12" y="1457"/>
                </a:moveTo>
                <a:lnTo>
                  <a:pt x="12" y="1384"/>
                </a:lnTo>
                <a:lnTo>
                  <a:pt x="4" y="1344"/>
                </a:lnTo>
                <a:lnTo>
                  <a:pt x="0" y="1316"/>
                </a:lnTo>
                <a:lnTo>
                  <a:pt x="0" y="1287"/>
                </a:lnTo>
                <a:lnTo>
                  <a:pt x="3" y="1247"/>
                </a:lnTo>
                <a:lnTo>
                  <a:pt x="1" y="1132"/>
                </a:lnTo>
                <a:lnTo>
                  <a:pt x="0" y="1067"/>
                </a:lnTo>
                <a:lnTo>
                  <a:pt x="0" y="1061"/>
                </a:lnTo>
                <a:lnTo>
                  <a:pt x="5" y="1049"/>
                </a:lnTo>
                <a:lnTo>
                  <a:pt x="36" y="1030"/>
                </a:lnTo>
                <a:lnTo>
                  <a:pt x="77" y="1007"/>
                </a:lnTo>
                <a:lnTo>
                  <a:pt x="102" y="993"/>
                </a:lnTo>
                <a:lnTo>
                  <a:pt x="121" y="973"/>
                </a:lnTo>
                <a:lnTo>
                  <a:pt x="144" y="950"/>
                </a:lnTo>
                <a:lnTo>
                  <a:pt x="168" y="915"/>
                </a:lnTo>
                <a:lnTo>
                  <a:pt x="192" y="858"/>
                </a:lnTo>
                <a:lnTo>
                  <a:pt x="226" y="788"/>
                </a:lnTo>
                <a:lnTo>
                  <a:pt x="237" y="766"/>
                </a:lnTo>
                <a:lnTo>
                  <a:pt x="236" y="732"/>
                </a:lnTo>
                <a:lnTo>
                  <a:pt x="240" y="706"/>
                </a:lnTo>
                <a:lnTo>
                  <a:pt x="240" y="672"/>
                </a:lnTo>
                <a:lnTo>
                  <a:pt x="261" y="649"/>
                </a:lnTo>
                <a:lnTo>
                  <a:pt x="278" y="627"/>
                </a:lnTo>
                <a:lnTo>
                  <a:pt x="310" y="557"/>
                </a:lnTo>
                <a:lnTo>
                  <a:pt x="333" y="489"/>
                </a:lnTo>
                <a:lnTo>
                  <a:pt x="369" y="440"/>
                </a:lnTo>
                <a:lnTo>
                  <a:pt x="393" y="395"/>
                </a:lnTo>
                <a:lnTo>
                  <a:pt x="407" y="371"/>
                </a:lnTo>
                <a:lnTo>
                  <a:pt x="429" y="356"/>
                </a:lnTo>
                <a:lnTo>
                  <a:pt x="451" y="350"/>
                </a:lnTo>
                <a:lnTo>
                  <a:pt x="462" y="336"/>
                </a:lnTo>
                <a:lnTo>
                  <a:pt x="491" y="324"/>
                </a:lnTo>
                <a:lnTo>
                  <a:pt x="491" y="314"/>
                </a:lnTo>
                <a:lnTo>
                  <a:pt x="491" y="303"/>
                </a:lnTo>
                <a:lnTo>
                  <a:pt x="476" y="275"/>
                </a:lnTo>
                <a:lnTo>
                  <a:pt x="460" y="258"/>
                </a:lnTo>
                <a:lnTo>
                  <a:pt x="459" y="229"/>
                </a:lnTo>
                <a:lnTo>
                  <a:pt x="459" y="213"/>
                </a:lnTo>
                <a:lnTo>
                  <a:pt x="466" y="189"/>
                </a:lnTo>
                <a:lnTo>
                  <a:pt x="496" y="119"/>
                </a:lnTo>
                <a:lnTo>
                  <a:pt x="519" y="66"/>
                </a:lnTo>
                <a:lnTo>
                  <a:pt x="538" y="0"/>
                </a:lnTo>
                <a:lnTo>
                  <a:pt x="564" y="2"/>
                </a:lnTo>
                <a:lnTo>
                  <a:pt x="598" y="14"/>
                </a:lnTo>
                <a:lnTo>
                  <a:pt x="618" y="48"/>
                </a:lnTo>
                <a:lnTo>
                  <a:pt x="631" y="64"/>
                </a:lnTo>
                <a:lnTo>
                  <a:pt x="659" y="76"/>
                </a:lnTo>
                <a:lnTo>
                  <a:pt x="689" y="93"/>
                </a:lnTo>
                <a:lnTo>
                  <a:pt x="715" y="133"/>
                </a:lnTo>
                <a:lnTo>
                  <a:pt x="713" y="183"/>
                </a:lnTo>
                <a:lnTo>
                  <a:pt x="720" y="226"/>
                </a:lnTo>
                <a:lnTo>
                  <a:pt x="736" y="303"/>
                </a:lnTo>
                <a:lnTo>
                  <a:pt x="749" y="324"/>
                </a:lnTo>
                <a:lnTo>
                  <a:pt x="773" y="351"/>
                </a:lnTo>
                <a:lnTo>
                  <a:pt x="822" y="366"/>
                </a:lnTo>
                <a:lnTo>
                  <a:pt x="884" y="366"/>
                </a:lnTo>
                <a:lnTo>
                  <a:pt x="929" y="362"/>
                </a:lnTo>
                <a:lnTo>
                  <a:pt x="957" y="356"/>
                </a:lnTo>
                <a:lnTo>
                  <a:pt x="998" y="339"/>
                </a:lnTo>
                <a:lnTo>
                  <a:pt x="1011" y="339"/>
                </a:lnTo>
                <a:lnTo>
                  <a:pt x="1025" y="351"/>
                </a:lnTo>
                <a:lnTo>
                  <a:pt x="1085" y="370"/>
                </a:lnTo>
                <a:lnTo>
                  <a:pt x="1125" y="370"/>
                </a:lnTo>
                <a:lnTo>
                  <a:pt x="1135" y="370"/>
                </a:lnTo>
                <a:lnTo>
                  <a:pt x="1155" y="379"/>
                </a:lnTo>
                <a:lnTo>
                  <a:pt x="1203" y="408"/>
                </a:lnTo>
                <a:lnTo>
                  <a:pt x="1236" y="435"/>
                </a:lnTo>
                <a:lnTo>
                  <a:pt x="1264" y="440"/>
                </a:lnTo>
                <a:lnTo>
                  <a:pt x="1310" y="466"/>
                </a:lnTo>
                <a:lnTo>
                  <a:pt x="1366" y="464"/>
                </a:lnTo>
                <a:lnTo>
                  <a:pt x="1423" y="464"/>
                </a:lnTo>
                <a:lnTo>
                  <a:pt x="1451" y="476"/>
                </a:lnTo>
                <a:lnTo>
                  <a:pt x="1495" y="482"/>
                </a:lnTo>
                <a:lnTo>
                  <a:pt x="1536" y="480"/>
                </a:lnTo>
                <a:lnTo>
                  <a:pt x="1559" y="472"/>
                </a:lnTo>
                <a:lnTo>
                  <a:pt x="1588" y="460"/>
                </a:lnTo>
                <a:lnTo>
                  <a:pt x="1605" y="444"/>
                </a:lnTo>
                <a:lnTo>
                  <a:pt x="1612" y="438"/>
                </a:lnTo>
                <a:lnTo>
                  <a:pt x="1618" y="438"/>
                </a:lnTo>
                <a:lnTo>
                  <a:pt x="1641" y="447"/>
                </a:lnTo>
                <a:lnTo>
                  <a:pt x="1738" y="482"/>
                </a:lnTo>
                <a:lnTo>
                  <a:pt x="1782" y="482"/>
                </a:lnTo>
                <a:lnTo>
                  <a:pt x="1806" y="484"/>
                </a:lnTo>
                <a:lnTo>
                  <a:pt x="1849" y="484"/>
                </a:lnTo>
                <a:lnTo>
                  <a:pt x="1885" y="484"/>
                </a:lnTo>
                <a:lnTo>
                  <a:pt x="1894" y="484"/>
                </a:lnTo>
                <a:lnTo>
                  <a:pt x="1931" y="500"/>
                </a:lnTo>
                <a:lnTo>
                  <a:pt x="2000" y="521"/>
                </a:lnTo>
                <a:lnTo>
                  <a:pt x="2059" y="533"/>
                </a:lnTo>
                <a:lnTo>
                  <a:pt x="2118" y="543"/>
                </a:lnTo>
                <a:lnTo>
                  <a:pt x="2138" y="549"/>
                </a:lnTo>
                <a:lnTo>
                  <a:pt x="2160" y="561"/>
                </a:lnTo>
                <a:lnTo>
                  <a:pt x="2173" y="572"/>
                </a:lnTo>
                <a:lnTo>
                  <a:pt x="2192" y="595"/>
                </a:lnTo>
                <a:lnTo>
                  <a:pt x="2201" y="633"/>
                </a:lnTo>
                <a:lnTo>
                  <a:pt x="2201" y="661"/>
                </a:lnTo>
                <a:lnTo>
                  <a:pt x="2201" y="684"/>
                </a:lnTo>
                <a:lnTo>
                  <a:pt x="2183" y="750"/>
                </a:lnTo>
                <a:lnTo>
                  <a:pt x="2171" y="770"/>
                </a:lnTo>
                <a:lnTo>
                  <a:pt x="2148" y="802"/>
                </a:lnTo>
                <a:lnTo>
                  <a:pt x="2104" y="848"/>
                </a:lnTo>
                <a:lnTo>
                  <a:pt x="2080" y="869"/>
                </a:lnTo>
                <a:lnTo>
                  <a:pt x="2002" y="959"/>
                </a:lnTo>
                <a:lnTo>
                  <a:pt x="1974" y="1005"/>
                </a:lnTo>
                <a:lnTo>
                  <a:pt x="1955" y="1054"/>
                </a:lnTo>
                <a:lnTo>
                  <a:pt x="1942" y="1187"/>
                </a:lnTo>
                <a:lnTo>
                  <a:pt x="1949" y="1224"/>
                </a:lnTo>
                <a:lnTo>
                  <a:pt x="1955" y="1259"/>
                </a:lnTo>
                <a:lnTo>
                  <a:pt x="1955" y="1287"/>
                </a:lnTo>
                <a:lnTo>
                  <a:pt x="1955" y="1303"/>
                </a:lnTo>
                <a:lnTo>
                  <a:pt x="1946" y="1323"/>
                </a:lnTo>
                <a:lnTo>
                  <a:pt x="1761" y="1914"/>
                </a:lnTo>
                <a:lnTo>
                  <a:pt x="1055" y="1727"/>
                </a:lnTo>
                <a:lnTo>
                  <a:pt x="36" y="1466"/>
                </a:lnTo>
                <a:lnTo>
                  <a:pt x="12" y="1457"/>
                </a:lnTo>
                <a:lnTo>
                  <a:pt x="12" y="1457"/>
                </a:lnTo>
                <a:close/>
              </a:path>
            </a:pathLst>
          </a:custGeom>
          <a:gradFill rotWithShape="0">
            <a:gsLst>
              <a:gs pos="0">
                <a:srgbClr val="0000FF"/>
              </a:gs>
              <a:gs pos="100000">
                <a:srgbClr val="000099"/>
              </a:gs>
            </a:gsLst>
            <a:path path="rect">
              <a:fillToRect l="50000" t="50000" r="50000" b="50000"/>
            </a:path>
          </a:gradFill>
          <a:ln w="0">
            <a:solidFill>
              <a:srgbClr val="000000"/>
            </a:solidFill>
            <a:prstDash val="solid"/>
            <a:round/>
            <a:headEnd/>
            <a:tailEnd/>
          </a:ln>
        </p:spPr>
        <p:txBody>
          <a:bodyPr/>
          <a:lstStyle/>
          <a:p>
            <a:endParaRPr lang="en-US"/>
          </a:p>
        </p:txBody>
      </p:sp>
      <p:sp>
        <p:nvSpPr>
          <p:cNvPr id="23565" name="Freeform 13"/>
          <p:cNvSpPr>
            <a:spLocks/>
          </p:cNvSpPr>
          <p:nvPr/>
        </p:nvSpPr>
        <p:spPr bwMode="auto">
          <a:xfrm>
            <a:off x="1887538" y="2000250"/>
            <a:ext cx="15875" cy="11113"/>
          </a:xfrm>
          <a:custGeom>
            <a:avLst/>
            <a:gdLst/>
            <a:ahLst/>
            <a:cxnLst>
              <a:cxn ang="0">
                <a:pos x="22" y="2"/>
              </a:cxn>
              <a:cxn ang="0">
                <a:pos x="12" y="0"/>
              </a:cxn>
              <a:cxn ang="0">
                <a:pos x="1" y="4"/>
              </a:cxn>
              <a:cxn ang="0">
                <a:pos x="0" y="15"/>
              </a:cxn>
              <a:cxn ang="0">
                <a:pos x="1" y="23"/>
              </a:cxn>
              <a:cxn ang="0">
                <a:pos x="12" y="31"/>
              </a:cxn>
              <a:cxn ang="0">
                <a:pos x="24" y="31"/>
              </a:cxn>
              <a:cxn ang="0">
                <a:pos x="37" y="23"/>
              </a:cxn>
              <a:cxn ang="0">
                <a:pos x="38" y="18"/>
              </a:cxn>
              <a:cxn ang="0">
                <a:pos x="26" y="11"/>
              </a:cxn>
              <a:cxn ang="0">
                <a:pos x="22" y="2"/>
              </a:cxn>
              <a:cxn ang="0">
                <a:pos x="22" y="2"/>
              </a:cxn>
            </a:cxnLst>
            <a:rect l="0" t="0" r="r" b="b"/>
            <a:pathLst>
              <a:path w="38" h="31">
                <a:moveTo>
                  <a:pt x="22" y="2"/>
                </a:moveTo>
                <a:lnTo>
                  <a:pt x="12" y="0"/>
                </a:lnTo>
                <a:lnTo>
                  <a:pt x="1" y="4"/>
                </a:lnTo>
                <a:lnTo>
                  <a:pt x="0" y="15"/>
                </a:lnTo>
                <a:lnTo>
                  <a:pt x="1" y="23"/>
                </a:lnTo>
                <a:lnTo>
                  <a:pt x="12" y="31"/>
                </a:lnTo>
                <a:lnTo>
                  <a:pt x="24" y="31"/>
                </a:lnTo>
                <a:lnTo>
                  <a:pt x="37" y="23"/>
                </a:lnTo>
                <a:lnTo>
                  <a:pt x="38" y="18"/>
                </a:lnTo>
                <a:lnTo>
                  <a:pt x="26" y="11"/>
                </a:lnTo>
                <a:lnTo>
                  <a:pt x="22" y="2"/>
                </a:lnTo>
                <a:lnTo>
                  <a:pt x="22" y="2"/>
                </a:lnTo>
                <a:close/>
              </a:path>
            </a:pathLst>
          </a:custGeom>
          <a:solidFill>
            <a:srgbClr val="FFFFFF"/>
          </a:solidFill>
          <a:ln w="0">
            <a:solidFill>
              <a:srgbClr val="000000"/>
            </a:solidFill>
            <a:prstDash val="solid"/>
            <a:round/>
            <a:headEnd/>
            <a:tailEnd/>
          </a:ln>
        </p:spPr>
        <p:txBody>
          <a:bodyPr/>
          <a:lstStyle/>
          <a:p>
            <a:endParaRPr lang="en-US"/>
          </a:p>
        </p:txBody>
      </p:sp>
      <p:sp>
        <p:nvSpPr>
          <p:cNvPr id="23566" name="Freeform 14"/>
          <p:cNvSpPr>
            <a:spLocks/>
          </p:cNvSpPr>
          <p:nvPr/>
        </p:nvSpPr>
        <p:spPr bwMode="auto">
          <a:xfrm>
            <a:off x="1924050" y="1974850"/>
            <a:ext cx="9525" cy="11113"/>
          </a:xfrm>
          <a:custGeom>
            <a:avLst/>
            <a:gdLst/>
            <a:ahLst/>
            <a:cxnLst>
              <a:cxn ang="0">
                <a:pos x="18" y="0"/>
              </a:cxn>
              <a:cxn ang="0">
                <a:pos x="0" y="25"/>
              </a:cxn>
              <a:cxn ang="0">
                <a:pos x="0" y="29"/>
              </a:cxn>
              <a:cxn ang="0">
                <a:pos x="18" y="29"/>
              </a:cxn>
              <a:cxn ang="0">
                <a:pos x="24" y="20"/>
              </a:cxn>
              <a:cxn ang="0">
                <a:pos x="24" y="6"/>
              </a:cxn>
              <a:cxn ang="0">
                <a:pos x="18" y="0"/>
              </a:cxn>
              <a:cxn ang="0">
                <a:pos x="18" y="0"/>
              </a:cxn>
            </a:cxnLst>
            <a:rect l="0" t="0" r="r" b="b"/>
            <a:pathLst>
              <a:path w="24" h="29">
                <a:moveTo>
                  <a:pt x="18" y="0"/>
                </a:moveTo>
                <a:lnTo>
                  <a:pt x="0" y="25"/>
                </a:lnTo>
                <a:lnTo>
                  <a:pt x="0" y="29"/>
                </a:lnTo>
                <a:lnTo>
                  <a:pt x="18" y="29"/>
                </a:lnTo>
                <a:lnTo>
                  <a:pt x="24" y="20"/>
                </a:lnTo>
                <a:lnTo>
                  <a:pt x="24" y="6"/>
                </a:lnTo>
                <a:lnTo>
                  <a:pt x="18" y="0"/>
                </a:lnTo>
                <a:lnTo>
                  <a:pt x="18" y="0"/>
                </a:lnTo>
                <a:close/>
              </a:path>
            </a:pathLst>
          </a:custGeom>
          <a:solidFill>
            <a:srgbClr val="FFFFFF"/>
          </a:solidFill>
          <a:ln w="0">
            <a:solidFill>
              <a:srgbClr val="000000"/>
            </a:solidFill>
            <a:prstDash val="solid"/>
            <a:round/>
            <a:headEnd/>
            <a:tailEnd/>
          </a:ln>
        </p:spPr>
        <p:txBody>
          <a:bodyPr/>
          <a:lstStyle/>
          <a:p>
            <a:endParaRPr lang="en-US"/>
          </a:p>
        </p:txBody>
      </p:sp>
      <p:sp>
        <p:nvSpPr>
          <p:cNvPr id="23567" name="Freeform 15"/>
          <p:cNvSpPr>
            <a:spLocks/>
          </p:cNvSpPr>
          <p:nvPr/>
        </p:nvSpPr>
        <p:spPr bwMode="auto">
          <a:xfrm>
            <a:off x="1922463" y="2035175"/>
            <a:ext cx="12700" cy="19050"/>
          </a:xfrm>
          <a:custGeom>
            <a:avLst/>
            <a:gdLst/>
            <a:ahLst/>
            <a:cxnLst>
              <a:cxn ang="0">
                <a:pos x="14" y="0"/>
              </a:cxn>
              <a:cxn ang="0">
                <a:pos x="0" y="9"/>
              </a:cxn>
              <a:cxn ang="0">
                <a:pos x="0" y="20"/>
              </a:cxn>
              <a:cxn ang="0">
                <a:pos x="20" y="48"/>
              </a:cxn>
              <a:cxn ang="0">
                <a:pos x="29" y="44"/>
              </a:cxn>
              <a:cxn ang="0">
                <a:pos x="29" y="25"/>
              </a:cxn>
              <a:cxn ang="0">
                <a:pos x="22" y="9"/>
              </a:cxn>
              <a:cxn ang="0">
                <a:pos x="14" y="0"/>
              </a:cxn>
              <a:cxn ang="0">
                <a:pos x="14" y="0"/>
              </a:cxn>
            </a:cxnLst>
            <a:rect l="0" t="0" r="r" b="b"/>
            <a:pathLst>
              <a:path w="29" h="48">
                <a:moveTo>
                  <a:pt x="14" y="0"/>
                </a:moveTo>
                <a:lnTo>
                  <a:pt x="0" y="9"/>
                </a:lnTo>
                <a:lnTo>
                  <a:pt x="0" y="20"/>
                </a:lnTo>
                <a:lnTo>
                  <a:pt x="20" y="48"/>
                </a:lnTo>
                <a:lnTo>
                  <a:pt x="29" y="44"/>
                </a:lnTo>
                <a:lnTo>
                  <a:pt x="29" y="25"/>
                </a:lnTo>
                <a:lnTo>
                  <a:pt x="22" y="9"/>
                </a:lnTo>
                <a:lnTo>
                  <a:pt x="14" y="0"/>
                </a:lnTo>
                <a:lnTo>
                  <a:pt x="14" y="0"/>
                </a:lnTo>
                <a:close/>
              </a:path>
            </a:pathLst>
          </a:custGeom>
          <a:solidFill>
            <a:srgbClr val="FFFFFF"/>
          </a:solidFill>
          <a:ln w="0">
            <a:solidFill>
              <a:srgbClr val="000000"/>
            </a:solidFill>
            <a:prstDash val="solid"/>
            <a:round/>
            <a:headEnd/>
            <a:tailEnd/>
          </a:ln>
        </p:spPr>
        <p:txBody>
          <a:bodyPr/>
          <a:lstStyle/>
          <a:p>
            <a:endParaRPr lang="en-US"/>
          </a:p>
        </p:txBody>
      </p:sp>
      <p:sp>
        <p:nvSpPr>
          <p:cNvPr id="23568" name="Freeform 16"/>
          <p:cNvSpPr>
            <a:spLocks/>
          </p:cNvSpPr>
          <p:nvPr/>
        </p:nvSpPr>
        <p:spPr bwMode="auto">
          <a:xfrm>
            <a:off x="1744663" y="1931988"/>
            <a:ext cx="738187" cy="582612"/>
          </a:xfrm>
          <a:custGeom>
            <a:avLst/>
            <a:gdLst/>
            <a:ahLst/>
            <a:cxnLst>
              <a:cxn ang="0">
                <a:pos x="20" y="882"/>
              </a:cxn>
              <a:cxn ang="0">
                <a:pos x="16" y="805"/>
              </a:cxn>
              <a:cxn ang="0">
                <a:pos x="51" y="805"/>
              </a:cxn>
              <a:cxn ang="0">
                <a:pos x="85" y="801"/>
              </a:cxn>
              <a:cxn ang="0">
                <a:pos x="76" y="757"/>
              </a:cxn>
              <a:cxn ang="0">
                <a:pos x="8" y="719"/>
              </a:cxn>
              <a:cxn ang="0">
                <a:pos x="0" y="681"/>
              </a:cxn>
              <a:cxn ang="0">
                <a:pos x="52" y="691"/>
              </a:cxn>
              <a:cxn ang="0">
                <a:pos x="87" y="643"/>
              </a:cxn>
              <a:cxn ang="0">
                <a:pos x="60" y="615"/>
              </a:cxn>
              <a:cxn ang="0">
                <a:pos x="23" y="562"/>
              </a:cxn>
              <a:cxn ang="0">
                <a:pos x="8" y="478"/>
              </a:cxn>
              <a:cxn ang="0">
                <a:pos x="9" y="299"/>
              </a:cxn>
              <a:cxn ang="0">
                <a:pos x="3" y="173"/>
              </a:cxn>
              <a:cxn ang="0">
                <a:pos x="40" y="137"/>
              </a:cxn>
              <a:cxn ang="0">
                <a:pos x="104" y="178"/>
              </a:cxn>
              <a:cxn ang="0">
                <a:pos x="228" y="231"/>
              </a:cxn>
              <a:cxn ang="0">
                <a:pos x="310" y="267"/>
              </a:cxn>
              <a:cxn ang="0">
                <a:pos x="379" y="279"/>
              </a:cxn>
              <a:cxn ang="0">
                <a:pos x="422" y="313"/>
              </a:cxn>
              <a:cxn ang="0">
                <a:pos x="455" y="361"/>
              </a:cxn>
              <a:cxn ang="0">
                <a:pos x="466" y="439"/>
              </a:cxn>
              <a:cxn ang="0">
                <a:pos x="413" y="518"/>
              </a:cxn>
              <a:cxn ang="0">
                <a:pos x="484" y="502"/>
              </a:cxn>
              <a:cxn ang="0">
                <a:pos x="555" y="359"/>
              </a:cxn>
              <a:cxn ang="0">
                <a:pos x="555" y="277"/>
              </a:cxn>
              <a:cxn ang="0">
                <a:pos x="511" y="185"/>
              </a:cxn>
              <a:cxn ang="0">
                <a:pos x="578" y="113"/>
              </a:cxn>
              <a:cxn ang="0">
                <a:pos x="523" y="52"/>
              </a:cxn>
              <a:cxn ang="0">
                <a:pos x="590" y="34"/>
              </a:cxn>
              <a:cxn ang="0">
                <a:pos x="1435" y="278"/>
              </a:cxn>
              <a:cxn ang="0">
                <a:pos x="1605" y="1340"/>
              </a:cxn>
              <a:cxn ang="0">
                <a:pos x="1595" y="1467"/>
              </a:cxn>
              <a:cxn ang="0">
                <a:pos x="1477" y="1445"/>
              </a:cxn>
              <a:cxn ang="0">
                <a:pos x="1403" y="1424"/>
              </a:cxn>
              <a:cxn ang="0">
                <a:pos x="1274" y="1411"/>
              </a:cxn>
              <a:cxn ang="0">
                <a:pos x="1183" y="1400"/>
              </a:cxn>
              <a:cxn ang="0">
                <a:pos x="1101" y="1364"/>
              </a:cxn>
              <a:cxn ang="0">
                <a:pos x="1077" y="1372"/>
              </a:cxn>
              <a:cxn ang="0">
                <a:pos x="1029" y="1396"/>
              </a:cxn>
              <a:cxn ang="0">
                <a:pos x="922" y="1400"/>
              </a:cxn>
              <a:cxn ang="0">
                <a:pos x="898" y="1386"/>
              </a:cxn>
              <a:cxn ang="0">
                <a:pos x="764" y="1382"/>
              </a:cxn>
              <a:cxn ang="0">
                <a:pos x="717" y="1363"/>
              </a:cxn>
              <a:cxn ang="0">
                <a:pos x="667" y="1327"/>
              </a:cxn>
              <a:cxn ang="0">
                <a:pos x="624" y="1300"/>
              </a:cxn>
              <a:cxn ang="0">
                <a:pos x="544" y="1292"/>
              </a:cxn>
              <a:cxn ang="0">
                <a:pos x="495" y="1272"/>
              </a:cxn>
              <a:cxn ang="0">
                <a:pos x="469" y="1262"/>
              </a:cxn>
              <a:cxn ang="0">
                <a:pos x="411" y="1290"/>
              </a:cxn>
              <a:cxn ang="0">
                <a:pos x="313" y="1291"/>
              </a:cxn>
              <a:cxn ang="0">
                <a:pos x="246" y="1278"/>
              </a:cxn>
              <a:cxn ang="0">
                <a:pos x="210" y="1238"/>
              </a:cxn>
              <a:cxn ang="0">
                <a:pos x="201" y="1203"/>
              </a:cxn>
              <a:cxn ang="0">
                <a:pos x="193" y="1137"/>
              </a:cxn>
              <a:cxn ang="0">
                <a:pos x="186" y="1058"/>
              </a:cxn>
              <a:cxn ang="0">
                <a:pos x="156" y="1013"/>
              </a:cxn>
              <a:cxn ang="0">
                <a:pos x="99" y="985"/>
              </a:cxn>
              <a:cxn ang="0">
                <a:pos x="72" y="944"/>
              </a:cxn>
              <a:cxn ang="0">
                <a:pos x="20" y="925"/>
              </a:cxn>
            </a:cxnLst>
            <a:rect l="0" t="0" r="r" b="b"/>
            <a:pathLst>
              <a:path w="1861" h="1467">
                <a:moveTo>
                  <a:pt x="11" y="925"/>
                </a:moveTo>
                <a:lnTo>
                  <a:pt x="17" y="898"/>
                </a:lnTo>
                <a:lnTo>
                  <a:pt x="20" y="882"/>
                </a:lnTo>
                <a:lnTo>
                  <a:pt x="19" y="841"/>
                </a:lnTo>
                <a:lnTo>
                  <a:pt x="9" y="815"/>
                </a:lnTo>
                <a:lnTo>
                  <a:pt x="16" y="805"/>
                </a:lnTo>
                <a:lnTo>
                  <a:pt x="23" y="789"/>
                </a:lnTo>
                <a:lnTo>
                  <a:pt x="33" y="785"/>
                </a:lnTo>
                <a:lnTo>
                  <a:pt x="51" y="805"/>
                </a:lnTo>
                <a:lnTo>
                  <a:pt x="60" y="811"/>
                </a:lnTo>
                <a:lnTo>
                  <a:pt x="76" y="811"/>
                </a:lnTo>
                <a:lnTo>
                  <a:pt x="85" y="801"/>
                </a:lnTo>
                <a:lnTo>
                  <a:pt x="91" y="787"/>
                </a:lnTo>
                <a:lnTo>
                  <a:pt x="76" y="764"/>
                </a:lnTo>
                <a:lnTo>
                  <a:pt x="76" y="757"/>
                </a:lnTo>
                <a:lnTo>
                  <a:pt x="65" y="747"/>
                </a:lnTo>
                <a:lnTo>
                  <a:pt x="35" y="733"/>
                </a:lnTo>
                <a:lnTo>
                  <a:pt x="8" y="719"/>
                </a:lnTo>
                <a:lnTo>
                  <a:pt x="5" y="712"/>
                </a:lnTo>
                <a:lnTo>
                  <a:pt x="0" y="691"/>
                </a:lnTo>
                <a:lnTo>
                  <a:pt x="0" y="681"/>
                </a:lnTo>
                <a:lnTo>
                  <a:pt x="28" y="681"/>
                </a:lnTo>
                <a:lnTo>
                  <a:pt x="49" y="695"/>
                </a:lnTo>
                <a:lnTo>
                  <a:pt x="52" y="691"/>
                </a:lnTo>
                <a:lnTo>
                  <a:pt x="79" y="667"/>
                </a:lnTo>
                <a:lnTo>
                  <a:pt x="77" y="656"/>
                </a:lnTo>
                <a:lnTo>
                  <a:pt x="87" y="643"/>
                </a:lnTo>
                <a:lnTo>
                  <a:pt x="114" y="629"/>
                </a:lnTo>
                <a:lnTo>
                  <a:pt x="105" y="627"/>
                </a:lnTo>
                <a:lnTo>
                  <a:pt x="60" y="615"/>
                </a:lnTo>
                <a:lnTo>
                  <a:pt x="43" y="606"/>
                </a:lnTo>
                <a:lnTo>
                  <a:pt x="25" y="586"/>
                </a:lnTo>
                <a:lnTo>
                  <a:pt x="23" y="562"/>
                </a:lnTo>
                <a:lnTo>
                  <a:pt x="23" y="524"/>
                </a:lnTo>
                <a:lnTo>
                  <a:pt x="9" y="490"/>
                </a:lnTo>
                <a:lnTo>
                  <a:pt x="8" y="478"/>
                </a:lnTo>
                <a:lnTo>
                  <a:pt x="19" y="407"/>
                </a:lnTo>
                <a:lnTo>
                  <a:pt x="20" y="351"/>
                </a:lnTo>
                <a:lnTo>
                  <a:pt x="9" y="299"/>
                </a:lnTo>
                <a:lnTo>
                  <a:pt x="5" y="271"/>
                </a:lnTo>
                <a:lnTo>
                  <a:pt x="3" y="204"/>
                </a:lnTo>
                <a:lnTo>
                  <a:pt x="3" y="173"/>
                </a:lnTo>
                <a:lnTo>
                  <a:pt x="13" y="145"/>
                </a:lnTo>
                <a:lnTo>
                  <a:pt x="25" y="137"/>
                </a:lnTo>
                <a:lnTo>
                  <a:pt x="40" y="137"/>
                </a:lnTo>
                <a:lnTo>
                  <a:pt x="56" y="145"/>
                </a:lnTo>
                <a:lnTo>
                  <a:pt x="75" y="168"/>
                </a:lnTo>
                <a:lnTo>
                  <a:pt x="104" y="178"/>
                </a:lnTo>
                <a:lnTo>
                  <a:pt x="114" y="193"/>
                </a:lnTo>
                <a:lnTo>
                  <a:pt x="137" y="202"/>
                </a:lnTo>
                <a:lnTo>
                  <a:pt x="228" y="231"/>
                </a:lnTo>
                <a:lnTo>
                  <a:pt x="274" y="255"/>
                </a:lnTo>
                <a:lnTo>
                  <a:pt x="289" y="259"/>
                </a:lnTo>
                <a:lnTo>
                  <a:pt x="310" y="267"/>
                </a:lnTo>
                <a:lnTo>
                  <a:pt x="330" y="267"/>
                </a:lnTo>
                <a:lnTo>
                  <a:pt x="354" y="279"/>
                </a:lnTo>
                <a:lnTo>
                  <a:pt x="379" y="279"/>
                </a:lnTo>
                <a:lnTo>
                  <a:pt x="386" y="282"/>
                </a:lnTo>
                <a:lnTo>
                  <a:pt x="410" y="302"/>
                </a:lnTo>
                <a:lnTo>
                  <a:pt x="422" y="313"/>
                </a:lnTo>
                <a:lnTo>
                  <a:pt x="430" y="321"/>
                </a:lnTo>
                <a:lnTo>
                  <a:pt x="445" y="318"/>
                </a:lnTo>
                <a:lnTo>
                  <a:pt x="455" y="361"/>
                </a:lnTo>
                <a:lnTo>
                  <a:pt x="466" y="391"/>
                </a:lnTo>
                <a:lnTo>
                  <a:pt x="466" y="410"/>
                </a:lnTo>
                <a:lnTo>
                  <a:pt x="466" y="439"/>
                </a:lnTo>
                <a:lnTo>
                  <a:pt x="453" y="467"/>
                </a:lnTo>
                <a:lnTo>
                  <a:pt x="429" y="492"/>
                </a:lnTo>
                <a:lnTo>
                  <a:pt x="413" y="518"/>
                </a:lnTo>
                <a:lnTo>
                  <a:pt x="405" y="524"/>
                </a:lnTo>
                <a:lnTo>
                  <a:pt x="454" y="516"/>
                </a:lnTo>
                <a:lnTo>
                  <a:pt x="484" y="502"/>
                </a:lnTo>
                <a:lnTo>
                  <a:pt x="504" y="480"/>
                </a:lnTo>
                <a:lnTo>
                  <a:pt x="532" y="426"/>
                </a:lnTo>
                <a:lnTo>
                  <a:pt x="555" y="359"/>
                </a:lnTo>
                <a:lnTo>
                  <a:pt x="567" y="339"/>
                </a:lnTo>
                <a:lnTo>
                  <a:pt x="555" y="289"/>
                </a:lnTo>
                <a:lnTo>
                  <a:pt x="555" y="277"/>
                </a:lnTo>
                <a:lnTo>
                  <a:pt x="534" y="227"/>
                </a:lnTo>
                <a:lnTo>
                  <a:pt x="511" y="192"/>
                </a:lnTo>
                <a:lnTo>
                  <a:pt x="511" y="185"/>
                </a:lnTo>
                <a:lnTo>
                  <a:pt x="554" y="160"/>
                </a:lnTo>
                <a:lnTo>
                  <a:pt x="584" y="117"/>
                </a:lnTo>
                <a:lnTo>
                  <a:pt x="578" y="113"/>
                </a:lnTo>
                <a:lnTo>
                  <a:pt x="555" y="100"/>
                </a:lnTo>
                <a:lnTo>
                  <a:pt x="535" y="73"/>
                </a:lnTo>
                <a:lnTo>
                  <a:pt x="523" y="52"/>
                </a:lnTo>
                <a:lnTo>
                  <a:pt x="518" y="27"/>
                </a:lnTo>
                <a:lnTo>
                  <a:pt x="515" y="0"/>
                </a:lnTo>
                <a:lnTo>
                  <a:pt x="590" y="34"/>
                </a:lnTo>
                <a:lnTo>
                  <a:pt x="828" y="108"/>
                </a:lnTo>
                <a:lnTo>
                  <a:pt x="1190" y="214"/>
                </a:lnTo>
                <a:lnTo>
                  <a:pt x="1435" y="278"/>
                </a:lnTo>
                <a:lnTo>
                  <a:pt x="1717" y="345"/>
                </a:lnTo>
                <a:lnTo>
                  <a:pt x="1861" y="377"/>
                </a:lnTo>
                <a:lnTo>
                  <a:pt x="1605" y="1340"/>
                </a:lnTo>
                <a:lnTo>
                  <a:pt x="1603" y="1364"/>
                </a:lnTo>
                <a:lnTo>
                  <a:pt x="1599" y="1406"/>
                </a:lnTo>
                <a:lnTo>
                  <a:pt x="1595" y="1467"/>
                </a:lnTo>
                <a:lnTo>
                  <a:pt x="1575" y="1463"/>
                </a:lnTo>
                <a:lnTo>
                  <a:pt x="1523" y="1456"/>
                </a:lnTo>
                <a:lnTo>
                  <a:pt x="1477" y="1445"/>
                </a:lnTo>
                <a:lnTo>
                  <a:pt x="1444" y="1437"/>
                </a:lnTo>
                <a:lnTo>
                  <a:pt x="1428" y="1431"/>
                </a:lnTo>
                <a:lnTo>
                  <a:pt x="1403" y="1424"/>
                </a:lnTo>
                <a:lnTo>
                  <a:pt x="1374" y="1412"/>
                </a:lnTo>
                <a:lnTo>
                  <a:pt x="1370" y="1407"/>
                </a:lnTo>
                <a:lnTo>
                  <a:pt x="1274" y="1411"/>
                </a:lnTo>
                <a:lnTo>
                  <a:pt x="1255" y="1407"/>
                </a:lnTo>
                <a:lnTo>
                  <a:pt x="1210" y="1407"/>
                </a:lnTo>
                <a:lnTo>
                  <a:pt x="1183" y="1400"/>
                </a:lnTo>
                <a:lnTo>
                  <a:pt x="1153" y="1383"/>
                </a:lnTo>
                <a:lnTo>
                  <a:pt x="1119" y="1374"/>
                </a:lnTo>
                <a:lnTo>
                  <a:pt x="1101" y="1364"/>
                </a:lnTo>
                <a:lnTo>
                  <a:pt x="1094" y="1363"/>
                </a:lnTo>
                <a:lnTo>
                  <a:pt x="1087" y="1363"/>
                </a:lnTo>
                <a:lnTo>
                  <a:pt x="1077" y="1372"/>
                </a:lnTo>
                <a:lnTo>
                  <a:pt x="1066" y="1382"/>
                </a:lnTo>
                <a:lnTo>
                  <a:pt x="1048" y="1388"/>
                </a:lnTo>
                <a:lnTo>
                  <a:pt x="1029" y="1396"/>
                </a:lnTo>
                <a:lnTo>
                  <a:pt x="1008" y="1404"/>
                </a:lnTo>
                <a:lnTo>
                  <a:pt x="966" y="1406"/>
                </a:lnTo>
                <a:lnTo>
                  <a:pt x="922" y="1400"/>
                </a:lnTo>
                <a:lnTo>
                  <a:pt x="912" y="1395"/>
                </a:lnTo>
                <a:lnTo>
                  <a:pt x="904" y="1391"/>
                </a:lnTo>
                <a:lnTo>
                  <a:pt x="898" y="1386"/>
                </a:lnTo>
                <a:lnTo>
                  <a:pt x="878" y="1388"/>
                </a:lnTo>
                <a:lnTo>
                  <a:pt x="784" y="1390"/>
                </a:lnTo>
                <a:lnTo>
                  <a:pt x="764" y="1382"/>
                </a:lnTo>
                <a:lnTo>
                  <a:pt x="739" y="1372"/>
                </a:lnTo>
                <a:lnTo>
                  <a:pt x="735" y="1368"/>
                </a:lnTo>
                <a:lnTo>
                  <a:pt x="717" y="1363"/>
                </a:lnTo>
                <a:lnTo>
                  <a:pt x="703" y="1356"/>
                </a:lnTo>
                <a:lnTo>
                  <a:pt x="688" y="1342"/>
                </a:lnTo>
                <a:lnTo>
                  <a:pt x="667" y="1327"/>
                </a:lnTo>
                <a:lnTo>
                  <a:pt x="655" y="1318"/>
                </a:lnTo>
                <a:lnTo>
                  <a:pt x="640" y="1311"/>
                </a:lnTo>
                <a:lnTo>
                  <a:pt x="624" y="1300"/>
                </a:lnTo>
                <a:lnTo>
                  <a:pt x="610" y="1295"/>
                </a:lnTo>
                <a:lnTo>
                  <a:pt x="562" y="1295"/>
                </a:lnTo>
                <a:lnTo>
                  <a:pt x="544" y="1292"/>
                </a:lnTo>
                <a:lnTo>
                  <a:pt x="519" y="1282"/>
                </a:lnTo>
                <a:lnTo>
                  <a:pt x="508" y="1278"/>
                </a:lnTo>
                <a:lnTo>
                  <a:pt x="495" y="1272"/>
                </a:lnTo>
                <a:lnTo>
                  <a:pt x="490" y="1266"/>
                </a:lnTo>
                <a:lnTo>
                  <a:pt x="484" y="1262"/>
                </a:lnTo>
                <a:lnTo>
                  <a:pt x="469" y="1262"/>
                </a:lnTo>
                <a:lnTo>
                  <a:pt x="457" y="1272"/>
                </a:lnTo>
                <a:lnTo>
                  <a:pt x="429" y="1279"/>
                </a:lnTo>
                <a:lnTo>
                  <a:pt x="411" y="1290"/>
                </a:lnTo>
                <a:lnTo>
                  <a:pt x="395" y="1290"/>
                </a:lnTo>
                <a:lnTo>
                  <a:pt x="350" y="1291"/>
                </a:lnTo>
                <a:lnTo>
                  <a:pt x="313" y="1291"/>
                </a:lnTo>
                <a:lnTo>
                  <a:pt x="297" y="1291"/>
                </a:lnTo>
                <a:lnTo>
                  <a:pt x="276" y="1282"/>
                </a:lnTo>
                <a:lnTo>
                  <a:pt x="246" y="1278"/>
                </a:lnTo>
                <a:lnTo>
                  <a:pt x="238" y="1262"/>
                </a:lnTo>
                <a:lnTo>
                  <a:pt x="225" y="1255"/>
                </a:lnTo>
                <a:lnTo>
                  <a:pt x="210" y="1238"/>
                </a:lnTo>
                <a:lnTo>
                  <a:pt x="208" y="1219"/>
                </a:lnTo>
                <a:lnTo>
                  <a:pt x="201" y="1215"/>
                </a:lnTo>
                <a:lnTo>
                  <a:pt x="201" y="1203"/>
                </a:lnTo>
                <a:lnTo>
                  <a:pt x="196" y="1182"/>
                </a:lnTo>
                <a:lnTo>
                  <a:pt x="193" y="1153"/>
                </a:lnTo>
                <a:lnTo>
                  <a:pt x="193" y="1137"/>
                </a:lnTo>
                <a:lnTo>
                  <a:pt x="188" y="1126"/>
                </a:lnTo>
                <a:lnTo>
                  <a:pt x="186" y="1071"/>
                </a:lnTo>
                <a:lnTo>
                  <a:pt x="186" y="1058"/>
                </a:lnTo>
                <a:lnTo>
                  <a:pt x="182" y="1046"/>
                </a:lnTo>
                <a:lnTo>
                  <a:pt x="166" y="1023"/>
                </a:lnTo>
                <a:lnTo>
                  <a:pt x="156" y="1013"/>
                </a:lnTo>
                <a:lnTo>
                  <a:pt x="133" y="1000"/>
                </a:lnTo>
                <a:lnTo>
                  <a:pt x="121" y="992"/>
                </a:lnTo>
                <a:lnTo>
                  <a:pt x="99" y="985"/>
                </a:lnTo>
                <a:lnTo>
                  <a:pt x="88" y="973"/>
                </a:lnTo>
                <a:lnTo>
                  <a:pt x="75" y="950"/>
                </a:lnTo>
                <a:lnTo>
                  <a:pt x="72" y="944"/>
                </a:lnTo>
                <a:lnTo>
                  <a:pt x="52" y="933"/>
                </a:lnTo>
                <a:lnTo>
                  <a:pt x="25" y="925"/>
                </a:lnTo>
                <a:lnTo>
                  <a:pt x="20" y="925"/>
                </a:lnTo>
                <a:lnTo>
                  <a:pt x="11" y="925"/>
                </a:lnTo>
                <a:lnTo>
                  <a:pt x="11" y="925"/>
                </a:lnTo>
                <a:close/>
              </a:path>
            </a:pathLst>
          </a:custGeom>
          <a:gradFill rotWithShape="0">
            <a:gsLst>
              <a:gs pos="0">
                <a:srgbClr val="0000FF"/>
              </a:gs>
              <a:gs pos="100000">
                <a:srgbClr val="000099"/>
              </a:gs>
            </a:gsLst>
            <a:path path="rect">
              <a:fillToRect l="50000" t="50000" r="50000" b="50000"/>
            </a:path>
          </a:gradFill>
          <a:ln w="0">
            <a:solidFill>
              <a:srgbClr val="000000"/>
            </a:solidFill>
            <a:prstDash val="solid"/>
            <a:round/>
            <a:headEnd/>
            <a:tailEnd/>
          </a:ln>
        </p:spPr>
        <p:txBody>
          <a:bodyPr/>
          <a:lstStyle/>
          <a:p>
            <a:endParaRPr lang="en-US"/>
          </a:p>
        </p:txBody>
      </p:sp>
      <p:sp>
        <p:nvSpPr>
          <p:cNvPr id="23569" name="Freeform 17"/>
          <p:cNvSpPr>
            <a:spLocks/>
          </p:cNvSpPr>
          <p:nvPr/>
        </p:nvSpPr>
        <p:spPr bwMode="auto">
          <a:xfrm>
            <a:off x="2235200" y="2079625"/>
            <a:ext cx="677863" cy="1100138"/>
          </a:xfrm>
          <a:custGeom>
            <a:avLst/>
            <a:gdLst/>
            <a:ahLst/>
            <a:cxnLst>
              <a:cxn ang="0">
                <a:pos x="379" y="939"/>
              </a:cxn>
              <a:cxn ang="0">
                <a:pos x="365" y="1033"/>
              </a:cxn>
              <a:cxn ang="0">
                <a:pos x="359" y="1094"/>
              </a:cxn>
              <a:cxn ang="0">
                <a:pos x="406" y="1114"/>
              </a:cxn>
              <a:cxn ang="0">
                <a:pos x="431" y="1146"/>
              </a:cxn>
              <a:cxn ang="0">
                <a:pos x="440" y="1223"/>
              </a:cxn>
              <a:cxn ang="0">
                <a:pos x="423" y="1293"/>
              </a:cxn>
              <a:cxn ang="0">
                <a:pos x="346" y="1399"/>
              </a:cxn>
              <a:cxn ang="0">
                <a:pos x="266" y="1484"/>
              </a:cxn>
              <a:cxn ang="0">
                <a:pos x="226" y="1542"/>
              </a:cxn>
              <a:cxn ang="0">
                <a:pos x="194" y="1608"/>
              </a:cxn>
              <a:cxn ang="0">
                <a:pos x="180" y="1735"/>
              </a:cxn>
              <a:cxn ang="0">
                <a:pos x="194" y="1811"/>
              </a:cxn>
              <a:cxn ang="0">
                <a:pos x="194" y="1854"/>
              </a:cxn>
              <a:cxn ang="0">
                <a:pos x="156" y="1952"/>
              </a:cxn>
              <a:cxn ang="0">
                <a:pos x="153" y="2507"/>
              </a:cxn>
              <a:cxn ang="0">
                <a:pos x="844" y="2655"/>
              </a:cxn>
              <a:cxn ang="0">
                <a:pos x="1561" y="2770"/>
              </a:cxn>
              <a:cxn ang="0">
                <a:pos x="1581" y="2656"/>
              </a:cxn>
              <a:cxn ang="0">
                <a:pos x="1604" y="2525"/>
              </a:cxn>
              <a:cxn ang="0">
                <a:pos x="1622" y="2397"/>
              </a:cxn>
              <a:cxn ang="0">
                <a:pos x="1653" y="2209"/>
              </a:cxn>
              <a:cxn ang="0">
                <a:pos x="1689" y="2019"/>
              </a:cxn>
              <a:cxn ang="0">
                <a:pos x="1709" y="1907"/>
              </a:cxn>
              <a:cxn ang="0">
                <a:pos x="1676" y="1911"/>
              </a:cxn>
              <a:cxn ang="0">
                <a:pos x="1653" y="1882"/>
              </a:cxn>
              <a:cxn ang="0">
                <a:pos x="1610" y="1856"/>
              </a:cxn>
              <a:cxn ang="0">
                <a:pos x="1573" y="1831"/>
              </a:cxn>
              <a:cxn ang="0">
                <a:pos x="1525" y="1851"/>
              </a:cxn>
              <a:cxn ang="0">
                <a:pos x="1451" y="1820"/>
              </a:cxn>
              <a:cxn ang="0">
                <a:pos x="1395" y="1822"/>
              </a:cxn>
              <a:cxn ang="0">
                <a:pos x="1352" y="1834"/>
              </a:cxn>
              <a:cxn ang="0">
                <a:pos x="1268" y="1799"/>
              </a:cxn>
              <a:cxn ang="0">
                <a:pos x="1196" y="1765"/>
              </a:cxn>
              <a:cxn ang="0">
                <a:pos x="1167" y="1742"/>
              </a:cxn>
              <a:cxn ang="0">
                <a:pos x="1139" y="1631"/>
              </a:cxn>
              <a:cxn ang="0">
                <a:pos x="1121" y="1578"/>
              </a:cxn>
              <a:cxn ang="0">
                <a:pos x="1071" y="1514"/>
              </a:cxn>
              <a:cxn ang="0">
                <a:pos x="1035" y="1423"/>
              </a:cxn>
              <a:cxn ang="0">
                <a:pos x="999" y="1385"/>
              </a:cxn>
              <a:cxn ang="0">
                <a:pos x="953" y="1396"/>
              </a:cxn>
              <a:cxn ang="0">
                <a:pos x="908" y="1343"/>
              </a:cxn>
              <a:cxn ang="0">
                <a:pos x="901" y="1253"/>
              </a:cxn>
              <a:cxn ang="0">
                <a:pos x="955" y="1152"/>
              </a:cxn>
              <a:cxn ang="0">
                <a:pos x="990" y="1090"/>
              </a:cxn>
              <a:cxn ang="0">
                <a:pos x="978" y="1052"/>
              </a:cxn>
              <a:cxn ang="0">
                <a:pos x="918" y="1013"/>
              </a:cxn>
              <a:cxn ang="0">
                <a:pos x="896" y="982"/>
              </a:cxn>
              <a:cxn ang="0">
                <a:pos x="858" y="882"/>
              </a:cxn>
              <a:cxn ang="0">
                <a:pos x="845" y="800"/>
              </a:cxn>
              <a:cxn ang="0">
                <a:pos x="817" y="768"/>
              </a:cxn>
              <a:cxn ang="0">
                <a:pos x="785" y="734"/>
              </a:cxn>
              <a:cxn ang="0">
                <a:pos x="797" y="664"/>
              </a:cxn>
              <a:cxn ang="0">
                <a:pos x="780" y="609"/>
              </a:cxn>
              <a:cxn ang="0">
                <a:pos x="773" y="517"/>
              </a:cxn>
              <a:cxn ang="0">
                <a:pos x="745" y="22"/>
              </a:cxn>
              <a:cxn ang="0">
                <a:pos x="621" y="0"/>
              </a:cxn>
            </a:cxnLst>
            <a:rect l="0" t="0" r="r" b="b"/>
            <a:pathLst>
              <a:path w="1709" h="2770">
                <a:moveTo>
                  <a:pt x="621" y="0"/>
                </a:moveTo>
                <a:lnTo>
                  <a:pt x="379" y="939"/>
                </a:lnTo>
                <a:lnTo>
                  <a:pt x="371" y="977"/>
                </a:lnTo>
                <a:lnTo>
                  <a:pt x="365" y="1033"/>
                </a:lnTo>
                <a:lnTo>
                  <a:pt x="362" y="1060"/>
                </a:lnTo>
                <a:lnTo>
                  <a:pt x="359" y="1094"/>
                </a:lnTo>
                <a:lnTo>
                  <a:pt x="379" y="1102"/>
                </a:lnTo>
                <a:lnTo>
                  <a:pt x="406" y="1114"/>
                </a:lnTo>
                <a:lnTo>
                  <a:pt x="420" y="1135"/>
                </a:lnTo>
                <a:lnTo>
                  <a:pt x="431" y="1146"/>
                </a:lnTo>
                <a:lnTo>
                  <a:pt x="440" y="1179"/>
                </a:lnTo>
                <a:lnTo>
                  <a:pt x="440" y="1223"/>
                </a:lnTo>
                <a:lnTo>
                  <a:pt x="434" y="1248"/>
                </a:lnTo>
                <a:lnTo>
                  <a:pt x="423" y="1293"/>
                </a:lnTo>
                <a:lnTo>
                  <a:pt x="408" y="1324"/>
                </a:lnTo>
                <a:lnTo>
                  <a:pt x="346" y="1399"/>
                </a:lnTo>
                <a:lnTo>
                  <a:pt x="298" y="1445"/>
                </a:lnTo>
                <a:lnTo>
                  <a:pt x="266" y="1484"/>
                </a:lnTo>
                <a:lnTo>
                  <a:pt x="239" y="1509"/>
                </a:lnTo>
                <a:lnTo>
                  <a:pt x="226" y="1542"/>
                </a:lnTo>
                <a:lnTo>
                  <a:pt x="213" y="1556"/>
                </a:lnTo>
                <a:lnTo>
                  <a:pt x="194" y="1608"/>
                </a:lnTo>
                <a:lnTo>
                  <a:pt x="186" y="1655"/>
                </a:lnTo>
                <a:lnTo>
                  <a:pt x="180" y="1735"/>
                </a:lnTo>
                <a:lnTo>
                  <a:pt x="188" y="1775"/>
                </a:lnTo>
                <a:lnTo>
                  <a:pt x="194" y="1811"/>
                </a:lnTo>
                <a:lnTo>
                  <a:pt x="194" y="1834"/>
                </a:lnTo>
                <a:lnTo>
                  <a:pt x="194" y="1854"/>
                </a:lnTo>
                <a:lnTo>
                  <a:pt x="185" y="1872"/>
                </a:lnTo>
                <a:lnTo>
                  <a:pt x="156" y="1952"/>
                </a:lnTo>
                <a:lnTo>
                  <a:pt x="0" y="2462"/>
                </a:lnTo>
                <a:lnTo>
                  <a:pt x="153" y="2507"/>
                </a:lnTo>
                <a:lnTo>
                  <a:pt x="482" y="2583"/>
                </a:lnTo>
                <a:lnTo>
                  <a:pt x="844" y="2655"/>
                </a:lnTo>
                <a:lnTo>
                  <a:pt x="1383" y="2742"/>
                </a:lnTo>
                <a:lnTo>
                  <a:pt x="1561" y="2770"/>
                </a:lnTo>
                <a:lnTo>
                  <a:pt x="1576" y="2707"/>
                </a:lnTo>
                <a:lnTo>
                  <a:pt x="1581" y="2656"/>
                </a:lnTo>
                <a:lnTo>
                  <a:pt x="1594" y="2577"/>
                </a:lnTo>
                <a:lnTo>
                  <a:pt x="1604" y="2525"/>
                </a:lnTo>
                <a:lnTo>
                  <a:pt x="1613" y="2457"/>
                </a:lnTo>
                <a:lnTo>
                  <a:pt x="1622" y="2397"/>
                </a:lnTo>
                <a:lnTo>
                  <a:pt x="1641" y="2302"/>
                </a:lnTo>
                <a:lnTo>
                  <a:pt x="1653" y="2209"/>
                </a:lnTo>
                <a:lnTo>
                  <a:pt x="1674" y="2116"/>
                </a:lnTo>
                <a:lnTo>
                  <a:pt x="1689" y="2019"/>
                </a:lnTo>
                <a:lnTo>
                  <a:pt x="1700" y="1963"/>
                </a:lnTo>
                <a:lnTo>
                  <a:pt x="1709" y="1907"/>
                </a:lnTo>
                <a:lnTo>
                  <a:pt x="1684" y="1911"/>
                </a:lnTo>
                <a:lnTo>
                  <a:pt x="1676" y="1911"/>
                </a:lnTo>
                <a:lnTo>
                  <a:pt x="1668" y="1902"/>
                </a:lnTo>
                <a:lnTo>
                  <a:pt x="1653" y="1882"/>
                </a:lnTo>
                <a:lnTo>
                  <a:pt x="1622" y="1863"/>
                </a:lnTo>
                <a:lnTo>
                  <a:pt x="1610" y="1856"/>
                </a:lnTo>
                <a:lnTo>
                  <a:pt x="1590" y="1834"/>
                </a:lnTo>
                <a:lnTo>
                  <a:pt x="1573" y="1831"/>
                </a:lnTo>
                <a:lnTo>
                  <a:pt x="1542" y="1838"/>
                </a:lnTo>
                <a:lnTo>
                  <a:pt x="1525" y="1851"/>
                </a:lnTo>
                <a:lnTo>
                  <a:pt x="1476" y="1832"/>
                </a:lnTo>
                <a:lnTo>
                  <a:pt x="1451" y="1820"/>
                </a:lnTo>
                <a:lnTo>
                  <a:pt x="1419" y="1820"/>
                </a:lnTo>
                <a:lnTo>
                  <a:pt x="1395" y="1822"/>
                </a:lnTo>
                <a:lnTo>
                  <a:pt x="1364" y="1828"/>
                </a:lnTo>
                <a:lnTo>
                  <a:pt x="1352" y="1834"/>
                </a:lnTo>
                <a:lnTo>
                  <a:pt x="1324" y="1828"/>
                </a:lnTo>
                <a:lnTo>
                  <a:pt x="1268" y="1799"/>
                </a:lnTo>
                <a:lnTo>
                  <a:pt x="1230" y="1773"/>
                </a:lnTo>
                <a:lnTo>
                  <a:pt x="1196" y="1765"/>
                </a:lnTo>
                <a:lnTo>
                  <a:pt x="1174" y="1745"/>
                </a:lnTo>
                <a:lnTo>
                  <a:pt x="1167" y="1742"/>
                </a:lnTo>
                <a:lnTo>
                  <a:pt x="1146" y="1691"/>
                </a:lnTo>
                <a:lnTo>
                  <a:pt x="1139" y="1631"/>
                </a:lnTo>
                <a:lnTo>
                  <a:pt x="1133" y="1597"/>
                </a:lnTo>
                <a:lnTo>
                  <a:pt x="1121" y="1578"/>
                </a:lnTo>
                <a:lnTo>
                  <a:pt x="1106" y="1556"/>
                </a:lnTo>
                <a:lnTo>
                  <a:pt x="1071" y="1514"/>
                </a:lnTo>
                <a:lnTo>
                  <a:pt x="1046" y="1457"/>
                </a:lnTo>
                <a:lnTo>
                  <a:pt x="1035" y="1423"/>
                </a:lnTo>
                <a:lnTo>
                  <a:pt x="1025" y="1411"/>
                </a:lnTo>
                <a:lnTo>
                  <a:pt x="999" y="1385"/>
                </a:lnTo>
                <a:lnTo>
                  <a:pt x="967" y="1396"/>
                </a:lnTo>
                <a:lnTo>
                  <a:pt x="953" y="1396"/>
                </a:lnTo>
                <a:lnTo>
                  <a:pt x="938" y="1372"/>
                </a:lnTo>
                <a:lnTo>
                  <a:pt x="908" y="1343"/>
                </a:lnTo>
                <a:lnTo>
                  <a:pt x="901" y="1291"/>
                </a:lnTo>
                <a:lnTo>
                  <a:pt x="901" y="1253"/>
                </a:lnTo>
                <a:lnTo>
                  <a:pt x="912" y="1200"/>
                </a:lnTo>
                <a:lnTo>
                  <a:pt x="955" y="1152"/>
                </a:lnTo>
                <a:lnTo>
                  <a:pt x="979" y="1132"/>
                </a:lnTo>
                <a:lnTo>
                  <a:pt x="990" y="1090"/>
                </a:lnTo>
                <a:lnTo>
                  <a:pt x="990" y="1066"/>
                </a:lnTo>
                <a:lnTo>
                  <a:pt x="978" y="1052"/>
                </a:lnTo>
                <a:lnTo>
                  <a:pt x="954" y="1030"/>
                </a:lnTo>
                <a:lnTo>
                  <a:pt x="918" y="1013"/>
                </a:lnTo>
                <a:lnTo>
                  <a:pt x="905" y="1009"/>
                </a:lnTo>
                <a:lnTo>
                  <a:pt x="896" y="982"/>
                </a:lnTo>
                <a:lnTo>
                  <a:pt x="869" y="911"/>
                </a:lnTo>
                <a:lnTo>
                  <a:pt x="858" y="882"/>
                </a:lnTo>
                <a:lnTo>
                  <a:pt x="852" y="836"/>
                </a:lnTo>
                <a:lnTo>
                  <a:pt x="845" y="800"/>
                </a:lnTo>
                <a:lnTo>
                  <a:pt x="822" y="782"/>
                </a:lnTo>
                <a:lnTo>
                  <a:pt x="817" y="768"/>
                </a:lnTo>
                <a:lnTo>
                  <a:pt x="792" y="744"/>
                </a:lnTo>
                <a:lnTo>
                  <a:pt x="785" y="734"/>
                </a:lnTo>
                <a:lnTo>
                  <a:pt x="785" y="729"/>
                </a:lnTo>
                <a:lnTo>
                  <a:pt x="797" y="664"/>
                </a:lnTo>
                <a:lnTo>
                  <a:pt x="797" y="641"/>
                </a:lnTo>
                <a:lnTo>
                  <a:pt x="780" y="609"/>
                </a:lnTo>
                <a:lnTo>
                  <a:pt x="773" y="604"/>
                </a:lnTo>
                <a:lnTo>
                  <a:pt x="773" y="517"/>
                </a:lnTo>
                <a:lnTo>
                  <a:pt x="853" y="44"/>
                </a:lnTo>
                <a:lnTo>
                  <a:pt x="745" y="22"/>
                </a:lnTo>
                <a:lnTo>
                  <a:pt x="644" y="4"/>
                </a:lnTo>
                <a:lnTo>
                  <a:pt x="621" y="0"/>
                </a:lnTo>
                <a:lnTo>
                  <a:pt x="621" y="0"/>
                </a:lnTo>
                <a:close/>
              </a:path>
            </a:pathLst>
          </a:custGeom>
          <a:solidFill>
            <a:srgbClr val="FFFFFF"/>
          </a:solidFill>
          <a:ln w="0">
            <a:solidFill>
              <a:srgbClr val="000000"/>
            </a:solidFill>
            <a:prstDash val="solid"/>
            <a:round/>
            <a:headEnd/>
            <a:tailEnd/>
          </a:ln>
        </p:spPr>
        <p:txBody>
          <a:bodyPr/>
          <a:lstStyle/>
          <a:p>
            <a:endParaRPr lang="en-US"/>
          </a:p>
        </p:txBody>
      </p:sp>
      <p:sp>
        <p:nvSpPr>
          <p:cNvPr id="23570" name="Freeform 18"/>
          <p:cNvSpPr>
            <a:spLocks/>
          </p:cNvSpPr>
          <p:nvPr/>
        </p:nvSpPr>
        <p:spPr bwMode="auto">
          <a:xfrm>
            <a:off x="1870075" y="2986088"/>
            <a:ext cx="698500" cy="1133475"/>
          </a:xfrm>
          <a:custGeom>
            <a:avLst/>
            <a:gdLst/>
            <a:ahLst/>
            <a:cxnLst>
              <a:cxn ang="0">
                <a:pos x="224" y="0"/>
              </a:cxn>
              <a:cxn ang="0">
                <a:pos x="474" y="66"/>
              </a:cxn>
              <a:cxn ang="0">
                <a:pos x="723" y="130"/>
              </a:cxn>
              <a:cxn ang="0">
                <a:pos x="1008" y="201"/>
              </a:cxn>
              <a:cxn ang="0">
                <a:pos x="1309" y="274"/>
              </a:cxn>
              <a:cxn ang="0">
                <a:pos x="1603" y="339"/>
              </a:cxn>
              <a:cxn ang="0">
                <a:pos x="1760" y="371"/>
              </a:cxn>
              <a:cxn ang="0">
                <a:pos x="1358" y="2452"/>
              </a:cxn>
              <a:cxn ang="0">
                <a:pos x="1339" y="2483"/>
              </a:cxn>
              <a:cxn ang="0">
                <a:pos x="1330" y="2499"/>
              </a:cxn>
              <a:cxn ang="0">
                <a:pos x="1306" y="2499"/>
              </a:cxn>
              <a:cxn ang="0">
                <a:pos x="1274" y="2509"/>
              </a:cxn>
              <a:cxn ang="0">
                <a:pos x="1246" y="2501"/>
              </a:cxn>
              <a:cxn ang="0">
                <a:pos x="1245" y="2483"/>
              </a:cxn>
              <a:cxn ang="0">
                <a:pos x="1238" y="2470"/>
              </a:cxn>
              <a:cxn ang="0">
                <a:pos x="1232" y="2457"/>
              </a:cxn>
              <a:cxn ang="0">
                <a:pos x="1205" y="2438"/>
              </a:cxn>
              <a:cxn ang="0">
                <a:pos x="1188" y="2457"/>
              </a:cxn>
              <a:cxn ang="0">
                <a:pos x="1172" y="2481"/>
              </a:cxn>
              <a:cxn ang="0">
                <a:pos x="1162" y="2483"/>
              </a:cxn>
              <a:cxn ang="0">
                <a:pos x="1165" y="2502"/>
              </a:cxn>
              <a:cxn ang="0">
                <a:pos x="1174" y="2535"/>
              </a:cxn>
              <a:cxn ang="0">
                <a:pos x="1178" y="2625"/>
              </a:cxn>
              <a:cxn ang="0">
                <a:pos x="1176" y="2673"/>
              </a:cxn>
              <a:cxn ang="0">
                <a:pos x="1160" y="2716"/>
              </a:cxn>
              <a:cxn ang="0">
                <a:pos x="1145" y="2751"/>
              </a:cxn>
              <a:cxn ang="0">
                <a:pos x="1141" y="2798"/>
              </a:cxn>
              <a:cxn ang="0">
                <a:pos x="1134" y="2828"/>
              </a:cxn>
              <a:cxn ang="0">
                <a:pos x="1138" y="2855"/>
              </a:cxn>
              <a:cxn ang="0">
                <a:pos x="0" y="1061"/>
              </a:cxn>
              <a:cxn ang="0">
                <a:pos x="213" y="41"/>
              </a:cxn>
              <a:cxn ang="0">
                <a:pos x="224" y="0"/>
              </a:cxn>
              <a:cxn ang="0">
                <a:pos x="224" y="0"/>
              </a:cxn>
            </a:cxnLst>
            <a:rect l="0" t="0" r="r" b="b"/>
            <a:pathLst>
              <a:path w="1760" h="2855">
                <a:moveTo>
                  <a:pt x="224" y="0"/>
                </a:moveTo>
                <a:lnTo>
                  <a:pt x="474" y="66"/>
                </a:lnTo>
                <a:lnTo>
                  <a:pt x="723" y="130"/>
                </a:lnTo>
                <a:lnTo>
                  <a:pt x="1008" y="201"/>
                </a:lnTo>
                <a:lnTo>
                  <a:pt x="1309" y="274"/>
                </a:lnTo>
                <a:lnTo>
                  <a:pt x="1603" y="339"/>
                </a:lnTo>
                <a:lnTo>
                  <a:pt x="1760" y="371"/>
                </a:lnTo>
                <a:lnTo>
                  <a:pt x="1358" y="2452"/>
                </a:lnTo>
                <a:lnTo>
                  <a:pt x="1339" y="2483"/>
                </a:lnTo>
                <a:lnTo>
                  <a:pt x="1330" y="2499"/>
                </a:lnTo>
                <a:lnTo>
                  <a:pt x="1306" y="2499"/>
                </a:lnTo>
                <a:lnTo>
                  <a:pt x="1274" y="2509"/>
                </a:lnTo>
                <a:lnTo>
                  <a:pt x="1246" y="2501"/>
                </a:lnTo>
                <a:lnTo>
                  <a:pt x="1245" y="2483"/>
                </a:lnTo>
                <a:lnTo>
                  <a:pt x="1238" y="2470"/>
                </a:lnTo>
                <a:lnTo>
                  <a:pt x="1232" y="2457"/>
                </a:lnTo>
                <a:lnTo>
                  <a:pt x="1205" y="2438"/>
                </a:lnTo>
                <a:lnTo>
                  <a:pt x="1188" y="2457"/>
                </a:lnTo>
                <a:lnTo>
                  <a:pt x="1172" y="2481"/>
                </a:lnTo>
                <a:lnTo>
                  <a:pt x="1162" y="2483"/>
                </a:lnTo>
                <a:lnTo>
                  <a:pt x="1165" y="2502"/>
                </a:lnTo>
                <a:lnTo>
                  <a:pt x="1174" y="2535"/>
                </a:lnTo>
                <a:lnTo>
                  <a:pt x="1178" y="2625"/>
                </a:lnTo>
                <a:lnTo>
                  <a:pt x="1176" y="2673"/>
                </a:lnTo>
                <a:lnTo>
                  <a:pt x="1160" y="2716"/>
                </a:lnTo>
                <a:lnTo>
                  <a:pt x="1145" y="2751"/>
                </a:lnTo>
                <a:lnTo>
                  <a:pt x="1141" y="2798"/>
                </a:lnTo>
                <a:lnTo>
                  <a:pt x="1134" y="2828"/>
                </a:lnTo>
                <a:lnTo>
                  <a:pt x="1138" y="2855"/>
                </a:lnTo>
                <a:lnTo>
                  <a:pt x="0" y="1061"/>
                </a:lnTo>
                <a:lnTo>
                  <a:pt x="213" y="41"/>
                </a:lnTo>
                <a:lnTo>
                  <a:pt x="224" y="0"/>
                </a:lnTo>
                <a:lnTo>
                  <a:pt x="224" y="0"/>
                </a:lnTo>
                <a:close/>
              </a:path>
            </a:pathLst>
          </a:custGeom>
          <a:gradFill rotWithShape="0">
            <a:gsLst>
              <a:gs pos="0">
                <a:srgbClr val="0000FF"/>
              </a:gs>
              <a:gs pos="100000">
                <a:srgbClr val="000099"/>
              </a:gs>
            </a:gsLst>
            <a:path path="rect">
              <a:fillToRect l="50000" t="50000" r="50000" b="50000"/>
            </a:path>
          </a:gradFill>
          <a:ln w="0">
            <a:solidFill>
              <a:srgbClr val="000000"/>
            </a:solidFill>
            <a:prstDash val="solid"/>
            <a:round/>
            <a:headEnd/>
            <a:tailEnd/>
          </a:ln>
        </p:spPr>
        <p:txBody>
          <a:bodyPr/>
          <a:lstStyle/>
          <a:p>
            <a:endParaRPr lang="en-US"/>
          </a:p>
        </p:txBody>
      </p:sp>
      <p:sp>
        <p:nvSpPr>
          <p:cNvPr id="23571" name="Freeform 19"/>
          <p:cNvSpPr>
            <a:spLocks/>
          </p:cNvSpPr>
          <p:nvPr/>
        </p:nvSpPr>
        <p:spPr bwMode="auto">
          <a:xfrm>
            <a:off x="2541588" y="2097088"/>
            <a:ext cx="1230312" cy="742950"/>
          </a:xfrm>
          <a:custGeom>
            <a:avLst/>
            <a:gdLst/>
            <a:ahLst/>
            <a:cxnLst>
              <a:cxn ang="0">
                <a:pos x="4" y="440"/>
              </a:cxn>
              <a:cxn ang="0">
                <a:pos x="0" y="557"/>
              </a:cxn>
              <a:cxn ang="0">
                <a:pos x="27" y="598"/>
              </a:cxn>
              <a:cxn ang="0">
                <a:pos x="19" y="642"/>
              </a:cxn>
              <a:cxn ang="0">
                <a:pos x="9" y="688"/>
              </a:cxn>
              <a:cxn ang="0">
                <a:pos x="48" y="736"/>
              </a:cxn>
              <a:cxn ang="0">
                <a:pos x="73" y="762"/>
              </a:cxn>
              <a:cxn ang="0">
                <a:pos x="95" y="865"/>
              </a:cxn>
              <a:cxn ang="0">
                <a:pos x="132" y="965"/>
              </a:cxn>
              <a:cxn ang="0">
                <a:pos x="181" y="986"/>
              </a:cxn>
              <a:cxn ang="0">
                <a:pos x="216" y="1022"/>
              </a:cxn>
              <a:cxn ang="0">
                <a:pos x="214" y="1060"/>
              </a:cxn>
              <a:cxn ang="0">
                <a:pos x="202" y="1095"/>
              </a:cxn>
              <a:cxn ang="0">
                <a:pos x="163" y="1139"/>
              </a:cxn>
              <a:cxn ang="0">
                <a:pos x="132" y="1207"/>
              </a:cxn>
              <a:cxn ang="0">
                <a:pos x="135" y="1300"/>
              </a:cxn>
              <a:cxn ang="0">
                <a:pos x="172" y="1343"/>
              </a:cxn>
              <a:cxn ang="0">
                <a:pos x="200" y="1351"/>
              </a:cxn>
              <a:cxn ang="0">
                <a:pos x="222" y="1343"/>
              </a:cxn>
              <a:cxn ang="0">
                <a:pos x="250" y="1357"/>
              </a:cxn>
              <a:cxn ang="0">
                <a:pos x="269" y="1401"/>
              </a:cxn>
              <a:cxn ang="0">
                <a:pos x="292" y="1468"/>
              </a:cxn>
              <a:cxn ang="0">
                <a:pos x="344" y="1528"/>
              </a:cxn>
              <a:cxn ang="0">
                <a:pos x="366" y="1587"/>
              </a:cxn>
              <a:cxn ang="0">
                <a:pos x="383" y="1665"/>
              </a:cxn>
              <a:cxn ang="0">
                <a:pos x="418" y="1718"/>
              </a:cxn>
              <a:cxn ang="0">
                <a:pos x="455" y="1731"/>
              </a:cxn>
              <a:cxn ang="0">
                <a:pos x="535" y="1775"/>
              </a:cxn>
              <a:cxn ang="0">
                <a:pos x="600" y="1782"/>
              </a:cxn>
              <a:cxn ang="0">
                <a:pos x="674" y="1776"/>
              </a:cxn>
              <a:cxn ang="0">
                <a:pos x="716" y="1796"/>
              </a:cxn>
              <a:cxn ang="0">
                <a:pos x="777" y="1795"/>
              </a:cxn>
              <a:cxn ang="0">
                <a:pos x="816" y="1788"/>
              </a:cxn>
              <a:cxn ang="0">
                <a:pos x="825" y="1802"/>
              </a:cxn>
              <a:cxn ang="0">
                <a:pos x="872" y="1834"/>
              </a:cxn>
              <a:cxn ang="0">
                <a:pos x="905" y="1870"/>
              </a:cxn>
              <a:cxn ang="0">
                <a:pos x="928" y="1859"/>
              </a:cxn>
              <a:cxn ang="0">
                <a:pos x="956" y="1702"/>
              </a:cxn>
              <a:cxn ang="0">
                <a:pos x="1502" y="1767"/>
              </a:cxn>
              <a:cxn ang="0">
                <a:pos x="2049" y="1815"/>
              </a:cxn>
              <a:cxn ang="0">
                <a:pos x="2600" y="1842"/>
              </a:cxn>
              <a:cxn ang="0">
                <a:pos x="2962" y="1850"/>
              </a:cxn>
              <a:cxn ang="0">
                <a:pos x="3023" y="1197"/>
              </a:cxn>
              <a:cxn ang="0">
                <a:pos x="3099" y="342"/>
              </a:cxn>
              <a:cxn ang="0">
                <a:pos x="2051" y="260"/>
              </a:cxn>
              <a:cxn ang="0">
                <a:pos x="978" y="141"/>
              </a:cxn>
              <a:cxn ang="0">
                <a:pos x="121" y="7"/>
              </a:cxn>
              <a:cxn ang="0">
                <a:pos x="80" y="0"/>
              </a:cxn>
            </a:cxnLst>
            <a:rect l="0" t="0" r="r" b="b"/>
            <a:pathLst>
              <a:path w="3099" h="1870">
                <a:moveTo>
                  <a:pt x="80" y="0"/>
                </a:moveTo>
                <a:lnTo>
                  <a:pt x="4" y="440"/>
                </a:lnTo>
                <a:lnTo>
                  <a:pt x="0" y="479"/>
                </a:lnTo>
                <a:lnTo>
                  <a:pt x="0" y="557"/>
                </a:lnTo>
                <a:lnTo>
                  <a:pt x="15" y="572"/>
                </a:lnTo>
                <a:lnTo>
                  <a:pt x="27" y="598"/>
                </a:lnTo>
                <a:lnTo>
                  <a:pt x="24" y="618"/>
                </a:lnTo>
                <a:lnTo>
                  <a:pt x="19" y="642"/>
                </a:lnTo>
                <a:lnTo>
                  <a:pt x="13" y="678"/>
                </a:lnTo>
                <a:lnTo>
                  <a:pt x="9" y="688"/>
                </a:lnTo>
                <a:lnTo>
                  <a:pt x="23" y="706"/>
                </a:lnTo>
                <a:lnTo>
                  <a:pt x="48" y="736"/>
                </a:lnTo>
                <a:lnTo>
                  <a:pt x="65" y="756"/>
                </a:lnTo>
                <a:lnTo>
                  <a:pt x="73" y="762"/>
                </a:lnTo>
                <a:lnTo>
                  <a:pt x="77" y="782"/>
                </a:lnTo>
                <a:lnTo>
                  <a:pt x="95" y="865"/>
                </a:lnTo>
                <a:lnTo>
                  <a:pt x="112" y="911"/>
                </a:lnTo>
                <a:lnTo>
                  <a:pt x="132" y="965"/>
                </a:lnTo>
                <a:lnTo>
                  <a:pt x="165" y="978"/>
                </a:lnTo>
                <a:lnTo>
                  <a:pt x="181" y="986"/>
                </a:lnTo>
                <a:lnTo>
                  <a:pt x="196" y="996"/>
                </a:lnTo>
                <a:lnTo>
                  <a:pt x="216" y="1022"/>
                </a:lnTo>
                <a:lnTo>
                  <a:pt x="216" y="1046"/>
                </a:lnTo>
                <a:lnTo>
                  <a:pt x="214" y="1060"/>
                </a:lnTo>
                <a:lnTo>
                  <a:pt x="209" y="1075"/>
                </a:lnTo>
                <a:lnTo>
                  <a:pt x="202" y="1095"/>
                </a:lnTo>
                <a:lnTo>
                  <a:pt x="180" y="1114"/>
                </a:lnTo>
                <a:lnTo>
                  <a:pt x="163" y="1139"/>
                </a:lnTo>
                <a:lnTo>
                  <a:pt x="135" y="1168"/>
                </a:lnTo>
                <a:lnTo>
                  <a:pt x="132" y="1207"/>
                </a:lnTo>
                <a:lnTo>
                  <a:pt x="128" y="1247"/>
                </a:lnTo>
                <a:lnTo>
                  <a:pt x="135" y="1300"/>
                </a:lnTo>
                <a:lnTo>
                  <a:pt x="160" y="1324"/>
                </a:lnTo>
                <a:lnTo>
                  <a:pt x="172" y="1343"/>
                </a:lnTo>
                <a:lnTo>
                  <a:pt x="189" y="1352"/>
                </a:lnTo>
                <a:lnTo>
                  <a:pt x="200" y="1351"/>
                </a:lnTo>
                <a:lnTo>
                  <a:pt x="214" y="1343"/>
                </a:lnTo>
                <a:lnTo>
                  <a:pt x="222" y="1343"/>
                </a:lnTo>
                <a:lnTo>
                  <a:pt x="237" y="1351"/>
                </a:lnTo>
                <a:lnTo>
                  <a:pt x="250" y="1357"/>
                </a:lnTo>
                <a:lnTo>
                  <a:pt x="258" y="1375"/>
                </a:lnTo>
                <a:lnTo>
                  <a:pt x="269" y="1401"/>
                </a:lnTo>
                <a:lnTo>
                  <a:pt x="276" y="1420"/>
                </a:lnTo>
                <a:lnTo>
                  <a:pt x="292" y="1468"/>
                </a:lnTo>
                <a:lnTo>
                  <a:pt x="322" y="1500"/>
                </a:lnTo>
                <a:lnTo>
                  <a:pt x="344" y="1528"/>
                </a:lnTo>
                <a:lnTo>
                  <a:pt x="357" y="1545"/>
                </a:lnTo>
                <a:lnTo>
                  <a:pt x="366" y="1587"/>
                </a:lnTo>
                <a:lnTo>
                  <a:pt x="369" y="1629"/>
                </a:lnTo>
                <a:lnTo>
                  <a:pt x="383" y="1665"/>
                </a:lnTo>
                <a:lnTo>
                  <a:pt x="394" y="1698"/>
                </a:lnTo>
                <a:lnTo>
                  <a:pt x="418" y="1718"/>
                </a:lnTo>
                <a:lnTo>
                  <a:pt x="447" y="1726"/>
                </a:lnTo>
                <a:lnTo>
                  <a:pt x="455" y="1731"/>
                </a:lnTo>
                <a:lnTo>
                  <a:pt x="491" y="1753"/>
                </a:lnTo>
                <a:lnTo>
                  <a:pt x="535" y="1775"/>
                </a:lnTo>
                <a:lnTo>
                  <a:pt x="574" y="1791"/>
                </a:lnTo>
                <a:lnTo>
                  <a:pt x="600" y="1782"/>
                </a:lnTo>
                <a:lnTo>
                  <a:pt x="615" y="1778"/>
                </a:lnTo>
                <a:lnTo>
                  <a:pt x="674" y="1776"/>
                </a:lnTo>
                <a:lnTo>
                  <a:pt x="700" y="1787"/>
                </a:lnTo>
                <a:lnTo>
                  <a:pt x="716" y="1796"/>
                </a:lnTo>
                <a:lnTo>
                  <a:pt x="752" y="1807"/>
                </a:lnTo>
                <a:lnTo>
                  <a:pt x="777" y="1795"/>
                </a:lnTo>
                <a:lnTo>
                  <a:pt x="792" y="1788"/>
                </a:lnTo>
                <a:lnTo>
                  <a:pt x="816" y="1788"/>
                </a:lnTo>
                <a:lnTo>
                  <a:pt x="817" y="1788"/>
                </a:lnTo>
                <a:lnTo>
                  <a:pt x="825" y="1802"/>
                </a:lnTo>
                <a:lnTo>
                  <a:pt x="837" y="1810"/>
                </a:lnTo>
                <a:lnTo>
                  <a:pt x="872" y="1834"/>
                </a:lnTo>
                <a:lnTo>
                  <a:pt x="901" y="1862"/>
                </a:lnTo>
                <a:lnTo>
                  <a:pt x="905" y="1870"/>
                </a:lnTo>
                <a:lnTo>
                  <a:pt x="917" y="1866"/>
                </a:lnTo>
                <a:lnTo>
                  <a:pt x="928" y="1859"/>
                </a:lnTo>
                <a:lnTo>
                  <a:pt x="935" y="1850"/>
                </a:lnTo>
                <a:lnTo>
                  <a:pt x="956" y="1702"/>
                </a:lnTo>
                <a:lnTo>
                  <a:pt x="1262" y="1743"/>
                </a:lnTo>
                <a:lnTo>
                  <a:pt x="1502" y="1767"/>
                </a:lnTo>
                <a:lnTo>
                  <a:pt x="1761" y="1790"/>
                </a:lnTo>
                <a:lnTo>
                  <a:pt x="2049" y="1815"/>
                </a:lnTo>
                <a:lnTo>
                  <a:pt x="2260" y="1831"/>
                </a:lnTo>
                <a:lnTo>
                  <a:pt x="2600" y="1842"/>
                </a:lnTo>
                <a:lnTo>
                  <a:pt x="2899" y="1850"/>
                </a:lnTo>
                <a:lnTo>
                  <a:pt x="2962" y="1850"/>
                </a:lnTo>
                <a:lnTo>
                  <a:pt x="2974" y="1737"/>
                </a:lnTo>
                <a:lnTo>
                  <a:pt x="3023" y="1197"/>
                </a:lnTo>
                <a:lnTo>
                  <a:pt x="3061" y="754"/>
                </a:lnTo>
                <a:lnTo>
                  <a:pt x="3099" y="342"/>
                </a:lnTo>
                <a:lnTo>
                  <a:pt x="2496" y="306"/>
                </a:lnTo>
                <a:lnTo>
                  <a:pt x="2051" y="260"/>
                </a:lnTo>
                <a:lnTo>
                  <a:pt x="1565" y="210"/>
                </a:lnTo>
                <a:lnTo>
                  <a:pt x="978" y="141"/>
                </a:lnTo>
                <a:lnTo>
                  <a:pt x="398" y="62"/>
                </a:lnTo>
                <a:lnTo>
                  <a:pt x="121" y="7"/>
                </a:lnTo>
                <a:lnTo>
                  <a:pt x="80" y="0"/>
                </a:lnTo>
                <a:lnTo>
                  <a:pt x="80" y="0"/>
                </a:lnTo>
                <a:close/>
              </a:path>
            </a:pathLst>
          </a:custGeom>
          <a:solidFill>
            <a:srgbClr val="FFFFFF"/>
          </a:solidFill>
          <a:ln w="0">
            <a:solidFill>
              <a:srgbClr val="000000"/>
            </a:solidFill>
            <a:prstDash val="solid"/>
            <a:round/>
            <a:headEnd/>
            <a:tailEnd/>
          </a:ln>
        </p:spPr>
        <p:txBody>
          <a:bodyPr/>
          <a:lstStyle/>
          <a:p>
            <a:endParaRPr lang="en-US"/>
          </a:p>
        </p:txBody>
      </p:sp>
      <p:sp>
        <p:nvSpPr>
          <p:cNvPr id="23572" name="Freeform 20"/>
          <p:cNvSpPr>
            <a:spLocks/>
          </p:cNvSpPr>
          <p:nvPr/>
        </p:nvSpPr>
        <p:spPr bwMode="auto">
          <a:xfrm>
            <a:off x="2833688" y="2773363"/>
            <a:ext cx="882650" cy="625475"/>
          </a:xfrm>
          <a:custGeom>
            <a:avLst/>
            <a:gdLst/>
            <a:ahLst/>
            <a:cxnLst>
              <a:cxn ang="0">
                <a:pos x="0" y="1374"/>
              </a:cxn>
              <a:cxn ang="0">
                <a:pos x="130" y="1391"/>
              </a:cxn>
              <a:cxn ang="0">
                <a:pos x="287" y="1419"/>
              </a:cxn>
              <a:cxn ang="0">
                <a:pos x="492" y="1452"/>
              </a:cxn>
              <a:cxn ang="0">
                <a:pos x="671" y="1474"/>
              </a:cxn>
              <a:cxn ang="0">
                <a:pos x="1058" y="1508"/>
              </a:cxn>
              <a:cxn ang="0">
                <a:pos x="1577" y="1551"/>
              </a:cxn>
              <a:cxn ang="0">
                <a:pos x="1867" y="1571"/>
              </a:cxn>
              <a:cxn ang="0">
                <a:pos x="2096" y="1578"/>
              </a:cxn>
              <a:cxn ang="0">
                <a:pos x="2227" y="147"/>
              </a:cxn>
              <a:cxn ang="0">
                <a:pos x="1887" y="140"/>
              </a:cxn>
              <a:cxn ang="0">
                <a:pos x="1433" y="121"/>
              </a:cxn>
              <a:cxn ang="0">
                <a:pos x="1102" y="92"/>
              </a:cxn>
              <a:cxn ang="0">
                <a:pos x="567" y="44"/>
              </a:cxn>
              <a:cxn ang="0">
                <a:pos x="233" y="0"/>
              </a:cxn>
              <a:cxn ang="0">
                <a:pos x="222" y="0"/>
              </a:cxn>
              <a:cxn ang="0">
                <a:pos x="0" y="1363"/>
              </a:cxn>
              <a:cxn ang="0">
                <a:pos x="0" y="1374"/>
              </a:cxn>
              <a:cxn ang="0">
                <a:pos x="0" y="1374"/>
              </a:cxn>
            </a:cxnLst>
            <a:rect l="0" t="0" r="r" b="b"/>
            <a:pathLst>
              <a:path w="2227" h="1578">
                <a:moveTo>
                  <a:pt x="0" y="1374"/>
                </a:moveTo>
                <a:lnTo>
                  <a:pt x="130" y="1391"/>
                </a:lnTo>
                <a:lnTo>
                  <a:pt x="287" y="1419"/>
                </a:lnTo>
                <a:lnTo>
                  <a:pt x="492" y="1452"/>
                </a:lnTo>
                <a:lnTo>
                  <a:pt x="671" y="1474"/>
                </a:lnTo>
                <a:lnTo>
                  <a:pt x="1058" y="1508"/>
                </a:lnTo>
                <a:lnTo>
                  <a:pt x="1577" y="1551"/>
                </a:lnTo>
                <a:lnTo>
                  <a:pt x="1867" y="1571"/>
                </a:lnTo>
                <a:lnTo>
                  <a:pt x="2096" y="1578"/>
                </a:lnTo>
                <a:lnTo>
                  <a:pt x="2227" y="147"/>
                </a:lnTo>
                <a:lnTo>
                  <a:pt x="1887" y="140"/>
                </a:lnTo>
                <a:lnTo>
                  <a:pt x="1433" y="121"/>
                </a:lnTo>
                <a:lnTo>
                  <a:pt x="1102" y="92"/>
                </a:lnTo>
                <a:lnTo>
                  <a:pt x="567" y="44"/>
                </a:lnTo>
                <a:lnTo>
                  <a:pt x="233" y="0"/>
                </a:lnTo>
                <a:lnTo>
                  <a:pt x="222" y="0"/>
                </a:lnTo>
                <a:lnTo>
                  <a:pt x="0" y="1363"/>
                </a:lnTo>
                <a:lnTo>
                  <a:pt x="0" y="1374"/>
                </a:lnTo>
                <a:lnTo>
                  <a:pt x="0" y="1374"/>
                </a:lnTo>
                <a:close/>
              </a:path>
            </a:pathLst>
          </a:custGeom>
          <a:solidFill>
            <a:srgbClr val="FFFFFF"/>
          </a:solidFill>
          <a:ln w="0">
            <a:solidFill>
              <a:srgbClr val="000000"/>
            </a:solidFill>
            <a:prstDash val="solid"/>
            <a:round/>
            <a:headEnd/>
            <a:tailEnd/>
          </a:ln>
        </p:spPr>
        <p:txBody>
          <a:bodyPr/>
          <a:lstStyle/>
          <a:p>
            <a:endParaRPr lang="en-US"/>
          </a:p>
        </p:txBody>
      </p:sp>
      <p:sp>
        <p:nvSpPr>
          <p:cNvPr id="23573" name="Freeform 21"/>
          <p:cNvSpPr>
            <a:spLocks/>
          </p:cNvSpPr>
          <p:nvPr/>
        </p:nvSpPr>
        <p:spPr bwMode="auto">
          <a:xfrm>
            <a:off x="2432050" y="3133725"/>
            <a:ext cx="642938" cy="793750"/>
          </a:xfrm>
          <a:custGeom>
            <a:avLst/>
            <a:gdLst/>
            <a:ahLst/>
            <a:cxnLst>
              <a:cxn ang="0">
                <a:pos x="0" y="1769"/>
              </a:cxn>
              <a:cxn ang="0">
                <a:pos x="345" y="0"/>
              </a:cxn>
              <a:cxn ang="0">
                <a:pos x="499" y="23"/>
              </a:cxn>
              <a:cxn ang="0">
                <a:pos x="686" y="55"/>
              </a:cxn>
              <a:cxn ang="0">
                <a:pos x="947" y="96"/>
              </a:cxn>
              <a:cxn ang="0">
                <a:pos x="1065" y="115"/>
              </a:cxn>
              <a:cxn ang="0">
                <a:pos x="1011" y="466"/>
              </a:cxn>
              <a:cxn ang="0">
                <a:pos x="1451" y="535"/>
              </a:cxn>
              <a:cxn ang="0">
                <a:pos x="1578" y="555"/>
              </a:cxn>
              <a:cxn ang="0">
                <a:pos x="1621" y="562"/>
              </a:cxn>
              <a:cxn ang="0">
                <a:pos x="1422" y="1998"/>
              </a:cxn>
              <a:cxn ang="0">
                <a:pos x="935" y="1933"/>
              </a:cxn>
              <a:cxn ang="0">
                <a:pos x="634" y="1876"/>
              </a:cxn>
              <a:cxn ang="0">
                <a:pos x="155" y="1794"/>
              </a:cxn>
              <a:cxn ang="0">
                <a:pos x="26" y="1772"/>
              </a:cxn>
              <a:cxn ang="0">
                <a:pos x="0" y="1769"/>
              </a:cxn>
              <a:cxn ang="0">
                <a:pos x="0" y="1769"/>
              </a:cxn>
            </a:cxnLst>
            <a:rect l="0" t="0" r="r" b="b"/>
            <a:pathLst>
              <a:path w="1621" h="1998">
                <a:moveTo>
                  <a:pt x="0" y="1769"/>
                </a:moveTo>
                <a:lnTo>
                  <a:pt x="345" y="0"/>
                </a:lnTo>
                <a:lnTo>
                  <a:pt x="499" y="23"/>
                </a:lnTo>
                <a:lnTo>
                  <a:pt x="686" y="55"/>
                </a:lnTo>
                <a:lnTo>
                  <a:pt x="947" y="96"/>
                </a:lnTo>
                <a:lnTo>
                  <a:pt x="1065" y="115"/>
                </a:lnTo>
                <a:lnTo>
                  <a:pt x="1011" y="466"/>
                </a:lnTo>
                <a:lnTo>
                  <a:pt x="1451" y="535"/>
                </a:lnTo>
                <a:lnTo>
                  <a:pt x="1578" y="555"/>
                </a:lnTo>
                <a:lnTo>
                  <a:pt x="1621" y="562"/>
                </a:lnTo>
                <a:lnTo>
                  <a:pt x="1422" y="1998"/>
                </a:lnTo>
                <a:lnTo>
                  <a:pt x="935" y="1933"/>
                </a:lnTo>
                <a:lnTo>
                  <a:pt x="634" y="1876"/>
                </a:lnTo>
                <a:lnTo>
                  <a:pt x="155" y="1794"/>
                </a:lnTo>
                <a:lnTo>
                  <a:pt x="26" y="1772"/>
                </a:lnTo>
                <a:lnTo>
                  <a:pt x="0" y="1769"/>
                </a:lnTo>
                <a:lnTo>
                  <a:pt x="0" y="1769"/>
                </a:lnTo>
                <a:close/>
              </a:path>
            </a:pathLst>
          </a:custGeom>
          <a:gradFill rotWithShape="0">
            <a:gsLst>
              <a:gs pos="0">
                <a:srgbClr val="0000FF"/>
              </a:gs>
              <a:gs pos="100000">
                <a:srgbClr val="000099"/>
              </a:gs>
            </a:gsLst>
            <a:path path="rect">
              <a:fillToRect l="50000" t="50000" r="50000" b="50000"/>
            </a:path>
          </a:gradFill>
          <a:ln w="0">
            <a:solidFill>
              <a:srgbClr val="000000"/>
            </a:solidFill>
            <a:prstDash val="solid"/>
            <a:round/>
            <a:headEnd/>
            <a:tailEnd/>
          </a:ln>
        </p:spPr>
        <p:txBody>
          <a:bodyPr/>
          <a:lstStyle/>
          <a:p>
            <a:endParaRPr lang="en-US"/>
          </a:p>
        </p:txBody>
      </p:sp>
      <p:sp>
        <p:nvSpPr>
          <p:cNvPr id="23574" name="Freeform 22"/>
          <p:cNvSpPr>
            <a:spLocks/>
          </p:cNvSpPr>
          <p:nvPr/>
        </p:nvSpPr>
        <p:spPr bwMode="auto">
          <a:xfrm>
            <a:off x="2628900" y="3186113"/>
            <a:ext cx="136525" cy="150812"/>
          </a:xfrm>
          <a:custGeom>
            <a:avLst/>
            <a:gdLst/>
            <a:ahLst/>
            <a:cxnLst>
              <a:cxn ang="0">
                <a:pos x="20" y="101"/>
              </a:cxn>
              <a:cxn ang="0">
                <a:pos x="32" y="57"/>
              </a:cxn>
              <a:cxn ang="0">
                <a:pos x="38" y="15"/>
              </a:cxn>
              <a:cxn ang="0">
                <a:pos x="54" y="4"/>
              </a:cxn>
              <a:cxn ang="0">
                <a:pos x="86" y="0"/>
              </a:cxn>
              <a:cxn ang="0">
                <a:pos x="119" y="4"/>
              </a:cxn>
              <a:cxn ang="0">
                <a:pos x="132" y="37"/>
              </a:cxn>
              <a:cxn ang="0">
                <a:pos x="132" y="68"/>
              </a:cxn>
              <a:cxn ang="0">
                <a:pos x="144" y="84"/>
              </a:cxn>
              <a:cxn ang="0">
                <a:pos x="155" y="101"/>
              </a:cxn>
              <a:cxn ang="0">
                <a:pos x="159" y="140"/>
              </a:cxn>
              <a:cxn ang="0">
                <a:pos x="167" y="149"/>
              </a:cxn>
              <a:cxn ang="0">
                <a:pos x="176" y="149"/>
              </a:cxn>
              <a:cxn ang="0">
                <a:pos x="200" y="135"/>
              </a:cxn>
              <a:cxn ang="0">
                <a:pos x="205" y="81"/>
              </a:cxn>
              <a:cxn ang="0">
                <a:pos x="228" y="71"/>
              </a:cxn>
              <a:cxn ang="0">
                <a:pos x="236" y="100"/>
              </a:cxn>
              <a:cxn ang="0">
                <a:pos x="236" y="119"/>
              </a:cxn>
              <a:cxn ang="0">
                <a:pos x="253" y="125"/>
              </a:cxn>
              <a:cxn ang="0">
                <a:pos x="272" y="143"/>
              </a:cxn>
              <a:cxn ang="0">
                <a:pos x="259" y="167"/>
              </a:cxn>
              <a:cxn ang="0">
                <a:pos x="240" y="180"/>
              </a:cxn>
              <a:cxn ang="0">
                <a:pos x="239" y="196"/>
              </a:cxn>
              <a:cxn ang="0">
                <a:pos x="255" y="214"/>
              </a:cxn>
              <a:cxn ang="0">
                <a:pos x="280" y="249"/>
              </a:cxn>
              <a:cxn ang="0">
                <a:pos x="329" y="293"/>
              </a:cxn>
              <a:cxn ang="0">
                <a:pos x="348" y="329"/>
              </a:cxn>
              <a:cxn ang="0">
                <a:pos x="332" y="348"/>
              </a:cxn>
              <a:cxn ang="0">
                <a:pos x="316" y="350"/>
              </a:cxn>
              <a:cxn ang="0">
                <a:pos x="252" y="362"/>
              </a:cxn>
              <a:cxn ang="0">
                <a:pos x="196" y="376"/>
              </a:cxn>
              <a:cxn ang="0">
                <a:pos x="152" y="381"/>
              </a:cxn>
              <a:cxn ang="0">
                <a:pos x="128" y="366"/>
              </a:cxn>
              <a:cxn ang="0">
                <a:pos x="110" y="350"/>
              </a:cxn>
              <a:cxn ang="0">
                <a:pos x="95" y="310"/>
              </a:cxn>
              <a:cxn ang="0">
                <a:pos x="95" y="278"/>
              </a:cxn>
              <a:cxn ang="0">
                <a:pos x="94" y="249"/>
              </a:cxn>
              <a:cxn ang="0">
                <a:pos x="76" y="234"/>
              </a:cxn>
              <a:cxn ang="0">
                <a:pos x="76" y="222"/>
              </a:cxn>
              <a:cxn ang="0">
                <a:pos x="76" y="214"/>
              </a:cxn>
              <a:cxn ang="0">
                <a:pos x="60" y="200"/>
              </a:cxn>
              <a:cxn ang="0">
                <a:pos x="34" y="180"/>
              </a:cxn>
              <a:cxn ang="0">
                <a:pos x="19" y="177"/>
              </a:cxn>
              <a:cxn ang="0">
                <a:pos x="8" y="176"/>
              </a:cxn>
              <a:cxn ang="0">
                <a:pos x="3" y="141"/>
              </a:cxn>
              <a:cxn ang="0">
                <a:pos x="0" y="120"/>
              </a:cxn>
              <a:cxn ang="0">
                <a:pos x="6" y="113"/>
              </a:cxn>
              <a:cxn ang="0">
                <a:pos x="11" y="109"/>
              </a:cxn>
              <a:cxn ang="0">
                <a:pos x="20" y="101"/>
              </a:cxn>
              <a:cxn ang="0">
                <a:pos x="20" y="101"/>
              </a:cxn>
            </a:cxnLst>
            <a:rect l="0" t="0" r="r" b="b"/>
            <a:pathLst>
              <a:path w="348" h="381">
                <a:moveTo>
                  <a:pt x="20" y="101"/>
                </a:moveTo>
                <a:lnTo>
                  <a:pt x="32" y="57"/>
                </a:lnTo>
                <a:lnTo>
                  <a:pt x="38" y="15"/>
                </a:lnTo>
                <a:lnTo>
                  <a:pt x="54" y="4"/>
                </a:lnTo>
                <a:lnTo>
                  <a:pt x="86" y="0"/>
                </a:lnTo>
                <a:lnTo>
                  <a:pt x="119" y="4"/>
                </a:lnTo>
                <a:lnTo>
                  <a:pt x="132" y="37"/>
                </a:lnTo>
                <a:lnTo>
                  <a:pt x="132" y="68"/>
                </a:lnTo>
                <a:lnTo>
                  <a:pt x="144" y="84"/>
                </a:lnTo>
                <a:lnTo>
                  <a:pt x="155" y="101"/>
                </a:lnTo>
                <a:lnTo>
                  <a:pt x="159" y="140"/>
                </a:lnTo>
                <a:lnTo>
                  <a:pt x="167" y="149"/>
                </a:lnTo>
                <a:lnTo>
                  <a:pt x="176" y="149"/>
                </a:lnTo>
                <a:lnTo>
                  <a:pt x="200" y="135"/>
                </a:lnTo>
                <a:lnTo>
                  <a:pt x="205" y="81"/>
                </a:lnTo>
                <a:lnTo>
                  <a:pt x="228" y="71"/>
                </a:lnTo>
                <a:lnTo>
                  <a:pt x="236" y="100"/>
                </a:lnTo>
                <a:lnTo>
                  <a:pt x="236" y="119"/>
                </a:lnTo>
                <a:lnTo>
                  <a:pt x="253" y="125"/>
                </a:lnTo>
                <a:lnTo>
                  <a:pt x="272" y="143"/>
                </a:lnTo>
                <a:lnTo>
                  <a:pt x="259" y="167"/>
                </a:lnTo>
                <a:lnTo>
                  <a:pt x="240" y="180"/>
                </a:lnTo>
                <a:lnTo>
                  <a:pt x="239" y="196"/>
                </a:lnTo>
                <a:lnTo>
                  <a:pt x="255" y="214"/>
                </a:lnTo>
                <a:lnTo>
                  <a:pt x="280" y="249"/>
                </a:lnTo>
                <a:lnTo>
                  <a:pt x="329" y="293"/>
                </a:lnTo>
                <a:lnTo>
                  <a:pt x="348" y="329"/>
                </a:lnTo>
                <a:lnTo>
                  <a:pt x="332" y="348"/>
                </a:lnTo>
                <a:lnTo>
                  <a:pt x="316" y="350"/>
                </a:lnTo>
                <a:lnTo>
                  <a:pt x="252" y="362"/>
                </a:lnTo>
                <a:lnTo>
                  <a:pt x="196" y="376"/>
                </a:lnTo>
                <a:lnTo>
                  <a:pt x="152" y="381"/>
                </a:lnTo>
                <a:lnTo>
                  <a:pt x="128" y="366"/>
                </a:lnTo>
                <a:lnTo>
                  <a:pt x="110" y="350"/>
                </a:lnTo>
                <a:lnTo>
                  <a:pt x="95" y="310"/>
                </a:lnTo>
                <a:lnTo>
                  <a:pt x="95" y="278"/>
                </a:lnTo>
                <a:lnTo>
                  <a:pt x="94" y="249"/>
                </a:lnTo>
                <a:lnTo>
                  <a:pt x="76" y="234"/>
                </a:lnTo>
                <a:lnTo>
                  <a:pt x="76" y="222"/>
                </a:lnTo>
                <a:lnTo>
                  <a:pt x="76" y="214"/>
                </a:lnTo>
                <a:lnTo>
                  <a:pt x="60" y="200"/>
                </a:lnTo>
                <a:lnTo>
                  <a:pt x="34" y="180"/>
                </a:lnTo>
                <a:lnTo>
                  <a:pt x="19" y="177"/>
                </a:lnTo>
                <a:lnTo>
                  <a:pt x="8" y="176"/>
                </a:lnTo>
                <a:lnTo>
                  <a:pt x="3" y="141"/>
                </a:lnTo>
                <a:lnTo>
                  <a:pt x="0" y="120"/>
                </a:lnTo>
                <a:lnTo>
                  <a:pt x="6" y="113"/>
                </a:lnTo>
                <a:lnTo>
                  <a:pt x="11" y="109"/>
                </a:lnTo>
                <a:lnTo>
                  <a:pt x="20" y="101"/>
                </a:lnTo>
                <a:lnTo>
                  <a:pt x="20" y="101"/>
                </a:lnTo>
                <a:close/>
              </a:path>
            </a:pathLst>
          </a:custGeom>
          <a:solidFill>
            <a:schemeClr val="hlink"/>
          </a:solidFill>
          <a:ln w="0">
            <a:solidFill>
              <a:srgbClr val="000000"/>
            </a:solidFill>
            <a:prstDash val="solid"/>
            <a:round/>
            <a:headEnd/>
            <a:tailEnd/>
          </a:ln>
        </p:spPr>
        <p:txBody>
          <a:bodyPr/>
          <a:lstStyle/>
          <a:p>
            <a:endParaRPr lang="en-US"/>
          </a:p>
        </p:txBody>
      </p:sp>
      <p:sp>
        <p:nvSpPr>
          <p:cNvPr id="23575" name="Freeform 23"/>
          <p:cNvSpPr>
            <a:spLocks/>
          </p:cNvSpPr>
          <p:nvPr/>
        </p:nvSpPr>
        <p:spPr bwMode="auto">
          <a:xfrm>
            <a:off x="2243138" y="3833813"/>
            <a:ext cx="752475" cy="925512"/>
          </a:xfrm>
          <a:custGeom>
            <a:avLst/>
            <a:gdLst/>
            <a:ahLst/>
            <a:cxnLst>
              <a:cxn ang="0">
                <a:pos x="30" y="1506"/>
              </a:cxn>
              <a:cxn ang="0">
                <a:pos x="66" y="1474"/>
              </a:cxn>
              <a:cxn ang="0">
                <a:pos x="90" y="1468"/>
              </a:cxn>
              <a:cxn ang="0">
                <a:pos x="91" y="1448"/>
              </a:cxn>
              <a:cxn ang="0">
                <a:pos x="78" y="1422"/>
              </a:cxn>
              <a:cxn ang="0">
                <a:pos x="43" y="1402"/>
              </a:cxn>
              <a:cxn ang="0">
                <a:pos x="43" y="1383"/>
              </a:cxn>
              <a:cxn ang="0">
                <a:pos x="60" y="1364"/>
              </a:cxn>
              <a:cxn ang="0">
                <a:pos x="78" y="1342"/>
              </a:cxn>
              <a:cxn ang="0">
                <a:pos x="102" y="1261"/>
              </a:cxn>
              <a:cxn ang="0">
                <a:pos x="111" y="1194"/>
              </a:cxn>
              <a:cxn ang="0">
                <a:pos x="132" y="1116"/>
              </a:cxn>
              <a:cxn ang="0">
                <a:pos x="176" y="1038"/>
              </a:cxn>
              <a:cxn ang="0">
                <a:pos x="235" y="1028"/>
              </a:cxn>
              <a:cxn ang="0">
                <a:pos x="287" y="997"/>
              </a:cxn>
              <a:cxn ang="0">
                <a:pos x="285" y="977"/>
              </a:cxn>
              <a:cxn ang="0">
                <a:pos x="255" y="931"/>
              </a:cxn>
              <a:cxn ang="0">
                <a:pos x="217" y="864"/>
              </a:cxn>
              <a:cxn ang="0">
                <a:pos x="207" y="744"/>
              </a:cxn>
              <a:cxn ang="0">
                <a:pos x="191" y="712"/>
              </a:cxn>
              <a:cxn ang="0">
                <a:pos x="191" y="690"/>
              </a:cxn>
              <a:cxn ang="0">
                <a:pos x="227" y="564"/>
              </a:cxn>
              <a:cxn ang="0">
                <a:pos x="239" y="482"/>
              </a:cxn>
              <a:cxn ang="0">
                <a:pos x="221" y="375"/>
              </a:cxn>
              <a:cxn ang="0">
                <a:pos x="228" y="340"/>
              </a:cxn>
              <a:cxn ang="0">
                <a:pos x="244" y="321"/>
              </a:cxn>
              <a:cxn ang="0">
                <a:pos x="264" y="312"/>
              </a:cxn>
              <a:cxn ang="0">
                <a:pos x="295" y="326"/>
              </a:cxn>
              <a:cxn ang="0">
                <a:pos x="309" y="353"/>
              </a:cxn>
              <a:cxn ang="0">
                <a:pos x="319" y="366"/>
              </a:cxn>
              <a:cxn ang="0">
                <a:pos x="363" y="365"/>
              </a:cxn>
              <a:cxn ang="0">
                <a:pos x="397" y="347"/>
              </a:cxn>
              <a:cxn ang="0">
                <a:pos x="410" y="316"/>
              </a:cxn>
              <a:cxn ang="0">
                <a:pos x="800" y="65"/>
              </a:cxn>
              <a:cxn ang="0">
                <a:pos x="1260" y="136"/>
              </a:cxn>
              <a:cxn ang="0">
                <a:pos x="1720" y="208"/>
              </a:cxn>
              <a:cxn ang="0">
                <a:pos x="1615" y="2329"/>
              </a:cxn>
              <a:cxn ang="0">
                <a:pos x="2" y="1537"/>
              </a:cxn>
              <a:cxn ang="0">
                <a:pos x="0" y="1518"/>
              </a:cxn>
            </a:cxnLst>
            <a:rect l="0" t="0" r="r" b="b"/>
            <a:pathLst>
              <a:path w="1896" h="2329">
                <a:moveTo>
                  <a:pt x="0" y="1518"/>
                </a:moveTo>
                <a:lnTo>
                  <a:pt x="30" y="1506"/>
                </a:lnTo>
                <a:lnTo>
                  <a:pt x="44" y="1495"/>
                </a:lnTo>
                <a:lnTo>
                  <a:pt x="66" y="1474"/>
                </a:lnTo>
                <a:lnTo>
                  <a:pt x="80" y="1468"/>
                </a:lnTo>
                <a:lnTo>
                  <a:pt x="90" y="1468"/>
                </a:lnTo>
                <a:lnTo>
                  <a:pt x="94" y="1451"/>
                </a:lnTo>
                <a:lnTo>
                  <a:pt x="91" y="1448"/>
                </a:lnTo>
                <a:lnTo>
                  <a:pt x="91" y="1439"/>
                </a:lnTo>
                <a:lnTo>
                  <a:pt x="78" y="1422"/>
                </a:lnTo>
                <a:lnTo>
                  <a:pt x="60" y="1411"/>
                </a:lnTo>
                <a:lnTo>
                  <a:pt x="43" y="1402"/>
                </a:lnTo>
                <a:lnTo>
                  <a:pt x="43" y="1398"/>
                </a:lnTo>
                <a:lnTo>
                  <a:pt x="43" y="1383"/>
                </a:lnTo>
                <a:lnTo>
                  <a:pt x="43" y="1378"/>
                </a:lnTo>
                <a:lnTo>
                  <a:pt x="60" y="1364"/>
                </a:lnTo>
                <a:lnTo>
                  <a:pt x="72" y="1358"/>
                </a:lnTo>
                <a:lnTo>
                  <a:pt x="78" y="1342"/>
                </a:lnTo>
                <a:lnTo>
                  <a:pt x="94" y="1323"/>
                </a:lnTo>
                <a:lnTo>
                  <a:pt x="102" y="1261"/>
                </a:lnTo>
                <a:lnTo>
                  <a:pt x="107" y="1239"/>
                </a:lnTo>
                <a:lnTo>
                  <a:pt x="111" y="1194"/>
                </a:lnTo>
                <a:lnTo>
                  <a:pt x="126" y="1145"/>
                </a:lnTo>
                <a:lnTo>
                  <a:pt x="132" y="1116"/>
                </a:lnTo>
                <a:lnTo>
                  <a:pt x="166" y="1061"/>
                </a:lnTo>
                <a:lnTo>
                  <a:pt x="176" y="1038"/>
                </a:lnTo>
                <a:lnTo>
                  <a:pt x="208" y="1033"/>
                </a:lnTo>
                <a:lnTo>
                  <a:pt x="235" y="1028"/>
                </a:lnTo>
                <a:lnTo>
                  <a:pt x="263" y="1012"/>
                </a:lnTo>
                <a:lnTo>
                  <a:pt x="287" y="997"/>
                </a:lnTo>
                <a:lnTo>
                  <a:pt x="291" y="993"/>
                </a:lnTo>
                <a:lnTo>
                  <a:pt x="285" y="977"/>
                </a:lnTo>
                <a:lnTo>
                  <a:pt x="271" y="949"/>
                </a:lnTo>
                <a:lnTo>
                  <a:pt x="255" y="931"/>
                </a:lnTo>
                <a:lnTo>
                  <a:pt x="231" y="889"/>
                </a:lnTo>
                <a:lnTo>
                  <a:pt x="217" y="864"/>
                </a:lnTo>
                <a:lnTo>
                  <a:pt x="208" y="836"/>
                </a:lnTo>
                <a:lnTo>
                  <a:pt x="207" y="744"/>
                </a:lnTo>
                <a:lnTo>
                  <a:pt x="200" y="723"/>
                </a:lnTo>
                <a:lnTo>
                  <a:pt x="191" y="712"/>
                </a:lnTo>
                <a:lnTo>
                  <a:pt x="187" y="706"/>
                </a:lnTo>
                <a:lnTo>
                  <a:pt x="191" y="690"/>
                </a:lnTo>
                <a:lnTo>
                  <a:pt x="205" y="619"/>
                </a:lnTo>
                <a:lnTo>
                  <a:pt x="227" y="564"/>
                </a:lnTo>
                <a:lnTo>
                  <a:pt x="239" y="510"/>
                </a:lnTo>
                <a:lnTo>
                  <a:pt x="239" y="482"/>
                </a:lnTo>
                <a:lnTo>
                  <a:pt x="229" y="386"/>
                </a:lnTo>
                <a:lnTo>
                  <a:pt x="221" y="375"/>
                </a:lnTo>
                <a:lnTo>
                  <a:pt x="220" y="361"/>
                </a:lnTo>
                <a:lnTo>
                  <a:pt x="228" y="340"/>
                </a:lnTo>
                <a:lnTo>
                  <a:pt x="235" y="333"/>
                </a:lnTo>
                <a:lnTo>
                  <a:pt x="244" y="321"/>
                </a:lnTo>
                <a:lnTo>
                  <a:pt x="257" y="313"/>
                </a:lnTo>
                <a:lnTo>
                  <a:pt x="264" y="312"/>
                </a:lnTo>
                <a:lnTo>
                  <a:pt x="279" y="312"/>
                </a:lnTo>
                <a:lnTo>
                  <a:pt x="295" y="326"/>
                </a:lnTo>
                <a:lnTo>
                  <a:pt x="300" y="338"/>
                </a:lnTo>
                <a:lnTo>
                  <a:pt x="309" y="353"/>
                </a:lnTo>
                <a:lnTo>
                  <a:pt x="309" y="359"/>
                </a:lnTo>
                <a:lnTo>
                  <a:pt x="319" y="366"/>
                </a:lnTo>
                <a:lnTo>
                  <a:pt x="333" y="373"/>
                </a:lnTo>
                <a:lnTo>
                  <a:pt x="363" y="365"/>
                </a:lnTo>
                <a:lnTo>
                  <a:pt x="385" y="365"/>
                </a:lnTo>
                <a:lnTo>
                  <a:pt x="397" y="347"/>
                </a:lnTo>
                <a:lnTo>
                  <a:pt x="404" y="345"/>
                </a:lnTo>
                <a:lnTo>
                  <a:pt x="410" y="316"/>
                </a:lnTo>
                <a:lnTo>
                  <a:pt x="472" y="0"/>
                </a:lnTo>
                <a:lnTo>
                  <a:pt x="800" y="65"/>
                </a:lnTo>
                <a:lnTo>
                  <a:pt x="1032" y="99"/>
                </a:lnTo>
                <a:lnTo>
                  <a:pt x="1260" y="136"/>
                </a:lnTo>
                <a:lnTo>
                  <a:pt x="1490" y="176"/>
                </a:lnTo>
                <a:lnTo>
                  <a:pt x="1720" y="208"/>
                </a:lnTo>
                <a:lnTo>
                  <a:pt x="1896" y="233"/>
                </a:lnTo>
                <a:lnTo>
                  <a:pt x="1615" y="2329"/>
                </a:lnTo>
                <a:lnTo>
                  <a:pt x="1005" y="2232"/>
                </a:lnTo>
                <a:lnTo>
                  <a:pt x="2" y="1537"/>
                </a:lnTo>
                <a:lnTo>
                  <a:pt x="0" y="1518"/>
                </a:lnTo>
                <a:lnTo>
                  <a:pt x="0" y="1518"/>
                </a:lnTo>
                <a:close/>
              </a:path>
            </a:pathLst>
          </a:custGeom>
          <a:gradFill rotWithShape="0">
            <a:gsLst>
              <a:gs pos="0">
                <a:srgbClr val="0000FF"/>
              </a:gs>
              <a:gs pos="100000">
                <a:srgbClr val="000099"/>
              </a:gs>
            </a:gsLst>
            <a:path path="rect">
              <a:fillToRect l="50000" t="50000" r="50000" b="50000"/>
            </a:path>
          </a:gradFill>
          <a:ln w="0">
            <a:solidFill>
              <a:srgbClr val="000000"/>
            </a:solidFill>
            <a:prstDash val="solid"/>
            <a:round/>
            <a:headEnd/>
            <a:tailEnd/>
          </a:ln>
        </p:spPr>
        <p:txBody>
          <a:bodyPr/>
          <a:lstStyle/>
          <a:p>
            <a:endParaRPr lang="en-US"/>
          </a:p>
        </p:txBody>
      </p:sp>
      <p:sp>
        <p:nvSpPr>
          <p:cNvPr id="23576" name="Freeform 24"/>
          <p:cNvSpPr>
            <a:spLocks/>
          </p:cNvSpPr>
          <p:nvPr/>
        </p:nvSpPr>
        <p:spPr bwMode="auto">
          <a:xfrm>
            <a:off x="2995613" y="3355975"/>
            <a:ext cx="881062" cy="633413"/>
          </a:xfrm>
          <a:custGeom>
            <a:avLst/>
            <a:gdLst/>
            <a:ahLst/>
            <a:cxnLst>
              <a:cxn ang="0">
                <a:pos x="201" y="0"/>
              </a:cxn>
              <a:cxn ang="0">
                <a:pos x="362" y="12"/>
              </a:cxn>
              <a:cxn ang="0">
                <a:pos x="750" y="49"/>
              </a:cxn>
              <a:cxn ang="0">
                <a:pos x="1158" y="80"/>
              </a:cxn>
              <a:cxn ang="0">
                <a:pos x="1604" y="105"/>
              </a:cxn>
              <a:cxn ang="0">
                <a:pos x="1710" y="106"/>
              </a:cxn>
              <a:cxn ang="0">
                <a:pos x="2219" y="129"/>
              </a:cxn>
              <a:cxn ang="0">
                <a:pos x="2147" y="1594"/>
              </a:cxn>
              <a:cxn ang="0">
                <a:pos x="1842" y="1589"/>
              </a:cxn>
              <a:cxn ang="0">
                <a:pos x="1399" y="1560"/>
              </a:cxn>
              <a:cxn ang="0">
                <a:pos x="1021" y="1535"/>
              </a:cxn>
              <a:cxn ang="0">
                <a:pos x="576" y="1497"/>
              </a:cxn>
              <a:cxn ang="0">
                <a:pos x="239" y="1464"/>
              </a:cxn>
              <a:cxn ang="0">
                <a:pos x="0" y="1437"/>
              </a:cxn>
              <a:cxn ang="0">
                <a:pos x="187" y="96"/>
              </a:cxn>
              <a:cxn ang="0">
                <a:pos x="195" y="28"/>
              </a:cxn>
              <a:cxn ang="0">
                <a:pos x="201" y="0"/>
              </a:cxn>
              <a:cxn ang="0">
                <a:pos x="201" y="0"/>
              </a:cxn>
            </a:cxnLst>
            <a:rect l="0" t="0" r="r" b="b"/>
            <a:pathLst>
              <a:path w="2219" h="1594">
                <a:moveTo>
                  <a:pt x="201" y="0"/>
                </a:moveTo>
                <a:lnTo>
                  <a:pt x="362" y="12"/>
                </a:lnTo>
                <a:lnTo>
                  <a:pt x="750" y="49"/>
                </a:lnTo>
                <a:lnTo>
                  <a:pt x="1158" y="80"/>
                </a:lnTo>
                <a:lnTo>
                  <a:pt x="1604" y="105"/>
                </a:lnTo>
                <a:lnTo>
                  <a:pt x="1710" y="106"/>
                </a:lnTo>
                <a:lnTo>
                  <a:pt x="2219" y="129"/>
                </a:lnTo>
                <a:lnTo>
                  <a:pt x="2147" y="1594"/>
                </a:lnTo>
                <a:lnTo>
                  <a:pt x="1842" y="1589"/>
                </a:lnTo>
                <a:lnTo>
                  <a:pt x="1399" y="1560"/>
                </a:lnTo>
                <a:lnTo>
                  <a:pt x="1021" y="1535"/>
                </a:lnTo>
                <a:lnTo>
                  <a:pt x="576" y="1497"/>
                </a:lnTo>
                <a:lnTo>
                  <a:pt x="239" y="1464"/>
                </a:lnTo>
                <a:lnTo>
                  <a:pt x="0" y="1437"/>
                </a:lnTo>
                <a:lnTo>
                  <a:pt x="187" y="96"/>
                </a:lnTo>
                <a:lnTo>
                  <a:pt x="195" y="28"/>
                </a:lnTo>
                <a:lnTo>
                  <a:pt x="201" y="0"/>
                </a:lnTo>
                <a:lnTo>
                  <a:pt x="201" y="0"/>
                </a:lnTo>
                <a:close/>
              </a:path>
            </a:pathLst>
          </a:custGeom>
          <a:gradFill rotWithShape="0">
            <a:gsLst>
              <a:gs pos="0">
                <a:srgbClr val="0000FF"/>
              </a:gs>
              <a:gs pos="100000">
                <a:srgbClr val="000099"/>
              </a:gs>
            </a:gsLst>
            <a:path path="rect">
              <a:fillToRect l="50000" t="50000" r="50000" b="50000"/>
            </a:path>
          </a:gradFill>
          <a:ln w="0">
            <a:solidFill>
              <a:srgbClr val="000000"/>
            </a:solidFill>
            <a:prstDash val="solid"/>
            <a:round/>
            <a:headEnd/>
            <a:tailEnd/>
          </a:ln>
        </p:spPr>
        <p:txBody>
          <a:bodyPr/>
          <a:lstStyle/>
          <a:p>
            <a:endParaRPr lang="en-US"/>
          </a:p>
        </p:txBody>
      </p:sp>
      <p:sp>
        <p:nvSpPr>
          <p:cNvPr id="23577" name="Freeform 25"/>
          <p:cNvSpPr>
            <a:spLocks/>
          </p:cNvSpPr>
          <p:nvPr/>
        </p:nvSpPr>
        <p:spPr bwMode="auto">
          <a:xfrm>
            <a:off x="2884488" y="3927475"/>
            <a:ext cx="842962" cy="836613"/>
          </a:xfrm>
          <a:custGeom>
            <a:avLst/>
            <a:gdLst/>
            <a:ahLst/>
            <a:cxnLst>
              <a:cxn ang="0">
                <a:pos x="0" y="2099"/>
              </a:cxn>
              <a:cxn ang="0">
                <a:pos x="279" y="0"/>
              </a:cxn>
              <a:cxn ang="0">
                <a:pos x="562" y="33"/>
              </a:cxn>
              <a:cxn ang="0">
                <a:pos x="1175" y="91"/>
              </a:cxn>
              <a:cxn ang="0">
                <a:pos x="1563" y="114"/>
              </a:cxn>
              <a:cxn ang="0">
                <a:pos x="1963" y="142"/>
              </a:cxn>
              <a:cxn ang="0">
                <a:pos x="2123" y="149"/>
              </a:cxn>
              <a:cxn ang="0">
                <a:pos x="2024" y="1893"/>
              </a:cxn>
              <a:cxn ang="0">
                <a:pos x="717" y="1891"/>
              </a:cxn>
              <a:cxn ang="0">
                <a:pos x="713" y="1991"/>
              </a:cxn>
              <a:cxn ang="0">
                <a:pos x="196" y="1962"/>
              </a:cxn>
              <a:cxn ang="0">
                <a:pos x="180" y="2111"/>
              </a:cxn>
              <a:cxn ang="0">
                <a:pos x="0" y="2099"/>
              </a:cxn>
              <a:cxn ang="0">
                <a:pos x="0" y="2099"/>
              </a:cxn>
            </a:cxnLst>
            <a:rect l="0" t="0" r="r" b="b"/>
            <a:pathLst>
              <a:path w="2123" h="2111">
                <a:moveTo>
                  <a:pt x="0" y="2099"/>
                </a:moveTo>
                <a:lnTo>
                  <a:pt x="279" y="0"/>
                </a:lnTo>
                <a:lnTo>
                  <a:pt x="562" y="33"/>
                </a:lnTo>
                <a:lnTo>
                  <a:pt x="1175" y="91"/>
                </a:lnTo>
                <a:lnTo>
                  <a:pt x="1563" y="114"/>
                </a:lnTo>
                <a:lnTo>
                  <a:pt x="1963" y="142"/>
                </a:lnTo>
                <a:lnTo>
                  <a:pt x="2123" y="149"/>
                </a:lnTo>
                <a:lnTo>
                  <a:pt x="2024" y="1893"/>
                </a:lnTo>
                <a:lnTo>
                  <a:pt x="717" y="1891"/>
                </a:lnTo>
                <a:lnTo>
                  <a:pt x="713" y="1991"/>
                </a:lnTo>
                <a:lnTo>
                  <a:pt x="196" y="1962"/>
                </a:lnTo>
                <a:lnTo>
                  <a:pt x="180" y="2111"/>
                </a:lnTo>
                <a:lnTo>
                  <a:pt x="0" y="2099"/>
                </a:lnTo>
                <a:lnTo>
                  <a:pt x="0" y="2099"/>
                </a:lnTo>
                <a:close/>
              </a:path>
            </a:pathLst>
          </a:custGeom>
          <a:gradFill rotWithShape="0">
            <a:gsLst>
              <a:gs pos="0">
                <a:srgbClr val="0000FF"/>
              </a:gs>
              <a:gs pos="100000">
                <a:srgbClr val="000099"/>
              </a:gs>
            </a:gsLst>
            <a:path path="rect">
              <a:fillToRect l="50000" t="50000" r="50000" b="50000"/>
            </a:path>
          </a:gradFill>
          <a:ln w="0">
            <a:solidFill>
              <a:srgbClr val="000000"/>
            </a:solidFill>
            <a:prstDash val="solid"/>
            <a:round/>
            <a:headEnd/>
            <a:tailEnd/>
          </a:ln>
        </p:spPr>
        <p:txBody>
          <a:bodyPr/>
          <a:lstStyle/>
          <a:p>
            <a:endParaRPr lang="en-US"/>
          </a:p>
        </p:txBody>
      </p:sp>
      <p:sp>
        <p:nvSpPr>
          <p:cNvPr id="23578" name="Freeform 26"/>
          <p:cNvSpPr>
            <a:spLocks/>
          </p:cNvSpPr>
          <p:nvPr/>
        </p:nvSpPr>
        <p:spPr bwMode="auto">
          <a:xfrm>
            <a:off x="3729038" y="2233613"/>
            <a:ext cx="731837" cy="503237"/>
          </a:xfrm>
          <a:custGeom>
            <a:avLst/>
            <a:gdLst/>
            <a:ahLst/>
            <a:cxnLst>
              <a:cxn ang="0">
                <a:pos x="0" y="1176"/>
              </a:cxn>
              <a:cxn ang="0">
                <a:pos x="107" y="0"/>
              </a:cxn>
              <a:cxn ang="0">
                <a:pos x="229" y="7"/>
              </a:cxn>
              <a:cxn ang="0">
                <a:pos x="519" y="24"/>
              </a:cxn>
              <a:cxn ang="0">
                <a:pos x="791" y="35"/>
              </a:cxn>
              <a:cxn ang="0">
                <a:pos x="1234" y="36"/>
              </a:cxn>
              <a:cxn ang="0">
                <a:pos x="1540" y="40"/>
              </a:cxn>
              <a:cxn ang="0">
                <a:pos x="1724" y="40"/>
              </a:cxn>
              <a:cxn ang="0">
                <a:pos x="1729" y="157"/>
              </a:cxn>
              <a:cxn ang="0">
                <a:pos x="1729" y="223"/>
              </a:cxn>
              <a:cxn ang="0">
                <a:pos x="1725" y="284"/>
              </a:cxn>
              <a:cxn ang="0">
                <a:pos x="1709" y="353"/>
              </a:cxn>
              <a:cxn ang="0">
                <a:pos x="1701" y="392"/>
              </a:cxn>
              <a:cxn ang="0">
                <a:pos x="1712" y="429"/>
              </a:cxn>
              <a:cxn ang="0">
                <a:pos x="1725" y="448"/>
              </a:cxn>
              <a:cxn ang="0">
                <a:pos x="1757" y="471"/>
              </a:cxn>
              <a:cxn ang="0">
                <a:pos x="1777" y="491"/>
              </a:cxn>
              <a:cxn ang="0">
                <a:pos x="1793" y="525"/>
              </a:cxn>
              <a:cxn ang="0">
                <a:pos x="1793" y="535"/>
              </a:cxn>
              <a:cxn ang="0">
                <a:pos x="1804" y="622"/>
              </a:cxn>
              <a:cxn ang="0">
                <a:pos x="1798" y="694"/>
              </a:cxn>
              <a:cxn ang="0">
                <a:pos x="1782" y="806"/>
              </a:cxn>
              <a:cxn ang="0">
                <a:pos x="1796" y="880"/>
              </a:cxn>
              <a:cxn ang="0">
                <a:pos x="1813" y="939"/>
              </a:cxn>
              <a:cxn ang="0">
                <a:pos x="1821" y="979"/>
              </a:cxn>
              <a:cxn ang="0">
                <a:pos x="1814" y="1016"/>
              </a:cxn>
              <a:cxn ang="0">
                <a:pos x="1814" y="1064"/>
              </a:cxn>
              <a:cxn ang="0">
                <a:pos x="1830" y="1150"/>
              </a:cxn>
              <a:cxn ang="0">
                <a:pos x="1844" y="1214"/>
              </a:cxn>
              <a:cxn ang="0">
                <a:pos x="1838" y="1266"/>
              </a:cxn>
              <a:cxn ang="0">
                <a:pos x="0" y="1176"/>
              </a:cxn>
              <a:cxn ang="0">
                <a:pos x="0" y="1176"/>
              </a:cxn>
            </a:cxnLst>
            <a:rect l="0" t="0" r="r" b="b"/>
            <a:pathLst>
              <a:path w="1844" h="1266">
                <a:moveTo>
                  <a:pt x="0" y="1176"/>
                </a:moveTo>
                <a:lnTo>
                  <a:pt x="107" y="0"/>
                </a:lnTo>
                <a:lnTo>
                  <a:pt x="229" y="7"/>
                </a:lnTo>
                <a:lnTo>
                  <a:pt x="519" y="24"/>
                </a:lnTo>
                <a:lnTo>
                  <a:pt x="791" y="35"/>
                </a:lnTo>
                <a:lnTo>
                  <a:pt x="1234" y="36"/>
                </a:lnTo>
                <a:lnTo>
                  <a:pt x="1540" y="40"/>
                </a:lnTo>
                <a:lnTo>
                  <a:pt x="1724" y="40"/>
                </a:lnTo>
                <a:lnTo>
                  <a:pt x="1729" y="157"/>
                </a:lnTo>
                <a:lnTo>
                  <a:pt x="1729" y="223"/>
                </a:lnTo>
                <a:lnTo>
                  <a:pt x="1725" y="284"/>
                </a:lnTo>
                <a:lnTo>
                  <a:pt x="1709" y="353"/>
                </a:lnTo>
                <a:lnTo>
                  <a:pt x="1701" y="392"/>
                </a:lnTo>
                <a:lnTo>
                  <a:pt x="1712" y="429"/>
                </a:lnTo>
                <a:lnTo>
                  <a:pt x="1725" y="448"/>
                </a:lnTo>
                <a:lnTo>
                  <a:pt x="1757" y="471"/>
                </a:lnTo>
                <a:lnTo>
                  <a:pt x="1777" y="491"/>
                </a:lnTo>
                <a:lnTo>
                  <a:pt x="1793" y="525"/>
                </a:lnTo>
                <a:lnTo>
                  <a:pt x="1793" y="535"/>
                </a:lnTo>
                <a:lnTo>
                  <a:pt x="1804" y="622"/>
                </a:lnTo>
                <a:lnTo>
                  <a:pt x="1798" y="694"/>
                </a:lnTo>
                <a:lnTo>
                  <a:pt x="1782" y="806"/>
                </a:lnTo>
                <a:lnTo>
                  <a:pt x="1796" y="880"/>
                </a:lnTo>
                <a:lnTo>
                  <a:pt x="1813" y="939"/>
                </a:lnTo>
                <a:lnTo>
                  <a:pt x="1821" y="979"/>
                </a:lnTo>
                <a:lnTo>
                  <a:pt x="1814" y="1016"/>
                </a:lnTo>
                <a:lnTo>
                  <a:pt x="1814" y="1064"/>
                </a:lnTo>
                <a:lnTo>
                  <a:pt x="1830" y="1150"/>
                </a:lnTo>
                <a:lnTo>
                  <a:pt x="1844" y="1214"/>
                </a:lnTo>
                <a:lnTo>
                  <a:pt x="1838" y="1266"/>
                </a:lnTo>
                <a:lnTo>
                  <a:pt x="0" y="1176"/>
                </a:lnTo>
                <a:lnTo>
                  <a:pt x="0" y="1176"/>
                </a:lnTo>
                <a:close/>
              </a:path>
            </a:pathLst>
          </a:custGeom>
          <a:solidFill>
            <a:srgbClr val="FFFFFF"/>
          </a:solidFill>
          <a:ln w="0">
            <a:solidFill>
              <a:srgbClr val="000000"/>
            </a:solidFill>
            <a:prstDash val="solid"/>
            <a:round/>
            <a:headEnd/>
            <a:tailEnd/>
          </a:ln>
        </p:spPr>
        <p:txBody>
          <a:bodyPr/>
          <a:lstStyle/>
          <a:p>
            <a:endParaRPr lang="en-US"/>
          </a:p>
        </p:txBody>
      </p:sp>
      <p:sp>
        <p:nvSpPr>
          <p:cNvPr id="23579" name="Freeform 27"/>
          <p:cNvSpPr>
            <a:spLocks/>
          </p:cNvSpPr>
          <p:nvPr/>
        </p:nvSpPr>
        <p:spPr bwMode="auto">
          <a:xfrm>
            <a:off x="3690938" y="2700338"/>
            <a:ext cx="804862" cy="531812"/>
          </a:xfrm>
          <a:custGeom>
            <a:avLst/>
            <a:gdLst/>
            <a:ahLst/>
            <a:cxnLst>
              <a:cxn ang="0">
                <a:pos x="0" y="1054"/>
              </a:cxn>
              <a:cxn ang="0">
                <a:pos x="97" y="0"/>
              </a:cxn>
              <a:cxn ang="0">
                <a:pos x="355" y="14"/>
              </a:cxn>
              <a:cxn ang="0">
                <a:pos x="950" y="41"/>
              </a:cxn>
              <a:cxn ang="0">
                <a:pos x="1565" y="74"/>
              </a:cxn>
              <a:cxn ang="0">
                <a:pos x="1939" y="90"/>
              </a:cxn>
              <a:cxn ang="0">
                <a:pos x="1943" y="165"/>
              </a:cxn>
              <a:cxn ang="0">
                <a:pos x="1943" y="202"/>
              </a:cxn>
              <a:cxn ang="0">
                <a:pos x="1951" y="222"/>
              </a:cxn>
              <a:cxn ang="0">
                <a:pos x="1981" y="242"/>
              </a:cxn>
              <a:cxn ang="0">
                <a:pos x="1990" y="247"/>
              </a:cxn>
              <a:cxn ang="0">
                <a:pos x="2002" y="259"/>
              </a:cxn>
              <a:cxn ang="0">
                <a:pos x="2013" y="270"/>
              </a:cxn>
              <a:cxn ang="0">
                <a:pos x="2018" y="298"/>
              </a:cxn>
              <a:cxn ang="0">
                <a:pos x="2028" y="862"/>
              </a:cxn>
              <a:cxn ang="0">
                <a:pos x="2006" y="862"/>
              </a:cxn>
              <a:cxn ang="0">
                <a:pos x="2005" y="862"/>
              </a:cxn>
              <a:cxn ang="0">
                <a:pos x="1975" y="866"/>
              </a:cxn>
              <a:cxn ang="0">
                <a:pos x="1981" y="889"/>
              </a:cxn>
              <a:cxn ang="0">
                <a:pos x="1991" y="905"/>
              </a:cxn>
              <a:cxn ang="0">
                <a:pos x="1989" y="919"/>
              </a:cxn>
              <a:cxn ang="0">
                <a:pos x="1990" y="938"/>
              </a:cxn>
              <a:cxn ang="0">
                <a:pos x="1958" y="958"/>
              </a:cxn>
              <a:cxn ang="0">
                <a:pos x="1966" y="982"/>
              </a:cxn>
              <a:cxn ang="0">
                <a:pos x="1997" y="1003"/>
              </a:cxn>
              <a:cxn ang="0">
                <a:pos x="2014" y="1030"/>
              </a:cxn>
              <a:cxn ang="0">
                <a:pos x="2019" y="1071"/>
              </a:cxn>
              <a:cxn ang="0">
                <a:pos x="2001" y="1092"/>
              </a:cxn>
              <a:cxn ang="0">
                <a:pos x="2005" y="1131"/>
              </a:cxn>
              <a:cxn ang="0">
                <a:pos x="2014" y="1158"/>
              </a:cxn>
              <a:cxn ang="0">
                <a:pos x="2027" y="1187"/>
              </a:cxn>
              <a:cxn ang="0">
                <a:pos x="2025" y="1226"/>
              </a:cxn>
              <a:cxn ang="0">
                <a:pos x="2017" y="1280"/>
              </a:cxn>
              <a:cxn ang="0">
                <a:pos x="2009" y="1328"/>
              </a:cxn>
              <a:cxn ang="0">
                <a:pos x="2002" y="1340"/>
              </a:cxn>
              <a:cxn ang="0">
                <a:pos x="1969" y="1309"/>
              </a:cxn>
              <a:cxn ang="0">
                <a:pos x="1933" y="1292"/>
              </a:cxn>
              <a:cxn ang="0">
                <a:pos x="1907" y="1292"/>
              </a:cxn>
              <a:cxn ang="0">
                <a:pos x="1882" y="1293"/>
              </a:cxn>
              <a:cxn ang="0">
                <a:pos x="1855" y="1281"/>
              </a:cxn>
              <a:cxn ang="0">
                <a:pos x="1830" y="1261"/>
              </a:cxn>
              <a:cxn ang="0">
                <a:pos x="1808" y="1236"/>
              </a:cxn>
              <a:cxn ang="0">
                <a:pos x="1774" y="1223"/>
              </a:cxn>
              <a:cxn ang="0">
                <a:pos x="1730" y="1220"/>
              </a:cxn>
              <a:cxn ang="0">
                <a:pos x="1666" y="1223"/>
              </a:cxn>
              <a:cxn ang="0">
                <a:pos x="1650" y="1216"/>
              </a:cxn>
              <a:cxn ang="0">
                <a:pos x="1581" y="1190"/>
              </a:cxn>
              <a:cxn ang="0">
                <a:pos x="1565" y="1176"/>
              </a:cxn>
              <a:cxn ang="0">
                <a:pos x="1540" y="1168"/>
              </a:cxn>
              <a:cxn ang="0">
                <a:pos x="1503" y="1168"/>
              </a:cxn>
              <a:cxn ang="0">
                <a:pos x="1459" y="1168"/>
              </a:cxn>
              <a:cxn ang="0">
                <a:pos x="1428" y="1164"/>
              </a:cxn>
              <a:cxn ang="0">
                <a:pos x="1423" y="1148"/>
              </a:cxn>
              <a:cxn ang="0">
                <a:pos x="1412" y="1136"/>
              </a:cxn>
              <a:cxn ang="0">
                <a:pos x="1404" y="1128"/>
              </a:cxn>
              <a:cxn ang="0">
                <a:pos x="1391" y="1112"/>
              </a:cxn>
              <a:cxn ang="0">
                <a:pos x="1372" y="1091"/>
              </a:cxn>
              <a:cxn ang="0">
                <a:pos x="690" y="1067"/>
              </a:cxn>
              <a:cxn ang="0">
                <a:pos x="226" y="1055"/>
              </a:cxn>
              <a:cxn ang="0">
                <a:pos x="56" y="1054"/>
              </a:cxn>
              <a:cxn ang="0">
                <a:pos x="0" y="1054"/>
              </a:cxn>
              <a:cxn ang="0">
                <a:pos x="0" y="1054"/>
              </a:cxn>
            </a:cxnLst>
            <a:rect l="0" t="0" r="r" b="b"/>
            <a:pathLst>
              <a:path w="2028" h="1340">
                <a:moveTo>
                  <a:pt x="0" y="1054"/>
                </a:moveTo>
                <a:lnTo>
                  <a:pt x="97" y="0"/>
                </a:lnTo>
                <a:lnTo>
                  <a:pt x="355" y="14"/>
                </a:lnTo>
                <a:lnTo>
                  <a:pt x="950" y="41"/>
                </a:lnTo>
                <a:lnTo>
                  <a:pt x="1565" y="74"/>
                </a:lnTo>
                <a:lnTo>
                  <a:pt x="1939" y="90"/>
                </a:lnTo>
                <a:lnTo>
                  <a:pt x="1943" y="165"/>
                </a:lnTo>
                <a:lnTo>
                  <a:pt x="1943" y="202"/>
                </a:lnTo>
                <a:lnTo>
                  <a:pt x="1951" y="222"/>
                </a:lnTo>
                <a:lnTo>
                  <a:pt x="1981" y="242"/>
                </a:lnTo>
                <a:lnTo>
                  <a:pt x="1990" y="247"/>
                </a:lnTo>
                <a:lnTo>
                  <a:pt x="2002" y="259"/>
                </a:lnTo>
                <a:lnTo>
                  <a:pt x="2013" y="270"/>
                </a:lnTo>
                <a:lnTo>
                  <a:pt x="2018" y="298"/>
                </a:lnTo>
                <a:lnTo>
                  <a:pt x="2028" y="862"/>
                </a:lnTo>
                <a:lnTo>
                  <a:pt x="2006" y="862"/>
                </a:lnTo>
                <a:lnTo>
                  <a:pt x="2005" y="862"/>
                </a:lnTo>
                <a:lnTo>
                  <a:pt x="1975" y="866"/>
                </a:lnTo>
                <a:lnTo>
                  <a:pt x="1981" y="889"/>
                </a:lnTo>
                <a:lnTo>
                  <a:pt x="1991" y="905"/>
                </a:lnTo>
                <a:lnTo>
                  <a:pt x="1989" y="919"/>
                </a:lnTo>
                <a:lnTo>
                  <a:pt x="1990" y="938"/>
                </a:lnTo>
                <a:lnTo>
                  <a:pt x="1958" y="958"/>
                </a:lnTo>
                <a:lnTo>
                  <a:pt x="1966" y="982"/>
                </a:lnTo>
                <a:lnTo>
                  <a:pt x="1997" y="1003"/>
                </a:lnTo>
                <a:lnTo>
                  <a:pt x="2014" y="1030"/>
                </a:lnTo>
                <a:lnTo>
                  <a:pt x="2019" y="1071"/>
                </a:lnTo>
                <a:lnTo>
                  <a:pt x="2001" y="1092"/>
                </a:lnTo>
                <a:lnTo>
                  <a:pt x="2005" y="1131"/>
                </a:lnTo>
                <a:lnTo>
                  <a:pt x="2014" y="1158"/>
                </a:lnTo>
                <a:lnTo>
                  <a:pt x="2027" y="1187"/>
                </a:lnTo>
                <a:lnTo>
                  <a:pt x="2025" y="1226"/>
                </a:lnTo>
                <a:lnTo>
                  <a:pt x="2017" y="1280"/>
                </a:lnTo>
                <a:lnTo>
                  <a:pt x="2009" y="1328"/>
                </a:lnTo>
                <a:lnTo>
                  <a:pt x="2002" y="1340"/>
                </a:lnTo>
                <a:lnTo>
                  <a:pt x="1969" y="1309"/>
                </a:lnTo>
                <a:lnTo>
                  <a:pt x="1933" y="1292"/>
                </a:lnTo>
                <a:lnTo>
                  <a:pt x="1907" y="1292"/>
                </a:lnTo>
                <a:lnTo>
                  <a:pt x="1882" y="1293"/>
                </a:lnTo>
                <a:lnTo>
                  <a:pt x="1855" y="1281"/>
                </a:lnTo>
                <a:lnTo>
                  <a:pt x="1830" y="1261"/>
                </a:lnTo>
                <a:lnTo>
                  <a:pt x="1808" y="1236"/>
                </a:lnTo>
                <a:lnTo>
                  <a:pt x="1774" y="1223"/>
                </a:lnTo>
                <a:lnTo>
                  <a:pt x="1730" y="1220"/>
                </a:lnTo>
                <a:lnTo>
                  <a:pt x="1666" y="1223"/>
                </a:lnTo>
                <a:lnTo>
                  <a:pt x="1650" y="1216"/>
                </a:lnTo>
                <a:lnTo>
                  <a:pt x="1581" y="1190"/>
                </a:lnTo>
                <a:lnTo>
                  <a:pt x="1565" y="1176"/>
                </a:lnTo>
                <a:lnTo>
                  <a:pt x="1540" y="1168"/>
                </a:lnTo>
                <a:lnTo>
                  <a:pt x="1503" y="1168"/>
                </a:lnTo>
                <a:lnTo>
                  <a:pt x="1459" y="1168"/>
                </a:lnTo>
                <a:lnTo>
                  <a:pt x="1428" y="1164"/>
                </a:lnTo>
                <a:lnTo>
                  <a:pt x="1423" y="1148"/>
                </a:lnTo>
                <a:lnTo>
                  <a:pt x="1412" y="1136"/>
                </a:lnTo>
                <a:lnTo>
                  <a:pt x="1404" y="1128"/>
                </a:lnTo>
                <a:lnTo>
                  <a:pt x="1391" y="1112"/>
                </a:lnTo>
                <a:lnTo>
                  <a:pt x="1372" y="1091"/>
                </a:lnTo>
                <a:lnTo>
                  <a:pt x="690" y="1067"/>
                </a:lnTo>
                <a:lnTo>
                  <a:pt x="226" y="1055"/>
                </a:lnTo>
                <a:lnTo>
                  <a:pt x="56" y="1054"/>
                </a:lnTo>
                <a:lnTo>
                  <a:pt x="0" y="1054"/>
                </a:lnTo>
                <a:lnTo>
                  <a:pt x="0" y="1054"/>
                </a:lnTo>
                <a:close/>
              </a:path>
            </a:pathLst>
          </a:custGeom>
          <a:solidFill>
            <a:srgbClr val="FFFFFF"/>
          </a:solidFill>
          <a:ln w="0">
            <a:solidFill>
              <a:srgbClr val="000000"/>
            </a:solidFill>
            <a:prstDash val="solid"/>
            <a:round/>
            <a:headEnd/>
            <a:tailEnd/>
          </a:ln>
        </p:spPr>
        <p:txBody>
          <a:bodyPr/>
          <a:lstStyle/>
          <a:p>
            <a:endParaRPr lang="en-US"/>
          </a:p>
        </p:txBody>
      </p:sp>
      <p:sp>
        <p:nvSpPr>
          <p:cNvPr id="23580" name="Freeform 28"/>
          <p:cNvSpPr>
            <a:spLocks/>
          </p:cNvSpPr>
          <p:nvPr/>
        </p:nvSpPr>
        <p:spPr bwMode="auto">
          <a:xfrm>
            <a:off x="3665538" y="3117850"/>
            <a:ext cx="935037" cy="450850"/>
          </a:xfrm>
          <a:custGeom>
            <a:avLst/>
            <a:gdLst/>
            <a:ahLst/>
            <a:cxnLst>
              <a:cxn ang="0">
                <a:pos x="64" y="0"/>
              </a:cxn>
              <a:cxn ang="0">
                <a:pos x="643" y="8"/>
              </a:cxn>
              <a:cxn ang="0">
                <a:pos x="1380" y="30"/>
              </a:cxn>
              <a:cxn ang="0">
                <a:pos x="1431" y="30"/>
              </a:cxn>
              <a:cxn ang="0">
                <a:pos x="1479" y="90"/>
              </a:cxn>
              <a:cxn ang="0">
                <a:pos x="1520" y="116"/>
              </a:cxn>
              <a:cxn ang="0">
                <a:pos x="1593" y="116"/>
              </a:cxn>
              <a:cxn ang="0">
                <a:pos x="1639" y="135"/>
              </a:cxn>
              <a:cxn ang="0">
                <a:pos x="1734" y="171"/>
              </a:cxn>
              <a:cxn ang="0">
                <a:pos x="1802" y="166"/>
              </a:cxn>
              <a:cxn ang="0">
                <a:pos x="1854" y="179"/>
              </a:cxn>
              <a:cxn ang="0">
                <a:pos x="1893" y="207"/>
              </a:cxn>
              <a:cxn ang="0">
                <a:pos x="1938" y="236"/>
              </a:cxn>
              <a:cxn ang="0">
                <a:pos x="1985" y="239"/>
              </a:cxn>
              <a:cxn ang="0">
                <a:pos x="2007" y="243"/>
              </a:cxn>
              <a:cxn ang="0">
                <a:pos x="2055" y="272"/>
              </a:cxn>
              <a:cxn ang="0">
                <a:pos x="2087" y="303"/>
              </a:cxn>
              <a:cxn ang="0">
                <a:pos x="2120" y="371"/>
              </a:cxn>
              <a:cxn ang="0">
                <a:pos x="2132" y="406"/>
              </a:cxn>
              <a:cxn ang="0">
                <a:pos x="2204" y="536"/>
              </a:cxn>
              <a:cxn ang="0">
                <a:pos x="2224" y="614"/>
              </a:cxn>
              <a:cxn ang="0">
                <a:pos x="2270" y="705"/>
              </a:cxn>
              <a:cxn ang="0">
                <a:pos x="2285" y="729"/>
              </a:cxn>
              <a:cxn ang="0">
                <a:pos x="2279" y="779"/>
              </a:cxn>
              <a:cxn ang="0">
                <a:pos x="2272" y="806"/>
              </a:cxn>
              <a:cxn ang="0">
                <a:pos x="2283" y="842"/>
              </a:cxn>
              <a:cxn ang="0">
                <a:pos x="2320" y="898"/>
              </a:cxn>
              <a:cxn ang="0">
                <a:pos x="2336" y="967"/>
              </a:cxn>
              <a:cxn ang="0">
                <a:pos x="2337" y="1059"/>
              </a:cxn>
              <a:cxn ang="0">
                <a:pos x="2356" y="1132"/>
              </a:cxn>
              <a:cxn ang="0">
                <a:pos x="2140" y="1135"/>
              </a:cxn>
              <a:cxn ang="0">
                <a:pos x="1024" y="1119"/>
              </a:cxn>
              <a:cxn ang="0">
                <a:pos x="517" y="1109"/>
              </a:cxn>
              <a:cxn ang="0">
                <a:pos x="48" y="709"/>
              </a:cxn>
              <a:cxn ang="0">
                <a:pos x="0" y="707"/>
              </a:cxn>
            </a:cxnLst>
            <a:rect l="0" t="0" r="r" b="b"/>
            <a:pathLst>
              <a:path w="2356" h="1135">
                <a:moveTo>
                  <a:pt x="0" y="707"/>
                </a:moveTo>
                <a:lnTo>
                  <a:pt x="64" y="0"/>
                </a:lnTo>
                <a:lnTo>
                  <a:pt x="341" y="6"/>
                </a:lnTo>
                <a:lnTo>
                  <a:pt x="643" y="8"/>
                </a:lnTo>
                <a:lnTo>
                  <a:pt x="1138" y="27"/>
                </a:lnTo>
                <a:lnTo>
                  <a:pt x="1380" y="30"/>
                </a:lnTo>
                <a:lnTo>
                  <a:pt x="1419" y="30"/>
                </a:lnTo>
                <a:lnTo>
                  <a:pt x="1431" y="30"/>
                </a:lnTo>
                <a:lnTo>
                  <a:pt x="1448" y="42"/>
                </a:lnTo>
                <a:lnTo>
                  <a:pt x="1479" y="90"/>
                </a:lnTo>
                <a:lnTo>
                  <a:pt x="1500" y="110"/>
                </a:lnTo>
                <a:lnTo>
                  <a:pt x="1520" y="116"/>
                </a:lnTo>
                <a:lnTo>
                  <a:pt x="1560" y="116"/>
                </a:lnTo>
                <a:lnTo>
                  <a:pt x="1593" y="116"/>
                </a:lnTo>
                <a:lnTo>
                  <a:pt x="1619" y="116"/>
                </a:lnTo>
                <a:lnTo>
                  <a:pt x="1639" y="135"/>
                </a:lnTo>
                <a:lnTo>
                  <a:pt x="1688" y="154"/>
                </a:lnTo>
                <a:lnTo>
                  <a:pt x="1734" y="171"/>
                </a:lnTo>
                <a:lnTo>
                  <a:pt x="1773" y="166"/>
                </a:lnTo>
                <a:lnTo>
                  <a:pt x="1802" y="166"/>
                </a:lnTo>
                <a:lnTo>
                  <a:pt x="1845" y="168"/>
                </a:lnTo>
                <a:lnTo>
                  <a:pt x="1854" y="179"/>
                </a:lnTo>
                <a:lnTo>
                  <a:pt x="1872" y="184"/>
                </a:lnTo>
                <a:lnTo>
                  <a:pt x="1893" y="207"/>
                </a:lnTo>
                <a:lnTo>
                  <a:pt x="1919" y="229"/>
                </a:lnTo>
                <a:lnTo>
                  <a:pt x="1938" y="236"/>
                </a:lnTo>
                <a:lnTo>
                  <a:pt x="1949" y="240"/>
                </a:lnTo>
                <a:lnTo>
                  <a:pt x="1985" y="239"/>
                </a:lnTo>
                <a:lnTo>
                  <a:pt x="1997" y="239"/>
                </a:lnTo>
                <a:lnTo>
                  <a:pt x="2007" y="243"/>
                </a:lnTo>
                <a:lnTo>
                  <a:pt x="2035" y="259"/>
                </a:lnTo>
                <a:lnTo>
                  <a:pt x="2055" y="272"/>
                </a:lnTo>
                <a:lnTo>
                  <a:pt x="2069" y="291"/>
                </a:lnTo>
                <a:lnTo>
                  <a:pt x="2087" y="303"/>
                </a:lnTo>
                <a:lnTo>
                  <a:pt x="2104" y="329"/>
                </a:lnTo>
                <a:lnTo>
                  <a:pt x="2120" y="371"/>
                </a:lnTo>
                <a:lnTo>
                  <a:pt x="2120" y="386"/>
                </a:lnTo>
                <a:lnTo>
                  <a:pt x="2132" y="406"/>
                </a:lnTo>
                <a:lnTo>
                  <a:pt x="2154" y="450"/>
                </a:lnTo>
                <a:lnTo>
                  <a:pt x="2204" y="536"/>
                </a:lnTo>
                <a:lnTo>
                  <a:pt x="2218" y="579"/>
                </a:lnTo>
                <a:lnTo>
                  <a:pt x="2224" y="614"/>
                </a:lnTo>
                <a:lnTo>
                  <a:pt x="2238" y="657"/>
                </a:lnTo>
                <a:lnTo>
                  <a:pt x="2270" y="705"/>
                </a:lnTo>
                <a:lnTo>
                  <a:pt x="2281" y="713"/>
                </a:lnTo>
                <a:lnTo>
                  <a:pt x="2285" y="729"/>
                </a:lnTo>
                <a:lnTo>
                  <a:pt x="2285" y="747"/>
                </a:lnTo>
                <a:lnTo>
                  <a:pt x="2279" y="779"/>
                </a:lnTo>
                <a:lnTo>
                  <a:pt x="2271" y="788"/>
                </a:lnTo>
                <a:lnTo>
                  <a:pt x="2272" y="806"/>
                </a:lnTo>
                <a:lnTo>
                  <a:pt x="2272" y="834"/>
                </a:lnTo>
                <a:lnTo>
                  <a:pt x="2283" y="842"/>
                </a:lnTo>
                <a:lnTo>
                  <a:pt x="2304" y="870"/>
                </a:lnTo>
                <a:lnTo>
                  <a:pt x="2320" y="898"/>
                </a:lnTo>
                <a:lnTo>
                  <a:pt x="2329" y="924"/>
                </a:lnTo>
                <a:lnTo>
                  <a:pt x="2336" y="967"/>
                </a:lnTo>
                <a:lnTo>
                  <a:pt x="2345" y="1009"/>
                </a:lnTo>
                <a:lnTo>
                  <a:pt x="2337" y="1059"/>
                </a:lnTo>
                <a:lnTo>
                  <a:pt x="2347" y="1097"/>
                </a:lnTo>
                <a:lnTo>
                  <a:pt x="2356" y="1132"/>
                </a:lnTo>
                <a:lnTo>
                  <a:pt x="2356" y="1135"/>
                </a:lnTo>
                <a:lnTo>
                  <a:pt x="2140" y="1135"/>
                </a:lnTo>
                <a:lnTo>
                  <a:pt x="1649" y="1129"/>
                </a:lnTo>
                <a:lnTo>
                  <a:pt x="1024" y="1119"/>
                </a:lnTo>
                <a:lnTo>
                  <a:pt x="590" y="1108"/>
                </a:lnTo>
                <a:lnTo>
                  <a:pt x="517" y="1109"/>
                </a:lnTo>
                <a:lnTo>
                  <a:pt x="533" y="730"/>
                </a:lnTo>
                <a:lnTo>
                  <a:pt x="48" y="709"/>
                </a:lnTo>
                <a:lnTo>
                  <a:pt x="0" y="707"/>
                </a:lnTo>
                <a:lnTo>
                  <a:pt x="0" y="707"/>
                </a:lnTo>
                <a:close/>
              </a:path>
            </a:pathLst>
          </a:custGeom>
          <a:solidFill>
            <a:srgbClr val="FFFFFF"/>
          </a:solidFill>
          <a:ln w="0">
            <a:solidFill>
              <a:srgbClr val="000000"/>
            </a:solidFill>
            <a:prstDash val="solid"/>
            <a:round/>
            <a:headEnd/>
            <a:tailEnd/>
          </a:ln>
        </p:spPr>
        <p:txBody>
          <a:bodyPr/>
          <a:lstStyle/>
          <a:p>
            <a:endParaRPr lang="en-US"/>
          </a:p>
        </p:txBody>
      </p:sp>
      <p:sp>
        <p:nvSpPr>
          <p:cNvPr id="23581" name="Freeform 29"/>
          <p:cNvSpPr>
            <a:spLocks/>
          </p:cNvSpPr>
          <p:nvPr/>
        </p:nvSpPr>
        <p:spPr bwMode="auto">
          <a:xfrm>
            <a:off x="3722688" y="3986213"/>
            <a:ext cx="1006475" cy="509587"/>
          </a:xfrm>
          <a:custGeom>
            <a:avLst/>
            <a:gdLst/>
            <a:ahLst/>
            <a:cxnLst>
              <a:cxn ang="0">
                <a:pos x="734" y="17"/>
              </a:cxn>
              <a:cxn ang="0">
                <a:pos x="2351" y="53"/>
              </a:cxn>
              <a:cxn ang="0">
                <a:pos x="2412" y="185"/>
              </a:cxn>
              <a:cxn ang="0">
                <a:pos x="2534" y="1286"/>
              </a:cxn>
              <a:cxn ang="0">
                <a:pos x="2480" y="1274"/>
              </a:cxn>
              <a:cxn ang="0">
                <a:pos x="2413" y="1247"/>
              </a:cxn>
              <a:cxn ang="0">
                <a:pos x="2328" y="1222"/>
              </a:cxn>
              <a:cxn ang="0">
                <a:pos x="2270" y="1199"/>
              </a:cxn>
              <a:cxn ang="0">
                <a:pos x="2190" y="1195"/>
              </a:cxn>
              <a:cxn ang="0">
                <a:pos x="2150" y="1186"/>
              </a:cxn>
              <a:cxn ang="0">
                <a:pos x="2103" y="1186"/>
              </a:cxn>
              <a:cxn ang="0">
                <a:pos x="2030" y="1217"/>
              </a:cxn>
              <a:cxn ang="0">
                <a:pos x="2010" y="1238"/>
              </a:cxn>
              <a:cxn ang="0">
                <a:pos x="1979" y="1267"/>
              </a:cxn>
              <a:cxn ang="0">
                <a:pos x="1947" y="1275"/>
              </a:cxn>
              <a:cxn ang="0">
                <a:pos x="1914" y="1277"/>
              </a:cxn>
              <a:cxn ang="0">
                <a:pos x="1881" y="1262"/>
              </a:cxn>
              <a:cxn ang="0">
                <a:pos x="1862" y="1235"/>
              </a:cxn>
              <a:cxn ang="0">
                <a:pos x="1842" y="1209"/>
              </a:cxn>
              <a:cxn ang="0">
                <a:pos x="1793" y="1191"/>
              </a:cxn>
              <a:cxn ang="0">
                <a:pos x="1748" y="1217"/>
              </a:cxn>
              <a:cxn ang="0">
                <a:pos x="1736" y="1238"/>
              </a:cxn>
              <a:cxn ang="0">
                <a:pos x="1687" y="1218"/>
              </a:cxn>
              <a:cxn ang="0">
                <a:pos x="1668" y="1247"/>
              </a:cxn>
              <a:cxn ang="0">
                <a:pos x="1639" y="1277"/>
              </a:cxn>
              <a:cxn ang="0">
                <a:pos x="1603" y="1261"/>
              </a:cxn>
              <a:cxn ang="0">
                <a:pos x="1583" y="1231"/>
              </a:cxn>
              <a:cxn ang="0">
                <a:pos x="1542" y="1231"/>
              </a:cxn>
              <a:cxn ang="0">
                <a:pos x="1507" y="1207"/>
              </a:cxn>
              <a:cxn ang="0">
                <a:pos x="1464" y="1214"/>
              </a:cxn>
              <a:cxn ang="0">
                <a:pos x="1438" y="1214"/>
              </a:cxn>
              <a:cxn ang="0">
                <a:pos x="1407" y="1195"/>
              </a:cxn>
              <a:cxn ang="0">
                <a:pos x="1392" y="1178"/>
              </a:cxn>
              <a:cxn ang="0">
                <a:pos x="1374" y="1157"/>
              </a:cxn>
              <a:cxn ang="0">
                <a:pos x="1345" y="1163"/>
              </a:cxn>
              <a:cxn ang="0">
                <a:pos x="1310" y="1169"/>
              </a:cxn>
              <a:cxn ang="0">
                <a:pos x="1282" y="1171"/>
              </a:cxn>
              <a:cxn ang="0">
                <a:pos x="1258" y="1150"/>
              </a:cxn>
              <a:cxn ang="0">
                <a:pos x="1231" y="1129"/>
              </a:cxn>
              <a:cxn ang="0">
                <a:pos x="1193" y="1129"/>
              </a:cxn>
              <a:cxn ang="0">
                <a:pos x="1165" y="1124"/>
              </a:cxn>
              <a:cxn ang="0">
                <a:pos x="1120" y="1124"/>
              </a:cxn>
              <a:cxn ang="0">
                <a:pos x="1090" y="1130"/>
              </a:cxn>
              <a:cxn ang="0">
                <a:pos x="1069" y="1116"/>
              </a:cxn>
              <a:cxn ang="0">
                <a:pos x="1053" y="1076"/>
              </a:cxn>
              <a:cxn ang="0">
                <a:pos x="1038" y="1045"/>
              </a:cxn>
              <a:cxn ang="0">
                <a:pos x="1004" y="1010"/>
              </a:cxn>
              <a:cxn ang="0">
                <a:pos x="981" y="1009"/>
              </a:cxn>
              <a:cxn ang="0">
                <a:pos x="972" y="1017"/>
              </a:cxn>
              <a:cxn ang="0">
                <a:pos x="953" y="1029"/>
              </a:cxn>
              <a:cxn ang="0">
                <a:pos x="939" y="998"/>
              </a:cxn>
              <a:cxn ang="0">
                <a:pos x="905" y="981"/>
              </a:cxn>
              <a:cxn ang="0">
                <a:pos x="869" y="974"/>
              </a:cxn>
              <a:cxn ang="0">
                <a:pos x="346" y="250"/>
              </a:cxn>
              <a:cxn ang="0">
                <a:pos x="12" y="0"/>
              </a:cxn>
            </a:cxnLst>
            <a:rect l="0" t="0" r="r" b="b"/>
            <a:pathLst>
              <a:path w="2534" h="1286">
                <a:moveTo>
                  <a:pt x="12" y="0"/>
                </a:moveTo>
                <a:lnTo>
                  <a:pt x="734" y="17"/>
                </a:lnTo>
                <a:lnTo>
                  <a:pt x="1538" y="35"/>
                </a:lnTo>
                <a:lnTo>
                  <a:pt x="2351" y="53"/>
                </a:lnTo>
                <a:lnTo>
                  <a:pt x="2407" y="57"/>
                </a:lnTo>
                <a:lnTo>
                  <a:pt x="2412" y="185"/>
                </a:lnTo>
                <a:lnTo>
                  <a:pt x="2507" y="453"/>
                </a:lnTo>
                <a:lnTo>
                  <a:pt x="2534" y="1286"/>
                </a:lnTo>
                <a:lnTo>
                  <a:pt x="2507" y="1286"/>
                </a:lnTo>
                <a:lnTo>
                  <a:pt x="2480" y="1274"/>
                </a:lnTo>
                <a:lnTo>
                  <a:pt x="2439" y="1257"/>
                </a:lnTo>
                <a:lnTo>
                  <a:pt x="2413" y="1247"/>
                </a:lnTo>
                <a:lnTo>
                  <a:pt x="2383" y="1238"/>
                </a:lnTo>
                <a:lnTo>
                  <a:pt x="2328" y="1222"/>
                </a:lnTo>
                <a:lnTo>
                  <a:pt x="2304" y="1210"/>
                </a:lnTo>
                <a:lnTo>
                  <a:pt x="2270" y="1199"/>
                </a:lnTo>
                <a:lnTo>
                  <a:pt x="2231" y="1190"/>
                </a:lnTo>
                <a:lnTo>
                  <a:pt x="2190" y="1195"/>
                </a:lnTo>
                <a:lnTo>
                  <a:pt x="2174" y="1190"/>
                </a:lnTo>
                <a:lnTo>
                  <a:pt x="2150" y="1186"/>
                </a:lnTo>
                <a:lnTo>
                  <a:pt x="2135" y="1181"/>
                </a:lnTo>
                <a:lnTo>
                  <a:pt x="2103" y="1186"/>
                </a:lnTo>
                <a:lnTo>
                  <a:pt x="2059" y="1205"/>
                </a:lnTo>
                <a:lnTo>
                  <a:pt x="2030" y="1217"/>
                </a:lnTo>
                <a:lnTo>
                  <a:pt x="2023" y="1230"/>
                </a:lnTo>
                <a:lnTo>
                  <a:pt x="2010" y="1238"/>
                </a:lnTo>
                <a:lnTo>
                  <a:pt x="1997" y="1261"/>
                </a:lnTo>
                <a:lnTo>
                  <a:pt x="1979" y="1267"/>
                </a:lnTo>
                <a:lnTo>
                  <a:pt x="1958" y="1271"/>
                </a:lnTo>
                <a:lnTo>
                  <a:pt x="1947" y="1275"/>
                </a:lnTo>
                <a:lnTo>
                  <a:pt x="1928" y="1275"/>
                </a:lnTo>
                <a:lnTo>
                  <a:pt x="1914" y="1277"/>
                </a:lnTo>
                <a:lnTo>
                  <a:pt x="1900" y="1277"/>
                </a:lnTo>
                <a:lnTo>
                  <a:pt x="1881" y="1262"/>
                </a:lnTo>
                <a:lnTo>
                  <a:pt x="1866" y="1247"/>
                </a:lnTo>
                <a:lnTo>
                  <a:pt x="1862" y="1235"/>
                </a:lnTo>
                <a:lnTo>
                  <a:pt x="1852" y="1219"/>
                </a:lnTo>
                <a:lnTo>
                  <a:pt x="1842" y="1209"/>
                </a:lnTo>
                <a:lnTo>
                  <a:pt x="1806" y="1190"/>
                </a:lnTo>
                <a:lnTo>
                  <a:pt x="1793" y="1191"/>
                </a:lnTo>
                <a:lnTo>
                  <a:pt x="1768" y="1198"/>
                </a:lnTo>
                <a:lnTo>
                  <a:pt x="1748" y="1217"/>
                </a:lnTo>
                <a:lnTo>
                  <a:pt x="1745" y="1230"/>
                </a:lnTo>
                <a:lnTo>
                  <a:pt x="1736" y="1238"/>
                </a:lnTo>
                <a:lnTo>
                  <a:pt x="1712" y="1223"/>
                </a:lnTo>
                <a:lnTo>
                  <a:pt x="1687" y="1218"/>
                </a:lnTo>
                <a:lnTo>
                  <a:pt x="1673" y="1235"/>
                </a:lnTo>
                <a:lnTo>
                  <a:pt x="1668" y="1247"/>
                </a:lnTo>
                <a:lnTo>
                  <a:pt x="1651" y="1267"/>
                </a:lnTo>
                <a:lnTo>
                  <a:pt x="1639" y="1277"/>
                </a:lnTo>
                <a:lnTo>
                  <a:pt x="1616" y="1279"/>
                </a:lnTo>
                <a:lnTo>
                  <a:pt x="1603" y="1261"/>
                </a:lnTo>
                <a:lnTo>
                  <a:pt x="1589" y="1239"/>
                </a:lnTo>
                <a:lnTo>
                  <a:pt x="1583" y="1231"/>
                </a:lnTo>
                <a:lnTo>
                  <a:pt x="1556" y="1230"/>
                </a:lnTo>
                <a:lnTo>
                  <a:pt x="1542" y="1231"/>
                </a:lnTo>
                <a:lnTo>
                  <a:pt x="1530" y="1221"/>
                </a:lnTo>
                <a:lnTo>
                  <a:pt x="1507" y="1207"/>
                </a:lnTo>
                <a:lnTo>
                  <a:pt x="1492" y="1210"/>
                </a:lnTo>
                <a:lnTo>
                  <a:pt x="1464" y="1214"/>
                </a:lnTo>
                <a:lnTo>
                  <a:pt x="1459" y="1214"/>
                </a:lnTo>
                <a:lnTo>
                  <a:pt x="1438" y="1214"/>
                </a:lnTo>
                <a:lnTo>
                  <a:pt x="1415" y="1210"/>
                </a:lnTo>
                <a:lnTo>
                  <a:pt x="1407" y="1195"/>
                </a:lnTo>
                <a:lnTo>
                  <a:pt x="1395" y="1186"/>
                </a:lnTo>
                <a:lnTo>
                  <a:pt x="1392" y="1178"/>
                </a:lnTo>
                <a:lnTo>
                  <a:pt x="1382" y="1162"/>
                </a:lnTo>
                <a:lnTo>
                  <a:pt x="1374" y="1157"/>
                </a:lnTo>
                <a:lnTo>
                  <a:pt x="1362" y="1157"/>
                </a:lnTo>
                <a:lnTo>
                  <a:pt x="1345" y="1163"/>
                </a:lnTo>
                <a:lnTo>
                  <a:pt x="1326" y="1171"/>
                </a:lnTo>
                <a:lnTo>
                  <a:pt x="1310" y="1169"/>
                </a:lnTo>
                <a:lnTo>
                  <a:pt x="1294" y="1171"/>
                </a:lnTo>
                <a:lnTo>
                  <a:pt x="1282" y="1171"/>
                </a:lnTo>
                <a:lnTo>
                  <a:pt x="1265" y="1169"/>
                </a:lnTo>
                <a:lnTo>
                  <a:pt x="1258" y="1150"/>
                </a:lnTo>
                <a:lnTo>
                  <a:pt x="1249" y="1134"/>
                </a:lnTo>
                <a:lnTo>
                  <a:pt x="1231" y="1129"/>
                </a:lnTo>
                <a:lnTo>
                  <a:pt x="1218" y="1129"/>
                </a:lnTo>
                <a:lnTo>
                  <a:pt x="1193" y="1129"/>
                </a:lnTo>
                <a:lnTo>
                  <a:pt x="1182" y="1129"/>
                </a:lnTo>
                <a:lnTo>
                  <a:pt x="1165" y="1124"/>
                </a:lnTo>
                <a:lnTo>
                  <a:pt x="1141" y="1120"/>
                </a:lnTo>
                <a:lnTo>
                  <a:pt x="1120" y="1124"/>
                </a:lnTo>
                <a:lnTo>
                  <a:pt x="1106" y="1130"/>
                </a:lnTo>
                <a:lnTo>
                  <a:pt x="1090" y="1130"/>
                </a:lnTo>
                <a:lnTo>
                  <a:pt x="1080" y="1124"/>
                </a:lnTo>
                <a:lnTo>
                  <a:pt x="1069" y="1116"/>
                </a:lnTo>
                <a:lnTo>
                  <a:pt x="1069" y="1094"/>
                </a:lnTo>
                <a:lnTo>
                  <a:pt x="1053" y="1076"/>
                </a:lnTo>
                <a:lnTo>
                  <a:pt x="1049" y="1056"/>
                </a:lnTo>
                <a:lnTo>
                  <a:pt x="1038" y="1045"/>
                </a:lnTo>
                <a:lnTo>
                  <a:pt x="1025" y="1028"/>
                </a:lnTo>
                <a:lnTo>
                  <a:pt x="1004" y="1010"/>
                </a:lnTo>
                <a:lnTo>
                  <a:pt x="1001" y="1008"/>
                </a:lnTo>
                <a:lnTo>
                  <a:pt x="981" y="1009"/>
                </a:lnTo>
                <a:lnTo>
                  <a:pt x="972" y="1012"/>
                </a:lnTo>
                <a:lnTo>
                  <a:pt x="972" y="1017"/>
                </a:lnTo>
                <a:lnTo>
                  <a:pt x="967" y="1029"/>
                </a:lnTo>
                <a:lnTo>
                  <a:pt x="953" y="1029"/>
                </a:lnTo>
                <a:lnTo>
                  <a:pt x="944" y="1009"/>
                </a:lnTo>
                <a:lnTo>
                  <a:pt x="939" y="998"/>
                </a:lnTo>
                <a:lnTo>
                  <a:pt x="924" y="985"/>
                </a:lnTo>
                <a:lnTo>
                  <a:pt x="905" y="981"/>
                </a:lnTo>
                <a:lnTo>
                  <a:pt x="885" y="977"/>
                </a:lnTo>
                <a:lnTo>
                  <a:pt x="869" y="974"/>
                </a:lnTo>
                <a:lnTo>
                  <a:pt x="869" y="258"/>
                </a:lnTo>
                <a:lnTo>
                  <a:pt x="346" y="250"/>
                </a:lnTo>
                <a:lnTo>
                  <a:pt x="0" y="242"/>
                </a:lnTo>
                <a:lnTo>
                  <a:pt x="12" y="0"/>
                </a:lnTo>
                <a:lnTo>
                  <a:pt x="12" y="0"/>
                </a:lnTo>
                <a:close/>
              </a:path>
            </a:pathLst>
          </a:custGeom>
          <a:solidFill>
            <a:srgbClr val="FFFFFF"/>
          </a:solidFill>
          <a:ln w="0">
            <a:solidFill>
              <a:srgbClr val="000000"/>
            </a:solidFill>
            <a:prstDash val="solid"/>
            <a:round/>
            <a:headEnd/>
            <a:tailEnd/>
          </a:ln>
        </p:spPr>
        <p:txBody>
          <a:bodyPr/>
          <a:lstStyle/>
          <a:p>
            <a:endParaRPr lang="en-US"/>
          </a:p>
        </p:txBody>
      </p:sp>
      <p:sp>
        <p:nvSpPr>
          <p:cNvPr id="23582" name="Freeform 30"/>
          <p:cNvSpPr>
            <a:spLocks/>
          </p:cNvSpPr>
          <p:nvPr/>
        </p:nvSpPr>
        <p:spPr bwMode="auto">
          <a:xfrm>
            <a:off x="3167063" y="4079875"/>
            <a:ext cx="1652587" cy="1538288"/>
          </a:xfrm>
          <a:custGeom>
            <a:avLst/>
            <a:gdLst/>
            <a:ahLst/>
            <a:cxnLst>
              <a:cxn ang="0">
                <a:pos x="2268" y="18"/>
              </a:cxn>
              <a:cxn ang="0">
                <a:pos x="2348" y="782"/>
              </a:cxn>
              <a:cxn ang="0">
                <a:pos x="2447" y="814"/>
              </a:cxn>
              <a:cxn ang="0">
                <a:pos x="2505" y="892"/>
              </a:cxn>
              <a:cxn ang="0">
                <a:pos x="2658" y="907"/>
              </a:cxn>
              <a:cxn ang="0">
                <a:pos x="2766" y="919"/>
              </a:cxn>
              <a:cxn ang="0">
                <a:pos x="2858" y="976"/>
              </a:cxn>
              <a:cxn ang="0">
                <a:pos x="2982" y="992"/>
              </a:cxn>
              <a:cxn ang="0">
                <a:pos x="3050" y="1029"/>
              </a:cxn>
              <a:cxn ang="0">
                <a:pos x="3134" y="1000"/>
              </a:cxn>
              <a:cxn ang="0">
                <a:pos x="3249" y="973"/>
              </a:cxn>
              <a:cxn ang="0">
                <a:pos x="3369" y="1031"/>
              </a:cxn>
              <a:cxn ang="0">
                <a:pos x="3524" y="943"/>
              </a:cxn>
              <a:cxn ang="0">
                <a:pos x="3746" y="985"/>
              </a:cxn>
              <a:cxn ang="0">
                <a:pos x="3981" y="1061"/>
              </a:cxn>
              <a:cxn ang="0">
                <a:pos x="4117" y="1835"/>
              </a:cxn>
              <a:cxn ang="0">
                <a:pos x="4138" y="1946"/>
              </a:cxn>
              <a:cxn ang="0">
                <a:pos x="4121" y="2123"/>
              </a:cxn>
              <a:cxn ang="0">
                <a:pos x="4125" y="2299"/>
              </a:cxn>
              <a:cxn ang="0">
                <a:pos x="4037" y="2423"/>
              </a:cxn>
              <a:cxn ang="0">
                <a:pos x="3807" y="2523"/>
              </a:cxn>
              <a:cxn ang="0">
                <a:pos x="3786" y="2471"/>
              </a:cxn>
              <a:cxn ang="0">
                <a:pos x="3651" y="2452"/>
              </a:cxn>
              <a:cxn ang="0">
                <a:pos x="3731" y="2576"/>
              </a:cxn>
              <a:cxn ang="0">
                <a:pos x="3490" y="2869"/>
              </a:cxn>
              <a:cxn ang="0">
                <a:pos x="3348" y="2830"/>
              </a:cxn>
              <a:cxn ang="0">
                <a:pos x="3281" y="2801"/>
              </a:cxn>
              <a:cxn ang="0">
                <a:pos x="3144" y="2814"/>
              </a:cxn>
              <a:cxn ang="0">
                <a:pos x="3168" y="2969"/>
              </a:cxn>
              <a:cxn ang="0">
                <a:pos x="3106" y="2961"/>
              </a:cxn>
              <a:cxn ang="0">
                <a:pos x="3039" y="3087"/>
              </a:cxn>
              <a:cxn ang="0">
                <a:pos x="3028" y="3067"/>
              </a:cxn>
              <a:cxn ang="0">
                <a:pos x="3007" y="3171"/>
              </a:cxn>
              <a:cxn ang="0">
                <a:pos x="2933" y="3202"/>
              </a:cxn>
              <a:cxn ang="0">
                <a:pos x="2858" y="3320"/>
              </a:cxn>
              <a:cxn ang="0">
                <a:pos x="2915" y="3580"/>
              </a:cxn>
              <a:cxn ang="0">
                <a:pos x="2975" y="3793"/>
              </a:cxn>
              <a:cxn ang="0">
                <a:pos x="2919" y="3837"/>
              </a:cxn>
              <a:cxn ang="0">
                <a:pos x="2653" y="3757"/>
              </a:cxn>
              <a:cxn ang="0">
                <a:pos x="2441" y="3606"/>
              </a:cxn>
              <a:cxn ang="0">
                <a:pos x="2270" y="3287"/>
              </a:cxn>
              <a:cxn ang="0">
                <a:pos x="2073" y="2946"/>
              </a:cxn>
              <a:cxn ang="0">
                <a:pos x="1896" y="2576"/>
              </a:cxn>
              <a:cxn ang="0">
                <a:pos x="1691" y="2424"/>
              </a:cxn>
              <a:cxn ang="0">
                <a:pos x="1379" y="2379"/>
              </a:cxn>
              <a:cxn ang="0">
                <a:pos x="1250" y="2532"/>
              </a:cxn>
              <a:cxn ang="0">
                <a:pos x="1044" y="2623"/>
              </a:cxn>
              <a:cxn ang="0">
                <a:pos x="735" y="2543"/>
              </a:cxn>
              <a:cxn ang="0">
                <a:pos x="385" y="2217"/>
              </a:cxn>
              <a:cxn ang="0">
                <a:pos x="213" y="1932"/>
              </a:cxn>
              <a:cxn ang="0">
                <a:pos x="18" y="1656"/>
              </a:cxn>
              <a:cxn ang="0">
                <a:pos x="1311" y="1506"/>
              </a:cxn>
            </a:cxnLst>
            <a:rect l="0" t="0" r="r" b="b"/>
            <a:pathLst>
              <a:path w="4162" h="3874">
                <a:moveTo>
                  <a:pt x="1311" y="1506"/>
                </a:moveTo>
                <a:lnTo>
                  <a:pt x="1401" y="0"/>
                </a:lnTo>
                <a:lnTo>
                  <a:pt x="1737" y="12"/>
                </a:lnTo>
                <a:lnTo>
                  <a:pt x="2268" y="18"/>
                </a:lnTo>
                <a:lnTo>
                  <a:pt x="2268" y="730"/>
                </a:lnTo>
                <a:lnTo>
                  <a:pt x="2288" y="740"/>
                </a:lnTo>
                <a:lnTo>
                  <a:pt x="2324" y="747"/>
                </a:lnTo>
                <a:lnTo>
                  <a:pt x="2348" y="782"/>
                </a:lnTo>
                <a:lnTo>
                  <a:pt x="2359" y="794"/>
                </a:lnTo>
                <a:lnTo>
                  <a:pt x="2380" y="770"/>
                </a:lnTo>
                <a:lnTo>
                  <a:pt x="2404" y="770"/>
                </a:lnTo>
                <a:lnTo>
                  <a:pt x="2447" y="814"/>
                </a:lnTo>
                <a:lnTo>
                  <a:pt x="2456" y="835"/>
                </a:lnTo>
                <a:lnTo>
                  <a:pt x="2472" y="864"/>
                </a:lnTo>
                <a:lnTo>
                  <a:pt x="2487" y="892"/>
                </a:lnTo>
                <a:lnTo>
                  <a:pt x="2505" y="892"/>
                </a:lnTo>
                <a:lnTo>
                  <a:pt x="2540" y="882"/>
                </a:lnTo>
                <a:lnTo>
                  <a:pt x="2583" y="891"/>
                </a:lnTo>
                <a:lnTo>
                  <a:pt x="2637" y="891"/>
                </a:lnTo>
                <a:lnTo>
                  <a:pt x="2658" y="907"/>
                </a:lnTo>
                <a:lnTo>
                  <a:pt x="2658" y="913"/>
                </a:lnTo>
                <a:lnTo>
                  <a:pt x="2674" y="931"/>
                </a:lnTo>
                <a:lnTo>
                  <a:pt x="2718" y="931"/>
                </a:lnTo>
                <a:lnTo>
                  <a:pt x="2766" y="919"/>
                </a:lnTo>
                <a:lnTo>
                  <a:pt x="2779" y="920"/>
                </a:lnTo>
                <a:lnTo>
                  <a:pt x="2793" y="943"/>
                </a:lnTo>
                <a:lnTo>
                  <a:pt x="2815" y="972"/>
                </a:lnTo>
                <a:lnTo>
                  <a:pt x="2858" y="976"/>
                </a:lnTo>
                <a:lnTo>
                  <a:pt x="2903" y="964"/>
                </a:lnTo>
                <a:lnTo>
                  <a:pt x="2926" y="980"/>
                </a:lnTo>
                <a:lnTo>
                  <a:pt x="2938" y="993"/>
                </a:lnTo>
                <a:lnTo>
                  <a:pt x="2982" y="992"/>
                </a:lnTo>
                <a:lnTo>
                  <a:pt x="3006" y="1023"/>
                </a:lnTo>
                <a:lnTo>
                  <a:pt x="3016" y="1041"/>
                </a:lnTo>
                <a:lnTo>
                  <a:pt x="3038" y="1040"/>
                </a:lnTo>
                <a:lnTo>
                  <a:pt x="3050" y="1029"/>
                </a:lnTo>
                <a:lnTo>
                  <a:pt x="3071" y="1000"/>
                </a:lnTo>
                <a:lnTo>
                  <a:pt x="3091" y="976"/>
                </a:lnTo>
                <a:lnTo>
                  <a:pt x="3115" y="991"/>
                </a:lnTo>
                <a:lnTo>
                  <a:pt x="3134" y="1000"/>
                </a:lnTo>
                <a:lnTo>
                  <a:pt x="3152" y="967"/>
                </a:lnTo>
                <a:lnTo>
                  <a:pt x="3188" y="953"/>
                </a:lnTo>
                <a:lnTo>
                  <a:pt x="3215" y="953"/>
                </a:lnTo>
                <a:lnTo>
                  <a:pt x="3249" y="973"/>
                </a:lnTo>
                <a:lnTo>
                  <a:pt x="3272" y="1017"/>
                </a:lnTo>
                <a:lnTo>
                  <a:pt x="3301" y="1040"/>
                </a:lnTo>
                <a:lnTo>
                  <a:pt x="3350" y="1031"/>
                </a:lnTo>
                <a:lnTo>
                  <a:pt x="3369" y="1031"/>
                </a:lnTo>
                <a:lnTo>
                  <a:pt x="3398" y="1015"/>
                </a:lnTo>
                <a:lnTo>
                  <a:pt x="3414" y="993"/>
                </a:lnTo>
                <a:lnTo>
                  <a:pt x="3457" y="961"/>
                </a:lnTo>
                <a:lnTo>
                  <a:pt x="3524" y="943"/>
                </a:lnTo>
                <a:lnTo>
                  <a:pt x="3583" y="957"/>
                </a:lnTo>
                <a:lnTo>
                  <a:pt x="3623" y="948"/>
                </a:lnTo>
                <a:lnTo>
                  <a:pt x="3689" y="967"/>
                </a:lnTo>
                <a:lnTo>
                  <a:pt x="3746" y="985"/>
                </a:lnTo>
                <a:lnTo>
                  <a:pt x="3838" y="1017"/>
                </a:lnTo>
                <a:lnTo>
                  <a:pt x="3906" y="1048"/>
                </a:lnTo>
                <a:lnTo>
                  <a:pt x="3935" y="1048"/>
                </a:lnTo>
                <a:lnTo>
                  <a:pt x="3981" y="1061"/>
                </a:lnTo>
                <a:lnTo>
                  <a:pt x="4015" y="1056"/>
                </a:lnTo>
                <a:lnTo>
                  <a:pt x="4048" y="1771"/>
                </a:lnTo>
                <a:lnTo>
                  <a:pt x="4081" y="1803"/>
                </a:lnTo>
                <a:lnTo>
                  <a:pt x="4117" y="1835"/>
                </a:lnTo>
                <a:lnTo>
                  <a:pt x="4137" y="1861"/>
                </a:lnTo>
                <a:lnTo>
                  <a:pt x="4153" y="1901"/>
                </a:lnTo>
                <a:lnTo>
                  <a:pt x="4129" y="1926"/>
                </a:lnTo>
                <a:lnTo>
                  <a:pt x="4138" y="1946"/>
                </a:lnTo>
                <a:lnTo>
                  <a:pt x="4161" y="1974"/>
                </a:lnTo>
                <a:lnTo>
                  <a:pt x="4162" y="2017"/>
                </a:lnTo>
                <a:lnTo>
                  <a:pt x="4141" y="2086"/>
                </a:lnTo>
                <a:lnTo>
                  <a:pt x="4121" y="2123"/>
                </a:lnTo>
                <a:lnTo>
                  <a:pt x="4124" y="2174"/>
                </a:lnTo>
                <a:lnTo>
                  <a:pt x="4144" y="2214"/>
                </a:lnTo>
                <a:lnTo>
                  <a:pt x="4136" y="2263"/>
                </a:lnTo>
                <a:lnTo>
                  <a:pt x="4125" y="2299"/>
                </a:lnTo>
                <a:lnTo>
                  <a:pt x="4125" y="2340"/>
                </a:lnTo>
                <a:lnTo>
                  <a:pt x="4137" y="2382"/>
                </a:lnTo>
                <a:lnTo>
                  <a:pt x="4117" y="2423"/>
                </a:lnTo>
                <a:lnTo>
                  <a:pt x="4037" y="2423"/>
                </a:lnTo>
                <a:lnTo>
                  <a:pt x="3871" y="2509"/>
                </a:lnTo>
                <a:lnTo>
                  <a:pt x="3828" y="2552"/>
                </a:lnTo>
                <a:lnTo>
                  <a:pt x="3818" y="2552"/>
                </a:lnTo>
                <a:lnTo>
                  <a:pt x="3807" y="2523"/>
                </a:lnTo>
                <a:lnTo>
                  <a:pt x="3862" y="2491"/>
                </a:lnTo>
                <a:lnTo>
                  <a:pt x="3862" y="2459"/>
                </a:lnTo>
                <a:lnTo>
                  <a:pt x="3816" y="2471"/>
                </a:lnTo>
                <a:lnTo>
                  <a:pt x="3786" y="2471"/>
                </a:lnTo>
                <a:lnTo>
                  <a:pt x="3783" y="2419"/>
                </a:lnTo>
                <a:lnTo>
                  <a:pt x="3760" y="2407"/>
                </a:lnTo>
                <a:lnTo>
                  <a:pt x="3695" y="2420"/>
                </a:lnTo>
                <a:lnTo>
                  <a:pt x="3651" y="2452"/>
                </a:lnTo>
                <a:lnTo>
                  <a:pt x="3673" y="2504"/>
                </a:lnTo>
                <a:lnTo>
                  <a:pt x="3718" y="2524"/>
                </a:lnTo>
                <a:lnTo>
                  <a:pt x="3740" y="2545"/>
                </a:lnTo>
                <a:lnTo>
                  <a:pt x="3731" y="2576"/>
                </a:lnTo>
                <a:lnTo>
                  <a:pt x="3667" y="2649"/>
                </a:lnTo>
                <a:lnTo>
                  <a:pt x="3646" y="2752"/>
                </a:lnTo>
                <a:lnTo>
                  <a:pt x="3589" y="2805"/>
                </a:lnTo>
                <a:lnTo>
                  <a:pt x="3490" y="2869"/>
                </a:lnTo>
                <a:lnTo>
                  <a:pt x="3382" y="2931"/>
                </a:lnTo>
                <a:lnTo>
                  <a:pt x="3446" y="2850"/>
                </a:lnTo>
                <a:lnTo>
                  <a:pt x="3436" y="2817"/>
                </a:lnTo>
                <a:lnTo>
                  <a:pt x="3348" y="2830"/>
                </a:lnTo>
                <a:lnTo>
                  <a:pt x="3315" y="2832"/>
                </a:lnTo>
                <a:lnTo>
                  <a:pt x="3289" y="2812"/>
                </a:lnTo>
                <a:lnTo>
                  <a:pt x="3304" y="2781"/>
                </a:lnTo>
                <a:lnTo>
                  <a:pt x="3281" y="2801"/>
                </a:lnTo>
                <a:lnTo>
                  <a:pt x="3207" y="2813"/>
                </a:lnTo>
                <a:lnTo>
                  <a:pt x="3173" y="2782"/>
                </a:lnTo>
                <a:lnTo>
                  <a:pt x="3144" y="2796"/>
                </a:lnTo>
                <a:lnTo>
                  <a:pt x="3144" y="2814"/>
                </a:lnTo>
                <a:lnTo>
                  <a:pt x="3197" y="2857"/>
                </a:lnTo>
                <a:lnTo>
                  <a:pt x="3231" y="2857"/>
                </a:lnTo>
                <a:lnTo>
                  <a:pt x="3231" y="2894"/>
                </a:lnTo>
                <a:lnTo>
                  <a:pt x="3168" y="2969"/>
                </a:lnTo>
                <a:lnTo>
                  <a:pt x="3156" y="2981"/>
                </a:lnTo>
                <a:lnTo>
                  <a:pt x="3135" y="2961"/>
                </a:lnTo>
                <a:lnTo>
                  <a:pt x="3135" y="2949"/>
                </a:lnTo>
                <a:lnTo>
                  <a:pt x="3106" y="2961"/>
                </a:lnTo>
                <a:lnTo>
                  <a:pt x="3115" y="3013"/>
                </a:lnTo>
                <a:lnTo>
                  <a:pt x="3127" y="3021"/>
                </a:lnTo>
                <a:lnTo>
                  <a:pt x="3074" y="3086"/>
                </a:lnTo>
                <a:lnTo>
                  <a:pt x="3039" y="3087"/>
                </a:lnTo>
                <a:lnTo>
                  <a:pt x="3039" y="3067"/>
                </a:lnTo>
                <a:lnTo>
                  <a:pt x="3039" y="3014"/>
                </a:lnTo>
                <a:lnTo>
                  <a:pt x="3028" y="3023"/>
                </a:lnTo>
                <a:lnTo>
                  <a:pt x="3028" y="3067"/>
                </a:lnTo>
                <a:lnTo>
                  <a:pt x="2950" y="3075"/>
                </a:lnTo>
                <a:lnTo>
                  <a:pt x="2967" y="3106"/>
                </a:lnTo>
                <a:lnTo>
                  <a:pt x="3019" y="3104"/>
                </a:lnTo>
                <a:lnTo>
                  <a:pt x="3007" y="3171"/>
                </a:lnTo>
                <a:lnTo>
                  <a:pt x="2909" y="3172"/>
                </a:lnTo>
                <a:lnTo>
                  <a:pt x="2875" y="3174"/>
                </a:lnTo>
                <a:lnTo>
                  <a:pt x="2890" y="3192"/>
                </a:lnTo>
                <a:lnTo>
                  <a:pt x="2933" y="3202"/>
                </a:lnTo>
                <a:lnTo>
                  <a:pt x="2953" y="3235"/>
                </a:lnTo>
                <a:lnTo>
                  <a:pt x="2955" y="3295"/>
                </a:lnTo>
                <a:lnTo>
                  <a:pt x="2919" y="3317"/>
                </a:lnTo>
                <a:lnTo>
                  <a:pt x="2858" y="3320"/>
                </a:lnTo>
                <a:lnTo>
                  <a:pt x="2858" y="3349"/>
                </a:lnTo>
                <a:lnTo>
                  <a:pt x="2882" y="3357"/>
                </a:lnTo>
                <a:lnTo>
                  <a:pt x="2891" y="3433"/>
                </a:lnTo>
                <a:lnTo>
                  <a:pt x="2915" y="3580"/>
                </a:lnTo>
                <a:lnTo>
                  <a:pt x="2984" y="3771"/>
                </a:lnTo>
                <a:lnTo>
                  <a:pt x="2975" y="3785"/>
                </a:lnTo>
                <a:lnTo>
                  <a:pt x="2962" y="3785"/>
                </a:lnTo>
                <a:lnTo>
                  <a:pt x="2975" y="3793"/>
                </a:lnTo>
                <a:lnTo>
                  <a:pt x="2999" y="3815"/>
                </a:lnTo>
                <a:lnTo>
                  <a:pt x="3019" y="3854"/>
                </a:lnTo>
                <a:lnTo>
                  <a:pt x="3019" y="3874"/>
                </a:lnTo>
                <a:lnTo>
                  <a:pt x="2919" y="3837"/>
                </a:lnTo>
                <a:lnTo>
                  <a:pt x="2818" y="3797"/>
                </a:lnTo>
                <a:lnTo>
                  <a:pt x="2756" y="3774"/>
                </a:lnTo>
                <a:lnTo>
                  <a:pt x="2702" y="3766"/>
                </a:lnTo>
                <a:lnTo>
                  <a:pt x="2653" y="3757"/>
                </a:lnTo>
                <a:lnTo>
                  <a:pt x="2600" y="3718"/>
                </a:lnTo>
                <a:lnTo>
                  <a:pt x="2564" y="3674"/>
                </a:lnTo>
                <a:lnTo>
                  <a:pt x="2509" y="3658"/>
                </a:lnTo>
                <a:lnTo>
                  <a:pt x="2441" y="3606"/>
                </a:lnTo>
                <a:lnTo>
                  <a:pt x="2383" y="3545"/>
                </a:lnTo>
                <a:lnTo>
                  <a:pt x="2352" y="3469"/>
                </a:lnTo>
                <a:lnTo>
                  <a:pt x="2304" y="3337"/>
                </a:lnTo>
                <a:lnTo>
                  <a:pt x="2270" y="3287"/>
                </a:lnTo>
                <a:lnTo>
                  <a:pt x="2203" y="3224"/>
                </a:lnTo>
                <a:lnTo>
                  <a:pt x="2157" y="3134"/>
                </a:lnTo>
                <a:lnTo>
                  <a:pt x="2122" y="3006"/>
                </a:lnTo>
                <a:lnTo>
                  <a:pt x="2073" y="2946"/>
                </a:lnTo>
                <a:lnTo>
                  <a:pt x="2012" y="2842"/>
                </a:lnTo>
                <a:lnTo>
                  <a:pt x="1952" y="2728"/>
                </a:lnTo>
                <a:lnTo>
                  <a:pt x="1938" y="2637"/>
                </a:lnTo>
                <a:lnTo>
                  <a:pt x="1896" y="2576"/>
                </a:lnTo>
                <a:lnTo>
                  <a:pt x="1824" y="2505"/>
                </a:lnTo>
                <a:lnTo>
                  <a:pt x="1779" y="2475"/>
                </a:lnTo>
                <a:lnTo>
                  <a:pt x="1715" y="2462"/>
                </a:lnTo>
                <a:lnTo>
                  <a:pt x="1691" y="2424"/>
                </a:lnTo>
                <a:lnTo>
                  <a:pt x="1612" y="2395"/>
                </a:lnTo>
                <a:lnTo>
                  <a:pt x="1523" y="2395"/>
                </a:lnTo>
                <a:lnTo>
                  <a:pt x="1459" y="2395"/>
                </a:lnTo>
                <a:lnTo>
                  <a:pt x="1379" y="2379"/>
                </a:lnTo>
                <a:lnTo>
                  <a:pt x="1326" y="2380"/>
                </a:lnTo>
                <a:lnTo>
                  <a:pt x="1306" y="2398"/>
                </a:lnTo>
                <a:lnTo>
                  <a:pt x="1259" y="2512"/>
                </a:lnTo>
                <a:lnTo>
                  <a:pt x="1250" y="2532"/>
                </a:lnTo>
                <a:lnTo>
                  <a:pt x="1192" y="2625"/>
                </a:lnTo>
                <a:lnTo>
                  <a:pt x="1150" y="2669"/>
                </a:lnTo>
                <a:lnTo>
                  <a:pt x="1128" y="2677"/>
                </a:lnTo>
                <a:lnTo>
                  <a:pt x="1044" y="2623"/>
                </a:lnTo>
                <a:lnTo>
                  <a:pt x="1000" y="2593"/>
                </a:lnTo>
                <a:lnTo>
                  <a:pt x="965" y="2595"/>
                </a:lnTo>
                <a:lnTo>
                  <a:pt x="871" y="2571"/>
                </a:lnTo>
                <a:lnTo>
                  <a:pt x="735" y="2543"/>
                </a:lnTo>
                <a:lnTo>
                  <a:pt x="526" y="2443"/>
                </a:lnTo>
                <a:lnTo>
                  <a:pt x="476" y="2390"/>
                </a:lnTo>
                <a:lnTo>
                  <a:pt x="434" y="2275"/>
                </a:lnTo>
                <a:lnTo>
                  <a:pt x="385" y="2217"/>
                </a:lnTo>
                <a:lnTo>
                  <a:pt x="349" y="2166"/>
                </a:lnTo>
                <a:lnTo>
                  <a:pt x="324" y="2044"/>
                </a:lnTo>
                <a:lnTo>
                  <a:pt x="269" y="1962"/>
                </a:lnTo>
                <a:lnTo>
                  <a:pt x="213" y="1932"/>
                </a:lnTo>
                <a:lnTo>
                  <a:pt x="167" y="1841"/>
                </a:lnTo>
                <a:lnTo>
                  <a:pt x="107" y="1788"/>
                </a:lnTo>
                <a:lnTo>
                  <a:pt x="80" y="1729"/>
                </a:lnTo>
                <a:lnTo>
                  <a:pt x="18" y="1656"/>
                </a:lnTo>
                <a:lnTo>
                  <a:pt x="0" y="1606"/>
                </a:lnTo>
                <a:lnTo>
                  <a:pt x="4" y="1504"/>
                </a:lnTo>
                <a:lnTo>
                  <a:pt x="1311" y="1506"/>
                </a:lnTo>
                <a:lnTo>
                  <a:pt x="1311" y="1506"/>
                </a:lnTo>
                <a:close/>
              </a:path>
            </a:pathLst>
          </a:custGeom>
          <a:solidFill>
            <a:srgbClr val="FFFFFF"/>
          </a:solidFill>
          <a:ln w="0">
            <a:solidFill>
              <a:srgbClr val="000000"/>
            </a:solidFill>
            <a:prstDash val="solid"/>
            <a:round/>
            <a:headEnd/>
            <a:tailEnd/>
          </a:ln>
        </p:spPr>
        <p:txBody>
          <a:bodyPr/>
          <a:lstStyle/>
          <a:p>
            <a:endParaRPr lang="en-US"/>
          </a:p>
        </p:txBody>
      </p:sp>
      <p:sp>
        <p:nvSpPr>
          <p:cNvPr id="23583" name="Freeform 31"/>
          <p:cNvSpPr>
            <a:spLocks/>
          </p:cNvSpPr>
          <p:nvPr/>
        </p:nvSpPr>
        <p:spPr bwMode="auto">
          <a:xfrm>
            <a:off x="4429125" y="5251450"/>
            <a:ext cx="61913" cy="57150"/>
          </a:xfrm>
          <a:custGeom>
            <a:avLst/>
            <a:gdLst/>
            <a:ahLst/>
            <a:cxnLst>
              <a:cxn ang="0">
                <a:pos x="147" y="5"/>
              </a:cxn>
              <a:cxn ang="0">
                <a:pos x="107" y="25"/>
              </a:cxn>
              <a:cxn ang="0">
                <a:pos x="60" y="61"/>
              </a:cxn>
              <a:cxn ang="0">
                <a:pos x="20" y="108"/>
              </a:cxn>
              <a:cxn ang="0">
                <a:pos x="0" y="137"/>
              </a:cxn>
              <a:cxn ang="0">
                <a:pos x="0" y="142"/>
              </a:cxn>
              <a:cxn ang="0">
                <a:pos x="23" y="122"/>
              </a:cxn>
              <a:cxn ang="0">
                <a:pos x="51" y="97"/>
              </a:cxn>
              <a:cxn ang="0">
                <a:pos x="84" y="53"/>
              </a:cxn>
              <a:cxn ang="0">
                <a:pos x="113" y="30"/>
              </a:cxn>
              <a:cxn ang="0">
                <a:pos x="140" y="17"/>
              </a:cxn>
              <a:cxn ang="0">
                <a:pos x="156" y="0"/>
              </a:cxn>
              <a:cxn ang="0">
                <a:pos x="147" y="5"/>
              </a:cxn>
              <a:cxn ang="0">
                <a:pos x="147" y="5"/>
              </a:cxn>
            </a:cxnLst>
            <a:rect l="0" t="0" r="r" b="b"/>
            <a:pathLst>
              <a:path w="156" h="142">
                <a:moveTo>
                  <a:pt x="147" y="5"/>
                </a:moveTo>
                <a:lnTo>
                  <a:pt x="107" y="25"/>
                </a:lnTo>
                <a:lnTo>
                  <a:pt x="60" y="61"/>
                </a:lnTo>
                <a:lnTo>
                  <a:pt x="20" y="108"/>
                </a:lnTo>
                <a:lnTo>
                  <a:pt x="0" y="137"/>
                </a:lnTo>
                <a:lnTo>
                  <a:pt x="0" y="142"/>
                </a:lnTo>
                <a:lnTo>
                  <a:pt x="23" y="122"/>
                </a:lnTo>
                <a:lnTo>
                  <a:pt x="51" y="97"/>
                </a:lnTo>
                <a:lnTo>
                  <a:pt x="84" y="53"/>
                </a:lnTo>
                <a:lnTo>
                  <a:pt x="113" y="30"/>
                </a:lnTo>
                <a:lnTo>
                  <a:pt x="140" y="17"/>
                </a:lnTo>
                <a:lnTo>
                  <a:pt x="156" y="0"/>
                </a:lnTo>
                <a:lnTo>
                  <a:pt x="147" y="5"/>
                </a:lnTo>
                <a:lnTo>
                  <a:pt x="147" y="5"/>
                </a:lnTo>
                <a:close/>
              </a:path>
            </a:pathLst>
          </a:custGeom>
          <a:solidFill>
            <a:srgbClr val="FFFFFF"/>
          </a:solidFill>
          <a:ln w="0">
            <a:solidFill>
              <a:srgbClr val="000000"/>
            </a:solidFill>
            <a:prstDash val="solid"/>
            <a:round/>
            <a:headEnd/>
            <a:tailEnd/>
          </a:ln>
        </p:spPr>
        <p:txBody>
          <a:bodyPr/>
          <a:lstStyle/>
          <a:p>
            <a:endParaRPr lang="en-US"/>
          </a:p>
        </p:txBody>
      </p:sp>
      <p:sp>
        <p:nvSpPr>
          <p:cNvPr id="23584" name="Freeform 32"/>
          <p:cNvSpPr>
            <a:spLocks/>
          </p:cNvSpPr>
          <p:nvPr/>
        </p:nvSpPr>
        <p:spPr bwMode="auto">
          <a:xfrm>
            <a:off x="4381500" y="5319713"/>
            <a:ext cx="39688" cy="53975"/>
          </a:xfrm>
          <a:custGeom>
            <a:avLst/>
            <a:gdLst/>
            <a:ahLst/>
            <a:cxnLst>
              <a:cxn ang="0">
                <a:pos x="82" y="5"/>
              </a:cxn>
              <a:cxn ang="0">
                <a:pos x="40" y="68"/>
              </a:cxn>
              <a:cxn ang="0">
                <a:pos x="14" y="105"/>
              </a:cxn>
              <a:cxn ang="0">
                <a:pos x="0" y="132"/>
              </a:cxn>
              <a:cxn ang="0">
                <a:pos x="6" y="136"/>
              </a:cxn>
              <a:cxn ang="0">
                <a:pos x="23" y="121"/>
              </a:cxn>
              <a:cxn ang="0">
                <a:pos x="64" y="61"/>
              </a:cxn>
              <a:cxn ang="0">
                <a:pos x="84" y="36"/>
              </a:cxn>
              <a:cxn ang="0">
                <a:pos x="97" y="12"/>
              </a:cxn>
              <a:cxn ang="0">
                <a:pos x="97" y="0"/>
              </a:cxn>
              <a:cxn ang="0">
                <a:pos x="88" y="1"/>
              </a:cxn>
              <a:cxn ang="0">
                <a:pos x="82" y="5"/>
              </a:cxn>
              <a:cxn ang="0">
                <a:pos x="82" y="5"/>
              </a:cxn>
            </a:cxnLst>
            <a:rect l="0" t="0" r="r" b="b"/>
            <a:pathLst>
              <a:path w="97" h="136">
                <a:moveTo>
                  <a:pt x="82" y="5"/>
                </a:moveTo>
                <a:lnTo>
                  <a:pt x="40" y="68"/>
                </a:lnTo>
                <a:lnTo>
                  <a:pt x="14" y="105"/>
                </a:lnTo>
                <a:lnTo>
                  <a:pt x="0" y="132"/>
                </a:lnTo>
                <a:lnTo>
                  <a:pt x="6" y="136"/>
                </a:lnTo>
                <a:lnTo>
                  <a:pt x="23" y="121"/>
                </a:lnTo>
                <a:lnTo>
                  <a:pt x="64" y="61"/>
                </a:lnTo>
                <a:lnTo>
                  <a:pt x="84" y="36"/>
                </a:lnTo>
                <a:lnTo>
                  <a:pt x="97" y="12"/>
                </a:lnTo>
                <a:lnTo>
                  <a:pt x="97" y="0"/>
                </a:lnTo>
                <a:lnTo>
                  <a:pt x="88" y="1"/>
                </a:lnTo>
                <a:lnTo>
                  <a:pt x="82" y="5"/>
                </a:lnTo>
                <a:lnTo>
                  <a:pt x="82" y="5"/>
                </a:lnTo>
                <a:close/>
              </a:path>
            </a:pathLst>
          </a:custGeom>
          <a:solidFill>
            <a:srgbClr val="FFFFFF"/>
          </a:solidFill>
          <a:ln w="0">
            <a:solidFill>
              <a:srgbClr val="000000"/>
            </a:solidFill>
            <a:prstDash val="solid"/>
            <a:round/>
            <a:headEnd/>
            <a:tailEnd/>
          </a:ln>
        </p:spPr>
        <p:txBody>
          <a:bodyPr/>
          <a:lstStyle/>
          <a:p>
            <a:endParaRPr lang="en-US"/>
          </a:p>
        </p:txBody>
      </p:sp>
      <p:sp>
        <p:nvSpPr>
          <p:cNvPr id="23585" name="Freeform 33"/>
          <p:cNvSpPr>
            <a:spLocks/>
          </p:cNvSpPr>
          <p:nvPr/>
        </p:nvSpPr>
        <p:spPr bwMode="auto">
          <a:xfrm>
            <a:off x="4351338" y="5384800"/>
            <a:ext cx="33337" cy="201613"/>
          </a:xfrm>
          <a:custGeom>
            <a:avLst/>
            <a:gdLst/>
            <a:ahLst/>
            <a:cxnLst>
              <a:cxn ang="0">
                <a:pos x="59" y="8"/>
              </a:cxn>
              <a:cxn ang="0">
                <a:pos x="29" y="54"/>
              </a:cxn>
              <a:cxn ang="0">
                <a:pos x="11" y="121"/>
              </a:cxn>
              <a:cxn ang="0">
                <a:pos x="0" y="205"/>
              </a:cxn>
              <a:cxn ang="0">
                <a:pos x="11" y="311"/>
              </a:cxn>
              <a:cxn ang="0">
                <a:pos x="32" y="399"/>
              </a:cxn>
              <a:cxn ang="0">
                <a:pos x="61" y="455"/>
              </a:cxn>
              <a:cxn ang="0">
                <a:pos x="77" y="498"/>
              </a:cxn>
              <a:cxn ang="0">
                <a:pos x="85" y="510"/>
              </a:cxn>
              <a:cxn ang="0">
                <a:pos x="85" y="500"/>
              </a:cxn>
              <a:cxn ang="0">
                <a:pos x="85" y="478"/>
              </a:cxn>
              <a:cxn ang="0">
                <a:pos x="59" y="415"/>
              </a:cxn>
              <a:cxn ang="0">
                <a:pos x="39" y="351"/>
              </a:cxn>
              <a:cxn ang="0">
                <a:pos x="19" y="261"/>
              </a:cxn>
              <a:cxn ang="0">
                <a:pos x="19" y="194"/>
              </a:cxn>
              <a:cxn ang="0">
                <a:pos x="31" y="118"/>
              </a:cxn>
              <a:cxn ang="0">
                <a:pos x="52" y="54"/>
              </a:cxn>
              <a:cxn ang="0">
                <a:pos x="67" y="28"/>
              </a:cxn>
              <a:cxn ang="0">
                <a:pos x="77" y="9"/>
              </a:cxn>
              <a:cxn ang="0">
                <a:pos x="77" y="4"/>
              </a:cxn>
              <a:cxn ang="0">
                <a:pos x="69" y="0"/>
              </a:cxn>
              <a:cxn ang="0">
                <a:pos x="59" y="8"/>
              </a:cxn>
              <a:cxn ang="0">
                <a:pos x="59" y="8"/>
              </a:cxn>
            </a:cxnLst>
            <a:rect l="0" t="0" r="r" b="b"/>
            <a:pathLst>
              <a:path w="85" h="510">
                <a:moveTo>
                  <a:pt x="59" y="8"/>
                </a:moveTo>
                <a:lnTo>
                  <a:pt x="29" y="54"/>
                </a:lnTo>
                <a:lnTo>
                  <a:pt x="11" y="121"/>
                </a:lnTo>
                <a:lnTo>
                  <a:pt x="0" y="205"/>
                </a:lnTo>
                <a:lnTo>
                  <a:pt x="11" y="311"/>
                </a:lnTo>
                <a:lnTo>
                  <a:pt x="32" y="399"/>
                </a:lnTo>
                <a:lnTo>
                  <a:pt x="61" y="455"/>
                </a:lnTo>
                <a:lnTo>
                  <a:pt x="77" y="498"/>
                </a:lnTo>
                <a:lnTo>
                  <a:pt x="85" y="510"/>
                </a:lnTo>
                <a:lnTo>
                  <a:pt x="85" y="500"/>
                </a:lnTo>
                <a:lnTo>
                  <a:pt x="85" y="478"/>
                </a:lnTo>
                <a:lnTo>
                  <a:pt x="59" y="415"/>
                </a:lnTo>
                <a:lnTo>
                  <a:pt x="39" y="351"/>
                </a:lnTo>
                <a:lnTo>
                  <a:pt x="19" y="261"/>
                </a:lnTo>
                <a:lnTo>
                  <a:pt x="19" y="194"/>
                </a:lnTo>
                <a:lnTo>
                  <a:pt x="31" y="118"/>
                </a:lnTo>
                <a:lnTo>
                  <a:pt x="52" y="54"/>
                </a:lnTo>
                <a:lnTo>
                  <a:pt x="67" y="28"/>
                </a:lnTo>
                <a:lnTo>
                  <a:pt x="77" y="9"/>
                </a:lnTo>
                <a:lnTo>
                  <a:pt x="77" y="4"/>
                </a:lnTo>
                <a:lnTo>
                  <a:pt x="69" y="0"/>
                </a:lnTo>
                <a:lnTo>
                  <a:pt x="59" y="8"/>
                </a:lnTo>
                <a:lnTo>
                  <a:pt x="59" y="8"/>
                </a:lnTo>
                <a:close/>
              </a:path>
            </a:pathLst>
          </a:custGeom>
          <a:solidFill>
            <a:srgbClr val="FFFFFF"/>
          </a:solidFill>
          <a:ln w="0">
            <a:solidFill>
              <a:srgbClr val="000000"/>
            </a:solidFill>
            <a:prstDash val="solid"/>
            <a:round/>
            <a:headEnd/>
            <a:tailEnd/>
          </a:ln>
        </p:spPr>
        <p:txBody>
          <a:bodyPr/>
          <a:lstStyle/>
          <a:p>
            <a:endParaRPr lang="en-US"/>
          </a:p>
        </p:txBody>
      </p:sp>
      <p:sp>
        <p:nvSpPr>
          <p:cNvPr id="23586" name="Freeform 34"/>
          <p:cNvSpPr>
            <a:spLocks/>
          </p:cNvSpPr>
          <p:nvPr/>
        </p:nvSpPr>
        <p:spPr bwMode="auto">
          <a:xfrm>
            <a:off x="4405313" y="2247900"/>
            <a:ext cx="717550" cy="795338"/>
          </a:xfrm>
          <a:custGeom>
            <a:avLst/>
            <a:gdLst/>
            <a:ahLst/>
            <a:cxnLst>
              <a:cxn ang="0">
                <a:pos x="528" y="0"/>
              </a:cxn>
              <a:cxn ang="0">
                <a:pos x="572" y="55"/>
              </a:cxn>
              <a:cxn ang="0">
                <a:pos x="709" y="66"/>
              </a:cxn>
              <a:cxn ang="0">
                <a:pos x="795" y="75"/>
              </a:cxn>
              <a:cxn ang="0">
                <a:pos x="839" y="121"/>
              </a:cxn>
              <a:cxn ang="0">
                <a:pos x="962" y="101"/>
              </a:cxn>
              <a:cxn ang="0">
                <a:pos x="1083" y="137"/>
              </a:cxn>
              <a:cxn ang="0">
                <a:pos x="1102" y="207"/>
              </a:cxn>
              <a:cxn ang="0">
                <a:pos x="1155" y="207"/>
              </a:cxn>
              <a:cxn ang="0">
                <a:pos x="1229" y="186"/>
              </a:cxn>
              <a:cxn ang="0">
                <a:pos x="1329" y="252"/>
              </a:cxn>
              <a:cxn ang="0">
                <a:pos x="1417" y="246"/>
              </a:cxn>
              <a:cxn ang="0">
                <a:pos x="1492" y="250"/>
              </a:cxn>
              <a:cxn ang="0">
                <a:pos x="1578" y="219"/>
              </a:cxn>
              <a:cxn ang="0">
                <a:pos x="1627" y="252"/>
              </a:cxn>
              <a:cxn ang="0">
                <a:pos x="1739" y="234"/>
              </a:cxn>
              <a:cxn ang="0">
                <a:pos x="1734" y="300"/>
              </a:cxn>
              <a:cxn ang="0">
                <a:pos x="1433" y="509"/>
              </a:cxn>
              <a:cxn ang="0">
                <a:pos x="1327" y="664"/>
              </a:cxn>
              <a:cxn ang="0">
                <a:pos x="1243" y="772"/>
              </a:cxn>
              <a:cxn ang="0">
                <a:pos x="1216" y="1055"/>
              </a:cxn>
              <a:cxn ang="0">
                <a:pos x="1131" y="1122"/>
              </a:cxn>
              <a:cxn ang="0">
                <a:pos x="1092" y="1236"/>
              </a:cxn>
              <a:cxn ang="0">
                <a:pos x="1123" y="1287"/>
              </a:cxn>
              <a:cxn ang="0">
                <a:pos x="1143" y="1410"/>
              </a:cxn>
              <a:cxn ang="0">
                <a:pos x="1187" y="1601"/>
              </a:cxn>
              <a:cxn ang="0">
                <a:pos x="1284" y="1630"/>
              </a:cxn>
              <a:cxn ang="0">
                <a:pos x="1329" y="1701"/>
              </a:cxn>
              <a:cxn ang="0">
                <a:pos x="1385" y="1730"/>
              </a:cxn>
              <a:cxn ang="0">
                <a:pos x="1474" y="1887"/>
              </a:cxn>
              <a:cxn ang="0">
                <a:pos x="228" y="2004"/>
              </a:cxn>
              <a:cxn ang="0">
                <a:pos x="205" y="1405"/>
              </a:cxn>
              <a:cxn ang="0">
                <a:pos x="166" y="1373"/>
              </a:cxn>
              <a:cxn ang="0">
                <a:pos x="146" y="1299"/>
              </a:cxn>
              <a:cxn ang="0">
                <a:pos x="141" y="1233"/>
              </a:cxn>
              <a:cxn ang="0">
                <a:pos x="113" y="1052"/>
              </a:cxn>
              <a:cxn ang="0">
                <a:pos x="115" y="931"/>
              </a:cxn>
              <a:cxn ang="0">
                <a:pos x="79" y="793"/>
              </a:cxn>
              <a:cxn ang="0">
                <a:pos x="97" y="660"/>
              </a:cxn>
              <a:cxn ang="0">
                <a:pos x="93" y="532"/>
              </a:cxn>
              <a:cxn ang="0">
                <a:pos x="59" y="447"/>
              </a:cxn>
              <a:cxn ang="0">
                <a:pos x="13" y="407"/>
              </a:cxn>
              <a:cxn ang="0">
                <a:pos x="0" y="354"/>
              </a:cxn>
              <a:cxn ang="0">
                <a:pos x="21" y="251"/>
              </a:cxn>
              <a:cxn ang="0">
                <a:pos x="21" y="8"/>
              </a:cxn>
            </a:cxnLst>
            <a:rect l="0" t="0" r="r" b="b"/>
            <a:pathLst>
              <a:path w="1807" h="2004">
                <a:moveTo>
                  <a:pt x="21" y="8"/>
                </a:moveTo>
                <a:lnTo>
                  <a:pt x="403" y="1"/>
                </a:lnTo>
                <a:lnTo>
                  <a:pt x="528" y="0"/>
                </a:lnTo>
                <a:lnTo>
                  <a:pt x="561" y="17"/>
                </a:lnTo>
                <a:lnTo>
                  <a:pt x="561" y="31"/>
                </a:lnTo>
                <a:lnTo>
                  <a:pt x="572" y="55"/>
                </a:lnTo>
                <a:lnTo>
                  <a:pt x="608" y="67"/>
                </a:lnTo>
                <a:lnTo>
                  <a:pt x="646" y="66"/>
                </a:lnTo>
                <a:lnTo>
                  <a:pt x="709" y="66"/>
                </a:lnTo>
                <a:lnTo>
                  <a:pt x="740" y="61"/>
                </a:lnTo>
                <a:lnTo>
                  <a:pt x="761" y="61"/>
                </a:lnTo>
                <a:lnTo>
                  <a:pt x="795" y="75"/>
                </a:lnTo>
                <a:lnTo>
                  <a:pt x="801" y="98"/>
                </a:lnTo>
                <a:lnTo>
                  <a:pt x="818" y="117"/>
                </a:lnTo>
                <a:lnTo>
                  <a:pt x="839" y="121"/>
                </a:lnTo>
                <a:lnTo>
                  <a:pt x="871" y="121"/>
                </a:lnTo>
                <a:lnTo>
                  <a:pt x="917" y="107"/>
                </a:lnTo>
                <a:lnTo>
                  <a:pt x="962" y="101"/>
                </a:lnTo>
                <a:lnTo>
                  <a:pt x="990" y="101"/>
                </a:lnTo>
                <a:lnTo>
                  <a:pt x="1044" y="118"/>
                </a:lnTo>
                <a:lnTo>
                  <a:pt x="1083" y="137"/>
                </a:lnTo>
                <a:lnTo>
                  <a:pt x="1090" y="157"/>
                </a:lnTo>
                <a:lnTo>
                  <a:pt x="1092" y="186"/>
                </a:lnTo>
                <a:lnTo>
                  <a:pt x="1102" y="207"/>
                </a:lnTo>
                <a:lnTo>
                  <a:pt x="1132" y="195"/>
                </a:lnTo>
                <a:lnTo>
                  <a:pt x="1150" y="190"/>
                </a:lnTo>
                <a:lnTo>
                  <a:pt x="1155" y="207"/>
                </a:lnTo>
                <a:lnTo>
                  <a:pt x="1187" y="215"/>
                </a:lnTo>
                <a:lnTo>
                  <a:pt x="1201" y="186"/>
                </a:lnTo>
                <a:lnTo>
                  <a:pt x="1229" y="186"/>
                </a:lnTo>
                <a:lnTo>
                  <a:pt x="1252" y="205"/>
                </a:lnTo>
                <a:lnTo>
                  <a:pt x="1308" y="236"/>
                </a:lnTo>
                <a:lnTo>
                  <a:pt x="1329" y="252"/>
                </a:lnTo>
                <a:lnTo>
                  <a:pt x="1372" y="259"/>
                </a:lnTo>
                <a:lnTo>
                  <a:pt x="1397" y="251"/>
                </a:lnTo>
                <a:lnTo>
                  <a:pt x="1417" y="246"/>
                </a:lnTo>
                <a:lnTo>
                  <a:pt x="1441" y="246"/>
                </a:lnTo>
                <a:lnTo>
                  <a:pt x="1458" y="263"/>
                </a:lnTo>
                <a:lnTo>
                  <a:pt x="1492" y="250"/>
                </a:lnTo>
                <a:lnTo>
                  <a:pt x="1534" y="231"/>
                </a:lnTo>
                <a:lnTo>
                  <a:pt x="1552" y="219"/>
                </a:lnTo>
                <a:lnTo>
                  <a:pt x="1578" y="219"/>
                </a:lnTo>
                <a:lnTo>
                  <a:pt x="1605" y="240"/>
                </a:lnTo>
                <a:lnTo>
                  <a:pt x="1605" y="248"/>
                </a:lnTo>
                <a:lnTo>
                  <a:pt x="1627" y="252"/>
                </a:lnTo>
                <a:lnTo>
                  <a:pt x="1685" y="252"/>
                </a:lnTo>
                <a:lnTo>
                  <a:pt x="1711" y="246"/>
                </a:lnTo>
                <a:lnTo>
                  <a:pt x="1739" y="234"/>
                </a:lnTo>
                <a:lnTo>
                  <a:pt x="1784" y="234"/>
                </a:lnTo>
                <a:lnTo>
                  <a:pt x="1807" y="243"/>
                </a:lnTo>
                <a:lnTo>
                  <a:pt x="1734" y="300"/>
                </a:lnTo>
                <a:lnTo>
                  <a:pt x="1630" y="360"/>
                </a:lnTo>
                <a:lnTo>
                  <a:pt x="1520" y="439"/>
                </a:lnTo>
                <a:lnTo>
                  <a:pt x="1433" y="509"/>
                </a:lnTo>
                <a:lnTo>
                  <a:pt x="1341" y="593"/>
                </a:lnTo>
                <a:lnTo>
                  <a:pt x="1333" y="612"/>
                </a:lnTo>
                <a:lnTo>
                  <a:pt x="1327" y="664"/>
                </a:lnTo>
                <a:lnTo>
                  <a:pt x="1284" y="720"/>
                </a:lnTo>
                <a:lnTo>
                  <a:pt x="1255" y="742"/>
                </a:lnTo>
                <a:lnTo>
                  <a:pt x="1243" y="772"/>
                </a:lnTo>
                <a:lnTo>
                  <a:pt x="1239" y="806"/>
                </a:lnTo>
                <a:lnTo>
                  <a:pt x="1243" y="1004"/>
                </a:lnTo>
                <a:lnTo>
                  <a:pt x="1216" y="1055"/>
                </a:lnTo>
                <a:lnTo>
                  <a:pt x="1189" y="1087"/>
                </a:lnTo>
                <a:lnTo>
                  <a:pt x="1156" y="1103"/>
                </a:lnTo>
                <a:lnTo>
                  <a:pt x="1131" y="1122"/>
                </a:lnTo>
                <a:lnTo>
                  <a:pt x="1099" y="1156"/>
                </a:lnTo>
                <a:lnTo>
                  <a:pt x="1092" y="1192"/>
                </a:lnTo>
                <a:lnTo>
                  <a:pt x="1092" y="1236"/>
                </a:lnTo>
                <a:lnTo>
                  <a:pt x="1094" y="1273"/>
                </a:lnTo>
                <a:lnTo>
                  <a:pt x="1102" y="1287"/>
                </a:lnTo>
                <a:lnTo>
                  <a:pt x="1123" y="1287"/>
                </a:lnTo>
                <a:lnTo>
                  <a:pt x="1150" y="1308"/>
                </a:lnTo>
                <a:lnTo>
                  <a:pt x="1150" y="1323"/>
                </a:lnTo>
                <a:lnTo>
                  <a:pt x="1143" y="1410"/>
                </a:lnTo>
                <a:lnTo>
                  <a:pt x="1156" y="1518"/>
                </a:lnTo>
                <a:lnTo>
                  <a:pt x="1171" y="1586"/>
                </a:lnTo>
                <a:lnTo>
                  <a:pt x="1187" y="1601"/>
                </a:lnTo>
                <a:lnTo>
                  <a:pt x="1233" y="1609"/>
                </a:lnTo>
                <a:lnTo>
                  <a:pt x="1272" y="1629"/>
                </a:lnTo>
                <a:lnTo>
                  <a:pt x="1284" y="1630"/>
                </a:lnTo>
                <a:lnTo>
                  <a:pt x="1301" y="1655"/>
                </a:lnTo>
                <a:lnTo>
                  <a:pt x="1319" y="1686"/>
                </a:lnTo>
                <a:lnTo>
                  <a:pt x="1329" y="1701"/>
                </a:lnTo>
                <a:lnTo>
                  <a:pt x="1347" y="1707"/>
                </a:lnTo>
                <a:lnTo>
                  <a:pt x="1373" y="1725"/>
                </a:lnTo>
                <a:lnTo>
                  <a:pt x="1385" y="1730"/>
                </a:lnTo>
                <a:lnTo>
                  <a:pt x="1429" y="1791"/>
                </a:lnTo>
                <a:lnTo>
                  <a:pt x="1457" y="1834"/>
                </a:lnTo>
                <a:lnTo>
                  <a:pt x="1474" y="1887"/>
                </a:lnTo>
                <a:lnTo>
                  <a:pt x="1484" y="1940"/>
                </a:lnTo>
                <a:lnTo>
                  <a:pt x="1484" y="1968"/>
                </a:lnTo>
                <a:lnTo>
                  <a:pt x="228" y="2004"/>
                </a:lnTo>
                <a:lnTo>
                  <a:pt x="218" y="1432"/>
                </a:lnTo>
                <a:lnTo>
                  <a:pt x="209" y="1413"/>
                </a:lnTo>
                <a:lnTo>
                  <a:pt x="205" y="1405"/>
                </a:lnTo>
                <a:lnTo>
                  <a:pt x="197" y="1393"/>
                </a:lnTo>
                <a:lnTo>
                  <a:pt x="179" y="1384"/>
                </a:lnTo>
                <a:lnTo>
                  <a:pt x="166" y="1373"/>
                </a:lnTo>
                <a:lnTo>
                  <a:pt x="151" y="1363"/>
                </a:lnTo>
                <a:lnTo>
                  <a:pt x="146" y="1344"/>
                </a:lnTo>
                <a:lnTo>
                  <a:pt x="146" y="1299"/>
                </a:lnTo>
                <a:lnTo>
                  <a:pt x="142" y="1279"/>
                </a:lnTo>
                <a:lnTo>
                  <a:pt x="141" y="1253"/>
                </a:lnTo>
                <a:lnTo>
                  <a:pt x="141" y="1233"/>
                </a:lnTo>
                <a:lnTo>
                  <a:pt x="139" y="1170"/>
                </a:lnTo>
                <a:lnTo>
                  <a:pt x="123" y="1118"/>
                </a:lnTo>
                <a:lnTo>
                  <a:pt x="113" y="1052"/>
                </a:lnTo>
                <a:lnTo>
                  <a:pt x="111" y="982"/>
                </a:lnTo>
                <a:lnTo>
                  <a:pt x="121" y="946"/>
                </a:lnTo>
                <a:lnTo>
                  <a:pt x="115" y="931"/>
                </a:lnTo>
                <a:lnTo>
                  <a:pt x="107" y="889"/>
                </a:lnTo>
                <a:lnTo>
                  <a:pt x="93" y="843"/>
                </a:lnTo>
                <a:lnTo>
                  <a:pt x="79" y="793"/>
                </a:lnTo>
                <a:lnTo>
                  <a:pt x="79" y="772"/>
                </a:lnTo>
                <a:lnTo>
                  <a:pt x="85" y="732"/>
                </a:lnTo>
                <a:lnTo>
                  <a:pt x="97" y="660"/>
                </a:lnTo>
                <a:lnTo>
                  <a:pt x="101" y="593"/>
                </a:lnTo>
                <a:lnTo>
                  <a:pt x="101" y="567"/>
                </a:lnTo>
                <a:lnTo>
                  <a:pt x="93" y="532"/>
                </a:lnTo>
                <a:lnTo>
                  <a:pt x="93" y="501"/>
                </a:lnTo>
                <a:lnTo>
                  <a:pt x="86" y="480"/>
                </a:lnTo>
                <a:lnTo>
                  <a:pt x="59" y="447"/>
                </a:lnTo>
                <a:lnTo>
                  <a:pt x="55" y="435"/>
                </a:lnTo>
                <a:lnTo>
                  <a:pt x="29" y="423"/>
                </a:lnTo>
                <a:lnTo>
                  <a:pt x="13" y="407"/>
                </a:lnTo>
                <a:lnTo>
                  <a:pt x="8" y="388"/>
                </a:lnTo>
                <a:lnTo>
                  <a:pt x="0" y="368"/>
                </a:lnTo>
                <a:lnTo>
                  <a:pt x="0" y="354"/>
                </a:lnTo>
                <a:lnTo>
                  <a:pt x="6" y="322"/>
                </a:lnTo>
                <a:lnTo>
                  <a:pt x="10" y="286"/>
                </a:lnTo>
                <a:lnTo>
                  <a:pt x="21" y="251"/>
                </a:lnTo>
                <a:lnTo>
                  <a:pt x="29" y="190"/>
                </a:lnTo>
                <a:lnTo>
                  <a:pt x="24" y="46"/>
                </a:lnTo>
                <a:lnTo>
                  <a:pt x="21" y="8"/>
                </a:lnTo>
                <a:lnTo>
                  <a:pt x="21" y="8"/>
                </a:lnTo>
                <a:close/>
              </a:path>
            </a:pathLst>
          </a:custGeom>
          <a:gradFill rotWithShape="0">
            <a:gsLst>
              <a:gs pos="0">
                <a:srgbClr val="0000FF"/>
              </a:gs>
              <a:gs pos="100000">
                <a:srgbClr val="000099"/>
              </a:gs>
            </a:gsLst>
            <a:path path="rect">
              <a:fillToRect l="50000" t="50000" r="50000" b="50000"/>
            </a:path>
          </a:gradFill>
          <a:ln w="0">
            <a:solidFill>
              <a:srgbClr val="000000"/>
            </a:solidFill>
            <a:prstDash val="solid"/>
            <a:round/>
            <a:headEnd/>
            <a:tailEnd/>
          </a:ln>
        </p:spPr>
        <p:txBody>
          <a:bodyPr/>
          <a:lstStyle/>
          <a:p>
            <a:endParaRPr lang="en-US"/>
          </a:p>
        </p:txBody>
      </p:sp>
      <p:sp>
        <p:nvSpPr>
          <p:cNvPr id="23587" name="Freeform 35"/>
          <p:cNvSpPr>
            <a:spLocks/>
          </p:cNvSpPr>
          <p:nvPr/>
        </p:nvSpPr>
        <p:spPr bwMode="auto">
          <a:xfrm>
            <a:off x="4467225" y="3028950"/>
            <a:ext cx="660400" cy="476250"/>
          </a:xfrm>
          <a:custGeom>
            <a:avLst/>
            <a:gdLst/>
            <a:ahLst/>
            <a:cxnLst>
              <a:cxn ang="0">
                <a:pos x="1327" y="0"/>
              </a:cxn>
              <a:cxn ang="0">
                <a:pos x="1339" y="55"/>
              </a:cxn>
              <a:cxn ang="0">
                <a:pos x="1372" y="96"/>
              </a:cxn>
              <a:cxn ang="0">
                <a:pos x="1354" y="155"/>
              </a:cxn>
              <a:cxn ang="0">
                <a:pos x="1405" y="228"/>
              </a:cxn>
              <a:cxn ang="0">
                <a:pos x="1447" y="285"/>
              </a:cxn>
              <a:cxn ang="0">
                <a:pos x="1495" y="341"/>
              </a:cxn>
              <a:cxn ang="0">
                <a:pos x="1572" y="401"/>
              </a:cxn>
              <a:cxn ang="0">
                <a:pos x="1613" y="479"/>
              </a:cxn>
              <a:cxn ang="0">
                <a:pos x="1650" y="558"/>
              </a:cxn>
              <a:cxn ang="0">
                <a:pos x="1654" y="635"/>
              </a:cxn>
              <a:cxn ang="0">
                <a:pos x="1638" y="696"/>
              </a:cxn>
              <a:cxn ang="0">
                <a:pos x="1569" y="738"/>
              </a:cxn>
              <a:cxn ang="0">
                <a:pos x="1483" y="776"/>
              </a:cxn>
              <a:cxn ang="0">
                <a:pos x="1453" y="837"/>
              </a:cxn>
              <a:cxn ang="0">
                <a:pos x="1465" y="885"/>
              </a:cxn>
              <a:cxn ang="0">
                <a:pos x="1487" y="981"/>
              </a:cxn>
              <a:cxn ang="0">
                <a:pos x="1463" y="1032"/>
              </a:cxn>
              <a:cxn ang="0">
                <a:pos x="1405" y="1093"/>
              </a:cxn>
              <a:cxn ang="0">
                <a:pos x="1380" y="1153"/>
              </a:cxn>
              <a:cxn ang="0">
                <a:pos x="1370" y="1201"/>
              </a:cxn>
              <a:cxn ang="0">
                <a:pos x="1326" y="1154"/>
              </a:cxn>
              <a:cxn ang="0">
                <a:pos x="1287" y="1109"/>
              </a:cxn>
              <a:cxn ang="0">
                <a:pos x="611" y="1108"/>
              </a:cxn>
              <a:cxn ang="0">
                <a:pos x="274" y="1090"/>
              </a:cxn>
              <a:cxn ang="0">
                <a:pos x="250" y="1053"/>
              </a:cxn>
              <a:cxn ang="0">
                <a:pos x="257" y="1000"/>
              </a:cxn>
              <a:cxn ang="0">
                <a:pos x="263" y="960"/>
              </a:cxn>
              <a:cxn ang="0">
                <a:pos x="237" y="907"/>
              </a:cxn>
              <a:cxn ang="0">
                <a:pos x="201" y="831"/>
              </a:cxn>
              <a:cxn ang="0">
                <a:pos x="184" y="770"/>
              </a:cxn>
              <a:cxn ang="0">
                <a:pos x="138" y="684"/>
              </a:cxn>
              <a:cxn ang="0">
                <a:pos x="100" y="618"/>
              </a:cxn>
              <a:cxn ang="0">
                <a:pos x="93" y="575"/>
              </a:cxn>
              <a:cxn ang="0">
                <a:pos x="61" y="525"/>
              </a:cxn>
              <a:cxn ang="0">
                <a:pos x="56" y="479"/>
              </a:cxn>
              <a:cxn ang="0">
                <a:pos x="69" y="362"/>
              </a:cxn>
              <a:cxn ang="0">
                <a:pos x="47" y="290"/>
              </a:cxn>
              <a:cxn ang="0">
                <a:pos x="51" y="257"/>
              </a:cxn>
              <a:cxn ang="0">
                <a:pos x="56" y="215"/>
              </a:cxn>
              <a:cxn ang="0">
                <a:pos x="29" y="172"/>
              </a:cxn>
              <a:cxn ang="0">
                <a:pos x="5" y="149"/>
              </a:cxn>
              <a:cxn ang="0">
                <a:pos x="15" y="120"/>
              </a:cxn>
              <a:cxn ang="0">
                <a:pos x="31" y="101"/>
              </a:cxn>
              <a:cxn ang="0">
                <a:pos x="33" y="84"/>
              </a:cxn>
              <a:cxn ang="0">
                <a:pos x="28" y="72"/>
              </a:cxn>
              <a:cxn ang="0">
                <a:pos x="21" y="40"/>
              </a:cxn>
            </a:cxnLst>
            <a:rect l="0" t="0" r="r" b="b"/>
            <a:pathLst>
              <a:path w="1662" h="1201">
                <a:moveTo>
                  <a:pt x="21" y="40"/>
                </a:moveTo>
                <a:lnTo>
                  <a:pt x="1047" y="7"/>
                </a:lnTo>
                <a:lnTo>
                  <a:pt x="1327" y="0"/>
                </a:lnTo>
                <a:lnTo>
                  <a:pt x="1338" y="32"/>
                </a:lnTo>
                <a:lnTo>
                  <a:pt x="1338" y="47"/>
                </a:lnTo>
                <a:lnTo>
                  <a:pt x="1339" y="55"/>
                </a:lnTo>
                <a:lnTo>
                  <a:pt x="1352" y="65"/>
                </a:lnTo>
                <a:lnTo>
                  <a:pt x="1371" y="79"/>
                </a:lnTo>
                <a:lnTo>
                  <a:pt x="1372" y="96"/>
                </a:lnTo>
                <a:lnTo>
                  <a:pt x="1359" y="119"/>
                </a:lnTo>
                <a:lnTo>
                  <a:pt x="1354" y="127"/>
                </a:lnTo>
                <a:lnTo>
                  <a:pt x="1354" y="155"/>
                </a:lnTo>
                <a:lnTo>
                  <a:pt x="1374" y="183"/>
                </a:lnTo>
                <a:lnTo>
                  <a:pt x="1387" y="205"/>
                </a:lnTo>
                <a:lnTo>
                  <a:pt x="1405" y="228"/>
                </a:lnTo>
                <a:lnTo>
                  <a:pt x="1405" y="264"/>
                </a:lnTo>
                <a:lnTo>
                  <a:pt x="1429" y="284"/>
                </a:lnTo>
                <a:lnTo>
                  <a:pt x="1447" y="285"/>
                </a:lnTo>
                <a:lnTo>
                  <a:pt x="1465" y="298"/>
                </a:lnTo>
                <a:lnTo>
                  <a:pt x="1477" y="320"/>
                </a:lnTo>
                <a:lnTo>
                  <a:pt x="1495" y="341"/>
                </a:lnTo>
                <a:lnTo>
                  <a:pt x="1519" y="364"/>
                </a:lnTo>
                <a:lnTo>
                  <a:pt x="1551" y="385"/>
                </a:lnTo>
                <a:lnTo>
                  <a:pt x="1572" y="401"/>
                </a:lnTo>
                <a:lnTo>
                  <a:pt x="1593" y="435"/>
                </a:lnTo>
                <a:lnTo>
                  <a:pt x="1596" y="466"/>
                </a:lnTo>
                <a:lnTo>
                  <a:pt x="1613" y="479"/>
                </a:lnTo>
                <a:lnTo>
                  <a:pt x="1624" y="497"/>
                </a:lnTo>
                <a:lnTo>
                  <a:pt x="1638" y="521"/>
                </a:lnTo>
                <a:lnTo>
                  <a:pt x="1650" y="558"/>
                </a:lnTo>
                <a:lnTo>
                  <a:pt x="1650" y="574"/>
                </a:lnTo>
                <a:lnTo>
                  <a:pt x="1662" y="606"/>
                </a:lnTo>
                <a:lnTo>
                  <a:pt x="1654" y="635"/>
                </a:lnTo>
                <a:lnTo>
                  <a:pt x="1641" y="650"/>
                </a:lnTo>
                <a:lnTo>
                  <a:pt x="1638" y="663"/>
                </a:lnTo>
                <a:lnTo>
                  <a:pt x="1638" y="696"/>
                </a:lnTo>
                <a:lnTo>
                  <a:pt x="1617" y="716"/>
                </a:lnTo>
                <a:lnTo>
                  <a:pt x="1593" y="727"/>
                </a:lnTo>
                <a:lnTo>
                  <a:pt x="1569" y="738"/>
                </a:lnTo>
                <a:lnTo>
                  <a:pt x="1539" y="752"/>
                </a:lnTo>
                <a:lnTo>
                  <a:pt x="1508" y="770"/>
                </a:lnTo>
                <a:lnTo>
                  <a:pt x="1483" y="776"/>
                </a:lnTo>
                <a:lnTo>
                  <a:pt x="1469" y="786"/>
                </a:lnTo>
                <a:lnTo>
                  <a:pt x="1453" y="809"/>
                </a:lnTo>
                <a:lnTo>
                  <a:pt x="1453" y="837"/>
                </a:lnTo>
                <a:lnTo>
                  <a:pt x="1447" y="852"/>
                </a:lnTo>
                <a:lnTo>
                  <a:pt x="1447" y="865"/>
                </a:lnTo>
                <a:lnTo>
                  <a:pt x="1465" y="885"/>
                </a:lnTo>
                <a:lnTo>
                  <a:pt x="1483" y="928"/>
                </a:lnTo>
                <a:lnTo>
                  <a:pt x="1488" y="945"/>
                </a:lnTo>
                <a:lnTo>
                  <a:pt x="1487" y="981"/>
                </a:lnTo>
                <a:lnTo>
                  <a:pt x="1465" y="997"/>
                </a:lnTo>
                <a:lnTo>
                  <a:pt x="1465" y="1014"/>
                </a:lnTo>
                <a:lnTo>
                  <a:pt x="1463" y="1032"/>
                </a:lnTo>
                <a:lnTo>
                  <a:pt x="1452" y="1052"/>
                </a:lnTo>
                <a:lnTo>
                  <a:pt x="1427" y="1066"/>
                </a:lnTo>
                <a:lnTo>
                  <a:pt x="1405" y="1093"/>
                </a:lnTo>
                <a:lnTo>
                  <a:pt x="1391" y="1108"/>
                </a:lnTo>
                <a:lnTo>
                  <a:pt x="1380" y="1126"/>
                </a:lnTo>
                <a:lnTo>
                  <a:pt x="1380" y="1153"/>
                </a:lnTo>
                <a:lnTo>
                  <a:pt x="1380" y="1177"/>
                </a:lnTo>
                <a:lnTo>
                  <a:pt x="1370" y="1194"/>
                </a:lnTo>
                <a:lnTo>
                  <a:pt x="1370" y="1201"/>
                </a:lnTo>
                <a:lnTo>
                  <a:pt x="1362" y="1201"/>
                </a:lnTo>
                <a:lnTo>
                  <a:pt x="1348" y="1180"/>
                </a:lnTo>
                <a:lnTo>
                  <a:pt x="1326" y="1154"/>
                </a:lnTo>
                <a:lnTo>
                  <a:pt x="1311" y="1129"/>
                </a:lnTo>
                <a:lnTo>
                  <a:pt x="1299" y="1113"/>
                </a:lnTo>
                <a:lnTo>
                  <a:pt x="1287" y="1109"/>
                </a:lnTo>
                <a:lnTo>
                  <a:pt x="1275" y="1102"/>
                </a:lnTo>
                <a:lnTo>
                  <a:pt x="1029" y="1108"/>
                </a:lnTo>
                <a:lnTo>
                  <a:pt x="611" y="1108"/>
                </a:lnTo>
                <a:lnTo>
                  <a:pt x="350" y="1108"/>
                </a:lnTo>
                <a:lnTo>
                  <a:pt x="287" y="1108"/>
                </a:lnTo>
                <a:lnTo>
                  <a:pt x="274" y="1090"/>
                </a:lnTo>
                <a:lnTo>
                  <a:pt x="262" y="1068"/>
                </a:lnTo>
                <a:lnTo>
                  <a:pt x="257" y="1064"/>
                </a:lnTo>
                <a:lnTo>
                  <a:pt x="250" y="1053"/>
                </a:lnTo>
                <a:lnTo>
                  <a:pt x="249" y="1021"/>
                </a:lnTo>
                <a:lnTo>
                  <a:pt x="249" y="1014"/>
                </a:lnTo>
                <a:lnTo>
                  <a:pt x="257" y="1000"/>
                </a:lnTo>
                <a:lnTo>
                  <a:pt x="265" y="976"/>
                </a:lnTo>
                <a:lnTo>
                  <a:pt x="263" y="972"/>
                </a:lnTo>
                <a:lnTo>
                  <a:pt x="263" y="960"/>
                </a:lnTo>
                <a:lnTo>
                  <a:pt x="261" y="940"/>
                </a:lnTo>
                <a:lnTo>
                  <a:pt x="248" y="932"/>
                </a:lnTo>
                <a:lnTo>
                  <a:pt x="237" y="907"/>
                </a:lnTo>
                <a:lnTo>
                  <a:pt x="214" y="883"/>
                </a:lnTo>
                <a:lnTo>
                  <a:pt x="205" y="851"/>
                </a:lnTo>
                <a:lnTo>
                  <a:pt x="201" y="831"/>
                </a:lnTo>
                <a:lnTo>
                  <a:pt x="196" y="808"/>
                </a:lnTo>
                <a:lnTo>
                  <a:pt x="193" y="795"/>
                </a:lnTo>
                <a:lnTo>
                  <a:pt x="184" y="770"/>
                </a:lnTo>
                <a:lnTo>
                  <a:pt x="172" y="739"/>
                </a:lnTo>
                <a:lnTo>
                  <a:pt x="156" y="716"/>
                </a:lnTo>
                <a:lnTo>
                  <a:pt x="138" y="684"/>
                </a:lnTo>
                <a:lnTo>
                  <a:pt x="122" y="660"/>
                </a:lnTo>
                <a:lnTo>
                  <a:pt x="114" y="634"/>
                </a:lnTo>
                <a:lnTo>
                  <a:pt x="100" y="618"/>
                </a:lnTo>
                <a:lnTo>
                  <a:pt x="98" y="599"/>
                </a:lnTo>
                <a:lnTo>
                  <a:pt x="98" y="594"/>
                </a:lnTo>
                <a:lnTo>
                  <a:pt x="93" y="575"/>
                </a:lnTo>
                <a:lnTo>
                  <a:pt x="85" y="562"/>
                </a:lnTo>
                <a:lnTo>
                  <a:pt x="72" y="546"/>
                </a:lnTo>
                <a:lnTo>
                  <a:pt x="61" y="525"/>
                </a:lnTo>
                <a:lnTo>
                  <a:pt x="48" y="518"/>
                </a:lnTo>
                <a:lnTo>
                  <a:pt x="48" y="511"/>
                </a:lnTo>
                <a:lnTo>
                  <a:pt x="56" y="479"/>
                </a:lnTo>
                <a:lnTo>
                  <a:pt x="61" y="441"/>
                </a:lnTo>
                <a:lnTo>
                  <a:pt x="69" y="388"/>
                </a:lnTo>
                <a:lnTo>
                  <a:pt x="69" y="362"/>
                </a:lnTo>
                <a:lnTo>
                  <a:pt x="61" y="341"/>
                </a:lnTo>
                <a:lnTo>
                  <a:pt x="47" y="316"/>
                </a:lnTo>
                <a:lnTo>
                  <a:pt x="47" y="290"/>
                </a:lnTo>
                <a:lnTo>
                  <a:pt x="43" y="284"/>
                </a:lnTo>
                <a:lnTo>
                  <a:pt x="43" y="268"/>
                </a:lnTo>
                <a:lnTo>
                  <a:pt x="51" y="257"/>
                </a:lnTo>
                <a:lnTo>
                  <a:pt x="61" y="245"/>
                </a:lnTo>
                <a:lnTo>
                  <a:pt x="60" y="222"/>
                </a:lnTo>
                <a:lnTo>
                  <a:pt x="56" y="215"/>
                </a:lnTo>
                <a:lnTo>
                  <a:pt x="44" y="193"/>
                </a:lnTo>
                <a:lnTo>
                  <a:pt x="43" y="181"/>
                </a:lnTo>
                <a:lnTo>
                  <a:pt x="29" y="172"/>
                </a:lnTo>
                <a:lnTo>
                  <a:pt x="16" y="160"/>
                </a:lnTo>
                <a:lnTo>
                  <a:pt x="8" y="156"/>
                </a:lnTo>
                <a:lnTo>
                  <a:pt x="5" y="149"/>
                </a:lnTo>
                <a:lnTo>
                  <a:pt x="4" y="137"/>
                </a:lnTo>
                <a:lnTo>
                  <a:pt x="0" y="132"/>
                </a:lnTo>
                <a:lnTo>
                  <a:pt x="15" y="120"/>
                </a:lnTo>
                <a:lnTo>
                  <a:pt x="33" y="112"/>
                </a:lnTo>
                <a:lnTo>
                  <a:pt x="33" y="108"/>
                </a:lnTo>
                <a:lnTo>
                  <a:pt x="31" y="101"/>
                </a:lnTo>
                <a:lnTo>
                  <a:pt x="31" y="97"/>
                </a:lnTo>
                <a:lnTo>
                  <a:pt x="31" y="89"/>
                </a:lnTo>
                <a:lnTo>
                  <a:pt x="33" y="84"/>
                </a:lnTo>
                <a:lnTo>
                  <a:pt x="33" y="81"/>
                </a:lnTo>
                <a:lnTo>
                  <a:pt x="32" y="77"/>
                </a:lnTo>
                <a:lnTo>
                  <a:pt x="28" y="72"/>
                </a:lnTo>
                <a:lnTo>
                  <a:pt x="23" y="67"/>
                </a:lnTo>
                <a:lnTo>
                  <a:pt x="23" y="55"/>
                </a:lnTo>
                <a:lnTo>
                  <a:pt x="21" y="40"/>
                </a:lnTo>
                <a:lnTo>
                  <a:pt x="21" y="40"/>
                </a:lnTo>
                <a:close/>
              </a:path>
            </a:pathLst>
          </a:custGeom>
          <a:gradFill rotWithShape="0">
            <a:gsLst>
              <a:gs pos="0">
                <a:srgbClr val="0000FF"/>
              </a:gs>
              <a:gs pos="100000">
                <a:srgbClr val="000099"/>
              </a:gs>
            </a:gsLst>
            <a:path path="rect">
              <a:fillToRect l="50000" t="50000" r="50000" b="50000"/>
            </a:path>
          </a:gradFill>
          <a:ln w="0">
            <a:solidFill>
              <a:srgbClr val="000000"/>
            </a:solidFill>
            <a:prstDash val="solid"/>
            <a:round/>
            <a:headEnd/>
            <a:tailEnd/>
          </a:ln>
        </p:spPr>
        <p:txBody>
          <a:bodyPr/>
          <a:lstStyle/>
          <a:p>
            <a:endParaRPr lang="en-US"/>
          </a:p>
        </p:txBody>
      </p:sp>
      <p:sp>
        <p:nvSpPr>
          <p:cNvPr id="23588" name="Freeform 36"/>
          <p:cNvSpPr>
            <a:spLocks/>
          </p:cNvSpPr>
          <p:nvPr/>
        </p:nvSpPr>
        <p:spPr bwMode="auto">
          <a:xfrm>
            <a:off x="4583113" y="3465513"/>
            <a:ext cx="730250" cy="668337"/>
          </a:xfrm>
          <a:custGeom>
            <a:avLst/>
            <a:gdLst/>
            <a:ahLst/>
            <a:cxnLst>
              <a:cxn ang="0">
                <a:pos x="220" y="577"/>
              </a:cxn>
              <a:cxn ang="0">
                <a:pos x="228" y="553"/>
              </a:cxn>
              <a:cxn ang="0">
                <a:pos x="196" y="535"/>
              </a:cxn>
              <a:cxn ang="0">
                <a:pos x="158" y="514"/>
              </a:cxn>
              <a:cxn ang="0">
                <a:pos x="158" y="484"/>
              </a:cxn>
              <a:cxn ang="0">
                <a:pos x="157" y="456"/>
              </a:cxn>
              <a:cxn ang="0">
                <a:pos x="109" y="430"/>
              </a:cxn>
              <a:cxn ang="0">
                <a:pos x="103" y="405"/>
              </a:cxn>
              <a:cxn ang="0">
                <a:pos x="124" y="388"/>
              </a:cxn>
              <a:cxn ang="0">
                <a:pos x="127" y="362"/>
              </a:cxn>
              <a:cxn ang="0">
                <a:pos x="124" y="337"/>
              </a:cxn>
              <a:cxn ang="0">
                <a:pos x="72" y="317"/>
              </a:cxn>
              <a:cxn ang="0">
                <a:pos x="41" y="253"/>
              </a:cxn>
              <a:cxn ang="0">
                <a:pos x="25" y="163"/>
              </a:cxn>
              <a:cxn ang="0">
                <a:pos x="17" y="55"/>
              </a:cxn>
              <a:cxn ang="0">
                <a:pos x="0" y="6"/>
              </a:cxn>
              <a:cxn ang="0">
                <a:pos x="985" y="0"/>
              </a:cxn>
              <a:cxn ang="0">
                <a:pos x="1046" y="60"/>
              </a:cxn>
              <a:cxn ang="0">
                <a:pos x="1094" y="133"/>
              </a:cxn>
              <a:cxn ang="0">
                <a:pos x="1105" y="200"/>
              </a:cxn>
              <a:cxn ang="0">
                <a:pos x="1141" y="264"/>
              </a:cxn>
              <a:cxn ang="0">
                <a:pos x="1175" y="328"/>
              </a:cxn>
              <a:cxn ang="0">
                <a:pos x="1250" y="400"/>
              </a:cxn>
              <a:cxn ang="0">
                <a:pos x="1290" y="507"/>
              </a:cxn>
              <a:cxn ang="0">
                <a:pos x="1356" y="597"/>
              </a:cxn>
              <a:cxn ang="0">
                <a:pos x="1407" y="551"/>
              </a:cxn>
              <a:cxn ang="0">
                <a:pos x="1507" y="661"/>
              </a:cxn>
              <a:cxn ang="0">
                <a:pos x="1471" y="752"/>
              </a:cxn>
              <a:cxn ang="0">
                <a:pos x="1435" y="859"/>
              </a:cxn>
              <a:cxn ang="0">
                <a:pos x="1584" y="959"/>
              </a:cxn>
              <a:cxn ang="0">
                <a:pos x="1644" y="1052"/>
              </a:cxn>
              <a:cxn ang="0">
                <a:pos x="1713" y="1116"/>
              </a:cxn>
              <a:cxn ang="0">
                <a:pos x="1716" y="1200"/>
              </a:cxn>
              <a:cxn ang="0">
                <a:pos x="1753" y="1254"/>
              </a:cxn>
              <a:cxn ang="0">
                <a:pos x="1792" y="1275"/>
              </a:cxn>
              <a:cxn ang="0">
                <a:pos x="1836" y="1303"/>
              </a:cxn>
              <a:cxn ang="0">
                <a:pos x="1818" y="1367"/>
              </a:cxn>
              <a:cxn ang="0">
                <a:pos x="1808" y="1421"/>
              </a:cxn>
              <a:cxn ang="0">
                <a:pos x="1744" y="1450"/>
              </a:cxn>
              <a:cxn ang="0">
                <a:pos x="1705" y="1496"/>
              </a:cxn>
              <a:cxn ang="0">
                <a:pos x="1690" y="1578"/>
              </a:cxn>
              <a:cxn ang="0">
                <a:pos x="1665" y="1642"/>
              </a:cxn>
              <a:cxn ang="0">
                <a:pos x="1537" y="1676"/>
              </a:cxn>
              <a:cxn ang="0">
                <a:pos x="1524" y="1586"/>
              </a:cxn>
              <a:cxn ang="0">
                <a:pos x="1553" y="1504"/>
              </a:cxn>
              <a:cxn ang="0">
                <a:pos x="246" y="1495"/>
              </a:cxn>
              <a:cxn ang="0">
                <a:pos x="240" y="1367"/>
              </a:cxn>
            </a:cxnLst>
            <a:rect l="0" t="0" r="r" b="b"/>
            <a:pathLst>
              <a:path w="1842" h="1681">
                <a:moveTo>
                  <a:pt x="240" y="1367"/>
                </a:moveTo>
                <a:lnTo>
                  <a:pt x="216" y="587"/>
                </a:lnTo>
                <a:lnTo>
                  <a:pt x="220" y="577"/>
                </a:lnTo>
                <a:lnTo>
                  <a:pt x="226" y="569"/>
                </a:lnTo>
                <a:lnTo>
                  <a:pt x="228" y="559"/>
                </a:lnTo>
                <a:lnTo>
                  <a:pt x="228" y="553"/>
                </a:lnTo>
                <a:lnTo>
                  <a:pt x="228" y="550"/>
                </a:lnTo>
                <a:lnTo>
                  <a:pt x="213" y="539"/>
                </a:lnTo>
                <a:lnTo>
                  <a:pt x="196" y="535"/>
                </a:lnTo>
                <a:lnTo>
                  <a:pt x="184" y="531"/>
                </a:lnTo>
                <a:lnTo>
                  <a:pt x="172" y="526"/>
                </a:lnTo>
                <a:lnTo>
                  <a:pt x="158" y="514"/>
                </a:lnTo>
                <a:lnTo>
                  <a:pt x="156" y="495"/>
                </a:lnTo>
                <a:lnTo>
                  <a:pt x="158" y="485"/>
                </a:lnTo>
                <a:lnTo>
                  <a:pt x="158" y="484"/>
                </a:lnTo>
                <a:lnTo>
                  <a:pt x="160" y="472"/>
                </a:lnTo>
                <a:lnTo>
                  <a:pt x="157" y="461"/>
                </a:lnTo>
                <a:lnTo>
                  <a:pt x="157" y="456"/>
                </a:lnTo>
                <a:lnTo>
                  <a:pt x="136" y="453"/>
                </a:lnTo>
                <a:lnTo>
                  <a:pt x="119" y="438"/>
                </a:lnTo>
                <a:lnTo>
                  <a:pt x="109" y="430"/>
                </a:lnTo>
                <a:lnTo>
                  <a:pt x="87" y="421"/>
                </a:lnTo>
                <a:lnTo>
                  <a:pt x="87" y="410"/>
                </a:lnTo>
                <a:lnTo>
                  <a:pt x="103" y="405"/>
                </a:lnTo>
                <a:lnTo>
                  <a:pt x="107" y="402"/>
                </a:lnTo>
                <a:lnTo>
                  <a:pt x="115" y="397"/>
                </a:lnTo>
                <a:lnTo>
                  <a:pt x="124" y="388"/>
                </a:lnTo>
                <a:lnTo>
                  <a:pt x="135" y="374"/>
                </a:lnTo>
                <a:lnTo>
                  <a:pt x="139" y="370"/>
                </a:lnTo>
                <a:lnTo>
                  <a:pt x="127" y="362"/>
                </a:lnTo>
                <a:lnTo>
                  <a:pt x="124" y="352"/>
                </a:lnTo>
                <a:lnTo>
                  <a:pt x="124" y="341"/>
                </a:lnTo>
                <a:lnTo>
                  <a:pt x="124" y="337"/>
                </a:lnTo>
                <a:lnTo>
                  <a:pt x="107" y="326"/>
                </a:lnTo>
                <a:lnTo>
                  <a:pt x="83" y="321"/>
                </a:lnTo>
                <a:lnTo>
                  <a:pt x="72" y="317"/>
                </a:lnTo>
                <a:lnTo>
                  <a:pt x="60" y="314"/>
                </a:lnTo>
                <a:lnTo>
                  <a:pt x="56" y="293"/>
                </a:lnTo>
                <a:lnTo>
                  <a:pt x="41" y="253"/>
                </a:lnTo>
                <a:lnTo>
                  <a:pt x="33" y="216"/>
                </a:lnTo>
                <a:lnTo>
                  <a:pt x="25" y="180"/>
                </a:lnTo>
                <a:lnTo>
                  <a:pt x="25" y="163"/>
                </a:lnTo>
                <a:lnTo>
                  <a:pt x="31" y="132"/>
                </a:lnTo>
                <a:lnTo>
                  <a:pt x="24" y="86"/>
                </a:lnTo>
                <a:lnTo>
                  <a:pt x="17" y="55"/>
                </a:lnTo>
                <a:lnTo>
                  <a:pt x="8" y="24"/>
                </a:lnTo>
                <a:lnTo>
                  <a:pt x="5" y="16"/>
                </a:lnTo>
                <a:lnTo>
                  <a:pt x="0" y="6"/>
                </a:lnTo>
                <a:lnTo>
                  <a:pt x="226" y="7"/>
                </a:lnTo>
                <a:lnTo>
                  <a:pt x="965" y="0"/>
                </a:lnTo>
                <a:lnTo>
                  <a:pt x="985" y="0"/>
                </a:lnTo>
                <a:lnTo>
                  <a:pt x="1010" y="15"/>
                </a:lnTo>
                <a:lnTo>
                  <a:pt x="1021" y="31"/>
                </a:lnTo>
                <a:lnTo>
                  <a:pt x="1046" y="60"/>
                </a:lnTo>
                <a:lnTo>
                  <a:pt x="1058" y="82"/>
                </a:lnTo>
                <a:lnTo>
                  <a:pt x="1073" y="99"/>
                </a:lnTo>
                <a:lnTo>
                  <a:pt x="1094" y="133"/>
                </a:lnTo>
                <a:lnTo>
                  <a:pt x="1106" y="159"/>
                </a:lnTo>
                <a:lnTo>
                  <a:pt x="1105" y="188"/>
                </a:lnTo>
                <a:lnTo>
                  <a:pt x="1105" y="200"/>
                </a:lnTo>
                <a:lnTo>
                  <a:pt x="1107" y="231"/>
                </a:lnTo>
                <a:lnTo>
                  <a:pt x="1119" y="256"/>
                </a:lnTo>
                <a:lnTo>
                  <a:pt x="1141" y="264"/>
                </a:lnTo>
                <a:lnTo>
                  <a:pt x="1159" y="281"/>
                </a:lnTo>
                <a:lnTo>
                  <a:pt x="1163" y="304"/>
                </a:lnTo>
                <a:lnTo>
                  <a:pt x="1175" y="328"/>
                </a:lnTo>
                <a:lnTo>
                  <a:pt x="1190" y="341"/>
                </a:lnTo>
                <a:lnTo>
                  <a:pt x="1215" y="386"/>
                </a:lnTo>
                <a:lnTo>
                  <a:pt x="1250" y="400"/>
                </a:lnTo>
                <a:lnTo>
                  <a:pt x="1273" y="420"/>
                </a:lnTo>
                <a:lnTo>
                  <a:pt x="1290" y="462"/>
                </a:lnTo>
                <a:lnTo>
                  <a:pt x="1290" y="507"/>
                </a:lnTo>
                <a:lnTo>
                  <a:pt x="1306" y="550"/>
                </a:lnTo>
                <a:lnTo>
                  <a:pt x="1334" y="586"/>
                </a:lnTo>
                <a:lnTo>
                  <a:pt x="1356" y="597"/>
                </a:lnTo>
                <a:lnTo>
                  <a:pt x="1375" y="582"/>
                </a:lnTo>
                <a:lnTo>
                  <a:pt x="1379" y="558"/>
                </a:lnTo>
                <a:lnTo>
                  <a:pt x="1407" y="551"/>
                </a:lnTo>
                <a:lnTo>
                  <a:pt x="1436" y="554"/>
                </a:lnTo>
                <a:lnTo>
                  <a:pt x="1480" y="619"/>
                </a:lnTo>
                <a:lnTo>
                  <a:pt x="1507" y="661"/>
                </a:lnTo>
                <a:lnTo>
                  <a:pt x="1485" y="687"/>
                </a:lnTo>
                <a:lnTo>
                  <a:pt x="1482" y="711"/>
                </a:lnTo>
                <a:lnTo>
                  <a:pt x="1471" y="752"/>
                </a:lnTo>
                <a:lnTo>
                  <a:pt x="1462" y="790"/>
                </a:lnTo>
                <a:lnTo>
                  <a:pt x="1435" y="812"/>
                </a:lnTo>
                <a:lnTo>
                  <a:pt x="1435" y="859"/>
                </a:lnTo>
                <a:lnTo>
                  <a:pt x="1471" y="887"/>
                </a:lnTo>
                <a:lnTo>
                  <a:pt x="1507" y="909"/>
                </a:lnTo>
                <a:lnTo>
                  <a:pt x="1584" y="959"/>
                </a:lnTo>
                <a:lnTo>
                  <a:pt x="1629" y="988"/>
                </a:lnTo>
                <a:lnTo>
                  <a:pt x="1644" y="1017"/>
                </a:lnTo>
                <a:lnTo>
                  <a:pt x="1644" y="1052"/>
                </a:lnTo>
                <a:lnTo>
                  <a:pt x="1667" y="1075"/>
                </a:lnTo>
                <a:lnTo>
                  <a:pt x="1686" y="1090"/>
                </a:lnTo>
                <a:lnTo>
                  <a:pt x="1713" y="1116"/>
                </a:lnTo>
                <a:lnTo>
                  <a:pt x="1732" y="1157"/>
                </a:lnTo>
                <a:lnTo>
                  <a:pt x="1729" y="1176"/>
                </a:lnTo>
                <a:lnTo>
                  <a:pt x="1716" y="1200"/>
                </a:lnTo>
                <a:lnTo>
                  <a:pt x="1716" y="1216"/>
                </a:lnTo>
                <a:lnTo>
                  <a:pt x="1733" y="1234"/>
                </a:lnTo>
                <a:lnTo>
                  <a:pt x="1753" y="1254"/>
                </a:lnTo>
                <a:lnTo>
                  <a:pt x="1773" y="1273"/>
                </a:lnTo>
                <a:lnTo>
                  <a:pt x="1780" y="1281"/>
                </a:lnTo>
                <a:lnTo>
                  <a:pt x="1792" y="1275"/>
                </a:lnTo>
                <a:lnTo>
                  <a:pt x="1797" y="1256"/>
                </a:lnTo>
                <a:lnTo>
                  <a:pt x="1817" y="1260"/>
                </a:lnTo>
                <a:lnTo>
                  <a:pt x="1836" y="1303"/>
                </a:lnTo>
                <a:lnTo>
                  <a:pt x="1841" y="1331"/>
                </a:lnTo>
                <a:lnTo>
                  <a:pt x="1842" y="1349"/>
                </a:lnTo>
                <a:lnTo>
                  <a:pt x="1818" y="1367"/>
                </a:lnTo>
                <a:lnTo>
                  <a:pt x="1818" y="1397"/>
                </a:lnTo>
                <a:lnTo>
                  <a:pt x="1816" y="1417"/>
                </a:lnTo>
                <a:lnTo>
                  <a:pt x="1808" y="1421"/>
                </a:lnTo>
                <a:lnTo>
                  <a:pt x="1781" y="1430"/>
                </a:lnTo>
                <a:lnTo>
                  <a:pt x="1752" y="1442"/>
                </a:lnTo>
                <a:lnTo>
                  <a:pt x="1744" y="1450"/>
                </a:lnTo>
                <a:lnTo>
                  <a:pt x="1708" y="1454"/>
                </a:lnTo>
                <a:lnTo>
                  <a:pt x="1705" y="1465"/>
                </a:lnTo>
                <a:lnTo>
                  <a:pt x="1705" y="1496"/>
                </a:lnTo>
                <a:lnTo>
                  <a:pt x="1717" y="1538"/>
                </a:lnTo>
                <a:lnTo>
                  <a:pt x="1717" y="1556"/>
                </a:lnTo>
                <a:lnTo>
                  <a:pt x="1690" y="1578"/>
                </a:lnTo>
                <a:lnTo>
                  <a:pt x="1671" y="1592"/>
                </a:lnTo>
                <a:lnTo>
                  <a:pt x="1665" y="1623"/>
                </a:lnTo>
                <a:lnTo>
                  <a:pt x="1665" y="1642"/>
                </a:lnTo>
                <a:lnTo>
                  <a:pt x="1661" y="1654"/>
                </a:lnTo>
                <a:lnTo>
                  <a:pt x="1661" y="1672"/>
                </a:lnTo>
                <a:lnTo>
                  <a:pt x="1537" y="1676"/>
                </a:lnTo>
                <a:lnTo>
                  <a:pt x="1500" y="1681"/>
                </a:lnTo>
                <a:lnTo>
                  <a:pt x="1508" y="1623"/>
                </a:lnTo>
                <a:lnTo>
                  <a:pt x="1524" y="1586"/>
                </a:lnTo>
                <a:lnTo>
                  <a:pt x="1545" y="1548"/>
                </a:lnTo>
                <a:lnTo>
                  <a:pt x="1553" y="1530"/>
                </a:lnTo>
                <a:lnTo>
                  <a:pt x="1553" y="1504"/>
                </a:lnTo>
                <a:lnTo>
                  <a:pt x="1543" y="1486"/>
                </a:lnTo>
                <a:lnTo>
                  <a:pt x="1543" y="1474"/>
                </a:lnTo>
                <a:lnTo>
                  <a:pt x="246" y="1495"/>
                </a:lnTo>
                <a:lnTo>
                  <a:pt x="241" y="1377"/>
                </a:lnTo>
                <a:lnTo>
                  <a:pt x="240" y="1367"/>
                </a:lnTo>
                <a:lnTo>
                  <a:pt x="240" y="1367"/>
                </a:lnTo>
                <a:close/>
              </a:path>
            </a:pathLst>
          </a:custGeom>
          <a:solidFill>
            <a:srgbClr val="FFFFFF"/>
          </a:solidFill>
          <a:ln w="0">
            <a:solidFill>
              <a:srgbClr val="000000"/>
            </a:solidFill>
            <a:prstDash val="solid"/>
            <a:round/>
            <a:headEnd/>
            <a:tailEnd/>
          </a:ln>
        </p:spPr>
        <p:txBody>
          <a:bodyPr/>
          <a:lstStyle/>
          <a:p>
            <a:endParaRPr lang="en-US"/>
          </a:p>
        </p:txBody>
      </p:sp>
      <p:sp>
        <p:nvSpPr>
          <p:cNvPr id="23589" name="Freeform 37"/>
          <p:cNvSpPr>
            <a:spLocks/>
          </p:cNvSpPr>
          <p:nvPr/>
        </p:nvSpPr>
        <p:spPr bwMode="auto">
          <a:xfrm>
            <a:off x="3848100" y="3557588"/>
            <a:ext cx="830263" cy="450850"/>
          </a:xfrm>
          <a:custGeom>
            <a:avLst/>
            <a:gdLst/>
            <a:ahLst/>
            <a:cxnLst>
              <a:cxn ang="0">
                <a:pos x="0" y="1090"/>
              </a:cxn>
              <a:cxn ang="0">
                <a:pos x="54" y="0"/>
              </a:cxn>
              <a:cxn ang="0">
                <a:pos x="563" y="12"/>
              </a:cxn>
              <a:cxn ang="0">
                <a:pos x="1159" y="25"/>
              </a:cxn>
              <a:cxn ang="0">
                <a:pos x="1892" y="28"/>
              </a:cxn>
              <a:cxn ang="0">
                <a:pos x="1908" y="71"/>
              </a:cxn>
              <a:cxn ang="0">
                <a:pos x="1911" y="85"/>
              </a:cxn>
              <a:cxn ang="0">
                <a:pos x="1934" y="90"/>
              </a:cxn>
              <a:cxn ang="0">
                <a:pos x="1952" y="95"/>
              </a:cxn>
              <a:cxn ang="0">
                <a:pos x="1966" y="98"/>
              </a:cxn>
              <a:cxn ang="0">
                <a:pos x="1975" y="109"/>
              </a:cxn>
              <a:cxn ang="0">
                <a:pos x="1975" y="115"/>
              </a:cxn>
              <a:cxn ang="0">
                <a:pos x="1978" y="122"/>
              </a:cxn>
              <a:cxn ang="0">
                <a:pos x="1988" y="139"/>
              </a:cxn>
              <a:cxn ang="0">
                <a:pos x="1976" y="155"/>
              </a:cxn>
              <a:cxn ang="0">
                <a:pos x="1970" y="158"/>
              </a:cxn>
              <a:cxn ang="0">
                <a:pos x="1958" y="171"/>
              </a:cxn>
              <a:cxn ang="0">
                <a:pos x="1938" y="185"/>
              </a:cxn>
              <a:cxn ang="0">
                <a:pos x="1950" y="195"/>
              </a:cxn>
              <a:cxn ang="0">
                <a:pos x="1963" y="201"/>
              </a:cxn>
              <a:cxn ang="0">
                <a:pos x="1970" y="206"/>
              </a:cxn>
              <a:cxn ang="0">
                <a:pos x="1986" y="218"/>
              </a:cxn>
              <a:cxn ang="0">
                <a:pos x="2004" y="227"/>
              </a:cxn>
              <a:cxn ang="0">
                <a:pos x="2012" y="243"/>
              </a:cxn>
              <a:cxn ang="0">
                <a:pos x="2007" y="253"/>
              </a:cxn>
              <a:cxn ang="0">
                <a:pos x="2007" y="266"/>
              </a:cxn>
              <a:cxn ang="0">
                <a:pos x="2009" y="283"/>
              </a:cxn>
              <a:cxn ang="0">
                <a:pos x="2023" y="296"/>
              </a:cxn>
              <a:cxn ang="0">
                <a:pos x="2045" y="304"/>
              </a:cxn>
              <a:cxn ang="0">
                <a:pos x="2064" y="308"/>
              </a:cxn>
              <a:cxn ang="0">
                <a:pos x="2079" y="319"/>
              </a:cxn>
              <a:cxn ang="0">
                <a:pos x="2079" y="334"/>
              </a:cxn>
              <a:cxn ang="0">
                <a:pos x="2071" y="343"/>
              </a:cxn>
              <a:cxn ang="0">
                <a:pos x="2067" y="352"/>
              </a:cxn>
              <a:cxn ang="0">
                <a:pos x="2091" y="1136"/>
              </a:cxn>
              <a:cxn ang="0">
                <a:pos x="1236" y="1118"/>
              </a:cxn>
              <a:cxn ang="0">
                <a:pos x="592" y="1099"/>
              </a:cxn>
              <a:cxn ang="0">
                <a:pos x="68" y="1088"/>
              </a:cxn>
              <a:cxn ang="0">
                <a:pos x="0" y="1090"/>
              </a:cxn>
              <a:cxn ang="0">
                <a:pos x="0" y="1090"/>
              </a:cxn>
            </a:cxnLst>
            <a:rect l="0" t="0" r="r" b="b"/>
            <a:pathLst>
              <a:path w="2091" h="1136">
                <a:moveTo>
                  <a:pt x="0" y="1090"/>
                </a:moveTo>
                <a:lnTo>
                  <a:pt x="54" y="0"/>
                </a:lnTo>
                <a:lnTo>
                  <a:pt x="563" y="12"/>
                </a:lnTo>
                <a:lnTo>
                  <a:pt x="1159" y="25"/>
                </a:lnTo>
                <a:lnTo>
                  <a:pt x="1892" y="28"/>
                </a:lnTo>
                <a:lnTo>
                  <a:pt x="1908" y="71"/>
                </a:lnTo>
                <a:lnTo>
                  <a:pt x="1911" y="85"/>
                </a:lnTo>
                <a:lnTo>
                  <a:pt x="1934" y="90"/>
                </a:lnTo>
                <a:lnTo>
                  <a:pt x="1952" y="95"/>
                </a:lnTo>
                <a:lnTo>
                  <a:pt x="1966" y="98"/>
                </a:lnTo>
                <a:lnTo>
                  <a:pt x="1975" y="109"/>
                </a:lnTo>
                <a:lnTo>
                  <a:pt x="1975" y="115"/>
                </a:lnTo>
                <a:lnTo>
                  <a:pt x="1978" y="122"/>
                </a:lnTo>
                <a:lnTo>
                  <a:pt x="1988" y="139"/>
                </a:lnTo>
                <a:lnTo>
                  <a:pt x="1976" y="155"/>
                </a:lnTo>
                <a:lnTo>
                  <a:pt x="1970" y="158"/>
                </a:lnTo>
                <a:lnTo>
                  <a:pt x="1958" y="171"/>
                </a:lnTo>
                <a:lnTo>
                  <a:pt x="1938" y="185"/>
                </a:lnTo>
                <a:lnTo>
                  <a:pt x="1950" y="195"/>
                </a:lnTo>
                <a:lnTo>
                  <a:pt x="1963" y="201"/>
                </a:lnTo>
                <a:lnTo>
                  <a:pt x="1970" y="206"/>
                </a:lnTo>
                <a:lnTo>
                  <a:pt x="1986" y="218"/>
                </a:lnTo>
                <a:lnTo>
                  <a:pt x="2004" y="227"/>
                </a:lnTo>
                <a:lnTo>
                  <a:pt x="2012" y="243"/>
                </a:lnTo>
                <a:lnTo>
                  <a:pt x="2007" y="253"/>
                </a:lnTo>
                <a:lnTo>
                  <a:pt x="2007" y="266"/>
                </a:lnTo>
                <a:lnTo>
                  <a:pt x="2009" y="283"/>
                </a:lnTo>
                <a:lnTo>
                  <a:pt x="2023" y="296"/>
                </a:lnTo>
                <a:lnTo>
                  <a:pt x="2045" y="304"/>
                </a:lnTo>
                <a:lnTo>
                  <a:pt x="2064" y="308"/>
                </a:lnTo>
                <a:lnTo>
                  <a:pt x="2079" y="319"/>
                </a:lnTo>
                <a:lnTo>
                  <a:pt x="2079" y="334"/>
                </a:lnTo>
                <a:lnTo>
                  <a:pt x="2071" y="343"/>
                </a:lnTo>
                <a:lnTo>
                  <a:pt x="2067" y="352"/>
                </a:lnTo>
                <a:lnTo>
                  <a:pt x="2091" y="1136"/>
                </a:lnTo>
                <a:lnTo>
                  <a:pt x="1236" y="1118"/>
                </a:lnTo>
                <a:lnTo>
                  <a:pt x="592" y="1099"/>
                </a:lnTo>
                <a:lnTo>
                  <a:pt x="68" y="1088"/>
                </a:lnTo>
                <a:lnTo>
                  <a:pt x="0" y="1090"/>
                </a:lnTo>
                <a:lnTo>
                  <a:pt x="0" y="1090"/>
                </a:lnTo>
                <a:close/>
              </a:path>
            </a:pathLst>
          </a:custGeom>
          <a:solidFill>
            <a:srgbClr val="FFFFFF"/>
          </a:solidFill>
          <a:ln w="0">
            <a:solidFill>
              <a:srgbClr val="000000"/>
            </a:solidFill>
            <a:prstDash val="solid"/>
            <a:round/>
            <a:headEnd/>
            <a:tailEnd/>
          </a:ln>
        </p:spPr>
        <p:txBody>
          <a:bodyPr/>
          <a:lstStyle/>
          <a:p>
            <a:endParaRPr lang="en-US"/>
          </a:p>
        </p:txBody>
      </p:sp>
      <p:sp>
        <p:nvSpPr>
          <p:cNvPr id="23590" name="Freeform 38"/>
          <p:cNvSpPr>
            <a:spLocks/>
          </p:cNvSpPr>
          <p:nvPr/>
        </p:nvSpPr>
        <p:spPr bwMode="auto">
          <a:xfrm>
            <a:off x="4679950" y="4049713"/>
            <a:ext cx="569913" cy="534987"/>
          </a:xfrm>
          <a:custGeom>
            <a:avLst/>
            <a:gdLst/>
            <a:ahLst/>
            <a:cxnLst>
              <a:cxn ang="0">
                <a:pos x="936" y="3"/>
              </a:cxn>
              <a:cxn ang="0">
                <a:pos x="1297" y="18"/>
              </a:cxn>
              <a:cxn ang="0">
                <a:pos x="1307" y="42"/>
              </a:cxn>
              <a:cxn ang="0">
                <a:pos x="1307" y="68"/>
              </a:cxn>
              <a:cxn ang="0">
                <a:pos x="1281" y="102"/>
              </a:cxn>
              <a:cxn ang="0">
                <a:pos x="1262" y="156"/>
              </a:cxn>
              <a:cxn ang="0">
                <a:pos x="1254" y="205"/>
              </a:cxn>
              <a:cxn ang="0">
                <a:pos x="1297" y="204"/>
              </a:cxn>
              <a:cxn ang="0">
                <a:pos x="1411" y="200"/>
              </a:cxn>
              <a:cxn ang="0">
                <a:pos x="1426" y="217"/>
              </a:cxn>
              <a:cxn ang="0">
                <a:pos x="1431" y="244"/>
              </a:cxn>
              <a:cxn ang="0">
                <a:pos x="1398" y="255"/>
              </a:cxn>
              <a:cxn ang="0">
                <a:pos x="1395" y="287"/>
              </a:cxn>
              <a:cxn ang="0">
                <a:pos x="1371" y="321"/>
              </a:cxn>
              <a:cxn ang="0">
                <a:pos x="1341" y="348"/>
              </a:cxn>
              <a:cxn ang="0">
                <a:pos x="1307" y="393"/>
              </a:cxn>
              <a:cxn ang="0">
                <a:pos x="1327" y="448"/>
              </a:cxn>
              <a:cxn ang="0">
                <a:pos x="1353" y="493"/>
              </a:cxn>
              <a:cxn ang="0">
                <a:pos x="1333" y="549"/>
              </a:cxn>
              <a:cxn ang="0">
                <a:pos x="1291" y="591"/>
              </a:cxn>
              <a:cxn ang="0">
                <a:pos x="1254" y="622"/>
              </a:cxn>
              <a:cxn ang="0">
                <a:pos x="1245" y="677"/>
              </a:cxn>
              <a:cxn ang="0">
                <a:pos x="1259" y="726"/>
              </a:cxn>
              <a:cxn ang="0">
                <a:pos x="1208" y="762"/>
              </a:cxn>
              <a:cxn ang="0">
                <a:pos x="1184" y="783"/>
              </a:cxn>
              <a:cxn ang="0">
                <a:pos x="1172" y="822"/>
              </a:cxn>
              <a:cxn ang="0">
                <a:pos x="1130" y="846"/>
              </a:cxn>
              <a:cxn ang="0">
                <a:pos x="1161" y="880"/>
              </a:cxn>
              <a:cxn ang="0">
                <a:pos x="1170" y="939"/>
              </a:cxn>
              <a:cxn ang="0">
                <a:pos x="1081" y="970"/>
              </a:cxn>
              <a:cxn ang="0">
                <a:pos x="1081" y="1023"/>
              </a:cxn>
              <a:cxn ang="0">
                <a:pos x="1060" y="1081"/>
              </a:cxn>
              <a:cxn ang="0">
                <a:pos x="1019" y="1113"/>
              </a:cxn>
              <a:cxn ang="0">
                <a:pos x="1037" y="1144"/>
              </a:cxn>
              <a:cxn ang="0">
                <a:pos x="1097" y="1124"/>
              </a:cxn>
              <a:cxn ang="0">
                <a:pos x="1061" y="1176"/>
              </a:cxn>
              <a:cxn ang="0">
                <a:pos x="1040" y="1204"/>
              </a:cxn>
              <a:cxn ang="0">
                <a:pos x="1078" y="1204"/>
              </a:cxn>
              <a:cxn ang="0">
                <a:pos x="1070" y="1242"/>
              </a:cxn>
              <a:cxn ang="0">
                <a:pos x="1049" y="1270"/>
              </a:cxn>
              <a:cxn ang="0">
                <a:pos x="1068" y="1301"/>
              </a:cxn>
              <a:cxn ang="0">
                <a:pos x="1041" y="1304"/>
              </a:cxn>
              <a:cxn ang="0">
                <a:pos x="1036" y="1306"/>
              </a:cxn>
              <a:cxn ang="0">
                <a:pos x="1033" y="1329"/>
              </a:cxn>
              <a:cxn ang="0">
                <a:pos x="203" y="1135"/>
              </a:cxn>
              <a:cxn ang="0">
                <a:pos x="177" y="1135"/>
              </a:cxn>
              <a:cxn ang="0">
                <a:pos x="145" y="1133"/>
              </a:cxn>
              <a:cxn ang="0">
                <a:pos x="116" y="1124"/>
              </a:cxn>
              <a:cxn ang="0">
                <a:pos x="0" y="24"/>
              </a:cxn>
            </a:cxnLst>
            <a:rect l="0" t="0" r="r" b="b"/>
            <a:pathLst>
              <a:path w="1435" h="1348">
                <a:moveTo>
                  <a:pt x="0" y="24"/>
                </a:moveTo>
                <a:lnTo>
                  <a:pt x="936" y="3"/>
                </a:lnTo>
                <a:lnTo>
                  <a:pt x="1297" y="0"/>
                </a:lnTo>
                <a:lnTo>
                  <a:pt x="1297" y="18"/>
                </a:lnTo>
                <a:lnTo>
                  <a:pt x="1307" y="28"/>
                </a:lnTo>
                <a:lnTo>
                  <a:pt x="1307" y="42"/>
                </a:lnTo>
                <a:lnTo>
                  <a:pt x="1307" y="58"/>
                </a:lnTo>
                <a:lnTo>
                  <a:pt x="1307" y="68"/>
                </a:lnTo>
                <a:lnTo>
                  <a:pt x="1299" y="79"/>
                </a:lnTo>
                <a:lnTo>
                  <a:pt x="1281" y="102"/>
                </a:lnTo>
                <a:lnTo>
                  <a:pt x="1270" y="128"/>
                </a:lnTo>
                <a:lnTo>
                  <a:pt x="1262" y="156"/>
                </a:lnTo>
                <a:lnTo>
                  <a:pt x="1258" y="180"/>
                </a:lnTo>
                <a:lnTo>
                  <a:pt x="1254" y="205"/>
                </a:lnTo>
                <a:lnTo>
                  <a:pt x="1270" y="209"/>
                </a:lnTo>
                <a:lnTo>
                  <a:pt x="1297" y="204"/>
                </a:lnTo>
                <a:lnTo>
                  <a:pt x="1333" y="204"/>
                </a:lnTo>
                <a:lnTo>
                  <a:pt x="1411" y="200"/>
                </a:lnTo>
                <a:lnTo>
                  <a:pt x="1418" y="205"/>
                </a:lnTo>
                <a:lnTo>
                  <a:pt x="1426" y="217"/>
                </a:lnTo>
                <a:lnTo>
                  <a:pt x="1435" y="231"/>
                </a:lnTo>
                <a:lnTo>
                  <a:pt x="1431" y="244"/>
                </a:lnTo>
                <a:lnTo>
                  <a:pt x="1409" y="249"/>
                </a:lnTo>
                <a:lnTo>
                  <a:pt x="1398" y="255"/>
                </a:lnTo>
                <a:lnTo>
                  <a:pt x="1395" y="260"/>
                </a:lnTo>
                <a:lnTo>
                  <a:pt x="1395" y="287"/>
                </a:lnTo>
                <a:lnTo>
                  <a:pt x="1390" y="304"/>
                </a:lnTo>
                <a:lnTo>
                  <a:pt x="1371" y="321"/>
                </a:lnTo>
                <a:lnTo>
                  <a:pt x="1353" y="337"/>
                </a:lnTo>
                <a:lnTo>
                  <a:pt x="1341" y="348"/>
                </a:lnTo>
                <a:lnTo>
                  <a:pt x="1329" y="372"/>
                </a:lnTo>
                <a:lnTo>
                  <a:pt x="1307" y="393"/>
                </a:lnTo>
                <a:lnTo>
                  <a:pt x="1307" y="421"/>
                </a:lnTo>
                <a:lnTo>
                  <a:pt x="1327" y="448"/>
                </a:lnTo>
                <a:lnTo>
                  <a:pt x="1337" y="468"/>
                </a:lnTo>
                <a:lnTo>
                  <a:pt x="1353" y="493"/>
                </a:lnTo>
                <a:lnTo>
                  <a:pt x="1353" y="534"/>
                </a:lnTo>
                <a:lnTo>
                  <a:pt x="1333" y="549"/>
                </a:lnTo>
                <a:lnTo>
                  <a:pt x="1303" y="562"/>
                </a:lnTo>
                <a:lnTo>
                  <a:pt x="1291" y="591"/>
                </a:lnTo>
                <a:lnTo>
                  <a:pt x="1262" y="595"/>
                </a:lnTo>
                <a:lnTo>
                  <a:pt x="1254" y="622"/>
                </a:lnTo>
                <a:lnTo>
                  <a:pt x="1250" y="643"/>
                </a:lnTo>
                <a:lnTo>
                  <a:pt x="1245" y="677"/>
                </a:lnTo>
                <a:lnTo>
                  <a:pt x="1255" y="703"/>
                </a:lnTo>
                <a:lnTo>
                  <a:pt x="1259" y="726"/>
                </a:lnTo>
                <a:lnTo>
                  <a:pt x="1236" y="751"/>
                </a:lnTo>
                <a:lnTo>
                  <a:pt x="1208" y="762"/>
                </a:lnTo>
                <a:lnTo>
                  <a:pt x="1188" y="766"/>
                </a:lnTo>
                <a:lnTo>
                  <a:pt x="1184" y="783"/>
                </a:lnTo>
                <a:lnTo>
                  <a:pt x="1184" y="800"/>
                </a:lnTo>
                <a:lnTo>
                  <a:pt x="1172" y="822"/>
                </a:lnTo>
                <a:lnTo>
                  <a:pt x="1149" y="831"/>
                </a:lnTo>
                <a:lnTo>
                  <a:pt x="1130" y="846"/>
                </a:lnTo>
                <a:lnTo>
                  <a:pt x="1126" y="870"/>
                </a:lnTo>
                <a:lnTo>
                  <a:pt x="1161" y="880"/>
                </a:lnTo>
                <a:lnTo>
                  <a:pt x="1181" y="907"/>
                </a:lnTo>
                <a:lnTo>
                  <a:pt x="1170" y="939"/>
                </a:lnTo>
                <a:lnTo>
                  <a:pt x="1133" y="958"/>
                </a:lnTo>
                <a:lnTo>
                  <a:pt x="1081" y="970"/>
                </a:lnTo>
                <a:lnTo>
                  <a:pt x="1070" y="1003"/>
                </a:lnTo>
                <a:lnTo>
                  <a:pt x="1081" y="1023"/>
                </a:lnTo>
                <a:lnTo>
                  <a:pt x="1081" y="1068"/>
                </a:lnTo>
                <a:lnTo>
                  <a:pt x="1060" y="1081"/>
                </a:lnTo>
                <a:lnTo>
                  <a:pt x="1031" y="1089"/>
                </a:lnTo>
                <a:lnTo>
                  <a:pt x="1019" y="1113"/>
                </a:lnTo>
                <a:lnTo>
                  <a:pt x="1019" y="1136"/>
                </a:lnTo>
                <a:lnTo>
                  <a:pt x="1037" y="1144"/>
                </a:lnTo>
                <a:lnTo>
                  <a:pt x="1068" y="1133"/>
                </a:lnTo>
                <a:lnTo>
                  <a:pt x="1097" y="1124"/>
                </a:lnTo>
                <a:lnTo>
                  <a:pt x="1094" y="1159"/>
                </a:lnTo>
                <a:lnTo>
                  <a:pt x="1061" y="1176"/>
                </a:lnTo>
                <a:lnTo>
                  <a:pt x="1040" y="1192"/>
                </a:lnTo>
                <a:lnTo>
                  <a:pt x="1040" y="1204"/>
                </a:lnTo>
                <a:lnTo>
                  <a:pt x="1064" y="1204"/>
                </a:lnTo>
                <a:lnTo>
                  <a:pt x="1078" y="1204"/>
                </a:lnTo>
                <a:lnTo>
                  <a:pt x="1081" y="1224"/>
                </a:lnTo>
                <a:lnTo>
                  <a:pt x="1070" y="1242"/>
                </a:lnTo>
                <a:lnTo>
                  <a:pt x="1054" y="1250"/>
                </a:lnTo>
                <a:lnTo>
                  <a:pt x="1049" y="1270"/>
                </a:lnTo>
                <a:lnTo>
                  <a:pt x="1068" y="1284"/>
                </a:lnTo>
                <a:lnTo>
                  <a:pt x="1068" y="1301"/>
                </a:lnTo>
                <a:lnTo>
                  <a:pt x="1054" y="1304"/>
                </a:lnTo>
                <a:lnTo>
                  <a:pt x="1041" y="1304"/>
                </a:lnTo>
                <a:lnTo>
                  <a:pt x="1039" y="1304"/>
                </a:lnTo>
                <a:lnTo>
                  <a:pt x="1036" y="1306"/>
                </a:lnTo>
                <a:lnTo>
                  <a:pt x="1036" y="1320"/>
                </a:lnTo>
                <a:lnTo>
                  <a:pt x="1033" y="1329"/>
                </a:lnTo>
                <a:lnTo>
                  <a:pt x="213" y="1348"/>
                </a:lnTo>
                <a:lnTo>
                  <a:pt x="203" y="1135"/>
                </a:lnTo>
                <a:lnTo>
                  <a:pt x="193" y="1133"/>
                </a:lnTo>
                <a:lnTo>
                  <a:pt x="177" y="1135"/>
                </a:lnTo>
                <a:lnTo>
                  <a:pt x="167" y="1135"/>
                </a:lnTo>
                <a:lnTo>
                  <a:pt x="145" y="1133"/>
                </a:lnTo>
                <a:lnTo>
                  <a:pt x="139" y="1128"/>
                </a:lnTo>
                <a:lnTo>
                  <a:pt x="116" y="1124"/>
                </a:lnTo>
                <a:lnTo>
                  <a:pt x="94" y="288"/>
                </a:lnTo>
                <a:lnTo>
                  <a:pt x="0" y="24"/>
                </a:lnTo>
                <a:lnTo>
                  <a:pt x="0" y="24"/>
                </a:lnTo>
                <a:close/>
              </a:path>
            </a:pathLst>
          </a:custGeom>
          <a:solidFill>
            <a:srgbClr val="FFFFFF"/>
          </a:solidFill>
          <a:ln w="0">
            <a:solidFill>
              <a:srgbClr val="000000"/>
            </a:solidFill>
            <a:prstDash val="solid"/>
            <a:round/>
            <a:headEnd/>
            <a:tailEnd/>
          </a:ln>
        </p:spPr>
        <p:txBody>
          <a:bodyPr/>
          <a:lstStyle/>
          <a:p>
            <a:endParaRPr lang="en-US"/>
          </a:p>
        </p:txBody>
      </p:sp>
      <p:sp>
        <p:nvSpPr>
          <p:cNvPr id="23591" name="Freeform 39"/>
          <p:cNvSpPr>
            <a:spLocks/>
          </p:cNvSpPr>
          <p:nvPr/>
        </p:nvSpPr>
        <p:spPr bwMode="auto">
          <a:xfrm>
            <a:off x="4764088" y="4578350"/>
            <a:ext cx="650875" cy="557213"/>
          </a:xfrm>
          <a:custGeom>
            <a:avLst/>
            <a:gdLst/>
            <a:ahLst/>
            <a:cxnLst>
              <a:cxn ang="0">
                <a:pos x="112" y="1125"/>
              </a:cxn>
              <a:cxn ang="0">
                <a:pos x="101" y="1036"/>
              </a:cxn>
              <a:cxn ang="0">
                <a:pos x="120" y="963"/>
              </a:cxn>
              <a:cxn ang="0">
                <a:pos x="97" y="873"/>
              </a:cxn>
              <a:cxn ang="0">
                <a:pos x="121" y="806"/>
              </a:cxn>
              <a:cxn ang="0">
                <a:pos x="137" y="726"/>
              </a:cxn>
              <a:cxn ang="0">
                <a:pos x="105" y="672"/>
              </a:cxn>
              <a:cxn ang="0">
                <a:pos x="121" y="636"/>
              </a:cxn>
              <a:cxn ang="0">
                <a:pos x="24" y="517"/>
              </a:cxn>
              <a:cxn ang="0">
                <a:pos x="824" y="11"/>
              </a:cxn>
              <a:cxn ang="0">
                <a:pos x="833" y="72"/>
              </a:cxn>
              <a:cxn ang="0">
                <a:pos x="880" y="124"/>
              </a:cxn>
              <a:cxn ang="0">
                <a:pos x="876" y="231"/>
              </a:cxn>
              <a:cxn ang="0">
                <a:pos x="882" y="336"/>
              </a:cxn>
              <a:cxn ang="0">
                <a:pos x="892" y="398"/>
              </a:cxn>
              <a:cxn ang="0">
                <a:pos x="876" y="473"/>
              </a:cxn>
              <a:cxn ang="0">
                <a:pos x="845" y="577"/>
              </a:cxn>
              <a:cxn ang="0">
                <a:pos x="840" y="667"/>
              </a:cxn>
              <a:cxn ang="0">
                <a:pos x="808" y="736"/>
              </a:cxn>
              <a:cxn ang="0">
                <a:pos x="1290" y="774"/>
              </a:cxn>
              <a:cxn ang="0">
                <a:pos x="1352" y="873"/>
              </a:cxn>
              <a:cxn ang="0">
                <a:pos x="1304" y="943"/>
              </a:cxn>
              <a:cxn ang="0">
                <a:pos x="1250" y="875"/>
              </a:cxn>
              <a:cxn ang="0">
                <a:pos x="1071" y="873"/>
              </a:cxn>
              <a:cxn ang="0">
                <a:pos x="1240" y="916"/>
              </a:cxn>
              <a:cxn ang="0">
                <a:pos x="1209" y="979"/>
              </a:cxn>
              <a:cxn ang="0">
                <a:pos x="1358" y="1021"/>
              </a:cxn>
              <a:cxn ang="0">
                <a:pos x="1435" y="955"/>
              </a:cxn>
              <a:cxn ang="0">
                <a:pos x="1465" y="1054"/>
              </a:cxn>
              <a:cxn ang="0">
                <a:pos x="1537" y="1154"/>
              </a:cxn>
              <a:cxn ang="0">
                <a:pos x="1435" y="1208"/>
              </a:cxn>
              <a:cxn ang="0">
                <a:pos x="1637" y="1277"/>
              </a:cxn>
              <a:cxn ang="0">
                <a:pos x="1473" y="1343"/>
              </a:cxn>
              <a:cxn ang="0">
                <a:pos x="1413" y="1310"/>
              </a:cxn>
              <a:cxn ang="0">
                <a:pos x="1262" y="1202"/>
              </a:cxn>
              <a:cxn ang="0">
                <a:pos x="1094" y="1104"/>
              </a:cxn>
              <a:cxn ang="0">
                <a:pos x="1050" y="1126"/>
              </a:cxn>
              <a:cxn ang="0">
                <a:pos x="1284" y="1330"/>
              </a:cxn>
              <a:cxn ang="0">
                <a:pos x="1173" y="1406"/>
              </a:cxn>
              <a:cxn ang="0">
                <a:pos x="1042" y="1309"/>
              </a:cxn>
              <a:cxn ang="0">
                <a:pos x="866" y="1339"/>
              </a:cxn>
              <a:cxn ang="0">
                <a:pos x="705" y="1198"/>
              </a:cxn>
              <a:cxn ang="0">
                <a:pos x="647" y="1076"/>
              </a:cxn>
              <a:cxn ang="0">
                <a:pos x="522" y="935"/>
              </a:cxn>
              <a:cxn ang="0">
                <a:pos x="562" y="992"/>
              </a:cxn>
              <a:cxn ang="0">
                <a:pos x="640" y="1142"/>
              </a:cxn>
              <a:cxn ang="0">
                <a:pos x="607" y="1231"/>
              </a:cxn>
              <a:cxn ang="0">
                <a:pos x="507" y="1126"/>
              </a:cxn>
              <a:cxn ang="0">
                <a:pos x="422" y="1106"/>
              </a:cxn>
              <a:cxn ang="0">
                <a:pos x="478" y="1206"/>
              </a:cxn>
              <a:cxn ang="0">
                <a:pos x="184" y="1141"/>
              </a:cxn>
              <a:cxn ang="0">
                <a:pos x="94" y="1169"/>
              </a:cxn>
            </a:cxnLst>
            <a:rect l="0" t="0" r="r" b="b"/>
            <a:pathLst>
              <a:path w="1637" h="1406">
                <a:moveTo>
                  <a:pt x="94" y="1169"/>
                </a:moveTo>
                <a:lnTo>
                  <a:pt x="105" y="1142"/>
                </a:lnTo>
                <a:lnTo>
                  <a:pt x="110" y="1130"/>
                </a:lnTo>
                <a:lnTo>
                  <a:pt x="112" y="1125"/>
                </a:lnTo>
                <a:lnTo>
                  <a:pt x="101" y="1093"/>
                </a:lnTo>
                <a:lnTo>
                  <a:pt x="101" y="1076"/>
                </a:lnTo>
                <a:lnTo>
                  <a:pt x="101" y="1058"/>
                </a:lnTo>
                <a:lnTo>
                  <a:pt x="101" y="1036"/>
                </a:lnTo>
                <a:lnTo>
                  <a:pt x="109" y="1013"/>
                </a:lnTo>
                <a:lnTo>
                  <a:pt x="116" y="991"/>
                </a:lnTo>
                <a:lnTo>
                  <a:pt x="117" y="969"/>
                </a:lnTo>
                <a:lnTo>
                  <a:pt x="120" y="963"/>
                </a:lnTo>
                <a:lnTo>
                  <a:pt x="109" y="936"/>
                </a:lnTo>
                <a:lnTo>
                  <a:pt x="100" y="915"/>
                </a:lnTo>
                <a:lnTo>
                  <a:pt x="97" y="895"/>
                </a:lnTo>
                <a:lnTo>
                  <a:pt x="97" y="873"/>
                </a:lnTo>
                <a:lnTo>
                  <a:pt x="97" y="865"/>
                </a:lnTo>
                <a:lnTo>
                  <a:pt x="105" y="847"/>
                </a:lnTo>
                <a:lnTo>
                  <a:pt x="117" y="828"/>
                </a:lnTo>
                <a:lnTo>
                  <a:pt x="121" y="806"/>
                </a:lnTo>
                <a:lnTo>
                  <a:pt x="137" y="776"/>
                </a:lnTo>
                <a:lnTo>
                  <a:pt x="138" y="756"/>
                </a:lnTo>
                <a:lnTo>
                  <a:pt x="138" y="734"/>
                </a:lnTo>
                <a:lnTo>
                  <a:pt x="137" y="726"/>
                </a:lnTo>
                <a:lnTo>
                  <a:pt x="132" y="714"/>
                </a:lnTo>
                <a:lnTo>
                  <a:pt x="114" y="695"/>
                </a:lnTo>
                <a:lnTo>
                  <a:pt x="109" y="678"/>
                </a:lnTo>
                <a:lnTo>
                  <a:pt x="105" y="672"/>
                </a:lnTo>
                <a:lnTo>
                  <a:pt x="112" y="666"/>
                </a:lnTo>
                <a:lnTo>
                  <a:pt x="116" y="651"/>
                </a:lnTo>
                <a:lnTo>
                  <a:pt x="122" y="647"/>
                </a:lnTo>
                <a:lnTo>
                  <a:pt x="121" y="636"/>
                </a:lnTo>
                <a:lnTo>
                  <a:pt x="113" y="606"/>
                </a:lnTo>
                <a:lnTo>
                  <a:pt x="88" y="577"/>
                </a:lnTo>
                <a:lnTo>
                  <a:pt x="68" y="558"/>
                </a:lnTo>
                <a:lnTo>
                  <a:pt x="24" y="517"/>
                </a:lnTo>
                <a:lnTo>
                  <a:pt x="0" y="19"/>
                </a:lnTo>
                <a:lnTo>
                  <a:pt x="721" y="3"/>
                </a:lnTo>
                <a:lnTo>
                  <a:pt x="824" y="0"/>
                </a:lnTo>
                <a:lnTo>
                  <a:pt x="824" y="11"/>
                </a:lnTo>
                <a:lnTo>
                  <a:pt x="833" y="26"/>
                </a:lnTo>
                <a:lnTo>
                  <a:pt x="845" y="42"/>
                </a:lnTo>
                <a:lnTo>
                  <a:pt x="849" y="56"/>
                </a:lnTo>
                <a:lnTo>
                  <a:pt x="833" y="72"/>
                </a:lnTo>
                <a:lnTo>
                  <a:pt x="827" y="84"/>
                </a:lnTo>
                <a:lnTo>
                  <a:pt x="836" y="101"/>
                </a:lnTo>
                <a:lnTo>
                  <a:pt x="880" y="105"/>
                </a:lnTo>
                <a:lnTo>
                  <a:pt x="880" y="124"/>
                </a:lnTo>
                <a:lnTo>
                  <a:pt x="860" y="137"/>
                </a:lnTo>
                <a:lnTo>
                  <a:pt x="840" y="161"/>
                </a:lnTo>
                <a:lnTo>
                  <a:pt x="842" y="191"/>
                </a:lnTo>
                <a:lnTo>
                  <a:pt x="876" y="231"/>
                </a:lnTo>
                <a:lnTo>
                  <a:pt x="942" y="246"/>
                </a:lnTo>
                <a:lnTo>
                  <a:pt x="942" y="264"/>
                </a:lnTo>
                <a:lnTo>
                  <a:pt x="918" y="297"/>
                </a:lnTo>
                <a:lnTo>
                  <a:pt x="882" y="336"/>
                </a:lnTo>
                <a:lnTo>
                  <a:pt x="833" y="329"/>
                </a:lnTo>
                <a:lnTo>
                  <a:pt x="824" y="352"/>
                </a:lnTo>
                <a:lnTo>
                  <a:pt x="865" y="372"/>
                </a:lnTo>
                <a:lnTo>
                  <a:pt x="892" y="398"/>
                </a:lnTo>
                <a:lnTo>
                  <a:pt x="884" y="418"/>
                </a:lnTo>
                <a:lnTo>
                  <a:pt x="876" y="430"/>
                </a:lnTo>
                <a:lnTo>
                  <a:pt x="881" y="455"/>
                </a:lnTo>
                <a:lnTo>
                  <a:pt x="876" y="473"/>
                </a:lnTo>
                <a:lnTo>
                  <a:pt x="846" y="494"/>
                </a:lnTo>
                <a:lnTo>
                  <a:pt x="842" y="526"/>
                </a:lnTo>
                <a:lnTo>
                  <a:pt x="832" y="553"/>
                </a:lnTo>
                <a:lnTo>
                  <a:pt x="845" y="577"/>
                </a:lnTo>
                <a:lnTo>
                  <a:pt x="813" y="607"/>
                </a:lnTo>
                <a:lnTo>
                  <a:pt x="825" y="634"/>
                </a:lnTo>
                <a:lnTo>
                  <a:pt x="828" y="651"/>
                </a:lnTo>
                <a:lnTo>
                  <a:pt x="840" y="667"/>
                </a:lnTo>
                <a:lnTo>
                  <a:pt x="837" y="688"/>
                </a:lnTo>
                <a:lnTo>
                  <a:pt x="828" y="708"/>
                </a:lnTo>
                <a:lnTo>
                  <a:pt x="812" y="714"/>
                </a:lnTo>
                <a:lnTo>
                  <a:pt x="808" y="736"/>
                </a:lnTo>
                <a:lnTo>
                  <a:pt x="816" y="754"/>
                </a:lnTo>
                <a:lnTo>
                  <a:pt x="800" y="764"/>
                </a:lnTo>
                <a:lnTo>
                  <a:pt x="777" y="784"/>
                </a:lnTo>
                <a:lnTo>
                  <a:pt x="1290" y="774"/>
                </a:lnTo>
                <a:lnTo>
                  <a:pt x="1290" y="791"/>
                </a:lnTo>
                <a:lnTo>
                  <a:pt x="1296" y="823"/>
                </a:lnTo>
                <a:lnTo>
                  <a:pt x="1318" y="840"/>
                </a:lnTo>
                <a:lnTo>
                  <a:pt x="1352" y="873"/>
                </a:lnTo>
                <a:lnTo>
                  <a:pt x="1384" y="892"/>
                </a:lnTo>
                <a:lnTo>
                  <a:pt x="1421" y="908"/>
                </a:lnTo>
                <a:lnTo>
                  <a:pt x="1350" y="925"/>
                </a:lnTo>
                <a:lnTo>
                  <a:pt x="1304" y="943"/>
                </a:lnTo>
                <a:lnTo>
                  <a:pt x="1262" y="931"/>
                </a:lnTo>
                <a:lnTo>
                  <a:pt x="1266" y="908"/>
                </a:lnTo>
                <a:lnTo>
                  <a:pt x="1319" y="893"/>
                </a:lnTo>
                <a:lnTo>
                  <a:pt x="1250" y="875"/>
                </a:lnTo>
                <a:lnTo>
                  <a:pt x="1197" y="871"/>
                </a:lnTo>
                <a:lnTo>
                  <a:pt x="1141" y="843"/>
                </a:lnTo>
                <a:lnTo>
                  <a:pt x="1095" y="840"/>
                </a:lnTo>
                <a:lnTo>
                  <a:pt x="1071" y="873"/>
                </a:lnTo>
                <a:lnTo>
                  <a:pt x="1065" y="915"/>
                </a:lnTo>
                <a:lnTo>
                  <a:pt x="1095" y="943"/>
                </a:lnTo>
                <a:lnTo>
                  <a:pt x="1194" y="921"/>
                </a:lnTo>
                <a:lnTo>
                  <a:pt x="1240" y="916"/>
                </a:lnTo>
                <a:lnTo>
                  <a:pt x="1258" y="931"/>
                </a:lnTo>
                <a:lnTo>
                  <a:pt x="1258" y="945"/>
                </a:lnTo>
                <a:lnTo>
                  <a:pt x="1216" y="961"/>
                </a:lnTo>
                <a:lnTo>
                  <a:pt x="1209" y="979"/>
                </a:lnTo>
                <a:lnTo>
                  <a:pt x="1214" y="1004"/>
                </a:lnTo>
                <a:lnTo>
                  <a:pt x="1302" y="1009"/>
                </a:lnTo>
                <a:lnTo>
                  <a:pt x="1314" y="1021"/>
                </a:lnTo>
                <a:lnTo>
                  <a:pt x="1358" y="1021"/>
                </a:lnTo>
                <a:lnTo>
                  <a:pt x="1390" y="984"/>
                </a:lnTo>
                <a:lnTo>
                  <a:pt x="1407" y="975"/>
                </a:lnTo>
                <a:lnTo>
                  <a:pt x="1425" y="964"/>
                </a:lnTo>
                <a:lnTo>
                  <a:pt x="1435" y="955"/>
                </a:lnTo>
                <a:lnTo>
                  <a:pt x="1455" y="979"/>
                </a:lnTo>
                <a:lnTo>
                  <a:pt x="1432" y="1012"/>
                </a:lnTo>
                <a:lnTo>
                  <a:pt x="1436" y="1036"/>
                </a:lnTo>
                <a:lnTo>
                  <a:pt x="1465" y="1054"/>
                </a:lnTo>
                <a:lnTo>
                  <a:pt x="1467" y="1078"/>
                </a:lnTo>
                <a:lnTo>
                  <a:pt x="1473" y="1116"/>
                </a:lnTo>
                <a:lnTo>
                  <a:pt x="1503" y="1133"/>
                </a:lnTo>
                <a:lnTo>
                  <a:pt x="1537" y="1154"/>
                </a:lnTo>
                <a:lnTo>
                  <a:pt x="1480" y="1162"/>
                </a:lnTo>
                <a:lnTo>
                  <a:pt x="1424" y="1160"/>
                </a:lnTo>
                <a:lnTo>
                  <a:pt x="1363" y="1164"/>
                </a:lnTo>
                <a:lnTo>
                  <a:pt x="1435" y="1208"/>
                </a:lnTo>
                <a:lnTo>
                  <a:pt x="1489" y="1220"/>
                </a:lnTo>
                <a:lnTo>
                  <a:pt x="1548" y="1249"/>
                </a:lnTo>
                <a:lnTo>
                  <a:pt x="1583" y="1271"/>
                </a:lnTo>
                <a:lnTo>
                  <a:pt x="1637" y="1277"/>
                </a:lnTo>
                <a:lnTo>
                  <a:pt x="1601" y="1322"/>
                </a:lnTo>
                <a:lnTo>
                  <a:pt x="1573" y="1342"/>
                </a:lnTo>
                <a:lnTo>
                  <a:pt x="1501" y="1375"/>
                </a:lnTo>
                <a:lnTo>
                  <a:pt x="1473" y="1343"/>
                </a:lnTo>
                <a:lnTo>
                  <a:pt x="1419" y="1403"/>
                </a:lnTo>
                <a:lnTo>
                  <a:pt x="1415" y="1387"/>
                </a:lnTo>
                <a:lnTo>
                  <a:pt x="1427" y="1330"/>
                </a:lnTo>
                <a:lnTo>
                  <a:pt x="1413" y="1310"/>
                </a:lnTo>
                <a:lnTo>
                  <a:pt x="1356" y="1299"/>
                </a:lnTo>
                <a:lnTo>
                  <a:pt x="1323" y="1262"/>
                </a:lnTo>
                <a:lnTo>
                  <a:pt x="1299" y="1226"/>
                </a:lnTo>
                <a:lnTo>
                  <a:pt x="1262" y="1202"/>
                </a:lnTo>
                <a:lnTo>
                  <a:pt x="1234" y="1189"/>
                </a:lnTo>
                <a:lnTo>
                  <a:pt x="1193" y="1164"/>
                </a:lnTo>
                <a:lnTo>
                  <a:pt x="1123" y="1082"/>
                </a:lnTo>
                <a:lnTo>
                  <a:pt x="1094" y="1104"/>
                </a:lnTo>
                <a:lnTo>
                  <a:pt x="1058" y="1102"/>
                </a:lnTo>
                <a:lnTo>
                  <a:pt x="960" y="1050"/>
                </a:lnTo>
                <a:lnTo>
                  <a:pt x="973" y="1086"/>
                </a:lnTo>
                <a:lnTo>
                  <a:pt x="1050" y="1126"/>
                </a:lnTo>
                <a:lnTo>
                  <a:pt x="1103" y="1130"/>
                </a:lnTo>
                <a:lnTo>
                  <a:pt x="1206" y="1189"/>
                </a:lnTo>
                <a:lnTo>
                  <a:pt x="1234" y="1237"/>
                </a:lnTo>
                <a:lnTo>
                  <a:pt x="1284" y="1330"/>
                </a:lnTo>
                <a:lnTo>
                  <a:pt x="1244" y="1337"/>
                </a:lnTo>
                <a:lnTo>
                  <a:pt x="1224" y="1317"/>
                </a:lnTo>
                <a:lnTo>
                  <a:pt x="1222" y="1387"/>
                </a:lnTo>
                <a:lnTo>
                  <a:pt x="1173" y="1406"/>
                </a:lnTo>
                <a:lnTo>
                  <a:pt x="1133" y="1385"/>
                </a:lnTo>
                <a:lnTo>
                  <a:pt x="1123" y="1339"/>
                </a:lnTo>
                <a:lnTo>
                  <a:pt x="1077" y="1314"/>
                </a:lnTo>
                <a:lnTo>
                  <a:pt x="1042" y="1309"/>
                </a:lnTo>
                <a:lnTo>
                  <a:pt x="1009" y="1333"/>
                </a:lnTo>
                <a:lnTo>
                  <a:pt x="969" y="1375"/>
                </a:lnTo>
                <a:lnTo>
                  <a:pt x="901" y="1363"/>
                </a:lnTo>
                <a:lnTo>
                  <a:pt x="866" y="1339"/>
                </a:lnTo>
                <a:lnTo>
                  <a:pt x="833" y="1293"/>
                </a:lnTo>
                <a:lnTo>
                  <a:pt x="789" y="1269"/>
                </a:lnTo>
                <a:lnTo>
                  <a:pt x="729" y="1255"/>
                </a:lnTo>
                <a:lnTo>
                  <a:pt x="705" y="1198"/>
                </a:lnTo>
                <a:lnTo>
                  <a:pt x="677" y="1162"/>
                </a:lnTo>
                <a:lnTo>
                  <a:pt x="648" y="1133"/>
                </a:lnTo>
                <a:lnTo>
                  <a:pt x="640" y="1086"/>
                </a:lnTo>
                <a:lnTo>
                  <a:pt x="647" y="1076"/>
                </a:lnTo>
                <a:lnTo>
                  <a:pt x="657" y="1054"/>
                </a:lnTo>
                <a:lnTo>
                  <a:pt x="596" y="997"/>
                </a:lnTo>
                <a:lnTo>
                  <a:pt x="550" y="935"/>
                </a:lnTo>
                <a:lnTo>
                  <a:pt x="522" y="935"/>
                </a:lnTo>
                <a:lnTo>
                  <a:pt x="482" y="897"/>
                </a:lnTo>
                <a:lnTo>
                  <a:pt x="483" y="935"/>
                </a:lnTo>
                <a:lnTo>
                  <a:pt x="527" y="961"/>
                </a:lnTo>
                <a:lnTo>
                  <a:pt x="562" y="992"/>
                </a:lnTo>
                <a:lnTo>
                  <a:pt x="584" y="1040"/>
                </a:lnTo>
                <a:lnTo>
                  <a:pt x="616" y="1065"/>
                </a:lnTo>
                <a:lnTo>
                  <a:pt x="623" y="1093"/>
                </a:lnTo>
                <a:lnTo>
                  <a:pt x="640" y="1142"/>
                </a:lnTo>
                <a:lnTo>
                  <a:pt x="640" y="1161"/>
                </a:lnTo>
                <a:lnTo>
                  <a:pt x="659" y="1194"/>
                </a:lnTo>
                <a:lnTo>
                  <a:pt x="643" y="1218"/>
                </a:lnTo>
                <a:lnTo>
                  <a:pt x="607" y="1231"/>
                </a:lnTo>
                <a:lnTo>
                  <a:pt x="570" y="1186"/>
                </a:lnTo>
                <a:lnTo>
                  <a:pt x="548" y="1169"/>
                </a:lnTo>
                <a:lnTo>
                  <a:pt x="515" y="1144"/>
                </a:lnTo>
                <a:lnTo>
                  <a:pt x="507" y="1126"/>
                </a:lnTo>
                <a:lnTo>
                  <a:pt x="507" y="1104"/>
                </a:lnTo>
                <a:lnTo>
                  <a:pt x="468" y="1132"/>
                </a:lnTo>
                <a:lnTo>
                  <a:pt x="441" y="1104"/>
                </a:lnTo>
                <a:lnTo>
                  <a:pt x="422" y="1106"/>
                </a:lnTo>
                <a:lnTo>
                  <a:pt x="427" y="1146"/>
                </a:lnTo>
                <a:lnTo>
                  <a:pt x="468" y="1169"/>
                </a:lnTo>
                <a:lnTo>
                  <a:pt x="471" y="1184"/>
                </a:lnTo>
                <a:lnTo>
                  <a:pt x="478" y="1206"/>
                </a:lnTo>
                <a:lnTo>
                  <a:pt x="402" y="1204"/>
                </a:lnTo>
                <a:lnTo>
                  <a:pt x="303" y="1185"/>
                </a:lnTo>
                <a:lnTo>
                  <a:pt x="249" y="1149"/>
                </a:lnTo>
                <a:lnTo>
                  <a:pt x="184" y="1141"/>
                </a:lnTo>
                <a:lnTo>
                  <a:pt x="137" y="1150"/>
                </a:lnTo>
                <a:lnTo>
                  <a:pt x="110" y="1165"/>
                </a:lnTo>
                <a:lnTo>
                  <a:pt x="94" y="1169"/>
                </a:lnTo>
                <a:lnTo>
                  <a:pt x="94" y="1169"/>
                </a:lnTo>
                <a:close/>
              </a:path>
            </a:pathLst>
          </a:custGeom>
          <a:solidFill>
            <a:srgbClr val="FFFFFF"/>
          </a:solidFill>
          <a:ln w="0">
            <a:solidFill>
              <a:srgbClr val="000000"/>
            </a:solidFill>
            <a:prstDash val="solid"/>
            <a:round/>
            <a:headEnd/>
            <a:tailEnd/>
          </a:ln>
        </p:spPr>
        <p:txBody>
          <a:bodyPr/>
          <a:lstStyle/>
          <a:p>
            <a:endParaRPr lang="en-US"/>
          </a:p>
        </p:txBody>
      </p:sp>
      <p:sp>
        <p:nvSpPr>
          <p:cNvPr id="23592" name="Freeform 40"/>
          <p:cNvSpPr>
            <a:spLocks/>
          </p:cNvSpPr>
          <p:nvPr/>
        </p:nvSpPr>
        <p:spPr bwMode="auto">
          <a:xfrm>
            <a:off x="4957763" y="5060950"/>
            <a:ext cx="30162" cy="28575"/>
          </a:xfrm>
          <a:custGeom>
            <a:avLst/>
            <a:gdLst/>
            <a:ahLst/>
            <a:cxnLst>
              <a:cxn ang="0">
                <a:pos x="6" y="9"/>
              </a:cxn>
              <a:cxn ang="0">
                <a:pos x="0" y="15"/>
              </a:cxn>
              <a:cxn ang="0">
                <a:pos x="0" y="39"/>
              </a:cxn>
              <a:cxn ang="0">
                <a:pos x="16" y="53"/>
              </a:cxn>
              <a:cxn ang="0">
                <a:pos x="30" y="69"/>
              </a:cxn>
              <a:cxn ang="0">
                <a:pos x="50" y="73"/>
              </a:cxn>
              <a:cxn ang="0">
                <a:pos x="56" y="53"/>
              </a:cxn>
              <a:cxn ang="0">
                <a:pos x="62" y="39"/>
              </a:cxn>
              <a:cxn ang="0">
                <a:pos x="74" y="39"/>
              </a:cxn>
              <a:cxn ang="0">
                <a:pos x="74" y="23"/>
              </a:cxn>
              <a:cxn ang="0">
                <a:pos x="56" y="9"/>
              </a:cxn>
              <a:cxn ang="0">
                <a:pos x="34" y="0"/>
              </a:cxn>
              <a:cxn ang="0">
                <a:pos x="16" y="0"/>
              </a:cxn>
              <a:cxn ang="0">
                <a:pos x="6" y="9"/>
              </a:cxn>
              <a:cxn ang="0">
                <a:pos x="6" y="9"/>
              </a:cxn>
            </a:cxnLst>
            <a:rect l="0" t="0" r="r" b="b"/>
            <a:pathLst>
              <a:path w="74" h="73">
                <a:moveTo>
                  <a:pt x="6" y="9"/>
                </a:moveTo>
                <a:lnTo>
                  <a:pt x="0" y="15"/>
                </a:lnTo>
                <a:lnTo>
                  <a:pt x="0" y="39"/>
                </a:lnTo>
                <a:lnTo>
                  <a:pt x="16" y="53"/>
                </a:lnTo>
                <a:lnTo>
                  <a:pt x="30" y="69"/>
                </a:lnTo>
                <a:lnTo>
                  <a:pt x="50" y="73"/>
                </a:lnTo>
                <a:lnTo>
                  <a:pt x="56" y="53"/>
                </a:lnTo>
                <a:lnTo>
                  <a:pt x="62" y="39"/>
                </a:lnTo>
                <a:lnTo>
                  <a:pt x="74" y="39"/>
                </a:lnTo>
                <a:lnTo>
                  <a:pt x="74" y="23"/>
                </a:lnTo>
                <a:lnTo>
                  <a:pt x="56" y="9"/>
                </a:lnTo>
                <a:lnTo>
                  <a:pt x="34" y="0"/>
                </a:lnTo>
                <a:lnTo>
                  <a:pt x="16" y="0"/>
                </a:lnTo>
                <a:lnTo>
                  <a:pt x="6" y="9"/>
                </a:lnTo>
                <a:lnTo>
                  <a:pt x="6" y="9"/>
                </a:lnTo>
                <a:close/>
              </a:path>
            </a:pathLst>
          </a:custGeom>
          <a:solidFill>
            <a:srgbClr val="FFFFFF"/>
          </a:solidFill>
          <a:ln w="0">
            <a:solidFill>
              <a:srgbClr val="000000"/>
            </a:solidFill>
            <a:prstDash val="solid"/>
            <a:round/>
            <a:headEnd/>
            <a:tailEnd/>
          </a:ln>
        </p:spPr>
        <p:txBody>
          <a:bodyPr/>
          <a:lstStyle/>
          <a:p>
            <a:endParaRPr lang="en-US"/>
          </a:p>
        </p:txBody>
      </p:sp>
      <p:sp>
        <p:nvSpPr>
          <p:cNvPr id="23593" name="Freeform 41"/>
          <p:cNvSpPr>
            <a:spLocks/>
          </p:cNvSpPr>
          <p:nvPr/>
        </p:nvSpPr>
        <p:spPr bwMode="auto">
          <a:xfrm>
            <a:off x="4838700" y="2519363"/>
            <a:ext cx="563563" cy="673100"/>
          </a:xfrm>
          <a:custGeom>
            <a:avLst/>
            <a:gdLst/>
            <a:ahLst/>
            <a:cxnLst>
              <a:cxn ang="0">
                <a:pos x="1273" y="713"/>
              </a:cxn>
              <a:cxn ang="0">
                <a:pos x="1287" y="619"/>
              </a:cxn>
              <a:cxn ang="0">
                <a:pos x="1294" y="589"/>
              </a:cxn>
              <a:cxn ang="0">
                <a:pos x="1230" y="545"/>
              </a:cxn>
              <a:cxn ang="0">
                <a:pos x="1241" y="472"/>
              </a:cxn>
              <a:cxn ang="0">
                <a:pos x="1177" y="500"/>
              </a:cxn>
              <a:cxn ang="0">
                <a:pos x="1176" y="444"/>
              </a:cxn>
              <a:cxn ang="0">
                <a:pos x="1146" y="387"/>
              </a:cxn>
              <a:cxn ang="0">
                <a:pos x="1102" y="332"/>
              </a:cxn>
              <a:cxn ang="0">
                <a:pos x="1017" y="314"/>
              </a:cxn>
              <a:cxn ang="0">
                <a:pos x="1000" y="289"/>
              </a:cxn>
              <a:cxn ang="0">
                <a:pos x="880" y="311"/>
              </a:cxn>
              <a:cxn ang="0">
                <a:pos x="574" y="145"/>
              </a:cxn>
              <a:cxn ang="0">
                <a:pos x="519" y="126"/>
              </a:cxn>
              <a:cxn ang="0">
                <a:pos x="479" y="94"/>
              </a:cxn>
              <a:cxn ang="0">
                <a:pos x="454" y="121"/>
              </a:cxn>
              <a:cxn ang="0">
                <a:pos x="416" y="117"/>
              </a:cxn>
              <a:cxn ang="0">
                <a:pos x="444" y="60"/>
              </a:cxn>
              <a:cxn ang="0">
                <a:pos x="473" y="17"/>
              </a:cxn>
              <a:cxn ang="0">
                <a:pos x="405" y="18"/>
              </a:cxn>
              <a:cxn ang="0">
                <a:pos x="329" y="66"/>
              </a:cxn>
              <a:cxn ang="0">
                <a:pos x="251" y="100"/>
              </a:cxn>
              <a:cxn ang="0">
                <a:pos x="241" y="58"/>
              </a:cxn>
              <a:cxn ang="0">
                <a:pos x="181" y="100"/>
              </a:cxn>
              <a:cxn ang="0">
                <a:pos x="147" y="114"/>
              </a:cxn>
              <a:cxn ang="0">
                <a:pos x="112" y="387"/>
              </a:cxn>
              <a:cxn ang="0">
                <a:pos x="38" y="439"/>
              </a:cxn>
              <a:cxn ang="0">
                <a:pos x="0" y="508"/>
              </a:cxn>
              <a:cxn ang="0">
                <a:pos x="4" y="601"/>
              </a:cxn>
              <a:cxn ang="0">
                <a:pos x="58" y="623"/>
              </a:cxn>
              <a:cxn ang="0">
                <a:pos x="60" y="781"/>
              </a:cxn>
              <a:cxn ang="0">
                <a:pos x="81" y="908"/>
              </a:cxn>
              <a:cxn ang="0">
                <a:pos x="179" y="945"/>
              </a:cxn>
              <a:cxn ang="0">
                <a:pos x="229" y="999"/>
              </a:cxn>
              <a:cxn ang="0">
                <a:pos x="296" y="1046"/>
              </a:cxn>
              <a:cxn ang="0">
                <a:pos x="376" y="1183"/>
              </a:cxn>
              <a:cxn ang="0">
                <a:pos x="392" y="1279"/>
              </a:cxn>
              <a:cxn ang="0">
                <a:pos x="418" y="1349"/>
              </a:cxn>
              <a:cxn ang="0">
                <a:pos x="437" y="1384"/>
              </a:cxn>
              <a:cxn ang="0">
                <a:pos x="420" y="1437"/>
              </a:cxn>
              <a:cxn ang="0">
                <a:pos x="471" y="1517"/>
              </a:cxn>
              <a:cxn ang="0">
                <a:pos x="491" y="1568"/>
              </a:cxn>
              <a:cxn ang="0">
                <a:pos x="531" y="1584"/>
              </a:cxn>
              <a:cxn ang="0">
                <a:pos x="561" y="1625"/>
              </a:cxn>
              <a:cxn ang="0">
                <a:pos x="619" y="1673"/>
              </a:cxn>
              <a:cxn ang="0">
                <a:pos x="642" y="1697"/>
              </a:cxn>
              <a:cxn ang="0">
                <a:pos x="1350" y="1646"/>
              </a:cxn>
              <a:cxn ang="0">
                <a:pos x="1314" y="1441"/>
              </a:cxn>
              <a:cxn ang="0">
                <a:pos x="1315" y="1204"/>
              </a:cxn>
              <a:cxn ang="0">
                <a:pos x="1318" y="1071"/>
              </a:cxn>
              <a:cxn ang="0">
                <a:pos x="1353" y="973"/>
              </a:cxn>
              <a:cxn ang="0">
                <a:pos x="1409" y="766"/>
              </a:cxn>
              <a:cxn ang="0">
                <a:pos x="1422" y="703"/>
              </a:cxn>
              <a:cxn ang="0">
                <a:pos x="1361" y="696"/>
              </a:cxn>
              <a:cxn ang="0">
                <a:pos x="1315" y="781"/>
              </a:cxn>
              <a:cxn ang="0">
                <a:pos x="1269" y="805"/>
              </a:cxn>
            </a:cxnLst>
            <a:rect l="0" t="0" r="r" b="b"/>
            <a:pathLst>
              <a:path w="1422" h="1697">
                <a:moveTo>
                  <a:pt x="1269" y="801"/>
                </a:moveTo>
                <a:lnTo>
                  <a:pt x="1262" y="765"/>
                </a:lnTo>
                <a:lnTo>
                  <a:pt x="1273" y="713"/>
                </a:lnTo>
                <a:lnTo>
                  <a:pt x="1277" y="664"/>
                </a:lnTo>
                <a:lnTo>
                  <a:pt x="1281" y="636"/>
                </a:lnTo>
                <a:lnTo>
                  <a:pt x="1287" y="619"/>
                </a:lnTo>
                <a:lnTo>
                  <a:pt x="1291" y="611"/>
                </a:lnTo>
                <a:lnTo>
                  <a:pt x="1294" y="601"/>
                </a:lnTo>
                <a:lnTo>
                  <a:pt x="1294" y="589"/>
                </a:lnTo>
                <a:lnTo>
                  <a:pt x="1273" y="584"/>
                </a:lnTo>
                <a:lnTo>
                  <a:pt x="1233" y="567"/>
                </a:lnTo>
                <a:lnTo>
                  <a:pt x="1230" y="545"/>
                </a:lnTo>
                <a:lnTo>
                  <a:pt x="1249" y="517"/>
                </a:lnTo>
                <a:lnTo>
                  <a:pt x="1262" y="504"/>
                </a:lnTo>
                <a:lnTo>
                  <a:pt x="1241" y="472"/>
                </a:lnTo>
                <a:lnTo>
                  <a:pt x="1208" y="475"/>
                </a:lnTo>
                <a:lnTo>
                  <a:pt x="1184" y="495"/>
                </a:lnTo>
                <a:lnTo>
                  <a:pt x="1177" y="500"/>
                </a:lnTo>
                <a:lnTo>
                  <a:pt x="1172" y="483"/>
                </a:lnTo>
                <a:lnTo>
                  <a:pt x="1172" y="463"/>
                </a:lnTo>
                <a:lnTo>
                  <a:pt x="1176" y="444"/>
                </a:lnTo>
                <a:lnTo>
                  <a:pt x="1176" y="428"/>
                </a:lnTo>
                <a:lnTo>
                  <a:pt x="1170" y="407"/>
                </a:lnTo>
                <a:lnTo>
                  <a:pt x="1146" y="387"/>
                </a:lnTo>
                <a:lnTo>
                  <a:pt x="1141" y="370"/>
                </a:lnTo>
                <a:lnTo>
                  <a:pt x="1118" y="347"/>
                </a:lnTo>
                <a:lnTo>
                  <a:pt x="1102" y="332"/>
                </a:lnTo>
                <a:lnTo>
                  <a:pt x="1065" y="331"/>
                </a:lnTo>
                <a:lnTo>
                  <a:pt x="1036" y="331"/>
                </a:lnTo>
                <a:lnTo>
                  <a:pt x="1017" y="314"/>
                </a:lnTo>
                <a:lnTo>
                  <a:pt x="1028" y="303"/>
                </a:lnTo>
                <a:lnTo>
                  <a:pt x="1020" y="289"/>
                </a:lnTo>
                <a:lnTo>
                  <a:pt x="1000" y="289"/>
                </a:lnTo>
                <a:lnTo>
                  <a:pt x="948" y="290"/>
                </a:lnTo>
                <a:lnTo>
                  <a:pt x="901" y="306"/>
                </a:lnTo>
                <a:lnTo>
                  <a:pt x="880" y="311"/>
                </a:lnTo>
                <a:lnTo>
                  <a:pt x="642" y="218"/>
                </a:lnTo>
                <a:lnTo>
                  <a:pt x="605" y="177"/>
                </a:lnTo>
                <a:lnTo>
                  <a:pt x="574" y="145"/>
                </a:lnTo>
                <a:lnTo>
                  <a:pt x="566" y="131"/>
                </a:lnTo>
                <a:lnTo>
                  <a:pt x="554" y="129"/>
                </a:lnTo>
                <a:lnTo>
                  <a:pt x="519" y="126"/>
                </a:lnTo>
                <a:lnTo>
                  <a:pt x="498" y="81"/>
                </a:lnTo>
                <a:lnTo>
                  <a:pt x="479" y="73"/>
                </a:lnTo>
                <a:lnTo>
                  <a:pt x="479" y="94"/>
                </a:lnTo>
                <a:lnTo>
                  <a:pt x="491" y="116"/>
                </a:lnTo>
                <a:lnTo>
                  <a:pt x="479" y="121"/>
                </a:lnTo>
                <a:lnTo>
                  <a:pt x="454" y="121"/>
                </a:lnTo>
                <a:lnTo>
                  <a:pt x="420" y="133"/>
                </a:lnTo>
                <a:lnTo>
                  <a:pt x="416" y="131"/>
                </a:lnTo>
                <a:lnTo>
                  <a:pt x="416" y="117"/>
                </a:lnTo>
                <a:lnTo>
                  <a:pt x="432" y="94"/>
                </a:lnTo>
                <a:lnTo>
                  <a:pt x="432" y="76"/>
                </a:lnTo>
                <a:lnTo>
                  <a:pt x="444" y="60"/>
                </a:lnTo>
                <a:lnTo>
                  <a:pt x="461" y="44"/>
                </a:lnTo>
                <a:lnTo>
                  <a:pt x="473" y="34"/>
                </a:lnTo>
                <a:lnTo>
                  <a:pt x="473" y="17"/>
                </a:lnTo>
                <a:lnTo>
                  <a:pt x="462" y="2"/>
                </a:lnTo>
                <a:lnTo>
                  <a:pt x="440" y="0"/>
                </a:lnTo>
                <a:lnTo>
                  <a:pt x="405" y="18"/>
                </a:lnTo>
                <a:lnTo>
                  <a:pt x="374" y="42"/>
                </a:lnTo>
                <a:lnTo>
                  <a:pt x="350" y="52"/>
                </a:lnTo>
                <a:lnTo>
                  <a:pt x="329" y="66"/>
                </a:lnTo>
                <a:lnTo>
                  <a:pt x="298" y="77"/>
                </a:lnTo>
                <a:lnTo>
                  <a:pt x="274" y="93"/>
                </a:lnTo>
                <a:lnTo>
                  <a:pt x="251" y="100"/>
                </a:lnTo>
                <a:lnTo>
                  <a:pt x="241" y="90"/>
                </a:lnTo>
                <a:lnTo>
                  <a:pt x="241" y="78"/>
                </a:lnTo>
                <a:lnTo>
                  <a:pt x="241" y="58"/>
                </a:lnTo>
                <a:lnTo>
                  <a:pt x="207" y="69"/>
                </a:lnTo>
                <a:lnTo>
                  <a:pt x="195" y="85"/>
                </a:lnTo>
                <a:lnTo>
                  <a:pt x="181" y="100"/>
                </a:lnTo>
                <a:lnTo>
                  <a:pt x="169" y="114"/>
                </a:lnTo>
                <a:lnTo>
                  <a:pt x="161" y="114"/>
                </a:lnTo>
                <a:lnTo>
                  <a:pt x="147" y="114"/>
                </a:lnTo>
                <a:lnTo>
                  <a:pt x="151" y="323"/>
                </a:lnTo>
                <a:lnTo>
                  <a:pt x="129" y="362"/>
                </a:lnTo>
                <a:lnTo>
                  <a:pt x="112" y="387"/>
                </a:lnTo>
                <a:lnTo>
                  <a:pt x="95" y="407"/>
                </a:lnTo>
                <a:lnTo>
                  <a:pt x="68" y="416"/>
                </a:lnTo>
                <a:lnTo>
                  <a:pt x="38" y="439"/>
                </a:lnTo>
                <a:lnTo>
                  <a:pt x="16" y="466"/>
                </a:lnTo>
                <a:lnTo>
                  <a:pt x="6" y="479"/>
                </a:lnTo>
                <a:lnTo>
                  <a:pt x="0" y="508"/>
                </a:lnTo>
                <a:lnTo>
                  <a:pt x="0" y="565"/>
                </a:lnTo>
                <a:lnTo>
                  <a:pt x="0" y="583"/>
                </a:lnTo>
                <a:lnTo>
                  <a:pt x="4" y="601"/>
                </a:lnTo>
                <a:lnTo>
                  <a:pt x="19" y="605"/>
                </a:lnTo>
                <a:lnTo>
                  <a:pt x="39" y="613"/>
                </a:lnTo>
                <a:lnTo>
                  <a:pt x="58" y="623"/>
                </a:lnTo>
                <a:lnTo>
                  <a:pt x="54" y="641"/>
                </a:lnTo>
                <a:lnTo>
                  <a:pt x="54" y="733"/>
                </a:lnTo>
                <a:lnTo>
                  <a:pt x="60" y="781"/>
                </a:lnTo>
                <a:lnTo>
                  <a:pt x="63" y="824"/>
                </a:lnTo>
                <a:lnTo>
                  <a:pt x="74" y="880"/>
                </a:lnTo>
                <a:lnTo>
                  <a:pt x="81" y="908"/>
                </a:lnTo>
                <a:lnTo>
                  <a:pt x="108" y="918"/>
                </a:lnTo>
                <a:lnTo>
                  <a:pt x="147" y="929"/>
                </a:lnTo>
                <a:lnTo>
                  <a:pt x="179" y="945"/>
                </a:lnTo>
                <a:lnTo>
                  <a:pt x="207" y="966"/>
                </a:lnTo>
                <a:lnTo>
                  <a:pt x="209" y="983"/>
                </a:lnTo>
                <a:lnTo>
                  <a:pt x="229" y="999"/>
                </a:lnTo>
                <a:lnTo>
                  <a:pt x="237" y="1018"/>
                </a:lnTo>
                <a:lnTo>
                  <a:pt x="280" y="1038"/>
                </a:lnTo>
                <a:lnTo>
                  <a:pt x="296" y="1046"/>
                </a:lnTo>
                <a:lnTo>
                  <a:pt x="318" y="1079"/>
                </a:lnTo>
                <a:lnTo>
                  <a:pt x="358" y="1138"/>
                </a:lnTo>
                <a:lnTo>
                  <a:pt x="376" y="1183"/>
                </a:lnTo>
                <a:lnTo>
                  <a:pt x="384" y="1227"/>
                </a:lnTo>
                <a:lnTo>
                  <a:pt x="392" y="1260"/>
                </a:lnTo>
                <a:lnTo>
                  <a:pt x="392" y="1279"/>
                </a:lnTo>
                <a:lnTo>
                  <a:pt x="400" y="1308"/>
                </a:lnTo>
                <a:lnTo>
                  <a:pt x="405" y="1337"/>
                </a:lnTo>
                <a:lnTo>
                  <a:pt x="418" y="1349"/>
                </a:lnTo>
                <a:lnTo>
                  <a:pt x="437" y="1363"/>
                </a:lnTo>
                <a:lnTo>
                  <a:pt x="438" y="1372"/>
                </a:lnTo>
                <a:lnTo>
                  <a:pt x="437" y="1384"/>
                </a:lnTo>
                <a:lnTo>
                  <a:pt x="425" y="1404"/>
                </a:lnTo>
                <a:lnTo>
                  <a:pt x="420" y="1419"/>
                </a:lnTo>
                <a:lnTo>
                  <a:pt x="420" y="1437"/>
                </a:lnTo>
                <a:lnTo>
                  <a:pt x="436" y="1459"/>
                </a:lnTo>
                <a:lnTo>
                  <a:pt x="457" y="1496"/>
                </a:lnTo>
                <a:lnTo>
                  <a:pt x="471" y="1517"/>
                </a:lnTo>
                <a:lnTo>
                  <a:pt x="471" y="1540"/>
                </a:lnTo>
                <a:lnTo>
                  <a:pt x="474" y="1550"/>
                </a:lnTo>
                <a:lnTo>
                  <a:pt x="491" y="1568"/>
                </a:lnTo>
                <a:lnTo>
                  <a:pt x="509" y="1569"/>
                </a:lnTo>
                <a:lnTo>
                  <a:pt x="519" y="1572"/>
                </a:lnTo>
                <a:lnTo>
                  <a:pt x="531" y="1584"/>
                </a:lnTo>
                <a:lnTo>
                  <a:pt x="538" y="1601"/>
                </a:lnTo>
                <a:lnTo>
                  <a:pt x="547" y="1609"/>
                </a:lnTo>
                <a:lnTo>
                  <a:pt x="561" y="1625"/>
                </a:lnTo>
                <a:lnTo>
                  <a:pt x="566" y="1626"/>
                </a:lnTo>
                <a:lnTo>
                  <a:pt x="574" y="1638"/>
                </a:lnTo>
                <a:lnTo>
                  <a:pt x="619" y="1673"/>
                </a:lnTo>
                <a:lnTo>
                  <a:pt x="629" y="1678"/>
                </a:lnTo>
                <a:lnTo>
                  <a:pt x="639" y="1686"/>
                </a:lnTo>
                <a:lnTo>
                  <a:pt x="642" y="1697"/>
                </a:lnTo>
                <a:lnTo>
                  <a:pt x="1377" y="1684"/>
                </a:lnTo>
                <a:lnTo>
                  <a:pt x="1365" y="1656"/>
                </a:lnTo>
                <a:lnTo>
                  <a:pt x="1350" y="1646"/>
                </a:lnTo>
                <a:lnTo>
                  <a:pt x="1335" y="1626"/>
                </a:lnTo>
                <a:lnTo>
                  <a:pt x="1317" y="1541"/>
                </a:lnTo>
                <a:lnTo>
                  <a:pt x="1314" y="1441"/>
                </a:lnTo>
                <a:lnTo>
                  <a:pt x="1318" y="1315"/>
                </a:lnTo>
                <a:lnTo>
                  <a:pt x="1315" y="1264"/>
                </a:lnTo>
                <a:lnTo>
                  <a:pt x="1315" y="1204"/>
                </a:lnTo>
                <a:lnTo>
                  <a:pt x="1298" y="1166"/>
                </a:lnTo>
                <a:lnTo>
                  <a:pt x="1298" y="1128"/>
                </a:lnTo>
                <a:lnTo>
                  <a:pt x="1318" y="1071"/>
                </a:lnTo>
                <a:lnTo>
                  <a:pt x="1341" y="1023"/>
                </a:lnTo>
                <a:lnTo>
                  <a:pt x="1338" y="997"/>
                </a:lnTo>
                <a:lnTo>
                  <a:pt x="1353" y="973"/>
                </a:lnTo>
                <a:lnTo>
                  <a:pt x="1377" y="915"/>
                </a:lnTo>
                <a:lnTo>
                  <a:pt x="1406" y="808"/>
                </a:lnTo>
                <a:lnTo>
                  <a:pt x="1409" y="766"/>
                </a:lnTo>
                <a:lnTo>
                  <a:pt x="1415" y="745"/>
                </a:lnTo>
                <a:lnTo>
                  <a:pt x="1422" y="716"/>
                </a:lnTo>
                <a:lnTo>
                  <a:pt x="1422" y="703"/>
                </a:lnTo>
                <a:lnTo>
                  <a:pt x="1399" y="692"/>
                </a:lnTo>
                <a:lnTo>
                  <a:pt x="1370" y="692"/>
                </a:lnTo>
                <a:lnTo>
                  <a:pt x="1361" y="696"/>
                </a:lnTo>
                <a:lnTo>
                  <a:pt x="1338" y="729"/>
                </a:lnTo>
                <a:lnTo>
                  <a:pt x="1325" y="760"/>
                </a:lnTo>
                <a:lnTo>
                  <a:pt x="1315" y="781"/>
                </a:lnTo>
                <a:lnTo>
                  <a:pt x="1303" y="792"/>
                </a:lnTo>
                <a:lnTo>
                  <a:pt x="1287" y="804"/>
                </a:lnTo>
                <a:lnTo>
                  <a:pt x="1269" y="805"/>
                </a:lnTo>
                <a:lnTo>
                  <a:pt x="1269" y="801"/>
                </a:lnTo>
                <a:lnTo>
                  <a:pt x="1269" y="801"/>
                </a:lnTo>
                <a:close/>
              </a:path>
            </a:pathLst>
          </a:custGeom>
          <a:solidFill>
            <a:srgbClr val="FFFFFF"/>
          </a:solidFill>
          <a:ln w="0">
            <a:solidFill>
              <a:srgbClr val="000000"/>
            </a:solidFill>
            <a:prstDash val="solid"/>
            <a:round/>
            <a:headEnd/>
            <a:tailEnd/>
          </a:ln>
        </p:spPr>
        <p:txBody>
          <a:bodyPr/>
          <a:lstStyle/>
          <a:p>
            <a:endParaRPr lang="en-US"/>
          </a:p>
        </p:txBody>
      </p:sp>
      <p:sp>
        <p:nvSpPr>
          <p:cNvPr id="23594" name="Freeform 42"/>
          <p:cNvSpPr>
            <a:spLocks/>
          </p:cNvSpPr>
          <p:nvPr/>
        </p:nvSpPr>
        <p:spPr bwMode="auto">
          <a:xfrm>
            <a:off x="5387975" y="2724150"/>
            <a:ext cx="34925" cy="65088"/>
          </a:xfrm>
          <a:custGeom>
            <a:avLst/>
            <a:gdLst/>
            <a:ahLst/>
            <a:cxnLst>
              <a:cxn ang="0">
                <a:pos x="36" y="166"/>
              </a:cxn>
              <a:cxn ang="0">
                <a:pos x="44" y="166"/>
              </a:cxn>
              <a:cxn ang="0">
                <a:pos x="63" y="152"/>
              </a:cxn>
              <a:cxn ang="0">
                <a:pos x="67" y="118"/>
              </a:cxn>
              <a:cxn ang="0">
                <a:pos x="79" y="82"/>
              </a:cxn>
              <a:cxn ang="0">
                <a:pos x="91" y="60"/>
              </a:cxn>
              <a:cxn ang="0">
                <a:pos x="88" y="23"/>
              </a:cxn>
              <a:cxn ang="0">
                <a:pos x="88" y="0"/>
              </a:cxn>
              <a:cxn ang="0">
                <a:pos x="65" y="7"/>
              </a:cxn>
              <a:cxn ang="0">
                <a:pos x="33" y="39"/>
              </a:cxn>
              <a:cxn ang="0">
                <a:pos x="27" y="66"/>
              </a:cxn>
              <a:cxn ang="0">
                <a:pos x="12" y="96"/>
              </a:cxn>
              <a:cxn ang="0">
                <a:pos x="4" y="132"/>
              </a:cxn>
              <a:cxn ang="0">
                <a:pos x="0" y="152"/>
              </a:cxn>
              <a:cxn ang="0">
                <a:pos x="8" y="158"/>
              </a:cxn>
              <a:cxn ang="0">
                <a:pos x="22" y="162"/>
              </a:cxn>
              <a:cxn ang="0">
                <a:pos x="36" y="166"/>
              </a:cxn>
              <a:cxn ang="0">
                <a:pos x="36" y="166"/>
              </a:cxn>
            </a:cxnLst>
            <a:rect l="0" t="0" r="r" b="b"/>
            <a:pathLst>
              <a:path w="91" h="166">
                <a:moveTo>
                  <a:pt x="36" y="166"/>
                </a:moveTo>
                <a:lnTo>
                  <a:pt x="44" y="166"/>
                </a:lnTo>
                <a:lnTo>
                  <a:pt x="63" y="152"/>
                </a:lnTo>
                <a:lnTo>
                  <a:pt x="67" y="118"/>
                </a:lnTo>
                <a:lnTo>
                  <a:pt x="79" y="82"/>
                </a:lnTo>
                <a:lnTo>
                  <a:pt x="91" y="60"/>
                </a:lnTo>
                <a:lnTo>
                  <a:pt x="88" y="23"/>
                </a:lnTo>
                <a:lnTo>
                  <a:pt x="88" y="0"/>
                </a:lnTo>
                <a:lnTo>
                  <a:pt x="65" y="7"/>
                </a:lnTo>
                <a:lnTo>
                  <a:pt x="33" y="39"/>
                </a:lnTo>
                <a:lnTo>
                  <a:pt x="27" y="66"/>
                </a:lnTo>
                <a:lnTo>
                  <a:pt x="12" y="96"/>
                </a:lnTo>
                <a:lnTo>
                  <a:pt x="4" y="132"/>
                </a:lnTo>
                <a:lnTo>
                  <a:pt x="0" y="152"/>
                </a:lnTo>
                <a:lnTo>
                  <a:pt x="8" y="158"/>
                </a:lnTo>
                <a:lnTo>
                  <a:pt x="22" y="162"/>
                </a:lnTo>
                <a:lnTo>
                  <a:pt x="36" y="166"/>
                </a:lnTo>
                <a:lnTo>
                  <a:pt x="36" y="166"/>
                </a:lnTo>
                <a:close/>
              </a:path>
            </a:pathLst>
          </a:custGeom>
          <a:solidFill>
            <a:srgbClr val="FFFFFF"/>
          </a:solidFill>
          <a:ln w="0">
            <a:solidFill>
              <a:srgbClr val="000000"/>
            </a:solidFill>
            <a:prstDash val="solid"/>
            <a:round/>
            <a:headEnd/>
            <a:tailEnd/>
          </a:ln>
        </p:spPr>
        <p:txBody>
          <a:bodyPr/>
          <a:lstStyle/>
          <a:p>
            <a:endParaRPr lang="en-US"/>
          </a:p>
        </p:txBody>
      </p:sp>
      <p:sp>
        <p:nvSpPr>
          <p:cNvPr id="23595" name="Freeform 43"/>
          <p:cNvSpPr>
            <a:spLocks/>
          </p:cNvSpPr>
          <p:nvPr/>
        </p:nvSpPr>
        <p:spPr bwMode="auto">
          <a:xfrm>
            <a:off x="5422900" y="2703513"/>
            <a:ext cx="17463" cy="17462"/>
          </a:xfrm>
          <a:custGeom>
            <a:avLst/>
            <a:gdLst/>
            <a:ahLst/>
            <a:cxnLst>
              <a:cxn ang="0">
                <a:pos x="20" y="41"/>
              </a:cxn>
              <a:cxn ang="0">
                <a:pos x="37" y="27"/>
              </a:cxn>
              <a:cxn ang="0">
                <a:pos x="48" y="11"/>
              </a:cxn>
              <a:cxn ang="0">
                <a:pos x="32" y="0"/>
              </a:cxn>
              <a:cxn ang="0">
                <a:pos x="17" y="0"/>
              </a:cxn>
              <a:cxn ang="0">
                <a:pos x="8" y="15"/>
              </a:cxn>
              <a:cxn ang="0">
                <a:pos x="0" y="32"/>
              </a:cxn>
              <a:cxn ang="0">
                <a:pos x="13" y="41"/>
              </a:cxn>
              <a:cxn ang="0">
                <a:pos x="20" y="41"/>
              </a:cxn>
              <a:cxn ang="0">
                <a:pos x="20" y="41"/>
              </a:cxn>
            </a:cxnLst>
            <a:rect l="0" t="0" r="r" b="b"/>
            <a:pathLst>
              <a:path w="48" h="41">
                <a:moveTo>
                  <a:pt x="20" y="41"/>
                </a:moveTo>
                <a:lnTo>
                  <a:pt x="37" y="27"/>
                </a:lnTo>
                <a:lnTo>
                  <a:pt x="48" y="11"/>
                </a:lnTo>
                <a:lnTo>
                  <a:pt x="32" y="0"/>
                </a:lnTo>
                <a:lnTo>
                  <a:pt x="17" y="0"/>
                </a:lnTo>
                <a:lnTo>
                  <a:pt x="8" y="15"/>
                </a:lnTo>
                <a:lnTo>
                  <a:pt x="0" y="32"/>
                </a:lnTo>
                <a:lnTo>
                  <a:pt x="13" y="41"/>
                </a:lnTo>
                <a:lnTo>
                  <a:pt x="20" y="41"/>
                </a:lnTo>
                <a:lnTo>
                  <a:pt x="20" y="41"/>
                </a:lnTo>
                <a:close/>
              </a:path>
            </a:pathLst>
          </a:custGeom>
          <a:solidFill>
            <a:srgbClr val="FFFFFF"/>
          </a:solidFill>
          <a:ln w="0">
            <a:solidFill>
              <a:srgbClr val="000000"/>
            </a:solidFill>
            <a:prstDash val="solid"/>
            <a:round/>
            <a:headEnd/>
            <a:tailEnd/>
          </a:ln>
        </p:spPr>
        <p:txBody>
          <a:bodyPr/>
          <a:lstStyle/>
          <a:p>
            <a:endParaRPr lang="en-US"/>
          </a:p>
        </p:txBody>
      </p:sp>
      <p:sp>
        <p:nvSpPr>
          <p:cNvPr id="23596" name="Freeform 44"/>
          <p:cNvSpPr>
            <a:spLocks/>
          </p:cNvSpPr>
          <p:nvPr/>
        </p:nvSpPr>
        <p:spPr bwMode="auto">
          <a:xfrm>
            <a:off x="5054600" y="2409825"/>
            <a:ext cx="682625" cy="342900"/>
          </a:xfrm>
          <a:custGeom>
            <a:avLst/>
            <a:gdLst/>
            <a:ahLst/>
            <a:cxnLst>
              <a:cxn ang="0">
                <a:pos x="52" y="369"/>
              </a:cxn>
              <a:cxn ang="0">
                <a:pos x="187" y="289"/>
              </a:cxn>
              <a:cxn ang="0">
                <a:pos x="293" y="244"/>
              </a:cxn>
              <a:cxn ang="0">
                <a:pos x="412" y="113"/>
              </a:cxn>
              <a:cxn ang="0">
                <a:pos x="562" y="0"/>
              </a:cxn>
              <a:cxn ang="0">
                <a:pos x="623" y="21"/>
              </a:cxn>
              <a:cxn ang="0">
                <a:pos x="545" y="63"/>
              </a:cxn>
              <a:cxn ang="0">
                <a:pos x="466" y="209"/>
              </a:cxn>
              <a:cxn ang="0">
                <a:pos x="493" y="260"/>
              </a:cxn>
              <a:cxn ang="0">
                <a:pos x="570" y="185"/>
              </a:cxn>
              <a:cxn ang="0">
                <a:pos x="573" y="225"/>
              </a:cxn>
              <a:cxn ang="0">
                <a:pos x="678" y="228"/>
              </a:cxn>
              <a:cxn ang="0">
                <a:pos x="742" y="272"/>
              </a:cxn>
              <a:cxn ang="0">
                <a:pos x="840" y="342"/>
              </a:cxn>
              <a:cxn ang="0">
                <a:pos x="931" y="318"/>
              </a:cxn>
              <a:cxn ang="0">
                <a:pos x="987" y="354"/>
              </a:cxn>
              <a:cxn ang="0">
                <a:pos x="1040" y="294"/>
              </a:cxn>
              <a:cxn ang="0">
                <a:pos x="1140" y="225"/>
              </a:cxn>
              <a:cxn ang="0">
                <a:pos x="1233" y="221"/>
              </a:cxn>
              <a:cxn ang="0">
                <a:pos x="1397" y="175"/>
              </a:cxn>
              <a:cxn ang="0">
                <a:pos x="1417" y="280"/>
              </a:cxn>
              <a:cxn ang="0">
                <a:pos x="1496" y="276"/>
              </a:cxn>
              <a:cxn ang="0">
                <a:pos x="1568" y="266"/>
              </a:cxn>
              <a:cxn ang="0">
                <a:pos x="1608" y="328"/>
              </a:cxn>
              <a:cxn ang="0">
                <a:pos x="1676" y="382"/>
              </a:cxn>
              <a:cxn ang="0">
                <a:pos x="1723" y="438"/>
              </a:cxn>
              <a:cxn ang="0">
                <a:pos x="1608" y="479"/>
              </a:cxn>
              <a:cxn ang="0">
                <a:pos x="1492" y="494"/>
              </a:cxn>
              <a:cxn ang="0">
                <a:pos x="1378" y="466"/>
              </a:cxn>
              <a:cxn ang="0">
                <a:pos x="1341" y="485"/>
              </a:cxn>
              <a:cxn ang="0">
                <a:pos x="1359" y="537"/>
              </a:cxn>
              <a:cxn ang="0">
                <a:pos x="1265" y="486"/>
              </a:cxn>
              <a:cxn ang="0">
                <a:pos x="1172" y="485"/>
              </a:cxn>
              <a:cxn ang="0">
                <a:pos x="1065" y="543"/>
              </a:cxn>
              <a:cxn ang="0">
                <a:pos x="1031" y="583"/>
              </a:cxn>
              <a:cxn ang="0">
                <a:pos x="971" y="612"/>
              </a:cxn>
              <a:cxn ang="0">
                <a:pos x="900" y="715"/>
              </a:cxn>
              <a:cxn ang="0">
                <a:pos x="903" y="624"/>
              </a:cxn>
              <a:cxn ang="0">
                <a:pos x="863" y="643"/>
              </a:cxn>
              <a:cxn ang="0">
                <a:pos x="838" y="638"/>
              </a:cxn>
              <a:cxn ang="0">
                <a:pos x="751" y="864"/>
              </a:cxn>
              <a:cxn ang="0">
                <a:pos x="696" y="845"/>
              </a:cxn>
              <a:cxn ang="0">
                <a:pos x="686" y="821"/>
              </a:cxn>
              <a:cxn ang="0">
                <a:pos x="715" y="783"/>
              </a:cxn>
              <a:cxn ang="0">
                <a:pos x="699" y="751"/>
              </a:cxn>
              <a:cxn ang="0">
                <a:pos x="662" y="755"/>
              </a:cxn>
              <a:cxn ang="0">
                <a:pos x="634" y="776"/>
              </a:cxn>
              <a:cxn ang="0">
                <a:pos x="629" y="742"/>
              </a:cxn>
              <a:cxn ang="0">
                <a:pos x="633" y="710"/>
              </a:cxn>
              <a:cxn ang="0">
                <a:pos x="617" y="679"/>
              </a:cxn>
              <a:cxn ang="0">
                <a:pos x="575" y="623"/>
              </a:cxn>
              <a:cxn ang="0">
                <a:pos x="526" y="608"/>
              </a:cxn>
              <a:cxn ang="0">
                <a:pos x="482" y="603"/>
              </a:cxn>
              <a:cxn ang="0">
                <a:pos x="474" y="589"/>
              </a:cxn>
              <a:cxn ang="0">
                <a:pos x="484" y="571"/>
              </a:cxn>
              <a:cxn ang="0">
                <a:pos x="405" y="566"/>
              </a:cxn>
              <a:cxn ang="0">
                <a:pos x="337" y="587"/>
              </a:cxn>
              <a:cxn ang="0">
                <a:pos x="48" y="443"/>
              </a:cxn>
              <a:cxn ang="0">
                <a:pos x="10" y="407"/>
              </a:cxn>
            </a:cxnLst>
            <a:rect l="0" t="0" r="r" b="b"/>
            <a:pathLst>
              <a:path w="1723" h="864">
                <a:moveTo>
                  <a:pt x="0" y="402"/>
                </a:moveTo>
                <a:lnTo>
                  <a:pt x="28" y="388"/>
                </a:lnTo>
                <a:lnTo>
                  <a:pt x="52" y="369"/>
                </a:lnTo>
                <a:lnTo>
                  <a:pt x="128" y="312"/>
                </a:lnTo>
                <a:lnTo>
                  <a:pt x="164" y="289"/>
                </a:lnTo>
                <a:lnTo>
                  <a:pt x="187" y="289"/>
                </a:lnTo>
                <a:lnTo>
                  <a:pt x="217" y="289"/>
                </a:lnTo>
                <a:lnTo>
                  <a:pt x="244" y="276"/>
                </a:lnTo>
                <a:lnTo>
                  <a:pt x="293" y="244"/>
                </a:lnTo>
                <a:lnTo>
                  <a:pt x="337" y="209"/>
                </a:lnTo>
                <a:lnTo>
                  <a:pt x="372" y="175"/>
                </a:lnTo>
                <a:lnTo>
                  <a:pt x="412" y="113"/>
                </a:lnTo>
                <a:lnTo>
                  <a:pt x="460" y="75"/>
                </a:lnTo>
                <a:lnTo>
                  <a:pt x="506" y="37"/>
                </a:lnTo>
                <a:lnTo>
                  <a:pt x="562" y="0"/>
                </a:lnTo>
                <a:lnTo>
                  <a:pt x="589" y="0"/>
                </a:lnTo>
                <a:lnTo>
                  <a:pt x="621" y="0"/>
                </a:lnTo>
                <a:lnTo>
                  <a:pt x="623" y="21"/>
                </a:lnTo>
                <a:lnTo>
                  <a:pt x="605" y="35"/>
                </a:lnTo>
                <a:lnTo>
                  <a:pt x="570" y="43"/>
                </a:lnTo>
                <a:lnTo>
                  <a:pt x="545" y="63"/>
                </a:lnTo>
                <a:lnTo>
                  <a:pt x="505" y="115"/>
                </a:lnTo>
                <a:lnTo>
                  <a:pt x="486" y="152"/>
                </a:lnTo>
                <a:lnTo>
                  <a:pt x="466" y="209"/>
                </a:lnTo>
                <a:lnTo>
                  <a:pt x="461" y="249"/>
                </a:lnTo>
                <a:lnTo>
                  <a:pt x="468" y="272"/>
                </a:lnTo>
                <a:lnTo>
                  <a:pt x="493" y="260"/>
                </a:lnTo>
                <a:lnTo>
                  <a:pt x="519" y="228"/>
                </a:lnTo>
                <a:lnTo>
                  <a:pt x="546" y="197"/>
                </a:lnTo>
                <a:lnTo>
                  <a:pt x="570" y="185"/>
                </a:lnTo>
                <a:lnTo>
                  <a:pt x="559" y="208"/>
                </a:lnTo>
                <a:lnTo>
                  <a:pt x="551" y="226"/>
                </a:lnTo>
                <a:lnTo>
                  <a:pt x="573" y="225"/>
                </a:lnTo>
                <a:lnTo>
                  <a:pt x="603" y="218"/>
                </a:lnTo>
                <a:lnTo>
                  <a:pt x="654" y="212"/>
                </a:lnTo>
                <a:lnTo>
                  <a:pt x="678" y="228"/>
                </a:lnTo>
                <a:lnTo>
                  <a:pt x="698" y="246"/>
                </a:lnTo>
                <a:lnTo>
                  <a:pt x="712" y="257"/>
                </a:lnTo>
                <a:lnTo>
                  <a:pt x="742" y="272"/>
                </a:lnTo>
                <a:lnTo>
                  <a:pt x="770" y="292"/>
                </a:lnTo>
                <a:lnTo>
                  <a:pt x="810" y="324"/>
                </a:lnTo>
                <a:lnTo>
                  <a:pt x="840" y="342"/>
                </a:lnTo>
                <a:lnTo>
                  <a:pt x="871" y="345"/>
                </a:lnTo>
                <a:lnTo>
                  <a:pt x="904" y="336"/>
                </a:lnTo>
                <a:lnTo>
                  <a:pt x="931" y="318"/>
                </a:lnTo>
                <a:lnTo>
                  <a:pt x="945" y="318"/>
                </a:lnTo>
                <a:lnTo>
                  <a:pt x="963" y="336"/>
                </a:lnTo>
                <a:lnTo>
                  <a:pt x="987" y="354"/>
                </a:lnTo>
                <a:lnTo>
                  <a:pt x="1000" y="337"/>
                </a:lnTo>
                <a:lnTo>
                  <a:pt x="1015" y="316"/>
                </a:lnTo>
                <a:lnTo>
                  <a:pt x="1040" y="294"/>
                </a:lnTo>
                <a:lnTo>
                  <a:pt x="1074" y="272"/>
                </a:lnTo>
                <a:lnTo>
                  <a:pt x="1110" y="253"/>
                </a:lnTo>
                <a:lnTo>
                  <a:pt x="1140" y="225"/>
                </a:lnTo>
                <a:lnTo>
                  <a:pt x="1158" y="216"/>
                </a:lnTo>
                <a:lnTo>
                  <a:pt x="1189" y="218"/>
                </a:lnTo>
                <a:lnTo>
                  <a:pt x="1233" y="221"/>
                </a:lnTo>
                <a:lnTo>
                  <a:pt x="1289" y="212"/>
                </a:lnTo>
                <a:lnTo>
                  <a:pt x="1341" y="191"/>
                </a:lnTo>
                <a:lnTo>
                  <a:pt x="1397" y="175"/>
                </a:lnTo>
                <a:lnTo>
                  <a:pt x="1398" y="210"/>
                </a:lnTo>
                <a:lnTo>
                  <a:pt x="1409" y="261"/>
                </a:lnTo>
                <a:lnTo>
                  <a:pt x="1417" y="280"/>
                </a:lnTo>
                <a:lnTo>
                  <a:pt x="1448" y="289"/>
                </a:lnTo>
                <a:lnTo>
                  <a:pt x="1474" y="278"/>
                </a:lnTo>
                <a:lnTo>
                  <a:pt x="1496" y="276"/>
                </a:lnTo>
                <a:lnTo>
                  <a:pt x="1508" y="289"/>
                </a:lnTo>
                <a:lnTo>
                  <a:pt x="1543" y="289"/>
                </a:lnTo>
                <a:lnTo>
                  <a:pt x="1568" y="266"/>
                </a:lnTo>
                <a:lnTo>
                  <a:pt x="1590" y="266"/>
                </a:lnTo>
                <a:lnTo>
                  <a:pt x="1608" y="294"/>
                </a:lnTo>
                <a:lnTo>
                  <a:pt x="1608" y="328"/>
                </a:lnTo>
                <a:lnTo>
                  <a:pt x="1631" y="345"/>
                </a:lnTo>
                <a:lnTo>
                  <a:pt x="1649" y="354"/>
                </a:lnTo>
                <a:lnTo>
                  <a:pt x="1676" y="382"/>
                </a:lnTo>
                <a:lnTo>
                  <a:pt x="1699" y="399"/>
                </a:lnTo>
                <a:lnTo>
                  <a:pt x="1713" y="419"/>
                </a:lnTo>
                <a:lnTo>
                  <a:pt x="1723" y="438"/>
                </a:lnTo>
                <a:lnTo>
                  <a:pt x="1697" y="453"/>
                </a:lnTo>
                <a:lnTo>
                  <a:pt x="1648" y="474"/>
                </a:lnTo>
                <a:lnTo>
                  <a:pt x="1608" y="479"/>
                </a:lnTo>
                <a:lnTo>
                  <a:pt x="1547" y="485"/>
                </a:lnTo>
                <a:lnTo>
                  <a:pt x="1492" y="487"/>
                </a:lnTo>
                <a:lnTo>
                  <a:pt x="1492" y="494"/>
                </a:lnTo>
                <a:lnTo>
                  <a:pt x="1467" y="501"/>
                </a:lnTo>
                <a:lnTo>
                  <a:pt x="1421" y="482"/>
                </a:lnTo>
                <a:lnTo>
                  <a:pt x="1378" y="466"/>
                </a:lnTo>
                <a:lnTo>
                  <a:pt x="1363" y="461"/>
                </a:lnTo>
                <a:lnTo>
                  <a:pt x="1347" y="471"/>
                </a:lnTo>
                <a:lnTo>
                  <a:pt x="1341" y="485"/>
                </a:lnTo>
                <a:lnTo>
                  <a:pt x="1359" y="502"/>
                </a:lnTo>
                <a:lnTo>
                  <a:pt x="1375" y="523"/>
                </a:lnTo>
                <a:lnTo>
                  <a:pt x="1359" y="537"/>
                </a:lnTo>
                <a:lnTo>
                  <a:pt x="1321" y="530"/>
                </a:lnTo>
                <a:lnTo>
                  <a:pt x="1287" y="503"/>
                </a:lnTo>
                <a:lnTo>
                  <a:pt x="1265" y="486"/>
                </a:lnTo>
                <a:lnTo>
                  <a:pt x="1229" y="479"/>
                </a:lnTo>
                <a:lnTo>
                  <a:pt x="1197" y="479"/>
                </a:lnTo>
                <a:lnTo>
                  <a:pt x="1172" y="485"/>
                </a:lnTo>
                <a:lnTo>
                  <a:pt x="1149" y="513"/>
                </a:lnTo>
                <a:lnTo>
                  <a:pt x="1120" y="533"/>
                </a:lnTo>
                <a:lnTo>
                  <a:pt x="1065" y="543"/>
                </a:lnTo>
                <a:lnTo>
                  <a:pt x="1045" y="546"/>
                </a:lnTo>
                <a:lnTo>
                  <a:pt x="1036" y="574"/>
                </a:lnTo>
                <a:lnTo>
                  <a:pt x="1031" y="583"/>
                </a:lnTo>
                <a:lnTo>
                  <a:pt x="1021" y="593"/>
                </a:lnTo>
                <a:lnTo>
                  <a:pt x="995" y="608"/>
                </a:lnTo>
                <a:lnTo>
                  <a:pt x="971" y="612"/>
                </a:lnTo>
                <a:lnTo>
                  <a:pt x="945" y="642"/>
                </a:lnTo>
                <a:lnTo>
                  <a:pt x="923" y="683"/>
                </a:lnTo>
                <a:lnTo>
                  <a:pt x="900" y="715"/>
                </a:lnTo>
                <a:lnTo>
                  <a:pt x="883" y="695"/>
                </a:lnTo>
                <a:lnTo>
                  <a:pt x="893" y="658"/>
                </a:lnTo>
                <a:lnTo>
                  <a:pt x="903" y="624"/>
                </a:lnTo>
                <a:lnTo>
                  <a:pt x="899" y="610"/>
                </a:lnTo>
                <a:lnTo>
                  <a:pt x="879" y="634"/>
                </a:lnTo>
                <a:lnTo>
                  <a:pt x="863" y="643"/>
                </a:lnTo>
                <a:lnTo>
                  <a:pt x="860" y="624"/>
                </a:lnTo>
                <a:lnTo>
                  <a:pt x="850" y="624"/>
                </a:lnTo>
                <a:lnTo>
                  <a:pt x="838" y="638"/>
                </a:lnTo>
                <a:lnTo>
                  <a:pt x="795" y="754"/>
                </a:lnTo>
                <a:lnTo>
                  <a:pt x="770" y="811"/>
                </a:lnTo>
                <a:lnTo>
                  <a:pt x="751" y="864"/>
                </a:lnTo>
                <a:lnTo>
                  <a:pt x="730" y="860"/>
                </a:lnTo>
                <a:lnTo>
                  <a:pt x="711" y="856"/>
                </a:lnTo>
                <a:lnTo>
                  <a:pt x="696" y="845"/>
                </a:lnTo>
                <a:lnTo>
                  <a:pt x="686" y="844"/>
                </a:lnTo>
                <a:lnTo>
                  <a:pt x="686" y="827"/>
                </a:lnTo>
                <a:lnTo>
                  <a:pt x="686" y="821"/>
                </a:lnTo>
                <a:lnTo>
                  <a:pt x="695" y="809"/>
                </a:lnTo>
                <a:lnTo>
                  <a:pt x="708" y="790"/>
                </a:lnTo>
                <a:lnTo>
                  <a:pt x="715" y="783"/>
                </a:lnTo>
                <a:lnTo>
                  <a:pt x="712" y="783"/>
                </a:lnTo>
                <a:lnTo>
                  <a:pt x="712" y="768"/>
                </a:lnTo>
                <a:lnTo>
                  <a:pt x="699" y="751"/>
                </a:lnTo>
                <a:lnTo>
                  <a:pt x="694" y="748"/>
                </a:lnTo>
                <a:lnTo>
                  <a:pt x="674" y="750"/>
                </a:lnTo>
                <a:lnTo>
                  <a:pt x="662" y="755"/>
                </a:lnTo>
                <a:lnTo>
                  <a:pt x="649" y="768"/>
                </a:lnTo>
                <a:lnTo>
                  <a:pt x="641" y="772"/>
                </a:lnTo>
                <a:lnTo>
                  <a:pt x="634" y="776"/>
                </a:lnTo>
                <a:lnTo>
                  <a:pt x="629" y="767"/>
                </a:lnTo>
                <a:lnTo>
                  <a:pt x="629" y="754"/>
                </a:lnTo>
                <a:lnTo>
                  <a:pt x="629" y="742"/>
                </a:lnTo>
                <a:lnTo>
                  <a:pt x="630" y="727"/>
                </a:lnTo>
                <a:lnTo>
                  <a:pt x="633" y="720"/>
                </a:lnTo>
                <a:lnTo>
                  <a:pt x="633" y="710"/>
                </a:lnTo>
                <a:lnTo>
                  <a:pt x="633" y="700"/>
                </a:lnTo>
                <a:lnTo>
                  <a:pt x="629" y="690"/>
                </a:lnTo>
                <a:lnTo>
                  <a:pt x="617" y="679"/>
                </a:lnTo>
                <a:lnTo>
                  <a:pt x="603" y="663"/>
                </a:lnTo>
                <a:lnTo>
                  <a:pt x="594" y="643"/>
                </a:lnTo>
                <a:lnTo>
                  <a:pt x="575" y="623"/>
                </a:lnTo>
                <a:lnTo>
                  <a:pt x="570" y="615"/>
                </a:lnTo>
                <a:lnTo>
                  <a:pt x="555" y="608"/>
                </a:lnTo>
                <a:lnTo>
                  <a:pt x="526" y="608"/>
                </a:lnTo>
                <a:lnTo>
                  <a:pt x="503" y="608"/>
                </a:lnTo>
                <a:lnTo>
                  <a:pt x="490" y="607"/>
                </a:lnTo>
                <a:lnTo>
                  <a:pt x="482" y="603"/>
                </a:lnTo>
                <a:lnTo>
                  <a:pt x="477" y="596"/>
                </a:lnTo>
                <a:lnTo>
                  <a:pt x="474" y="591"/>
                </a:lnTo>
                <a:lnTo>
                  <a:pt x="474" y="589"/>
                </a:lnTo>
                <a:lnTo>
                  <a:pt x="482" y="581"/>
                </a:lnTo>
                <a:lnTo>
                  <a:pt x="485" y="575"/>
                </a:lnTo>
                <a:lnTo>
                  <a:pt x="484" y="571"/>
                </a:lnTo>
                <a:lnTo>
                  <a:pt x="476" y="569"/>
                </a:lnTo>
                <a:lnTo>
                  <a:pt x="462" y="566"/>
                </a:lnTo>
                <a:lnTo>
                  <a:pt x="405" y="566"/>
                </a:lnTo>
                <a:lnTo>
                  <a:pt x="394" y="569"/>
                </a:lnTo>
                <a:lnTo>
                  <a:pt x="354" y="586"/>
                </a:lnTo>
                <a:lnTo>
                  <a:pt x="337" y="587"/>
                </a:lnTo>
                <a:lnTo>
                  <a:pt x="98" y="494"/>
                </a:lnTo>
                <a:lnTo>
                  <a:pt x="68" y="461"/>
                </a:lnTo>
                <a:lnTo>
                  <a:pt x="48" y="443"/>
                </a:lnTo>
                <a:lnTo>
                  <a:pt x="31" y="421"/>
                </a:lnTo>
                <a:lnTo>
                  <a:pt x="26" y="407"/>
                </a:lnTo>
                <a:lnTo>
                  <a:pt x="10" y="407"/>
                </a:lnTo>
                <a:lnTo>
                  <a:pt x="0" y="402"/>
                </a:lnTo>
                <a:lnTo>
                  <a:pt x="0" y="402"/>
                </a:lnTo>
                <a:close/>
              </a:path>
            </a:pathLst>
          </a:custGeom>
          <a:gradFill rotWithShape="0">
            <a:gsLst>
              <a:gs pos="0">
                <a:srgbClr val="0000FF"/>
              </a:gs>
              <a:gs pos="100000">
                <a:srgbClr val="000099"/>
              </a:gs>
            </a:gsLst>
            <a:path path="rect">
              <a:fillToRect l="50000" t="50000" r="50000" b="50000"/>
            </a:path>
          </a:gradFill>
          <a:ln w="0">
            <a:solidFill>
              <a:srgbClr val="000000"/>
            </a:solidFill>
            <a:prstDash val="solid"/>
            <a:round/>
            <a:headEnd/>
            <a:tailEnd/>
          </a:ln>
        </p:spPr>
        <p:txBody>
          <a:bodyPr/>
          <a:lstStyle/>
          <a:p>
            <a:endParaRPr lang="en-US"/>
          </a:p>
        </p:txBody>
      </p:sp>
      <p:sp>
        <p:nvSpPr>
          <p:cNvPr id="23597" name="Freeform 45"/>
          <p:cNvSpPr>
            <a:spLocks/>
          </p:cNvSpPr>
          <p:nvPr/>
        </p:nvSpPr>
        <p:spPr bwMode="auto">
          <a:xfrm>
            <a:off x="5751513" y="2549525"/>
            <a:ext cx="61912" cy="44450"/>
          </a:xfrm>
          <a:custGeom>
            <a:avLst/>
            <a:gdLst/>
            <a:ahLst/>
            <a:cxnLst>
              <a:cxn ang="0">
                <a:pos x="0" y="88"/>
              </a:cxn>
              <a:cxn ang="0">
                <a:pos x="5" y="57"/>
              </a:cxn>
              <a:cxn ang="0">
                <a:pos x="18" y="49"/>
              </a:cxn>
              <a:cxn ang="0">
                <a:pos x="33" y="51"/>
              </a:cxn>
              <a:cxn ang="0">
                <a:pos x="41" y="57"/>
              </a:cxn>
              <a:cxn ang="0">
                <a:pos x="61" y="56"/>
              </a:cxn>
              <a:cxn ang="0">
                <a:pos x="74" y="49"/>
              </a:cxn>
              <a:cxn ang="0">
                <a:pos x="85" y="43"/>
              </a:cxn>
              <a:cxn ang="0">
                <a:pos x="63" y="18"/>
              </a:cxn>
              <a:cxn ang="0">
                <a:pos x="79" y="0"/>
              </a:cxn>
              <a:cxn ang="0">
                <a:pos x="111" y="15"/>
              </a:cxn>
              <a:cxn ang="0">
                <a:pos x="117" y="35"/>
              </a:cxn>
              <a:cxn ang="0">
                <a:pos x="134" y="61"/>
              </a:cxn>
              <a:cxn ang="0">
                <a:pos x="157" y="68"/>
              </a:cxn>
              <a:cxn ang="0">
                <a:pos x="157" y="95"/>
              </a:cxn>
              <a:cxn ang="0">
                <a:pos x="137" y="101"/>
              </a:cxn>
              <a:cxn ang="0">
                <a:pos x="118" y="103"/>
              </a:cxn>
              <a:cxn ang="0">
                <a:pos x="110" y="97"/>
              </a:cxn>
              <a:cxn ang="0">
                <a:pos x="87" y="97"/>
              </a:cxn>
              <a:cxn ang="0">
                <a:pos x="71" y="101"/>
              </a:cxn>
              <a:cxn ang="0">
                <a:pos x="54" y="107"/>
              </a:cxn>
              <a:cxn ang="0">
                <a:pos x="37" y="109"/>
              </a:cxn>
              <a:cxn ang="0">
                <a:pos x="24" y="100"/>
              </a:cxn>
              <a:cxn ang="0">
                <a:pos x="0" y="99"/>
              </a:cxn>
              <a:cxn ang="0">
                <a:pos x="0" y="93"/>
              </a:cxn>
              <a:cxn ang="0">
                <a:pos x="0" y="88"/>
              </a:cxn>
              <a:cxn ang="0">
                <a:pos x="0" y="88"/>
              </a:cxn>
            </a:cxnLst>
            <a:rect l="0" t="0" r="r" b="b"/>
            <a:pathLst>
              <a:path w="157" h="109">
                <a:moveTo>
                  <a:pt x="0" y="88"/>
                </a:moveTo>
                <a:lnTo>
                  <a:pt x="5" y="57"/>
                </a:lnTo>
                <a:lnTo>
                  <a:pt x="18" y="49"/>
                </a:lnTo>
                <a:lnTo>
                  <a:pt x="33" y="51"/>
                </a:lnTo>
                <a:lnTo>
                  <a:pt x="41" y="57"/>
                </a:lnTo>
                <a:lnTo>
                  <a:pt x="61" y="56"/>
                </a:lnTo>
                <a:lnTo>
                  <a:pt x="74" y="49"/>
                </a:lnTo>
                <a:lnTo>
                  <a:pt x="85" y="43"/>
                </a:lnTo>
                <a:lnTo>
                  <a:pt x="63" y="18"/>
                </a:lnTo>
                <a:lnTo>
                  <a:pt x="79" y="0"/>
                </a:lnTo>
                <a:lnTo>
                  <a:pt x="111" y="15"/>
                </a:lnTo>
                <a:lnTo>
                  <a:pt x="117" y="35"/>
                </a:lnTo>
                <a:lnTo>
                  <a:pt x="134" y="61"/>
                </a:lnTo>
                <a:lnTo>
                  <a:pt x="157" y="68"/>
                </a:lnTo>
                <a:lnTo>
                  <a:pt x="157" y="95"/>
                </a:lnTo>
                <a:lnTo>
                  <a:pt x="137" y="101"/>
                </a:lnTo>
                <a:lnTo>
                  <a:pt x="118" y="103"/>
                </a:lnTo>
                <a:lnTo>
                  <a:pt x="110" y="97"/>
                </a:lnTo>
                <a:lnTo>
                  <a:pt x="87" y="97"/>
                </a:lnTo>
                <a:lnTo>
                  <a:pt x="71" y="101"/>
                </a:lnTo>
                <a:lnTo>
                  <a:pt x="54" y="107"/>
                </a:lnTo>
                <a:lnTo>
                  <a:pt x="37" y="109"/>
                </a:lnTo>
                <a:lnTo>
                  <a:pt x="24" y="100"/>
                </a:lnTo>
                <a:lnTo>
                  <a:pt x="0" y="99"/>
                </a:lnTo>
                <a:lnTo>
                  <a:pt x="0" y="93"/>
                </a:lnTo>
                <a:lnTo>
                  <a:pt x="0" y="88"/>
                </a:lnTo>
                <a:lnTo>
                  <a:pt x="0" y="88"/>
                </a:lnTo>
                <a:close/>
              </a:path>
            </a:pathLst>
          </a:custGeom>
          <a:solidFill>
            <a:srgbClr val="FFFFFF"/>
          </a:solidFill>
          <a:ln w="0">
            <a:solidFill>
              <a:srgbClr val="000000"/>
            </a:solidFill>
            <a:prstDash val="solid"/>
            <a:round/>
            <a:headEnd/>
            <a:tailEnd/>
          </a:ln>
        </p:spPr>
        <p:txBody>
          <a:bodyPr/>
          <a:lstStyle/>
          <a:p>
            <a:endParaRPr lang="en-US"/>
          </a:p>
        </p:txBody>
      </p:sp>
      <p:sp>
        <p:nvSpPr>
          <p:cNvPr id="23598" name="Freeform 46"/>
          <p:cNvSpPr>
            <a:spLocks/>
          </p:cNvSpPr>
          <p:nvPr/>
        </p:nvSpPr>
        <p:spPr bwMode="auto">
          <a:xfrm>
            <a:off x="5475288" y="2624138"/>
            <a:ext cx="463550" cy="617537"/>
          </a:xfrm>
          <a:custGeom>
            <a:avLst/>
            <a:gdLst/>
            <a:ahLst/>
            <a:cxnLst>
              <a:cxn ang="0">
                <a:pos x="124" y="1371"/>
              </a:cxn>
              <a:cxn ang="0">
                <a:pos x="147" y="1115"/>
              </a:cxn>
              <a:cxn ang="0">
                <a:pos x="133" y="1022"/>
              </a:cxn>
              <a:cxn ang="0">
                <a:pos x="116" y="938"/>
              </a:cxn>
              <a:cxn ang="0">
                <a:pos x="67" y="832"/>
              </a:cxn>
              <a:cxn ang="0">
                <a:pos x="31" y="786"/>
              </a:cxn>
              <a:cxn ang="0">
                <a:pos x="61" y="591"/>
              </a:cxn>
              <a:cxn ang="0">
                <a:pos x="79" y="536"/>
              </a:cxn>
              <a:cxn ang="0">
                <a:pos x="76" y="452"/>
              </a:cxn>
              <a:cxn ang="0">
                <a:pos x="132" y="408"/>
              </a:cxn>
              <a:cxn ang="0">
                <a:pos x="176" y="258"/>
              </a:cxn>
              <a:cxn ang="0">
                <a:pos x="181" y="294"/>
              </a:cxn>
              <a:cxn ang="0">
                <a:pos x="190" y="374"/>
              </a:cxn>
              <a:cxn ang="0">
                <a:pos x="212" y="319"/>
              </a:cxn>
              <a:cxn ang="0">
                <a:pos x="233" y="394"/>
              </a:cxn>
              <a:cxn ang="0">
                <a:pos x="249" y="284"/>
              </a:cxn>
              <a:cxn ang="0">
                <a:pos x="293" y="247"/>
              </a:cxn>
              <a:cxn ang="0">
                <a:pos x="358" y="237"/>
              </a:cxn>
              <a:cxn ang="0">
                <a:pos x="317" y="147"/>
              </a:cxn>
              <a:cxn ang="0">
                <a:pos x="406" y="0"/>
              </a:cxn>
              <a:cxn ang="0">
                <a:pos x="549" y="97"/>
              </a:cxn>
              <a:cxn ang="0">
                <a:pos x="594" y="93"/>
              </a:cxn>
              <a:cxn ang="0">
                <a:pos x="682" y="158"/>
              </a:cxn>
              <a:cxn ang="0">
                <a:pos x="801" y="234"/>
              </a:cxn>
              <a:cxn ang="0">
                <a:pos x="825" y="280"/>
              </a:cxn>
              <a:cxn ang="0">
                <a:pos x="812" y="346"/>
              </a:cxn>
              <a:cxn ang="0">
                <a:pos x="783" y="418"/>
              </a:cxn>
              <a:cxn ang="0">
                <a:pos x="724" y="527"/>
              </a:cxn>
              <a:cxn ang="0">
                <a:pos x="715" y="607"/>
              </a:cxn>
              <a:cxn ang="0">
                <a:pos x="672" y="653"/>
              </a:cxn>
              <a:cxn ang="0">
                <a:pos x="691" y="770"/>
              </a:cxn>
              <a:cxn ang="0">
                <a:pos x="777" y="773"/>
              </a:cxn>
              <a:cxn ang="0">
                <a:pos x="832" y="690"/>
              </a:cxn>
              <a:cxn ang="0">
                <a:pos x="861" y="652"/>
              </a:cxn>
              <a:cxn ang="0">
                <a:pos x="852" y="625"/>
              </a:cxn>
              <a:cxn ang="0">
                <a:pos x="909" y="563"/>
              </a:cxn>
              <a:cxn ang="0">
                <a:pos x="980" y="569"/>
              </a:cxn>
              <a:cxn ang="0">
                <a:pos x="1154" y="938"/>
              </a:cxn>
              <a:cxn ang="0">
                <a:pos x="1151" y="1046"/>
              </a:cxn>
              <a:cxn ang="0">
                <a:pos x="1130" y="1100"/>
              </a:cxn>
              <a:cxn ang="0">
                <a:pos x="1062" y="1100"/>
              </a:cxn>
              <a:cxn ang="0">
                <a:pos x="1045" y="1154"/>
              </a:cxn>
              <a:cxn ang="0">
                <a:pos x="976" y="1267"/>
              </a:cxn>
              <a:cxn ang="0">
                <a:pos x="953" y="1321"/>
              </a:cxn>
              <a:cxn ang="0">
                <a:pos x="944" y="1377"/>
              </a:cxn>
              <a:cxn ang="0">
                <a:pos x="0" y="1557"/>
              </a:cxn>
            </a:cxnLst>
            <a:rect l="0" t="0" r="r" b="b"/>
            <a:pathLst>
              <a:path w="1169" h="1557">
                <a:moveTo>
                  <a:pt x="0" y="1557"/>
                </a:moveTo>
                <a:lnTo>
                  <a:pt x="25" y="1504"/>
                </a:lnTo>
                <a:lnTo>
                  <a:pt x="124" y="1371"/>
                </a:lnTo>
                <a:lnTo>
                  <a:pt x="167" y="1249"/>
                </a:lnTo>
                <a:lnTo>
                  <a:pt x="169" y="1179"/>
                </a:lnTo>
                <a:lnTo>
                  <a:pt x="147" y="1115"/>
                </a:lnTo>
                <a:lnTo>
                  <a:pt x="128" y="1084"/>
                </a:lnTo>
                <a:lnTo>
                  <a:pt x="111" y="1051"/>
                </a:lnTo>
                <a:lnTo>
                  <a:pt x="133" y="1022"/>
                </a:lnTo>
                <a:lnTo>
                  <a:pt x="140" y="1005"/>
                </a:lnTo>
                <a:lnTo>
                  <a:pt x="140" y="986"/>
                </a:lnTo>
                <a:lnTo>
                  <a:pt x="116" y="938"/>
                </a:lnTo>
                <a:lnTo>
                  <a:pt x="51" y="853"/>
                </a:lnTo>
                <a:lnTo>
                  <a:pt x="51" y="845"/>
                </a:lnTo>
                <a:lnTo>
                  <a:pt x="67" y="832"/>
                </a:lnTo>
                <a:lnTo>
                  <a:pt x="60" y="817"/>
                </a:lnTo>
                <a:lnTo>
                  <a:pt x="36" y="818"/>
                </a:lnTo>
                <a:lnTo>
                  <a:pt x="31" y="786"/>
                </a:lnTo>
                <a:lnTo>
                  <a:pt x="59" y="708"/>
                </a:lnTo>
                <a:lnTo>
                  <a:pt x="68" y="631"/>
                </a:lnTo>
                <a:lnTo>
                  <a:pt x="61" y="591"/>
                </a:lnTo>
                <a:lnTo>
                  <a:pt x="37" y="563"/>
                </a:lnTo>
                <a:lnTo>
                  <a:pt x="57" y="545"/>
                </a:lnTo>
                <a:lnTo>
                  <a:pt x="79" y="536"/>
                </a:lnTo>
                <a:lnTo>
                  <a:pt x="84" y="503"/>
                </a:lnTo>
                <a:lnTo>
                  <a:pt x="79" y="483"/>
                </a:lnTo>
                <a:lnTo>
                  <a:pt x="76" y="452"/>
                </a:lnTo>
                <a:lnTo>
                  <a:pt x="92" y="431"/>
                </a:lnTo>
                <a:lnTo>
                  <a:pt x="112" y="410"/>
                </a:lnTo>
                <a:lnTo>
                  <a:pt x="132" y="408"/>
                </a:lnTo>
                <a:lnTo>
                  <a:pt x="133" y="371"/>
                </a:lnTo>
                <a:lnTo>
                  <a:pt x="160" y="310"/>
                </a:lnTo>
                <a:lnTo>
                  <a:pt x="176" y="258"/>
                </a:lnTo>
                <a:lnTo>
                  <a:pt x="189" y="258"/>
                </a:lnTo>
                <a:lnTo>
                  <a:pt x="194" y="282"/>
                </a:lnTo>
                <a:lnTo>
                  <a:pt x="181" y="294"/>
                </a:lnTo>
                <a:lnTo>
                  <a:pt x="181" y="310"/>
                </a:lnTo>
                <a:lnTo>
                  <a:pt x="190" y="336"/>
                </a:lnTo>
                <a:lnTo>
                  <a:pt x="190" y="374"/>
                </a:lnTo>
                <a:lnTo>
                  <a:pt x="205" y="387"/>
                </a:lnTo>
                <a:lnTo>
                  <a:pt x="209" y="358"/>
                </a:lnTo>
                <a:lnTo>
                  <a:pt x="212" y="319"/>
                </a:lnTo>
                <a:lnTo>
                  <a:pt x="220" y="340"/>
                </a:lnTo>
                <a:lnTo>
                  <a:pt x="226" y="370"/>
                </a:lnTo>
                <a:lnTo>
                  <a:pt x="233" y="394"/>
                </a:lnTo>
                <a:lnTo>
                  <a:pt x="238" y="376"/>
                </a:lnTo>
                <a:lnTo>
                  <a:pt x="244" y="323"/>
                </a:lnTo>
                <a:lnTo>
                  <a:pt x="249" y="284"/>
                </a:lnTo>
                <a:lnTo>
                  <a:pt x="254" y="258"/>
                </a:lnTo>
                <a:lnTo>
                  <a:pt x="268" y="243"/>
                </a:lnTo>
                <a:lnTo>
                  <a:pt x="293" y="247"/>
                </a:lnTo>
                <a:lnTo>
                  <a:pt x="320" y="250"/>
                </a:lnTo>
                <a:lnTo>
                  <a:pt x="358" y="246"/>
                </a:lnTo>
                <a:lnTo>
                  <a:pt x="358" y="237"/>
                </a:lnTo>
                <a:lnTo>
                  <a:pt x="332" y="214"/>
                </a:lnTo>
                <a:lnTo>
                  <a:pt x="317" y="186"/>
                </a:lnTo>
                <a:lnTo>
                  <a:pt x="317" y="147"/>
                </a:lnTo>
                <a:lnTo>
                  <a:pt x="337" y="78"/>
                </a:lnTo>
                <a:lnTo>
                  <a:pt x="377" y="22"/>
                </a:lnTo>
                <a:lnTo>
                  <a:pt x="406" y="0"/>
                </a:lnTo>
                <a:lnTo>
                  <a:pt x="449" y="20"/>
                </a:lnTo>
                <a:lnTo>
                  <a:pt x="525" y="61"/>
                </a:lnTo>
                <a:lnTo>
                  <a:pt x="549" y="97"/>
                </a:lnTo>
                <a:lnTo>
                  <a:pt x="570" y="103"/>
                </a:lnTo>
                <a:lnTo>
                  <a:pt x="583" y="95"/>
                </a:lnTo>
                <a:lnTo>
                  <a:pt x="594" y="93"/>
                </a:lnTo>
                <a:lnTo>
                  <a:pt x="632" y="122"/>
                </a:lnTo>
                <a:lnTo>
                  <a:pt x="654" y="143"/>
                </a:lnTo>
                <a:lnTo>
                  <a:pt x="682" y="158"/>
                </a:lnTo>
                <a:lnTo>
                  <a:pt x="732" y="175"/>
                </a:lnTo>
                <a:lnTo>
                  <a:pt x="771" y="198"/>
                </a:lnTo>
                <a:lnTo>
                  <a:pt x="801" y="234"/>
                </a:lnTo>
                <a:lnTo>
                  <a:pt x="805" y="237"/>
                </a:lnTo>
                <a:lnTo>
                  <a:pt x="785" y="247"/>
                </a:lnTo>
                <a:lnTo>
                  <a:pt x="825" y="280"/>
                </a:lnTo>
                <a:lnTo>
                  <a:pt x="855" y="320"/>
                </a:lnTo>
                <a:lnTo>
                  <a:pt x="860" y="343"/>
                </a:lnTo>
                <a:lnTo>
                  <a:pt x="812" y="346"/>
                </a:lnTo>
                <a:lnTo>
                  <a:pt x="787" y="359"/>
                </a:lnTo>
                <a:lnTo>
                  <a:pt x="788" y="374"/>
                </a:lnTo>
                <a:lnTo>
                  <a:pt x="783" y="418"/>
                </a:lnTo>
                <a:lnTo>
                  <a:pt x="777" y="460"/>
                </a:lnTo>
                <a:lnTo>
                  <a:pt x="752" y="511"/>
                </a:lnTo>
                <a:lnTo>
                  <a:pt x="724" y="527"/>
                </a:lnTo>
                <a:lnTo>
                  <a:pt x="719" y="545"/>
                </a:lnTo>
                <a:lnTo>
                  <a:pt x="715" y="573"/>
                </a:lnTo>
                <a:lnTo>
                  <a:pt x="715" y="607"/>
                </a:lnTo>
                <a:lnTo>
                  <a:pt x="698" y="619"/>
                </a:lnTo>
                <a:lnTo>
                  <a:pt x="698" y="637"/>
                </a:lnTo>
                <a:lnTo>
                  <a:pt x="672" y="653"/>
                </a:lnTo>
                <a:lnTo>
                  <a:pt x="662" y="693"/>
                </a:lnTo>
                <a:lnTo>
                  <a:pt x="666" y="726"/>
                </a:lnTo>
                <a:lnTo>
                  <a:pt x="691" y="770"/>
                </a:lnTo>
                <a:lnTo>
                  <a:pt x="699" y="792"/>
                </a:lnTo>
                <a:lnTo>
                  <a:pt x="727" y="796"/>
                </a:lnTo>
                <a:lnTo>
                  <a:pt x="777" y="773"/>
                </a:lnTo>
                <a:lnTo>
                  <a:pt x="791" y="750"/>
                </a:lnTo>
                <a:lnTo>
                  <a:pt x="812" y="709"/>
                </a:lnTo>
                <a:lnTo>
                  <a:pt x="832" y="690"/>
                </a:lnTo>
                <a:lnTo>
                  <a:pt x="843" y="690"/>
                </a:lnTo>
                <a:lnTo>
                  <a:pt x="848" y="678"/>
                </a:lnTo>
                <a:lnTo>
                  <a:pt x="861" y="652"/>
                </a:lnTo>
                <a:lnTo>
                  <a:pt x="860" y="637"/>
                </a:lnTo>
                <a:lnTo>
                  <a:pt x="845" y="632"/>
                </a:lnTo>
                <a:lnTo>
                  <a:pt x="852" y="625"/>
                </a:lnTo>
                <a:lnTo>
                  <a:pt x="880" y="616"/>
                </a:lnTo>
                <a:lnTo>
                  <a:pt x="903" y="585"/>
                </a:lnTo>
                <a:lnTo>
                  <a:pt x="909" y="563"/>
                </a:lnTo>
                <a:lnTo>
                  <a:pt x="942" y="540"/>
                </a:lnTo>
                <a:lnTo>
                  <a:pt x="956" y="540"/>
                </a:lnTo>
                <a:lnTo>
                  <a:pt x="980" y="569"/>
                </a:lnTo>
                <a:lnTo>
                  <a:pt x="1016" y="615"/>
                </a:lnTo>
                <a:lnTo>
                  <a:pt x="1094" y="752"/>
                </a:lnTo>
                <a:lnTo>
                  <a:pt x="1154" y="938"/>
                </a:lnTo>
                <a:lnTo>
                  <a:pt x="1169" y="999"/>
                </a:lnTo>
                <a:lnTo>
                  <a:pt x="1166" y="1022"/>
                </a:lnTo>
                <a:lnTo>
                  <a:pt x="1151" y="1046"/>
                </a:lnTo>
                <a:lnTo>
                  <a:pt x="1151" y="1079"/>
                </a:lnTo>
                <a:lnTo>
                  <a:pt x="1147" y="1087"/>
                </a:lnTo>
                <a:lnTo>
                  <a:pt x="1130" y="1100"/>
                </a:lnTo>
                <a:lnTo>
                  <a:pt x="1112" y="1100"/>
                </a:lnTo>
                <a:lnTo>
                  <a:pt x="1090" y="1084"/>
                </a:lnTo>
                <a:lnTo>
                  <a:pt x="1062" y="1100"/>
                </a:lnTo>
                <a:lnTo>
                  <a:pt x="1045" y="1116"/>
                </a:lnTo>
                <a:lnTo>
                  <a:pt x="1050" y="1138"/>
                </a:lnTo>
                <a:lnTo>
                  <a:pt x="1045" y="1154"/>
                </a:lnTo>
                <a:lnTo>
                  <a:pt x="1012" y="1191"/>
                </a:lnTo>
                <a:lnTo>
                  <a:pt x="990" y="1226"/>
                </a:lnTo>
                <a:lnTo>
                  <a:pt x="976" y="1267"/>
                </a:lnTo>
                <a:lnTo>
                  <a:pt x="972" y="1300"/>
                </a:lnTo>
                <a:lnTo>
                  <a:pt x="968" y="1303"/>
                </a:lnTo>
                <a:lnTo>
                  <a:pt x="953" y="1321"/>
                </a:lnTo>
                <a:lnTo>
                  <a:pt x="942" y="1339"/>
                </a:lnTo>
                <a:lnTo>
                  <a:pt x="942" y="1361"/>
                </a:lnTo>
                <a:lnTo>
                  <a:pt x="944" y="1377"/>
                </a:lnTo>
                <a:lnTo>
                  <a:pt x="953" y="1393"/>
                </a:lnTo>
                <a:lnTo>
                  <a:pt x="956" y="1419"/>
                </a:lnTo>
                <a:lnTo>
                  <a:pt x="0" y="1557"/>
                </a:lnTo>
                <a:lnTo>
                  <a:pt x="0" y="1557"/>
                </a:lnTo>
                <a:close/>
              </a:path>
            </a:pathLst>
          </a:custGeom>
          <a:gradFill rotWithShape="0">
            <a:gsLst>
              <a:gs pos="0">
                <a:srgbClr val="0000FF"/>
              </a:gs>
              <a:gs pos="100000">
                <a:srgbClr val="000099"/>
              </a:gs>
            </a:gsLst>
            <a:path path="rect">
              <a:fillToRect l="50000" t="50000" r="50000" b="50000"/>
            </a:path>
          </a:gradFill>
          <a:ln w="0">
            <a:solidFill>
              <a:srgbClr val="000000"/>
            </a:solidFill>
            <a:prstDash val="solid"/>
            <a:round/>
            <a:headEnd/>
            <a:tailEnd/>
          </a:ln>
        </p:spPr>
        <p:txBody>
          <a:bodyPr/>
          <a:lstStyle/>
          <a:p>
            <a:endParaRPr lang="en-US"/>
          </a:p>
        </p:txBody>
      </p:sp>
      <p:sp>
        <p:nvSpPr>
          <p:cNvPr id="23599" name="Freeform 47"/>
          <p:cNvSpPr>
            <a:spLocks/>
          </p:cNvSpPr>
          <p:nvPr/>
        </p:nvSpPr>
        <p:spPr bwMode="auto">
          <a:xfrm>
            <a:off x="5010150" y="3187700"/>
            <a:ext cx="450850" cy="812800"/>
          </a:xfrm>
          <a:custGeom>
            <a:avLst/>
            <a:gdLst/>
            <a:ahLst/>
            <a:cxnLst>
              <a:cxn ang="0">
                <a:pos x="941" y="30"/>
              </a:cxn>
              <a:cxn ang="0">
                <a:pos x="970" y="105"/>
              </a:cxn>
              <a:cxn ang="0">
                <a:pos x="1020" y="154"/>
              </a:cxn>
              <a:cxn ang="0">
                <a:pos x="1106" y="1307"/>
              </a:cxn>
              <a:cxn ang="0">
                <a:pos x="1084" y="1352"/>
              </a:cxn>
              <a:cxn ang="0">
                <a:pos x="1098" y="1394"/>
              </a:cxn>
              <a:cxn ang="0">
                <a:pos x="1108" y="1433"/>
              </a:cxn>
              <a:cxn ang="0">
                <a:pos x="1075" y="1498"/>
              </a:cxn>
              <a:cxn ang="0">
                <a:pos x="1051" y="1583"/>
              </a:cxn>
              <a:cxn ang="0">
                <a:pos x="1015" y="1693"/>
              </a:cxn>
              <a:cxn ang="0">
                <a:pos x="990" y="1783"/>
              </a:cxn>
              <a:cxn ang="0">
                <a:pos x="945" y="1839"/>
              </a:cxn>
              <a:cxn ang="0">
                <a:pos x="917" y="1890"/>
              </a:cxn>
              <a:cxn ang="0">
                <a:pos x="931" y="1963"/>
              </a:cxn>
              <a:cxn ang="0">
                <a:pos x="822" y="2007"/>
              </a:cxn>
              <a:cxn ang="0">
                <a:pos x="777" y="2027"/>
              </a:cxn>
              <a:cxn ang="0">
                <a:pos x="742" y="1974"/>
              </a:cxn>
              <a:cxn ang="0">
                <a:pos x="720" y="1958"/>
              </a:cxn>
              <a:cxn ang="0">
                <a:pos x="708" y="1988"/>
              </a:cxn>
              <a:cxn ang="0">
                <a:pos x="670" y="1952"/>
              </a:cxn>
              <a:cxn ang="0">
                <a:pos x="640" y="1908"/>
              </a:cxn>
              <a:cxn ang="0">
                <a:pos x="653" y="1867"/>
              </a:cxn>
              <a:cxn ang="0">
                <a:pos x="630" y="1810"/>
              </a:cxn>
              <a:cxn ang="0">
                <a:pos x="568" y="1751"/>
              </a:cxn>
              <a:cxn ang="0">
                <a:pos x="555" y="1689"/>
              </a:cxn>
              <a:cxn ang="0">
                <a:pos x="476" y="1638"/>
              </a:cxn>
              <a:cxn ang="0">
                <a:pos x="364" y="1568"/>
              </a:cxn>
              <a:cxn ang="0">
                <a:pos x="359" y="1521"/>
              </a:cxn>
              <a:cxn ang="0">
                <a:pos x="384" y="1490"/>
              </a:cxn>
              <a:cxn ang="0">
                <a:pos x="411" y="1393"/>
              </a:cxn>
              <a:cxn ang="0">
                <a:pos x="431" y="1363"/>
              </a:cxn>
              <a:cxn ang="0">
                <a:pos x="366" y="1265"/>
              </a:cxn>
              <a:cxn ang="0">
                <a:pos x="306" y="1261"/>
              </a:cxn>
              <a:cxn ang="0">
                <a:pos x="276" y="1299"/>
              </a:cxn>
              <a:cxn ang="0">
                <a:pos x="240" y="1265"/>
              </a:cxn>
              <a:cxn ang="0">
                <a:pos x="214" y="1208"/>
              </a:cxn>
              <a:cxn ang="0">
                <a:pos x="209" y="1162"/>
              </a:cxn>
              <a:cxn ang="0">
                <a:pos x="187" y="1118"/>
              </a:cxn>
              <a:cxn ang="0">
                <a:pos x="133" y="1088"/>
              </a:cxn>
              <a:cxn ang="0">
                <a:pos x="91" y="1007"/>
              </a:cxn>
              <a:cxn ang="0">
                <a:pos x="51" y="961"/>
              </a:cxn>
              <a:cxn ang="0">
                <a:pos x="33" y="933"/>
              </a:cxn>
              <a:cxn ang="0">
                <a:pos x="29" y="883"/>
              </a:cxn>
              <a:cxn ang="0">
                <a:pos x="25" y="845"/>
              </a:cxn>
              <a:cxn ang="0">
                <a:pos x="0" y="801"/>
              </a:cxn>
              <a:cxn ang="0">
                <a:pos x="16" y="726"/>
              </a:cxn>
              <a:cxn ang="0">
                <a:pos x="66" y="664"/>
              </a:cxn>
              <a:cxn ang="0">
                <a:pos x="98" y="626"/>
              </a:cxn>
              <a:cxn ang="0">
                <a:pos x="111" y="589"/>
              </a:cxn>
              <a:cxn ang="0">
                <a:pos x="122" y="543"/>
              </a:cxn>
              <a:cxn ang="0">
                <a:pos x="95" y="483"/>
              </a:cxn>
              <a:cxn ang="0">
                <a:pos x="94" y="408"/>
              </a:cxn>
              <a:cxn ang="0">
                <a:pos x="150" y="362"/>
              </a:cxn>
              <a:cxn ang="0">
                <a:pos x="232" y="322"/>
              </a:cxn>
              <a:cxn ang="0">
                <a:pos x="271" y="282"/>
              </a:cxn>
              <a:cxn ang="0">
                <a:pos x="296" y="218"/>
              </a:cxn>
              <a:cxn ang="0">
                <a:pos x="283" y="171"/>
              </a:cxn>
              <a:cxn ang="0">
                <a:pos x="276" y="133"/>
              </a:cxn>
              <a:cxn ang="0">
                <a:pos x="231" y="66"/>
              </a:cxn>
            </a:cxnLst>
            <a:rect l="0" t="0" r="r" b="b"/>
            <a:pathLst>
              <a:path w="1136" h="2051">
                <a:moveTo>
                  <a:pt x="211" y="15"/>
                </a:moveTo>
                <a:lnTo>
                  <a:pt x="941" y="0"/>
                </a:lnTo>
                <a:lnTo>
                  <a:pt x="941" y="30"/>
                </a:lnTo>
                <a:lnTo>
                  <a:pt x="950" y="77"/>
                </a:lnTo>
                <a:lnTo>
                  <a:pt x="955" y="86"/>
                </a:lnTo>
                <a:lnTo>
                  <a:pt x="970" y="105"/>
                </a:lnTo>
                <a:lnTo>
                  <a:pt x="984" y="123"/>
                </a:lnTo>
                <a:lnTo>
                  <a:pt x="1006" y="141"/>
                </a:lnTo>
                <a:lnTo>
                  <a:pt x="1020" y="154"/>
                </a:lnTo>
                <a:lnTo>
                  <a:pt x="1136" y="1297"/>
                </a:lnTo>
                <a:lnTo>
                  <a:pt x="1120" y="1301"/>
                </a:lnTo>
                <a:lnTo>
                  <a:pt x="1106" y="1307"/>
                </a:lnTo>
                <a:lnTo>
                  <a:pt x="1087" y="1331"/>
                </a:lnTo>
                <a:lnTo>
                  <a:pt x="1084" y="1340"/>
                </a:lnTo>
                <a:lnTo>
                  <a:pt x="1084" y="1352"/>
                </a:lnTo>
                <a:lnTo>
                  <a:pt x="1098" y="1363"/>
                </a:lnTo>
                <a:lnTo>
                  <a:pt x="1098" y="1379"/>
                </a:lnTo>
                <a:lnTo>
                  <a:pt x="1098" y="1394"/>
                </a:lnTo>
                <a:lnTo>
                  <a:pt x="1098" y="1401"/>
                </a:lnTo>
                <a:lnTo>
                  <a:pt x="1099" y="1409"/>
                </a:lnTo>
                <a:lnTo>
                  <a:pt x="1108" y="1433"/>
                </a:lnTo>
                <a:lnTo>
                  <a:pt x="1086" y="1456"/>
                </a:lnTo>
                <a:lnTo>
                  <a:pt x="1074" y="1480"/>
                </a:lnTo>
                <a:lnTo>
                  <a:pt x="1075" y="1498"/>
                </a:lnTo>
                <a:lnTo>
                  <a:pt x="1064" y="1517"/>
                </a:lnTo>
                <a:lnTo>
                  <a:pt x="1051" y="1542"/>
                </a:lnTo>
                <a:lnTo>
                  <a:pt x="1051" y="1583"/>
                </a:lnTo>
                <a:lnTo>
                  <a:pt x="1042" y="1625"/>
                </a:lnTo>
                <a:lnTo>
                  <a:pt x="1034" y="1634"/>
                </a:lnTo>
                <a:lnTo>
                  <a:pt x="1015" y="1693"/>
                </a:lnTo>
                <a:lnTo>
                  <a:pt x="1004" y="1717"/>
                </a:lnTo>
                <a:lnTo>
                  <a:pt x="1004" y="1762"/>
                </a:lnTo>
                <a:lnTo>
                  <a:pt x="990" y="1783"/>
                </a:lnTo>
                <a:lnTo>
                  <a:pt x="1011" y="1818"/>
                </a:lnTo>
                <a:lnTo>
                  <a:pt x="990" y="1842"/>
                </a:lnTo>
                <a:lnTo>
                  <a:pt x="945" y="1839"/>
                </a:lnTo>
                <a:lnTo>
                  <a:pt x="921" y="1839"/>
                </a:lnTo>
                <a:lnTo>
                  <a:pt x="905" y="1863"/>
                </a:lnTo>
                <a:lnTo>
                  <a:pt x="917" y="1890"/>
                </a:lnTo>
                <a:lnTo>
                  <a:pt x="947" y="1919"/>
                </a:lnTo>
                <a:lnTo>
                  <a:pt x="953" y="1946"/>
                </a:lnTo>
                <a:lnTo>
                  <a:pt x="931" y="1963"/>
                </a:lnTo>
                <a:lnTo>
                  <a:pt x="883" y="1972"/>
                </a:lnTo>
                <a:lnTo>
                  <a:pt x="851" y="1985"/>
                </a:lnTo>
                <a:lnTo>
                  <a:pt x="822" y="2007"/>
                </a:lnTo>
                <a:lnTo>
                  <a:pt x="795" y="2051"/>
                </a:lnTo>
                <a:lnTo>
                  <a:pt x="785" y="2044"/>
                </a:lnTo>
                <a:lnTo>
                  <a:pt x="777" y="2027"/>
                </a:lnTo>
                <a:lnTo>
                  <a:pt x="765" y="2035"/>
                </a:lnTo>
                <a:lnTo>
                  <a:pt x="750" y="1993"/>
                </a:lnTo>
                <a:lnTo>
                  <a:pt x="742" y="1974"/>
                </a:lnTo>
                <a:lnTo>
                  <a:pt x="740" y="1966"/>
                </a:lnTo>
                <a:lnTo>
                  <a:pt x="737" y="1960"/>
                </a:lnTo>
                <a:lnTo>
                  <a:pt x="720" y="1958"/>
                </a:lnTo>
                <a:lnTo>
                  <a:pt x="717" y="1974"/>
                </a:lnTo>
                <a:lnTo>
                  <a:pt x="710" y="1985"/>
                </a:lnTo>
                <a:lnTo>
                  <a:pt x="708" y="1988"/>
                </a:lnTo>
                <a:lnTo>
                  <a:pt x="698" y="1976"/>
                </a:lnTo>
                <a:lnTo>
                  <a:pt x="686" y="1968"/>
                </a:lnTo>
                <a:lnTo>
                  <a:pt x="670" y="1952"/>
                </a:lnTo>
                <a:lnTo>
                  <a:pt x="652" y="1932"/>
                </a:lnTo>
                <a:lnTo>
                  <a:pt x="640" y="1918"/>
                </a:lnTo>
                <a:lnTo>
                  <a:pt x="640" y="1908"/>
                </a:lnTo>
                <a:lnTo>
                  <a:pt x="640" y="1902"/>
                </a:lnTo>
                <a:lnTo>
                  <a:pt x="652" y="1887"/>
                </a:lnTo>
                <a:lnTo>
                  <a:pt x="653" y="1867"/>
                </a:lnTo>
                <a:lnTo>
                  <a:pt x="653" y="1855"/>
                </a:lnTo>
                <a:lnTo>
                  <a:pt x="650" y="1839"/>
                </a:lnTo>
                <a:lnTo>
                  <a:pt x="630" y="1810"/>
                </a:lnTo>
                <a:lnTo>
                  <a:pt x="612" y="1792"/>
                </a:lnTo>
                <a:lnTo>
                  <a:pt x="585" y="1771"/>
                </a:lnTo>
                <a:lnTo>
                  <a:pt x="568" y="1751"/>
                </a:lnTo>
                <a:lnTo>
                  <a:pt x="568" y="1742"/>
                </a:lnTo>
                <a:lnTo>
                  <a:pt x="568" y="1719"/>
                </a:lnTo>
                <a:lnTo>
                  <a:pt x="555" y="1689"/>
                </a:lnTo>
                <a:lnTo>
                  <a:pt x="533" y="1675"/>
                </a:lnTo>
                <a:lnTo>
                  <a:pt x="505" y="1661"/>
                </a:lnTo>
                <a:lnTo>
                  <a:pt x="476" y="1638"/>
                </a:lnTo>
                <a:lnTo>
                  <a:pt x="415" y="1598"/>
                </a:lnTo>
                <a:lnTo>
                  <a:pt x="387" y="1583"/>
                </a:lnTo>
                <a:lnTo>
                  <a:pt x="364" y="1568"/>
                </a:lnTo>
                <a:lnTo>
                  <a:pt x="359" y="1554"/>
                </a:lnTo>
                <a:lnTo>
                  <a:pt x="359" y="1542"/>
                </a:lnTo>
                <a:lnTo>
                  <a:pt x="359" y="1521"/>
                </a:lnTo>
                <a:lnTo>
                  <a:pt x="359" y="1517"/>
                </a:lnTo>
                <a:lnTo>
                  <a:pt x="374" y="1496"/>
                </a:lnTo>
                <a:lnTo>
                  <a:pt x="384" y="1490"/>
                </a:lnTo>
                <a:lnTo>
                  <a:pt x="396" y="1452"/>
                </a:lnTo>
                <a:lnTo>
                  <a:pt x="400" y="1426"/>
                </a:lnTo>
                <a:lnTo>
                  <a:pt x="411" y="1393"/>
                </a:lnTo>
                <a:lnTo>
                  <a:pt x="411" y="1385"/>
                </a:lnTo>
                <a:lnTo>
                  <a:pt x="424" y="1375"/>
                </a:lnTo>
                <a:lnTo>
                  <a:pt x="431" y="1363"/>
                </a:lnTo>
                <a:lnTo>
                  <a:pt x="404" y="1321"/>
                </a:lnTo>
                <a:lnTo>
                  <a:pt x="384" y="1293"/>
                </a:lnTo>
                <a:lnTo>
                  <a:pt x="366" y="1265"/>
                </a:lnTo>
                <a:lnTo>
                  <a:pt x="348" y="1260"/>
                </a:lnTo>
                <a:lnTo>
                  <a:pt x="331" y="1255"/>
                </a:lnTo>
                <a:lnTo>
                  <a:pt x="306" y="1261"/>
                </a:lnTo>
                <a:lnTo>
                  <a:pt x="300" y="1277"/>
                </a:lnTo>
                <a:lnTo>
                  <a:pt x="296" y="1289"/>
                </a:lnTo>
                <a:lnTo>
                  <a:pt x="276" y="1299"/>
                </a:lnTo>
                <a:lnTo>
                  <a:pt x="266" y="1295"/>
                </a:lnTo>
                <a:lnTo>
                  <a:pt x="251" y="1284"/>
                </a:lnTo>
                <a:lnTo>
                  <a:pt x="240" y="1265"/>
                </a:lnTo>
                <a:lnTo>
                  <a:pt x="228" y="1245"/>
                </a:lnTo>
                <a:lnTo>
                  <a:pt x="219" y="1227"/>
                </a:lnTo>
                <a:lnTo>
                  <a:pt x="214" y="1208"/>
                </a:lnTo>
                <a:lnTo>
                  <a:pt x="214" y="1184"/>
                </a:lnTo>
                <a:lnTo>
                  <a:pt x="214" y="1171"/>
                </a:lnTo>
                <a:lnTo>
                  <a:pt x="209" y="1162"/>
                </a:lnTo>
                <a:lnTo>
                  <a:pt x="206" y="1142"/>
                </a:lnTo>
                <a:lnTo>
                  <a:pt x="198" y="1127"/>
                </a:lnTo>
                <a:lnTo>
                  <a:pt x="187" y="1118"/>
                </a:lnTo>
                <a:lnTo>
                  <a:pt x="171" y="1098"/>
                </a:lnTo>
                <a:lnTo>
                  <a:pt x="139" y="1088"/>
                </a:lnTo>
                <a:lnTo>
                  <a:pt x="133" y="1088"/>
                </a:lnTo>
                <a:lnTo>
                  <a:pt x="115" y="1043"/>
                </a:lnTo>
                <a:lnTo>
                  <a:pt x="98" y="1027"/>
                </a:lnTo>
                <a:lnTo>
                  <a:pt x="91" y="1007"/>
                </a:lnTo>
                <a:lnTo>
                  <a:pt x="85" y="989"/>
                </a:lnTo>
                <a:lnTo>
                  <a:pt x="73" y="975"/>
                </a:lnTo>
                <a:lnTo>
                  <a:pt x="51" y="961"/>
                </a:lnTo>
                <a:lnTo>
                  <a:pt x="49" y="961"/>
                </a:lnTo>
                <a:lnTo>
                  <a:pt x="42" y="953"/>
                </a:lnTo>
                <a:lnTo>
                  <a:pt x="33" y="933"/>
                </a:lnTo>
                <a:lnTo>
                  <a:pt x="29" y="907"/>
                </a:lnTo>
                <a:lnTo>
                  <a:pt x="29" y="891"/>
                </a:lnTo>
                <a:lnTo>
                  <a:pt x="29" y="883"/>
                </a:lnTo>
                <a:lnTo>
                  <a:pt x="29" y="871"/>
                </a:lnTo>
                <a:lnTo>
                  <a:pt x="31" y="866"/>
                </a:lnTo>
                <a:lnTo>
                  <a:pt x="25" y="845"/>
                </a:lnTo>
                <a:lnTo>
                  <a:pt x="12" y="822"/>
                </a:lnTo>
                <a:lnTo>
                  <a:pt x="0" y="806"/>
                </a:lnTo>
                <a:lnTo>
                  <a:pt x="0" y="801"/>
                </a:lnTo>
                <a:lnTo>
                  <a:pt x="10" y="785"/>
                </a:lnTo>
                <a:lnTo>
                  <a:pt x="16" y="765"/>
                </a:lnTo>
                <a:lnTo>
                  <a:pt x="16" y="726"/>
                </a:lnTo>
                <a:lnTo>
                  <a:pt x="22" y="710"/>
                </a:lnTo>
                <a:lnTo>
                  <a:pt x="39" y="693"/>
                </a:lnTo>
                <a:lnTo>
                  <a:pt x="66" y="664"/>
                </a:lnTo>
                <a:lnTo>
                  <a:pt x="77" y="656"/>
                </a:lnTo>
                <a:lnTo>
                  <a:pt x="87" y="649"/>
                </a:lnTo>
                <a:lnTo>
                  <a:pt x="98" y="626"/>
                </a:lnTo>
                <a:lnTo>
                  <a:pt x="99" y="600"/>
                </a:lnTo>
                <a:lnTo>
                  <a:pt x="103" y="593"/>
                </a:lnTo>
                <a:lnTo>
                  <a:pt x="111" y="589"/>
                </a:lnTo>
                <a:lnTo>
                  <a:pt x="118" y="583"/>
                </a:lnTo>
                <a:lnTo>
                  <a:pt x="122" y="565"/>
                </a:lnTo>
                <a:lnTo>
                  <a:pt x="122" y="543"/>
                </a:lnTo>
                <a:lnTo>
                  <a:pt x="117" y="528"/>
                </a:lnTo>
                <a:lnTo>
                  <a:pt x="105" y="501"/>
                </a:lnTo>
                <a:lnTo>
                  <a:pt x="95" y="483"/>
                </a:lnTo>
                <a:lnTo>
                  <a:pt x="82" y="467"/>
                </a:lnTo>
                <a:lnTo>
                  <a:pt x="82" y="460"/>
                </a:lnTo>
                <a:lnTo>
                  <a:pt x="94" y="408"/>
                </a:lnTo>
                <a:lnTo>
                  <a:pt x="103" y="386"/>
                </a:lnTo>
                <a:lnTo>
                  <a:pt x="115" y="379"/>
                </a:lnTo>
                <a:lnTo>
                  <a:pt x="150" y="362"/>
                </a:lnTo>
                <a:lnTo>
                  <a:pt x="186" y="346"/>
                </a:lnTo>
                <a:lnTo>
                  <a:pt x="207" y="336"/>
                </a:lnTo>
                <a:lnTo>
                  <a:pt x="232" y="322"/>
                </a:lnTo>
                <a:lnTo>
                  <a:pt x="262" y="307"/>
                </a:lnTo>
                <a:lnTo>
                  <a:pt x="271" y="298"/>
                </a:lnTo>
                <a:lnTo>
                  <a:pt x="271" y="282"/>
                </a:lnTo>
                <a:lnTo>
                  <a:pt x="271" y="264"/>
                </a:lnTo>
                <a:lnTo>
                  <a:pt x="275" y="248"/>
                </a:lnTo>
                <a:lnTo>
                  <a:pt x="296" y="218"/>
                </a:lnTo>
                <a:lnTo>
                  <a:pt x="296" y="206"/>
                </a:lnTo>
                <a:lnTo>
                  <a:pt x="286" y="189"/>
                </a:lnTo>
                <a:lnTo>
                  <a:pt x="283" y="171"/>
                </a:lnTo>
                <a:lnTo>
                  <a:pt x="284" y="162"/>
                </a:lnTo>
                <a:lnTo>
                  <a:pt x="280" y="146"/>
                </a:lnTo>
                <a:lnTo>
                  <a:pt x="276" y="133"/>
                </a:lnTo>
                <a:lnTo>
                  <a:pt x="263" y="110"/>
                </a:lnTo>
                <a:lnTo>
                  <a:pt x="239" y="77"/>
                </a:lnTo>
                <a:lnTo>
                  <a:pt x="231" y="66"/>
                </a:lnTo>
                <a:lnTo>
                  <a:pt x="211" y="15"/>
                </a:lnTo>
                <a:lnTo>
                  <a:pt x="211" y="15"/>
                </a:lnTo>
                <a:close/>
              </a:path>
            </a:pathLst>
          </a:custGeom>
          <a:solidFill>
            <a:srgbClr val="FFFFFF"/>
          </a:solidFill>
          <a:ln w="0">
            <a:solidFill>
              <a:srgbClr val="000000"/>
            </a:solidFill>
            <a:prstDash val="solid"/>
            <a:round/>
            <a:headEnd/>
            <a:tailEnd/>
          </a:ln>
        </p:spPr>
        <p:txBody>
          <a:bodyPr/>
          <a:lstStyle/>
          <a:p>
            <a:endParaRPr lang="en-US"/>
          </a:p>
        </p:txBody>
      </p:sp>
      <p:sp>
        <p:nvSpPr>
          <p:cNvPr id="23600" name="Freeform 48"/>
          <p:cNvSpPr>
            <a:spLocks/>
          </p:cNvSpPr>
          <p:nvPr/>
        </p:nvSpPr>
        <p:spPr bwMode="auto">
          <a:xfrm>
            <a:off x="5414963" y="3214688"/>
            <a:ext cx="341312" cy="619125"/>
          </a:xfrm>
          <a:custGeom>
            <a:avLst/>
            <a:gdLst/>
            <a:ahLst/>
            <a:cxnLst>
              <a:cxn ang="0">
                <a:pos x="19" y="104"/>
              </a:cxn>
              <a:cxn ang="0">
                <a:pos x="60" y="116"/>
              </a:cxn>
              <a:cxn ang="0">
                <a:pos x="107" y="111"/>
              </a:cxn>
              <a:cxn ang="0">
                <a:pos x="147" y="90"/>
              </a:cxn>
              <a:cxn ang="0">
                <a:pos x="650" y="0"/>
              </a:cxn>
              <a:cxn ang="0">
                <a:pos x="847" y="1093"/>
              </a:cxn>
              <a:cxn ang="0">
                <a:pos x="831" y="1117"/>
              </a:cxn>
              <a:cxn ang="0">
                <a:pos x="852" y="1123"/>
              </a:cxn>
              <a:cxn ang="0">
                <a:pos x="850" y="1145"/>
              </a:cxn>
              <a:cxn ang="0">
                <a:pos x="860" y="1165"/>
              </a:cxn>
              <a:cxn ang="0">
                <a:pos x="824" y="1184"/>
              </a:cxn>
              <a:cxn ang="0">
                <a:pos x="790" y="1198"/>
              </a:cxn>
              <a:cxn ang="0">
                <a:pos x="735" y="1162"/>
              </a:cxn>
              <a:cxn ang="0">
                <a:pos x="678" y="1205"/>
              </a:cxn>
              <a:cxn ang="0">
                <a:pos x="662" y="1277"/>
              </a:cxn>
              <a:cxn ang="0">
                <a:pos x="634" y="1331"/>
              </a:cxn>
              <a:cxn ang="0">
                <a:pos x="578" y="1385"/>
              </a:cxn>
              <a:cxn ang="0">
                <a:pos x="518" y="1433"/>
              </a:cxn>
              <a:cxn ang="0">
                <a:pos x="486" y="1385"/>
              </a:cxn>
              <a:cxn ang="0">
                <a:pos x="457" y="1370"/>
              </a:cxn>
              <a:cxn ang="0">
                <a:pos x="444" y="1418"/>
              </a:cxn>
              <a:cxn ang="0">
                <a:pos x="402" y="1445"/>
              </a:cxn>
              <a:cxn ang="0">
                <a:pos x="365" y="1458"/>
              </a:cxn>
              <a:cxn ang="0">
                <a:pos x="323" y="1445"/>
              </a:cxn>
              <a:cxn ang="0">
                <a:pos x="284" y="1501"/>
              </a:cxn>
              <a:cxn ang="0">
                <a:pos x="236" y="1495"/>
              </a:cxn>
              <a:cxn ang="0">
                <a:pos x="209" y="1461"/>
              </a:cxn>
              <a:cxn ang="0">
                <a:pos x="176" y="1485"/>
              </a:cxn>
              <a:cxn ang="0">
                <a:pos x="139" y="1530"/>
              </a:cxn>
              <a:cxn ang="0">
                <a:pos x="91" y="1544"/>
              </a:cxn>
              <a:cxn ang="0">
                <a:pos x="39" y="1562"/>
              </a:cxn>
              <a:cxn ang="0">
                <a:pos x="30" y="1531"/>
              </a:cxn>
              <a:cxn ang="0">
                <a:pos x="31" y="1475"/>
              </a:cxn>
              <a:cxn ang="0">
                <a:pos x="44" y="1442"/>
              </a:cxn>
              <a:cxn ang="0">
                <a:pos x="54" y="1414"/>
              </a:cxn>
              <a:cxn ang="0">
                <a:pos x="58" y="1399"/>
              </a:cxn>
              <a:cxn ang="0">
                <a:pos x="80" y="1377"/>
              </a:cxn>
              <a:cxn ang="0">
                <a:pos x="86" y="1365"/>
              </a:cxn>
              <a:cxn ang="0">
                <a:pos x="79" y="1342"/>
              </a:cxn>
              <a:cxn ang="0">
                <a:pos x="78" y="1298"/>
              </a:cxn>
              <a:cxn ang="0">
                <a:pos x="70" y="1293"/>
              </a:cxn>
              <a:cxn ang="0">
                <a:pos x="62" y="1285"/>
              </a:cxn>
              <a:cxn ang="0">
                <a:pos x="66" y="1268"/>
              </a:cxn>
              <a:cxn ang="0">
                <a:pos x="88" y="1240"/>
              </a:cxn>
              <a:cxn ang="0">
                <a:pos x="111" y="1232"/>
              </a:cxn>
              <a:cxn ang="0">
                <a:pos x="114" y="1226"/>
              </a:cxn>
              <a:cxn ang="0">
                <a:pos x="0" y="86"/>
              </a:cxn>
            </a:cxnLst>
            <a:rect l="0" t="0" r="r" b="b"/>
            <a:pathLst>
              <a:path w="860" h="1562">
                <a:moveTo>
                  <a:pt x="0" y="86"/>
                </a:moveTo>
                <a:lnTo>
                  <a:pt x="19" y="104"/>
                </a:lnTo>
                <a:lnTo>
                  <a:pt x="36" y="114"/>
                </a:lnTo>
                <a:lnTo>
                  <a:pt x="60" y="116"/>
                </a:lnTo>
                <a:lnTo>
                  <a:pt x="78" y="116"/>
                </a:lnTo>
                <a:lnTo>
                  <a:pt x="107" y="111"/>
                </a:lnTo>
                <a:lnTo>
                  <a:pt x="132" y="98"/>
                </a:lnTo>
                <a:lnTo>
                  <a:pt x="147" y="90"/>
                </a:lnTo>
                <a:lnTo>
                  <a:pt x="152" y="71"/>
                </a:lnTo>
                <a:lnTo>
                  <a:pt x="650" y="0"/>
                </a:lnTo>
                <a:lnTo>
                  <a:pt x="852" y="1077"/>
                </a:lnTo>
                <a:lnTo>
                  <a:pt x="847" y="1093"/>
                </a:lnTo>
                <a:lnTo>
                  <a:pt x="831" y="1101"/>
                </a:lnTo>
                <a:lnTo>
                  <a:pt x="831" y="1117"/>
                </a:lnTo>
                <a:lnTo>
                  <a:pt x="847" y="1123"/>
                </a:lnTo>
                <a:lnTo>
                  <a:pt x="852" y="1123"/>
                </a:lnTo>
                <a:lnTo>
                  <a:pt x="850" y="1133"/>
                </a:lnTo>
                <a:lnTo>
                  <a:pt x="850" y="1145"/>
                </a:lnTo>
                <a:lnTo>
                  <a:pt x="858" y="1149"/>
                </a:lnTo>
                <a:lnTo>
                  <a:pt x="860" y="1165"/>
                </a:lnTo>
                <a:lnTo>
                  <a:pt x="855" y="1165"/>
                </a:lnTo>
                <a:lnTo>
                  <a:pt x="824" y="1184"/>
                </a:lnTo>
                <a:lnTo>
                  <a:pt x="814" y="1188"/>
                </a:lnTo>
                <a:lnTo>
                  <a:pt x="790" y="1198"/>
                </a:lnTo>
                <a:lnTo>
                  <a:pt x="768" y="1189"/>
                </a:lnTo>
                <a:lnTo>
                  <a:pt x="735" y="1162"/>
                </a:lnTo>
                <a:lnTo>
                  <a:pt x="705" y="1178"/>
                </a:lnTo>
                <a:lnTo>
                  <a:pt x="678" y="1205"/>
                </a:lnTo>
                <a:lnTo>
                  <a:pt x="681" y="1253"/>
                </a:lnTo>
                <a:lnTo>
                  <a:pt x="662" y="1277"/>
                </a:lnTo>
                <a:lnTo>
                  <a:pt x="638" y="1301"/>
                </a:lnTo>
                <a:lnTo>
                  <a:pt x="634" y="1331"/>
                </a:lnTo>
                <a:lnTo>
                  <a:pt x="601" y="1350"/>
                </a:lnTo>
                <a:lnTo>
                  <a:pt x="578" y="1385"/>
                </a:lnTo>
                <a:lnTo>
                  <a:pt x="558" y="1421"/>
                </a:lnTo>
                <a:lnTo>
                  <a:pt x="518" y="1433"/>
                </a:lnTo>
                <a:lnTo>
                  <a:pt x="496" y="1422"/>
                </a:lnTo>
                <a:lnTo>
                  <a:pt x="486" y="1385"/>
                </a:lnTo>
                <a:lnTo>
                  <a:pt x="469" y="1370"/>
                </a:lnTo>
                <a:lnTo>
                  <a:pt x="457" y="1370"/>
                </a:lnTo>
                <a:lnTo>
                  <a:pt x="452" y="1398"/>
                </a:lnTo>
                <a:lnTo>
                  <a:pt x="444" y="1418"/>
                </a:lnTo>
                <a:lnTo>
                  <a:pt x="428" y="1418"/>
                </a:lnTo>
                <a:lnTo>
                  <a:pt x="402" y="1445"/>
                </a:lnTo>
                <a:lnTo>
                  <a:pt x="392" y="1463"/>
                </a:lnTo>
                <a:lnTo>
                  <a:pt x="365" y="1458"/>
                </a:lnTo>
                <a:lnTo>
                  <a:pt x="338" y="1445"/>
                </a:lnTo>
                <a:lnTo>
                  <a:pt x="323" y="1445"/>
                </a:lnTo>
                <a:lnTo>
                  <a:pt x="288" y="1473"/>
                </a:lnTo>
                <a:lnTo>
                  <a:pt x="284" y="1501"/>
                </a:lnTo>
                <a:lnTo>
                  <a:pt x="265" y="1505"/>
                </a:lnTo>
                <a:lnTo>
                  <a:pt x="236" y="1495"/>
                </a:lnTo>
                <a:lnTo>
                  <a:pt x="225" y="1473"/>
                </a:lnTo>
                <a:lnTo>
                  <a:pt x="209" y="1461"/>
                </a:lnTo>
                <a:lnTo>
                  <a:pt x="189" y="1471"/>
                </a:lnTo>
                <a:lnTo>
                  <a:pt x="176" y="1485"/>
                </a:lnTo>
                <a:lnTo>
                  <a:pt x="159" y="1510"/>
                </a:lnTo>
                <a:lnTo>
                  <a:pt x="139" y="1530"/>
                </a:lnTo>
                <a:lnTo>
                  <a:pt x="116" y="1540"/>
                </a:lnTo>
                <a:lnTo>
                  <a:pt x="91" y="1544"/>
                </a:lnTo>
                <a:lnTo>
                  <a:pt x="66" y="1551"/>
                </a:lnTo>
                <a:lnTo>
                  <a:pt x="39" y="1562"/>
                </a:lnTo>
                <a:lnTo>
                  <a:pt x="19" y="1552"/>
                </a:lnTo>
                <a:lnTo>
                  <a:pt x="30" y="1531"/>
                </a:lnTo>
                <a:lnTo>
                  <a:pt x="31" y="1511"/>
                </a:lnTo>
                <a:lnTo>
                  <a:pt x="31" y="1475"/>
                </a:lnTo>
                <a:lnTo>
                  <a:pt x="36" y="1458"/>
                </a:lnTo>
                <a:lnTo>
                  <a:pt x="44" y="1442"/>
                </a:lnTo>
                <a:lnTo>
                  <a:pt x="54" y="1430"/>
                </a:lnTo>
                <a:lnTo>
                  <a:pt x="54" y="1414"/>
                </a:lnTo>
                <a:lnTo>
                  <a:pt x="55" y="1413"/>
                </a:lnTo>
                <a:lnTo>
                  <a:pt x="58" y="1399"/>
                </a:lnTo>
                <a:lnTo>
                  <a:pt x="67" y="1386"/>
                </a:lnTo>
                <a:lnTo>
                  <a:pt x="80" y="1377"/>
                </a:lnTo>
                <a:lnTo>
                  <a:pt x="86" y="1370"/>
                </a:lnTo>
                <a:lnTo>
                  <a:pt x="86" y="1365"/>
                </a:lnTo>
                <a:lnTo>
                  <a:pt x="86" y="1361"/>
                </a:lnTo>
                <a:lnTo>
                  <a:pt x="79" y="1342"/>
                </a:lnTo>
                <a:lnTo>
                  <a:pt x="78" y="1318"/>
                </a:lnTo>
                <a:lnTo>
                  <a:pt x="78" y="1298"/>
                </a:lnTo>
                <a:lnTo>
                  <a:pt x="79" y="1296"/>
                </a:lnTo>
                <a:lnTo>
                  <a:pt x="70" y="1293"/>
                </a:lnTo>
                <a:lnTo>
                  <a:pt x="66" y="1290"/>
                </a:lnTo>
                <a:lnTo>
                  <a:pt x="62" y="1285"/>
                </a:lnTo>
                <a:lnTo>
                  <a:pt x="62" y="1274"/>
                </a:lnTo>
                <a:lnTo>
                  <a:pt x="66" y="1268"/>
                </a:lnTo>
                <a:lnTo>
                  <a:pt x="84" y="1242"/>
                </a:lnTo>
                <a:lnTo>
                  <a:pt x="88" y="1240"/>
                </a:lnTo>
                <a:lnTo>
                  <a:pt x="96" y="1234"/>
                </a:lnTo>
                <a:lnTo>
                  <a:pt x="111" y="1232"/>
                </a:lnTo>
                <a:lnTo>
                  <a:pt x="114" y="1230"/>
                </a:lnTo>
                <a:lnTo>
                  <a:pt x="114" y="1226"/>
                </a:lnTo>
                <a:lnTo>
                  <a:pt x="2" y="107"/>
                </a:lnTo>
                <a:lnTo>
                  <a:pt x="0" y="86"/>
                </a:lnTo>
                <a:lnTo>
                  <a:pt x="0" y="86"/>
                </a:lnTo>
                <a:close/>
              </a:path>
            </a:pathLst>
          </a:custGeom>
          <a:gradFill rotWithShape="0">
            <a:gsLst>
              <a:gs pos="0">
                <a:srgbClr val="0000FF"/>
              </a:gs>
              <a:gs pos="100000">
                <a:srgbClr val="000099"/>
              </a:gs>
            </a:gsLst>
            <a:path path="rect">
              <a:fillToRect l="50000" t="50000" r="50000" b="50000"/>
            </a:path>
          </a:gradFill>
          <a:ln w="0">
            <a:solidFill>
              <a:srgbClr val="000000"/>
            </a:solidFill>
            <a:prstDash val="solid"/>
            <a:round/>
            <a:headEnd/>
            <a:tailEnd/>
          </a:ln>
        </p:spPr>
        <p:txBody>
          <a:bodyPr/>
          <a:lstStyle/>
          <a:p>
            <a:endParaRPr lang="en-US"/>
          </a:p>
        </p:txBody>
      </p:sp>
      <p:sp>
        <p:nvSpPr>
          <p:cNvPr id="23601" name="Freeform 49"/>
          <p:cNvSpPr>
            <a:spLocks/>
          </p:cNvSpPr>
          <p:nvPr/>
        </p:nvSpPr>
        <p:spPr bwMode="auto">
          <a:xfrm>
            <a:off x="5672138" y="3092450"/>
            <a:ext cx="504825" cy="571500"/>
          </a:xfrm>
          <a:custGeom>
            <a:avLst/>
            <a:gdLst/>
            <a:ahLst/>
            <a:cxnLst>
              <a:cxn ang="0">
                <a:pos x="450" y="264"/>
              </a:cxn>
              <a:cxn ang="0">
                <a:pos x="516" y="252"/>
              </a:cxn>
              <a:cxn ang="0">
                <a:pos x="547" y="254"/>
              </a:cxn>
              <a:cxn ang="0">
                <a:pos x="643" y="248"/>
              </a:cxn>
              <a:cxn ang="0">
                <a:pos x="671" y="240"/>
              </a:cxn>
              <a:cxn ang="0">
                <a:pos x="635" y="272"/>
              </a:cxn>
              <a:cxn ang="0">
                <a:pos x="582" y="305"/>
              </a:cxn>
              <a:cxn ang="0">
                <a:pos x="715" y="270"/>
              </a:cxn>
              <a:cxn ang="0">
                <a:pos x="763" y="241"/>
              </a:cxn>
              <a:cxn ang="0">
                <a:pos x="845" y="212"/>
              </a:cxn>
              <a:cxn ang="0">
                <a:pos x="974" y="155"/>
              </a:cxn>
              <a:cxn ang="0">
                <a:pos x="1159" y="11"/>
              </a:cxn>
              <a:cxn ang="0">
                <a:pos x="1246" y="522"/>
              </a:cxn>
              <a:cxn ang="0">
                <a:pos x="1216" y="566"/>
              </a:cxn>
              <a:cxn ang="0">
                <a:pos x="1247" y="626"/>
              </a:cxn>
              <a:cxn ang="0">
                <a:pos x="1242" y="694"/>
              </a:cxn>
              <a:cxn ang="0">
                <a:pos x="1157" y="940"/>
              </a:cxn>
              <a:cxn ang="0">
                <a:pos x="1129" y="989"/>
              </a:cxn>
              <a:cxn ang="0">
                <a:pos x="1135" y="1035"/>
              </a:cxn>
              <a:cxn ang="0">
                <a:pos x="1093" y="1069"/>
              </a:cxn>
              <a:cxn ang="0">
                <a:pos x="984" y="1158"/>
              </a:cxn>
              <a:cxn ang="0">
                <a:pos x="996" y="1222"/>
              </a:cxn>
              <a:cxn ang="0">
                <a:pos x="949" y="1232"/>
              </a:cxn>
              <a:cxn ang="0">
                <a:pos x="964" y="1289"/>
              </a:cxn>
              <a:cxn ang="0">
                <a:pos x="944" y="1314"/>
              </a:cxn>
              <a:cxn ang="0">
                <a:pos x="925" y="1333"/>
              </a:cxn>
              <a:cxn ang="0">
                <a:pos x="900" y="1290"/>
              </a:cxn>
              <a:cxn ang="0">
                <a:pos x="884" y="1327"/>
              </a:cxn>
              <a:cxn ang="0">
                <a:pos x="889" y="1362"/>
              </a:cxn>
              <a:cxn ang="0">
                <a:pos x="846" y="1425"/>
              </a:cxn>
              <a:cxn ang="0">
                <a:pos x="783" y="1440"/>
              </a:cxn>
              <a:cxn ang="0">
                <a:pos x="721" y="1417"/>
              </a:cxn>
              <a:cxn ang="0">
                <a:pos x="683" y="1402"/>
              </a:cxn>
              <a:cxn ang="0">
                <a:pos x="661" y="1378"/>
              </a:cxn>
              <a:cxn ang="0">
                <a:pos x="616" y="1407"/>
              </a:cxn>
              <a:cxn ang="0">
                <a:pos x="592" y="1425"/>
              </a:cxn>
              <a:cxn ang="0">
                <a:pos x="560" y="1422"/>
              </a:cxn>
              <a:cxn ang="0">
                <a:pos x="528" y="1417"/>
              </a:cxn>
              <a:cxn ang="0">
                <a:pos x="492" y="1394"/>
              </a:cxn>
              <a:cxn ang="0">
                <a:pos x="438" y="1411"/>
              </a:cxn>
              <a:cxn ang="0">
                <a:pos x="391" y="1390"/>
              </a:cxn>
              <a:cxn ang="0">
                <a:pos x="378" y="1351"/>
              </a:cxn>
              <a:cxn ang="0">
                <a:pos x="321" y="1322"/>
              </a:cxn>
              <a:cxn ang="0">
                <a:pos x="269" y="1314"/>
              </a:cxn>
              <a:cxn ang="0">
                <a:pos x="245" y="1335"/>
              </a:cxn>
              <a:cxn ang="0">
                <a:pos x="212" y="1347"/>
              </a:cxn>
              <a:cxn ang="0">
                <a:pos x="0" y="305"/>
              </a:cxn>
            </a:cxnLst>
            <a:rect l="0" t="0" r="r" b="b"/>
            <a:pathLst>
              <a:path w="1271" h="1440">
                <a:moveTo>
                  <a:pt x="0" y="305"/>
                </a:moveTo>
                <a:lnTo>
                  <a:pt x="467" y="237"/>
                </a:lnTo>
                <a:lnTo>
                  <a:pt x="450" y="264"/>
                </a:lnTo>
                <a:lnTo>
                  <a:pt x="490" y="256"/>
                </a:lnTo>
                <a:lnTo>
                  <a:pt x="511" y="256"/>
                </a:lnTo>
                <a:lnTo>
                  <a:pt x="516" y="252"/>
                </a:lnTo>
                <a:lnTo>
                  <a:pt x="524" y="237"/>
                </a:lnTo>
                <a:lnTo>
                  <a:pt x="539" y="239"/>
                </a:lnTo>
                <a:lnTo>
                  <a:pt x="547" y="254"/>
                </a:lnTo>
                <a:lnTo>
                  <a:pt x="572" y="260"/>
                </a:lnTo>
                <a:lnTo>
                  <a:pt x="618" y="264"/>
                </a:lnTo>
                <a:lnTo>
                  <a:pt x="643" y="248"/>
                </a:lnTo>
                <a:lnTo>
                  <a:pt x="647" y="228"/>
                </a:lnTo>
                <a:lnTo>
                  <a:pt x="653" y="228"/>
                </a:lnTo>
                <a:lnTo>
                  <a:pt x="671" y="240"/>
                </a:lnTo>
                <a:lnTo>
                  <a:pt x="683" y="248"/>
                </a:lnTo>
                <a:lnTo>
                  <a:pt x="661" y="268"/>
                </a:lnTo>
                <a:lnTo>
                  <a:pt x="635" y="272"/>
                </a:lnTo>
                <a:lnTo>
                  <a:pt x="614" y="285"/>
                </a:lnTo>
                <a:lnTo>
                  <a:pt x="596" y="294"/>
                </a:lnTo>
                <a:lnTo>
                  <a:pt x="582" y="305"/>
                </a:lnTo>
                <a:lnTo>
                  <a:pt x="608" y="308"/>
                </a:lnTo>
                <a:lnTo>
                  <a:pt x="672" y="293"/>
                </a:lnTo>
                <a:lnTo>
                  <a:pt x="715" y="270"/>
                </a:lnTo>
                <a:lnTo>
                  <a:pt x="739" y="247"/>
                </a:lnTo>
                <a:lnTo>
                  <a:pt x="753" y="241"/>
                </a:lnTo>
                <a:lnTo>
                  <a:pt x="763" y="241"/>
                </a:lnTo>
                <a:lnTo>
                  <a:pt x="789" y="241"/>
                </a:lnTo>
                <a:lnTo>
                  <a:pt x="820" y="233"/>
                </a:lnTo>
                <a:lnTo>
                  <a:pt x="845" y="212"/>
                </a:lnTo>
                <a:lnTo>
                  <a:pt x="869" y="196"/>
                </a:lnTo>
                <a:lnTo>
                  <a:pt x="906" y="184"/>
                </a:lnTo>
                <a:lnTo>
                  <a:pt x="974" y="155"/>
                </a:lnTo>
                <a:lnTo>
                  <a:pt x="1034" y="101"/>
                </a:lnTo>
                <a:lnTo>
                  <a:pt x="1129" y="32"/>
                </a:lnTo>
                <a:lnTo>
                  <a:pt x="1159" y="11"/>
                </a:lnTo>
                <a:lnTo>
                  <a:pt x="1177" y="0"/>
                </a:lnTo>
                <a:lnTo>
                  <a:pt x="1271" y="499"/>
                </a:lnTo>
                <a:lnTo>
                  <a:pt x="1246" y="522"/>
                </a:lnTo>
                <a:lnTo>
                  <a:pt x="1228" y="530"/>
                </a:lnTo>
                <a:lnTo>
                  <a:pt x="1216" y="550"/>
                </a:lnTo>
                <a:lnTo>
                  <a:pt x="1216" y="566"/>
                </a:lnTo>
                <a:lnTo>
                  <a:pt x="1230" y="575"/>
                </a:lnTo>
                <a:lnTo>
                  <a:pt x="1247" y="601"/>
                </a:lnTo>
                <a:lnTo>
                  <a:pt x="1247" y="626"/>
                </a:lnTo>
                <a:lnTo>
                  <a:pt x="1242" y="648"/>
                </a:lnTo>
                <a:lnTo>
                  <a:pt x="1238" y="672"/>
                </a:lnTo>
                <a:lnTo>
                  <a:pt x="1242" y="694"/>
                </a:lnTo>
                <a:lnTo>
                  <a:pt x="1228" y="732"/>
                </a:lnTo>
                <a:lnTo>
                  <a:pt x="1190" y="838"/>
                </a:lnTo>
                <a:lnTo>
                  <a:pt x="1157" y="940"/>
                </a:lnTo>
                <a:lnTo>
                  <a:pt x="1141" y="956"/>
                </a:lnTo>
                <a:lnTo>
                  <a:pt x="1127" y="963"/>
                </a:lnTo>
                <a:lnTo>
                  <a:pt x="1129" y="989"/>
                </a:lnTo>
                <a:lnTo>
                  <a:pt x="1135" y="1001"/>
                </a:lnTo>
                <a:lnTo>
                  <a:pt x="1135" y="1023"/>
                </a:lnTo>
                <a:lnTo>
                  <a:pt x="1135" y="1035"/>
                </a:lnTo>
                <a:lnTo>
                  <a:pt x="1126" y="1062"/>
                </a:lnTo>
                <a:lnTo>
                  <a:pt x="1110" y="1068"/>
                </a:lnTo>
                <a:lnTo>
                  <a:pt x="1093" y="1069"/>
                </a:lnTo>
                <a:lnTo>
                  <a:pt x="1073" y="1069"/>
                </a:lnTo>
                <a:lnTo>
                  <a:pt x="1041" y="1084"/>
                </a:lnTo>
                <a:lnTo>
                  <a:pt x="984" y="1158"/>
                </a:lnTo>
                <a:lnTo>
                  <a:pt x="982" y="1178"/>
                </a:lnTo>
                <a:lnTo>
                  <a:pt x="990" y="1204"/>
                </a:lnTo>
                <a:lnTo>
                  <a:pt x="996" y="1222"/>
                </a:lnTo>
                <a:lnTo>
                  <a:pt x="982" y="1228"/>
                </a:lnTo>
                <a:lnTo>
                  <a:pt x="962" y="1232"/>
                </a:lnTo>
                <a:lnTo>
                  <a:pt x="949" y="1232"/>
                </a:lnTo>
                <a:lnTo>
                  <a:pt x="934" y="1249"/>
                </a:lnTo>
                <a:lnTo>
                  <a:pt x="952" y="1278"/>
                </a:lnTo>
                <a:lnTo>
                  <a:pt x="964" y="1289"/>
                </a:lnTo>
                <a:lnTo>
                  <a:pt x="974" y="1310"/>
                </a:lnTo>
                <a:lnTo>
                  <a:pt x="964" y="1314"/>
                </a:lnTo>
                <a:lnTo>
                  <a:pt x="944" y="1314"/>
                </a:lnTo>
                <a:lnTo>
                  <a:pt x="938" y="1322"/>
                </a:lnTo>
                <a:lnTo>
                  <a:pt x="938" y="1337"/>
                </a:lnTo>
                <a:lnTo>
                  <a:pt x="925" y="1333"/>
                </a:lnTo>
                <a:lnTo>
                  <a:pt x="918" y="1305"/>
                </a:lnTo>
                <a:lnTo>
                  <a:pt x="908" y="1290"/>
                </a:lnTo>
                <a:lnTo>
                  <a:pt x="900" y="1290"/>
                </a:lnTo>
                <a:lnTo>
                  <a:pt x="890" y="1299"/>
                </a:lnTo>
                <a:lnTo>
                  <a:pt x="884" y="1311"/>
                </a:lnTo>
                <a:lnTo>
                  <a:pt x="884" y="1327"/>
                </a:lnTo>
                <a:lnTo>
                  <a:pt x="900" y="1341"/>
                </a:lnTo>
                <a:lnTo>
                  <a:pt x="900" y="1346"/>
                </a:lnTo>
                <a:lnTo>
                  <a:pt x="889" y="1362"/>
                </a:lnTo>
                <a:lnTo>
                  <a:pt x="868" y="1371"/>
                </a:lnTo>
                <a:lnTo>
                  <a:pt x="853" y="1414"/>
                </a:lnTo>
                <a:lnTo>
                  <a:pt x="846" y="1425"/>
                </a:lnTo>
                <a:lnTo>
                  <a:pt x="830" y="1434"/>
                </a:lnTo>
                <a:lnTo>
                  <a:pt x="807" y="1436"/>
                </a:lnTo>
                <a:lnTo>
                  <a:pt x="783" y="1440"/>
                </a:lnTo>
                <a:lnTo>
                  <a:pt x="755" y="1436"/>
                </a:lnTo>
                <a:lnTo>
                  <a:pt x="739" y="1430"/>
                </a:lnTo>
                <a:lnTo>
                  <a:pt x="721" y="1417"/>
                </a:lnTo>
                <a:lnTo>
                  <a:pt x="716" y="1406"/>
                </a:lnTo>
                <a:lnTo>
                  <a:pt x="696" y="1402"/>
                </a:lnTo>
                <a:lnTo>
                  <a:pt x="683" y="1402"/>
                </a:lnTo>
                <a:lnTo>
                  <a:pt x="673" y="1394"/>
                </a:lnTo>
                <a:lnTo>
                  <a:pt x="665" y="1382"/>
                </a:lnTo>
                <a:lnTo>
                  <a:pt x="661" y="1378"/>
                </a:lnTo>
                <a:lnTo>
                  <a:pt x="644" y="1385"/>
                </a:lnTo>
                <a:lnTo>
                  <a:pt x="636" y="1395"/>
                </a:lnTo>
                <a:lnTo>
                  <a:pt x="616" y="1407"/>
                </a:lnTo>
                <a:lnTo>
                  <a:pt x="612" y="1415"/>
                </a:lnTo>
                <a:lnTo>
                  <a:pt x="602" y="1426"/>
                </a:lnTo>
                <a:lnTo>
                  <a:pt x="592" y="1425"/>
                </a:lnTo>
                <a:lnTo>
                  <a:pt x="578" y="1418"/>
                </a:lnTo>
                <a:lnTo>
                  <a:pt x="568" y="1415"/>
                </a:lnTo>
                <a:lnTo>
                  <a:pt x="560" y="1422"/>
                </a:lnTo>
                <a:lnTo>
                  <a:pt x="550" y="1426"/>
                </a:lnTo>
                <a:lnTo>
                  <a:pt x="538" y="1426"/>
                </a:lnTo>
                <a:lnTo>
                  <a:pt x="528" y="1417"/>
                </a:lnTo>
                <a:lnTo>
                  <a:pt x="516" y="1402"/>
                </a:lnTo>
                <a:lnTo>
                  <a:pt x="507" y="1397"/>
                </a:lnTo>
                <a:lnTo>
                  <a:pt x="492" y="1394"/>
                </a:lnTo>
                <a:lnTo>
                  <a:pt x="475" y="1399"/>
                </a:lnTo>
                <a:lnTo>
                  <a:pt x="451" y="1406"/>
                </a:lnTo>
                <a:lnTo>
                  <a:pt x="438" y="1411"/>
                </a:lnTo>
                <a:lnTo>
                  <a:pt x="426" y="1415"/>
                </a:lnTo>
                <a:lnTo>
                  <a:pt x="413" y="1402"/>
                </a:lnTo>
                <a:lnTo>
                  <a:pt x="391" y="1390"/>
                </a:lnTo>
                <a:lnTo>
                  <a:pt x="390" y="1381"/>
                </a:lnTo>
                <a:lnTo>
                  <a:pt x="389" y="1371"/>
                </a:lnTo>
                <a:lnTo>
                  <a:pt x="378" y="1351"/>
                </a:lnTo>
                <a:lnTo>
                  <a:pt x="355" y="1338"/>
                </a:lnTo>
                <a:lnTo>
                  <a:pt x="338" y="1326"/>
                </a:lnTo>
                <a:lnTo>
                  <a:pt x="321" y="1322"/>
                </a:lnTo>
                <a:lnTo>
                  <a:pt x="301" y="1315"/>
                </a:lnTo>
                <a:lnTo>
                  <a:pt x="285" y="1321"/>
                </a:lnTo>
                <a:lnTo>
                  <a:pt x="269" y="1314"/>
                </a:lnTo>
                <a:lnTo>
                  <a:pt x="255" y="1323"/>
                </a:lnTo>
                <a:lnTo>
                  <a:pt x="255" y="1329"/>
                </a:lnTo>
                <a:lnTo>
                  <a:pt x="245" y="1335"/>
                </a:lnTo>
                <a:lnTo>
                  <a:pt x="234" y="1335"/>
                </a:lnTo>
                <a:lnTo>
                  <a:pt x="224" y="1335"/>
                </a:lnTo>
                <a:lnTo>
                  <a:pt x="212" y="1347"/>
                </a:lnTo>
                <a:lnTo>
                  <a:pt x="208" y="1363"/>
                </a:lnTo>
                <a:lnTo>
                  <a:pt x="201" y="1390"/>
                </a:lnTo>
                <a:lnTo>
                  <a:pt x="0" y="305"/>
                </a:lnTo>
                <a:lnTo>
                  <a:pt x="0" y="305"/>
                </a:lnTo>
                <a:close/>
              </a:path>
            </a:pathLst>
          </a:custGeom>
          <a:solidFill>
            <a:srgbClr val="FFFFFF"/>
          </a:solidFill>
          <a:ln w="0">
            <a:solidFill>
              <a:srgbClr val="000000"/>
            </a:solidFill>
            <a:prstDash val="solid"/>
            <a:round/>
            <a:headEnd/>
            <a:tailEnd/>
          </a:ln>
        </p:spPr>
        <p:txBody>
          <a:bodyPr/>
          <a:lstStyle/>
          <a:p>
            <a:endParaRPr lang="en-US"/>
          </a:p>
        </p:txBody>
      </p:sp>
      <p:sp>
        <p:nvSpPr>
          <p:cNvPr id="23602" name="Freeform 50"/>
          <p:cNvSpPr>
            <a:spLocks/>
          </p:cNvSpPr>
          <p:nvPr/>
        </p:nvSpPr>
        <p:spPr bwMode="auto">
          <a:xfrm>
            <a:off x="5264150" y="3614738"/>
            <a:ext cx="817563" cy="427037"/>
          </a:xfrm>
          <a:custGeom>
            <a:avLst/>
            <a:gdLst/>
            <a:ahLst/>
            <a:cxnLst>
              <a:cxn ang="0">
                <a:pos x="94" y="1045"/>
              </a:cxn>
              <a:cxn ang="0">
                <a:pos x="117" y="984"/>
              </a:cxn>
              <a:cxn ang="0">
                <a:pos x="137" y="952"/>
              </a:cxn>
              <a:cxn ang="0">
                <a:pos x="179" y="933"/>
              </a:cxn>
              <a:cxn ang="0">
                <a:pos x="289" y="881"/>
              </a:cxn>
              <a:cxn ang="0">
                <a:pos x="310" y="852"/>
              </a:cxn>
              <a:cxn ang="0">
                <a:pos x="270" y="804"/>
              </a:cxn>
              <a:cxn ang="0">
                <a:pos x="285" y="764"/>
              </a:cxn>
              <a:cxn ang="0">
                <a:pos x="366" y="755"/>
              </a:cxn>
              <a:cxn ang="0">
                <a:pos x="350" y="715"/>
              </a:cxn>
              <a:cxn ang="0">
                <a:pos x="364" y="667"/>
              </a:cxn>
              <a:cxn ang="0">
                <a:pos x="376" y="611"/>
              </a:cxn>
              <a:cxn ang="0">
                <a:pos x="410" y="543"/>
              </a:cxn>
              <a:cxn ang="0">
                <a:pos x="480" y="534"/>
              </a:cxn>
              <a:cxn ang="0">
                <a:pos x="556" y="478"/>
              </a:cxn>
              <a:cxn ang="0">
                <a:pos x="593" y="457"/>
              </a:cxn>
              <a:cxn ang="0">
                <a:pos x="616" y="487"/>
              </a:cxn>
              <a:cxn ang="0">
                <a:pos x="664" y="482"/>
              </a:cxn>
              <a:cxn ang="0">
                <a:pos x="701" y="437"/>
              </a:cxn>
              <a:cxn ang="0">
                <a:pos x="756" y="453"/>
              </a:cxn>
              <a:cxn ang="0">
                <a:pos x="798" y="423"/>
              </a:cxn>
              <a:cxn ang="0">
                <a:pos x="837" y="371"/>
              </a:cxn>
              <a:cxn ang="0">
                <a:pos x="865" y="377"/>
              </a:cxn>
              <a:cxn ang="0">
                <a:pos x="910" y="423"/>
              </a:cxn>
              <a:cxn ang="0">
                <a:pos x="978" y="345"/>
              </a:cxn>
              <a:cxn ang="0">
                <a:pos x="1017" y="310"/>
              </a:cxn>
              <a:cxn ang="0">
                <a:pos x="1057" y="254"/>
              </a:cxn>
              <a:cxn ang="0">
                <a:pos x="1079" y="174"/>
              </a:cxn>
              <a:cxn ang="0">
                <a:pos x="1148" y="178"/>
              </a:cxn>
              <a:cxn ang="0">
                <a:pos x="1232" y="154"/>
              </a:cxn>
              <a:cxn ang="0">
                <a:pos x="1230" y="120"/>
              </a:cxn>
              <a:cxn ang="0">
                <a:pos x="1222" y="87"/>
              </a:cxn>
              <a:cxn ang="0">
                <a:pos x="1254" y="25"/>
              </a:cxn>
              <a:cxn ang="0">
                <a:pos x="1296" y="0"/>
              </a:cxn>
              <a:cxn ang="0">
                <a:pos x="1408" y="33"/>
              </a:cxn>
              <a:cxn ang="0">
                <a:pos x="1440" y="87"/>
              </a:cxn>
              <a:cxn ang="0">
                <a:pos x="1530" y="80"/>
              </a:cxn>
              <a:cxn ang="0">
                <a:pos x="1598" y="101"/>
              </a:cxn>
              <a:cxn ang="0">
                <a:pos x="1674" y="69"/>
              </a:cxn>
              <a:cxn ang="0">
                <a:pos x="1718" y="87"/>
              </a:cxn>
              <a:cxn ang="0">
                <a:pos x="1762" y="111"/>
              </a:cxn>
              <a:cxn ang="0">
                <a:pos x="1833" y="126"/>
              </a:cxn>
              <a:cxn ang="0">
                <a:pos x="1882" y="180"/>
              </a:cxn>
              <a:cxn ang="0">
                <a:pos x="1955" y="258"/>
              </a:cxn>
              <a:cxn ang="0">
                <a:pos x="2022" y="399"/>
              </a:cxn>
              <a:cxn ang="0">
                <a:pos x="2043" y="515"/>
              </a:cxn>
              <a:cxn ang="0">
                <a:pos x="1879" y="648"/>
              </a:cxn>
              <a:cxn ang="0">
                <a:pos x="1801" y="735"/>
              </a:cxn>
              <a:cxn ang="0">
                <a:pos x="1741" y="803"/>
              </a:cxn>
              <a:cxn ang="0">
                <a:pos x="909" y="913"/>
              </a:cxn>
              <a:cxn ang="0">
                <a:pos x="378" y="956"/>
              </a:cxn>
              <a:cxn ang="0">
                <a:pos x="13" y="1080"/>
              </a:cxn>
            </a:cxnLst>
            <a:rect l="0" t="0" r="r" b="b"/>
            <a:pathLst>
              <a:path w="2063" h="1080">
                <a:moveTo>
                  <a:pt x="0" y="1080"/>
                </a:moveTo>
                <a:lnTo>
                  <a:pt x="41" y="1066"/>
                </a:lnTo>
                <a:lnTo>
                  <a:pt x="65" y="1057"/>
                </a:lnTo>
                <a:lnTo>
                  <a:pt x="94" y="1045"/>
                </a:lnTo>
                <a:lnTo>
                  <a:pt x="100" y="1042"/>
                </a:lnTo>
                <a:lnTo>
                  <a:pt x="102" y="1028"/>
                </a:lnTo>
                <a:lnTo>
                  <a:pt x="102" y="993"/>
                </a:lnTo>
                <a:lnTo>
                  <a:pt x="117" y="984"/>
                </a:lnTo>
                <a:lnTo>
                  <a:pt x="125" y="978"/>
                </a:lnTo>
                <a:lnTo>
                  <a:pt x="125" y="970"/>
                </a:lnTo>
                <a:lnTo>
                  <a:pt x="124" y="960"/>
                </a:lnTo>
                <a:lnTo>
                  <a:pt x="137" y="952"/>
                </a:lnTo>
                <a:lnTo>
                  <a:pt x="145" y="966"/>
                </a:lnTo>
                <a:lnTo>
                  <a:pt x="155" y="972"/>
                </a:lnTo>
                <a:lnTo>
                  <a:pt x="161" y="958"/>
                </a:lnTo>
                <a:lnTo>
                  <a:pt x="179" y="933"/>
                </a:lnTo>
                <a:lnTo>
                  <a:pt x="190" y="925"/>
                </a:lnTo>
                <a:lnTo>
                  <a:pt x="213" y="908"/>
                </a:lnTo>
                <a:lnTo>
                  <a:pt x="259" y="889"/>
                </a:lnTo>
                <a:lnTo>
                  <a:pt x="289" y="881"/>
                </a:lnTo>
                <a:lnTo>
                  <a:pt x="297" y="879"/>
                </a:lnTo>
                <a:lnTo>
                  <a:pt x="307" y="876"/>
                </a:lnTo>
                <a:lnTo>
                  <a:pt x="310" y="860"/>
                </a:lnTo>
                <a:lnTo>
                  <a:pt x="310" y="852"/>
                </a:lnTo>
                <a:lnTo>
                  <a:pt x="307" y="844"/>
                </a:lnTo>
                <a:lnTo>
                  <a:pt x="293" y="828"/>
                </a:lnTo>
                <a:lnTo>
                  <a:pt x="278" y="820"/>
                </a:lnTo>
                <a:lnTo>
                  <a:pt x="270" y="804"/>
                </a:lnTo>
                <a:lnTo>
                  <a:pt x="266" y="787"/>
                </a:lnTo>
                <a:lnTo>
                  <a:pt x="269" y="784"/>
                </a:lnTo>
                <a:lnTo>
                  <a:pt x="277" y="771"/>
                </a:lnTo>
                <a:lnTo>
                  <a:pt x="285" y="764"/>
                </a:lnTo>
                <a:lnTo>
                  <a:pt x="301" y="759"/>
                </a:lnTo>
                <a:lnTo>
                  <a:pt x="330" y="767"/>
                </a:lnTo>
                <a:lnTo>
                  <a:pt x="350" y="765"/>
                </a:lnTo>
                <a:lnTo>
                  <a:pt x="366" y="755"/>
                </a:lnTo>
                <a:lnTo>
                  <a:pt x="370" y="747"/>
                </a:lnTo>
                <a:lnTo>
                  <a:pt x="371" y="740"/>
                </a:lnTo>
                <a:lnTo>
                  <a:pt x="363" y="727"/>
                </a:lnTo>
                <a:lnTo>
                  <a:pt x="350" y="715"/>
                </a:lnTo>
                <a:lnTo>
                  <a:pt x="350" y="704"/>
                </a:lnTo>
                <a:lnTo>
                  <a:pt x="359" y="696"/>
                </a:lnTo>
                <a:lnTo>
                  <a:pt x="366" y="684"/>
                </a:lnTo>
                <a:lnTo>
                  <a:pt x="364" y="667"/>
                </a:lnTo>
                <a:lnTo>
                  <a:pt x="364" y="647"/>
                </a:lnTo>
                <a:lnTo>
                  <a:pt x="367" y="636"/>
                </a:lnTo>
                <a:lnTo>
                  <a:pt x="374" y="624"/>
                </a:lnTo>
                <a:lnTo>
                  <a:pt x="376" y="611"/>
                </a:lnTo>
                <a:lnTo>
                  <a:pt x="380" y="588"/>
                </a:lnTo>
                <a:lnTo>
                  <a:pt x="399" y="555"/>
                </a:lnTo>
                <a:lnTo>
                  <a:pt x="402" y="548"/>
                </a:lnTo>
                <a:lnTo>
                  <a:pt x="410" y="543"/>
                </a:lnTo>
                <a:lnTo>
                  <a:pt x="424" y="550"/>
                </a:lnTo>
                <a:lnTo>
                  <a:pt x="435" y="548"/>
                </a:lnTo>
                <a:lnTo>
                  <a:pt x="446" y="547"/>
                </a:lnTo>
                <a:lnTo>
                  <a:pt x="480" y="534"/>
                </a:lnTo>
                <a:lnTo>
                  <a:pt x="512" y="523"/>
                </a:lnTo>
                <a:lnTo>
                  <a:pt x="532" y="512"/>
                </a:lnTo>
                <a:lnTo>
                  <a:pt x="544" y="497"/>
                </a:lnTo>
                <a:lnTo>
                  <a:pt x="556" y="478"/>
                </a:lnTo>
                <a:lnTo>
                  <a:pt x="564" y="466"/>
                </a:lnTo>
                <a:lnTo>
                  <a:pt x="576" y="457"/>
                </a:lnTo>
                <a:lnTo>
                  <a:pt x="589" y="457"/>
                </a:lnTo>
                <a:lnTo>
                  <a:pt x="593" y="457"/>
                </a:lnTo>
                <a:lnTo>
                  <a:pt x="603" y="463"/>
                </a:lnTo>
                <a:lnTo>
                  <a:pt x="611" y="470"/>
                </a:lnTo>
                <a:lnTo>
                  <a:pt x="611" y="481"/>
                </a:lnTo>
                <a:lnTo>
                  <a:pt x="616" y="487"/>
                </a:lnTo>
                <a:lnTo>
                  <a:pt x="631" y="494"/>
                </a:lnTo>
                <a:lnTo>
                  <a:pt x="648" y="494"/>
                </a:lnTo>
                <a:lnTo>
                  <a:pt x="664" y="487"/>
                </a:lnTo>
                <a:lnTo>
                  <a:pt x="664" y="482"/>
                </a:lnTo>
                <a:lnTo>
                  <a:pt x="667" y="470"/>
                </a:lnTo>
                <a:lnTo>
                  <a:pt x="672" y="461"/>
                </a:lnTo>
                <a:lnTo>
                  <a:pt x="677" y="455"/>
                </a:lnTo>
                <a:lnTo>
                  <a:pt x="701" y="437"/>
                </a:lnTo>
                <a:lnTo>
                  <a:pt x="713" y="437"/>
                </a:lnTo>
                <a:lnTo>
                  <a:pt x="726" y="437"/>
                </a:lnTo>
                <a:lnTo>
                  <a:pt x="738" y="446"/>
                </a:lnTo>
                <a:lnTo>
                  <a:pt x="756" y="453"/>
                </a:lnTo>
                <a:lnTo>
                  <a:pt x="769" y="453"/>
                </a:lnTo>
                <a:lnTo>
                  <a:pt x="776" y="450"/>
                </a:lnTo>
                <a:lnTo>
                  <a:pt x="788" y="431"/>
                </a:lnTo>
                <a:lnTo>
                  <a:pt x="798" y="423"/>
                </a:lnTo>
                <a:lnTo>
                  <a:pt x="808" y="409"/>
                </a:lnTo>
                <a:lnTo>
                  <a:pt x="814" y="411"/>
                </a:lnTo>
                <a:lnTo>
                  <a:pt x="829" y="405"/>
                </a:lnTo>
                <a:lnTo>
                  <a:pt x="837" y="371"/>
                </a:lnTo>
                <a:lnTo>
                  <a:pt x="837" y="363"/>
                </a:lnTo>
                <a:lnTo>
                  <a:pt x="848" y="363"/>
                </a:lnTo>
                <a:lnTo>
                  <a:pt x="857" y="363"/>
                </a:lnTo>
                <a:lnTo>
                  <a:pt x="865" y="377"/>
                </a:lnTo>
                <a:lnTo>
                  <a:pt x="869" y="395"/>
                </a:lnTo>
                <a:lnTo>
                  <a:pt x="877" y="414"/>
                </a:lnTo>
                <a:lnTo>
                  <a:pt x="889" y="422"/>
                </a:lnTo>
                <a:lnTo>
                  <a:pt x="910" y="423"/>
                </a:lnTo>
                <a:lnTo>
                  <a:pt x="923" y="417"/>
                </a:lnTo>
                <a:lnTo>
                  <a:pt x="938" y="413"/>
                </a:lnTo>
                <a:lnTo>
                  <a:pt x="951" y="393"/>
                </a:lnTo>
                <a:lnTo>
                  <a:pt x="978" y="345"/>
                </a:lnTo>
                <a:lnTo>
                  <a:pt x="991" y="333"/>
                </a:lnTo>
                <a:lnTo>
                  <a:pt x="1007" y="323"/>
                </a:lnTo>
                <a:lnTo>
                  <a:pt x="1011" y="321"/>
                </a:lnTo>
                <a:lnTo>
                  <a:pt x="1017" y="310"/>
                </a:lnTo>
                <a:lnTo>
                  <a:pt x="1017" y="290"/>
                </a:lnTo>
                <a:lnTo>
                  <a:pt x="1031" y="280"/>
                </a:lnTo>
                <a:lnTo>
                  <a:pt x="1043" y="268"/>
                </a:lnTo>
                <a:lnTo>
                  <a:pt x="1057" y="254"/>
                </a:lnTo>
                <a:lnTo>
                  <a:pt x="1058" y="244"/>
                </a:lnTo>
                <a:lnTo>
                  <a:pt x="1057" y="214"/>
                </a:lnTo>
                <a:lnTo>
                  <a:pt x="1061" y="196"/>
                </a:lnTo>
                <a:lnTo>
                  <a:pt x="1079" y="174"/>
                </a:lnTo>
                <a:lnTo>
                  <a:pt x="1100" y="164"/>
                </a:lnTo>
                <a:lnTo>
                  <a:pt x="1118" y="153"/>
                </a:lnTo>
                <a:lnTo>
                  <a:pt x="1130" y="162"/>
                </a:lnTo>
                <a:lnTo>
                  <a:pt x="1148" y="178"/>
                </a:lnTo>
                <a:lnTo>
                  <a:pt x="1170" y="190"/>
                </a:lnTo>
                <a:lnTo>
                  <a:pt x="1200" y="178"/>
                </a:lnTo>
                <a:lnTo>
                  <a:pt x="1220" y="166"/>
                </a:lnTo>
                <a:lnTo>
                  <a:pt x="1232" y="154"/>
                </a:lnTo>
                <a:lnTo>
                  <a:pt x="1243" y="148"/>
                </a:lnTo>
                <a:lnTo>
                  <a:pt x="1231" y="140"/>
                </a:lnTo>
                <a:lnTo>
                  <a:pt x="1230" y="134"/>
                </a:lnTo>
                <a:lnTo>
                  <a:pt x="1230" y="120"/>
                </a:lnTo>
                <a:lnTo>
                  <a:pt x="1222" y="112"/>
                </a:lnTo>
                <a:lnTo>
                  <a:pt x="1212" y="111"/>
                </a:lnTo>
                <a:lnTo>
                  <a:pt x="1204" y="100"/>
                </a:lnTo>
                <a:lnTo>
                  <a:pt x="1222" y="87"/>
                </a:lnTo>
                <a:lnTo>
                  <a:pt x="1231" y="69"/>
                </a:lnTo>
                <a:lnTo>
                  <a:pt x="1236" y="59"/>
                </a:lnTo>
                <a:lnTo>
                  <a:pt x="1243" y="32"/>
                </a:lnTo>
                <a:lnTo>
                  <a:pt x="1254" y="25"/>
                </a:lnTo>
                <a:lnTo>
                  <a:pt x="1263" y="21"/>
                </a:lnTo>
                <a:lnTo>
                  <a:pt x="1280" y="16"/>
                </a:lnTo>
                <a:lnTo>
                  <a:pt x="1291" y="9"/>
                </a:lnTo>
                <a:lnTo>
                  <a:pt x="1296" y="0"/>
                </a:lnTo>
                <a:lnTo>
                  <a:pt x="1312" y="0"/>
                </a:lnTo>
                <a:lnTo>
                  <a:pt x="1348" y="8"/>
                </a:lnTo>
                <a:lnTo>
                  <a:pt x="1387" y="24"/>
                </a:lnTo>
                <a:lnTo>
                  <a:pt x="1408" y="33"/>
                </a:lnTo>
                <a:lnTo>
                  <a:pt x="1415" y="43"/>
                </a:lnTo>
                <a:lnTo>
                  <a:pt x="1419" y="57"/>
                </a:lnTo>
                <a:lnTo>
                  <a:pt x="1421" y="76"/>
                </a:lnTo>
                <a:lnTo>
                  <a:pt x="1440" y="87"/>
                </a:lnTo>
                <a:lnTo>
                  <a:pt x="1456" y="100"/>
                </a:lnTo>
                <a:lnTo>
                  <a:pt x="1474" y="96"/>
                </a:lnTo>
                <a:lnTo>
                  <a:pt x="1508" y="83"/>
                </a:lnTo>
                <a:lnTo>
                  <a:pt x="1530" y="80"/>
                </a:lnTo>
                <a:lnTo>
                  <a:pt x="1544" y="83"/>
                </a:lnTo>
                <a:lnTo>
                  <a:pt x="1556" y="99"/>
                </a:lnTo>
                <a:lnTo>
                  <a:pt x="1580" y="115"/>
                </a:lnTo>
                <a:lnTo>
                  <a:pt x="1598" y="101"/>
                </a:lnTo>
                <a:lnTo>
                  <a:pt x="1616" y="108"/>
                </a:lnTo>
                <a:lnTo>
                  <a:pt x="1632" y="112"/>
                </a:lnTo>
                <a:lnTo>
                  <a:pt x="1646" y="97"/>
                </a:lnTo>
                <a:lnTo>
                  <a:pt x="1674" y="69"/>
                </a:lnTo>
                <a:lnTo>
                  <a:pt x="1685" y="67"/>
                </a:lnTo>
                <a:lnTo>
                  <a:pt x="1701" y="65"/>
                </a:lnTo>
                <a:lnTo>
                  <a:pt x="1713" y="81"/>
                </a:lnTo>
                <a:lnTo>
                  <a:pt x="1718" y="87"/>
                </a:lnTo>
                <a:lnTo>
                  <a:pt x="1733" y="87"/>
                </a:lnTo>
                <a:lnTo>
                  <a:pt x="1751" y="96"/>
                </a:lnTo>
                <a:lnTo>
                  <a:pt x="1754" y="101"/>
                </a:lnTo>
                <a:lnTo>
                  <a:pt x="1762" y="111"/>
                </a:lnTo>
                <a:lnTo>
                  <a:pt x="1781" y="121"/>
                </a:lnTo>
                <a:lnTo>
                  <a:pt x="1797" y="122"/>
                </a:lnTo>
                <a:lnTo>
                  <a:pt x="1818" y="133"/>
                </a:lnTo>
                <a:lnTo>
                  <a:pt x="1833" y="126"/>
                </a:lnTo>
                <a:lnTo>
                  <a:pt x="1866" y="140"/>
                </a:lnTo>
                <a:lnTo>
                  <a:pt x="1871" y="148"/>
                </a:lnTo>
                <a:lnTo>
                  <a:pt x="1879" y="169"/>
                </a:lnTo>
                <a:lnTo>
                  <a:pt x="1882" y="180"/>
                </a:lnTo>
                <a:lnTo>
                  <a:pt x="1907" y="197"/>
                </a:lnTo>
                <a:lnTo>
                  <a:pt x="1924" y="212"/>
                </a:lnTo>
                <a:lnTo>
                  <a:pt x="1952" y="232"/>
                </a:lnTo>
                <a:lnTo>
                  <a:pt x="1955" y="258"/>
                </a:lnTo>
                <a:lnTo>
                  <a:pt x="1974" y="286"/>
                </a:lnTo>
                <a:lnTo>
                  <a:pt x="1986" y="321"/>
                </a:lnTo>
                <a:lnTo>
                  <a:pt x="2003" y="355"/>
                </a:lnTo>
                <a:lnTo>
                  <a:pt x="2022" y="399"/>
                </a:lnTo>
                <a:lnTo>
                  <a:pt x="2040" y="450"/>
                </a:lnTo>
                <a:lnTo>
                  <a:pt x="2049" y="494"/>
                </a:lnTo>
                <a:lnTo>
                  <a:pt x="2063" y="503"/>
                </a:lnTo>
                <a:lnTo>
                  <a:pt x="2043" y="515"/>
                </a:lnTo>
                <a:lnTo>
                  <a:pt x="1979" y="587"/>
                </a:lnTo>
                <a:lnTo>
                  <a:pt x="1954" y="610"/>
                </a:lnTo>
                <a:lnTo>
                  <a:pt x="1907" y="635"/>
                </a:lnTo>
                <a:lnTo>
                  <a:pt x="1879" y="648"/>
                </a:lnTo>
                <a:lnTo>
                  <a:pt x="1875" y="668"/>
                </a:lnTo>
                <a:lnTo>
                  <a:pt x="1866" y="696"/>
                </a:lnTo>
                <a:lnTo>
                  <a:pt x="1837" y="721"/>
                </a:lnTo>
                <a:lnTo>
                  <a:pt x="1801" y="735"/>
                </a:lnTo>
                <a:lnTo>
                  <a:pt x="1779" y="756"/>
                </a:lnTo>
                <a:lnTo>
                  <a:pt x="1769" y="779"/>
                </a:lnTo>
                <a:lnTo>
                  <a:pt x="1757" y="792"/>
                </a:lnTo>
                <a:lnTo>
                  <a:pt x="1741" y="803"/>
                </a:lnTo>
                <a:lnTo>
                  <a:pt x="1721" y="819"/>
                </a:lnTo>
                <a:lnTo>
                  <a:pt x="1709" y="833"/>
                </a:lnTo>
                <a:lnTo>
                  <a:pt x="1683" y="847"/>
                </a:lnTo>
                <a:lnTo>
                  <a:pt x="909" y="913"/>
                </a:lnTo>
                <a:lnTo>
                  <a:pt x="872" y="934"/>
                </a:lnTo>
                <a:lnTo>
                  <a:pt x="456" y="970"/>
                </a:lnTo>
                <a:lnTo>
                  <a:pt x="454" y="949"/>
                </a:lnTo>
                <a:lnTo>
                  <a:pt x="378" y="956"/>
                </a:lnTo>
                <a:lnTo>
                  <a:pt x="383" y="1020"/>
                </a:lnTo>
                <a:lnTo>
                  <a:pt x="383" y="1032"/>
                </a:lnTo>
                <a:lnTo>
                  <a:pt x="30" y="1080"/>
                </a:lnTo>
                <a:lnTo>
                  <a:pt x="13" y="1080"/>
                </a:lnTo>
                <a:lnTo>
                  <a:pt x="0" y="1080"/>
                </a:lnTo>
                <a:lnTo>
                  <a:pt x="0" y="1080"/>
                </a:lnTo>
                <a:close/>
              </a:path>
            </a:pathLst>
          </a:custGeom>
          <a:gradFill rotWithShape="0">
            <a:gsLst>
              <a:gs pos="0">
                <a:srgbClr val="0000FF"/>
              </a:gs>
              <a:gs pos="100000">
                <a:srgbClr val="000099"/>
              </a:gs>
            </a:gsLst>
            <a:path path="rect">
              <a:fillToRect l="50000" t="50000" r="50000" b="50000"/>
            </a:path>
          </a:gradFill>
          <a:ln w="0">
            <a:solidFill>
              <a:srgbClr val="000000"/>
            </a:solidFill>
            <a:prstDash val="solid"/>
            <a:round/>
            <a:headEnd/>
            <a:tailEnd/>
          </a:ln>
        </p:spPr>
        <p:txBody>
          <a:bodyPr/>
          <a:lstStyle/>
          <a:p>
            <a:endParaRPr lang="en-US"/>
          </a:p>
        </p:txBody>
      </p:sp>
      <p:sp>
        <p:nvSpPr>
          <p:cNvPr id="23603" name="Freeform 51"/>
          <p:cNvSpPr>
            <a:spLocks/>
          </p:cNvSpPr>
          <p:nvPr/>
        </p:nvSpPr>
        <p:spPr bwMode="auto">
          <a:xfrm>
            <a:off x="5199063" y="3917950"/>
            <a:ext cx="946150" cy="325438"/>
          </a:xfrm>
          <a:custGeom>
            <a:avLst/>
            <a:gdLst/>
            <a:ahLst/>
            <a:cxnLst>
              <a:cxn ang="0">
                <a:pos x="549" y="263"/>
              </a:cxn>
              <a:cxn ang="0">
                <a:pos x="541" y="189"/>
              </a:cxn>
              <a:cxn ang="0">
                <a:pos x="621" y="203"/>
              </a:cxn>
              <a:cxn ang="0">
                <a:pos x="1037" y="169"/>
              </a:cxn>
              <a:cxn ang="0">
                <a:pos x="1793" y="82"/>
              </a:cxn>
              <a:cxn ang="0">
                <a:pos x="2383" y="0"/>
              </a:cxn>
              <a:cxn ang="0">
                <a:pos x="2339" y="52"/>
              </a:cxn>
              <a:cxn ang="0">
                <a:pos x="2334" y="89"/>
              </a:cxn>
              <a:cxn ang="0">
                <a:pos x="2346" y="145"/>
              </a:cxn>
              <a:cxn ang="0">
                <a:pos x="2315" y="135"/>
              </a:cxn>
              <a:cxn ang="0">
                <a:pos x="2276" y="170"/>
              </a:cxn>
              <a:cxn ang="0">
                <a:pos x="2236" y="223"/>
              </a:cxn>
              <a:cxn ang="0">
                <a:pos x="2206" y="267"/>
              </a:cxn>
              <a:cxn ang="0">
                <a:pos x="2162" y="249"/>
              </a:cxn>
              <a:cxn ang="0">
                <a:pos x="2111" y="277"/>
              </a:cxn>
              <a:cxn ang="0">
                <a:pos x="2082" y="321"/>
              </a:cxn>
              <a:cxn ang="0">
                <a:pos x="2045" y="356"/>
              </a:cxn>
              <a:cxn ang="0">
                <a:pos x="1998" y="334"/>
              </a:cxn>
              <a:cxn ang="0">
                <a:pos x="1942" y="439"/>
              </a:cxn>
              <a:cxn ang="0">
                <a:pos x="1897" y="478"/>
              </a:cxn>
              <a:cxn ang="0">
                <a:pos x="1836" y="488"/>
              </a:cxn>
              <a:cxn ang="0">
                <a:pos x="1815" y="535"/>
              </a:cxn>
              <a:cxn ang="0">
                <a:pos x="1807" y="563"/>
              </a:cxn>
              <a:cxn ang="0">
                <a:pos x="1789" y="589"/>
              </a:cxn>
              <a:cxn ang="0">
                <a:pos x="1760" y="671"/>
              </a:cxn>
              <a:cxn ang="0">
                <a:pos x="1072" y="729"/>
              </a:cxn>
              <a:cxn ang="0">
                <a:pos x="39" y="817"/>
              </a:cxn>
              <a:cxn ang="0">
                <a:pos x="8" y="768"/>
              </a:cxn>
              <a:cxn ang="0">
                <a:pos x="0" y="749"/>
              </a:cxn>
              <a:cxn ang="0">
                <a:pos x="0" y="726"/>
              </a:cxn>
              <a:cxn ang="0">
                <a:pos x="20" y="704"/>
              </a:cxn>
              <a:cxn ang="0">
                <a:pos x="34" y="680"/>
              </a:cxn>
              <a:cxn ang="0">
                <a:pos x="52" y="667"/>
              </a:cxn>
              <a:cxn ang="0">
                <a:pos x="76" y="644"/>
              </a:cxn>
              <a:cxn ang="0">
                <a:pos x="83" y="627"/>
              </a:cxn>
              <a:cxn ang="0">
                <a:pos x="90" y="589"/>
              </a:cxn>
              <a:cxn ang="0">
                <a:pos x="95" y="583"/>
              </a:cxn>
              <a:cxn ang="0">
                <a:pos x="116" y="576"/>
              </a:cxn>
              <a:cxn ang="0">
                <a:pos x="127" y="563"/>
              </a:cxn>
              <a:cxn ang="0">
                <a:pos x="114" y="543"/>
              </a:cxn>
              <a:cxn ang="0">
                <a:pos x="108" y="527"/>
              </a:cxn>
              <a:cxn ang="0">
                <a:pos x="114" y="488"/>
              </a:cxn>
              <a:cxn ang="0">
                <a:pos x="118" y="458"/>
              </a:cxn>
              <a:cxn ang="0">
                <a:pos x="132" y="442"/>
              </a:cxn>
              <a:cxn ang="0">
                <a:pos x="160" y="420"/>
              </a:cxn>
              <a:cxn ang="0">
                <a:pos x="165" y="398"/>
              </a:cxn>
              <a:cxn ang="0">
                <a:pos x="153" y="366"/>
              </a:cxn>
              <a:cxn ang="0">
                <a:pos x="152" y="335"/>
              </a:cxn>
              <a:cxn ang="0">
                <a:pos x="155" y="313"/>
              </a:cxn>
            </a:cxnLst>
            <a:rect l="0" t="0" r="r" b="b"/>
            <a:pathLst>
              <a:path w="2383" h="817">
                <a:moveTo>
                  <a:pt x="155" y="313"/>
                </a:moveTo>
                <a:lnTo>
                  <a:pt x="549" y="263"/>
                </a:lnTo>
                <a:lnTo>
                  <a:pt x="543" y="222"/>
                </a:lnTo>
                <a:lnTo>
                  <a:pt x="541" y="189"/>
                </a:lnTo>
                <a:lnTo>
                  <a:pt x="619" y="182"/>
                </a:lnTo>
                <a:lnTo>
                  <a:pt x="621" y="203"/>
                </a:lnTo>
                <a:lnTo>
                  <a:pt x="790" y="190"/>
                </a:lnTo>
                <a:lnTo>
                  <a:pt x="1037" y="169"/>
                </a:lnTo>
                <a:lnTo>
                  <a:pt x="1072" y="146"/>
                </a:lnTo>
                <a:lnTo>
                  <a:pt x="1793" y="82"/>
                </a:lnTo>
                <a:lnTo>
                  <a:pt x="1981" y="58"/>
                </a:lnTo>
                <a:lnTo>
                  <a:pt x="2383" y="0"/>
                </a:lnTo>
                <a:lnTo>
                  <a:pt x="2350" y="34"/>
                </a:lnTo>
                <a:lnTo>
                  <a:pt x="2339" y="52"/>
                </a:lnTo>
                <a:lnTo>
                  <a:pt x="2340" y="77"/>
                </a:lnTo>
                <a:lnTo>
                  <a:pt x="2334" y="89"/>
                </a:lnTo>
                <a:lnTo>
                  <a:pt x="2346" y="126"/>
                </a:lnTo>
                <a:lnTo>
                  <a:pt x="2346" y="145"/>
                </a:lnTo>
                <a:lnTo>
                  <a:pt x="2326" y="145"/>
                </a:lnTo>
                <a:lnTo>
                  <a:pt x="2315" y="135"/>
                </a:lnTo>
                <a:lnTo>
                  <a:pt x="2300" y="146"/>
                </a:lnTo>
                <a:lnTo>
                  <a:pt x="2276" y="170"/>
                </a:lnTo>
                <a:lnTo>
                  <a:pt x="2262" y="198"/>
                </a:lnTo>
                <a:lnTo>
                  <a:pt x="2236" y="223"/>
                </a:lnTo>
                <a:lnTo>
                  <a:pt x="2219" y="249"/>
                </a:lnTo>
                <a:lnTo>
                  <a:pt x="2206" y="267"/>
                </a:lnTo>
                <a:lnTo>
                  <a:pt x="2177" y="261"/>
                </a:lnTo>
                <a:lnTo>
                  <a:pt x="2162" y="249"/>
                </a:lnTo>
                <a:lnTo>
                  <a:pt x="2133" y="254"/>
                </a:lnTo>
                <a:lnTo>
                  <a:pt x="2111" y="277"/>
                </a:lnTo>
                <a:lnTo>
                  <a:pt x="2097" y="294"/>
                </a:lnTo>
                <a:lnTo>
                  <a:pt x="2082" y="321"/>
                </a:lnTo>
                <a:lnTo>
                  <a:pt x="2067" y="344"/>
                </a:lnTo>
                <a:lnTo>
                  <a:pt x="2045" y="356"/>
                </a:lnTo>
                <a:lnTo>
                  <a:pt x="2026" y="334"/>
                </a:lnTo>
                <a:lnTo>
                  <a:pt x="1998" y="334"/>
                </a:lnTo>
                <a:lnTo>
                  <a:pt x="1985" y="360"/>
                </a:lnTo>
                <a:lnTo>
                  <a:pt x="1942" y="439"/>
                </a:lnTo>
                <a:lnTo>
                  <a:pt x="1930" y="454"/>
                </a:lnTo>
                <a:lnTo>
                  <a:pt x="1897" y="478"/>
                </a:lnTo>
                <a:lnTo>
                  <a:pt x="1866" y="478"/>
                </a:lnTo>
                <a:lnTo>
                  <a:pt x="1836" y="488"/>
                </a:lnTo>
                <a:lnTo>
                  <a:pt x="1828" y="508"/>
                </a:lnTo>
                <a:lnTo>
                  <a:pt x="1815" y="535"/>
                </a:lnTo>
                <a:lnTo>
                  <a:pt x="1801" y="544"/>
                </a:lnTo>
                <a:lnTo>
                  <a:pt x="1807" y="563"/>
                </a:lnTo>
                <a:lnTo>
                  <a:pt x="1807" y="583"/>
                </a:lnTo>
                <a:lnTo>
                  <a:pt x="1789" y="589"/>
                </a:lnTo>
                <a:lnTo>
                  <a:pt x="1765" y="596"/>
                </a:lnTo>
                <a:lnTo>
                  <a:pt x="1760" y="671"/>
                </a:lnTo>
                <a:lnTo>
                  <a:pt x="1667" y="683"/>
                </a:lnTo>
                <a:lnTo>
                  <a:pt x="1072" y="729"/>
                </a:lnTo>
                <a:lnTo>
                  <a:pt x="579" y="769"/>
                </a:lnTo>
                <a:lnTo>
                  <a:pt x="39" y="817"/>
                </a:lnTo>
                <a:lnTo>
                  <a:pt x="22" y="785"/>
                </a:lnTo>
                <a:lnTo>
                  <a:pt x="8" y="768"/>
                </a:lnTo>
                <a:lnTo>
                  <a:pt x="4" y="760"/>
                </a:lnTo>
                <a:lnTo>
                  <a:pt x="0" y="749"/>
                </a:lnTo>
                <a:lnTo>
                  <a:pt x="0" y="733"/>
                </a:lnTo>
                <a:lnTo>
                  <a:pt x="0" y="726"/>
                </a:lnTo>
                <a:lnTo>
                  <a:pt x="7" y="716"/>
                </a:lnTo>
                <a:lnTo>
                  <a:pt x="20" y="704"/>
                </a:lnTo>
                <a:lnTo>
                  <a:pt x="28" y="693"/>
                </a:lnTo>
                <a:lnTo>
                  <a:pt x="34" y="680"/>
                </a:lnTo>
                <a:lnTo>
                  <a:pt x="42" y="672"/>
                </a:lnTo>
                <a:lnTo>
                  <a:pt x="52" y="667"/>
                </a:lnTo>
                <a:lnTo>
                  <a:pt x="63" y="656"/>
                </a:lnTo>
                <a:lnTo>
                  <a:pt x="76" y="644"/>
                </a:lnTo>
                <a:lnTo>
                  <a:pt x="80" y="632"/>
                </a:lnTo>
                <a:lnTo>
                  <a:pt x="83" y="627"/>
                </a:lnTo>
                <a:lnTo>
                  <a:pt x="87" y="603"/>
                </a:lnTo>
                <a:lnTo>
                  <a:pt x="90" y="589"/>
                </a:lnTo>
                <a:lnTo>
                  <a:pt x="91" y="587"/>
                </a:lnTo>
                <a:lnTo>
                  <a:pt x="95" y="583"/>
                </a:lnTo>
                <a:lnTo>
                  <a:pt x="102" y="583"/>
                </a:lnTo>
                <a:lnTo>
                  <a:pt x="116" y="576"/>
                </a:lnTo>
                <a:lnTo>
                  <a:pt x="124" y="569"/>
                </a:lnTo>
                <a:lnTo>
                  <a:pt x="127" y="563"/>
                </a:lnTo>
                <a:lnTo>
                  <a:pt x="121" y="552"/>
                </a:lnTo>
                <a:lnTo>
                  <a:pt x="114" y="543"/>
                </a:lnTo>
                <a:lnTo>
                  <a:pt x="108" y="532"/>
                </a:lnTo>
                <a:lnTo>
                  <a:pt x="108" y="527"/>
                </a:lnTo>
                <a:lnTo>
                  <a:pt x="108" y="503"/>
                </a:lnTo>
                <a:lnTo>
                  <a:pt x="114" y="488"/>
                </a:lnTo>
                <a:lnTo>
                  <a:pt x="112" y="471"/>
                </a:lnTo>
                <a:lnTo>
                  <a:pt x="118" y="458"/>
                </a:lnTo>
                <a:lnTo>
                  <a:pt x="119" y="450"/>
                </a:lnTo>
                <a:lnTo>
                  <a:pt x="132" y="442"/>
                </a:lnTo>
                <a:lnTo>
                  <a:pt x="144" y="431"/>
                </a:lnTo>
                <a:lnTo>
                  <a:pt x="160" y="420"/>
                </a:lnTo>
                <a:lnTo>
                  <a:pt x="165" y="404"/>
                </a:lnTo>
                <a:lnTo>
                  <a:pt x="165" y="398"/>
                </a:lnTo>
                <a:lnTo>
                  <a:pt x="160" y="386"/>
                </a:lnTo>
                <a:lnTo>
                  <a:pt x="153" y="366"/>
                </a:lnTo>
                <a:lnTo>
                  <a:pt x="152" y="355"/>
                </a:lnTo>
                <a:lnTo>
                  <a:pt x="152" y="335"/>
                </a:lnTo>
                <a:lnTo>
                  <a:pt x="149" y="327"/>
                </a:lnTo>
                <a:lnTo>
                  <a:pt x="155" y="313"/>
                </a:lnTo>
                <a:lnTo>
                  <a:pt x="155" y="313"/>
                </a:lnTo>
                <a:close/>
              </a:path>
            </a:pathLst>
          </a:custGeom>
          <a:gradFill rotWithShape="0">
            <a:gsLst>
              <a:gs pos="0">
                <a:srgbClr val="0000FF"/>
              </a:gs>
              <a:gs pos="100000">
                <a:srgbClr val="000099"/>
              </a:gs>
            </a:gsLst>
            <a:path path="rect">
              <a:fillToRect l="50000" t="50000" r="50000" b="50000"/>
            </a:path>
          </a:gradFill>
          <a:ln w="0">
            <a:solidFill>
              <a:srgbClr val="000000"/>
            </a:solidFill>
            <a:prstDash val="solid"/>
            <a:round/>
            <a:headEnd/>
            <a:tailEnd/>
          </a:ln>
        </p:spPr>
        <p:txBody>
          <a:bodyPr/>
          <a:lstStyle/>
          <a:p>
            <a:endParaRPr lang="en-US"/>
          </a:p>
        </p:txBody>
      </p:sp>
      <p:sp>
        <p:nvSpPr>
          <p:cNvPr id="23604" name="Freeform 52"/>
          <p:cNvSpPr>
            <a:spLocks/>
          </p:cNvSpPr>
          <p:nvPr/>
        </p:nvSpPr>
        <p:spPr bwMode="auto">
          <a:xfrm>
            <a:off x="5073650" y="4225925"/>
            <a:ext cx="371475" cy="719138"/>
          </a:xfrm>
          <a:custGeom>
            <a:avLst/>
            <a:gdLst/>
            <a:ahLst/>
            <a:cxnLst>
              <a:cxn ang="0">
                <a:pos x="883" y="23"/>
              </a:cxn>
              <a:cxn ang="0">
                <a:pos x="891" y="1165"/>
              </a:cxn>
              <a:cxn ang="0">
                <a:pos x="880" y="1764"/>
              </a:cxn>
              <a:cxn ang="0">
                <a:pos x="847" y="1791"/>
              </a:cxn>
              <a:cxn ang="0">
                <a:pos x="783" y="1764"/>
              </a:cxn>
              <a:cxn ang="0">
                <a:pos x="774" y="1792"/>
              </a:cxn>
              <a:cxn ang="0">
                <a:pos x="714" y="1792"/>
              </a:cxn>
              <a:cxn ang="0">
                <a:pos x="690" y="1809"/>
              </a:cxn>
              <a:cxn ang="0">
                <a:pos x="636" y="1795"/>
              </a:cxn>
              <a:cxn ang="0">
                <a:pos x="517" y="1690"/>
              </a:cxn>
              <a:cxn ang="0">
                <a:pos x="38" y="1646"/>
              </a:cxn>
              <a:cxn ang="0">
                <a:pos x="36" y="1606"/>
              </a:cxn>
              <a:cxn ang="0">
                <a:pos x="63" y="1568"/>
              </a:cxn>
              <a:cxn ang="0">
                <a:pos x="44" y="1521"/>
              </a:cxn>
              <a:cxn ang="0">
                <a:pos x="61" y="1455"/>
              </a:cxn>
              <a:cxn ang="0">
                <a:pos x="68" y="1394"/>
              </a:cxn>
              <a:cxn ang="0">
                <a:pos x="101" y="1355"/>
              </a:cxn>
              <a:cxn ang="0">
                <a:pos x="99" y="1314"/>
              </a:cxn>
              <a:cxn ang="0">
                <a:pos x="107" y="1276"/>
              </a:cxn>
              <a:cxn ang="0">
                <a:pos x="60" y="1252"/>
              </a:cxn>
              <a:cxn ang="0">
                <a:pos x="60" y="1214"/>
              </a:cxn>
              <a:cxn ang="0">
                <a:pos x="104" y="1220"/>
              </a:cxn>
              <a:cxn ang="0">
                <a:pos x="172" y="1156"/>
              </a:cxn>
              <a:cxn ang="0">
                <a:pos x="141" y="1127"/>
              </a:cxn>
              <a:cxn ang="0">
                <a:pos x="81" y="1097"/>
              </a:cxn>
              <a:cxn ang="0">
                <a:pos x="61" y="1052"/>
              </a:cxn>
              <a:cxn ang="0">
                <a:pos x="89" y="1020"/>
              </a:cxn>
              <a:cxn ang="0">
                <a:pos x="83" y="993"/>
              </a:cxn>
              <a:cxn ang="0">
                <a:pos x="52" y="976"/>
              </a:cxn>
              <a:cxn ang="0">
                <a:pos x="71" y="947"/>
              </a:cxn>
              <a:cxn ang="0">
                <a:pos x="56" y="914"/>
              </a:cxn>
              <a:cxn ang="0">
                <a:pos x="50" y="862"/>
              </a:cxn>
              <a:cxn ang="0">
                <a:pos x="75" y="839"/>
              </a:cxn>
              <a:cxn ang="0">
                <a:pos x="75" y="806"/>
              </a:cxn>
              <a:cxn ang="0">
                <a:pos x="79" y="762"/>
              </a:cxn>
              <a:cxn ang="0">
                <a:pos x="89" y="725"/>
              </a:cxn>
              <a:cxn ang="0">
                <a:pos x="101" y="683"/>
              </a:cxn>
              <a:cxn ang="0">
                <a:pos x="30" y="691"/>
              </a:cxn>
              <a:cxn ang="0">
                <a:pos x="83" y="631"/>
              </a:cxn>
              <a:cxn ang="0">
                <a:pos x="85" y="571"/>
              </a:cxn>
              <a:cxn ang="0">
                <a:pos x="116" y="520"/>
              </a:cxn>
              <a:cxn ang="0">
                <a:pos x="188" y="473"/>
              </a:cxn>
              <a:cxn ang="0">
                <a:pos x="152" y="430"/>
              </a:cxn>
              <a:cxn ang="0">
                <a:pos x="145" y="400"/>
              </a:cxn>
              <a:cxn ang="0">
                <a:pos x="193" y="358"/>
              </a:cxn>
              <a:cxn ang="0">
                <a:pos x="212" y="321"/>
              </a:cxn>
              <a:cxn ang="0">
                <a:pos x="269" y="283"/>
              </a:cxn>
              <a:cxn ang="0">
                <a:pos x="252" y="229"/>
              </a:cxn>
              <a:cxn ang="0">
                <a:pos x="277" y="153"/>
              </a:cxn>
              <a:cxn ang="0">
                <a:pos x="322" y="112"/>
              </a:cxn>
              <a:cxn ang="0">
                <a:pos x="364" y="74"/>
              </a:cxn>
            </a:cxnLst>
            <a:rect l="0" t="0" r="r" b="b"/>
            <a:pathLst>
              <a:path w="939" h="1812">
                <a:moveTo>
                  <a:pt x="358" y="43"/>
                </a:moveTo>
                <a:lnTo>
                  <a:pt x="848" y="0"/>
                </a:lnTo>
                <a:lnTo>
                  <a:pt x="869" y="12"/>
                </a:lnTo>
                <a:lnTo>
                  <a:pt x="883" y="23"/>
                </a:lnTo>
                <a:lnTo>
                  <a:pt x="888" y="38"/>
                </a:lnTo>
                <a:lnTo>
                  <a:pt x="895" y="54"/>
                </a:lnTo>
                <a:lnTo>
                  <a:pt x="897" y="82"/>
                </a:lnTo>
                <a:lnTo>
                  <a:pt x="891" y="1165"/>
                </a:lnTo>
                <a:lnTo>
                  <a:pt x="939" y="1753"/>
                </a:lnTo>
                <a:lnTo>
                  <a:pt x="900" y="1771"/>
                </a:lnTo>
                <a:lnTo>
                  <a:pt x="891" y="1771"/>
                </a:lnTo>
                <a:lnTo>
                  <a:pt x="880" y="1764"/>
                </a:lnTo>
                <a:lnTo>
                  <a:pt x="872" y="1753"/>
                </a:lnTo>
                <a:lnTo>
                  <a:pt x="860" y="1760"/>
                </a:lnTo>
                <a:lnTo>
                  <a:pt x="847" y="1779"/>
                </a:lnTo>
                <a:lnTo>
                  <a:pt x="847" y="1791"/>
                </a:lnTo>
                <a:lnTo>
                  <a:pt x="828" y="1792"/>
                </a:lnTo>
                <a:lnTo>
                  <a:pt x="816" y="1796"/>
                </a:lnTo>
                <a:lnTo>
                  <a:pt x="795" y="1783"/>
                </a:lnTo>
                <a:lnTo>
                  <a:pt x="783" y="1764"/>
                </a:lnTo>
                <a:lnTo>
                  <a:pt x="762" y="1757"/>
                </a:lnTo>
                <a:lnTo>
                  <a:pt x="747" y="1757"/>
                </a:lnTo>
                <a:lnTo>
                  <a:pt x="763" y="1780"/>
                </a:lnTo>
                <a:lnTo>
                  <a:pt x="774" y="1792"/>
                </a:lnTo>
                <a:lnTo>
                  <a:pt x="774" y="1797"/>
                </a:lnTo>
                <a:lnTo>
                  <a:pt x="750" y="1803"/>
                </a:lnTo>
                <a:lnTo>
                  <a:pt x="738" y="1803"/>
                </a:lnTo>
                <a:lnTo>
                  <a:pt x="714" y="1792"/>
                </a:lnTo>
                <a:lnTo>
                  <a:pt x="708" y="1780"/>
                </a:lnTo>
                <a:lnTo>
                  <a:pt x="698" y="1780"/>
                </a:lnTo>
                <a:lnTo>
                  <a:pt x="692" y="1792"/>
                </a:lnTo>
                <a:lnTo>
                  <a:pt x="690" y="1809"/>
                </a:lnTo>
                <a:lnTo>
                  <a:pt x="683" y="1812"/>
                </a:lnTo>
                <a:lnTo>
                  <a:pt x="672" y="1812"/>
                </a:lnTo>
                <a:lnTo>
                  <a:pt x="667" y="1812"/>
                </a:lnTo>
                <a:lnTo>
                  <a:pt x="636" y="1795"/>
                </a:lnTo>
                <a:lnTo>
                  <a:pt x="582" y="1767"/>
                </a:lnTo>
                <a:lnTo>
                  <a:pt x="542" y="1728"/>
                </a:lnTo>
                <a:lnTo>
                  <a:pt x="518" y="1711"/>
                </a:lnTo>
                <a:lnTo>
                  <a:pt x="517" y="1690"/>
                </a:lnTo>
                <a:lnTo>
                  <a:pt x="511" y="1662"/>
                </a:lnTo>
                <a:lnTo>
                  <a:pt x="0" y="1672"/>
                </a:lnTo>
                <a:lnTo>
                  <a:pt x="23" y="1652"/>
                </a:lnTo>
                <a:lnTo>
                  <a:pt x="38" y="1646"/>
                </a:lnTo>
                <a:lnTo>
                  <a:pt x="40" y="1642"/>
                </a:lnTo>
                <a:lnTo>
                  <a:pt x="38" y="1630"/>
                </a:lnTo>
                <a:lnTo>
                  <a:pt x="32" y="1622"/>
                </a:lnTo>
                <a:lnTo>
                  <a:pt x="36" y="1606"/>
                </a:lnTo>
                <a:lnTo>
                  <a:pt x="40" y="1599"/>
                </a:lnTo>
                <a:lnTo>
                  <a:pt x="51" y="1595"/>
                </a:lnTo>
                <a:lnTo>
                  <a:pt x="56" y="1592"/>
                </a:lnTo>
                <a:lnTo>
                  <a:pt x="63" y="1568"/>
                </a:lnTo>
                <a:lnTo>
                  <a:pt x="63" y="1563"/>
                </a:lnTo>
                <a:lnTo>
                  <a:pt x="55" y="1546"/>
                </a:lnTo>
                <a:lnTo>
                  <a:pt x="48" y="1531"/>
                </a:lnTo>
                <a:lnTo>
                  <a:pt x="44" y="1521"/>
                </a:lnTo>
                <a:lnTo>
                  <a:pt x="38" y="1494"/>
                </a:lnTo>
                <a:lnTo>
                  <a:pt x="55" y="1477"/>
                </a:lnTo>
                <a:lnTo>
                  <a:pt x="65" y="1469"/>
                </a:lnTo>
                <a:lnTo>
                  <a:pt x="61" y="1455"/>
                </a:lnTo>
                <a:lnTo>
                  <a:pt x="55" y="1442"/>
                </a:lnTo>
                <a:lnTo>
                  <a:pt x="60" y="1421"/>
                </a:lnTo>
                <a:lnTo>
                  <a:pt x="65" y="1413"/>
                </a:lnTo>
                <a:lnTo>
                  <a:pt x="68" y="1394"/>
                </a:lnTo>
                <a:lnTo>
                  <a:pt x="68" y="1385"/>
                </a:lnTo>
                <a:lnTo>
                  <a:pt x="73" y="1374"/>
                </a:lnTo>
                <a:lnTo>
                  <a:pt x="96" y="1361"/>
                </a:lnTo>
                <a:lnTo>
                  <a:pt x="101" y="1355"/>
                </a:lnTo>
                <a:lnTo>
                  <a:pt x="105" y="1347"/>
                </a:lnTo>
                <a:lnTo>
                  <a:pt x="99" y="1335"/>
                </a:lnTo>
                <a:lnTo>
                  <a:pt x="99" y="1325"/>
                </a:lnTo>
                <a:lnTo>
                  <a:pt x="99" y="1314"/>
                </a:lnTo>
                <a:lnTo>
                  <a:pt x="105" y="1306"/>
                </a:lnTo>
                <a:lnTo>
                  <a:pt x="115" y="1290"/>
                </a:lnTo>
                <a:lnTo>
                  <a:pt x="113" y="1286"/>
                </a:lnTo>
                <a:lnTo>
                  <a:pt x="107" y="1276"/>
                </a:lnTo>
                <a:lnTo>
                  <a:pt x="99" y="1272"/>
                </a:lnTo>
                <a:lnTo>
                  <a:pt x="92" y="1261"/>
                </a:lnTo>
                <a:lnTo>
                  <a:pt x="84" y="1258"/>
                </a:lnTo>
                <a:lnTo>
                  <a:pt x="60" y="1252"/>
                </a:lnTo>
                <a:lnTo>
                  <a:pt x="47" y="1246"/>
                </a:lnTo>
                <a:lnTo>
                  <a:pt x="48" y="1232"/>
                </a:lnTo>
                <a:lnTo>
                  <a:pt x="51" y="1230"/>
                </a:lnTo>
                <a:lnTo>
                  <a:pt x="60" y="1214"/>
                </a:lnTo>
                <a:lnTo>
                  <a:pt x="65" y="1214"/>
                </a:lnTo>
                <a:lnTo>
                  <a:pt x="85" y="1220"/>
                </a:lnTo>
                <a:lnTo>
                  <a:pt x="92" y="1220"/>
                </a:lnTo>
                <a:lnTo>
                  <a:pt x="104" y="1220"/>
                </a:lnTo>
                <a:lnTo>
                  <a:pt x="113" y="1214"/>
                </a:lnTo>
                <a:lnTo>
                  <a:pt x="144" y="1184"/>
                </a:lnTo>
                <a:lnTo>
                  <a:pt x="159" y="1162"/>
                </a:lnTo>
                <a:lnTo>
                  <a:pt x="172" y="1156"/>
                </a:lnTo>
                <a:lnTo>
                  <a:pt x="169" y="1145"/>
                </a:lnTo>
                <a:lnTo>
                  <a:pt x="169" y="1137"/>
                </a:lnTo>
                <a:lnTo>
                  <a:pt x="163" y="1137"/>
                </a:lnTo>
                <a:lnTo>
                  <a:pt x="141" y="1127"/>
                </a:lnTo>
                <a:lnTo>
                  <a:pt x="125" y="1127"/>
                </a:lnTo>
                <a:lnTo>
                  <a:pt x="107" y="1123"/>
                </a:lnTo>
                <a:lnTo>
                  <a:pt x="91" y="1113"/>
                </a:lnTo>
                <a:lnTo>
                  <a:pt x="81" y="1097"/>
                </a:lnTo>
                <a:lnTo>
                  <a:pt x="69" y="1087"/>
                </a:lnTo>
                <a:lnTo>
                  <a:pt x="63" y="1079"/>
                </a:lnTo>
                <a:lnTo>
                  <a:pt x="61" y="1063"/>
                </a:lnTo>
                <a:lnTo>
                  <a:pt x="61" y="1052"/>
                </a:lnTo>
                <a:lnTo>
                  <a:pt x="61" y="1048"/>
                </a:lnTo>
                <a:lnTo>
                  <a:pt x="72" y="1039"/>
                </a:lnTo>
                <a:lnTo>
                  <a:pt x="80" y="1029"/>
                </a:lnTo>
                <a:lnTo>
                  <a:pt x="89" y="1020"/>
                </a:lnTo>
                <a:lnTo>
                  <a:pt x="101" y="1012"/>
                </a:lnTo>
                <a:lnTo>
                  <a:pt x="101" y="1001"/>
                </a:lnTo>
                <a:lnTo>
                  <a:pt x="101" y="993"/>
                </a:lnTo>
                <a:lnTo>
                  <a:pt x="83" y="993"/>
                </a:lnTo>
                <a:lnTo>
                  <a:pt x="68" y="989"/>
                </a:lnTo>
                <a:lnTo>
                  <a:pt x="61" y="989"/>
                </a:lnTo>
                <a:lnTo>
                  <a:pt x="56" y="985"/>
                </a:lnTo>
                <a:lnTo>
                  <a:pt x="52" y="976"/>
                </a:lnTo>
                <a:lnTo>
                  <a:pt x="51" y="965"/>
                </a:lnTo>
                <a:lnTo>
                  <a:pt x="56" y="961"/>
                </a:lnTo>
                <a:lnTo>
                  <a:pt x="68" y="952"/>
                </a:lnTo>
                <a:lnTo>
                  <a:pt x="71" y="947"/>
                </a:lnTo>
                <a:lnTo>
                  <a:pt x="71" y="944"/>
                </a:lnTo>
                <a:lnTo>
                  <a:pt x="63" y="930"/>
                </a:lnTo>
                <a:lnTo>
                  <a:pt x="60" y="920"/>
                </a:lnTo>
                <a:lnTo>
                  <a:pt x="56" y="914"/>
                </a:lnTo>
                <a:lnTo>
                  <a:pt x="47" y="898"/>
                </a:lnTo>
                <a:lnTo>
                  <a:pt x="48" y="887"/>
                </a:lnTo>
                <a:lnTo>
                  <a:pt x="44" y="868"/>
                </a:lnTo>
                <a:lnTo>
                  <a:pt x="50" y="862"/>
                </a:lnTo>
                <a:lnTo>
                  <a:pt x="68" y="862"/>
                </a:lnTo>
                <a:lnTo>
                  <a:pt x="79" y="859"/>
                </a:lnTo>
                <a:lnTo>
                  <a:pt x="79" y="852"/>
                </a:lnTo>
                <a:lnTo>
                  <a:pt x="75" y="839"/>
                </a:lnTo>
                <a:lnTo>
                  <a:pt x="65" y="831"/>
                </a:lnTo>
                <a:lnTo>
                  <a:pt x="59" y="824"/>
                </a:lnTo>
                <a:lnTo>
                  <a:pt x="65" y="808"/>
                </a:lnTo>
                <a:lnTo>
                  <a:pt x="75" y="806"/>
                </a:lnTo>
                <a:lnTo>
                  <a:pt x="89" y="790"/>
                </a:lnTo>
                <a:lnTo>
                  <a:pt x="96" y="783"/>
                </a:lnTo>
                <a:lnTo>
                  <a:pt x="89" y="771"/>
                </a:lnTo>
                <a:lnTo>
                  <a:pt x="79" y="762"/>
                </a:lnTo>
                <a:lnTo>
                  <a:pt x="52" y="762"/>
                </a:lnTo>
                <a:lnTo>
                  <a:pt x="52" y="756"/>
                </a:lnTo>
                <a:lnTo>
                  <a:pt x="52" y="746"/>
                </a:lnTo>
                <a:lnTo>
                  <a:pt x="89" y="725"/>
                </a:lnTo>
                <a:lnTo>
                  <a:pt x="105" y="713"/>
                </a:lnTo>
                <a:lnTo>
                  <a:pt x="107" y="698"/>
                </a:lnTo>
                <a:lnTo>
                  <a:pt x="104" y="690"/>
                </a:lnTo>
                <a:lnTo>
                  <a:pt x="101" y="683"/>
                </a:lnTo>
                <a:lnTo>
                  <a:pt x="61" y="694"/>
                </a:lnTo>
                <a:lnTo>
                  <a:pt x="48" y="702"/>
                </a:lnTo>
                <a:lnTo>
                  <a:pt x="35" y="698"/>
                </a:lnTo>
                <a:lnTo>
                  <a:pt x="30" y="691"/>
                </a:lnTo>
                <a:lnTo>
                  <a:pt x="31" y="670"/>
                </a:lnTo>
                <a:lnTo>
                  <a:pt x="42" y="647"/>
                </a:lnTo>
                <a:lnTo>
                  <a:pt x="61" y="643"/>
                </a:lnTo>
                <a:lnTo>
                  <a:pt x="83" y="631"/>
                </a:lnTo>
                <a:lnTo>
                  <a:pt x="92" y="627"/>
                </a:lnTo>
                <a:lnTo>
                  <a:pt x="92" y="593"/>
                </a:lnTo>
                <a:lnTo>
                  <a:pt x="92" y="577"/>
                </a:lnTo>
                <a:lnTo>
                  <a:pt x="85" y="571"/>
                </a:lnTo>
                <a:lnTo>
                  <a:pt x="81" y="558"/>
                </a:lnTo>
                <a:lnTo>
                  <a:pt x="85" y="541"/>
                </a:lnTo>
                <a:lnTo>
                  <a:pt x="99" y="526"/>
                </a:lnTo>
                <a:lnTo>
                  <a:pt x="116" y="520"/>
                </a:lnTo>
                <a:lnTo>
                  <a:pt x="147" y="513"/>
                </a:lnTo>
                <a:lnTo>
                  <a:pt x="180" y="497"/>
                </a:lnTo>
                <a:lnTo>
                  <a:pt x="183" y="490"/>
                </a:lnTo>
                <a:lnTo>
                  <a:pt x="188" y="473"/>
                </a:lnTo>
                <a:lnTo>
                  <a:pt x="183" y="464"/>
                </a:lnTo>
                <a:lnTo>
                  <a:pt x="180" y="448"/>
                </a:lnTo>
                <a:lnTo>
                  <a:pt x="161" y="441"/>
                </a:lnTo>
                <a:lnTo>
                  <a:pt x="152" y="430"/>
                </a:lnTo>
                <a:lnTo>
                  <a:pt x="140" y="430"/>
                </a:lnTo>
                <a:lnTo>
                  <a:pt x="133" y="425"/>
                </a:lnTo>
                <a:lnTo>
                  <a:pt x="139" y="406"/>
                </a:lnTo>
                <a:lnTo>
                  <a:pt x="145" y="400"/>
                </a:lnTo>
                <a:lnTo>
                  <a:pt x="160" y="390"/>
                </a:lnTo>
                <a:lnTo>
                  <a:pt x="183" y="380"/>
                </a:lnTo>
                <a:lnTo>
                  <a:pt x="188" y="374"/>
                </a:lnTo>
                <a:lnTo>
                  <a:pt x="193" y="358"/>
                </a:lnTo>
                <a:lnTo>
                  <a:pt x="193" y="344"/>
                </a:lnTo>
                <a:lnTo>
                  <a:pt x="196" y="337"/>
                </a:lnTo>
                <a:lnTo>
                  <a:pt x="196" y="321"/>
                </a:lnTo>
                <a:lnTo>
                  <a:pt x="212" y="321"/>
                </a:lnTo>
                <a:lnTo>
                  <a:pt x="225" y="317"/>
                </a:lnTo>
                <a:lnTo>
                  <a:pt x="244" y="309"/>
                </a:lnTo>
                <a:lnTo>
                  <a:pt x="261" y="295"/>
                </a:lnTo>
                <a:lnTo>
                  <a:pt x="269" y="283"/>
                </a:lnTo>
                <a:lnTo>
                  <a:pt x="266" y="268"/>
                </a:lnTo>
                <a:lnTo>
                  <a:pt x="262" y="252"/>
                </a:lnTo>
                <a:lnTo>
                  <a:pt x="257" y="241"/>
                </a:lnTo>
                <a:lnTo>
                  <a:pt x="252" y="229"/>
                </a:lnTo>
                <a:lnTo>
                  <a:pt x="260" y="217"/>
                </a:lnTo>
                <a:lnTo>
                  <a:pt x="265" y="179"/>
                </a:lnTo>
                <a:lnTo>
                  <a:pt x="272" y="160"/>
                </a:lnTo>
                <a:lnTo>
                  <a:pt x="277" y="153"/>
                </a:lnTo>
                <a:lnTo>
                  <a:pt x="298" y="151"/>
                </a:lnTo>
                <a:lnTo>
                  <a:pt x="302" y="147"/>
                </a:lnTo>
                <a:lnTo>
                  <a:pt x="313" y="126"/>
                </a:lnTo>
                <a:lnTo>
                  <a:pt x="322" y="112"/>
                </a:lnTo>
                <a:lnTo>
                  <a:pt x="345" y="103"/>
                </a:lnTo>
                <a:lnTo>
                  <a:pt x="360" y="96"/>
                </a:lnTo>
                <a:lnTo>
                  <a:pt x="364" y="92"/>
                </a:lnTo>
                <a:lnTo>
                  <a:pt x="364" y="74"/>
                </a:lnTo>
                <a:lnTo>
                  <a:pt x="362" y="54"/>
                </a:lnTo>
                <a:lnTo>
                  <a:pt x="358" y="43"/>
                </a:lnTo>
                <a:lnTo>
                  <a:pt x="358" y="43"/>
                </a:lnTo>
                <a:close/>
              </a:path>
            </a:pathLst>
          </a:custGeom>
          <a:solidFill>
            <a:srgbClr val="FFFFFF"/>
          </a:solidFill>
          <a:ln w="0">
            <a:solidFill>
              <a:srgbClr val="000000"/>
            </a:solidFill>
            <a:prstDash val="solid"/>
            <a:round/>
            <a:headEnd/>
            <a:tailEnd/>
          </a:ln>
        </p:spPr>
        <p:txBody>
          <a:bodyPr/>
          <a:lstStyle/>
          <a:p>
            <a:endParaRPr lang="en-US"/>
          </a:p>
        </p:txBody>
      </p:sp>
      <p:sp>
        <p:nvSpPr>
          <p:cNvPr id="23605" name="Freeform 53"/>
          <p:cNvSpPr>
            <a:spLocks/>
          </p:cNvSpPr>
          <p:nvPr/>
        </p:nvSpPr>
        <p:spPr bwMode="auto">
          <a:xfrm>
            <a:off x="5408613" y="4200525"/>
            <a:ext cx="479425" cy="730250"/>
          </a:xfrm>
          <a:custGeom>
            <a:avLst/>
            <a:gdLst/>
            <a:ahLst/>
            <a:cxnLst>
              <a:cxn ang="0">
                <a:pos x="46" y="1224"/>
              </a:cxn>
              <a:cxn ang="0">
                <a:pos x="48" y="116"/>
              </a:cxn>
              <a:cxn ang="0">
                <a:pos x="30" y="81"/>
              </a:cxn>
              <a:cxn ang="0">
                <a:pos x="0" y="58"/>
              </a:cxn>
              <a:cxn ang="0">
                <a:pos x="784" y="0"/>
              </a:cxn>
              <a:cxn ang="0">
                <a:pos x="1063" y="818"/>
              </a:cxn>
              <a:cxn ang="0">
                <a:pos x="1096" y="888"/>
              </a:cxn>
              <a:cxn ang="0">
                <a:pos x="1140" y="954"/>
              </a:cxn>
              <a:cxn ang="0">
                <a:pos x="1140" y="982"/>
              </a:cxn>
              <a:cxn ang="0">
                <a:pos x="1141" y="1029"/>
              </a:cxn>
              <a:cxn ang="0">
                <a:pos x="1141" y="1079"/>
              </a:cxn>
              <a:cxn ang="0">
                <a:pos x="1126" y="1141"/>
              </a:cxn>
              <a:cxn ang="0">
                <a:pos x="1138" y="1196"/>
              </a:cxn>
              <a:cxn ang="0">
                <a:pos x="1182" y="1263"/>
              </a:cxn>
              <a:cxn ang="0">
                <a:pos x="1189" y="1310"/>
              </a:cxn>
              <a:cxn ang="0">
                <a:pos x="1178" y="1366"/>
              </a:cxn>
              <a:cxn ang="0">
                <a:pos x="1193" y="1428"/>
              </a:cxn>
              <a:cxn ang="0">
                <a:pos x="361" y="1575"/>
              </a:cxn>
              <a:cxn ang="0">
                <a:pos x="357" y="1644"/>
              </a:cxn>
              <a:cxn ang="0">
                <a:pos x="412" y="1681"/>
              </a:cxn>
              <a:cxn ang="0">
                <a:pos x="434" y="1718"/>
              </a:cxn>
              <a:cxn ang="0">
                <a:pos x="408" y="1753"/>
              </a:cxn>
              <a:cxn ang="0">
                <a:pos x="382" y="1793"/>
              </a:cxn>
              <a:cxn ang="0">
                <a:pos x="292" y="1834"/>
              </a:cxn>
              <a:cxn ang="0">
                <a:pos x="229" y="1838"/>
              </a:cxn>
              <a:cxn ang="0">
                <a:pos x="241" y="1826"/>
              </a:cxn>
              <a:cxn ang="0">
                <a:pos x="289" y="1815"/>
              </a:cxn>
              <a:cxn ang="0">
                <a:pos x="273" y="1793"/>
              </a:cxn>
              <a:cxn ang="0">
                <a:pos x="244" y="1746"/>
              </a:cxn>
              <a:cxn ang="0">
                <a:pos x="207" y="1697"/>
              </a:cxn>
              <a:cxn ang="0">
                <a:pos x="168" y="1686"/>
              </a:cxn>
              <a:cxn ang="0">
                <a:pos x="158" y="1744"/>
              </a:cxn>
              <a:cxn ang="0">
                <a:pos x="158" y="1797"/>
              </a:cxn>
              <a:cxn ang="0">
                <a:pos x="138" y="1802"/>
              </a:cxn>
              <a:cxn ang="0">
                <a:pos x="111" y="1803"/>
              </a:cxn>
              <a:cxn ang="0">
                <a:pos x="94" y="1818"/>
              </a:cxn>
            </a:cxnLst>
            <a:rect l="0" t="0" r="r" b="b"/>
            <a:pathLst>
              <a:path w="1208" h="1838">
                <a:moveTo>
                  <a:pt x="94" y="1818"/>
                </a:moveTo>
                <a:lnTo>
                  <a:pt x="46" y="1224"/>
                </a:lnTo>
                <a:lnTo>
                  <a:pt x="52" y="146"/>
                </a:lnTo>
                <a:lnTo>
                  <a:pt x="48" y="116"/>
                </a:lnTo>
                <a:lnTo>
                  <a:pt x="44" y="102"/>
                </a:lnTo>
                <a:lnTo>
                  <a:pt x="30" y="81"/>
                </a:lnTo>
                <a:lnTo>
                  <a:pt x="23" y="73"/>
                </a:lnTo>
                <a:lnTo>
                  <a:pt x="0" y="58"/>
                </a:lnTo>
                <a:lnTo>
                  <a:pt x="547" y="17"/>
                </a:lnTo>
                <a:lnTo>
                  <a:pt x="784" y="0"/>
                </a:lnTo>
                <a:lnTo>
                  <a:pt x="1043" y="798"/>
                </a:lnTo>
                <a:lnTo>
                  <a:pt x="1063" y="818"/>
                </a:lnTo>
                <a:lnTo>
                  <a:pt x="1096" y="844"/>
                </a:lnTo>
                <a:lnTo>
                  <a:pt x="1096" y="888"/>
                </a:lnTo>
                <a:lnTo>
                  <a:pt x="1122" y="926"/>
                </a:lnTo>
                <a:lnTo>
                  <a:pt x="1140" y="954"/>
                </a:lnTo>
                <a:lnTo>
                  <a:pt x="1166" y="961"/>
                </a:lnTo>
                <a:lnTo>
                  <a:pt x="1140" y="982"/>
                </a:lnTo>
                <a:lnTo>
                  <a:pt x="1134" y="997"/>
                </a:lnTo>
                <a:lnTo>
                  <a:pt x="1141" y="1029"/>
                </a:lnTo>
                <a:lnTo>
                  <a:pt x="1148" y="1066"/>
                </a:lnTo>
                <a:lnTo>
                  <a:pt x="1141" y="1079"/>
                </a:lnTo>
                <a:lnTo>
                  <a:pt x="1133" y="1099"/>
                </a:lnTo>
                <a:lnTo>
                  <a:pt x="1126" y="1141"/>
                </a:lnTo>
                <a:lnTo>
                  <a:pt x="1126" y="1171"/>
                </a:lnTo>
                <a:lnTo>
                  <a:pt x="1138" y="1196"/>
                </a:lnTo>
                <a:lnTo>
                  <a:pt x="1164" y="1234"/>
                </a:lnTo>
                <a:lnTo>
                  <a:pt x="1182" y="1263"/>
                </a:lnTo>
                <a:lnTo>
                  <a:pt x="1189" y="1290"/>
                </a:lnTo>
                <a:lnTo>
                  <a:pt x="1189" y="1310"/>
                </a:lnTo>
                <a:lnTo>
                  <a:pt x="1189" y="1336"/>
                </a:lnTo>
                <a:lnTo>
                  <a:pt x="1178" y="1366"/>
                </a:lnTo>
                <a:lnTo>
                  <a:pt x="1178" y="1389"/>
                </a:lnTo>
                <a:lnTo>
                  <a:pt x="1193" y="1428"/>
                </a:lnTo>
                <a:lnTo>
                  <a:pt x="1208" y="1492"/>
                </a:lnTo>
                <a:lnTo>
                  <a:pt x="361" y="1575"/>
                </a:lnTo>
                <a:lnTo>
                  <a:pt x="357" y="1620"/>
                </a:lnTo>
                <a:lnTo>
                  <a:pt x="357" y="1644"/>
                </a:lnTo>
                <a:lnTo>
                  <a:pt x="396" y="1664"/>
                </a:lnTo>
                <a:lnTo>
                  <a:pt x="412" y="1681"/>
                </a:lnTo>
                <a:lnTo>
                  <a:pt x="429" y="1698"/>
                </a:lnTo>
                <a:lnTo>
                  <a:pt x="434" y="1718"/>
                </a:lnTo>
                <a:lnTo>
                  <a:pt x="421" y="1741"/>
                </a:lnTo>
                <a:lnTo>
                  <a:pt x="408" y="1753"/>
                </a:lnTo>
                <a:lnTo>
                  <a:pt x="392" y="1778"/>
                </a:lnTo>
                <a:lnTo>
                  <a:pt x="382" y="1793"/>
                </a:lnTo>
                <a:lnTo>
                  <a:pt x="348" y="1823"/>
                </a:lnTo>
                <a:lnTo>
                  <a:pt x="292" y="1834"/>
                </a:lnTo>
                <a:lnTo>
                  <a:pt x="247" y="1838"/>
                </a:lnTo>
                <a:lnTo>
                  <a:pt x="229" y="1838"/>
                </a:lnTo>
                <a:lnTo>
                  <a:pt x="221" y="1834"/>
                </a:lnTo>
                <a:lnTo>
                  <a:pt x="241" y="1826"/>
                </a:lnTo>
                <a:lnTo>
                  <a:pt x="273" y="1821"/>
                </a:lnTo>
                <a:lnTo>
                  <a:pt x="289" y="1815"/>
                </a:lnTo>
                <a:lnTo>
                  <a:pt x="289" y="1809"/>
                </a:lnTo>
                <a:lnTo>
                  <a:pt x="273" y="1793"/>
                </a:lnTo>
                <a:lnTo>
                  <a:pt x="256" y="1777"/>
                </a:lnTo>
                <a:lnTo>
                  <a:pt x="244" y="1746"/>
                </a:lnTo>
                <a:lnTo>
                  <a:pt x="212" y="1713"/>
                </a:lnTo>
                <a:lnTo>
                  <a:pt x="207" y="1697"/>
                </a:lnTo>
                <a:lnTo>
                  <a:pt x="192" y="1686"/>
                </a:lnTo>
                <a:lnTo>
                  <a:pt x="168" y="1686"/>
                </a:lnTo>
                <a:lnTo>
                  <a:pt x="151" y="1709"/>
                </a:lnTo>
                <a:lnTo>
                  <a:pt x="158" y="1744"/>
                </a:lnTo>
                <a:lnTo>
                  <a:pt x="158" y="1774"/>
                </a:lnTo>
                <a:lnTo>
                  <a:pt x="158" y="1797"/>
                </a:lnTo>
                <a:lnTo>
                  <a:pt x="151" y="1802"/>
                </a:lnTo>
                <a:lnTo>
                  <a:pt x="138" y="1802"/>
                </a:lnTo>
                <a:lnTo>
                  <a:pt x="128" y="1797"/>
                </a:lnTo>
                <a:lnTo>
                  <a:pt x="111" y="1803"/>
                </a:lnTo>
                <a:lnTo>
                  <a:pt x="95" y="1811"/>
                </a:lnTo>
                <a:lnTo>
                  <a:pt x="94" y="1818"/>
                </a:lnTo>
                <a:lnTo>
                  <a:pt x="94" y="1818"/>
                </a:lnTo>
                <a:close/>
              </a:path>
            </a:pathLst>
          </a:custGeom>
          <a:solidFill>
            <a:srgbClr val="FFFFFF"/>
          </a:solidFill>
          <a:ln w="0">
            <a:solidFill>
              <a:srgbClr val="000000"/>
            </a:solidFill>
            <a:prstDash val="solid"/>
            <a:round/>
            <a:headEnd/>
            <a:tailEnd/>
          </a:ln>
        </p:spPr>
        <p:txBody>
          <a:bodyPr/>
          <a:lstStyle/>
          <a:p>
            <a:endParaRPr lang="en-US"/>
          </a:p>
        </p:txBody>
      </p:sp>
      <p:sp>
        <p:nvSpPr>
          <p:cNvPr id="23606" name="Freeform 54"/>
          <p:cNvSpPr>
            <a:spLocks/>
          </p:cNvSpPr>
          <p:nvPr/>
        </p:nvSpPr>
        <p:spPr bwMode="auto">
          <a:xfrm>
            <a:off x="5719763" y="4157663"/>
            <a:ext cx="623887" cy="679450"/>
          </a:xfrm>
          <a:custGeom>
            <a:avLst/>
            <a:gdLst/>
            <a:ahLst/>
            <a:cxnLst>
              <a:cxn ang="0">
                <a:pos x="288" y="933"/>
              </a:cxn>
              <a:cxn ang="0">
                <a:pos x="312" y="979"/>
              </a:cxn>
              <a:cxn ang="0">
                <a:pos x="319" y="1011"/>
              </a:cxn>
              <a:cxn ang="0">
                <a:pos x="350" y="1057"/>
              </a:cxn>
              <a:cxn ang="0">
                <a:pos x="372" y="1070"/>
              </a:cxn>
              <a:cxn ang="0">
                <a:pos x="350" y="1101"/>
              </a:cxn>
              <a:cxn ang="0">
                <a:pos x="361" y="1180"/>
              </a:cxn>
              <a:cxn ang="0">
                <a:pos x="342" y="1270"/>
              </a:cxn>
              <a:cxn ang="0">
                <a:pos x="364" y="1317"/>
              </a:cxn>
              <a:cxn ang="0">
                <a:pos x="400" y="1383"/>
              </a:cxn>
              <a:cxn ang="0">
                <a:pos x="405" y="1437"/>
              </a:cxn>
              <a:cxn ang="0">
                <a:pos x="394" y="1489"/>
              </a:cxn>
              <a:cxn ang="0">
                <a:pos x="410" y="1537"/>
              </a:cxn>
              <a:cxn ang="0">
                <a:pos x="424" y="1602"/>
              </a:cxn>
              <a:cxn ang="0">
                <a:pos x="486" y="1688"/>
              </a:cxn>
              <a:cxn ang="0">
                <a:pos x="1190" y="1618"/>
              </a:cxn>
              <a:cxn ang="0">
                <a:pos x="1232" y="1656"/>
              </a:cxn>
              <a:cxn ang="0">
                <a:pos x="1272" y="1710"/>
              </a:cxn>
              <a:cxn ang="0">
                <a:pos x="1337" y="1692"/>
              </a:cxn>
              <a:cxn ang="0">
                <a:pos x="1330" y="1584"/>
              </a:cxn>
              <a:cxn ang="0">
                <a:pos x="1310" y="1508"/>
              </a:cxn>
              <a:cxn ang="0">
                <a:pos x="1350" y="1491"/>
              </a:cxn>
              <a:cxn ang="0">
                <a:pos x="1421" y="1522"/>
              </a:cxn>
              <a:cxn ang="0">
                <a:pos x="1508" y="1521"/>
              </a:cxn>
              <a:cxn ang="0">
                <a:pos x="1457" y="1453"/>
              </a:cxn>
              <a:cxn ang="0">
                <a:pos x="1488" y="1415"/>
              </a:cxn>
              <a:cxn ang="0">
                <a:pos x="1462" y="1403"/>
              </a:cxn>
              <a:cxn ang="0">
                <a:pos x="1488" y="1377"/>
              </a:cxn>
              <a:cxn ang="0">
                <a:pos x="1499" y="1349"/>
              </a:cxn>
              <a:cxn ang="0">
                <a:pos x="1467" y="1290"/>
              </a:cxn>
              <a:cxn ang="0">
                <a:pos x="1498" y="1227"/>
              </a:cxn>
              <a:cxn ang="0">
                <a:pos x="1540" y="1202"/>
              </a:cxn>
              <a:cxn ang="0">
                <a:pos x="1560" y="1175"/>
              </a:cxn>
              <a:cxn ang="0">
                <a:pos x="1530" y="1136"/>
              </a:cxn>
              <a:cxn ang="0">
                <a:pos x="1496" y="1111"/>
              </a:cxn>
              <a:cxn ang="0">
                <a:pos x="1504" y="1081"/>
              </a:cxn>
              <a:cxn ang="0">
                <a:pos x="1504" y="1042"/>
              </a:cxn>
              <a:cxn ang="0">
                <a:pos x="1528" y="1007"/>
              </a:cxn>
              <a:cxn ang="0">
                <a:pos x="1575" y="963"/>
              </a:cxn>
              <a:cxn ang="0">
                <a:pos x="1555" y="934"/>
              </a:cxn>
              <a:cxn ang="0">
                <a:pos x="1507" y="861"/>
              </a:cxn>
              <a:cxn ang="0">
                <a:pos x="1451" y="834"/>
              </a:cxn>
              <a:cxn ang="0">
                <a:pos x="1427" y="718"/>
              </a:cxn>
              <a:cxn ang="0">
                <a:pos x="1377" y="652"/>
              </a:cxn>
              <a:cxn ang="0">
                <a:pos x="1285" y="596"/>
              </a:cxn>
              <a:cxn ang="0">
                <a:pos x="1218" y="549"/>
              </a:cxn>
              <a:cxn ang="0">
                <a:pos x="1129" y="475"/>
              </a:cxn>
              <a:cxn ang="0">
                <a:pos x="1019" y="399"/>
              </a:cxn>
              <a:cxn ang="0">
                <a:pos x="951" y="294"/>
              </a:cxn>
              <a:cxn ang="0">
                <a:pos x="828" y="207"/>
              </a:cxn>
              <a:cxn ang="0">
                <a:pos x="707" y="155"/>
              </a:cxn>
              <a:cxn ang="0">
                <a:pos x="746" y="49"/>
              </a:cxn>
              <a:cxn ang="0">
                <a:pos x="614" y="29"/>
              </a:cxn>
              <a:cxn ang="0">
                <a:pos x="0" y="109"/>
              </a:cxn>
            </a:cxnLst>
            <a:rect l="0" t="0" r="r" b="b"/>
            <a:pathLst>
              <a:path w="1575" h="1710">
                <a:moveTo>
                  <a:pt x="0" y="109"/>
                </a:moveTo>
                <a:lnTo>
                  <a:pt x="259" y="907"/>
                </a:lnTo>
                <a:lnTo>
                  <a:pt x="288" y="933"/>
                </a:lnTo>
                <a:lnTo>
                  <a:pt x="312" y="954"/>
                </a:lnTo>
                <a:lnTo>
                  <a:pt x="312" y="971"/>
                </a:lnTo>
                <a:lnTo>
                  <a:pt x="312" y="979"/>
                </a:lnTo>
                <a:lnTo>
                  <a:pt x="312" y="991"/>
                </a:lnTo>
                <a:lnTo>
                  <a:pt x="317" y="1001"/>
                </a:lnTo>
                <a:lnTo>
                  <a:pt x="319" y="1011"/>
                </a:lnTo>
                <a:lnTo>
                  <a:pt x="338" y="1033"/>
                </a:lnTo>
                <a:lnTo>
                  <a:pt x="345" y="1047"/>
                </a:lnTo>
                <a:lnTo>
                  <a:pt x="350" y="1057"/>
                </a:lnTo>
                <a:lnTo>
                  <a:pt x="350" y="1062"/>
                </a:lnTo>
                <a:lnTo>
                  <a:pt x="372" y="1069"/>
                </a:lnTo>
                <a:lnTo>
                  <a:pt x="372" y="1070"/>
                </a:lnTo>
                <a:lnTo>
                  <a:pt x="364" y="1082"/>
                </a:lnTo>
                <a:lnTo>
                  <a:pt x="354" y="1090"/>
                </a:lnTo>
                <a:lnTo>
                  <a:pt x="350" y="1101"/>
                </a:lnTo>
                <a:lnTo>
                  <a:pt x="352" y="1118"/>
                </a:lnTo>
                <a:lnTo>
                  <a:pt x="361" y="1148"/>
                </a:lnTo>
                <a:lnTo>
                  <a:pt x="361" y="1180"/>
                </a:lnTo>
                <a:lnTo>
                  <a:pt x="349" y="1208"/>
                </a:lnTo>
                <a:lnTo>
                  <a:pt x="342" y="1236"/>
                </a:lnTo>
                <a:lnTo>
                  <a:pt x="342" y="1270"/>
                </a:lnTo>
                <a:lnTo>
                  <a:pt x="342" y="1284"/>
                </a:lnTo>
                <a:lnTo>
                  <a:pt x="350" y="1295"/>
                </a:lnTo>
                <a:lnTo>
                  <a:pt x="364" y="1317"/>
                </a:lnTo>
                <a:lnTo>
                  <a:pt x="374" y="1336"/>
                </a:lnTo>
                <a:lnTo>
                  <a:pt x="393" y="1361"/>
                </a:lnTo>
                <a:lnTo>
                  <a:pt x="400" y="1383"/>
                </a:lnTo>
                <a:lnTo>
                  <a:pt x="405" y="1403"/>
                </a:lnTo>
                <a:lnTo>
                  <a:pt x="405" y="1420"/>
                </a:lnTo>
                <a:lnTo>
                  <a:pt x="405" y="1437"/>
                </a:lnTo>
                <a:lnTo>
                  <a:pt x="400" y="1463"/>
                </a:lnTo>
                <a:lnTo>
                  <a:pt x="394" y="1475"/>
                </a:lnTo>
                <a:lnTo>
                  <a:pt x="394" y="1489"/>
                </a:lnTo>
                <a:lnTo>
                  <a:pt x="396" y="1508"/>
                </a:lnTo>
                <a:lnTo>
                  <a:pt x="406" y="1522"/>
                </a:lnTo>
                <a:lnTo>
                  <a:pt x="410" y="1537"/>
                </a:lnTo>
                <a:lnTo>
                  <a:pt x="420" y="1568"/>
                </a:lnTo>
                <a:lnTo>
                  <a:pt x="424" y="1600"/>
                </a:lnTo>
                <a:lnTo>
                  <a:pt x="424" y="1602"/>
                </a:lnTo>
                <a:lnTo>
                  <a:pt x="476" y="1653"/>
                </a:lnTo>
                <a:lnTo>
                  <a:pt x="486" y="1669"/>
                </a:lnTo>
                <a:lnTo>
                  <a:pt x="486" y="1688"/>
                </a:lnTo>
                <a:lnTo>
                  <a:pt x="486" y="1698"/>
                </a:lnTo>
                <a:lnTo>
                  <a:pt x="493" y="1702"/>
                </a:lnTo>
                <a:lnTo>
                  <a:pt x="1190" y="1618"/>
                </a:lnTo>
                <a:lnTo>
                  <a:pt x="1221" y="1614"/>
                </a:lnTo>
                <a:lnTo>
                  <a:pt x="1228" y="1642"/>
                </a:lnTo>
                <a:lnTo>
                  <a:pt x="1232" y="1656"/>
                </a:lnTo>
                <a:lnTo>
                  <a:pt x="1245" y="1658"/>
                </a:lnTo>
                <a:lnTo>
                  <a:pt x="1245" y="1689"/>
                </a:lnTo>
                <a:lnTo>
                  <a:pt x="1272" y="1710"/>
                </a:lnTo>
                <a:lnTo>
                  <a:pt x="1295" y="1710"/>
                </a:lnTo>
                <a:lnTo>
                  <a:pt x="1325" y="1706"/>
                </a:lnTo>
                <a:lnTo>
                  <a:pt x="1337" y="1692"/>
                </a:lnTo>
                <a:lnTo>
                  <a:pt x="1353" y="1662"/>
                </a:lnTo>
                <a:lnTo>
                  <a:pt x="1351" y="1634"/>
                </a:lnTo>
                <a:lnTo>
                  <a:pt x="1330" y="1584"/>
                </a:lnTo>
                <a:lnTo>
                  <a:pt x="1311" y="1552"/>
                </a:lnTo>
                <a:lnTo>
                  <a:pt x="1310" y="1522"/>
                </a:lnTo>
                <a:lnTo>
                  <a:pt x="1310" y="1508"/>
                </a:lnTo>
                <a:lnTo>
                  <a:pt x="1321" y="1497"/>
                </a:lnTo>
                <a:lnTo>
                  <a:pt x="1339" y="1506"/>
                </a:lnTo>
                <a:lnTo>
                  <a:pt x="1350" y="1491"/>
                </a:lnTo>
                <a:lnTo>
                  <a:pt x="1358" y="1491"/>
                </a:lnTo>
                <a:lnTo>
                  <a:pt x="1386" y="1512"/>
                </a:lnTo>
                <a:lnTo>
                  <a:pt x="1421" y="1522"/>
                </a:lnTo>
                <a:lnTo>
                  <a:pt x="1449" y="1522"/>
                </a:lnTo>
                <a:lnTo>
                  <a:pt x="1474" y="1522"/>
                </a:lnTo>
                <a:lnTo>
                  <a:pt x="1508" y="1521"/>
                </a:lnTo>
                <a:lnTo>
                  <a:pt x="1474" y="1457"/>
                </a:lnTo>
                <a:lnTo>
                  <a:pt x="1466" y="1453"/>
                </a:lnTo>
                <a:lnTo>
                  <a:pt x="1457" y="1453"/>
                </a:lnTo>
                <a:lnTo>
                  <a:pt x="1450" y="1447"/>
                </a:lnTo>
                <a:lnTo>
                  <a:pt x="1471" y="1436"/>
                </a:lnTo>
                <a:lnTo>
                  <a:pt x="1488" y="1415"/>
                </a:lnTo>
                <a:lnTo>
                  <a:pt x="1496" y="1400"/>
                </a:lnTo>
                <a:lnTo>
                  <a:pt x="1475" y="1400"/>
                </a:lnTo>
                <a:lnTo>
                  <a:pt x="1462" y="1403"/>
                </a:lnTo>
                <a:lnTo>
                  <a:pt x="1450" y="1397"/>
                </a:lnTo>
                <a:lnTo>
                  <a:pt x="1466" y="1385"/>
                </a:lnTo>
                <a:lnTo>
                  <a:pt x="1488" y="1377"/>
                </a:lnTo>
                <a:lnTo>
                  <a:pt x="1487" y="1355"/>
                </a:lnTo>
                <a:lnTo>
                  <a:pt x="1496" y="1353"/>
                </a:lnTo>
                <a:lnTo>
                  <a:pt x="1499" y="1349"/>
                </a:lnTo>
                <a:lnTo>
                  <a:pt x="1487" y="1323"/>
                </a:lnTo>
                <a:lnTo>
                  <a:pt x="1467" y="1309"/>
                </a:lnTo>
                <a:lnTo>
                  <a:pt x="1467" y="1290"/>
                </a:lnTo>
                <a:lnTo>
                  <a:pt x="1487" y="1276"/>
                </a:lnTo>
                <a:lnTo>
                  <a:pt x="1498" y="1255"/>
                </a:lnTo>
                <a:lnTo>
                  <a:pt x="1498" y="1227"/>
                </a:lnTo>
                <a:lnTo>
                  <a:pt x="1520" y="1220"/>
                </a:lnTo>
                <a:lnTo>
                  <a:pt x="1531" y="1212"/>
                </a:lnTo>
                <a:lnTo>
                  <a:pt x="1540" y="1202"/>
                </a:lnTo>
                <a:lnTo>
                  <a:pt x="1544" y="1191"/>
                </a:lnTo>
                <a:lnTo>
                  <a:pt x="1544" y="1184"/>
                </a:lnTo>
                <a:lnTo>
                  <a:pt x="1560" y="1175"/>
                </a:lnTo>
                <a:lnTo>
                  <a:pt x="1550" y="1155"/>
                </a:lnTo>
                <a:lnTo>
                  <a:pt x="1542" y="1144"/>
                </a:lnTo>
                <a:lnTo>
                  <a:pt x="1530" y="1136"/>
                </a:lnTo>
                <a:lnTo>
                  <a:pt x="1502" y="1126"/>
                </a:lnTo>
                <a:lnTo>
                  <a:pt x="1496" y="1120"/>
                </a:lnTo>
                <a:lnTo>
                  <a:pt x="1496" y="1111"/>
                </a:lnTo>
                <a:lnTo>
                  <a:pt x="1523" y="1098"/>
                </a:lnTo>
                <a:lnTo>
                  <a:pt x="1522" y="1086"/>
                </a:lnTo>
                <a:lnTo>
                  <a:pt x="1504" y="1081"/>
                </a:lnTo>
                <a:lnTo>
                  <a:pt x="1504" y="1070"/>
                </a:lnTo>
                <a:lnTo>
                  <a:pt x="1504" y="1058"/>
                </a:lnTo>
                <a:lnTo>
                  <a:pt x="1504" y="1042"/>
                </a:lnTo>
                <a:lnTo>
                  <a:pt x="1510" y="1033"/>
                </a:lnTo>
                <a:lnTo>
                  <a:pt x="1540" y="1025"/>
                </a:lnTo>
                <a:lnTo>
                  <a:pt x="1528" y="1007"/>
                </a:lnTo>
                <a:lnTo>
                  <a:pt x="1524" y="995"/>
                </a:lnTo>
                <a:lnTo>
                  <a:pt x="1555" y="981"/>
                </a:lnTo>
                <a:lnTo>
                  <a:pt x="1575" y="963"/>
                </a:lnTo>
                <a:lnTo>
                  <a:pt x="1575" y="951"/>
                </a:lnTo>
                <a:lnTo>
                  <a:pt x="1567" y="946"/>
                </a:lnTo>
                <a:lnTo>
                  <a:pt x="1555" y="934"/>
                </a:lnTo>
                <a:lnTo>
                  <a:pt x="1524" y="913"/>
                </a:lnTo>
                <a:lnTo>
                  <a:pt x="1511" y="889"/>
                </a:lnTo>
                <a:lnTo>
                  <a:pt x="1507" y="861"/>
                </a:lnTo>
                <a:lnTo>
                  <a:pt x="1488" y="846"/>
                </a:lnTo>
                <a:lnTo>
                  <a:pt x="1466" y="842"/>
                </a:lnTo>
                <a:lnTo>
                  <a:pt x="1451" y="834"/>
                </a:lnTo>
                <a:lnTo>
                  <a:pt x="1437" y="813"/>
                </a:lnTo>
                <a:lnTo>
                  <a:pt x="1437" y="768"/>
                </a:lnTo>
                <a:lnTo>
                  <a:pt x="1427" y="718"/>
                </a:lnTo>
                <a:lnTo>
                  <a:pt x="1403" y="692"/>
                </a:lnTo>
                <a:lnTo>
                  <a:pt x="1377" y="675"/>
                </a:lnTo>
                <a:lnTo>
                  <a:pt x="1377" y="652"/>
                </a:lnTo>
                <a:lnTo>
                  <a:pt x="1358" y="623"/>
                </a:lnTo>
                <a:lnTo>
                  <a:pt x="1329" y="601"/>
                </a:lnTo>
                <a:lnTo>
                  <a:pt x="1285" y="596"/>
                </a:lnTo>
                <a:lnTo>
                  <a:pt x="1254" y="585"/>
                </a:lnTo>
                <a:lnTo>
                  <a:pt x="1240" y="572"/>
                </a:lnTo>
                <a:lnTo>
                  <a:pt x="1218" y="549"/>
                </a:lnTo>
                <a:lnTo>
                  <a:pt x="1185" y="516"/>
                </a:lnTo>
                <a:lnTo>
                  <a:pt x="1169" y="508"/>
                </a:lnTo>
                <a:lnTo>
                  <a:pt x="1129" y="475"/>
                </a:lnTo>
                <a:lnTo>
                  <a:pt x="1096" y="458"/>
                </a:lnTo>
                <a:lnTo>
                  <a:pt x="1055" y="423"/>
                </a:lnTo>
                <a:lnTo>
                  <a:pt x="1019" y="399"/>
                </a:lnTo>
                <a:lnTo>
                  <a:pt x="999" y="384"/>
                </a:lnTo>
                <a:lnTo>
                  <a:pt x="976" y="342"/>
                </a:lnTo>
                <a:lnTo>
                  <a:pt x="951" y="294"/>
                </a:lnTo>
                <a:lnTo>
                  <a:pt x="908" y="265"/>
                </a:lnTo>
                <a:lnTo>
                  <a:pt x="872" y="227"/>
                </a:lnTo>
                <a:lnTo>
                  <a:pt x="828" y="207"/>
                </a:lnTo>
                <a:lnTo>
                  <a:pt x="782" y="198"/>
                </a:lnTo>
                <a:lnTo>
                  <a:pt x="735" y="179"/>
                </a:lnTo>
                <a:lnTo>
                  <a:pt x="707" y="155"/>
                </a:lnTo>
                <a:lnTo>
                  <a:pt x="681" y="120"/>
                </a:lnTo>
                <a:lnTo>
                  <a:pt x="687" y="88"/>
                </a:lnTo>
                <a:lnTo>
                  <a:pt x="746" y="49"/>
                </a:lnTo>
                <a:lnTo>
                  <a:pt x="759" y="20"/>
                </a:lnTo>
                <a:lnTo>
                  <a:pt x="775" y="0"/>
                </a:lnTo>
                <a:lnTo>
                  <a:pt x="614" y="29"/>
                </a:lnTo>
                <a:lnTo>
                  <a:pt x="603" y="46"/>
                </a:lnTo>
                <a:lnTo>
                  <a:pt x="441" y="68"/>
                </a:lnTo>
                <a:lnTo>
                  <a:pt x="0" y="109"/>
                </a:lnTo>
                <a:lnTo>
                  <a:pt x="0" y="109"/>
                </a:lnTo>
                <a:close/>
              </a:path>
            </a:pathLst>
          </a:custGeom>
          <a:solidFill>
            <a:srgbClr val="FFFFFF"/>
          </a:solidFill>
          <a:ln w="0">
            <a:solidFill>
              <a:srgbClr val="000000"/>
            </a:solidFill>
            <a:prstDash val="solid"/>
            <a:round/>
            <a:headEnd/>
            <a:tailEnd/>
          </a:ln>
        </p:spPr>
        <p:txBody>
          <a:bodyPr/>
          <a:lstStyle/>
          <a:p>
            <a:endParaRPr lang="en-US"/>
          </a:p>
        </p:txBody>
      </p:sp>
      <p:sp>
        <p:nvSpPr>
          <p:cNvPr id="23607" name="Freeform 55"/>
          <p:cNvSpPr>
            <a:spLocks/>
          </p:cNvSpPr>
          <p:nvPr/>
        </p:nvSpPr>
        <p:spPr bwMode="auto">
          <a:xfrm>
            <a:off x="5548313" y="4746625"/>
            <a:ext cx="1076325" cy="781050"/>
          </a:xfrm>
          <a:custGeom>
            <a:avLst/>
            <a:gdLst/>
            <a:ahLst/>
            <a:cxnLst>
              <a:cxn ang="0">
                <a:pos x="75" y="345"/>
              </a:cxn>
              <a:cxn ang="0">
                <a:pos x="26" y="281"/>
              </a:cxn>
              <a:cxn ang="0">
                <a:pos x="0" y="230"/>
              </a:cxn>
              <a:cxn ang="0">
                <a:pos x="854" y="117"/>
              </a:cxn>
              <a:cxn ang="0">
                <a:pos x="916" y="192"/>
              </a:cxn>
              <a:cxn ang="0">
                <a:pos x="1668" y="172"/>
              </a:cxn>
              <a:cxn ang="0">
                <a:pos x="1700" y="218"/>
              </a:cxn>
              <a:cxn ang="0">
                <a:pos x="1772" y="185"/>
              </a:cxn>
              <a:cxn ang="0">
                <a:pos x="1757" y="92"/>
              </a:cxn>
              <a:cxn ang="0">
                <a:pos x="1737" y="28"/>
              </a:cxn>
              <a:cxn ang="0">
                <a:pos x="1768" y="12"/>
              </a:cxn>
              <a:cxn ang="0">
                <a:pos x="1845" y="36"/>
              </a:cxn>
              <a:cxn ang="0">
                <a:pos x="1938" y="37"/>
              </a:cxn>
              <a:cxn ang="0">
                <a:pos x="2206" y="516"/>
              </a:cxn>
              <a:cxn ang="0">
                <a:pos x="2324" y="729"/>
              </a:cxn>
              <a:cxn ang="0">
                <a:pos x="2616" y="1166"/>
              </a:cxn>
              <a:cxn ang="0">
                <a:pos x="2692" y="1609"/>
              </a:cxn>
              <a:cxn ang="0">
                <a:pos x="2616" y="1867"/>
              </a:cxn>
              <a:cxn ang="0">
                <a:pos x="2408" y="1969"/>
              </a:cxn>
              <a:cxn ang="0">
                <a:pos x="2336" y="1926"/>
              </a:cxn>
              <a:cxn ang="0">
                <a:pos x="2360" y="1854"/>
              </a:cxn>
              <a:cxn ang="0">
                <a:pos x="2360" y="1789"/>
              </a:cxn>
              <a:cxn ang="0">
                <a:pos x="2093" y="1644"/>
              </a:cxn>
              <a:cxn ang="0">
                <a:pos x="2016" y="1444"/>
              </a:cxn>
              <a:cxn ang="0">
                <a:pos x="1972" y="1314"/>
              </a:cxn>
              <a:cxn ang="0">
                <a:pos x="1948" y="1299"/>
              </a:cxn>
              <a:cxn ang="0">
                <a:pos x="1906" y="1352"/>
              </a:cxn>
              <a:cxn ang="0">
                <a:pos x="1820" y="1336"/>
              </a:cxn>
              <a:cxn ang="0">
                <a:pos x="1712" y="1163"/>
              </a:cxn>
              <a:cxn ang="0">
                <a:pos x="1795" y="1026"/>
              </a:cxn>
              <a:cxn ang="0">
                <a:pos x="1715" y="1002"/>
              </a:cxn>
              <a:cxn ang="0">
                <a:pos x="1728" y="1077"/>
              </a:cxn>
              <a:cxn ang="0">
                <a:pos x="1640" y="1003"/>
              </a:cxn>
              <a:cxn ang="0">
                <a:pos x="1570" y="612"/>
              </a:cxn>
              <a:cxn ang="0">
                <a:pos x="1361" y="448"/>
              </a:cxn>
              <a:cxn ang="0">
                <a:pos x="1240" y="399"/>
              </a:cxn>
              <a:cxn ang="0">
                <a:pos x="1119" y="334"/>
              </a:cxn>
              <a:cxn ang="0">
                <a:pos x="956" y="451"/>
              </a:cxn>
              <a:cxn ang="0">
                <a:pos x="734" y="559"/>
              </a:cxn>
              <a:cxn ang="0">
                <a:pos x="663" y="471"/>
              </a:cxn>
              <a:cxn ang="0">
                <a:pos x="733" y="520"/>
              </a:cxn>
              <a:cxn ang="0">
                <a:pos x="650" y="393"/>
              </a:cxn>
              <a:cxn ang="0">
                <a:pos x="697" y="355"/>
              </a:cxn>
              <a:cxn ang="0">
                <a:pos x="528" y="338"/>
              </a:cxn>
              <a:cxn ang="0">
                <a:pos x="514" y="295"/>
              </a:cxn>
              <a:cxn ang="0">
                <a:pos x="461" y="339"/>
              </a:cxn>
              <a:cxn ang="0">
                <a:pos x="245" y="371"/>
              </a:cxn>
              <a:cxn ang="0">
                <a:pos x="228" y="331"/>
              </a:cxn>
              <a:cxn ang="0">
                <a:pos x="171" y="369"/>
              </a:cxn>
              <a:cxn ang="0">
                <a:pos x="19" y="426"/>
              </a:cxn>
            </a:cxnLst>
            <a:rect l="0" t="0" r="r" b="b"/>
            <a:pathLst>
              <a:path w="2710" h="1970">
                <a:moveTo>
                  <a:pt x="19" y="426"/>
                </a:moveTo>
                <a:lnTo>
                  <a:pt x="39" y="398"/>
                </a:lnTo>
                <a:lnTo>
                  <a:pt x="64" y="367"/>
                </a:lnTo>
                <a:lnTo>
                  <a:pt x="75" y="345"/>
                </a:lnTo>
                <a:lnTo>
                  <a:pt x="75" y="329"/>
                </a:lnTo>
                <a:lnTo>
                  <a:pt x="71" y="315"/>
                </a:lnTo>
                <a:lnTo>
                  <a:pt x="50" y="298"/>
                </a:lnTo>
                <a:lnTo>
                  <a:pt x="26" y="281"/>
                </a:lnTo>
                <a:lnTo>
                  <a:pt x="8" y="274"/>
                </a:lnTo>
                <a:lnTo>
                  <a:pt x="0" y="266"/>
                </a:lnTo>
                <a:lnTo>
                  <a:pt x="0" y="242"/>
                </a:lnTo>
                <a:lnTo>
                  <a:pt x="0" y="230"/>
                </a:lnTo>
                <a:lnTo>
                  <a:pt x="4" y="214"/>
                </a:lnTo>
                <a:lnTo>
                  <a:pt x="4" y="197"/>
                </a:lnTo>
                <a:lnTo>
                  <a:pt x="798" y="122"/>
                </a:lnTo>
                <a:lnTo>
                  <a:pt x="854" y="117"/>
                </a:lnTo>
                <a:lnTo>
                  <a:pt x="870" y="130"/>
                </a:lnTo>
                <a:lnTo>
                  <a:pt x="884" y="142"/>
                </a:lnTo>
                <a:lnTo>
                  <a:pt x="914" y="174"/>
                </a:lnTo>
                <a:lnTo>
                  <a:pt x="916" y="192"/>
                </a:lnTo>
                <a:lnTo>
                  <a:pt x="920" y="217"/>
                </a:lnTo>
                <a:lnTo>
                  <a:pt x="1644" y="128"/>
                </a:lnTo>
                <a:lnTo>
                  <a:pt x="1667" y="150"/>
                </a:lnTo>
                <a:lnTo>
                  <a:pt x="1668" y="172"/>
                </a:lnTo>
                <a:lnTo>
                  <a:pt x="1678" y="174"/>
                </a:lnTo>
                <a:lnTo>
                  <a:pt x="1675" y="196"/>
                </a:lnTo>
                <a:lnTo>
                  <a:pt x="1679" y="208"/>
                </a:lnTo>
                <a:lnTo>
                  <a:pt x="1700" y="218"/>
                </a:lnTo>
                <a:lnTo>
                  <a:pt x="1723" y="226"/>
                </a:lnTo>
                <a:lnTo>
                  <a:pt x="1755" y="225"/>
                </a:lnTo>
                <a:lnTo>
                  <a:pt x="1759" y="217"/>
                </a:lnTo>
                <a:lnTo>
                  <a:pt x="1772" y="185"/>
                </a:lnTo>
                <a:lnTo>
                  <a:pt x="1784" y="170"/>
                </a:lnTo>
                <a:lnTo>
                  <a:pt x="1780" y="150"/>
                </a:lnTo>
                <a:lnTo>
                  <a:pt x="1763" y="105"/>
                </a:lnTo>
                <a:lnTo>
                  <a:pt x="1757" y="92"/>
                </a:lnTo>
                <a:lnTo>
                  <a:pt x="1739" y="70"/>
                </a:lnTo>
                <a:lnTo>
                  <a:pt x="1737" y="49"/>
                </a:lnTo>
                <a:lnTo>
                  <a:pt x="1737" y="33"/>
                </a:lnTo>
                <a:lnTo>
                  <a:pt x="1737" y="28"/>
                </a:lnTo>
                <a:lnTo>
                  <a:pt x="1741" y="14"/>
                </a:lnTo>
                <a:lnTo>
                  <a:pt x="1756" y="14"/>
                </a:lnTo>
                <a:lnTo>
                  <a:pt x="1768" y="17"/>
                </a:lnTo>
                <a:lnTo>
                  <a:pt x="1768" y="12"/>
                </a:lnTo>
                <a:lnTo>
                  <a:pt x="1785" y="0"/>
                </a:lnTo>
                <a:lnTo>
                  <a:pt x="1796" y="12"/>
                </a:lnTo>
                <a:lnTo>
                  <a:pt x="1813" y="17"/>
                </a:lnTo>
                <a:lnTo>
                  <a:pt x="1845" y="36"/>
                </a:lnTo>
                <a:lnTo>
                  <a:pt x="1861" y="38"/>
                </a:lnTo>
                <a:lnTo>
                  <a:pt x="1892" y="38"/>
                </a:lnTo>
                <a:lnTo>
                  <a:pt x="1925" y="37"/>
                </a:lnTo>
                <a:lnTo>
                  <a:pt x="1938" y="37"/>
                </a:lnTo>
                <a:lnTo>
                  <a:pt x="1970" y="117"/>
                </a:lnTo>
                <a:lnTo>
                  <a:pt x="2014" y="190"/>
                </a:lnTo>
                <a:lnTo>
                  <a:pt x="2129" y="410"/>
                </a:lnTo>
                <a:lnTo>
                  <a:pt x="2206" y="516"/>
                </a:lnTo>
                <a:lnTo>
                  <a:pt x="2239" y="556"/>
                </a:lnTo>
                <a:lnTo>
                  <a:pt x="2294" y="620"/>
                </a:lnTo>
                <a:lnTo>
                  <a:pt x="2298" y="649"/>
                </a:lnTo>
                <a:lnTo>
                  <a:pt x="2324" y="729"/>
                </a:lnTo>
                <a:lnTo>
                  <a:pt x="2351" y="793"/>
                </a:lnTo>
                <a:lnTo>
                  <a:pt x="2398" y="866"/>
                </a:lnTo>
                <a:lnTo>
                  <a:pt x="2439" y="958"/>
                </a:lnTo>
                <a:lnTo>
                  <a:pt x="2616" y="1166"/>
                </a:lnTo>
                <a:lnTo>
                  <a:pt x="2629" y="1222"/>
                </a:lnTo>
                <a:lnTo>
                  <a:pt x="2701" y="1471"/>
                </a:lnTo>
                <a:lnTo>
                  <a:pt x="2710" y="1632"/>
                </a:lnTo>
                <a:lnTo>
                  <a:pt x="2692" y="1609"/>
                </a:lnTo>
                <a:lnTo>
                  <a:pt x="2692" y="1701"/>
                </a:lnTo>
                <a:lnTo>
                  <a:pt x="2666" y="1770"/>
                </a:lnTo>
                <a:lnTo>
                  <a:pt x="2639" y="1811"/>
                </a:lnTo>
                <a:lnTo>
                  <a:pt x="2616" y="1867"/>
                </a:lnTo>
                <a:lnTo>
                  <a:pt x="2601" y="1870"/>
                </a:lnTo>
                <a:lnTo>
                  <a:pt x="2489" y="1949"/>
                </a:lnTo>
                <a:lnTo>
                  <a:pt x="2435" y="1949"/>
                </a:lnTo>
                <a:lnTo>
                  <a:pt x="2408" y="1969"/>
                </a:lnTo>
                <a:lnTo>
                  <a:pt x="2347" y="1970"/>
                </a:lnTo>
                <a:lnTo>
                  <a:pt x="2294" y="1953"/>
                </a:lnTo>
                <a:lnTo>
                  <a:pt x="2310" y="1923"/>
                </a:lnTo>
                <a:lnTo>
                  <a:pt x="2336" y="1926"/>
                </a:lnTo>
                <a:lnTo>
                  <a:pt x="2370" y="1938"/>
                </a:lnTo>
                <a:lnTo>
                  <a:pt x="2387" y="1926"/>
                </a:lnTo>
                <a:lnTo>
                  <a:pt x="2350" y="1882"/>
                </a:lnTo>
                <a:lnTo>
                  <a:pt x="2360" y="1854"/>
                </a:lnTo>
                <a:lnTo>
                  <a:pt x="2386" y="1839"/>
                </a:lnTo>
                <a:lnTo>
                  <a:pt x="2395" y="1811"/>
                </a:lnTo>
                <a:lnTo>
                  <a:pt x="2360" y="1811"/>
                </a:lnTo>
                <a:lnTo>
                  <a:pt x="2360" y="1789"/>
                </a:lnTo>
                <a:lnTo>
                  <a:pt x="2371" y="1760"/>
                </a:lnTo>
                <a:lnTo>
                  <a:pt x="2351" y="1733"/>
                </a:lnTo>
                <a:lnTo>
                  <a:pt x="2231" y="1718"/>
                </a:lnTo>
                <a:lnTo>
                  <a:pt x="2093" y="1644"/>
                </a:lnTo>
                <a:lnTo>
                  <a:pt x="2042" y="1557"/>
                </a:lnTo>
                <a:lnTo>
                  <a:pt x="2050" y="1437"/>
                </a:lnTo>
                <a:lnTo>
                  <a:pt x="2049" y="1407"/>
                </a:lnTo>
                <a:lnTo>
                  <a:pt x="2016" y="1444"/>
                </a:lnTo>
                <a:lnTo>
                  <a:pt x="1990" y="1471"/>
                </a:lnTo>
                <a:lnTo>
                  <a:pt x="1976" y="1467"/>
                </a:lnTo>
                <a:lnTo>
                  <a:pt x="1954" y="1339"/>
                </a:lnTo>
                <a:lnTo>
                  <a:pt x="1972" y="1314"/>
                </a:lnTo>
                <a:lnTo>
                  <a:pt x="1972" y="1290"/>
                </a:lnTo>
                <a:lnTo>
                  <a:pt x="1972" y="1250"/>
                </a:lnTo>
                <a:lnTo>
                  <a:pt x="1960" y="1284"/>
                </a:lnTo>
                <a:lnTo>
                  <a:pt x="1948" y="1299"/>
                </a:lnTo>
                <a:lnTo>
                  <a:pt x="1926" y="1307"/>
                </a:lnTo>
                <a:lnTo>
                  <a:pt x="1892" y="1303"/>
                </a:lnTo>
                <a:lnTo>
                  <a:pt x="1885" y="1300"/>
                </a:lnTo>
                <a:lnTo>
                  <a:pt x="1906" y="1352"/>
                </a:lnTo>
                <a:lnTo>
                  <a:pt x="1887" y="1360"/>
                </a:lnTo>
                <a:lnTo>
                  <a:pt x="1868" y="1352"/>
                </a:lnTo>
                <a:lnTo>
                  <a:pt x="1819" y="1304"/>
                </a:lnTo>
                <a:lnTo>
                  <a:pt x="1820" y="1336"/>
                </a:lnTo>
                <a:lnTo>
                  <a:pt x="1769" y="1236"/>
                </a:lnTo>
                <a:lnTo>
                  <a:pt x="1725" y="1190"/>
                </a:lnTo>
                <a:lnTo>
                  <a:pt x="1703" y="1178"/>
                </a:lnTo>
                <a:lnTo>
                  <a:pt x="1712" y="1163"/>
                </a:lnTo>
                <a:lnTo>
                  <a:pt x="1748" y="1133"/>
                </a:lnTo>
                <a:lnTo>
                  <a:pt x="1785" y="1078"/>
                </a:lnTo>
                <a:lnTo>
                  <a:pt x="1784" y="1043"/>
                </a:lnTo>
                <a:lnTo>
                  <a:pt x="1795" y="1026"/>
                </a:lnTo>
                <a:lnTo>
                  <a:pt x="1795" y="1001"/>
                </a:lnTo>
                <a:lnTo>
                  <a:pt x="1755" y="972"/>
                </a:lnTo>
                <a:lnTo>
                  <a:pt x="1747" y="1033"/>
                </a:lnTo>
                <a:lnTo>
                  <a:pt x="1715" y="1002"/>
                </a:lnTo>
                <a:lnTo>
                  <a:pt x="1700" y="1010"/>
                </a:lnTo>
                <a:lnTo>
                  <a:pt x="1700" y="1018"/>
                </a:lnTo>
                <a:lnTo>
                  <a:pt x="1723" y="1057"/>
                </a:lnTo>
                <a:lnTo>
                  <a:pt x="1728" y="1077"/>
                </a:lnTo>
                <a:lnTo>
                  <a:pt x="1711" y="1087"/>
                </a:lnTo>
                <a:lnTo>
                  <a:pt x="1698" y="1102"/>
                </a:lnTo>
                <a:lnTo>
                  <a:pt x="1675" y="1097"/>
                </a:lnTo>
                <a:lnTo>
                  <a:pt x="1640" y="1003"/>
                </a:lnTo>
                <a:lnTo>
                  <a:pt x="1647" y="922"/>
                </a:lnTo>
                <a:lnTo>
                  <a:pt x="1644" y="806"/>
                </a:lnTo>
                <a:lnTo>
                  <a:pt x="1623" y="676"/>
                </a:lnTo>
                <a:lnTo>
                  <a:pt x="1570" y="612"/>
                </a:lnTo>
                <a:lnTo>
                  <a:pt x="1434" y="528"/>
                </a:lnTo>
                <a:lnTo>
                  <a:pt x="1374" y="503"/>
                </a:lnTo>
                <a:lnTo>
                  <a:pt x="1361" y="499"/>
                </a:lnTo>
                <a:lnTo>
                  <a:pt x="1361" y="448"/>
                </a:lnTo>
                <a:lnTo>
                  <a:pt x="1353" y="427"/>
                </a:lnTo>
                <a:lnTo>
                  <a:pt x="1297" y="423"/>
                </a:lnTo>
                <a:lnTo>
                  <a:pt x="1272" y="405"/>
                </a:lnTo>
                <a:lnTo>
                  <a:pt x="1240" y="399"/>
                </a:lnTo>
                <a:lnTo>
                  <a:pt x="1220" y="389"/>
                </a:lnTo>
                <a:lnTo>
                  <a:pt x="1201" y="357"/>
                </a:lnTo>
                <a:lnTo>
                  <a:pt x="1148" y="334"/>
                </a:lnTo>
                <a:lnTo>
                  <a:pt x="1119" y="334"/>
                </a:lnTo>
                <a:lnTo>
                  <a:pt x="1096" y="339"/>
                </a:lnTo>
                <a:lnTo>
                  <a:pt x="1065" y="367"/>
                </a:lnTo>
                <a:lnTo>
                  <a:pt x="995" y="444"/>
                </a:lnTo>
                <a:lnTo>
                  <a:pt x="956" y="451"/>
                </a:lnTo>
                <a:lnTo>
                  <a:pt x="904" y="506"/>
                </a:lnTo>
                <a:lnTo>
                  <a:pt x="859" y="516"/>
                </a:lnTo>
                <a:lnTo>
                  <a:pt x="798" y="551"/>
                </a:lnTo>
                <a:lnTo>
                  <a:pt x="734" y="559"/>
                </a:lnTo>
                <a:lnTo>
                  <a:pt x="707" y="544"/>
                </a:lnTo>
                <a:lnTo>
                  <a:pt x="678" y="530"/>
                </a:lnTo>
                <a:lnTo>
                  <a:pt x="663" y="466"/>
                </a:lnTo>
                <a:lnTo>
                  <a:pt x="663" y="471"/>
                </a:lnTo>
                <a:lnTo>
                  <a:pt x="678" y="483"/>
                </a:lnTo>
                <a:lnTo>
                  <a:pt x="685" y="512"/>
                </a:lnTo>
                <a:lnTo>
                  <a:pt x="709" y="530"/>
                </a:lnTo>
                <a:lnTo>
                  <a:pt x="733" y="520"/>
                </a:lnTo>
                <a:lnTo>
                  <a:pt x="733" y="451"/>
                </a:lnTo>
                <a:lnTo>
                  <a:pt x="722" y="414"/>
                </a:lnTo>
                <a:lnTo>
                  <a:pt x="697" y="390"/>
                </a:lnTo>
                <a:lnTo>
                  <a:pt x="650" y="393"/>
                </a:lnTo>
                <a:lnTo>
                  <a:pt x="627" y="393"/>
                </a:lnTo>
                <a:lnTo>
                  <a:pt x="627" y="379"/>
                </a:lnTo>
                <a:lnTo>
                  <a:pt x="627" y="373"/>
                </a:lnTo>
                <a:lnTo>
                  <a:pt x="697" y="355"/>
                </a:lnTo>
                <a:lnTo>
                  <a:pt x="674" y="339"/>
                </a:lnTo>
                <a:lnTo>
                  <a:pt x="567" y="343"/>
                </a:lnTo>
                <a:lnTo>
                  <a:pt x="536" y="343"/>
                </a:lnTo>
                <a:lnTo>
                  <a:pt x="528" y="338"/>
                </a:lnTo>
                <a:lnTo>
                  <a:pt x="528" y="319"/>
                </a:lnTo>
                <a:lnTo>
                  <a:pt x="548" y="309"/>
                </a:lnTo>
                <a:lnTo>
                  <a:pt x="548" y="295"/>
                </a:lnTo>
                <a:lnTo>
                  <a:pt x="514" y="295"/>
                </a:lnTo>
                <a:lnTo>
                  <a:pt x="494" y="311"/>
                </a:lnTo>
                <a:lnTo>
                  <a:pt x="476" y="322"/>
                </a:lnTo>
                <a:lnTo>
                  <a:pt x="494" y="350"/>
                </a:lnTo>
                <a:lnTo>
                  <a:pt x="461" y="339"/>
                </a:lnTo>
                <a:lnTo>
                  <a:pt x="450" y="335"/>
                </a:lnTo>
                <a:lnTo>
                  <a:pt x="339" y="346"/>
                </a:lnTo>
                <a:lnTo>
                  <a:pt x="303" y="362"/>
                </a:lnTo>
                <a:lnTo>
                  <a:pt x="245" y="371"/>
                </a:lnTo>
                <a:lnTo>
                  <a:pt x="228" y="379"/>
                </a:lnTo>
                <a:lnTo>
                  <a:pt x="228" y="367"/>
                </a:lnTo>
                <a:lnTo>
                  <a:pt x="235" y="349"/>
                </a:lnTo>
                <a:lnTo>
                  <a:pt x="228" y="331"/>
                </a:lnTo>
                <a:lnTo>
                  <a:pt x="213" y="318"/>
                </a:lnTo>
                <a:lnTo>
                  <a:pt x="162" y="339"/>
                </a:lnTo>
                <a:lnTo>
                  <a:pt x="162" y="350"/>
                </a:lnTo>
                <a:lnTo>
                  <a:pt x="171" y="369"/>
                </a:lnTo>
                <a:lnTo>
                  <a:pt x="171" y="381"/>
                </a:lnTo>
                <a:lnTo>
                  <a:pt x="151" y="399"/>
                </a:lnTo>
                <a:lnTo>
                  <a:pt x="31" y="424"/>
                </a:lnTo>
                <a:lnTo>
                  <a:pt x="19" y="426"/>
                </a:lnTo>
                <a:lnTo>
                  <a:pt x="19" y="426"/>
                </a:lnTo>
                <a:close/>
              </a:path>
            </a:pathLst>
          </a:custGeom>
          <a:solidFill>
            <a:srgbClr val="FFFFFF"/>
          </a:solidFill>
          <a:ln w="0">
            <a:solidFill>
              <a:srgbClr val="000000"/>
            </a:solidFill>
            <a:prstDash val="solid"/>
            <a:round/>
            <a:headEnd/>
            <a:tailEnd/>
          </a:ln>
        </p:spPr>
        <p:txBody>
          <a:bodyPr/>
          <a:lstStyle/>
          <a:p>
            <a:endParaRPr lang="en-US"/>
          </a:p>
        </p:txBody>
      </p:sp>
      <p:sp>
        <p:nvSpPr>
          <p:cNvPr id="23608" name="Freeform 56"/>
          <p:cNvSpPr>
            <a:spLocks/>
          </p:cNvSpPr>
          <p:nvPr/>
        </p:nvSpPr>
        <p:spPr bwMode="auto">
          <a:xfrm>
            <a:off x="6442075" y="4981575"/>
            <a:ext cx="73025" cy="87313"/>
          </a:xfrm>
          <a:custGeom>
            <a:avLst/>
            <a:gdLst/>
            <a:ahLst/>
            <a:cxnLst>
              <a:cxn ang="0">
                <a:pos x="0" y="0"/>
              </a:cxn>
              <a:cxn ang="0">
                <a:pos x="20" y="11"/>
              </a:cxn>
              <a:cxn ang="0">
                <a:pos x="45" y="43"/>
              </a:cxn>
              <a:cxn ang="0">
                <a:pos x="74" y="76"/>
              </a:cxn>
              <a:cxn ang="0">
                <a:pos x="92" y="99"/>
              </a:cxn>
              <a:cxn ang="0">
                <a:pos x="120" y="147"/>
              </a:cxn>
              <a:cxn ang="0">
                <a:pos x="136" y="164"/>
              </a:cxn>
              <a:cxn ang="0">
                <a:pos x="158" y="188"/>
              </a:cxn>
              <a:cxn ang="0">
                <a:pos x="173" y="208"/>
              </a:cxn>
              <a:cxn ang="0">
                <a:pos x="186" y="221"/>
              </a:cxn>
            </a:cxnLst>
            <a:rect l="0" t="0" r="r" b="b"/>
            <a:pathLst>
              <a:path w="186" h="221">
                <a:moveTo>
                  <a:pt x="0" y="0"/>
                </a:moveTo>
                <a:lnTo>
                  <a:pt x="20" y="11"/>
                </a:lnTo>
                <a:lnTo>
                  <a:pt x="45" y="43"/>
                </a:lnTo>
                <a:lnTo>
                  <a:pt x="74" y="76"/>
                </a:lnTo>
                <a:lnTo>
                  <a:pt x="92" y="99"/>
                </a:lnTo>
                <a:lnTo>
                  <a:pt x="120" y="147"/>
                </a:lnTo>
                <a:lnTo>
                  <a:pt x="136" y="164"/>
                </a:lnTo>
                <a:lnTo>
                  <a:pt x="158" y="188"/>
                </a:lnTo>
                <a:lnTo>
                  <a:pt x="173" y="208"/>
                </a:lnTo>
                <a:lnTo>
                  <a:pt x="186" y="221"/>
                </a:lnTo>
              </a:path>
            </a:pathLst>
          </a:custGeom>
          <a:noFill/>
          <a:ln w="0">
            <a:solidFill>
              <a:srgbClr val="000000"/>
            </a:solidFill>
            <a:prstDash val="solid"/>
            <a:round/>
            <a:headEnd/>
            <a:tailEnd/>
          </a:ln>
        </p:spPr>
        <p:txBody>
          <a:bodyPr/>
          <a:lstStyle/>
          <a:p>
            <a:endParaRPr lang="en-US"/>
          </a:p>
        </p:txBody>
      </p:sp>
      <p:sp>
        <p:nvSpPr>
          <p:cNvPr id="23609" name="Freeform 57"/>
          <p:cNvSpPr>
            <a:spLocks/>
          </p:cNvSpPr>
          <p:nvPr/>
        </p:nvSpPr>
        <p:spPr bwMode="auto">
          <a:xfrm>
            <a:off x="6434138" y="5240338"/>
            <a:ext cx="92075" cy="103187"/>
          </a:xfrm>
          <a:custGeom>
            <a:avLst/>
            <a:gdLst/>
            <a:ahLst/>
            <a:cxnLst>
              <a:cxn ang="0">
                <a:pos x="93" y="24"/>
              </a:cxn>
              <a:cxn ang="0">
                <a:pos x="67" y="70"/>
              </a:cxn>
              <a:cxn ang="0">
                <a:pos x="55" y="90"/>
              </a:cxn>
              <a:cxn ang="0">
                <a:pos x="40" y="104"/>
              </a:cxn>
              <a:cxn ang="0">
                <a:pos x="23" y="126"/>
              </a:cxn>
              <a:cxn ang="0">
                <a:pos x="8" y="136"/>
              </a:cxn>
              <a:cxn ang="0">
                <a:pos x="0" y="154"/>
              </a:cxn>
              <a:cxn ang="0">
                <a:pos x="11" y="186"/>
              </a:cxn>
              <a:cxn ang="0">
                <a:pos x="32" y="209"/>
              </a:cxn>
              <a:cxn ang="0">
                <a:pos x="56" y="210"/>
              </a:cxn>
              <a:cxn ang="0">
                <a:pos x="84" y="202"/>
              </a:cxn>
              <a:cxn ang="0">
                <a:pos x="96" y="202"/>
              </a:cxn>
              <a:cxn ang="0">
                <a:pos x="113" y="214"/>
              </a:cxn>
              <a:cxn ang="0">
                <a:pos x="108" y="222"/>
              </a:cxn>
              <a:cxn ang="0">
                <a:pos x="105" y="225"/>
              </a:cxn>
              <a:cxn ang="0">
                <a:pos x="117" y="234"/>
              </a:cxn>
              <a:cxn ang="0">
                <a:pos x="167" y="254"/>
              </a:cxn>
              <a:cxn ang="0">
                <a:pos x="205" y="258"/>
              </a:cxn>
              <a:cxn ang="0">
                <a:pos x="232" y="237"/>
              </a:cxn>
              <a:cxn ang="0">
                <a:pos x="232" y="225"/>
              </a:cxn>
              <a:cxn ang="0">
                <a:pos x="227" y="202"/>
              </a:cxn>
              <a:cxn ang="0">
                <a:pos x="204" y="189"/>
              </a:cxn>
              <a:cxn ang="0">
                <a:pos x="205" y="173"/>
              </a:cxn>
              <a:cxn ang="0">
                <a:pos x="221" y="166"/>
              </a:cxn>
              <a:cxn ang="0">
                <a:pos x="223" y="142"/>
              </a:cxn>
              <a:cxn ang="0">
                <a:pos x="207" y="100"/>
              </a:cxn>
              <a:cxn ang="0">
                <a:pos x="193" y="58"/>
              </a:cxn>
              <a:cxn ang="0">
                <a:pos x="172" y="36"/>
              </a:cxn>
              <a:cxn ang="0">
                <a:pos x="147" y="6"/>
              </a:cxn>
              <a:cxn ang="0">
                <a:pos x="127" y="0"/>
              </a:cxn>
              <a:cxn ang="0">
                <a:pos x="105" y="6"/>
              </a:cxn>
              <a:cxn ang="0">
                <a:pos x="99" y="13"/>
              </a:cxn>
              <a:cxn ang="0">
                <a:pos x="93" y="24"/>
              </a:cxn>
              <a:cxn ang="0">
                <a:pos x="93" y="24"/>
              </a:cxn>
            </a:cxnLst>
            <a:rect l="0" t="0" r="r" b="b"/>
            <a:pathLst>
              <a:path w="232" h="258">
                <a:moveTo>
                  <a:pt x="93" y="24"/>
                </a:moveTo>
                <a:lnTo>
                  <a:pt x="67" y="70"/>
                </a:lnTo>
                <a:lnTo>
                  <a:pt x="55" y="90"/>
                </a:lnTo>
                <a:lnTo>
                  <a:pt x="40" y="104"/>
                </a:lnTo>
                <a:lnTo>
                  <a:pt x="23" y="126"/>
                </a:lnTo>
                <a:lnTo>
                  <a:pt x="8" y="136"/>
                </a:lnTo>
                <a:lnTo>
                  <a:pt x="0" y="154"/>
                </a:lnTo>
                <a:lnTo>
                  <a:pt x="11" y="186"/>
                </a:lnTo>
                <a:lnTo>
                  <a:pt x="32" y="209"/>
                </a:lnTo>
                <a:lnTo>
                  <a:pt x="56" y="210"/>
                </a:lnTo>
                <a:lnTo>
                  <a:pt x="84" y="202"/>
                </a:lnTo>
                <a:lnTo>
                  <a:pt x="96" y="202"/>
                </a:lnTo>
                <a:lnTo>
                  <a:pt x="113" y="214"/>
                </a:lnTo>
                <a:lnTo>
                  <a:pt x="108" y="222"/>
                </a:lnTo>
                <a:lnTo>
                  <a:pt x="105" y="225"/>
                </a:lnTo>
                <a:lnTo>
                  <a:pt x="117" y="234"/>
                </a:lnTo>
                <a:lnTo>
                  <a:pt x="167" y="254"/>
                </a:lnTo>
                <a:lnTo>
                  <a:pt x="205" y="258"/>
                </a:lnTo>
                <a:lnTo>
                  <a:pt x="232" y="237"/>
                </a:lnTo>
                <a:lnTo>
                  <a:pt x="232" y="225"/>
                </a:lnTo>
                <a:lnTo>
                  <a:pt x="227" y="202"/>
                </a:lnTo>
                <a:lnTo>
                  <a:pt x="204" y="189"/>
                </a:lnTo>
                <a:lnTo>
                  <a:pt x="205" y="173"/>
                </a:lnTo>
                <a:lnTo>
                  <a:pt x="221" y="166"/>
                </a:lnTo>
                <a:lnTo>
                  <a:pt x="223" y="142"/>
                </a:lnTo>
                <a:lnTo>
                  <a:pt x="207" y="100"/>
                </a:lnTo>
                <a:lnTo>
                  <a:pt x="193" y="58"/>
                </a:lnTo>
                <a:lnTo>
                  <a:pt x="172" y="36"/>
                </a:lnTo>
                <a:lnTo>
                  <a:pt x="147" y="6"/>
                </a:lnTo>
                <a:lnTo>
                  <a:pt x="127" y="0"/>
                </a:lnTo>
                <a:lnTo>
                  <a:pt x="105" y="6"/>
                </a:lnTo>
                <a:lnTo>
                  <a:pt x="99" y="13"/>
                </a:lnTo>
                <a:lnTo>
                  <a:pt x="93" y="24"/>
                </a:lnTo>
                <a:lnTo>
                  <a:pt x="93" y="24"/>
                </a:lnTo>
                <a:close/>
              </a:path>
            </a:pathLst>
          </a:custGeom>
          <a:solidFill>
            <a:srgbClr val="FFFFFF"/>
          </a:solidFill>
          <a:ln w="0">
            <a:solidFill>
              <a:srgbClr val="000000"/>
            </a:solidFill>
            <a:prstDash val="solid"/>
            <a:round/>
            <a:headEnd/>
            <a:tailEnd/>
          </a:ln>
        </p:spPr>
        <p:txBody>
          <a:bodyPr/>
          <a:lstStyle/>
          <a:p>
            <a:endParaRPr lang="en-US"/>
          </a:p>
        </p:txBody>
      </p:sp>
      <p:sp>
        <p:nvSpPr>
          <p:cNvPr id="23610" name="Line 58"/>
          <p:cNvSpPr>
            <a:spLocks noChangeShapeType="1"/>
          </p:cNvSpPr>
          <p:nvPr/>
        </p:nvSpPr>
        <p:spPr bwMode="auto">
          <a:xfrm flipH="1">
            <a:off x="6537325" y="5553075"/>
            <a:ext cx="6350" cy="7938"/>
          </a:xfrm>
          <a:prstGeom prst="line">
            <a:avLst/>
          </a:prstGeom>
          <a:noFill/>
          <a:ln w="0">
            <a:solidFill>
              <a:srgbClr val="000000"/>
            </a:solidFill>
            <a:round/>
            <a:headEnd/>
            <a:tailEnd/>
          </a:ln>
        </p:spPr>
        <p:txBody>
          <a:bodyPr/>
          <a:lstStyle/>
          <a:p>
            <a:endParaRPr lang="en-US"/>
          </a:p>
        </p:txBody>
      </p:sp>
      <p:sp>
        <p:nvSpPr>
          <p:cNvPr id="23611" name="Line 59"/>
          <p:cNvSpPr>
            <a:spLocks noChangeShapeType="1"/>
          </p:cNvSpPr>
          <p:nvPr/>
        </p:nvSpPr>
        <p:spPr bwMode="auto">
          <a:xfrm flipH="1">
            <a:off x="6496050" y="5572125"/>
            <a:ext cx="14288" cy="4763"/>
          </a:xfrm>
          <a:prstGeom prst="line">
            <a:avLst/>
          </a:prstGeom>
          <a:noFill/>
          <a:ln w="0">
            <a:solidFill>
              <a:srgbClr val="000000"/>
            </a:solidFill>
            <a:round/>
            <a:headEnd/>
            <a:tailEnd/>
          </a:ln>
        </p:spPr>
        <p:txBody>
          <a:bodyPr/>
          <a:lstStyle/>
          <a:p>
            <a:endParaRPr lang="en-US"/>
          </a:p>
        </p:txBody>
      </p:sp>
      <p:sp>
        <p:nvSpPr>
          <p:cNvPr id="23612" name="Line 60"/>
          <p:cNvSpPr>
            <a:spLocks noChangeShapeType="1"/>
          </p:cNvSpPr>
          <p:nvPr/>
        </p:nvSpPr>
        <p:spPr bwMode="auto">
          <a:xfrm flipH="1">
            <a:off x="6456363" y="5589588"/>
            <a:ext cx="17462" cy="4762"/>
          </a:xfrm>
          <a:prstGeom prst="line">
            <a:avLst/>
          </a:prstGeom>
          <a:noFill/>
          <a:ln w="0">
            <a:solidFill>
              <a:srgbClr val="000000"/>
            </a:solidFill>
            <a:round/>
            <a:headEnd/>
            <a:tailEnd/>
          </a:ln>
        </p:spPr>
        <p:txBody>
          <a:bodyPr/>
          <a:lstStyle/>
          <a:p>
            <a:endParaRPr lang="en-US"/>
          </a:p>
        </p:txBody>
      </p:sp>
      <p:sp>
        <p:nvSpPr>
          <p:cNvPr id="23613" name="Line 61"/>
          <p:cNvSpPr>
            <a:spLocks noChangeShapeType="1"/>
          </p:cNvSpPr>
          <p:nvPr/>
        </p:nvSpPr>
        <p:spPr bwMode="auto">
          <a:xfrm flipH="1">
            <a:off x="6430963" y="5603875"/>
            <a:ext cx="11112" cy="1588"/>
          </a:xfrm>
          <a:prstGeom prst="line">
            <a:avLst/>
          </a:prstGeom>
          <a:noFill/>
          <a:ln w="0">
            <a:solidFill>
              <a:srgbClr val="000000"/>
            </a:solidFill>
            <a:round/>
            <a:headEnd/>
            <a:tailEnd/>
          </a:ln>
        </p:spPr>
        <p:txBody>
          <a:bodyPr/>
          <a:lstStyle/>
          <a:p>
            <a:endParaRPr lang="en-US"/>
          </a:p>
        </p:txBody>
      </p:sp>
      <p:sp>
        <p:nvSpPr>
          <p:cNvPr id="23614" name="Freeform 62"/>
          <p:cNvSpPr>
            <a:spLocks/>
          </p:cNvSpPr>
          <p:nvPr/>
        </p:nvSpPr>
        <p:spPr bwMode="auto">
          <a:xfrm>
            <a:off x="6565900" y="5465763"/>
            <a:ext cx="61913" cy="69850"/>
          </a:xfrm>
          <a:custGeom>
            <a:avLst/>
            <a:gdLst/>
            <a:ahLst/>
            <a:cxnLst>
              <a:cxn ang="0">
                <a:pos x="145" y="3"/>
              </a:cxn>
              <a:cxn ang="0">
                <a:pos x="107" y="71"/>
              </a:cxn>
              <a:cxn ang="0">
                <a:pos x="79" y="95"/>
              </a:cxn>
              <a:cxn ang="0">
                <a:pos x="52" y="128"/>
              </a:cxn>
              <a:cxn ang="0">
                <a:pos x="30" y="144"/>
              </a:cxn>
              <a:cxn ang="0">
                <a:pos x="6" y="169"/>
              </a:cxn>
              <a:cxn ang="0">
                <a:pos x="0" y="180"/>
              </a:cxn>
              <a:cxn ang="0">
                <a:pos x="12" y="174"/>
              </a:cxn>
              <a:cxn ang="0">
                <a:pos x="42" y="153"/>
              </a:cxn>
              <a:cxn ang="0">
                <a:pos x="72" y="131"/>
              </a:cxn>
              <a:cxn ang="0">
                <a:pos x="107" y="99"/>
              </a:cxn>
              <a:cxn ang="0">
                <a:pos x="133" y="63"/>
              </a:cxn>
              <a:cxn ang="0">
                <a:pos x="148" y="36"/>
              </a:cxn>
              <a:cxn ang="0">
                <a:pos x="157" y="11"/>
              </a:cxn>
              <a:cxn ang="0">
                <a:pos x="152" y="0"/>
              </a:cxn>
              <a:cxn ang="0">
                <a:pos x="145" y="3"/>
              </a:cxn>
              <a:cxn ang="0">
                <a:pos x="145" y="3"/>
              </a:cxn>
            </a:cxnLst>
            <a:rect l="0" t="0" r="r" b="b"/>
            <a:pathLst>
              <a:path w="157" h="180">
                <a:moveTo>
                  <a:pt x="145" y="3"/>
                </a:moveTo>
                <a:lnTo>
                  <a:pt x="107" y="71"/>
                </a:lnTo>
                <a:lnTo>
                  <a:pt x="79" y="95"/>
                </a:lnTo>
                <a:lnTo>
                  <a:pt x="52" y="128"/>
                </a:lnTo>
                <a:lnTo>
                  <a:pt x="30" y="144"/>
                </a:lnTo>
                <a:lnTo>
                  <a:pt x="6" y="169"/>
                </a:lnTo>
                <a:lnTo>
                  <a:pt x="0" y="180"/>
                </a:lnTo>
                <a:lnTo>
                  <a:pt x="12" y="174"/>
                </a:lnTo>
                <a:lnTo>
                  <a:pt x="42" y="153"/>
                </a:lnTo>
                <a:lnTo>
                  <a:pt x="72" y="131"/>
                </a:lnTo>
                <a:lnTo>
                  <a:pt x="107" y="99"/>
                </a:lnTo>
                <a:lnTo>
                  <a:pt x="133" y="63"/>
                </a:lnTo>
                <a:lnTo>
                  <a:pt x="148" y="36"/>
                </a:lnTo>
                <a:lnTo>
                  <a:pt x="157" y="11"/>
                </a:lnTo>
                <a:lnTo>
                  <a:pt x="152" y="0"/>
                </a:lnTo>
                <a:lnTo>
                  <a:pt x="145" y="3"/>
                </a:lnTo>
                <a:lnTo>
                  <a:pt x="145" y="3"/>
                </a:lnTo>
                <a:close/>
              </a:path>
            </a:pathLst>
          </a:custGeom>
          <a:solidFill>
            <a:srgbClr val="FFFFFF"/>
          </a:solidFill>
          <a:ln w="0">
            <a:solidFill>
              <a:srgbClr val="000000"/>
            </a:solidFill>
            <a:prstDash val="solid"/>
            <a:round/>
            <a:headEnd/>
            <a:tailEnd/>
          </a:ln>
        </p:spPr>
        <p:txBody>
          <a:bodyPr/>
          <a:lstStyle/>
          <a:p>
            <a:endParaRPr lang="en-US"/>
          </a:p>
        </p:txBody>
      </p:sp>
      <p:sp>
        <p:nvSpPr>
          <p:cNvPr id="23615" name="Freeform 63"/>
          <p:cNvSpPr>
            <a:spLocks/>
          </p:cNvSpPr>
          <p:nvPr/>
        </p:nvSpPr>
        <p:spPr bwMode="auto">
          <a:xfrm>
            <a:off x="5895975" y="3775075"/>
            <a:ext cx="955675" cy="447675"/>
          </a:xfrm>
          <a:custGeom>
            <a:avLst/>
            <a:gdLst/>
            <a:ahLst/>
            <a:cxnLst>
              <a:cxn ang="0">
                <a:pos x="1881" y="1041"/>
              </a:cxn>
              <a:cxn ang="0">
                <a:pos x="1860" y="978"/>
              </a:cxn>
              <a:cxn ang="0">
                <a:pos x="1916" y="1003"/>
              </a:cxn>
              <a:cxn ang="0">
                <a:pos x="1912" y="973"/>
              </a:cxn>
              <a:cxn ang="0">
                <a:pos x="2043" y="750"/>
              </a:cxn>
              <a:cxn ang="0">
                <a:pos x="2230" y="605"/>
              </a:cxn>
              <a:cxn ang="0">
                <a:pos x="2168" y="585"/>
              </a:cxn>
              <a:cxn ang="0">
                <a:pos x="2017" y="572"/>
              </a:cxn>
              <a:cxn ang="0">
                <a:pos x="2145" y="549"/>
              </a:cxn>
              <a:cxn ang="0">
                <a:pos x="2158" y="476"/>
              </a:cxn>
              <a:cxn ang="0">
                <a:pos x="2110" y="451"/>
              </a:cxn>
              <a:cxn ang="0">
                <a:pos x="2208" y="464"/>
              </a:cxn>
              <a:cxn ang="0">
                <a:pos x="2343" y="455"/>
              </a:cxn>
              <a:cxn ang="0">
                <a:pos x="2381" y="314"/>
              </a:cxn>
              <a:cxn ang="0">
                <a:pos x="2367" y="202"/>
              </a:cxn>
              <a:cxn ang="0">
                <a:pos x="2311" y="225"/>
              </a:cxn>
              <a:cxn ang="0">
                <a:pos x="2292" y="295"/>
              </a:cxn>
              <a:cxn ang="0">
                <a:pos x="2226" y="215"/>
              </a:cxn>
              <a:cxn ang="0">
                <a:pos x="2101" y="262"/>
              </a:cxn>
              <a:cxn ang="0">
                <a:pos x="2070" y="210"/>
              </a:cxn>
              <a:cxn ang="0">
                <a:pos x="2065" y="169"/>
              </a:cxn>
              <a:cxn ang="0">
                <a:pos x="2182" y="157"/>
              </a:cxn>
              <a:cxn ang="0">
                <a:pos x="2318" y="133"/>
              </a:cxn>
              <a:cxn ang="0">
                <a:pos x="2294" y="60"/>
              </a:cxn>
              <a:cxn ang="0">
                <a:pos x="2323" y="41"/>
              </a:cxn>
              <a:cxn ang="0">
                <a:pos x="2328" y="6"/>
              </a:cxn>
              <a:cxn ang="0">
                <a:pos x="1925" y="96"/>
              </a:cxn>
              <a:cxn ang="0">
                <a:pos x="695" y="352"/>
              </a:cxn>
              <a:cxn ang="0">
                <a:pos x="581" y="414"/>
              </a:cxn>
              <a:cxn ang="0">
                <a:pos x="582" y="474"/>
              </a:cxn>
              <a:cxn ang="0">
                <a:pos x="555" y="497"/>
              </a:cxn>
              <a:cxn ang="0">
                <a:pos x="509" y="552"/>
              </a:cxn>
              <a:cxn ang="0">
                <a:pos x="455" y="616"/>
              </a:cxn>
              <a:cxn ang="0">
                <a:pos x="420" y="620"/>
              </a:cxn>
              <a:cxn ang="0">
                <a:pos x="377" y="617"/>
              </a:cxn>
              <a:cxn ang="0">
                <a:pos x="330" y="669"/>
              </a:cxn>
              <a:cxn ang="0">
                <a:pos x="302" y="709"/>
              </a:cxn>
              <a:cxn ang="0">
                <a:pos x="276" y="704"/>
              </a:cxn>
              <a:cxn ang="0">
                <a:pos x="248" y="693"/>
              </a:cxn>
              <a:cxn ang="0">
                <a:pos x="196" y="773"/>
              </a:cxn>
              <a:cxn ang="0">
                <a:pos x="157" y="825"/>
              </a:cxn>
              <a:cxn ang="0">
                <a:pos x="109" y="841"/>
              </a:cxn>
              <a:cxn ang="0">
                <a:pos x="71" y="865"/>
              </a:cxn>
              <a:cxn ang="0">
                <a:pos x="44" y="905"/>
              </a:cxn>
              <a:cxn ang="0">
                <a:pos x="50" y="930"/>
              </a:cxn>
              <a:cxn ang="0">
                <a:pos x="28" y="950"/>
              </a:cxn>
              <a:cxn ang="0">
                <a:pos x="0" y="1026"/>
              </a:cxn>
              <a:cxn ang="0">
                <a:pos x="172" y="1003"/>
              </a:cxn>
              <a:cxn ang="0">
                <a:pos x="570" y="895"/>
              </a:cxn>
              <a:cxn ang="0">
                <a:pos x="692" y="870"/>
              </a:cxn>
              <a:cxn ang="0">
                <a:pos x="992" y="860"/>
              </a:cxn>
              <a:cxn ang="0">
                <a:pos x="1028" y="876"/>
              </a:cxn>
              <a:cxn ang="0">
                <a:pos x="1371" y="878"/>
              </a:cxn>
              <a:cxn ang="0">
                <a:pos x="1751" y="1126"/>
              </a:cxn>
            </a:cxnLst>
            <a:rect l="0" t="0" r="r" b="b"/>
            <a:pathLst>
              <a:path w="2405" h="1127">
                <a:moveTo>
                  <a:pt x="1751" y="1126"/>
                </a:moveTo>
                <a:lnTo>
                  <a:pt x="1792" y="1091"/>
                </a:lnTo>
                <a:lnTo>
                  <a:pt x="1881" y="1041"/>
                </a:lnTo>
                <a:lnTo>
                  <a:pt x="1892" y="1019"/>
                </a:lnTo>
                <a:lnTo>
                  <a:pt x="1866" y="986"/>
                </a:lnTo>
                <a:lnTo>
                  <a:pt x="1860" y="978"/>
                </a:lnTo>
                <a:lnTo>
                  <a:pt x="1892" y="1011"/>
                </a:lnTo>
                <a:lnTo>
                  <a:pt x="1909" y="1017"/>
                </a:lnTo>
                <a:lnTo>
                  <a:pt x="1916" y="1003"/>
                </a:lnTo>
                <a:lnTo>
                  <a:pt x="1940" y="954"/>
                </a:lnTo>
                <a:lnTo>
                  <a:pt x="1921" y="966"/>
                </a:lnTo>
                <a:lnTo>
                  <a:pt x="1912" y="973"/>
                </a:lnTo>
                <a:lnTo>
                  <a:pt x="1914" y="941"/>
                </a:lnTo>
                <a:lnTo>
                  <a:pt x="1960" y="860"/>
                </a:lnTo>
                <a:lnTo>
                  <a:pt x="2043" y="750"/>
                </a:lnTo>
                <a:lnTo>
                  <a:pt x="2182" y="665"/>
                </a:lnTo>
                <a:lnTo>
                  <a:pt x="2211" y="643"/>
                </a:lnTo>
                <a:lnTo>
                  <a:pt x="2230" y="605"/>
                </a:lnTo>
                <a:lnTo>
                  <a:pt x="2228" y="572"/>
                </a:lnTo>
                <a:lnTo>
                  <a:pt x="2215" y="572"/>
                </a:lnTo>
                <a:lnTo>
                  <a:pt x="2168" y="585"/>
                </a:lnTo>
                <a:lnTo>
                  <a:pt x="2114" y="597"/>
                </a:lnTo>
                <a:lnTo>
                  <a:pt x="2073" y="600"/>
                </a:lnTo>
                <a:lnTo>
                  <a:pt x="2017" y="572"/>
                </a:lnTo>
                <a:lnTo>
                  <a:pt x="2045" y="572"/>
                </a:lnTo>
                <a:lnTo>
                  <a:pt x="2091" y="572"/>
                </a:lnTo>
                <a:lnTo>
                  <a:pt x="2145" y="549"/>
                </a:lnTo>
                <a:lnTo>
                  <a:pt x="2159" y="516"/>
                </a:lnTo>
                <a:lnTo>
                  <a:pt x="2147" y="495"/>
                </a:lnTo>
                <a:lnTo>
                  <a:pt x="2158" y="476"/>
                </a:lnTo>
                <a:lnTo>
                  <a:pt x="2147" y="466"/>
                </a:lnTo>
                <a:lnTo>
                  <a:pt x="2129" y="466"/>
                </a:lnTo>
                <a:lnTo>
                  <a:pt x="2110" y="451"/>
                </a:lnTo>
                <a:lnTo>
                  <a:pt x="2110" y="432"/>
                </a:lnTo>
                <a:lnTo>
                  <a:pt x="2162" y="440"/>
                </a:lnTo>
                <a:lnTo>
                  <a:pt x="2208" y="464"/>
                </a:lnTo>
                <a:lnTo>
                  <a:pt x="2259" y="464"/>
                </a:lnTo>
                <a:lnTo>
                  <a:pt x="2311" y="474"/>
                </a:lnTo>
                <a:lnTo>
                  <a:pt x="2343" y="455"/>
                </a:lnTo>
                <a:lnTo>
                  <a:pt x="2343" y="411"/>
                </a:lnTo>
                <a:lnTo>
                  <a:pt x="2361" y="354"/>
                </a:lnTo>
                <a:lnTo>
                  <a:pt x="2381" y="314"/>
                </a:lnTo>
                <a:lnTo>
                  <a:pt x="2405" y="287"/>
                </a:lnTo>
                <a:lnTo>
                  <a:pt x="2405" y="253"/>
                </a:lnTo>
                <a:lnTo>
                  <a:pt x="2367" y="202"/>
                </a:lnTo>
                <a:lnTo>
                  <a:pt x="2348" y="191"/>
                </a:lnTo>
                <a:lnTo>
                  <a:pt x="2316" y="191"/>
                </a:lnTo>
                <a:lnTo>
                  <a:pt x="2311" y="225"/>
                </a:lnTo>
                <a:lnTo>
                  <a:pt x="2314" y="263"/>
                </a:lnTo>
                <a:lnTo>
                  <a:pt x="2314" y="315"/>
                </a:lnTo>
                <a:lnTo>
                  <a:pt x="2292" y="295"/>
                </a:lnTo>
                <a:lnTo>
                  <a:pt x="2266" y="241"/>
                </a:lnTo>
                <a:lnTo>
                  <a:pt x="2243" y="215"/>
                </a:lnTo>
                <a:lnTo>
                  <a:pt x="2226" y="215"/>
                </a:lnTo>
                <a:lnTo>
                  <a:pt x="2190" y="231"/>
                </a:lnTo>
                <a:lnTo>
                  <a:pt x="2150" y="238"/>
                </a:lnTo>
                <a:lnTo>
                  <a:pt x="2101" y="262"/>
                </a:lnTo>
                <a:lnTo>
                  <a:pt x="2082" y="270"/>
                </a:lnTo>
                <a:lnTo>
                  <a:pt x="2093" y="243"/>
                </a:lnTo>
                <a:lnTo>
                  <a:pt x="2070" y="210"/>
                </a:lnTo>
                <a:lnTo>
                  <a:pt x="1986" y="157"/>
                </a:lnTo>
                <a:lnTo>
                  <a:pt x="2011" y="154"/>
                </a:lnTo>
                <a:lnTo>
                  <a:pt x="2065" y="169"/>
                </a:lnTo>
                <a:lnTo>
                  <a:pt x="2098" y="154"/>
                </a:lnTo>
                <a:lnTo>
                  <a:pt x="2133" y="147"/>
                </a:lnTo>
                <a:lnTo>
                  <a:pt x="2182" y="157"/>
                </a:lnTo>
                <a:lnTo>
                  <a:pt x="2222" y="153"/>
                </a:lnTo>
                <a:lnTo>
                  <a:pt x="2276" y="145"/>
                </a:lnTo>
                <a:lnTo>
                  <a:pt x="2318" y="133"/>
                </a:lnTo>
                <a:lnTo>
                  <a:pt x="2318" y="103"/>
                </a:lnTo>
                <a:lnTo>
                  <a:pt x="2316" y="64"/>
                </a:lnTo>
                <a:lnTo>
                  <a:pt x="2294" y="60"/>
                </a:lnTo>
                <a:lnTo>
                  <a:pt x="2294" y="50"/>
                </a:lnTo>
                <a:lnTo>
                  <a:pt x="2308" y="41"/>
                </a:lnTo>
                <a:lnTo>
                  <a:pt x="2323" y="41"/>
                </a:lnTo>
                <a:lnTo>
                  <a:pt x="2334" y="26"/>
                </a:lnTo>
                <a:lnTo>
                  <a:pt x="2328" y="10"/>
                </a:lnTo>
                <a:lnTo>
                  <a:pt x="2328" y="6"/>
                </a:lnTo>
                <a:lnTo>
                  <a:pt x="2323" y="0"/>
                </a:lnTo>
                <a:lnTo>
                  <a:pt x="1925" y="81"/>
                </a:lnTo>
                <a:lnTo>
                  <a:pt x="1925" y="96"/>
                </a:lnTo>
                <a:lnTo>
                  <a:pt x="1531" y="183"/>
                </a:lnTo>
                <a:lnTo>
                  <a:pt x="1073" y="287"/>
                </a:lnTo>
                <a:lnTo>
                  <a:pt x="695" y="352"/>
                </a:lnTo>
                <a:lnTo>
                  <a:pt x="626" y="362"/>
                </a:lnTo>
                <a:lnTo>
                  <a:pt x="593" y="399"/>
                </a:lnTo>
                <a:lnTo>
                  <a:pt x="581" y="414"/>
                </a:lnTo>
                <a:lnTo>
                  <a:pt x="574" y="438"/>
                </a:lnTo>
                <a:lnTo>
                  <a:pt x="575" y="452"/>
                </a:lnTo>
                <a:lnTo>
                  <a:pt x="582" y="474"/>
                </a:lnTo>
                <a:lnTo>
                  <a:pt x="586" y="508"/>
                </a:lnTo>
                <a:lnTo>
                  <a:pt x="562" y="505"/>
                </a:lnTo>
                <a:lnTo>
                  <a:pt x="555" y="497"/>
                </a:lnTo>
                <a:lnTo>
                  <a:pt x="537" y="515"/>
                </a:lnTo>
                <a:lnTo>
                  <a:pt x="518" y="532"/>
                </a:lnTo>
                <a:lnTo>
                  <a:pt x="509" y="552"/>
                </a:lnTo>
                <a:lnTo>
                  <a:pt x="487" y="575"/>
                </a:lnTo>
                <a:lnTo>
                  <a:pt x="469" y="589"/>
                </a:lnTo>
                <a:lnTo>
                  <a:pt x="455" y="616"/>
                </a:lnTo>
                <a:lnTo>
                  <a:pt x="450" y="627"/>
                </a:lnTo>
                <a:lnTo>
                  <a:pt x="446" y="627"/>
                </a:lnTo>
                <a:lnTo>
                  <a:pt x="420" y="620"/>
                </a:lnTo>
                <a:lnTo>
                  <a:pt x="410" y="616"/>
                </a:lnTo>
                <a:lnTo>
                  <a:pt x="400" y="611"/>
                </a:lnTo>
                <a:lnTo>
                  <a:pt x="377" y="617"/>
                </a:lnTo>
                <a:lnTo>
                  <a:pt x="361" y="632"/>
                </a:lnTo>
                <a:lnTo>
                  <a:pt x="344" y="645"/>
                </a:lnTo>
                <a:lnTo>
                  <a:pt x="330" y="669"/>
                </a:lnTo>
                <a:lnTo>
                  <a:pt x="321" y="687"/>
                </a:lnTo>
                <a:lnTo>
                  <a:pt x="318" y="698"/>
                </a:lnTo>
                <a:lnTo>
                  <a:pt x="302" y="709"/>
                </a:lnTo>
                <a:lnTo>
                  <a:pt x="292" y="717"/>
                </a:lnTo>
                <a:lnTo>
                  <a:pt x="281" y="712"/>
                </a:lnTo>
                <a:lnTo>
                  <a:pt x="276" y="704"/>
                </a:lnTo>
                <a:lnTo>
                  <a:pt x="270" y="697"/>
                </a:lnTo>
                <a:lnTo>
                  <a:pt x="264" y="693"/>
                </a:lnTo>
                <a:lnTo>
                  <a:pt x="248" y="693"/>
                </a:lnTo>
                <a:lnTo>
                  <a:pt x="236" y="693"/>
                </a:lnTo>
                <a:lnTo>
                  <a:pt x="220" y="730"/>
                </a:lnTo>
                <a:lnTo>
                  <a:pt x="196" y="773"/>
                </a:lnTo>
                <a:lnTo>
                  <a:pt x="192" y="790"/>
                </a:lnTo>
                <a:lnTo>
                  <a:pt x="179" y="814"/>
                </a:lnTo>
                <a:lnTo>
                  <a:pt x="157" y="825"/>
                </a:lnTo>
                <a:lnTo>
                  <a:pt x="136" y="830"/>
                </a:lnTo>
                <a:lnTo>
                  <a:pt x="119" y="840"/>
                </a:lnTo>
                <a:lnTo>
                  <a:pt x="109" y="841"/>
                </a:lnTo>
                <a:lnTo>
                  <a:pt x="92" y="844"/>
                </a:lnTo>
                <a:lnTo>
                  <a:pt x="79" y="850"/>
                </a:lnTo>
                <a:lnTo>
                  <a:pt x="71" y="865"/>
                </a:lnTo>
                <a:lnTo>
                  <a:pt x="63" y="888"/>
                </a:lnTo>
                <a:lnTo>
                  <a:pt x="51" y="899"/>
                </a:lnTo>
                <a:lnTo>
                  <a:pt x="44" y="905"/>
                </a:lnTo>
                <a:lnTo>
                  <a:pt x="44" y="910"/>
                </a:lnTo>
                <a:lnTo>
                  <a:pt x="44" y="919"/>
                </a:lnTo>
                <a:lnTo>
                  <a:pt x="50" y="930"/>
                </a:lnTo>
                <a:lnTo>
                  <a:pt x="50" y="942"/>
                </a:lnTo>
                <a:lnTo>
                  <a:pt x="44" y="947"/>
                </a:lnTo>
                <a:lnTo>
                  <a:pt x="28" y="950"/>
                </a:lnTo>
                <a:lnTo>
                  <a:pt x="8" y="955"/>
                </a:lnTo>
                <a:lnTo>
                  <a:pt x="8" y="982"/>
                </a:lnTo>
                <a:lnTo>
                  <a:pt x="0" y="1026"/>
                </a:lnTo>
                <a:lnTo>
                  <a:pt x="0" y="1031"/>
                </a:lnTo>
                <a:lnTo>
                  <a:pt x="159" y="1011"/>
                </a:lnTo>
                <a:lnTo>
                  <a:pt x="172" y="1003"/>
                </a:lnTo>
                <a:lnTo>
                  <a:pt x="408" y="962"/>
                </a:lnTo>
                <a:lnTo>
                  <a:pt x="462" y="953"/>
                </a:lnTo>
                <a:lnTo>
                  <a:pt x="570" y="895"/>
                </a:lnTo>
                <a:lnTo>
                  <a:pt x="680" y="884"/>
                </a:lnTo>
                <a:lnTo>
                  <a:pt x="687" y="884"/>
                </a:lnTo>
                <a:lnTo>
                  <a:pt x="692" y="870"/>
                </a:lnTo>
                <a:lnTo>
                  <a:pt x="975" y="850"/>
                </a:lnTo>
                <a:lnTo>
                  <a:pt x="987" y="850"/>
                </a:lnTo>
                <a:lnTo>
                  <a:pt x="992" y="860"/>
                </a:lnTo>
                <a:lnTo>
                  <a:pt x="992" y="876"/>
                </a:lnTo>
                <a:lnTo>
                  <a:pt x="1008" y="876"/>
                </a:lnTo>
                <a:lnTo>
                  <a:pt x="1028" y="876"/>
                </a:lnTo>
                <a:lnTo>
                  <a:pt x="1050" y="917"/>
                </a:lnTo>
                <a:lnTo>
                  <a:pt x="1061" y="931"/>
                </a:lnTo>
                <a:lnTo>
                  <a:pt x="1371" y="878"/>
                </a:lnTo>
                <a:lnTo>
                  <a:pt x="1748" y="1127"/>
                </a:lnTo>
                <a:lnTo>
                  <a:pt x="1751" y="1126"/>
                </a:lnTo>
                <a:lnTo>
                  <a:pt x="1751" y="1126"/>
                </a:lnTo>
                <a:close/>
              </a:path>
            </a:pathLst>
          </a:custGeom>
          <a:gradFill rotWithShape="0">
            <a:gsLst>
              <a:gs pos="0">
                <a:srgbClr val="0000FF"/>
              </a:gs>
              <a:gs pos="100000">
                <a:srgbClr val="000099"/>
              </a:gs>
            </a:gsLst>
            <a:path path="rect">
              <a:fillToRect l="50000" t="50000" r="50000" b="50000"/>
            </a:path>
          </a:gradFill>
          <a:ln w="0">
            <a:solidFill>
              <a:srgbClr val="000000"/>
            </a:solidFill>
            <a:prstDash val="solid"/>
            <a:round/>
            <a:headEnd/>
            <a:tailEnd/>
          </a:ln>
        </p:spPr>
        <p:txBody>
          <a:bodyPr/>
          <a:lstStyle/>
          <a:p>
            <a:endParaRPr lang="en-US"/>
          </a:p>
        </p:txBody>
      </p:sp>
      <p:sp>
        <p:nvSpPr>
          <p:cNvPr id="23616" name="Freeform 64"/>
          <p:cNvSpPr>
            <a:spLocks/>
          </p:cNvSpPr>
          <p:nvPr/>
        </p:nvSpPr>
        <p:spPr bwMode="auto">
          <a:xfrm>
            <a:off x="5989638" y="4111625"/>
            <a:ext cx="601662" cy="420688"/>
          </a:xfrm>
          <a:custGeom>
            <a:avLst/>
            <a:gdLst/>
            <a:ahLst/>
            <a:cxnLst>
              <a:cxn ang="0">
                <a:pos x="231" y="104"/>
              </a:cxn>
              <a:cxn ang="0">
                <a:pos x="449" y="34"/>
              </a:cxn>
              <a:cxn ang="0">
                <a:pos x="749" y="0"/>
              </a:cxn>
              <a:cxn ang="0">
                <a:pos x="760" y="24"/>
              </a:cxn>
              <a:cxn ang="0">
                <a:pos x="783" y="24"/>
              </a:cxn>
              <a:cxn ang="0">
                <a:pos x="826" y="81"/>
              </a:cxn>
              <a:cxn ang="0">
                <a:pos x="1514" y="276"/>
              </a:cxn>
              <a:cxn ang="0">
                <a:pos x="1422" y="372"/>
              </a:cxn>
              <a:cxn ang="0">
                <a:pos x="1370" y="465"/>
              </a:cxn>
              <a:cxn ang="0">
                <a:pos x="1360" y="514"/>
              </a:cxn>
              <a:cxn ang="0">
                <a:pos x="1325" y="594"/>
              </a:cxn>
              <a:cxn ang="0">
                <a:pos x="1271" y="591"/>
              </a:cxn>
              <a:cxn ang="0">
                <a:pos x="1241" y="632"/>
              </a:cxn>
              <a:cxn ang="0">
                <a:pos x="1187" y="691"/>
              </a:cxn>
              <a:cxn ang="0">
                <a:pos x="1151" y="699"/>
              </a:cxn>
              <a:cxn ang="0">
                <a:pos x="1142" y="666"/>
              </a:cxn>
              <a:cxn ang="0">
                <a:pos x="1124" y="743"/>
              </a:cxn>
              <a:cxn ang="0">
                <a:pos x="1106" y="794"/>
              </a:cxn>
              <a:cxn ang="0">
                <a:pos x="1060" y="799"/>
              </a:cxn>
              <a:cxn ang="0">
                <a:pos x="1050" y="772"/>
              </a:cxn>
              <a:cxn ang="0">
                <a:pos x="1006" y="803"/>
              </a:cxn>
              <a:cxn ang="0">
                <a:pos x="1018" y="844"/>
              </a:cxn>
              <a:cxn ang="0">
                <a:pos x="1007" y="895"/>
              </a:cxn>
              <a:cxn ang="0">
                <a:pos x="969" y="900"/>
              </a:cxn>
              <a:cxn ang="0">
                <a:pos x="947" y="863"/>
              </a:cxn>
              <a:cxn ang="0">
                <a:pos x="914" y="887"/>
              </a:cxn>
              <a:cxn ang="0">
                <a:pos x="949" y="956"/>
              </a:cxn>
              <a:cxn ang="0">
                <a:pos x="917" y="981"/>
              </a:cxn>
              <a:cxn ang="0">
                <a:pos x="886" y="993"/>
              </a:cxn>
              <a:cxn ang="0">
                <a:pos x="879" y="1033"/>
              </a:cxn>
              <a:cxn ang="0">
                <a:pos x="879" y="1058"/>
              </a:cxn>
              <a:cxn ang="0">
                <a:pos x="849" y="1037"/>
              </a:cxn>
              <a:cxn ang="0">
                <a:pos x="823" y="988"/>
              </a:cxn>
              <a:cxn ang="0">
                <a:pos x="815" y="969"/>
              </a:cxn>
              <a:cxn ang="0">
                <a:pos x="781" y="956"/>
              </a:cxn>
              <a:cxn ang="0">
                <a:pos x="756" y="935"/>
              </a:cxn>
              <a:cxn ang="0">
                <a:pos x="756" y="880"/>
              </a:cxn>
              <a:cxn ang="0">
                <a:pos x="745" y="833"/>
              </a:cxn>
              <a:cxn ang="0">
                <a:pos x="726" y="810"/>
              </a:cxn>
              <a:cxn ang="0">
                <a:pos x="701" y="792"/>
              </a:cxn>
              <a:cxn ang="0">
                <a:pos x="696" y="768"/>
              </a:cxn>
              <a:cxn ang="0">
                <a:pos x="652" y="722"/>
              </a:cxn>
              <a:cxn ang="0">
                <a:pos x="605" y="711"/>
              </a:cxn>
              <a:cxn ang="0">
                <a:pos x="569" y="698"/>
              </a:cxn>
              <a:cxn ang="0">
                <a:pos x="512" y="639"/>
              </a:cxn>
              <a:cxn ang="0">
                <a:pos x="405" y="569"/>
              </a:cxn>
              <a:cxn ang="0">
                <a:pos x="295" y="462"/>
              </a:cxn>
              <a:cxn ang="0">
                <a:pos x="254" y="400"/>
              </a:cxn>
              <a:cxn ang="0">
                <a:pos x="203" y="360"/>
              </a:cxn>
              <a:cxn ang="0">
                <a:pos x="159" y="328"/>
              </a:cxn>
              <a:cxn ang="0">
                <a:pos x="107" y="314"/>
              </a:cxn>
              <a:cxn ang="0">
                <a:pos x="69" y="298"/>
              </a:cxn>
              <a:cxn ang="0">
                <a:pos x="34" y="277"/>
              </a:cxn>
              <a:cxn ang="0">
                <a:pos x="0" y="241"/>
              </a:cxn>
              <a:cxn ang="0">
                <a:pos x="1" y="212"/>
              </a:cxn>
              <a:cxn ang="0">
                <a:pos x="27" y="187"/>
              </a:cxn>
              <a:cxn ang="0">
                <a:pos x="59" y="165"/>
              </a:cxn>
              <a:cxn ang="0">
                <a:pos x="78" y="136"/>
              </a:cxn>
              <a:cxn ang="0">
                <a:pos x="83" y="128"/>
              </a:cxn>
            </a:cxnLst>
            <a:rect l="0" t="0" r="r" b="b"/>
            <a:pathLst>
              <a:path w="1514" h="1058">
                <a:moveTo>
                  <a:pt x="83" y="128"/>
                </a:moveTo>
                <a:lnTo>
                  <a:pt x="231" y="104"/>
                </a:lnTo>
                <a:lnTo>
                  <a:pt x="336" y="44"/>
                </a:lnTo>
                <a:lnTo>
                  <a:pt x="449" y="34"/>
                </a:lnTo>
                <a:lnTo>
                  <a:pt x="459" y="22"/>
                </a:lnTo>
                <a:lnTo>
                  <a:pt x="749" y="0"/>
                </a:lnTo>
                <a:lnTo>
                  <a:pt x="757" y="4"/>
                </a:lnTo>
                <a:lnTo>
                  <a:pt x="760" y="24"/>
                </a:lnTo>
                <a:lnTo>
                  <a:pt x="760" y="24"/>
                </a:lnTo>
                <a:lnTo>
                  <a:pt x="783" y="24"/>
                </a:lnTo>
                <a:lnTo>
                  <a:pt x="786" y="24"/>
                </a:lnTo>
                <a:lnTo>
                  <a:pt x="826" y="81"/>
                </a:lnTo>
                <a:lnTo>
                  <a:pt x="1139" y="28"/>
                </a:lnTo>
                <a:lnTo>
                  <a:pt x="1514" y="276"/>
                </a:lnTo>
                <a:lnTo>
                  <a:pt x="1457" y="332"/>
                </a:lnTo>
                <a:lnTo>
                  <a:pt x="1422" y="372"/>
                </a:lnTo>
                <a:lnTo>
                  <a:pt x="1398" y="409"/>
                </a:lnTo>
                <a:lnTo>
                  <a:pt x="1370" y="465"/>
                </a:lnTo>
                <a:lnTo>
                  <a:pt x="1360" y="490"/>
                </a:lnTo>
                <a:lnTo>
                  <a:pt x="1360" y="514"/>
                </a:lnTo>
                <a:lnTo>
                  <a:pt x="1347" y="573"/>
                </a:lnTo>
                <a:lnTo>
                  <a:pt x="1325" y="594"/>
                </a:lnTo>
                <a:lnTo>
                  <a:pt x="1297" y="594"/>
                </a:lnTo>
                <a:lnTo>
                  <a:pt x="1271" y="591"/>
                </a:lnTo>
                <a:lnTo>
                  <a:pt x="1259" y="598"/>
                </a:lnTo>
                <a:lnTo>
                  <a:pt x="1241" y="632"/>
                </a:lnTo>
                <a:lnTo>
                  <a:pt x="1220" y="675"/>
                </a:lnTo>
                <a:lnTo>
                  <a:pt x="1187" y="691"/>
                </a:lnTo>
                <a:lnTo>
                  <a:pt x="1163" y="699"/>
                </a:lnTo>
                <a:lnTo>
                  <a:pt x="1151" y="699"/>
                </a:lnTo>
                <a:lnTo>
                  <a:pt x="1142" y="675"/>
                </a:lnTo>
                <a:lnTo>
                  <a:pt x="1142" y="666"/>
                </a:lnTo>
                <a:lnTo>
                  <a:pt x="1128" y="691"/>
                </a:lnTo>
                <a:lnTo>
                  <a:pt x="1124" y="743"/>
                </a:lnTo>
                <a:lnTo>
                  <a:pt x="1115" y="774"/>
                </a:lnTo>
                <a:lnTo>
                  <a:pt x="1106" y="794"/>
                </a:lnTo>
                <a:lnTo>
                  <a:pt x="1096" y="806"/>
                </a:lnTo>
                <a:lnTo>
                  <a:pt x="1060" y="799"/>
                </a:lnTo>
                <a:lnTo>
                  <a:pt x="1050" y="790"/>
                </a:lnTo>
                <a:lnTo>
                  <a:pt x="1050" y="772"/>
                </a:lnTo>
                <a:lnTo>
                  <a:pt x="1024" y="779"/>
                </a:lnTo>
                <a:lnTo>
                  <a:pt x="1006" y="803"/>
                </a:lnTo>
                <a:lnTo>
                  <a:pt x="996" y="811"/>
                </a:lnTo>
                <a:lnTo>
                  <a:pt x="1018" y="844"/>
                </a:lnTo>
                <a:lnTo>
                  <a:pt x="1018" y="877"/>
                </a:lnTo>
                <a:lnTo>
                  <a:pt x="1007" y="895"/>
                </a:lnTo>
                <a:lnTo>
                  <a:pt x="996" y="912"/>
                </a:lnTo>
                <a:lnTo>
                  <a:pt x="969" y="900"/>
                </a:lnTo>
                <a:lnTo>
                  <a:pt x="950" y="887"/>
                </a:lnTo>
                <a:lnTo>
                  <a:pt x="947" y="863"/>
                </a:lnTo>
                <a:lnTo>
                  <a:pt x="927" y="867"/>
                </a:lnTo>
                <a:lnTo>
                  <a:pt x="914" y="887"/>
                </a:lnTo>
                <a:lnTo>
                  <a:pt x="927" y="920"/>
                </a:lnTo>
                <a:lnTo>
                  <a:pt x="949" y="956"/>
                </a:lnTo>
                <a:lnTo>
                  <a:pt x="929" y="971"/>
                </a:lnTo>
                <a:lnTo>
                  <a:pt x="917" y="981"/>
                </a:lnTo>
                <a:lnTo>
                  <a:pt x="895" y="984"/>
                </a:lnTo>
                <a:lnTo>
                  <a:pt x="886" y="993"/>
                </a:lnTo>
                <a:lnTo>
                  <a:pt x="881" y="1013"/>
                </a:lnTo>
                <a:lnTo>
                  <a:pt x="879" y="1033"/>
                </a:lnTo>
                <a:lnTo>
                  <a:pt x="879" y="1048"/>
                </a:lnTo>
                <a:lnTo>
                  <a:pt x="879" y="1058"/>
                </a:lnTo>
                <a:lnTo>
                  <a:pt x="859" y="1045"/>
                </a:lnTo>
                <a:lnTo>
                  <a:pt x="849" y="1037"/>
                </a:lnTo>
                <a:lnTo>
                  <a:pt x="835" y="1013"/>
                </a:lnTo>
                <a:lnTo>
                  <a:pt x="823" y="988"/>
                </a:lnTo>
                <a:lnTo>
                  <a:pt x="819" y="973"/>
                </a:lnTo>
                <a:lnTo>
                  <a:pt x="815" y="969"/>
                </a:lnTo>
                <a:lnTo>
                  <a:pt x="803" y="961"/>
                </a:lnTo>
                <a:lnTo>
                  <a:pt x="781" y="956"/>
                </a:lnTo>
                <a:lnTo>
                  <a:pt x="769" y="949"/>
                </a:lnTo>
                <a:lnTo>
                  <a:pt x="756" y="935"/>
                </a:lnTo>
                <a:lnTo>
                  <a:pt x="756" y="924"/>
                </a:lnTo>
                <a:lnTo>
                  <a:pt x="756" y="880"/>
                </a:lnTo>
                <a:lnTo>
                  <a:pt x="750" y="857"/>
                </a:lnTo>
                <a:lnTo>
                  <a:pt x="745" y="833"/>
                </a:lnTo>
                <a:lnTo>
                  <a:pt x="740" y="825"/>
                </a:lnTo>
                <a:lnTo>
                  <a:pt x="726" y="810"/>
                </a:lnTo>
                <a:lnTo>
                  <a:pt x="712" y="798"/>
                </a:lnTo>
                <a:lnTo>
                  <a:pt x="701" y="792"/>
                </a:lnTo>
                <a:lnTo>
                  <a:pt x="696" y="783"/>
                </a:lnTo>
                <a:lnTo>
                  <a:pt x="696" y="768"/>
                </a:lnTo>
                <a:lnTo>
                  <a:pt x="690" y="760"/>
                </a:lnTo>
                <a:lnTo>
                  <a:pt x="652" y="722"/>
                </a:lnTo>
                <a:lnTo>
                  <a:pt x="641" y="715"/>
                </a:lnTo>
                <a:lnTo>
                  <a:pt x="605" y="711"/>
                </a:lnTo>
                <a:lnTo>
                  <a:pt x="584" y="710"/>
                </a:lnTo>
                <a:lnTo>
                  <a:pt x="569" y="698"/>
                </a:lnTo>
                <a:lnTo>
                  <a:pt x="545" y="671"/>
                </a:lnTo>
                <a:lnTo>
                  <a:pt x="512" y="639"/>
                </a:lnTo>
                <a:lnTo>
                  <a:pt x="459" y="598"/>
                </a:lnTo>
                <a:lnTo>
                  <a:pt x="405" y="569"/>
                </a:lnTo>
                <a:lnTo>
                  <a:pt x="323" y="507"/>
                </a:lnTo>
                <a:lnTo>
                  <a:pt x="295" y="462"/>
                </a:lnTo>
                <a:lnTo>
                  <a:pt x="270" y="413"/>
                </a:lnTo>
                <a:lnTo>
                  <a:pt x="254" y="400"/>
                </a:lnTo>
                <a:lnTo>
                  <a:pt x="226" y="380"/>
                </a:lnTo>
                <a:lnTo>
                  <a:pt x="203" y="360"/>
                </a:lnTo>
                <a:lnTo>
                  <a:pt x="185" y="340"/>
                </a:lnTo>
                <a:lnTo>
                  <a:pt x="159" y="328"/>
                </a:lnTo>
                <a:lnTo>
                  <a:pt x="134" y="320"/>
                </a:lnTo>
                <a:lnTo>
                  <a:pt x="107" y="314"/>
                </a:lnTo>
                <a:lnTo>
                  <a:pt x="85" y="304"/>
                </a:lnTo>
                <a:lnTo>
                  <a:pt x="69" y="298"/>
                </a:lnTo>
                <a:lnTo>
                  <a:pt x="50" y="297"/>
                </a:lnTo>
                <a:lnTo>
                  <a:pt x="34" y="277"/>
                </a:lnTo>
                <a:lnTo>
                  <a:pt x="14" y="257"/>
                </a:lnTo>
                <a:lnTo>
                  <a:pt x="0" y="241"/>
                </a:lnTo>
                <a:lnTo>
                  <a:pt x="0" y="233"/>
                </a:lnTo>
                <a:lnTo>
                  <a:pt x="1" y="212"/>
                </a:lnTo>
                <a:lnTo>
                  <a:pt x="13" y="199"/>
                </a:lnTo>
                <a:lnTo>
                  <a:pt x="27" y="187"/>
                </a:lnTo>
                <a:lnTo>
                  <a:pt x="50" y="172"/>
                </a:lnTo>
                <a:lnTo>
                  <a:pt x="59" y="165"/>
                </a:lnTo>
                <a:lnTo>
                  <a:pt x="67" y="155"/>
                </a:lnTo>
                <a:lnTo>
                  <a:pt x="78" y="136"/>
                </a:lnTo>
                <a:lnTo>
                  <a:pt x="83" y="128"/>
                </a:lnTo>
                <a:lnTo>
                  <a:pt x="83" y="128"/>
                </a:lnTo>
                <a:close/>
              </a:path>
            </a:pathLst>
          </a:custGeom>
          <a:gradFill rotWithShape="0">
            <a:gsLst>
              <a:gs pos="0">
                <a:srgbClr val="0000FF"/>
              </a:gs>
              <a:gs pos="100000">
                <a:srgbClr val="000099"/>
              </a:gs>
            </a:gsLst>
            <a:path path="rect">
              <a:fillToRect l="50000" t="50000" r="50000" b="50000"/>
            </a:path>
          </a:gradFill>
          <a:ln w="0">
            <a:solidFill>
              <a:srgbClr val="000000"/>
            </a:solidFill>
            <a:prstDash val="solid"/>
            <a:round/>
            <a:headEnd/>
            <a:tailEnd/>
          </a:ln>
        </p:spPr>
        <p:txBody>
          <a:bodyPr/>
          <a:lstStyle/>
          <a:p>
            <a:endParaRPr lang="en-US"/>
          </a:p>
        </p:txBody>
      </p:sp>
      <p:sp>
        <p:nvSpPr>
          <p:cNvPr id="23617" name="Freeform 65"/>
          <p:cNvSpPr>
            <a:spLocks/>
          </p:cNvSpPr>
          <p:nvPr/>
        </p:nvSpPr>
        <p:spPr bwMode="auto">
          <a:xfrm>
            <a:off x="6835775" y="3775075"/>
            <a:ext cx="49213" cy="128588"/>
          </a:xfrm>
          <a:custGeom>
            <a:avLst/>
            <a:gdLst/>
            <a:ahLst/>
            <a:cxnLst>
              <a:cxn ang="0">
                <a:pos x="0" y="11"/>
              </a:cxn>
              <a:cxn ang="0">
                <a:pos x="40" y="102"/>
              </a:cxn>
              <a:cxn ang="0">
                <a:pos x="75" y="202"/>
              </a:cxn>
              <a:cxn ang="0">
                <a:pos x="90" y="242"/>
              </a:cxn>
              <a:cxn ang="0">
                <a:pos x="95" y="274"/>
              </a:cxn>
              <a:cxn ang="0">
                <a:pos x="118" y="323"/>
              </a:cxn>
              <a:cxn ang="0">
                <a:pos x="124" y="301"/>
              </a:cxn>
              <a:cxn ang="0">
                <a:pos x="120" y="181"/>
              </a:cxn>
              <a:cxn ang="0">
                <a:pos x="91" y="95"/>
              </a:cxn>
              <a:cxn ang="0">
                <a:pos x="35" y="11"/>
              </a:cxn>
              <a:cxn ang="0">
                <a:pos x="16" y="0"/>
              </a:cxn>
              <a:cxn ang="0">
                <a:pos x="0" y="11"/>
              </a:cxn>
              <a:cxn ang="0">
                <a:pos x="0" y="11"/>
              </a:cxn>
            </a:cxnLst>
            <a:rect l="0" t="0" r="r" b="b"/>
            <a:pathLst>
              <a:path w="124" h="323">
                <a:moveTo>
                  <a:pt x="0" y="11"/>
                </a:moveTo>
                <a:lnTo>
                  <a:pt x="40" y="102"/>
                </a:lnTo>
                <a:lnTo>
                  <a:pt x="75" y="202"/>
                </a:lnTo>
                <a:lnTo>
                  <a:pt x="90" y="242"/>
                </a:lnTo>
                <a:lnTo>
                  <a:pt x="95" y="274"/>
                </a:lnTo>
                <a:lnTo>
                  <a:pt x="118" y="323"/>
                </a:lnTo>
                <a:lnTo>
                  <a:pt x="124" y="301"/>
                </a:lnTo>
                <a:lnTo>
                  <a:pt x="120" y="181"/>
                </a:lnTo>
                <a:lnTo>
                  <a:pt x="91" y="95"/>
                </a:lnTo>
                <a:lnTo>
                  <a:pt x="35" y="11"/>
                </a:lnTo>
                <a:lnTo>
                  <a:pt x="16" y="0"/>
                </a:lnTo>
                <a:lnTo>
                  <a:pt x="0" y="11"/>
                </a:lnTo>
                <a:lnTo>
                  <a:pt x="0" y="11"/>
                </a:lnTo>
                <a:close/>
              </a:path>
            </a:pathLst>
          </a:custGeom>
          <a:solidFill>
            <a:srgbClr val="FFFFFF"/>
          </a:solidFill>
          <a:ln w="0">
            <a:solidFill>
              <a:srgbClr val="000000"/>
            </a:solidFill>
            <a:prstDash val="solid"/>
            <a:round/>
            <a:headEnd/>
            <a:tailEnd/>
          </a:ln>
        </p:spPr>
        <p:txBody>
          <a:bodyPr/>
          <a:lstStyle/>
          <a:p>
            <a:endParaRPr lang="en-US"/>
          </a:p>
        </p:txBody>
      </p:sp>
      <p:sp>
        <p:nvSpPr>
          <p:cNvPr id="23618" name="Freeform 66"/>
          <p:cNvSpPr>
            <a:spLocks/>
          </p:cNvSpPr>
          <p:nvPr/>
        </p:nvSpPr>
        <p:spPr bwMode="auto">
          <a:xfrm>
            <a:off x="6815138" y="3925888"/>
            <a:ext cx="74612" cy="104775"/>
          </a:xfrm>
          <a:custGeom>
            <a:avLst/>
            <a:gdLst/>
            <a:ahLst/>
            <a:cxnLst>
              <a:cxn ang="0">
                <a:pos x="166" y="0"/>
              </a:cxn>
              <a:cxn ang="0">
                <a:pos x="167" y="56"/>
              </a:cxn>
              <a:cxn ang="0">
                <a:pos x="151" y="102"/>
              </a:cxn>
              <a:cxn ang="0">
                <a:pos x="149" y="161"/>
              </a:cxn>
              <a:cxn ang="0">
                <a:pos x="57" y="217"/>
              </a:cxn>
              <a:cxn ang="0">
                <a:pos x="0" y="259"/>
              </a:cxn>
              <a:cxn ang="0">
                <a:pos x="16" y="262"/>
              </a:cxn>
              <a:cxn ang="0">
                <a:pos x="113" y="207"/>
              </a:cxn>
              <a:cxn ang="0">
                <a:pos x="178" y="165"/>
              </a:cxn>
              <a:cxn ang="0">
                <a:pos x="182" y="100"/>
              </a:cxn>
              <a:cxn ang="0">
                <a:pos x="189" y="25"/>
              </a:cxn>
              <a:cxn ang="0">
                <a:pos x="178" y="0"/>
              </a:cxn>
              <a:cxn ang="0">
                <a:pos x="166" y="0"/>
              </a:cxn>
              <a:cxn ang="0">
                <a:pos x="166" y="0"/>
              </a:cxn>
            </a:cxnLst>
            <a:rect l="0" t="0" r="r" b="b"/>
            <a:pathLst>
              <a:path w="189" h="262">
                <a:moveTo>
                  <a:pt x="166" y="0"/>
                </a:moveTo>
                <a:lnTo>
                  <a:pt x="167" y="56"/>
                </a:lnTo>
                <a:lnTo>
                  <a:pt x="151" y="102"/>
                </a:lnTo>
                <a:lnTo>
                  <a:pt x="149" y="161"/>
                </a:lnTo>
                <a:lnTo>
                  <a:pt x="57" y="217"/>
                </a:lnTo>
                <a:lnTo>
                  <a:pt x="0" y="259"/>
                </a:lnTo>
                <a:lnTo>
                  <a:pt x="16" y="262"/>
                </a:lnTo>
                <a:lnTo>
                  <a:pt x="113" y="207"/>
                </a:lnTo>
                <a:lnTo>
                  <a:pt x="178" y="165"/>
                </a:lnTo>
                <a:lnTo>
                  <a:pt x="182" y="100"/>
                </a:lnTo>
                <a:lnTo>
                  <a:pt x="189" y="25"/>
                </a:lnTo>
                <a:lnTo>
                  <a:pt x="178" y="0"/>
                </a:lnTo>
                <a:lnTo>
                  <a:pt x="166" y="0"/>
                </a:lnTo>
                <a:lnTo>
                  <a:pt x="166" y="0"/>
                </a:lnTo>
                <a:close/>
              </a:path>
            </a:pathLst>
          </a:custGeom>
          <a:solidFill>
            <a:srgbClr val="FFFFFF"/>
          </a:solidFill>
          <a:ln w="0">
            <a:solidFill>
              <a:srgbClr val="000000"/>
            </a:solidFill>
            <a:prstDash val="solid"/>
            <a:round/>
            <a:headEnd/>
            <a:tailEnd/>
          </a:ln>
        </p:spPr>
        <p:txBody>
          <a:bodyPr/>
          <a:lstStyle/>
          <a:p>
            <a:endParaRPr lang="en-US"/>
          </a:p>
        </p:txBody>
      </p:sp>
      <p:sp>
        <p:nvSpPr>
          <p:cNvPr id="23619" name="Freeform 67"/>
          <p:cNvSpPr>
            <a:spLocks/>
          </p:cNvSpPr>
          <p:nvPr/>
        </p:nvSpPr>
        <p:spPr bwMode="auto">
          <a:xfrm>
            <a:off x="6737350" y="4035425"/>
            <a:ext cx="71438" cy="73025"/>
          </a:xfrm>
          <a:custGeom>
            <a:avLst/>
            <a:gdLst/>
            <a:ahLst/>
            <a:cxnLst>
              <a:cxn ang="0">
                <a:pos x="160" y="3"/>
              </a:cxn>
              <a:cxn ang="0">
                <a:pos x="108" y="56"/>
              </a:cxn>
              <a:cxn ang="0">
                <a:pos x="40" y="132"/>
              </a:cxn>
              <a:cxn ang="0">
                <a:pos x="0" y="186"/>
              </a:cxn>
              <a:cxn ang="0">
                <a:pos x="21" y="170"/>
              </a:cxn>
              <a:cxn ang="0">
                <a:pos x="65" y="126"/>
              </a:cxn>
              <a:cxn ang="0">
                <a:pos x="133" y="64"/>
              </a:cxn>
              <a:cxn ang="0">
                <a:pos x="174" y="23"/>
              </a:cxn>
              <a:cxn ang="0">
                <a:pos x="180" y="7"/>
              </a:cxn>
              <a:cxn ang="0">
                <a:pos x="169" y="0"/>
              </a:cxn>
              <a:cxn ang="0">
                <a:pos x="160" y="3"/>
              </a:cxn>
              <a:cxn ang="0">
                <a:pos x="160" y="3"/>
              </a:cxn>
            </a:cxnLst>
            <a:rect l="0" t="0" r="r" b="b"/>
            <a:pathLst>
              <a:path w="180" h="186">
                <a:moveTo>
                  <a:pt x="160" y="3"/>
                </a:moveTo>
                <a:lnTo>
                  <a:pt x="108" y="56"/>
                </a:lnTo>
                <a:lnTo>
                  <a:pt x="40" y="132"/>
                </a:lnTo>
                <a:lnTo>
                  <a:pt x="0" y="186"/>
                </a:lnTo>
                <a:lnTo>
                  <a:pt x="21" y="170"/>
                </a:lnTo>
                <a:lnTo>
                  <a:pt x="65" y="126"/>
                </a:lnTo>
                <a:lnTo>
                  <a:pt x="133" y="64"/>
                </a:lnTo>
                <a:lnTo>
                  <a:pt x="174" y="23"/>
                </a:lnTo>
                <a:lnTo>
                  <a:pt x="180" y="7"/>
                </a:lnTo>
                <a:lnTo>
                  <a:pt x="169" y="0"/>
                </a:lnTo>
                <a:lnTo>
                  <a:pt x="160" y="3"/>
                </a:lnTo>
                <a:lnTo>
                  <a:pt x="160" y="3"/>
                </a:lnTo>
                <a:close/>
              </a:path>
            </a:pathLst>
          </a:custGeom>
          <a:solidFill>
            <a:srgbClr val="FFFFFF"/>
          </a:solidFill>
          <a:ln w="0">
            <a:solidFill>
              <a:srgbClr val="000000"/>
            </a:solidFill>
            <a:prstDash val="solid"/>
            <a:round/>
            <a:headEnd/>
            <a:tailEnd/>
          </a:ln>
        </p:spPr>
        <p:txBody>
          <a:bodyPr/>
          <a:lstStyle/>
          <a:p>
            <a:endParaRPr lang="en-US"/>
          </a:p>
        </p:txBody>
      </p:sp>
      <p:sp>
        <p:nvSpPr>
          <p:cNvPr id="23620" name="Freeform 68"/>
          <p:cNvSpPr>
            <a:spLocks/>
          </p:cNvSpPr>
          <p:nvPr/>
        </p:nvSpPr>
        <p:spPr bwMode="auto">
          <a:xfrm>
            <a:off x="5935663" y="3436938"/>
            <a:ext cx="882650" cy="511175"/>
          </a:xfrm>
          <a:custGeom>
            <a:avLst/>
            <a:gdLst/>
            <a:ahLst/>
            <a:cxnLst>
              <a:cxn ang="0">
                <a:pos x="31" y="1260"/>
              </a:cxn>
              <a:cxn ang="0">
                <a:pos x="76" y="1232"/>
              </a:cxn>
              <a:cxn ang="0">
                <a:pos x="88" y="1208"/>
              </a:cxn>
              <a:cxn ang="0">
                <a:pos x="130" y="1172"/>
              </a:cxn>
              <a:cxn ang="0">
                <a:pos x="162" y="1156"/>
              </a:cxn>
              <a:cxn ang="0">
                <a:pos x="184" y="1112"/>
              </a:cxn>
              <a:cxn ang="0">
                <a:pos x="197" y="1088"/>
              </a:cxn>
              <a:cxn ang="0">
                <a:pos x="275" y="1045"/>
              </a:cxn>
              <a:cxn ang="0">
                <a:pos x="328" y="987"/>
              </a:cxn>
              <a:cxn ang="0">
                <a:pos x="372" y="947"/>
              </a:cxn>
              <a:cxn ang="0">
                <a:pos x="397" y="981"/>
              </a:cxn>
              <a:cxn ang="0">
                <a:pos x="476" y="980"/>
              </a:cxn>
              <a:cxn ang="0">
                <a:pos x="546" y="959"/>
              </a:cxn>
              <a:cxn ang="0">
                <a:pos x="633" y="953"/>
              </a:cxn>
              <a:cxn ang="0">
                <a:pos x="707" y="880"/>
              </a:cxn>
              <a:cxn ang="0">
                <a:pos x="744" y="867"/>
              </a:cxn>
              <a:cxn ang="0">
                <a:pos x="847" y="844"/>
              </a:cxn>
              <a:cxn ang="0">
                <a:pos x="919" y="786"/>
              </a:cxn>
              <a:cxn ang="0">
                <a:pos x="890" y="742"/>
              </a:cxn>
              <a:cxn ang="0">
                <a:pos x="944" y="605"/>
              </a:cxn>
              <a:cxn ang="0">
                <a:pos x="988" y="493"/>
              </a:cxn>
              <a:cxn ang="0">
                <a:pos x="1012" y="359"/>
              </a:cxn>
              <a:cxn ang="0">
                <a:pos x="1061" y="386"/>
              </a:cxn>
              <a:cxn ang="0">
                <a:pos x="1121" y="457"/>
              </a:cxn>
              <a:cxn ang="0">
                <a:pos x="1174" y="335"/>
              </a:cxn>
              <a:cxn ang="0">
                <a:pos x="1212" y="267"/>
              </a:cxn>
              <a:cxn ang="0">
                <a:pos x="1286" y="208"/>
              </a:cxn>
              <a:cxn ang="0">
                <a:pos x="1323" y="169"/>
              </a:cxn>
              <a:cxn ang="0">
                <a:pos x="1406" y="75"/>
              </a:cxn>
              <a:cxn ang="0">
                <a:pos x="1454" y="0"/>
              </a:cxn>
              <a:cxn ang="0">
                <a:pos x="1689" y="70"/>
              </a:cxn>
              <a:cxn ang="0">
                <a:pos x="1747" y="76"/>
              </a:cxn>
              <a:cxn ang="0">
                <a:pos x="1787" y="123"/>
              </a:cxn>
              <a:cxn ang="0">
                <a:pos x="1763" y="143"/>
              </a:cxn>
              <a:cxn ang="0">
                <a:pos x="1828" y="166"/>
              </a:cxn>
              <a:cxn ang="0">
                <a:pos x="1928" y="196"/>
              </a:cxn>
              <a:cxn ang="0">
                <a:pos x="1933" y="253"/>
              </a:cxn>
              <a:cxn ang="0">
                <a:pos x="1855" y="276"/>
              </a:cxn>
              <a:cxn ang="0">
                <a:pos x="1788" y="370"/>
              </a:cxn>
              <a:cxn ang="0">
                <a:pos x="1889" y="347"/>
              </a:cxn>
              <a:cxn ang="0">
                <a:pos x="1957" y="365"/>
              </a:cxn>
              <a:cxn ang="0">
                <a:pos x="1914" y="417"/>
              </a:cxn>
              <a:cxn ang="0">
                <a:pos x="1985" y="488"/>
              </a:cxn>
              <a:cxn ang="0">
                <a:pos x="2036" y="541"/>
              </a:cxn>
              <a:cxn ang="0">
                <a:pos x="2049" y="611"/>
              </a:cxn>
              <a:cxn ang="0">
                <a:pos x="2004" y="645"/>
              </a:cxn>
              <a:cxn ang="0">
                <a:pos x="1889" y="634"/>
              </a:cxn>
              <a:cxn ang="0">
                <a:pos x="1937" y="675"/>
              </a:cxn>
              <a:cxn ang="0">
                <a:pos x="1992" y="722"/>
              </a:cxn>
              <a:cxn ang="0">
                <a:pos x="2082" y="698"/>
              </a:cxn>
              <a:cxn ang="0">
                <a:pos x="2122" y="714"/>
              </a:cxn>
              <a:cxn ang="0">
                <a:pos x="2211" y="803"/>
              </a:cxn>
              <a:cxn ang="0">
                <a:pos x="2226" y="850"/>
              </a:cxn>
              <a:cxn ang="0">
                <a:pos x="1831" y="946"/>
              </a:cxn>
              <a:cxn ang="0">
                <a:pos x="867" y="1157"/>
              </a:cxn>
              <a:cxn ang="0">
                <a:pos x="30" y="1288"/>
              </a:cxn>
              <a:cxn ang="0">
                <a:pos x="0" y="1289"/>
              </a:cxn>
            </a:cxnLst>
            <a:rect l="0" t="0" r="r" b="b"/>
            <a:pathLst>
              <a:path w="2226" h="1289">
                <a:moveTo>
                  <a:pt x="0" y="1289"/>
                </a:moveTo>
                <a:lnTo>
                  <a:pt x="31" y="1260"/>
                </a:lnTo>
                <a:lnTo>
                  <a:pt x="50" y="1246"/>
                </a:lnTo>
                <a:lnTo>
                  <a:pt x="76" y="1232"/>
                </a:lnTo>
                <a:lnTo>
                  <a:pt x="84" y="1216"/>
                </a:lnTo>
                <a:lnTo>
                  <a:pt x="88" y="1208"/>
                </a:lnTo>
                <a:lnTo>
                  <a:pt x="102" y="1192"/>
                </a:lnTo>
                <a:lnTo>
                  <a:pt x="130" y="1172"/>
                </a:lnTo>
                <a:lnTo>
                  <a:pt x="146" y="1168"/>
                </a:lnTo>
                <a:lnTo>
                  <a:pt x="162" y="1156"/>
                </a:lnTo>
                <a:lnTo>
                  <a:pt x="177" y="1141"/>
                </a:lnTo>
                <a:lnTo>
                  <a:pt x="184" y="1112"/>
                </a:lnTo>
                <a:lnTo>
                  <a:pt x="187" y="1092"/>
                </a:lnTo>
                <a:lnTo>
                  <a:pt x="197" y="1088"/>
                </a:lnTo>
                <a:lnTo>
                  <a:pt x="241" y="1068"/>
                </a:lnTo>
                <a:lnTo>
                  <a:pt x="275" y="1045"/>
                </a:lnTo>
                <a:lnTo>
                  <a:pt x="307" y="1012"/>
                </a:lnTo>
                <a:lnTo>
                  <a:pt x="328" y="987"/>
                </a:lnTo>
                <a:lnTo>
                  <a:pt x="351" y="961"/>
                </a:lnTo>
                <a:lnTo>
                  <a:pt x="372" y="947"/>
                </a:lnTo>
                <a:lnTo>
                  <a:pt x="388" y="967"/>
                </a:lnTo>
                <a:lnTo>
                  <a:pt x="397" y="981"/>
                </a:lnTo>
                <a:lnTo>
                  <a:pt x="432" y="997"/>
                </a:lnTo>
                <a:lnTo>
                  <a:pt x="476" y="980"/>
                </a:lnTo>
                <a:lnTo>
                  <a:pt x="513" y="953"/>
                </a:lnTo>
                <a:lnTo>
                  <a:pt x="546" y="959"/>
                </a:lnTo>
                <a:lnTo>
                  <a:pt x="578" y="968"/>
                </a:lnTo>
                <a:lnTo>
                  <a:pt x="633" y="953"/>
                </a:lnTo>
                <a:lnTo>
                  <a:pt x="695" y="912"/>
                </a:lnTo>
                <a:lnTo>
                  <a:pt x="707" y="880"/>
                </a:lnTo>
                <a:lnTo>
                  <a:pt x="718" y="859"/>
                </a:lnTo>
                <a:lnTo>
                  <a:pt x="744" y="867"/>
                </a:lnTo>
                <a:lnTo>
                  <a:pt x="786" y="870"/>
                </a:lnTo>
                <a:lnTo>
                  <a:pt x="847" y="844"/>
                </a:lnTo>
                <a:lnTo>
                  <a:pt x="872" y="820"/>
                </a:lnTo>
                <a:lnTo>
                  <a:pt x="919" y="786"/>
                </a:lnTo>
                <a:lnTo>
                  <a:pt x="923" y="764"/>
                </a:lnTo>
                <a:lnTo>
                  <a:pt x="890" y="742"/>
                </a:lnTo>
                <a:lnTo>
                  <a:pt x="895" y="689"/>
                </a:lnTo>
                <a:lnTo>
                  <a:pt x="944" y="605"/>
                </a:lnTo>
                <a:lnTo>
                  <a:pt x="980" y="548"/>
                </a:lnTo>
                <a:lnTo>
                  <a:pt x="988" y="493"/>
                </a:lnTo>
                <a:lnTo>
                  <a:pt x="991" y="434"/>
                </a:lnTo>
                <a:lnTo>
                  <a:pt x="1012" y="359"/>
                </a:lnTo>
                <a:lnTo>
                  <a:pt x="1041" y="356"/>
                </a:lnTo>
                <a:lnTo>
                  <a:pt x="1061" y="386"/>
                </a:lnTo>
                <a:lnTo>
                  <a:pt x="1085" y="441"/>
                </a:lnTo>
                <a:lnTo>
                  <a:pt x="1121" y="457"/>
                </a:lnTo>
                <a:lnTo>
                  <a:pt x="1144" y="425"/>
                </a:lnTo>
                <a:lnTo>
                  <a:pt x="1174" y="335"/>
                </a:lnTo>
                <a:lnTo>
                  <a:pt x="1188" y="289"/>
                </a:lnTo>
                <a:lnTo>
                  <a:pt x="1212" y="267"/>
                </a:lnTo>
                <a:lnTo>
                  <a:pt x="1245" y="279"/>
                </a:lnTo>
                <a:lnTo>
                  <a:pt x="1286" y="208"/>
                </a:lnTo>
                <a:lnTo>
                  <a:pt x="1302" y="179"/>
                </a:lnTo>
                <a:lnTo>
                  <a:pt x="1323" y="169"/>
                </a:lnTo>
                <a:lnTo>
                  <a:pt x="1363" y="124"/>
                </a:lnTo>
                <a:lnTo>
                  <a:pt x="1406" y="75"/>
                </a:lnTo>
                <a:lnTo>
                  <a:pt x="1425" y="58"/>
                </a:lnTo>
                <a:lnTo>
                  <a:pt x="1454" y="0"/>
                </a:lnTo>
                <a:lnTo>
                  <a:pt x="1652" y="132"/>
                </a:lnTo>
                <a:lnTo>
                  <a:pt x="1689" y="70"/>
                </a:lnTo>
                <a:lnTo>
                  <a:pt x="1723" y="68"/>
                </a:lnTo>
                <a:lnTo>
                  <a:pt x="1747" y="76"/>
                </a:lnTo>
                <a:lnTo>
                  <a:pt x="1776" y="99"/>
                </a:lnTo>
                <a:lnTo>
                  <a:pt x="1787" y="123"/>
                </a:lnTo>
                <a:lnTo>
                  <a:pt x="1763" y="130"/>
                </a:lnTo>
                <a:lnTo>
                  <a:pt x="1763" y="143"/>
                </a:lnTo>
                <a:lnTo>
                  <a:pt x="1789" y="163"/>
                </a:lnTo>
                <a:lnTo>
                  <a:pt x="1828" y="166"/>
                </a:lnTo>
                <a:lnTo>
                  <a:pt x="1881" y="179"/>
                </a:lnTo>
                <a:lnTo>
                  <a:pt x="1928" y="196"/>
                </a:lnTo>
                <a:lnTo>
                  <a:pt x="1945" y="231"/>
                </a:lnTo>
                <a:lnTo>
                  <a:pt x="1933" y="253"/>
                </a:lnTo>
                <a:lnTo>
                  <a:pt x="1885" y="275"/>
                </a:lnTo>
                <a:lnTo>
                  <a:pt x="1855" y="276"/>
                </a:lnTo>
                <a:lnTo>
                  <a:pt x="1819" y="316"/>
                </a:lnTo>
                <a:lnTo>
                  <a:pt x="1788" y="370"/>
                </a:lnTo>
                <a:lnTo>
                  <a:pt x="1851" y="369"/>
                </a:lnTo>
                <a:lnTo>
                  <a:pt x="1889" y="347"/>
                </a:lnTo>
                <a:lnTo>
                  <a:pt x="1941" y="345"/>
                </a:lnTo>
                <a:lnTo>
                  <a:pt x="1957" y="365"/>
                </a:lnTo>
                <a:lnTo>
                  <a:pt x="1946" y="400"/>
                </a:lnTo>
                <a:lnTo>
                  <a:pt x="1914" y="417"/>
                </a:lnTo>
                <a:lnTo>
                  <a:pt x="1928" y="453"/>
                </a:lnTo>
                <a:lnTo>
                  <a:pt x="1985" y="488"/>
                </a:lnTo>
                <a:lnTo>
                  <a:pt x="2029" y="521"/>
                </a:lnTo>
                <a:lnTo>
                  <a:pt x="2036" y="541"/>
                </a:lnTo>
                <a:lnTo>
                  <a:pt x="2045" y="581"/>
                </a:lnTo>
                <a:lnTo>
                  <a:pt x="2049" y="611"/>
                </a:lnTo>
                <a:lnTo>
                  <a:pt x="2030" y="631"/>
                </a:lnTo>
                <a:lnTo>
                  <a:pt x="2004" y="645"/>
                </a:lnTo>
                <a:lnTo>
                  <a:pt x="1933" y="637"/>
                </a:lnTo>
                <a:lnTo>
                  <a:pt x="1889" y="634"/>
                </a:lnTo>
                <a:lnTo>
                  <a:pt x="1870" y="647"/>
                </a:lnTo>
                <a:lnTo>
                  <a:pt x="1937" y="675"/>
                </a:lnTo>
                <a:lnTo>
                  <a:pt x="1989" y="701"/>
                </a:lnTo>
                <a:lnTo>
                  <a:pt x="1992" y="722"/>
                </a:lnTo>
                <a:lnTo>
                  <a:pt x="2036" y="722"/>
                </a:lnTo>
                <a:lnTo>
                  <a:pt x="2082" y="698"/>
                </a:lnTo>
                <a:lnTo>
                  <a:pt x="2107" y="698"/>
                </a:lnTo>
                <a:lnTo>
                  <a:pt x="2122" y="714"/>
                </a:lnTo>
                <a:lnTo>
                  <a:pt x="2173" y="774"/>
                </a:lnTo>
                <a:lnTo>
                  <a:pt x="2211" y="803"/>
                </a:lnTo>
                <a:lnTo>
                  <a:pt x="2225" y="838"/>
                </a:lnTo>
                <a:lnTo>
                  <a:pt x="2226" y="850"/>
                </a:lnTo>
                <a:lnTo>
                  <a:pt x="1828" y="931"/>
                </a:lnTo>
                <a:lnTo>
                  <a:pt x="1831" y="946"/>
                </a:lnTo>
                <a:lnTo>
                  <a:pt x="1265" y="1075"/>
                </a:lnTo>
                <a:lnTo>
                  <a:pt x="867" y="1157"/>
                </a:lnTo>
                <a:lnTo>
                  <a:pt x="525" y="1212"/>
                </a:lnTo>
                <a:lnTo>
                  <a:pt x="30" y="1288"/>
                </a:lnTo>
                <a:lnTo>
                  <a:pt x="0" y="1289"/>
                </a:lnTo>
                <a:lnTo>
                  <a:pt x="0" y="1289"/>
                </a:lnTo>
                <a:close/>
              </a:path>
            </a:pathLst>
          </a:custGeom>
          <a:gradFill rotWithShape="0">
            <a:gsLst>
              <a:gs pos="0">
                <a:srgbClr val="0000FF"/>
              </a:gs>
              <a:gs pos="100000">
                <a:srgbClr val="000099"/>
              </a:gs>
            </a:gsLst>
            <a:path path="rect">
              <a:fillToRect l="50000" t="50000" r="50000" b="50000"/>
            </a:path>
          </a:gradFill>
          <a:ln w="0">
            <a:solidFill>
              <a:srgbClr val="000000"/>
            </a:solidFill>
            <a:prstDash val="solid"/>
            <a:round/>
            <a:headEnd/>
            <a:tailEnd/>
          </a:ln>
        </p:spPr>
        <p:txBody>
          <a:bodyPr/>
          <a:lstStyle/>
          <a:p>
            <a:endParaRPr lang="en-US"/>
          </a:p>
        </p:txBody>
      </p:sp>
      <p:sp>
        <p:nvSpPr>
          <p:cNvPr id="23621" name="Freeform 69"/>
          <p:cNvSpPr>
            <a:spLocks/>
          </p:cNvSpPr>
          <p:nvPr/>
        </p:nvSpPr>
        <p:spPr bwMode="auto">
          <a:xfrm>
            <a:off x="6964363" y="2044700"/>
            <a:ext cx="400050" cy="720725"/>
          </a:xfrm>
          <a:custGeom>
            <a:avLst/>
            <a:gdLst/>
            <a:ahLst/>
            <a:cxnLst>
              <a:cxn ang="0">
                <a:pos x="28" y="919"/>
              </a:cxn>
              <a:cxn ang="0">
                <a:pos x="61" y="936"/>
              </a:cxn>
              <a:cxn ang="0">
                <a:pos x="85" y="876"/>
              </a:cxn>
              <a:cxn ang="0">
                <a:pos x="77" y="840"/>
              </a:cxn>
              <a:cxn ang="0">
                <a:pos x="114" y="836"/>
              </a:cxn>
              <a:cxn ang="0">
                <a:pos x="137" y="731"/>
              </a:cxn>
              <a:cxn ang="0">
                <a:pos x="169" y="694"/>
              </a:cxn>
              <a:cxn ang="0">
                <a:pos x="152" y="617"/>
              </a:cxn>
              <a:cxn ang="0">
                <a:pos x="138" y="496"/>
              </a:cxn>
              <a:cxn ang="0">
                <a:pos x="130" y="432"/>
              </a:cxn>
              <a:cxn ang="0">
                <a:pos x="137" y="373"/>
              </a:cxn>
              <a:cxn ang="0">
                <a:pos x="221" y="47"/>
              </a:cxn>
              <a:cxn ang="0">
                <a:pos x="250" y="66"/>
              </a:cxn>
              <a:cxn ang="0">
                <a:pos x="281" y="54"/>
              </a:cxn>
              <a:cxn ang="0">
                <a:pos x="314" y="31"/>
              </a:cxn>
              <a:cxn ang="0">
                <a:pos x="362" y="44"/>
              </a:cxn>
              <a:cxn ang="0">
                <a:pos x="418" y="10"/>
              </a:cxn>
              <a:cxn ang="0">
                <a:pos x="490" y="0"/>
              </a:cxn>
              <a:cxn ang="0">
                <a:pos x="535" y="31"/>
              </a:cxn>
              <a:cxn ang="0">
                <a:pos x="681" y="532"/>
              </a:cxn>
              <a:cxn ang="0">
                <a:pos x="733" y="587"/>
              </a:cxn>
              <a:cxn ang="0">
                <a:pos x="794" y="602"/>
              </a:cxn>
              <a:cxn ang="0">
                <a:pos x="857" y="607"/>
              </a:cxn>
              <a:cxn ang="0">
                <a:pos x="845" y="651"/>
              </a:cxn>
              <a:cxn ang="0">
                <a:pos x="872" y="669"/>
              </a:cxn>
              <a:cxn ang="0">
                <a:pos x="896" y="719"/>
              </a:cxn>
              <a:cxn ang="0">
                <a:pos x="936" y="697"/>
              </a:cxn>
              <a:cxn ang="0">
                <a:pos x="952" y="719"/>
              </a:cxn>
              <a:cxn ang="0">
                <a:pos x="1006" y="768"/>
              </a:cxn>
              <a:cxn ang="0">
                <a:pos x="981" y="820"/>
              </a:cxn>
              <a:cxn ang="0">
                <a:pos x="949" y="847"/>
              </a:cxn>
              <a:cxn ang="0">
                <a:pos x="936" y="879"/>
              </a:cxn>
              <a:cxn ang="0">
                <a:pos x="890" y="902"/>
              </a:cxn>
              <a:cxn ang="0">
                <a:pos x="866" y="944"/>
              </a:cxn>
              <a:cxn ang="0">
                <a:pos x="840" y="965"/>
              </a:cxn>
              <a:cxn ang="0">
                <a:pos x="814" y="1013"/>
              </a:cxn>
              <a:cxn ang="0">
                <a:pos x="767" y="1032"/>
              </a:cxn>
              <a:cxn ang="0">
                <a:pos x="711" y="1025"/>
              </a:cxn>
              <a:cxn ang="0">
                <a:pos x="715" y="1068"/>
              </a:cxn>
              <a:cxn ang="0">
                <a:pos x="665" y="1091"/>
              </a:cxn>
              <a:cxn ang="0">
                <a:pos x="619" y="1028"/>
              </a:cxn>
              <a:cxn ang="0">
                <a:pos x="588" y="1063"/>
              </a:cxn>
              <a:cxn ang="0">
                <a:pos x="603" y="1100"/>
              </a:cxn>
              <a:cxn ang="0">
                <a:pos x="584" y="1233"/>
              </a:cxn>
              <a:cxn ang="0">
                <a:pos x="511" y="1308"/>
              </a:cxn>
              <a:cxn ang="0">
                <a:pos x="456" y="1301"/>
              </a:cxn>
              <a:cxn ang="0">
                <a:pos x="468" y="1369"/>
              </a:cxn>
              <a:cxn ang="0">
                <a:pos x="452" y="1398"/>
              </a:cxn>
              <a:cxn ang="0">
                <a:pos x="412" y="1399"/>
              </a:cxn>
              <a:cxn ang="0">
                <a:pos x="385" y="1399"/>
              </a:cxn>
              <a:cxn ang="0">
                <a:pos x="402" y="1469"/>
              </a:cxn>
              <a:cxn ang="0">
                <a:pos x="341" y="1503"/>
              </a:cxn>
              <a:cxn ang="0">
                <a:pos x="355" y="1554"/>
              </a:cxn>
              <a:cxn ang="0">
                <a:pos x="311" y="1604"/>
              </a:cxn>
              <a:cxn ang="0">
                <a:pos x="314" y="1675"/>
              </a:cxn>
              <a:cxn ang="0">
                <a:pos x="301" y="1757"/>
              </a:cxn>
              <a:cxn ang="0">
                <a:pos x="269" y="1784"/>
              </a:cxn>
              <a:cxn ang="0">
                <a:pos x="231" y="1765"/>
              </a:cxn>
              <a:cxn ang="0">
                <a:pos x="216" y="1723"/>
              </a:cxn>
              <a:cxn ang="0">
                <a:pos x="4" y="944"/>
              </a:cxn>
              <a:cxn ang="0">
                <a:pos x="0" y="928"/>
              </a:cxn>
            </a:cxnLst>
            <a:rect l="0" t="0" r="r" b="b"/>
            <a:pathLst>
              <a:path w="1006" h="1817">
                <a:moveTo>
                  <a:pt x="0" y="928"/>
                </a:moveTo>
                <a:lnTo>
                  <a:pt x="28" y="919"/>
                </a:lnTo>
                <a:lnTo>
                  <a:pt x="49" y="919"/>
                </a:lnTo>
                <a:lnTo>
                  <a:pt x="61" y="936"/>
                </a:lnTo>
                <a:lnTo>
                  <a:pt x="85" y="908"/>
                </a:lnTo>
                <a:lnTo>
                  <a:pt x="85" y="876"/>
                </a:lnTo>
                <a:lnTo>
                  <a:pt x="72" y="858"/>
                </a:lnTo>
                <a:lnTo>
                  <a:pt x="77" y="840"/>
                </a:lnTo>
                <a:lnTo>
                  <a:pt x="100" y="847"/>
                </a:lnTo>
                <a:lnTo>
                  <a:pt x="114" y="836"/>
                </a:lnTo>
                <a:lnTo>
                  <a:pt x="126" y="794"/>
                </a:lnTo>
                <a:lnTo>
                  <a:pt x="137" y="731"/>
                </a:lnTo>
                <a:lnTo>
                  <a:pt x="161" y="706"/>
                </a:lnTo>
                <a:lnTo>
                  <a:pt x="169" y="694"/>
                </a:lnTo>
                <a:lnTo>
                  <a:pt x="168" y="663"/>
                </a:lnTo>
                <a:lnTo>
                  <a:pt x="152" y="617"/>
                </a:lnTo>
                <a:lnTo>
                  <a:pt x="150" y="534"/>
                </a:lnTo>
                <a:lnTo>
                  <a:pt x="138" y="496"/>
                </a:lnTo>
                <a:lnTo>
                  <a:pt x="126" y="464"/>
                </a:lnTo>
                <a:lnTo>
                  <a:pt x="130" y="432"/>
                </a:lnTo>
                <a:lnTo>
                  <a:pt x="137" y="413"/>
                </a:lnTo>
                <a:lnTo>
                  <a:pt x="137" y="373"/>
                </a:lnTo>
                <a:lnTo>
                  <a:pt x="201" y="28"/>
                </a:lnTo>
                <a:lnTo>
                  <a:pt x="221" y="47"/>
                </a:lnTo>
                <a:lnTo>
                  <a:pt x="243" y="63"/>
                </a:lnTo>
                <a:lnTo>
                  <a:pt x="250" y="66"/>
                </a:lnTo>
                <a:lnTo>
                  <a:pt x="267" y="66"/>
                </a:lnTo>
                <a:lnTo>
                  <a:pt x="281" y="54"/>
                </a:lnTo>
                <a:lnTo>
                  <a:pt x="299" y="31"/>
                </a:lnTo>
                <a:lnTo>
                  <a:pt x="314" y="31"/>
                </a:lnTo>
                <a:lnTo>
                  <a:pt x="343" y="38"/>
                </a:lnTo>
                <a:lnTo>
                  <a:pt x="362" y="44"/>
                </a:lnTo>
                <a:lnTo>
                  <a:pt x="391" y="38"/>
                </a:lnTo>
                <a:lnTo>
                  <a:pt x="418" y="10"/>
                </a:lnTo>
                <a:lnTo>
                  <a:pt x="450" y="0"/>
                </a:lnTo>
                <a:lnTo>
                  <a:pt x="490" y="0"/>
                </a:lnTo>
                <a:lnTo>
                  <a:pt x="523" y="16"/>
                </a:lnTo>
                <a:lnTo>
                  <a:pt x="535" y="31"/>
                </a:lnTo>
                <a:lnTo>
                  <a:pt x="566" y="47"/>
                </a:lnTo>
                <a:lnTo>
                  <a:pt x="681" y="532"/>
                </a:lnTo>
                <a:lnTo>
                  <a:pt x="708" y="566"/>
                </a:lnTo>
                <a:lnTo>
                  <a:pt x="733" y="587"/>
                </a:lnTo>
                <a:lnTo>
                  <a:pt x="756" y="602"/>
                </a:lnTo>
                <a:lnTo>
                  <a:pt x="794" y="602"/>
                </a:lnTo>
                <a:lnTo>
                  <a:pt x="834" y="602"/>
                </a:lnTo>
                <a:lnTo>
                  <a:pt x="857" y="607"/>
                </a:lnTo>
                <a:lnTo>
                  <a:pt x="857" y="627"/>
                </a:lnTo>
                <a:lnTo>
                  <a:pt x="845" y="651"/>
                </a:lnTo>
                <a:lnTo>
                  <a:pt x="850" y="661"/>
                </a:lnTo>
                <a:lnTo>
                  <a:pt x="872" y="669"/>
                </a:lnTo>
                <a:lnTo>
                  <a:pt x="873" y="702"/>
                </a:lnTo>
                <a:lnTo>
                  <a:pt x="896" y="719"/>
                </a:lnTo>
                <a:lnTo>
                  <a:pt x="913" y="719"/>
                </a:lnTo>
                <a:lnTo>
                  <a:pt x="936" y="697"/>
                </a:lnTo>
                <a:lnTo>
                  <a:pt x="952" y="697"/>
                </a:lnTo>
                <a:lnTo>
                  <a:pt x="952" y="719"/>
                </a:lnTo>
                <a:lnTo>
                  <a:pt x="999" y="727"/>
                </a:lnTo>
                <a:lnTo>
                  <a:pt x="1006" y="768"/>
                </a:lnTo>
                <a:lnTo>
                  <a:pt x="1001" y="808"/>
                </a:lnTo>
                <a:lnTo>
                  <a:pt x="981" y="820"/>
                </a:lnTo>
                <a:lnTo>
                  <a:pt x="949" y="836"/>
                </a:lnTo>
                <a:lnTo>
                  <a:pt x="949" y="847"/>
                </a:lnTo>
                <a:lnTo>
                  <a:pt x="949" y="870"/>
                </a:lnTo>
                <a:lnTo>
                  <a:pt x="936" y="879"/>
                </a:lnTo>
                <a:lnTo>
                  <a:pt x="910" y="891"/>
                </a:lnTo>
                <a:lnTo>
                  <a:pt x="890" y="902"/>
                </a:lnTo>
                <a:lnTo>
                  <a:pt x="866" y="920"/>
                </a:lnTo>
                <a:lnTo>
                  <a:pt x="866" y="944"/>
                </a:lnTo>
                <a:lnTo>
                  <a:pt x="861" y="965"/>
                </a:lnTo>
                <a:lnTo>
                  <a:pt x="840" y="965"/>
                </a:lnTo>
                <a:lnTo>
                  <a:pt x="824" y="976"/>
                </a:lnTo>
                <a:lnTo>
                  <a:pt x="814" y="1013"/>
                </a:lnTo>
                <a:lnTo>
                  <a:pt x="794" y="1031"/>
                </a:lnTo>
                <a:lnTo>
                  <a:pt x="767" y="1032"/>
                </a:lnTo>
                <a:lnTo>
                  <a:pt x="745" y="1025"/>
                </a:lnTo>
                <a:lnTo>
                  <a:pt x="711" y="1025"/>
                </a:lnTo>
                <a:lnTo>
                  <a:pt x="725" y="1049"/>
                </a:lnTo>
                <a:lnTo>
                  <a:pt x="715" y="1068"/>
                </a:lnTo>
                <a:lnTo>
                  <a:pt x="691" y="1099"/>
                </a:lnTo>
                <a:lnTo>
                  <a:pt x="665" y="1091"/>
                </a:lnTo>
                <a:lnTo>
                  <a:pt x="651" y="1067"/>
                </a:lnTo>
                <a:lnTo>
                  <a:pt x="619" y="1028"/>
                </a:lnTo>
                <a:lnTo>
                  <a:pt x="613" y="1020"/>
                </a:lnTo>
                <a:lnTo>
                  <a:pt x="588" y="1063"/>
                </a:lnTo>
                <a:lnTo>
                  <a:pt x="580" y="1080"/>
                </a:lnTo>
                <a:lnTo>
                  <a:pt x="603" y="1100"/>
                </a:lnTo>
                <a:lnTo>
                  <a:pt x="596" y="1162"/>
                </a:lnTo>
                <a:lnTo>
                  <a:pt x="584" y="1233"/>
                </a:lnTo>
                <a:lnTo>
                  <a:pt x="535" y="1286"/>
                </a:lnTo>
                <a:lnTo>
                  <a:pt x="511" y="1308"/>
                </a:lnTo>
                <a:lnTo>
                  <a:pt x="479" y="1288"/>
                </a:lnTo>
                <a:lnTo>
                  <a:pt x="456" y="1301"/>
                </a:lnTo>
                <a:lnTo>
                  <a:pt x="452" y="1338"/>
                </a:lnTo>
                <a:lnTo>
                  <a:pt x="468" y="1369"/>
                </a:lnTo>
                <a:lnTo>
                  <a:pt x="474" y="1381"/>
                </a:lnTo>
                <a:lnTo>
                  <a:pt x="452" y="1398"/>
                </a:lnTo>
                <a:lnTo>
                  <a:pt x="430" y="1399"/>
                </a:lnTo>
                <a:lnTo>
                  <a:pt x="412" y="1399"/>
                </a:lnTo>
                <a:lnTo>
                  <a:pt x="401" y="1378"/>
                </a:lnTo>
                <a:lnTo>
                  <a:pt x="385" y="1399"/>
                </a:lnTo>
                <a:lnTo>
                  <a:pt x="402" y="1439"/>
                </a:lnTo>
                <a:lnTo>
                  <a:pt x="402" y="1469"/>
                </a:lnTo>
                <a:lnTo>
                  <a:pt x="366" y="1474"/>
                </a:lnTo>
                <a:lnTo>
                  <a:pt x="341" y="1503"/>
                </a:lnTo>
                <a:lnTo>
                  <a:pt x="355" y="1523"/>
                </a:lnTo>
                <a:lnTo>
                  <a:pt x="355" y="1554"/>
                </a:lnTo>
                <a:lnTo>
                  <a:pt x="326" y="1574"/>
                </a:lnTo>
                <a:lnTo>
                  <a:pt x="311" y="1604"/>
                </a:lnTo>
                <a:lnTo>
                  <a:pt x="311" y="1654"/>
                </a:lnTo>
                <a:lnTo>
                  <a:pt x="314" y="1675"/>
                </a:lnTo>
                <a:lnTo>
                  <a:pt x="311" y="1715"/>
                </a:lnTo>
                <a:lnTo>
                  <a:pt x="301" y="1757"/>
                </a:lnTo>
                <a:lnTo>
                  <a:pt x="303" y="1817"/>
                </a:lnTo>
                <a:lnTo>
                  <a:pt x="269" y="1784"/>
                </a:lnTo>
                <a:lnTo>
                  <a:pt x="251" y="1779"/>
                </a:lnTo>
                <a:lnTo>
                  <a:pt x="231" y="1765"/>
                </a:lnTo>
                <a:lnTo>
                  <a:pt x="222" y="1744"/>
                </a:lnTo>
                <a:lnTo>
                  <a:pt x="216" y="1723"/>
                </a:lnTo>
                <a:lnTo>
                  <a:pt x="198" y="1703"/>
                </a:lnTo>
                <a:lnTo>
                  <a:pt x="4" y="944"/>
                </a:lnTo>
                <a:lnTo>
                  <a:pt x="0" y="928"/>
                </a:lnTo>
                <a:lnTo>
                  <a:pt x="0" y="928"/>
                </a:lnTo>
                <a:close/>
              </a:path>
            </a:pathLst>
          </a:custGeom>
          <a:solidFill>
            <a:srgbClr val="FFFFFF"/>
          </a:solidFill>
          <a:ln w="0">
            <a:solidFill>
              <a:srgbClr val="000000"/>
            </a:solidFill>
            <a:prstDash val="solid"/>
            <a:round/>
            <a:headEnd/>
            <a:tailEnd/>
          </a:ln>
        </p:spPr>
        <p:txBody>
          <a:bodyPr/>
          <a:lstStyle/>
          <a:p>
            <a:endParaRPr lang="en-US"/>
          </a:p>
        </p:txBody>
      </p:sp>
      <p:sp>
        <p:nvSpPr>
          <p:cNvPr id="23622" name="Freeform 70"/>
          <p:cNvSpPr>
            <a:spLocks/>
          </p:cNvSpPr>
          <p:nvPr/>
        </p:nvSpPr>
        <p:spPr bwMode="auto">
          <a:xfrm>
            <a:off x="6899275" y="2411413"/>
            <a:ext cx="185738" cy="446087"/>
          </a:xfrm>
          <a:custGeom>
            <a:avLst/>
            <a:gdLst/>
            <a:ahLst/>
            <a:cxnLst>
              <a:cxn ang="0">
                <a:pos x="156" y="13"/>
              </a:cxn>
              <a:cxn ang="0">
                <a:pos x="145" y="57"/>
              </a:cxn>
              <a:cxn ang="0">
                <a:pos x="131" y="97"/>
              </a:cxn>
              <a:cxn ang="0">
                <a:pos x="99" y="102"/>
              </a:cxn>
              <a:cxn ang="0">
                <a:pos x="81" y="119"/>
              </a:cxn>
              <a:cxn ang="0">
                <a:pos x="56" y="114"/>
              </a:cxn>
              <a:cxn ang="0">
                <a:pos x="24" y="138"/>
              </a:cxn>
              <a:cxn ang="0">
                <a:pos x="7" y="154"/>
              </a:cxn>
              <a:cxn ang="0">
                <a:pos x="15" y="173"/>
              </a:cxn>
              <a:cxn ang="0">
                <a:pos x="41" y="220"/>
              </a:cxn>
              <a:cxn ang="0">
                <a:pos x="59" y="274"/>
              </a:cxn>
              <a:cxn ang="0">
                <a:pos x="61" y="304"/>
              </a:cxn>
              <a:cxn ang="0">
                <a:pos x="61" y="340"/>
              </a:cxn>
              <a:cxn ang="0">
                <a:pos x="37" y="387"/>
              </a:cxn>
              <a:cxn ang="0">
                <a:pos x="52" y="415"/>
              </a:cxn>
              <a:cxn ang="0">
                <a:pos x="76" y="447"/>
              </a:cxn>
              <a:cxn ang="0">
                <a:pos x="56" y="505"/>
              </a:cxn>
              <a:cxn ang="0">
                <a:pos x="6" y="564"/>
              </a:cxn>
              <a:cxn ang="0">
                <a:pos x="16" y="613"/>
              </a:cxn>
              <a:cxn ang="0">
                <a:pos x="21" y="708"/>
              </a:cxn>
              <a:cxn ang="0">
                <a:pos x="15" y="811"/>
              </a:cxn>
              <a:cxn ang="0">
                <a:pos x="33" y="898"/>
              </a:cxn>
              <a:cxn ang="0">
                <a:pos x="35" y="949"/>
              </a:cxn>
              <a:cxn ang="0">
                <a:pos x="37" y="977"/>
              </a:cxn>
              <a:cxn ang="0">
                <a:pos x="37" y="1003"/>
              </a:cxn>
              <a:cxn ang="0">
                <a:pos x="44" y="1030"/>
              </a:cxn>
              <a:cxn ang="0">
                <a:pos x="27" y="1076"/>
              </a:cxn>
              <a:cxn ang="0">
                <a:pos x="39" y="1104"/>
              </a:cxn>
              <a:cxn ang="0">
                <a:pos x="301" y="1052"/>
              </a:cxn>
              <a:cxn ang="0">
                <a:pos x="316" y="1014"/>
              </a:cxn>
              <a:cxn ang="0">
                <a:pos x="346" y="1012"/>
              </a:cxn>
              <a:cxn ang="0">
                <a:pos x="358" y="986"/>
              </a:cxn>
              <a:cxn ang="0">
                <a:pos x="372" y="962"/>
              </a:cxn>
              <a:cxn ang="0">
                <a:pos x="395" y="953"/>
              </a:cxn>
              <a:cxn ang="0">
                <a:pos x="423" y="939"/>
              </a:cxn>
              <a:cxn ang="0">
                <a:pos x="469" y="911"/>
              </a:cxn>
              <a:cxn ang="0">
                <a:pos x="449" y="871"/>
              </a:cxn>
              <a:cxn ang="0">
                <a:pos x="414" y="851"/>
              </a:cxn>
              <a:cxn ang="0">
                <a:pos x="390" y="821"/>
              </a:cxn>
              <a:cxn ang="0">
                <a:pos x="384" y="795"/>
              </a:cxn>
              <a:cxn ang="0">
                <a:pos x="369" y="774"/>
              </a:cxn>
              <a:cxn ang="0">
                <a:pos x="274" y="405"/>
              </a:cxn>
              <a:cxn ang="0">
                <a:pos x="168" y="0"/>
              </a:cxn>
            </a:cxnLst>
            <a:rect l="0" t="0" r="r" b="b"/>
            <a:pathLst>
              <a:path w="471" h="1122">
                <a:moveTo>
                  <a:pt x="168" y="0"/>
                </a:moveTo>
                <a:lnTo>
                  <a:pt x="156" y="13"/>
                </a:lnTo>
                <a:lnTo>
                  <a:pt x="143" y="35"/>
                </a:lnTo>
                <a:lnTo>
                  <a:pt x="145" y="57"/>
                </a:lnTo>
                <a:lnTo>
                  <a:pt x="145" y="77"/>
                </a:lnTo>
                <a:lnTo>
                  <a:pt x="131" y="97"/>
                </a:lnTo>
                <a:lnTo>
                  <a:pt x="113" y="102"/>
                </a:lnTo>
                <a:lnTo>
                  <a:pt x="99" y="102"/>
                </a:lnTo>
                <a:lnTo>
                  <a:pt x="89" y="110"/>
                </a:lnTo>
                <a:lnTo>
                  <a:pt x="81" y="119"/>
                </a:lnTo>
                <a:lnTo>
                  <a:pt x="63" y="117"/>
                </a:lnTo>
                <a:lnTo>
                  <a:pt x="56" y="114"/>
                </a:lnTo>
                <a:lnTo>
                  <a:pt x="41" y="121"/>
                </a:lnTo>
                <a:lnTo>
                  <a:pt x="24" y="138"/>
                </a:lnTo>
                <a:lnTo>
                  <a:pt x="17" y="150"/>
                </a:lnTo>
                <a:lnTo>
                  <a:pt x="7" y="154"/>
                </a:lnTo>
                <a:lnTo>
                  <a:pt x="3" y="163"/>
                </a:lnTo>
                <a:lnTo>
                  <a:pt x="15" y="173"/>
                </a:lnTo>
                <a:lnTo>
                  <a:pt x="25" y="181"/>
                </a:lnTo>
                <a:lnTo>
                  <a:pt x="41" y="220"/>
                </a:lnTo>
                <a:lnTo>
                  <a:pt x="61" y="248"/>
                </a:lnTo>
                <a:lnTo>
                  <a:pt x="59" y="274"/>
                </a:lnTo>
                <a:lnTo>
                  <a:pt x="52" y="287"/>
                </a:lnTo>
                <a:lnTo>
                  <a:pt x="61" y="304"/>
                </a:lnTo>
                <a:lnTo>
                  <a:pt x="64" y="322"/>
                </a:lnTo>
                <a:lnTo>
                  <a:pt x="61" y="340"/>
                </a:lnTo>
                <a:lnTo>
                  <a:pt x="45" y="363"/>
                </a:lnTo>
                <a:lnTo>
                  <a:pt x="37" y="387"/>
                </a:lnTo>
                <a:lnTo>
                  <a:pt x="35" y="401"/>
                </a:lnTo>
                <a:lnTo>
                  <a:pt x="52" y="415"/>
                </a:lnTo>
                <a:lnTo>
                  <a:pt x="76" y="441"/>
                </a:lnTo>
                <a:lnTo>
                  <a:pt x="76" y="447"/>
                </a:lnTo>
                <a:lnTo>
                  <a:pt x="68" y="472"/>
                </a:lnTo>
                <a:lnTo>
                  <a:pt x="56" y="505"/>
                </a:lnTo>
                <a:lnTo>
                  <a:pt x="24" y="539"/>
                </a:lnTo>
                <a:lnTo>
                  <a:pt x="6" y="564"/>
                </a:lnTo>
                <a:lnTo>
                  <a:pt x="0" y="583"/>
                </a:lnTo>
                <a:lnTo>
                  <a:pt x="16" y="613"/>
                </a:lnTo>
                <a:lnTo>
                  <a:pt x="21" y="646"/>
                </a:lnTo>
                <a:lnTo>
                  <a:pt x="21" y="708"/>
                </a:lnTo>
                <a:lnTo>
                  <a:pt x="12" y="776"/>
                </a:lnTo>
                <a:lnTo>
                  <a:pt x="15" y="811"/>
                </a:lnTo>
                <a:lnTo>
                  <a:pt x="23" y="851"/>
                </a:lnTo>
                <a:lnTo>
                  <a:pt x="33" y="898"/>
                </a:lnTo>
                <a:lnTo>
                  <a:pt x="33" y="930"/>
                </a:lnTo>
                <a:lnTo>
                  <a:pt x="35" y="949"/>
                </a:lnTo>
                <a:lnTo>
                  <a:pt x="31" y="961"/>
                </a:lnTo>
                <a:lnTo>
                  <a:pt x="37" y="977"/>
                </a:lnTo>
                <a:lnTo>
                  <a:pt x="40" y="991"/>
                </a:lnTo>
                <a:lnTo>
                  <a:pt x="37" y="1003"/>
                </a:lnTo>
                <a:lnTo>
                  <a:pt x="37" y="1018"/>
                </a:lnTo>
                <a:lnTo>
                  <a:pt x="44" y="1030"/>
                </a:lnTo>
                <a:lnTo>
                  <a:pt x="39" y="1047"/>
                </a:lnTo>
                <a:lnTo>
                  <a:pt x="27" y="1076"/>
                </a:lnTo>
                <a:lnTo>
                  <a:pt x="33" y="1088"/>
                </a:lnTo>
                <a:lnTo>
                  <a:pt x="39" y="1104"/>
                </a:lnTo>
                <a:lnTo>
                  <a:pt x="55" y="1122"/>
                </a:lnTo>
                <a:lnTo>
                  <a:pt x="301" y="1052"/>
                </a:lnTo>
                <a:lnTo>
                  <a:pt x="316" y="1024"/>
                </a:lnTo>
                <a:lnTo>
                  <a:pt x="316" y="1014"/>
                </a:lnTo>
                <a:lnTo>
                  <a:pt x="333" y="1014"/>
                </a:lnTo>
                <a:lnTo>
                  <a:pt x="346" y="1012"/>
                </a:lnTo>
                <a:lnTo>
                  <a:pt x="358" y="996"/>
                </a:lnTo>
                <a:lnTo>
                  <a:pt x="358" y="986"/>
                </a:lnTo>
                <a:lnTo>
                  <a:pt x="361" y="974"/>
                </a:lnTo>
                <a:lnTo>
                  <a:pt x="372" y="962"/>
                </a:lnTo>
                <a:lnTo>
                  <a:pt x="389" y="962"/>
                </a:lnTo>
                <a:lnTo>
                  <a:pt x="395" y="953"/>
                </a:lnTo>
                <a:lnTo>
                  <a:pt x="410" y="945"/>
                </a:lnTo>
                <a:lnTo>
                  <a:pt x="423" y="939"/>
                </a:lnTo>
                <a:lnTo>
                  <a:pt x="471" y="942"/>
                </a:lnTo>
                <a:lnTo>
                  <a:pt x="469" y="911"/>
                </a:lnTo>
                <a:lnTo>
                  <a:pt x="471" y="889"/>
                </a:lnTo>
                <a:lnTo>
                  <a:pt x="449" y="871"/>
                </a:lnTo>
                <a:lnTo>
                  <a:pt x="437" y="855"/>
                </a:lnTo>
                <a:lnTo>
                  <a:pt x="414" y="851"/>
                </a:lnTo>
                <a:lnTo>
                  <a:pt x="401" y="839"/>
                </a:lnTo>
                <a:lnTo>
                  <a:pt x="390" y="821"/>
                </a:lnTo>
                <a:lnTo>
                  <a:pt x="388" y="809"/>
                </a:lnTo>
                <a:lnTo>
                  <a:pt x="384" y="795"/>
                </a:lnTo>
                <a:lnTo>
                  <a:pt x="372" y="786"/>
                </a:lnTo>
                <a:lnTo>
                  <a:pt x="369" y="774"/>
                </a:lnTo>
                <a:lnTo>
                  <a:pt x="357" y="733"/>
                </a:lnTo>
                <a:lnTo>
                  <a:pt x="274" y="405"/>
                </a:lnTo>
                <a:lnTo>
                  <a:pt x="171" y="9"/>
                </a:lnTo>
                <a:lnTo>
                  <a:pt x="168" y="0"/>
                </a:lnTo>
                <a:lnTo>
                  <a:pt x="168" y="0"/>
                </a:lnTo>
                <a:close/>
              </a:path>
            </a:pathLst>
          </a:custGeom>
          <a:solidFill>
            <a:srgbClr val="FFFFFF"/>
          </a:solidFill>
          <a:ln w="0">
            <a:solidFill>
              <a:srgbClr val="000000"/>
            </a:solidFill>
            <a:prstDash val="solid"/>
            <a:round/>
            <a:headEnd/>
            <a:tailEnd/>
          </a:ln>
        </p:spPr>
        <p:txBody>
          <a:bodyPr/>
          <a:lstStyle/>
          <a:p>
            <a:endParaRPr lang="en-US"/>
          </a:p>
        </p:txBody>
      </p:sp>
      <p:sp>
        <p:nvSpPr>
          <p:cNvPr id="23623" name="Freeform 71"/>
          <p:cNvSpPr>
            <a:spLocks/>
          </p:cNvSpPr>
          <p:nvPr/>
        </p:nvSpPr>
        <p:spPr bwMode="auto">
          <a:xfrm>
            <a:off x="6732588" y="2476500"/>
            <a:ext cx="196850" cy="404813"/>
          </a:xfrm>
          <a:custGeom>
            <a:avLst/>
            <a:gdLst/>
            <a:ahLst/>
            <a:cxnLst>
              <a:cxn ang="0">
                <a:pos x="228" y="54"/>
              </a:cxn>
              <a:cxn ang="0">
                <a:pos x="16" y="111"/>
              </a:cxn>
              <a:cxn ang="0">
                <a:pos x="23" y="145"/>
              </a:cxn>
              <a:cxn ang="0">
                <a:pos x="0" y="157"/>
              </a:cxn>
              <a:cxn ang="0">
                <a:pos x="20" y="256"/>
              </a:cxn>
              <a:cxn ang="0">
                <a:pos x="37" y="263"/>
              </a:cxn>
              <a:cxn ang="0">
                <a:pos x="45" y="284"/>
              </a:cxn>
              <a:cxn ang="0">
                <a:pos x="58" y="343"/>
              </a:cxn>
              <a:cxn ang="0">
                <a:pos x="41" y="362"/>
              </a:cxn>
              <a:cxn ang="0">
                <a:pos x="54" y="395"/>
              </a:cxn>
              <a:cxn ang="0">
                <a:pos x="54" y="428"/>
              </a:cxn>
              <a:cxn ang="0">
                <a:pos x="57" y="541"/>
              </a:cxn>
              <a:cxn ang="0">
                <a:pos x="69" y="577"/>
              </a:cxn>
              <a:cxn ang="0">
                <a:pos x="77" y="678"/>
              </a:cxn>
              <a:cxn ang="0">
                <a:pos x="98" y="704"/>
              </a:cxn>
              <a:cxn ang="0">
                <a:pos x="78" y="734"/>
              </a:cxn>
              <a:cxn ang="0">
                <a:pos x="78" y="764"/>
              </a:cxn>
              <a:cxn ang="0">
                <a:pos x="113" y="749"/>
              </a:cxn>
              <a:cxn ang="0">
                <a:pos x="137" y="761"/>
              </a:cxn>
              <a:cxn ang="0">
                <a:pos x="154" y="769"/>
              </a:cxn>
              <a:cxn ang="0">
                <a:pos x="168" y="777"/>
              </a:cxn>
              <a:cxn ang="0">
                <a:pos x="224" y="1002"/>
              </a:cxn>
              <a:cxn ang="0">
                <a:pos x="471" y="959"/>
              </a:cxn>
              <a:cxn ang="0">
                <a:pos x="446" y="917"/>
              </a:cxn>
              <a:cxn ang="0">
                <a:pos x="458" y="886"/>
              </a:cxn>
              <a:cxn ang="0">
                <a:pos x="459" y="858"/>
              </a:cxn>
              <a:cxn ang="0">
                <a:pos x="456" y="839"/>
              </a:cxn>
              <a:cxn ang="0">
                <a:pos x="459" y="831"/>
              </a:cxn>
              <a:cxn ang="0">
                <a:pos x="456" y="809"/>
              </a:cxn>
              <a:cxn ang="0">
                <a:pos x="447" y="790"/>
              </a:cxn>
              <a:cxn ang="0">
                <a:pos x="450" y="754"/>
              </a:cxn>
              <a:cxn ang="0">
                <a:pos x="446" y="712"/>
              </a:cxn>
              <a:cxn ang="0">
                <a:pos x="434" y="650"/>
              </a:cxn>
              <a:cxn ang="0">
                <a:pos x="434" y="584"/>
              </a:cxn>
              <a:cxn ang="0">
                <a:pos x="440" y="507"/>
              </a:cxn>
              <a:cxn ang="0">
                <a:pos x="436" y="451"/>
              </a:cxn>
              <a:cxn ang="0">
                <a:pos x="423" y="425"/>
              </a:cxn>
              <a:cxn ang="0">
                <a:pos x="417" y="416"/>
              </a:cxn>
              <a:cxn ang="0">
                <a:pos x="444" y="371"/>
              </a:cxn>
              <a:cxn ang="0">
                <a:pos x="475" y="338"/>
              </a:cxn>
              <a:cxn ang="0">
                <a:pos x="498" y="282"/>
              </a:cxn>
              <a:cxn ang="0">
                <a:pos x="476" y="254"/>
              </a:cxn>
              <a:cxn ang="0">
                <a:pos x="454" y="236"/>
              </a:cxn>
              <a:cxn ang="0">
                <a:pos x="456" y="211"/>
              </a:cxn>
              <a:cxn ang="0">
                <a:pos x="480" y="177"/>
              </a:cxn>
              <a:cxn ang="0">
                <a:pos x="483" y="151"/>
              </a:cxn>
              <a:cxn ang="0">
                <a:pos x="474" y="125"/>
              </a:cxn>
              <a:cxn ang="0">
                <a:pos x="476" y="113"/>
              </a:cxn>
              <a:cxn ang="0">
                <a:pos x="480" y="95"/>
              </a:cxn>
              <a:cxn ang="0">
                <a:pos x="464" y="67"/>
              </a:cxn>
              <a:cxn ang="0">
                <a:pos x="450" y="30"/>
              </a:cxn>
              <a:cxn ang="0">
                <a:pos x="438" y="16"/>
              </a:cxn>
              <a:cxn ang="0">
                <a:pos x="423" y="0"/>
              </a:cxn>
            </a:cxnLst>
            <a:rect l="0" t="0" r="r" b="b"/>
            <a:pathLst>
              <a:path w="498" h="1019">
                <a:moveTo>
                  <a:pt x="423" y="0"/>
                </a:moveTo>
                <a:lnTo>
                  <a:pt x="228" y="54"/>
                </a:lnTo>
                <a:lnTo>
                  <a:pt x="60" y="95"/>
                </a:lnTo>
                <a:lnTo>
                  <a:pt x="16" y="111"/>
                </a:lnTo>
                <a:lnTo>
                  <a:pt x="27" y="142"/>
                </a:lnTo>
                <a:lnTo>
                  <a:pt x="23" y="145"/>
                </a:lnTo>
                <a:lnTo>
                  <a:pt x="8" y="149"/>
                </a:lnTo>
                <a:lnTo>
                  <a:pt x="0" y="157"/>
                </a:lnTo>
                <a:lnTo>
                  <a:pt x="0" y="175"/>
                </a:lnTo>
                <a:lnTo>
                  <a:pt x="20" y="256"/>
                </a:lnTo>
                <a:lnTo>
                  <a:pt x="25" y="276"/>
                </a:lnTo>
                <a:lnTo>
                  <a:pt x="37" y="263"/>
                </a:lnTo>
                <a:lnTo>
                  <a:pt x="45" y="266"/>
                </a:lnTo>
                <a:lnTo>
                  <a:pt x="45" y="284"/>
                </a:lnTo>
                <a:lnTo>
                  <a:pt x="66" y="327"/>
                </a:lnTo>
                <a:lnTo>
                  <a:pt x="58" y="343"/>
                </a:lnTo>
                <a:lnTo>
                  <a:pt x="47" y="347"/>
                </a:lnTo>
                <a:lnTo>
                  <a:pt x="41" y="362"/>
                </a:lnTo>
                <a:lnTo>
                  <a:pt x="45" y="382"/>
                </a:lnTo>
                <a:lnTo>
                  <a:pt x="54" y="395"/>
                </a:lnTo>
                <a:lnTo>
                  <a:pt x="58" y="416"/>
                </a:lnTo>
                <a:lnTo>
                  <a:pt x="54" y="428"/>
                </a:lnTo>
                <a:lnTo>
                  <a:pt x="47" y="460"/>
                </a:lnTo>
                <a:lnTo>
                  <a:pt x="57" y="541"/>
                </a:lnTo>
                <a:lnTo>
                  <a:pt x="62" y="555"/>
                </a:lnTo>
                <a:lnTo>
                  <a:pt x="69" y="577"/>
                </a:lnTo>
                <a:lnTo>
                  <a:pt x="64" y="628"/>
                </a:lnTo>
                <a:lnTo>
                  <a:pt x="77" y="678"/>
                </a:lnTo>
                <a:lnTo>
                  <a:pt x="85" y="686"/>
                </a:lnTo>
                <a:lnTo>
                  <a:pt x="98" y="704"/>
                </a:lnTo>
                <a:lnTo>
                  <a:pt x="98" y="712"/>
                </a:lnTo>
                <a:lnTo>
                  <a:pt x="78" y="734"/>
                </a:lnTo>
                <a:lnTo>
                  <a:pt x="78" y="742"/>
                </a:lnTo>
                <a:lnTo>
                  <a:pt x="78" y="764"/>
                </a:lnTo>
                <a:lnTo>
                  <a:pt x="98" y="772"/>
                </a:lnTo>
                <a:lnTo>
                  <a:pt x="113" y="749"/>
                </a:lnTo>
                <a:lnTo>
                  <a:pt x="124" y="746"/>
                </a:lnTo>
                <a:lnTo>
                  <a:pt x="137" y="761"/>
                </a:lnTo>
                <a:lnTo>
                  <a:pt x="138" y="764"/>
                </a:lnTo>
                <a:lnTo>
                  <a:pt x="154" y="769"/>
                </a:lnTo>
                <a:lnTo>
                  <a:pt x="165" y="777"/>
                </a:lnTo>
                <a:lnTo>
                  <a:pt x="168" y="777"/>
                </a:lnTo>
                <a:lnTo>
                  <a:pt x="221" y="995"/>
                </a:lnTo>
                <a:lnTo>
                  <a:pt x="224" y="1002"/>
                </a:lnTo>
                <a:lnTo>
                  <a:pt x="225" y="1019"/>
                </a:lnTo>
                <a:lnTo>
                  <a:pt x="471" y="959"/>
                </a:lnTo>
                <a:lnTo>
                  <a:pt x="454" y="929"/>
                </a:lnTo>
                <a:lnTo>
                  <a:pt x="446" y="917"/>
                </a:lnTo>
                <a:lnTo>
                  <a:pt x="446" y="911"/>
                </a:lnTo>
                <a:lnTo>
                  <a:pt x="458" y="886"/>
                </a:lnTo>
                <a:lnTo>
                  <a:pt x="463" y="867"/>
                </a:lnTo>
                <a:lnTo>
                  <a:pt x="459" y="858"/>
                </a:lnTo>
                <a:lnTo>
                  <a:pt x="456" y="850"/>
                </a:lnTo>
                <a:lnTo>
                  <a:pt x="456" y="839"/>
                </a:lnTo>
                <a:lnTo>
                  <a:pt x="456" y="831"/>
                </a:lnTo>
                <a:lnTo>
                  <a:pt x="459" y="831"/>
                </a:lnTo>
                <a:lnTo>
                  <a:pt x="459" y="821"/>
                </a:lnTo>
                <a:lnTo>
                  <a:pt x="456" y="809"/>
                </a:lnTo>
                <a:lnTo>
                  <a:pt x="447" y="794"/>
                </a:lnTo>
                <a:lnTo>
                  <a:pt x="447" y="790"/>
                </a:lnTo>
                <a:lnTo>
                  <a:pt x="452" y="786"/>
                </a:lnTo>
                <a:lnTo>
                  <a:pt x="450" y="754"/>
                </a:lnTo>
                <a:lnTo>
                  <a:pt x="450" y="734"/>
                </a:lnTo>
                <a:lnTo>
                  <a:pt x="446" y="712"/>
                </a:lnTo>
                <a:lnTo>
                  <a:pt x="440" y="682"/>
                </a:lnTo>
                <a:lnTo>
                  <a:pt x="434" y="650"/>
                </a:lnTo>
                <a:lnTo>
                  <a:pt x="434" y="609"/>
                </a:lnTo>
                <a:lnTo>
                  <a:pt x="434" y="584"/>
                </a:lnTo>
                <a:lnTo>
                  <a:pt x="438" y="547"/>
                </a:lnTo>
                <a:lnTo>
                  <a:pt x="440" y="507"/>
                </a:lnTo>
                <a:lnTo>
                  <a:pt x="438" y="475"/>
                </a:lnTo>
                <a:lnTo>
                  <a:pt x="436" y="451"/>
                </a:lnTo>
                <a:lnTo>
                  <a:pt x="434" y="439"/>
                </a:lnTo>
                <a:lnTo>
                  <a:pt x="423" y="425"/>
                </a:lnTo>
                <a:lnTo>
                  <a:pt x="421" y="420"/>
                </a:lnTo>
                <a:lnTo>
                  <a:pt x="417" y="416"/>
                </a:lnTo>
                <a:lnTo>
                  <a:pt x="435" y="392"/>
                </a:lnTo>
                <a:lnTo>
                  <a:pt x="444" y="371"/>
                </a:lnTo>
                <a:lnTo>
                  <a:pt x="459" y="355"/>
                </a:lnTo>
                <a:lnTo>
                  <a:pt x="475" y="338"/>
                </a:lnTo>
                <a:lnTo>
                  <a:pt x="487" y="308"/>
                </a:lnTo>
                <a:lnTo>
                  <a:pt x="498" y="282"/>
                </a:lnTo>
                <a:lnTo>
                  <a:pt x="498" y="280"/>
                </a:lnTo>
                <a:lnTo>
                  <a:pt x="476" y="254"/>
                </a:lnTo>
                <a:lnTo>
                  <a:pt x="458" y="240"/>
                </a:lnTo>
                <a:lnTo>
                  <a:pt x="454" y="236"/>
                </a:lnTo>
                <a:lnTo>
                  <a:pt x="454" y="231"/>
                </a:lnTo>
                <a:lnTo>
                  <a:pt x="456" y="211"/>
                </a:lnTo>
                <a:lnTo>
                  <a:pt x="471" y="195"/>
                </a:lnTo>
                <a:lnTo>
                  <a:pt x="480" y="177"/>
                </a:lnTo>
                <a:lnTo>
                  <a:pt x="483" y="162"/>
                </a:lnTo>
                <a:lnTo>
                  <a:pt x="483" y="151"/>
                </a:lnTo>
                <a:lnTo>
                  <a:pt x="476" y="131"/>
                </a:lnTo>
                <a:lnTo>
                  <a:pt x="474" y="125"/>
                </a:lnTo>
                <a:lnTo>
                  <a:pt x="464" y="118"/>
                </a:lnTo>
                <a:lnTo>
                  <a:pt x="476" y="113"/>
                </a:lnTo>
                <a:lnTo>
                  <a:pt x="480" y="105"/>
                </a:lnTo>
                <a:lnTo>
                  <a:pt x="480" y="95"/>
                </a:lnTo>
                <a:lnTo>
                  <a:pt x="480" y="82"/>
                </a:lnTo>
                <a:lnTo>
                  <a:pt x="464" y="67"/>
                </a:lnTo>
                <a:lnTo>
                  <a:pt x="456" y="47"/>
                </a:lnTo>
                <a:lnTo>
                  <a:pt x="450" y="30"/>
                </a:lnTo>
                <a:lnTo>
                  <a:pt x="443" y="17"/>
                </a:lnTo>
                <a:lnTo>
                  <a:pt x="438" y="16"/>
                </a:lnTo>
                <a:lnTo>
                  <a:pt x="434" y="8"/>
                </a:lnTo>
                <a:lnTo>
                  <a:pt x="423" y="0"/>
                </a:lnTo>
                <a:lnTo>
                  <a:pt x="423" y="0"/>
                </a:lnTo>
                <a:close/>
              </a:path>
            </a:pathLst>
          </a:custGeom>
          <a:gradFill rotWithShape="0">
            <a:gsLst>
              <a:gs pos="0">
                <a:srgbClr val="0000FF"/>
              </a:gs>
              <a:gs pos="100000">
                <a:srgbClr val="000099"/>
              </a:gs>
            </a:gsLst>
            <a:path path="rect">
              <a:fillToRect l="50000" t="50000" r="50000" b="50000"/>
            </a:path>
          </a:gradFill>
          <a:ln w="0">
            <a:solidFill>
              <a:srgbClr val="000000"/>
            </a:solidFill>
            <a:prstDash val="solid"/>
            <a:round/>
            <a:headEnd/>
            <a:tailEnd/>
          </a:ln>
        </p:spPr>
        <p:txBody>
          <a:bodyPr/>
          <a:lstStyle/>
          <a:p>
            <a:endParaRPr lang="en-US"/>
          </a:p>
        </p:txBody>
      </p:sp>
      <p:sp>
        <p:nvSpPr>
          <p:cNvPr id="23624" name="Freeform 72"/>
          <p:cNvSpPr>
            <a:spLocks/>
          </p:cNvSpPr>
          <p:nvPr/>
        </p:nvSpPr>
        <p:spPr bwMode="auto">
          <a:xfrm>
            <a:off x="6821488" y="2784475"/>
            <a:ext cx="407987" cy="174625"/>
          </a:xfrm>
          <a:custGeom>
            <a:avLst/>
            <a:gdLst/>
            <a:ahLst/>
            <a:cxnLst>
              <a:cxn ang="0">
                <a:pos x="42" y="432"/>
              </a:cxn>
              <a:cxn ang="0">
                <a:pos x="225" y="400"/>
              </a:cxn>
              <a:cxn ang="0">
                <a:pos x="250" y="414"/>
              </a:cxn>
              <a:cxn ang="0">
                <a:pos x="255" y="400"/>
              </a:cxn>
              <a:cxn ang="0">
                <a:pos x="281" y="378"/>
              </a:cxn>
              <a:cxn ang="0">
                <a:pos x="514" y="328"/>
              </a:cxn>
              <a:cxn ang="0">
                <a:pos x="701" y="320"/>
              </a:cxn>
              <a:cxn ang="0">
                <a:pos x="732" y="346"/>
              </a:cxn>
              <a:cxn ang="0">
                <a:pos x="756" y="361"/>
              </a:cxn>
              <a:cxn ang="0">
                <a:pos x="773" y="361"/>
              </a:cxn>
              <a:cxn ang="0">
                <a:pos x="788" y="353"/>
              </a:cxn>
              <a:cxn ang="0">
                <a:pos x="801" y="334"/>
              </a:cxn>
              <a:cxn ang="0">
                <a:pos x="838" y="320"/>
              </a:cxn>
              <a:cxn ang="0">
                <a:pos x="872" y="348"/>
              </a:cxn>
              <a:cxn ang="0">
                <a:pos x="876" y="368"/>
              </a:cxn>
              <a:cxn ang="0">
                <a:pos x="852" y="405"/>
              </a:cxn>
              <a:cxn ang="0">
                <a:pos x="873" y="389"/>
              </a:cxn>
              <a:cxn ang="0">
                <a:pos x="930" y="348"/>
              </a:cxn>
              <a:cxn ang="0">
                <a:pos x="985" y="292"/>
              </a:cxn>
              <a:cxn ang="0">
                <a:pos x="1014" y="274"/>
              </a:cxn>
              <a:cxn ang="0">
                <a:pos x="1021" y="316"/>
              </a:cxn>
              <a:cxn ang="0">
                <a:pos x="1027" y="298"/>
              </a:cxn>
              <a:cxn ang="0">
                <a:pos x="1021" y="192"/>
              </a:cxn>
              <a:cxn ang="0">
                <a:pos x="983" y="127"/>
              </a:cxn>
              <a:cxn ang="0">
                <a:pos x="946" y="91"/>
              </a:cxn>
              <a:cxn ang="0">
                <a:pos x="913" y="84"/>
              </a:cxn>
              <a:cxn ang="0">
                <a:pos x="908" y="108"/>
              </a:cxn>
              <a:cxn ang="0">
                <a:pos x="928" y="107"/>
              </a:cxn>
              <a:cxn ang="0">
                <a:pos x="944" y="107"/>
              </a:cxn>
              <a:cxn ang="0">
                <a:pos x="963" y="144"/>
              </a:cxn>
              <a:cxn ang="0">
                <a:pos x="963" y="185"/>
              </a:cxn>
              <a:cxn ang="0">
                <a:pos x="979" y="177"/>
              </a:cxn>
              <a:cxn ang="0">
                <a:pos x="983" y="205"/>
              </a:cxn>
              <a:cxn ang="0">
                <a:pos x="969" y="232"/>
              </a:cxn>
              <a:cxn ang="0">
                <a:pos x="909" y="246"/>
              </a:cxn>
              <a:cxn ang="0">
                <a:pos x="890" y="258"/>
              </a:cxn>
              <a:cxn ang="0">
                <a:pos x="890" y="245"/>
              </a:cxn>
              <a:cxn ang="0">
                <a:pos x="880" y="244"/>
              </a:cxn>
              <a:cxn ang="0">
                <a:pos x="818" y="213"/>
              </a:cxn>
              <a:cxn ang="0">
                <a:pos x="784" y="165"/>
              </a:cxn>
              <a:cxn ang="0">
                <a:pos x="767" y="128"/>
              </a:cxn>
              <a:cxn ang="0">
                <a:pos x="732" y="103"/>
              </a:cxn>
              <a:cxn ang="0">
                <a:pos x="720" y="103"/>
              </a:cxn>
              <a:cxn ang="0">
                <a:pos x="703" y="96"/>
              </a:cxn>
              <a:cxn ang="0">
                <a:pos x="709" y="84"/>
              </a:cxn>
              <a:cxn ang="0">
                <a:pos x="689" y="71"/>
              </a:cxn>
              <a:cxn ang="0">
                <a:pos x="703" y="53"/>
              </a:cxn>
              <a:cxn ang="0">
                <a:pos x="681" y="38"/>
              </a:cxn>
              <a:cxn ang="0">
                <a:pos x="665" y="16"/>
              </a:cxn>
              <a:cxn ang="0">
                <a:pos x="617" y="0"/>
              </a:cxn>
              <a:cxn ang="0">
                <a:pos x="600" y="8"/>
              </a:cxn>
              <a:cxn ang="0">
                <a:pos x="582" y="22"/>
              </a:cxn>
              <a:cxn ang="0">
                <a:pos x="564" y="23"/>
              </a:cxn>
              <a:cxn ang="0">
                <a:pos x="552" y="38"/>
              </a:cxn>
              <a:cxn ang="0">
                <a:pos x="552" y="56"/>
              </a:cxn>
              <a:cxn ang="0">
                <a:pos x="540" y="71"/>
              </a:cxn>
              <a:cxn ang="0">
                <a:pos x="508" y="75"/>
              </a:cxn>
              <a:cxn ang="0">
                <a:pos x="500" y="108"/>
              </a:cxn>
              <a:cxn ang="0">
                <a:pos x="0" y="246"/>
              </a:cxn>
            </a:cxnLst>
            <a:rect l="0" t="0" r="r" b="b"/>
            <a:pathLst>
              <a:path w="1027" h="438">
                <a:moveTo>
                  <a:pt x="0" y="246"/>
                </a:moveTo>
                <a:lnTo>
                  <a:pt x="42" y="432"/>
                </a:lnTo>
                <a:lnTo>
                  <a:pt x="65" y="438"/>
                </a:lnTo>
                <a:lnTo>
                  <a:pt x="225" y="400"/>
                </a:lnTo>
                <a:lnTo>
                  <a:pt x="231" y="420"/>
                </a:lnTo>
                <a:lnTo>
                  <a:pt x="250" y="414"/>
                </a:lnTo>
                <a:lnTo>
                  <a:pt x="254" y="405"/>
                </a:lnTo>
                <a:lnTo>
                  <a:pt x="255" y="400"/>
                </a:lnTo>
                <a:lnTo>
                  <a:pt x="267" y="388"/>
                </a:lnTo>
                <a:lnTo>
                  <a:pt x="281" y="378"/>
                </a:lnTo>
                <a:lnTo>
                  <a:pt x="506" y="318"/>
                </a:lnTo>
                <a:lnTo>
                  <a:pt x="514" y="328"/>
                </a:lnTo>
                <a:lnTo>
                  <a:pt x="672" y="281"/>
                </a:lnTo>
                <a:lnTo>
                  <a:pt x="701" y="320"/>
                </a:lnTo>
                <a:lnTo>
                  <a:pt x="713" y="316"/>
                </a:lnTo>
                <a:lnTo>
                  <a:pt x="732" y="346"/>
                </a:lnTo>
                <a:lnTo>
                  <a:pt x="744" y="354"/>
                </a:lnTo>
                <a:lnTo>
                  <a:pt x="756" y="361"/>
                </a:lnTo>
                <a:lnTo>
                  <a:pt x="763" y="361"/>
                </a:lnTo>
                <a:lnTo>
                  <a:pt x="773" y="361"/>
                </a:lnTo>
                <a:lnTo>
                  <a:pt x="781" y="361"/>
                </a:lnTo>
                <a:lnTo>
                  <a:pt x="788" y="353"/>
                </a:lnTo>
                <a:lnTo>
                  <a:pt x="794" y="342"/>
                </a:lnTo>
                <a:lnTo>
                  <a:pt x="801" y="334"/>
                </a:lnTo>
                <a:lnTo>
                  <a:pt x="817" y="333"/>
                </a:lnTo>
                <a:lnTo>
                  <a:pt x="838" y="320"/>
                </a:lnTo>
                <a:lnTo>
                  <a:pt x="846" y="337"/>
                </a:lnTo>
                <a:lnTo>
                  <a:pt x="872" y="348"/>
                </a:lnTo>
                <a:lnTo>
                  <a:pt x="876" y="356"/>
                </a:lnTo>
                <a:lnTo>
                  <a:pt x="876" y="368"/>
                </a:lnTo>
                <a:lnTo>
                  <a:pt x="865" y="382"/>
                </a:lnTo>
                <a:lnTo>
                  <a:pt x="852" y="405"/>
                </a:lnTo>
                <a:lnTo>
                  <a:pt x="842" y="409"/>
                </a:lnTo>
                <a:lnTo>
                  <a:pt x="873" y="389"/>
                </a:lnTo>
                <a:lnTo>
                  <a:pt x="900" y="370"/>
                </a:lnTo>
                <a:lnTo>
                  <a:pt x="930" y="348"/>
                </a:lnTo>
                <a:lnTo>
                  <a:pt x="963" y="320"/>
                </a:lnTo>
                <a:lnTo>
                  <a:pt x="985" y="292"/>
                </a:lnTo>
                <a:lnTo>
                  <a:pt x="1001" y="282"/>
                </a:lnTo>
                <a:lnTo>
                  <a:pt x="1014" y="274"/>
                </a:lnTo>
                <a:lnTo>
                  <a:pt x="1021" y="292"/>
                </a:lnTo>
                <a:lnTo>
                  <a:pt x="1021" y="316"/>
                </a:lnTo>
                <a:lnTo>
                  <a:pt x="1021" y="321"/>
                </a:lnTo>
                <a:lnTo>
                  <a:pt x="1027" y="298"/>
                </a:lnTo>
                <a:lnTo>
                  <a:pt x="1021" y="246"/>
                </a:lnTo>
                <a:lnTo>
                  <a:pt x="1021" y="192"/>
                </a:lnTo>
                <a:lnTo>
                  <a:pt x="1006" y="149"/>
                </a:lnTo>
                <a:lnTo>
                  <a:pt x="983" y="127"/>
                </a:lnTo>
                <a:lnTo>
                  <a:pt x="966" y="100"/>
                </a:lnTo>
                <a:lnTo>
                  <a:pt x="946" y="91"/>
                </a:lnTo>
                <a:lnTo>
                  <a:pt x="929" y="84"/>
                </a:lnTo>
                <a:lnTo>
                  <a:pt x="913" y="84"/>
                </a:lnTo>
                <a:lnTo>
                  <a:pt x="908" y="99"/>
                </a:lnTo>
                <a:lnTo>
                  <a:pt x="908" y="108"/>
                </a:lnTo>
                <a:lnTo>
                  <a:pt x="921" y="115"/>
                </a:lnTo>
                <a:lnTo>
                  <a:pt x="928" y="107"/>
                </a:lnTo>
                <a:lnTo>
                  <a:pt x="934" y="103"/>
                </a:lnTo>
                <a:lnTo>
                  <a:pt x="944" y="107"/>
                </a:lnTo>
                <a:lnTo>
                  <a:pt x="958" y="127"/>
                </a:lnTo>
                <a:lnTo>
                  <a:pt x="963" y="144"/>
                </a:lnTo>
                <a:lnTo>
                  <a:pt x="963" y="172"/>
                </a:lnTo>
                <a:lnTo>
                  <a:pt x="963" y="185"/>
                </a:lnTo>
                <a:lnTo>
                  <a:pt x="974" y="181"/>
                </a:lnTo>
                <a:lnTo>
                  <a:pt x="979" y="177"/>
                </a:lnTo>
                <a:lnTo>
                  <a:pt x="979" y="192"/>
                </a:lnTo>
                <a:lnTo>
                  <a:pt x="983" y="205"/>
                </a:lnTo>
                <a:lnTo>
                  <a:pt x="983" y="220"/>
                </a:lnTo>
                <a:lnTo>
                  <a:pt x="969" y="232"/>
                </a:lnTo>
                <a:lnTo>
                  <a:pt x="936" y="246"/>
                </a:lnTo>
                <a:lnTo>
                  <a:pt x="909" y="246"/>
                </a:lnTo>
                <a:lnTo>
                  <a:pt x="905" y="256"/>
                </a:lnTo>
                <a:lnTo>
                  <a:pt x="890" y="258"/>
                </a:lnTo>
                <a:lnTo>
                  <a:pt x="884" y="249"/>
                </a:lnTo>
                <a:lnTo>
                  <a:pt x="890" y="245"/>
                </a:lnTo>
                <a:lnTo>
                  <a:pt x="897" y="244"/>
                </a:lnTo>
                <a:lnTo>
                  <a:pt x="880" y="244"/>
                </a:lnTo>
                <a:lnTo>
                  <a:pt x="848" y="233"/>
                </a:lnTo>
                <a:lnTo>
                  <a:pt x="818" y="213"/>
                </a:lnTo>
                <a:lnTo>
                  <a:pt x="797" y="185"/>
                </a:lnTo>
                <a:lnTo>
                  <a:pt x="784" y="165"/>
                </a:lnTo>
                <a:lnTo>
                  <a:pt x="780" y="144"/>
                </a:lnTo>
                <a:lnTo>
                  <a:pt x="767" y="128"/>
                </a:lnTo>
                <a:lnTo>
                  <a:pt x="752" y="111"/>
                </a:lnTo>
                <a:lnTo>
                  <a:pt x="732" y="103"/>
                </a:lnTo>
                <a:lnTo>
                  <a:pt x="724" y="103"/>
                </a:lnTo>
                <a:lnTo>
                  <a:pt x="720" y="103"/>
                </a:lnTo>
                <a:lnTo>
                  <a:pt x="711" y="99"/>
                </a:lnTo>
                <a:lnTo>
                  <a:pt x="703" y="96"/>
                </a:lnTo>
                <a:lnTo>
                  <a:pt x="703" y="88"/>
                </a:lnTo>
                <a:lnTo>
                  <a:pt x="709" y="84"/>
                </a:lnTo>
                <a:lnTo>
                  <a:pt x="701" y="79"/>
                </a:lnTo>
                <a:lnTo>
                  <a:pt x="689" y="71"/>
                </a:lnTo>
                <a:lnTo>
                  <a:pt x="701" y="60"/>
                </a:lnTo>
                <a:lnTo>
                  <a:pt x="703" y="53"/>
                </a:lnTo>
                <a:lnTo>
                  <a:pt x="697" y="51"/>
                </a:lnTo>
                <a:lnTo>
                  <a:pt x="681" y="38"/>
                </a:lnTo>
                <a:lnTo>
                  <a:pt x="672" y="30"/>
                </a:lnTo>
                <a:lnTo>
                  <a:pt x="665" y="16"/>
                </a:lnTo>
                <a:lnTo>
                  <a:pt x="665" y="3"/>
                </a:lnTo>
                <a:lnTo>
                  <a:pt x="617" y="0"/>
                </a:lnTo>
                <a:lnTo>
                  <a:pt x="612" y="2"/>
                </a:lnTo>
                <a:lnTo>
                  <a:pt x="600" y="8"/>
                </a:lnTo>
                <a:lnTo>
                  <a:pt x="584" y="19"/>
                </a:lnTo>
                <a:lnTo>
                  <a:pt x="582" y="22"/>
                </a:lnTo>
                <a:lnTo>
                  <a:pt x="572" y="23"/>
                </a:lnTo>
                <a:lnTo>
                  <a:pt x="564" y="23"/>
                </a:lnTo>
                <a:lnTo>
                  <a:pt x="558" y="31"/>
                </a:lnTo>
                <a:lnTo>
                  <a:pt x="552" y="38"/>
                </a:lnTo>
                <a:lnTo>
                  <a:pt x="552" y="47"/>
                </a:lnTo>
                <a:lnTo>
                  <a:pt x="552" y="56"/>
                </a:lnTo>
                <a:lnTo>
                  <a:pt x="548" y="60"/>
                </a:lnTo>
                <a:lnTo>
                  <a:pt x="540" y="71"/>
                </a:lnTo>
                <a:lnTo>
                  <a:pt x="530" y="73"/>
                </a:lnTo>
                <a:lnTo>
                  <a:pt x="508" y="75"/>
                </a:lnTo>
                <a:lnTo>
                  <a:pt x="508" y="87"/>
                </a:lnTo>
                <a:lnTo>
                  <a:pt x="500" y="108"/>
                </a:lnTo>
                <a:lnTo>
                  <a:pt x="491" y="113"/>
                </a:lnTo>
                <a:lnTo>
                  <a:pt x="0" y="246"/>
                </a:lnTo>
                <a:lnTo>
                  <a:pt x="0" y="246"/>
                </a:lnTo>
                <a:close/>
              </a:path>
            </a:pathLst>
          </a:custGeom>
          <a:solidFill>
            <a:srgbClr val="FFFFFF"/>
          </a:solidFill>
          <a:ln w="0">
            <a:solidFill>
              <a:srgbClr val="000000"/>
            </a:solidFill>
            <a:prstDash val="solid"/>
            <a:round/>
            <a:headEnd/>
            <a:tailEnd/>
          </a:ln>
        </p:spPr>
        <p:txBody>
          <a:bodyPr/>
          <a:lstStyle/>
          <a:p>
            <a:endParaRPr lang="en-US"/>
          </a:p>
        </p:txBody>
      </p:sp>
      <p:sp>
        <p:nvSpPr>
          <p:cNvPr id="23625" name="Freeform 73"/>
          <p:cNvSpPr>
            <a:spLocks/>
          </p:cNvSpPr>
          <p:nvPr/>
        </p:nvSpPr>
        <p:spPr bwMode="auto">
          <a:xfrm>
            <a:off x="7024688" y="2895600"/>
            <a:ext cx="107950" cy="101600"/>
          </a:xfrm>
          <a:custGeom>
            <a:avLst/>
            <a:gdLst/>
            <a:ahLst/>
            <a:cxnLst>
              <a:cxn ang="0">
                <a:pos x="37" y="256"/>
              </a:cxn>
              <a:cxn ang="0">
                <a:pos x="37" y="242"/>
              </a:cxn>
              <a:cxn ang="0">
                <a:pos x="37" y="233"/>
              </a:cxn>
              <a:cxn ang="0">
                <a:pos x="26" y="228"/>
              </a:cxn>
              <a:cxn ang="0">
                <a:pos x="25" y="222"/>
              </a:cxn>
              <a:cxn ang="0">
                <a:pos x="25" y="213"/>
              </a:cxn>
              <a:cxn ang="0">
                <a:pos x="29" y="205"/>
              </a:cxn>
              <a:cxn ang="0">
                <a:pos x="37" y="202"/>
              </a:cxn>
              <a:cxn ang="0">
                <a:pos x="37" y="194"/>
              </a:cxn>
              <a:cxn ang="0">
                <a:pos x="14" y="96"/>
              </a:cxn>
              <a:cxn ang="0">
                <a:pos x="0" y="47"/>
              </a:cxn>
              <a:cxn ang="0">
                <a:pos x="85" y="23"/>
              </a:cxn>
              <a:cxn ang="0">
                <a:pos x="158" y="0"/>
              </a:cxn>
              <a:cxn ang="0">
                <a:pos x="187" y="41"/>
              </a:cxn>
              <a:cxn ang="0">
                <a:pos x="199" y="37"/>
              </a:cxn>
              <a:cxn ang="0">
                <a:pos x="217" y="60"/>
              </a:cxn>
              <a:cxn ang="0">
                <a:pos x="225" y="68"/>
              </a:cxn>
              <a:cxn ang="0">
                <a:pos x="239" y="84"/>
              </a:cxn>
              <a:cxn ang="0">
                <a:pos x="251" y="85"/>
              </a:cxn>
              <a:cxn ang="0">
                <a:pos x="270" y="84"/>
              </a:cxn>
              <a:cxn ang="0">
                <a:pos x="243" y="111"/>
              </a:cxn>
              <a:cxn ang="0">
                <a:pos x="241" y="116"/>
              </a:cxn>
              <a:cxn ang="0">
                <a:pos x="229" y="116"/>
              </a:cxn>
              <a:cxn ang="0">
                <a:pos x="222" y="121"/>
              </a:cxn>
              <a:cxn ang="0">
                <a:pos x="225" y="132"/>
              </a:cxn>
              <a:cxn ang="0">
                <a:pos x="226" y="136"/>
              </a:cxn>
              <a:cxn ang="0">
                <a:pos x="230" y="151"/>
              </a:cxn>
              <a:cxn ang="0">
                <a:pos x="222" y="152"/>
              </a:cxn>
              <a:cxn ang="0">
                <a:pos x="210" y="153"/>
              </a:cxn>
              <a:cxn ang="0">
                <a:pos x="159" y="186"/>
              </a:cxn>
              <a:cxn ang="0">
                <a:pos x="107" y="221"/>
              </a:cxn>
              <a:cxn ang="0">
                <a:pos x="87" y="228"/>
              </a:cxn>
              <a:cxn ang="0">
                <a:pos x="71" y="241"/>
              </a:cxn>
              <a:cxn ang="0">
                <a:pos x="58" y="252"/>
              </a:cxn>
              <a:cxn ang="0">
                <a:pos x="41" y="254"/>
              </a:cxn>
              <a:cxn ang="0">
                <a:pos x="37" y="256"/>
              </a:cxn>
              <a:cxn ang="0">
                <a:pos x="37" y="256"/>
              </a:cxn>
            </a:cxnLst>
            <a:rect l="0" t="0" r="r" b="b"/>
            <a:pathLst>
              <a:path w="270" h="256">
                <a:moveTo>
                  <a:pt x="37" y="256"/>
                </a:moveTo>
                <a:lnTo>
                  <a:pt x="37" y="242"/>
                </a:lnTo>
                <a:lnTo>
                  <a:pt x="37" y="233"/>
                </a:lnTo>
                <a:lnTo>
                  <a:pt x="26" y="228"/>
                </a:lnTo>
                <a:lnTo>
                  <a:pt x="25" y="222"/>
                </a:lnTo>
                <a:lnTo>
                  <a:pt x="25" y="213"/>
                </a:lnTo>
                <a:lnTo>
                  <a:pt x="29" y="205"/>
                </a:lnTo>
                <a:lnTo>
                  <a:pt x="37" y="202"/>
                </a:lnTo>
                <a:lnTo>
                  <a:pt x="37" y="194"/>
                </a:lnTo>
                <a:lnTo>
                  <a:pt x="14" y="96"/>
                </a:lnTo>
                <a:lnTo>
                  <a:pt x="0" y="47"/>
                </a:lnTo>
                <a:lnTo>
                  <a:pt x="85" y="23"/>
                </a:lnTo>
                <a:lnTo>
                  <a:pt x="158" y="0"/>
                </a:lnTo>
                <a:lnTo>
                  <a:pt x="187" y="41"/>
                </a:lnTo>
                <a:lnTo>
                  <a:pt x="199" y="37"/>
                </a:lnTo>
                <a:lnTo>
                  <a:pt x="217" y="60"/>
                </a:lnTo>
                <a:lnTo>
                  <a:pt x="225" y="68"/>
                </a:lnTo>
                <a:lnTo>
                  <a:pt x="239" y="84"/>
                </a:lnTo>
                <a:lnTo>
                  <a:pt x="251" y="85"/>
                </a:lnTo>
                <a:lnTo>
                  <a:pt x="270" y="84"/>
                </a:lnTo>
                <a:lnTo>
                  <a:pt x="243" y="111"/>
                </a:lnTo>
                <a:lnTo>
                  <a:pt x="241" y="116"/>
                </a:lnTo>
                <a:lnTo>
                  <a:pt x="229" y="116"/>
                </a:lnTo>
                <a:lnTo>
                  <a:pt x="222" y="121"/>
                </a:lnTo>
                <a:lnTo>
                  <a:pt x="225" y="132"/>
                </a:lnTo>
                <a:lnTo>
                  <a:pt x="226" y="136"/>
                </a:lnTo>
                <a:lnTo>
                  <a:pt x="230" y="151"/>
                </a:lnTo>
                <a:lnTo>
                  <a:pt x="222" y="152"/>
                </a:lnTo>
                <a:lnTo>
                  <a:pt x="210" y="153"/>
                </a:lnTo>
                <a:lnTo>
                  <a:pt x="159" y="186"/>
                </a:lnTo>
                <a:lnTo>
                  <a:pt x="107" y="221"/>
                </a:lnTo>
                <a:lnTo>
                  <a:pt x="87" y="228"/>
                </a:lnTo>
                <a:lnTo>
                  <a:pt x="71" y="241"/>
                </a:lnTo>
                <a:lnTo>
                  <a:pt x="58" y="252"/>
                </a:lnTo>
                <a:lnTo>
                  <a:pt x="41" y="254"/>
                </a:lnTo>
                <a:lnTo>
                  <a:pt x="37" y="256"/>
                </a:lnTo>
                <a:lnTo>
                  <a:pt x="37" y="256"/>
                </a:lnTo>
                <a:close/>
              </a:path>
            </a:pathLst>
          </a:custGeom>
          <a:solidFill>
            <a:srgbClr val="FFFFFF"/>
          </a:solidFill>
          <a:ln w="0">
            <a:solidFill>
              <a:srgbClr val="000000"/>
            </a:solidFill>
            <a:prstDash val="solid"/>
            <a:round/>
            <a:headEnd/>
            <a:tailEnd/>
          </a:ln>
        </p:spPr>
        <p:txBody>
          <a:bodyPr/>
          <a:lstStyle/>
          <a:p>
            <a:endParaRPr lang="en-US"/>
          </a:p>
        </p:txBody>
      </p:sp>
      <p:sp>
        <p:nvSpPr>
          <p:cNvPr id="23626" name="Freeform 74"/>
          <p:cNvSpPr>
            <a:spLocks/>
          </p:cNvSpPr>
          <p:nvPr/>
        </p:nvSpPr>
        <p:spPr bwMode="auto">
          <a:xfrm>
            <a:off x="6838950" y="2909888"/>
            <a:ext cx="201613" cy="177800"/>
          </a:xfrm>
          <a:custGeom>
            <a:avLst/>
            <a:gdLst/>
            <a:ahLst/>
            <a:cxnLst>
              <a:cxn ang="0">
                <a:pos x="31" y="418"/>
              </a:cxn>
              <a:cxn ang="0">
                <a:pos x="56" y="359"/>
              </a:cxn>
              <a:cxn ang="0">
                <a:pos x="22" y="125"/>
              </a:cxn>
              <a:cxn ang="0">
                <a:pos x="189" y="104"/>
              </a:cxn>
              <a:cxn ang="0">
                <a:pos x="212" y="89"/>
              </a:cxn>
              <a:cxn ang="0">
                <a:pos x="228" y="70"/>
              </a:cxn>
              <a:cxn ang="0">
                <a:pos x="466" y="0"/>
              </a:cxn>
              <a:cxn ang="0">
                <a:pos x="508" y="163"/>
              </a:cxn>
              <a:cxn ang="0">
                <a:pos x="498" y="170"/>
              </a:cxn>
              <a:cxn ang="0">
                <a:pos x="493" y="187"/>
              </a:cxn>
              <a:cxn ang="0">
                <a:pos x="508" y="195"/>
              </a:cxn>
              <a:cxn ang="0">
                <a:pos x="508" y="221"/>
              </a:cxn>
              <a:cxn ang="0">
                <a:pos x="486" y="222"/>
              </a:cxn>
              <a:cxn ang="0">
                <a:pos x="470" y="227"/>
              </a:cxn>
              <a:cxn ang="0">
                <a:pos x="457" y="245"/>
              </a:cxn>
              <a:cxn ang="0">
                <a:pos x="433" y="245"/>
              </a:cxn>
              <a:cxn ang="0">
                <a:pos x="410" y="250"/>
              </a:cxn>
              <a:cxn ang="0">
                <a:pos x="381" y="275"/>
              </a:cxn>
              <a:cxn ang="0">
                <a:pos x="351" y="289"/>
              </a:cxn>
              <a:cxn ang="0">
                <a:pos x="327" y="309"/>
              </a:cxn>
              <a:cxn ang="0">
                <a:pos x="305" y="313"/>
              </a:cxn>
              <a:cxn ang="0">
                <a:pos x="271" y="319"/>
              </a:cxn>
              <a:cxn ang="0">
                <a:pos x="241" y="332"/>
              </a:cxn>
              <a:cxn ang="0">
                <a:pos x="197" y="362"/>
              </a:cxn>
              <a:cxn ang="0">
                <a:pos x="171" y="380"/>
              </a:cxn>
              <a:cxn ang="0">
                <a:pos x="155" y="376"/>
              </a:cxn>
              <a:cxn ang="0">
                <a:pos x="136" y="396"/>
              </a:cxn>
              <a:cxn ang="0">
                <a:pos x="122" y="396"/>
              </a:cxn>
              <a:cxn ang="0">
                <a:pos x="98" y="414"/>
              </a:cxn>
              <a:cxn ang="0">
                <a:pos x="79" y="436"/>
              </a:cxn>
              <a:cxn ang="0">
                <a:pos x="58" y="448"/>
              </a:cxn>
              <a:cxn ang="0">
                <a:pos x="54" y="450"/>
              </a:cxn>
            </a:cxnLst>
            <a:rect l="0" t="0" r="r" b="b"/>
            <a:pathLst>
              <a:path w="509" h="450">
                <a:moveTo>
                  <a:pt x="54" y="450"/>
                </a:moveTo>
                <a:lnTo>
                  <a:pt x="31" y="418"/>
                </a:lnTo>
                <a:lnTo>
                  <a:pt x="82" y="380"/>
                </a:lnTo>
                <a:lnTo>
                  <a:pt x="56" y="359"/>
                </a:lnTo>
                <a:lnTo>
                  <a:pt x="0" y="116"/>
                </a:lnTo>
                <a:lnTo>
                  <a:pt x="22" y="125"/>
                </a:lnTo>
                <a:lnTo>
                  <a:pt x="183" y="84"/>
                </a:lnTo>
                <a:lnTo>
                  <a:pt x="189" y="104"/>
                </a:lnTo>
                <a:lnTo>
                  <a:pt x="209" y="101"/>
                </a:lnTo>
                <a:lnTo>
                  <a:pt x="212" y="89"/>
                </a:lnTo>
                <a:lnTo>
                  <a:pt x="215" y="78"/>
                </a:lnTo>
                <a:lnTo>
                  <a:pt x="228" y="70"/>
                </a:lnTo>
                <a:lnTo>
                  <a:pt x="255" y="58"/>
                </a:lnTo>
                <a:lnTo>
                  <a:pt x="466" y="0"/>
                </a:lnTo>
                <a:lnTo>
                  <a:pt x="509" y="151"/>
                </a:lnTo>
                <a:lnTo>
                  <a:pt x="508" y="163"/>
                </a:lnTo>
                <a:lnTo>
                  <a:pt x="508" y="165"/>
                </a:lnTo>
                <a:lnTo>
                  <a:pt x="498" y="170"/>
                </a:lnTo>
                <a:lnTo>
                  <a:pt x="493" y="183"/>
                </a:lnTo>
                <a:lnTo>
                  <a:pt x="493" y="187"/>
                </a:lnTo>
                <a:lnTo>
                  <a:pt x="498" y="193"/>
                </a:lnTo>
                <a:lnTo>
                  <a:pt x="508" y="195"/>
                </a:lnTo>
                <a:lnTo>
                  <a:pt x="509" y="206"/>
                </a:lnTo>
                <a:lnTo>
                  <a:pt x="508" y="221"/>
                </a:lnTo>
                <a:lnTo>
                  <a:pt x="489" y="230"/>
                </a:lnTo>
                <a:lnTo>
                  <a:pt x="486" y="222"/>
                </a:lnTo>
                <a:lnTo>
                  <a:pt x="482" y="219"/>
                </a:lnTo>
                <a:lnTo>
                  <a:pt x="470" y="227"/>
                </a:lnTo>
                <a:lnTo>
                  <a:pt x="465" y="235"/>
                </a:lnTo>
                <a:lnTo>
                  <a:pt x="457" y="245"/>
                </a:lnTo>
                <a:lnTo>
                  <a:pt x="446" y="245"/>
                </a:lnTo>
                <a:lnTo>
                  <a:pt x="433" y="245"/>
                </a:lnTo>
                <a:lnTo>
                  <a:pt x="426" y="251"/>
                </a:lnTo>
                <a:lnTo>
                  <a:pt x="410" y="250"/>
                </a:lnTo>
                <a:lnTo>
                  <a:pt x="397" y="262"/>
                </a:lnTo>
                <a:lnTo>
                  <a:pt x="381" y="275"/>
                </a:lnTo>
                <a:lnTo>
                  <a:pt x="372" y="279"/>
                </a:lnTo>
                <a:lnTo>
                  <a:pt x="351" y="289"/>
                </a:lnTo>
                <a:lnTo>
                  <a:pt x="343" y="302"/>
                </a:lnTo>
                <a:lnTo>
                  <a:pt x="327" y="309"/>
                </a:lnTo>
                <a:lnTo>
                  <a:pt x="321" y="311"/>
                </a:lnTo>
                <a:lnTo>
                  <a:pt x="305" y="313"/>
                </a:lnTo>
                <a:lnTo>
                  <a:pt x="283" y="313"/>
                </a:lnTo>
                <a:lnTo>
                  <a:pt x="271" y="319"/>
                </a:lnTo>
                <a:lnTo>
                  <a:pt x="260" y="330"/>
                </a:lnTo>
                <a:lnTo>
                  <a:pt x="241" y="332"/>
                </a:lnTo>
                <a:lnTo>
                  <a:pt x="216" y="346"/>
                </a:lnTo>
                <a:lnTo>
                  <a:pt x="197" y="362"/>
                </a:lnTo>
                <a:lnTo>
                  <a:pt x="177" y="371"/>
                </a:lnTo>
                <a:lnTo>
                  <a:pt x="171" y="380"/>
                </a:lnTo>
                <a:lnTo>
                  <a:pt x="164" y="383"/>
                </a:lnTo>
                <a:lnTo>
                  <a:pt x="155" y="376"/>
                </a:lnTo>
                <a:lnTo>
                  <a:pt x="142" y="387"/>
                </a:lnTo>
                <a:lnTo>
                  <a:pt x="136" y="396"/>
                </a:lnTo>
                <a:lnTo>
                  <a:pt x="132" y="396"/>
                </a:lnTo>
                <a:lnTo>
                  <a:pt x="122" y="396"/>
                </a:lnTo>
                <a:lnTo>
                  <a:pt x="110" y="408"/>
                </a:lnTo>
                <a:lnTo>
                  <a:pt x="98" y="414"/>
                </a:lnTo>
                <a:lnTo>
                  <a:pt x="88" y="426"/>
                </a:lnTo>
                <a:lnTo>
                  <a:pt x="79" y="436"/>
                </a:lnTo>
                <a:lnTo>
                  <a:pt x="67" y="440"/>
                </a:lnTo>
                <a:lnTo>
                  <a:pt x="58" y="448"/>
                </a:lnTo>
                <a:lnTo>
                  <a:pt x="54" y="450"/>
                </a:lnTo>
                <a:lnTo>
                  <a:pt x="54" y="450"/>
                </a:lnTo>
                <a:close/>
              </a:path>
            </a:pathLst>
          </a:custGeom>
          <a:gradFill rotWithShape="0">
            <a:gsLst>
              <a:gs pos="0">
                <a:srgbClr val="0000FF"/>
              </a:gs>
              <a:gs pos="100000">
                <a:srgbClr val="000099"/>
              </a:gs>
            </a:gsLst>
            <a:path path="rect">
              <a:fillToRect l="50000" t="50000" r="50000" b="50000"/>
            </a:path>
          </a:gradFill>
          <a:ln w="0">
            <a:solidFill>
              <a:srgbClr val="000000"/>
            </a:solidFill>
            <a:prstDash val="solid"/>
            <a:round/>
            <a:headEnd/>
            <a:tailEnd/>
          </a:ln>
        </p:spPr>
        <p:txBody>
          <a:bodyPr/>
          <a:lstStyle/>
          <a:p>
            <a:endParaRPr lang="en-US"/>
          </a:p>
        </p:txBody>
      </p:sp>
      <p:sp>
        <p:nvSpPr>
          <p:cNvPr id="23627" name="Freeform 75"/>
          <p:cNvSpPr>
            <a:spLocks/>
          </p:cNvSpPr>
          <p:nvPr/>
        </p:nvSpPr>
        <p:spPr bwMode="auto">
          <a:xfrm>
            <a:off x="6207125" y="2520950"/>
            <a:ext cx="663575" cy="625475"/>
          </a:xfrm>
          <a:custGeom>
            <a:avLst/>
            <a:gdLst/>
            <a:ahLst/>
            <a:cxnLst>
              <a:cxn ang="0">
                <a:pos x="126" y="1240"/>
              </a:cxn>
              <a:cxn ang="0">
                <a:pos x="199" y="1106"/>
              </a:cxn>
              <a:cxn ang="0">
                <a:pos x="155" y="914"/>
              </a:cxn>
              <a:cxn ang="0">
                <a:pos x="280" y="829"/>
              </a:cxn>
              <a:cxn ang="0">
                <a:pos x="507" y="808"/>
              </a:cxn>
              <a:cxn ang="0">
                <a:pos x="638" y="793"/>
              </a:cxn>
              <a:cxn ang="0">
                <a:pos x="724" y="782"/>
              </a:cxn>
              <a:cxn ang="0">
                <a:pos x="766" y="695"/>
              </a:cxn>
              <a:cxn ang="0">
                <a:pos x="822" y="689"/>
              </a:cxn>
              <a:cxn ang="0">
                <a:pos x="814" y="515"/>
              </a:cxn>
              <a:cxn ang="0">
                <a:pos x="815" y="470"/>
              </a:cxn>
              <a:cxn ang="0">
                <a:pos x="815" y="436"/>
              </a:cxn>
              <a:cxn ang="0">
                <a:pos x="790" y="428"/>
              </a:cxn>
              <a:cxn ang="0">
                <a:pos x="811" y="351"/>
              </a:cxn>
              <a:cxn ang="0">
                <a:pos x="879" y="241"/>
              </a:cxn>
              <a:cxn ang="0">
                <a:pos x="991" y="108"/>
              </a:cxn>
              <a:cxn ang="0">
                <a:pos x="1205" y="46"/>
              </a:cxn>
              <a:cxn ang="0">
                <a:pos x="1340" y="0"/>
              </a:cxn>
              <a:cxn ang="0">
                <a:pos x="1332" y="40"/>
              </a:cxn>
              <a:cxn ang="0">
                <a:pos x="1333" y="125"/>
              </a:cxn>
              <a:cxn ang="0">
                <a:pos x="1352" y="166"/>
              </a:cxn>
              <a:cxn ang="0">
                <a:pos x="1368" y="157"/>
              </a:cxn>
              <a:cxn ang="0">
                <a:pos x="1388" y="217"/>
              </a:cxn>
              <a:cxn ang="0">
                <a:pos x="1369" y="245"/>
              </a:cxn>
              <a:cxn ang="0">
                <a:pos x="1369" y="277"/>
              </a:cxn>
              <a:cxn ang="0">
                <a:pos x="1380" y="319"/>
              </a:cxn>
              <a:cxn ang="0">
                <a:pos x="1381" y="423"/>
              </a:cxn>
              <a:cxn ang="0">
                <a:pos x="1397" y="502"/>
              </a:cxn>
              <a:cxn ang="0">
                <a:pos x="1412" y="580"/>
              </a:cxn>
              <a:cxn ang="0">
                <a:pos x="1409" y="615"/>
              </a:cxn>
              <a:cxn ang="0">
                <a:pos x="1404" y="645"/>
              </a:cxn>
              <a:cxn ang="0">
                <a:pos x="1429" y="663"/>
              </a:cxn>
              <a:cxn ang="0">
                <a:pos x="1442" y="641"/>
              </a:cxn>
              <a:cxn ang="0">
                <a:pos x="1488" y="669"/>
              </a:cxn>
              <a:cxn ang="0">
                <a:pos x="1649" y="1340"/>
              </a:cxn>
              <a:cxn ang="0">
                <a:pos x="1645" y="1425"/>
              </a:cxn>
              <a:cxn ang="0">
                <a:pos x="1647" y="1506"/>
              </a:cxn>
              <a:cxn ang="0">
                <a:pos x="1634" y="1542"/>
              </a:cxn>
              <a:cxn ang="0">
                <a:pos x="1602" y="1546"/>
              </a:cxn>
              <a:cxn ang="0">
                <a:pos x="1367" y="1497"/>
              </a:cxn>
              <a:cxn ang="0">
                <a:pos x="1280" y="1440"/>
              </a:cxn>
              <a:cxn ang="0">
                <a:pos x="1249" y="1379"/>
              </a:cxn>
              <a:cxn ang="0">
                <a:pos x="1200" y="1296"/>
              </a:cxn>
              <a:cxn ang="0">
                <a:pos x="1139" y="1250"/>
              </a:cxn>
              <a:cxn ang="0">
                <a:pos x="0" y="1363"/>
              </a:cxn>
            </a:cxnLst>
            <a:rect l="0" t="0" r="r" b="b"/>
            <a:pathLst>
              <a:path w="1673" h="1577">
                <a:moveTo>
                  <a:pt x="0" y="1363"/>
                </a:moveTo>
                <a:lnTo>
                  <a:pt x="44" y="1320"/>
                </a:lnTo>
                <a:lnTo>
                  <a:pt x="126" y="1240"/>
                </a:lnTo>
                <a:lnTo>
                  <a:pt x="177" y="1187"/>
                </a:lnTo>
                <a:lnTo>
                  <a:pt x="195" y="1163"/>
                </a:lnTo>
                <a:lnTo>
                  <a:pt x="199" y="1106"/>
                </a:lnTo>
                <a:lnTo>
                  <a:pt x="187" y="998"/>
                </a:lnTo>
                <a:lnTo>
                  <a:pt x="167" y="953"/>
                </a:lnTo>
                <a:lnTo>
                  <a:pt x="155" y="914"/>
                </a:lnTo>
                <a:lnTo>
                  <a:pt x="155" y="893"/>
                </a:lnTo>
                <a:lnTo>
                  <a:pt x="194" y="865"/>
                </a:lnTo>
                <a:lnTo>
                  <a:pt x="280" y="829"/>
                </a:lnTo>
                <a:lnTo>
                  <a:pt x="380" y="809"/>
                </a:lnTo>
                <a:lnTo>
                  <a:pt x="480" y="801"/>
                </a:lnTo>
                <a:lnTo>
                  <a:pt x="507" y="808"/>
                </a:lnTo>
                <a:lnTo>
                  <a:pt x="525" y="824"/>
                </a:lnTo>
                <a:lnTo>
                  <a:pt x="549" y="825"/>
                </a:lnTo>
                <a:lnTo>
                  <a:pt x="638" y="793"/>
                </a:lnTo>
                <a:lnTo>
                  <a:pt x="682" y="776"/>
                </a:lnTo>
                <a:lnTo>
                  <a:pt x="706" y="793"/>
                </a:lnTo>
                <a:lnTo>
                  <a:pt x="724" y="782"/>
                </a:lnTo>
                <a:lnTo>
                  <a:pt x="722" y="769"/>
                </a:lnTo>
                <a:lnTo>
                  <a:pt x="748" y="730"/>
                </a:lnTo>
                <a:lnTo>
                  <a:pt x="766" y="695"/>
                </a:lnTo>
                <a:lnTo>
                  <a:pt x="781" y="692"/>
                </a:lnTo>
                <a:lnTo>
                  <a:pt x="804" y="700"/>
                </a:lnTo>
                <a:lnTo>
                  <a:pt x="822" y="689"/>
                </a:lnTo>
                <a:lnTo>
                  <a:pt x="839" y="659"/>
                </a:lnTo>
                <a:lnTo>
                  <a:pt x="831" y="548"/>
                </a:lnTo>
                <a:lnTo>
                  <a:pt x="814" y="515"/>
                </a:lnTo>
                <a:lnTo>
                  <a:pt x="804" y="504"/>
                </a:lnTo>
                <a:lnTo>
                  <a:pt x="782" y="490"/>
                </a:lnTo>
                <a:lnTo>
                  <a:pt x="815" y="470"/>
                </a:lnTo>
                <a:lnTo>
                  <a:pt x="834" y="470"/>
                </a:lnTo>
                <a:lnTo>
                  <a:pt x="834" y="446"/>
                </a:lnTo>
                <a:lnTo>
                  <a:pt x="815" y="436"/>
                </a:lnTo>
                <a:lnTo>
                  <a:pt x="813" y="431"/>
                </a:lnTo>
                <a:lnTo>
                  <a:pt x="806" y="424"/>
                </a:lnTo>
                <a:lnTo>
                  <a:pt x="790" y="428"/>
                </a:lnTo>
                <a:lnTo>
                  <a:pt x="782" y="428"/>
                </a:lnTo>
                <a:lnTo>
                  <a:pt x="777" y="399"/>
                </a:lnTo>
                <a:lnTo>
                  <a:pt x="811" y="351"/>
                </a:lnTo>
                <a:lnTo>
                  <a:pt x="825" y="310"/>
                </a:lnTo>
                <a:lnTo>
                  <a:pt x="855" y="273"/>
                </a:lnTo>
                <a:lnTo>
                  <a:pt x="879" y="241"/>
                </a:lnTo>
                <a:lnTo>
                  <a:pt x="893" y="199"/>
                </a:lnTo>
                <a:lnTo>
                  <a:pt x="933" y="155"/>
                </a:lnTo>
                <a:lnTo>
                  <a:pt x="991" y="108"/>
                </a:lnTo>
                <a:lnTo>
                  <a:pt x="1060" y="84"/>
                </a:lnTo>
                <a:lnTo>
                  <a:pt x="1151" y="54"/>
                </a:lnTo>
                <a:lnTo>
                  <a:pt x="1205" y="46"/>
                </a:lnTo>
                <a:lnTo>
                  <a:pt x="1236" y="32"/>
                </a:lnTo>
                <a:lnTo>
                  <a:pt x="1277" y="13"/>
                </a:lnTo>
                <a:lnTo>
                  <a:pt x="1340" y="0"/>
                </a:lnTo>
                <a:lnTo>
                  <a:pt x="1351" y="36"/>
                </a:lnTo>
                <a:lnTo>
                  <a:pt x="1344" y="40"/>
                </a:lnTo>
                <a:lnTo>
                  <a:pt x="1332" y="40"/>
                </a:lnTo>
                <a:lnTo>
                  <a:pt x="1328" y="54"/>
                </a:lnTo>
                <a:lnTo>
                  <a:pt x="1328" y="81"/>
                </a:lnTo>
                <a:lnTo>
                  <a:pt x="1333" y="125"/>
                </a:lnTo>
                <a:lnTo>
                  <a:pt x="1347" y="158"/>
                </a:lnTo>
                <a:lnTo>
                  <a:pt x="1347" y="167"/>
                </a:lnTo>
                <a:lnTo>
                  <a:pt x="1352" y="166"/>
                </a:lnTo>
                <a:lnTo>
                  <a:pt x="1360" y="157"/>
                </a:lnTo>
                <a:lnTo>
                  <a:pt x="1364" y="151"/>
                </a:lnTo>
                <a:lnTo>
                  <a:pt x="1368" y="157"/>
                </a:lnTo>
                <a:lnTo>
                  <a:pt x="1368" y="171"/>
                </a:lnTo>
                <a:lnTo>
                  <a:pt x="1378" y="205"/>
                </a:lnTo>
                <a:lnTo>
                  <a:pt x="1388" y="217"/>
                </a:lnTo>
                <a:lnTo>
                  <a:pt x="1388" y="227"/>
                </a:lnTo>
                <a:lnTo>
                  <a:pt x="1384" y="235"/>
                </a:lnTo>
                <a:lnTo>
                  <a:pt x="1369" y="245"/>
                </a:lnTo>
                <a:lnTo>
                  <a:pt x="1365" y="245"/>
                </a:lnTo>
                <a:lnTo>
                  <a:pt x="1365" y="255"/>
                </a:lnTo>
                <a:lnTo>
                  <a:pt x="1369" y="277"/>
                </a:lnTo>
                <a:lnTo>
                  <a:pt x="1378" y="291"/>
                </a:lnTo>
                <a:lnTo>
                  <a:pt x="1384" y="302"/>
                </a:lnTo>
                <a:lnTo>
                  <a:pt x="1380" y="319"/>
                </a:lnTo>
                <a:lnTo>
                  <a:pt x="1377" y="335"/>
                </a:lnTo>
                <a:lnTo>
                  <a:pt x="1371" y="346"/>
                </a:lnTo>
                <a:lnTo>
                  <a:pt x="1381" y="423"/>
                </a:lnTo>
                <a:lnTo>
                  <a:pt x="1394" y="464"/>
                </a:lnTo>
                <a:lnTo>
                  <a:pt x="1394" y="490"/>
                </a:lnTo>
                <a:lnTo>
                  <a:pt x="1397" y="502"/>
                </a:lnTo>
                <a:lnTo>
                  <a:pt x="1382" y="512"/>
                </a:lnTo>
                <a:lnTo>
                  <a:pt x="1400" y="547"/>
                </a:lnTo>
                <a:lnTo>
                  <a:pt x="1412" y="580"/>
                </a:lnTo>
                <a:lnTo>
                  <a:pt x="1424" y="597"/>
                </a:lnTo>
                <a:lnTo>
                  <a:pt x="1424" y="601"/>
                </a:lnTo>
                <a:lnTo>
                  <a:pt x="1409" y="615"/>
                </a:lnTo>
                <a:lnTo>
                  <a:pt x="1404" y="625"/>
                </a:lnTo>
                <a:lnTo>
                  <a:pt x="1404" y="636"/>
                </a:lnTo>
                <a:lnTo>
                  <a:pt x="1404" y="645"/>
                </a:lnTo>
                <a:lnTo>
                  <a:pt x="1409" y="659"/>
                </a:lnTo>
                <a:lnTo>
                  <a:pt x="1424" y="663"/>
                </a:lnTo>
                <a:lnTo>
                  <a:pt x="1429" y="663"/>
                </a:lnTo>
                <a:lnTo>
                  <a:pt x="1434" y="655"/>
                </a:lnTo>
                <a:lnTo>
                  <a:pt x="1438" y="641"/>
                </a:lnTo>
                <a:lnTo>
                  <a:pt x="1442" y="641"/>
                </a:lnTo>
                <a:lnTo>
                  <a:pt x="1452" y="644"/>
                </a:lnTo>
                <a:lnTo>
                  <a:pt x="1472" y="656"/>
                </a:lnTo>
                <a:lnTo>
                  <a:pt x="1488" y="669"/>
                </a:lnTo>
                <a:lnTo>
                  <a:pt x="1490" y="669"/>
                </a:lnTo>
                <a:lnTo>
                  <a:pt x="1548" y="904"/>
                </a:lnTo>
                <a:lnTo>
                  <a:pt x="1649" y="1340"/>
                </a:lnTo>
                <a:lnTo>
                  <a:pt x="1673" y="1361"/>
                </a:lnTo>
                <a:lnTo>
                  <a:pt x="1621" y="1399"/>
                </a:lnTo>
                <a:lnTo>
                  <a:pt x="1645" y="1425"/>
                </a:lnTo>
                <a:lnTo>
                  <a:pt x="1637" y="1455"/>
                </a:lnTo>
                <a:lnTo>
                  <a:pt x="1637" y="1484"/>
                </a:lnTo>
                <a:lnTo>
                  <a:pt x="1647" y="1506"/>
                </a:lnTo>
                <a:lnTo>
                  <a:pt x="1641" y="1510"/>
                </a:lnTo>
                <a:lnTo>
                  <a:pt x="1634" y="1532"/>
                </a:lnTo>
                <a:lnTo>
                  <a:pt x="1634" y="1542"/>
                </a:lnTo>
                <a:lnTo>
                  <a:pt x="1634" y="1577"/>
                </a:lnTo>
                <a:lnTo>
                  <a:pt x="1607" y="1564"/>
                </a:lnTo>
                <a:lnTo>
                  <a:pt x="1602" y="1546"/>
                </a:lnTo>
                <a:lnTo>
                  <a:pt x="1585" y="1542"/>
                </a:lnTo>
                <a:lnTo>
                  <a:pt x="1578" y="1542"/>
                </a:lnTo>
                <a:lnTo>
                  <a:pt x="1367" y="1497"/>
                </a:lnTo>
                <a:lnTo>
                  <a:pt x="1351" y="1475"/>
                </a:lnTo>
                <a:lnTo>
                  <a:pt x="1307" y="1461"/>
                </a:lnTo>
                <a:lnTo>
                  <a:pt x="1280" y="1440"/>
                </a:lnTo>
                <a:lnTo>
                  <a:pt x="1277" y="1412"/>
                </a:lnTo>
                <a:lnTo>
                  <a:pt x="1271" y="1392"/>
                </a:lnTo>
                <a:lnTo>
                  <a:pt x="1249" y="1379"/>
                </a:lnTo>
                <a:lnTo>
                  <a:pt x="1235" y="1355"/>
                </a:lnTo>
                <a:lnTo>
                  <a:pt x="1232" y="1324"/>
                </a:lnTo>
                <a:lnTo>
                  <a:pt x="1200" y="1296"/>
                </a:lnTo>
                <a:lnTo>
                  <a:pt x="1176" y="1276"/>
                </a:lnTo>
                <a:lnTo>
                  <a:pt x="1152" y="1260"/>
                </a:lnTo>
                <a:lnTo>
                  <a:pt x="1139" y="1250"/>
                </a:lnTo>
                <a:lnTo>
                  <a:pt x="22" y="1432"/>
                </a:lnTo>
                <a:lnTo>
                  <a:pt x="0" y="1363"/>
                </a:lnTo>
                <a:lnTo>
                  <a:pt x="0" y="1363"/>
                </a:lnTo>
                <a:close/>
              </a:path>
            </a:pathLst>
          </a:custGeom>
          <a:gradFill rotWithShape="0">
            <a:gsLst>
              <a:gs pos="0">
                <a:srgbClr val="0000FF"/>
              </a:gs>
              <a:gs pos="100000">
                <a:srgbClr val="000099"/>
              </a:gs>
            </a:gsLst>
            <a:path path="rect">
              <a:fillToRect l="50000" t="50000" r="50000" b="50000"/>
            </a:path>
          </a:gradFill>
          <a:ln w="0">
            <a:solidFill>
              <a:srgbClr val="000000"/>
            </a:solidFill>
            <a:prstDash val="solid"/>
            <a:round/>
            <a:headEnd/>
            <a:tailEnd/>
          </a:ln>
        </p:spPr>
        <p:txBody>
          <a:bodyPr/>
          <a:lstStyle/>
          <a:p>
            <a:endParaRPr lang="en-US"/>
          </a:p>
        </p:txBody>
      </p:sp>
      <p:sp>
        <p:nvSpPr>
          <p:cNvPr id="23628" name="Freeform 76"/>
          <p:cNvSpPr>
            <a:spLocks/>
          </p:cNvSpPr>
          <p:nvPr/>
        </p:nvSpPr>
        <p:spPr bwMode="auto">
          <a:xfrm>
            <a:off x="6864350" y="3024188"/>
            <a:ext cx="201613" cy="119062"/>
          </a:xfrm>
          <a:custGeom>
            <a:avLst/>
            <a:gdLst/>
            <a:ahLst/>
            <a:cxnLst>
              <a:cxn ang="0">
                <a:pos x="0" y="266"/>
              </a:cxn>
              <a:cxn ang="0">
                <a:pos x="5" y="244"/>
              </a:cxn>
              <a:cxn ang="0">
                <a:pos x="20" y="229"/>
              </a:cxn>
              <a:cxn ang="0">
                <a:pos x="36" y="221"/>
              </a:cxn>
              <a:cxn ang="0">
                <a:pos x="57" y="209"/>
              </a:cxn>
              <a:cxn ang="0">
                <a:pos x="78" y="193"/>
              </a:cxn>
              <a:cxn ang="0">
                <a:pos x="98" y="173"/>
              </a:cxn>
              <a:cxn ang="0">
                <a:pos x="111" y="151"/>
              </a:cxn>
              <a:cxn ang="0">
                <a:pos x="126" y="139"/>
              </a:cxn>
              <a:cxn ang="0">
                <a:pos x="158" y="139"/>
              </a:cxn>
              <a:cxn ang="0">
                <a:pos x="183" y="117"/>
              </a:cxn>
              <a:cxn ang="0">
                <a:pos x="217" y="99"/>
              </a:cxn>
              <a:cxn ang="0">
                <a:pos x="267" y="100"/>
              </a:cxn>
              <a:cxn ang="0">
                <a:pos x="294" y="93"/>
              </a:cxn>
              <a:cxn ang="0">
                <a:pos x="327" y="76"/>
              </a:cxn>
              <a:cxn ang="0">
                <a:pos x="380" y="36"/>
              </a:cxn>
              <a:cxn ang="0">
                <a:pos x="423" y="0"/>
              </a:cxn>
              <a:cxn ang="0">
                <a:pos x="440" y="6"/>
              </a:cxn>
              <a:cxn ang="0">
                <a:pos x="400" y="61"/>
              </a:cxn>
              <a:cxn ang="0">
                <a:pos x="351" y="84"/>
              </a:cxn>
              <a:cxn ang="0">
                <a:pos x="362" y="97"/>
              </a:cxn>
              <a:cxn ang="0">
                <a:pos x="416" y="75"/>
              </a:cxn>
              <a:cxn ang="0">
                <a:pos x="455" y="40"/>
              </a:cxn>
              <a:cxn ang="0">
                <a:pos x="509" y="30"/>
              </a:cxn>
              <a:cxn ang="0">
                <a:pos x="458" y="68"/>
              </a:cxn>
              <a:cxn ang="0">
                <a:pos x="395" y="119"/>
              </a:cxn>
              <a:cxn ang="0">
                <a:pos x="312" y="175"/>
              </a:cxn>
              <a:cxn ang="0">
                <a:pos x="279" y="200"/>
              </a:cxn>
              <a:cxn ang="0">
                <a:pos x="190" y="245"/>
              </a:cxn>
              <a:cxn ang="0">
                <a:pos x="142" y="276"/>
              </a:cxn>
              <a:cxn ang="0">
                <a:pos x="131" y="282"/>
              </a:cxn>
              <a:cxn ang="0">
                <a:pos x="119" y="282"/>
              </a:cxn>
              <a:cxn ang="0">
                <a:pos x="127" y="266"/>
              </a:cxn>
              <a:cxn ang="0">
                <a:pos x="142" y="246"/>
              </a:cxn>
              <a:cxn ang="0">
                <a:pos x="113" y="246"/>
              </a:cxn>
              <a:cxn ang="0">
                <a:pos x="94" y="266"/>
              </a:cxn>
              <a:cxn ang="0">
                <a:pos x="89" y="276"/>
              </a:cxn>
              <a:cxn ang="0">
                <a:pos x="70" y="294"/>
              </a:cxn>
              <a:cxn ang="0">
                <a:pos x="57" y="300"/>
              </a:cxn>
              <a:cxn ang="0">
                <a:pos x="20" y="296"/>
              </a:cxn>
              <a:cxn ang="0">
                <a:pos x="13" y="277"/>
              </a:cxn>
              <a:cxn ang="0">
                <a:pos x="5" y="277"/>
              </a:cxn>
              <a:cxn ang="0">
                <a:pos x="0" y="266"/>
              </a:cxn>
              <a:cxn ang="0">
                <a:pos x="0" y="266"/>
              </a:cxn>
            </a:cxnLst>
            <a:rect l="0" t="0" r="r" b="b"/>
            <a:pathLst>
              <a:path w="509" h="300">
                <a:moveTo>
                  <a:pt x="0" y="266"/>
                </a:moveTo>
                <a:lnTo>
                  <a:pt x="5" y="244"/>
                </a:lnTo>
                <a:lnTo>
                  <a:pt x="20" y="229"/>
                </a:lnTo>
                <a:lnTo>
                  <a:pt x="36" y="221"/>
                </a:lnTo>
                <a:lnTo>
                  <a:pt x="57" y="209"/>
                </a:lnTo>
                <a:lnTo>
                  <a:pt x="78" y="193"/>
                </a:lnTo>
                <a:lnTo>
                  <a:pt x="98" y="173"/>
                </a:lnTo>
                <a:lnTo>
                  <a:pt x="111" y="151"/>
                </a:lnTo>
                <a:lnTo>
                  <a:pt x="126" y="139"/>
                </a:lnTo>
                <a:lnTo>
                  <a:pt x="158" y="139"/>
                </a:lnTo>
                <a:lnTo>
                  <a:pt x="183" y="117"/>
                </a:lnTo>
                <a:lnTo>
                  <a:pt x="217" y="99"/>
                </a:lnTo>
                <a:lnTo>
                  <a:pt x="267" y="100"/>
                </a:lnTo>
                <a:lnTo>
                  <a:pt x="294" y="93"/>
                </a:lnTo>
                <a:lnTo>
                  <a:pt x="327" y="76"/>
                </a:lnTo>
                <a:lnTo>
                  <a:pt x="380" y="36"/>
                </a:lnTo>
                <a:lnTo>
                  <a:pt x="423" y="0"/>
                </a:lnTo>
                <a:lnTo>
                  <a:pt x="440" y="6"/>
                </a:lnTo>
                <a:lnTo>
                  <a:pt x="400" y="61"/>
                </a:lnTo>
                <a:lnTo>
                  <a:pt x="351" y="84"/>
                </a:lnTo>
                <a:lnTo>
                  <a:pt x="362" y="97"/>
                </a:lnTo>
                <a:lnTo>
                  <a:pt x="416" y="75"/>
                </a:lnTo>
                <a:lnTo>
                  <a:pt x="455" y="40"/>
                </a:lnTo>
                <a:lnTo>
                  <a:pt x="509" y="30"/>
                </a:lnTo>
                <a:lnTo>
                  <a:pt x="458" y="68"/>
                </a:lnTo>
                <a:lnTo>
                  <a:pt x="395" y="119"/>
                </a:lnTo>
                <a:lnTo>
                  <a:pt x="312" y="175"/>
                </a:lnTo>
                <a:lnTo>
                  <a:pt x="279" y="200"/>
                </a:lnTo>
                <a:lnTo>
                  <a:pt x="190" y="245"/>
                </a:lnTo>
                <a:lnTo>
                  <a:pt x="142" y="276"/>
                </a:lnTo>
                <a:lnTo>
                  <a:pt x="131" y="282"/>
                </a:lnTo>
                <a:lnTo>
                  <a:pt x="119" y="282"/>
                </a:lnTo>
                <a:lnTo>
                  <a:pt x="127" y="266"/>
                </a:lnTo>
                <a:lnTo>
                  <a:pt x="142" y="246"/>
                </a:lnTo>
                <a:lnTo>
                  <a:pt x="113" y="246"/>
                </a:lnTo>
                <a:lnTo>
                  <a:pt x="94" y="266"/>
                </a:lnTo>
                <a:lnTo>
                  <a:pt x="89" y="276"/>
                </a:lnTo>
                <a:lnTo>
                  <a:pt x="70" y="294"/>
                </a:lnTo>
                <a:lnTo>
                  <a:pt x="57" y="300"/>
                </a:lnTo>
                <a:lnTo>
                  <a:pt x="20" y="296"/>
                </a:lnTo>
                <a:lnTo>
                  <a:pt x="13" y="277"/>
                </a:lnTo>
                <a:lnTo>
                  <a:pt x="5" y="277"/>
                </a:lnTo>
                <a:lnTo>
                  <a:pt x="0" y="266"/>
                </a:lnTo>
                <a:lnTo>
                  <a:pt x="0" y="266"/>
                </a:lnTo>
                <a:close/>
              </a:path>
            </a:pathLst>
          </a:custGeom>
          <a:solidFill>
            <a:srgbClr val="FFFFFF"/>
          </a:solidFill>
          <a:ln w="0">
            <a:solidFill>
              <a:srgbClr val="000000"/>
            </a:solidFill>
            <a:prstDash val="solid"/>
            <a:round/>
            <a:headEnd/>
            <a:tailEnd/>
          </a:ln>
        </p:spPr>
        <p:txBody>
          <a:bodyPr/>
          <a:lstStyle/>
          <a:p>
            <a:endParaRPr lang="en-US"/>
          </a:p>
        </p:txBody>
      </p:sp>
      <p:sp>
        <p:nvSpPr>
          <p:cNvPr id="23629" name="Freeform 77"/>
          <p:cNvSpPr>
            <a:spLocks/>
          </p:cNvSpPr>
          <p:nvPr/>
        </p:nvSpPr>
        <p:spPr bwMode="auto">
          <a:xfrm>
            <a:off x="6140450" y="3016250"/>
            <a:ext cx="644525" cy="414338"/>
          </a:xfrm>
          <a:custGeom>
            <a:avLst/>
            <a:gdLst/>
            <a:ahLst/>
            <a:cxnLst>
              <a:cxn ang="0">
                <a:pos x="0" y="190"/>
              </a:cxn>
              <a:cxn ang="0">
                <a:pos x="29" y="183"/>
              </a:cxn>
              <a:cxn ang="0">
                <a:pos x="66" y="170"/>
              </a:cxn>
              <a:cxn ang="0">
                <a:pos x="109" y="151"/>
              </a:cxn>
              <a:cxn ang="0">
                <a:pos x="134" y="145"/>
              </a:cxn>
              <a:cxn ang="0">
                <a:pos x="157" y="123"/>
              </a:cxn>
              <a:cxn ang="0">
                <a:pos x="168" y="111"/>
              </a:cxn>
              <a:cxn ang="0">
                <a:pos x="190" y="181"/>
              </a:cxn>
              <a:cxn ang="0">
                <a:pos x="1303" y="0"/>
              </a:cxn>
              <a:cxn ang="0">
                <a:pos x="1327" y="10"/>
              </a:cxn>
              <a:cxn ang="0">
                <a:pos x="1367" y="44"/>
              </a:cxn>
              <a:cxn ang="0">
                <a:pos x="1389" y="65"/>
              </a:cxn>
              <a:cxn ang="0">
                <a:pos x="1395" y="77"/>
              </a:cxn>
              <a:cxn ang="0">
                <a:pos x="1400" y="97"/>
              </a:cxn>
              <a:cxn ang="0">
                <a:pos x="1408" y="114"/>
              </a:cxn>
              <a:cxn ang="0">
                <a:pos x="1417" y="129"/>
              </a:cxn>
              <a:cxn ang="0">
                <a:pos x="1424" y="130"/>
              </a:cxn>
              <a:cxn ang="0">
                <a:pos x="1436" y="139"/>
              </a:cxn>
              <a:cxn ang="0">
                <a:pos x="1439" y="150"/>
              </a:cxn>
              <a:cxn ang="0">
                <a:pos x="1444" y="157"/>
              </a:cxn>
              <a:cxn ang="0">
                <a:pos x="1447" y="174"/>
              </a:cxn>
              <a:cxn ang="0">
                <a:pos x="1447" y="186"/>
              </a:cxn>
              <a:cxn ang="0">
                <a:pos x="1451" y="190"/>
              </a:cxn>
              <a:cxn ang="0">
                <a:pos x="1468" y="202"/>
              </a:cxn>
              <a:cxn ang="0">
                <a:pos x="1483" y="215"/>
              </a:cxn>
              <a:cxn ang="0">
                <a:pos x="1504" y="219"/>
              </a:cxn>
              <a:cxn ang="0">
                <a:pos x="1517" y="225"/>
              </a:cxn>
              <a:cxn ang="0">
                <a:pos x="1520" y="227"/>
              </a:cxn>
              <a:cxn ang="0">
                <a:pos x="1527" y="237"/>
              </a:cxn>
              <a:cxn ang="0">
                <a:pos x="1531" y="247"/>
              </a:cxn>
              <a:cxn ang="0">
                <a:pos x="1533" y="259"/>
              </a:cxn>
              <a:cxn ang="0">
                <a:pos x="1528" y="311"/>
              </a:cxn>
              <a:cxn ang="0">
                <a:pos x="1525" y="327"/>
              </a:cxn>
              <a:cxn ang="0">
                <a:pos x="1515" y="355"/>
              </a:cxn>
              <a:cxn ang="0">
                <a:pos x="1500" y="384"/>
              </a:cxn>
              <a:cxn ang="0">
                <a:pos x="1512" y="388"/>
              </a:cxn>
              <a:cxn ang="0">
                <a:pos x="1527" y="403"/>
              </a:cxn>
              <a:cxn ang="0">
                <a:pos x="1525" y="436"/>
              </a:cxn>
              <a:cxn ang="0">
                <a:pos x="1525" y="461"/>
              </a:cxn>
              <a:cxn ang="0">
                <a:pos x="1533" y="472"/>
              </a:cxn>
              <a:cxn ang="0">
                <a:pos x="1552" y="471"/>
              </a:cxn>
              <a:cxn ang="0">
                <a:pos x="1577" y="507"/>
              </a:cxn>
              <a:cxn ang="0">
                <a:pos x="1624" y="551"/>
              </a:cxn>
              <a:cxn ang="0">
                <a:pos x="1614" y="581"/>
              </a:cxn>
              <a:cxn ang="0">
                <a:pos x="1594" y="596"/>
              </a:cxn>
              <a:cxn ang="0">
                <a:pos x="1556" y="638"/>
              </a:cxn>
              <a:cxn ang="0">
                <a:pos x="1544" y="668"/>
              </a:cxn>
              <a:cxn ang="0">
                <a:pos x="1528" y="678"/>
              </a:cxn>
              <a:cxn ang="0">
                <a:pos x="1515" y="681"/>
              </a:cxn>
              <a:cxn ang="0">
                <a:pos x="1516" y="704"/>
              </a:cxn>
              <a:cxn ang="0">
                <a:pos x="1500" y="717"/>
              </a:cxn>
              <a:cxn ang="0">
                <a:pos x="1484" y="724"/>
              </a:cxn>
              <a:cxn ang="0">
                <a:pos x="1473" y="724"/>
              </a:cxn>
              <a:cxn ang="0">
                <a:pos x="1457" y="734"/>
              </a:cxn>
              <a:cxn ang="0">
                <a:pos x="1444" y="750"/>
              </a:cxn>
              <a:cxn ang="0">
                <a:pos x="1433" y="769"/>
              </a:cxn>
              <a:cxn ang="0">
                <a:pos x="1431" y="772"/>
              </a:cxn>
              <a:cxn ang="0">
                <a:pos x="152" y="1044"/>
              </a:cxn>
              <a:cxn ang="0">
                <a:pos x="0" y="190"/>
              </a:cxn>
              <a:cxn ang="0">
                <a:pos x="0" y="190"/>
              </a:cxn>
            </a:cxnLst>
            <a:rect l="0" t="0" r="r" b="b"/>
            <a:pathLst>
              <a:path w="1624" h="1044">
                <a:moveTo>
                  <a:pt x="0" y="190"/>
                </a:moveTo>
                <a:lnTo>
                  <a:pt x="29" y="183"/>
                </a:lnTo>
                <a:lnTo>
                  <a:pt x="66" y="170"/>
                </a:lnTo>
                <a:lnTo>
                  <a:pt x="109" y="151"/>
                </a:lnTo>
                <a:lnTo>
                  <a:pt x="134" y="145"/>
                </a:lnTo>
                <a:lnTo>
                  <a:pt x="157" y="123"/>
                </a:lnTo>
                <a:lnTo>
                  <a:pt x="168" y="111"/>
                </a:lnTo>
                <a:lnTo>
                  <a:pt x="190" y="181"/>
                </a:lnTo>
                <a:lnTo>
                  <a:pt x="1303" y="0"/>
                </a:lnTo>
                <a:lnTo>
                  <a:pt x="1327" y="10"/>
                </a:lnTo>
                <a:lnTo>
                  <a:pt x="1367" y="44"/>
                </a:lnTo>
                <a:lnTo>
                  <a:pt x="1389" y="65"/>
                </a:lnTo>
                <a:lnTo>
                  <a:pt x="1395" y="77"/>
                </a:lnTo>
                <a:lnTo>
                  <a:pt x="1400" y="97"/>
                </a:lnTo>
                <a:lnTo>
                  <a:pt x="1408" y="114"/>
                </a:lnTo>
                <a:lnTo>
                  <a:pt x="1417" y="129"/>
                </a:lnTo>
                <a:lnTo>
                  <a:pt x="1424" y="130"/>
                </a:lnTo>
                <a:lnTo>
                  <a:pt x="1436" y="139"/>
                </a:lnTo>
                <a:lnTo>
                  <a:pt x="1439" y="150"/>
                </a:lnTo>
                <a:lnTo>
                  <a:pt x="1444" y="157"/>
                </a:lnTo>
                <a:lnTo>
                  <a:pt x="1447" y="174"/>
                </a:lnTo>
                <a:lnTo>
                  <a:pt x="1447" y="186"/>
                </a:lnTo>
                <a:lnTo>
                  <a:pt x="1451" y="190"/>
                </a:lnTo>
                <a:lnTo>
                  <a:pt x="1468" y="202"/>
                </a:lnTo>
                <a:lnTo>
                  <a:pt x="1483" y="215"/>
                </a:lnTo>
                <a:lnTo>
                  <a:pt x="1504" y="219"/>
                </a:lnTo>
                <a:lnTo>
                  <a:pt x="1517" y="225"/>
                </a:lnTo>
                <a:lnTo>
                  <a:pt x="1520" y="227"/>
                </a:lnTo>
                <a:lnTo>
                  <a:pt x="1527" y="237"/>
                </a:lnTo>
                <a:lnTo>
                  <a:pt x="1531" y="247"/>
                </a:lnTo>
                <a:lnTo>
                  <a:pt x="1533" y="259"/>
                </a:lnTo>
                <a:lnTo>
                  <a:pt x="1528" y="311"/>
                </a:lnTo>
                <a:lnTo>
                  <a:pt x="1525" y="327"/>
                </a:lnTo>
                <a:lnTo>
                  <a:pt x="1515" y="355"/>
                </a:lnTo>
                <a:lnTo>
                  <a:pt x="1500" y="384"/>
                </a:lnTo>
                <a:lnTo>
                  <a:pt x="1512" y="388"/>
                </a:lnTo>
                <a:lnTo>
                  <a:pt x="1527" y="403"/>
                </a:lnTo>
                <a:lnTo>
                  <a:pt x="1525" y="436"/>
                </a:lnTo>
                <a:lnTo>
                  <a:pt x="1525" y="461"/>
                </a:lnTo>
                <a:lnTo>
                  <a:pt x="1533" y="472"/>
                </a:lnTo>
                <a:lnTo>
                  <a:pt x="1552" y="471"/>
                </a:lnTo>
                <a:lnTo>
                  <a:pt x="1577" y="507"/>
                </a:lnTo>
                <a:lnTo>
                  <a:pt x="1624" y="551"/>
                </a:lnTo>
                <a:lnTo>
                  <a:pt x="1614" y="581"/>
                </a:lnTo>
                <a:lnTo>
                  <a:pt x="1594" y="596"/>
                </a:lnTo>
                <a:lnTo>
                  <a:pt x="1556" y="638"/>
                </a:lnTo>
                <a:lnTo>
                  <a:pt x="1544" y="668"/>
                </a:lnTo>
                <a:lnTo>
                  <a:pt x="1528" y="678"/>
                </a:lnTo>
                <a:lnTo>
                  <a:pt x="1515" y="681"/>
                </a:lnTo>
                <a:lnTo>
                  <a:pt x="1516" y="704"/>
                </a:lnTo>
                <a:lnTo>
                  <a:pt x="1500" y="717"/>
                </a:lnTo>
                <a:lnTo>
                  <a:pt x="1484" y="724"/>
                </a:lnTo>
                <a:lnTo>
                  <a:pt x="1473" y="724"/>
                </a:lnTo>
                <a:lnTo>
                  <a:pt x="1457" y="734"/>
                </a:lnTo>
                <a:lnTo>
                  <a:pt x="1444" y="750"/>
                </a:lnTo>
                <a:lnTo>
                  <a:pt x="1433" y="769"/>
                </a:lnTo>
                <a:lnTo>
                  <a:pt x="1431" y="772"/>
                </a:lnTo>
                <a:lnTo>
                  <a:pt x="152" y="1044"/>
                </a:lnTo>
                <a:lnTo>
                  <a:pt x="0" y="190"/>
                </a:lnTo>
                <a:lnTo>
                  <a:pt x="0" y="190"/>
                </a:lnTo>
                <a:close/>
              </a:path>
            </a:pathLst>
          </a:custGeom>
          <a:solidFill>
            <a:srgbClr val="FFFFFF"/>
          </a:solidFill>
          <a:ln w="0">
            <a:solidFill>
              <a:srgbClr val="000000"/>
            </a:solidFill>
            <a:prstDash val="solid"/>
            <a:round/>
            <a:headEnd/>
            <a:tailEnd/>
          </a:ln>
        </p:spPr>
        <p:txBody>
          <a:bodyPr/>
          <a:lstStyle/>
          <a:p>
            <a:endParaRPr lang="en-US"/>
          </a:p>
        </p:txBody>
      </p:sp>
      <p:sp>
        <p:nvSpPr>
          <p:cNvPr id="23630" name="Freeform 78"/>
          <p:cNvSpPr>
            <a:spLocks/>
          </p:cNvSpPr>
          <p:nvPr/>
        </p:nvSpPr>
        <p:spPr bwMode="auto">
          <a:xfrm>
            <a:off x="6727825" y="3113088"/>
            <a:ext cx="180975" cy="331787"/>
          </a:xfrm>
          <a:custGeom>
            <a:avLst/>
            <a:gdLst/>
            <a:ahLst/>
            <a:cxnLst>
              <a:cxn ang="0">
                <a:pos x="259" y="46"/>
              </a:cxn>
              <a:cxn ang="0">
                <a:pos x="279" y="103"/>
              </a:cxn>
              <a:cxn ang="0">
                <a:pos x="279" y="125"/>
              </a:cxn>
              <a:cxn ang="0">
                <a:pos x="265" y="126"/>
              </a:cxn>
              <a:cxn ang="0">
                <a:pos x="273" y="139"/>
              </a:cxn>
              <a:cxn ang="0">
                <a:pos x="290" y="150"/>
              </a:cxn>
              <a:cxn ang="0">
                <a:pos x="310" y="142"/>
              </a:cxn>
              <a:cxn ang="0">
                <a:pos x="323" y="149"/>
              </a:cxn>
              <a:cxn ang="0">
                <a:pos x="327" y="138"/>
              </a:cxn>
              <a:cxn ang="0">
                <a:pos x="395" y="234"/>
              </a:cxn>
              <a:cxn ang="0">
                <a:pos x="446" y="354"/>
              </a:cxn>
              <a:cxn ang="0">
                <a:pos x="455" y="467"/>
              </a:cxn>
              <a:cxn ang="0">
                <a:pos x="421" y="516"/>
              </a:cxn>
              <a:cxn ang="0">
                <a:pos x="362" y="593"/>
              </a:cxn>
              <a:cxn ang="0">
                <a:pos x="291" y="684"/>
              </a:cxn>
              <a:cxn ang="0">
                <a:pos x="234" y="745"/>
              </a:cxn>
              <a:cxn ang="0">
                <a:pos x="204" y="817"/>
              </a:cxn>
              <a:cxn ang="0">
                <a:pos x="198" y="835"/>
              </a:cxn>
              <a:cxn ang="0">
                <a:pos x="178" y="815"/>
              </a:cxn>
              <a:cxn ang="0">
                <a:pos x="176" y="778"/>
              </a:cxn>
              <a:cxn ang="0">
                <a:pos x="177" y="738"/>
              </a:cxn>
              <a:cxn ang="0">
                <a:pos x="154" y="720"/>
              </a:cxn>
              <a:cxn ang="0">
                <a:pos x="124" y="706"/>
              </a:cxn>
              <a:cxn ang="0">
                <a:pos x="49" y="606"/>
              </a:cxn>
              <a:cxn ang="0">
                <a:pos x="37" y="575"/>
              </a:cxn>
              <a:cxn ang="0">
                <a:pos x="11" y="540"/>
              </a:cxn>
              <a:cxn ang="0">
                <a:pos x="11" y="517"/>
              </a:cxn>
              <a:cxn ang="0">
                <a:pos x="0" y="505"/>
              </a:cxn>
              <a:cxn ang="0">
                <a:pos x="0" y="481"/>
              </a:cxn>
              <a:cxn ang="0">
                <a:pos x="35" y="463"/>
              </a:cxn>
              <a:cxn ang="0">
                <a:pos x="35" y="441"/>
              </a:cxn>
              <a:cxn ang="0">
                <a:pos x="51" y="432"/>
              </a:cxn>
              <a:cxn ang="0">
                <a:pos x="65" y="417"/>
              </a:cxn>
              <a:cxn ang="0">
                <a:pos x="101" y="358"/>
              </a:cxn>
              <a:cxn ang="0">
                <a:pos x="126" y="338"/>
              </a:cxn>
              <a:cxn ang="0">
                <a:pos x="138" y="327"/>
              </a:cxn>
              <a:cxn ang="0">
                <a:pos x="117" y="275"/>
              </a:cxn>
              <a:cxn ang="0">
                <a:pos x="85" y="239"/>
              </a:cxn>
              <a:cxn ang="0">
                <a:pos x="66" y="226"/>
              </a:cxn>
              <a:cxn ang="0">
                <a:pos x="45" y="226"/>
              </a:cxn>
              <a:cxn ang="0">
                <a:pos x="45" y="193"/>
              </a:cxn>
              <a:cxn ang="0">
                <a:pos x="40" y="157"/>
              </a:cxn>
              <a:cxn ang="0">
                <a:pos x="25" y="139"/>
              </a:cxn>
              <a:cxn ang="0">
                <a:pos x="20" y="138"/>
              </a:cxn>
              <a:cxn ang="0">
                <a:pos x="48" y="70"/>
              </a:cxn>
              <a:cxn ang="0">
                <a:pos x="55" y="23"/>
              </a:cxn>
              <a:cxn ang="0">
                <a:pos x="51" y="3"/>
              </a:cxn>
              <a:cxn ang="0">
                <a:pos x="49" y="0"/>
              </a:cxn>
            </a:cxnLst>
            <a:rect l="0" t="0" r="r" b="b"/>
            <a:pathLst>
              <a:path w="456" h="835">
                <a:moveTo>
                  <a:pt x="49" y="0"/>
                </a:moveTo>
                <a:lnTo>
                  <a:pt x="259" y="46"/>
                </a:lnTo>
                <a:lnTo>
                  <a:pt x="262" y="69"/>
                </a:lnTo>
                <a:lnTo>
                  <a:pt x="279" y="103"/>
                </a:lnTo>
                <a:lnTo>
                  <a:pt x="286" y="117"/>
                </a:lnTo>
                <a:lnTo>
                  <a:pt x="279" y="125"/>
                </a:lnTo>
                <a:lnTo>
                  <a:pt x="267" y="125"/>
                </a:lnTo>
                <a:lnTo>
                  <a:pt x="265" y="126"/>
                </a:lnTo>
                <a:lnTo>
                  <a:pt x="265" y="135"/>
                </a:lnTo>
                <a:lnTo>
                  <a:pt x="273" y="139"/>
                </a:lnTo>
                <a:lnTo>
                  <a:pt x="279" y="149"/>
                </a:lnTo>
                <a:lnTo>
                  <a:pt x="290" y="150"/>
                </a:lnTo>
                <a:lnTo>
                  <a:pt x="301" y="142"/>
                </a:lnTo>
                <a:lnTo>
                  <a:pt x="310" y="142"/>
                </a:lnTo>
                <a:lnTo>
                  <a:pt x="321" y="146"/>
                </a:lnTo>
                <a:lnTo>
                  <a:pt x="323" y="149"/>
                </a:lnTo>
                <a:lnTo>
                  <a:pt x="327" y="139"/>
                </a:lnTo>
                <a:lnTo>
                  <a:pt x="327" y="138"/>
                </a:lnTo>
                <a:lnTo>
                  <a:pt x="369" y="177"/>
                </a:lnTo>
                <a:lnTo>
                  <a:pt x="395" y="234"/>
                </a:lnTo>
                <a:lnTo>
                  <a:pt x="417" y="287"/>
                </a:lnTo>
                <a:lnTo>
                  <a:pt x="446" y="354"/>
                </a:lnTo>
                <a:lnTo>
                  <a:pt x="456" y="393"/>
                </a:lnTo>
                <a:lnTo>
                  <a:pt x="455" y="467"/>
                </a:lnTo>
                <a:lnTo>
                  <a:pt x="439" y="492"/>
                </a:lnTo>
                <a:lnTo>
                  <a:pt x="421" y="516"/>
                </a:lnTo>
                <a:lnTo>
                  <a:pt x="394" y="549"/>
                </a:lnTo>
                <a:lnTo>
                  <a:pt x="362" y="593"/>
                </a:lnTo>
                <a:lnTo>
                  <a:pt x="310" y="672"/>
                </a:lnTo>
                <a:lnTo>
                  <a:pt x="291" y="684"/>
                </a:lnTo>
                <a:lnTo>
                  <a:pt x="254" y="716"/>
                </a:lnTo>
                <a:lnTo>
                  <a:pt x="234" y="745"/>
                </a:lnTo>
                <a:lnTo>
                  <a:pt x="210" y="782"/>
                </a:lnTo>
                <a:lnTo>
                  <a:pt x="204" y="817"/>
                </a:lnTo>
                <a:lnTo>
                  <a:pt x="204" y="830"/>
                </a:lnTo>
                <a:lnTo>
                  <a:pt x="198" y="835"/>
                </a:lnTo>
                <a:lnTo>
                  <a:pt x="182" y="830"/>
                </a:lnTo>
                <a:lnTo>
                  <a:pt x="178" y="815"/>
                </a:lnTo>
                <a:lnTo>
                  <a:pt x="176" y="801"/>
                </a:lnTo>
                <a:lnTo>
                  <a:pt x="176" y="778"/>
                </a:lnTo>
                <a:lnTo>
                  <a:pt x="177" y="758"/>
                </a:lnTo>
                <a:lnTo>
                  <a:pt x="177" y="738"/>
                </a:lnTo>
                <a:lnTo>
                  <a:pt x="172" y="728"/>
                </a:lnTo>
                <a:lnTo>
                  <a:pt x="154" y="720"/>
                </a:lnTo>
                <a:lnTo>
                  <a:pt x="138" y="716"/>
                </a:lnTo>
                <a:lnTo>
                  <a:pt x="124" y="706"/>
                </a:lnTo>
                <a:lnTo>
                  <a:pt x="85" y="661"/>
                </a:lnTo>
                <a:lnTo>
                  <a:pt x="49" y="606"/>
                </a:lnTo>
                <a:lnTo>
                  <a:pt x="49" y="592"/>
                </a:lnTo>
                <a:lnTo>
                  <a:pt x="37" y="575"/>
                </a:lnTo>
                <a:lnTo>
                  <a:pt x="25" y="556"/>
                </a:lnTo>
                <a:lnTo>
                  <a:pt x="11" y="540"/>
                </a:lnTo>
                <a:lnTo>
                  <a:pt x="11" y="523"/>
                </a:lnTo>
                <a:lnTo>
                  <a:pt x="11" y="517"/>
                </a:lnTo>
                <a:lnTo>
                  <a:pt x="0" y="511"/>
                </a:lnTo>
                <a:lnTo>
                  <a:pt x="0" y="505"/>
                </a:lnTo>
                <a:lnTo>
                  <a:pt x="0" y="491"/>
                </a:lnTo>
                <a:lnTo>
                  <a:pt x="0" y="481"/>
                </a:lnTo>
                <a:lnTo>
                  <a:pt x="32" y="469"/>
                </a:lnTo>
                <a:lnTo>
                  <a:pt x="35" y="463"/>
                </a:lnTo>
                <a:lnTo>
                  <a:pt x="36" y="459"/>
                </a:lnTo>
                <a:lnTo>
                  <a:pt x="35" y="441"/>
                </a:lnTo>
                <a:lnTo>
                  <a:pt x="35" y="435"/>
                </a:lnTo>
                <a:lnTo>
                  <a:pt x="51" y="432"/>
                </a:lnTo>
                <a:lnTo>
                  <a:pt x="60" y="423"/>
                </a:lnTo>
                <a:lnTo>
                  <a:pt x="65" y="417"/>
                </a:lnTo>
                <a:lnTo>
                  <a:pt x="74" y="399"/>
                </a:lnTo>
                <a:lnTo>
                  <a:pt x="101" y="358"/>
                </a:lnTo>
                <a:lnTo>
                  <a:pt x="117" y="348"/>
                </a:lnTo>
                <a:lnTo>
                  <a:pt x="126" y="338"/>
                </a:lnTo>
                <a:lnTo>
                  <a:pt x="132" y="338"/>
                </a:lnTo>
                <a:lnTo>
                  <a:pt x="138" y="327"/>
                </a:lnTo>
                <a:lnTo>
                  <a:pt x="146" y="306"/>
                </a:lnTo>
                <a:lnTo>
                  <a:pt x="117" y="275"/>
                </a:lnTo>
                <a:lnTo>
                  <a:pt x="96" y="259"/>
                </a:lnTo>
                <a:lnTo>
                  <a:pt x="85" y="239"/>
                </a:lnTo>
                <a:lnTo>
                  <a:pt x="74" y="226"/>
                </a:lnTo>
                <a:lnTo>
                  <a:pt x="66" y="226"/>
                </a:lnTo>
                <a:lnTo>
                  <a:pt x="55" y="227"/>
                </a:lnTo>
                <a:lnTo>
                  <a:pt x="45" y="226"/>
                </a:lnTo>
                <a:lnTo>
                  <a:pt x="45" y="215"/>
                </a:lnTo>
                <a:lnTo>
                  <a:pt x="45" y="193"/>
                </a:lnTo>
                <a:lnTo>
                  <a:pt x="47" y="162"/>
                </a:lnTo>
                <a:lnTo>
                  <a:pt x="40" y="157"/>
                </a:lnTo>
                <a:lnTo>
                  <a:pt x="35" y="147"/>
                </a:lnTo>
                <a:lnTo>
                  <a:pt x="25" y="139"/>
                </a:lnTo>
                <a:lnTo>
                  <a:pt x="24" y="139"/>
                </a:lnTo>
                <a:lnTo>
                  <a:pt x="20" y="138"/>
                </a:lnTo>
                <a:lnTo>
                  <a:pt x="40" y="91"/>
                </a:lnTo>
                <a:lnTo>
                  <a:pt x="48" y="70"/>
                </a:lnTo>
                <a:lnTo>
                  <a:pt x="52" y="34"/>
                </a:lnTo>
                <a:lnTo>
                  <a:pt x="55" y="23"/>
                </a:lnTo>
                <a:lnTo>
                  <a:pt x="55" y="18"/>
                </a:lnTo>
                <a:lnTo>
                  <a:pt x="51" y="3"/>
                </a:lnTo>
                <a:lnTo>
                  <a:pt x="49" y="0"/>
                </a:lnTo>
                <a:lnTo>
                  <a:pt x="49" y="0"/>
                </a:lnTo>
                <a:close/>
              </a:path>
            </a:pathLst>
          </a:custGeom>
          <a:solidFill>
            <a:srgbClr val="FFFFFF"/>
          </a:solidFill>
          <a:ln w="0">
            <a:solidFill>
              <a:srgbClr val="000000"/>
            </a:solidFill>
            <a:prstDash val="solid"/>
            <a:round/>
            <a:headEnd/>
            <a:tailEnd/>
          </a:ln>
        </p:spPr>
        <p:txBody>
          <a:bodyPr/>
          <a:lstStyle/>
          <a:p>
            <a:endParaRPr lang="en-US"/>
          </a:p>
        </p:txBody>
      </p:sp>
      <p:sp>
        <p:nvSpPr>
          <p:cNvPr id="23631" name="Freeform 79"/>
          <p:cNvSpPr>
            <a:spLocks/>
          </p:cNvSpPr>
          <p:nvPr/>
        </p:nvSpPr>
        <p:spPr bwMode="auto">
          <a:xfrm>
            <a:off x="6708775" y="3303588"/>
            <a:ext cx="100013" cy="182562"/>
          </a:xfrm>
          <a:custGeom>
            <a:avLst/>
            <a:gdLst/>
            <a:ahLst/>
            <a:cxnLst>
              <a:cxn ang="0">
                <a:pos x="48" y="0"/>
              </a:cxn>
              <a:cxn ang="0">
                <a:pos x="34" y="4"/>
              </a:cxn>
              <a:cxn ang="0">
                <a:pos x="18" y="20"/>
              </a:cxn>
              <a:cxn ang="0">
                <a:pos x="0" y="46"/>
              </a:cxn>
              <a:cxn ang="0">
                <a:pos x="87" y="460"/>
              </a:cxn>
              <a:cxn ang="0">
                <a:pos x="252" y="446"/>
              </a:cxn>
              <a:cxn ang="0">
                <a:pos x="243" y="396"/>
              </a:cxn>
              <a:cxn ang="0">
                <a:pos x="225" y="378"/>
              </a:cxn>
              <a:cxn ang="0">
                <a:pos x="212" y="366"/>
              </a:cxn>
              <a:cxn ang="0">
                <a:pos x="184" y="335"/>
              </a:cxn>
              <a:cxn ang="0">
                <a:pos x="175" y="315"/>
              </a:cxn>
              <a:cxn ang="0">
                <a:pos x="164" y="291"/>
              </a:cxn>
              <a:cxn ang="0">
                <a:pos x="135" y="249"/>
              </a:cxn>
              <a:cxn ang="0">
                <a:pos x="115" y="223"/>
              </a:cxn>
              <a:cxn ang="0">
                <a:pos x="111" y="169"/>
              </a:cxn>
              <a:cxn ang="0">
                <a:pos x="84" y="135"/>
              </a:cxn>
              <a:cxn ang="0">
                <a:pos x="78" y="111"/>
              </a:cxn>
              <a:cxn ang="0">
                <a:pos x="58" y="82"/>
              </a:cxn>
              <a:cxn ang="0">
                <a:pos x="58" y="66"/>
              </a:cxn>
              <a:cxn ang="0">
                <a:pos x="58" y="61"/>
              </a:cxn>
              <a:cxn ang="0">
                <a:pos x="58" y="44"/>
              </a:cxn>
              <a:cxn ang="0">
                <a:pos x="58" y="40"/>
              </a:cxn>
              <a:cxn ang="0">
                <a:pos x="48" y="34"/>
              </a:cxn>
              <a:cxn ang="0">
                <a:pos x="47" y="26"/>
              </a:cxn>
              <a:cxn ang="0">
                <a:pos x="47" y="4"/>
              </a:cxn>
              <a:cxn ang="0">
                <a:pos x="48" y="0"/>
              </a:cxn>
              <a:cxn ang="0">
                <a:pos x="48" y="0"/>
              </a:cxn>
            </a:cxnLst>
            <a:rect l="0" t="0" r="r" b="b"/>
            <a:pathLst>
              <a:path w="252" h="460">
                <a:moveTo>
                  <a:pt x="48" y="0"/>
                </a:moveTo>
                <a:lnTo>
                  <a:pt x="34" y="4"/>
                </a:lnTo>
                <a:lnTo>
                  <a:pt x="18" y="20"/>
                </a:lnTo>
                <a:lnTo>
                  <a:pt x="0" y="46"/>
                </a:lnTo>
                <a:lnTo>
                  <a:pt x="87" y="460"/>
                </a:lnTo>
                <a:lnTo>
                  <a:pt x="252" y="446"/>
                </a:lnTo>
                <a:lnTo>
                  <a:pt x="243" y="396"/>
                </a:lnTo>
                <a:lnTo>
                  <a:pt x="225" y="378"/>
                </a:lnTo>
                <a:lnTo>
                  <a:pt x="212" y="366"/>
                </a:lnTo>
                <a:lnTo>
                  <a:pt x="184" y="335"/>
                </a:lnTo>
                <a:lnTo>
                  <a:pt x="175" y="315"/>
                </a:lnTo>
                <a:lnTo>
                  <a:pt x="164" y="291"/>
                </a:lnTo>
                <a:lnTo>
                  <a:pt x="135" y="249"/>
                </a:lnTo>
                <a:lnTo>
                  <a:pt x="115" y="223"/>
                </a:lnTo>
                <a:lnTo>
                  <a:pt x="111" y="169"/>
                </a:lnTo>
                <a:lnTo>
                  <a:pt x="84" y="135"/>
                </a:lnTo>
                <a:lnTo>
                  <a:pt x="78" y="111"/>
                </a:lnTo>
                <a:lnTo>
                  <a:pt x="58" y="82"/>
                </a:lnTo>
                <a:lnTo>
                  <a:pt x="58" y="66"/>
                </a:lnTo>
                <a:lnTo>
                  <a:pt x="58" y="61"/>
                </a:lnTo>
                <a:lnTo>
                  <a:pt x="58" y="44"/>
                </a:lnTo>
                <a:lnTo>
                  <a:pt x="58" y="40"/>
                </a:lnTo>
                <a:lnTo>
                  <a:pt x="48" y="34"/>
                </a:lnTo>
                <a:lnTo>
                  <a:pt x="47" y="26"/>
                </a:lnTo>
                <a:lnTo>
                  <a:pt x="47" y="4"/>
                </a:lnTo>
                <a:lnTo>
                  <a:pt x="48" y="0"/>
                </a:lnTo>
                <a:lnTo>
                  <a:pt x="48" y="0"/>
                </a:lnTo>
                <a:close/>
              </a:path>
            </a:pathLst>
          </a:custGeom>
          <a:solidFill>
            <a:srgbClr val="FFFFFF"/>
          </a:solidFill>
          <a:ln w="0">
            <a:solidFill>
              <a:srgbClr val="000000"/>
            </a:solidFill>
            <a:prstDash val="solid"/>
            <a:round/>
            <a:headEnd/>
            <a:tailEnd/>
          </a:ln>
        </p:spPr>
        <p:txBody>
          <a:bodyPr/>
          <a:lstStyle/>
          <a:p>
            <a:endParaRPr lang="en-US"/>
          </a:p>
        </p:txBody>
      </p:sp>
      <p:sp>
        <p:nvSpPr>
          <p:cNvPr id="23632" name="Freeform 80"/>
          <p:cNvSpPr>
            <a:spLocks/>
          </p:cNvSpPr>
          <p:nvPr/>
        </p:nvSpPr>
        <p:spPr bwMode="auto">
          <a:xfrm>
            <a:off x="6313488" y="3322638"/>
            <a:ext cx="495300" cy="252412"/>
          </a:xfrm>
          <a:custGeom>
            <a:avLst/>
            <a:gdLst/>
            <a:ahLst/>
            <a:cxnLst>
              <a:cxn ang="0">
                <a:pos x="995" y="0"/>
              </a:cxn>
              <a:cxn ang="0">
                <a:pos x="1247" y="400"/>
              </a:cxn>
              <a:cxn ang="0">
                <a:pos x="1232" y="513"/>
              </a:cxn>
              <a:cxn ang="0">
                <a:pos x="1224" y="538"/>
              </a:cxn>
              <a:cxn ang="0">
                <a:pos x="1218" y="561"/>
              </a:cxn>
              <a:cxn ang="0">
                <a:pos x="1219" y="594"/>
              </a:cxn>
              <a:cxn ang="0">
                <a:pos x="1114" y="635"/>
              </a:cxn>
              <a:cxn ang="0">
                <a:pos x="1098" y="575"/>
              </a:cxn>
              <a:cxn ang="0">
                <a:pos x="1079" y="551"/>
              </a:cxn>
              <a:cxn ang="0">
                <a:pos x="1075" y="525"/>
              </a:cxn>
              <a:cxn ang="0">
                <a:pos x="1081" y="487"/>
              </a:cxn>
              <a:cxn ang="0">
                <a:pos x="1081" y="450"/>
              </a:cxn>
              <a:cxn ang="0">
                <a:pos x="1037" y="389"/>
              </a:cxn>
              <a:cxn ang="0">
                <a:pos x="974" y="314"/>
              </a:cxn>
              <a:cxn ang="0">
                <a:pos x="954" y="281"/>
              </a:cxn>
              <a:cxn ang="0">
                <a:pos x="935" y="255"/>
              </a:cxn>
              <a:cxn ang="0">
                <a:pos x="921" y="183"/>
              </a:cxn>
              <a:cxn ang="0">
                <a:pos x="909" y="136"/>
              </a:cxn>
              <a:cxn ang="0">
                <a:pos x="912" y="97"/>
              </a:cxn>
              <a:cxn ang="0">
                <a:pos x="906" y="58"/>
              </a:cxn>
              <a:cxn ang="0">
                <a:pos x="874" y="43"/>
              </a:cxn>
              <a:cxn ang="0">
                <a:pos x="846" y="109"/>
              </a:cxn>
              <a:cxn ang="0">
                <a:pos x="857" y="180"/>
              </a:cxn>
              <a:cxn ang="0">
                <a:pos x="829" y="188"/>
              </a:cxn>
              <a:cxn ang="0">
                <a:pos x="877" y="252"/>
              </a:cxn>
              <a:cxn ang="0">
                <a:pos x="853" y="281"/>
              </a:cxn>
              <a:cxn ang="0">
                <a:pos x="890" y="312"/>
              </a:cxn>
              <a:cxn ang="0">
                <a:pos x="897" y="361"/>
              </a:cxn>
              <a:cxn ang="0">
                <a:pos x="923" y="424"/>
              </a:cxn>
              <a:cxn ang="0">
                <a:pos x="969" y="470"/>
              </a:cxn>
              <a:cxn ang="0">
                <a:pos x="951" y="475"/>
              </a:cxn>
              <a:cxn ang="0">
                <a:pos x="862" y="454"/>
              </a:cxn>
              <a:cxn ang="0">
                <a:pos x="832" y="449"/>
              </a:cxn>
              <a:cxn ang="0">
                <a:pos x="814" y="440"/>
              </a:cxn>
              <a:cxn ang="0">
                <a:pos x="808" y="422"/>
              </a:cxn>
              <a:cxn ang="0">
                <a:pos x="822" y="416"/>
              </a:cxn>
              <a:cxn ang="0">
                <a:pos x="832" y="404"/>
              </a:cxn>
              <a:cxn ang="0">
                <a:pos x="798" y="369"/>
              </a:cxn>
              <a:cxn ang="0">
                <a:pos x="754" y="360"/>
              </a:cxn>
              <a:cxn ang="0">
                <a:pos x="734" y="368"/>
              </a:cxn>
              <a:cxn ang="0">
                <a:pos x="697" y="424"/>
              </a:cxn>
              <a:cxn ang="0">
                <a:pos x="480" y="280"/>
              </a:cxn>
              <a:cxn ang="0">
                <a:pos x="411" y="260"/>
              </a:cxn>
              <a:cxn ang="0">
                <a:pos x="390" y="243"/>
              </a:cxn>
              <a:cxn ang="0">
                <a:pos x="355" y="232"/>
              </a:cxn>
              <a:cxn ang="0">
                <a:pos x="345" y="211"/>
              </a:cxn>
              <a:cxn ang="0">
                <a:pos x="310" y="195"/>
              </a:cxn>
              <a:cxn ang="0">
                <a:pos x="286" y="192"/>
              </a:cxn>
              <a:cxn ang="0">
                <a:pos x="259" y="181"/>
              </a:cxn>
              <a:cxn ang="0">
                <a:pos x="223" y="192"/>
              </a:cxn>
              <a:cxn ang="0">
                <a:pos x="213" y="219"/>
              </a:cxn>
              <a:cxn ang="0">
                <a:pos x="195" y="225"/>
              </a:cxn>
              <a:cxn ang="0">
                <a:pos x="190" y="248"/>
              </a:cxn>
              <a:cxn ang="0">
                <a:pos x="166" y="270"/>
              </a:cxn>
              <a:cxn ang="0">
                <a:pos x="141" y="278"/>
              </a:cxn>
              <a:cxn ang="0">
                <a:pos x="121" y="269"/>
              </a:cxn>
              <a:cxn ang="0">
                <a:pos x="118" y="310"/>
              </a:cxn>
              <a:cxn ang="0">
                <a:pos x="78" y="353"/>
              </a:cxn>
              <a:cxn ang="0">
                <a:pos x="68" y="382"/>
              </a:cxn>
              <a:cxn ang="0">
                <a:pos x="1" y="449"/>
              </a:cxn>
              <a:cxn ang="0">
                <a:pos x="0" y="213"/>
              </a:cxn>
            </a:cxnLst>
            <a:rect l="0" t="0" r="r" b="b"/>
            <a:pathLst>
              <a:path w="1247" h="635">
                <a:moveTo>
                  <a:pt x="0" y="213"/>
                </a:moveTo>
                <a:lnTo>
                  <a:pt x="995" y="0"/>
                </a:lnTo>
                <a:lnTo>
                  <a:pt x="1082" y="414"/>
                </a:lnTo>
                <a:lnTo>
                  <a:pt x="1247" y="400"/>
                </a:lnTo>
                <a:lnTo>
                  <a:pt x="1238" y="478"/>
                </a:lnTo>
                <a:lnTo>
                  <a:pt x="1232" y="513"/>
                </a:lnTo>
                <a:lnTo>
                  <a:pt x="1232" y="531"/>
                </a:lnTo>
                <a:lnTo>
                  <a:pt x="1224" y="538"/>
                </a:lnTo>
                <a:lnTo>
                  <a:pt x="1223" y="547"/>
                </a:lnTo>
                <a:lnTo>
                  <a:pt x="1218" y="561"/>
                </a:lnTo>
                <a:lnTo>
                  <a:pt x="1219" y="589"/>
                </a:lnTo>
                <a:lnTo>
                  <a:pt x="1219" y="594"/>
                </a:lnTo>
                <a:lnTo>
                  <a:pt x="1215" y="610"/>
                </a:lnTo>
                <a:lnTo>
                  <a:pt x="1114" y="635"/>
                </a:lnTo>
                <a:lnTo>
                  <a:pt x="1110" y="595"/>
                </a:lnTo>
                <a:lnTo>
                  <a:pt x="1098" y="575"/>
                </a:lnTo>
                <a:lnTo>
                  <a:pt x="1082" y="559"/>
                </a:lnTo>
                <a:lnTo>
                  <a:pt x="1079" y="551"/>
                </a:lnTo>
                <a:lnTo>
                  <a:pt x="1075" y="550"/>
                </a:lnTo>
                <a:lnTo>
                  <a:pt x="1075" y="525"/>
                </a:lnTo>
                <a:lnTo>
                  <a:pt x="1075" y="501"/>
                </a:lnTo>
                <a:lnTo>
                  <a:pt x="1081" y="487"/>
                </a:lnTo>
                <a:lnTo>
                  <a:pt x="1095" y="467"/>
                </a:lnTo>
                <a:lnTo>
                  <a:pt x="1081" y="450"/>
                </a:lnTo>
                <a:lnTo>
                  <a:pt x="1059" y="416"/>
                </a:lnTo>
                <a:lnTo>
                  <a:pt x="1037" y="389"/>
                </a:lnTo>
                <a:lnTo>
                  <a:pt x="991" y="365"/>
                </a:lnTo>
                <a:lnTo>
                  <a:pt x="974" y="314"/>
                </a:lnTo>
                <a:lnTo>
                  <a:pt x="955" y="301"/>
                </a:lnTo>
                <a:lnTo>
                  <a:pt x="954" y="281"/>
                </a:lnTo>
                <a:lnTo>
                  <a:pt x="966" y="269"/>
                </a:lnTo>
                <a:lnTo>
                  <a:pt x="935" y="255"/>
                </a:lnTo>
                <a:lnTo>
                  <a:pt x="923" y="228"/>
                </a:lnTo>
                <a:lnTo>
                  <a:pt x="921" y="183"/>
                </a:lnTo>
                <a:lnTo>
                  <a:pt x="906" y="148"/>
                </a:lnTo>
                <a:lnTo>
                  <a:pt x="909" y="136"/>
                </a:lnTo>
                <a:lnTo>
                  <a:pt x="913" y="113"/>
                </a:lnTo>
                <a:lnTo>
                  <a:pt x="912" y="97"/>
                </a:lnTo>
                <a:lnTo>
                  <a:pt x="906" y="76"/>
                </a:lnTo>
                <a:lnTo>
                  <a:pt x="906" y="58"/>
                </a:lnTo>
                <a:lnTo>
                  <a:pt x="878" y="34"/>
                </a:lnTo>
                <a:lnTo>
                  <a:pt x="874" y="43"/>
                </a:lnTo>
                <a:lnTo>
                  <a:pt x="865" y="58"/>
                </a:lnTo>
                <a:lnTo>
                  <a:pt x="846" y="109"/>
                </a:lnTo>
                <a:lnTo>
                  <a:pt x="849" y="148"/>
                </a:lnTo>
                <a:lnTo>
                  <a:pt x="857" y="180"/>
                </a:lnTo>
                <a:lnTo>
                  <a:pt x="842" y="181"/>
                </a:lnTo>
                <a:lnTo>
                  <a:pt x="829" y="188"/>
                </a:lnTo>
                <a:lnTo>
                  <a:pt x="853" y="212"/>
                </a:lnTo>
                <a:lnTo>
                  <a:pt x="877" y="252"/>
                </a:lnTo>
                <a:lnTo>
                  <a:pt x="865" y="260"/>
                </a:lnTo>
                <a:lnTo>
                  <a:pt x="853" y="281"/>
                </a:lnTo>
                <a:lnTo>
                  <a:pt x="876" y="293"/>
                </a:lnTo>
                <a:lnTo>
                  <a:pt x="890" y="312"/>
                </a:lnTo>
                <a:lnTo>
                  <a:pt x="888" y="326"/>
                </a:lnTo>
                <a:lnTo>
                  <a:pt x="897" y="361"/>
                </a:lnTo>
                <a:lnTo>
                  <a:pt x="909" y="396"/>
                </a:lnTo>
                <a:lnTo>
                  <a:pt x="923" y="424"/>
                </a:lnTo>
                <a:lnTo>
                  <a:pt x="954" y="449"/>
                </a:lnTo>
                <a:lnTo>
                  <a:pt x="969" y="470"/>
                </a:lnTo>
                <a:lnTo>
                  <a:pt x="974" y="490"/>
                </a:lnTo>
                <a:lnTo>
                  <a:pt x="951" y="475"/>
                </a:lnTo>
                <a:lnTo>
                  <a:pt x="913" y="466"/>
                </a:lnTo>
                <a:lnTo>
                  <a:pt x="862" y="454"/>
                </a:lnTo>
                <a:lnTo>
                  <a:pt x="841" y="453"/>
                </a:lnTo>
                <a:lnTo>
                  <a:pt x="832" y="449"/>
                </a:lnTo>
                <a:lnTo>
                  <a:pt x="822" y="445"/>
                </a:lnTo>
                <a:lnTo>
                  <a:pt x="814" y="440"/>
                </a:lnTo>
                <a:lnTo>
                  <a:pt x="808" y="429"/>
                </a:lnTo>
                <a:lnTo>
                  <a:pt x="808" y="422"/>
                </a:lnTo>
                <a:lnTo>
                  <a:pt x="808" y="421"/>
                </a:lnTo>
                <a:lnTo>
                  <a:pt x="822" y="416"/>
                </a:lnTo>
                <a:lnTo>
                  <a:pt x="832" y="413"/>
                </a:lnTo>
                <a:lnTo>
                  <a:pt x="832" y="404"/>
                </a:lnTo>
                <a:lnTo>
                  <a:pt x="812" y="382"/>
                </a:lnTo>
                <a:lnTo>
                  <a:pt x="798" y="369"/>
                </a:lnTo>
                <a:lnTo>
                  <a:pt x="770" y="360"/>
                </a:lnTo>
                <a:lnTo>
                  <a:pt x="754" y="360"/>
                </a:lnTo>
                <a:lnTo>
                  <a:pt x="740" y="361"/>
                </a:lnTo>
                <a:lnTo>
                  <a:pt x="734" y="368"/>
                </a:lnTo>
                <a:lnTo>
                  <a:pt x="721" y="386"/>
                </a:lnTo>
                <a:lnTo>
                  <a:pt x="697" y="424"/>
                </a:lnTo>
                <a:lnTo>
                  <a:pt x="499" y="290"/>
                </a:lnTo>
                <a:lnTo>
                  <a:pt x="480" y="280"/>
                </a:lnTo>
                <a:lnTo>
                  <a:pt x="440" y="266"/>
                </a:lnTo>
                <a:lnTo>
                  <a:pt x="411" y="260"/>
                </a:lnTo>
                <a:lnTo>
                  <a:pt x="396" y="257"/>
                </a:lnTo>
                <a:lnTo>
                  <a:pt x="390" y="243"/>
                </a:lnTo>
                <a:lnTo>
                  <a:pt x="382" y="232"/>
                </a:lnTo>
                <a:lnTo>
                  <a:pt x="355" y="232"/>
                </a:lnTo>
                <a:lnTo>
                  <a:pt x="346" y="223"/>
                </a:lnTo>
                <a:lnTo>
                  <a:pt x="345" y="211"/>
                </a:lnTo>
                <a:lnTo>
                  <a:pt x="331" y="199"/>
                </a:lnTo>
                <a:lnTo>
                  <a:pt x="310" y="195"/>
                </a:lnTo>
                <a:lnTo>
                  <a:pt x="295" y="193"/>
                </a:lnTo>
                <a:lnTo>
                  <a:pt x="286" y="192"/>
                </a:lnTo>
                <a:lnTo>
                  <a:pt x="279" y="183"/>
                </a:lnTo>
                <a:lnTo>
                  <a:pt x="259" y="181"/>
                </a:lnTo>
                <a:lnTo>
                  <a:pt x="237" y="181"/>
                </a:lnTo>
                <a:lnTo>
                  <a:pt x="223" y="192"/>
                </a:lnTo>
                <a:lnTo>
                  <a:pt x="222" y="209"/>
                </a:lnTo>
                <a:lnTo>
                  <a:pt x="213" y="219"/>
                </a:lnTo>
                <a:lnTo>
                  <a:pt x="203" y="220"/>
                </a:lnTo>
                <a:lnTo>
                  <a:pt x="195" y="225"/>
                </a:lnTo>
                <a:lnTo>
                  <a:pt x="195" y="236"/>
                </a:lnTo>
                <a:lnTo>
                  <a:pt x="190" y="248"/>
                </a:lnTo>
                <a:lnTo>
                  <a:pt x="173" y="259"/>
                </a:lnTo>
                <a:lnTo>
                  <a:pt x="166" y="270"/>
                </a:lnTo>
                <a:lnTo>
                  <a:pt x="154" y="278"/>
                </a:lnTo>
                <a:lnTo>
                  <a:pt x="141" y="278"/>
                </a:lnTo>
                <a:lnTo>
                  <a:pt x="133" y="269"/>
                </a:lnTo>
                <a:lnTo>
                  <a:pt x="121" y="269"/>
                </a:lnTo>
                <a:lnTo>
                  <a:pt x="114" y="290"/>
                </a:lnTo>
                <a:lnTo>
                  <a:pt x="118" y="310"/>
                </a:lnTo>
                <a:lnTo>
                  <a:pt x="97" y="324"/>
                </a:lnTo>
                <a:lnTo>
                  <a:pt x="78" y="353"/>
                </a:lnTo>
                <a:lnTo>
                  <a:pt x="77" y="361"/>
                </a:lnTo>
                <a:lnTo>
                  <a:pt x="68" y="382"/>
                </a:lnTo>
                <a:lnTo>
                  <a:pt x="46" y="413"/>
                </a:lnTo>
                <a:lnTo>
                  <a:pt x="1" y="449"/>
                </a:lnTo>
                <a:lnTo>
                  <a:pt x="0" y="213"/>
                </a:lnTo>
                <a:lnTo>
                  <a:pt x="0" y="213"/>
                </a:lnTo>
                <a:close/>
              </a:path>
            </a:pathLst>
          </a:custGeom>
          <a:gradFill rotWithShape="0">
            <a:gsLst>
              <a:gs pos="0">
                <a:srgbClr val="0000FF"/>
              </a:gs>
              <a:gs pos="100000">
                <a:srgbClr val="000099"/>
              </a:gs>
            </a:gsLst>
            <a:path path="rect">
              <a:fillToRect l="50000" t="50000" r="50000" b="50000"/>
            </a:path>
          </a:gradFill>
          <a:ln w="0">
            <a:solidFill>
              <a:srgbClr val="000000"/>
            </a:solidFill>
            <a:prstDash val="solid"/>
            <a:round/>
            <a:headEnd/>
            <a:tailEnd/>
          </a:ln>
        </p:spPr>
        <p:txBody>
          <a:bodyPr/>
          <a:lstStyle/>
          <a:p>
            <a:endParaRPr lang="en-US"/>
          </a:p>
        </p:txBody>
      </p:sp>
      <p:sp>
        <p:nvSpPr>
          <p:cNvPr id="23633" name="Freeform 81"/>
          <p:cNvSpPr>
            <a:spLocks/>
          </p:cNvSpPr>
          <p:nvPr/>
        </p:nvSpPr>
        <p:spPr bwMode="auto">
          <a:xfrm>
            <a:off x="6757988" y="3563938"/>
            <a:ext cx="39687" cy="98425"/>
          </a:xfrm>
          <a:custGeom>
            <a:avLst/>
            <a:gdLst/>
            <a:ahLst/>
            <a:cxnLst>
              <a:cxn ang="0">
                <a:pos x="0" y="24"/>
              </a:cxn>
              <a:cxn ang="0">
                <a:pos x="6" y="93"/>
              </a:cxn>
              <a:cxn ang="0">
                <a:pos x="22" y="193"/>
              </a:cxn>
              <a:cxn ang="0">
                <a:pos x="40" y="226"/>
              </a:cxn>
              <a:cxn ang="0">
                <a:pos x="48" y="246"/>
              </a:cxn>
              <a:cxn ang="0">
                <a:pos x="62" y="237"/>
              </a:cxn>
              <a:cxn ang="0">
                <a:pos x="68" y="218"/>
              </a:cxn>
              <a:cxn ang="0">
                <a:pos x="82" y="196"/>
              </a:cxn>
              <a:cxn ang="0">
                <a:pos x="100" y="178"/>
              </a:cxn>
              <a:cxn ang="0">
                <a:pos x="97" y="144"/>
              </a:cxn>
              <a:cxn ang="0">
                <a:pos x="100" y="78"/>
              </a:cxn>
              <a:cxn ang="0">
                <a:pos x="100" y="11"/>
              </a:cxn>
              <a:cxn ang="0">
                <a:pos x="100" y="0"/>
              </a:cxn>
              <a:cxn ang="0">
                <a:pos x="0" y="24"/>
              </a:cxn>
              <a:cxn ang="0">
                <a:pos x="0" y="24"/>
              </a:cxn>
            </a:cxnLst>
            <a:rect l="0" t="0" r="r" b="b"/>
            <a:pathLst>
              <a:path w="100" h="246">
                <a:moveTo>
                  <a:pt x="0" y="24"/>
                </a:moveTo>
                <a:lnTo>
                  <a:pt x="6" y="93"/>
                </a:lnTo>
                <a:lnTo>
                  <a:pt x="22" y="193"/>
                </a:lnTo>
                <a:lnTo>
                  <a:pt x="40" y="226"/>
                </a:lnTo>
                <a:lnTo>
                  <a:pt x="48" y="246"/>
                </a:lnTo>
                <a:lnTo>
                  <a:pt x="62" y="237"/>
                </a:lnTo>
                <a:lnTo>
                  <a:pt x="68" y="218"/>
                </a:lnTo>
                <a:lnTo>
                  <a:pt x="82" y="196"/>
                </a:lnTo>
                <a:lnTo>
                  <a:pt x="100" y="178"/>
                </a:lnTo>
                <a:lnTo>
                  <a:pt x="97" y="144"/>
                </a:lnTo>
                <a:lnTo>
                  <a:pt x="100" y="78"/>
                </a:lnTo>
                <a:lnTo>
                  <a:pt x="100" y="11"/>
                </a:lnTo>
                <a:lnTo>
                  <a:pt x="100" y="0"/>
                </a:lnTo>
                <a:lnTo>
                  <a:pt x="0" y="24"/>
                </a:lnTo>
                <a:lnTo>
                  <a:pt x="0" y="24"/>
                </a:lnTo>
                <a:close/>
              </a:path>
            </a:pathLst>
          </a:custGeom>
          <a:solidFill>
            <a:srgbClr val="FFFFFF"/>
          </a:solidFill>
          <a:ln w="0">
            <a:solidFill>
              <a:srgbClr val="000000"/>
            </a:solidFill>
            <a:prstDash val="solid"/>
            <a:round/>
            <a:headEnd/>
            <a:tailEnd/>
          </a:ln>
        </p:spPr>
        <p:txBody>
          <a:bodyPr/>
          <a:lstStyle/>
          <a:p>
            <a:endParaRPr lang="en-US"/>
          </a:p>
        </p:txBody>
      </p:sp>
      <p:sp>
        <p:nvSpPr>
          <p:cNvPr id="23634" name="Freeform 82"/>
          <p:cNvSpPr>
            <a:spLocks/>
          </p:cNvSpPr>
          <p:nvPr/>
        </p:nvSpPr>
        <p:spPr bwMode="auto">
          <a:xfrm>
            <a:off x="5986463" y="3290888"/>
            <a:ext cx="525462" cy="542925"/>
          </a:xfrm>
          <a:custGeom>
            <a:avLst/>
            <a:gdLst/>
            <a:ahLst/>
            <a:cxnLst>
              <a:cxn ang="0">
                <a:pos x="822" y="293"/>
              </a:cxn>
              <a:cxn ang="0">
                <a:pos x="870" y="494"/>
              </a:cxn>
              <a:cxn ang="0">
                <a:pos x="916" y="405"/>
              </a:cxn>
              <a:cxn ang="0">
                <a:pos x="936" y="396"/>
              </a:cxn>
              <a:cxn ang="0">
                <a:pos x="948" y="350"/>
              </a:cxn>
              <a:cxn ang="0">
                <a:pos x="978" y="357"/>
              </a:cxn>
              <a:cxn ang="0">
                <a:pos x="1001" y="336"/>
              </a:cxn>
              <a:cxn ang="0">
                <a:pos x="1017" y="317"/>
              </a:cxn>
              <a:cxn ang="0">
                <a:pos x="1037" y="296"/>
              </a:cxn>
              <a:cxn ang="0">
                <a:pos x="1050" y="268"/>
              </a:cxn>
              <a:cxn ang="0">
                <a:pos x="1093" y="261"/>
              </a:cxn>
              <a:cxn ang="0">
                <a:pos x="1130" y="273"/>
              </a:cxn>
              <a:cxn ang="0">
                <a:pos x="1169" y="291"/>
              </a:cxn>
              <a:cxn ang="0">
                <a:pos x="1187" y="312"/>
              </a:cxn>
              <a:cxn ang="0">
                <a:pos x="1222" y="336"/>
              </a:cxn>
              <a:cxn ang="0">
                <a:pos x="1298" y="365"/>
              </a:cxn>
              <a:cxn ang="0">
                <a:pos x="1299" y="429"/>
              </a:cxn>
              <a:cxn ang="0">
                <a:pos x="1210" y="533"/>
              </a:cxn>
              <a:cxn ang="0">
                <a:pos x="1155" y="575"/>
              </a:cxn>
              <a:cxn ang="0">
                <a:pos x="1099" y="647"/>
              </a:cxn>
              <a:cxn ang="0">
                <a:pos x="1066" y="661"/>
              </a:cxn>
              <a:cxn ang="0">
                <a:pos x="1002" y="804"/>
              </a:cxn>
              <a:cxn ang="0">
                <a:pos x="960" y="826"/>
              </a:cxn>
              <a:cxn ang="0">
                <a:pos x="912" y="740"/>
              </a:cxn>
              <a:cxn ang="0">
                <a:pos x="880" y="767"/>
              </a:cxn>
              <a:cxn ang="0">
                <a:pos x="848" y="924"/>
              </a:cxn>
              <a:cxn ang="0">
                <a:pos x="776" y="1040"/>
              </a:cxn>
              <a:cxn ang="0">
                <a:pos x="767" y="1112"/>
              </a:cxn>
              <a:cxn ang="0">
                <a:pos x="793" y="1153"/>
              </a:cxn>
              <a:cxn ang="0">
                <a:pos x="653" y="1248"/>
              </a:cxn>
              <a:cxn ang="0">
                <a:pos x="591" y="1238"/>
              </a:cxn>
              <a:cxn ang="0">
                <a:pos x="555" y="1293"/>
              </a:cxn>
              <a:cxn ang="0">
                <a:pos x="415" y="1335"/>
              </a:cxn>
              <a:cxn ang="0">
                <a:pos x="365" y="1339"/>
              </a:cxn>
              <a:cxn ang="0">
                <a:pos x="286" y="1370"/>
              </a:cxn>
              <a:cxn ang="0">
                <a:pos x="235" y="1318"/>
              </a:cxn>
              <a:cxn ang="0">
                <a:pos x="198" y="1220"/>
              </a:cxn>
              <a:cxn ang="0">
                <a:pos x="146" y="1103"/>
              </a:cxn>
              <a:cxn ang="0">
                <a:pos x="125" y="1047"/>
              </a:cxn>
              <a:cxn ang="0">
                <a:pos x="56" y="995"/>
              </a:cxn>
              <a:cxn ang="0">
                <a:pos x="33" y="959"/>
              </a:cxn>
              <a:cxn ang="0">
                <a:pos x="31" y="927"/>
              </a:cxn>
              <a:cxn ang="0">
                <a:pos x="65" y="891"/>
              </a:cxn>
              <a:cxn ang="0">
                <a:pos x="90" y="852"/>
              </a:cxn>
              <a:cxn ang="0">
                <a:pos x="85" y="828"/>
              </a:cxn>
              <a:cxn ang="0">
                <a:pos x="108" y="787"/>
              </a:cxn>
              <a:cxn ang="0">
                <a:pos x="130" y="816"/>
              </a:cxn>
              <a:cxn ang="0">
                <a:pos x="142" y="815"/>
              </a:cxn>
              <a:cxn ang="0">
                <a:pos x="172" y="811"/>
              </a:cxn>
              <a:cxn ang="0">
                <a:pos x="145" y="770"/>
              </a:cxn>
              <a:cxn ang="0">
                <a:pos x="153" y="733"/>
              </a:cxn>
              <a:cxn ang="0">
                <a:pos x="193" y="723"/>
              </a:cxn>
              <a:cxn ang="0">
                <a:pos x="188" y="675"/>
              </a:cxn>
              <a:cxn ang="0">
                <a:pos x="257" y="573"/>
              </a:cxn>
              <a:cxn ang="0">
                <a:pos x="319" y="559"/>
              </a:cxn>
              <a:cxn ang="0">
                <a:pos x="337" y="518"/>
              </a:cxn>
              <a:cxn ang="0">
                <a:pos x="345" y="453"/>
              </a:cxn>
              <a:cxn ang="0">
                <a:pos x="438" y="205"/>
              </a:cxn>
              <a:cxn ang="0">
                <a:pos x="448" y="138"/>
              </a:cxn>
              <a:cxn ang="0">
                <a:pos x="447" y="95"/>
              </a:cxn>
              <a:cxn ang="0">
                <a:pos x="424" y="72"/>
              </a:cxn>
              <a:cxn ang="0">
                <a:pos x="428" y="31"/>
              </a:cxn>
              <a:cxn ang="0">
                <a:pos x="479" y="0"/>
              </a:cxn>
            </a:cxnLst>
            <a:rect l="0" t="0" r="r" b="b"/>
            <a:pathLst>
              <a:path w="1323" h="1370">
                <a:moveTo>
                  <a:pt x="479" y="0"/>
                </a:moveTo>
                <a:lnTo>
                  <a:pt x="538" y="356"/>
                </a:lnTo>
                <a:lnTo>
                  <a:pt x="822" y="293"/>
                </a:lnTo>
                <a:lnTo>
                  <a:pt x="826" y="530"/>
                </a:lnTo>
                <a:lnTo>
                  <a:pt x="854" y="509"/>
                </a:lnTo>
                <a:lnTo>
                  <a:pt x="870" y="494"/>
                </a:lnTo>
                <a:lnTo>
                  <a:pt x="890" y="460"/>
                </a:lnTo>
                <a:lnTo>
                  <a:pt x="902" y="434"/>
                </a:lnTo>
                <a:lnTo>
                  <a:pt x="916" y="405"/>
                </a:lnTo>
                <a:lnTo>
                  <a:pt x="917" y="402"/>
                </a:lnTo>
                <a:lnTo>
                  <a:pt x="933" y="396"/>
                </a:lnTo>
                <a:lnTo>
                  <a:pt x="936" y="396"/>
                </a:lnTo>
                <a:lnTo>
                  <a:pt x="938" y="366"/>
                </a:lnTo>
                <a:lnTo>
                  <a:pt x="946" y="357"/>
                </a:lnTo>
                <a:lnTo>
                  <a:pt x="948" y="350"/>
                </a:lnTo>
                <a:lnTo>
                  <a:pt x="954" y="350"/>
                </a:lnTo>
                <a:lnTo>
                  <a:pt x="970" y="357"/>
                </a:lnTo>
                <a:lnTo>
                  <a:pt x="978" y="357"/>
                </a:lnTo>
                <a:lnTo>
                  <a:pt x="987" y="357"/>
                </a:lnTo>
                <a:lnTo>
                  <a:pt x="991" y="348"/>
                </a:lnTo>
                <a:lnTo>
                  <a:pt x="1001" y="336"/>
                </a:lnTo>
                <a:lnTo>
                  <a:pt x="1009" y="328"/>
                </a:lnTo>
                <a:lnTo>
                  <a:pt x="1013" y="328"/>
                </a:lnTo>
                <a:lnTo>
                  <a:pt x="1017" y="317"/>
                </a:lnTo>
                <a:lnTo>
                  <a:pt x="1017" y="305"/>
                </a:lnTo>
                <a:lnTo>
                  <a:pt x="1025" y="303"/>
                </a:lnTo>
                <a:lnTo>
                  <a:pt x="1037" y="296"/>
                </a:lnTo>
                <a:lnTo>
                  <a:pt x="1038" y="292"/>
                </a:lnTo>
                <a:lnTo>
                  <a:pt x="1050" y="277"/>
                </a:lnTo>
                <a:lnTo>
                  <a:pt x="1050" y="268"/>
                </a:lnTo>
                <a:lnTo>
                  <a:pt x="1063" y="263"/>
                </a:lnTo>
                <a:lnTo>
                  <a:pt x="1079" y="261"/>
                </a:lnTo>
                <a:lnTo>
                  <a:pt x="1093" y="261"/>
                </a:lnTo>
                <a:lnTo>
                  <a:pt x="1110" y="268"/>
                </a:lnTo>
                <a:lnTo>
                  <a:pt x="1119" y="275"/>
                </a:lnTo>
                <a:lnTo>
                  <a:pt x="1130" y="273"/>
                </a:lnTo>
                <a:lnTo>
                  <a:pt x="1153" y="280"/>
                </a:lnTo>
                <a:lnTo>
                  <a:pt x="1165" y="285"/>
                </a:lnTo>
                <a:lnTo>
                  <a:pt x="1169" y="291"/>
                </a:lnTo>
                <a:lnTo>
                  <a:pt x="1178" y="303"/>
                </a:lnTo>
                <a:lnTo>
                  <a:pt x="1178" y="305"/>
                </a:lnTo>
                <a:lnTo>
                  <a:pt x="1187" y="312"/>
                </a:lnTo>
                <a:lnTo>
                  <a:pt x="1206" y="312"/>
                </a:lnTo>
                <a:lnTo>
                  <a:pt x="1210" y="317"/>
                </a:lnTo>
                <a:lnTo>
                  <a:pt x="1222" y="336"/>
                </a:lnTo>
                <a:lnTo>
                  <a:pt x="1231" y="340"/>
                </a:lnTo>
                <a:lnTo>
                  <a:pt x="1274" y="348"/>
                </a:lnTo>
                <a:lnTo>
                  <a:pt x="1298" y="365"/>
                </a:lnTo>
                <a:lnTo>
                  <a:pt x="1323" y="372"/>
                </a:lnTo>
                <a:lnTo>
                  <a:pt x="1320" y="381"/>
                </a:lnTo>
                <a:lnTo>
                  <a:pt x="1299" y="429"/>
                </a:lnTo>
                <a:lnTo>
                  <a:pt x="1282" y="438"/>
                </a:lnTo>
                <a:lnTo>
                  <a:pt x="1247" y="469"/>
                </a:lnTo>
                <a:lnTo>
                  <a:pt x="1210" y="533"/>
                </a:lnTo>
                <a:lnTo>
                  <a:pt x="1192" y="541"/>
                </a:lnTo>
                <a:lnTo>
                  <a:pt x="1165" y="559"/>
                </a:lnTo>
                <a:lnTo>
                  <a:pt x="1155" y="575"/>
                </a:lnTo>
                <a:lnTo>
                  <a:pt x="1121" y="645"/>
                </a:lnTo>
                <a:lnTo>
                  <a:pt x="1115" y="655"/>
                </a:lnTo>
                <a:lnTo>
                  <a:pt x="1099" y="647"/>
                </a:lnTo>
                <a:lnTo>
                  <a:pt x="1081" y="639"/>
                </a:lnTo>
                <a:lnTo>
                  <a:pt x="1074" y="639"/>
                </a:lnTo>
                <a:lnTo>
                  <a:pt x="1066" y="661"/>
                </a:lnTo>
                <a:lnTo>
                  <a:pt x="1058" y="673"/>
                </a:lnTo>
                <a:lnTo>
                  <a:pt x="1027" y="756"/>
                </a:lnTo>
                <a:lnTo>
                  <a:pt x="1002" y="804"/>
                </a:lnTo>
                <a:lnTo>
                  <a:pt x="991" y="826"/>
                </a:lnTo>
                <a:lnTo>
                  <a:pt x="983" y="827"/>
                </a:lnTo>
                <a:lnTo>
                  <a:pt x="960" y="826"/>
                </a:lnTo>
                <a:lnTo>
                  <a:pt x="948" y="811"/>
                </a:lnTo>
                <a:lnTo>
                  <a:pt x="926" y="767"/>
                </a:lnTo>
                <a:lnTo>
                  <a:pt x="912" y="740"/>
                </a:lnTo>
                <a:lnTo>
                  <a:pt x="904" y="729"/>
                </a:lnTo>
                <a:lnTo>
                  <a:pt x="881" y="736"/>
                </a:lnTo>
                <a:lnTo>
                  <a:pt x="880" y="767"/>
                </a:lnTo>
                <a:lnTo>
                  <a:pt x="864" y="802"/>
                </a:lnTo>
                <a:lnTo>
                  <a:pt x="860" y="875"/>
                </a:lnTo>
                <a:lnTo>
                  <a:pt x="848" y="924"/>
                </a:lnTo>
                <a:lnTo>
                  <a:pt x="821" y="959"/>
                </a:lnTo>
                <a:lnTo>
                  <a:pt x="792" y="1012"/>
                </a:lnTo>
                <a:lnTo>
                  <a:pt x="776" y="1040"/>
                </a:lnTo>
                <a:lnTo>
                  <a:pt x="769" y="1071"/>
                </a:lnTo>
                <a:lnTo>
                  <a:pt x="767" y="1093"/>
                </a:lnTo>
                <a:lnTo>
                  <a:pt x="767" y="1112"/>
                </a:lnTo>
                <a:lnTo>
                  <a:pt x="777" y="1119"/>
                </a:lnTo>
                <a:lnTo>
                  <a:pt x="800" y="1138"/>
                </a:lnTo>
                <a:lnTo>
                  <a:pt x="793" y="1153"/>
                </a:lnTo>
                <a:lnTo>
                  <a:pt x="732" y="1205"/>
                </a:lnTo>
                <a:lnTo>
                  <a:pt x="688" y="1237"/>
                </a:lnTo>
                <a:lnTo>
                  <a:pt x="653" y="1248"/>
                </a:lnTo>
                <a:lnTo>
                  <a:pt x="624" y="1245"/>
                </a:lnTo>
                <a:lnTo>
                  <a:pt x="598" y="1238"/>
                </a:lnTo>
                <a:lnTo>
                  <a:pt x="591" y="1238"/>
                </a:lnTo>
                <a:lnTo>
                  <a:pt x="582" y="1249"/>
                </a:lnTo>
                <a:lnTo>
                  <a:pt x="567" y="1276"/>
                </a:lnTo>
                <a:lnTo>
                  <a:pt x="555" y="1293"/>
                </a:lnTo>
                <a:lnTo>
                  <a:pt x="499" y="1323"/>
                </a:lnTo>
                <a:lnTo>
                  <a:pt x="458" y="1345"/>
                </a:lnTo>
                <a:lnTo>
                  <a:pt x="415" y="1335"/>
                </a:lnTo>
                <a:lnTo>
                  <a:pt x="390" y="1329"/>
                </a:lnTo>
                <a:lnTo>
                  <a:pt x="382" y="1329"/>
                </a:lnTo>
                <a:lnTo>
                  <a:pt x="365" y="1339"/>
                </a:lnTo>
                <a:lnTo>
                  <a:pt x="337" y="1351"/>
                </a:lnTo>
                <a:lnTo>
                  <a:pt x="310" y="1370"/>
                </a:lnTo>
                <a:lnTo>
                  <a:pt x="286" y="1370"/>
                </a:lnTo>
                <a:lnTo>
                  <a:pt x="261" y="1358"/>
                </a:lnTo>
                <a:lnTo>
                  <a:pt x="245" y="1327"/>
                </a:lnTo>
                <a:lnTo>
                  <a:pt x="235" y="1318"/>
                </a:lnTo>
                <a:lnTo>
                  <a:pt x="221" y="1312"/>
                </a:lnTo>
                <a:lnTo>
                  <a:pt x="204" y="1265"/>
                </a:lnTo>
                <a:lnTo>
                  <a:pt x="198" y="1220"/>
                </a:lnTo>
                <a:lnTo>
                  <a:pt x="182" y="1182"/>
                </a:lnTo>
                <a:lnTo>
                  <a:pt x="146" y="1112"/>
                </a:lnTo>
                <a:lnTo>
                  <a:pt x="146" y="1103"/>
                </a:lnTo>
                <a:lnTo>
                  <a:pt x="132" y="1080"/>
                </a:lnTo>
                <a:lnTo>
                  <a:pt x="125" y="1068"/>
                </a:lnTo>
                <a:lnTo>
                  <a:pt x="125" y="1047"/>
                </a:lnTo>
                <a:lnTo>
                  <a:pt x="101" y="1029"/>
                </a:lnTo>
                <a:lnTo>
                  <a:pt x="80" y="1012"/>
                </a:lnTo>
                <a:lnTo>
                  <a:pt x="56" y="995"/>
                </a:lnTo>
                <a:lnTo>
                  <a:pt x="52" y="985"/>
                </a:lnTo>
                <a:lnTo>
                  <a:pt x="52" y="973"/>
                </a:lnTo>
                <a:lnTo>
                  <a:pt x="33" y="959"/>
                </a:lnTo>
                <a:lnTo>
                  <a:pt x="20" y="951"/>
                </a:lnTo>
                <a:lnTo>
                  <a:pt x="0" y="937"/>
                </a:lnTo>
                <a:lnTo>
                  <a:pt x="31" y="927"/>
                </a:lnTo>
                <a:lnTo>
                  <a:pt x="49" y="915"/>
                </a:lnTo>
                <a:lnTo>
                  <a:pt x="57" y="903"/>
                </a:lnTo>
                <a:lnTo>
                  <a:pt x="65" y="891"/>
                </a:lnTo>
                <a:lnTo>
                  <a:pt x="72" y="872"/>
                </a:lnTo>
                <a:lnTo>
                  <a:pt x="82" y="863"/>
                </a:lnTo>
                <a:lnTo>
                  <a:pt x="90" y="852"/>
                </a:lnTo>
                <a:lnTo>
                  <a:pt x="98" y="842"/>
                </a:lnTo>
                <a:lnTo>
                  <a:pt x="90" y="842"/>
                </a:lnTo>
                <a:lnTo>
                  <a:pt x="85" y="828"/>
                </a:lnTo>
                <a:lnTo>
                  <a:pt x="85" y="812"/>
                </a:lnTo>
                <a:lnTo>
                  <a:pt x="94" y="791"/>
                </a:lnTo>
                <a:lnTo>
                  <a:pt x="108" y="787"/>
                </a:lnTo>
                <a:lnTo>
                  <a:pt x="120" y="787"/>
                </a:lnTo>
                <a:lnTo>
                  <a:pt x="130" y="800"/>
                </a:lnTo>
                <a:lnTo>
                  <a:pt x="130" y="816"/>
                </a:lnTo>
                <a:lnTo>
                  <a:pt x="137" y="831"/>
                </a:lnTo>
                <a:lnTo>
                  <a:pt x="142" y="831"/>
                </a:lnTo>
                <a:lnTo>
                  <a:pt x="142" y="815"/>
                </a:lnTo>
                <a:lnTo>
                  <a:pt x="142" y="811"/>
                </a:lnTo>
                <a:lnTo>
                  <a:pt x="157" y="811"/>
                </a:lnTo>
                <a:lnTo>
                  <a:pt x="172" y="811"/>
                </a:lnTo>
                <a:lnTo>
                  <a:pt x="176" y="810"/>
                </a:lnTo>
                <a:lnTo>
                  <a:pt x="166" y="792"/>
                </a:lnTo>
                <a:lnTo>
                  <a:pt x="145" y="770"/>
                </a:lnTo>
                <a:lnTo>
                  <a:pt x="142" y="756"/>
                </a:lnTo>
                <a:lnTo>
                  <a:pt x="142" y="746"/>
                </a:lnTo>
                <a:lnTo>
                  <a:pt x="153" y="733"/>
                </a:lnTo>
                <a:lnTo>
                  <a:pt x="170" y="727"/>
                </a:lnTo>
                <a:lnTo>
                  <a:pt x="182" y="727"/>
                </a:lnTo>
                <a:lnTo>
                  <a:pt x="193" y="723"/>
                </a:lnTo>
                <a:lnTo>
                  <a:pt x="193" y="711"/>
                </a:lnTo>
                <a:lnTo>
                  <a:pt x="188" y="683"/>
                </a:lnTo>
                <a:lnTo>
                  <a:pt x="188" y="675"/>
                </a:lnTo>
                <a:lnTo>
                  <a:pt x="198" y="647"/>
                </a:lnTo>
                <a:lnTo>
                  <a:pt x="234" y="590"/>
                </a:lnTo>
                <a:lnTo>
                  <a:pt x="257" y="573"/>
                </a:lnTo>
                <a:lnTo>
                  <a:pt x="275" y="567"/>
                </a:lnTo>
                <a:lnTo>
                  <a:pt x="298" y="562"/>
                </a:lnTo>
                <a:lnTo>
                  <a:pt x="319" y="559"/>
                </a:lnTo>
                <a:lnTo>
                  <a:pt x="327" y="553"/>
                </a:lnTo>
                <a:lnTo>
                  <a:pt x="333" y="541"/>
                </a:lnTo>
                <a:lnTo>
                  <a:pt x="337" y="518"/>
                </a:lnTo>
                <a:lnTo>
                  <a:pt x="326" y="485"/>
                </a:lnTo>
                <a:lnTo>
                  <a:pt x="335" y="461"/>
                </a:lnTo>
                <a:lnTo>
                  <a:pt x="345" y="453"/>
                </a:lnTo>
                <a:lnTo>
                  <a:pt x="353" y="445"/>
                </a:lnTo>
                <a:lnTo>
                  <a:pt x="412" y="285"/>
                </a:lnTo>
                <a:lnTo>
                  <a:pt x="438" y="205"/>
                </a:lnTo>
                <a:lnTo>
                  <a:pt x="444" y="181"/>
                </a:lnTo>
                <a:lnTo>
                  <a:pt x="438" y="161"/>
                </a:lnTo>
                <a:lnTo>
                  <a:pt x="448" y="138"/>
                </a:lnTo>
                <a:lnTo>
                  <a:pt x="454" y="126"/>
                </a:lnTo>
                <a:lnTo>
                  <a:pt x="452" y="111"/>
                </a:lnTo>
                <a:lnTo>
                  <a:pt x="447" y="95"/>
                </a:lnTo>
                <a:lnTo>
                  <a:pt x="436" y="80"/>
                </a:lnTo>
                <a:lnTo>
                  <a:pt x="427" y="78"/>
                </a:lnTo>
                <a:lnTo>
                  <a:pt x="424" y="72"/>
                </a:lnTo>
                <a:lnTo>
                  <a:pt x="422" y="60"/>
                </a:lnTo>
                <a:lnTo>
                  <a:pt x="422" y="48"/>
                </a:lnTo>
                <a:lnTo>
                  <a:pt x="428" y="31"/>
                </a:lnTo>
                <a:lnTo>
                  <a:pt x="454" y="16"/>
                </a:lnTo>
                <a:lnTo>
                  <a:pt x="468" y="0"/>
                </a:lnTo>
                <a:lnTo>
                  <a:pt x="479" y="0"/>
                </a:lnTo>
                <a:lnTo>
                  <a:pt x="479" y="0"/>
                </a:lnTo>
                <a:close/>
              </a:path>
            </a:pathLst>
          </a:custGeom>
          <a:solidFill>
            <a:srgbClr val="FFFFFF"/>
          </a:solidFill>
          <a:ln w="0">
            <a:solidFill>
              <a:srgbClr val="000000"/>
            </a:solidFill>
            <a:prstDash val="solid"/>
            <a:round/>
            <a:headEnd/>
            <a:tailEnd/>
          </a:ln>
        </p:spPr>
        <p:txBody>
          <a:bodyPr/>
          <a:lstStyle/>
          <a:p>
            <a:endParaRPr lang="en-US"/>
          </a:p>
        </p:txBody>
      </p:sp>
      <p:sp>
        <p:nvSpPr>
          <p:cNvPr id="23635" name="Freeform 83"/>
          <p:cNvSpPr>
            <a:spLocks/>
          </p:cNvSpPr>
          <p:nvPr/>
        </p:nvSpPr>
        <p:spPr bwMode="auto">
          <a:xfrm>
            <a:off x="2714625" y="5238750"/>
            <a:ext cx="1282700" cy="868363"/>
          </a:xfrm>
          <a:custGeom>
            <a:avLst/>
            <a:gdLst/>
            <a:ahLst/>
            <a:cxnLst>
              <a:cxn ang="0">
                <a:pos x="1961" y="1382"/>
              </a:cxn>
              <a:cxn ang="0">
                <a:pos x="2134" y="1382"/>
              </a:cxn>
              <a:cxn ang="0">
                <a:pos x="2299" y="1417"/>
              </a:cxn>
              <a:cxn ang="0">
                <a:pos x="2380" y="1265"/>
              </a:cxn>
              <a:cxn ang="0">
                <a:pos x="2916" y="1417"/>
              </a:cxn>
              <a:cxn ang="0">
                <a:pos x="3200" y="1451"/>
              </a:cxn>
              <a:cxn ang="0">
                <a:pos x="3083" y="1683"/>
              </a:cxn>
              <a:cxn ang="0">
                <a:pos x="2900" y="1600"/>
              </a:cxn>
              <a:cxn ang="0">
                <a:pos x="2851" y="1664"/>
              </a:cxn>
              <a:cxn ang="0">
                <a:pos x="2466" y="1517"/>
              </a:cxn>
              <a:cxn ang="0">
                <a:pos x="2466" y="1434"/>
              </a:cxn>
              <a:cxn ang="0">
                <a:pos x="2433" y="1517"/>
              </a:cxn>
              <a:cxn ang="0">
                <a:pos x="2047" y="1481"/>
              </a:cxn>
              <a:cxn ang="0">
                <a:pos x="1733" y="1531"/>
              </a:cxn>
              <a:cxn ang="0">
                <a:pos x="1563" y="1517"/>
              </a:cxn>
              <a:cxn ang="0">
                <a:pos x="1432" y="1499"/>
              </a:cxn>
              <a:cxn ang="0">
                <a:pos x="1247" y="1700"/>
              </a:cxn>
              <a:cxn ang="0">
                <a:pos x="1111" y="1683"/>
              </a:cxn>
              <a:cxn ang="0">
                <a:pos x="1095" y="1551"/>
              </a:cxn>
              <a:cxn ang="0">
                <a:pos x="914" y="1748"/>
              </a:cxn>
              <a:cxn ang="0">
                <a:pos x="930" y="1851"/>
              </a:cxn>
              <a:cxn ang="0">
                <a:pos x="646" y="2052"/>
              </a:cxn>
              <a:cxn ang="0">
                <a:pos x="359" y="2187"/>
              </a:cxn>
              <a:cxn ang="0">
                <a:pos x="194" y="2150"/>
              </a:cxn>
              <a:cxn ang="0">
                <a:pos x="512" y="1984"/>
              </a:cxn>
              <a:cxn ang="0">
                <a:pos x="598" y="1797"/>
              </a:cxn>
              <a:cxn ang="0">
                <a:pos x="477" y="1783"/>
              </a:cxn>
              <a:cxn ang="0">
                <a:pos x="343" y="1748"/>
              </a:cxn>
              <a:cxn ang="0">
                <a:pos x="177" y="1748"/>
              </a:cxn>
              <a:cxn ang="0">
                <a:pos x="212" y="1600"/>
              </a:cxn>
              <a:cxn ang="0">
                <a:pos x="92" y="1551"/>
              </a:cxn>
              <a:cxn ang="0">
                <a:pos x="16" y="1417"/>
              </a:cxn>
              <a:cxn ang="0">
                <a:pos x="67" y="1382"/>
              </a:cxn>
              <a:cxn ang="0">
                <a:pos x="16" y="1213"/>
              </a:cxn>
              <a:cxn ang="0">
                <a:pos x="160" y="1099"/>
              </a:cxn>
              <a:cxn ang="0">
                <a:pos x="262" y="1113"/>
              </a:cxn>
              <a:cxn ang="0">
                <a:pos x="378" y="1064"/>
              </a:cxn>
              <a:cxn ang="0">
                <a:pos x="443" y="980"/>
              </a:cxn>
              <a:cxn ang="0">
                <a:pos x="477" y="888"/>
              </a:cxn>
              <a:cxn ang="0">
                <a:pos x="312" y="888"/>
              </a:cxn>
              <a:cxn ang="0">
                <a:pos x="177" y="855"/>
              </a:cxn>
              <a:cxn ang="0">
                <a:pos x="177" y="738"/>
              </a:cxn>
              <a:cxn ang="0">
                <a:pos x="145" y="671"/>
              </a:cxn>
              <a:cxn ang="0">
                <a:pos x="278" y="641"/>
              </a:cxn>
              <a:cxn ang="0">
                <a:pos x="378" y="619"/>
              </a:cxn>
              <a:cxn ang="0">
                <a:pos x="461" y="738"/>
              </a:cxn>
              <a:cxn ang="0">
                <a:pos x="579" y="689"/>
              </a:cxn>
              <a:cxn ang="0">
                <a:pos x="426" y="554"/>
              </a:cxn>
              <a:cxn ang="0">
                <a:pos x="343" y="354"/>
              </a:cxn>
              <a:cxn ang="0">
                <a:pos x="512" y="272"/>
              </a:cxn>
              <a:cxn ang="0">
                <a:pos x="697" y="86"/>
              </a:cxn>
              <a:cxn ang="0">
                <a:pos x="879" y="0"/>
              </a:cxn>
              <a:cxn ang="0">
                <a:pos x="1049" y="119"/>
              </a:cxn>
              <a:cxn ang="0">
                <a:pos x="1231" y="168"/>
              </a:cxn>
              <a:cxn ang="0">
                <a:pos x="1347" y="119"/>
              </a:cxn>
              <a:cxn ang="0">
                <a:pos x="1479" y="135"/>
              </a:cxn>
            </a:cxnLst>
            <a:rect l="0" t="0" r="r" b="b"/>
            <a:pathLst>
              <a:path w="3234" h="2187">
                <a:moveTo>
                  <a:pt x="1479" y="135"/>
                </a:moveTo>
                <a:lnTo>
                  <a:pt x="1914" y="1382"/>
                </a:lnTo>
                <a:lnTo>
                  <a:pt x="1961" y="1382"/>
                </a:lnTo>
                <a:lnTo>
                  <a:pt x="1999" y="1382"/>
                </a:lnTo>
                <a:lnTo>
                  <a:pt x="2080" y="1331"/>
                </a:lnTo>
                <a:lnTo>
                  <a:pt x="2134" y="1382"/>
                </a:lnTo>
                <a:lnTo>
                  <a:pt x="2232" y="1382"/>
                </a:lnTo>
                <a:lnTo>
                  <a:pt x="2280" y="1417"/>
                </a:lnTo>
                <a:lnTo>
                  <a:pt x="2299" y="1417"/>
                </a:lnTo>
                <a:lnTo>
                  <a:pt x="2332" y="1417"/>
                </a:lnTo>
                <a:lnTo>
                  <a:pt x="2348" y="1346"/>
                </a:lnTo>
                <a:lnTo>
                  <a:pt x="2380" y="1265"/>
                </a:lnTo>
                <a:lnTo>
                  <a:pt x="2466" y="1284"/>
                </a:lnTo>
                <a:lnTo>
                  <a:pt x="2533" y="1297"/>
                </a:lnTo>
                <a:lnTo>
                  <a:pt x="2916" y="1417"/>
                </a:lnTo>
                <a:lnTo>
                  <a:pt x="3068" y="1397"/>
                </a:lnTo>
                <a:lnTo>
                  <a:pt x="3135" y="1397"/>
                </a:lnTo>
                <a:lnTo>
                  <a:pt x="3200" y="1451"/>
                </a:lnTo>
                <a:lnTo>
                  <a:pt x="3234" y="1551"/>
                </a:lnTo>
                <a:lnTo>
                  <a:pt x="3200" y="1616"/>
                </a:lnTo>
                <a:lnTo>
                  <a:pt x="3083" y="1683"/>
                </a:lnTo>
                <a:lnTo>
                  <a:pt x="3033" y="1683"/>
                </a:lnTo>
                <a:lnTo>
                  <a:pt x="2967" y="1664"/>
                </a:lnTo>
                <a:lnTo>
                  <a:pt x="2900" y="1600"/>
                </a:lnTo>
                <a:lnTo>
                  <a:pt x="2851" y="1600"/>
                </a:lnTo>
                <a:lnTo>
                  <a:pt x="2868" y="1651"/>
                </a:lnTo>
                <a:lnTo>
                  <a:pt x="2851" y="1664"/>
                </a:lnTo>
                <a:lnTo>
                  <a:pt x="2814" y="1683"/>
                </a:lnTo>
                <a:lnTo>
                  <a:pt x="2533" y="1551"/>
                </a:lnTo>
                <a:lnTo>
                  <a:pt x="2466" y="1517"/>
                </a:lnTo>
                <a:lnTo>
                  <a:pt x="2466" y="1499"/>
                </a:lnTo>
                <a:lnTo>
                  <a:pt x="2466" y="1467"/>
                </a:lnTo>
                <a:lnTo>
                  <a:pt x="2466" y="1434"/>
                </a:lnTo>
                <a:lnTo>
                  <a:pt x="2433" y="1434"/>
                </a:lnTo>
                <a:lnTo>
                  <a:pt x="2450" y="1481"/>
                </a:lnTo>
                <a:lnTo>
                  <a:pt x="2433" y="1517"/>
                </a:lnTo>
                <a:lnTo>
                  <a:pt x="2213" y="1499"/>
                </a:lnTo>
                <a:lnTo>
                  <a:pt x="2064" y="1451"/>
                </a:lnTo>
                <a:lnTo>
                  <a:pt x="2047" y="1481"/>
                </a:lnTo>
                <a:lnTo>
                  <a:pt x="1961" y="1481"/>
                </a:lnTo>
                <a:lnTo>
                  <a:pt x="1828" y="1499"/>
                </a:lnTo>
                <a:lnTo>
                  <a:pt x="1733" y="1531"/>
                </a:lnTo>
                <a:lnTo>
                  <a:pt x="1681" y="1517"/>
                </a:lnTo>
                <a:lnTo>
                  <a:pt x="1629" y="1481"/>
                </a:lnTo>
                <a:lnTo>
                  <a:pt x="1563" y="1517"/>
                </a:lnTo>
                <a:lnTo>
                  <a:pt x="1529" y="1499"/>
                </a:lnTo>
                <a:lnTo>
                  <a:pt x="1479" y="1467"/>
                </a:lnTo>
                <a:lnTo>
                  <a:pt x="1432" y="1499"/>
                </a:lnTo>
                <a:lnTo>
                  <a:pt x="1382" y="1584"/>
                </a:lnTo>
                <a:lnTo>
                  <a:pt x="1366" y="1616"/>
                </a:lnTo>
                <a:lnTo>
                  <a:pt x="1247" y="1700"/>
                </a:lnTo>
                <a:lnTo>
                  <a:pt x="1131" y="1748"/>
                </a:lnTo>
                <a:lnTo>
                  <a:pt x="1095" y="1748"/>
                </a:lnTo>
                <a:lnTo>
                  <a:pt x="1111" y="1683"/>
                </a:lnTo>
                <a:lnTo>
                  <a:pt x="1079" y="1651"/>
                </a:lnTo>
                <a:lnTo>
                  <a:pt x="1111" y="1584"/>
                </a:lnTo>
                <a:lnTo>
                  <a:pt x="1095" y="1551"/>
                </a:lnTo>
                <a:lnTo>
                  <a:pt x="1066" y="1616"/>
                </a:lnTo>
                <a:lnTo>
                  <a:pt x="930" y="1733"/>
                </a:lnTo>
                <a:lnTo>
                  <a:pt x="914" y="1748"/>
                </a:lnTo>
                <a:lnTo>
                  <a:pt x="946" y="1797"/>
                </a:lnTo>
                <a:lnTo>
                  <a:pt x="980" y="1797"/>
                </a:lnTo>
                <a:lnTo>
                  <a:pt x="930" y="1851"/>
                </a:lnTo>
                <a:lnTo>
                  <a:pt x="879" y="1920"/>
                </a:lnTo>
                <a:lnTo>
                  <a:pt x="761" y="1966"/>
                </a:lnTo>
                <a:lnTo>
                  <a:pt x="646" y="2052"/>
                </a:lnTo>
                <a:lnTo>
                  <a:pt x="477" y="2101"/>
                </a:lnTo>
                <a:lnTo>
                  <a:pt x="461" y="2150"/>
                </a:lnTo>
                <a:lnTo>
                  <a:pt x="359" y="2187"/>
                </a:lnTo>
                <a:lnTo>
                  <a:pt x="262" y="2187"/>
                </a:lnTo>
                <a:lnTo>
                  <a:pt x="194" y="2169"/>
                </a:lnTo>
                <a:lnTo>
                  <a:pt x="194" y="2150"/>
                </a:lnTo>
                <a:lnTo>
                  <a:pt x="226" y="2118"/>
                </a:lnTo>
                <a:lnTo>
                  <a:pt x="394" y="2052"/>
                </a:lnTo>
                <a:lnTo>
                  <a:pt x="512" y="1984"/>
                </a:lnTo>
                <a:lnTo>
                  <a:pt x="527" y="1932"/>
                </a:lnTo>
                <a:lnTo>
                  <a:pt x="562" y="1833"/>
                </a:lnTo>
                <a:lnTo>
                  <a:pt x="598" y="1797"/>
                </a:lnTo>
                <a:lnTo>
                  <a:pt x="527" y="1797"/>
                </a:lnTo>
                <a:lnTo>
                  <a:pt x="493" y="1783"/>
                </a:lnTo>
                <a:lnTo>
                  <a:pt x="477" y="1783"/>
                </a:lnTo>
                <a:lnTo>
                  <a:pt x="443" y="1816"/>
                </a:lnTo>
                <a:lnTo>
                  <a:pt x="426" y="1816"/>
                </a:lnTo>
                <a:lnTo>
                  <a:pt x="343" y="1748"/>
                </a:lnTo>
                <a:lnTo>
                  <a:pt x="329" y="1733"/>
                </a:lnTo>
                <a:lnTo>
                  <a:pt x="226" y="1748"/>
                </a:lnTo>
                <a:lnTo>
                  <a:pt x="177" y="1748"/>
                </a:lnTo>
                <a:lnTo>
                  <a:pt x="177" y="1718"/>
                </a:lnTo>
                <a:lnTo>
                  <a:pt x="194" y="1616"/>
                </a:lnTo>
                <a:lnTo>
                  <a:pt x="212" y="1600"/>
                </a:lnTo>
                <a:lnTo>
                  <a:pt x="212" y="1551"/>
                </a:lnTo>
                <a:lnTo>
                  <a:pt x="194" y="1551"/>
                </a:lnTo>
                <a:lnTo>
                  <a:pt x="92" y="1551"/>
                </a:lnTo>
                <a:lnTo>
                  <a:pt x="51" y="1517"/>
                </a:lnTo>
                <a:lnTo>
                  <a:pt x="51" y="1451"/>
                </a:lnTo>
                <a:lnTo>
                  <a:pt x="16" y="1417"/>
                </a:lnTo>
                <a:lnTo>
                  <a:pt x="16" y="1397"/>
                </a:lnTo>
                <a:lnTo>
                  <a:pt x="67" y="1397"/>
                </a:lnTo>
                <a:lnTo>
                  <a:pt x="67" y="1382"/>
                </a:lnTo>
                <a:lnTo>
                  <a:pt x="35" y="1316"/>
                </a:lnTo>
                <a:lnTo>
                  <a:pt x="0" y="1284"/>
                </a:lnTo>
                <a:lnTo>
                  <a:pt x="16" y="1213"/>
                </a:lnTo>
                <a:lnTo>
                  <a:pt x="111" y="1165"/>
                </a:lnTo>
                <a:lnTo>
                  <a:pt x="129" y="1149"/>
                </a:lnTo>
                <a:lnTo>
                  <a:pt x="160" y="1099"/>
                </a:lnTo>
                <a:lnTo>
                  <a:pt x="212" y="1064"/>
                </a:lnTo>
                <a:lnTo>
                  <a:pt x="226" y="1064"/>
                </a:lnTo>
                <a:lnTo>
                  <a:pt x="262" y="1113"/>
                </a:lnTo>
                <a:lnTo>
                  <a:pt x="312" y="1113"/>
                </a:lnTo>
                <a:lnTo>
                  <a:pt x="359" y="1064"/>
                </a:lnTo>
                <a:lnTo>
                  <a:pt x="378" y="1064"/>
                </a:lnTo>
                <a:lnTo>
                  <a:pt x="443" y="1064"/>
                </a:lnTo>
                <a:lnTo>
                  <a:pt x="461" y="1051"/>
                </a:lnTo>
                <a:lnTo>
                  <a:pt x="443" y="980"/>
                </a:lnTo>
                <a:lnTo>
                  <a:pt x="443" y="930"/>
                </a:lnTo>
                <a:lnTo>
                  <a:pt x="512" y="888"/>
                </a:lnTo>
                <a:lnTo>
                  <a:pt x="477" y="888"/>
                </a:lnTo>
                <a:lnTo>
                  <a:pt x="378" y="930"/>
                </a:lnTo>
                <a:lnTo>
                  <a:pt x="343" y="930"/>
                </a:lnTo>
                <a:lnTo>
                  <a:pt x="312" y="888"/>
                </a:lnTo>
                <a:lnTo>
                  <a:pt x="262" y="888"/>
                </a:lnTo>
                <a:lnTo>
                  <a:pt x="212" y="888"/>
                </a:lnTo>
                <a:lnTo>
                  <a:pt x="177" y="855"/>
                </a:lnTo>
                <a:lnTo>
                  <a:pt x="145" y="838"/>
                </a:lnTo>
                <a:lnTo>
                  <a:pt x="145" y="804"/>
                </a:lnTo>
                <a:lnTo>
                  <a:pt x="177" y="738"/>
                </a:lnTo>
                <a:lnTo>
                  <a:pt x="177" y="722"/>
                </a:lnTo>
                <a:lnTo>
                  <a:pt x="145" y="689"/>
                </a:lnTo>
                <a:lnTo>
                  <a:pt x="145" y="671"/>
                </a:lnTo>
                <a:lnTo>
                  <a:pt x="194" y="619"/>
                </a:lnTo>
                <a:lnTo>
                  <a:pt x="226" y="619"/>
                </a:lnTo>
                <a:lnTo>
                  <a:pt x="278" y="641"/>
                </a:lnTo>
                <a:lnTo>
                  <a:pt x="312" y="619"/>
                </a:lnTo>
                <a:lnTo>
                  <a:pt x="343" y="619"/>
                </a:lnTo>
                <a:lnTo>
                  <a:pt x="378" y="619"/>
                </a:lnTo>
                <a:lnTo>
                  <a:pt x="394" y="654"/>
                </a:lnTo>
                <a:lnTo>
                  <a:pt x="394" y="671"/>
                </a:lnTo>
                <a:lnTo>
                  <a:pt x="461" y="738"/>
                </a:lnTo>
                <a:lnTo>
                  <a:pt x="493" y="738"/>
                </a:lnTo>
                <a:lnTo>
                  <a:pt x="527" y="705"/>
                </a:lnTo>
                <a:lnTo>
                  <a:pt x="579" y="689"/>
                </a:lnTo>
                <a:lnTo>
                  <a:pt x="512" y="671"/>
                </a:lnTo>
                <a:lnTo>
                  <a:pt x="527" y="586"/>
                </a:lnTo>
                <a:lnTo>
                  <a:pt x="426" y="554"/>
                </a:lnTo>
                <a:lnTo>
                  <a:pt x="426" y="486"/>
                </a:lnTo>
                <a:lnTo>
                  <a:pt x="378" y="402"/>
                </a:lnTo>
                <a:lnTo>
                  <a:pt x="343" y="354"/>
                </a:lnTo>
                <a:lnTo>
                  <a:pt x="378" y="288"/>
                </a:lnTo>
                <a:lnTo>
                  <a:pt x="443" y="288"/>
                </a:lnTo>
                <a:lnTo>
                  <a:pt x="512" y="272"/>
                </a:lnTo>
                <a:lnTo>
                  <a:pt x="579" y="168"/>
                </a:lnTo>
                <a:lnTo>
                  <a:pt x="627" y="119"/>
                </a:lnTo>
                <a:lnTo>
                  <a:pt x="697" y="86"/>
                </a:lnTo>
                <a:lnTo>
                  <a:pt x="745" y="35"/>
                </a:lnTo>
                <a:lnTo>
                  <a:pt x="780" y="54"/>
                </a:lnTo>
                <a:lnTo>
                  <a:pt x="879" y="0"/>
                </a:lnTo>
                <a:lnTo>
                  <a:pt x="896" y="54"/>
                </a:lnTo>
                <a:lnTo>
                  <a:pt x="1014" y="67"/>
                </a:lnTo>
                <a:lnTo>
                  <a:pt x="1049" y="119"/>
                </a:lnTo>
                <a:lnTo>
                  <a:pt x="1066" y="135"/>
                </a:lnTo>
                <a:lnTo>
                  <a:pt x="1147" y="135"/>
                </a:lnTo>
                <a:lnTo>
                  <a:pt x="1231" y="168"/>
                </a:lnTo>
                <a:lnTo>
                  <a:pt x="1282" y="168"/>
                </a:lnTo>
                <a:lnTo>
                  <a:pt x="1296" y="153"/>
                </a:lnTo>
                <a:lnTo>
                  <a:pt x="1347" y="119"/>
                </a:lnTo>
                <a:lnTo>
                  <a:pt x="1382" y="119"/>
                </a:lnTo>
                <a:lnTo>
                  <a:pt x="1465" y="135"/>
                </a:lnTo>
                <a:lnTo>
                  <a:pt x="1479" y="135"/>
                </a:lnTo>
                <a:lnTo>
                  <a:pt x="1479" y="135"/>
                </a:lnTo>
                <a:close/>
              </a:path>
            </a:pathLst>
          </a:custGeom>
          <a:gradFill rotWithShape="0">
            <a:gsLst>
              <a:gs pos="0">
                <a:srgbClr val="0000FF"/>
              </a:gs>
              <a:gs pos="100000">
                <a:srgbClr val="000099"/>
              </a:gs>
            </a:gsLst>
            <a:path path="rect">
              <a:fillToRect l="50000" t="50000" r="50000" b="50000"/>
            </a:path>
          </a:gradFill>
          <a:ln w="0">
            <a:solidFill>
              <a:srgbClr val="000000"/>
            </a:solidFill>
            <a:prstDash val="solid"/>
            <a:round/>
            <a:headEnd/>
            <a:tailEnd/>
          </a:ln>
        </p:spPr>
        <p:txBody>
          <a:bodyPr/>
          <a:lstStyle/>
          <a:p>
            <a:endParaRPr lang="en-US"/>
          </a:p>
        </p:txBody>
      </p:sp>
      <p:sp>
        <p:nvSpPr>
          <p:cNvPr id="23636" name="Freeform 84"/>
          <p:cNvSpPr>
            <a:spLocks/>
          </p:cNvSpPr>
          <p:nvPr/>
        </p:nvSpPr>
        <p:spPr bwMode="auto">
          <a:xfrm>
            <a:off x="2576513" y="6080125"/>
            <a:ext cx="207962" cy="46038"/>
          </a:xfrm>
          <a:custGeom>
            <a:avLst/>
            <a:gdLst/>
            <a:ahLst/>
            <a:cxnLst>
              <a:cxn ang="0">
                <a:pos x="523" y="32"/>
              </a:cxn>
              <a:cxn ang="0">
                <a:pos x="475" y="0"/>
              </a:cxn>
              <a:cxn ang="0">
                <a:pos x="415" y="3"/>
              </a:cxn>
              <a:cxn ang="0">
                <a:pos x="381" y="0"/>
              </a:cxn>
              <a:cxn ang="0">
                <a:pos x="338" y="7"/>
              </a:cxn>
              <a:cxn ang="0">
                <a:pos x="266" y="49"/>
              </a:cxn>
              <a:cxn ang="0">
                <a:pos x="184" y="57"/>
              </a:cxn>
              <a:cxn ang="0">
                <a:pos x="28" y="51"/>
              </a:cxn>
              <a:cxn ang="0">
                <a:pos x="0" y="71"/>
              </a:cxn>
              <a:cxn ang="0">
                <a:pos x="1" y="84"/>
              </a:cxn>
              <a:cxn ang="0">
                <a:pos x="28" y="101"/>
              </a:cxn>
              <a:cxn ang="0">
                <a:pos x="80" y="101"/>
              </a:cxn>
              <a:cxn ang="0">
                <a:pos x="145" y="119"/>
              </a:cxn>
              <a:cxn ang="0">
                <a:pos x="178" y="119"/>
              </a:cxn>
              <a:cxn ang="0">
                <a:pos x="229" y="101"/>
              </a:cxn>
              <a:cxn ang="0">
                <a:pos x="246" y="101"/>
              </a:cxn>
              <a:cxn ang="0">
                <a:pos x="362" y="101"/>
              </a:cxn>
              <a:cxn ang="0">
                <a:pos x="418" y="88"/>
              </a:cxn>
              <a:cxn ang="0">
                <a:pos x="438" y="83"/>
              </a:cxn>
              <a:cxn ang="0">
                <a:pos x="506" y="83"/>
              </a:cxn>
              <a:cxn ang="0">
                <a:pos x="523" y="69"/>
              </a:cxn>
              <a:cxn ang="0">
                <a:pos x="523" y="32"/>
              </a:cxn>
              <a:cxn ang="0">
                <a:pos x="523" y="32"/>
              </a:cxn>
            </a:cxnLst>
            <a:rect l="0" t="0" r="r" b="b"/>
            <a:pathLst>
              <a:path w="523" h="119">
                <a:moveTo>
                  <a:pt x="523" y="32"/>
                </a:moveTo>
                <a:lnTo>
                  <a:pt x="475" y="0"/>
                </a:lnTo>
                <a:lnTo>
                  <a:pt x="415" y="3"/>
                </a:lnTo>
                <a:lnTo>
                  <a:pt x="381" y="0"/>
                </a:lnTo>
                <a:lnTo>
                  <a:pt x="338" y="7"/>
                </a:lnTo>
                <a:lnTo>
                  <a:pt x="266" y="49"/>
                </a:lnTo>
                <a:lnTo>
                  <a:pt x="184" y="57"/>
                </a:lnTo>
                <a:lnTo>
                  <a:pt x="28" y="51"/>
                </a:lnTo>
                <a:lnTo>
                  <a:pt x="0" y="71"/>
                </a:lnTo>
                <a:lnTo>
                  <a:pt x="1" y="84"/>
                </a:lnTo>
                <a:lnTo>
                  <a:pt x="28" y="101"/>
                </a:lnTo>
                <a:lnTo>
                  <a:pt x="80" y="101"/>
                </a:lnTo>
                <a:lnTo>
                  <a:pt x="145" y="119"/>
                </a:lnTo>
                <a:lnTo>
                  <a:pt x="178" y="119"/>
                </a:lnTo>
                <a:lnTo>
                  <a:pt x="229" y="101"/>
                </a:lnTo>
                <a:lnTo>
                  <a:pt x="246" y="101"/>
                </a:lnTo>
                <a:lnTo>
                  <a:pt x="362" y="101"/>
                </a:lnTo>
                <a:lnTo>
                  <a:pt x="418" y="88"/>
                </a:lnTo>
                <a:lnTo>
                  <a:pt x="438" y="83"/>
                </a:lnTo>
                <a:lnTo>
                  <a:pt x="506" y="83"/>
                </a:lnTo>
                <a:lnTo>
                  <a:pt x="523" y="69"/>
                </a:lnTo>
                <a:lnTo>
                  <a:pt x="523" y="32"/>
                </a:lnTo>
                <a:lnTo>
                  <a:pt x="523" y="32"/>
                </a:lnTo>
                <a:close/>
              </a:path>
            </a:pathLst>
          </a:custGeom>
          <a:solidFill>
            <a:srgbClr val="0000FF"/>
          </a:solidFill>
          <a:ln w="0">
            <a:solidFill>
              <a:srgbClr val="000000"/>
            </a:solidFill>
            <a:prstDash val="solid"/>
            <a:round/>
            <a:headEnd/>
            <a:tailEnd/>
          </a:ln>
        </p:spPr>
        <p:txBody>
          <a:bodyPr/>
          <a:lstStyle/>
          <a:p>
            <a:endParaRPr lang="en-US"/>
          </a:p>
        </p:txBody>
      </p:sp>
      <p:sp>
        <p:nvSpPr>
          <p:cNvPr id="23637" name="Freeform 85"/>
          <p:cNvSpPr>
            <a:spLocks/>
          </p:cNvSpPr>
          <p:nvPr/>
        </p:nvSpPr>
        <p:spPr bwMode="auto">
          <a:xfrm>
            <a:off x="3049588" y="5973763"/>
            <a:ext cx="92075" cy="98425"/>
          </a:xfrm>
          <a:custGeom>
            <a:avLst/>
            <a:gdLst/>
            <a:ahLst/>
            <a:cxnLst>
              <a:cxn ang="0">
                <a:pos x="182" y="0"/>
              </a:cxn>
              <a:cxn ang="0">
                <a:pos x="132" y="30"/>
              </a:cxn>
              <a:cxn ang="0">
                <a:pos x="116" y="99"/>
              </a:cxn>
              <a:cxn ang="0">
                <a:pos x="66" y="133"/>
              </a:cxn>
              <a:cxn ang="0">
                <a:pos x="16" y="133"/>
              </a:cxn>
              <a:cxn ang="0">
                <a:pos x="0" y="166"/>
              </a:cxn>
              <a:cxn ang="0">
                <a:pos x="0" y="201"/>
              </a:cxn>
              <a:cxn ang="0">
                <a:pos x="31" y="250"/>
              </a:cxn>
              <a:cxn ang="0">
                <a:pos x="82" y="234"/>
              </a:cxn>
              <a:cxn ang="0">
                <a:pos x="98" y="201"/>
              </a:cxn>
              <a:cxn ang="0">
                <a:pos x="201" y="166"/>
              </a:cxn>
              <a:cxn ang="0">
                <a:pos x="231" y="115"/>
              </a:cxn>
              <a:cxn ang="0">
                <a:pos x="218" y="81"/>
              </a:cxn>
              <a:cxn ang="0">
                <a:pos x="231" y="30"/>
              </a:cxn>
              <a:cxn ang="0">
                <a:pos x="231" y="0"/>
              </a:cxn>
              <a:cxn ang="0">
                <a:pos x="218" y="0"/>
              </a:cxn>
              <a:cxn ang="0">
                <a:pos x="182" y="0"/>
              </a:cxn>
              <a:cxn ang="0">
                <a:pos x="182" y="0"/>
              </a:cxn>
            </a:cxnLst>
            <a:rect l="0" t="0" r="r" b="b"/>
            <a:pathLst>
              <a:path w="231" h="250">
                <a:moveTo>
                  <a:pt x="182" y="0"/>
                </a:moveTo>
                <a:lnTo>
                  <a:pt x="132" y="30"/>
                </a:lnTo>
                <a:lnTo>
                  <a:pt x="116" y="99"/>
                </a:lnTo>
                <a:lnTo>
                  <a:pt x="66" y="133"/>
                </a:lnTo>
                <a:lnTo>
                  <a:pt x="16" y="133"/>
                </a:lnTo>
                <a:lnTo>
                  <a:pt x="0" y="166"/>
                </a:lnTo>
                <a:lnTo>
                  <a:pt x="0" y="201"/>
                </a:lnTo>
                <a:lnTo>
                  <a:pt x="31" y="250"/>
                </a:lnTo>
                <a:lnTo>
                  <a:pt x="82" y="234"/>
                </a:lnTo>
                <a:lnTo>
                  <a:pt x="98" y="201"/>
                </a:lnTo>
                <a:lnTo>
                  <a:pt x="201" y="166"/>
                </a:lnTo>
                <a:lnTo>
                  <a:pt x="231" y="115"/>
                </a:lnTo>
                <a:lnTo>
                  <a:pt x="218" y="81"/>
                </a:lnTo>
                <a:lnTo>
                  <a:pt x="231" y="30"/>
                </a:lnTo>
                <a:lnTo>
                  <a:pt x="231" y="0"/>
                </a:lnTo>
                <a:lnTo>
                  <a:pt x="218" y="0"/>
                </a:lnTo>
                <a:lnTo>
                  <a:pt x="182" y="0"/>
                </a:lnTo>
                <a:lnTo>
                  <a:pt x="182" y="0"/>
                </a:lnTo>
                <a:close/>
              </a:path>
            </a:pathLst>
          </a:custGeom>
          <a:solidFill>
            <a:srgbClr val="0000FF"/>
          </a:solidFill>
          <a:ln w="0">
            <a:solidFill>
              <a:srgbClr val="000000"/>
            </a:solidFill>
            <a:prstDash val="solid"/>
            <a:round/>
            <a:headEnd/>
            <a:tailEnd/>
          </a:ln>
        </p:spPr>
        <p:txBody>
          <a:bodyPr/>
          <a:lstStyle/>
          <a:p>
            <a:endParaRPr lang="en-US"/>
          </a:p>
        </p:txBody>
      </p:sp>
      <p:sp>
        <p:nvSpPr>
          <p:cNvPr id="23638" name="Freeform 86"/>
          <p:cNvSpPr>
            <a:spLocks/>
          </p:cNvSpPr>
          <p:nvPr/>
        </p:nvSpPr>
        <p:spPr bwMode="auto">
          <a:xfrm>
            <a:off x="2628900" y="5788025"/>
            <a:ext cx="65088" cy="38100"/>
          </a:xfrm>
          <a:custGeom>
            <a:avLst/>
            <a:gdLst/>
            <a:ahLst/>
            <a:cxnLst>
              <a:cxn ang="0">
                <a:pos x="15" y="0"/>
              </a:cxn>
              <a:cxn ang="0">
                <a:pos x="0" y="35"/>
              </a:cxn>
              <a:cxn ang="0">
                <a:pos x="48" y="85"/>
              </a:cxn>
              <a:cxn ang="0">
                <a:pos x="99" y="99"/>
              </a:cxn>
              <a:cxn ang="0">
                <a:pos x="134" y="99"/>
              </a:cxn>
              <a:cxn ang="0">
                <a:pos x="165" y="52"/>
              </a:cxn>
              <a:cxn ang="0">
                <a:pos x="134" y="15"/>
              </a:cxn>
              <a:cxn ang="0">
                <a:pos x="66" y="15"/>
              </a:cxn>
              <a:cxn ang="0">
                <a:pos x="48" y="0"/>
              </a:cxn>
              <a:cxn ang="0">
                <a:pos x="15" y="0"/>
              </a:cxn>
              <a:cxn ang="0">
                <a:pos x="15" y="0"/>
              </a:cxn>
            </a:cxnLst>
            <a:rect l="0" t="0" r="r" b="b"/>
            <a:pathLst>
              <a:path w="165" h="99">
                <a:moveTo>
                  <a:pt x="15" y="0"/>
                </a:moveTo>
                <a:lnTo>
                  <a:pt x="0" y="35"/>
                </a:lnTo>
                <a:lnTo>
                  <a:pt x="48" y="85"/>
                </a:lnTo>
                <a:lnTo>
                  <a:pt x="99" y="99"/>
                </a:lnTo>
                <a:lnTo>
                  <a:pt x="134" y="99"/>
                </a:lnTo>
                <a:lnTo>
                  <a:pt x="165" y="52"/>
                </a:lnTo>
                <a:lnTo>
                  <a:pt x="134" y="15"/>
                </a:lnTo>
                <a:lnTo>
                  <a:pt x="66" y="15"/>
                </a:lnTo>
                <a:lnTo>
                  <a:pt x="48" y="0"/>
                </a:lnTo>
                <a:lnTo>
                  <a:pt x="15" y="0"/>
                </a:lnTo>
                <a:lnTo>
                  <a:pt x="15" y="0"/>
                </a:lnTo>
                <a:close/>
              </a:path>
            </a:pathLst>
          </a:custGeom>
          <a:solidFill>
            <a:srgbClr val="0000FF"/>
          </a:solidFill>
          <a:ln w="0">
            <a:solidFill>
              <a:srgbClr val="000000"/>
            </a:solidFill>
            <a:prstDash val="solid"/>
            <a:round/>
            <a:headEnd/>
            <a:tailEnd/>
          </a:ln>
        </p:spPr>
        <p:txBody>
          <a:bodyPr/>
          <a:lstStyle/>
          <a:p>
            <a:endParaRPr lang="en-US"/>
          </a:p>
        </p:txBody>
      </p:sp>
      <p:sp>
        <p:nvSpPr>
          <p:cNvPr id="23639" name="Freeform 87"/>
          <p:cNvSpPr>
            <a:spLocks/>
          </p:cNvSpPr>
          <p:nvPr/>
        </p:nvSpPr>
        <p:spPr bwMode="auto">
          <a:xfrm>
            <a:off x="2640013" y="5578475"/>
            <a:ext cx="53975" cy="57150"/>
          </a:xfrm>
          <a:custGeom>
            <a:avLst/>
            <a:gdLst/>
            <a:ahLst/>
            <a:cxnLst>
              <a:cxn ang="0">
                <a:pos x="0" y="0"/>
              </a:cxn>
              <a:cxn ang="0">
                <a:pos x="17" y="52"/>
              </a:cxn>
              <a:cxn ang="0">
                <a:pos x="17" y="90"/>
              </a:cxn>
              <a:cxn ang="0">
                <a:pos x="35" y="109"/>
              </a:cxn>
              <a:cxn ang="0">
                <a:pos x="85" y="109"/>
              </a:cxn>
              <a:cxn ang="0">
                <a:pos x="103" y="144"/>
              </a:cxn>
              <a:cxn ang="0">
                <a:pos x="134" y="109"/>
              </a:cxn>
              <a:cxn ang="0">
                <a:pos x="103" y="67"/>
              </a:cxn>
              <a:cxn ang="0">
                <a:pos x="35" y="0"/>
              </a:cxn>
              <a:cxn ang="0">
                <a:pos x="17" y="0"/>
              </a:cxn>
              <a:cxn ang="0">
                <a:pos x="0" y="0"/>
              </a:cxn>
              <a:cxn ang="0">
                <a:pos x="0" y="0"/>
              </a:cxn>
            </a:cxnLst>
            <a:rect l="0" t="0" r="r" b="b"/>
            <a:pathLst>
              <a:path w="134" h="144">
                <a:moveTo>
                  <a:pt x="0" y="0"/>
                </a:moveTo>
                <a:lnTo>
                  <a:pt x="17" y="52"/>
                </a:lnTo>
                <a:lnTo>
                  <a:pt x="17" y="90"/>
                </a:lnTo>
                <a:lnTo>
                  <a:pt x="35" y="109"/>
                </a:lnTo>
                <a:lnTo>
                  <a:pt x="85" y="109"/>
                </a:lnTo>
                <a:lnTo>
                  <a:pt x="103" y="144"/>
                </a:lnTo>
                <a:lnTo>
                  <a:pt x="134" y="109"/>
                </a:lnTo>
                <a:lnTo>
                  <a:pt x="103" y="67"/>
                </a:lnTo>
                <a:lnTo>
                  <a:pt x="35" y="0"/>
                </a:lnTo>
                <a:lnTo>
                  <a:pt x="17" y="0"/>
                </a:lnTo>
                <a:lnTo>
                  <a:pt x="0" y="0"/>
                </a:lnTo>
                <a:lnTo>
                  <a:pt x="0" y="0"/>
                </a:lnTo>
                <a:close/>
              </a:path>
            </a:pathLst>
          </a:custGeom>
          <a:solidFill>
            <a:srgbClr val="0000FF"/>
          </a:solidFill>
          <a:ln w="0">
            <a:solidFill>
              <a:srgbClr val="000000"/>
            </a:solidFill>
            <a:prstDash val="solid"/>
            <a:round/>
            <a:headEnd/>
            <a:tailEnd/>
          </a:ln>
        </p:spPr>
        <p:txBody>
          <a:bodyPr/>
          <a:lstStyle/>
          <a:p>
            <a:endParaRPr lang="en-US"/>
          </a:p>
        </p:txBody>
      </p:sp>
      <p:sp>
        <p:nvSpPr>
          <p:cNvPr id="23640" name="Freeform 88"/>
          <p:cNvSpPr>
            <a:spLocks/>
          </p:cNvSpPr>
          <p:nvPr/>
        </p:nvSpPr>
        <p:spPr bwMode="auto">
          <a:xfrm>
            <a:off x="2401888" y="6111875"/>
            <a:ext cx="93662" cy="26988"/>
          </a:xfrm>
          <a:custGeom>
            <a:avLst/>
            <a:gdLst/>
            <a:ahLst/>
            <a:cxnLst>
              <a:cxn ang="0">
                <a:pos x="0" y="36"/>
              </a:cxn>
              <a:cxn ang="0">
                <a:pos x="19" y="52"/>
              </a:cxn>
              <a:cxn ang="0">
                <a:pos x="35" y="68"/>
              </a:cxn>
              <a:cxn ang="0">
                <a:pos x="135" y="68"/>
              </a:cxn>
              <a:cxn ang="0">
                <a:pos x="187" y="68"/>
              </a:cxn>
              <a:cxn ang="0">
                <a:pos x="236" y="52"/>
              </a:cxn>
              <a:cxn ang="0">
                <a:pos x="236" y="36"/>
              </a:cxn>
              <a:cxn ang="0">
                <a:pos x="187" y="0"/>
              </a:cxn>
              <a:cxn ang="0">
                <a:pos x="171" y="0"/>
              </a:cxn>
              <a:cxn ang="0">
                <a:pos x="122" y="36"/>
              </a:cxn>
              <a:cxn ang="0">
                <a:pos x="102" y="36"/>
              </a:cxn>
              <a:cxn ang="0">
                <a:pos x="35" y="18"/>
              </a:cxn>
              <a:cxn ang="0">
                <a:pos x="0" y="36"/>
              </a:cxn>
              <a:cxn ang="0">
                <a:pos x="0" y="36"/>
              </a:cxn>
            </a:cxnLst>
            <a:rect l="0" t="0" r="r" b="b"/>
            <a:pathLst>
              <a:path w="236" h="68">
                <a:moveTo>
                  <a:pt x="0" y="36"/>
                </a:moveTo>
                <a:lnTo>
                  <a:pt x="19" y="52"/>
                </a:lnTo>
                <a:lnTo>
                  <a:pt x="35" y="68"/>
                </a:lnTo>
                <a:lnTo>
                  <a:pt x="135" y="68"/>
                </a:lnTo>
                <a:lnTo>
                  <a:pt x="187" y="68"/>
                </a:lnTo>
                <a:lnTo>
                  <a:pt x="236" y="52"/>
                </a:lnTo>
                <a:lnTo>
                  <a:pt x="236" y="36"/>
                </a:lnTo>
                <a:lnTo>
                  <a:pt x="187" y="0"/>
                </a:lnTo>
                <a:lnTo>
                  <a:pt x="171" y="0"/>
                </a:lnTo>
                <a:lnTo>
                  <a:pt x="122" y="36"/>
                </a:lnTo>
                <a:lnTo>
                  <a:pt x="102" y="36"/>
                </a:lnTo>
                <a:lnTo>
                  <a:pt x="35" y="18"/>
                </a:lnTo>
                <a:lnTo>
                  <a:pt x="0" y="36"/>
                </a:lnTo>
                <a:lnTo>
                  <a:pt x="0" y="36"/>
                </a:lnTo>
                <a:close/>
              </a:path>
            </a:pathLst>
          </a:custGeom>
          <a:solidFill>
            <a:srgbClr val="0000FF"/>
          </a:solidFill>
          <a:ln w="0">
            <a:solidFill>
              <a:srgbClr val="000000"/>
            </a:solidFill>
            <a:prstDash val="solid"/>
            <a:round/>
            <a:headEnd/>
            <a:tailEnd/>
          </a:ln>
        </p:spPr>
        <p:txBody>
          <a:bodyPr/>
          <a:lstStyle/>
          <a:p>
            <a:endParaRPr lang="en-US"/>
          </a:p>
        </p:txBody>
      </p:sp>
      <p:sp>
        <p:nvSpPr>
          <p:cNvPr id="23641" name="Freeform 89"/>
          <p:cNvSpPr>
            <a:spLocks/>
          </p:cNvSpPr>
          <p:nvPr/>
        </p:nvSpPr>
        <p:spPr bwMode="auto">
          <a:xfrm>
            <a:off x="2017713" y="6046788"/>
            <a:ext cx="111125" cy="33337"/>
          </a:xfrm>
          <a:custGeom>
            <a:avLst/>
            <a:gdLst/>
            <a:ahLst/>
            <a:cxnLst>
              <a:cxn ang="0">
                <a:pos x="0" y="18"/>
              </a:cxn>
              <a:cxn ang="0">
                <a:pos x="16" y="32"/>
              </a:cxn>
              <a:cxn ang="0">
                <a:pos x="66" y="51"/>
              </a:cxn>
              <a:cxn ang="0">
                <a:pos x="133" y="51"/>
              </a:cxn>
              <a:cxn ang="0">
                <a:pos x="217" y="67"/>
              </a:cxn>
              <a:cxn ang="0">
                <a:pos x="281" y="84"/>
              </a:cxn>
              <a:cxn ang="0">
                <a:pos x="281" y="67"/>
              </a:cxn>
              <a:cxn ang="0">
                <a:pos x="266" y="51"/>
              </a:cxn>
              <a:cxn ang="0">
                <a:pos x="199" y="32"/>
              </a:cxn>
              <a:cxn ang="0">
                <a:pos x="133" y="0"/>
              </a:cxn>
              <a:cxn ang="0">
                <a:pos x="97" y="0"/>
              </a:cxn>
              <a:cxn ang="0">
                <a:pos x="16" y="0"/>
              </a:cxn>
              <a:cxn ang="0">
                <a:pos x="0" y="18"/>
              </a:cxn>
              <a:cxn ang="0">
                <a:pos x="0" y="18"/>
              </a:cxn>
            </a:cxnLst>
            <a:rect l="0" t="0" r="r" b="b"/>
            <a:pathLst>
              <a:path w="281" h="84">
                <a:moveTo>
                  <a:pt x="0" y="18"/>
                </a:moveTo>
                <a:lnTo>
                  <a:pt x="16" y="32"/>
                </a:lnTo>
                <a:lnTo>
                  <a:pt x="66" y="51"/>
                </a:lnTo>
                <a:lnTo>
                  <a:pt x="133" y="51"/>
                </a:lnTo>
                <a:lnTo>
                  <a:pt x="217" y="67"/>
                </a:lnTo>
                <a:lnTo>
                  <a:pt x="281" y="84"/>
                </a:lnTo>
                <a:lnTo>
                  <a:pt x="281" y="67"/>
                </a:lnTo>
                <a:lnTo>
                  <a:pt x="266" y="51"/>
                </a:lnTo>
                <a:lnTo>
                  <a:pt x="199" y="32"/>
                </a:lnTo>
                <a:lnTo>
                  <a:pt x="133" y="0"/>
                </a:lnTo>
                <a:lnTo>
                  <a:pt x="97" y="0"/>
                </a:lnTo>
                <a:lnTo>
                  <a:pt x="16" y="0"/>
                </a:lnTo>
                <a:lnTo>
                  <a:pt x="0" y="18"/>
                </a:lnTo>
                <a:lnTo>
                  <a:pt x="0" y="18"/>
                </a:lnTo>
                <a:close/>
              </a:path>
            </a:pathLst>
          </a:custGeom>
          <a:solidFill>
            <a:srgbClr val="FFFFFF"/>
          </a:solidFill>
          <a:ln w="0">
            <a:solidFill>
              <a:srgbClr val="000000"/>
            </a:solidFill>
            <a:prstDash val="solid"/>
            <a:round/>
            <a:headEnd/>
            <a:tailEnd/>
          </a:ln>
        </p:spPr>
        <p:txBody>
          <a:bodyPr/>
          <a:lstStyle/>
          <a:p>
            <a:endParaRPr lang="en-US"/>
          </a:p>
        </p:txBody>
      </p:sp>
      <p:sp>
        <p:nvSpPr>
          <p:cNvPr id="23642" name="Freeform 90"/>
          <p:cNvSpPr>
            <a:spLocks/>
          </p:cNvSpPr>
          <p:nvPr/>
        </p:nvSpPr>
        <p:spPr bwMode="auto">
          <a:xfrm>
            <a:off x="1930400" y="6032500"/>
            <a:ext cx="39688" cy="26988"/>
          </a:xfrm>
          <a:custGeom>
            <a:avLst/>
            <a:gdLst/>
            <a:ahLst/>
            <a:cxnLst>
              <a:cxn ang="0">
                <a:pos x="0" y="16"/>
              </a:cxn>
              <a:cxn ang="0">
                <a:pos x="18" y="51"/>
              </a:cxn>
              <a:cxn ang="0">
                <a:pos x="33" y="65"/>
              </a:cxn>
              <a:cxn ang="0">
                <a:pos x="65" y="51"/>
              </a:cxn>
              <a:cxn ang="0">
                <a:pos x="99" y="51"/>
              </a:cxn>
              <a:cxn ang="0">
                <a:pos x="99" y="33"/>
              </a:cxn>
              <a:cxn ang="0">
                <a:pos x="65" y="0"/>
              </a:cxn>
              <a:cxn ang="0">
                <a:pos x="18" y="0"/>
              </a:cxn>
              <a:cxn ang="0">
                <a:pos x="0" y="16"/>
              </a:cxn>
              <a:cxn ang="0">
                <a:pos x="0" y="16"/>
              </a:cxn>
            </a:cxnLst>
            <a:rect l="0" t="0" r="r" b="b"/>
            <a:pathLst>
              <a:path w="99" h="65">
                <a:moveTo>
                  <a:pt x="0" y="16"/>
                </a:moveTo>
                <a:lnTo>
                  <a:pt x="18" y="51"/>
                </a:lnTo>
                <a:lnTo>
                  <a:pt x="33" y="65"/>
                </a:lnTo>
                <a:lnTo>
                  <a:pt x="65" y="51"/>
                </a:lnTo>
                <a:lnTo>
                  <a:pt x="99" y="51"/>
                </a:lnTo>
                <a:lnTo>
                  <a:pt x="99" y="33"/>
                </a:lnTo>
                <a:lnTo>
                  <a:pt x="65" y="0"/>
                </a:lnTo>
                <a:lnTo>
                  <a:pt x="18" y="0"/>
                </a:lnTo>
                <a:lnTo>
                  <a:pt x="0" y="16"/>
                </a:lnTo>
                <a:lnTo>
                  <a:pt x="0" y="16"/>
                </a:lnTo>
                <a:close/>
              </a:path>
            </a:pathLst>
          </a:custGeom>
          <a:solidFill>
            <a:srgbClr val="FFFFFF"/>
          </a:solidFill>
          <a:ln w="0">
            <a:solidFill>
              <a:srgbClr val="000000"/>
            </a:solidFill>
            <a:prstDash val="solid"/>
            <a:round/>
            <a:headEnd/>
            <a:tailEnd/>
          </a:ln>
        </p:spPr>
        <p:txBody>
          <a:bodyPr/>
          <a:lstStyle/>
          <a:p>
            <a:endParaRPr lang="en-US"/>
          </a:p>
        </p:txBody>
      </p:sp>
      <p:sp>
        <p:nvSpPr>
          <p:cNvPr id="23643" name="Freeform 91"/>
          <p:cNvSpPr>
            <a:spLocks/>
          </p:cNvSpPr>
          <p:nvPr/>
        </p:nvSpPr>
        <p:spPr bwMode="auto">
          <a:xfrm>
            <a:off x="1765300" y="5959475"/>
            <a:ext cx="26988" cy="20638"/>
          </a:xfrm>
          <a:custGeom>
            <a:avLst/>
            <a:gdLst/>
            <a:ahLst/>
            <a:cxnLst>
              <a:cxn ang="0">
                <a:pos x="0" y="17"/>
              </a:cxn>
              <a:cxn ang="0">
                <a:pos x="0" y="35"/>
              </a:cxn>
              <a:cxn ang="0">
                <a:pos x="36" y="51"/>
              </a:cxn>
              <a:cxn ang="0">
                <a:pos x="52" y="51"/>
              </a:cxn>
              <a:cxn ang="0">
                <a:pos x="68" y="35"/>
              </a:cxn>
              <a:cxn ang="0">
                <a:pos x="68" y="17"/>
              </a:cxn>
              <a:cxn ang="0">
                <a:pos x="36" y="0"/>
              </a:cxn>
              <a:cxn ang="0">
                <a:pos x="16" y="0"/>
              </a:cxn>
              <a:cxn ang="0">
                <a:pos x="0" y="17"/>
              </a:cxn>
              <a:cxn ang="0">
                <a:pos x="0" y="17"/>
              </a:cxn>
            </a:cxnLst>
            <a:rect l="0" t="0" r="r" b="b"/>
            <a:pathLst>
              <a:path w="68" h="51">
                <a:moveTo>
                  <a:pt x="0" y="17"/>
                </a:moveTo>
                <a:lnTo>
                  <a:pt x="0" y="35"/>
                </a:lnTo>
                <a:lnTo>
                  <a:pt x="36" y="51"/>
                </a:lnTo>
                <a:lnTo>
                  <a:pt x="52" y="51"/>
                </a:lnTo>
                <a:lnTo>
                  <a:pt x="68" y="35"/>
                </a:lnTo>
                <a:lnTo>
                  <a:pt x="68" y="17"/>
                </a:lnTo>
                <a:lnTo>
                  <a:pt x="36" y="0"/>
                </a:lnTo>
                <a:lnTo>
                  <a:pt x="16" y="0"/>
                </a:lnTo>
                <a:lnTo>
                  <a:pt x="0" y="17"/>
                </a:lnTo>
                <a:lnTo>
                  <a:pt x="0" y="17"/>
                </a:lnTo>
                <a:close/>
              </a:path>
            </a:pathLst>
          </a:custGeom>
          <a:solidFill>
            <a:srgbClr val="FFFFFF"/>
          </a:solidFill>
          <a:ln w="0">
            <a:solidFill>
              <a:srgbClr val="000000"/>
            </a:solidFill>
            <a:prstDash val="solid"/>
            <a:round/>
            <a:headEnd/>
            <a:tailEnd/>
          </a:ln>
        </p:spPr>
        <p:txBody>
          <a:bodyPr/>
          <a:lstStyle/>
          <a:p>
            <a:endParaRPr lang="en-US"/>
          </a:p>
        </p:txBody>
      </p:sp>
      <p:sp>
        <p:nvSpPr>
          <p:cNvPr id="23644" name="Freeform 92"/>
          <p:cNvSpPr>
            <a:spLocks/>
          </p:cNvSpPr>
          <p:nvPr/>
        </p:nvSpPr>
        <p:spPr bwMode="auto">
          <a:xfrm>
            <a:off x="1487488" y="5719763"/>
            <a:ext cx="58737" cy="41275"/>
          </a:xfrm>
          <a:custGeom>
            <a:avLst/>
            <a:gdLst/>
            <a:ahLst/>
            <a:cxnLst>
              <a:cxn ang="0">
                <a:pos x="0" y="36"/>
              </a:cxn>
              <a:cxn ang="0">
                <a:pos x="48" y="71"/>
              </a:cxn>
              <a:cxn ang="0">
                <a:pos x="117" y="103"/>
              </a:cxn>
              <a:cxn ang="0">
                <a:pos x="133" y="103"/>
              </a:cxn>
              <a:cxn ang="0">
                <a:pos x="151" y="84"/>
              </a:cxn>
              <a:cxn ang="0">
                <a:pos x="151" y="52"/>
              </a:cxn>
              <a:cxn ang="0">
                <a:pos x="117" y="19"/>
              </a:cxn>
              <a:cxn ang="0">
                <a:pos x="67" y="19"/>
              </a:cxn>
              <a:cxn ang="0">
                <a:pos x="32" y="0"/>
              </a:cxn>
              <a:cxn ang="0">
                <a:pos x="17" y="19"/>
              </a:cxn>
              <a:cxn ang="0">
                <a:pos x="0" y="36"/>
              </a:cxn>
              <a:cxn ang="0">
                <a:pos x="0" y="36"/>
              </a:cxn>
            </a:cxnLst>
            <a:rect l="0" t="0" r="r" b="b"/>
            <a:pathLst>
              <a:path w="151" h="103">
                <a:moveTo>
                  <a:pt x="0" y="36"/>
                </a:moveTo>
                <a:lnTo>
                  <a:pt x="48" y="71"/>
                </a:lnTo>
                <a:lnTo>
                  <a:pt x="117" y="103"/>
                </a:lnTo>
                <a:lnTo>
                  <a:pt x="133" y="103"/>
                </a:lnTo>
                <a:lnTo>
                  <a:pt x="151" y="84"/>
                </a:lnTo>
                <a:lnTo>
                  <a:pt x="151" y="52"/>
                </a:lnTo>
                <a:lnTo>
                  <a:pt x="117" y="19"/>
                </a:lnTo>
                <a:lnTo>
                  <a:pt x="67" y="19"/>
                </a:lnTo>
                <a:lnTo>
                  <a:pt x="32" y="0"/>
                </a:lnTo>
                <a:lnTo>
                  <a:pt x="17" y="19"/>
                </a:lnTo>
                <a:lnTo>
                  <a:pt x="0" y="36"/>
                </a:lnTo>
                <a:lnTo>
                  <a:pt x="0" y="36"/>
                </a:lnTo>
                <a:close/>
              </a:path>
            </a:pathLst>
          </a:custGeom>
          <a:solidFill>
            <a:srgbClr val="0000FF"/>
          </a:solidFill>
          <a:ln w="0">
            <a:solidFill>
              <a:srgbClr val="000000"/>
            </a:solidFill>
            <a:prstDash val="solid"/>
            <a:round/>
            <a:headEnd/>
            <a:tailEnd/>
          </a:ln>
        </p:spPr>
        <p:txBody>
          <a:bodyPr/>
          <a:lstStyle/>
          <a:p>
            <a:endParaRPr lang="en-US"/>
          </a:p>
        </p:txBody>
      </p:sp>
      <p:sp>
        <p:nvSpPr>
          <p:cNvPr id="23645" name="Freeform 93"/>
          <p:cNvSpPr>
            <a:spLocks/>
          </p:cNvSpPr>
          <p:nvPr/>
        </p:nvSpPr>
        <p:spPr bwMode="auto">
          <a:xfrm>
            <a:off x="2168525" y="5345113"/>
            <a:ext cx="173038" cy="220662"/>
          </a:xfrm>
          <a:custGeom>
            <a:avLst/>
            <a:gdLst/>
            <a:ahLst/>
            <a:cxnLst>
              <a:cxn ang="0">
                <a:pos x="52" y="32"/>
              </a:cxn>
              <a:cxn ang="0">
                <a:pos x="67" y="85"/>
              </a:cxn>
              <a:cxn ang="0">
                <a:pos x="67" y="133"/>
              </a:cxn>
              <a:cxn ang="0">
                <a:pos x="19" y="165"/>
              </a:cxn>
              <a:cxn ang="0">
                <a:pos x="0" y="199"/>
              </a:cxn>
              <a:cxn ang="0">
                <a:pos x="0" y="248"/>
              </a:cxn>
              <a:cxn ang="0">
                <a:pos x="35" y="268"/>
              </a:cxn>
              <a:cxn ang="0">
                <a:pos x="35" y="317"/>
              </a:cxn>
              <a:cxn ang="0">
                <a:pos x="19" y="436"/>
              </a:cxn>
              <a:cxn ang="0">
                <a:pos x="19" y="453"/>
              </a:cxn>
              <a:cxn ang="0">
                <a:pos x="100" y="503"/>
              </a:cxn>
              <a:cxn ang="0">
                <a:pos x="152" y="554"/>
              </a:cxn>
              <a:cxn ang="0">
                <a:pos x="184" y="485"/>
              </a:cxn>
              <a:cxn ang="0">
                <a:pos x="250" y="418"/>
              </a:cxn>
              <a:cxn ang="0">
                <a:pos x="385" y="332"/>
              </a:cxn>
              <a:cxn ang="0">
                <a:pos x="435" y="298"/>
              </a:cxn>
              <a:cxn ang="0">
                <a:pos x="435" y="284"/>
              </a:cxn>
              <a:cxn ang="0">
                <a:pos x="401" y="216"/>
              </a:cxn>
              <a:cxn ang="0">
                <a:pos x="367" y="183"/>
              </a:cxn>
              <a:cxn ang="0">
                <a:pos x="367" y="149"/>
              </a:cxn>
              <a:cxn ang="0">
                <a:pos x="286" y="85"/>
              </a:cxn>
              <a:cxn ang="0">
                <a:pos x="201" y="32"/>
              </a:cxn>
              <a:cxn ang="0">
                <a:pos x="84" y="0"/>
              </a:cxn>
              <a:cxn ang="0">
                <a:pos x="52" y="32"/>
              </a:cxn>
              <a:cxn ang="0">
                <a:pos x="52" y="32"/>
              </a:cxn>
            </a:cxnLst>
            <a:rect l="0" t="0" r="r" b="b"/>
            <a:pathLst>
              <a:path w="435" h="554">
                <a:moveTo>
                  <a:pt x="52" y="32"/>
                </a:moveTo>
                <a:lnTo>
                  <a:pt x="67" y="85"/>
                </a:lnTo>
                <a:lnTo>
                  <a:pt x="67" y="133"/>
                </a:lnTo>
                <a:lnTo>
                  <a:pt x="19" y="165"/>
                </a:lnTo>
                <a:lnTo>
                  <a:pt x="0" y="199"/>
                </a:lnTo>
                <a:lnTo>
                  <a:pt x="0" y="248"/>
                </a:lnTo>
                <a:lnTo>
                  <a:pt x="35" y="268"/>
                </a:lnTo>
                <a:lnTo>
                  <a:pt x="35" y="317"/>
                </a:lnTo>
                <a:lnTo>
                  <a:pt x="19" y="436"/>
                </a:lnTo>
                <a:lnTo>
                  <a:pt x="19" y="453"/>
                </a:lnTo>
                <a:lnTo>
                  <a:pt x="100" y="503"/>
                </a:lnTo>
                <a:lnTo>
                  <a:pt x="152" y="554"/>
                </a:lnTo>
                <a:lnTo>
                  <a:pt x="184" y="485"/>
                </a:lnTo>
                <a:lnTo>
                  <a:pt x="250" y="418"/>
                </a:lnTo>
                <a:lnTo>
                  <a:pt x="385" y="332"/>
                </a:lnTo>
                <a:lnTo>
                  <a:pt x="435" y="298"/>
                </a:lnTo>
                <a:lnTo>
                  <a:pt x="435" y="284"/>
                </a:lnTo>
                <a:lnTo>
                  <a:pt x="401" y="216"/>
                </a:lnTo>
                <a:lnTo>
                  <a:pt x="367" y="183"/>
                </a:lnTo>
                <a:lnTo>
                  <a:pt x="367" y="149"/>
                </a:lnTo>
                <a:lnTo>
                  <a:pt x="286" y="85"/>
                </a:lnTo>
                <a:lnTo>
                  <a:pt x="201" y="32"/>
                </a:lnTo>
                <a:lnTo>
                  <a:pt x="84" y="0"/>
                </a:lnTo>
                <a:lnTo>
                  <a:pt x="52" y="32"/>
                </a:lnTo>
                <a:lnTo>
                  <a:pt x="52" y="32"/>
                </a:lnTo>
                <a:close/>
              </a:path>
            </a:pathLst>
          </a:custGeom>
          <a:gradFill rotWithShape="0">
            <a:gsLst>
              <a:gs pos="0">
                <a:srgbClr val="0000FF"/>
              </a:gs>
              <a:gs pos="100000">
                <a:srgbClr val="000099"/>
              </a:gs>
            </a:gsLst>
            <a:path path="rect">
              <a:fillToRect l="50000" t="50000" r="50000" b="50000"/>
            </a:path>
          </a:gradFill>
          <a:ln w="0">
            <a:solidFill>
              <a:srgbClr val="000000"/>
            </a:solidFill>
            <a:prstDash val="solid"/>
            <a:round/>
            <a:headEnd/>
            <a:tailEnd/>
          </a:ln>
        </p:spPr>
        <p:txBody>
          <a:bodyPr/>
          <a:lstStyle/>
          <a:p>
            <a:endParaRPr lang="en-US"/>
          </a:p>
        </p:txBody>
      </p:sp>
      <p:sp>
        <p:nvSpPr>
          <p:cNvPr id="23646" name="Freeform 94"/>
          <p:cNvSpPr>
            <a:spLocks/>
          </p:cNvSpPr>
          <p:nvPr/>
        </p:nvSpPr>
        <p:spPr bwMode="auto">
          <a:xfrm>
            <a:off x="2068513" y="5230813"/>
            <a:ext cx="100012" cy="68262"/>
          </a:xfrm>
          <a:custGeom>
            <a:avLst/>
            <a:gdLst/>
            <a:ahLst/>
            <a:cxnLst>
              <a:cxn ang="0">
                <a:pos x="0" y="50"/>
              </a:cxn>
              <a:cxn ang="0">
                <a:pos x="65" y="68"/>
              </a:cxn>
              <a:cxn ang="0">
                <a:pos x="84" y="101"/>
              </a:cxn>
              <a:cxn ang="0">
                <a:pos x="119" y="152"/>
              </a:cxn>
              <a:cxn ang="0">
                <a:pos x="152" y="169"/>
              </a:cxn>
              <a:cxn ang="0">
                <a:pos x="220" y="134"/>
              </a:cxn>
              <a:cxn ang="0">
                <a:pos x="235" y="118"/>
              </a:cxn>
              <a:cxn ang="0">
                <a:pos x="253" y="84"/>
              </a:cxn>
              <a:cxn ang="0">
                <a:pos x="187" y="34"/>
              </a:cxn>
              <a:cxn ang="0">
                <a:pos x="133" y="16"/>
              </a:cxn>
              <a:cxn ang="0">
                <a:pos x="84" y="16"/>
              </a:cxn>
              <a:cxn ang="0">
                <a:pos x="51" y="0"/>
              </a:cxn>
              <a:cxn ang="0">
                <a:pos x="36" y="0"/>
              </a:cxn>
              <a:cxn ang="0">
                <a:pos x="18" y="16"/>
              </a:cxn>
              <a:cxn ang="0">
                <a:pos x="0" y="50"/>
              </a:cxn>
              <a:cxn ang="0">
                <a:pos x="0" y="50"/>
              </a:cxn>
            </a:cxnLst>
            <a:rect l="0" t="0" r="r" b="b"/>
            <a:pathLst>
              <a:path w="253" h="169">
                <a:moveTo>
                  <a:pt x="0" y="50"/>
                </a:moveTo>
                <a:lnTo>
                  <a:pt x="65" y="68"/>
                </a:lnTo>
                <a:lnTo>
                  <a:pt x="84" y="101"/>
                </a:lnTo>
                <a:lnTo>
                  <a:pt x="119" y="152"/>
                </a:lnTo>
                <a:lnTo>
                  <a:pt x="152" y="169"/>
                </a:lnTo>
                <a:lnTo>
                  <a:pt x="220" y="134"/>
                </a:lnTo>
                <a:lnTo>
                  <a:pt x="235" y="118"/>
                </a:lnTo>
                <a:lnTo>
                  <a:pt x="253" y="84"/>
                </a:lnTo>
                <a:lnTo>
                  <a:pt x="187" y="34"/>
                </a:lnTo>
                <a:lnTo>
                  <a:pt x="133" y="16"/>
                </a:lnTo>
                <a:lnTo>
                  <a:pt x="84" y="16"/>
                </a:lnTo>
                <a:lnTo>
                  <a:pt x="51" y="0"/>
                </a:lnTo>
                <a:lnTo>
                  <a:pt x="36" y="0"/>
                </a:lnTo>
                <a:lnTo>
                  <a:pt x="18" y="16"/>
                </a:lnTo>
                <a:lnTo>
                  <a:pt x="0" y="50"/>
                </a:lnTo>
                <a:lnTo>
                  <a:pt x="0" y="50"/>
                </a:lnTo>
                <a:close/>
              </a:path>
            </a:pathLst>
          </a:custGeom>
          <a:solidFill>
            <a:srgbClr val="0000FF"/>
          </a:solidFill>
          <a:ln w="0">
            <a:solidFill>
              <a:srgbClr val="000000"/>
            </a:solidFill>
            <a:prstDash val="solid"/>
            <a:round/>
            <a:headEnd/>
            <a:tailEnd/>
          </a:ln>
        </p:spPr>
        <p:txBody>
          <a:bodyPr/>
          <a:lstStyle/>
          <a:p>
            <a:endParaRPr lang="en-US"/>
          </a:p>
        </p:txBody>
      </p:sp>
      <p:sp>
        <p:nvSpPr>
          <p:cNvPr id="23647" name="Freeform 95"/>
          <p:cNvSpPr>
            <a:spLocks/>
          </p:cNvSpPr>
          <p:nvPr/>
        </p:nvSpPr>
        <p:spPr bwMode="auto">
          <a:xfrm>
            <a:off x="2068513" y="5299075"/>
            <a:ext cx="33337" cy="25400"/>
          </a:xfrm>
          <a:custGeom>
            <a:avLst/>
            <a:gdLst/>
            <a:ahLst/>
            <a:cxnLst>
              <a:cxn ang="0">
                <a:pos x="65" y="0"/>
              </a:cxn>
              <a:cxn ang="0">
                <a:pos x="36" y="0"/>
              </a:cxn>
              <a:cxn ang="0">
                <a:pos x="18" y="16"/>
              </a:cxn>
              <a:cxn ang="0">
                <a:pos x="0" y="32"/>
              </a:cxn>
              <a:cxn ang="0">
                <a:pos x="0" y="66"/>
              </a:cxn>
              <a:cxn ang="0">
                <a:pos x="36" y="49"/>
              </a:cxn>
              <a:cxn ang="0">
                <a:pos x="65" y="49"/>
              </a:cxn>
              <a:cxn ang="0">
                <a:pos x="84" y="49"/>
              </a:cxn>
              <a:cxn ang="0">
                <a:pos x="84" y="32"/>
              </a:cxn>
              <a:cxn ang="0">
                <a:pos x="65" y="0"/>
              </a:cxn>
              <a:cxn ang="0">
                <a:pos x="65" y="0"/>
              </a:cxn>
            </a:cxnLst>
            <a:rect l="0" t="0" r="r" b="b"/>
            <a:pathLst>
              <a:path w="84" h="66">
                <a:moveTo>
                  <a:pt x="65" y="0"/>
                </a:moveTo>
                <a:lnTo>
                  <a:pt x="36" y="0"/>
                </a:lnTo>
                <a:lnTo>
                  <a:pt x="18" y="16"/>
                </a:lnTo>
                <a:lnTo>
                  <a:pt x="0" y="32"/>
                </a:lnTo>
                <a:lnTo>
                  <a:pt x="0" y="66"/>
                </a:lnTo>
                <a:lnTo>
                  <a:pt x="36" y="49"/>
                </a:lnTo>
                <a:lnTo>
                  <a:pt x="65" y="49"/>
                </a:lnTo>
                <a:lnTo>
                  <a:pt x="84" y="49"/>
                </a:lnTo>
                <a:lnTo>
                  <a:pt x="84" y="32"/>
                </a:lnTo>
                <a:lnTo>
                  <a:pt x="65" y="0"/>
                </a:lnTo>
                <a:lnTo>
                  <a:pt x="65" y="0"/>
                </a:lnTo>
                <a:close/>
              </a:path>
            </a:pathLst>
          </a:custGeom>
          <a:solidFill>
            <a:srgbClr val="FFFFFF"/>
          </a:solidFill>
          <a:ln w="0">
            <a:solidFill>
              <a:srgbClr val="000000"/>
            </a:solidFill>
            <a:prstDash val="solid"/>
            <a:round/>
            <a:headEnd/>
            <a:tailEnd/>
          </a:ln>
        </p:spPr>
        <p:txBody>
          <a:bodyPr/>
          <a:lstStyle/>
          <a:p>
            <a:endParaRPr lang="en-US"/>
          </a:p>
        </p:txBody>
      </p:sp>
      <p:sp>
        <p:nvSpPr>
          <p:cNvPr id="23648" name="Freeform 96"/>
          <p:cNvSpPr>
            <a:spLocks/>
          </p:cNvSpPr>
          <p:nvPr/>
        </p:nvSpPr>
        <p:spPr bwMode="auto">
          <a:xfrm>
            <a:off x="2014538" y="5245100"/>
            <a:ext cx="39687" cy="39688"/>
          </a:xfrm>
          <a:custGeom>
            <a:avLst/>
            <a:gdLst/>
            <a:ahLst/>
            <a:cxnLst>
              <a:cxn ang="0">
                <a:pos x="0" y="16"/>
              </a:cxn>
              <a:cxn ang="0">
                <a:pos x="0" y="34"/>
              </a:cxn>
              <a:cxn ang="0">
                <a:pos x="17" y="50"/>
              </a:cxn>
              <a:cxn ang="0">
                <a:pos x="33" y="84"/>
              </a:cxn>
              <a:cxn ang="0">
                <a:pos x="65" y="100"/>
              </a:cxn>
              <a:cxn ang="0">
                <a:pos x="100" y="100"/>
              </a:cxn>
              <a:cxn ang="0">
                <a:pos x="100" y="67"/>
              </a:cxn>
              <a:cxn ang="0">
                <a:pos x="100" y="50"/>
              </a:cxn>
              <a:cxn ang="0">
                <a:pos x="83" y="16"/>
              </a:cxn>
              <a:cxn ang="0">
                <a:pos x="33" y="0"/>
              </a:cxn>
              <a:cxn ang="0">
                <a:pos x="0" y="16"/>
              </a:cxn>
              <a:cxn ang="0">
                <a:pos x="0" y="16"/>
              </a:cxn>
            </a:cxnLst>
            <a:rect l="0" t="0" r="r" b="b"/>
            <a:pathLst>
              <a:path w="100" h="100">
                <a:moveTo>
                  <a:pt x="0" y="16"/>
                </a:moveTo>
                <a:lnTo>
                  <a:pt x="0" y="34"/>
                </a:lnTo>
                <a:lnTo>
                  <a:pt x="17" y="50"/>
                </a:lnTo>
                <a:lnTo>
                  <a:pt x="33" y="84"/>
                </a:lnTo>
                <a:lnTo>
                  <a:pt x="65" y="100"/>
                </a:lnTo>
                <a:lnTo>
                  <a:pt x="100" y="100"/>
                </a:lnTo>
                <a:lnTo>
                  <a:pt x="100" y="67"/>
                </a:lnTo>
                <a:lnTo>
                  <a:pt x="100" y="50"/>
                </a:lnTo>
                <a:lnTo>
                  <a:pt x="83" y="16"/>
                </a:lnTo>
                <a:lnTo>
                  <a:pt x="33" y="0"/>
                </a:lnTo>
                <a:lnTo>
                  <a:pt x="0" y="16"/>
                </a:lnTo>
                <a:lnTo>
                  <a:pt x="0" y="16"/>
                </a:lnTo>
                <a:close/>
              </a:path>
            </a:pathLst>
          </a:custGeom>
          <a:solidFill>
            <a:srgbClr val="0000FF"/>
          </a:solidFill>
          <a:ln w="0">
            <a:solidFill>
              <a:srgbClr val="000000"/>
            </a:solidFill>
            <a:prstDash val="solid"/>
            <a:round/>
            <a:headEnd/>
            <a:tailEnd/>
          </a:ln>
        </p:spPr>
        <p:txBody>
          <a:bodyPr/>
          <a:lstStyle/>
          <a:p>
            <a:endParaRPr lang="en-US"/>
          </a:p>
        </p:txBody>
      </p:sp>
      <p:sp>
        <p:nvSpPr>
          <p:cNvPr id="23649" name="Freeform 97"/>
          <p:cNvSpPr>
            <a:spLocks/>
          </p:cNvSpPr>
          <p:nvPr/>
        </p:nvSpPr>
        <p:spPr bwMode="auto">
          <a:xfrm>
            <a:off x="1962150" y="5205413"/>
            <a:ext cx="106363" cy="39687"/>
          </a:xfrm>
          <a:custGeom>
            <a:avLst/>
            <a:gdLst/>
            <a:ahLst/>
            <a:cxnLst>
              <a:cxn ang="0">
                <a:pos x="50" y="16"/>
              </a:cxn>
              <a:cxn ang="0">
                <a:pos x="17" y="35"/>
              </a:cxn>
              <a:cxn ang="0">
                <a:pos x="0" y="67"/>
              </a:cxn>
              <a:cxn ang="0">
                <a:pos x="0" y="101"/>
              </a:cxn>
              <a:cxn ang="0">
                <a:pos x="32" y="67"/>
              </a:cxn>
              <a:cxn ang="0">
                <a:pos x="104" y="67"/>
              </a:cxn>
              <a:cxn ang="0">
                <a:pos x="167" y="51"/>
              </a:cxn>
              <a:cxn ang="0">
                <a:pos x="217" y="51"/>
              </a:cxn>
              <a:cxn ang="0">
                <a:pos x="253" y="35"/>
              </a:cxn>
              <a:cxn ang="0">
                <a:pos x="267" y="16"/>
              </a:cxn>
              <a:cxn ang="0">
                <a:pos x="253" y="0"/>
              </a:cxn>
              <a:cxn ang="0">
                <a:pos x="167" y="0"/>
              </a:cxn>
              <a:cxn ang="0">
                <a:pos x="121" y="16"/>
              </a:cxn>
              <a:cxn ang="0">
                <a:pos x="85" y="16"/>
              </a:cxn>
              <a:cxn ang="0">
                <a:pos x="50" y="16"/>
              </a:cxn>
              <a:cxn ang="0">
                <a:pos x="50" y="16"/>
              </a:cxn>
            </a:cxnLst>
            <a:rect l="0" t="0" r="r" b="b"/>
            <a:pathLst>
              <a:path w="267" h="101">
                <a:moveTo>
                  <a:pt x="50" y="16"/>
                </a:moveTo>
                <a:lnTo>
                  <a:pt x="17" y="35"/>
                </a:lnTo>
                <a:lnTo>
                  <a:pt x="0" y="67"/>
                </a:lnTo>
                <a:lnTo>
                  <a:pt x="0" y="101"/>
                </a:lnTo>
                <a:lnTo>
                  <a:pt x="32" y="67"/>
                </a:lnTo>
                <a:lnTo>
                  <a:pt x="104" y="67"/>
                </a:lnTo>
                <a:lnTo>
                  <a:pt x="167" y="51"/>
                </a:lnTo>
                <a:lnTo>
                  <a:pt x="217" y="51"/>
                </a:lnTo>
                <a:lnTo>
                  <a:pt x="253" y="35"/>
                </a:lnTo>
                <a:lnTo>
                  <a:pt x="267" y="16"/>
                </a:lnTo>
                <a:lnTo>
                  <a:pt x="253" y="0"/>
                </a:lnTo>
                <a:lnTo>
                  <a:pt x="167" y="0"/>
                </a:lnTo>
                <a:lnTo>
                  <a:pt x="121" y="16"/>
                </a:lnTo>
                <a:lnTo>
                  <a:pt x="85" y="16"/>
                </a:lnTo>
                <a:lnTo>
                  <a:pt x="50" y="16"/>
                </a:lnTo>
                <a:lnTo>
                  <a:pt x="50" y="16"/>
                </a:lnTo>
                <a:close/>
              </a:path>
            </a:pathLst>
          </a:custGeom>
          <a:solidFill>
            <a:srgbClr val="0000FF"/>
          </a:solidFill>
          <a:ln w="0">
            <a:solidFill>
              <a:srgbClr val="000000"/>
            </a:solidFill>
            <a:prstDash val="solid"/>
            <a:round/>
            <a:headEnd/>
            <a:tailEnd/>
          </a:ln>
        </p:spPr>
        <p:txBody>
          <a:bodyPr/>
          <a:lstStyle/>
          <a:p>
            <a:endParaRPr lang="en-US"/>
          </a:p>
        </p:txBody>
      </p:sp>
      <p:sp>
        <p:nvSpPr>
          <p:cNvPr id="23650" name="Freeform 98"/>
          <p:cNvSpPr>
            <a:spLocks/>
          </p:cNvSpPr>
          <p:nvPr/>
        </p:nvSpPr>
        <p:spPr bwMode="auto">
          <a:xfrm>
            <a:off x="1835150" y="5138738"/>
            <a:ext cx="87313" cy="66675"/>
          </a:xfrm>
          <a:custGeom>
            <a:avLst/>
            <a:gdLst/>
            <a:ahLst/>
            <a:cxnLst>
              <a:cxn ang="0">
                <a:pos x="82" y="0"/>
              </a:cxn>
              <a:cxn ang="0">
                <a:pos x="82" y="16"/>
              </a:cxn>
              <a:cxn ang="0">
                <a:pos x="35" y="49"/>
              </a:cxn>
              <a:cxn ang="0">
                <a:pos x="0" y="65"/>
              </a:cxn>
              <a:cxn ang="0">
                <a:pos x="16" y="65"/>
              </a:cxn>
              <a:cxn ang="0">
                <a:pos x="35" y="136"/>
              </a:cxn>
              <a:cxn ang="0">
                <a:pos x="68" y="169"/>
              </a:cxn>
              <a:cxn ang="0">
                <a:pos x="82" y="169"/>
              </a:cxn>
              <a:cxn ang="0">
                <a:pos x="116" y="152"/>
              </a:cxn>
              <a:cxn ang="0">
                <a:pos x="133" y="152"/>
              </a:cxn>
              <a:cxn ang="0">
                <a:pos x="166" y="169"/>
              </a:cxn>
              <a:cxn ang="0">
                <a:pos x="182" y="152"/>
              </a:cxn>
              <a:cxn ang="0">
                <a:pos x="200" y="152"/>
              </a:cxn>
              <a:cxn ang="0">
                <a:pos x="217" y="136"/>
              </a:cxn>
              <a:cxn ang="0">
                <a:pos x="200" y="99"/>
              </a:cxn>
              <a:cxn ang="0">
                <a:pos x="166" y="65"/>
              </a:cxn>
              <a:cxn ang="0">
                <a:pos x="133" y="16"/>
              </a:cxn>
              <a:cxn ang="0">
                <a:pos x="116" y="0"/>
              </a:cxn>
              <a:cxn ang="0">
                <a:pos x="82" y="0"/>
              </a:cxn>
              <a:cxn ang="0">
                <a:pos x="82" y="0"/>
              </a:cxn>
            </a:cxnLst>
            <a:rect l="0" t="0" r="r" b="b"/>
            <a:pathLst>
              <a:path w="217" h="169">
                <a:moveTo>
                  <a:pt x="82" y="0"/>
                </a:moveTo>
                <a:lnTo>
                  <a:pt x="82" y="16"/>
                </a:lnTo>
                <a:lnTo>
                  <a:pt x="35" y="49"/>
                </a:lnTo>
                <a:lnTo>
                  <a:pt x="0" y="65"/>
                </a:lnTo>
                <a:lnTo>
                  <a:pt x="16" y="65"/>
                </a:lnTo>
                <a:lnTo>
                  <a:pt x="35" y="136"/>
                </a:lnTo>
                <a:lnTo>
                  <a:pt x="68" y="169"/>
                </a:lnTo>
                <a:lnTo>
                  <a:pt x="82" y="169"/>
                </a:lnTo>
                <a:lnTo>
                  <a:pt x="116" y="152"/>
                </a:lnTo>
                <a:lnTo>
                  <a:pt x="133" y="152"/>
                </a:lnTo>
                <a:lnTo>
                  <a:pt x="166" y="169"/>
                </a:lnTo>
                <a:lnTo>
                  <a:pt x="182" y="152"/>
                </a:lnTo>
                <a:lnTo>
                  <a:pt x="200" y="152"/>
                </a:lnTo>
                <a:lnTo>
                  <a:pt x="217" y="136"/>
                </a:lnTo>
                <a:lnTo>
                  <a:pt x="200" y="99"/>
                </a:lnTo>
                <a:lnTo>
                  <a:pt x="166" y="65"/>
                </a:lnTo>
                <a:lnTo>
                  <a:pt x="133" y="16"/>
                </a:lnTo>
                <a:lnTo>
                  <a:pt x="116" y="0"/>
                </a:lnTo>
                <a:lnTo>
                  <a:pt x="82" y="0"/>
                </a:lnTo>
                <a:lnTo>
                  <a:pt x="82" y="0"/>
                </a:lnTo>
                <a:close/>
              </a:path>
            </a:pathLst>
          </a:custGeom>
          <a:solidFill>
            <a:srgbClr val="0000FF"/>
          </a:solidFill>
          <a:ln w="0">
            <a:solidFill>
              <a:srgbClr val="000000"/>
            </a:solidFill>
            <a:prstDash val="solid"/>
            <a:round/>
            <a:headEnd/>
            <a:tailEnd/>
          </a:ln>
        </p:spPr>
        <p:txBody>
          <a:bodyPr/>
          <a:lstStyle/>
          <a:p>
            <a:endParaRPr lang="en-US"/>
          </a:p>
        </p:txBody>
      </p:sp>
      <p:sp>
        <p:nvSpPr>
          <p:cNvPr id="23651" name="Freeform 99"/>
          <p:cNvSpPr>
            <a:spLocks/>
          </p:cNvSpPr>
          <p:nvPr/>
        </p:nvSpPr>
        <p:spPr bwMode="auto">
          <a:xfrm>
            <a:off x="1624013" y="5072063"/>
            <a:ext cx="79375" cy="60325"/>
          </a:xfrm>
          <a:custGeom>
            <a:avLst/>
            <a:gdLst/>
            <a:ahLst/>
            <a:cxnLst>
              <a:cxn ang="0">
                <a:pos x="0" y="68"/>
              </a:cxn>
              <a:cxn ang="0">
                <a:pos x="0" y="100"/>
              </a:cxn>
              <a:cxn ang="0">
                <a:pos x="16" y="100"/>
              </a:cxn>
              <a:cxn ang="0">
                <a:pos x="49" y="100"/>
              </a:cxn>
              <a:cxn ang="0">
                <a:pos x="62" y="152"/>
              </a:cxn>
              <a:cxn ang="0">
                <a:pos x="114" y="152"/>
              </a:cxn>
              <a:cxn ang="0">
                <a:pos x="150" y="135"/>
              </a:cxn>
              <a:cxn ang="0">
                <a:pos x="166" y="119"/>
              </a:cxn>
              <a:cxn ang="0">
                <a:pos x="184" y="68"/>
              </a:cxn>
              <a:cxn ang="0">
                <a:pos x="201" y="34"/>
              </a:cxn>
              <a:cxn ang="0">
                <a:pos x="166" y="0"/>
              </a:cxn>
              <a:cxn ang="0">
                <a:pos x="114" y="0"/>
              </a:cxn>
              <a:cxn ang="0">
                <a:pos x="16" y="34"/>
              </a:cxn>
              <a:cxn ang="0">
                <a:pos x="0" y="68"/>
              </a:cxn>
              <a:cxn ang="0">
                <a:pos x="0" y="68"/>
              </a:cxn>
            </a:cxnLst>
            <a:rect l="0" t="0" r="r" b="b"/>
            <a:pathLst>
              <a:path w="201" h="152">
                <a:moveTo>
                  <a:pt x="0" y="68"/>
                </a:moveTo>
                <a:lnTo>
                  <a:pt x="0" y="100"/>
                </a:lnTo>
                <a:lnTo>
                  <a:pt x="16" y="100"/>
                </a:lnTo>
                <a:lnTo>
                  <a:pt x="49" y="100"/>
                </a:lnTo>
                <a:lnTo>
                  <a:pt x="62" y="152"/>
                </a:lnTo>
                <a:lnTo>
                  <a:pt x="114" y="152"/>
                </a:lnTo>
                <a:lnTo>
                  <a:pt x="150" y="135"/>
                </a:lnTo>
                <a:lnTo>
                  <a:pt x="166" y="119"/>
                </a:lnTo>
                <a:lnTo>
                  <a:pt x="184" y="68"/>
                </a:lnTo>
                <a:lnTo>
                  <a:pt x="201" y="34"/>
                </a:lnTo>
                <a:lnTo>
                  <a:pt x="166" y="0"/>
                </a:lnTo>
                <a:lnTo>
                  <a:pt x="114" y="0"/>
                </a:lnTo>
                <a:lnTo>
                  <a:pt x="16" y="34"/>
                </a:lnTo>
                <a:lnTo>
                  <a:pt x="0" y="68"/>
                </a:lnTo>
                <a:lnTo>
                  <a:pt x="0" y="68"/>
                </a:lnTo>
                <a:close/>
              </a:path>
            </a:pathLst>
          </a:custGeom>
          <a:solidFill>
            <a:srgbClr val="0000FF"/>
          </a:solidFill>
          <a:ln w="0">
            <a:solidFill>
              <a:srgbClr val="000000"/>
            </a:solidFill>
            <a:prstDash val="solid"/>
            <a:round/>
            <a:headEnd/>
            <a:tailEnd/>
          </a:ln>
        </p:spPr>
        <p:txBody>
          <a:bodyPr/>
          <a:lstStyle/>
          <a:p>
            <a:endParaRPr lang="en-US"/>
          </a:p>
        </p:txBody>
      </p:sp>
      <p:sp>
        <p:nvSpPr>
          <p:cNvPr id="23652" name="Freeform 100"/>
          <p:cNvSpPr>
            <a:spLocks/>
          </p:cNvSpPr>
          <p:nvPr/>
        </p:nvSpPr>
        <p:spPr bwMode="auto">
          <a:xfrm>
            <a:off x="1555750" y="5118100"/>
            <a:ext cx="39688" cy="39688"/>
          </a:xfrm>
          <a:custGeom>
            <a:avLst/>
            <a:gdLst/>
            <a:ahLst/>
            <a:cxnLst>
              <a:cxn ang="0">
                <a:pos x="37" y="33"/>
              </a:cxn>
              <a:cxn ang="0">
                <a:pos x="0" y="65"/>
              </a:cxn>
              <a:cxn ang="0">
                <a:pos x="19" y="81"/>
              </a:cxn>
              <a:cxn ang="0">
                <a:pos x="52" y="98"/>
              </a:cxn>
              <a:cxn ang="0">
                <a:pos x="68" y="49"/>
              </a:cxn>
              <a:cxn ang="0">
                <a:pos x="85" y="33"/>
              </a:cxn>
              <a:cxn ang="0">
                <a:pos x="101" y="0"/>
              </a:cxn>
              <a:cxn ang="0">
                <a:pos x="85" y="0"/>
              </a:cxn>
              <a:cxn ang="0">
                <a:pos x="68" y="0"/>
              </a:cxn>
              <a:cxn ang="0">
                <a:pos x="37" y="33"/>
              </a:cxn>
              <a:cxn ang="0">
                <a:pos x="37" y="33"/>
              </a:cxn>
            </a:cxnLst>
            <a:rect l="0" t="0" r="r" b="b"/>
            <a:pathLst>
              <a:path w="101" h="98">
                <a:moveTo>
                  <a:pt x="37" y="33"/>
                </a:moveTo>
                <a:lnTo>
                  <a:pt x="0" y="65"/>
                </a:lnTo>
                <a:lnTo>
                  <a:pt x="19" y="81"/>
                </a:lnTo>
                <a:lnTo>
                  <a:pt x="52" y="98"/>
                </a:lnTo>
                <a:lnTo>
                  <a:pt x="68" y="49"/>
                </a:lnTo>
                <a:lnTo>
                  <a:pt x="85" y="33"/>
                </a:lnTo>
                <a:lnTo>
                  <a:pt x="101" y="0"/>
                </a:lnTo>
                <a:lnTo>
                  <a:pt x="85" y="0"/>
                </a:lnTo>
                <a:lnTo>
                  <a:pt x="68" y="0"/>
                </a:lnTo>
                <a:lnTo>
                  <a:pt x="37" y="33"/>
                </a:lnTo>
                <a:lnTo>
                  <a:pt x="37" y="33"/>
                </a:lnTo>
                <a:close/>
              </a:path>
            </a:pathLst>
          </a:custGeom>
          <a:solidFill>
            <a:srgbClr val="FFFFFF"/>
          </a:solidFill>
          <a:ln w="0">
            <a:solidFill>
              <a:srgbClr val="000000"/>
            </a:solidFill>
            <a:prstDash val="solid"/>
            <a:round/>
            <a:headEnd/>
            <a:tailEnd/>
          </a:ln>
        </p:spPr>
        <p:txBody>
          <a:bodyPr/>
          <a:lstStyle/>
          <a:p>
            <a:endParaRPr lang="en-US"/>
          </a:p>
        </p:txBody>
      </p:sp>
      <p:sp>
        <p:nvSpPr>
          <p:cNvPr id="23653" name="Freeform 101"/>
          <p:cNvSpPr>
            <a:spLocks/>
          </p:cNvSpPr>
          <p:nvPr/>
        </p:nvSpPr>
        <p:spPr bwMode="auto">
          <a:xfrm>
            <a:off x="1501775" y="5164138"/>
            <a:ext cx="20638" cy="19050"/>
          </a:xfrm>
          <a:custGeom>
            <a:avLst/>
            <a:gdLst/>
            <a:ahLst/>
            <a:cxnLst>
              <a:cxn ang="0">
                <a:pos x="19" y="0"/>
              </a:cxn>
              <a:cxn ang="0">
                <a:pos x="0" y="34"/>
              </a:cxn>
              <a:cxn ang="0">
                <a:pos x="19" y="51"/>
              </a:cxn>
              <a:cxn ang="0">
                <a:pos x="55" y="34"/>
              </a:cxn>
              <a:cxn ang="0">
                <a:pos x="55" y="19"/>
              </a:cxn>
              <a:cxn ang="0">
                <a:pos x="55" y="0"/>
              </a:cxn>
              <a:cxn ang="0">
                <a:pos x="19" y="0"/>
              </a:cxn>
              <a:cxn ang="0">
                <a:pos x="19" y="0"/>
              </a:cxn>
            </a:cxnLst>
            <a:rect l="0" t="0" r="r" b="b"/>
            <a:pathLst>
              <a:path w="55" h="51">
                <a:moveTo>
                  <a:pt x="19" y="0"/>
                </a:moveTo>
                <a:lnTo>
                  <a:pt x="0" y="34"/>
                </a:lnTo>
                <a:lnTo>
                  <a:pt x="19" y="51"/>
                </a:lnTo>
                <a:lnTo>
                  <a:pt x="55" y="34"/>
                </a:lnTo>
                <a:lnTo>
                  <a:pt x="55" y="19"/>
                </a:lnTo>
                <a:lnTo>
                  <a:pt x="55" y="0"/>
                </a:lnTo>
                <a:lnTo>
                  <a:pt x="19" y="0"/>
                </a:lnTo>
                <a:lnTo>
                  <a:pt x="19" y="0"/>
                </a:lnTo>
                <a:close/>
              </a:path>
            </a:pathLst>
          </a:custGeom>
          <a:solidFill>
            <a:srgbClr val="FFFFFF"/>
          </a:solidFill>
          <a:ln w="0">
            <a:solidFill>
              <a:srgbClr val="000000"/>
            </a:solidFill>
            <a:prstDash val="solid"/>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762000"/>
            <a:ext cx="9144000" cy="1524000"/>
          </a:xfrm>
        </p:spPr>
        <p:txBody>
          <a:bodyPr/>
          <a:lstStyle/>
          <a:p>
            <a:r>
              <a:rPr lang="es-US" noProof="0" dirty="0" smtClean="0"/>
              <a:t>¿Dónde Encuentro Nuevos Estándares de la OSHA?</a:t>
            </a:r>
            <a:endParaRPr lang="es-US" noProof="0" dirty="0"/>
          </a:p>
        </p:txBody>
      </p:sp>
      <p:sp>
        <p:nvSpPr>
          <p:cNvPr id="19459" name="Rectangle 3"/>
          <p:cNvSpPr>
            <a:spLocks noGrp="1" noChangeArrowheads="1"/>
          </p:cNvSpPr>
          <p:nvPr>
            <p:ph idx="1"/>
          </p:nvPr>
        </p:nvSpPr>
        <p:spPr>
          <a:xfrm>
            <a:off x="457200" y="2286000"/>
            <a:ext cx="8382000" cy="2743200"/>
          </a:xfrm>
        </p:spPr>
        <p:txBody>
          <a:bodyPr>
            <a:normAutofit/>
          </a:bodyPr>
          <a:lstStyle/>
          <a:p>
            <a:r>
              <a:rPr lang="es-US" noProof="0" dirty="0" smtClean="0"/>
              <a:t>Código de Reglamentos Federales (CFR)</a:t>
            </a:r>
          </a:p>
          <a:p>
            <a:r>
              <a:rPr lang="es-US" noProof="0" dirty="0" smtClean="0"/>
              <a:t>Pagina de Internet de la OSHA</a:t>
            </a:r>
          </a:p>
          <a:p>
            <a:endParaRPr lang="es-US" noProof="0" dirty="0" smtClean="0"/>
          </a:p>
          <a:p>
            <a:pPr>
              <a:buFontTx/>
              <a:buNone/>
            </a:pPr>
            <a:r>
              <a:rPr lang="es-US" i="1" noProof="0" dirty="0" smtClean="0"/>
              <a:t>     (www.osha.gov)</a:t>
            </a:r>
            <a:endParaRPr lang="es-US" noProof="0" dirty="0"/>
          </a:p>
        </p:txBody>
      </p:sp>
      <p:pic>
        <p:nvPicPr>
          <p:cNvPr id="19462" name="Picture 6" descr="C:\My Documents\My Pictures\Clipart 2\OFFICE\BOOK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10200" y="3543300"/>
            <a:ext cx="3048000" cy="14859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r>
              <a:rPr lang="es-US" noProof="0" dirty="0" smtClean="0"/>
              <a:t>Encontrando  Estándares de OSHA </a:t>
            </a:r>
            <a:endParaRPr lang="es-US" noProof="0" dirty="0"/>
          </a:p>
        </p:txBody>
      </p:sp>
      <p:sp>
        <p:nvSpPr>
          <p:cNvPr id="24580" name="Text Box 4"/>
          <p:cNvSpPr txBox="1">
            <a:spLocks noChangeArrowheads="1"/>
          </p:cNvSpPr>
          <p:nvPr/>
        </p:nvSpPr>
        <p:spPr bwMode="auto">
          <a:xfrm>
            <a:off x="1327150" y="1905000"/>
            <a:ext cx="6673850" cy="936625"/>
          </a:xfrm>
          <a:prstGeom prst="rect">
            <a:avLst/>
          </a:prstGeom>
          <a:noFill/>
          <a:ln w="9525">
            <a:noFill/>
            <a:miter lim="800000"/>
            <a:headEnd/>
            <a:tailEnd/>
          </a:ln>
        </p:spPr>
        <p:txBody>
          <a:bodyPr/>
          <a:lstStyle/>
          <a:p>
            <a:r>
              <a:rPr lang="en-US" sz="4800" b="1" dirty="0">
                <a:solidFill>
                  <a:srgbClr val="FF3300"/>
                </a:solidFill>
                <a:effectLst>
                  <a:outerShdw blurRad="38100" dist="38100" dir="2700000" algn="tl">
                    <a:srgbClr val="000000">
                      <a:alpha val="43137"/>
                    </a:srgbClr>
                  </a:outerShdw>
                </a:effectLst>
                <a:latin typeface="Arial" charset="0"/>
              </a:rPr>
              <a:t>29 CFR 1926.600-606</a:t>
            </a:r>
            <a:endParaRPr lang="en-US" sz="4800" b="1" dirty="0">
              <a:effectLst>
                <a:outerShdw blurRad="38100" dist="38100" dir="2700000" algn="tl">
                  <a:srgbClr val="000000">
                    <a:alpha val="43137"/>
                  </a:srgbClr>
                </a:outerShdw>
              </a:effectLst>
              <a:latin typeface="Arial" charset="0"/>
            </a:endParaRPr>
          </a:p>
        </p:txBody>
      </p:sp>
      <p:sp>
        <p:nvSpPr>
          <p:cNvPr id="24581" name="Text Box 5"/>
          <p:cNvSpPr txBox="1">
            <a:spLocks noChangeArrowheads="1"/>
          </p:cNvSpPr>
          <p:nvPr/>
        </p:nvSpPr>
        <p:spPr bwMode="auto">
          <a:xfrm>
            <a:off x="1143000" y="2959100"/>
            <a:ext cx="1525588" cy="512763"/>
          </a:xfrm>
          <a:prstGeom prst="rect">
            <a:avLst/>
          </a:prstGeom>
          <a:noFill/>
          <a:ln w="9525">
            <a:noFill/>
            <a:miter lim="800000"/>
            <a:headEnd/>
            <a:tailEnd/>
          </a:ln>
        </p:spPr>
        <p:txBody>
          <a:bodyPr/>
          <a:lstStyle/>
          <a:p>
            <a:r>
              <a:rPr lang="en-US" sz="2800" b="1" dirty="0" err="1" smtClean="0">
                <a:solidFill>
                  <a:srgbClr val="0000FF"/>
                </a:solidFill>
                <a:effectLst>
                  <a:outerShdw blurRad="38100" dist="38100" dir="2700000" algn="tl">
                    <a:srgbClr val="000000">
                      <a:alpha val="43137"/>
                    </a:srgbClr>
                  </a:outerShdw>
                </a:effectLst>
                <a:latin typeface="Arial" charset="0"/>
              </a:rPr>
              <a:t>Título</a:t>
            </a:r>
            <a:endParaRPr lang="en-US" sz="2800" b="1" dirty="0">
              <a:effectLst>
                <a:outerShdw blurRad="38100" dist="38100" dir="2700000" algn="tl">
                  <a:srgbClr val="000000">
                    <a:alpha val="43137"/>
                  </a:srgbClr>
                </a:outerShdw>
              </a:effectLst>
              <a:latin typeface="Arial" charset="0"/>
            </a:endParaRPr>
          </a:p>
        </p:txBody>
      </p:sp>
      <p:sp>
        <p:nvSpPr>
          <p:cNvPr id="24582" name="Line 6"/>
          <p:cNvSpPr>
            <a:spLocks noChangeShapeType="1"/>
          </p:cNvSpPr>
          <p:nvPr/>
        </p:nvSpPr>
        <p:spPr bwMode="auto">
          <a:xfrm flipV="1">
            <a:off x="1577975" y="2720975"/>
            <a:ext cx="1588" cy="260350"/>
          </a:xfrm>
          <a:prstGeom prst="line">
            <a:avLst/>
          </a:prstGeom>
          <a:noFill/>
          <a:ln w="9525">
            <a:solidFill>
              <a:srgbClr val="000000"/>
            </a:solidFill>
            <a:round/>
            <a:headEnd/>
            <a:tailEnd type="triangle" w="med" len="med"/>
          </a:ln>
        </p:spPr>
        <p:txBody>
          <a:bodyPr/>
          <a:lstStyle/>
          <a:p>
            <a:endParaRPr lang="en-US"/>
          </a:p>
        </p:txBody>
      </p:sp>
      <p:sp>
        <p:nvSpPr>
          <p:cNvPr id="24583" name="Text Box 7"/>
          <p:cNvSpPr txBox="1">
            <a:spLocks noChangeArrowheads="1"/>
          </p:cNvSpPr>
          <p:nvPr/>
        </p:nvSpPr>
        <p:spPr bwMode="auto">
          <a:xfrm>
            <a:off x="1600200" y="4419600"/>
            <a:ext cx="2362200" cy="1371600"/>
          </a:xfrm>
          <a:prstGeom prst="rect">
            <a:avLst/>
          </a:prstGeom>
          <a:noFill/>
          <a:ln w="9525">
            <a:noFill/>
            <a:miter lim="800000"/>
            <a:headEnd/>
            <a:tailEnd/>
          </a:ln>
        </p:spPr>
        <p:txBody>
          <a:bodyPr/>
          <a:lstStyle/>
          <a:p>
            <a:r>
              <a:rPr lang="en-US" sz="2000" b="1" dirty="0" err="1" smtClean="0">
                <a:solidFill>
                  <a:srgbClr val="0000FF"/>
                </a:solidFill>
                <a:effectLst>
                  <a:outerShdw blurRad="38100" dist="38100" dir="2700000" algn="tl">
                    <a:srgbClr val="000000">
                      <a:alpha val="43137"/>
                    </a:srgbClr>
                  </a:outerShdw>
                </a:effectLst>
                <a:latin typeface="Arial" charset="0"/>
              </a:rPr>
              <a:t>Código</a:t>
            </a:r>
            <a:r>
              <a:rPr lang="en-US" sz="2000" b="1" dirty="0" smtClean="0">
                <a:solidFill>
                  <a:srgbClr val="0000FF"/>
                </a:solidFill>
                <a:effectLst>
                  <a:outerShdw blurRad="38100" dist="38100" dir="2700000" algn="tl">
                    <a:srgbClr val="000000">
                      <a:alpha val="43137"/>
                    </a:srgbClr>
                  </a:outerShdw>
                </a:effectLst>
                <a:latin typeface="Arial" charset="0"/>
              </a:rPr>
              <a:t> de </a:t>
            </a:r>
            <a:r>
              <a:rPr lang="en-US" sz="2000" b="1" dirty="0" err="1" smtClean="0">
                <a:solidFill>
                  <a:srgbClr val="0000FF"/>
                </a:solidFill>
                <a:effectLst>
                  <a:outerShdw blurRad="38100" dist="38100" dir="2700000" algn="tl">
                    <a:srgbClr val="000000">
                      <a:alpha val="43137"/>
                    </a:srgbClr>
                  </a:outerShdw>
                </a:effectLst>
                <a:latin typeface="Arial" charset="0"/>
              </a:rPr>
              <a:t>Reglamentos</a:t>
            </a:r>
            <a:r>
              <a:rPr lang="en-US" sz="2000" b="1" dirty="0" smtClean="0">
                <a:solidFill>
                  <a:srgbClr val="0000FF"/>
                </a:solidFill>
                <a:effectLst>
                  <a:outerShdw blurRad="38100" dist="38100" dir="2700000" algn="tl">
                    <a:srgbClr val="000000">
                      <a:alpha val="43137"/>
                    </a:srgbClr>
                  </a:outerShdw>
                </a:effectLst>
                <a:latin typeface="Arial" charset="0"/>
              </a:rPr>
              <a:t> </a:t>
            </a:r>
            <a:r>
              <a:rPr lang="en-US" sz="2000" b="1" dirty="0" err="1" smtClean="0">
                <a:solidFill>
                  <a:srgbClr val="0000FF"/>
                </a:solidFill>
                <a:effectLst>
                  <a:outerShdw blurRad="38100" dist="38100" dir="2700000" algn="tl">
                    <a:srgbClr val="000000">
                      <a:alpha val="43137"/>
                    </a:srgbClr>
                  </a:outerShdw>
                </a:effectLst>
                <a:latin typeface="Arial" charset="0"/>
              </a:rPr>
              <a:t>Federales</a:t>
            </a:r>
            <a:endParaRPr lang="en-US" sz="2000" b="1" dirty="0">
              <a:solidFill>
                <a:srgbClr val="0000FF"/>
              </a:solidFill>
              <a:effectLst>
                <a:outerShdw blurRad="38100" dist="38100" dir="2700000" algn="tl">
                  <a:srgbClr val="000000">
                    <a:alpha val="43137"/>
                  </a:srgbClr>
                </a:outerShdw>
              </a:effectLst>
              <a:latin typeface="Arial" charset="0"/>
            </a:endParaRPr>
          </a:p>
        </p:txBody>
      </p:sp>
      <p:sp>
        <p:nvSpPr>
          <p:cNvPr id="24584" name="Line 8"/>
          <p:cNvSpPr>
            <a:spLocks noChangeShapeType="1"/>
          </p:cNvSpPr>
          <p:nvPr/>
        </p:nvSpPr>
        <p:spPr bwMode="auto">
          <a:xfrm flipV="1">
            <a:off x="2667000" y="2743200"/>
            <a:ext cx="1588" cy="1676400"/>
          </a:xfrm>
          <a:prstGeom prst="line">
            <a:avLst/>
          </a:prstGeom>
          <a:noFill/>
          <a:ln w="9525">
            <a:solidFill>
              <a:srgbClr val="000000"/>
            </a:solidFill>
            <a:round/>
            <a:headEnd/>
            <a:tailEnd type="triangle" w="med" len="med"/>
          </a:ln>
        </p:spPr>
        <p:txBody>
          <a:bodyPr/>
          <a:lstStyle/>
          <a:p>
            <a:endParaRPr lang="en-US"/>
          </a:p>
        </p:txBody>
      </p:sp>
      <p:sp>
        <p:nvSpPr>
          <p:cNvPr id="24585" name="Text Box 9"/>
          <p:cNvSpPr txBox="1">
            <a:spLocks noChangeArrowheads="1"/>
          </p:cNvSpPr>
          <p:nvPr/>
        </p:nvSpPr>
        <p:spPr bwMode="auto">
          <a:xfrm>
            <a:off x="3287713" y="2959100"/>
            <a:ext cx="1284287" cy="512763"/>
          </a:xfrm>
          <a:prstGeom prst="rect">
            <a:avLst/>
          </a:prstGeom>
          <a:noFill/>
          <a:ln w="9525">
            <a:noFill/>
            <a:miter lim="800000"/>
            <a:headEnd/>
            <a:tailEnd/>
          </a:ln>
        </p:spPr>
        <p:txBody>
          <a:bodyPr/>
          <a:lstStyle/>
          <a:p>
            <a:r>
              <a:rPr lang="en-US" sz="2800" b="1" dirty="0" smtClean="0">
                <a:solidFill>
                  <a:srgbClr val="0000FF"/>
                </a:solidFill>
                <a:effectLst>
                  <a:outerShdw blurRad="38100" dist="38100" dir="2700000" algn="tl">
                    <a:srgbClr val="000000">
                      <a:alpha val="43137"/>
                    </a:srgbClr>
                  </a:outerShdw>
                </a:effectLst>
                <a:latin typeface="Arial" charset="0"/>
              </a:rPr>
              <a:t>Parte </a:t>
            </a:r>
            <a:endParaRPr lang="en-US" sz="2800" b="1" dirty="0">
              <a:solidFill>
                <a:srgbClr val="0000FF"/>
              </a:solidFill>
              <a:effectLst>
                <a:outerShdw blurRad="38100" dist="38100" dir="2700000" algn="tl">
                  <a:srgbClr val="000000">
                    <a:alpha val="43137"/>
                  </a:srgbClr>
                </a:outerShdw>
              </a:effectLst>
              <a:latin typeface="Arial" charset="0"/>
            </a:endParaRPr>
          </a:p>
        </p:txBody>
      </p:sp>
      <p:sp>
        <p:nvSpPr>
          <p:cNvPr id="24586" name="Line 10"/>
          <p:cNvSpPr>
            <a:spLocks noChangeShapeType="1"/>
          </p:cNvSpPr>
          <p:nvPr/>
        </p:nvSpPr>
        <p:spPr bwMode="auto">
          <a:xfrm flipV="1">
            <a:off x="3570288" y="2744788"/>
            <a:ext cx="1587" cy="239712"/>
          </a:xfrm>
          <a:prstGeom prst="line">
            <a:avLst/>
          </a:prstGeom>
          <a:noFill/>
          <a:ln w="9525">
            <a:solidFill>
              <a:srgbClr val="000000"/>
            </a:solidFill>
            <a:round/>
            <a:headEnd/>
            <a:tailEnd type="triangle" w="med" len="med"/>
          </a:ln>
        </p:spPr>
        <p:txBody>
          <a:bodyPr/>
          <a:lstStyle/>
          <a:p>
            <a:endParaRPr lang="en-US"/>
          </a:p>
        </p:txBody>
      </p:sp>
      <p:sp>
        <p:nvSpPr>
          <p:cNvPr id="24587" name="Line 11"/>
          <p:cNvSpPr>
            <a:spLocks noChangeShapeType="1"/>
          </p:cNvSpPr>
          <p:nvPr/>
        </p:nvSpPr>
        <p:spPr bwMode="auto">
          <a:xfrm flipV="1">
            <a:off x="5334000" y="2590800"/>
            <a:ext cx="1588" cy="304800"/>
          </a:xfrm>
          <a:prstGeom prst="line">
            <a:avLst/>
          </a:prstGeom>
          <a:noFill/>
          <a:ln w="9525">
            <a:solidFill>
              <a:srgbClr val="000000"/>
            </a:solidFill>
            <a:round/>
            <a:headEnd/>
            <a:tailEnd type="triangle" w="med" len="med"/>
          </a:ln>
        </p:spPr>
        <p:txBody>
          <a:bodyPr/>
          <a:lstStyle/>
          <a:p>
            <a:endParaRPr lang="en-US"/>
          </a:p>
        </p:txBody>
      </p:sp>
      <p:sp>
        <p:nvSpPr>
          <p:cNvPr id="24588" name="Line 12"/>
          <p:cNvSpPr>
            <a:spLocks noChangeShapeType="1"/>
          </p:cNvSpPr>
          <p:nvPr/>
        </p:nvSpPr>
        <p:spPr bwMode="auto">
          <a:xfrm flipV="1">
            <a:off x="7239000" y="2590800"/>
            <a:ext cx="0" cy="304800"/>
          </a:xfrm>
          <a:prstGeom prst="line">
            <a:avLst/>
          </a:prstGeom>
          <a:noFill/>
          <a:ln w="9525">
            <a:solidFill>
              <a:srgbClr val="000000"/>
            </a:solidFill>
            <a:round/>
            <a:headEnd/>
            <a:tailEnd type="triangle" w="med" len="med"/>
          </a:ln>
        </p:spPr>
        <p:txBody>
          <a:bodyPr/>
          <a:lstStyle/>
          <a:p>
            <a:endParaRPr lang="en-US"/>
          </a:p>
        </p:txBody>
      </p:sp>
      <p:sp>
        <p:nvSpPr>
          <p:cNvPr id="24589" name="Line 13"/>
          <p:cNvSpPr>
            <a:spLocks noChangeShapeType="1"/>
          </p:cNvSpPr>
          <p:nvPr/>
        </p:nvSpPr>
        <p:spPr bwMode="auto">
          <a:xfrm>
            <a:off x="5334000" y="2895600"/>
            <a:ext cx="1905000" cy="0"/>
          </a:xfrm>
          <a:prstGeom prst="line">
            <a:avLst/>
          </a:prstGeom>
          <a:noFill/>
          <a:ln w="9525">
            <a:solidFill>
              <a:srgbClr val="000000"/>
            </a:solidFill>
            <a:round/>
            <a:headEnd/>
            <a:tailEnd/>
          </a:ln>
        </p:spPr>
        <p:txBody>
          <a:bodyPr/>
          <a:lstStyle/>
          <a:p>
            <a:endParaRPr lang="en-US"/>
          </a:p>
        </p:txBody>
      </p:sp>
      <p:sp>
        <p:nvSpPr>
          <p:cNvPr id="24590" name="Line 14"/>
          <p:cNvSpPr>
            <a:spLocks noChangeShapeType="1"/>
          </p:cNvSpPr>
          <p:nvPr/>
        </p:nvSpPr>
        <p:spPr bwMode="auto">
          <a:xfrm>
            <a:off x="5867400" y="2895600"/>
            <a:ext cx="0" cy="1676400"/>
          </a:xfrm>
          <a:prstGeom prst="line">
            <a:avLst/>
          </a:prstGeom>
          <a:noFill/>
          <a:ln w="9525">
            <a:solidFill>
              <a:srgbClr val="000000"/>
            </a:solidFill>
            <a:round/>
            <a:headEnd/>
            <a:tailEnd/>
          </a:ln>
        </p:spPr>
        <p:txBody>
          <a:bodyPr/>
          <a:lstStyle/>
          <a:p>
            <a:endParaRPr lang="en-US"/>
          </a:p>
        </p:txBody>
      </p:sp>
      <p:sp>
        <p:nvSpPr>
          <p:cNvPr id="24591" name="Text Box 15"/>
          <p:cNvSpPr txBox="1">
            <a:spLocks noChangeArrowheads="1"/>
          </p:cNvSpPr>
          <p:nvPr/>
        </p:nvSpPr>
        <p:spPr bwMode="auto">
          <a:xfrm>
            <a:off x="5334000" y="4572000"/>
            <a:ext cx="1905000" cy="565150"/>
          </a:xfrm>
          <a:prstGeom prst="rect">
            <a:avLst/>
          </a:prstGeom>
          <a:noFill/>
          <a:ln w="9525">
            <a:noFill/>
            <a:miter lim="800000"/>
            <a:headEnd/>
            <a:tailEnd/>
          </a:ln>
        </p:spPr>
        <p:txBody>
          <a:bodyPr/>
          <a:lstStyle/>
          <a:p>
            <a:r>
              <a:rPr lang="en-US" sz="2800" b="1" dirty="0" err="1" smtClean="0">
                <a:solidFill>
                  <a:srgbClr val="0000FF"/>
                </a:solidFill>
                <a:effectLst>
                  <a:outerShdw blurRad="38100" dist="38100" dir="2700000" algn="tl">
                    <a:srgbClr val="000000">
                      <a:alpha val="43137"/>
                    </a:srgbClr>
                  </a:outerShdw>
                </a:effectLst>
                <a:latin typeface="Arial" charset="0"/>
              </a:rPr>
              <a:t>Subparte</a:t>
            </a:r>
            <a:r>
              <a:rPr lang="en-US" sz="2800" b="1" dirty="0" smtClean="0">
                <a:solidFill>
                  <a:srgbClr val="0000FF"/>
                </a:solidFill>
                <a:effectLst>
                  <a:outerShdw blurRad="38100" dist="38100" dir="2700000" algn="tl">
                    <a:srgbClr val="000000">
                      <a:alpha val="43137"/>
                    </a:srgbClr>
                  </a:outerShdw>
                </a:effectLst>
                <a:latin typeface="Arial" charset="0"/>
              </a:rPr>
              <a:t> </a:t>
            </a:r>
            <a:endParaRPr lang="en-US" sz="2800" b="1" dirty="0">
              <a:solidFill>
                <a:srgbClr val="0000FF"/>
              </a:solidFill>
              <a:effectLst>
                <a:outerShdw blurRad="38100" dist="38100" dir="2700000" algn="tl">
                  <a:srgbClr val="000000">
                    <a:alpha val="43137"/>
                  </a:srgbClr>
                </a:outerShdw>
              </a:effectLst>
              <a:latin typeface="Arial" charset="0"/>
            </a:endParaRPr>
          </a:p>
        </p:txBody>
      </p:sp>
      <p:sp>
        <p:nvSpPr>
          <p:cNvPr id="24593" name="Text Box 17"/>
          <p:cNvSpPr txBox="1">
            <a:spLocks noChangeArrowheads="1"/>
          </p:cNvSpPr>
          <p:nvPr/>
        </p:nvSpPr>
        <p:spPr bwMode="auto">
          <a:xfrm>
            <a:off x="4989513" y="5137150"/>
            <a:ext cx="2554287" cy="1263650"/>
          </a:xfrm>
          <a:prstGeom prst="rect">
            <a:avLst/>
          </a:prstGeom>
          <a:noFill/>
          <a:ln w="9525">
            <a:noFill/>
            <a:miter lim="800000"/>
            <a:headEnd/>
            <a:tailEnd/>
          </a:ln>
        </p:spPr>
        <p:txBody>
          <a:bodyPr/>
          <a:lstStyle/>
          <a:p>
            <a:endParaRPr lang="en-US" sz="1600" b="1" i="1" dirty="0">
              <a:solidFill>
                <a:schemeClr val="accent2">
                  <a:lumMod val="50000"/>
                </a:schemeClr>
              </a:solidFill>
            </a:endParaRPr>
          </a:p>
        </p:txBody>
      </p:sp>
      <p:sp>
        <p:nvSpPr>
          <p:cNvPr id="24594" name="Text Box 18"/>
          <p:cNvSpPr txBox="1">
            <a:spLocks noChangeArrowheads="1"/>
          </p:cNvSpPr>
          <p:nvPr/>
        </p:nvSpPr>
        <p:spPr bwMode="auto">
          <a:xfrm>
            <a:off x="2668588" y="3471863"/>
            <a:ext cx="2665412" cy="414337"/>
          </a:xfrm>
          <a:prstGeom prst="rect">
            <a:avLst/>
          </a:prstGeom>
          <a:noFill/>
          <a:ln w="9525">
            <a:noFill/>
            <a:miter lim="800000"/>
            <a:headEnd/>
            <a:tailEnd/>
          </a:ln>
        </p:spPr>
        <p:txBody>
          <a:bodyPr/>
          <a:lstStyle/>
          <a:p>
            <a:r>
              <a:rPr lang="en-US" sz="1600" b="1" i="1" dirty="0">
                <a:solidFill>
                  <a:schemeClr val="accent2">
                    <a:lumMod val="50000"/>
                  </a:schemeClr>
                </a:solidFill>
              </a:rPr>
              <a:t>(1926 = </a:t>
            </a:r>
            <a:r>
              <a:rPr lang="en-US" sz="1600" b="1" i="1" dirty="0" err="1" smtClean="0">
                <a:solidFill>
                  <a:schemeClr val="accent2">
                    <a:lumMod val="50000"/>
                  </a:schemeClr>
                </a:solidFill>
              </a:rPr>
              <a:t>Construcción</a:t>
            </a:r>
            <a:r>
              <a:rPr lang="en-US" sz="1600" b="1" i="1" dirty="0">
                <a:solidFill>
                  <a:schemeClr val="accent2">
                    <a:lumMod val="50000"/>
                  </a:schemeClr>
                </a:solidFill>
              </a:rPr>
              <a:t>)</a:t>
            </a:r>
          </a:p>
        </p:txBody>
      </p:sp>
      <p:sp>
        <p:nvSpPr>
          <p:cNvPr id="24595" name="Text Box 19"/>
          <p:cNvSpPr txBox="1">
            <a:spLocks noChangeArrowheads="1"/>
          </p:cNvSpPr>
          <p:nvPr/>
        </p:nvSpPr>
        <p:spPr bwMode="auto">
          <a:xfrm>
            <a:off x="6375400" y="3275013"/>
            <a:ext cx="1625600" cy="611187"/>
          </a:xfrm>
          <a:prstGeom prst="rect">
            <a:avLst/>
          </a:prstGeom>
          <a:noFill/>
          <a:ln w="9525">
            <a:noFill/>
            <a:miter lim="800000"/>
            <a:headEnd/>
            <a:tailEnd/>
          </a:ln>
        </p:spPr>
        <p:txBody>
          <a:bodyPr/>
          <a:lstStyle/>
          <a:p>
            <a:r>
              <a:rPr lang="en-US" sz="2800" b="1" dirty="0" err="1" smtClean="0">
                <a:solidFill>
                  <a:srgbClr val="0000FF"/>
                </a:solidFill>
                <a:effectLst>
                  <a:outerShdw blurRad="38100" dist="38100" dir="2700000" algn="tl">
                    <a:srgbClr val="000000">
                      <a:alpha val="43137"/>
                    </a:srgbClr>
                  </a:outerShdw>
                </a:effectLst>
                <a:latin typeface="Arial" charset="0"/>
              </a:rPr>
              <a:t>Sección</a:t>
            </a:r>
            <a:endParaRPr lang="en-US" sz="1400" b="1" dirty="0">
              <a:solidFill>
                <a:srgbClr val="0000FF"/>
              </a:solidFill>
              <a:effectLst>
                <a:outerShdw blurRad="38100" dist="38100" dir="2700000" algn="tl">
                  <a:srgbClr val="000000">
                    <a:alpha val="43137"/>
                  </a:srgbClr>
                </a:outerShdw>
              </a:effectLst>
            </a:endParaRPr>
          </a:p>
        </p:txBody>
      </p:sp>
      <p:sp>
        <p:nvSpPr>
          <p:cNvPr id="24596" name="Line 20"/>
          <p:cNvSpPr>
            <a:spLocks noChangeShapeType="1"/>
          </p:cNvSpPr>
          <p:nvPr/>
        </p:nvSpPr>
        <p:spPr bwMode="auto">
          <a:xfrm flipV="1">
            <a:off x="6778625" y="2590800"/>
            <a:ext cx="3175" cy="609600"/>
          </a:xfrm>
          <a:prstGeom prst="line">
            <a:avLst/>
          </a:prstGeom>
          <a:noFill/>
          <a:ln w="9525">
            <a:solidFill>
              <a:srgbClr val="000000"/>
            </a:solidFill>
            <a:round/>
            <a:headEnd/>
            <a:tailEnd type="triangle" w="med" len="med"/>
          </a:ln>
        </p:spPr>
        <p:txBody>
          <a:bodyPr/>
          <a:lstStyle/>
          <a:p>
            <a:endParaRPr lang="en-US"/>
          </a:p>
        </p:txBody>
      </p:sp>
      <p:sp>
        <p:nvSpPr>
          <p:cNvPr id="24597" name="Text Box 21"/>
          <p:cNvSpPr txBox="1">
            <a:spLocks noChangeArrowheads="1"/>
          </p:cNvSpPr>
          <p:nvPr/>
        </p:nvSpPr>
        <p:spPr bwMode="auto">
          <a:xfrm>
            <a:off x="6172200" y="3886200"/>
            <a:ext cx="2082800" cy="381000"/>
          </a:xfrm>
          <a:prstGeom prst="rect">
            <a:avLst/>
          </a:prstGeom>
          <a:noFill/>
          <a:ln w="9525">
            <a:noFill/>
            <a:miter lim="800000"/>
            <a:headEnd/>
            <a:tailEnd/>
          </a:ln>
        </p:spPr>
        <p:txBody>
          <a:bodyPr/>
          <a:lstStyle/>
          <a:p>
            <a:r>
              <a:rPr lang="en-US" sz="1600" b="1" i="1" dirty="0" smtClean="0">
                <a:solidFill>
                  <a:schemeClr val="accent2">
                    <a:lumMod val="50000"/>
                  </a:schemeClr>
                </a:solidFill>
              </a:rPr>
              <a:t>(</a:t>
            </a:r>
            <a:r>
              <a:rPr lang="en-US" sz="1600" b="1" i="1" dirty="0" err="1" smtClean="0">
                <a:solidFill>
                  <a:schemeClr val="accent2">
                    <a:lumMod val="50000"/>
                  </a:schemeClr>
                </a:solidFill>
              </a:rPr>
              <a:t>Número</a:t>
            </a:r>
            <a:r>
              <a:rPr lang="en-US" sz="1600" b="1" i="1" dirty="0" smtClean="0">
                <a:solidFill>
                  <a:schemeClr val="accent2">
                    <a:lumMod val="50000"/>
                  </a:schemeClr>
                </a:solidFill>
              </a:rPr>
              <a:t> Individual)</a:t>
            </a:r>
            <a:endParaRPr lang="en-US" sz="1600" b="1" i="1" dirty="0">
              <a:solidFill>
                <a:schemeClr val="accent2">
                  <a:lumMod val="50000"/>
                </a:schemeClr>
              </a:solidFill>
            </a:endParaRPr>
          </a:p>
        </p:txBody>
      </p:sp>
      <p:sp>
        <p:nvSpPr>
          <p:cNvPr id="20" name="Rectangle 19"/>
          <p:cNvSpPr/>
          <p:nvPr/>
        </p:nvSpPr>
        <p:spPr>
          <a:xfrm>
            <a:off x="3886200" y="4953000"/>
            <a:ext cx="4572000" cy="1200329"/>
          </a:xfrm>
          <a:prstGeom prst="rect">
            <a:avLst/>
          </a:prstGeom>
        </p:spPr>
        <p:txBody>
          <a:bodyPr>
            <a:spAutoFit/>
          </a:bodyPr>
          <a:lstStyle/>
          <a:p>
            <a:r>
              <a:rPr lang="es-MX" b="1" i="1" dirty="0" smtClean="0">
                <a:solidFill>
                  <a:srgbClr val="0000FF"/>
                </a:solidFill>
              </a:rPr>
              <a:t>Agrupación de las Secciones, 600-606 = </a:t>
            </a:r>
            <a:r>
              <a:rPr lang="es-MX" b="1" i="1" dirty="0" err="1" smtClean="0">
                <a:solidFill>
                  <a:srgbClr val="0000FF"/>
                </a:solidFill>
              </a:rPr>
              <a:t>Subparte</a:t>
            </a:r>
            <a:r>
              <a:rPr lang="es-MX" b="1" i="1" dirty="0" smtClean="0">
                <a:solidFill>
                  <a:srgbClr val="0000FF"/>
                </a:solidFill>
              </a:rPr>
              <a:t> O, Vehículos Motorizados y Equipo Mecanizado</a:t>
            </a:r>
            <a:endParaRPr lang="en-US" dirty="0">
              <a:solidFill>
                <a:srgbClr val="0000FF"/>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94736" y="685800"/>
            <a:ext cx="9144000" cy="1828800"/>
          </a:xfrm>
        </p:spPr>
        <p:txBody>
          <a:bodyPr>
            <a:normAutofit/>
          </a:bodyPr>
          <a:lstStyle/>
          <a:p>
            <a:r>
              <a:rPr lang="es-US" noProof="0" dirty="0" smtClean="0"/>
              <a:t>¿Qué Autoridad Tiene OSHA</a:t>
            </a:r>
            <a:br>
              <a:rPr lang="es-US" noProof="0" dirty="0" smtClean="0"/>
            </a:br>
            <a:r>
              <a:rPr lang="es-US" noProof="0" dirty="0" smtClean="0"/>
              <a:t>en un Lugar de Trabajo?</a:t>
            </a:r>
            <a:endParaRPr lang="es-US" noProof="0" dirty="0"/>
          </a:p>
        </p:txBody>
      </p:sp>
      <p:sp>
        <p:nvSpPr>
          <p:cNvPr id="25603" name="Rectangle 3"/>
          <p:cNvSpPr>
            <a:spLocks noGrp="1" noChangeArrowheads="1"/>
          </p:cNvSpPr>
          <p:nvPr>
            <p:ph idx="1"/>
          </p:nvPr>
        </p:nvSpPr>
        <p:spPr>
          <a:xfrm>
            <a:off x="381000" y="2819400"/>
            <a:ext cx="7543800" cy="3352800"/>
          </a:xfrm>
        </p:spPr>
        <p:txBody>
          <a:bodyPr/>
          <a:lstStyle/>
          <a:p>
            <a:r>
              <a:rPr lang="es-US" noProof="0" dirty="0" smtClean="0"/>
              <a:t>Inspeccionar</a:t>
            </a:r>
          </a:p>
          <a:p>
            <a:endParaRPr lang="es-US" noProof="0" dirty="0" smtClean="0"/>
          </a:p>
          <a:p>
            <a:r>
              <a:rPr lang="es-US" noProof="0" dirty="0" smtClean="0"/>
              <a:t>Emitir Citaciones</a:t>
            </a:r>
            <a:endParaRPr lang="es-US" noProof="0" dirty="0"/>
          </a:p>
        </p:txBody>
      </p:sp>
      <p:pic>
        <p:nvPicPr>
          <p:cNvPr id="25604" name="Picture 4" descr="R:\QUICKART\BUSINESS\SUPPLIES\CLIPBOAR.W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53000" y="2819400"/>
            <a:ext cx="2119313" cy="28194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noProof="0" smtClean="0"/>
              <a:t> Prioridad de una Inspección OSHA </a:t>
            </a:r>
            <a:endParaRPr lang="es-US" noProof="0"/>
          </a:p>
        </p:txBody>
      </p:sp>
      <p:graphicFrame>
        <p:nvGraphicFramePr>
          <p:cNvPr id="5" name="Group 31"/>
          <p:cNvGraphicFramePr>
            <a:graphicFrameLocks noGrp="1"/>
          </p:cNvGraphicFramePr>
          <p:nvPr>
            <p:ph idx="4294967295"/>
            <p:extLst>
              <p:ext uri="{D42A27DB-BD31-4B8C-83A1-F6EECF244321}">
                <p14:modId xmlns:p14="http://schemas.microsoft.com/office/powerpoint/2010/main" val="526823988"/>
              </p:ext>
            </p:extLst>
          </p:nvPr>
        </p:nvGraphicFramePr>
        <p:xfrm>
          <a:off x="533400" y="1524000"/>
          <a:ext cx="8077200" cy="4981440"/>
        </p:xfrm>
        <a:graphic>
          <a:graphicData uri="http://schemas.openxmlformats.org/drawingml/2006/table">
            <a:tbl>
              <a:tblPr/>
              <a:tblGrid>
                <a:gridCol w="1944688"/>
                <a:gridCol w="6132512"/>
              </a:tblGrid>
              <a:tr h="520502">
                <a:tc>
                  <a:txBody>
                    <a:bodyPr/>
                    <a:lstStyle/>
                    <a:p>
                      <a:pPr marL="0" marR="0" lvl="0" indent="0" algn="ctr" defTabSz="914400" rtl="0" eaLnBrk="1" fontAlgn="base" latinLnBrk="0" hangingPunct="1">
                        <a:lnSpc>
                          <a:spcPct val="115000"/>
                        </a:lnSpc>
                        <a:spcBef>
                          <a:spcPts val="1200"/>
                        </a:spcBef>
                        <a:spcAft>
                          <a:spcPts val="1000"/>
                        </a:spcAft>
                        <a:buClrTx/>
                        <a:buSzTx/>
                        <a:buFontTx/>
                        <a:buNone/>
                        <a:tabLst/>
                      </a:pPr>
                      <a:r>
                        <a:rPr kumimoji="0" lang="es-US" sz="2400" b="1" i="0" u="none" strike="noStrike" cap="none" normalizeH="0" baseline="0" noProof="0" dirty="0" smtClean="0">
                          <a:ln>
                            <a:noFill/>
                          </a:ln>
                          <a:solidFill>
                            <a:srgbClr val="FFFFFF"/>
                          </a:solidFill>
                          <a:effectLst/>
                          <a:latin typeface="Arial" charset="0"/>
                          <a:ea typeface="Calibri" pitchFamily="34" charset="0"/>
                          <a:cs typeface="Times New Roman" pitchFamily="18" charset="0"/>
                        </a:rPr>
                        <a:t>Prioridad</a:t>
                      </a:r>
                      <a:endParaRPr kumimoji="0" lang="es-US" sz="2400" b="1" i="0" u="none" strike="noStrike" cap="none" normalizeH="0" baseline="0" noProof="0" dirty="0" smtClean="0">
                        <a:ln>
                          <a:noFill/>
                        </a:ln>
                        <a:solidFill>
                          <a:srgbClr val="FFFFFF"/>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ts val="1200"/>
                        </a:spcBef>
                        <a:spcAft>
                          <a:spcPts val="1000"/>
                        </a:spcAft>
                        <a:buClrTx/>
                        <a:buSzTx/>
                        <a:buFontTx/>
                        <a:buNone/>
                        <a:tabLst/>
                      </a:pPr>
                      <a:r>
                        <a:rPr kumimoji="0" lang="es-US" sz="2400" b="1" i="0" u="none" strike="noStrike" cap="none" normalizeH="0" baseline="0" noProof="0" dirty="0" smtClean="0">
                          <a:ln>
                            <a:noFill/>
                          </a:ln>
                          <a:solidFill>
                            <a:srgbClr val="FFFFFF"/>
                          </a:solidFill>
                          <a:effectLst/>
                          <a:latin typeface="Arial" charset="0"/>
                          <a:ea typeface="Calibri" pitchFamily="34" charset="0"/>
                          <a:cs typeface="Times New Roman" pitchFamily="18" charset="0"/>
                        </a:rPr>
                        <a:t>Categoría de Inspección</a:t>
                      </a:r>
                      <a:endParaRPr kumimoji="0" lang="es-US" sz="2400" b="1" i="0" u="none" strike="noStrike" cap="none" normalizeH="0" baseline="0" noProof="0" dirty="0" smtClean="0">
                        <a:ln>
                          <a:noFill/>
                        </a:ln>
                        <a:solidFill>
                          <a:srgbClr val="FFFFFF"/>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868079">
                <a:tc>
                  <a:txBody>
                    <a:bodyPr/>
                    <a:lstStyle/>
                    <a:p>
                      <a:pPr marL="0" marR="0" lvl="0" indent="0" algn="ctr" defTabSz="914400" rtl="0" eaLnBrk="1" fontAlgn="base" latinLnBrk="0" hangingPunct="1">
                        <a:lnSpc>
                          <a:spcPct val="150000"/>
                        </a:lnSpc>
                        <a:spcBef>
                          <a:spcPts val="300"/>
                        </a:spcBef>
                        <a:spcAft>
                          <a:spcPts val="300"/>
                        </a:spcAft>
                        <a:buClrTx/>
                        <a:buSzTx/>
                        <a:buFontTx/>
                        <a:buNone/>
                        <a:tabLst/>
                      </a:pPr>
                      <a:r>
                        <a:rPr kumimoji="0" lang="en-US" sz="2400" b="1" i="0" u="none" strike="noStrike" cap="none" normalizeH="0" baseline="0" dirty="0" smtClean="0">
                          <a:ln>
                            <a:noFill/>
                          </a:ln>
                          <a:solidFill>
                            <a:srgbClr val="000000"/>
                          </a:solidFill>
                          <a:effectLst/>
                          <a:latin typeface="Arial" charset="0"/>
                          <a:ea typeface="Calibri" pitchFamily="34" charset="0"/>
                          <a:cs typeface="Times New Roman" pitchFamily="18" charset="0"/>
                        </a:rPr>
                        <a:t>1st</a:t>
                      </a:r>
                      <a:endParaRPr kumimoji="0" lang="en-US" sz="2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75000"/>
                      </a:schemeClr>
                    </a:solidFill>
                  </a:tcPr>
                </a:tc>
                <a:tc>
                  <a:txBody>
                    <a:bodyPr/>
                    <a:lstStyle/>
                    <a:p>
                      <a:pPr marL="0" marR="0" lvl="0" indent="0" algn="l" defTabSz="914400" rtl="0" eaLnBrk="1" fontAlgn="base" latinLnBrk="0" hangingPunct="1">
                        <a:lnSpc>
                          <a:spcPct val="100000"/>
                        </a:lnSpc>
                        <a:spcBef>
                          <a:spcPts val="100"/>
                        </a:spcBef>
                        <a:spcAft>
                          <a:spcPts val="100"/>
                        </a:spcAft>
                        <a:buClrTx/>
                        <a:buSzTx/>
                        <a:buFontTx/>
                        <a:buNone/>
                        <a:tabLst/>
                      </a:pPr>
                      <a:r>
                        <a:rPr kumimoji="0" lang="es-US" sz="2400" b="1" i="0" u="none" strike="noStrike" cap="none" normalizeH="0" baseline="0" noProof="0" dirty="0" smtClean="0">
                          <a:ln>
                            <a:noFill/>
                          </a:ln>
                          <a:solidFill>
                            <a:srgbClr val="000000"/>
                          </a:solidFill>
                          <a:effectLst/>
                          <a:latin typeface="Arial" charset="0"/>
                          <a:ea typeface="Calibri" pitchFamily="34" charset="0"/>
                          <a:cs typeface="Times New Roman" pitchFamily="18" charset="0"/>
                        </a:rPr>
                        <a:t>Peligro Inminente :</a:t>
                      </a:r>
                    </a:p>
                    <a:p>
                      <a:pPr marL="0" marR="0" lvl="0" indent="0" algn="l" defTabSz="914400" rtl="0" eaLnBrk="1" fontAlgn="base" latinLnBrk="0" hangingPunct="1">
                        <a:lnSpc>
                          <a:spcPct val="100000"/>
                        </a:lnSpc>
                        <a:spcBef>
                          <a:spcPts val="100"/>
                        </a:spcBef>
                        <a:spcAft>
                          <a:spcPts val="100"/>
                        </a:spcAft>
                        <a:buClrTx/>
                        <a:buSzTx/>
                        <a:buFontTx/>
                        <a:buNone/>
                        <a:tabLst/>
                      </a:pPr>
                      <a:r>
                        <a:rPr kumimoji="0" lang="es-US" sz="2000" b="0" i="1" u="none" strike="noStrike" cap="none" normalizeH="0" baseline="0" noProof="0" dirty="0" smtClean="0">
                          <a:ln>
                            <a:noFill/>
                          </a:ln>
                          <a:solidFill>
                            <a:srgbClr val="000000"/>
                          </a:solidFill>
                          <a:effectLst/>
                          <a:latin typeface="Arial" charset="0"/>
                          <a:ea typeface="Calibri" pitchFamily="34" charset="0"/>
                          <a:cs typeface="Times New Roman" pitchFamily="18" charset="0"/>
                        </a:rPr>
                        <a:t>Razonable certeza de un peligro que está próximo a suceder </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75000"/>
                      </a:schemeClr>
                    </a:solidFill>
                  </a:tcPr>
                </a:tc>
              </a:tr>
              <a:tr h="849058">
                <a:tc>
                  <a:txBody>
                    <a:bodyPr/>
                    <a:lstStyle/>
                    <a:p>
                      <a:pPr marL="0" marR="0" lvl="0" indent="0" algn="ctr" defTabSz="914400" rtl="0" eaLnBrk="1" fontAlgn="base" latinLnBrk="0" hangingPunct="1">
                        <a:lnSpc>
                          <a:spcPct val="150000"/>
                        </a:lnSpc>
                        <a:spcBef>
                          <a:spcPts val="1200"/>
                        </a:spcBef>
                        <a:spcAft>
                          <a:spcPts val="1200"/>
                        </a:spcAft>
                        <a:buClrTx/>
                        <a:buSzTx/>
                        <a:buFontTx/>
                        <a:buNone/>
                        <a:tabLst/>
                      </a:pPr>
                      <a:r>
                        <a:rPr kumimoji="0" lang="en-US" sz="2400" b="1" i="0" u="none" strike="noStrike" cap="none" normalizeH="0" baseline="0" dirty="0" smtClean="0">
                          <a:ln>
                            <a:noFill/>
                          </a:ln>
                          <a:solidFill>
                            <a:srgbClr val="000000"/>
                          </a:solidFill>
                          <a:effectLst/>
                          <a:latin typeface="Arial" charset="0"/>
                          <a:ea typeface="Calibri" pitchFamily="34" charset="0"/>
                          <a:cs typeface="Times New Roman" pitchFamily="18" charset="0"/>
                        </a:rPr>
                        <a:t>2nd</a:t>
                      </a:r>
                      <a:endParaRPr kumimoji="0" lang="en-US" sz="2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l" defTabSz="914400" rtl="0" eaLnBrk="1" fontAlgn="base" latinLnBrk="0" hangingPunct="1">
                        <a:lnSpc>
                          <a:spcPct val="100000"/>
                        </a:lnSpc>
                        <a:spcBef>
                          <a:spcPts val="100"/>
                        </a:spcBef>
                        <a:spcAft>
                          <a:spcPts val="100"/>
                        </a:spcAft>
                        <a:buClrTx/>
                        <a:buSzTx/>
                        <a:buFontTx/>
                        <a:buNone/>
                        <a:tabLst/>
                      </a:pPr>
                      <a:r>
                        <a:rPr kumimoji="0" lang="es-US" sz="2400" b="1" i="0" u="none" strike="noStrike" cap="none" normalizeH="0" baseline="0" noProof="0" dirty="0" smtClean="0">
                          <a:ln>
                            <a:noFill/>
                          </a:ln>
                          <a:solidFill>
                            <a:srgbClr val="000000"/>
                          </a:solidFill>
                          <a:effectLst/>
                          <a:latin typeface="Arial" charset="0"/>
                          <a:ea typeface="Calibri" pitchFamily="34" charset="0"/>
                          <a:cs typeface="Times New Roman" pitchFamily="18" charset="0"/>
                        </a:rPr>
                        <a:t>Fatalidad/Catástrofe:</a:t>
                      </a:r>
                    </a:p>
                    <a:p>
                      <a:pPr marL="0" marR="0" lvl="0" indent="0" algn="l" defTabSz="914400" rtl="0" eaLnBrk="1" fontAlgn="base" latinLnBrk="0" hangingPunct="1">
                        <a:lnSpc>
                          <a:spcPct val="100000"/>
                        </a:lnSpc>
                        <a:spcBef>
                          <a:spcPts val="100"/>
                        </a:spcBef>
                        <a:spcAft>
                          <a:spcPts val="100"/>
                        </a:spcAft>
                        <a:buClrTx/>
                        <a:buSzTx/>
                        <a:buFontTx/>
                        <a:buNone/>
                        <a:tabLst/>
                      </a:pPr>
                      <a:r>
                        <a:rPr kumimoji="0" lang="es-US" sz="2000" b="0" i="1" u="none" strike="noStrike" cap="none" normalizeH="0" baseline="0" noProof="0" dirty="0" smtClean="0">
                          <a:ln>
                            <a:noFill/>
                          </a:ln>
                          <a:solidFill>
                            <a:srgbClr val="000000"/>
                          </a:solidFill>
                          <a:effectLst/>
                          <a:latin typeface="Arial" charset="0"/>
                          <a:ea typeface="Calibri" pitchFamily="34" charset="0"/>
                          <a:cs typeface="Times New Roman" pitchFamily="18" charset="0"/>
                        </a:rPr>
                        <a:t>Reportada a OSHA; inspección ASAP</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schemeClr>
                    </a:solidFill>
                  </a:tcPr>
                </a:tc>
              </a:tr>
              <a:tr h="1272721">
                <a:tc>
                  <a:txBody>
                    <a:bodyPr/>
                    <a:lstStyle/>
                    <a:p>
                      <a:pPr marL="0" marR="0" lvl="0" indent="0" algn="ctr" defTabSz="914400" rtl="0" eaLnBrk="1" fontAlgn="base" latinLnBrk="0" hangingPunct="1">
                        <a:lnSpc>
                          <a:spcPct val="150000"/>
                        </a:lnSpc>
                        <a:spcBef>
                          <a:spcPts val="1200"/>
                        </a:spcBef>
                        <a:spcAft>
                          <a:spcPts val="1200"/>
                        </a:spcAft>
                        <a:buClrTx/>
                        <a:buSzTx/>
                        <a:buFontTx/>
                        <a:buNone/>
                        <a:tabLst/>
                      </a:pPr>
                      <a:r>
                        <a:rPr kumimoji="0" lang="en-US" sz="2400" b="1" i="0" u="none" strike="noStrike" cap="none" normalizeH="0" baseline="0" dirty="0" smtClean="0">
                          <a:ln>
                            <a:noFill/>
                          </a:ln>
                          <a:solidFill>
                            <a:srgbClr val="000000"/>
                          </a:solidFill>
                          <a:effectLst/>
                          <a:latin typeface="Arial" charset="0"/>
                          <a:ea typeface="Calibri" pitchFamily="34" charset="0"/>
                          <a:cs typeface="Times New Roman" pitchFamily="18" charset="0"/>
                        </a:rPr>
                        <a:t>3rd</a:t>
                      </a:r>
                      <a:endParaRPr kumimoji="0" lang="en-US" sz="2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75000"/>
                      </a:schemeClr>
                    </a:solidFill>
                  </a:tcPr>
                </a:tc>
                <a:tc>
                  <a:txBody>
                    <a:bodyPr/>
                    <a:lstStyle/>
                    <a:p>
                      <a:pPr marL="0" marR="0" lvl="0" indent="0" algn="l" defTabSz="914400" rtl="0" eaLnBrk="1" fontAlgn="base" latinLnBrk="0" hangingPunct="1">
                        <a:lnSpc>
                          <a:spcPct val="100000"/>
                        </a:lnSpc>
                        <a:spcBef>
                          <a:spcPts val="100"/>
                        </a:spcBef>
                        <a:spcAft>
                          <a:spcPts val="100"/>
                        </a:spcAft>
                        <a:buClrTx/>
                        <a:buSzTx/>
                        <a:buFontTx/>
                        <a:buNone/>
                        <a:tabLst/>
                      </a:pPr>
                      <a:r>
                        <a:rPr kumimoji="0" lang="es-US" sz="2400" b="1" i="0" u="none" strike="noStrike" cap="none" normalizeH="0" baseline="0" noProof="0" dirty="0" smtClean="0">
                          <a:ln>
                            <a:noFill/>
                          </a:ln>
                          <a:solidFill>
                            <a:srgbClr val="000000"/>
                          </a:solidFill>
                          <a:effectLst/>
                          <a:latin typeface="Arial" charset="0"/>
                          <a:ea typeface="Calibri" pitchFamily="34" charset="0"/>
                          <a:cs typeface="Times New Roman" pitchFamily="18" charset="0"/>
                        </a:rPr>
                        <a:t>Quejas/Reportes:</a:t>
                      </a:r>
                    </a:p>
                    <a:p>
                      <a:pPr marL="0" marR="0" lvl="0" indent="0" algn="l" defTabSz="914400" rtl="0" eaLnBrk="1" fontAlgn="base" latinLnBrk="0" hangingPunct="1">
                        <a:lnSpc>
                          <a:spcPct val="100000"/>
                        </a:lnSpc>
                        <a:spcBef>
                          <a:spcPts val="100"/>
                        </a:spcBef>
                        <a:spcAft>
                          <a:spcPts val="100"/>
                        </a:spcAft>
                        <a:buClrTx/>
                        <a:buSzTx/>
                        <a:buFontTx/>
                        <a:buNone/>
                        <a:tabLst/>
                      </a:pPr>
                      <a:r>
                        <a:rPr kumimoji="0" lang="es-US" sz="2000" b="0" i="1" u="none" strike="noStrike" cap="none" normalizeH="0" baseline="0" noProof="0" dirty="0" smtClean="0">
                          <a:ln>
                            <a:noFill/>
                          </a:ln>
                          <a:solidFill>
                            <a:srgbClr val="000000"/>
                          </a:solidFill>
                          <a:effectLst/>
                          <a:latin typeface="Arial" charset="0"/>
                          <a:ea typeface="Calibri" pitchFamily="34" charset="0"/>
                          <a:cs typeface="Times New Roman" pitchFamily="18" charset="0"/>
                        </a:rPr>
                        <a:t>El trabajador o un representante puede presentar una queja o demanda acerca de peligros de salud y seguridad. </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75000"/>
                      </a:schemeClr>
                    </a:solidFill>
                  </a:tcPr>
                </a:tc>
              </a:tr>
              <a:tr h="1137840">
                <a:tc>
                  <a:txBody>
                    <a:bodyPr/>
                    <a:lstStyle/>
                    <a:p>
                      <a:pPr marL="0" marR="0" lvl="0" indent="0" algn="ctr" defTabSz="914400" rtl="0" eaLnBrk="1" fontAlgn="base" latinLnBrk="0" hangingPunct="1">
                        <a:lnSpc>
                          <a:spcPct val="150000"/>
                        </a:lnSpc>
                        <a:spcBef>
                          <a:spcPts val="1200"/>
                        </a:spcBef>
                        <a:spcAft>
                          <a:spcPts val="1200"/>
                        </a:spcAft>
                        <a:buClrTx/>
                        <a:buSzTx/>
                        <a:buFontTx/>
                        <a:buNone/>
                        <a:tabLst/>
                      </a:pPr>
                      <a:r>
                        <a:rPr kumimoji="0" lang="en-US" sz="2400" b="1" i="0" u="none" strike="noStrike" cap="none" normalizeH="0" baseline="0" dirty="0" smtClean="0">
                          <a:ln>
                            <a:noFill/>
                          </a:ln>
                          <a:solidFill>
                            <a:srgbClr val="000000"/>
                          </a:solidFill>
                          <a:effectLst/>
                          <a:latin typeface="Arial" charset="0"/>
                          <a:ea typeface="Calibri" pitchFamily="34" charset="0"/>
                          <a:cs typeface="Times New Roman" pitchFamily="18" charset="0"/>
                        </a:rPr>
                        <a:t>4th</a:t>
                      </a:r>
                      <a:endParaRPr kumimoji="0" lang="en-US" sz="2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l" defTabSz="914400" rtl="0" eaLnBrk="1" fontAlgn="base" latinLnBrk="0" hangingPunct="1">
                        <a:lnSpc>
                          <a:spcPct val="100000"/>
                        </a:lnSpc>
                        <a:spcBef>
                          <a:spcPts val="100"/>
                        </a:spcBef>
                        <a:spcAft>
                          <a:spcPts val="100"/>
                        </a:spcAft>
                        <a:buClrTx/>
                        <a:buSzTx/>
                        <a:buFontTx/>
                        <a:buNone/>
                        <a:tabLst/>
                      </a:pPr>
                      <a:r>
                        <a:rPr kumimoji="0" lang="es-US" sz="2400" b="1" i="0" u="none" strike="noStrike" cap="none" normalizeH="0" baseline="0" noProof="0" dirty="0" smtClean="0">
                          <a:ln>
                            <a:noFill/>
                          </a:ln>
                          <a:solidFill>
                            <a:srgbClr val="000000"/>
                          </a:solidFill>
                          <a:effectLst/>
                          <a:latin typeface="Arial" charset="0"/>
                          <a:ea typeface="Calibri" pitchFamily="34" charset="0"/>
                          <a:cs typeface="Times New Roman" pitchFamily="18" charset="0"/>
                        </a:rPr>
                        <a:t>Inspecciones Programadas:</a:t>
                      </a:r>
                    </a:p>
                    <a:p>
                      <a:pPr marL="0" marR="0" lvl="0" indent="0" algn="l" defTabSz="914400" rtl="0" eaLnBrk="1" fontAlgn="base" latinLnBrk="0" hangingPunct="1">
                        <a:lnSpc>
                          <a:spcPct val="100000"/>
                        </a:lnSpc>
                        <a:spcBef>
                          <a:spcPts val="100"/>
                        </a:spcBef>
                        <a:spcAft>
                          <a:spcPts val="100"/>
                        </a:spcAft>
                        <a:buClrTx/>
                        <a:buSzTx/>
                        <a:buFontTx/>
                        <a:buNone/>
                        <a:tabLst/>
                      </a:pPr>
                      <a:r>
                        <a:rPr kumimoji="0" lang="es-US" sz="2000" b="0" i="1" u="none" strike="noStrike" cap="none" normalizeH="0" baseline="0" noProof="0" dirty="0" smtClean="0">
                          <a:ln>
                            <a:noFill/>
                          </a:ln>
                          <a:solidFill>
                            <a:srgbClr val="000000"/>
                          </a:solidFill>
                          <a:effectLst/>
                          <a:latin typeface="Arial" charset="0"/>
                          <a:ea typeface="Calibri" pitchFamily="34" charset="0"/>
                          <a:cs typeface="Times New Roman" pitchFamily="18" charset="0"/>
                        </a:rPr>
                        <a:t>Cubre industrias y empleadores con un promedio alto de lesiones y enfermedades, peligros específicos, u otras  exposiciones a peligros. </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40000"/>
                        <a:lumOff val="60000"/>
                      </a:schemeClr>
                    </a:solid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050"/>
          <p:cNvSpPr>
            <a:spLocks noGrp="1" noChangeArrowheads="1"/>
          </p:cNvSpPr>
          <p:nvPr>
            <p:ph type="title"/>
          </p:nvPr>
        </p:nvSpPr>
        <p:spPr/>
        <p:txBody>
          <a:bodyPr/>
          <a:lstStyle/>
          <a:p>
            <a:r>
              <a:rPr lang="es-US" noProof="0" smtClean="0"/>
              <a:t>Citationes</a:t>
            </a:r>
            <a:endParaRPr lang="es-US" noProof="0"/>
          </a:p>
        </p:txBody>
      </p:sp>
      <p:sp>
        <p:nvSpPr>
          <p:cNvPr id="27651" name="Rectangle 2051"/>
          <p:cNvSpPr>
            <a:spLocks noGrp="1" noChangeArrowheads="1"/>
          </p:cNvSpPr>
          <p:nvPr>
            <p:ph idx="1"/>
          </p:nvPr>
        </p:nvSpPr>
        <p:spPr>
          <a:xfrm>
            <a:off x="457200" y="1066800"/>
            <a:ext cx="7543800" cy="4373562"/>
          </a:xfrm>
        </p:spPr>
        <p:txBody>
          <a:bodyPr>
            <a:noAutofit/>
          </a:bodyPr>
          <a:lstStyle/>
          <a:p>
            <a:r>
              <a:rPr lang="es-US" noProof="0" dirty="0" smtClean="0"/>
              <a:t>Citar por violaciones  de las normas OSHA o por violación de la “cláusula de responsabilidad general” (5(a)(1)).</a:t>
            </a:r>
          </a:p>
          <a:p>
            <a:r>
              <a:rPr lang="es-US" noProof="0" dirty="0" smtClean="0"/>
              <a:t>Cuando se emite una citación  OSHA debe asegurarse que :</a:t>
            </a:r>
          </a:p>
          <a:p>
            <a:pPr lvl="1"/>
            <a:r>
              <a:rPr lang="es-US" sz="2800" noProof="0" dirty="0" smtClean="0"/>
              <a:t>La citación sea por escrito.</a:t>
            </a:r>
          </a:p>
          <a:p>
            <a:pPr lvl="1"/>
            <a:r>
              <a:rPr lang="es-US" sz="2800" dirty="0" smtClean="0"/>
              <a:t>Se d</a:t>
            </a:r>
            <a:r>
              <a:rPr lang="es-US" sz="2800" noProof="0" dirty="0" smtClean="0"/>
              <a:t>escriba la violación especifica y el estándar aplicable o autoridad.</a:t>
            </a:r>
          </a:p>
          <a:p>
            <a:pPr lvl="1"/>
            <a:r>
              <a:rPr lang="es-US" sz="2800" noProof="0" dirty="0" smtClean="0"/>
              <a:t>Se exhibida en el lugar laboral</a:t>
            </a:r>
          </a:p>
          <a:p>
            <a:pPr lvl="1"/>
            <a:r>
              <a:rPr lang="es-US" sz="2800" noProof="0" dirty="0" smtClean="0"/>
              <a:t>Se Incluya un periodo razonable para remediar el problema</a:t>
            </a:r>
            <a:endParaRPr lang="es-US" sz="2800" noProof="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fontScale="90000"/>
          </a:bodyPr>
          <a:lstStyle/>
          <a:p>
            <a:r>
              <a:rPr lang="es-US" noProof="0" dirty="0" smtClean="0"/>
              <a:t>Derechos de los Empleadores y Trabajadores</a:t>
            </a:r>
            <a:endParaRPr lang="es-US" noProof="0" dirty="0"/>
          </a:p>
        </p:txBody>
      </p:sp>
      <p:sp>
        <p:nvSpPr>
          <p:cNvPr id="28675" name="Rectangle 3"/>
          <p:cNvSpPr>
            <a:spLocks noGrp="1" noChangeArrowheads="1"/>
          </p:cNvSpPr>
          <p:nvPr>
            <p:ph idx="1"/>
          </p:nvPr>
        </p:nvSpPr>
        <p:spPr>
          <a:xfrm>
            <a:off x="381000" y="2286000"/>
            <a:ext cx="7543800" cy="3048000"/>
          </a:xfrm>
        </p:spPr>
        <p:txBody>
          <a:bodyPr/>
          <a:lstStyle/>
          <a:p>
            <a:r>
              <a:rPr lang="es-US" noProof="0" dirty="0" smtClean="0"/>
              <a:t>Los empleadores pueden impugnar todos los aspectos de una citación.</a:t>
            </a:r>
          </a:p>
          <a:p>
            <a:r>
              <a:rPr lang="es-US" noProof="0" dirty="0" smtClean="0"/>
              <a:t>Los trabajadores solo pueden impugnar el período fijado para remediar el peligro.</a:t>
            </a:r>
          </a:p>
          <a:p>
            <a:endParaRPr lang="es-US" noProof="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noFill/>
          <a:ln/>
        </p:spPr>
        <p:txBody>
          <a:bodyPr lIns="90488" tIns="44450" rIns="90488" bIns="44450">
            <a:normAutofit/>
          </a:bodyPr>
          <a:lstStyle/>
          <a:p>
            <a:r>
              <a:rPr lang="es-US" noProof="0" dirty="0" smtClean="0"/>
              <a:t>Introducción a OSHA</a:t>
            </a:r>
            <a:endParaRPr lang="es-US" noProof="0" dirty="0"/>
          </a:p>
        </p:txBody>
      </p:sp>
      <p:sp>
        <p:nvSpPr>
          <p:cNvPr id="16387" name="Rectangle 3"/>
          <p:cNvSpPr>
            <a:spLocks noGrp="1" noChangeArrowheads="1"/>
          </p:cNvSpPr>
          <p:nvPr>
            <p:ph idx="1"/>
          </p:nvPr>
        </p:nvSpPr>
        <p:spPr/>
        <p:txBody>
          <a:bodyPr>
            <a:normAutofit fontScale="70000" lnSpcReduction="20000"/>
          </a:bodyPr>
          <a:lstStyle/>
          <a:p>
            <a:pPr algn="l">
              <a:lnSpc>
                <a:spcPct val="120000"/>
              </a:lnSpc>
              <a:buFont typeface="Marlett" pitchFamily="2" charset="2"/>
              <a:buChar char="h"/>
            </a:pPr>
            <a:r>
              <a:rPr lang="es-US" sz="3400" noProof="0" dirty="0" smtClean="0"/>
              <a:t>Objetivos</a:t>
            </a:r>
          </a:p>
          <a:p>
            <a:pPr algn="l">
              <a:lnSpc>
                <a:spcPct val="120000"/>
              </a:lnSpc>
              <a:buFont typeface="Marlett" pitchFamily="2" charset="2"/>
              <a:buChar char="h"/>
            </a:pPr>
            <a:endParaRPr lang="es-US" noProof="0" dirty="0" smtClean="0"/>
          </a:p>
          <a:p>
            <a:pPr lvl="1">
              <a:lnSpc>
                <a:spcPct val="120000"/>
              </a:lnSpc>
              <a:buBlip>
                <a:blip r:embed="rId3"/>
              </a:buBlip>
            </a:pPr>
            <a:r>
              <a:rPr lang="es-US" sz="2800" noProof="0" dirty="0" smtClean="0"/>
              <a:t> </a:t>
            </a:r>
            <a:r>
              <a:rPr lang="es-US" noProof="0" dirty="0" smtClean="0"/>
              <a:t>Identificar las disposiciones principales de la Ley OSH.</a:t>
            </a:r>
          </a:p>
          <a:p>
            <a:pPr lvl="1">
              <a:lnSpc>
                <a:spcPct val="120000"/>
              </a:lnSpc>
              <a:buBlip>
                <a:blip r:embed="rId3"/>
              </a:buBlip>
            </a:pPr>
            <a:r>
              <a:rPr lang="es-US" noProof="0" dirty="0" smtClean="0"/>
              <a:t> Identificar las fases claves de una inspección de OSHA.</a:t>
            </a:r>
          </a:p>
          <a:p>
            <a:pPr lvl="1">
              <a:lnSpc>
                <a:spcPct val="120000"/>
              </a:lnSpc>
              <a:buBlip>
                <a:blip r:embed="rId3"/>
              </a:buBlip>
            </a:pPr>
            <a:r>
              <a:rPr lang="es-US" noProof="0" dirty="0" smtClean="0"/>
              <a:t> Encontrar las normas de la OSHA en el Código de Reglamentos Federales.</a:t>
            </a:r>
          </a:p>
          <a:p>
            <a:pPr lvl="1">
              <a:lnSpc>
                <a:spcPct val="120000"/>
              </a:lnSpc>
              <a:buBlip>
                <a:blip r:embed="rId3"/>
              </a:buBlip>
            </a:pPr>
            <a:r>
              <a:rPr lang="es-US" noProof="0" dirty="0" smtClean="0"/>
              <a:t> Identificar quien es responsable en los lugares de trabajo     	con múltiples contratistas (empleadores).</a:t>
            </a:r>
          </a:p>
          <a:p>
            <a:pPr lvl="1">
              <a:lnSpc>
                <a:spcPct val="120000"/>
              </a:lnSpc>
              <a:buBlip>
                <a:blip r:embed="rId3"/>
              </a:buBlip>
            </a:pPr>
            <a:r>
              <a:rPr lang="es-US" noProof="0" dirty="0" smtClean="0"/>
              <a:t> Comprensión general del estándar de la </a:t>
            </a:r>
            <a:r>
              <a:rPr lang="es-US" dirty="0" smtClean="0"/>
              <a:t>Parte 1926 </a:t>
            </a:r>
            <a:r>
              <a:rPr lang="es-US" noProof="0" dirty="0" smtClean="0"/>
              <a:t>“Personas Competentes” vs “Personas Calificadas”.</a:t>
            </a:r>
          </a:p>
          <a:p>
            <a:pPr lvl="1">
              <a:lnSpc>
                <a:spcPct val="120000"/>
              </a:lnSpc>
              <a:buBlip>
                <a:blip r:embed="rId3"/>
              </a:buBlip>
            </a:pPr>
            <a:r>
              <a:rPr lang="es-US" noProof="0" dirty="0" smtClean="0">
                <a:cs typeface="Times New Roman" pitchFamily="18" charset="0"/>
              </a:rPr>
              <a:t> Respuestas apropiadas ante una inspección de la OSHA</a:t>
            </a:r>
            <a:r>
              <a:rPr lang="es-US" noProof="0" dirty="0" smtClean="0"/>
              <a:t> .</a:t>
            </a:r>
          </a:p>
          <a:p>
            <a:pPr lvl="1">
              <a:lnSpc>
                <a:spcPct val="120000"/>
              </a:lnSpc>
              <a:buFontTx/>
              <a:buChar char="–"/>
            </a:pPr>
            <a:endParaRPr lang="es-US" b="0" noProof="0" dirty="0"/>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s-US" noProof="0" dirty="0" smtClean="0"/>
              <a:t>Penalidades</a:t>
            </a:r>
            <a:endParaRPr lang="es-US" noProof="0" dirty="0"/>
          </a:p>
        </p:txBody>
      </p:sp>
      <p:sp>
        <p:nvSpPr>
          <p:cNvPr id="29699" name="Rectangle 3"/>
          <p:cNvSpPr>
            <a:spLocks noGrp="1" noChangeArrowheads="1"/>
          </p:cNvSpPr>
          <p:nvPr>
            <p:ph idx="1"/>
          </p:nvPr>
        </p:nvSpPr>
        <p:spPr>
          <a:xfrm>
            <a:off x="228600" y="1752600"/>
            <a:ext cx="7543800" cy="3886200"/>
          </a:xfrm>
        </p:spPr>
        <p:txBody>
          <a:bodyPr>
            <a:normAutofit fontScale="92500" lnSpcReduction="20000"/>
          </a:bodyPr>
          <a:lstStyle/>
          <a:p>
            <a:pPr>
              <a:spcBef>
                <a:spcPct val="0"/>
              </a:spcBef>
              <a:spcAft>
                <a:spcPct val="50000"/>
              </a:spcAft>
              <a:buFontTx/>
              <a:buBlip>
                <a:blip r:embed="rId3"/>
              </a:buBlip>
            </a:pPr>
            <a:r>
              <a:rPr lang="es-US" noProof="0" dirty="0" smtClean="0">
                <a:cs typeface="Arial" charset="0"/>
              </a:rPr>
              <a:t>Intencional o Repetida </a:t>
            </a:r>
            <a:r>
              <a:rPr lang="es-US" dirty="0" smtClean="0">
                <a:cs typeface="Arial" charset="0"/>
              </a:rPr>
              <a:t>: Hasta $70,000 p</a:t>
            </a:r>
            <a:r>
              <a:rPr lang="es-US" noProof="0" dirty="0" err="1" smtClean="0">
                <a:cs typeface="Arial" charset="0"/>
              </a:rPr>
              <a:t>or</a:t>
            </a:r>
            <a:r>
              <a:rPr lang="es-US" noProof="0" dirty="0" smtClean="0">
                <a:cs typeface="Arial" charset="0"/>
              </a:rPr>
              <a:t> violación con un mínimo de $5,000 por violación intencional</a:t>
            </a:r>
          </a:p>
          <a:p>
            <a:pPr>
              <a:spcBef>
                <a:spcPct val="0"/>
              </a:spcBef>
              <a:spcAft>
                <a:spcPct val="50000"/>
              </a:spcAft>
              <a:buFontTx/>
              <a:buBlip>
                <a:blip r:embed="rId3"/>
              </a:buBlip>
            </a:pPr>
            <a:r>
              <a:rPr lang="es-US" noProof="0" dirty="0" smtClean="0">
                <a:cs typeface="Arial" charset="0"/>
              </a:rPr>
              <a:t>Violaciones graves y otras diferentes a graves, hasta un máximo de $7,000</a:t>
            </a:r>
          </a:p>
          <a:p>
            <a:pPr>
              <a:spcBef>
                <a:spcPct val="0"/>
              </a:spcBef>
              <a:spcAft>
                <a:spcPct val="50000"/>
              </a:spcAft>
              <a:buFontTx/>
              <a:buBlip>
                <a:blip r:embed="rId3"/>
              </a:buBlip>
            </a:pPr>
            <a:r>
              <a:rPr lang="es-US" noProof="0" dirty="0" smtClean="0">
                <a:cs typeface="Times New Roman" pitchFamily="18" charset="0"/>
              </a:rPr>
              <a:t>Por no cumplir con neutralizar</a:t>
            </a:r>
            <a:r>
              <a:rPr lang="es-US" dirty="0" smtClean="0">
                <a:cs typeface="Times New Roman" pitchFamily="18" charset="0"/>
              </a:rPr>
              <a:t> un peligro, un </a:t>
            </a:r>
            <a:r>
              <a:rPr lang="es-US" noProof="0" dirty="0" smtClean="0">
                <a:cs typeface="Times New Roman" pitchFamily="18" charset="0"/>
              </a:rPr>
              <a:t>máximo de $7,000 por día por cada día que continúe la infracción</a:t>
            </a:r>
            <a:endParaRPr lang="es-US" noProof="0" dirty="0" smtClean="0"/>
          </a:p>
          <a:p>
            <a:endParaRPr lang="es-US" noProof="0" dirty="0"/>
          </a:p>
        </p:txBody>
      </p:sp>
      <p:pic>
        <p:nvPicPr>
          <p:cNvPr id="5122" name="Picture 2" descr="C:\Users\bsant.ARTBA\AppData\Local\Microsoft\Windows\Temporary Internet Files\Content.IE5\7CH8MWU2\MC900431631[1].png"/>
          <p:cNvPicPr>
            <a:picLocks noChangeAspect="1" noChangeArrowheads="1"/>
          </p:cNvPicPr>
          <p:nvPr/>
        </p:nvPicPr>
        <p:blipFill>
          <a:blip r:embed="rId4" cstate="print"/>
          <a:srcRect/>
          <a:stretch>
            <a:fillRect/>
          </a:stretch>
        </p:blipFill>
        <p:spPr bwMode="auto">
          <a:xfrm>
            <a:off x="6553200" y="4572000"/>
            <a:ext cx="2228850" cy="22288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s-US" noProof="0" smtClean="0"/>
              <a:t>Penalidades </a:t>
            </a:r>
            <a:r>
              <a:rPr lang="es-US" sz="2800" i="1" noProof="0" smtClean="0"/>
              <a:t>(continuación)</a:t>
            </a:r>
            <a:endParaRPr lang="es-US" noProof="0"/>
          </a:p>
        </p:txBody>
      </p:sp>
      <p:sp>
        <p:nvSpPr>
          <p:cNvPr id="30723" name="Rectangle 3"/>
          <p:cNvSpPr>
            <a:spLocks noGrp="1" noChangeArrowheads="1"/>
          </p:cNvSpPr>
          <p:nvPr>
            <p:ph idx="1"/>
          </p:nvPr>
        </p:nvSpPr>
        <p:spPr>
          <a:xfrm>
            <a:off x="381000" y="1752600"/>
            <a:ext cx="8001000" cy="3886200"/>
          </a:xfrm>
        </p:spPr>
        <p:txBody>
          <a:bodyPr>
            <a:normAutofit fontScale="92500" lnSpcReduction="10000"/>
          </a:bodyPr>
          <a:lstStyle/>
          <a:p>
            <a:pPr>
              <a:spcBef>
                <a:spcPct val="0"/>
              </a:spcBef>
              <a:spcAft>
                <a:spcPct val="50000"/>
              </a:spcAft>
              <a:buFontTx/>
              <a:buBlip>
                <a:blip r:embed="rId3"/>
              </a:buBlip>
            </a:pPr>
            <a:r>
              <a:rPr lang="es-US" noProof="0" dirty="0" smtClean="0">
                <a:cs typeface="Arial" charset="0"/>
              </a:rPr>
              <a:t>Por notificar una inspección por adelantado sin autorización - un máximo de $1,000 o encarcelamiento por no más de 6 meses</a:t>
            </a:r>
          </a:p>
          <a:p>
            <a:pPr>
              <a:spcBef>
                <a:spcPct val="0"/>
              </a:spcBef>
              <a:spcAft>
                <a:spcPct val="50000"/>
              </a:spcAft>
              <a:buFontTx/>
              <a:buBlip>
                <a:blip r:embed="rId3"/>
              </a:buBlip>
            </a:pPr>
            <a:r>
              <a:rPr lang="es-US" dirty="0" smtClean="0">
                <a:cs typeface="Times New Roman" pitchFamily="18" charset="0"/>
              </a:rPr>
              <a:t>Falsas declaraciones, representaciones, o certificaciones de documentos que se conservan por ser requeridos por el Acta de la OSH. Máximo</a:t>
            </a:r>
            <a:r>
              <a:rPr lang="es-US" noProof="0" dirty="0" smtClean="0">
                <a:cs typeface="Times New Roman" pitchFamily="18" charset="0"/>
              </a:rPr>
              <a:t> $10,000 o </a:t>
            </a:r>
            <a:r>
              <a:rPr lang="es-US" dirty="0" smtClean="0">
                <a:cs typeface="Times New Roman" pitchFamily="18" charset="0"/>
              </a:rPr>
              <a:t>prisión</a:t>
            </a:r>
            <a:r>
              <a:rPr lang="es-US" noProof="0" dirty="0" smtClean="0">
                <a:cs typeface="Times New Roman" pitchFamily="18" charset="0"/>
              </a:rPr>
              <a:t> por no más de 6 meses</a:t>
            </a:r>
            <a:r>
              <a:rPr lang="es-US" noProof="0" dirty="0" smtClean="0"/>
              <a:t> </a:t>
            </a:r>
          </a:p>
          <a:p>
            <a:endParaRPr lang="es-US" noProof="0" dirty="0"/>
          </a:p>
        </p:txBody>
      </p:sp>
      <p:pic>
        <p:nvPicPr>
          <p:cNvPr id="6146" name="Picture 2" descr="C:\Users\bsant.ARTBA\AppData\Local\Microsoft\Windows\Temporary Internet Files\Content.IE5\3YJP5HL8\MC900431509[1].png"/>
          <p:cNvPicPr>
            <a:picLocks noChangeAspect="1" noChangeArrowheads="1"/>
          </p:cNvPicPr>
          <p:nvPr/>
        </p:nvPicPr>
        <p:blipFill>
          <a:blip r:embed="rId4" cstate="print"/>
          <a:srcRect/>
          <a:stretch>
            <a:fillRect/>
          </a:stretch>
        </p:blipFill>
        <p:spPr bwMode="auto">
          <a:xfrm>
            <a:off x="6858228" y="5029428"/>
            <a:ext cx="1828572" cy="1828572"/>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533400"/>
            <a:ext cx="7772400" cy="1447800"/>
          </a:xfrm>
        </p:spPr>
        <p:txBody>
          <a:bodyPr/>
          <a:lstStyle/>
          <a:p>
            <a:r>
              <a:rPr lang="es-US" noProof="0" dirty="0" smtClean="0"/>
              <a:t> Etapas de una Inspección</a:t>
            </a:r>
            <a:endParaRPr lang="es-US" noProof="0" dirty="0"/>
          </a:p>
        </p:txBody>
      </p:sp>
      <p:sp>
        <p:nvSpPr>
          <p:cNvPr id="9219" name="Rectangle 3"/>
          <p:cNvSpPr>
            <a:spLocks noGrp="1" noChangeArrowheads="1"/>
          </p:cNvSpPr>
          <p:nvPr>
            <p:ph idx="1"/>
          </p:nvPr>
        </p:nvSpPr>
        <p:spPr>
          <a:xfrm>
            <a:off x="685800" y="1981200"/>
            <a:ext cx="7239000" cy="2667000"/>
          </a:xfrm>
        </p:spPr>
        <p:txBody>
          <a:bodyPr>
            <a:normAutofit/>
          </a:bodyPr>
          <a:lstStyle/>
          <a:p>
            <a:pPr>
              <a:buFontTx/>
              <a:buBlip>
                <a:blip r:embed="rId3"/>
              </a:buBlip>
            </a:pPr>
            <a:r>
              <a:rPr lang="es-US" noProof="0" dirty="0" smtClean="0">
                <a:cs typeface="Arial" charset="0"/>
              </a:rPr>
              <a:t>Conferencia inicial</a:t>
            </a:r>
          </a:p>
          <a:p>
            <a:pPr>
              <a:buFontTx/>
              <a:buBlip>
                <a:blip r:embed="rId3"/>
              </a:buBlip>
            </a:pPr>
            <a:r>
              <a:rPr lang="es-US" noProof="0" dirty="0" smtClean="0">
                <a:cs typeface="Arial" charset="0"/>
              </a:rPr>
              <a:t>Inspección del lugar de trabajo</a:t>
            </a:r>
          </a:p>
          <a:p>
            <a:pPr>
              <a:buFontTx/>
              <a:buBlip>
                <a:blip r:embed="rId3"/>
              </a:buBlip>
            </a:pPr>
            <a:r>
              <a:rPr lang="es-US" noProof="0" dirty="0" smtClean="0">
                <a:cs typeface="Times New Roman" pitchFamily="18" charset="0"/>
              </a:rPr>
              <a:t>Conferencia de cierre</a:t>
            </a:r>
            <a:endParaRPr lang="es-US" b="0" noProof="0" dirty="0"/>
          </a:p>
        </p:txBody>
      </p:sp>
      <p:pic>
        <p:nvPicPr>
          <p:cNvPr id="7173" name="Picture 5" descr="C:\Users\bsant.ARTBA\AppData\Local\Microsoft\Windows\Temporary Internet Files\Content.IE5\7CH8MWU2\MC900363322[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23049" y="4495800"/>
            <a:ext cx="5715000" cy="158397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s-US" noProof="0" dirty="0" smtClean="0"/>
              <a:t>Póliza </a:t>
            </a:r>
            <a:r>
              <a:rPr lang="es-US" noProof="0" dirty="0" err="1" smtClean="0"/>
              <a:t>Multi</a:t>
            </a:r>
            <a:r>
              <a:rPr lang="es-US" noProof="0" dirty="0" smtClean="0"/>
              <a:t>-Empleador </a:t>
            </a:r>
            <a:endParaRPr lang="es-US" noProof="0" dirty="0"/>
          </a:p>
        </p:txBody>
      </p:sp>
      <p:sp>
        <p:nvSpPr>
          <p:cNvPr id="33795" name="Rectangle 3"/>
          <p:cNvSpPr>
            <a:spLocks noGrp="1" noChangeArrowheads="1"/>
          </p:cNvSpPr>
          <p:nvPr>
            <p:ph idx="1"/>
          </p:nvPr>
        </p:nvSpPr>
        <p:spPr/>
        <p:txBody>
          <a:bodyPr/>
          <a:lstStyle/>
          <a:p>
            <a:r>
              <a:rPr lang="es-US" noProof="0" dirty="0" smtClean="0"/>
              <a:t>Empleador que expone al peligro</a:t>
            </a:r>
          </a:p>
          <a:p>
            <a:r>
              <a:rPr lang="es-US" noProof="0" dirty="0" smtClean="0"/>
              <a:t>Empleador que crea el peligro</a:t>
            </a:r>
          </a:p>
          <a:p>
            <a:r>
              <a:rPr lang="es-US" noProof="0" dirty="0" smtClean="0"/>
              <a:t>Empleador que corrige el peligro</a:t>
            </a:r>
          </a:p>
          <a:p>
            <a:r>
              <a:rPr lang="es-US" noProof="0" dirty="0" smtClean="0"/>
              <a:t>Empleador que controla el peligro </a:t>
            </a:r>
          </a:p>
          <a:p>
            <a:endParaRPr lang="es-US" noProof="0" dirty="0"/>
          </a:p>
        </p:txBody>
      </p:sp>
      <p:pic>
        <p:nvPicPr>
          <p:cNvPr id="8194" name="Picture 2" descr="C:\Users\bsant.ARTBA\AppData\Local\Microsoft\Windows\Temporary Internet Files\Content.IE5\3YJP5HL8\MC900433932[1].png"/>
          <p:cNvPicPr>
            <a:picLocks noChangeAspect="1" noChangeArrowheads="1"/>
          </p:cNvPicPr>
          <p:nvPr/>
        </p:nvPicPr>
        <p:blipFill>
          <a:blip r:embed="rId3" cstate="print"/>
          <a:srcRect/>
          <a:stretch>
            <a:fillRect/>
          </a:stretch>
        </p:blipFill>
        <p:spPr bwMode="auto">
          <a:xfrm>
            <a:off x="495300" y="5143500"/>
            <a:ext cx="1714500" cy="1714500"/>
          </a:xfrm>
          <a:prstGeom prst="rect">
            <a:avLst/>
          </a:prstGeom>
          <a:noFill/>
        </p:spPr>
      </p:pic>
      <p:pic>
        <p:nvPicPr>
          <p:cNvPr id="8195" name="Picture 3" descr="C:\Users\bsant.ARTBA\AppData\Local\Microsoft\Windows\Temporary Internet Files\Content.IE5\2Y48W9I4\MC900433933[1].png"/>
          <p:cNvPicPr>
            <a:picLocks noChangeAspect="1" noChangeArrowheads="1"/>
          </p:cNvPicPr>
          <p:nvPr/>
        </p:nvPicPr>
        <p:blipFill>
          <a:blip r:embed="rId4" cstate="print"/>
          <a:srcRect/>
          <a:stretch>
            <a:fillRect/>
          </a:stretch>
        </p:blipFill>
        <p:spPr bwMode="auto">
          <a:xfrm>
            <a:off x="2114550" y="5143500"/>
            <a:ext cx="1714500" cy="1714500"/>
          </a:xfrm>
          <a:prstGeom prst="rect">
            <a:avLst/>
          </a:prstGeom>
          <a:noFill/>
        </p:spPr>
      </p:pic>
      <p:pic>
        <p:nvPicPr>
          <p:cNvPr id="6" name="Picture 2" descr="C:\Users\bsant.ARTBA\AppData\Local\Microsoft\Windows\Temporary Internet Files\Content.IE5\3YJP5HL8\MC900433932[1].png"/>
          <p:cNvPicPr>
            <a:picLocks noChangeAspect="1" noChangeArrowheads="1"/>
          </p:cNvPicPr>
          <p:nvPr/>
        </p:nvPicPr>
        <p:blipFill>
          <a:blip r:embed="rId3" cstate="print"/>
          <a:srcRect/>
          <a:stretch>
            <a:fillRect/>
          </a:stretch>
        </p:blipFill>
        <p:spPr bwMode="auto">
          <a:xfrm>
            <a:off x="3733800" y="5143500"/>
            <a:ext cx="1714500" cy="1714500"/>
          </a:xfrm>
          <a:prstGeom prst="rect">
            <a:avLst/>
          </a:prstGeom>
          <a:noFill/>
        </p:spPr>
      </p:pic>
      <p:pic>
        <p:nvPicPr>
          <p:cNvPr id="7" name="Picture 3" descr="C:\Users\bsant.ARTBA\AppData\Local\Microsoft\Windows\Temporary Internet Files\Content.IE5\2Y48W9I4\MC900433933[1].png"/>
          <p:cNvPicPr>
            <a:picLocks noChangeAspect="1" noChangeArrowheads="1"/>
          </p:cNvPicPr>
          <p:nvPr/>
        </p:nvPicPr>
        <p:blipFill>
          <a:blip r:embed="rId4" cstate="print"/>
          <a:srcRect/>
          <a:stretch>
            <a:fillRect/>
          </a:stretch>
        </p:blipFill>
        <p:spPr bwMode="auto">
          <a:xfrm>
            <a:off x="5353050" y="5143500"/>
            <a:ext cx="1714500" cy="1714500"/>
          </a:xfrm>
          <a:prstGeom prst="rect">
            <a:avLst/>
          </a:prstGeom>
          <a:noFill/>
        </p:spPr>
      </p:pic>
      <p:pic>
        <p:nvPicPr>
          <p:cNvPr id="8" name="Picture 2" descr="C:\Users\bsant.ARTBA\AppData\Local\Microsoft\Windows\Temporary Internet Files\Content.IE5\3YJP5HL8\MC900433932[1].png"/>
          <p:cNvPicPr>
            <a:picLocks noChangeAspect="1" noChangeArrowheads="1"/>
          </p:cNvPicPr>
          <p:nvPr/>
        </p:nvPicPr>
        <p:blipFill>
          <a:blip r:embed="rId3" cstate="print"/>
          <a:srcRect/>
          <a:stretch>
            <a:fillRect/>
          </a:stretch>
        </p:blipFill>
        <p:spPr bwMode="auto">
          <a:xfrm>
            <a:off x="6972300" y="5143500"/>
            <a:ext cx="1714500" cy="17145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914400"/>
            <a:ext cx="9144000" cy="1219200"/>
          </a:xfrm>
        </p:spPr>
        <p:txBody>
          <a:bodyPr>
            <a:normAutofit fontScale="90000"/>
          </a:bodyPr>
          <a:lstStyle/>
          <a:p>
            <a:r>
              <a:rPr lang="es-US" noProof="0" dirty="0" smtClean="0"/>
              <a:t>Personal Requerido</a:t>
            </a:r>
            <a:br>
              <a:rPr lang="es-US" noProof="0" dirty="0" smtClean="0"/>
            </a:br>
            <a:r>
              <a:rPr lang="es-US" noProof="0" dirty="0" smtClean="0"/>
              <a:t>(Términos Claves de la OSHA)</a:t>
            </a:r>
            <a:endParaRPr lang="es-US" noProof="0" dirty="0"/>
          </a:p>
        </p:txBody>
      </p:sp>
      <p:sp>
        <p:nvSpPr>
          <p:cNvPr id="36867" name="Rectangle 3"/>
          <p:cNvSpPr>
            <a:spLocks noGrp="1" noChangeArrowheads="1"/>
          </p:cNvSpPr>
          <p:nvPr>
            <p:ph idx="1"/>
          </p:nvPr>
        </p:nvSpPr>
        <p:spPr>
          <a:xfrm>
            <a:off x="381000" y="2819400"/>
            <a:ext cx="7543800" cy="3352800"/>
          </a:xfrm>
        </p:spPr>
        <p:txBody>
          <a:bodyPr/>
          <a:lstStyle/>
          <a:p>
            <a:r>
              <a:rPr lang="es-US" noProof="0" dirty="0" smtClean="0"/>
              <a:t>Persona Competente</a:t>
            </a:r>
          </a:p>
          <a:p>
            <a:r>
              <a:rPr lang="es-US" noProof="0" dirty="0" smtClean="0"/>
              <a:t>Persona Capacitada</a:t>
            </a:r>
          </a:p>
          <a:p>
            <a:r>
              <a:rPr lang="es-US" noProof="0" dirty="0" smtClean="0"/>
              <a:t>Persona Designada</a:t>
            </a:r>
          </a:p>
          <a:p>
            <a:r>
              <a:rPr lang="es-US" noProof="0" dirty="0" smtClean="0"/>
              <a:t>Persona Autorizada</a:t>
            </a:r>
            <a:endParaRPr lang="es-US" noProof="0" dirty="0"/>
          </a:p>
        </p:txBody>
      </p:sp>
      <p:pic>
        <p:nvPicPr>
          <p:cNvPr id="9218" name="Picture 2" descr="C:\Users\bsant.ARTBA\AppData\Local\Microsoft\Windows\Temporary Internet Files\Content.IE5\RB5C1FDO\MC900390932[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5638800" y="2900041"/>
            <a:ext cx="2761183" cy="314414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762000"/>
            <a:ext cx="7772400" cy="990600"/>
          </a:xfrm>
        </p:spPr>
        <p:txBody>
          <a:bodyPr>
            <a:normAutofit/>
          </a:bodyPr>
          <a:lstStyle/>
          <a:p>
            <a:r>
              <a:rPr lang="es-US" noProof="0" dirty="0" smtClean="0"/>
              <a:t>Persona Competente</a:t>
            </a:r>
            <a:endParaRPr lang="es-US" noProof="0" dirty="0"/>
          </a:p>
        </p:txBody>
      </p:sp>
      <p:sp>
        <p:nvSpPr>
          <p:cNvPr id="10243" name="Rectangle 3"/>
          <p:cNvSpPr>
            <a:spLocks noGrp="1" noChangeArrowheads="1"/>
          </p:cNvSpPr>
          <p:nvPr>
            <p:ph idx="1"/>
          </p:nvPr>
        </p:nvSpPr>
        <p:spPr>
          <a:xfrm>
            <a:off x="609600" y="2209800"/>
            <a:ext cx="7772400" cy="3962400"/>
          </a:xfrm>
        </p:spPr>
        <p:txBody>
          <a:bodyPr>
            <a:normAutofit fontScale="92500" lnSpcReduction="10000"/>
          </a:bodyPr>
          <a:lstStyle/>
          <a:p>
            <a:endParaRPr lang="es-US" noProof="0" dirty="0" smtClean="0">
              <a:cs typeface="Times New Roman" pitchFamily="18" charset="0"/>
            </a:endParaRPr>
          </a:p>
          <a:p>
            <a:r>
              <a:rPr lang="es-US" dirty="0" smtClean="0">
                <a:cs typeface="Times New Roman" pitchFamily="18" charset="0"/>
              </a:rPr>
              <a:t>Es cap</a:t>
            </a:r>
            <a:r>
              <a:rPr lang="es-US" noProof="0" dirty="0" smtClean="0">
                <a:cs typeface="Times New Roman" pitchFamily="18" charset="0"/>
              </a:rPr>
              <a:t>az de </a:t>
            </a:r>
            <a:r>
              <a:rPr lang="es-US" i="1" u="sng" noProof="0" dirty="0" smtClean="0">
                <a:cs typeface="Times New Roman" pitchFamily="18" charset="0"/>
              </a:rPr>
              <a:t>identificar</a:t>
            </a:r>
            <a:r>
              <a:rPr lang="es-US" noProof="0" dirty="0" smtClean="0">
                <a:cs typeface="Times New Roman" pitchFamily="18" charset="0"/>
              </a:rPr>
              <a:t> peligros existentes y predecibles, y condiciones laborales peligrosas; y</a:t>
            </a:r>
          </a:p>
          <a:p>
            <a:r>
              <a:rPr lang="es-US" noProof="0" dirty="0" smtClean="0"/>
              <a:t> </a:t>
            </a:r>
            <a:r>
              <a:rPr lang="es-US" noProof="0" dirty="0" smtClean="0">
                <a:cs typeface="Times New Roman" pitchFamily="18" charset="0"/>
              </a:rPr>
              <a:t>Tiene la </a:t>
            </a:r>
            <a:r>
              <a:rPr lang="es-US" i="1" u="sng" noProof="0" dirty="0" smtClean="0">
                <a:cs typeface="Times New Roman" pitchFamily="18" charset="0"/>
              </a:rPr>
              <a:t>autoridad</a:t>
            </a:r>
            <a:r>
              <a:rPr lang="es-US" noProof="0" dirty="0" smtClean="0">
                <a:cs typeface="Times New Roman" pitchFamily="18" charset="0"/>
              </a:rPr>
              <a:t> para tomar medidas correctivas que eliminen los peligros</a:t>
            </a:r>
          </a:p>
          <a:p>
            <a:pPr>
              <a:buNone/>
            </a:pPr>
            <a:r>
              <a:rPr lang="es-US" noProof="0" dirty="0" smtClean="0"/>
              <a:t/>
            </a:r>
            <a:br>
              <a:rPr lang="es-US" noProof="0" dirty="0" smtClean="0"/>
            </a:br>
            <a:endParaRPr lang="es-US" noProof="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838200"/>
            <a:ext cx="9144000" cy="1066800"/>
          </a:xfrm>
        </p:spPr>
        <p:txBody>
          <a:bodyPr/>
          <a:lstStyle/>
          <a:p>
            <a:r>
              <a:rPr lang="es-US" noProof="0" dirty="0" smtClean="0"/>
              <a:t>Persona Autorizada </a:t>
            </a:r>
            <a:endParaRPr lang="es-US" noProof="0" dirty="0"/>
          </a:p>
        </p:txBody>
      </p:sp>
      <p:sp>
        <p:nvSpPr>
          <p:cNvPr id="37891" name="Rectangle 3"/>
          <p:cNvSpPr>
            <a:spLocks noGrp="1" noChangeArrowheads="1"/>
          </p:cNvSpPr>
          <p:nvPr>
            <p:ph idx="1"/>
          </p:nvPr>
        </p:nvSpPr>
        <p:spPr>
          <a:xfrm>
            <a:off x="381000" y="2514600"/>
            <a:ext cx="7543800" cy="3581400"/>
          </a:xfrm>
        </p:spPr>
        <p:txBody>
          <a:bodyPr>
            <a:normAutofit/>
          </a:bodyPr>
          <a:lstStyle/>
          <a:p>
            <a:pPr>
              <a:lnSpc>
                <a:spcPct val="90000"/>
              </a:lnSpc>
              <a:buFontTx/>
              <a:buBlip>
                <a:blip r:embed="rId3"/>
              </a:buBlip>
            </a:pPr>
            <a:r>
              <a:rPr lang="es-US" i="1" noProof="0" dirty="0" smtClean="0">
                <a:cs typeface="Times New Roman" pitchFamily="18" charset="0"/>
              </a:rPr>
              <a:t>Persona aprobada o asignada</a:t>
            </a:r>
            <a:r>
              <a:rPr lang="es-US" noProof="0" dirty="0" smtClean="0">
                <a:cs typeface="Times New Roman" pitchFamily="18" charset="0"/>
              </a:rPr>
              <a:t> por el empleador para realizar cierta tarea o tareas, o para estar en un lugar o lugares específicos en el área de trabajo.</a:t>
            </a:r>
          </a:p>
          <a:p>
            <a:pPr>
              <a:lnSpc>
                <a:spcPct val="90000"/>
              </a:lnSpc>
              <a:buFontTx/>
              <a:buBlip>
                <a:blip r:embed="rId3"/>
              </a:buBlip>
            </a:pPr>
            <a:r>
              <a:rPr lang="es-US" dirty="0" smtClean="0"/>
              <a:t>(La misma definición para Persona Designada)</a:t>
            </a:r>
            <a:endParaRPr lang="es-US" noProof="0" dirty="0" smtClean="0"/>
          </a:p>
          <a:p>
            <a:endParaRPr lang="es-US" noProof="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1038225"/>
            <a:ext cx="7772400" cy="714375"/>
          </a:xfrm>
        </p:spPr>
        <p:txBody>
          <a:bodyPr>
            <a:normAutofit fontScale="90000"/>
          </a:bodyPr>
          <a:lstStyle/>
          <a:p>
            <a:r>
              <a:rPr lang="es-US" noProof="0" dirty="0" smtClean="0"/>
              <a:t>Persona Calificada</a:t>
            </a:r>
            <a:endParaRPr lang="es-US" noProof="0" dirty="0"/>
          </a:p>
        </p:txBody>
      </p:sp>
      <p:sp>
        <p:nvSpPr>
          <p:cNvPr id="11267" name="Rectangle 3"/>
          <p:cNvSpPr>
            <a:spLocks noGrp="1" noChangeArrowheads="1"/>
          </p:cNvSpPr>
          <p:nvPr>
            <p:ph idx="1"/>
          </p:nvPr>
        </p:nvSpPr>
        <p:spPr>
          <a:xfrm>
            <a:off x="685800" y="1981200"/>
            <a:ext cx="7772400" cy="4114800"/>
          </a:xfrm>
        </p:spPr>
        <p:txBody>
          <a:bodyPr>
            <a:normAutofit fontScale="92500" lnSpcReduction="10000"/>
          </a:bodyPr>
          <a:lstStyle/>
          <a:p>
            <a:endParaRPr lang="es-US" noProof="0" dirty="0" smtClean="0">
              <a:latin typeface="Arial" charset="0"/>
            </a:endParaRPr>
          </a:p>
          <a:p>
            <a:r>
              <a:rPr lang="es-US" noProof="0" dirty="0" smtClean="0">
                <a:latin typeface="Arial" charset="0"/>
              </a:rPr>
              <a:t>Alguien que mediante la posesión de un grado reconocido, certificado o condición profesional, o quien por conocimiento extensivo, entrenamiento y experiencia, ha </a:t>
            </a:r>
            <a:r>
              <a:rPr lang="es-US" dirty="0" smtClean="0">
                <a:latin typeface="Arial" charset="0"/>
              </a:rPr>
              <a:t>demostrado habilidad para realizar y resolver problemas relacionados a su trabajo.</a:t>
            </a:r>
            <a:r>
              <a:rPr lang="es-US" noProof="0" dirty="0" smtClean="0">
                <a:latin typeface="Arial" charset="0"/>
              </a:rPr>
              <a:t> </a:t>
            </a:r>
          </a:p>
          <a:p>
            <a:endParaRPr lang="es-US" noProof="0" dirty="0" smtClean="0">
              <a:latin typeface="Arial" charset="0"/>
            </a:endParaRPr>
          </a:p>
          <a:p>
            <a:endParaRPr lang="es-US" noProof="0" dirty="0" smtClean="0">
              <a:latin typeface="Arial" charset="0"/>
            </a:endParaRPr>
          </a:p>
          <a:p>
            <a:endParaRPr lang="es-US" noProof="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US" noProof="0" dirty="0" smtClean="0"/>
              <a:t>Derecho de los Trabajadores</a:t>
            </a:r>
            <a:endParaRPr lang="es-US" noProof="0" dirty="0"/>
          </a:p>
        </p:txBody>
      </p:sp>
      <p:sp>
        <p:nvSpPr>
          <p:cNvPr id="3" name="Content Placeholder 2"/>
          <p:cNvSpPr>
            <a:spLocks noGrp="1"/>
          </p:cNvSpPr>
          <p:nvPr>
            <p:ph idx="1"/>
          </p:nvPr>
        </p:nvSpPr>
        <p:spPr/>
        <p:txBody>
          <a:bodyPr>
            <a:normAutofit/>
          </a:bodyPr>
          <a:lstStyle/>
          <a:p>
            <a:r>
              <a:rPr lang="es-US" noProof="0" dirty="0" smtClean="0"/>
              <a:t>La creación de OSHA proveyó a los trabajadores del derecho a un lugar de trabajo seguro y saludable.</a:t>
            </a:r>
          </a:p>
          <a:p>
            <a:r>
              <a:rPr lang="es-US" noProof="0" dirty="0" smtClean="0"/>
              <a:t>La Sección 5(a)(1) del Acta OSH establece </a:t>
            </a:r>
          </a:p>
          <a:p>
            <a:pPr lvl="1">
              <a:buNone/>
            </a:pPr>
            <a:r>
              <a:rPr lang="es-US" sz="2800" noProof="0" dirty="0" smtClean="0"/>
              <a:t>	“Cada empleador deberá proveer a cada uno de sus empleados de un empleo y un lugar de trabajo libres de riesgos reconocidos  que  causen o pudieran causar la muerte o </a:t>
            </a:r>
            <a:r>
              <a:rPr lang="es-US" sz="2800" dirty="0" smtClean="0"/>
              <a:t>lesiones físicas graves a sus empleados</a:t>
            </a:r>
            <a:r>
              <a:rPr lang="es-US" sz="2800" noProof="0" dirty="0" smtClean="0"/>
              <a:t>.”</a:t>
            </a:r>
          </a:p>
          <a:p>
            <a:endParaRPr lang="es-US" noProof="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US" noProof="0" dirty="0" smtClean="0"/>
              <a:t>Información </a:t>
            </a:r>
            <a:r>
              <a:rPr lang="es-US" dirty="0" smtClean="0"/>
              <a:t>sobre </a:t>
            </a:r>
            <a:r>
              <a:rPr lang="es-US" noProof="0" dirty="0" smtClean="0"/>
              <a:t>Lesiones y Enfermedades </a:t>
            </a:r>
            <a:endParaRPr lang="es-US" noProof="0" dirty="0"/>
          </a:p>
        </p:txBody>
      </p:sp>
      <p:sp>
        <p:nvSpPr>
          <p:cNvPr id="3" name="Content Placeholder 2"/>
          <p:cNvSpPr>
            <a:spLocks noGrp="1"/>
          </p:cNvSpPr>
          <p:nvPr>
            <p:ph idx="1"/>
          </p:nvPr>
        </p:nvSpPr>
        <p:spPr/>
        <p:txBody>
          <a:bodyPr>
            <a:normAutofit fontScale="92500" lnSpcReduction="10000"/>
          </a:bodyPr>
          <a:lstStyle/>
          <a:p>
            <a:r>
              <a:rPr lang="es-US" noProof="0" dirty="0" smtClean="0">
                <a:latin typeface="Franklin Gothic Book" pitchFamily="34" charset="0"/>
              </a:rPr>
              <a:t>La norma para el archivo de registros de la OSHA requiere que los empleadores que tengan más de 10 empleados lleven un registro de las lesiones y enfermedades</a:t>
            </a:r>
          </a:p>
          <a:p>
            <a:r>
              <a:rPr lang="es-US" noProof="0" dirty="0" smtClean="0">
                <a:latin typeface="Franklin Gothic Book" pitchFamily="34" charset="0"/>
              </a:rPr>
              <a:t>Los trabajadores tienen el derecho a revisar el registro actual y los archivos de los últimos 5 años. </a:t>
            </a:r>
          </a:p>
          <a:p>
            <a:r>
              <a:rPr lang="es-US" noProof="0" dirty="0" smtClean="0">
                <a:latin typeface="Franklin Gothic Book" pitchFamily="34" charset="0"/>
              </a:rPr>
              <a:t>Los trabajadores también tienen el derecho a revisar el reporte anual de lesiones y enfermedades. Forma (OSHA 300A).</a:t>
            </a:r>
            <a:endParaRPr lang="es-US" noProof="0" dirty="0">
              <a:latin typeface="Franklin Gothic Book"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US" dirty="0" smtClean="0"/>
              <a:t>¿Qué sabe sobre la </a:t>
            </a:r>
            <a:r>
              <a:rPr lang="es-US" noProof="0" dirty="0" smtClean="0"/>
              <a:t>OSHA?</a:t>
            </a:r>
            <a:endParaRPr lang="es-US" noProof="0" dirty="0"/>
          </a:p>
        </p:txBody>
      </p:sp>
      <p:sp>
        <p:nvSpPr>
          <p:cNvPr id="3" name="Content Placeholder 2"/>
          <p:cNvSpPr>
            <a:spLocks noGrp="1"/>
          </p:cNvSpPr>
          <p:nvPr>
            <p:ph idx="1"/>
          </p:nvPr>
        </p:nvSpPr>
        <p:spPr>
          <a:xfrm>
            <a:off x="457200" y="1828800"/>
            <a:ext cx="5105400" cy="4495800"/>
          </a:xfrm>
        </p:spPr>
        <p:txBody>
          <a:bodyPr>
            <a:normAutofit/>
          </a:bodyPr>
          <a:lstStyle/>
          <a:p>
            <a:r>
              <a:rPr lang="es-US" dirty="0"/>
              <a:t>¿</a:t>
            </a:r>
            <a:r>
              <a:rPr lang="es-US" noProof="0" dirty="0" smtClean="0"/>
              <a:t>Cuándo escuchó por primera vez acerca de OSHA?</a:t>
            </a:r>
          </a:p>
          <a:p>
            <a:r>
              <a:rPr lang="es-US" noProof="0" dirty="0" smtClean="0"/>
              <a:t>¿Qué pensaba de OSHA en ese entonces?</a:t>
            </a:r>
          </a:p>
          <a:p>
            <a:r>
              <a:rPr lang="es-US" noProof="0" dirty="0" smtClean="0"/>
              <a:t>¿Cuál cree que es la misión de  la OSHA?</a:t>
            </a:r>
          </a:p>
          <a:p>
            <a:endParaRPr lang="es-US" noProof="0" dirty="0"/>
          </a:p>
        </p:txBody>
      </p:sp>
      <p:pic>
        <p:nvPicPr>
          <p:cNvPr id="43012" name="Picture 4" descr="C:\Users\bsant\AppData\Local\Microsoft\Windows\Temporary Internet Files\Content.IE5\229X0KJT\MP900425237[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19171" y="3886200"/>
            <a:ext cx="3667629" cy="2438400"/>
          </a:xfrm>
          <a:prstGeom prst="rect">
            <a:avLst/>
          </a:prstGeom>
          <a:ln w="9525">
            <a:solidFill>
              <a:schemeClr val="accent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US" noProof="0" dirty="0" smtClean="0"/>
              <a:t>Reclamos  y Correcciones Requeridas</a:t>
            </a:r>
            <a:endParaRPr lang="es-US" noProof="0" dirty="0"/>
          </a:p>
        </p:txBody>
      </p:sp>
      <p:sp>
        <p:nvSpPr>
          <p:cNvPr id="3" name="Content Placeholder 2"/>
          <p:cNvSpPr>
            <a:spLocks noGrp="1"/>
          </p:cNvSpPr>
          <p:nvPr>
            <p:ph idx="1"/>
          </p:nvPr>
        </p:nvSpPr>
        <p:spPr/>
        <p:txBody>
          <a:bodyPr>
            <a:normAutofit fontScale="92500" lnSpcReduction="10000"/>
          </a:bodyPr>
          <a:lstStyle/>
          <a:p>
            <a:r>
              <a:rPr lang="es-US" noProof="0" dirty="0" smtClean="0"/>
              <a:t>Los trabajadores pueden discutir sus preocupaciones sobre seguridad y salud en el lugar de trabajo con sus empleadores sin temor a despidos ni discriminaciones, en tanto que sus quejas sean hechas </a:t>
            </a:r>
            <a:r>
              <a:rPr lang="es-US" dirty="0" smtClean="0"/>
              <a:t>de buena fe</a:t>
            </a:r>
            <a:r>
              <a:rPr lang="es-US" noProof="0" dirty="0" smtClean="0"/>
              <a:t>. </a:t>
            </a:r>
          </a:p>
          <a:p>
            <a:r>
              <a:rPr lang="es-US" noProof="0" dirty="0" smtClean="0"/>
              <a:t>La regulación de la OSHA  [29CFR 1977.9(c)] protege a los trabajadores que reclaman a sus empleadores sobre condiciones inseguras o insalubres en el lugar de trabajo.</a:t>
            </a:r>
            <a:endParaRPr lang="es-US" noProof="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noProof="0" smtClean="0"/>
              <a:t>Derecho a Capacitación</a:t>
            </a:r>
            <a:endParaRPr lang="es-US" noProof="0"/>
          </a:p>
        </p:txBody>
      </p:sp>
      <p:sp>
        <p:nvSpPr>
          <p:cNvPr id="3" name="Content Placeholder 2"/>
          <p:cNvSpPr>
            <a:spLocks noGrp="1"/>
          </p:cNvSpPr>
          <p:nvPr>
            <p:ph idx="1"/>
          </p:nvPr>
        </p:nvSpPr>
        <p:spPr/>
        <p:txBody>
          <a:bodyPr>
            <a:normAutofit fontScale="92500" lnSpcReduction="10000"/>
          </a:bodyPr>
          <a:lstStyle/>
          <a:p>
            <a:r>
              <a:rPr lang="es-US" noProof="0" dirty="0" smtClean="0"/>
              <a:t>Los trabajadores tienen derecho a recibir capacitación de los empleadores en </a:t>
            </a:r>
            <a:r>
              <a:rPr lang="es-US" dirty="0" smtClean="0"/>
              <a:t>los diferentes estándares y </a:t>
            </a:r>
            <a:r>
              <a:rPr lang="es-US" noProof="0" dirty="0" smtClean="0"/>
              <a:t>peligros a la salud y seguridad </a:t>
            </a:r>
            <a:r>
              <a:rPr lang="es-US" dirty="0" smtClean="0"/>
              <a:t>que los empleadores </a:t>
            </a:r>
            <a:r>
              <a:rPr lang="es-US" noProof="0" dirty="0" smtClean="0"/>
              <a:t>deben cumplir.</a:t>
            </a:r>
          </a:p>
          <a:p>
            <a:r>
              <a:rPr lang="es-US" noProof="0" dirty="0" smtClean="0"/>
              <a:t>El entrenamiento requerido cubre tópicos como interrupción de energía usando candado y etiqueta, patógenos transmitidos por la sangre, ruido, espacios </a:t>
            </a:r>
            <a:r>
              <a:rPr lang="es-US" dirty="0" smtClean="0"/>
              <a:t>confinados</a:t>
            </a:r>
            <a:r>
              <a:rPr lang="es-US" noProof="0" dirty="0" smtClean="0"/>
              <a:t>, peligros de caída, equipo de protección personal -  y una variedad de otros peligros.</a:t>
            </a:r>
            <a:endParaRPr lang="es-US" noProof="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US" noProof="0" dirty="0" smtClean="0"/>
              <a:t>Revisión de Exposiciones &amp;  Registros Médicos</a:t>
            </a:r>
            <a:endParaRPr lang="es-US" noProof="0" dirty="0"/>
          </a:p>
        </p:txBody>
      </p:sp>
      <p:sp>
        <p:nvSpPr>
          <p:cNvPr id="3" name="Content Placeholder 2"/>
          <p:cNvSpPr>
            <a:spLocks noGrp="1"/>
          </p:cNvSpPr>
          <p:nvPr>
            <p:ph idx="1"/>
          </p:nvPr>
        </p:nvSpPr>
        <p:spPr/>
        <p:txBody>
          <a:bodyPr>
            <a:normAutofit fontScale="92500" lnSpcReduction="20000"/>
          </a:bodyPr>
          <a:lstStyle/>
          <a:p>
            <a:r>
              <a:rPr lang="es-US" noProof="0" dirty="0" smtClean="0"/>
              <a:t>1910.1020: derecho a examinar  y copiar registros médicos </a:t>
            </a:r>
          </a:p>
          <a:p>
            <a:r>
              <a:rPr lang="es-US" noProof="0" dirty="0" smtClean="0"/>
              <a:t>Ejemplos de substancias tóxicas y dañinas para la salud son:</a:t>
            </a:r>
          </a:p>
          <a:p>
            <a:pPr lvl="1"/>
            <a:r>
              <a:rPr lang="es-US" noProof="0" dirty="0" smtClean="0"/>
              <a:t>Metales  y polvos, como el plomo, cadmio, y silicio.</a:t>
            </a:r>
          </a:p>
          <a:p>
            <a:pPr lvl="1"/>
            <a:r>
              <a:rPr lang="es-US" noProof="0" dirty="0" smtClean="0"/>
              <a:t> Agentes Biológicos como bacteria, virus, y hongos.</a:t>
            </a:r>
          </a:p>
          <a:p>
            <a:pPr lvl="1"/>
            <a:r>
              <a:rPr lang="es-US" noProof="0" dirty="0" smtClean="0"/>
              <a:t>Estrés Físico como el ruido, calor, frio, vibración, movimientos repetitivos, y  radiación ionizante y no ionizante .</a:t>
            </a:r>
          </a:p>
          <a:p>
            <a:endParaRPr lang="es-US" noProof="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US" noProof="0" dirty="0" smtClean="0"/>
              <a:t>Presentación de Reclamos ante la OSHA</a:t>
            </a:r>
            <a:endParaRPr lang="es-US" noProof="0" dirty="0"/>
          </a:p>
        </p:txBody>
      </p:sp>
      <p:sp>
        <p:nvSpPr>
          <p:cNvPr id="3" name="Content Placeholder 2"/>
          <p:cNvSpPr>
            <a:spLocks noGrp="1"/>
          </p:cNvSpPr>
          <p:nvPr>
            <p:ph idx="1"/>
          </p:nvPr>
        </p:nvSpPr>
        <p:spPr/>
        <p:txBody>
          <a:bodyPr>
            <a:normAutofit fontScale="92500" lnSpcReduction="20000"/>
          </a:bodyPr>
          <a:lstStyle/>
          <a:p>
            <a:r>
              <a:rPr lang="es-US" noProof="0" dirty="0" smtClean="0"/>
              <a:t>Los trabajadores pueden presentar un reclamo ante la OSHA si creen que existe una violación de los estándares de salud y seguridad o en situaciones de peligro inminente en el lugar de trabajo. </a:t>
            </a:r>
          </a:p>
          <a:p>
            <a:r>
              <a:rPr lang="es-US" noProof="0" dirty="0" smtClean="0"/>
              <a:t>Los trabajadores podrían requerir que su nombre no sea revelado al empleador.</a:t>
            </a:r>
          </a:p>
          <a:p>
            <a:r>
              <a:rPr lang="es-US" noProof="0" dirty="0" smtClean="0"/>
              <a:t>Si un trabajador presenta un reclamo, tiene el derecho de saber de la acción ejercida por OSHA acerca del reclamo y requerir una revisión en caso de que no se realice una inspección.</a:t>
            </a:r>
            <a:endParaRPr lang="es-US" noProof="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US" noProof="0" smtClean="0"/>
              <a:t>Libre de Represalias</a:t>
            </a:r>
            <a:endParaRPr lang="es-US" noProof="0"/>
          </a:p>
        </p:txBody>
      </p:sp>
      <p:sp>
        <p:nvSpPr>
          <p:cNvPr id="3" name="Content Placeholder 2"/>
          <p:cNvSpPr>
            <a:spLocks noGrp="1"/>
          </p:cNvSpPr>
          <p:nvPr>
            <p:ph idx="1"/>
          </p:nvPr>
        </p:nvSpPr>
        <p:spPr/>
        <p:txBody>
          <a:bodyPr>
            <a:normAutofit fontScale="85000" lnSpcReduction="20000"/>
          </a:bodyPr>
          <a:lstStyle/>
          <a:p>
            <a:r>
              <a:rPr lang="es-US" noProof="0" dirty="0" smtClean="0"/>
              <a:t>Los trabajadores tienen el derecho a no ser sancionados por el ejercicio de su derecho a la seguridad y la salud.</a:t>
            </a:r>
          </a:p>
          <a:p>
            <a:r>
              <a:rPr lang="es-US" noProof="0" dirty="0" smtClean="0"/>
              <a:t>Los trabajadores tienen el derecho a requerir un lugar de trabajo seguro y saludable sin temor a sanciones. </a:t>
            </a:r>
          </a:p>
          <a:p>
            <a:r>
              <a:rPr lang="es-US" noProof="0" dirty="0" smtClean="0"/>
              <a:t>Este derecho esta prescrito en la sección  11(c) de la Acta OSH . </a:t>
            </a:r>
          </a:p>
          <a:p>
            <a:r>
              <a:rPr lang="es-US" noProof="0" dirty="0" smtClean="0"/>
              <a:t>Los trabajadores tienen 30 días para contactar a la OSHA si sienten que han sido sancionados por ejercer sus derechos a la salud y seguridad ocupacional.</a:t>
            </a:r>
            <a:endParaRPr lang="es-US" noProof="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US" noProof="0" dirty="0" smtClean="0"/>
              <a:t>Participación en una Inspección de OSHA</a:t>
            </a:r>
            <a:endParaRPr lang="es-US" noProof="0" dirty="0"/>
          </a:p>
        </p:txBody>
      </p:sp>
      <p:sp>
        <p:nvSpPr>
          <p:cNvPr id="3" name="Content Placeholder 2"/>
          <p:cNvSpPr>
            <a:spLocks noGrp="1"/>
          </p:cNvSpPr>
          <p:nvPr>
            <p:ph idx="1"/>
          </p:nvPr>
        </p:nvSpPr>
        <p:spPr/>
        <p:txBody>
          <a:bodyPr>
            <a:normAutofit fontScale="85000" lnSpcReduction="20000"/>
          </a:bodyPr>
          <a:lstStyle/>
          <a:p>
            <a:r>
              <a:rPr lang="es-US" noProof="0" dirty="0" smtClean="0"/>
              <a:t>Un representante de los empleados puede acompañar al inspector de la OSHA.</a:t>
            </a:r>
          </a:p>
          <a:p>
            <a:r>
              <a:rPr lang="es-US" noProof="0" dirty="0" smtClean="0"/>
              <a:t>Los trabajadores pueden hablar con el inspector en privado.</a:t>
            </a:r>
          </a:p>
          <a:p>
            <a:r>
              <a:rPr lang="es-US" noProof="0" dirty="0" smtClean="0"/>
              <a:t>Los trabajadores pueden señalar peligros, describir lesiones, enfermedades o posibles pérdidas que resulten de dichos peligros, y describir cualquier preocupación que tengan sobre la salud y la seguridad en el lugar de trabajo.  </a:t>
            </a:r>
          </a:p>
          <a:p>
            <a:r>
              <a:rPr lang="es-US" noProof="0" dirty="0" smtClean="0"/>
              <a:t>Los trabajadores pueden preguntar acerca de los resultados de una inspección, medidas correctivas y objetar las fechas establecidas para corregir violaciones.</a:t>
            </a:r>
            <a:endParaRPr lang="es-US" noProof="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457200"/>
            <a:ext cx="8229600" cy="1828800"/>
          </a:xfrm>
        </p:spPr>
        <p:txBody>
          <a:bodyPr>
            <a:normAutofit/>
          </a:bodyPr>
          <a:lstStyle/>
          <a:p>
            <a:r>
              <a:rPr lang="es-US" sz="6000" noProof="0" smtClean="0"/>
              <a:t> InspecCion virtual</a:t>
            </a:r>
            <a:endParaRPr lang="es-US" sz="6000" noProof="0"/>
          </a:p>
        </p:txBody>
      </p:sp>
      <p:sp>
        <p:nvSpPr>
          <p:cNvPr id="3" name="Subtitle 2"/>
          <p:cNvSpPr>
            <a:spLocks noGrp="1"/>
          </p:cNvSpPr>
          <p:nvPr>
            <p:ph type="subTitle" idx="1"/>
          </p:nvPr>
        </p:nvSpPr>
        <p:spPr>
          <a:xfrm>
            <a:off x="1524000" y="2590800"/>
            <a:ext cx="6400800" cy="1752600"/>
          </a:xfrm>
        </p:spPr>
        <p:txBody>
          <a:bodyPr>
            <a:normAutofit/>
          </a:bodyPr>
          <a:lstStyle/>
          <a:p>
            <a:r>
              <a:rPr lang="es-US" sz="3600" noProof="0" smtClean="0"/>
              <a:t>Identifique los peligros </a:t>
            </a:r>
            <a:endParaRPr lang="es-US" sz="3600" noProof="0"/>
          </a:p>
        </p:txBody>
      </p:sp>
      <p:pic>
        <p:nvPicPr>
          <p:cNvPr id="1028" name="Picture 4" descr="C:\Users\bsant\AppData\Local\Microsoft\Windows\Temporary Internet Files\Content.IE5\1UAYLL26\MM900234715[1].gif"/>
          <p:cNvPicPr>
            <a:picLocks noChangeAspect="1" noChangeArrowheads="1" noCrop="1"/>
          </p:cNvPicPr>
          <p:nvPr/>
        </p:nvPicPr>
        <p:blipFill>
          <a:blip r:embed="rId3" cstate="print"/>
          <a:srcRect/>
          <a:stretch>
            <a:fillRect/>
          </a:stretch>
        </p:blipFill>
        <p:spPr bwMode="auto">
          <a:xfrm flipH="1">
            <a:off x="422030" y="4114800"/>
            <a:ext cx="3009089" cy="22098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ump Ahead.jpg"/>
          <p:cNvPicPr>
            <a:picLocks noGrp="1" noChangeAspect="1"/>
          </p:cNvPicPr>
          <p:nvPr>
            <p:ph idx="1"/>
          </p:nvPr>
        </p:nvPicPr>
        <p:blipFill>
          <a:blip r:embed="rId3" cstate="print"/>
          <a:stretch>
            <a:fillRect/>
          </a:stretch>
        </p:blipFill>
        <p:spPr>
          <a:xfrm>
            <a:off x="1143000" y="914400"/>
            <a:ext cx="6807200" cy="5105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quot;No&quot; Symbol 2"/>
          <p:cNvSpPr/>
          <p:nvPr/>
        </p:nvSpPr>
        <p:spPr>
          <a:xfrm>
            <a:off x="1524000" y="1295400"/>
            <a:ext cx="5029200" cy="4572000"/>
          </a:xfrm>
          <a:prstGeom prst="noSmoking">
            <a:avLst>
              <a:gd name="adj" fmla="val 684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5638801" y="228600"/>
            <a:ext cx="3124200" cy="2554545"/>
          </a:xfrm>
          <a:prstGeom prst="rect">
            <a:avLst/>
          </a:prstGeom>
          <a:solidFill>
            <a:srgbClr val="FFFFFF">
              <a:alpha val="69020"/>
            </a:srgbClr>
          </a:solidFill>
          <a:ln w="12700">
            <a:solidFill>
              <a:schemeClr val="accent1"/>
            </a:solidFill>
          </a:ln>
        </p:spPr>
        <p:txBody>
          <a:bodyPr wrap="square" rtlCol="0">
            <a:spAutoFit/>
          </a:bodyPr>
          <a:lstStyle/>
          <a:p>
            <a:r>
              <a:rPr lang="es-US" sz="3200" dirty="0" smtClean="0">
                <a:solidFill>
                  <a:schemeClr val="accent1"/>
                </a:solidFill>
                <a:latin typeface="+mj-lt"/>
              </a:rPr>
              <a:t>Problemas:</a:t>
            </a:r>
          </a:p>
          <a:p>
            <a:pPr>
              <a:buFont typeface="Arial" pitchFamily="34" charset="0"/>
              <a:buChar char="•"/>
            </a:pPr>
            <a:r>
              <a:rPr lang="es-US" sz="3200" dirty="0" smtClean="0">
                <a:solidFill>
                  <a:schemeClr val="accent1"/>
                </a:solidFill>
                <a:latin typeface="+mj-lt"/>
              </a:rPr>
              <a:t>Señal no legal</a:t>
            </a:r>
          </a:p>
          <a:p>
            <a:pPr>
              <a:buFont typeface="Arial" pitchFamily="34" charset="0"/>
              <a:buChar char="•"/>
            </a:pPr>
            <a:r>
              <a:rPr lang="es-US" sz="3200" dirty="0" smtClean="0">
                <a:solidFill>
                  <a:schemeClr val="accent1"/>
                </a:solidFill>
                <a:latin typeface="+mj-lt"/>
              </a:rPr>
              <a:t>Señal muy por delante del área de trabajo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7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rench Box.tif"/>
          <p:cNvPicPr>
            <a:picLocks noChangeAspect="1"/>
          </p:cNvPicPr>
          <p:nvPr/>
        </p:nvPicPr>
        <p:blipFill>
          <a:blip r:embed="rId3" cstate="print"/>
          <a:stretch>
            <a:fillRect/>
          </a:stretch>
        </p:blipFill>
        <p:spPr>
          <a:xfrm>
            <a:off x="838200" y="685800"/>
            <a:ext cx="7394422" cy="4953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quot;No&quot; Symbol 2"/>
          <p:cNvSpPr/>
          <p:nvPr/>
        </p:nvSpPr>
        <p:spPr>
          <a:xfrm>
            <a:off x="1295400" y="838200"/>
            <a:ext cx="5029200" cy="4572000"/>
          </a:xfrm>
          <a:prstGeom prst="noSmoking">
            <a:avLst>
              <a:gd name="adj" fmla="val 684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152400" y="2438400"/>
            <a:ext cx="3124200" cy="4524315"/>
          </a:xfrm>
          <a:prstGeom prst="rect">
            <a:avLst/>
          </a:prstGeom>
          <a:solidFill>
            <a:srgbClr val="FFFFFF">
              <a:alpha val="69020"/>
            </a:srgbClr>
          </a:solidFill>
          <a:ln w="12700">
            <a:solidFill>
              <a:schemeClr val="accent1"/>
            </a:solidFill>
          </a:ln>
        </p:spPr>
        <p:txBody>
          <a:bodyPr wrap="square" rtlCol="0">
            <a:spAutoFit/>
          </a:bodyPr>
          <a:lstStyle/>
          <a:p>
            <a:r>
              <a:rPr lang="es-US" sz="3200" dirty="0" smtClean="0">
                <a:solidFill>
                  <a:schemeClr val="accent1"/>
                </a:solidFill>
                <a:latin typeface="+mj-lt"/>
              </a:rPr>
              <a:t>Problemas:</a:t>
            </a:r>
          </a:p>
          <a:p>
            <a:pPr>
              <a:buFont typeface="Arial" pitchFamily="34" charset="0"/>
              <a:buChar char="•"/>
            </a:pPr>
            <a:r>
              <a:rPr lang="es-US" sz="3200" dirty="0" smtClean="0">
                <a:solidFill>
                  <a:schemeClr val="accent1"/>
                </a:solidFill>
                <a:latin typeface="+mj-lt"/>
              </a:rPr>
              <a:t>Escalera fuera de la caja-zanja</a:t>
            </a:r>
          </a:p>
          <a:p>
            <a:pPr>
              <a:buFont typeface="Arial" pitchFamily="34" charset="0"/>
              <a:buChar char="•"/>
            </a:pPr>
            <a:r>
              <a:rPr lang="es-US" sz="3200" dirty="0" smtClean="0">
                <a:solidFill>
                  <a:schemeClr val="accent1"/>
                </a:solidFill>
                <a:latin typeface="+mj-lt"/>
              </a:rPr>
              <a:t>Bordes sin protección contra </a:t>
            </a:r>
            <a:r>
              <a:rPr lang="es-US" sz="3200" dirty="0" err="1" smtClean="0">
                <a:solidFill>
                  <a:schemeClr val="accent1"/>
                </a:solidFill>
                <a:latin typeface="+mj-lt"/>
              </a:rPr>
              <a:t>caidas</a:t>
            </a:r>
            <a:endParaRPr lang="es-US" sz="3200" dirty="0" smtClean="0">
              <a:solidFill>
                <a:schemeClr val="accent1"/>
              </a:solidFill>
              <a:latin typeface="+mj-lt"/>
            </a:endParaRPr>
          </a:p>
          <a:p>
            <a:pPr>
              <a:buFont typeface="Arial" pitchFamily="34" charset="0"/>
              <a:buChar char="•"/>
            </a:pPr>
            <a:r>
              <a:rPr lang="es-US" sz="3200" dirty="0" smtClean="0">
                <a:solidFill>
                  <a:schemeClr val="accent1"/>
                </a:solidFill>
                <a:latin typeface="+mj-lt"/>
              </a:rPr>
              <a:t>Trabajador fuera de la caja- zanja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ngable Message - Chevron Wrong.TIF"/>
          <p:cNvPicPr>
            <a:picLocks noChangeAspect="1"/>
          </p:cNvPicPr>
          <p:nvPr/>
        </p:nvPicPr>
        <p:blipFill>
          <a:blip r:embed="rId3" cstate="print"/>
          <a:stretch>
            <a:fillRect/>
          </a:stretch>
        </p:blipFill>
        <p:spPr>
          <a:xfrm>
            <a:off x="1143000" y="762000"/>
            <a:ext cx="7010400" cy="50474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quot;No&quot; Symbol 2"/>
          <p:cNvSpPr/>
          <p:nvPr/>
        </p:nvSpPr>
        <p:spPr>
          <a:xfrm>
            <a:off x="1524000" y="989588"/>
            <a:ext cx="5029200" cy="4572000"/>
          </a:xfrm>
          <a:prstGeom prst="noSmoking">
            <a:avLst>
              <a:gd name="adj" fmla="val 684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152400" y="3581400"/>
            <a:ext cx="3276600" cy="3046988"/>
          </a:xfrm>
          <a:prstGeom prst="rect">
            <a:avLst/>
          </a:prstGeom>
          <a:solidFill>
            <a:srgbClr val="FFFFFF">
              <a:alpha val="69020"/>
            </a:srgbClr>
          </a:solidFill>
          <a:ln w="12700">
            <a:solidFill>
              <a:schemeClr val="accent1"/>
            </a:solidFill>
          </a:ln>
        </p:spPr>
        <p:txBody>
          <a:bodyPr wrap="square" rtlCol="0">
            <a:spAutoFit/>
          </a:bodyPr>
          <a:lstStyle/>
          <a:p>
            <a:r>
              <a:rPr lang="es-US" sz="3200" dirty="0" smtClean="0">
                <a:solidFill>
                  <a:schemeClr val="accent1"/>
                </a:solidFill>
                <a:latin typeface="+mj-lt"/>
              </a:rPr>
              <a:t>Problemas:</a:t>
            </a:r>
          </a:p>
          <a:p>
            <a:pPr>
              <a:buFont typeface="Arial" pitchFamily="34" charset="0"/>
              <a:buChar char="•"/>
            </a:pPr>
            <a:r>
              <a:rPr lang="es-US" sz="3200" dirty="0" smtClean="0">
                <a:solidFill>
                  <a:schemeClr val="accent1"/>
                </a:solidFill>
                <a:latin typeface="+mj-lt"/>
              </a:rPr>
              <a:t>Marcas de galones/</a:t>
            </a:r>
            <a:r>
              <a:rPr lang="es-US" sz="3200" dirty="0" err="1" smtClean="0">
                <a:solidFill>
                  <a:schemeClr val="accent1"/>
                </a:solidFill>
                <a:latin typeface="+mj-lt"/>
              </a:rPr>
              <a:t>lineas</a:t>
            </a:r>
            <a:r>
              <a:rPr lang="es-US" sz="3200" dirty="0" smtClean="0">
                <a:solidFill>
                  <a:schemeClr val="accent1"/>
                </a:solidFill>
                <a:latin typeface="+mj-lt"/>
              </a:rPr>
              <a:t> apuntando en dirección equivocada.</a:t>
            </a:r>
          </a:p>
        </p:txBody>
      </p:sp>
      <p:grpSp>
        <p:nvGrpSpPr>
          <p:cNvPr id="5" name="Group 4"/>
          <p:cNvGrpSpPr/>
          <p:nvPr/>
        </p:nvGrpSpPr>
        <p:grpSpPr>
          <a:xfrm flipH="1">
            <a:off x="6781800" y="5199888"/>
            <a:ext cx="1371600" cy="609600"/>
            <a:chOff x="6553200" y="4953000"/>
            <a:chExt cx="1371600" cy="609600"/>
          </a:xfrm>
        </p:grpSpPr>
        <p:sp>
          <p:nvSpPr>
            <p:cNvPr id="6" name="Parallelogram 5"/>
            <p:cNvSpPr/>
            <p:nvPr/>
          </p:nvSpPr>
          <p:spPr>
            <a:xfrm>
              <a:off x="6553200" y="4953000"/>
              <a:ext cx="381000" cy="608588"/>
            </a:xfrm>
            <a:prstGeom prst="parallelogram">
              <a:avLst>
                <a:gd name="adj" fmla="val 39286"/>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arallelogram 6"/>
            <p:cNvSpPr/>
            <p:nvPr/>
          </p:nvSpPr>
          <p:spPr>
            <a:xfrm>
              <a:off x="6781800" y="4954012"/>
              <a:ext cx="381000" cy="608588"/>
            </a:xfrm>
            <a:prstGeom prst="parallelogram">
              <a:avLst>
                <a:gd name="adj" fmla="val 39286"/>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arallelogram 7"/>
            <p:cNvSpPr/>
            <p:nvPr/>
          </p:nvSpPr>
          <p:spPr>
            <a:xfrm>
              <a:off x="7162800" y="4953000"/>
              <a:ext cx="381000" cy="608588"/>
            </a:xfrm>
            <a:prstGeom prst="parallelogram">
              <a:avLst>
                <a:gd name="adj" fmla="val 39286"/>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p:cNvSpPr/>
            <p:nvPr/>
          </p:nvSpPr>
          <p:spPr>
            <a:xfrm>
              <a:off x="7543800" y="4953000"/>
              <a:ext cx="381000" cy="608588"/>
            </a:xfrm>
            <a:prstGeom prst="parallelogram">
              <a:avLst>
                <a:gd name="adj" fmla="val 39286"/>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p:cNvSpPr/>
            <p:nvPr/>
          </p:nvSpPr>
          <p:spPr>
            <a:xfrm>
              <a:off x="6972300" y="4953000"/>
              <a:ext cx="381000" cy="608588"/>
            </a:xfrm>
            <a:prstGeom prst="parallelogram">
              <a:avLst>
                <a:gd name="adj" fmla="val 39286"/>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p:cNvSpPr/>
            <p:nvPr/>
          </p:nvSpPr>
          <p:spPr>
            <a:xfrm>
              <a:off x="7353300" y="4954012"/>
              <a:ext cx="381000" cy="608588"/>
            </a:xfrm>
            <a:prstGeom prst="parallelogram">
              <a:avLst>
                <a:gd name="adj" fmla="val 39286"/>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par>
                          <p:cTn id="17" fill="hold">
                            <p:stCondLst>
                              <p:cond delay="1000"/>
                            </p:stCondLst>
                            <p:childTnLst>
                              <p:par>
                                <p:cTn id="18" presetID="55"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2000" fill="hold"/>
                                        <p:tgtEl>
                                          <p:spTgt spid="5"/>
                                        </p:tgtEl>
                                        <p:attrNameLst>
                                          <p:attrName>ppt_w</p:attrName>
                                        </p:attrNameLst>
                                      </p:cBhvr>
                                      <p:tavLst>
                                        <p:tav tm="0">
                                          <p:val>
                                            <p:strVal val="#ppt_w*0.70"/>
                                          </p:val>
                                        </p:tav>
                                        <p:tav tm="100000">
                                          <p:val>
                                            <p:strVal val="#ppt_w"/>
                                          </p:val>
                                        </p:tav>
                                      </p:tavLst>
                                    </p:anim>
                                    <p:anim calcmode="lin" valueType="num">
                                      <p:cBhvr>
                                        <p:cTn id="21" dur="2000" fill="hold"/>
                                        <p:tgtEl>
                                          <p:spTgt spid="5"/>
                                        </p:tgtEl>
                                        <p:attrNameLst>
                                          <p:attrName>ppt_h</p:attrName>
                                        </p:attrNameLst>
                                      </p:cBhvr>
                                      <p:tavLst>
                                        <p:tav tm="0">
                                          <p:val>
                                            <p:strVal val="#ppt_h"/>
                                          </p:val>
                                        </p:tav>
                                        <p:tav tm="100000">
                                          <p:val>
                                            <p:strVal val="#ppt_h"/>
                                          </p:val>
                                        </p:tav>
                                      </p:tavLst>
                                    </p:anim>
                                    <p:animEffect transition="in" filter="fade">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28600" y="609600"/>
            <a:ext cx="7772400" cy="1143000"/>
          </a:xfrm>
        </p:spPr>
        <p:txBody>
          <a:bodyPr/>
          <a:lstStyle/>
          <a:p>
            <a:r>
              <a:rPr lang="es-US" noProof="0" dirty="0" smtClean="0"/>
              <a:t>¿Qué es la OSHA?</a:t>
            </a:r>
            <a:endParaRPr lang="es-US" noProof="0" dirty="0"/>
          </a:p>
        </p:txBody>
      </p:sp>
      <p:sp>
        <p:nvSpPr>
          <p:cNvPr id="6147" name="Rectangle 3"/>
          <p:cNvSpPr>
            <a:spLocks noGrp="1" noChangeArrowheads="1"/>
          </p:cNvSpPr>
          <p:nvPr>
            <p:ph idx="1"/>
          </p:nvPr>
        </p:nvSpPr>
        <p:spPr>
          <a:xfrm>
            <a:off x="457200" y="1905000"/>
            <a:ext cx="7543800" cy="4724400"/>
          </a:xfrm>
        </p:spPr>
        <p:txBody>
          <a:bodyPr>
            <a:normAutofit/>
          </a:bodyPr>
          <a:lstStyle/>
          <a:p>
            <a:r>
              <a:rPr lang="es-US" sz="3000" noProof="0" dirty="0" smtClean="0"/>
              <a:t>Una agencia Federal bajo la </a:t>
            </a:r>
          </a:p>
          <a:p>
            <a:pPr marL="137160" indent="0">
              <a:buNone/>
            </a:pPr>
            <a:r>
              <a:rPr lang="es-US" sz="3000" dirty="0"/>
              <a:t> </a:t>
            </a:r>
            <a:r>
              <a:rPr lang="es-US" sz="3000" dirty="0" smtClean="0"/>
              <a:t>   </a:t>
            </a:r>
            <a:r>
              <a:rPr lang="es-US" sz="3000" noProof="0" dirty="0" smtClean="0"/>
              <a:t>jurisdicción del Departamento del Trabajo.</a:t>
            </a:r>
          </a:p>
          <a:p>
            <a:r>
              <a:rPr lang="es-US" sz="3000" noProof="0" dirty="0" smtClean="0"/>
              <a:t>El 29 de Diciembre de 1970, el Presidente Nixon firmó el Acta de OSH, vigente desde el 28 de Abril de 1971</a:t>
            </a:r>
          </a:p>
          <a:p>
            <a:r>
              <a:rPr lang="es-US" sz="3000" noProof="0" dirty="0" smtClean="0">
                <a:cs typeface="Times New Roman" pitchFamily="18" charset="0"/>
              </a:rPr>
              <a:t>“Proveer</a:t>
            </a:r>
            <a:r>
              <a:rPr lang="es-US" sz="3000" i="1" noProof="0" dirty="0" smtClean="0">
                <a:cs typeface="Times New Roman" pitchFamily="18" charset="0"/>
              </a:rPr>
              <a:t> a cada trabajador hombre y mujer  </a:t>
            </a:r>
            <a:r>
              <a:rPr lang="es-US" sz="3000" i="1" dirty="0" smtClean="0">
                <a:cs typeface="Times New Roman" pitchFamily="18" charset="0"/>
              </a:rPr>
              <a:t>de </a:t>
            </a:r>
            <a:r>
              <a:rPr lang="es-US" sz="3000" i="1" noProof="0" dirty="0" smtClean="0">
                <a:cs typeface="Times New Roman" pitchFamily="18" charset="0"/>
              </a:rPr>
              <a:t>condiciones de trabajo sanas y seguras, y preservar nuestros recursos humanos”</a:t>
            </a:r>
            <a:endParaRPr lang="es-US" sz="3000" noProof="0" dirty="0" smtClean="0"/>
          </a:p>
          <a:p>
            <a:endParaRPr lang="es-US" b="0" noProof="0" dirty="0"/>
          </a:p>
        </p:txBody>
      </p:sp>
      <p:pic>
        <p:nvPicPr>
          <p:cNvPr id="5" name="Content Placeholder 5" descr="Act_1970_new.jpg"/>
          <p:cNvPicPr>
            <a:picLocks noChangeAspect="1"/>
          </p:cNvPicPr>
          <p:nvPr/>
        </p:nvPicPr>
        <p:blipFill>
          <a:blip r:embed="rId3" cstate="print"/>
          <a:stretch>
            <a:fillRect/>
          </a:stretch>
        </p:blipFill>
        <p:spPr>
          <a:xfrm>
            <a:off x="6629400" y="457200"/>
            <a:ext cx="2133600" cy="1948168"/>
          </a:xfrm>
          <a:prstGeom prst="rect">
            <a:avLst/>
          </a:prstGeom>
          <a:ln>
            <a:solidFill>
              <a:schemeClr val="accent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upport2.tif"/>
          <p:cNvPicPr>
            <a:picLocks noChangeAspect="1"/>
          </p:cNvPicPr>
          <p:nvPr/>
        </p:nvPicPr>
        <p:blipFill>
          <a:blip r:embed="rId3" cstate="print"/>
          <a:stretch>
            <a:fillRect/>
          </a:stretch>
        </p:blipFill>
        <p:spPr>
          <a:xfrm>
            <a:off x="609600" y="609600"/>
            <a:ext cx="7772400" cy="5181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quot;No&quot; Symbol 2"/>
          <p:cNvSpPr/>
          <p:nvPr/>
        </p:nvSpPr>
        <p:spPr>
          <a:xfrm>
            <a:off x="2286000" y="609600"/>
            <a:ext cx="5029200" cy="4572000"/>
          </a:xfrm>
          <a:prstGeom prst="noSmoking">
            <a:avLst>
              <a:gd name="adj" fmla="val 684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304800" y="3581400"/>
            <a:ext cx="3124200" cy="3046988"/>
          </a:xfrm>
          <a:prstGeom prst="rect">
            <a:avLst/>
          </a:prstGeom>
          <a:solidFill>
            <a:srgbClr val="FFFFFF">
              <a:alpha val="69020"/>
            </a:srgbClr>
          </a:solidFill>
          <a:ln w="12700">
            <a:solidFill>
              <a:schemeClr val="accent1"/>
            </a:solidFill>
          </a:ln>
        </p:spPr>
        <p:txBody>
          <a:bodyPr wrap="square" rtlCol="0">
            <a:spAutoFit/>
          </a:bodyPr>
          <a:lstStyle/>
          <a:p>
            <a:r>
              <a:rPr lang="es-US" sz="3200" dirty="0" smtClean="0">
                <a:solidFill>
                  <a:schemeClr val="accent1"/>
                </a:solidFill>
                <a:latin typeface="+mj-lt"/>
              </a:rPr>
              <a:t>Problemas:</a:t>
            </a:r>
          </a:p>
          <a:p>
            <a:pPr>
              <a:buFont typeface="Arial" pitchFamily="34" charset="0"/>
              <a:buChar char="•"/>
            </a:pPr>
            <a:r>
              <a:rPr lang="es-US" sz="3200" dirty="0" smtClean="0">
                <a:solidFill>
                  <a:schemeClr val="accent1"/>
                </a:solidFill>
                <a:latin typeface="+mj-lt"/>
              </a:rPr>
              <a:t>Apoyo sobre superficie inestable.</a:t>
            </a:r>
          </a:p>
          <a:p>
            <a:pPr>
              <a:buFont typeface="Arial" pitchFamily="34" charset="0"/>
              <a:buChar char="•"/>
            </a:pPr>
            <a:r>
              <a:rPr lang="es-US" sz="3200" dirty="0" smtClean="0">
                <a:solidFill>
                  <a:schemeClr val="accent1"/>
                </a:solidFill>
                <a:latin typeface="+mj-lt"/>
              </a:rPr>
              <a:t>Mala superficie de tránsito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uckle Up.tif"/>
          <p:cNvPicPr>
            <a:picLocks noChangeAspect="1"/>
          </p:cNvPicPr>
          <p:nvPr/>
        </p:nvPicPr>
        <p:blipFill>
          <a:blip r:embed="rId3" cstate="print"/>
          <a:stretch>
            <a:fillRect/>
          </a:stretch>
        </p:blipFill>
        <p:spPr>
          <a:xfrm>
            <a:off x="1447800" y="762000"/>
            <a:ext cx="6172200" cy="519897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extBox 2"/>
          <p:cNvSpPr txBox="1"/>
          <p:nvPr/>
        </p:nvSpPr>
        <p:spPr>
          <a:xfrm>
            <a:off x="304800" y="3581400"/>
            <a:ext cx="3124200" cy="1569660"/>
          </a:xfrm>
          <a:prstGeom prst="rect">
            <a:avLst/>
          </a:prstGeom>
          <a:solidFill>
            <a:srgbClr val="FFFFFF">
              <a:alpha val="69020"/>
            </a:srgbClr>
          </a:solidFill>
          <a:ln w="12700">
            <a:solidFill>
              <a:schemeClr val="accent1"/>
            </a:solidFill>
          </a:ln>
        </p:spPr>
        <p:txBody>
          <a:bodyPr wrap="square" rtlCol="0">
            <a:spAutoFit/>
          </a:bodyPr>
          <a:lstStyle/>
          <a:p>
            <a:r>
              <a:rPr lang="es-US" sz="3200" dirty="0" smtClean="0">
                <a:solidFill>
                  <a:schemeClr val="accent1"/>
                </a:solidFill>
                <a:latin typeface="+mj-lt"/>
              </a:rPr>
              <a:t>Problemas:</a:t>
            </a:r>
          </a:p>
          <a:p>
            <a:pPr>
              <a:buFont typeface="Arial" pitchFamily="34" charset="0"/>
              <a:buChar char="•"/>
            </a:pPr>
            <a:r>
              <a:rPr lang="es-US" sz="3200" dirty="0" smtClean="0">
                <a:solidFill>
                  <a:schemeClr val="accent1"/>
                </a:solidFill>
                <a:latin typeface="+mj-lt"/>
              </a:rPr>
              <a:t>Sin problemas aparentes</a:t>
            </a:r>
            <a:r>
              <a:rPr lang="en-US" sz="3200" dirty="0" smtClean="0">
                <a:solidFill>
                  <a:schemeClr val="accent1"/>
                </a:solidFill>
                <a:latin typeface="+mj-l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protected at Night.tif"/>
          <p:cNvPicPr>
            <a:picLocks noChangeAspect="1"/>
          </p:cNvPicPr>
          <p:nvPr/>
        </p:nvPicPr>
        <p:blipFill>
          <a:blip r:embed="rId3" cstate="print"/>
          <a:stretch>
            <a:fillRect/>
          </a:stretch>
        </p:blipFill>
        <p:spPr>
          <a:xfrm>
            <a:off x="990600" y="762000"/>
            <a:ext cx="7010400" cy="503439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quot;No&quot; Symbol 2"/>
          <p:cNvSpPr/>
          <p:nvPr/>
        </p:nvSpPr>
        <p:spPr>
          <a:xfrm>
            <a:off x="2514600" y="914400"/>
            <a:ext cx="5029200" cy="4572000"/>
          </a:xfrm>
          <a:prstGeom prst="noSmoking">
            <a:avLst>
              <a:gd name="adj" fmla="val 684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270294" y="3581400"/>
            <a:ext cx="3124200" cy="3046988"/>
          </a:xfrm>
          <a:prstGeom prst="rect">
            <a:avLst/>
          </a:prstGeom>
          <a:solidFill>
            <a:srgbClr val="FFFFFF">
              <a:alpha val="69020"/>
            </a:srgbClr>
          </a:solidFill>
          <a:ln w="12700">
            <a:solidFill>
              <a:schemeClr val="accent1"/>
            </a:solidFill>
          </a:ln>
        </p:spPr>
        <p:txBody>
          <a:bodyPr wrap="square" rtlCol="0">
            <a:spAutoFit/>
          </a:bodyPr>
          <a:lstStyle/>
          <a:p>
            <a:r>
              <a:rPr lang="es-US" sz="3200" dirty="0" smtClean="0">
                <a:solidFill>
                  <a:schemeClr val="accent1"/>
                </a:solidFill>
                <a:latin typeface="+mj-lt"/>
              </a:rPr>
              <a:t>Problemas:</a:t>
            </a:r>
          </a:p>
          <a:p>
            <a:pPr>
              <a:buFont typeface="Arial" pitchFamily="34" charset="0"/>
              <a:buChar char="•"/>
            </a:pPr>
            <a:r>
              <a:rPr lang="es-US" sz="3200" dirty="0" smtClean="0">
                <a:solidFill>
                  <a:schemeClr val="accent1"/>
                </a:solidFill>
                <a:latin typeface="+mj-lt"/>
              </a:rPr>
              <a:t>Uso indebido del tambor</a:t>
            </a:r>
          </a:p>
          <a:p>
            <a:pPr>
              <a:buFont typeface="Arial" pitchFamily="34" charset="0"/>
              <a:buChar char="•"/>
            </a:pPr>
            <a:r>
              <a:rPr lang="es-US" sz="3200" dirty="0" smtClean="0">
                <a:solidFill>
                  <a:schemeClr val="accent1"/>
                </a:solidFill>
                <a:latin typeface="+mj-lt"/>
              </a:rPr>
              <a:t>No hay protección contra caídas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lumn Forms.tif"/>
          <p:cNvPicPr>
            <a:picLocks noChangeAspect="1"/>
          </p:cNvPicPr>
          <p:nvPr/>
        </p:nvPicPr>
        <p:blipFill>
          <a:blip r:embed="rId3" cstate="print"/>
          <a:stretch>
            <a:fillRect/>
          </a:stretch>
        </p:blipFill>
        <p:spPr>
          <a:xfrm>
            <a:off x="914400" y="838200"/>
            <a:ext cx="7338228" cy="4953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quot;No&quot; Symbol 2"/>
          <p:cNvSpPr/>
          <p:nvPr/>
        </p:nvSpPr>
        <p:spPr>
          <a:xfrm>
            <a:off x="1524000" y="989588"/>
            <a:ext cx="5029200" cy="4572000"/>
          </a:xfrm>
          <a:prstGeom prst="noSmoking">
            <a:avLst>
              <a:gd name="adj" fmla="val 684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5715000" y="2362200"/>
            <a:ext cx="3276600" cy="4524315"/>
          </a:xfrm>
          <a:prstGeom prst="rect">
            <a:avLst/>
          </a:prstGeom>
          <a:solidFill>
            <a:srgbClr val="FFFFFF">
              <a:alpha val="69020"/>
            </a:srgbClr>
          </a:solidFill>
          <a:ln w="12700">
            <a:solidFill>
              <a:schemeClr val="accent1"/>
            </a:solidFill>
          </a:ln>
        </p:spPr>
        <p:txBody>
          <a:bodyPr wrap="square" rtlCol="0">
            <a:spAutoFit/>
          </a:bodyPr>
          <a:lstStyle/>
          <a:p>
            <a:r>
              <a:rPr lang="es-US" sz="3200" dirty="0" smtClean="0">
                <a:solidFill>
                  <a:schemeClr val="accent1"/>
                </a:solidFill>
                <a:latin typeface="+mj-lt"/>
              </a:rPr>
              <a:t>Problemas:</a:t>
            </a:r>
          </a:p>
          <a:p>
            <a:pPr>
              <a:buFont typeface="Arial" pitchFamily="34" charset="0"/>
              <a:buChar char="•"/>
            </a:pPr>
            <a:r>
              <a:rPr lang="es-US" sz="3200" dirty="0" smtClean="0">
                <a:solidFill>
                  <a:schemeClr val="accent1"/>
                </a:solidFill>
                <a:latin typeface="+mj-lt"/>
              </a:rPr>
              <a:t>No usa chaleco de clase 2 </a:t>
            </a:r>
          </a:p>
          <a:p>
            <a:pPr>
              <a:buFont typeface="Arial" pitchFamily="34" charset="0"/>
              <a:buChar char="•"/>
            </a:pPr>
            <a:r>
              <a:rPr lang="es-US" sz="3200" dirty="0" smtClean="0">
                <a:solidFill>
                  <a:schemeClr val="accent1"/>
                </a:solidFill>
                <a:latin typeface="+mj-lt"/>
              </a:rPr>
              <a:t>Trabaja cerca al agua ¿sin equipo de rescate?</a:t>
            </a:r>
          </a:p>
          <a:p>
            <a:pPr>
              <a:buFont typeface="Arial" pitchFamily="34" charset="0"/>
              <a:buChar char="•"/>
            </a:pPr>
            <a:r>
              <a:rPr lang="es-US" sz="3200" dirty="0" smtClean="0">
                <a:solidFill>
                  <a:schemeClr val="accent1"/>
                </a:solidFill>
                <a:latin typeface="+mj-lt"/>
              </a:rPr>
              <a:t>Espacio confinado, si ingresa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ssing Extinguisher.TIF"/>
          <p:cNvPicPr>
            <a:picLocks noChangeAspect="1"/>
          </p:cNvPicPr>
          <p:nvPr/>
        </p:nvPicPr>
        <p:blipFill>
          <a:blip r:embed="rId3" cstate="print"/>
          <a:stretch>
            <a:fillRect/>
          </a:stretch>
        </p:blipFill>
        <p:spPr>
          <a:xfrm>
            <a:off x="1752600" y="382438"/>
            <a:ext cx="3810000" cy="60502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quot;No&quot; Symbol 2"/>
          <p:cNvSpPr/>
          <p:nvPr/>
        </p:nvSpPr>
        <p:spPr>
          <a:xfrm>
            <a:off x="1143000" y="995765"/>
            <a:ext cx="5029200" cy="4572000"/>
          </a:xfrm>
          <a:prstGeom prst="noSmoking">
            <a:avLst>
              <a:gd name="adj" fmla="val 684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descr="DSC_0436a.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24600" y="548184"/>
            <a:ext cx="2550765" cy="50134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p:cNvSpPr txBox="1"/>
          <p:nvPr/>
        </p:nvSpPr>
        <p:spPr>
          <a:xfrm>
            <a:off x="381000" y="4776758"/>
            <a:ext cx="3352800" cy="1569660"/>
          </a:xfrm>
          <a:prstGeom prst="rect">
            <a:avLst/>
          </a:prstGeom>
          <a:solidFill>
            <a:srgbClr val="FFFFFF">
              <a:alpha val="69020"/>
            </a:srgbClr>
          </a:solidFill>
          <a:ln w="12700">
            <a:solidFill>
              <a:schemeClr val="accent1"/>
            </a:solidFill>
          </a:ln>
        </p:spPr>
        <p:txBody>
          <a:bodyPr wrap="square" rtlCol="0">
            <a:spAutoFit/>
          </a:bodyPr>
          <a:lstStyle/>
          <a:p>
            <a:r>
              <a:rPr lang="es-US" sz="3200" dirty="0" smtClean="0">
                <a:solidFill>
                  <a:schemeClr val="accent1"/>
                </a:solidFill>
                <a:latin typeface="+mj-lt"/>
              </a:rPr>
              <a:t>Problema:</a:t>
            </a:r>
          </a:p>
          <a:p>
            <a:pPr>
              <a:buFont typeface="Arial" pitchFamily="34" charset="0"/>
              <a:buChar char="•"/>
            </a:pPr>
            <a:r>
              <a:rPr lang="es-US" sz="3200" dirty="0" smtClean="0">
                <a:solidFill>
                  <a:schemeClr val="accent1"/>
                </a:solidFill>
                <a:latin typeface="+mj-lt"/>
              </a:rPr>
              <a:t>¿Donde está el extinguidor?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strVal val="#ppt_w*0.70"/>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Effect transition="in" filter="fade">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ainers2.TIF"/>
          <p:cNvPicPr>
            <a:picLocks noChangeAspect="1"/>
          </p:cNvPicPr>
          <p:nvPr/>
        </p:nvPicPr>
        <p:blipFill>
          <a:blip r:embed="rId3" cstate="print"/>
          <a:stretch>
            <a:fillRect/>
          </a:stretch>
        </p:blipFill>
        <p:spPr>
          <a:xfrm>
            <a:off x="914400" y="990600"/>
            <a:ext cx="7269432" cy="4724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quot;No&quot; Symbol 2"/>
          <p:cNvSpPr/>
          <p:nvPr/>
        </p:nvSpPr>
        <p:spPr>
          <a:xfrm>
            <a:off x="2133600" y="989588"/>
            <a:ext cx="5029200" cy="4572000"/>
          </a:xfrm>
          <a:prstGeom prst="noSmoking">
            <a:avLst>
              <a:gd name="adj" fmla="val 684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381000" y="3788008"/>
            <a:ext cx="4800600" cy="3046988"/>
          </a:xfrm>
          <a:prstGeom prst="rect">
            <a:avLst/>
          </a:prstGeom>
          <a:solidFill>
            <a:srgbClr val="FFFFFF">
              <a:alpha val="69020"/>
            </a:srgbClr>
          </a:solidFill>
          <a:ln w="12700">
            <a:solidFill>
              <a:schemeClr val="accent1"/>
            </a:solidFill>
          </a:ln>
        </p:spPr>
        <p:txBody>
          <a:bodyPr wrap="square" rtlCol="0">
            <a:spAutoFit/>
          </a:bodyPr>
          <a:lstStyle/>
          <a:p>
            <a:r>
              <a:rPr lang="es-US" sz="3200" dirty="0" smtClean="0">
                <a:solidFill>
                  <a:schemeClr val="accent1"/>
                </a:solidFill>
                <a:latin typeface="+mj-lt"/>
              </a:rPr>
              <a:t>Problemas:</a:t>
            </a:r>
          </a:p>
          <a:p>
            <a:pPr>
              <a:buFont typeface="Arial" pitchFamily="34" charset="0"/>
              <a:buChar char="•"/>
            </a:pPr>
            <a:r>
              <a:rPr lang="es-US" sz="3200" dirty="0" smtClean="0">
                <a:solidFill>
                  <a:schemeClr val="accent1"/>
                </a:solidFill>
                <a:latin typeface="+mj-lt"/>
              </a:rPr>
              <a:t>Contenedores inadecuados</a:t>
            </a:r>
          </a:p>
          <a:p>
            <a:pPr>
              <a:buFont typeface="Arial" pitchFamily="34" charset="0"/>
              <a:buChar char="•"/>
            </a:pPr>
            <a:r>
              <a:rPr lang="es-US" sz="3200" dirty="0" smtClean="0">
                <a:solidFill>
                  <a:schemeClr val="accent1"/>
                </a:solidFill>
                <a:latin typeface="+mj-lt"/>
              </a:rPr>
              <a:t>No hay etiquetado</a:t>
            </a:r>
          </a:p>
          <a:p>
            <a:pPr>
              <a:buFont typeface="Arial" pitchFamily="34" charset="0"/>
              <a:buChar char="•"/>
            </a:pPr>
            <a:r>
              <a:rPr lang="es-US" sz="3200" dirty="0" smtClean="0">
                <a:solidFill>
                  <a:schemeClr val="accent1"/>
                </a:solidFill>
                <a:latin typeface="+mj-lt"/>
              </a:rPr>
              <a:t>Posible mezcla de substancias peligrosas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1752600"/>
            <a:ext cx="7772400" cy="1676400"/>
          </a:xfrm>
        </p:spPr>
        <p:txBody>
          <a:bodyPr>
            <a:normAutofit fontScale="90000"/>
          </a:bodyPr>
          <a:lstStyle/>
          <a:p>
            <a:r>
              <a:rPr lang="es-US" sz="7200" noProof="0" dirty="0" smtClean="0"/>
              <a:t>FIN DEL </a:t>
            </a:r>
            <a:r>
              <a:rPr lang="es-PE" sz="7200" noProof="0" dirty="0" smtClean="0"/>
              <a:t>MODULO OSHA</a:t>
            </a:r>
            <a:endParaRPr lang="es-US" noProof="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US" noProof="0" dirty="0" smtClean="0"/>
              <a:t>¿Por qué el Congreso creó la OSHA?</a:t>
            </a:r>
            <a:endParaRPr lang="es-US" noProof="0" dirty="0"/>
          </a:p>
        </p:txBody>
      </p:sp>
      <p:sp>
        <p:nvSpPr>
          <p:cNvPr id="3" name="Content Placeholder 2"/>
          <p:cNvSpPr>
            <a:spLocks noGrp="1"/>
          </p:cNvSpPr>
          <p:nvPr>
            <p:ph idx="1"/>
          </p:nvPr>
        </p:nvSpPr>
        <p:spPr/>
        <p:txBody>
          <a:bodyPr/>
          <a:lstStyle/>
          <a:p>
            <a:r>
              <a:rPr lang="es-US" noProof="0" dirty="0" smtClean="0"/>
              <a:t>Un promedio de 15 trabajadores mueren cada día por lesiones de trabajo.</a:t>
            </a:r>
          </a:p>
          <a:p>
            <a:r>
              <a:rPr lang="es-US" noProof="0" dirty="0" smtClean="0"/>
              <a:t>Alrededor de  5,600 trabajadores mueren cada año por lesiones en el trabajo.</a:t>
            </a:r>
          </a:p>
          <a:p>
            <a:r>
              <a:rPr lang="es-US" noProof="0" dirty="0" smtClean="0"/>
              <a:t>Alrededor de 4 millones de lesiones no graves de trabajo  y</a:t>
            </a:r>
          </a:p>
          <a:p>
            <a:pPr>
              <a:buNone/>
            </a:pPr>
            <a:r>
              <a:rPr lang="es-US" noProof="0" dirty="0" smtClean="0"/>
              <a:t>    enfermedades                                              reportadas.</a:t>
            </a:r>
            <a:endParaRPr lang="es-US" noProof="0" dirty="0"/>
          </a:p>
        </p:txBody>
      </p:sp>
      <p:pic>
        <p:nvPicPr>
          <p:cNvPr id="1026" name="Picture 2" descr="C:\Users\bsant.ARTBA\AppData\Local\Microsoft\Windows\Temporary Internet Files\Content.IE5\7CH8MWU2\MC900149508[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05400" y="4419600"/>
            <a:ext cx="3221525" cy="2219608"/>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609600"/>
            <a:ext cx="7772400" cy="1143000"/>
          </a:xfrm>
        </p:spPr>
        <p:txBody>
          <a:bodyPr/>
          <a:lstStyle/>
          <a:p>
            <a:r>
              <a:rPr lang="es-US" noProof="0" dirty="0" smtClean="0"/>
              <a:t>¿Qué Hace la OSHA ?</a:t>
            </a:r>
            <a:endParaRPr lang="es-US" noProof="0" dirty="0"/>
          </a:p>
        </p:txBody>
      </p:sp>
      <p:sp>
        <p:nvSpPr>
          <p:cNvPr id="7171" name="Rectangle 3"/>
          <p:cNvSpPr>
            <a:spLocks noGrp="1" noChangeArrowheads="1"/>
          </p:cNvSpPr>
          <p:nvPr>
            <p:ph idx="1"/>
          </p:nvPr>
        </p:nvSpPr>
        <p:spPr>
          <a:xfrm>
            <a:off x="457200" y="1981200"/>
            <a:ext cx="6781800" cy="4495800"/>
          </a:xfrm>
        </p:spPr>
        <p:txBody>
          <a:bodyPr/>
          <a:lstStyle/>
          <a:p>
            <a:r>
              <a:rPr lang="es-US" noProof="0" dirty="0" smtClean="0"/>
              <a:t>Crea estándares. </a:t>
            </a:r>
          </a:p>
          <a:p>
            <a:r>
              <a:rPr lang="es-US" noProof="0" dirty="0" smtClean="0"/>
              <a:t>Inspecciona a empleadores. </a:t>
            </a:r>
          </a:p>
          <a:p>
            <a:r>
              <a:rPr lang="es-US" noProof="0" dirty="0" smtClean="0"/>
              <a:t>Investiga lesiones y fatalidades.</a:t>
            </a:r>
          </a:p>
          <a:p>
            <a:r>
              <a:rPr lang="es-US" noProof="0" dirty="0" smtClean="0"/>
              <a:t>Emite sanciones e impone penalidades (</a:t>
            </a:r>
            <a:r>
              <a:rPr lang="es-US" i="1" noProof="0" dirty="0" smtClean="0"/>
              <a:t>civiles o penales</a:t>
            </a:r>
            <a:r>
              <a:rPr lang="es-US" noProof="0" dirty="0" smtClean="0"/>
              <a:t>)</a:t>
            </a:r>
          </a:p>
          <a:p>
            <a:r>
              <a:rPr lang="es-US" noProof="0" dirty="0" smtClean="0"/>
              <a:t>Asiste en entrenamientos de salud y seguridad ocupacional.</a:t>
            </a:r>
            <a:endParaRPr lang="es-US" noProof="0" dirty="0"/>
          </a:p>
        </p:txBody>
      </p:sp>
      <p:pic>
        <p:nvPicPr>
          <p:cNvPr id="2050" name="Picture 2" descr="C:\Users\bsant.ARTBA\AppData\Local\Microsoft\Windows\Temporary Internet Files\Content.IE5\3YJP5HL8\MC900231082[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0" y="1447800"/>
            <a:ext cx="2870703" cy="1966747"/>
          </a:xfrm>
          <a:prstGeom prst="rect">
            <a:avLst/>
          </a:prstGeom>
          <a:ln w="12700">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609600"/>
            <a:ext cx="7772400" cy="1143000"/>
          </a:xfrm>
        </p:spPr>
        <p:txBody>
          <a:bodyPr>
            <a:normAutofit fontScale="90000"/>
          </a:bodyPr>
          <a:lstStyle/>
          <a:p>
            <a:r>
              <a:rPr lang="es-US" noProof="0" dirty="0" smtClean="0"/>
              <a:t>¿Quién es Responsable ante la OSHA?</a:t>
            </a:r>
            <a:endParaRPr lang="es-US" noProof="0" dirty="0"/>
          </a:p>
        </p:txBody>
      </p:sp>
      <p:sp>
        <p:nvSpPr>
          <p:cNvPr id="8195" name="Rectangle 3"/>
          <p:cNvSpPr>
            <a:spLocks noGrp="1" noChangeArrowheads="1"/>
          </p:cNvSpPr>
          <p:nvPr>
            <p:ph idx="1"/>
          </p:nvPr>
        </p:nvSpPr>
        <p:spPr>
          <a:xfrm>
            <a:off x="685800" y="1981200"/>
            <a:ext cx="7772400" cy="4114800"/>
          </a:xfrm>
        </p:spPr>
        <p:txBody>
          <a:bodyPr/>
          <a:lstStyle/>
          <a:p>
            <a:r>
              <a:rPr lang="es-US" sz="2800" noProof="0" dirty="0" smtClean="0"/>
              <a:t>Un EMPLEADOR  es una persona que tiene un negocio que afecta el comercio y tiene empleados. No se incluye a los Estados Unidos ni otras entidades del gobierno.</a:t>
            </a:r>
          </a:p>
          <a:p>
            <a:endParaRPr lang="es-US" sz="2800" noProof="0" dirty="0" smtClean="0"/>
          </a:p>
          <a:p>
            <a:r>
              <a:rPr lang="es-US" sz="2800" noProof="0" dirty="0" smtClean="0"/>
              <a:t>Un EMPLEADO es una persona que                                          trabaja </a:t>
            </a:r>
            <a:r>
              <a:rPr lang="es-US" sz="2800" dirty="0" smtClean="0"/>
              <a:t>para un </a:t>
            </a:r>
            <a:r>
              <a:rPr lang="es-US" sz="2800" noProof="0" dirty="0" smtClean="0"/>
              <a:t>empleador que afecta el comercio.</a:t>
            </a:r>
            <a:endParaRPr lang="es-US" noProof="0" dirty="0" smtClean="0"/>
          </a:p>
          <a:p>
            <a:endParaRPr lang="es-US" noProof="0" dirty="0"/>
          </a:p>
        </p:txBody>
      </p:sp>
      <p:pic>
        <p:nvPicPr>
          <p:cNvPr id="3074" name="Picture 2" descr="C:\Users\bsant.ARTBA\AppData\Local\Microsoft\Windows\Temporary Internet Files\Content.IE5\2Y48W9I4\MC900017105[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6781800" y="4343400"/>
            <a:ext cx="2085746" cy="218358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US" dirty="0" smtClean="0"/>
              <a:t>¿A </a:t>
            </a:r>
            <a:r>
              <a:rPr lang="es-US" noProof="0" dirty="0" smtClean="0"/>
              <a:t>Quién Protege la  OSHA?</a:t>
            </a:r>
            <a:endParaRPr lang="es-US" noProof="0" dirty="0"/>
          </a:p>
        </p:txBody>
      </p:sp>
      <p:sp>
        <p:nvSpPr>
          <p:cNvPr id="3" name="Content Placeholder 2"/>
          <p:cNvSpPr>
            <a:spLocks noGrp="1"/>
          </p:cNvSpPr>
          <p:nvPr>
            <p:ph idx="1"/>
          </p:nvPr>
        </p:nvSpPr>
        <p:spPr>
          <a:xfrm>
            <a:off x="457200" y="1600200"/>
            <a:ext cx="6096000" cy="4709160"/>
          </a:xfrm>
        </p:spPr>
        <p:txBody>
          <a:bodyPr>
            <a:normAutofit fontScale="92500" lnSpcReduction="20000"/>
          </a:bodyPr>
          <a:lstStyle/>
          <a:p>
            <a:pPr marL="651510" lvl="0" indent="-514350">
              <a:buFont typeface="+mj-lt"/>
              <a:buAutoNum type="arabicPeriod"/>
            </a:pPr>
            <a:r>
              <a:rPr lang="es-US" noProof="0" dirty="0" smtClean="0">
                <a:latin typeface="Arial" charset="0"/>
                <a:ea typeface="ＭＳ Ｐゴシック" pitchFamily="-105" charset="-128"/>
              </a:rPr>
              <a:t>Harry Adams, un minero de Agregados </a:t>
            </a:r>
            <a:r>
              <a:rPr lang="en-US" dirty="0" smtClean="0">
                <a:latin typeface="Arial" charset="0"/>
                <a:ea typeface="ＭＳ Ｐゴシック" pitchFamily="-105" charset="-128"/>
              </a:rPr>
              <a:t>Quarry</a:t>
            </a:r>
            <a:r>
              <a:rPr lang="es-US" noProof="0" dirty="0" smtClean="0">
                <a:latin typeface="Arial" charset="0"/>
                <a:ea typeface="ＭＳ Ｐゴシック" pitchFamily="-105" charset="-128"/>
              </a:rPr>
              <a:t>.</a:t>
            </a:r>
          </a:p>
          <a:p>
            <a:pPr marL="651510" indent="-514350">
              <a:buFont typeface="+mj-lt"/>
              <a:buAutoNum type="arabicPeriod"/>
            </a:pPr>
            <a:r>
              <a:rPr lang="es-US" noProof="0" dirty="0" smtClean="0">
                <a:latin typeface="Arial" charset="0"/>
                <a:ea typeface="ＭＳ Ｐゴシック" pitchFamily="-105" charset="-128"/>
              </a:rPr>
              <a:t>Juan Martínez, uno de 3 empleados cortando hierba al borde de la carretera.</a:t>
            </a:r>
          </a:p>
          <a:p>
            <a:pPr marL="651510" lvl="0" indent="-514350">
              <a:buFont typeface="+mj-lt"/>
              <a:buAutoNum type="arabicPeriod"/>
            </a:pPr>
            <a:r>
              <a:rPr lang="es-US" noProof="0" dirty="0" smtClean="0">
                <a:latin typeface="Arial" charset="0"/>
                <a:ea typeface="ＭＳ Ｐゴシック" pitchFamily="-105" charset="-128"/>
              </a:rPr>
              <a:t>Taylor Dell, Ingeniero consultor que trabaja para si mismo.</a:t>
            </a:r>
          </a:p>
          <a:p>
            <a:pPr marL="651510" indent="-514350">
              <a:buFont typeface="+mj-lt"/>
              <a:buAutoNum type="arabicPeriod"/>
            </a:pPr>
            <a:r>
              <a:rPr lang="es-US" noProof="0" dirty="0" smtClean="0">
                <a:latin typeface="Arial" charset="0"/>
                <a:ea typeface="ＭＳ Ｐゴシック" pitchFamily="-105" charset="-128"/>
              </a:rPr>
              <a:t>Rob Jones, uno de 10 obreros trabajando para Paving, Inc.</a:t>
            </a:r>
            <a:endParaRPr lang="es-US" noProof="0" dirty="0" smtClean="0">
              <a:latin typeface="Calibri" pitchFamily="34" charset="0"/>
              <a:ea typeface="ＭＳ Ｐゴシック" pitchFamily="-105" charset="-128"/>
            </a:endParaRPr>
          </a:p>
          <a:p>
            <a:pPr marL="651510" lvl="0" indent="-514350">
              <a:buFont typeface="+mj-lt"/>
              <a:buAutoNum type="arabicPeriod"/>
            </a:pPr>
            <a:endParaRPr lang="es-US" noProof="0" dirty="0" smtClean="0">
              <a:latin typeface="Calibri" pitchFamily="34" charset="0"/>
              <a:ea typeface="ＭＳ Ｐゴシック" pitchFamily="-105" charset="-128"/>
            </a:endParaRPr>
          </a:p>
          <a:p>
            <a:pPr marL="651510" indent="-514350">
              <a:buFont typeface="+mj-lt"/>
              <a:buAutoNum type="arabicPeriod"/>
            </a:pPr>
            <a:endParaRPr lang="es-US" noProof="0" dirty="0" smtClean="0">
              <a:latin typeface="Calibri" pitchFamily="34" charset="0"/>
              <a:ea typeface="ＭＳ Ｐゴシック" pitchFamily="-105" charset="-128"/>
            </a:endParaRPr>
          </a:p>
          <a:p>
            <a:pPr marL="651510" lvl="0" indent="-514350">
              <a:buFont typeface="+mj-lt"/>
              <a:buAutoNum type="arabicPeriod"/>
            </a:pPr>
            <a:endParaRPr lang="es-US" noProof="0" dirty="0" smtClean="0">
              <a:latin typeface="Calibri" pitchFamily="34" charset="0"/>
              <a:ea typeface="ＭＳ Ｐゴシック" pitchFamily="-105" charset="-128"/>
            </a:endParaRPr>
          </a:p>
          <a:p>
            <a:endParaRPr lang="es-US" noProof="0" dirty="0"/>
          </a:p>
        </p:txBody>
      </p:sp>
      <p:sp>
        <p:nvSpPr>
          <p:cNvPr id="4" name="TextBox 3"/>
          <p:cNvSpPr txBox="1"/>
          <p:nvPr/>
        </p:nvSpPr>
        <p:spPr>
          <a:xfrm>
            <a:off x="6096000" y="1417638"/>
            <a:ext cx="2743200" cy="1077218"/>
          </a:xfrm>
          <a:prstGeom prst="rect">
            <a:avLst/>
          </a:prstGeom>
          <a:noFill/>
        </p:spPr>
        <p:txBody>
          <a:bodyPr wrap="square" rtlCol="0">
            <a:spAutoFit/>
          </a:bodyPr>
          <a:lstStyle/>
          <a:p>
            <a:pPr algn="r"/>
            <a:r>
              <a:rPr lang="en-US" sz="3200" dirty="0" smtClean="0">
                <a:solidFill>
                  <a:srgbClr val="FF3300"/>
                </a:solidFill>
                <a:effectLst>
                  <a:outerShdw blurRad="38100" dist="38100" dir="2700000" algn="tl">
                    <a:srgbClr val="000000">
                      <a:alpha val="43137"/>
                    </a:srgbClr>
                  </a:outerShdw>
                </a:effectLst>
                <a:latin typeface="+mj-lt"/>
              </a:rPr>
              <a:t>No. </a:t>
            </a:r>
            <a:r>
              <a:rPr lang="en-US" sz="3200" dirty="0" err="1" smtClean="0">
                <a:solidFill>
                  <a:srgbClr val="FF3300"/>
                </a:solidFill>
                <a:effectLst>
                  <a:outerShdw blurRad="38100" dist="38100" dir="2700000" algn="tl">
                    <a:srgbClr val="000000">
                      <a:alpha val="43137"/>
                    </a:srgbClr>
                  </a:outerShdw>
                </a:effectLst>
                <a:latin typeface="+mj-lt"/>
              </a:rPr>
              <a:t>Protegido</a:t>
            </a:r>
            <a:r>
              <a:rPr lang="en-US" sz="3200" dirty="0" smtClean="0">
                <a:solidFill>
                  <a:srgbClr val="FF3300"/>
                </a:solidFill>
                <a:effectLst>
                  <a:outerShdw blurRad="38100" dist="38100" dir="2700000" algn="tl">
                    <a:srgbClr val="000000">
                      <a:alpha val="43137"/>
                    </a:srgbClr>
                  </a:outerShdw>
                </a:effectLst>
                <a:latin typeface="+mj-lt"/>
              </a:rPr>
              <a:t> </a:t>
            </a:r>
            <a:r>
              <a:rPr lang="en-US" sz="3200" dirty="0" err="1" smtClean="0">
                <a:solidFill>
                  <a:srgbClr val="FF3300"/>
                </a:solidFill>
                <a:effectLst>
                  <a:outerShdw blurRad="38100" dist="38100" dir="2700000" algn="tl">
                    <a:srgbClr val="000000">
                      <a:alpha val="43137"/>
                    </a:srgbClr>
                  </a:outerShdw>
                </a:effectLst>
                <a:latin typeface="+mj-lt"/>
              </a:rPr>
              <a:t>por</a:t>
            </a:r>
            <a:r>
              <a:rPr lang="en-US" sz="3200" dirty="0" smtClean="0">
                <a:solidFill>
                  <a:srgbClr val="FF3300"/>
                </a:solidFill>
                <a:effectLst>
                  <a:outerShdw blurRad="38100" dist="38100" dir="2700000" algn="tl">
                    <a:srgbClr val="000000">
                      <a:alpha val="43137"/>
                    </a:srgbClr>
                  </a:outerShdw>
                </a:effectLst>
                <a:latin typeface="+mj-lt"/>
              </a:rPr>
              <a:t> MSHA</a:t>
            </a:r>
            <a:endParaRPr lang="en-US" sz="3200" dirty="0">
              <a:solidFill>
                <a:srgbClr val="FF3300"/>
              </a:solidFill>
              <a:effectLst>
                <a:outerShdw blurRad="38100" dist="38100" dir="2700000" algn="tl">
                  <a:srgbClr val="000000">
                    <a:alpha val="43137"/>
                  </a:srgbClr>
                </a:outerShdw>
              </a:effectLst>
              <a:latin typeface="+mj-lt"/>
            </a:endParaRPr>
          </a:p>
        </p:txBody>
      </p:sp>
      <p:sp>
        <p:nvSpPr>
          <p:cNvPr id="5" name="TextBox 4"/>
          <p:cNvSpPr txBox="1"/>
          <p:nvPr/>
        </p:nvSpPr>
        <p:spPr>
          <a:xfrm>
            <a:off x="7772400" y="2647256"/>
            <a:ext cx="1066800" cy="584775"/>
          </a:xfrm>
          <a:prstGeom prst="rect">
            <a:avLst/>
          </a:prstGeom>
          <a:noFill/>
        </p:spPr>
        <p:txBody>
          <a:bodyPr wrap="square" rtlCol="0">
            <a:spAutoFit/>
          </a:bodyPr>
          <a:lstStyle/>
          <a:p>
            <a:pPr algn="r"/>
            <a:r>
              <a:rPr lang="en-US" sz="3200" dirty="0" smtClean="0">
                <a:solidFill>
                  <a:srgbClr val="FF3300"/>
                </a:solidFill>
                <a:effectLst>
                  <a:outerShdw blurRad="38100" dist="38100" dir="2700000" algn="tl">
                    <a:srgbClr val="000000">
                      <a:alpha val="43137"/>
                    </a:srgbClr>
                  </a:outerShdw>
                </a:effectLst>
                <a:latin typeface="+mj-lt"/>
              </a:rPr>
              <a:t>SI</a:t>
            </a:r>
            <a:endParaRPr lang="en-US" sz="3200" dirty="0">
              <a:solidFill>
                <a:srgbClr val="FF3300"/>
              </a:solidFill>
              <a:effectLst>
                <a:outerShdw blurRad="38100" dist="38100" dir="2700000" algn="tl">
                  <a:srgbClr val="000000">
                    <a:alpha val="43137"/>
                  </a:srgbClr>
                </a:outerShdw>
              </a:effectLst>
              <a:latin typeface="+mj-lt"/>
            </a:endParaRPr>
          </a:p>
        </p:txBody>
      </p:sp>
      <p:sp>
        <p:nvSpPr>
          <p:cNvPr id="6" name="TextBox 5"/>
          <p:cNvSpPr txBox="1"/>
          <p:nvPr/>
        </p:nvSpPr>
        <p:spPr>
          <a:xfrm>
            <a:off x="6096000" y="3657600"/>
            <a:ext cx="2743200" cy="1569660"/>
          </a:xfrm>
          <a:prstGeom prst="rect">
            <a:avLst/>
          </a:prstGeom>
          <a:noFill/>
        </p:spPr>
        <p:txBody>
          <a:bodyPr wrap="square" rtlCol="0">
            <a:spAutoFit/>
          </a:bodyPr>
          <a:lstStyle/>
          <a:p>
            <a:pPr algn="r"/>
            <a:r>
              <a:rPr lang="en-US" sz="3200" dirty="0" smtClean="0">
                <a:solidFill>
                  <a:srgbClr val="FF3300"/>
                </a:solidFill>
                <a:effectLst>
                  <a:outerShdw blurRad="38100" dist="38100" dir="2700000" algn="tl">
                    <a:srgbClr val="000000">
                      <a:alpha val="43137"/>
                    </a:srgbClr>
                  </a:outerShdw>
                </a:effectLst>
                <a:latin typeface="+mj-lt"/>
              </a:rPr>
              <a:t>No.  </a:t>
            </a:r>
            <a:r>
              <a:rPr lang="en-US" sz="3200" dirty="0" err="1" smtClean="0">
                <a:solidFill>
                  <a:srgbClr val="FF3300"/>
                </a:solidFill>
                <a:effectLst>
                  <a:outerShdw blurRad="38100" dist="38100" dir="2700000" algn="tl">
                    <a:srgbClr val="000000">
                      <a:alpha val="43137"/>
                    </a:srgbClr>
                  </a:outerShdw>
                </a:effectLst>
                <a:latin typeface="+mj-lt"/>
              </a:rPr>
              <a:t>Trabajador</a:t>
            </a:r>
            <a:r>
              <a:rPr lang="en-US" sz="3200" dirty="0" smtClean="0">
                <a:solidFill>
                  <a:srgbClr val="FF3300"/>
                </a:solidFill>
                <a:effectLst>
                  <a:outerShdw blurRad="38100" dist="38100" dir="2700000" algn="tl">
                    <a:srgbClr val="000000">
                      <a:alpha val="43137"/>
                    </a:srgbClr>
                  </a:outerShdw>
                </a:effectLst>
                <a:latin typeface="+mj-lt"/>
              </a:rPr>
              <a:t> </a:t>
            </a:r>
            <a:r>
              <a:rPr lang="en-US" sz="3200" dirty="0" err="1" smtClean="0">
                <a:solidFill>
                  <a:srgbClr val="FF3300"/>
                </a:solidFill>
                <a:effectLst>
                  <a:outerShdw blurRad="38100" dist="38100" dir="2700000" algn="tl">
                    <a:srgbClr val="000000">
                      <a:alpha val="43137"/>
                    </a:srgbClr>
                  </a:outerShdw>
                </a:effectLst>
                <a:latin typeface="+mj-lt"/>
              </a:rPr>
              <a:t>Independiente</a:t>
            </a:r>
            <a:endParaRPr lang="en-US" sz="3200" dirty="0">
              <a:solidFill>
                <a:srgbClr val="FF3300"/>
              </a:solidFill>
              <a:effectLst>
                <a:outerShdw blurRad="38100" dist="38100" dir="2700000" algn="tl">
                  <a:srgbClr val="000000">
                    <a:alpha val="43137"/>
                  </a:srgbClr>
                </a:outerShdw>
              </a:effectLst>
              <a:latin typeface="+mj-lt"/>
            </a:endParaRPr>
          </a:p>
        </p:txBody>
      </p:sp>
      <p:sp>
        <p:nvSpPr>
          <p:cNvPr id="7" name="TextBox 6"/>
          <p:cNvSpPr txBox="1"/>
          <p:nvPr/>
        </p:nvSpPr>
        <p:spPr>
          <a:xfrm>
            <a:off x="7772400" y="5410200"/>
            <a:ext cx="1066800" cy="584775"/>
          </a:xfrm>
          <a:prstGeom prst="rect">
            <a:avLst/>
          </a:prstGeom>
          <a:noFill/>
        </p:spPr>
        <p:txBody>
          <a:bodyPr wrap="square" rtlCol="0">
            <a:spAutoFit/>
          </a:bodyPr>
          <a:lstStyle/>
          <a:p>
            <a:pPr algn="r"/>
            <a:r>
              <a:rPr lang="en-US" sz="3200" dirty="0" smtClean="0">
                <a:solidFill>
                  <a:srgbClr val="FF3300"/>
                </a:solidFill>
                <a:effectLst>
                  <a:outerShdw blurRad="38100" dist="38100" dir="2700000" algn="tl">
                    <a:srgbClr val="000000">
                      <a:alpha val="43137"/>
                    </a:srgbClr>
                  </a:outerShdw>
                </a:effectLst>
                <a:latin typeface="+mj-lt"/>
              </a:rPr>
              <a:t>SI</a:t>
            </a:r>
            <a:endParaRPr lang="en-US" sz="3200" dirty="0">
              <a:solidFill>
                <a:srgbClr val="FF3300"/>
              </a:solidFill>
              <a:effectLst>
                <a:outerShdw blurRad="38100" dist="38100" dir="2700000" algn="tl">
                  <a:srgbClr val="000000">
                    <a:alpha val="43137"/>
                  </a:srgbClr>
                </a:outerShdw>
              </a:effectLst>
              <a:latin typeface="+mj-lt"/>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es-US" noProof="0" dirty="0" smtClean="0"/>
              <a:t>¿Cómo Crea Estándares la OSHA ?</a:t>
            </a:r>
            <a:endParaRPr lang="es-US" noProof="0" dirty="0"/>
          </a:p>
        </p:txBody>
      </p:sp>
      <p:sp>
        <p:nvSpPr>
          <p:cNvPr id="18435" name="Rectangle 3"/>
          <p:cNvSpPr>
            <a:spLocks noGrp="1" noChangeArrowheads="1"/>
          </p:cNvSpPr>
          <p:nvPr>
            <p:ph idx="1"/>
          </p:nvPr>
        </p:nvSpPr>
        <p:spPr/>
        <p:txBody>
          <a:bodyPr/>
          <a:lstStyle/>
          <a:p>
            <a:r>
              <a:rPr lang="es-US" noProof="0" dirty="0" smtClean="0"/>
              <a:t>Adopción de estándares de consenso existentes en la industria.</a:t>
            </a:r>
          </a:p>
          <a:p>
            <a:r>
              <a:rPr lang="es-US" noProof="0" dirty="0" smtClean="0"/>
              <a:t>Creando normas.</a:t>
            </a:r>
          </a:p>
          <a:p>
            <a:r>
              <a:rPr lang="es-US" noProof="0" dirty="0" smtClean="0"/>
              <a:t>Estándares provisionales de                   emergencia.</a:t>
            </a:r>
          </a:p>
          <a:p>
            <a:r>
              <a:rPr lang="es-US" noProof="0" dirty="0" smtClean="0"/>
              <a:t>Emitiendo modificaciones o           variaciones a normas existentes.</a:t>
            </a:r>
            <a:endParaRPr lang="es-US" b="0" noProof="0" dirty="0"/>
          </a:p>
        </p:txBody>
      </p:sp>
      <p:pic>
        <p:nvPicPr>
          <p:cNvPr id="4098" name="Picture 2" descr="C:\Users\bsant.ARTBA\AppData\Local\Microsoft\Windows\Temporary Internet Files\Content.IE5\2Y48W9I4\MC900174349[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29400" y="1900544"/>
            <a:ext cx="2239366" cy="305691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Work Zone">
      <a:dk1>
        <a:srgbClr val="EB8803"/>
      </a:dk1>
      <a:lt1>
        <a:srgbClr val="FEE7C9"/>
      </a:lt1>
      <a:dk2>
        <a:srgbClr val="FCB95D"/>
      </a:dk2>
      <a:lt2>
        <a:srgbClr val="FDD093"/>
      </a:lt2>
      <a:accent1>
        <a:srgbClr val="000000"/>
      </a:accent1>
      <a:accent2>
        <a:srgbClr val="FF0000"/>
      </a:accent2>
      <a:accent3>
        <a:srgbClr val="FEB80A"/>
      </a:accent3>
      <a:accent4>
        <a:srgbClr val="C58C00"/>
      </a:accent4>
      <a:accent5>
        <a:srgbClr val="FED46B"/>
      </a:accent5>
      <a:accent6>
        <a:srgbClr val="1AB39F"/>
      </a:accent6>
      <a:hlink>
        <a:srgbClr val="EB8803"/>
      </a:hlink>
      <a:folHlink>
        <a:srgbClr val="5F7791"/>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5540</TotalTime>
  <Words>4940</Words>
  <Application>Microsoft Office PowerPoint</Application>
  <PresentationFormat>On-screen Show (4:3)</PresentationFormat>
  <Paragraphs>422</Paragraphs>
  <Slides>46</Slides>
  <Notes>44</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Apex</vt:lpstr>
      <vt:lpstr>MODULo Cero</vt:lpstr>
      <vt:lpstr>Introducción a OSHA</vt:lpstr>
      <vt:lpstr>¿Qué sabe sobre la OSHA?</vt:lpstr>
      <vt:lpstr>¿Qué es la OSHA?</vt:lpstr>
      <vt:lpstr>¿Por qué el Congreso creó la OSHA?</vt:lpstr>
      <vt:lpstr>¿Qué Hace la OSHA ?</vt:lpstr>
      <vt:lpstr>¿Quién es Responsable ante la OSHA?</vt:lpstr>
      <vt:lpstr>¿A Quién Protege la  OSHA?</vt:lpstr>
      <vt:lpstr>¿Cómo Crea Estándares la OSHA ?</vt:lpstr>
      <vt:lpstr>Agencias Hermanas</vt:lpstr>
      <vt:lpstr>Jurisdicción </vt:lpstr>
      <vt:lpstr>Preminencia de los Planes Estatales</vt:lpstr>
      <vt:lpstr>Planes Estatales</vt:lpstr>
      <vt:lpstr>¿Dónde Encuentro Nuevos Estándares de la OSHA?</vt:lpstr>
      <vt:lpstr>Encontrando  Estándares de OSHA </vt:lpstr>
      <vt:lpstr>¿Qué Autoridad Tiene OSHA en un Lugar de Trabajo?</vt:lpstr>
      <vt:lpstr> Prioridad de una Inspección OSHA </vt:lpstr>
      <vt:lpstr>Citationes</vt:lpstr>
      <vt:lpstr>Derechos de los Empleadores y Trabajadores</vt:lpstr>
      <vt:lpstr>Penalidades</vt:lpstr>
      <vt:lpstr>Penalidades (continuación)</vt:lpstr>
      <vt:lpstr> Etapas de una Inspección</vt:lpstr>
      <vt:lpstr>Póliza Multi-Empleador </vt:lpstr>
      <vt:lpstr>Personal Requerido (Términos Claves de la OSHA)</vt:lpstr>
      <vt:lpstr>Persona Competente</vt:lpstr>
      <vt:lpstr>Persona Autorizada </vt:lpstr>
      <vt:lpstr>Persona Calificada</vt:lpstr>
      <vt:lpstr>Derecho de los Trabajadores</vt:lpstr>
      <vt:lpstr>Información sobre Lesiones y Enfermedades </vt:lpstr>
      <vt:lpstr>Reclamos  y Correcciones Requeridas</vt:lpstr>
      <vt:lpstr>Derecho a Capacitación</vt:lpstr>
      <vt:lpstr>Revisión de Exposiciones &amp;  Registros Médicos</vt:lpstr>
      <vt:lpstr>Presentación de Reclamos ante la OSHA</vt:lpstr>
      <vt:lpstr>Libre de Represalias</vt:lpstr>
      <vt:lpstr>Participación en una Inspección de OSHA</vt:lpstr>
      <vt:lpstr> InspecCion virtual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 DEL MODULO OSHA</vt:lpstr>
    </vt:vector>
  </TitlesOfParts>
  <Company>artba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OSHA</dc:title>
  <dc:creator>ARTBA Staff ARTBA</dc:creator>
  <cp:lastModifiedBy>Vosburgh, Linda - OSHA</cp:lastModifiedBy>
  <cp:revision>160</cp:revision>
  <cp:lastPrinted>2001-01-17T13:17:41Z</cp:lastPrinted>
  <dcterms:created xsi:type="dcterms:W3CDTF">2000-12-29T18:10:00Z</dcterms:created>
  <dcterms:modified xsi:type="dcterms:W3CDTF">2014-02-13T18:09:31Z</dcterms:modified>
</cp:coreProperties>
</file>