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337" r:id="rId4"/>
    <p:sldId id="258" r:id="rId5"/>
    <p:sldId id="259" r:id="rId6"/>
    <p:sldId id="269" r:id="rId7"/>
    <p:sldId id="260" r:id="rId8"/>
    <p:sldId id="261" r:id="rId9"/>
    <p:sldId id="263" r:id="rId10"/>
    <p:sldId id="271" r:id="rId11"/>
    <p:sldId id="264" r:id="rId12"/>
    <p:sldId id="333" r:id="rId13"/>
    <p:sldId id="265" r:id="rId14"/>
    <p:sldId id="332" r:id="rId15"/>
    <p:sldId id="335" r:id="rId16"/>
    <p:sldId id="266" r:id="rId17"/>
    <p:sldId id="267" r:id="rId18"/>
    <p:sldId id="268" r:id="rId19"/>
    <p:sldId id="273" r:id="rId20"/>
    <p:sldId id="272" r:id="rId21"/>
    <p:sldId id="275" r:id="rId22"/>
    <p:sldId id="334" r:id="rId23"/>
    <p:sldId id="290" r:id="rId24"/>
    <p:sldId id="276" r:id="rId25"/>
    <p:sldId id="277" r:id="rId26"/>
    <p:sldId id="320" r:id="rId27"/>
    <p:sldId id="336" r:id="rId28"/>
    <p:sldId id="321" r:id="rId29"/>
    <p:sldId id="322" r:id="rId30"/>
    <p:sldId id="324" r:id="rId31"/>
    <p:sldId id="325" r:id="rId32"/>
    <p:sldId id="326" r:id="rId33"/>
    <p:sldId id="327" r:id="rId34"/>
    <p:sldId id="31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3300"/>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0" autoAdjust="0"/>
  </p:normalViewPr>
  <p:slideViewPr>
    <p:cSldViewPr>
      <p:cViewPr varScale="1">
        <p:scale>
          <a:sx n="72" d="100"/>
          <a:sy n="72"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US" noProof="0"/>
            </a:pPr>
            <a:r>
              <a:rPr lang="es-US" sz="3200" b="1" i="0" u="none" strike="noStrike" baseline="0" noProof="0" dirty="0" smtClean="0"/>
              <a:t>Lesiones Ocupacionales Fatales en </a:t>
            </a:r>
            <a:r>
              <a:rPr lang="es-US" sz="3200" b="1" i="0" u="none" strike="noStrike" baseline="0" noProof="0" dirty="0" err="1" smtClean="0"/>
              <a:t>Areas</a:t>
            </a:r>
            <a:r>
              <a:rPr lang="es-US" sz="3200" b="1" i="0" u="none" strike="noStrike" baseline="0" noProof="0" dirty="0" smtClean="0"/>
              <a:t> de Construcción de Carreteras</a:t>
            </a:r>
            <a:endParaRPr lang="es-US" sz="3200" noProof="0" dirty="0"/>
          </a:p>
        </c:rich>
      </c:tx>
      <c:layout/>
      <c:overlay val="0"/>
    </c:title>
    <c:autoTitleDeleted val="0"/>
    <c:plotArea>
      <c:layout/>
      <c:barChart>
        <c:barDir val="col"/>
        <c:grouping val="stacked"/>
        <c:varyColors val="0"/>
        <c:ser>
          <c:idx val="0"/>
          <c:order val="0"/>
          <c:tx>
            <c:strRef>
              <c:f>Sheet1!$B$1</c:f>
              <c:strCache>
                <c:ptCount val="1"/>
                <c:pt idx="0">
                  <c:v>Other Fatalities</c:v>
                </c:pt>
              </c:strCache>
            </c:strRef>
          </c:tx>
          <c:spPr>
            <a:solidFill>
              <a:schemeClr val="tx1"/>
            </a:solidFill>
          </c:spPr>
          <c:invertIfNegative val="0"/>
          <c:cat>
            <c:numRef>
              <c:f>Sheet1!$A$2:$A$7</c:f>
              <c:numCache>
                <c:formatCode>General</c:formatCode>
                <c:ptCount val="5"/>
                <c:pt idx="0">
                  <c:v>2005</c:v>
                </c:pt>
                <c:pt idx="1">
                  <c:v>2006</c:v>
                </c:pt>
                <c:pt idx="2">
                  <c:v>2007</c:v>
                </c:pt>
                <c:pt idx="3">
                  <c:v>2008</c:v>
                </c:pt>
                <c:pt idx="4">
                  <c:v>2009</c:v>
                </c:pt>
              </c:numCache>
            </c:numRef>
          </c:cat>
          <c:val>
            <c:numRef>
              <c:f>Sheet1!$B$2:$B$7</c:f>
              <c:numCache>
                <c:formatCode>General</c:formatCode>
                <c:ptCount val="5"/>
                <c:pt idx="0">
                  <c:v>165</c:v>
                </c:pt>
                <c:pt idx="1">
                  <c:v>139</c:v>
                </c:pt>
                <c:pt idx="2">
                  <c:v>106</c:v>
                </c:pt>
                <c:pt idx="3">
                  <c:v>101</c:v>
                </c:pt>
                <c:pt idx="4">
                  <c:v>115</c:v>
                </c:pt>
              </c:numCache>
            </c:numRef>
          </c:val>
        </c:ser>
        <c:ser>
          <c:idx val="1"/>
          <c:order val="1"/>
          <c:tx>
            <c:strRef>
              <c:f>Sheet1!$C$1</c:f>
              <c:strCache>
                <c:ptCount val="1"/>
                <c:pt idx="0">
                  <c:v>Workers Struck by Vehicle/Equipment</c:v>
                </c:pt>
              </c:strCache>
            </c:strRef>
          </c:tx>
          <c:spPr>
            <a:solidFill>
              <a:srgbClr val="FFCC00"/>
            </a:solidFill>
          </c:spPr>
          <c:invertIfNegative val="0"/>
          <c:cat>
            <c:numRef>
              <c:f>Sheet1!$A$2:$A$7</c:f>
              <c:numCache>
                <c:formatCode>General</c:formatCode>
                <c:ptCount val="5"/>
                <c:pt idx="0">
                  <c:v>2005</c:v>
                </c:pt>
                <c:pt idx="1">
                  <c:v>2006</c:v>
                </c:pt>
                <c:pt idx="2">
                  <c:v>2007</c:v>
                </c:pt>
                <c:pt idx="3">
                  <c:v>2008</c:v>
                </c:pt>
                <c:pt idx="4">
                  <c:v>2009</c:v>
                </c:pt>
              </c:numCache>
            </c:numRef>
          </c:cat>
          <c:val>
            <c:numRef>
              <c:f>Sheet1!$C$2:$C$7</c:f>
              <c:numCache>
                <c:formatCode>General</c:formatCode>
                <c:ptCount val="5"/>
                <c:pt idx="0">
                  <c:v>80</c:v>
                </c:pt>
                <c:pt idx="1">
                  <c:v>75</c:v>
                </c:pt>
                <c:pt idx="2">
                  <c:v>46</c:v>
                </c:pt>
                <c:pt idx="3">
                  <c:v>43</c:v>
                </c:pt>
                <c:pt idx="4">
                  <c:v>49</c:v>
                </c:pt>
              </c:numCache>
            </c:numRef>
          </c:val>
        </c:ser>
        <c:dLbls>
          <c:showLegendKey val="0"/>
          <c:showVal val="0"/>
          <c:showCatName val="0"/>
          <c:showSerName val="0"/>
          <c:showPercent val="0"/>
          <c:showBubbleSize val="0"/>
        </c:dLbls>
        <c:gapWidth val="75"/>
        <c:overlap val="100"/>
        <c:axId val="110630784"/>
        <c:axId val="110632320"/>
      </c:barChart>
      <c:catAx>
        <c:axId val="110630784"/>
        <c:scaling>
          <c:orientation val="minMax"/>
        </c:scaling>
        <c:delete val="0"/>
        <c:axPos val="b"/>
        <c:numFmt formatCode="General" sourceLinked="1"/>
        <c:majorTickMark val="none"/>
        <c:minorTickMark val="none"/>
        <c:tickLblPos val="nextTo"/>
        <c:crossAx val="110632320"/>
        <c:crosses val="autoZero"/>
        <c:auto val="1"/>
        <c:lblAlgn val="ctr"/>
        <c:lblOffset val="100"/>
        <c:noMultiLvlLbl val="0"/>
      </c:catAx>
      <c:valAx>
        <c:axId val="110632320"/>
        <c:scaling>
          <c:orientation val="minMax"/>
        </c:scaling>
        <c:delete val="0"/>
        <c:axPos val="l"/>
        <c:majorGridlines>
          <c:spPr>
            <a:ln w="12700">
              <a:solidFill>
                <a:schemeClr val="tx1"/>
              </a:solidFill>
            </a:ln>
          </c:spPr>
        </c:majorGridlines>
        <c:numFmt formatCode="General" sourceLinked="1"/>
        <c:majorTickMark val="none"/>
        <c:minorTickMark val="none"/>
        <c:tickLblPos val="nextTo"/>
        <c:spPr>
          <a:ln w="9525">
            <a:noFill/>
          </a:ln>
        </c:spPr>
        <c:crossAx val="110630784"/>
        <c:crosses val="autoZero"/>
        <c:crossBetween val="between"/>
      </c:valAx>
      <c:spPr>
        <a:noFill/>
      </c:spPr>
    </c:plotArea>
    <c:legend>
      <c:legendPos val="b"/>
      <c:layout/>
      <c:overlay val="0"/>
      <c:txPr>
        <a:bodyPr/>
        <a:lstStyle/>
        <a:p>
          <a:pPr>
            <a:defRPr b="1"/>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PE" noProof="0" dirty="0" smtClean="0"/>
              <a:t>Decesos en las Obras de Construcción:  1995 - 2007</a:t>
            </a:r>
            <a:endParaRPr lang="es-PE" noProof="0" dirty="0"/>
          </a:p>
        </c:rich>
      </c:tx>
      <c:layout/>
      <c:overlay val="0"/>
    </c:title>
    <c:autoTitleDeleted val="0"/>
    <c:plotArea>
      <c:layout/>
      <c:barChart>
        <c:barDir val="bar"/>
        <c:grouping val="clustered"/>
        <c:varyColors val="0"/>
        <c:ser>
          <c:idx val="0"/>
          <c:order val="0"/>
          <c:tx>
            <c:strRef>
              <c:f>Sheet1!$B$1</c:f>
              <c:strCache>
                <c:ptCount val="1"/>
                <c:pt idx="0">
                  <c:v>Fatalities</c:v>
                </c:pt>
              </c:strCache>
            </c:strRef>
          </c:tx>
          <c:invertIfNegative val="0"/>
          <c:dLbls>
            <c:showLegendKey val="0"/>
            <c:showVal val="1"/>
            <c:showCatName val="0"/>
            <c:showSerName val="0"/>
            <c:showPercent val="0"/>
            <c:showBubbleSize val="0"/>
            <c:showLeaderLines val="0"/>
          </c:dLbls>
          <c:cat>
            <c:strRef>
              <c:f>Sheet1!$A$2:$A$11</c:f>
              <c:strCache>
                <c:ptCount val="10"/>
                <c:pt idx="0">
                  <c:v>All Cases</c:v>
                </c:pt>
                <c:pt idx="1">
                  <c:v>All Trucks</c:v>
                </c:pt>
                <c:pt idx="2">
                  <c:v>Dump Truck</c:v>
                </c:pt>
                <c:pt idx="3">
                  <c:v>Pickup Truck</c:v>
                </c:pt>
                <c:pt idx="4">
                  <c:v>Semi</c:v>
                </c:pt>
                <c:pt idx="5">
                  <c:v>Car</c:v>
                </c:pt>
                <c:pt idx="6">
                  <c:v>Roller, Paver</c:v>
                </c:pt>
                <c:pt idx="7">
                  <c:v>Grader, Scraper, etc.</c:v>
                </c:pt>
                <c:pt idx="8">
                  <c:v>Van</c:v>
                </c:pt>
                <c:pt idx="9">
                  <c:v>Backhoe</c:v>
                </c:pt>
              </c:strCache>
            </c:strRef>
          </c:cat>
          <c:val>
            <c:numRef>
              <c:f>Sheet1!$B$2:$B$11</c:f>
              <c:numCache>
                <c:formatCode>General</c:formatCode>
                <c:ptCount val="10"/>
                <c:pt idx="0">
                  <c:v>305</c:v>
                </c:pt>
                <c:pt idx="1">
                  <c:v>177</c:v>
                </c:pt>
                <c:pt idx="2">
                  <c:v>73</c:v>
                </c:pt>
                <c:pt idx="3">
                  <c:v>32</c:v>
                </c:pt>
                <c:pt idx="4">
                  <c:v>23</c:v>
                </c:pt>
                <c:pt idx="5">
                  <c:v>70</c:v>
                </c:pt>
                <c:pt idx="6">
                  <c:v>15</c:v>
                </c:pt>
                <c:pt idx="7">
                  <c:v>9</c:v>
                </c:pt>
                <c:pt idx="8">
                  <c:v>8</c:v>
                </c:pt>
                <c:pt idx="9">
                  <c:v>5</c:v>
                </c:pt>
              </c:numCache>
            </c:numRef>
          </c:val>
        </c:ser>
        <c:dLbls>
          <c:showLegendKey val="0"/>
          <c:showVal val="0"/>
          <c:showCatName val="0"/>
          <c:showSerName val="0"/>
          <c:showPercent val="0"/>
          <c:showBubbleSize val="0"/>
        </c:dLbls>
        <c:gapWidth val="150"/>
        <c:axId val="110648320"/>
        <c:axId val="111158016"/>
      </c:barChart>
      <c:catAx>
        <c:axId val="110648320"/>
        <c:scaling>
          <c:orientation val="minMax"/>
        </c:scaling>
        <c:delete val="0"/>
        <c:axPos val="l"/>
        <c:majorTickMark val="out"/>
        <c:minorTickMark val="none"/>
        <c:tickLblPos val="nextTo"/>
        <c:txPr>
          <a:bodyPr/>
          <a:lstStyle/>
          <a:p>
            <a:pPr>
              <a:defRPr kern="1000" baseline="0"/>
            </a:pPr>
            <a:endParaRPr lang="en-US"/>
          </a:p>
        </c:txPr>
        <c:crossAx val="111158016"/>
        <c:crosses val="autoZero"/>
        <c:auto val="1"/>
        <c:lblAlgn val="ctr"/>
        <c:lblOffset val="100"/>
        <c:noMultiLvlLbl val="0"/>
      </c:catAx>
      <c:valAx>
        <c:axId val="111158016"/>
        <c:scaling>
          <c:orientation val="minMax"/>
        </c:scaling>
        <c:delete val="0"/>
        <c:axPos val="b"/>
        <c:majorGridlines/>
        <c:numFmt formatCode="General" sourceLinked="1"/>
        <c:majorTickMark val="out"/>
        <c:minorTickMark val="none"/>
        <c:tickLblPos val="nextTo"/>
        <c:crossAx val="1106483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0.0099</cdr:x>
      <cdr:y>0.13433</cdr:y>
    </cdr:from>
    <cdr:to>
      <cdr:x>0.27599</cdr:x>
      <cdr:y>0.91741</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6200" y="685800"/>
          <a:ext cx="2047875" cy="399796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4201029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34284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Qué</a:t>
            </a:r>
            <a:r>
              <a:rPr lang="es-PE" baseline="0" noProof="0" dirty="0" smtClean="0"/>
              <a:t> es un plan de control de tráfico interno</a:t>
            </a:r>
            <a:r>
              <a:rPr lang="es-PE" noProof="0" dirty="0" smtClean="0"/>
              <a:t>, o </a:t>
            </a:r>
            <a:r>
              <a:rPr lang="es-PE" noProof="0" dirty="0" err="1" smtClean="0"/>
              <a:t>Internal</a:t>
            </a:r>
            <a:r>
              <a:rPr lang="es-PE" noProof="0" dirty="0" smtClean="0"/>
              <a:t> </a:t>
            </a:r>
            <a:r>
              <a:rPr lang="es-PE" noProof="0" dirty="0" err="1" smtClean="0"/>
              <a:t>Traffic</a:t>
            </a:r>
            <a:r>
              <a:rPr lang="es-PE" noProof="0" dirty="0" smtClean="0"/>
              <a:t> Control Plan o ITCP por sus siglas en inglés?  Estamos familiarizados con los conos, barriles, y señales que guían a los automovilistas a lo largo de la zona de trabajo. El plan de control de tráfico interno (ITCP) es un proceso que los gerentes de proyectos</a:t>
            </a:r>
            <a:r>
              <a:rPr lang="es-PE" baseline="0" noProof="0" dirty="0" smtClean="0"/>
              <a:t> y otros que tienen responsabilidad  de producción en los proyectos de construcción de carreteras pueden usar para coordinar y controlar el flujo de vehículos y equipos de construcción que operan cerca de los trabajadores a pie, con el fin de garantizar la seguridad de los trabajadores.</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i="1" noProof="0" dirty="0" smtClean="0"/>
              <a:t>Los TTCPs y los ITCPs contienen principios comunes,</a:t>
            </a:r>
            <a:r>
              <a:rPr lang="es-PE" i="1" baseline="0" noProof="0" dirty="0" smtClean="0"/>
              <a:t> tales como</a:t>
            </a:r>
            <a:r>
              <a:rPr lang="es-PE" i="1" noProof="0" dirty="0" smtClean="0"/>
              <a:t>:</a:t>
            </a:r>
            <a:endParaRPr lang="es-PE" noProof="0" dirty="0" smtClean="0"/>
          </a:p>
          <a:p>
            <a:r>
              <a:rPr lang="es-PE" i="1" noProof="0" dirty="0" smtClean="0"/>
              <a:t> </a:t>
            </a:r>
            <a:endParaRPr lang="es-PE" noProof="0" dirty="0" smtClean="0"/>
          </a:p>
          <a:p>
            <a:pPr lvl="0"/>
            <a:r>
              <a:rPr lang="es-PE" noProof="0" dirty="0" smtClean="0"/>
              <a:t>Proveen de dirección clara a los conductores</a:t>
            </a:r>
          </a:p>
          <a:p>
            <a:pPr lvl="0"/>
            <a:r>
              <a:rPr lang="es-PE" noProof="0" dirty="0" smtClean="0"/>
              <a:t>Separa a los </a:t>
            </a:r>
            <a:r>
              <a:rPr lang="es-PE" noProof="0" dirty="0" err="1" smtClean="0"/>
              <a:t>vehiculos</a:t>
            </a:r>
            <a:r>
              <a:rPr lang="es-PE" noProof="0" dirty="0" smtClean="0"/>
              <a:t> en</a:t>
            </a:r>
            <a:r>
              <a:rPr lang="es-PE" baseline="0" noProof="0" dirty="0" smtClean="0"/>
              <a:t> movimiento de los trabajadores a pie-peatones</a:t>
            </a:r>
            <a:endParaRPr lang="es-PE" noProof="0" dirty="0" smtClean="0"/>
          </a:p>
          <a:p>
            <a:pPr lvl="0"/>
            <a:r>
              <a:rPr lang="es-PE" noProof="0" dirty="0" smtClean="0"/>
              <a:t>Usan dispositivos</a:t>
            </a:r>
            <a:r>
              <a:rPr lang="es-PE" baseline="0" noProof="0" dirty="0" smtClean="0"/>
              <a:t> de control de tráfico temporal para señalizar las </a:t>
            </a:r>
            <a:r>
              <a:rPr lang="es-PE" baseline="0" noProof="0" dirty="0" err="1" smtClean="0"/>
              <a:t>vias</a:t>
            </a:r>
            <a:r>
              <a:rPr lang="es-PE" baseline="0" noProof="0" dirty="0" smtClean="0"/>
              <a:t> de tránsito</a:t>
            </a:r>
            <a:r>
              <a:rPr lang="es-PE" noProof="0" dirty="0" smtClean="0"/>
              <a:t>, y</a:t>
            </a:r>
          </a:p>
          <a:p>
            <a:pPr lvl="0"/>
            <a:r>
              <a:rPr lang="es-PE" noProof="0" dirty="0" smtClean="0"/>
              <a:t>Mantienen un flujo regular de tráfico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TTCPs and ITCPs are very different in some ways:</a:t>
            </a:r>
            <a:endParaRPr lang="en-US" dirty="0" smtClean="0"/>
          </a:p>
          <a:p>
            <a:r>
              <a:rPr lang="en-US" i="1" dirty="0" smtClean="0"/>
              <a:t> </a:t>
            </a:r>
            <a:endParaRPr lang="en-US" dirty="0" smtClean="0"/>
          </a:p>
          <a:p>
            <a:r>
              <a:rPr lang="en-US" dirty="0" smtClean="0"/>
              <a:t>TTCPs do not address traffic in the work space </a:t>
            </a:r>
          </a:p>
          <a:p>
            <a:r>
              <a:rPr lang="en-US" dirty="0" smtClean="0"/>
              <a:t>ITCPs focus on worker safety; TTCPs focus on motorist safety</a:t>
            </a:r>
          </a:p>
          <a:p>
            <a:r>
              <a:rPr lang="en-US" dirty="0" smtClean="0"/>
              <a:t>ITCPs focus primarily on directing movement of construction vehicles engaged in construction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Los trabajadores a pie o trabajadores peatones o trabajadores del suelo, son aquellos empleados que realizan la mayoría de sus obligaciones fuera de vehículos y  equipos. Ellos</a:t>
            </a:r>
            <a:r>
              <a:rPr lang="es-PE" baseline="0" noProof="0" dirty="0" smtClean="0"/>
              <a:t> están expuestos a los peligros de ser impactados por automovilistas y vehículos de construcción. Aunque existen muchos términos para describir a estos trabajadores, en este cursos nos referiremos a ellos como “trabajadores a pie.”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En promedio, entre 50 a 60 trabajadores mueren al año por impacto de equipos y/o vehículos en las</a:t>
            </a:r>
            <a:r>
              <a:rPr lang="es-PE" baseline="0" noProof="0" dirty="0" smtClean="0"/>
              <a:t> obras de construcción de carreteras. Debe haber un mayor enfoque en la educación pública y en la industria para la eliminación de elementos de distracción, como el uso de celulares, que pueden contribuir a la reducir las lesiones y muertes causados por los conductores. Los ITCPs pueden brindar protección contra accidentes causados por los vehículos de construcción. Véase el artículo sobre fatalidades laborales de Stephen </a:t>
            </a:r>
            <a:r>
              <a:rPr lang="es-PE" baseline="0" noProof="0" dirty="0" err="1" smtClean="0"/>
              <a:t>Pegula</a:t>
            </a:r>
            <a:r>
              <a:rPr lang="es-PE" baseline="0" noProof="0" dirty="0" smtClean="0"/>
              <a:t> que está contenido en los Materiales de Apoyo al Instructor.</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Mas trabajadores mueren por el impacto de equipos o vehículos relacionados a la construcción</a:t>
            </a:r>
            <a:r>
              <a:rPr lang="es-PE" baseline="0" noProof="0" dirty="0" smtClean="0"/>
              <a:t> (38 porciento) que por causa de automóviles, tractores, tráileres, y vanes (33 por ciento) La coordinación entre trabajadores y equipos que realizan diferentes actividades en forma muy cercana entre sí puede mejorar el flujo del trabajo y reducir los conflictos entre los trabajadores a pie y los operadores de equipos (Véase las estadísticas de cada estado en los materiales del instructor)</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El cumplimiento de las regulaciones de la MUTCD y la OSHA es un primer paso necesario para proveer un ambiente</a:t>
            </a:r>
            <a:r>
              <a:rPr lang="es-PE" baseline="0" noProof="0" dirty="0" smtClean="0"/>
              <a:t> laboral seguro. Sin embargo, estas fuentes en su conjunto no proporcionan una guía completa que garantice la seguridad del trabajador en la zona de trabajo de carreteras. La interacción entre los trabajadores a pie y los camiones y equipos de construcción se constituye por si mismo en el mayor peligro en la industria de la construcción pesada y de carreteras. Existen varios peligro que los trabajadores deben estar al tanto para permitirles protegerse contra los peligros de la zona de construcción. </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El movimiento constante de vehículos dentro y</a:t>
            </a:r>
            <a:r>
              <a:rPr lang="es-PE" baseline="0" noProof="0" dirty="0" smtClean="0"/>
              <a:t> fuera del área de trabajo puede crear peligros si las vías de tránsito no están establecidas y coordinadas. Los ITCPs pueden ser usados para comunicar la necesidad de mantener los puntos de ingreso y salida libres de vehículos y equipos estacionados. Nótese que las huellas de neumáticos en el pavimento muestran que los vehículos están virando dentro del área de trabajo. Idealmente, los ITCPs minimizan los retrocesos y los virajes. Empiece cada día con una discusión sobre evaluación de riesgos con los trabajadores y subcontratistas (incluyendo a sus empleados)</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Nótese el tamaño de los trabajadores a pie con relación</a:t>
            </a:r>
            <a:r>
              <a:rPr lang="es-PE" baseline="0" noProof="0" dirty="0" smtClean="0"/>
              <a:t> al tamaño del equipo y vehículos de construcción. Debido al tamaño relativamente pequeño de los trabajadores en comparación a los vehículos de construcción, los trabajadores pueden resultar muy difíciles o imposibles de ver, especialmente por los choferes y operadores en las áreas conocidas como puntos ciegos.</a:t>
            </a:r>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Un punto ciego (o</a:t>
            </a:r>
            <a:r>
              <a:rPr lang="es-PE" baseline="0" noProof="0" dirty="0" smtClean="0"/>
              <a:t> </a:t>
            </a:r>
            <a:r>
              <a:rPr lang="es-PE" baseline="0" noProof="0" dirty="0" err="1" smtClean="0"/>
              <a:t>area</a:t>
            </a:r>
            <a:r>
              <a:rPr lang="es-PE" baseline="0" noProof="0" dirty="0" smtClean="0"/>
              <a:t> ciega) es el área alrededor de un vehículo o pieza de equipo de construcción que no es visible para el operador, ya sea mediante la vista directa, o indirectamente mediante el uso de espejos internos o externos. Las áreas ciegas pueden reducirse mediante la colocación adecuada de espejos sobre el equipo en la “estación de revisión de espejos.” </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i="1" noProof="0" dirty="0" smtClean="0"/>
              <a:t>Estas</a:t>
            </a:r>
            <a:r>
              <a:rPr lang="es-PE" i="1" baseline="0" noProof="0" dirty="0" smtClean="0"/>
              <a:t> imágenes son proporcionadas y publicadas con autorización de </a:t>
            </a:r>
            <a:r>
              <a:rPr lang="es-PE" i="1" baseline="0" noProof="0" dirty="0" err="1" smtClean="0"/>
              <a:t>Liberty</a:t>
            </a:r>
            <a:r>
              <a:rPr lang="es-PE" i="1" baseline="0" noProof="0" dirty="0" smtClean="0"/>
              <a:t> Mutual </a:t>
            </a:r>
            <a:r>
              <a:rPr lang="es-PE" i="1" baseline="0" noProof="0" dirty="0" err="1" smtClean="0"/>
              <a:t>Insurance</a:t>
            </a:r>
            <a:r>
              <a:rPr lang="es-PE" i="1" baseline="0" noProof="0" dirty="0" smtClean="0"/>
              <a:t>.  Véase el manual de Revisión de Espejos de </a:t>
            </a:r>
            <a:r>
              <a:rPr lang="es-PE" i="1" baseline="0" noProof="0" dirty="0" err="1" smtClean="0"/>
              <a:t>Liberty</a:t>
            </a:r>
            <a:r>
              <a:rPr lang="es-PE" i="1" baseline="0" noProof="0" dirty="0" smtClean="0"/>
              <a:t> Mutual </a:t>
            </a:r>
            <a:r>
              <a:rPr lang="es-PE" i="1" baseline="0" noProof="0" dirty="0" err="1" smtClean="0"/>
              <a:t>Insurance</a:t>
            </a:r>
            <a:r>
              <a:rPr lang="es-PE" i="1" baseline="0" noProof="0" dirty="0" smtClean="0"/>
              <a:t>  en los manuales del instructor.</a:t>
            </a:r>
            <a:endParaRPr lang="es-PE" i="1"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aseline="0" noProof="0" dirty="0" smtClean="0"/>
              <a:t>El ITCP organiza la actividad laboral dentro de la zona de trabajo para minimizar el riesgo de impacto de los trabajadores por los equipos en operación. El área en la que el trabajo de construcción se realiza se muestra como un óvalo resaltado dentro de las “Aplicaciones Típicas” como en los planos de control de tráfico temporal (</a:t>
            </a:r>
            <a:r>
              <a:rPr lang="es-PE" baseline="0" noProof="0" dirty="0" err="1" smtClean="0"/>
              <a:t>Temporary</a:t>
            </a:r>
            <a:r>
              <a:rPr lang="es-PE" baseline="0" noProof="0" dirty="0" smtClean="0"/>
              <a:t> </a:t>
            </a:r>
            <a:r>
              <a:rPr lang="es-PE" baseline="0" noProof="0" dirty="0" err="1" smtClean="0"/>
              <a:t>Traffic</a:t>
            </a:r>
            <a:r>
              <a:rPr lang="es-PE" baseline="0" noProof="0" dirty="0" smtClean="0"/>
              <a:t> Control Plan o TTCP por sus siglas en inglés)  y en </a:t>
            </a:r>
            <a:r>
              <a:rPr lang="es-PE" i="0" baseline="0" noProof="0" dirty="0" smtClean="0"/>
              <a:t>el</a:t>
            </a:r>
            <a:r>
              <a:rPr lang="es-PE" sz="1200" i="0" kern="1200" noProof="0" dirty="0" smtClean="0">
                <a:solidFill>
                  <a:schemeClr val="tx1"/>
                </a:solidFill>
                <a:effectLst/>
                <a:latin typeface="+mn-lt"/>
                <a:ea typeface="+mn-ea"/>
                <a:cs typeface="+mn-cs"/>
              </a:rPr>
              <a:t> Manual de Dispositivos de Control de Tráfico Uniforme</a:t>
            </a:r>
            <a:r>
              <a:rPr lang="es-PE" sz="1200" kern="1200" noProof="0" dirty="0" smtClean="0">
                <a:solidFill>
                  <a:schemeClr val="tx1"/>
                </a:solidFill>
                <a:effectLst/>
                <a:latin typeface="+mn-lt"/>
                <a:ea typeface="+mn-ea"/>
                <a:cs typeface="+mn-cs"/>
              </a:rPr>
              <a:t>  (Manual </a:t>
            </a:r>
            <a:r>
              <a:rPr lang="es-PE" sz="1200" kern="1200" noProof="0" dirty="0" err="1" smtClean="0">
                <a:solidFill>
                  <a:schemeClr val="tx1"/>
                </a:solidFill>
                <a:effectLst/>
                <a:latin typeface="+mn-lt"/>
                <a:ea typeface="+mn-ea"/>
                <a:cs typeface="+mn-cs"/>
              </a:rPr>
              <a:t>on</a:t>
            </a:r>
            <a:r>
              <a:rPr lang="es-PE" sz="1200" kern="1200" noProof="0" dirty="0" smtClean="0">
                <a:solidFill>
                  <a:schemeClr val="tx1"/>
                </a:solidFill>
                <a:effectLst/>
                <a:latin typeface="+mn-lt"/>
                <a:ea typeface="+mn-ea"/>
                <a:cs typeface="+mn-cs"/>
              </a:rPr>
              <a:t> </a:t>
            </a:r>
            <a:r>
              <a:rPr lang="es-PE" sz="1200" kern="1200" noProof="0" dirty="0" err="1" smtClean="0">
                <a:solidFill>
                  <a:schemeClr val="tx1"/>
                </a:solidFill>
                <a:effectLst/>
                <a:latin typeface="+mn-lt"/>
                <a:ea typeface="+mn-ea"/>
                <a:cs typeface="+mn-cs"/>
              </a:rPr>
              <a:t>Uniform</a:t>
            </a:r>
            <a:r>
              <a:rPr lang="es-PE" sz="1200" kern="1200" noProof="0" dirty="0" smtClean="0">
                <a:solidFill>
                  <a:schemeClr val="tx1"/>
                </a:solidFill>
                <a:effectLst/>
                <a:latin typeface="+mn-lt"/>
                <a:ea typeface="+mn-ea"/>
                <a:cs typeface="+mn-cs"/>
              </a:rPr>
              <a:t> </a:t>
            </a:r>
            <a:r>
              <a:rPr lang="es-PE" sz="1200" kern="1200" noProof="0" dirty="0" err="1" smtClean="0">
                <a:solidFill>
                  <a:schemeClr val="tx1"/>
                </a:solidFill>
                <a:effectLst/>
                <a:latin typeface="+mn-lt"/>
                <a:ea typeface="+mn-ea"/>
                <a:cs typeface="+mn-cs"/>
              </a:rPr>
              <a:t>Traffic</a:t>
            </a:r>
            <a:r>
              <a:rPr lang="es-PE" sz="1200" kern="1200" noProof="0" dirty="0" smtClean="0">
                <a:solidFill>
                  <a:schemeClr val="tx1"/>
                </a:solidFill>
                <a:effectLst/>
                <a:latin typeface="+mn-lt"/>
                <a:ea typeface="+mn-ea"/>
                <a:cs typeface="+mn-cs"/>
              </a:rPr>
              <a:t> Control </a:t>
            </a:r>
            <a:r>
              <a:rPr lang="es-PE" sz="1200" kern="1200" noProof="0" dirty="0" err="1" smtClean="0">
                <a:solidFill>
                  <a:schemeClr val="tx1"/>
                </a:solidFill>
                <a:effectLst/>
                <a:latin typeface="+mn-lt"/>
                <a:ea typeface="+mn-ea"/>
                <a:cs typeface="+mn-cs"/>
              </a:rPr>
              <a:t>Devices</a:t>
            </a:r>
            <a:r>
              <a:rPr lang="es-PE" sz="1200" kern="1200" noProof="0" dirty="0" smtClean="0">
                <a:solidFill>
                  <a:schemeClr val="tx1"/>
                </a:solidFill>
                <a:effectLst/>
                <a:latin typeface="+mn-lt"/>
                <a:ea typeface="+mn-ea"/>
                <a:cs typeface="+mn-cs"/>
              </a:rPr>
              <a:t> –MUTCD– por sus siglas en inglés). Los planes</a:t>
            </a:r>
            <a:r>
              <a:rPr lang="es-PE" sz="1200" kern="1200" baseline="0" noProof="0" dirty="0" smtClean="0">
                <a:solidFill>
                  <a:schemeClr val="tx1"/>
                </a:solidFill>
                <a:effectLst/>
                <a:latin typeface="+mn-lt"/>
                <a:ea typeface="+mn-ea"/>
                <a:cs typeface="+mn-cs"/>
              </a:rPr>
              <a:t> de control de tráfico interno entra en los detalles sobre la forma en la que se debe establecer el tráfico dentro del óvalo resaltado.</a:t>
            </a:r>
            <a:r>
              <a:rPr lang="es-PE"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Cada vehículo tiene sus propios puntos ciegos</a:t>
            </a:r>
            <a:r>
              <a:rPr lang="es-PE" baseline="0" noProof="0" dirty="0" smtClean="0"/>
              <a:t>. Los operadores deben familiarizarse con los puntos ciegos que rodean a cada pieza de equipo que operan y ser sensibles al hecho que algunos trabajadores y ciertos objetos no pueden ser vistos incluso con el uso de espejos.</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Note que las áreas grises</a:t>
            </a:r>
            <a:r>
              <a:rPr lang="es-PE" baseline="0" noProof="0" dirty="0" smtClean="0"/>
              <a:t> en los diagramas indican los diferentes tamaños y formas de los puntos ciegos en diferentes vehículos. Las áreas amarillas muestran las áreas visibles con el uso de espejos. Otros ejemplos pueden encontrarse en: http://www.cdc.gov/niosh/topics/highwayworkzones/BAD/imagelookup.html.  Véase también el Poster de Punto Ciego de la </a:t>
            </a:r>
            <a:r>
              <a:rPr lang="es-PE" i="1" baseline="0" noProof="0" dirty="0" err="1" smtClean="0"/>
              <a:t>National</a:t>
            </a:r>
            <a:r>
              <a:rPr lang="es-PE" i="1" baseline="0" noProof="0" dirty="0" smtClean="0"/>
              <a:t> </a:t>
            </a:r>
            <a:r>
              <a:rPr lang="es-PE" i="1" baseline="0" noProof="0" dirty="0" err="1" smtClean="0"/>
              <a:t>Work</a:t>
            </a:r>
            <a:r>
              <a:rPr lang="es-PE" i="1" baseline="0" noProof="0" dirty="0" smtClean="0"/>
              <a:t> </a:t>
            </a:r>
            <a:r>
              <a:rPr lang="es-PE" i="1" baseline="0" noProof="0" dirty="0" err="1" smtClean="0"/>
              <a:t>Zone</a:t>
            </a:r>
            <a:r>
              <a:rPr lang="es-PE" i="1" baseline="0" noProof="0" dirty="0" smtClean="0"/>
              <a:t> Safety </a:t>
            </a:r>
            <a:r>
              <a:rPr lang="es-PE" i="1" baseline="0" noProof="0" dirty="0" err="1" smtClean="0"/>
              <a:t>Information</a:t>
            </a:r>
            <a:r>
              <a:rPr lang="es-PE" i="1" baseline="0" noProof="0" dirty="0" smtClean="0"/>
              <a:t> </a:t>
            </a:r>
            <a:r>
              <a:rPr lang="es-PE" i="1" baseline="0" noProof="0" dirty="0" err="1" smtClean="0"/>
              <a:t>Clearinghouse</a:t>
            </a:r>
            <a:r>
              <a:rPr lang="es-PE" i="1" baseline="0" noProof="0" dirty="0" smtClean="0"/>
              <a:t>.  Estos posters son ofrecidos en forma gratuita por  la </a:t>
            </a:r>
            <a:r>
              <a:rPr lang="es-PE" i="1" baseline="0" noProof="0" dirty="0" err="1" smtClean="0"/>
              <a:t>Clearinghouse</a:t>
            </a:r>
            <a:r>
              <a:rPr lang="es-PE" i="1" baseline="0" noProof="0" dirty="0" smtClean="0"/>
              <a:t> y puede ser un buen sumario de esta sección. Usted puede crear mapas como estos y distinguir los puntos ciegos de sus vehículos haciendo que uno de sus trabajadores se coloque en la cabina al volante del vehículo, mientras que el otro gira en torno al mismo de tal forma que la persona en la cabina puede identificar los puntos ciegos.</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Como trabajador a pie, si usted no puede ver al chofer y el chofer no lo puede ver a usted, Usted se encuentra en grave peligro. Las</a:t>
            </a:r>
            <a:r>
              <a:rPr lang="es-PE" baseline="0" noProof="0" dirty="0" smtClean="0"/>
              <a:t> compañías y proyectos deben identificar un lado específico del vehículo en donde los trabajadores deban caminar para cada operación. La consistencia es importante para la seguridad.</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Aunque gran parte de este entrenamiento se concentra en mantener</a:t>
            </a:r>
            <a:r>
              <a:rPr lang="es-PE" baseline="0" noProof="0" dirty="0" smtClean="0"/>
              <a:t> a los trabajadores a salvo de vehículos y equipos de construcción, el planeamiento de ITCP también considera los peligros que presentan los automovilistas que manejan cerca al espacio de trabajo.</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En situaciones en las que los</a:t>
            </a:r>
            <a:r>
              <a:rPr lang="es-PE" baseline="0" noProof="0" dirty="0" smtClean="0"/>
              <a:t> automovilistas impactan a los trabajadores, los que pertenecen a la industria de la construcción asumen que la falta es del conductor, Debemos ser cuidadosos en que nuestra labor no sea un factor contribuyente tanto en el diseño y la ejecución del TTCP y del ITCP.  El diseño de TTC inadecuados y la presencia de trabajadores errantes en el espacio de tránsito suelen ser citados como causa de fatalidades en los trabajadores.</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Algunas de las razones más comunes por las que los choferes invaden el </a:t>
            </a:r>
            <a:r>
              <a:rPr lang="es-PE" noProof="0" dirty="0" err="1" smtClean="0"/>
              <a:t>area</a:t>
            </a:r>
            <a:r>
              <a:rPr lang="es-PE" noProof="0" dirty="0" smtClean="0"/>
              <a:t> de trabajo es porque están impedidos, distraídos o manejando</a:t>
            </a:r>
            <a:r>
              <a:rPr lang="es-PE" baseline="0" noProof="0" dirty="0" smtClean="0"/>
              <a:t> a mucha velocidad.</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La organización del espacio de trabajo afecta la conducta del trabajador.</a:t>
            </a:r>
            <a:r>
              <a:rPr lang="es-PE" baseline="0" noProof="0" dirty="0" smtClean="0"/>
              <a:t>  Los trabajadores tienden a tomar riesgos como entrar al espacio de tránsito si las circunstancias lo obligan a hacerlo. Cuando cree su propio plan de seguridad/ITCP, considere la ubicación de las áreas de descanso, fuentes de agua, estacionamiento, etc. En la medida de lo posible, estos deben ubicarse de manera que minimicen el cruce de los trabajadores en las vías de tránsito o el trayecto de los vehículos de construcción. </a:t>
            </a:r>
            <a:r>
              <a:rPr lang="es-PE" i="1" baseline="0" noProof="0" dirty="0" smtClean="0"/>
              <a:t>(</a:t>
            </a:r>
            <a:r>
              <a:rPr lang="es-PE" i="1" baseline="0" noProof="0" dirty="0" err="1" smtClean="0"/>
              <a:t>This</a:t>
            </a:r>
            <a:r>
              <a:rPr lang="es-PE" i="1" baseline="0" noProof="0" dirty="0" smtClean="0"/>
              <a:t> </a:t>
            </a:r>
            <a:r>
              <a:rPr lang="es-PE" i="1" baseline="0" noProof="0" dirty="0" err="1" smtClean="0"/>
              <a:t>will</a:t>
            </a:r>
            <a:r>
              <a:rPr lang="es-PE" i="1" baseline="0" noProof="0" dirty="0" smtClean="0"/>
              <a:t> be </a:t>
            </a:r>
            <a:r>
              <a:rPr lang="es-PE" i="1" baseline="0" noProof="0" dirty="0" err="1" smtClean="0"/>
              <a:t>discussed</a:t>
            </a:r>
            <a:r>
              <a:rPr lang="es-PE" i="1" baseline="0" noProof="0" dirty="0" smtClean="0"/>
              <a:t> in more </a:t>
            </a:r>
            <a:r>
              <a:rPr lang="es-PE" i="1" baseline="0" noProof="0" dirty="0" err="1" smtClean="0"/>
              <a:t>depth</a:t>
            </a:r>
            <a:r>
              <a:rPr lang="es-PE" i="1" baseline="0" noProof="0" dirty="0" smtClean="0"/>
              <a:t> in </a:t>
            </a:r>
            <a:r>
              <a:rPr lang="es-PE" i="1" baseline="0" noProof="0" dirty="0" err="1" smtClean="0"/>
              <a:t>the</a:t>
            </a:r>
            <a:r>
              <a:rPr lang="es-PE" i="1" baseline="0" noProof="0" dirty="0" smtClean="0"/>
              <a:t> </a:t>
            </a:r>
            <a:r>
              <a:rPr lang="es-PE" i="1" baseline="0" noProof="0" dirty="0" err="1" smtClean="0"/>
              <a:t>following</a:t>
            </a:r>
            <a:r>
              <a:rPr lang="es-PE" i="1" baseline="0" noProof="0" dirty="0" smtClean="0"/>
              <a:t> module.)</a:t>
            </a:r>
            <a:endParaRPr lang="es-PE" i="1"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Dependiendo de la naturaleza del trabajo a</a:t>
            </a:r>
            <a:r>
              <a:rPr lang="es-PE" baseline="0" noProof="0" dirty="0" smtClean="0"/>
              <a:t> realizarse, los TTCDs pueden colocarse por los trabajadores de la obra, o en trabajos más complejos o mayores, por personal o equipo especializado de un contratista. En todo caso, los dispositivos deben colocarse de acuerdo a lo establecido en el MUTCD o un documento similar.  Los TTCDs no solo proveen guía para el tráfico, sino que también son parte de la estrategia de seguridad para el trabajador.</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Los trabajadores debes ser capaces de reconoces si un </a:t>
            </a:r>
            <a:r>
              <a:rPr lang="es-PE" baseline="0" noProof="0" dirty="0" smtClean="0"/>
              <a:t>TTCDs está fuera de lugar.  Deben ser informados si tienen la autoridad para volver a colocar dispositivos desalineados o del proceso para notificar a sus superviso cuando vean algún problema. En todo caso, el realineamiento, pérdida o mal funcionamiento de los equipos debe ser corregido de inmediato.</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La mayoría de trabajadores no están entrenados</a:t>
            </a:r>
            <a:r>
              <a:rPr lang="es-PE" baseline="0" noProof="0" dirty="0" smtClean="0"/>
              <a:t> para colocar y mantener dispositivos de control de tráfico temporal. Sin embargo, deben entender el propósito del plan de control de tráfico temporal y la función de sus dispositivos de tal forma que puedan reconocer cuando no están funcionando correctamente.</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En términos sencillos, los ITCPs son protocolos que informan</a:t>
            </a:r>
            <a:r>
              <a:rPr lang="es-PE" baseline="0" noProof="0" dirty="0" smtClean="0"/>
              <a:t> a cada parte que opera dentro del espacio de trabajo sobre la ubicación de las otras partes. Los ITCPs crea zonas destinadas a minimizar la interacción entre trabajadores a pie y los vehículos de construcción mediante el diseño de rutas y procedimientos operativos para camiones pesados que descargan materiales dentro del la “zona cono”</a:t>
            </a:r>
            <a:r>
              <a:rPr lang="es-PE" noProof="0" dirty="0" smtClean="0"/>
              <a:t>.</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Un plan efectivo permite la comunicación entre todas las partes involucradas en la zona de trabajo antes de arribar al</a:t>
            </a:r>
            <a:r>
              <a:rPr lang="es-PE" baseline="0" noProof="0" dirty="0" smtClean="0"/>
              <a:t> lugar de la construcción. Se asegura que todas las partes conozcan los puntos de acceso y la trayectoria correcta de los camiones y equipos en movimiento, incluyendo camiones pick ups y otros vehículos de trabajo. </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Cuando los choferes de construcción entienden sobre la existencia del plan ITCP</a:t>
            </a:r>
            <a:r>
              <a:rPr lang="es-PE" baseline="0" noProof="0" dirty="0" smtClean="0"/>
              <a:t>, se encuentran más motivados a hacer suyos el programa y a contribuir en su éxito. Los choferes pueden proveer de sugerencias si ven algún problema cuando se sienten parte del “equipo”. Es raro que los choferes reciban las “gracias” por sus esfuerzos, de tal forma que las expresiones de gratitud por su desempeño seguro pueden lograr que ellos se involucren y cooperen más con el plan. Una vez que las partes involucradas conozcan como opera un ITCP, comprenderán mejor las instrucciones y comunicaciones verbales usuales para explicar los cambios y planes cotidianos.</a:t>
            </a:r>
          </a:p>
          <a:p>
            <a:endParaRPr lang="es-PE" baseline="0" noProof="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Los que están involucrados</a:t>
            </a:r>
            <a:r>
              <a:rPr lang="es-PE" baseline="0" noProof="0" dirty="0" smtClean="0"/>
              <a:t> en la construcción de carreteras, probablemente están familiarizados con el concepto de plan de control de tráfico temporal </a:t>
            </a:r>
            <a:r>
              <a:rPr lang="es-PE" noProof="0" dirty="0" smtClean="0"/>
              <a:t>(TTCP) el cual describe la forma en la que una zona de trabajo específica debe prepararse</a:t>
            </a:r>
            <a:r>
              <a:rPr lang="es-PE" baseline="0" noProof="0" dirty="0" smtClean="0"/>
              <a:t> para garantizar la seguridad del público motorizado. La actividad en la zona de trabajo (ovalo resaltado) del TTCP no está comprendida en la mayoría de planes TTC o en las aplicaciones típicas del MUTCD. Esta es la zona en la que los trabajadores de construcción, los equipos y vehículos interactúan. Los Planes de Control de Trafico Interno llenan este vacío de planeamiento.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Los Planes de Control de Tráfico</a:t>
            </a:r>
            <a:r>
              <a:rPr lang="es-PE" baseline="0" noProof="0" dirty="0" smtClean="0"/>
              <a:t> Temporal (para guiar el tráfico) son ORDENADOS por la regulación federal. El Control de Tráfico Interno existe para prevenir atropellos y es una PRACTICA SALUDABLE en la industria. </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El desplazamiento de trabajadores y equipos dentro</a:t>
            </a:r>
            <a:r>
              <a:rPr lang="es-PE" baseline="0" noProof="0" dirty="0" smtClean="0"/>
              <a:t> del espacio de trabajo debe ser planificado de forma similar a la que los planes TTC guían a los automovilistas a lo largo de la zona de trabajo. Mientras que los Planes de Control de Tráfico Temporal se concentran en el desplazamiento seguro del tráfico a lo largo de la zona de trabajo, los Planes de Control de Tráfico Interno se concentran en mantener a los trabajadores a pie a salvo de ser impactados por equipos y camiones dentro de la zona de construcción.</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Compare y contraste</a:t>
            </a:r>
            <a:r>
              <a:rPr lang="es-PE" baseline="0" noProof="0" dirty="0" smtClean="0"/>
              <a:t> las diferencias entre los planes de control de tráfico temporal y los planes de control de tráfico interno.  Una diferencia importante entre los TTCPs y los ITCPs es que los TTCPs son documentos formales cuyos cambios requieren del juicio de un ingeniero, mientras que los ITCPs son planes informales y pueden ser cambiados regularmente conforme cambian las condiciones del lugar.</a:t>
            </a:r>
            <a:endParaRPr lang="es-PE"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4.xml"/><Relationship Id="rId5" Type="http://schemas.openxmlformats.org/officeDocument/2006/relationships/image" Target="../media/image18.wmf"/><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cid:9C7D46F2-B34A-46B3-B4E6-9322EC25DAA3" TargetMode="External"/><Relationship Id="rId5" Type="http://schemas.openxmlformats.org/officeDocument/2006/relationships/image" Target="../media/image24.jpeg"/><Relationship Id="rId4" Type="http://schemas.openxmlformats.org/officeDocument/2006/relationships/image" Target="cid:E44B8752-9A7A-409D-9D63-81C6B9C0F8E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s-PE" dirty="0" smtClean="0"/>
              <a:t>Previniendo Accidentes por Atropellos y Retrocesos</a:t>
            </a:r>
            <a:endParaRPr lang="es-PE" dirty="0"/>
          </a:p>
        </p:txBody>
      </p:sp>
      <p:sp>
        <p:nvSpPr>
          <p:cNvPr id="3" name="Subtitle 2"/>
          <p:cNvSpPr>
            <a:spLocks noGrp="1"/>
          </p:cNvSpPr>
          <p:nvPr>
            <p:ph type="subTitle" idx="1"/>
          </p:nvPr>
        </p:nvSpPr>
        <p:spPr/>
        <p:txBody>
          <a:bodyPr>
            <a:normAutofit fontScale="92500" lnSpcReduction="10000"/>
          </a:bodyPr>
          <a:lstStyle/>
          <a:p>
            <a:r>
              <a:rPr lang="es-PE" dirty="0" smtClean="0"/>
              <a:t>Principios de Control de Tráfico Interno para la Construcción de Carreteras</a:t>
            </a:r>
            <a:endParaRPr lang="es-P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Comparación</a:t>
            </a:r>
            <a:r>
              <a:rPr lang="en-US" dirty="0" smtClean="0"/>
              <a:t> entre</a:t>
            </a:r>
            <a:br>
              <a:rPr lang="en-US" dirty="0" smtClean="0"/>
            </a:br>
            <a:r>
              <a:rPr lang="en-US" dirty="0" smtClean="0"/>
              <a:t>TTCP´s e ITCP´s</a:t>
            </a:r>
            <a:endParaRPr lang="en-US" dirty="0"/>
          </a:p>
        </p:txBody>
      </p:sp>
      <p:sp>
        <p:nvSpPr>
          <p:cNvPr id="3" name="Content Placeholder 2"/>
          <p:cNvSpPr>
            <a:spLocks noGrp="1"/>
          </p:cNvSpPr>
          <p:nvPr>
            <p:ph idx="1"/>
          </p:nvPr>
        </p:nvSpPr>
        <p:spPr>
          <a:xfrm>
            <a:off x="228600" y="2484437"/>
            <a:ext cx="3962400" cy="3992563"/>
          </a:xfrm>
        </p:spPr>
        <p:txBody>
          <a:bodyPr>
            <a:normAutofit fontScale="40000" lnSpcReduction="20000"/>
          </a:bodyPr>
          <a:lstStyle/>
          <a:p>
            <a:pPr>
              <a:buNone/>
            </a:pPr>
            <a:endParaRPr lang="en-US" sz="5500" dirty="0" smtClean="0">
              <a:solidFill>
                <a:srgbClr val="FFCC00"/>
              </a:solidFill>
              <a:effectLst>
                <a:outerShdw blurRad="38100" dist="38100" dir="2700000" algn="tl">
                  <a:srgbClr val="000000">
                    <a:alpha val="43137"/>
                  </a:srgbClr>
                </a:outerShdw>
              </a:effectLst>
            </a:endParaRPr>
          </a:p>
          <a:p>
            <a:pPr>
              <a:lnSpc>
                <a:spcPct val="120000"/>
              </a:lnSpc>
            </a:pPr>
            <a:r>
              <a:rPr lang="en-US" sz="7300" dirty="0" err="1" smtClean="0"/>
              <a:t>Vehículos</a:t>
            </a:r>
            <a:endParaRPr lang="en-US" sz="7300" dirty="0" smtClean="0"/>
          </a:p>
          <a:p>
            <a:pPr>
              <a:lnSpc>
                <a:spcPct val="120000"/>
              </a:lnSpc>
            </a:pPr>
            <a:r>
              <a:rPr lang="en-US" sz="7300" dirty="0" smtClean="0"/>
              <a:t>MUTCD</a:t>
            </a:r>
          </a:p>
          <a:p>
            <a:pPr>
              <a:lnSpc>
                <a:spcPct val="120000"/>
              </a:lnSpc>
            </a:pPr>
            <a:r>
              <a:rPr lang="en-US" sz="7300" dirty="0" err="1" smtClean="0"/>
              <a:t>Típicos</a:t>
            </a:r>
            <a:endParaRPr lang="en-US" sz="7300" dirty="0" smtClean="0"/>
          </a:p>
          <a:p>
            <a:pPr>
              <a:lnSpc>
                <a:spcPct val="120000"/>
              </a:lnSpc>
            </a:pPr>
            <a:r>
              <a:rPr lang="en-US" sz="7300" dirty="0" err="1" smtClean="0"/>
              <a:t>Aplicaciones</a:t>
            </a:r>
            <a:r>
              <a:rPr lang="en-US" sz="7300" dirty="0" smtClean="0"/>
              <a:t> </a:t>
            </a:r>
            <a:r>
              <a:rPr lang="en-US" sz="7300" dirty="0" err="1" smtClean="0"/>
              <a:t>Típicas</a:t>
            </a:r>
            <a:r>
              <a:rPr lang="en-US" sz="7300" dirty="0" smtClean="0"/>
              <a:t> </a:t>
            </a:r>
            <a:r>
              <a:rPr lang="en-US" sz="7300" dirty="0" err="1" smtClean="0"/>
              <a:t>Notas</a:t>
            </a:r>
            <a:endParaRPr lang="en-US" sz="7300" dirty="0" smtClean="0"/>
          </a:p>
          <a:p>
            <a:pPr>
              <a:lnSpc>
                <a:spcPct val="120000"/>
              </a:lnSpc>
            </a:pPr>
            <a:r>
              <a:rPr lang="en-US" sz="7300" dirty="0" err="1" smtClean="0"/>
              <a:t>Ingeniero</a:t>
            </a:r>
            <a:r>
              <a:rPr lang="en-US" sz="7300" dirty="0" smtClean="0"/>
              <a:t> de </a:t>
            </a:r>
            <a:r>
              <a:rPr lang="en-US" sz="7300" dirty="0" err="1" smtClean="0"/>
              <a:t>Seguridad</a:t>
            </a:r>
            <a:r>
              <a:rPr lang="en-US" sz="7300" dirty="0" smtClean="0"/>
              <a:t> de </a:t>
            </a:r>
            <a:r>
              <a:rPr lang="en-US" sz="7300" dirty="0" err="1" smtClean="0"/>
              <a:t>Tráfico</a:t>
            </a:r>
            <a:endParaRPr lang="en-US" sz="7300" dirty="0" smtClean="0"/>
          </a:p>
          <a:p>
            <a:endParaRPr lang="en-US" dirty="0" smtClean="0"/>
          </a:p>
          <a:p>
            <a:endParaRPr lang="en-US" dirty="0" smtClean="0"/>
          </a:p>
          <a:p>
            <a:endParaRPr lang="en-US" dirty="0" smtClean="0"/>
          </a:p>
          <a:p>
            <a:pPr lvl="1"/>
            <a:endParaRPr lang="en-US" dirty="0"/>
          </a:p>
        </p:txBody>
      </p:sp>
      <p:sp>
        <p:nvSpPr>
          <p:cNvPr id="4" name="Content Placeholder 2"/>
          <p:cNvSpPr txBox="1">
            <a:spLocks/>
          </p:cNvSpPr>
          <p:nvPr/>
        </p:nvSpPr>
        <p:spPr>
          <a:xfrm>
            <a:off x="4038600" y="2484437"/>
            <a:ext cx="4953000" cy="4373563"/>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None/>
              <a:tabLst/>
              <a:defRPr/>
            </a:pPr>
            <a:endParaRPr kumimoji="0" lang="en-US" sz="8000" b="1" i="0" u="none" strike="noStrike" kern="1200" cap="none" spc="0" normalizeH="0" baseline="0" noProof="0" dirty="0" smtClean="0">
              <a:ln>
                <a:noFill/>
              </a:ln>
              <a:solidFill>
                <a:srgbClr val="FFCC00"/>
              </a:solidFill>
              <a:effectLst>
                <a:outerShdw blurRad="38100" dist="38100" dir="2700000" algn="tl">
                  <a:srgbClr val="000000">
                    <a:alpha val="43137"/>
                  </a:srgbClr>
                </a:outerShdw>
              </a:effectLst>
              <a:uLnTx/>
              <a:uFillTx/>
              <a:latin typeface="+mn-lt"/>
              <a:ea typeface="+mn-ea"/>
              <a:cs typeface="+mn-cs"/>
            </a:endParaRPr>
          </a:p>
          <a:p>
            <a:pPr marL="342900" indent="-342900">
              <a:lnSpc>
                <a:spcPct val="120000"/>
              </a:lnSpc>
              <a:spcBef>
                <a:spcPts val="768"/>
              </a:spcBef>
              <a:buClr>
                <a:srgbClr val="FFCC00"/>
              </a:buClr>
              <a:buFont typeface="Wingdings" pitchFamily="2" charset="2"/>
              <a:buChar char="§"/>
            </a:pPr>
            <a:r>
              <a:rPr lang="en-US" sz="8900" b="1" dirty="0" err="1" smtClean="0"/>
              <a:t>Equipos</a:t>
            </a:r>
            <a:r>
              <a:rPr lang="en-US" sz="8900" b="1" dirty="0" smtClean="0"/>
              <a:t> de </a:t>
            </a:r>
            <a:r>
              <a:rPr lang="en-US" sz="8900" b="1" dirty="0" err="1" smtClean="0"/>
              <a:t>Construcción</a:t>
            </a:r>
            <a:endParaRPr lang="en-US" sz="8900" b="1" dirty="0" smtClean="0"/>
          </a:p>
          <a:p>
            <a:pPr marL="342900" indent="-342900">
              <a:lnSpc>
                <a:spcPct val="120000"/>
              </a:lnSpc>
              <a:spcBef>
                <a:spcPts val="768"/>
              </a:spcBef>
              <a:buClr>
                <a:srgbClr val="FFCC00"/>
              </a:buClr>
              <a:buFont typeface="Wingdings" pitchFamily="2" charset="2"/>
              <a:buChar char="§"/>
            </a:pPr>
            <a:r>
              <a:rPr lang="en-US" sz="8900" b="1" dirty="0" err="1" smtClean="0"/>
              <a:t>Guia</a:t>
            </a:r>
            <a:r>
              <a:rPr lang="en-US" sz="8900" b="1" dirty="0" smtClean="0"/>
              <a:t> de </a:t>
            </a:r>
            <a:r>
              <a:rPr lang="en-US" sz="8900" b="1" dirty="0" err="1" smtClean="0"/>
              <a:t>Diseño</a:t>
            </a:r>
            <a:r>
              <a:rPr lang="en-US" sz="8900" b="1" dirty="0" smtClean="0"/>
              <a:t> del NIOSH</a:t>
            </a:r>
          </a:p>
          <a:p>
            <a:pPr marL="342900" indent="-342900">
              <a:lnSpc>
                <a:spcPct val="120000"/>
              </a:lnSpc>
              <a:spcBef>
                <a:spcPts val="768"/>
              </a:spcBef>
              <a:buClr>
                <a:srgbClr val="FFCC00"/>
              </a:buClr>
              <a:buFont typeface="Wingdings" pitchFamily="2" charset="2"/>
              <a:buChar char="§"/>
            </a:pPr>
            <a:r>
              <a:rPr lang="en-US" sz="8900" b="1" dirty="0" err="1" smtClean="0"/>
              <a:t>Diagramas</a:t>
            </a:r>
            <a:r>
              <a:rPr lang="en-US" sz="8900" b="1" dirty="0" smtClean="0"/>
              <a:t> de ITC</a:t>
            </a:r>
          </a:p>
          <a:p>
            <a:pPr marL="342900" indent="-342900">
              <a:lnSpc>
                <a:spcPct val="120000"/>
              </a:lnSpc>
              <a:spcBef>
                <a:spcPts val="768"/>
              </a:spcBef>
              <a:buClr>
                <a:srgbClr val="FFCC00"/>
              </a:buClr>
              <a:buFont typeface="Wingdings" pitchFamily="2" charset="2"/>
              <a:buChar char="§"/>
            </a:pPr>
            <a:r>
              <a:rPr lang="en-US" sz="8900" b="1" dirty="0" err="1" smtClean="0"/>
              <a:t>Notas</a:t>
            </a:r>
            <a:r>
              <a:rPr lang="en-US" sz="8900" b="1" dirty="0" smtClean="0"/>
              <a:t> de Control de </a:t>
            </a:r>
            <a:r>
              <a:rPr lang="en-US" sz="8900" b="1" dirty="0" err="1" smtClean="0"/>
              <a:t>Tráfico</a:t>
            </a:r>
            <a:r>
              <a:rPr lang="en-US" sz="8900" b="1" dirty="0" smtClean="0"/>
              <a:t> </a:t>
            </a:r>
            <a:r>
              <a:rPr lang="en-US" sz="8900" b="1" dirty="0" err="1" smtClean="0"/>
              <a:t>Interno</a:t>
            </a:r>
            <a:endParaRPr lang="en-US" sz="8900" b="1" dirty="0" smtClean="0"/>
          </a:p>
          <a:p>
            <a:pPr marL="342900" indent="-342900">
              <a:lnSpc>
                <a:spcPct val="120000"/>
              </a:lnSpc>
              <a:spcBef>
                <a:spcPts val="768"/>
              </a:spcBef>
              <a:buClr>
                <a:srgbClr val="FFCC00"/>
              </a:buClr>
              <a:buFont typeface="Wingdings" pitchFamily="2" charset="2"/>
              <a:buChar char="§"/>
            </a:pPr>
            <a:r>
              <a:rPr lang="en-US" sz="8900" b="1" dirty="0" smtClean="0"/>
              <a:t>Supervisor/</a:t>
            </a:r>
            <a:r>
              <a:rPr lang="en-US" sz="8900" b="1" dirty="0" err="1" smtClean="0"/>
              <a:t>Superintendente</a:t>
            </a:r>
            <a:r>
              <a:rPr lang="en-US" sz="8900" b="1" dirty="0" smtClean="0"/>
              <a:t> de </a:t>
            </a:r>
            <a:r>
              <a:rPr lang="en-US" sz="8900" b="1" dirty="0" err="1" smtClean="0"/>
              <a:t>Obra</a:t>
            </a:r>
            <a:endParaRPr kumimoji="0" lang="en-US" sz="89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ts val="768"/>
              </a:spcBef>
              <a:spcAft>
                <a:spcPts val="0"/>
              </a:spcAft>
              <a:buClr>
                <a:srgbClr val="FFCC00"/>
              </a:buClr>
              <a:buSzTx/>
              <a:buFont typeface="Wingdings" pitchFamily="2" charset="2"/>
              <a:buChar char="§"/>
              <a:tabLst/>
              <a:defRPr/>
            </a:pPr>
            <a:endParaRPr kumimoji="0" lang="en-US" sz="67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ts val="768"/>
              </a:spcBef>
              <a:spcAft>
                <a:spcPts val="0"/>
              </a:spcAft>
              <a:buClr>
                <a:srgbClr val="FFCC00"/>
              </a:buClr>
              <a:buSzTx/>
              <a:buFont typeface="Wingdings" pitchFamily="2" charset="2"/>
              <a:buChar char="§"/>
              <a:tabLst/>
              <a:defRPr/>
            </a:pPr>
            <a:endParaRPr kumimoji="0" lang="en-US" sz="67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33400" y="1676400"/>
            <a:ext cx="2414187" cy="584775"/>
          </a:xfrm>
          <a:prstGeom prst="rect">
            <a:avLst/>
          </a:prstGeom>
          <a:noFill/>
        </p:spPr>
        <p:txBody>
          <a:bodyPr wrap="none" rtlCol="0">
            <a:spAutoFit/>
          </a:bodyPr>
          <a:lstStyle/>
          <a:p>
            <a:r>
              <a:rPr lang="en-US" sz="3200" b="1" dirty="0" smtClean="0">
                <a:solidFill>
                  <a:srgbClr val="663300"/>
                </a:solidFill>
                <a:effectLst>
                  <a:outerShdw blurRad="38100" dist="38100" dir="2700000" algn="tl">
                    <a:srgbClr val="000000">
                      <a:alpha val="43137"/>
                    </a:srgbClr>
                  </a:outerShdw>
                </a:effectLst>
              </a:rPr>
              <a:t>MUTCD TTCP</a:t>
            </a:r>
            <a:endParaRPr lang="en-US" sz="3200" b="1" dirty="0">
              <a:solidFill>
                <a:srgbClr val="663300"/>
              </a:solidFill>
            </a:endParaRPr>
          </a:p>
        </p:txBody>
      </p:sp>
      <p:sp>
        <p:nvSpPr>
          <p:cNvPr id="6" name="TextBox 5"/>
          <p:cNvSpPr txBox="1"/>
          <p:nvPr/>
        </p:nvSpPr>
        <p:spPr>
          <a:xfrm>
            <a:off x="4419600" y="1600200"/>
            <a:ext cx="924227" cy="584775"/>
          </a:xfrm>
          <a:prstGeom prst="rect">
            <a:avLst/>
          </a:prstGeom>
          <a:noFill/>
        </p:spPr>
        <p:txBody>
          <a:bodyPr wrap="none" rtlCol="0">
            <a:spAutoFit/>
          </a:bodyPr>
          <a:lstStyle/>
          <a:p>
            <a:r>
              <a:rPr lang="en-US" sz="3200" b="1" dirty="0" smtClean="0">
                <a:solidFill>
                  <a:srgbClr val="663300"/>
                </a:solidFill>
                <a:effectLst>
                  <a:outerShdw blurRad="38100" dist="38100" dir="2700000" algn="tl">
                    <a:srgbClr val="000000">
                      <a:alpha val="43137"/>
                    </a:srgbClr>
                  </a:outerShdw>
                </a:effectLst>
              </a:rPr>
              <a:t>ITCP</a:t>
            </a:r>
            <a:endParaRPr lang="en-US" sz="3200" b="1" dirty="0">
              <a:solidFill>
                <a:srgbClr val="663300"/>
              </a:solidFill>
            </a:endParaRPr>
          </a:p>
        </p:txBody>
      </p:sp>
      <p:sp>
        <p:nvSpPr>
          <p:cNvPr id="7" name="Line 94"/>
          <p:cNvSpPr>
            <a:spLocks noChangeShapeType="1"/>
          </p:cNvSpPr>
          <p:nvPr/>
        </p:nvSpPr>
        <p:spPr bwMode="auto">
          <a:xfrm>
            <a:off x="3048000" y="3124200"/>
            <a:ext cx="9906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8" name="Line 94"/>
          <p:cNvSpPr>
            <a:spLocks noChangeShapeType="1"/>
          </p:cNvSpPr>
          <p:nvPr/>
        </p:nvSpPr>
        <p:spPr bwMode="auto">
          <a:xfrm>
            <a:off x="1981200" y="3657600"/>
            <a:ext cx="2057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9" name="Line 94"/>
          <p:cNvSpPr>
            <a:spLocks noChangeShapeType="1"/>
          </p:cNvSpPr>
          <p:nvPr/>
        </p:nvSpPr>
        <p:spPr bwMode="auto">
          <a:xfrm>
            <a:off x="1981200" y="4191000"/>
            <a:ext cx="2057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10" name="Line 94"/>
          <p:cNvSpPr>
            <a:spLocks noChangeShapeType="1"/>
          </p:cNvSpPr>
          <p:nvPr/>
        </p:nvSpPr>
        <p:spPr bwMode="auto">
          <a:xfrm>
            <a:off x="3657600" y="4800600"/>
            <a:ext cx="3810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11" name="Line 94"/>
          <p:cNvSpPr>
            <a:spLocks noChangeShapeType="1"/>
          </p:cNvSpPr>
          <p:nvPr/>
        </p:nvSpPr>
        <p:spPr bwMode="auto">
          <a:xfrm>
            <a:off x="2743200" y="5791200"/>
            <a:ext cx="1295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t>Conceptos Comunes</a:t>
            </a:r>
            <a:endParaRPr lang="es-PE" dirty="0"/>
          </a:p>
        </p:txBody>
      </p:sp>
      <p:sp>
        <p:nvSpPr>
          <p:cNvPr id="3" name="Content Placeholder 2"/>
          <p:cNvSpPr>
            <a:spLocks noGrp="1"/>
          </p:cNvSpPr>
          <p:nvPr>
            <p:ph idx="1"/>
          </p:nvPr>
        </p:nvSpPr>
        <p:spPr/>
        <p:txBody>
          <a:bodyPr>
            <a:normAutofit fontScale="92500" lnSpcReduction="10000"/>
          </a:bodyPr>
          <a:lstStyle/>
          <a:p>
            <a:r>
              <a:rPr lang="es-PE" dirty="0" smtClean="0"/>
              <a:t>Aunque los TTCPs y los ITCPs tienen enfoques distintos, contienen aspectos comunes tales como:</a:t>
            </a:r>
          </a:p>
          <a:p>
            <a:pPr lvl="1"/>
            <a:r>
              <a:rPr lang="es-PE" dirty="0" smtClean="0"/>
              <a:t>Proveen de dirección clara a los conductores</a:t>
            </a:r>
          </a:p>
          <a:p>
            <a:pPr lvl="1"/>
            <a:r>
              <a:rPr lang="es-PE" dirty="0" smtClean="0"/>
              <a:t>Separan a los vehículos en marcha de los trabajadores a pie/peatones</a:t>
            </a:r>
          </a:p>
          <a:p>
            <a:pPr lvl="1"/>
            <a:r>
              <a:rPr lang="es-PE" dirty="0" smtClean="0"/>
              <a:t>Usan equipos de control de tráfico temporal para señalizar las vías de tránsito</a:t>
            </a:r>
          </a:p>
          <a:p>
            <a:pPr lvl="1"/>
            <a:r>
              <a:rPr lang="es-PE" dirty="0" smtClean="0"/>
              <a:t>Mantienen un flujo regular de tráfico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E" dirty="0" smtClean="0"/>
              <a:t>Principales Diferencias</a:t>
            </a:r>
            <a:endParaRPr lang="es-PE" dirty="0"/>
          </a:p>
        </p:txBody>
      </p:sp>
      <p:sp>
        <p:nvSpPr>
          <p:cNvPr id="3" name="Content Placeholder 2"/>
          <p:cNvSpPr>
            <a:spLocks noGrp="1"/>
          </p:cNvSpPr>
          <p:nvPr>
            <p:ph idx="1"/>
          </p:nvPr>
        </p:nvSpPr>
        <p:spPr/>
        <p:txBody>
          <a:bodyPr>
            <a:normAutofit fontScale="85000" lnSpcReduction="10000"/>
          </a:bodyPr>
          <a:lstStyle/>
          <a:p>
            <a:r>
              <a:rPr lang="es-PE" dirty="0" smtClean="0"/>
              <a:t>Como se indicó, existen diferencias significativas en ITCPs y TTCPs:</a:t>
            </a:r>
          </a:p>
          <a:p>
            <a:pPr lvl="1"/>
            <a:r>
              <a:rPr lang="es-PE" dirty="0" smtClean="0"/>
              <a:t>Los TTCPs no se ocupan del tráfico dentro del espacio de trabajo</a:t>
            </a:r>
          </a:p>
          <a:p>
            <a:pPr lvl="1"/>
            <a:r>
              <a:rPr lang="es-PE" dirty="0" smtClean="0"/>
              <a:t>Los ITCPs se concentran en la seguridad de los trabajadores, mientras que los TTCPs se enfocan en la seguridad de los viajeros motorizados</a:t>
            </a:r>
          </a:p>
          <a:p>
            <a:pPr lvl="1"/>
            <a:r>
              <a:rPr lang="es-PE" dirty="0" smtClean="0"/>
              <a:t>Los ITCPs se concentran primordialmente en dirigir el desplazamiento de vehículos de construcción que realizan trabajos de construcción.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7700" y="914400"/>
            <a:ext cx="7772400" cy="1470025"/>
          </a:xfrm>
        </p:spPr>
        <p:txBody>
          <a:bodyPr/>
          <a:lstStyle/>
          <a:p>
            <a:pPr algn="l"/>
            <a:r>
              <a:rPr lang="en-US" sz="5400" dirty="0" smtClean="0"/>
              <a:t>Part 2: El </a:t>
            </a:r>
            <a:r>
              <a:rPr lang="en-US" sz="5400" dirty="0" err="1" smtClean="0"/>
              <a:t>Por</a:t>
            </a:r>
            <a:r>
              <a:rPr lang="en-US" sz="5400" dirty="0" smtClean="0"/>
              <a:t> </a:t>
            </a:r>
            <a:r>
              <a:rPr lang="en-US" sz="5400" dirty="0" err="1" smtClean="0"/>
              <a:t>Qué</a:t>
            </a:r>
            <a:r>
              <a:rPr lang="en-US" sz="5400" dirty="0" smtClean="0"/>
              <a:t> del Control de </a:t>
            </a:r>
            <a:r>
              <a:rPr lang="en-US" sz="5400" dirty="0" err="1" smtClean="0"/>
              <a:t>Tráfico</a:t>
            </a:r>
            <a:r>
              <a:rPr lang="en-US" sz="5400" dirty="0" smtClean="0"/>
              <a:t> </a:t>
            </a:r>
            <a:r>
              <a:rPr lang="en-US" sz="5400" dirty="0" err="1" smtClean="0"/>
              <a:t>Interno</a:t>
            </a:r>
            <a:endParaRPr lang="en-US" sz="5400" dirty="0"/>
          </a:p>
        </p:txBody>
      </p:sp>
      <p:pic>
        <p:nvPicPr>
          <p:cNvPr id="6" name="Picture 2"/>
          <p:cNvPicPr>
            <a:picLocks noChangeAspect="1" noChangeArrowheads="1"/>
          </p:cNvPicPr>
          <p:nvPr/>
        </p:nvPicPr>
        <p:blipFill>
          <a:blip r:embed="rId2" cstate="print"/>
          <a:srcRect/>
          <a:stretch>
            <a:fillRect/>
          </a:stretch>
        </p:blipFill>
        <p:spPr bwMode="auto">
          <a:xfrm>
            <a:off x="381000" y="3962400"/>
            <a:ext cx="8305800" cy="231637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El ITCPs Protege a los Trabajadores a Pie</a:t>
            </a:r>
            <a:endParaRPr lang="es-PE" dirty="0"/>
          </a:p>
        </p:txBody>
      </p:sp>
      <p:sp>
        <p:nvSpPr>
          <p:cNvPr id="3" name="Content Placeholder 2"/>
          <p:cNvSpPr>
            <a:spLocks noGrp="1"/>
          </p:cNvSpPr>
          <p:nvPr>
            <p:ph idx="1"/>
          </p:nvPr>
        </p:nvSpPr>
        <p:spPr>
          <a:xfrm>
            <a:off x="228600" y="1752600"/>
            <a:ext cx="7010400" cy="4373563"/>
          </a:xfrm>
        </p:spPr>
        <p:txBody>
          <a:bodyPr>
            <a:normAutofit fontScale="92500" lnSpcReduction="10000"/>
          </a:bodyPr>
          <a:lstStyle/>
          <a:p>
            <a:r>
              <a:rPr lang="es-PE" dirty="0" smtClean="0"/>
              <a:t>Los trabajadores a pie o trabajadores peatones son aquellos empleados que realizan la mayoría de sus obligaciones fuera de vehículos y  equipos. Son especialmente vulnerables a ser impactados por los equipos. Cada persona en la obra es responsable de vigilar y trabajar en forma segura.</a:t>
            </a:r>
            <a:endParaRPr lang="es-PE" dirty="0"/>
          </a:p>
        </p:txBody>
      </p:sp>
      <p:pic>
        <p:nvPicPr>
          <p:cNvPr id="130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523999"/>
            <a:ext cx="1828800" cy="5354415"/>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descr="C:\Users\bsant.ARTBA\AppData\Local\Microsoft\Windows\Temporary Internet Files\Content.IE5\TJPASE63\MC90031848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048000"/>
            <a:ext cx="5378302" cy="2435962"/>
          </a:xfrm>
          <a:prstGeom prst="rect">
            <a:avLst/>
          </a:prstGeom>
          <a:noFill/>
        </p:spPr>
      </p:pic>
      <p:sp>
        <p:nvSpPr>
          <p:cNvPr id="50" name="Explosion 1 49"/>
          <p:cNvSpPr/>
          <p:nvPr/>
        </p:nvSpPr>
        <p:spPr>
          <a:xfrm rot="1019793">
            <a:off x="4544126" y="3529748"/>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Explosion 1 27"/>
          <p:cNvSpPr/>
          <p:nvPr/>
        </p:nvSpPr>
        <p:spPr>
          <a:xfrm>
            <a:off x="914400" y="3352800"/>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s-PE" dirty="0" smtClean="0"/>
              <a:t>Dos Peligros de “Impacto”</a:t>
            </a:r>
            <a:endParaRPr lang="es-PE" dirty="0"/>
          </a:p>
        </p:txBody>
      </p:sp>
      <p:sp>
        <p:nvSpPr>
          <p:cNvPr id="4" name="Content Placeholder 3"/>
          <p:cNvSpPr>
            <a:spLocks noGrp="1"/>
          </p:cNvSpPr>
          <p:nvPr>
            <p:ph sz="half" idx="1"/>
          </p:nvPr>
        </p:nvSpPr>
        <p:spPr/>
        <p:txBody>
          <a:bodyPr>
            <a:normAutofit/>
          </a:bodyPr>
          <a:lstStyle/>
          <a:p>
            <a:r>
              <a:rPr lang="es-PE" sz="3200" dirty="0" smtClean="0"/>
              <a:t>Trabajadores muertos por automovilistas</a:t>
            </a:r>
            <a:endParaRPr lang="es-PE" sz="3200" dirty="0"/>
          </a:p>
        </p:txBody>
      </p:sp>
      <p:sp>
        <p:nvSpPr>
          <p:cNvPr id="5" name="Content Placeholder 4"/>
          <p:cNvSpPr>
            <a:spLocks noGrp="1"/>
          </p:cNvSpPr>
          <p:nvPr>
            <p:ph sz="half" idx="2"/>
          </p:nvPr>
        </p:nvSpPr>
        <p:spPr/>
        <p:txBody>
          <a:bodyPr>
            <a:normAutofit/>
          </a:bodyPr>
          <a:lstStyle/>
          <a:p>
            <a:r>
              <a:rPr lang="es-PE" sz="3200" dirty="0" smtClean="0"/>
              <a:t>Trabajadores muertos por Camiones y Equipos de Construcción</a:t>
            </a:r>
            <a:endParaRPr lang="es-PE" sz="3200" dirty="0"/>
          </a:p>
        </p:txBody>
      </p:sp>
      <p:sp>
        <p:nvSpPr>
          <p:cNvPr id="6" name="TextBox 5"/>
          <p:cNvSpPr txBox="1"/>
          <p:nvPr/>
        </p:nvSpPr>
        <p:spPr>
          <a:xfrm>
            <a:off x="457200" y="5486400"/>
            <a:ext cx="8588185" cy="954107"/>
          </a:xfrm>
          <a:prstGeom prst="rect">
            <a:avLst/>
          </a:prstGeom>
          <a:noFill/>
        </p:spPr>
        <p:txBody>
          <a:bodyPr wrap="none" rtlCol="0">
            <a:spAutoFit/>
          </a:bodyPr>
          <a:lstStyle/>
          <a:p>
            <a:r>
              <a:rPr lang="en-US" sz="2800" b="1" dirty="0" smtClean="0">
                <a:solidFill>
                  <a:srgbClr val="FF0000"/>
                </a:solidFill>
              </a:rPr>
              <a:t>MAS TRABAJADORES MUEREN POR CAUSA DE</a:t>
            </a:r>
          </a:p>
          <a:p>
            <a:r>
              <a:rPr lang="en-US" sz="2800" b="1" dirty="0" smtClean="0">
                <a:solidFill>
                  <a:srgbClr val="FF0000"/>
                </a:solidFill>
              </a:rPr>
              <a:t>VEHICULOS DE CONSTRUCCION QUE POR AUTOMOVILES</a:t>
            </a:r>
            <a:endParaRPr lang="en-US" sz="2800" b="1" dirty="0">
              <a:solidFill>
                <a:srgbClr val="FF0000"/>
              </a:solidFill>
            </a:endParaRPr>
          </a:p>
        </p:txBody>
      </p:sp>
      <p:grpSp>
        <p:nvGrpSpPr>
          <p:cNvPr id="1029" name="Group 5"/>
          <p:cNvGrpSpPr>
            <a:grpSpLocks noChangeAspect="1"/>
          </p:cNvGrpSpPr>
          <p:nvPr/>
        </p:nvGrpSpPr>
        <p:grpSpPr bwMode="auto">
          <a:xfrm rot="10404949">
            <a:off x="1392710" y="3096828"/>
            <a:ext cx="2286000" cy="1828800"/>
            <a:chOff x="1248" y="2016"/>
            <a:chExt cx="1372" cy="1152"/>
          </a:xfrm>
        </p:grpSpPr>
        <p:sp>
          <p:nvSpPr>
            <p:cNvPr id="1028"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45" name="Picture 21" descr="C:\Users\bsant.ARTBA\AppData\Local\Microsoft\Windows\Temporary Internet Files\Content.IE5\40VF1KS8\MC90044128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64500">
            <a:off x="3022916" y="3099118"/>
            <a:ext cx="990600" cy="990600"/>
          </a:xfrm>
          <a:prstGeom prst="rect">
            <a:avLst/>
          </a:prstGeom>
          <a:noFill/>
        </p:spPr>
      </p:pic>
      <p:pic>
        <p:nvPicPr>
          <p:cNvPr id="1047" name="Picture 23" descr="C:\Users\bsant.ARTBA\AppData\Local\Microsoft\Windows\Temporary Internet Files\Content.IE5\40VF1KS8\MC90036172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79887">
            <a:off x="2756561" y="4528445"/>
            <a:ext cx="942746" cy="913486"/>
          </a:xfrm>
          <a:prstGeom prst="rect">
            <a:avLst/>
          </a:prstGeom>
          <a:noFill/>
        </p:spPr>
      </p:pic>
      <p:pic>
        <p:nvPicPr>
          <p:cNvPr id="1052" name="Picture 28" descr="C:\Users\bsant.ARTBA\AppData\Local\Microsoft\Windows\Temporary Internet Files\Content.IE5\2A6FDUSV\MC90039071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7200" y="3657600"/>
            <a:ext cx="1824228" cy="1767535"/>
          </a:xfrm>
          <a:prstGeom prst="rect">
            <a:avLst/>
          </a:prstGeom>
          <a:noFill/>
        </p:spPr>
      </p:pic>
      <p:grpSp>
        <p:nvGrpSpPr>
          <p:cNvPr id="34" name="Group 5"/>
          <p:cNvGrpSpPr>
            <a:grpSpLocks noChangeAspect="1"/>
          </p:cNvGrpSpPr>
          <p:nvPr/>
        </p:nvGrpSpPr>
        <p:grpSpPr bwMode="auto">
          <a:xfrm rot="11195051" flipH="1">
            <a:off x="4745508" y="3477829"/>
            <a:ext cx="2286000" cy="1828800"/>
            <a:chOff x="1248" y="2016"/>
            <a:chExt cx="1372" cy="1152"/>
          </a:xfrm>
        </p:grpSpPr>
        <p:sp>
          <p:nvSpPr>
            <p:cNvPr id="35"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9" name="Picture 21" descr="C:\Users\bsant.ARTBA\AppData\Local\Microsoft\Windows\Temporary Internet Files\Content.IE5\40VF1KS8\MC90044128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976624" flipH="1">
            <a:off x="4514490" y="3447689"/>
            <a:ext cx="990600" cy="99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PE" sz="3200" dirty="0" smtClean="0"/>
              <a:t>Los Atropellos/Retrocesos son la Causa # 1 de Muerte de Trabajadores de Carreteras</a:t>
            </a:r>
            <a:endParaRPr lang="es-P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664126"/>
              </p:ext>
            </p:extLst>
          </p:nvPr>
        </p:nvGraphicFramePr>
        <p:xfrm>
          <a:off x="762000" y="1524000"/>
          <a:ext cx="7467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76800" y="6324600"/>
            <a:ext cx="4114800" cy="338554"/>
          </a:xfrm>
          <a:prstGeom prst="rect">
            <a:avLst/>
          </a:prstGeom>
          <a:noFill/>
        </p:spPr>
        <p:txBody>
          <a:bodyPr wrap="square" rtlCol="0">
            <a:spAutoFit/>
          </a:bodyPr>
          <a:lstStyle/>
          <a:p>
            <a:pPr algn="r"/>
            <a:r>
              <a:rPr lang="en-US" sz="1600" b="1" i="1" dirty="0" smtClean="0"/>
              <a:t>Source:  U.S. Bureau of Labor Statistics</a:t>
            </a:r>
            <a:endParaRPr lang="en-US" sz="1600" b="1" i="1" dirty="0"/>
          </a:p>
        </p:txBody>
      </p:sp>
      <p:sp>
        <p:nvSpPr>
          <p:cNvPr id="7" name="TextBox 6"/>
          <p:cNvSpPr txBox="1"/>
          <p:nvPr/>
        </p:nvSpPr>
        <p:spPr>
          <a:xfrm>
            <a:off x="1752600" y="5924490"/>
            <a:ext cx="1524000" cy="400110"/>
          </a:xfrm>
          <a:prstGeom prst="rect">
            <a:avLst/>
          </a:prstGeom>
          <a:solidFill>
            <a:schemeClr val="bg1"/>
          </a:solidFill>
          <a:ln w="12700">
            <a:solidFill>
              <a:schemeClr val="tx1"/>
            </a:solidFill>
          </a:ln>
        </p:spPr>
        <p:txBody>
          <a:bodyPr wrap="square" rtlCol="0">
            <a:spAutoFit/>
          </a:bodyPr>
          <a:lstStyle/>
          <a:p>
            <a:r>
              <a:rPr lang="es-PE" sz="2000" dirty="0" smtClean="0"/>
              <a:t>Otros</a:t>
            </a:r>
            <a:endParaRPr lang="es-PE" sz="2000" dirty="0"/>
          </a:p>
        </p:txBody>
      </p:sp>
      <p:sp>
        <p:nvSpPr>
          <p:cNvPr id="8" name="TextBox 7"/>
          <p:cNvSpPr txBox="1"/>
          <p:nvPr/>
        </p:nvSpPr>
        <p:spPr>
          <a:xfrm>
            <a:off x="3810000" y="5940335"/>
            <a:ext cx="4038600" cy="400110"/>
          </a:xfrm>
          <a:prstGeom prst="rect">
            <a:avLst/>
          </a:prstGeom>
          <a:solidFill>
            <a:schemeClr val="bg1"/>
          </a:solidFill>
          <a:ln w="12700">
            <a:solidFill>
              <a:schemeClr val="tx1"/>
            </a:solidFill>
          </a:ln>
        </p:spPr>
        <p:txBody>
          <a:bodyPr wrap="square" rtlCol="0">
            <a:spAutoFit/>
          </a:bodyPr>
          <a:lstStyle/>
          <a:p>
            <a:r>
              <a:rPr lang="es-PE" sz="2000" dirty="0" smtClean="0"/>
              <a:t>Impactados por vehículos/equipos</a:t>
            </a:r>
            <a:endParaRPr lang="es-PE"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Autofit/>
          </a:bodyPr>
          <a:lstStyle/>
          <a:p>
            <a:r>
              <a:rPr lang="es-PE" sz="3600" dirty="0" smtClean="0"/>
              <a:t>Mas Trabajadores Mueren por Equipos de Construcción que por Vehículos en Ruta</a:t>
            </a:r>
            <a:endParaRPr lang="es-PE"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476556"/>
              </p:ext>
            </p:extLst>
          </p:nvPr>
        </p:nvGraphicFramePr>
        <p:xfrm>
          <a:off x="228600" y="1600200"/>
          <a:ext cx="7696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3810000"/>
            <a:ext cx="1600200" cy="1754326"/>
          </a:xfrm>
          <a:prstGeom prst="rect">
            <a:avLst/>
          </a:prstGeom>
          <a:noFill/>
        </p:spPr>
        <p:txBody>
          <a:bodyPr wrap="square" rtlCol="0">
            <a:spAutoFit/>
          </a:bodyPr>
          <a:lstStyle/>
          <a:p>
            <a:pPr algn="r"/>
            <a:r>
              <a:rPr lang="en-US" b="1" i="1" dirty="0" err="1" smtClean="0"/>
              <a:t>Fuente</a:t>
            </a:r>
            <a:r>
              <a:rPr lang="en-US" b="1" i="1" dirty="0" smtClean="0"/>
              <a:t>:</a:t>
            </a:r>
            <a:r>
              <a:rPr lang="en-US" b="1" dirty="0" smtClean="0"/>
              <a:t> Bureau of Labor Statistics/  Stephen Pegula</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Los Vehículos de Construcción son los Mayores Peligros</a:t>
            </a:r>
            <a:endParaRPr lang="es-PE"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81200"/>
            <a:ext cx="8621713" cy="420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E" dirty="0" smtClean="0"/>
              <a:t>Ingresos y Salidas Frecuentes</a:t>
            </a:r>
            <a:endParaRPr lang="es-PE"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066" cy="38862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Up Arrow 3"/>
          <p:cNvSpPr/>
          <p:nvPr/>
        </p:nvSpPr>
        <p:spPr>
          <a:xfrm rot="3679037">
            <a:off x="2838368" y="4447752"/>
            <a:ext cx="685800" cy="1828800"/>
          </a:xfrm>
          <a:prstGeom prst="upArrow">
            <a:avLst/>
          </a:prstGeom>
          <a:solidFill>
            <a:srgbClr val="FF0000"/>
          </a:solidFill>
          <a:ln>
            <a:solidFill>
              <a:srgbClr val="FFC0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9792 0.12917 L 0.35208 -0.19305 " pathEditMode="relative" rAng="0" ptsTypes="AA">
                                      <p:cBhvr>
                                        <p:cTn id="6" dur="2000" fill="hold"/>
                                        <p:tgtEl>
                                          <p:spTgt spid="4"/>
                                        </p:tgtEl>
                                        <p:attrNameLst>
                                          <p:attrName>ppt_x</p:attrName>
                                          <p:attrName>ppt_y</p:attrName>
                                        </p:attrNameLst>
                                      </p:cBhvr>
                                      <p:rCtr x="22500" y="-1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Qué</a:t>
            </a:r>
            <a:r>
              <a:rPr lang="en-US" dirty="0" smtClean="0"/>
              <a:t> </a:t>
            </a:r>
            <a:r>
              <a:rPr lang="en-US" dirty="0" err="1" smtClean="0"/>
              <a:t>es</a:t>
            </a:r>
            <a:r>
              <a:rPr lang="en-US" dirty="0" smtClean="0"/>
              <a:t> “Control de </a:t>
            </a:r>
            <a:r>
              <a:rPr lang="en-US" dirty="0" err="1" smtClean="0"/>
              <a:t>Tráfico</a:t>
            </a:r>
            <a:r>
              <a:rPr lang="en-US" dirty="0" smtClean="0"/>
              <a:t> </a:t>
            </a:r>
            <a:r>
              <a:rPr lang="en-US" dirty="0" err="1" smtClean="0"/>
              <a:t>Interno</a:t>
            </a:r>
            <a:r>
              <a:rPr lang="en-US" i="1" dirty="0" smtClean="0"/>
              <a:t>?”</a:t>
            </a:r>
            <a:endParaRPr lang="en-US" i="1"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s-PE" dirty="0" smtClean="0"/>
              <a:t>El Control de Tráfico Interno (ITC) es un principio de coordinación de tráfico en la </a:t>
            </a:r>
            <a:r>
              <a:rPr lang="es-PE" i="1" dirty="0" smtClean="0">
                <a:solidFill>
                  <a:srgbClr val="663300"/>
                </a:solidFill>
                <a:effectLst>
                  <a:outerShdw blurRad="38100" dist="38100" dir="2700000" algn="tl">
                    <a:srgbClr val="000000">
                      <a:alpha val="43137"/>
                    </a:srgbClr>
                  </a:outerShdw>
                </a:effectLst>
              </a:rPr>
              <a:t>construcción</a:t>
            </a:r>
            <a:r>
              <a:rPr lang="es-PE" dirty="0" smtClean="0"/>
              <a:t> </a:t>
            </a:r>
            <a:r>
              <a:rPr lang="es-PE" i="1" dirty="0" smtClean="0">
                <a:solidFill>
                  <a:srgbClr val="663300"/>
                </a:solidFill>
                <a:effectLst>
                  <a:outerShdw blurRad="38100" dist="38100" dir="2700000" algn="tl">
                    <a:srgbClr val="000000">
                      <a:alpha val="43137"/>
                    </a:srgbClr>
                  </a:outerShdw>
                </a:effectLst>
              </a:rPr>
              <a:t>dentro</a:t>
            </a:r>
            <a:r>
              <a:rPr lang="es-PE" dirty="0" smtClean="0"/>
              <a:t> del área de actividad de una zona de control de tráfico.</a:t>
            </a:r>
          </a:p>
          <a:p>
            <a:r>
              <a:rPr lang="es-PE" dirty="0" smtClean="0"/>
              <a:t>El propósito del ITC es separar – lo más que se pueda – a los vehículos y equipos de construcción de los trabajadores a pie.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1" cy="4671958"/>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33400" y="-152400"/>
            <a:ext cx="8229600" cy="1524000"/>
          </a:xfrm>
        </p:spPr>
        <p:txBody>
          <a:bodyPr>
            <a:normAutofit/>
          </a:bodyPr>
          <a:lstStyle/>
          <a:p>
            <a:r>
              <a:rPr lang="es-PE" dirty="0" smtClean="0"/>
              <a:t>Trabajadores a Pie Laborando muy Cerca a Vehículos Pesados</a:t>
            </a:r>
            <a:endParaRPr lang="es-PE" dirty="0"/>
          </a:p>
        </p:txBody>
      </p:sp>
      <p:sp>
        <p:nvSpPr>
          <p:cNvPr id="4" name="Down Arrow 3"/>
          <p:cNvSpPr/>
          <p:nvPr/>
        </p:nvSpPr>
        <p:spPr>
          <a:xfrm>
            <a:off x="914400" y="37338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229600" y="36576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t>Puntos Ciegos</a:t>
            </a:r>
            <a:endParaRPr lang="es-PE" dirty="0"/>
          </a:p>
        </p:txBody>
      </p:sp>
      <p:sp>
        <p:nvSpPr>
          <p:cNvPr id="3" name="Content Placeholder 2"/>
          <p:cNvSpPr>
            <a:spLocks noGrp="1"/>
          </p:cNvSpPr>
          <p:nvPr>
            <p:ph idx="1"/>
          </p:nvPr>
        </p:nvSpPr>
        <p:spPr>
          <a:xfrm>
            <a:off x="304800" y="1752600"/>
            <a:ext cx="3733800" cy="4724400"/>
          </a:xfrm>
        </p:spPr>
        <p:txBody>
          <a:bodyPr>
            <a:normAutofit fontScale="92500"/>
          </a:bodyPr>
          <a:lstStyle/>
          <a:p>
            <a:r>
              <a:rPr lang="es-PE" sz="3200" dirty="0" smtClean="0"/>
              <a:t>Los puntos ciegos son las áreas ubicadas en torno a los vehículos o equipos en los que los trabajadores a pie son invisibles para el operador a través de sus ventanas y espejos.</a:t>
            </a:r>
            <a:endParaRPr lang="es-PE" sz="3200" dirty="0"/>
          </a:p>
        </p:txBody>
      </p:sp>
      <p:pic>
        <p:nvPicPr>
          <p:cNvPr id="6" name="Picture 5" descr="cid:E44B8752-9A7A-409D-9D63-81C6B9C0F8E5"/>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cid:9C7D46F2-B34A-46B3-B4E6-9322EC25DAA3"/>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495800" y="4038600"/>
            <a:ext cx="4190365"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733800" y="3352800"/>
            <a:ext cx="2286000" cy="400110"/>
          </a:xfrm>
          <a:prstGeom prst="rect">
            <a:avLst/>
          </a:prstGeom>
          <a:solidFill>
            <a:schemeClr val="bg1"/>
          </a:solidFill>
          <a:ln w="12700">
            <a:solidFill>
              <a:schemeClr val="tx1"/>
            </a:solidFill>
          </a:ln>
        </p:spPr>
        <p:txBody>
          <a:bodyPr wrap="square" rtlCol="0">
            <a:spAutoFit/>
          </a:bodyPr>
          <a:lstStyle/>
          <a:p>
            <a:r>
              <a:rPr lang="es-PE" sz="2000" dirty="0" smtClean="0"/>
              <a:t>Detrás del vehículo</a:t>
            </a:r>
            <a:endParaRPr lang="es-PE" sz="2000" dirty="0"/>
          </a:p>
        </p:txBody>
      </p:sp>
      <p:sp>
        <p:nvSpPr>
          <p:cNvPr id="9" name="TextBox 8"/>
          <p:cNvSpPr txBox="1"/>
          <p:nvPr/>
        </p:nvSpPr>
        <p:spPr>
          <a:xfrm>
            <a:off x="3733800" y="5715000"/>
            <a:ext cx="2971800" cy="400110"/>
          </a:xfrm>
          <a:prstGeom prst="rect">
            <a:avLst/>
          </a:prstGeom>
          <a:solidFill>
            <a:schemeClr val="bg1"/>
          </a:solidFill>
          <a:ln w="12700">
            <a:solidFill>
              <a:schemeClr val="tx1"/>
            </a:solidFill>
          </a:ln>
        </p:spPr>
        <p:txBody>
          <a:bodyPr wrap="square" rtlCol="0">
            <a:spAutoFit/>
          </a:bodyPr>
          <a:lstStyle/>
          <a:p>
            <a:r>
              <a:rPr lang="es-PE" sz="2000" dirty="0" smtClean="0"/>
              <a:t>Fuera del Rango del Espejo</a:t>
            </a:r>
            <a:endParaRPr lang="es-PE"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Estación</a:t>
            </a:r>
            <a:r>
              <a:rPr lang="en-US" dirty="0" smtClean="0"/>
              <a:t> de </a:t>
            </a:r>
            <a:r>
              <a:rPr lang="en-US" dirty="0" err="1" smtClean="0"/>
              <a:t>Revisión</a:t>
            </a:r>
            <a:r>
              <a:rPr lang="en-US" dirty="0" smtClean="0"/>
              <a:t> de </a:t>
            </a:r>
            <a:r>
              <a:rPr lang="en-US" dirty="0" err="1" smtClean="0"/>
              <a:t>Espejos</a:t>
            </a:r>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09600" y="1752600"/>
            <a:ext cx="3657600" cy="4652731"/>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752600"/>
            <a:ext cx="3962400" cy="46815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Familiarícese con los Puntos Ciegos de su Vehículo</a:t>
            </a:r>
            <a:endParaRPr lang="es-US" dirty="0"/>
          </a:p>
        </p:txBody>
      </p:sp>
      <p:pic>
        <p:nvPicPr>
          <p:cNvPr id="49154" name="Picture 2" descr="http://www.cdc.gov/niosh/topics/highwayworkzones/BAD/images/blindarea/3axletrucks/800px/sterl9511-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600200"/>
            <a:ext cx="4467970" cy="5105400"/>
          </a:xfrm>
          <a:prstGeom prst="rect">
            <a:avLst/>
          </a:prstGeom>
          <a:ln>
            <a:noFill/>
          </a:ln>
          <a:effectLst>
            <a:outerShdw blurRad="292100" dist="139700" dir="2700000" algn="tl" rotWithShape="0">
              <a:srgbClr val="333333">
                <a:alpha val="65000"/>
              </a:srgbClr>
            </a:outerShdw>
          </a:effectLst>
        </p:spPr>
      </p:pic>
      <p:pic>
        <p:nvPicPr>
          <p:cNvPr id="49156" name="Picture 4" descr="Sterling 95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96765" y="1602828"/>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49158" name="Picture 6" descr="http://www.cdc.gov/niosh/topics/highwayworkzones/BAD/images/blindarea/artictrucks/800px/volvoa40d-9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600200"/>
            <a:ext cx="4467969" cy="5105400"/>
          </a:xfrm>
          <a:prstGeom prst="rect">
            <a:avLst/>
          </a:prstGeom>
          <a:noFill/>
        </p:spPr>
      </p:pic>
      <p:pic>
        <p:nvPicPr>
          <p:cNvPr id="49160" name="Picture 8" descr="Volvo A40D"/>
          <p:cNvPicPr>
            <a:picLocks noChangeAspect="1" noChangeArrowheads="1"/>
          </p:cNvPicPr>
          <p:nvPr/>
        </p:nvPicPr>
        <p:blipFill>
          <a:blip r:embed="rId6" cstate="print"/>
          <a:srcRect/>
          <a:stretch>
            <a:fillRect/>
          </a:stretch>
        </p:blipFill>
        <p:spPr bwMode="auto">
          <a:xfrm flipH="1">
            <a:off x="399393" y="4171293"/>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3000"/>
                                        <p:tgtEl>
                                          <p:spTgt spid="49160"/>
                                        </p:tgtEl>
                                      </p:cBhvr>
                                    </p:animEffect>
                                  </p:childTnLst>
                                </p:cTn>
                              </p:par>
                              <p:par>
                                <p:cTn id="8" presetID="10" presetClass="entr" presetSubtype="0" fill="hold" nodeType="withEffect">
                                  <p:stCondLst>
                                    <p:cond delay="3000"/>
                                  </p:stCondLst>
                                  <p:childTnLst>
                                    <p:set>
                                      <p:cBhvr>
                                        <p:cTn id="9" dur="1" fill="hold">
                                          <p:stCondLst>
                                            <p:cond delay="0"/>
                                          </p:stCondLst>
                                        </p:cTn>
                                        <p:tgtEl>
                                          <p:spTgt spid="49158"/>
                                        </p:tgtEl>
                                        <p:attrNameLst>
                                          <p:attrName>style.visibility</p:attrName>
                                        </p:attrNameLst>
                                      </p:cBhvr>
                                      <p:to>
                                        <p:strVal val="visible"/>
                                      </p:to>
                                    </p:set>
                                    <p:animEffect transition="in" filter="fade">
                                      <p:cBhvr>
                                        <p:cTn id="10" dur="3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Áreas Ciegas</a:t>
            </a:r>
            <a:endParaRPr lang="es-US" dirty="0"/>
          </a:p>
        </p:txBody>
      </p:sp>
      <p:sp>
        <p:nvSpPr>
          <p:cNvPr id="3" name="Content Placeholder 2"/>
          <p:cNvSpPr>
            <a:spLocks noGrp="1"/>
          </p:cNvSpPr>
          <p:nvPr>
            <p:ph idx="1"/>
          </p:nvPr>
        </p:nvSpPr>
        <p:spPr>
          <a:xfrm>
            <a:off x="457200" y="1752600"/>
            <a:ext cx="8382000" cy="1524000"/>
          </a:xfrm>
        </p:spPr>
        <p:txBody>
          <a:bodyPr>
            <a:normAutofit/>
          </a:bodyPr>
          <a:lstStyle/>
          <a:p>
            <a:r>
              <a:rPr lang="es-PE" dirty="0" smtClean="0"/>
              <a:t>Cada marca y modelo de vehículo tiene sus propias áreas ciegas</a:t>
            </a:r>
            <a:endParaRPr lang="es-PE" dirty="0"/>
          </a:p>
        </p:txBody>
      </p:sp>
      <p:pic>
        <p:nvPicPr>
          <p:cNvPr id="6" name="Picture 5" descr="Dump Tru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200400"/>
            <a:ext cx="2754635" cy="3500682"/>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Picture 7" descr="Scrap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2971800"/>
            <a:ext cx="2812312" cy="3505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Recycl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2667000"/>
            <a:ext cx="2798971" cy="346188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Vulnerabilidad del Trabajador en los </a:t>
            </a:r>
            <a:r>
              <a:rPr lang="es-PE" dirty="0" err="1" smtClean="0"/>
              <a:t>Areas</a:t>
            </a:r>
            <a:r>
              <a:rPr lang="es-PE" dirty="0" smtClean="0"/>
              <a:t> Ciegas</a:t>
            </a:r>
            <a:endParaRPr lang="es-P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3747381" cy="45720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752599"/>
            <a:ext cx="4321335" cy="458579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Trabajadores Víctimas de Automovilistas</a:t>
            </a:r>
            <a:endParaRPr lang="es-PE" dirty="0"/>
          </a:p>
        </p:txBody>
      </p:sp>
      <p:sp>
        <p:nvSpPr>
          <p:cNvPr id="3" name="Content Placeholder 2"/>
          <p:cNvSpPr>
            <a:spLocks noGrp="1"/>
          </p:cNvSpPr>
          <p:nvPr>
            <p:ph idx="1"/>
          </p:nvPr>
        </p:nvSpPr>
        <p:spPr/>
        <p:txBody>
          <a:bodyPr>
            <a:normAutofit fontScale="92500"/>
          </a:bodyPr>
          <a:lstStyle/>
          <a:p>
            <a:r>
              <a:rPr lang="es-PE" dirty="0" smtClean="0"/>
              <a:t>Como se indicó, la causa principal de muerte de trabajadores en la construcción de carreteras, es el impacto de vehículos y equipos de construcción</a:t>
            </a:r>
          </a:p>
          <a:p>
            <a:r>
              <a:rPr lang="es-PE" dirty="0" smtClean="0"/>
              <a:t>La segunda causa mayor de fallecimientos es el impacto de trabajadores por automovilistas o cuando un vehículo choca.</a:t>
            </a:r>
            <a:endParaRPr lang="es-P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bsant.ARTBA\AppData\Local\Microsoft\Windows\Temporary Internet Files\Content.IE5\40VF1KS8\MC90031026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3810000"/>
            <a:ext cx="2931345" cy="2542163"/>
          </a:xfrm>
          <a:prstGeom prst="rect">
            <a:avLst/>
          </a:prstGeom>
          <a:noFill/>
        </p:spPr>
      </p:pic>
      <p:sp>
        <p:nvSpPr>
          <p:cNvPr id="2" name="Title 1"/>
          <p:cNvSpPr>
            <a:spLocks noGrp="1"/>
          </p:cNvSpPr>
          <p:nvPr>
            <p:ph type="title"/>
          </p:nvPr>
        </p:nvSpPr>
        <p:spPr/>
        <p:txBody>
          <a:bodyPr>
            <a:normAutofit fontScale="90000"/>
          </a:bodyPr>
          <a:lstStyle/>
          <a:p>
            <a:r>
              <a:rPr lang="es-PE" dirty="0" smtClean="0"/>
              <a:t>Formas en las que los Trabajadores Mueren</a:t>
            </a:r>
            <a:endParaRPr lang="es-PE" dirty="0"/>
          </a:p>
        </p:txBody>
      </p:sp>
      <p:sp>
        <p:nvSpPr>
          <p:cNvPr id="3" name="Content Placeholder 2"/>
          <p:cNvSpPr>
            <a:spLocks noGrp="1"/>
          </p:cNvSpPr>
          <p:nvPr>
            <p:ph sz="half" idx="1"/>
          </p:nvPr>
        </p:nvSpPr>
        <p:spPr/>
        <p:txBody>
          <a:bodyPr>
            <a:normAutofit/>
          </a:bodyPr>
          <a:lstStyle/>
          <a:p>
            <a:r>
              <a:rPr lang="es-PE" sz="3200" dirty="0" smtClean="0"/>
              <a:t>Los Trabajadores entran al Espacio de Tránsito</a:t>
            </a:r>
          </a:p>
          <a:p>
            <a:endParaRPr lang="en-US" sz="3200" dirty="0"/>
          </a:p>
        </p:txBody>
      </p:sp>
      <p:sp>
        <p:nvSpPr>
          <p:cNvPr id="4" name="Content Placeholder 3"/>
          <p:cNvSpPr>
            <a:spLocks noGrp="1"/>
          </p:cNvSpPr>
          <p:nvPr>
            <p:ph sz="half" idx="2"/>
          </p:nvPr>
        </p:nvSpPr>
        <p:spPr/>
        <p:txBody>
          <a:bodyPr>
            <a:normAutofit/>
          </a:bodyPr>
          <a:lstStyle/>
          <a:p>
            <a:r>
              <a:rPr lang="es-PE" sz="3200" dirty="0" smtClean="0"/>
              <a:t>Los Automovilistas entran al Espacio de Trabajo</a:t>
            </a:r>
          </a:p>
          <a:p>
            <a:endParaRPr lang="en-US" sz="3200" dirty="0"/>
          </a:p>
        </p:txBody>
      </p:sp>
      <p:grpSp>
        <p:nvGrpSpPr>
          <p:cNvPr id="14" name="Group 10"/>
          <p:cNvGrpSpPr>
            <a:grpSpLocks noChangeAspect="1"/>
          </p:cNvGrpSpPr>
          <p:nvPr/>
        </p:nvGrpSpPr>
        <p:grpSpPr bwMode="auto">
          <a:xfrm>
            <a:off x="838200" y="2895599"/>
            <a:ext cx="2743200" cy="2900298"/>
            <a:chOff x="3168" y="720"/>
            <a:chExt cx="1829" cy="1680"/>
          </a:xfrm>
        </p:grpSpPr>
        <p:sp>
          <p:nvSpPr>
            <p:cNvPr id="15"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36" name="Picture 12" descr="C:\Users\bsant.ARTBA\AppData\Local\Microsoft\Windows\Temporary Internet Files\Content.IE5\BLZ0901M\MC900434818[1].png"/>
          <p:cNvPicPr>
            <a:picLocks noChangeAspect="1" noChangeArrowheads="1"/>
          </p:cNvPicPr>
          <p:nvPr/>
        </p:nvPicPr>
        <p:blipFill>
          <a:blip r:embed="rId3" cstate="print"/>
          <a:srcRect/>
          <a:stretch>
            <a:fillRect/>
          </a:stretch>
        </p:blipFill>
        <p:spPr bwMode="auto">
          <a:xfrm>
            <a:off x="5334000" y="3048000"/>
            <a:ext cx="3429000" cy="3429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Trabajadores Muertos por Automovilistas</a:t>
            </a:r>
            <a:endParaRPr lang="es-US" dirty="0"/>
          </a:p>
        </p:txBody>
      </p:sp>
      <p:sp>
        <p:nvSpPr>
          <p:cNvPr id="3" name="Content Placeholder 2"/>
          <p:cNvSpPr>
            <a:spLocks noGrp="1"/>
          </p:cNvSpPr>
          <p:nvPr>
            <p:ph idx="1"/>
          </p:nvPr>
        </p:nvSpPr>
        <p:spPr>
          <a:xfrm>
            <a:off x="228600" y="1752600"/>
            <a:ext cx="8229600" cy="4876800"/>
          </a:xfrm>
        </p:spPr>
        <p:txBody>
          <a:bodyPr>
            <a:normAutofit fontScale="92500" lnSpcReduction="10000"/>
          </a:bodyPr>
          <a:lstStyle/>
          <a:p>
            <a:r>
              <a:rPr lang="es-PE" dirty="0" smtClean="0"/>
              <a:t>Los automovilistas suelen entrar al espacio de trabajo cuando:</a:t>
            </a:r>
          </a:p>
          <a:p>
            <a:pPr lvl="1"/>
            <a:r>
              <a:rPr lang="es-PE" dirty="0" smtClean="0"/>
              <a:t>Los trabajadores son invisibles a los choferes</a:t>
            </a:r>
          </a:p>
          <a:p>
            <a:pPr lvl="1"/>
            <a:r>
              <a:rPr lang="es-PE" dirty="0" smtClean="0"/>
              <a:t>Los choferes son sorprendidos por la zona de trabajo y los implementos de Control de Tráfico Temporal</a:t>
            </a:r>
          </a:p>
          <a:p>
            <a:pPr lvl="1"/>
            <a:r>
              <a:rPr lang="es-PE" dirty="0" smtClean="0"/>
              <a:t>Los choferes ignoran                                              las advertencias</a:t>
            </a:r>
          </a:p>
          <a:p>
            <a:pPr lvl="1"/>
            <a:r>
              <a:rPr lang="es-PE" dirty="0" smtClean="0"/>
              <a:t>Los TTCDs son confusos/                                               o no cumplen las normas</a:t>
            </a:r>
          </a:p>
          <a:p>
            <a:endParaRPr lang="en-US" dirty="0"/>
          </a:p>
        </p:txBody>
      </p:sp>
      <p:pic>
        <p:nvPicPr>
          <p:cNvPr id="4" name="Picture 3" descr="Truck Crash on Job S338 Roanoke Co I-81 SB at Dixie Carverns 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4130040"/>
            <a:ext cx="3657600" cy="240631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Trabajadores Muertos por Automovilistas</a:t>
            </a:r>
            <a:endParaRPr lang="es-PE" dirty="0"/>
          </a:p>
        </p:txBody>
      </p:sp>
      <p:sp>
        <p:nvSpPr>
          <p:cNvPr id="3" name="Content Placeholder 2"/>
          <p:cNvSpPr>
            <a:spLocks noGrp="1"/>
          </p:cNvSpPr>
          <p:nvPr>
            <p:ph idx="1"/>
          </p:nvPr>
        </p:nvSpPr>
        <p:spPr>
          <a:xfrm>
            <a:off x="457200" y="1752600"/>
            <a:ext cx="8229600" cy="4724400"/>
          </a:xfrm>
        </p:spPr>
        <p:txBody>
          <a:bodyPr>
            <a:normAutofit/>
          </a:bodyPr>
          <a:lstStyle/>
          <a:p>
            <a:r>
              <a:rPr lang="es-PE" dirty="0" smtClean="0"/>
              <a:t>Los automovilistas suelen entrar al espacio de trabajo cuando:</a:t>
            </a:r>
          </a:p>
          <a:p>
            <a:pPr lvl="1"/>
            <a:r>
              <a:rPr lang="es-PE" dirty="0" smtClean="0"/>
              <a:t>Los choferes son distraídos o impedidos por (teléfonos, comida, drogas, alcohol, sueño, etc.)                                                                                                                 </a:t>
            </a:r>
          </a:p>
          <a:p>
            <a:pPr lvl="1"/>
            <a:r>
              <a:rPr lang="es-PE" dirty="0" smtClean="0"/>
              <a:t>La velocidad es                                                               alta a lo largo                                                      del área de trabajo</a:t>
            </a:r>
            <a:endParaRPr lang="es-PE" dirty="0"/>
          </a:p>
        </p:txBody>
      </p:sp>
      <p:pic>
        <p:nvPicPr>
          <p:cNvPr id="4" name="Picture 3" descr="Truck Crash on Job S338 Roanoke Co I-81 SB at Dixie Carverns 0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433" y="4038600"/>
            <a:ext cx="3931356" cy="265366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 485 p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4072042"/>
            <a:ext cx="3276600" cy="2457450"/>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486400" y="19812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s-PE" dirty="0" smtClean="0"/>
              <a:t>¿Dónde tiene lugar el ITCP?</a:t>
            </a:r>
            <a:endParaRPr lang="es-PE" dirty="0"/>
          </a:p>
        </p:txBody>
      </p:sp>
      <p:sp>
        <p:nvSpPr>
          <p:cNvPr id="3" name="Content Placeholder 2"/>
          <p:cNvSpPr>
            <a:spLocks noGrp="1"/>
          </p:cNvSpPr>
          <p:nvPr>
            <p:ph idx="1"/>
          </p:nvPr>
        </p:nvSpPr>
        <p:spPr>
          <a:xfrm>
            <a:off x="228600" y="1676400"/>
            <a:ext cx="5334000" cy="2667000"/>
          </a:xfrm>
        </p:spPr>
        <p:txBody>
          <a:bodyPr>
            <a:normAutofit fontScale="77500" lnSpcReduction="20000"/>
          </a:bodyPr>
          <a:lstStyle/>
          <a:p>
            <a:r>
              <a:rPr lang="es-PE" dirty="0" smtClean="0"/>
              <a:t>Los planes de control de tráfico interno detallan la forma en la que el tráfico de la construcción debe establecerse dentro del área marcada correspondiente al ovalo resaltado en un TTCP.</a:t>
            </a:r>
            <a:endParaRPr lang="es-PE" dirty="0"/>
          </a:p>
        </p:txBody>
      </p:sp>
      <p:sp>
        <p:nvSpPr>
          <p:cNvPr id="6" name="Oval 5"/>
          <p:cNvSpPr/>
          <p:nvPr/>
        </p:nvSpPr>
        <p:spPr>
          <a:xfrm>
            <a:off x="7010400" y="32766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E" dirty="0" smtClean="0"/>
              <a:t>Conducta Riesgosa del Trabajador</a:t>
            </a:r>
            <a:endParaRPr lang="es-PE"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r>
              <a:rPr lang="es-PE" dirty="0" smtClean="0"/>
              <a:t>Los trabajadores entran en el espacio de tránsito</a:t>
            </a:r>
          </a:p>
          <a:p>
            <a:pPr lvl="1"/>
            <a:r>
              <a:rPr lang="es-PE" dirty="0" smtClean="0"/>
              <a:t>Preocupados por el trabajo</a:t>
            </a:r>
          </a:p>
          <a:p>
            <a:pPr lvl="1"/>
            <a:r>
              <a:rPr lang="es-PE" dirty="0" smtClean="0"/>
              <a:t>Se sienten “confortables” en un ambiente peligroso</a:t>
            </a:r>
          </a:p>
          <a:p>
            <a:pPr lvl="1"/>
            <a:r>
              <a:rPr lang="es-PE" dirty="0" smtClean="0"/>
              <a:t>No tienen acceso conveniente para el ingreso y salida del espacios de trabajo como:</a:t>
            </a:r>
          </a:p>
          <a:p>
            <a:pPr lvl="2"/>
            <a:r>
              <a:rPr lang="es-PE" dirty="0" smtClean="0"/>
              <a:t>baños</a:t>
            </a:r>
          </a:p>
          <a:p>
            <a:pPr lvl="2"/>
            <a:r>
              <a:rPr lang="es-PE" dirty="0" smtClean="0"/>
              <a:t>Comida y agua</a:t>
            </a:r>
          </a:p>
          <a:p>
            <a:pPr lvl="2"/>
            <a:r>
              <a:rPr lang="es-PE" dirty="0" smtClean="0"/>
              <a:t>Sombra/descansos</a:t>
            </a:r>
          </a:p>
          <a:p>
            <a:pPr lvl="2"/>
            <a:r>
              <a:rPr lang="es-PE" dirty="0" smtClean="0"/>
              <a:t>Otras áreas de trabajo locales</a:t>
            </a:r>
          </a:p>
          <a:p>
            <a:pPr lvl="2"/>
            <a:r>
              <a:rPr lang="es-PE" dirty="0" smtClean="0"/>
              <a:t>Estacionamiento de vehículos propio o de la compañía</a:t>
            </a:r>
          </a:p>
          <a:p>
            <a:pPr lvl="1"/>
            <a:r>
              <a:rPr lang="es-PE" dirty="0" smtClean="0"/>
              <a:t>Los trabajadores cruzan las líneas de tránsito (especialmente en lugares de alta velocidad)</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¿Cómo Prevenir Muertes Causadas por Automovilistas?</a:t>
            </a:r>
            <a:endParaRPr lang="es-PE"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s-PE" dirty="0" smtClean="0"/>
              <a:t>Deben colocarse apropiadamente los Dispositivos de Control de Tráfico Temporal</a:t>
            </a:r>
          </a:p>
          <a:p>
            <a:pPr lvl="1"/>
            <a:r>
              <a:rPr lang="es-PE" dirty="0" smtClean="0"/>
              <a:t>Cumplir con el MUTCD o el documento correspondiente del estado</a:t>
            </a:r>
          </a:p>
          <a:p>
            <a:pPr lvl="1"/>
            <a:r>
              <a:rPr lang="es-PE" dirty="0" smtClean="0"/>
              <a:t>Inspeccionar y mantener los TTCDs</a:t>
            </a:r>
          </a:p>
          <a:p>
            <a:pPr lvl="1"/>
            <a:r>
              <a:rPr lang="es-PE" dirty="0" smtClean="0"/>
              <a:t>Asegurarse que solamente un ingeniero calificado efectué modificaciones</a:t>
            </a:r>
          </a:p>
          <a:p>
            <a:r>
              <a:rPr lang="es-PE" dirty="0" smtClean="0"/>
              <a:t>Cree un Procedimiento Seguro para la Colocación y Retiro de TTCDs</a:t>
            </a:r>
          </a:p>
          <a:p>
            <a:r>
              <a:rPr lang="es-PE" dirty="0" smtClean="0"/>
              <a:t>Asegurarse que hayan suficientes TTCDs para cada parte del proyecto (geometría de rampas, salidas, clausuras, etc.)</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Cómo Podemos Prevenir la Muerte Causada por Automovilistas?</a:t>
            </a:r>
            <a:endParaRPr lang="es-PE"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r>
              <a:rPr lang="es-PE" dirty="0" smtClean="0"/>
              <a:t>Los trabajadores deben estar al tanto de los TTCDs en su área de trabajo.</a:t>
            </a:r>
          </a:p>
          <a:p>
            <a:r>
              <a:rPr lang="es-PE" dirty="0" smtClean="0"/>
              <a:t>Los trabajadores deben estar entrenados para notificar al supervisor de inmediato en caso que los dispositivos:</a:t>
            </a:r>
          </a:p>
          <a:p>
            <a:pPr lvl="1"/>
            <a:r>
              <a:rPr lang="es-PE" dirty="0" smtClean="0"/>
              <a:t>No estén en posición adecuada</a:t>
            </a:r>
          </a:p>
          <a:p>
            <a:pPr lvl="1"/>
            <a:r>
              <a:rPr lang="es-PE" dirty="0" smtClean="0"/>
              <a:t>Estén sucios o dañados</a:t>
            </a:r>
          </a:p>
          <a:p>
            <a:pPr lvl="1"/>
            <a:r>
              <a:rPr lang="es-PE" dirty="0" smtClean="0"/>
              <a:t>No sean observados o reconocidos por los automovilistas</a:t>
            </a:r>
          </a:p>
          <a:p>
            <a:r>
              <a:rPr lang="es-PE" dirty="0" smtClean="0"/>
              <a:t>Los trabajadores pueden corregir dispositivos desalineados si les resulta seguro hacerlo y entienden donde se espera que se los coloque.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Los Trabajadores Deben Estar al Tanto de las Reglas Básicas de TTC</a:t>
            </a:r>
            <a:endParaRPr lang="es-PE" dirty="0"/>
          </a:p>
        </p:txBody>
      </p:sp>
      <p:pic>
        <p:nvPicPr>
          <p:cNvPr id="3" name="Picture 2" descr="Winter (snowy) wz 4.JPG"/>
          <p:cNvPicPr>
            <a:picLocks noChangeAspect="1"/>
          </p:cNvPicPr>
          <p:nvPr/>
        </p:nvPicPr>
        <p:blipFill>
          <a:blip r:embed="rId3" cstate="print"/>
          <a:stretch>
            <a:fillRect/>
          </a:stretch>
        </p:blipFill>
        <p:spPr>
          <a:xfrm>
            <a:off x="1219200" y="1676400"/>
            <a:ext cx="6553200" cy="49149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s-PE" dirty="0" smtClean="0"/>
              <a:t>Discusión</a:t>
            </a:r>
            <a:br>
              <a:rPr lang="es-PE" dirty="0" smtClean="0"/>
            </a:br>
            <a:r>
              <a:rPr lang="es-PE" dirty="0" smtClean="0"/>
              <a:t>y Preguntas</a:t>
            </a:r>
            <a:endParaRPr lang="es-PE" dirty="0"/>
          </a:p>
        </p:txBody>
      </p:sp>
      <p:sp>
        <p:nvSpPr>
          <p:cNvPr id="5" name="Subtitle 4"/>
          <p:cNvSpPr>
            <a:spLocks noGrp="1"/>
          </p:cNvSpPr>
          <p:nvPr>
            <p:ph type="subTitle" idx="1"/>
          </p:nvPr>
        </p:nvSpPr>
        <p:spPr>
          <a:xfrm>
            <a:off x="1371600" y="3657600"/>
            <a:ext cx="6400800" cy="1752600"/>
          </a:xfrm>
        </p:spPr>
        <p:txBody>
          <a:bodyPr/>
          <a:lstStyle/>
          <a:p>
            <a:r>
              <a:rPr lang="es-PE" dirty="0" smtClean="0"/>
              <a:t>Fin del Módulo Uno</a:t>
            </a:r>
            <a:endParaRPr lang="es-PE" dirty="0"/>
          </a:p>
        </p:txBody>
      </p:sp>
      <p:sp>
        <p:nvSpPr>
          <p:cNvPr id="6"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PE" sz="1600" b="1" dirty="0" smtClean="0">
                <a:latin typeface="Calibri" pitchFamily="34" charset="0"/>
                <a:cs typeface="Calibri" pitchFamily="34" charset="0"/>
              </a:rPr>
              <a:t>“Este material ha sido elaborado bajo el fondo federal SH-22285-11-60-F-11 del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Administration</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y al contrato 212-2009-M-32109 del </a:t>
            </a:r>
            <a:r>
              <a:rPr lang="es-PE" sz="1600" b="1" dirty="0" err="1" smtClean="0">
                <a:latin typeface="Calibri" pitchFamily="34" charset="0"/>
                <a:cs typeface="Calibri" pitchFamily="34" charset="0"/>
              </a:rPr>
              <a:t>National</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Institute</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for</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No refleja necesariamente los puntos de vista y políticas del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a:t>
            </a:r>
            <a:r>
              <a:rPr lang="es-PE" sz="1600" b="1" dirty="0" err="1" smtClean="0">
                <a:latin typeface="Calibri" pitchFamily="34" charset="0"/>
                <a:cs typeface="Calibri" pitchFamily="34" charset="0"/>
              </a:rPr>
              <a:t>or</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and Human </a:t>
            </a:r>
            <a:r>
              <a:rPr lang="es-PE" sz="1600" b="1" dirty="0" err="1" smtClean="0">
                <a:latin typeface="Calibri" pitchFamily="34" charset="0"/>
                <a:cs typeface="Calibri" pitchFamily="34" charset="0"/>
              </a:rPr>
              <a:t>Services</a:t>
            </a:r>
            <a:r>
              <a:rPr lang="es-PE" sz="1600" b="1" dirty="0" smtClean="0">
                <a:latin typeface="Calibri" pitchFamily="34" charset="0"/>
                <a:cs typeface="Calibri" pitchFamily="34" charset="0"/>
              </a:rPr>
              <a:t>, respectivamente. La mención de nombres comerciales, prácticas comerciales o de organizaciones tampoco implican su respaldo por parte del Gobierno de los Estados Unidos.”</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Control de Tráfico Interno – Sumario</a:t>
            </a:r>
            <a:endParaRPr lang="es-PE" i="1" dirty="0"/>
          </a:p>
        </p:txBody>
      </p:sp>
      <p:sp>
        <p:nvSpPr>
          <p:cNvPr id="3" name="Content Placeholder 2"/>
          <p:cNvSpPr>
            <a:spLocks noGrp="1"/>
          </p:cNvSpPr>
          <p:nvPr>
            <p:ph idx="1"/>
          </p:nvPr>
        </p:nvSpPr>
        <p:spPr>
          <a:xfrm>
            <a:off x="457200" y="1752600"/>
            <a:ext cx="5638800" cy="4953000"/>
          </a:xfrm>
        </p:spPr>
        <p:txBody>
          <a:bodyPr>
            <a:normAutofit fontScale="92500" lnSpcReduction="10000"/>
          </a:bodyPr>
          <a:lstStyle/>
          <a:p>
            <a:r>
              <a:rPr lang="es-PE" dirty="0" smtClean="0"/>
              <a:t>Un protocolo efectivo del ITC informa a cada parte que opera </a:t>
            </a:r>
            <a:r>
              <a:rPr lang="es-PE" u="sng" dirty="0" smtClean="0"/>
              <a:t>dentro del espacio de trabajo </a:t>
            </a:r>
            <a:r>
              <a:rPr lang="es-PE" dirty="0" smtClean="0"/>
              <a:t>sobre la ubicación de las otras partes.</a:t>
            </a:r>
          </a:p>
          <a:p>
            <a:r>
              <a:rPr lang="es-PE" dirty="0" smtClean="0"/>
              <a:t>El ITC crea “zonas” destinadas a minimizar la interacción entre los trabajadores a pie y los vehículos de construcción.</a:t>
            </a:r>
            <a:endParaRPr lang="es-PE" dirty="0"/>
          </a:p>
        </p:txBody>
      </p:sp>
      <p:pic>
        <p:nvPicPr>
          <p:cNvPr id="5" name="Picture 4" descr="DSC_01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384" y="1524000"/>
            <a:ext cx="3023616" cy="5334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a:t>Control de Tráfico Interno – </a:t>
            </a:r>
            <a:r>
              <a:rPr lang="es-PE" dirty="0" smtClean="0"/>
              <a:t>Sumario</a:t>
            </a:r>
            <a:endParaRPr lang="en-US" dirty="0"/>
          </a:p>
        </p:txBody>
      </p:sp>
      <p:sp>
        <p:nvSpPr>
          <p:cNvPr id="3" name="Content Placeholder 2"/>
          <p:cNvSpPr>
            <a:spLocks noGrp="1"/>
          </p:cNvSpPr>
          <p:nvPr>
            <p:ph idx="1"/>
          </p:nvPr>
        </p:nvSpPr>
        <p:spPr/>
        <p:txBody>
          <a:bodyPr>
            <a:normAutofit fontScale="92500"/>
          </a:bodyPr>
          <a:lstStyle/>
          <a:p>
            <a:r>
              <a:rPr lang="es-PE" dirty="0" smtClean="0"/>
              <a:t>Un plan ITC asigna trayectos y procedimientos operativos para camiones de envergadura que descargan materiales.</a:t>
            </a:r>
          </a:p>
          <a:p>
            <a:r>
              <a:rPr lang="es-PE" dirty="0" smtClean="0"/>
              <a:t>El plan crea un patrón de tráfico que minimiza retrocesos.</a:t>
            </a:r>
          </a:p>
          <a:p>
            <a:r>
              <a:rPr lang="es-PE" dirty="0" smtClean="0"/>
              <a:t>El ITC facilita la comunicación entre las partes clave de la zona de trabajo antes del arribo al lugar de la construcción.</a:t>
            </a:r>
            <a:endParaRPr lang="es-P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a:t>Control de Tráfico Interno – </a:t>
            </a:r>
            <a:r>
              <a:rPr lang="es-PE" dirty="0" smtClean="0"/>
              <a:t>Sumario</a:t>
            </a:r>
            <a:endParaRPr lang="en-US" dirty="0"/>
          </a:p>
        </p:txBody>
      </p:sp>
      <p:sp>
        <p:nvSpPr>
          <p:cNvPr id="3" name="Content Placeholder 2"/>
          <p:cNvSpPr>
            <a:spLocks noGrp="1"/>
          </p:cNvSpPr>
          <p:nvPr>
            <p:ph idx="1"/>
          </p:nvPr>
        </p:nvSpPr>
        <p:spPr/>
        <p:txBody>
          <a:bodyPr>
            <a:normAutofit fontScale="85000" lnSpcReduction="20000"/>
          </a:bodyPr>
          <a:lstStyle/>
          <a:p>
            <a:pPr marL="342900" lvl="1" indent="-342900">
              <a:buClr>
                <a:srgbClr val="FFCC00"/>
              </a:buClr>
              <a:buFont typeface="Wingdings" pitchFamily="2" charset="2"/>
              <a:buChar char="§"/>
            </a:pPr>
            <a:r>
              <a:rPr lang="es-PE" sz="3600" dirty="0" smtClean="0"/>
              <a:t>Limita los puntos de acceso a la zona de trabajo</a:t>
            </a:r>
          </a:p>
          <a:p>
            <a:pPr marL="342900" lvl="1" indent="-342900">
              <a:buClr>
                <a:srgbClr val="FFCC00"/>
              </a:buClr>
              <a:buFont typeface="Wingdings" pitchFamily="2" charset="2"/>
              <a:buChar char="§"/>
            </a:pPr>
            <a:r>
              <a:rPr lang="es-PE" sz="3600" dirty="0" smtClean="0"/>
              <a:t>Coordina el desplazamiento de los camiones y equipos</a:t>
            </a:r>
          </a:p>
          <a:p>
            <a:pPr marL="342900" lvl="1" indent="-342900">
              <a:buClr>
                <a:srgbClr val="FFCC00"/>
              </a:buClr>
              <a:buFont typeface="Wingdings" pitchFamily="2" charset="2"/>
              <a:buChar char="§"/>
            </a:pPr>
            <a:r>
              <a:rPr lang="es-PE" sz="3600" dirty="0" smtClean="0"/>
              <a:t>Provee información sobre la trayectoria del tráfico y de las zonas de trabajo seguras/peligrosas para los trabajadores</a:t>
            </a:r>
          </a:p>
          <a:p>
            <a:pPr marL="342900" lvl="1" indent="-342900">
              <a:buClr>
                <a:srgbClr val="FFCC00"/>
              </a:buClr>
              <a:buFont typeface="Wingdings" pitchFamily="2" charset="2"/>
              <a:buChar char="§"/>
            </a:pPr>
            <a:r>
              <a:rPr lang="es-PE" sz="3600" dirty="0" smtClean="0"/>
              <a:t>Incrementa la atención de los trabajadores a pie con relación al tráfico vehicular en la zona de trabajo.</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613025"/>
          </a:xfrm>
        </p:spPr>
        <p:txBody>
          <a:bodyPr>
            <a:noAutofit/>
          </a:bodyPr>
          <a:lstStyle/>
          <a:p>
            <a:r>
              <a:rPr lang="es-PE" sz="4800" dirty="0" smtClean="0"/>
              <a:t>¿Cuál es la diferencia entre Control de Tráfico Interno y Control de Tráfico Temporal?</a:t>
            </a:r>
            <a:endParaRPr lang="es-PE" sz="4800" dirty="0"/>
          </a:p>
        </p:txBody>
      </p:sp>
      <p:pic>
        <p:nvPicPr>
          <p:cNvPr id="6" name="Picture 5" descr="lifegarddi1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3352800"/>
            <a:ext cx="2362200"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mb1_main_mech.jpg"/>
          <p:cNvPicPr>
            <a:picLocks noChangeAspect="1"/>
          </p:cNvPicPr>
          <p:nvPr/>
        </p:nvPicPr>
        <p:blipFill>
          <a:blip r:embed="rId4" cstate="print"/>
          <a:stretch>
            <a:fillRect/>
          </a:stretch>
        </p:blipFill>
        <p:spPr>
          <a:xfrm>
            <a:off x="228600" y="3352800"/>
            <a:ext cx="2272957"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Apac Truc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8400" y="3581400"/>
            <a:ext cx="4267200" cy="264845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dirty="0" smtClean="0"/>
              <a:t>Planes de Control de Tráfico Temporal</a:t>
            </a:r>
            <a:endParaRPr lang="es-PE" dirty="0"/>
          </a:p>
        </p:txBody>
      </p:sp>
      <p:sp>
        <p:nvSpPr>
          <p:cNvPr id="3" name="Content Placeholder 2"/>
          <p:cNvSpPr>
            <a:spLocks noGrp="1"/>
          </p:cNvSpPr>
          <p:nvPr>
            <p:ph idx="1"/>
          </p:nvPr>
        </p:nvSpPr>
        <p:spPr>
          <a:xfrm>
            <a:off x="228600" y="1752600"/>
            <a:ext cx="6629400" cy="4724400"/>
          </a:xfrm>
        </p:spPr>
        <p:txBody>
          <a:bodyPr>
            <a:normAutofit fontScale="92500" lnSpcReduction="10000"/>
          </a:bodyPr>
          <a:lstStyle/>
          <a:p>
            <a:r>
              <a:rPr lang="es-PE" dirty="0" smtClean="0"/>
              <a:t>Los Planes de Control de Tráfico Temporal son definidos y regulados en el “</a:t>
            </a:r>
            <a:r>
              <a:rPr lang="es-PE" i="1" dirty="0" smtClean="0">
                <a:effectLst>
                  <a:outerShdw blurRad="38100" dist="38100" dir="2700000" algn="tl">
                    <a:srgbClr val="000000">
                      <a:alpha val="43137"/>
                    </a:srgbClr>
                  </a:outerShdw>
                </a:effectLst>
              </a:rPr>
              <a:t>Manual </a:t>
            </a:r>
            <a:r>
              <a:rPr lang="es-PE" i="1" dirty="0" err="1" smtClean="0">
                <a:effectLst>
                  <a:outerShdw blurRad="38100" dist="38100" dir="2700000" algn="tl">
                    <a:srgbClr val="000000">
                      <a:alpha val="43137"/>
                    </a:srgbClr>
                  </a:outerShdw>
                </a:effectLst>
              </a:rPr>
              <a:t>on</a:t>
            </a:r>
            <a:r>
              <a:rPr lang="es-PE" i="1" dirty="0" smtClean="0">
                <a:effectLst>
                  <a:outerShdw blurRad="38100" dist="38100" dir="2700000" algn="tl">
                    <a:srgbClr val="000000">
                      <a:alpha val="43137"/>
                    </a:srgbClr>
                  </a:outerShdw>
                </a:effectLst>
              </a:rPr>
              <a:t> </a:t>
            </a:r>
            <a:r>
              <a:rPr lang="es-PE" i="1" dirty="0" err="1" smtClean="0">
                <a:effectLst>
                  <a:outerShdw blurRad="38100" dist="38100" dir="2700000" algn="tl">
                    <a:srgbClr val="000000">
                      <a:alpha val="43137"/>
                    </a:srgbClr>
                  </a:outerShdw>
                </a:effectLst>
              </a:rPr>
              <a:t>Uniform</a:t>
            </a:r>
            <a:r>
              <a:rPr lang="es-PE" i="1" dirty="0" smtClean="0">
                <a:effectLst>
                  <a:outerShdw blurRad="38100" dist="38100" dir="2700000" algn="tl">
                    <a:srgbClr val="000000">
                      <a:alpha val="43137"/>
                    </a:srgbClr>
                  </a:outerShdw>
                </a:effectLst>
              </a:rPr>
              <a:t> </a:t>
            </a:r>
            <a:r>
              <a:rPr lang="es-PE" i="1" dirty="0" err="1" smtClean="0">
                <a:effectLst>
                  <a:outerShdw blurRad="38100" dist="38100" dir="2700000" algn="tl">
                    <a:srgbClr val="000000">
                      <a:alpha val="43137"/>
                    </a:srgbClr>
                  </a:outerShdw>
                </a:effectLst>
              </a:rPr>
              <a:t>Traffic</a:t>
            </a:r>
            <a:r>
              <a:rPr lang="es-PE" i="1" dirty="0" smtClean="0">
                <a:effectLst>
                  <a:outerShdw blurRad="38100" dist="38100" dir="2700000" algn="tl">
                    <a:srgbClr val="000000">
                      <a:alpha val="43137"/>
                    </a:srgbClr>
                  </a:outerShdw>
                </a:effectLst>
              </a:rPr>
              <a:t> Control </a:t>
            </a:r>
            <a:r>
              <a:rPr lang="es-PE" i="1" dirty="0" err="1" smtClean="0">
                <a:effectLst>
                  <a:outerShdw blurRad="38100" dist="38100" dir="2700000" algn="tl">
                    <a:srgbClr val="000000">
                      <a:alpha val="43137"/>
                    </a:srgbClr>
                  </a:outerShdw>
                </a:effectLst>
              </a:rPr>
              <a:t>Devices</a:t>
            </a:r>
            <a:r>
              <a:rPr lang="es-PE" dirty="0" smtClean="0"/>
              <a:t>” </a:t>
            </a:r>
            <a:r>
              <a:rPr lang="es-PE" dirty="0" err="1" smtClean="0"/>
              <a:t>or</a:t>
            </a:r>
            <a:r>
              <a:rPr lang="es-PE" dirty="0" smtClean="0"/>
              <a:t> “</a:t>
            </a:r>
            <a:r>
              <a:rPr lang="es-PE" i="1" dirty="0" smtClean="0">
                <a:effectLst>
                  <a:outerShdw blurRad="38100" dist="38100" dir="2700000" algn="tl">
                    <a:srgbClr val="000000">
                      <a:alpha val="43137"/>
                    </a:srgbClr>
                  </a:outerShdw>
                </a:effectLst>
              </a:rPr>
              <a:t>MUTCD</a:t>
            </a:r>
            <a:r>
              <a:rPr lang="es-PE" dirty="0" smtClean="0"/>
              <a:t>.” de la U.S. Federal </a:t>
            </a:r>
            <a:r>
              <a:rPr lang="es-PE" dirty="0" err="1" smtClean="0"/>
              <a:t>Highway</a:t>
            </a:r>
            <a:r>
              <a:rPr lang="es-PE" dirty="0" smtClean="0"/>
              <a:t> </a:t>
            </a:r>
            <a:r>
              <a:rPr lang="es-PE" dirty="0" err="1" smtClean="0"/>
              <a:t>Administration</a:t>
            </a:r>
            <a:r>
              <a:rPr lang="es-PE" dirty="0" smtClean="0"/>
              <a:t> </a:t>
            </a:r>
          </a:p>
          <a:p>
            <a:r>
              <a:rPr lang="es-PE" dirty="0" smtClean="0"/>
              <a:t>El Control de Tráfico Interno es una práctica recomendada por la industria y no está ordenada por la ley.</a:t>
            </a:r>
            <a:endParaRPr lang="es-PE" dirty="0"/>
          </a:p>
        </p:txBody>
      </p:sp>
      <p:pic>
        <p:nvPicPr>
          <p:cNvPr id="4" name="Picture 2" descr="MUTCD 2009 Edition, dated December 2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752600"/>
            <a:ext cx="1706409" cy="2209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ITCP Booklet.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8469" y="4114800"/>
            <a:ext cx="1708340" cy="2286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Planes de Control de </a:t>
            </a:r>
            <a:r>
              <a:rPr lang="en-US" dirty="0" err="1" smtClean="0"/>
              <a:t>Tráfico</a:t>
            </a:r>
            <a:r>
              <a:rPr lang="en-US" dirty="0" smtClean="0"/>
              <a:t> Temporal</a:t>
            </a:r>
            <a:endParaRPr lang="en-US" dirty="0"/>
          </a:p>
        </p:txBody>
      </p:sp>
      <p:sp>
        <p:nvSpPr>
          <p:cNvPr id="3" name="Content Placeholder 2"/>
          <p:cNvSpPr>
            <a:spLocks noGrp="1"/>
          </p:cNvSpPr>
          <p:nvPr>
            <p:ph idx="1"/>
          </p:nvPr>
        </p:nvSpPr>
        <p:spPr>
          <a:xfrm>
            <a:off x="330200" y="1701800"/>
            <a:ext cx="6858000" cy="4724400"/>
          </a:xfrm>
        </p:spPr>
        <p:txBody>
          <a:bodyPr>
            <a:normAutofit fontScale="85000" lnSpcReduction="20000"/>
          </a:bodyPr>
          <a:lstStyle/>
          <a:p>
            <a:pPr>
              <a:spcBef>
                <a:spcPts val="600"/>
              </a:spcBef>
            </a:pPr>
            <a:r>
              <a:rPr lang="es-PE" dirty="0" smtClean="0"/>
              <a:t>Los Planes de Control de Tráfico Temporal se concentra en el desplazamiento seguro de vehículos a lo largo de la zona de trabajo.</a:t>
            </a:r>
          </a:p>
          <a:p>
            <a:pPr>
              <a:spcBef>
                <a:spcPts val="600"/>
              </a:spcBef>
            </a:pPr>
            <a:r>
              <a:rPr lang="es-PE" dirty="0" smtClean="0"/>
              <a:t>Los Planes de Control de Tráfico Interno se concentran en asegurar que los trabajadores a pie no sean impactados por equipos de construcción y camiones de envergadura dentro del área de actividades de la zona de trabajo</a:t>
            </a:r>
            <a:r>
              <a:rPr lang="en-US" dirty="0" smtClean="0"/>
              <a:t>.</a:t>
            </a:r>
            <a:endParaRPr lang="en-US" i="1" dirty="0" smtClean="0"/>
          </a:p>
          <a:p>
            <a:pPr>
              <a:buNone/>
            </a:pPr>
            <a:endParaRPr lang="en-US" dirty="0" smtClean="0"/>
          </a:p>
        </p:txBody>
      </p:sp>
      <p:pic>
        <p:nvPicPr>
          <p:cNvPr id="19459" name="Picture 3" descr="C:\Users\bsant.ARTBA\AppData\Local\Microsoft\Windows\Temporary Internet Files\Content.IE5\WXP7EXCJ\MC90044173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629400" y="1676400"/>
            <a:ext cx="2362200" cy="2362200"/>
          </a:xfrm>
          <a:prstGeom prst="rect">
            <a:avLst/>
          </a:prstGeom>
          <a:noFill/>
        </p:spPr>
      </p:pic>
      <p:pic>
        <p:nvPicPr>
          <p:cNvPr id="65537" name="Picture 1"/>
          <p:cNvPicPr>
            <a:picLocks noChangeAspect="1" noChangeArrowheads="1"/>
          </p:cNvPicPr>
          <p:nvPr/>
        </p:nvPicPr>
        <p:blipFill>
          <a:blip r:embed="rId4" cstate="print"/>
          <a:srcRect/>
          <a:stretch>
            <a:fillRect/>
          </a:stretch>
        </p:blipFill>
        <p:spPr bwMode="auto">
          <a:xfrm>
            <a:off x="7162800" y="4267200"/>
            <a:ext cx="1666875" cy="1724025"/>
          </a:xfrm>
          <a:prstGeom prst="rect">
            <a:avLst/>
          </a:prstGeom>
          <a:noFill/>
          <a:ln w="9525">
            <a:noFill/>
            <a:miter lim="800000"/>
            <a:headEnd/>
            <a:tailEnd/>
          </a:ln>
        </p:spPr>
      </p:pic>
      <p:pic>
        <p:nvPicPr>
          <p:cNvPr id="19463" name="Picture 7" descr="C:\Users\bsant.ARTBA\AppData\Local\Microsoft\Windows\Temporary Internet Files\Content.IE5\3EW5WSYW\MC90044128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248400" y="4953000"/>
            <a:ext cx="2057400" cy="2057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5319</TotalTime>
  <Words>3496</Words>
  <Application>Microsoft Office PowerPoint</Application>
  <PresentationFormat>On-screen Show (4:3)</PresentationFormat>
  <Paragraphs>195</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Previniendo Accidentes por Atropellos y Retrocesos</vt:lpstr>
      <vt:lpstr>¿Qué es “Control de Tráfico Interno?”</vt:lpstr>
      <vt:lpstr>¿Dónde tiene lugar el ITCP?</vt:lpstr>
      <vt:lpstr>Control de Tráfico Interno – Sumario</vt:lpstr>
      <vt:lpstr>Control de Tráfico Interno – Sumario</vt:lpstr>
      <vt:lpstr>Control de Tráfico Interno – Sumario</vt:lpstr>
      <vt:lpstr>¿Cuál es la diferencia entre Control de Tráfico Interno y Control de Tráfico Temporal?</vt:lpstr>
      <vt:lpstr>Planes de Control de Tráfico Temporal</vt:lpstr>
      <vt:lpstr>Planes de Control de Tráfico Temporal</vt:lpstr>
      <vt:lpstr>Comparación entre TTCP´s e ITCP´s</vt:lpstr>
      <vt:lpstr>Conceptos Comunes</vt:lpstr>
      <vt:lpstr>Principales Diferencias</vt:lpstr>
      <vt:lpstr>Part 2: El Por Qué del Control de Tráfico Interno</vt:lpstr>
      <vt:lpstr>El ITCPs Protege a los Trabajadores a Pie</vt:lpstr>
      <vt:lpstr>Dos Peligros de “Impacto”</vt:lpstr>
      <vt:lpstr>Los Atropellos/Retrocesos son la Causa # 1 de Muerte de Trabajadores de Carreteras</vt:lpstr>
      <vt:lpstr>Mas Trabajadores Mueren por Equipos de Construcción que por Vehículos en Ruta</vt:lpstr>
      <vt:lpstr>Los Vehículos de Construcción son los Mayores Peligros</vt:lpstr>
      <vt:lpstr>Ingresos y Salidas Frecuentes</vt:lpstr>
      <vt:lpstr>Trabajadores a Pie Laborando muy Cerca a Vehículos Pesados</vt:lpstr>
      <vt:lpstr>Puntos Ciegos</vt:lpstr>
      <vt:lpstr>Estación de Revisión de Espejos</vt:lpstr>
      <vt:lpstr>Familiarícese con los Puntos Ciegos de su Vehículo</vt:lpstr>
      <vt:lpstr>Áreas Ciegas</vt:lpstr>
      <vt:lpstr>Vulnerabilidad del Trabajador en los Areas Ciegas</vt:lpstr>
      <vt:lpstr>Trabajadores Víctimas de Automovilistas</vt:lpstr>
      <vt:lpstr>Formas en las que los Trabajadores Mueren</vt:lpstr>
      <vt:lpstr>Trabajadores Muertos por Automovilistas</vt:lpstr>
      <vt:lpstr>Trabajadores Muertos por Automovilistas</vt:lpstr>
      <vt:lpstr>Conducta Riesgosa del Trabajador</vt:lpstr>
      <vt:lpstr>¿Cómo Prevenir Muertes Causadas por Automovilistas?</vt:lpstr>
      <vt:lpstr>Cómo Podemos Prevenir la Muerte Causada por Automovilistas?</vt:lpstr>
      <vt:lpstr>Los Trabajadores Deben Estar al Tanto de las Reglas Básicas de TTC</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284</cp:revision>
  <dcterms:created xsi:type="dcterms:W3CDTF">2011-04-13T19:39:59Z</dcterms:created>
  <dcterms:modified xsi:type="dcterms:W3CDTF">2014-02-13T18:15:39Z</dcterms:modified>
</cp:coreProperties>
</file>