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311" r:id="rId3"/>
    <p:sldId id="340" r:id="rId4"/>
    <p:sldId id="330" r:id="rId5"/>
    <p:sldId id="331" r:id="rId6"/>
    <p:sldId id="279" r:id="rId7"/>
    <p:sldId id="280" r:id="rId8"/>
    <p:sldId id="333" r:id="rId9"/>
    <p:sldId id="281" r:id="rId10"/>
    <p:sldId id="294" r:id="rId11"/>
    <p:sldId id="295" r:id="rId12"/>
    <p:sldId id="328" r:id="rId13"/>
    <p:sldId id="334" r:id="rId14"/>
    <p:sldId id="329" r:id="rId15"/>
    <p:sldId id="341" r:id="rId16"/>
    <p:sldId id="284" r:id="rId17"/>
    <p:sldId id="285" r:id="rId18"/>
    <p:sldId id="286" r:id="rId19"/>
    <p:sldId id="287" r:id="rId20"/>
    <p:sldId id="288" r:id="rId21"/>
    <p:sldId id="292" r:id="rId22"/>
    <p:sldId id="293" r:id="rId23"/>
    <p:sldId id="342" r:id="rId24"/>
    <p:sldId id="343" r:id="rId25"/>
    <p:sldId id="289" r:id="rId26"/>
    <p:sldId id="291" r:id="rId27"/>
    <p:sldId id="297" r:id="rId28"/>
    <p:sldId id="296" r:id="rId29"/>
    <p:sldId id="282" r:id="rId30"/>
    <p:sldId id="283" r:id="rId31"/>
    <p:sldId id="298" r:id="rId32"/>
    <p:sldId id="316" r:id="rId33"/>
    <p:sldId id="302" r:id="rId34"/>
    <p:sldId id="303" r:id="rId35"/>
    <p:sldId id="299" r:id="rId36"/>
    <p:sldId id="301" r:id="rId37"/>
    <p:sldId id="339" r:id="rId38"/>
    <p:sldId id="309" r:id="rId39"/>
    <p:sldId id="335" r:id="rId40"/>
    <p:sldId id="336" r:id="rId41"/>
    <p:sldId id="319"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66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060" autoAdjust="0"/>
  </p:normalViewPr>
  <p:slideViewPr>
    <p:cSldViewPr>
      <p:cViewPr varScale="1">
        <p:scale>
          <a:sx n="72" d="100"/>
          <a:sy n="72" d="100"/>
        </p:scale>
        <p:origin x="-1356" y="-90"/>
      </p:cViewPr>
      <p:guideLst>
        <p:guide orient="horz" pos="2160"/>
        <p:guide pos="2880"/>
      </p:guideLst>
    </p:cSldViewPr>
  </p:slideViewPr>
  <p:outlineViewPr>
    <p:cViewPr>
      <p:scale>
        <a:sx n="33" d="100"/>
        <a:sy n="33" d="100"/>
      </p:scale>
      <p:origin x="0" y="894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e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3.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82486A30-8944-410E-870B-1D4FD98F931E}" type="datetimeFigureOut">
              <a:rPr lang="en-US" smtClean="0"/>
              <a:pPr/>
              <a:t>2/14/2014</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524E7B8-55E5-490D-8682-5BB8F3E327FE}" type="slidenum">
              <a:rPr lang="en-US" smtClean="0"/>
              <a:pPr/>
              <a:t>‹#›</a:t>
            </a:fld>
            <a:endParaRPr lang="en-US" dirty="0"/>
          </a:p>
        </p:txBody>
      </p:sp>
    </p:spTree>
    <p:extLst>
      <p:ext uri="{BB962C8B-B14F-4D97-AF65-F5344CB8AC3E}">
        <p14:creationId xmlns:p14="http://schemas.microsoft.com/office/powerpoint/2010/main" val="2626685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6" tIns="48324" rIns="96646" bIns="48324" rtlCol="0"/>
          <a:lstStyle>
            <a:lvl1pPr algn="l">
              <a:defRPr sz="12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646" tIns="48324" rIns="96646" bIns="48324" rtlCol="0"/>
          <a:lstStyle>
            <a:lvl1pPr algn="r">
              <a:defRPr sz="1200"/>
            </a:lvl1pPr>
          </a:lstStyle>
          <a:p>
            <a:fld id="{FF81D48E-292A-47C8-A511-2D7AA3F36ECC}" type="datetimeFigureOut">
              <a:rPr lang="en-US" smtClean="0"/>
              <a:pPr/>
              <a:t>2/14/2014</a:t>
            </a:fld>
            <a:endParaRPr lang="en-US" dirty="0"/>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646" tIns="48324" rIns="96646" bIns="48324"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6" tIns="48324" rIns="96646" bIns="48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46" tIns="48324" rIns="96646" bIns="48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646" tIns="48324" rIns="96646" bIns="48324"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186249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trabajadores, operadores, y otros conductores que circulan en el</a:t>
            </a:r>
            <a:r>
              <a:rPr lang="es-US" baseline="0" noProof="0" dirty="0" smtClean="0"/>
              <a:t> espacio de trabajo, necesitan conocer los planes de las rutas y la ubicación del equipo y vehículos de carga antes que arriben a la obra. Esto requerirá el desarrollo y la comunicación del ITCP.  Se debe proporcionar información fundamental del ITCP al personal del proyecto, incluyendo a los inspectores, subcontratistas y vendedores. Esto se puede hacer con copias en papel, comunicaciones de radio, o incluso usando teléfonos y otros dispositivos móviles. El ITCP debe se actualizado diariamente en las reuniones de seguridad. Se debe requerir que los subcontratistas atiendan a las reuniones informativas del ITCP.  Durante el proyecto, el ITCP debe ser consultado al revisar el avance de la obra y adaptado a los cambios diarios rutinarios en todos los proyectos. Durante la construcción, el oficial de seguridad, los supervisores de la obra, y los capataces deberán actualizar y revisar el ITCP con los trabajadores a diario. El plan es útil para demostrar la propietario del proyecto y al personal que la seguridad de los trabajadores está siendo considerada. El objetivo primordial de estos esfuerzos es informar a los trabajadores de los peligros existentes para que puedan mantenerse libre de peligros.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La mayor parte de las actividades de construcción son regularmente y</a:t>
            </a:r>
            <a:r>
              <a:rPr lang="es-US" baseline="0" noProof="0" dirty="0" smtClean="0"/>
              <a:t> relativamente seguras. Las operaciones se vuelven riesgosas cuando hay cambios en la rutina, o hay cambios en el proceso operativo, la planta se descompone, las operaciones se realizan en espacios reducidos (sardineles, puentes, áreas de drenaje) incluso movilizarse para empezar una nueva carga de asfalto. Todas estas operaciones cambian modificaciones al plan normal.</a:t>
            </a:r>
            <a:r>
              <a:rPr lang="es-US" noProof="0" dirty="0" smtClean="0"/>
              <a:t>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Sin exageraciones . . . Cualquier cambio a la rutina crea riesgos. Cuando algo fuera de lo normal ocurre, póngase en guardia.</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s-US" noProof="0" dirty="0" smtClean="0"/>
              <a:t>Cosas simples como detener a los camiones mientras</a:t>
            </a:r>
            <a:r>
              <a:rPr lang="es-US" baseline="0" noProof="0" dirty="0" smtClean="0"/>
              <a:t> los trabajadores terminan de alistar el equipo, salvan vidas y no reducen la productividad general. Tales precauciones asegura que todos estén fuera de la vía y atentos cuando el equipo empieza a moverse</a:t>
            </a:r>
            <a:r>
              <a:rPr lang="es-US" noProof="0" dirty="0" smtClean="0"/>
              <a:t>.</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b="1" noProof="0" dirty="0" smtClean="0"/>
              <a:t>“</a:t>
            </a:r>
            <a:r>
              <a:rPr lang="es-US" b="0" noProof="0" dirty="0" smtClean="0"/>
              <a:t>Retroceder</a:t>
            </a:r>
            <a:r>
              <a:rPr lang="es-US" noProof="0" dirty="0" smtClean="0"/>
              <a:t>” es una de las situaciones más peligrosas en las que los trabajadores a pie son vulnerables, especialmente si el equipo es un gran camión de carga. Existen varios principios para el retroceso seguro en las zonas de trabajo:</a:t>
            </a:r>
          </a:p>
          <a:p>
            <a:r>
              <a:rPr lang="es-US" noProof="0" dirty="0" smtClean="0"/>
              <a:t>*El</a:t>
            </a:r>
            <a:r>
              <a:rPr lang="es-US" baseline="0" noProof="0" dirty="0" smtClean="0"/>
              <a:t> retroceso debe ser una operación controlada, usada solo cuando sea necesario y aun así bajo condiciones específicas.</a:t>
            </a:r>
            <a:endParaRPr lang="es-US" noProof="0" dirty="0" smtClean="0"/>
          </a:p>
          <a:p>
            <a:pPr lvl="0"/>
            <a:r>
              <a:rPr lang="es-US" noProof="0" dirty="0" smtClean="0"/>
              <a:t>*El área de trabajo debe ser organizada para minimizar</a:t>
            </a:r>
            <a:r>
              <a:rPr lang="es-US" baseline="0" noProof="0" dirty="0" smtClean="0"/>
              <a:t> retrocesos</a:t>
            </a:r>
            <a:r>
              <a:rPr lang="es-US" noProof="0" dirty="0" smtClean="0"/>
              <a:t>;</a:t>
            </a:r>
          </a:p>
          <a:p>
            <a:pPr lvl="0"/>
            <a:r>
              <a:rPr lang="es-US" noProof="0" dirty="0" smtClean="0"/>
              <a:t>*Debe existir una comunicación clara entre el operador y los trabajadores a pie antes de iniciar el retroceso;</a:t>
            </a:r>
          </a:p>
          <a:p>
            <a:pPr defTabSz="948507">
              <a:defRPr/>
            </a:pPr>
            <a:r>
              <a:rPr lang="es-US" noProof="0" dirty="0" smtClean="0"/>
              <a:t>*Los operadores y trabajadores deben entender</a:t>
            </a:r>
            <a:r>
              <a:rPr lang="es-US" baseline="0" noProof="0" dirty="0" smtClean="0"/>
              <a:t> las áreas ciegas alrededor del equipo en la obra</a:t>
            </a:r>
            <a:r>
              <a:rPr lang="es-US" noProof="0" dirty="0" smtClean="0"/>
              <a:t>.</a:t>
            </a:r>
          </a:p>
          <a:p>
            <a:pPr lvl="0"/>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Además de los principios de retroceso</a:t>
            </a:r>
            <a:r>
              <a:rPr lang="es-US" baseline="0" noProof="0" dirty="0" smtClean="0"/>
              <a:t> seguro, existen varias prácticas positivas que cada trabajador en la zona de construcción debe emplear</a:t>
            </a:r>
            <a:r>
              <a:rPr lang="es-US" noProof="0" dirty="0" smtClean="0"/>
              <a:t>:</a:t>
            </a:r>
          </a:p>
          <a:p>
            <a:pPr lvl="0"/>
            <a:r>
              <a:rPr lang="es-US" noProof="0" dirty="0" smtClean="0"/>
              <a:t>*Los operadores deben estar seguros de su entorno y de la ubicación de los trabajadores,</a:t>
            </a:r>
            <a:r>
              <a:rPr lang="es-US" baseline="0" noProof="0" dirty="0" smtClean="0"/>
              <a:t> equipos y obstáculos del suelo</a:t>
            </a:r>
            <a:endParaRPr lang="es-US" noProof="0" dirty="0" smtClean="0"/>
          </a:p>
          <a:p>
            <a:pPr lvl="0"/>
            <a:r>
              <a:rPr lang="es-US" noProof="0" dirty="0" smtClean="0"/>
              <a:t>*Señaladores debidamente asignados deben emplearse cuando sea apropiado</a:t>
            </a:r>
          </a:p>
          <a:p>
            <a:pPr lvl="0"/>
            <a:r>
              <a:rPr lang="es-US" noProof="0" dirty="0" smtClean="0"/>
              <a:t>*Todos los trabajadores deben ser entrenados para evitar acercarse o trabajar cerca a equipos</a:t>
            </a:r>
            <a:r>
              <a:rPr lang="es-US" baseline="0" noProof="0" dirty="0" smtClean="0"/>
              <a:t> en retroceso</a:t>
            </a:r>
            <a:endParaRPr lang="es-US" noProof="0" dirty="0" smtClean="0"/>
          </a:p>
          <a:p>
            <a:pPr lvl="0"/>
            <a:r>
              <a:rPr lang="es-US" noProof="0" dirty="0" smtClean="0"/>
              <a:t>*Los operadores y choferes</a:t>
            </a:r>
            <a:r>
              <a:rPr lang="es-US" baseline="0" noProof="0" dirty="0" smtClean="0"/>
              <a:t> deben evitar retrocesos a menos que sea necesario</a:t>
            </a:r>
            <a:endParaRPr lang="es-US" noProof="0" dirty="0" smtClean="0"/>
          </a:p>
          <a:p>
            <a:pPr lvl="0"/>
            <a:endParaRPr lang="es-US" noProof="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s-US" noProof="0" dirty="0" smtClean="0"/>
              <a:t>*Los operadores y choferes deben caminar alrededor del vehículo</a:t>
            </a:r>
            <a:r>
              <a:rPr lang="es-US" baseline="0" noProof="0" dirty="0" smtClean="0"/>
              <a:t> para identificar peligros</a:t>
            </a:r>
            <a:endParaRPr lang="es-US" noProof="0" dirty="0" smtClean="0"/>
          </a:p>
          <a:p>
            <a:pPr lvl="0"/>
            <a:r>
              <a:rPr lang="es-US" noProof="0" dirty="0" smtClean="0"/>
              <a:t>*Los operadores,</a:t>
            </a:r>
            <a:r>
              <a:rPr lang="es-US" baseline="0" noProof="0" dirty="0" smtClean="0"/>
              <a:t> choferes y trabajadores a pies deben estar conscientes de las áreas ciegas</a:t>
            </a:r>
            <a:endParaRPr lang="es-US" noProof="0" dirty="0" smtClean="0"/>
          </a:p>
          <a:p>
            <a:pPr lvl="0"/>
            <a:r>
              <a:rPr lang="es-US" noProof="0" dirty="0" smtClean="0"/>
              <a:t>*Los operadores y choferes deben emplear a un señalador </a:t>
            </a:r>
            <a:r>
              <a:rPr lang="es-US" b="1" u="sng" noProof="0" dirty="0" smtClean="0"/>
              <a:t>cuando</a:t>
            </a:r>
            <a:r>
              <a:rPr lang="es-US" b="1" u="sng" baseline="0" noProof="0" dirty="0" smtClean="0"/>
              <a:t> sea posible</a:t>
            </a:r>
            <a:r>
              <a:rPr lang="es-US" b="0" u="none" baseline="0" noProof="0" dirty="0" smtClean="0"/>
              <a:t>  en retrocesos o maniobras cerca de trabajadores a pie u otras condiciones peligrosas</a:t>
            </a:r>
            <a:r>
              <a:rPr lang="es-US" noProof="0" dirty="0" smtClean="0"/>
              <a:t>.  (Esto no se aplica si no hay trabajadores a pie u otros vehículos en el área)</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operadores deben estar completamente familiarizado con su entorno. Esto incluye a objetos a nivel del suelo, otros vehículos y trabajadores a pie.</a:t>
            </a:r>
            <a:r>
              <a:rPr lang="es-US" baseline="0" noProof="0" dirty="0" smtClean="0"/>
              <a:t> Una práctica importante es el comunicar las condiciones del lugar y prácticas de seguridad con los choferes de camiones antes de que entren al espacio de trabajo y actualizarlos continuamente durante las operaciones. Manténgalos informados sobre el plan de seguridad del lugar y los cambios en las condiciones.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a:t>
            </a:r>
            <a:r>
              <a:rPr lang="es-US" noProof="0" dirty="0" err="1" smtClean="0"/>
              <a:t>señaladore</a:t>
            </a:r>
            <a:r>
              <a:rPr lang="es-US" noProof="0" dirty="0" smtClean="0"/>
              <a:t> entrenados son esenciales en las áreas de trabajo en los que hay muchos</a:t>
            </a:r>
            <a:r>
              <a:rPr lang="es-US" baseline="0" noProof="0" dirty="0" smtClean="0"/>
              <a:t> trabajadores a pie en los alrededores, muchos vehículos operando en áreas confinadas, u obstáculos que pueden no ser visibles a los choferes. Un miembro del personal debe estar asignado a desempeñar esta función cuando se requiera.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El empleo de señaladores es recomendados por el ANSI and otras agencias.</a:t>
            </a:r>
            <a:r>
              <a:rPr lang="es-US" baseline="0" noProof="0" dirty="0" smtClean="0"/>
              <a:t> Son requeridos en algunos estados cuando no se usan sistemas de cámara/radar, incluyendo Virginia y el Estado de Washington.</a:t>
            </a:r>
            <a:r>
              <a:rPr lang="es-US" noProof="0" dirty="0" smtClean="0"/>
              <a:t>  Un señalador puede ser designado del personal, pero debe ser entrenado apropiadamente en señalización y auto</a:t>
            </a:r>
            <a:r>
              <a:rPr lang="es-US" baseline="0" noProof="0" dirty="0" smtClean="0"/>
              <a:t> ubicación.</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Se genera confusión cuando hay mucha gente cerca al señalador, o hay mas de una persona tratando de dar indicaciones. Designe</a:t>
            </a:r>
            <a:r>
              <a:rPr lang="es-US" baseline="0" noProof="0" dirty="0" smtClean="0"/>
              <a:t> sólo a UN señalador y mantenga a los demás trabajadores alejados del mismo. Una buena práctica es tener una reunión matutina de evaluación antes de iniciar labores para determinar si se requieren señaladores.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Al</a:t>
            </a:r>
            <a:r>
              <a:rPr lang="es-US" baseline="0" noProof="0" dirty="0" smtClean="0"/>
              <a:t> diseñar in ITCP</a:t>
            </a:r>
            <a:r>
              <a:rPr lang="es-US" noProof="0" dirty="0" smtClean="0"/>
              <a:t>, es importante</a:t>
            </a:r>
            <a:r>
              <a:rPr lang="es-US" baseline="0" noProof="0" dirty="0" smtClean="0"/>
              <a:t> tener en cuenta el comportamiento humano</a:t>
            </a:r>
            <a:r>
              <a:rPr lang="es-US" noProof="0" dirty="0" smtClean="0"/>
              <a:t>. Por ejemplo, ¿en qué lugares es</a:t>
            </a:r>
            <a:r>
              <a:rPr lang="es-US" baseline="0" noProof="0" dirty="0" smtClean="0"/>
              <a:t> probable que se detengan o reúnan los trabajadores</a:t>
            </a:r>
            <a:r>
              <a:rPr lang="es-US" noProof="0" dirty="0" smtClean="0"/>
              <a:t>?  En los días calurosos,</a:t>
            </a:r>
            <a:r>
              <a:rPr lang="es-US" baseline="0" noProof="0" dirty="0" smtClean="0"/>
              <a:t> hay alguna sombra en las inmediaciones</a:t>
            </a:r>
            <a:r>
              <a:rPr lang="es-US" noProof="0" dirty="0" smtClean="0"/>
              <a:t>? ¿Donde se ubican las letrinas? </a:t>
            </a:r>
            <a:r>
              <a:rPr kumimoji="0" lang="es-US" sz="1200" b="0" i="0" u="none" strike="noStrike" kern="1200" cap="none" spc="0" normalizeH="0" baseline="0" noProof="0" dirty="0" smtClean="0">
                <a:ln>
                  <a:noFill/>
                </a:ln>
                <a:solidFill>
                  <a:prstClr val="black"/>
                </a:solidFill>
                <a:effectLst/>
                <a:uLnTx/>
                <a:uFillTx/>
                <a:latin typeface="+mn-lt"/>
                <a:ea typeface="+mn-ea"/>
                <a:cs typeface="+mn-cs"/>
              </a:rPr>
              <a:t>¿</a:t>
            </a:r>
            <a:r>
              <a:rPr lang="es-US" noProof="0" dirty="0" smtClean="0"/>
              <a:t>Donde preferirán</a:t>
            </a:r>
            <a:r>
              <a:rPr lang="es-US" baseline="0" noProof="0" dirty="0" smtClean="0"/>
              <a:t> reunirse los trabajadores cuando hace frio o si llueve</a:t>
            </a:r>
            <a:r>
              <a:rPr lang="es-US" noProof="0" dirty="0" smtClean="0"/>
              <a:t>? Si los trabajadores está</a:t>
            </a:r>
            <a:r>
              <a:rPr lang="es-US" baseline="0" noProof="0" dirty="0" smtClean="0"/>
              <a:t>n dispuestos a caminar hacia algún lugar, existe una ruta segura para que se desplacen hacia allá</a:t>
            </a:r>
            <a:r>
              <a:rPr lang="es-US" noProof="0" dirty="0" smtClean="0"/>
              <a:t>?  Un buen ITCP incluirá</a:t>
            </a:r>
            <a:r>
              <a:rPr lang="es-US" baseline="0" noProof="0" dirty="0" smtClean="0"/>
              <a:t> tales aspectos</a:t>
            </a:r>
            <a:r>
              <a:rPr lang="es-US" noProof="0" dirty="0" smtClean="0"/>
              <a:t>.</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Antes</a:t>
            </a:r>
            <a:r>
              <a:rPr lang="es-US" baseline="0" noProof="0" dirty="0" smtClean="0"/>
              <a:t> de mover vehículos o equipo, el operador debe caminar alrededor del mismo para asegurarse que no hayan personas ni obstáculos en las áreas ciegas. Un plan alternativo para el operador es el empleo de un señalador.</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s-US" noProof="0" dirty="0" smtClean="0"/>
              <a:t>Un</a:t>
            </a:r>
            <a:r>
              <a:rPr lang="es-US" baseline="0" noProof="0" dirty="0" smtClean="0"/>
              <a:t> paso crítico para el diseño de un ITCP es graficar el lugar en el que los peatones se ubicarán normalmente</a:t>
            </a:r>
            <a:r>
              <a:rPr lang="es-US" noProof="0" dirty="0" smtClean="0"/>
              <a:t>, las clases de equipo en el área de trabajo y el trayecto</a:t>
            </a:r>
            <a:r>
              <a:rPr lang="es-US" baseline="0" noProof="0" dirty="0" smtClean="0"/>
              <a:t> para cada equipo. Los trayectos de los camiones y vehículos de construcción en movimiento deben ser planificado de conformidad a los principios de control de tráfico seguro</a:t>
            </a:r>
            <a:r>
              <a:rPr lang="es-US" noProof="0" dirty="0" smtClean="0"/>
              <a:t>. Deben</a:t>
            </a:r>
            <a:r>
              <a:rPr lang="es-US" baseline="0" noProof="0" dirty="0" smtClean="0"/>
              <a:t> evitarse las m</a:t>
            </a:r>
            <a:r>
              <a:rPr lang="es-US" noProof="0" dirty="0" smtClean="0"/>
              <a:t>aniobras prolongadas de retroceso para camiones de carga, y los puntos de ingreso y salida de camiones en movimiento debe ser controlados. Los </a:t>
            </a:r>
            <a:r>
              <a:rPr lang="es-US" noProof="0" dirty="0" err="1" smtClean="0"/>
              <a:t>TTCDs</a:t>
            </a:r>
            <a:r>
              <a:rPr lang="es-US" noProof="0" dirty="0" smtClean="0"/>
              <a:t> pueden ser usados dentro del espacio de trabajo para separar las áreas designadas para los trabajadores y las rutas</a:t>
            </a:r>
            <a:r>
              <a:rPr lang="es-US" baseline="0" noProof="0" dirty="0" smtClean="0"/>
              <a:t> para los vehículos y equipos de construcción.</a:t>
            </a:r>
            <a:endParaRPr lang="es-US" noProof="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Algunos</a:t>
            </a:r>
            <a:r>
              <a:rPr lang="es-US" baseline="0" noProof="0" dirty="0" smtClean="0"/>
              <a:t> contratistas nombran/diseñan lugares de ingreso y salida para informar a los choferes a donde deben ir. Por ejemplo, un contratista puede designar el “</a:t>
            </a:r>
            <a:r>
              <a:rPr lang="es-US" baseline="0" noProof="0" dirty="0" err="1" smtClean="0"/>
              <a:t>Area</a:t>
            </a:r>
            <a:r>
              <a:rPr lang="es-US" baseline="0" noProof="0" dirty="0" smtClean="0"/>
              <a:t> A,” “</a:t>
            </a:r>
            <a:r>
              <a:rPr lang="es-US" baseline="0" noProof="0" dirty="0" err="1" smtClean="0"/>
              <a:t>Area</a:t>
            </a:r>
            <a:r>
              <a:rPr lang="es-US" baseline="0" noProof="0" dirty="0" smtClean="0"/>
              <a:t> B,” “</a:t>
            </a:r>
            <a:r>
              <a:rPr lang="es-US" baseline="0" noProof="0" dirty="0" err="1" smtClean="0"/>
              <a:t>Area</a:t>
            </a:r>
            <a:r>
              <a:rPr lang="es-US" baseline="0" noProof="0" dirty="0" smtClean="0"/>
              <a:t> C,” etc.</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s-US" noProof="0" dirty="0" smtClean="0"/>
              <a:t>Cuando se crean trayectorias</a:t>
            </a:r>
            <a:r>
              <a:rPr lang="es-US" baseline="0" noProof="0" dirty="0" smtClean="0"/>
              <a:t> vehiculares</a:t>
            </a:r>
            <a:r>
              <a:rPr lang="es-US" noProof="0" dirty="0" smtClean="0"/>
              <a:t>, la preocupación primordial es asegurarse que los choferes/operadores conozcan a donde pueden o no pueden ir, y que los trabajadores conozcan las áreas que deben evitar. El planeamiento de la ruta se hace antes que arriben los vehículos a la obra.</a:t>
            </a:r>
            <a:r>
              <a:rPr lang="es-US" baseline="0" noProof="0" dirty="0" smtClean="0"/>
              <a:t> Los trabajadores a pie deben ser ubicados lo más lejos posible del trayecto de los vehículos. Las áreas de parqueo, baños, o descanso</a:t>
            </a:r>
            <a:r>
              <a:rPr lang="es-US" noProof="0" dirty="0" smtClean="0"/>
              <a:t> deben mantenerse lejos de las zonas principales</a:t>
            </a:r>
            <a:r>
              <a:rPr lang="es-US" baseline="0" noProof="0" dirty="0" smtClean="0"/>
              <a:t> de confluencia entre los rodillos </a:t>
            </a:r>
            <a:r>
              <a:rPr lang="es-US" baseline="0" noProof="0" dirty="0" err="1" smtClean="0"/>
              <a:t>extendedores</a:t>
            </a:r>
            <a:r>
              <a:rPr lang="es-US" baseline="0" noProof="0" dirty="0" smtClean="0"/>
              <a:t> y los camiones de carga.</a:t>
            </a:r>
            <a:endParaRPr lang="es-US" noProof="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s-US" noProof="0" dirty="0" smtClean="0"/>
              <a:t>En algunos casos, los trabajadores deben entrar a las áreas libres</a:t>
            </a:r>
            <a:r>
              <a:rPr lang="es-US" baseline="0" noProof="0" dirty="0" smtClean="0"/>
              <a:t> de trabajadores para realizar sus labores. Esas podrían incluir la realización de control de calidad, y la medición de densidad del asfalto. Como la zona libre de trabajadores podría incluir el área de aplanamiento. En este caso debe existir una comunicación clara y constante entre el técnico Control de Calidad y el operador del rodillo para determinar donde estará el técnico mientras se pasa el rodillo.</a:t>
            </a:r>
            <a:endParaRPr lang="es-US" noProof="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66">
              <a:defRPr/>
            </a:pPr>
            <a:r>
              <a:rPr lang="es-US" noProof="0" dirty="0" smtClean="0"/>
              <a:t>En base a su conocimiento actual de las zonas de peligro</a:t>
            </a:r>
            <a:r>
              <a:rPr lang="es-US" baseline="0" noProof="0" dirty="0" smtClean="0"/>
              <a:t>, </a:t>
            </a:r>
            <a:r>
              <a:rPr lang="es-US" noProof="0" dirty="0" smtClean="0"/>
              <a:t>¿</a:t>
            </a:r>
            <a:r>
              <a:rPr lang="es-US" baseline="0" noProof="0" dirty="0" smtClean="0"/>
              <a:t>que áreas identificaría como “zonas libre de trabajadores” ó áreas en las que los trabajadores a pie estarían en peligro de ser impactados por algún vehículo?  (</a:t>
            </a:r>
            <a:r>
              <a:rPr lang="es-US" b="1" i="1" baseline="0" noProof="0" dirty="0" smtClean="0"/>
              <a:t>Luego del </a:t>
            </a:r>
            <a:r>
              <a:rPr lang="es-US" b="1" i="1" baseline="0" noProof="0" dirty="0" err="1" smtClean="0"/>
              <a:t>Click</a:t>
            </a:r>
            <a:r>
              <a:rPr lang="es-US" baseline="0" noProof="0" dirty="0" smtClean="0"/>
              <a:t>) El área roja es una solución de muestra de los lugares libre de trabajadores. Se destaca la línea de tráfico activo, los puntos de ingreso y salida de la carga, y se marca el área de actividad alrededor de los rodillos</a:t>
            </a:r>
            <a:r>
              <a:rPr lang="es-US" noProof="0" dirty="0" smtClean="0"/>
              <a:t>.</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principios claves para la creación de las trayectorias de los vehículos</a:t>
            </a:r>
            <a:r>
              <a:rPr lang="es-US" baseline="0" noProof="0" dirty="0" smtClean="0"/>
              <a:t> son 1) Planeamiento anticipado de las rutas; 2) Comunicación de las rutas al personal en la obra y a los choferes que entregan carga; 3) Diagramación de las zonas libres de trabajadores y las zonas libre de equipo, de tal forma que tanto todos los trabajadores sepan donde se espera que estén. Esta es una muestra de un plan para la entrega de asfalto en una operación de pavimentado. Muestra como los camiones de entrega entran al área de trabajo, hacen fila para hacer la entrega, retroceden hacia la </a:t>
            </a:r>
            <a:r>
              <a:rPr lang="es-US" baseline="0" noProof="0" dirty="0" err="1" smtClean="0"/>
              <a:t>pavimentadora</a:t>
            </a:r>
            <a:r>
              <a:rPr lang="es-US" baseline="0" noProof="0" dirty="0" smtClean="0"/>
              <a:t>, vacían la carga y luego salen. Aunque este es un ejemplo de un plan “modelo,” se puede lograr el mismo resultado con un diagrama hecho a mano. Posteriormente en este curso presentaremos información más detallada para la creación de un ITCP.</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planes de ITC</a:t>
            </a:r>
            <a:r>
              <a:rPr lang="es-US" baseline="0" noProof="0" dirty="0" smtClean="0"/>
              <a:t> can ser detallados, tales como el dibujado en CAD en la diapositiva previa, o tan poco complicado como el que se muestra en este dibujo hecho a mano. El único propósito es comunicar la trayectoria de los equipos y de las zonas de trabajo. En esta operación de esparcimiento del suelo, un dibujo simple demuestra como los puntos de acceso de los camiones de carga están limitados. Las operaciones de retroceso están controladas por un señalador y esparcidores de suelo.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66">
              <a:defRPr/>
            </a:pPr>
            <a:r>
              <a:rPr lang="es-US" noProof="0" dirty="0" smtClean="0"/>
              <a:t>Los planes de ITCP  se usan para identificar problemas potenciales en el proceso</a:t>
            </a:r>
            <a:r>
              <a:rPr lang="es-US" baseline="0" noProof="0" dirty="0" smtClean="0"/>
              <a:t> de trabajo. Este es el análisis de un caso fatal en el que un plan de ITC debidamente diseñado pudo haber evitado el deceso. Escenario: Las áreas grises representan una autopista dividida que está siendo pavimentada con concreto. Los camiones de carga que entregan el concreto arriban a la obra por el lado izquierdo y se ponen en fila frente a la </a:t>
            </a:r>
            <a:r>
              <a:rPr lang="es-US" baseline="0" noProof="0" dirty="0" err="1" smtClean="0"/>
              <a:t>pavimentadora</a:t>
            </a:r>
            <a:r>
              <a:rPr lang="es-US" baseline="0" noProof="0" dirty="0" smtClean="0"/>
              <a:t> que se va aproximando.</a:t>
            </a:r>
            <a:r>
              <a:rPr lang="es-US" noProof="0" dirty="0" smtClean="0"/>
              <a:t> A medida que el camión vacía su carga,</a:t>
            </a:r>
            <a:r>
              <a:rPr lang="es-US" baseline="0" noProof="0" dirty="0" smtClean="0"/>
              <a:t> deja el lugar avanzando hacia adelante por el lado izquierdo a lo largo de la fila de camiones que esperan su turno para descargar, hace una vuelta en K y retrocede devuelta a la </a:t>
            </a:r>
            <a:r>
              <a:rPr lang="es-US" baseline="0" noProof="0" dirty="0" err="1" smtClean="0"/>
              <a:t>pavimentadora</a:t>
            </a:r>
            <a:r>
              <a:rPr lang="es-US" baseline="0" noProof="0" dirty="0" smtClean="0"/>
              <a:t>. Con seis camiones esperando en fila, la </a:t>
            </a:r>
            <a:r>
              <a:rPr lang="es-US" baseline="0" noProof="0" dirty="0" err="1" smtClean="0"/>
              <a:t>pavimentadora</a:t>
            </a:r>
            <a:r>
              <a:rPr lang="es-US" baseline="0" noProof="0" dirty="0" smtClean="0"/>
              <a:t> pasa la zona de giro y </a:t>
            </a:r>
            <a:r>
              <a:rPr lang="es-US" b="1" u="sng" baseline="0" noProof="0" dirty="0" smtClean="0"/>
              <a:t>los camiones necesitan retroceder</a:t>
            </a:r>
            <a:r>
              <a:rPr lang="es-US" baseline="0" noProof="0" dirty="0" smtClean="0"/>
              <a:t>. Se pidió a un trabajador que indique a los choferes para que retrocedan , así que fue al último camión y le dijo al chofer que retroceda. (Nota, la forma en que los vehículos están esperando (haciendo fila, cola, etc.) puede variar de un área a otra. Lo importante que hay que destacar es mantener a los trabajadores a pie lejos de los vehículos en movimiento; y comunicarse con los choferes de forma que sepan en donde puede ver a los trabajadores.)</a:t>
            </a:r>
            <a:endParaRPr lang="es-US" noProof="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66">
              <a:defRPr/>
            </a:pPr>
            <a:r>
              <a:rPr lang="es-US" noProof="0" dirty="0" smtClean="0"/>
              <a:t>A medida que el último camión empieza a retroceder, otro</a:t>
            </a:r>
            <a:r>
              <a:rPr lang="es-US" baseline="0" noProof="0" dirty="0" smtClean="0"/>
              <a:t> camión va arribando al lugar y se coloca en la fila de camiones. El chofer del último camión, al ver al nuevo camión arribando, empieza a girar a la derecha a medida que retrocede. Mientras tanto, el trabajador, que también ha visto el arribo del camión, camina hacia el camión que está arribando y es atropellado de retroceso por el último camión. </a:t>
            </a:r>
            <a:r>
              <a:rPr lang="es-US" noProof="0" dirty="0" smtClean="0"/>
              <a:t>¿</a:t>
            </a:r>
            <a:r>
              <a:rPr lang="es-US" baseline="0" noProof="0" dirty="0" smtClean="0"/>
              <a:t>Como podría haber sido planeada esta operación para prevenir esta muerte? </a:t>
            </a:r>
            <a:r>
              <a:rPr lang="es-US" b="1" i="1" baseline="0" noProof="0" dirty="0" smtClean="0"/>
              <a:t>Posible Respuesta</a:t>
            </a:r>
            <a:r>
              <a:rPr lang="es-US" baseline="0" noProof="0" dirty="0" smtClean="0"/>
              <a:t>: </a:t>
            </a:r>
            <a:r>
              <a:rPr lang="es-US" noProof="0" dirty="0" smtClean="0"/>
              <a:t> Si la </a:t>
            </a:r>
            <a:r>
              <a:rPr lang="es-US" noProof="0" dirty="0" err="1" smtClean="0"/>
              <a:t>linea</a:t>
            </a:r>
            <a:r>
              <a:rPr lang="es-US" noProof="0" dirty="0" smtClean="0"/>
              <a:t> de camiones hubiera sido mantenida a la izquierda de la zona de giro y si esperase hasta que requieran acercarse al personal, no </a:t>
            </a:r>
            <a:r>
              <a:rPr lang="es-US" noProof="0" dirty="0" err="1" smtClean="0"/>
              <a:t>huniera</a:t>
            </a:r>
            <a:r>
              <a:rPr lang="es-US" noProof="0" dirty="0" smtClean="0"/>
              <a:t> existido necesidad de retroceder</a:t>
            </a:r>
            <a:r>
              <a:rPr lang="es-US" baseline="0" noProof="0" dirty="0" smtClean="0"/>
              <a:t> toda la fila de camiones. Las zonas de giro cambian constantemente. El personal de la obra necesita comunicar a los choferes el punto en el cual la zona de giro cambiará.</a:t>
            </a:r>
            <a:endParaRPr lang="es-US" noProof="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El uso de radios y celulares durante</a:t>
            </a:r>
            <a:r>
              <a:rPr lang="es-US" baseline="0" noProof="0" dirty="0" smtClean="0"/>
              <a:t> el trabajo </a:t>
            </a:r>
            <a:r>
              <a:rPr lang="es-US" noProof="0" dirty="0" smtClean="0"/>
              <a:t>se realiza con mayor</a:t>
            </a:r>
            <a:r>
              <a:rPr lang="es-US" baseline="0" noProof="0" dirty="0" smtClean="0"/>
              <a:t> frecuencia</a:t>
            </a:r>
            <a:r>
              <a:rPr lang="es-US" noProof="0" dirty="0" smtClean="0"/>
              <a:t>. </a:t>
            </a:r>
            <a:r>
              <a:rPr lang="es-US" noProof="0" dirty="0" smtClean="0">
                <a:latin typeface="Agency FB"/>
              </a:rPr>
              <a:t>¿</a:t>
            </a:r>
            <a:r>
              <a:rPr lang="es-US" noProof="0" dirty="0" smtClean="0"/>
              <a:t>Pueden usar teléfonos los trabajadores en la obra? </a:t>
            </a:r>
            <a:r>
              <a:rPr lang="es-US" noProof="0" dirty="0" smtClean="0">
                <a:latin typeface="Agency FB"/>
              </a:rPr>
              <a:t>¿</a:t>
            </a:r>
            <a:r>
              <a:rPr lang="es-US" noProof="0" dirty="0" smtClean="0"/>
              <a:t>Como hace el capataz para comunicarse</a:t>
            </a:r>
            <a:r>
              <a:rPr lang="es-US" baseline="0" noProof="0" dirty="0" smtClean="0"/>
              <a:t> con los otros grupos</a:t>
            </a:r>
            <a:r>
              <a:rPr lang="es-US" noProof="0" dirty="0" smtClean="0"/>
              <a:t>?  Al hablar por teléfono, la</a:t>
            </a:r>
            <a:r>
              <a:rPr lang="es-US" baseline="0" noProof="0" dirty="0" smtClean="0"/>
              <a:t> gente suele taparse el oído opuesto al teléfono y mirar al suelo para concentrarse en medio de un ambiente ruido. Al hacerlo, los trabajadores no verán los peligros ni oirán las alarmas. </a:t>
            </a:r>
            <a:r>
              <a:rPr lang="es-US" noProof="0" dirty="0" smtClean="0">
                <a:latin typeface="Agency FB"/>
              </a:rPr>
              <a:t>¿</a:t>
            </a:r>
            <a:r>
              <a:rPr lang="es-US" baseline="0" noProof="0" dirty="0" smtClean="0"/>
              <a:t>Como puede hacer el ITCP para controlar esta conducta</a:t>
            </a:r>
            <a:r>
              <a:rPr lang="es-US" noProof="0" dirty="0" smtClean="0"/>
              <a:t>? </a:t>
            </a:r>
            <a:r>
              <a:rPr lang="es-US" noProof="0" dirty="0" smtClean="0">
                <a:latin typeface="Agency FB"/>
              </a:rPr>
              <a:t>¿</a:t>
            </a:r>
            <a:r>
              <a:rPr lang="es-US" noProof="0" dirty="0" smtClean="0"/>
              <a:t>Pueden designarse</a:t>
            </a:r>
            <a:r>
              <a:rPr lang="es-US" baseline="0" noProof="0" dirty="0" smtClean="0"/>
              <a:t> algunos lugares para que los trabajadores hagan y reciban llamadas</a:t>
            </a:r>
            <a:r>
              <a:rPr lang="es-US" noProof="0" dirty="0" smtClean="0"/>
              <a:t>?  El factor humano juega un rol importante en el desarrollo</a:t>
            </a:r>
            <a:r>
              <a:rPr lang="es-US" baseline="0" noProof="0" dirty="0" smtClean="0"/>
              <a:t> de los ITCP y debe ser considerado cuidadosamente</a:t>
            </a:r>
            <a:r>
              <a:rPr lang="es-US" noProof="0" dirty="0" smtClean="0"/>
              <a:t>.</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Esta diapositiva muestra</a:t>
            </a:r>
            <a:r>
              <a:rPr lang="es-US" baseline="0" noProof="0" dirty="0" smtClean="0"/>
              <a:t> como la organización del lugar puede mejorar su seguridad. En la foto, el vehículo estacionado a la derecha está restringiendo el acceso al área de trabajo. Con equipos de construcción y camiones operando a la izquierda, los trabajadores a pie están forzados a caminar cerca del equipo que se balancea en su operación. Un ITCP podría orienta al personal para estacionar sus vehículos en otra ubicación mas segura. Aun cuando puedan haber lugares en los que los vehículos y trabajadores se cruzan, un trabajador a pie nunca debe cruzar por el camino de un vehículo en retroceso.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Al considerar la conducta típica del trabajador</a:t>
            </a:r>
            <a:r>
              <a:rPr lang="es-US" baseline="0" noProof="0" dirty="0" smtClean="0"/>
              <a:t> y sus necesidades, un ITCP puede ser utilizado para anticipar los lugares y rutas que los trabajadores pueden tomar y crear ambientes seguros, rutas y desvíos que mantenga un desplazamiento seguro de los trabajadores en el espacio de trabajo.</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choferes de los vehículos de entrega deben estar al tanto de los procedimientos a seguir cuando los trabajadores se les aproximan para recibir información o proveer instrucciones. Esta notificación alertará a los conductores sobre</a:t>
            </a:r>
            <a:r>
              <a:rPr lang="es-US" baseline="0" noProof="0" dirty="0" smtClean="0"/>
              <a:t> </a:t>
            </a:r>
            <a:r>
              <a:rPr lang="es-US" noProof="0" dirty="0" smtClean="0"/>
              <a:t>los lugares en los que puede encontrar trabajadores a pie.</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baseline="0" noProof="0" dirty="0" smtClean="0"/>
              <a:t>Cuando los camiones de carga hacen fila esperando su turno para descargar, los choferes y trabajadores a pie afrontan peligros similares a los causados por vehículos que entran al espacio de trabajo, puesto que los camiones pueden estar haciendo fila en áreas frecuentadas por trabajadores a pie. Esta situación puede ser aun más peligrosa por cuanto un trabajador se puede aproximar a un vehículo pensando que permanecerá detenido y el mismo empieza a moverse abruptamente. Del mismo modo que uno debe acercarse a los operadores de equipos, los trabajadores a pie nunca deben acercarse a la fila de camiones sin haber tenido una comunicación positiva con el chofer que les autorice a aproximarse.</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En la mayoría de zonas de trabajo, existen soluciones tecnológicas que alertan a los choferes y operadores de la presencia de trabajadores a pie. Estas tecnologías incluyen alarmas, cámaras, radares, sonares, y sistemas de etiquetado. Cada</a:t>
            </a:r>
            <a:r>
              <a:rPr lang="es-US" baseline="0" noProof="0" dirty="0" smtClean="0"/>
              <a:t> una de estas tecnologías tiene desafíos únicos para su aplicación, desde lentes sucios hasta altos costos. Conforme se usa y experimenta más con estos equipos, muchos de estos desafíos van siendo superados. (Para una presentación profunda de soluciones tecnológicas, el instructor debe emplear la presentación del Módulo Siete, que abunda en detalles)</a:t>
            </a:r>
            <a:endParaRPr lang="es-US" i="1" noProof="0" dirty="0" smtClean="0"/>
          </a:p>
        </p:txBody>
      </p:sp>
      <p:sp>
        <p:nvSpPr>
          <p:cNvPr id="4" name="Slide Number Placeholder 3"/>
          <p:cNvSpPr>
            <a:spLocks noGrp="1"/>
          </p:cNvSpPr>
          <p:nvPr>
            <p:ph type="sldNum" sz="quarter" idx="10"/>
          </p:nvPr>
        </p:nvSpPr>
        <p:spPr/>
        <p:txBody>
          <a:bodyPr/>
          <a:lstStyle/>
          <a:p>
            <a:fld id="{2C3EAC68-8BDB-4104-9D51-555F29A8ACB0}" type="slidenum">
              <a:rPr lang="en-US" smtClean="0"/>
              <a:pPr/>
              <a:t>39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Como se destacó previamente, existen muchos temas</a:t>
            </a:r>
            <a:r>
              <a:rPr lang="es-US" baseline="0" noProof="0" dirty="0" smtClean="0"/>
              <a:t> a tener en cuenta al usar tecnología para identificar y ubicar mejor a los trabajadores a pie.  Alarmas de retroceso que suenan muy frecuentemente tienden a ser ignoradas; operadores y choferes abrumados por el número de pantallas, espejos, y otros dispositivos que requieren su atención; los dispositivos de advertencia personal son caros y pueden estorbar a los trabajadores para realizar eficientemente sus labores. Los beneficios de las soluciones tecnológicas deben sopesarse contra las consecuencias negativas.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El equipo de construcción normalmente es grande y tiene una cabina cerrada. Estas características puede crear grandes puntos ciegos que dificultan la visibilidad del operador. Adicionalmente, el</a:t>
            </a:r>
            <a:r>
              <a:rPr lang="es-US" baseline="0" noProof="0" dirty="0" smtClean="0"/>
              <a:t> tamaño de los vehículos y equipos de construcción usualmente coloca a los conductores y operadores muy por encima del suelo. Ellos no pueden ver a los trabajadores a pie que cruzan cerca a los equipos. Existe un estándar del ANSI dedicado a la visibilidad de los trabajadores en las áreas de construcción de carreteras</a:t>
            </a:r>
            <a:r>
              <a:rPr lang="es-US" noProof="0" dirty="0" smtClean="0"/>
              <a:t>. El estándar ANSI A10.47, “Seguridad de la Zona de Trabajo para la Construcción de Autopistas.” es un estándar para la seguridad de trabajadores que define específicamente la terminología</a:t>
            </a:r>
            <a:r>
              <a:rPr lang="es-US" baseline="0" noProof="0" dirty="0" smtClean="0"/>
              <a:t> y las mejores prácticas para la construcción de carreteras en las siguientes áreas: Control de Tráfico, Seguridad de los Banderilleros, Prevención de Accidentes por Atropellos/Retrocesos, Seguridad para la Operación de Equipos, Excavación, Seguridad ante Herramientas Eléctricas y </a:t>
            </a:r>
            <a:r>
              <a:rPr lang="es-US" noProof="0" dirty="0" smtClean="0"/>
              <a:t> Neumáticas,</a:t>
            </a:r>
            <a:r>
              <a:rPr lang="es-US" baseline="0" noProof="0" dirty="0" smtClean="0"/>
              <a:t> Prevención de Caídas, Manipulación de Materiales, Peligros contra la Salud, Trabajo Nocturno y Equipo de Protección Personal</a:t>
            </a:r>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Los trabajadores deben ser claramente visibles por los conductores y operadores.  Las indumentarias de alta visibilidad son requeridos tanto por la FHWA como por la OSHA para todos los trabajadores</a:t>
            </a:r>
            <a:r>
              <a:rPr lang="es-US" baseline="0" noProof="0" dirty="0" smtClean="0"/>
              <a:t> y no sólo a aquellos expuestos a los automovilistas en el tránsito de carreteras. Estas agencias requieren que los trabajadores usen al menos el chaleco</a:t>
            </a:r>
            <a:r>
              <a:rPr lang="es-US" noProof="0" dirty="0" smtClean="0"/>
              <a:t> </a:t>
            </a:r>
            <a:r>
              <a:rPr lang="es-US" i="1" noProof="0" dirty="0" smtClean="0"/>
              <a:t>ANSI </a:t>
            </a:r>
            <a:r>
              <a:rPr lang="es-US" i="1" noProof="0" dirty="0" err="1" smtClean="0"/>
              <a:t>Class</a:t>
            </a:r>
            <a:r>
              <a:rPr lang="es-US" i="1" noProof="0" dirty="0" smtClean="0"/>
              <a:t> II</a:t>
            </a:r>
            <a:r>
              <a:rPr lang="es-US" noProof="0" dirty="0" smtClean="0"/>
              <a:t> .  La confección de estos chalecos se explica en el estándar conocido como ANSI/ISEA 107 “Estándar Nacional Americano para Indumentaria de Alta</a:t>
            </a:r>
            <a:r>
              <a:rPr lang="es-US" baseline="0" noProof="0" dirty="0" smtClean="0"/>
              <a:t> Visibilidad (</a:t>
            </a:r>
            <a:r>
              <a:rPr lang="es-US" noProof="0" dirty="0" smtClean="0"/>
              <a:t>American </a:t>
            </a:r>
            <a:r>
              <a:rPr lang="es-US" noProof="0" dirty="0" err="1" smtClean="0"/>
              <a:t>National</a:t>
            </a:r>
            <a:r>
              <a:rPr lang="es-US" noProof="0" dirty="0" smtClean="0"/>
              <a:t> Standard </a:t>
            </a:r>
            <a:r>
              <a:rPr lang="es-US" noProof="0" dirty="0" err="1" smtClean="0"/>
              <a:t>for</a:t>
            </a:r>
            <a:r>
              <a:rPr lang="es-US" noProof="0" dirty="0" smtClean="0"/>
              <a:t> High-</a:t>
            </a:r>
            <a:r>
              <a:rPr lang="es-US" noProof="0" dirty="0" err="1" smtClean="0"/>
              <a:t>Visibility</a:t>
            </a:r>
            <a:r>
              <a:rPr lang="es-US" noProof="0" dirty="0" smtClean="0"/>
              <a:t> </a:t>
            </a:r>
            <a:r>
              <a:rPr lang="es-US" noProof="0" dirty="0" err="1" smtClean="0"/>
              <a:t>Apparel</a:t>
            </a:r>
            <a:r>
              <a:rPr lang="es-US" noProof="0" dirty="0" smtClean="0"/>
              <a:t>). El estándar también recomienda el uso cascos de alta visibilidad para aumentar la notoriedad</a:t>
            </a:r>
            <a:r>
              <a:rPr lang="es-US" baseline="0" noProof="0" dirty="0" smtClean="0"/>
              <a:t> de los trabajadores</a:t>
            </a:r>
            <a:r>
              <a:rPr lang="es-US" noProof="0" dirty="0" smtClean="0"/>
              <a:t>.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Durante el trabajo nocturno, o ante clima inclemente, u otras condiciones de baja</a:t>
            </a:r>
            <a:r>
              <a:rPr lang="es-US" baseline="0" noProof="0" dirty="0" smtClean="0"/>
              <a:t> visibilidad, se recomienda el uso de la indumentaria</a:t>
            </a:r>
            <a:r>
              <a:rPr lang="es-US" noProof="0" dirty="0" smtClean="0"/>
              <a:t> del estándar ANSI/ISEA </a:t>
            </a:r>
            <a:r>
              <a:rPr lang="es-US" noProof="0" dirty="0" err="1" smtClean="0"/>
              <a:t>Class</a:t>
            </a:r>
            <a:r>
              <a:rPr lang="es-US" noProof="0" dirty="0" smtClean="0"/>
              <a:t> III.</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Aunque luego trataremos el tema de los señaladores,</a:t>
            </a:r>
            <a:r>
              <a:rPr lang="es-US" baseline="0" noProof="0" dirty="0" smtClean="0"/>
              <a:t> su utilización se destaca como una práctica recomendada cuando ocurren retrocesos cerca de trabajadores a pie. Una buena práctica es requerir que las ventanas del conductor estén abiertas cuando el vehículo está retrocediendo para mejorar la comunicación con los trabajadores a pie en el entorno. Se debe agradecer diariamente a los conductores por conducir con seguridad.</a:t>
            </a:r>
          </a:p>
          <a:p>
            <a:endParaRPr lang="es-US" baseline="0" noProof="0" dirty="0" smtClean="0"/>
          </a:p>
          <a:p>
            <a:r>
              <a:rPr lang="es-US" baseline="0" noProof="0" dirty="0" smtClean="0"/>
              <a:t> </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Es difícil para los trabajadores afirmar si el operador los está mirando</a:t>
            </a:r>
            <a:r>
              <a:rPr lang="es-US" baseline="0" noProof="0" dirty="0" smtClean="0"/>
              <a:t> directamente o a alguien en frente o detrás. El trabajador puede creer que el operador lo está mirando y que es seguro aproximarse cuando en realidad el operador se está concentrando en algo o alguien más. Antes de acercarse al vehículo, espere una autorización clara del operador para hacerlo.</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b="1" noProof="0" dirty="0" smtClean="0"/>
              <a:t>Actividad en</a:t>
            </a:r>
            <a:r>
              <a:rPr lang="es-US" b="1" baseline="0" noProof="0" dirty="0" smtClean="0"/>
              <a:t> Clase</a:t>
            </a:r>
            <a:r>
              <a:rPr lang="es-US" noProof="0" dirty="0" smtClean="0"/>
              <a:t>.  Si la clase no está ordenada</a:t>
            </a:r>
            <a:r>
              <a:rPr lang="es-US" baseline="0" noProof="0" dirty="0" smtClean="0"/>
              <a:t> en filas, haga que un grupo de estudiantes se siente en filas uno detrás del otro, (cerca de 10 pies de distancia del instructor). Fíjese en uno de los estudiantes y pídales que levanten la mano si creen que usted los está mirando. Normalmente son varios los que levantarán la mano cuando usted solo mira a uno de ellos. Use esta actividad para demostrar que aun cuando parezca que el operador los está mirando, en realidad puede estar concentrado en algo o alguien más.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image" Target="../media/image25.wmf"/><Relationship Id="rId3" Type="http://schemas.openxmlformats.org/officeDocument/2006/relationships/notesSlide" Target="../notesSlides/notesSlide25.xml"/><Relationship Id="rId7" Type="http://schemas.openxmlformats.org/officeDocument/2006/relationships/image" Target="../media/image21.wmf"/><Relationship Id="rId12" Type="http://schemas.openxmlformats.org/officeDocument/2006/relationships/oleObject" Target="../embeddings/oleObject5.bin"/><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3.wmf"/><Relationship Id="rId5" Type="http://schemas.openxmlformats.org/officeDocument/2006/relationships/image" Target="../media/image20.emf"/><Relationship Id="rId15" Type="http://schemas.openxmlformats.org/officeDocument/2006/relationships/image" Target="../media/image24.wmf"/><Relationship Id="rId10" Type="http://schemas.openxmlformats.org/officeDocument/2006/relationships/oleObject" Target="../embeddings/oleObject4.bin"/><Relationship Id="rId19"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22.wmf"/><Relationship Id="rId1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9.png"/><Relationship Id="rId3" Type="http://schemas.openxmlformats.org/officeDocument/2006/relationships/notesSlide" Target="../notesSlides/notesSlide28.xml"/><Relationship Id="rId7" Type="http://schemas.openxmlformats.org/officeDocument/2006/relationships/oleObject" Target="../embeddings/oleObject13.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oleObject" Target="../embeddings/oleObject17.bin"/><Relationship Id="rId5" Type="http://schemas.openxmlformats.org/officeDocument/2006/relationships/image" Target="../media/image28.wmf"/><Relationship Id="rId15" Type="http://schemas.openxmlformats.org/officeDocument/2006/relationships/image" Target="../media/image21.wmf"/><Relationship Id="rId10" Type="http://schemas.openxmlformats.org/officeDocument/2006/relationships/oleObject" Target="../embeddings/oleObject16.bin"/><Relationship Id="rId4" Type="http://schemas.openxmlformats.org/officeDocument/2006/relationships/oleObject" Target="../embeddings/oleObject11.bin"/><Relationship Id="rId9" Type="http://schemas.openxmlformats.org/officeDocument/2006/relationships/oleObject" Target="../embeddings/oleObject15.bin"/><Relationship Id="rId14" Type="http://schemas.openxmlformats.org/officeDocument/2006/relationships/oleObject" Target="../embeddings/oleObject18.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0.wmf"/><Relationship Id="rId3" Type="http://schemas.openxmlformats.org/officeDocument/2006/relationships/notesSlide" Target="../notesSlides/notesSlide29.xml"/><Relationship Id="rId7" Type="http://schemas.openxmlformats.org/officeDocument/2006/relationships/oleObject" Target="../embeddings/oleObject21.bin"/><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31.png"/><Relationship Id="rId5" Type="http://schemas.openxmlformats.org/officeDocument/2006/relationships/image" Target="../media/image28.wmf"/><Relationship Id="rId10" Type="http://schemas.openxmlformats.org/officeDocument/2006/relationships/oleObject" Target="../embeddings/oleObject24.bin"/><Relationship Id="rId4" Type="http://schemas.openxmlformats.org/officeDocument/2006/relationships/oleObject" Target="../embeddings/oleObject19.bin"/><Relationship Id="rId9"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lstStyle/>
          <a:p>
            <a:r>
              <a:rPr lang="es-US" noProof="0" smtClean="0"/>
              <a:t>Previniendo Accidentes por Atropellos y Retrocesos</a:t>
            </a:r>
            <a:endParaRPr lang="es-US" noProof="0"/>
          </a:p>
        </p:txBody>
      </p:sp>
      <p:sp>
        <p:nvSpPr>
          <p:cNvPr id="3" name="Subtitle 2"/>
          <p:cNvSpPr>
            <a:spLocks noGrp="1"/>
          </p:cNvSpPr>
          <p:nvPr>
            <p:ph type="subTitle" idx="1"/>
          </p:nvPr>
        </p:nvSpPr>
        <p:spPr/>
        <p:txBody>
          <a:bodyPr>
            <a:normAutofit/>
          </a:bodyPr>
          <a:lstStyle/>
          <a:p>
            <a:r>
              <a:rPr lang="es-US" noProof="0" dirty="0" smtClean="0"/>
              <a:t>Seguridad para los Trabajadores a Pie</a:t>
            </a:r>
            <a:endParaRPr lang="es-US" noProof="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Los Operadores deben Confirmar ver al Trabajador para que se Acerque</a:t>
            </a:r>
            <a:endParaRPr lang="es-US" noProof="0" dirty="0"/>
          </a:p>
        </p:txBody>
      </p:sp>
      <p:pic>
        <p:nvPicPr>
          <p:cNvPr id="706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352800" cy="4808498"/>
          </a:xfrm>
          <a:prstGeom prst="rect">
            <a:avLst/>
          </a:prstGeom>
          <a:ln w="12700">
            <a:solidFill>
              <a:schemeClr val="tx1"/>
            </a:solidFill>
          </a:ln>
          <a:effectLst>
            <a:outerShdw blurRad="292100" dist="139700" dir="2700000" algn="tl" rotWithShape="0">
              <a:srgbClr val="333333">
                <a:alpha val="65000"/>
              </a:srgbClr>
            </a:outerShdw>
          </a:effectLst>
        </p:spPr>
      </p:pic>
      <p:pic>
        <p:nvPicPr>
          <p:cNvPr id="7065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1752600"/>
            <a:ext cx="4843443" cy="3457575"/>
          </a:xfrm>
          <a:prstGeom prst="rect">
            <a:avLst/>
          </a:prstGeom>
          <a:ln w="12700">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4343400" y="5334000"/>
            <a:ext cx="4267200" cy="1384995"/>
          </a:xfrm>
          <a:prstGeom prst="rect">
            <a:avLst/>
          </a:prstGeom>
          <a:noFill/>
        </p:spPr>
        <p:txBody>
          <a:bodyPr wrap="square" rtlCol="0">
            <a:spAutoFit/>
          </a:bodyPr>
          <a:lstStyle/>
          <a:p>
            <a:r>
              <a:rPr lang="es-US" sz="2800" b="1" dirty="0" smtClean="0"/>
              <a:t>Espere una señal clara del operador antes de acercarse al equipo </a:t>
            </a:r>
            <a:endParaRPr lang="es-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Actividad en Clase</a:t>
            </a:r>
            <a:endParaRPr lang="es-US" noProof="0" dirty="0"/>
          </a:p>
        </p:txBody>
      </p:sp>
      <p:sp>
        <p:nvSpPr>
          <p:cNvPr id="5" name="Content Placeholder 4"/>
          <p:cNvSpPr>
            <a:spLocks noGrp="1"/>
          </p:cNvSpPr>
          <p:nvPr>
            <p:ph sz="half" idx="2"/>
          </p:nvPr>
        </p:nvSpPr>
        <p:spPr/>
        <p:txBody>
          <a:bodyPr>
            <a:normAutofit/>
          </a:bodyPr>
          <a:lstStyle/>
          <a:p>
            <a:r>
              <a:rPr lang="es-US" sz="3600" noProof="0" dirty="0" smtClean="0"/>
              <a:t>Levante la mano el que crea que el instructor lo está mirando</a:t>
            </a:r>
            <a:endParaRPr lang="es-US" sz="3600" noProof="0" dirty="0"/>
          </a:p>
        </p:txBody>
      </p:sp>
      <p:pic>
        <p:nvPicPr>
          <p:cNvPr id="71688" name="Picture 8" descr="C:\Users\bsant.ARTBA\AppData\Local\Microsoft\Windows\Temporary Internet Files\Content.IE5\5TN2OPB7\MP90028982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066800" y="1676400"/>
            <a:ext cx="3200400" cy="4824724"/>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Operaciones de Alto Riesgo</a:t>
            </a:r>
            <a:endParaRPr lang="es-US" noProof="0" dirty="0"/>
          </a:p>
        </p:txBody>
      </p:sp>
      <p:sp>
        <p:nvSpPr>
          <p:cNvPr id="3" name="Content Placeholder 2"/>
          <p:cNvSpPr>
            <a:spLocks noGrp="1"/>
          </p:cNvSpPr>
          <p:nvPr>
            <p:ph idx="1"/>
          </p:nvPr>
        </p:nvSpPr>
        <p:spPr>
          <a:xfrm>
            <a:off x="457200" y="1752600"/>
            <a:ext cx="8229600" cy="4800600"/>
          </a:xfrm>
        </p:spPr>
        <p:txBody>
          <a:bodyPr>
            <a:normAutofit fontScale="92500"/>
          </a:bodyPr>
          <a:lstStyle/>
          <a:p>
            <a:r>
              <a:rPr lang="es-US" noProof="0" dirty="0" smtClean="0"/>
              <a:t>Ciertas Operaciones </a:t>
            </a:r>
            <a:r>
              <a:rPr lang="es-US" dirty="0" smtClean="0"/>
              <a:t>Aumentan el Riesgo</a:t>
            </a:r>
            <a:endParaRPr lang="es-US" noProof="0" dirty="0" smtClean="0"/>
          </a:p>
          <a:p>
            <a:pPr lvl="1"/>
            <a:r>
              <a:rPr lang="es-US" noProof="0" dirty="0" smtClean="0"/>
              <a:t>Cuando los incidentes de cambios ordinarios se vuelven frecuentes</a:t>
            </a:r>
          </a:p>
          <a:p>
            <a:pPr lvl="1"/>
            <a:r>
              <a:rPr lang="es-US" noProof="0" dirty="0" smtClean="0"/>
              <a:t>Los camiones retroceden más a menudo</a:t>
            </a:r>
          </a:p>
          <a:p>
            <a:pPr lvl="1"/>
            <a:r>
              <a:rPr lang="es-US" noProof="0" dirty="0" smtClean="0"/>
              <a:t>Los trabajadores a pies se acercan a equipos</a:t>
            </a:r>
          </a:p>
          <a:p>
            <a:pPr lvl="1"/>
            <a:r>
              <a:rPr lang="es-US" noProof="0" dirty="0" smtClean="0"/>
              <a:t>Hay más equipos o vehículos circulando en la obra</a:t>
            </a:r>
          </a:p>
          <a:p>
            <a:pPr lvl="1"/>
            <a:r>
              <a:rPr lang="es-US" noProof="0" dirty="0" smtClean="0"/>
              <a:t>Las reparaciones traen más equipos y vehículos cerca a equipos </a:t>
            </a:r>
            <a:r>
              <a:rPr lang="es-US" dirty="0" smtClean="0"/>
              <a:t>en movimiento</a:t>
            </a:r>
            <a:endParaRPr lang="es-US" noProof="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Operaciones de Alto Riesgo</a:t>
            </a:r>
            <a:endParaRPr lang="es-US" noProof="0" dirty="0"/>
          </a:p>
        </p:txBody>
      </p:sp>
      <p:sp>
        <p:nvSpPr>
          <p:cNvPr id="3" name="Content Placeholder 2"/>
          <p:cNvSpPr>
            <a:spLocks noGrp="1"/>
          </p:cNvSpPr>
          <p:nvPr>
            <p:ph idx="1"/>
          </p:nvPr>
        </p:nvSpPr>
        <p:spPr>
          <a:xfrm>
            <a:off x="457200" y="1752600"/>
            <a:ext cx="8229600" cy="4800600"/>
          </a:xfrm>
        </p:spPr>
        <p:txBody>
          <a:bodyPr>
            <a:normAutofit/>
          </a:bodyPr>
          <a:lstStyle/>
          <a:p>
            <a:pPr algn="ctr">
              <a:buNone/>
            </a:pPr>
            <a:r>
              <a:rPr lang="es-US" sz="6600" noProof="0" dirty="0" smtClean="0"/>
              <a:t>Los Cambios en la “Rutina”             Aumentan los Riesgos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Mitigando el Riesgo</a:t>
            </a:r>
            <a:endParaRPr lang="es-US" noProof="0" dirty="0"/>
          </a:p>
        </p:txBody>
      </p:sp>
      <p:sp>
        <p:nvSpPr>
          <p:cNvPr id="3" name="Content Placeholder 2"/>
          <p:cNvSpPr>
            <a:spLocks noGrp="1"/>
          </p:cNvSpPr>
          <p:nvPr>
            <p:ph idx="1"/>
          </p:nvPr>
        </p:nvSpPr>
        <p:spPr>
          <a:xfrm>
            <a:off x="381000" y="1676400"/>
            <a:ext cx="8305800" cy="4724400"/>
          </a:xfrm>
        </p:spPr>
        <p:txBody>
          <a:bodyPr>
            <a:normAutofit lnSpcReduction="10000"/>
          </a:bodyPr>
          <a:lstStyle/>
          <a:p>
            <a:r>
              <a:rPr lang="es-US" noProof="0" dirty="0" smtClean="0"/>
              <a:t>Minimice los movimientos de los vehículos cuando los trabajadores a pie realizan cambios, reparaciones u otras tareas</a:t>
            </a:r>
          </a:p>
          <a:p>
            <a:r>
              <a:rPr lang="es-US" noProof="0" dirty="0" smtClean="0"/>
              <a:t>No sacrifique los</a:t>
            </a:r>
          </a:p>
          <a:p>
            <a:pPr marL="0" indent="0">
              <a:buNone/>
            </a:pPr>
            <a:r>
              <a:rPr lang="es-US" dirty="0" smtClean="0"/>
              <a:t>    Procedimientos de </a:t>
            </a:r>
            <a:endParaRPr lang="es-US" noProof="0" dirty="0" smtClean="0"/>
          </a:p>
          <a:p>
            <a:pPr>
              <a:buNone/>
            </a:pPr>
            <a:r>
              <a:rPr lang="es-US" noProof="0" dirty="0" smtClean="0"/>
              <a:t>    Seguridad en esos</a:t>
            </a:r>
          </a:p>
          <a:p>
            <a:pPr>
              <a:buNone/>
            </a:pPr>
            <a:r>
              <a:rPr lang="es-US" dirty="0" smtClean="0"/>
              <a:t>    Momentos.</a:t>
            </a:r>
            <a:endParaRPr lang="es-US" noProof="0" dirty="0" smtClean="0"/>
          </a:p>
        </p:txBody>
      </p:sp>
      <p:pic>
        <p:nvPicPr>
          <p:cNvPr id="4" name="Picture 3" descr="Worker edited.T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3581400"/>
            <a:ext cx="4064000" cy="30480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US" noProof="0" dirty="0" smtClean="0"/>
              <a:t>Choferes y Operadores</a:t>
            </a:r>
            <a:endParaRPr lang="es-US" noProof="0" dirty="0"/>
          </a:p>
        </p:txBody>
      </p:sp>
      <p:sp>
        <p:nvSpPr>
          <p:cNvPr id="5" name="Subtitle 4"/>
          <p:cNvSpPr>
            <a:spLocks noGrp="1"/>
          </p:cNvSpPr>
          <p:nvPr>
            <p:ph type="subTitle" idx="1"/>
          </p:nvPr>
        </p:nvSpPr>
        <p:spPr/>
        <p:txBody>
          <a:bodyPr/>
          <a:lstStyle/>
          <a:p>
            <a:r>
              <a:rPr lang="es-US" noProof="0" dirty="0" smtClean="0"/>
              <a:t>Prácticas Seguras</a:t>
            </a:r>
            <a:endParaRPr lang="es-US" noProof="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Seguridad en el Retroceso</a:t>
            </a:r>
            <a:endParaRPr lang="es-US" noProof="0" dirty="0"/>
          </a:p>
        </p:txBody>
      </p:sp>
      <p:sp>
        <p:nvSpPr>
          <p:cNvPr id="3" name="Content Placeholder 2"/>
          <p:cNvSpPr>
            <a:spLocks noGrp="1"/>
          </p:cNvSpPr>
          <p:nvPr>
            <p:ph idx="1"/>
          </p:nvPr>
        </p:nvSpPr>
        <p:spPr>
          <a:xfrm>
            <a:off x="457200" y="1752600"/>
            <a:ext cx="8229600" cy="4648200"/>
          </a:xfrm>
        </p:spPr>
        <p:txBody>
          <a:bodyPr>
            <a:normAutofit fontScale="77500" lnSpcReduction="20000"/>
          </a:bodyPr>
          <a:lstStyle/>
          <a:p>
            <a:pPr>
              <a:buNone/>
            </a:pPr>
            <a:r>
              <a:rPr lang="es-US" noProof="0" dirty="0" smtClean="0"/>
              <a:t>Existen varios principios para retroceder con seguridad en zonas de trabajo:</a:t>
            </a:r>
          </a:p>
          <a:p>
            <a:pPr>
              <a:lnSpc>
                <a:spcPct val="110000"/>
              </a:lnSpc>
            </a:pPr>
            <a:r>
              <a:rPr lang="es-US" noProof="0" dirty="0" smtClean="0"/>
              <a:t>El retroceso debe ser una operación controlada que debe usarse sólo cuando es necesario y bajo condiciones específicas;</a:t>
            </a:r>
          </a:p>
          <a:p>
            <a:pPr>
              <a:lnSpc>
                <a:spcPct val="110000"/>
              </a:lnSpc>
            </a:pPr>
            <a:r>
              <a:rPr lang="es-US" noProof="0" dirty="0" smtClean="0"/>
              <a:t>Debe haber una comunicación clara entre operadores y trabajadores a pie antes que empiece el retroceso;</a:t>
            </a:r>
          </a:p>
          <a:p>
            <a:pPr>
              <a:lnSpc>
                <a:spcPct val="110000"/>
              </a:lnSpc>
            </a:pPr>
            <a:r>
              <a:rPr lang="es-US" noProof="0" dirty="0" smtClean="0"/>
              <a:t>Los operadores y trabajadores deben entender las áreas ciegas alrededor del equipo en la obra.</a:t>
            </a:r>
            <a:endParaRPr lang="es-US" noProof="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Seguridad en el Retroceso</a:t>
            </a:r>
            <a:endParaRPr lang="es-US" noProof="0" dirty="0"/>
          </a:p>
        </p:txBody>
      </p:sp>
      <p:sp>
        <p:nvSpPr>
          <p:cNvPr id="3" name="Content Placeholder 2"/>
          <p:cNvSpPr>
            <a:spLocks noGrp="1"/>
          </p:cNvSpPr>
          <p:nvPr>
            <p:ph idx="1"/>
          </p:nvPr>
        </p:nvSpPr>
        <p:spPr>
          <a:xfrm>
            <a:off x="457200" y="1752600"/>
            <a:ext cx="8229600" cy="4648200"/>
          </a:xfrm>
        </p:spPr>
        <p:txBody>
          <a:bodyPr>
            <a:normAutofit fontScale="77500" lnSpcReduction="20000"/>
          </a:bodyPr>
          <a:lstStyle/>
          <a:p>
            <a:pPr>
              <a:lnSpc>
                <a:spcPct val="130000"/>
              </a:lnSpc>
            </a:pPr>
            <a:r>
              <a:rPr lang="es-US" noProof="0" dirty="0" smtClean="0"/>
              <a:t>Existen prácticas claves para cada tipo de trabajador en la zona de construcción:</a:t>
            </a:r>
          </a:p>
          <a:p>
            <a:pPr lvl="1">
              <a:lnSpc>
                <a:spcPct val="130000"/>
              </a:lnSpc>
            </a:pPr>
            <a:r>
              <a:rPr lang="es-US" noProof="0" dirty="0" smtClean="0"/>
              <a:t>Los operadores deben asegurarse de su entorno y ubicar a los trabajadores, equipos y obstáculos </a:t>
            </a:r>
            <a:r>
              <a:rPr lang="es-US" dirty="0" smtClean="0"/>
              <a:t>del suelo</a:t>
            </a:r>
            <a:endParaRPr lang="es-US" noProof="0" dirty="0" smtClean="0"/>
          </a:p>
          <a:p>
            <a:pPr lvl="1">
              <a:lnSpc>
                <a:spcPct val="130000"/>
              </a:lnSpc>
            </a:pPr>
            <a:r>
              <a:rPr lang="es-US" noProof="0" dirty="0" smtClean="0"/>
              <a:t>Los señaladores deben designarse y emplearse cuando sea apropiado</a:t>
            </a:r>
          </a:p>
          <a:p>
            <a:pPr lvl="1">
              <a:lnSpc>
                <a:spcPct val="130000"/>
              </a:lnSpc>
            </a:pPr>
            <a:r>
              <a:rPr lang="es-US" noProof="0" dirty="0" smtClean="0"/>
              <a:t>Todos los trabajadores deben estar entrenados para evitar aproximarse o trabajar cerca de equipos en retroceso</a:t>
            </a:r>
          </a:p>
          <a:p>
            <a:pPr>
              <a:lnSpc>
                <a:spcPct val="110000"/>
              </a:lnSpc>
            </a:pPr>
            <a:endParaRPr lang="es-US" noProof="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dirty="0"/>
              <a:t>Seguridad en el </a:t>
            </a:r>
            <a:r>
              <a:rPr lang="es-US" dirty="0" smtClean="0"/>
              <a:t>Retroceso</a:t>
            </a:r>
            <a:endParaRPr lang="es-US" noProof="0" dirty="0"/>
          </a:p>
        </p:txBody>
      </p:sp>
      <p:sp>
        <p:nvSpPr>
          <p:cNvPr id="3" name="Content Placeholder 2"/>
          <p:cNvSpPr>
            <a:spLocks noGrp="1"/>
          </p:cNvSpPr>
          <p:nvPr>
            <p:ph idx="1"/>
          </p:nvPr>
        </p:nvSpPr>
        <p:spPr>
          <a:xfrm>
            <a:off x="457200" y="1752600"/>
            <a:ext cx="7010400" cy="4373563"/>
          </a:xfrm>
        </p:spPr>
        <p:txBody>
          <a:bodyPr>
            <a:normAutofit fontScale="92500"/>
          </a:bodyPr>
          <a:lstStyle/>
          <a:p>
            <a:pPr>
              <a:buNone/>
            </a:pPr>
            <a:r>
              <a:rPr lang="es-US" sz="4000" noProof="0" dirty="0" smtClean="0">
                <a:solidFill>
                  <a:srgbClr val="FFCC00"/>
                </a:solidFill>
                <a:effectLst>
                  <a:outerShdw blurRad="38100" dist="38100" dir="2700000" algn="tl">
                    <a:srgbClr val="000000">
                      <a:alpha val="43137"/>
                    </a:srgbClr>
                  </a:outerShdw>
                </a:effectLst>
              </a:rPr>
              <a:t>Operadores:</a:t>
            </a:r>
          </a:p>
          <a:p>
            <a:pPr lvl="1">
              <a:buClr>
                <a:srgbClr val="FFCC00"/>
              </a:buClr>
              <a:buFont typeface="Wingdings" pitchFamily="2" charset="2"/>
              <a:buChar char="§"/>
            </a:pPr>
            <a:r>
              <a:rPr lang="es-US" noProof="0" dirty="0" smtClean="0"/>
              <a:t>Eviten retrocesos a menos que sea necesario</a:t>
            </a:r>
          </a:p>
          <a:p>
            <a:pPr lvl="1">
              <a:buClr>
                <a:srgbClr val="FFCC00"/>
              </a:buClr>
              <a:buFont typeface="Wingdings" pitchFamily="2" charset="2"/>
              <a:buChar char="§"/>
            </a:pPr>
            <a:r>
              <a:rPr lang="es-US" noProof="0" dirty="0" smtClean="0"/>
              <a:t>Caminen alrededor del vehículo para identificar peligros</a:t>
            </a:r>
          </a:p>
          <a:p>
            <a:pPr lvl="1">
              <a:buClr>
                <a:srgbClr val="FFCC00"/>
              </a:buClr>
              <a:buFont typeface="Wingdings" pitchFamily="2" charset="2"/>
              <a:buChar char="§"/>
            </a:pPr>
            <a:r>
              <a:rPr lang="es-US" noProof="0" dirty="0" smtClean="0"/>
              <a:t>Estén conscientes de las áreas ciegas</a:t>
            </a:r>
          </a:p>
          <a:p>
            <a:pPr lvl="1">
              <a:buClr>
                <a:srgbClr val="FFCC00"/>
              </a:buClr>
              <a:buFont typeface="Wingdings" pitchFamily="2" charset="2"/>
              <a:buChar char="§"/>
            </a:pPr>
            <a:r>
              <a:rPr lang="es-US" dirty="0" smtClean="0"/>
              <a:t>Empleen un señalador cuando sea posible</a:t>
            </a:r>
            <a:endParaRPr lang="es-US" noProof="0" dirty="0" smtClean="0"/>
          </a:p>
          <a:p>
            <a:endParaRPr lang="es-US" noProof="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US" noProof="0" dirty="0" smtClean="0"/>
              <a:t>Conoce tu Entorno</a:t>
            </a:r>
            <a:endParaRPr lang="es-US" noProof="0" dirty="0"/>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828800"/>
            <a:ext cx="6798755" cy="4452938"/>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smtClean="0"/>
              <a:t>Comunique los Planes de Seguridad a los Trabajadores</a:t>
            </a:r>
            <a:endParaRPr lang="es-US" noProof="0"/>
          </a:p>
        </p:txBody>
      </p:sp>
      <p:pic>
        <p:nvPicPr>
          <p:cNvPr id="552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28800"/>
            <a:ext cx="9144000" cy="4373748"/>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Señalador Asignado</a:t>
            </a:r>
            <a:endParaRPr lang="es-US" noProof="0" dirty="0"/>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905000"/>
            <a:ext cx="6248400" cy="4264131"/>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Señaladores</a:t>
            </a:r>
            <a:endParaRPr lang="es-US" noProof="0" dirty="0"/>
          </a:p>
        </p:txBody>
      </p:sp>
      <p:sp>
        <p:nvSpPr>
          <p:cNvPr id="3" name="Content Placeholder 2"/>
          <p:cNvSpPr>
            <a:spLocks noGrp="1"/>
          </p:cNvSpPr>
          <p:nvPr>
            <p:ph idx="1"/>
          </p:nvPr>
        </p:nvSpPr>
        <p:spPr/>
        <p:txBody>
          <a:bodyPr>
            <a:normAutofit fontScale="77500" lnSpcReduction="20000"/>
          </a:bodyPr>
          <a:lstStyle/>
          <a:p>
            <a:r>
              <a:rPr lang="es-US" noProof="0" dirty="0" smtClean="0"/>
              <a:t>Los señaladores son recomendados por el ANSI y otras agencias;</a:t>
            </a:r>
          </a:p>
          <a:p>
            <a:r>
              <a:rPr lang="es-US" noProof="0" dirty="0" smtClean="0"/>
              <a:t>Son requeridos en algunos estados en los que no se usan sistemas de cámara/radar;</a:t>
            </a:r>
          </a:p>
          <a:p>
            <a:r>
              <a:rPr lang="es-US" noProof="0" dirty="0" smtClean="0"/>
              <a:t>Los señaladores también está expuestos al riesgo vehicular – </a:t>
            </a:r>
            <a:r>
              <a:rPr lang="es-US" dirty="0"/>
              <a:t>¿quién </a:t>
            </a:r>
            <a:r>
              <a:rPr lang="es-US" noProof="0" dirty="0" smtClean="0"/>
              <a:t>orienta al señalador?</a:t>
            </a:r>
          </a:p>
          <a:p>
            <a:r>
              <a:rPr lang="es-US" noProof="0" dirty="0" smtClean="0"/>
              <a:t>Los señaladores pueden ayudar cuando se trabaja a espaldas del equipo o el tráfico;</a:t>
            </a:r>
          </a:p>
          <a:p>
            <a:r>
              <a:rPr lang="es-US" noProof="0" dirty="0" smtClean="0"/>
              <a:t>Si se pierde el contacto visual con el señalador, deténgase de inmediato hasta que ubique al señalador.</a:t>
            </a:r>
          </a:p>
          <a:p>
            <a:endParaRPr lang="es-US" noProof="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Señaladores</a:t>
            </a:r>
            <a:endParaRPr lang="es-US" noProof="0" dirty="0"/>
          </a:p>
        </p:txBody>
      </p:sp>
      <p:sp>
        <p:nvSpPr>
          <p:cNvPr id="3" name="Content Placeholder 2"/>
          <p:cNvSpPr>
            <a:spLocks noGrp="1"/>
          </p:cNvSpPr>
          <p:nvPr>
            <p:ph idx="1"/>
          </p:nvPr>
        </p:nvSpPr>
        <p:spPr>
          <a:xfrm>
            <a:off x="304800" y="1752600"/>
            <a:ext cx="8610600" cy="4800600"/>
          </a:xfrm>
        </p:spPr>
        <p:txBody>
          <a:bodyPr>
            <a:noAutofit/>
          </a:bodyPr>
          <a:lstStyle/>
          <a:p>
            <a:r>
              <a:rPr lang="es-US" sz="2400" noProof="0" dirty="0" smtClean="0"/>
              <a:t>Los señaladores deben asegurarse que los operadores sepan que están presentes y donde se ubicarán;</a:t>
            </a:r>
          </a:p>
          <a:p>
            <a:r>
              <a:rPr lang="es-US" sz="2400" noProof="0" dirty="0" smtClean="0"/>
              <a:t>Los trabajadores del entorno deben conocer las responsabilidades del señalador y evitar aproximarse a vehículos sin el debido permiso.</a:t>
            </a:r>
          </a:p>
          <a:p>
            <a:r>
              <a:rPr lang="es-US" sz="2400" u="sng" noProof="0" dirty="0" smtClean="0"/>
              <a:t>Sólo debe haber </a:t>
            </a:r>
            <a:r>
              <a:rPr lang="es-US" sz="2400" u="sng" dirty="0" smtClean="0"/>
              <a:t>UN señalador</a:t>
            </a:r>
            <a:r>
              <a:rPr lang="es-US" sz="2400" noProof="0" dirty="0" smtClean="0"/>
              <a:t> para evitar confusiones;</a:t>
            </a:r>
          </a:p>
          <a:p>
            <a:r>
              <a:rPr lang="es-US" sz="2400" noProof="0" dirty="0" smtClean="0"/>
              <a:t>Los señaladores deben ser entrenados en procesos de trabajo seguro, incluyendo comunicación continua y permanecer visible al operador todo el tiempo;</a:t>
            </a:r>
          </a:p>
          <a:p>
            <a:r>
              <a:rPr lang="es-US" sz="2400" noProof="0" dirty="0" smtClean="0"/>
              <a:t>Si no se usan señaladores, los trabajadores deben comunicarse directamente con el operador antes de acercarse. El contacto visual no es suficiente.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US" noProof="0" dirty="0" smtClean="0"/>
              <a:t>Actividad</a:t>
            </a:r>
            <a:endParaRPr lang="es-US" noProof="0" dirty="0"/>
          </a:p>
        </p:txBody>
      </p:sp>
      <p:sp>
        <p:nvSpPr>
          <p:cNvPr id="3" name="Subtitle 2"/>
          <p:cNvSpPr>
            <a:spLocks noGrp="1"/>
          </p:cNvSpPr>
          <p:nvPr>
            <p:ph type="subTitle" idx="1"/>
          </p:nvPr>
        </p:nvSpPr>
        <p:spPr/>
        <p:txBody>
          <a:bodyPr/>
          <a:lstStyle/>
          <a:p>
            <a:r>
              <a:rPr lang="es-US" noProof="0" dirty="0" smtClean="0"/>
              <a:t>Práctica de Señales</a:t>
            </a:r>
            <a:endParaRPr lang="es-US" noProof="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228600"/>
            <a:ext cx="5257800" cy="6451086"/>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Camine Al</a:t>
            </a:r>
            <a:r>
              <a:rPr lang="es-US" dirty="0" smtClean="0"/>
              <a:t>rededor del Vehículo antes de Retroceder</a:t>
            </a:r>
            <a:endParaRPr lang="es-US" noProof="0" dirty="0"/>
          </a:p>
        </p:txBody>
      </p:sp>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981200"/>
            <a:ext cx="7621588" cy="4189413"/>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s-US" noProof="0" dirty="0" smtClean="0"/>
              <a:t>Trayectoria Vehicular</a:t>
            </a:r>
            <a:endParaRPr lang="es-US" noProof="0"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3505200"/>
            <a:ext cx="3764542" cy="3124200"/>
          </a:xfrm>
          <a:prstGeom prst="rect">
            <a:avLst/>
          </a:prstGeom>
          <a:ln w="12700">
            <a:solidFill>
              <a:schemeClr val="tx1"/>
            </a:solidFill>
          </a:ln>
          <a:effectLst>
            <a:outerShdw blurRad="292100" dist="139700" dir="2700000" algn="tl" rotWithShape="0">
              <a:srgbClr val="333333">
                <a:alpha val="65000"/>
              </a:srgbClr>
            </a:outerShdw>
          </a:effectLst>
        </p:spPr>
      </p:pic>
      <p:sp>
        <p:nvSpPr>
          <p:cNvPr id="6" name="Content Placeholder 5"/>
          <p:cNvSpPr>
            <a:spLocks noGrp="1"/>
          </p:cNvSpPr>
          <p:nvPr>
            <p:ph idx="1"/>
          </p:nvPr>
        </p:nvSpPr>
        <p:spPr>
          <a:xfrm>
            <a:off x="228600" y="1646237"/>
            <a:ext cx="8458200" cy="4983163"/>
          </a:xfrm>
        </p:spPr>
        <p:txBody>
          <a:bodyPr>
            <a:normAutofit/>
          </a:bodyPr>
          <a:lstStyle/>
          <a:p>
            <a:r>
              <a:rPr lang="es-US" sz="3200" noProof="0" dirty="0" smtClean="0"/>
              <a:t>Un elemento clave del Control de Tráfico Interno es el diseño de una ruta que los vehículos seguirán para entrar, viajar</a:t>
            </a:r>
            <a:r>
              <a:rPr lang="es-US" sz="3200" dirty="0" smtClean="0"/>
              <a:t> y salir por área de trabajo</a:t>
            </a:r>
            <a:r>
              <a:rPr lang="es-US" sz="3200" noProof="0" dirty="0" smtClean="0"/>
              <a:t>.</a:t>
            </a:r>
          </a:p>
          <a:p>
            <a:r>
              <a:rPr lang="es-US" sz="3200" noProof="0" dirty="0" smtClean="0"/>
              <a:t>La ruta puede estar                                                  marcada con dispositivos                                 de control de tráfico.</a:t>
            </a:r>
          </a:p>
          <a:p>
            <a:r>
              <a:rPr lang="es-US" sz="3200" noProof="0" dirty="0" smtClean="0"/>
              <a:t>El plan debe ser </a:t>
            </a:r>
          </a:p>
          <a:p>
            <a:pPr marL="0" indent="0">
              <a:buNone/>
            </a:pPr>
            <a:r>
              <a:rPr lang="es-US" sz="3200" dirty="0"/>
              <a:t> </a:t>
            </a:r>
            <a:r>
              <a:rPr lang="es-US" sz="3200" dirty="0" smtClean="0"/>
              <a:t>    </a:t>
            </a:r>
            <a:r>
              <a:rPr lang="es-US" sz="3200" noProof="0" dirty="0" smtClean="0"/>
              <a:t>comunicado</a:t>
            </a:r>
            <a:endParaRPr lang="es-US" sz="3200" noProof="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s-US" noProof="0" dirty="0" smtClean="0"/>
              <a:t>Trayectoria Vehicular</a:t>
            </a:r>
            <a:endParaRPr lang="es-US" noProof="0" dirty="0"/>
          </a:p>
        </p:txBody>
      </p:sp>
      <p:sp>
        <p:nvSpPr>
          <p:cNvPr id="6" name="Content Placeholder 5"/>
          <p:cNvSpPr>
            <a:spLocks noGrp="1"/>
          </p:cNvSpPr>
          <p:nvPr>
            <p:ph idx="1"/>
          </p:nvPr>
        </p:nvSpPr>
        <p:spPr/>
        <p:txBody>
          <a:bodyPr>
            <a:normAutofit fontScale="92500"/>
          </a:bodyPr>
          <a:lstStyle/>
          <a:p>
            <a:r>
              <a:rPr lang="es-US" noProof="0" dirty="0" smtClean="0"/>
              <a:t>Los trayectos deben ser señalizados cuando:</a:t>
            </a:r>
          </a:p>
          <a:p>
            <a:pPr lvl="1"/>
            <a:r>
              <a:rPr lang="es-US" noProof="0" dirty="0" smtClean="0"/>
              <a:t>La entrega de materiales se realiza por diversos subcontratistas / conductores independientes que no están familiarizados con la obra y los procedimientos;</a:t>
            </a:r>
          </a:p>
          <a:p>
            <a:pPr lvl="1"/>
            <a:r>
              <a:rPr lang="es-US" noProof="0" dirty="0" smtClean="0"/>
              <a:t>Ocurren múltiples operaciones muy cerca unas de otras;</a:t>
            </a:r>
          </a:p>
          <a:p>
            <a:pPr lvl="1"/>
            <a:r>
              <a:rPr lang="es-US" noProof="0" dirty="0" smtClean="0"/>
              <a:t>Hay trabajadores a pie en el entorno</a:t>
            </a:r>
            <a:endParaRPr lang="es-US" noProof="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Trayectoria Vehicular</a:t>
            </a:r>
            <a:endParaRPr lang="es-US" noProof="0" dirty="0"/>
          </a:p>
        </p:txBody>
      </p:sp>
      <p:sp>
        <p:nvSpPr>
          <p:cNvPr id="3" name="Content Placeholder 2"/>
          <p:cNvSpPr>
            <a:spLocks noGrp="1"/>
          </p:cNvSpPr>
          <p:nvPr>
            <p:ph idx="1"/>
          </p:nvPr>
        </p:nvSpPr>
        <p:spPr/>
        <p:txBody>
          <a:bodyPr>
            <a:normAutofit/>
          </a:bodyPr>
          <a:lstStyle/>
          <a:p>
            <a:r>
              <a:rPr lang="es-US" noProof="0" dirty="0" smtClean="0"/>
              <a:t>Las preocupaciones primordiales son:</a:t>
            </a:r>
          </a:p>
          <a:p>
            <a:pPr lvl="1"/>
            <a:r>
              <a:rPr lang="es-US" noProof="0" dirty="0" smtClean="0"/>
              <a:t>Asegurarse que los choferes/operadores sepan a donde pueden o no pueden ir;</a:t>
            </a:r>
          </a:p>
          <a:p>
            <a:pPr lvl="1"/>
            <a:r>
              <a:rPr lang="es-US" noProof="0" dirty="0" smtClean="0"/>
              <a:t>Asegurarse que los trabajadores conozcan las áreas que deben evitar;</a:t>
            </a:r>
          </a:p>
          <a:p>
            <a:pPr lvl="1"/>
            <a:r>
              <a:rPr lang="es-US" noProof="0" dirty="0" smtClean="0"/>
              <a:t>El planeamiento de la ruta debe hacerse antes que los vehículos arriben al lugar a fin de separar las operaciones.</a:t>
            </a:r>
            <a:endParaRPr lang="es-US" noProof="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Zonas Libres de Trabajadores y </a:t>
            </a:r>
            <a:br>
              <a:rPr lang="es-US" noProof="0" dirty="0" smtClean="0"/>
            </a:br>
            <a:r>
              <a:rPr lang="es-US" noProof="0" dirty="0" smtClean="0"/>
              <a:t>Zonas Libres de Equipos</a:t>
            </a:r>
            <a:endParaRPr lang="es-US" noProof="0" dirty="0"/>
          </a:p>
        </p:txBody>
      </p:sp>
      <p:sp>
        <p:nvSpPr>
          <p:cNvPr id="3" name="Content Placeholder 2"/>
          <p:cNvSpPr>
            <a:spLocks noGrp="1"/>
          </p:cNvSpPr>
          <p:nvPr>
            <p:ph idx="1"/>
          </p:nvPr>
        </p:nvSpPr>
        <p:spPr>
          <a:xfrm>
            <a:off x="457200" y="1752600"/>
            <a:ext cx="8229600" cy="4648200"/>
          </a:xfrm>
        </p:spPr>
        <p:txBody>
          <a:bodyPr>
            <a:normAutofit fontScale="92500" lnSpcReduction="20000"/>
          </a:bodyPr>
          <a:lstStyle/>
          <a:p>
            <a:r>
              <a:rPr lang="es-US" noProof="0" dirty="0" smtClean="0"/>
              <a:t>Las </a:t>
            </a:r>
            <a:r>
              <a:rPr lang="es-US" dirty="0" smtClean="0"/>
              <a:t>Zonas Libres de Trabajadores son aquellas en las que no deben haber trabajadores a pie, e incluyen</a:t>
            </a:r>
            <a:r>
              <a:rPr lang="es-US" noProof="0" dirty="0" smtClean="0"/>
              <a:t>:</a:t>
            </a:r>
          </a:p>
          <a:p>
            <a:pPr marL="933450" lvl="1" indent="-533400">
              <a:lnSpc>
                <a:spcPct val="90000"/>
              </a:lnSpc>
            </a:pPr>
            <a:r>
              <a:rPr lang="es-US" noProof="0" dirty="0" smtClean="0"/>
              <a:t>Áreas ciegas alrededor del equipo</a:t>
            </a:r>
          </a:p>
          <a:p>
            <a:pPr marL="933450" lvl="1" indent="-533400">
              <a:lnSpc>
                <a:spcPct val="90000"/>
              </a:lnSpc>
            </a:pPr>
            <a:r>
              <a:rPr lang="es-US" noProof="0" dirty="0" smtClean="0"/>
              <a:t>Líneas de viaje de equipos y áreas para hacer fila en trenes de pavimento</a:t>
            </a:r>
          </a:p>
          <a:p>
            <a:pPr marL="933450" lvl="1" indent="-533400">
              <a:lnSpc>
                <a:spcPct val="90000"/>
              </a:lnSpc>
            </a:pPr>
            <a:r>
              <a:rPr lang="es-US" noProof="0" dirty="0" smtClean="0"/>
              <a:t>Equipo en movimiento, incluyendo radios de </a:t>
            </a:r>
            <a:r>
              <a:rPr lang="es-US" dirty="0" smtClean="0"/>
              <a:t>balanceo, puntos de recojo, y partes en movimiento</a:t>
            </a:r>
            <a:endParaRPr lang="es-US" noProof="0" dirty="0" smtClean="0"/>
          </a:p>
          <a:p>
            <a:pPr marL="933450" lvl="1" indent="-533400">
              <a:lnSpc>
                <a:spcPct val="90000"/>
              </a:lnSpc>
            </a:pPr>
            <a:r>
              <a:rPr lang="es-US" noProof="0" dirty="0" smtClean="0"/>
              <a:t>Otras áreas peligrosas, como las líneas eléctricas</a:t>
            </a:r>
            <a:endParaRPr lang="es-US" noProof="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US" noProof="0" dirty="0" smtClean="0"/>
              <a:t>Trabajadores a Pie</a:t>
            </a:r>
            <a:endParaRPr lang="es-US" noProof="0" dirty="0"/>
          </a:p>
        </p:txBody>
      </p:sp>
      <p:sp>
        <p:nvSpPr>
          <p:cNvPr id="5" name="Subtitle 4"/>
          <p:cNvSpPr>
            <a:spLocks noGrp="1"/>
          </p:cNvSpPr>
          <p:nvPr>
            <p:ph type="subTitle" idx="1"/>
          </p:nvPr>
        </p:nvSpPr>
        <p:spPr/>
        <p:txBody>
          <a:bodyPr/>
          <a:lstStyle/>
          <a:p>
            <a:r>
              <a:rPr lang="es-US" noProof="0" dirty="0" smtClean="0"/>
              <a:t>Prácticas Seguras</a:t>
            </a:r>
            <a:endParaRPr lang="es-US" noProof="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Zonas Libre de Trabajadores y Zonas Libre de Equipos</a:t>
            </a:r>
            <a:endParaRPr lang="es-US" noProof="0" dirty="0"/>
          </a:p>
        </p:txBody>
      </p:sp>
      <p:sp>
        <p:nvSpPr>
          <p:cNvPr id="23" name="Rectangle 21" descr="Dark upward diagonal"/>
          <p:cNvSpPr>
            <a:spLocks noChangeArrowheads="1"/>
          </p:cNvSpPr>
          <p:nvPr/>
        </p:nvSpPr>
        <p:spPr bwMode="auto">
          <a:xfrm>
            <a:off x="4419600" y="5486400"/>
            <a:ext cx="609600" cy="457200"/>
          </a:xfrm>
          <a:prstGeom prst="rect">
            <a:avLst/>
          </a:prstGeom>
          <a:solidFill>
            <a:srgbClr val="FF0000"/>
          </a:solidFill>
          <a:ln w="12700">
            <a:solidFill>
              <a:schemeClr val="tx1"/>
            </a:solidFill>
            <a:miter lim="800000"/>
            <a:headEnd/>
            <a:tailEnd/>
          </a:ln>
        </p:spPr>
        <p:txBody>
          <a:bodyPr wrap="none" anchor="ctr"/>
          <a:lstStyle/>
          <a:p>
            <a:endParaRPr lang="en-US" dirty="0"/>
          </a:p>
        </p:txBody>
      </p:sp>
      <p:sp>
        <p:nvSpPr>
          <p:cNvPr id="24" name="Text Box 22"/>
          <p:cNvSpPr txBox="1">
            <a:spLocks noChangeArrowheads="1"/>
          </p:cNvSpPr>
          <p:nvPr/>
        </p:nvSpPr>
        <p:spPr bwMode="auto">
          <a:xfrm>
            <a:off x="5029200" y="5486400"/>
            <a:ext cx="2895600" cy="830997"/>
          </a:xfrm>
          <a:prstGeom prst="rect">
            <a:avLst/>
          </a:prstGeom>
          <a:noFill/>
          <a:ln w="9525">
            <a:noFill/>
            <a:miter lim="800000"/>
            <a:headEnd/>
            <a:tailEnd/>
          </a:ln>
        </p:spPr>
        <p:txBody>
          <a:bodyPr>
            <a:spAutoFit/>
          </a:bodyPr>
          <a:lstStyle/>
          <a:p>
            <a:pPr eaLnBrk="1" hangingPunct="1">
              <a:spcBef>
                <a:spcPct val="50000"/>
              </a:spcBef>
            </a:pPr>
            <a:r>
              <a:rPr lang="en-US" sz="2400" b="1" dirty="0">
                <a:latin typeface="Times New Roman" pitchFamily="18" charset="0"/>
              </a:rPr>
              <a:t>= </a:t>
            </a:r>
            <a:r>
              <a:rPr lang="en-US" sz="2400" b="1" dirty="0" err="1" smtClean="0">
                <a:latin typeface="Times New Roman" pitchFamily="18" charset="0"/>
              </a:rPr>
              <a:t>Zona</a:t>
            </a:r>
            <a:r>
              <a:rPr lang="en-US" sz="2400" b="1" dirty="0" smtClean="0">
                <a:latin typeface="Times New Roman" pitchFamily="18" charset="0"/>
              </a:rPr>
              <a:t> </a:t>
            </a:r>
            <a:r>
              <a:rPr lang="en-US" sz="2400" b="1" dirty="0" err="1" smtClean="0">
                <a:latin typeface="Times New Roman" pitchFamily="18" charset="0"/>
              </a:rPr>
              <a:t>Libre</a:t>
            </a:r>
            <a:r>
              <a:rPr lang="en-US" sz="2400" b="1" dirty="0" smtClean="0">
                <a:latin typeface="Times New Roman" pitchFamily="18" charset="0"/>
              </a:rPr>
              <a:t> de </a:t>
            </a:r>
            <a:r>
              <a:rPr lang="en-US" sz="2400" b="1" dirty="0" err="1" smtClean="0">
                <a:latin typeface="Times New Roman" pitchFamily="18" charset="0"/>
              </a:rPr>
              <a:t>Trabajadores</a:t>
            </a:r>
            <a:endParaRPr lang="en-US" sz="2400" b="1" dirty="0">
              <a:latin typeface="Times New Roman" pitchFamily="18" charset="0"/>
            </a:endParaRPr>
          </a:p>
        </p:txBody>
      </p:sp>
      <p:graphicFrame>
        <p:nvGraphicFramePr>
          <p:cNvPr id="78" name="Object 3"/>
          <p:cNvGraphicFramePr>
            <a:graphicFrameLocks noChangeAspect="1"/>
          </p:cNvGraphicFramePr>
          <p:nvPr/>
        </p:nvGraphicFramePr>
        <p:xfrm>
          <a:off x="0" y="3124200"/>
          <a:ext cx="9144000" cy="1273175"/>
        </p:xfrm>
        <a:graphic>
          <a:graphicData uri="http://schemas.openxmlformats.org/presentationml/2006/ole">
            <mc:AlternateContent xmlns:mc="http://schemas.openxmlformats.org/markup-compatibility/2006">
              <mc:Choice xmlns:v="urn:schemas-microsoft-com:vml" Requires="v">
                <p:oleObj spid="_x0000_s9378" name="CorelDRAW" r:id="rId4" imgW="5515560" imgH="636120" progId="">
                  <p:embed/>
                </p:oleObj>
              </mc:Choice>
              <mc:Fallback>
                <p:oleObj name="CorelDRAW" r:id="rId4" imgW="5515560" imgH="63612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 name="Rectangle 5"/>
          <p:cNvSpPr>
            <a:spLocks noChangeArrowheads="1"/>
          </p:cNvSpPr>
          <p:nvPr/>
        </p:nvSpPr>
        <p:spPr bwMode="auto">
          <a:xfrm>
            <a:off x="0" y="2743200"/>
            <a:ext cx="9144000" cy="533400"/>
          </a:xfrm>
          <a:prstGeom prst="rect">
            <a:avLst/>
          </a:prstGeom>
          <a:solidFill>
            <a:srgbClr val="B2B2B2"/>
          </a:solidFill>
          <a:ln w="9525">
            <a:noFill/>
            <a:miter lim="800000"/>
            <a:headEnd/>
            <a:tailEnd/>
          </a:ln>
        </p:spPr>
        <p:txBody>
          <a:bodyPr wrap="none" anchor="ctr"/>
          <a:lstStyle/>
          <a:p>
            <a:endParaRPr lang="en-US" dirty="0"/>
          </a:p>
        </p:txBody>
      </p:sp>
      <p:sp>
        <p:nvSpPr>
          <p:cNvPr id="80" name="Rectangle 52" descr="Dark upward diagonal"/>
          <p:cNvSpPr>
            <a:spLocks noChangeArrowheads="1"/>
          </p:cNvSpPr>
          <p:nvPr/>
        </p:nvSpPr>
        <p:spPr bwMode="auto">
          <a:xfrm>
            <a:off x="6629400" y="2743200"/>
            <a:ext cx="2514600" cy="609600"/>
          </a:xfrm>
          <a:prstGeom prst="rect">
            <a:avLst/>
          </a:prstGeom>
          <a:solidFill>
            <a:srgbClr val="FF0000"/>
          </a:solidFill>
          <a:ln w="9525">
            <a:noFill/>
            <a:miter lim="800000"/>
            <a:headEnd/>
            <a:tailEnd/>
          </a:ln>
        </p:spPr>
        <p:txBody>
          <a:bodyPr wrap="none" anchor="ctr"/>
          <a:lstStyle/>
          <a:p>
            <a:endParaRPr lang="en-US" dirty="0"/>
          </a:p>
        </p:txBody>
      </p:sp>
      <p:sp>
        <p:nvSpPr>
          <p:cNvPr id="81" name="Rectangle 4" descr="Dark upward diagonal"/>
          <p:cNvSpPr>
            <a:spLocks noChangeArrowheads="1"/>
          </p:cNvSpPr>
          <p:nvPr/>
        </p:nvSpPr>
        <p:spPr bwMode="auto">
          <a:xfrm>
            <a:off x="0" y="3276600"/>
            <a:ext cx="4191000" cy="533400"/>
          </a:xfrm>
          <a:prstGeom prst="rect">
            <a:avLst/>
          </a:prstGeom>
          <a:solidFill>
            <a:srgbClr val="FF0000"/>
          </a:solidFill>
          <a:ln w="9525">
            <a:noFill/>
            <a:miter lim="800000"/>
            <a:headEnd/>
            <a:tailEnd/>
          </a:ln>
        </p:spPr>
        <p:txBody>
          <a:bodyPr wrap="none" anchor="ctr"/>
          <a:lstStyle/>
          <a:p>
            <a:endParaRPr lang="en-US" dirty="0"/>
          </a:p>
        </p:txBody>
      </p:sp>
      <p:sp>
        <p:nvSpPr>
          <p:cNvPr id="82" name="Rectangle 6" descr="Dark upward diagonal"/>
          <p:cNvSpPr>
            <a:spLocks noChangeArrowheads="1"/>
          </p:cNvSpPr>
          <p:nvPr/>
        </p:nvSpPr>
        <p:spPr bwMode="auto">
          <a:xfrm>
            <a:off x="0" y="2743200"/>
            <a:ext cx="5105400" cy="533400"/>
          </a:xfrm>
          <a:prstGeom prst="rect">
            <a:avLst/>
          </a:prstGeom>
          <a:solidFill>
            <a:srgbClr val="FF0000"/>
          </a:solidFill>
          <a:ln w="9525">
            <a:noFill/>
            <a:miter lim="800000"/>
            <a:headEnd/>
            <a:tailEnd/>
          </a:ln>
        </p:spPr>
        <p:txBody>
          <a:bodyPr wrap="none" anchor="ctr"/>
          <a:lstStyle/>
          <a:p>
            <a:endParaRPr lang="en-US" dirty="0"/>
          </a:p>
        </p:txBody>
      </p:sp>
      <p:sp>
        <p:nvSpPr>
          <p:cNvPr id="83" name="Rectangle 7" descr="Dark upward diagonal"/>
          <p:cNvSpPr>
            <a:spLocks noChangeArrowheads="1"/>
          </p:cNvSpPr>
          <p:nvPr/>
        </p:nvSpPr>
        <p:spPr bwMode="auto">
          <a:xfrm>
            <a:off x="0" y="3810000"/>
            <a:ext cx="9144000" cy="685800"/>
          </a:xfrm>
          <a:prstGeom prst="rect">
            <a:avLst/>
          </a:prstGeom>
          <a:solidFill>
            <a:srgbClr val="FF0000"/>
          </a:solidFill>
          <a:ln w="9525">
            <a:noFill/>
            <a:miter lim="800000"/>
            <a:headEnd/>
            <a:tailEnd/>
          </a:ln>
        </p:spPr>
        <p:txBody>
          <a:bodyPr wrap="none" anchor="ctr"/>
          <a:lstStyle/>
          <a:p>
            <a:endParaRPr lang="en-US" dirty="0"/>
          </a:p>
        </p:txBody>
      </p:sp>
      <p:sp>
        <p:nvSpPr>
          <p:cNvPr id="84" name="Text Box 8"/>
          <p:cNvSpPr txBox="1">
            <a:spLocks noChangeArrowheads="1"/>
          </p:cNvSpPr>
          <p:nvPr/>
        </p:nvSpPr>
        <p:spPr bwMode="auto">
          <a:xfrm>
            <a:off x="4953000" y="2895600"/>
            <a:ext cx="914400" cy="336550"/>
          </a:xfrm>
          <a:prstGeom prst="rect">
            <a:avLst/>
          </a:prstGeom>
          <a:noFill/>
          <a:ln w="9525">
            <a:noFill/>
            <a:miter lim="800000"/>
            <a:headEnd/>
            <a:tailEnd/>
          </a:ln>
        </p:spPr>
        <p:txBody>
          <a:bodyPr>
            <a:spAutoFit/>
          </a:bodyPr>
          <a:lstStyle/>
          <a:p>
            <a:pPr algn="l">
              <a:spcBef>
                <a:spcPct val="50000"/>
              </a:spcBef>
            </a:pPr>
            <a:r>
              <a:rPr lang="en-US" sz="1600" b="1" dirty="0">
                <a:latin typeface="Arial Unicode MS" pitchFamily="34" charset="-128"/>
              </a:rPr>
              <a:t>Paver</a:t>
            </a:r>
          </a:p>
        </p:txBody>
      </p:sp>
      <p:graphicFrame>
        <p:nvGraphicFramePr>
          <p:cNvPr id="85" name="Object 9"/>
          <p:cNvGraphicFramePr>
            <a:graphicFrameLocks noChangeAspect="1"/>
          </p:cNvGraphicFramePr>
          <p:nvPr/>
        </p:nvGraphicFramePr>
        <p:xfrm>
          <a:off x="4876800" y="2557463"/>
          <a:ext cx="1066800" cy="762000"/>
        </p:xfrm>
        <a:graphic>
          <a:graphicData uri="http://schemas.openxmlformats.org/presentationml/2006/ole">
            <mc:AlternateContent xmlns:mc="http://schemas.openxmlformats.org/markup-compatibility/2006">
              <mc:Choice xmlns:v="urn:schemas-microsoft-com:vml" Requires="v">
                <p:oleObj spid="_x0000_s9379" name="AutoCAD Drawing" r:id="rId6" imgW="6534150" imgH="3333750" progId="">
                  <p:embed/>
                </p:oleObj>
              </mc:Choice>
              <mc:Fallback>
                <p:oleObj name="AutoCAD Drawing" r:id="rId6" imgW="6534150" imgH="333375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l="44861" t="36395" r="46539" b="51700"/>
                      <a:stretch>
                        <a:fillRect/>
                      </a:stretch>
                    </p:blipFill>
                    <p:spPr bwMode="auto">
                      <a:xfrm>
                        <a:off x="4876800" y="2557463"/>
                        <a:ext cx="10668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10"/>
          <p:cNvGraphicFramePr>
            <a:graphicFrameLocks noChangeAspect="1"/>
          </p:cNvGraphicFramePr>
          <p:nvPr/>
        </p:nvGraphicFramePr>
        <p:xfrm>
          <a:off x="3922713" y="2514600"/>
          <a:ext cx="1411287" cy="957263"/>
        </p:xfrm>
        <a:graphic>
          <a:graphicData uri="http://schemas.openxmlformats.org/presentationml/2006/ole">
            <mc:AlternateContent xmlns:mc="http://schemas.openxmlformats.org/markup-compatibility/2006">
              <mc:Choice xmlns:v="urn:schemas-microsoft-com:vml" Requires="v">
                <p:oleObj spid="_x0000_s9380" r:id="rId8" imgW="6534150" imgH="3333750" progId="">
                  <p:embed/>
                </p:oleObj>
              </mc:Choice>
              <mc:Fallback>
                <p:oleObj r:id="rId8" imgW="6534150" imgH="3333750" progId="">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l="37680" t="36734" r="53160" b="51021"/>
                      <a:stretch>
                        <a:fillRect/>
                      </a:stretch>
                    </p:blipFill>
                    <p:spPr bwMode="auto">
                      <a:xfrm>
                        <a:off x="3922713" y="2514600"/>
                        <a:ext cx="1411287"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11"/>
          <p:cNvGraphicFramePr>
            <a:graphicFrameLocks noChangeAspect="1"/>
          </p:cNvGraphicFramePr>
          <p:nvPr/>
        </p:nvGraphicFramePr>
        <p:xfrm>
          <a:off x="457200" y="2667000"/>
          <a:ext cx="1447800" cy="619125"/>
        </p:xfrm>
        <a:graphic>
          <a:graphicData uri="http://schemas.openxmlformats.org/presentationml/2006/ole">
            <mc:AlternateContent xmlns:mc="http://schemas.openxmlformats.org/markup-compatibility/2006">
              <mc:Choice xmlns:v="urn:schemas-microsoft-com:vml" Requires="v">
                <p:oleObj spid="_x0000_s9381" r:id="rId10" imgW="6534150" imgH="3333750" progId="">
                  <p:embed/>
                </p:oleObj>
              </mc:Choice>
              <mc:Fallback>
                <p:oleObj r:id="rId10" imgW="6534150" imgH="3333750" progId="">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l="10745" t="48979" r="79549" b="42857"/>
                      <a:stretch>
                        <a:fillRect/>
                      </a:stretch>
                    </p:blipFill>
                    <p:spPr bwMode="auto">
                      <a:xfrm>
                        <a:off x="457200" y="2667000"/>
                        <a:ext cx="1447800"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 name="Object 13"/>
          <p:cNvGraphicFramePr>
            <a:graphicFrameLocks noChangeAspect="1"/>
          </p:cNvGraphicFramePr>
          <p:nvPr/>
        </p:nvGraphicFramePr>
        <p:xfrm>
          <a:off x="2286000" y="2971800"/>
          <a:ext cx="1371600" cy="930275"/>
        </p:xfrm>
        <a:graphic>
          <a:graphicData uri="http://schemas.openxmlformats.org/presentationml/2006/ole">
            <mc:AlternateContent xmlns:mc="http://schemas.openxmlformats.org/markup-compatibility/2006">
              <mc:Choice xmlns:v="urn:schemas-microsoft-com:vml" Requires="v">
                <p:oleObj spid="_x0000_s9382" name="AutoCAD Drawing" r:id="rId12" imgW="6534150" imgH="3333750" progId="">
                  <p:embed/>
                </p:oleObj>
              </mc:Choice>
              <mc:Fallback>
                <p:oleObj name="AutoCAD Drawing" r:id="rId12" imgW="6534150" imgH="3333750" progId="">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l="37680" t="36734" r="53160" b="51021"/>
                      <a:stretch>
                        <a:fillRect/>
                      </a:stretch>
                    </p:blipFill>
                    <p:spPr bwMode="auto">
                      <a:xfrm>
                        <a:off x="2286000" y="2971800"/>
                        <a:ext cx="1371600"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Object 14"/>
          <p:cNvGraphicFramePr>
            <a:graphicFrameLocks noChangeAspect="1"/>
          </p:cNvGraphicFramePr>
          <p:nvPr/>
        </p:nvGraphicFramePr>
        <p:xfrm>
          <a:off x="1295400" y="3640138"/>
          <a:ext cx="1371600" cy="931862"/>
        </p:xfrm>
        <a:graphic>
          <a:graphicData uri="http://schemas.openxmlformats.org/presentationml/2006/ole">
            <mc:AlternateContent xmlns:mc="http://schemas.openxmlformats.org/markup-compatibility/2006">
              <mc:Choice xmlns:v="urn:schemas-microsoft-com:vml" Requires="v">
                <p:oleObj spid="_x0000_s9383" r:id="rId13" imgW="6534150" imgH="3333750" progId="">
                  <p:embed/>
                </p:oleObj>
              </mc:Choice>
              <mc:Fallback>
                <p:oleObj r:id="rId13" imgW="6534150" imgH="3333750" progId="">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l="37680" t="36734" r="53160" b="51021"/>
                      <a:stretch>
                        <a:fillRect/>
                      </a:stretch>
                    </p:blipFill>
                    <p:spPr bwMode="auto">
                      <a:xfrm>
                        <a:off x="1295400" y="3640138"/>
                        <a:ext cx="1371600" cy="93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 name="Text Box 15"/>
          <p:cNvSpPr txBox="1">
            <a:spLocks noChangeArrowheads="1"/>
          </p:cNvSpPr>
          <p:nvPr/>
        </p:nvSpPr>
        <p:spPr bwMode="auto">
          <a:xfrm>
            <a:off x="7467600" y="3276600"/>
            <a:ext cx="1143000" cy="400110"/>
          </a:xfrm>
          <a:prstGeom prst="rect">
            <a:avLst/>
          </a:prstGeom>
          <a:noFill/>
          <a:ln w="9525">
            <a:noFill/>
            <a:miter lim="800000"/>
            <a:headEnd/>
            <a:tailEnd/>
          </a:ln>
        </p:spPr>
        <p:txBody>
          <a:bodyPr>
            <a:spAutoFit/>
          </a:bodyPr>
          <a:lstStyle/>
          <a:p>
            <a:pPr eaLnBrk="1" hangingPunct="1">
              <a:spcBef>
                <a:spcPct val="50000"/>
              </a:spcBef>
            </a:pPr>
            <a:r>
              <a:rPr lang="en-US" sz="2000" b="1" dirty="0" err="1" smtClean="0">
                <a:latin typeface="Times New Roman" pitchFamily="18" charset="0"/>
              </a:rPr>
              <a:t>Línea</a:t>
            </a:r>
            <a:r>
              <a:rPr lang="en-US" sz="2000" b="1" dirty="0" smtClean="0">
                <a:latin typeface="Times New Roman" pitchFamily="18" charset="0"/>
              </a:rPr>
              <a:t> </a:t>
            </a:r>
            <a:r>
              <a:rPr lang="en-US" sz="2000" b="1" dirty="0">
                <a:latin typeface="Times New Roman" pitchFamily="18" charset="0"/>
              </a:rPr>
              <a:t>1</a:t>
            </a:r>
          </a:p>
        </p:txBody>
      </p:sp>
      <p:sp>
        <p:nvSpPr>
          <p:cNvPr id="91" name="Text Box 16"/>
          <p:cNvSpPr txBox="1">
            <a:spLocks noChangeArrowheads="1"/>
          </p:cNvSpPr>
          <p:nvPr/>
        </p:nvSpPr>
        <p:spPr bwMode="auto">
          <a:xfrm>
            <a:off x="7467600" y="3886200"/>
            <a:ext cx="1143000" cy="400110"/>
          </a:xfrm>
          <a:prstGeom prst="rect">
            <a:avLst/>
          </a:prstGeom>
          <a:noFill/>
          <a:ln w="9525">
            <a:noFill/>
            <a:miter lim="800000"/>
            <a:headEnd/>
            <a:tailEnd/>
          </a:ln>
        </p:spPr>
        <p:txBody>
          <a:bodyPr>
            <a:spAutoFit/>
          </a:bodyPr>
          <a:lstStyle/>
          <a:p>
            <a:pPr eaLnBrk="1" hangingPunct="1">
              <a:spcBef>
                <a:spcPct val="50000"/>
              </a:spcBef>
            </a:pPr>
            <a:r>
              <a:rPr lang="en-US" sz="2000" b="1" dirty="0" err="1" smtClean="0">
                <a:latin typeface="Times New Roman" pitchFamily="18" charset="0"/>
              </a:rPr>
              <a:t>Línea</a:t>
            </a:r>
            <a:r>
              <a:rPr lang="en-US" sz="2000" b="1" dirty="0" smtClean="0">
                <a:latin typeface="Times New Roman" pitchFamily="18" charset="0"/>
              </a:rPr>
              <a:t> </a:t>
            </a:r>
            <a:r>
              <a:rPr lang="en-US" sz="2000" b="1" dirty="0">
                <a:latin typeface="Times New Roman" pitchFamily="18" charset="0"/>
              </a:rPr>
              <a:t>2</a:t>
            </a:r>
          </a:p>
        </p:txBody>
      </p:sp>
      <p:sp>
        <p:nvSpPr>
          <p:cNvPr id="92" name="Text Box 17"/>
          <p:cNvSpPr txBox="1">
            <a:spLocks noChangeArrowheads="1"/>
          </p:cNvSpPr>
          <p:nvPr/>
        </p:nvSpPr>
        <p:spPr bwMode="auto">
          <a:xfrm>
            <a:off x="7162800" y="2744302"/>
            <a:ext cx="1600200" cy="646331"/>
          </a:xfrm>
          <a:prstGeom prst="rect">
            <a:avLst/>
          </a:prstGeom>
          <a:noFill/>
          <a:ln w="9525">
            <a:noFill/>
            <a:miter lim="800000"/>
            <a:headEnd/>
            <a:tailEnd/>
          </a:ln>
        </p:spPr>
        <p:txBody>
          <a:bodyPr wrap="square">
            <a:spAutoFit/>
          </a:bodyPr>
          <a:lstStyle/>
          <a:p>
            <a:pPr eaLnBrk="1" hangingPunct="1">
              <a:spcBef>
                <a:spcPct val="50000"/>
              </a:spcBef>
            </a:pPr>
            <a:r>
              <a:rPr lang="en-US" b="1" dirty="0" err="1" smtClean="0">
                <a:latin typeface="Times New Roman" pitchFamily="18" charset="0"/>
              </a:rPr>
              <a:t>Línea</a:t>
            </a:r>
            <a:r>
              <a:rPr lang="en-US" b="1" dirty="0" smtClean="0">
                <a:latin typeface="Times New Roman" pitchFamily="18" charset="0"/>
              </a:rPr>
              <a:t>  </a:t>
            </a:r>
            <a:r>
              <a:rPr lang="en-US" b="1" dirty="0" err="1" smtClean="0">
                <a:latin typeface="Times New Roman" pitchFamily="18" charset="0"/>
              </a:rPr>
              <a:t>Interrumpida</a:t>
            </a:r>
            <a:endParaRPr lang="en-US" b="1" dirty="0">
              <a:latin typeface="Times New Roman" pitchFamily="18" charset="0"/>
            </a:endParaRPr>
          </a:p>
        </p:txBody>
      </p:sp>
      <p:sp>
        <p:nvSpPr>
          <p:cNvPr id="95" name="Text Box 20"/>
          <p:cNvSpPr txBox="1">
            <a:spLocks noChangeArrowheads="1"/>
          </p:cNvSpPr>
          <p:nvPr/>
        </p:nvSpPr>
        <p:spPr bwMode="auto">
          <a:xfrm>
            <a:off x="5609897" y="3067468"/>
            <a:ext cx="1905000" cy="646331"/>
          </a:xfrm>
          <a:prstGeom prst="rect">
            <a:avLst/>
          </a:prstGeom>
          <a:noFill/>
          <a:ln w="9525">
            <a:noFill/>
            <a:miter lim="800000"/>
            <a:headEnd/>
            <a:tailEnd/>
          </a:ln>
        </p:spPr>
        <p:txBody>
          <a:bodyPr wrap="square">
            <a:spAutoFit/>
          </a:bodyPr>
          <a:lstStyle/>
          <a:p>
            <a:pPr eaLnBrk="1" hangingPunct="1">
              <a:spcBef>
                <a:spcPct val="50000"/>
              </a:spcBef>
            </a:pPr>
            <a:r>
              <a:rPr lang="en-US" b="1" dirty="0" smtClean="0">
                <a:latin typeface="Times New Roman" pitchFamily="18" charset="0"/>
              </a:rPr>
              <a:t>Area de </a:t>
            </a:r>
            <a:r>
              <a:rPr lang="en-US" b="1" dirty="0" err="1" smtClean="0">
                <a:latin typeface="Times New Roman" pitchFamily="18" charset="0"/>
              </a:rPr>
              <a:t>Trabajadores</a:t>
            </a:r>
            <a:endParaRPr lang="en-US" b="1" dirty="0">
              <a:latin typeface="Times New Roman" pitchFamily="18" charset="0"/>
            </a:endParaRPr>
          </a:p>
        </p:txBody>
      </p:sp>
      <p:graphicFrame>
        <p:nvGraphicFramePr>
          <p:cNvPr id="96" name="Object 25"/>
          <p:cNvGraphicFramePr>
            <a:graphicFrameLocks noChangeAspect="1"/>
          </p:cNvGraphicFramePr>
          <p:nvPr/>
        </p:nvGraphicFramePr>
        <p:xfrm>
          <a:off x="6781800" y="3924300"/>
          <a:ext cx="685800" cy="342900"/>
        </p:xfrm>
        <a:graphic>
          <a:graphicData uri="http://schemas.openxmlformats.org/presentationml/2006/ole">
            <mc:AlternateContent xmlns:mc="http://schemas.openxmlformats.org/markup-compatibility/2006">
              <mc:Choice xmlns:v="urn:schemas-microsoft-com:vml" Requires="v">
                <p:oleObj spid="_x0000_s9384" name="AutoCAD Drawing" r:id="rId14" imgW="6667560" imgH="3133800" progId="">
                  <p:embed/>
                </p:oleObj>
              </mc:Choice>
              <mc:Fallback>
                <p:oleObj name="AutoCAD Drawing" r:id="rId14" imgW="6667560" imgH="3133800" progId="">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l="66000" t="54863" r="22571" b="32979"/>
                      <a:stretch>
                        <a:fillRect/>
                      </a:stretch>
                    </p:blipFill>
                    <p:spPr bwMode="auto">
                      <a:xfrm>
                        <a:off x="6781800" y="3924300"/>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8" name="Group 27"/>
          <p:cNvGrpSpPr>
            <a:grpSpLocks/>
          </p:cNvGrpSpPr>
          <p:nvPr/>
        </p:nvGrpSpPr>
        <p:grpSpPr bwMode="auto">
          <a:xfrm>
            <a:off x="228600" y="3733800"/>
            <a:ext cx="8610600" cy="152400"/>
            <a:chOff x="144" y="2352"/>
            <a:chExt cx="5424" cy="96"/>
          </a:xfrm>
        </p:grpSpPr>
        <p:sp>
          <p:nvSpPr>
            <p:cNvPr id="99" name="Oval 28"/>
            <p:cNvSpPr>
              <a:spLocks noChangeArrowheads="1"/>
            </p:cNvSpPr>
            <p:nvPr/>
          </p:nvSpPr>
          <p:spPr bwMode="auto">
            <a:xfrm>
              <a:off x="1536"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0" name="Oval 29"/>
            <p:cNvSpPr>
              <a:spLocks noChangeArrowheads="1"/>
            </p:cNvSpPr>
            <p:nvPr/>
          </p:nvSpPr>
          <p:spPr bwMode="auto">
            <a:xfrm>
              <a:off x="864"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1" name="Oval 30"/>
            <p:cNvSpPr>
              <a:spLocks noChangeArrowheads="1"/>
            </p:cNvSpPr>
            <p:nvPr/>
          </p:nvSpPr>
          <p:spPr bwMode="auto">
            <a:xfrm>
              <a:off x="144"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2" name="Oval 31"/>
            <p:cNvSpPr>
              <a:spLocks noChangeArrowheads="1"/>
            </p:cNvSpPr>
            <p:nvPr/>
          </p:nvSpPr>
          <p:spPr bwMode="auto">
            <a:xfrm>
              <a:off x="2256"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3" name="Oval 32"/>
            <p:cNvSpPr>
              <a:spLocks noChangeArrowheads="1"/>
            </p:cNvSpPr>
            <p:nvPr/>
          </p:nvSpPr>
          <p:spPr bwMode="auto">
            <a:xfrm>
              <a:off x="5472"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4" name="Oval 33"/>
            <p:cNvSpPr>
              <a:spLocks noChangeArrowheads="1"/>
            </p:cNvSpPr>
            <p:nvPr/>
          </p:nvSpPr>
          <p:spPr bwMode="auto">
            <a:xfrm>
              <a:off x="4944"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5" name="Oval 34"/>
            <p:cNvSpPr>
              <a:spLocks noChangeArrowheads="1"/>
            </p:cNvSpPr>
            <p:nvPr/>
          </p:nvSpPr>
          <p:spPr bwMode="auto">
            <a:xfrm>
              <a:off x="4272"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6" name="Oval 35"/>
            <p:cNvSpPr>
              <a:spLocks noChangeArrowheads="1"/>
            </p:cNvSpPr>
            <p:nvPr/>
          </p:nvSpPr>
          <p:spPr bwMode="auto">
            <a:xfrm>
              <a:off x="2976"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107" name="Oval 36"/>
            <p:cNvSpPr>
              <a:spLocks noChangeArrowheads="1"/>
            </p:cNvSpPr>
            <p:nvPr/>
          </p:nvSpPr>
          <p:spPr bwMode="auto">
            <a:xfrm>
              <a:off x="3600" y="2352"/>
              <a:ext cx="96" cy="96"/>
            </a:xfrm>
            <a:prstGeom prst="ellipse">
              <a:avLst/>
            </a:prstGeom>
            <a:solidFill>
              <a:srgbClr val="FFCC00"/>
            </a:solidFill>
            <a:ln w="9525">
              <a:solidFill>
                <a:schemeClr val="tx1"/>
              </a:solidFill>
              <a:round/>
              <a:headEnd/>
              <a:tailEnd/>
            </a:ln>
          </p:spPr>
          <p:txBody>
            <a:bodyPr wrap="none" anchor="ctr"/>
            <a:lstStyle/>
            <a:p>
              <a:endParaRPr lang="en-US" dirty="0"/>
            </a:p>
          </p:txBody>
        </p:sp>
      </p:grpSp>
      <p:graphicFrame>
        <p:nvGraphicFramePr>
          <p:cNvPr id="97" name="Object 26"/>
          <p:cNvGraphicFramePr>
            <a:graphicFrameLocks noChangeAspect="1"/>
          </p:cNvGraphicFramePr>
          <p:nvPr/>
        </p:nvGraphicFramePr>
        <p:xfrm>
          <a:off x="8305800" y="3962400"/>
          <a:ext cx="609600" cy="304800"/>
        </p:xfrm>
        <a:graphic>
          <a:graphicData uri="http://schemas.openxmlformats.org/presentationml/2006/ole">
            <mc:AlternateContent xmlns:mc="http://schemas.openxmlformats.org/markup-compatibility/2006">
              <mc:Choice xmlns:v="urn:schemas-microsoft-com:vml" Requires="v">
                <p:oleObj spid="_x0000_s9385" name="AutoCAD Drawing" r:id="rId16" imgW="6667560" imgH="3133800" progId="">
                  <p:embed/>
                </p:oleObj>
              </mc:Choice>
              <mc:Fallback>
                <p:oleObj name="AutoCAD Drawing" r:id="rId16" imgW="6667560" imgH="3133800" progId="">
                  <p:embed/>
                  <p:pic>
                    <p:nvPicPr>
                      <p:cNvPr id="0" name="Object 26"/>
                      <p:cNvPicPr>
                        <a:picLocks noChangeAspect="1" noChangeArrowheads="1"/>
                      </p:cNvPicPr>
                      <p:nvPr/>
                    </p:nvPicPr>
                    <p:blipFill>
                      <a:blip r:embed="rId15">
                        <a:extLst>
                          <a:ext uri="{28A0092B-C50C-407E-A947-70E740481C1C}">
                            <a14:useLocalDpi xmlns:a14="http://schemas.microsoft.com/office/drawing/2010/main" val="0"/>
                          </a:ext>
                        </a:extLst>
                      </a:blip>
                      <a:srcRect l="66000" t="54863" r="22571" b="32979"/>
                      <a:stretch>
                        <a:fillRect/>
                      </a:stretch>
                    </p:blipFill>
                    <p:spPr bwMode="auto">
                      <a:xfrm>
                        <a:off x="8305800" y="3962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 name="Object 37"/>
          <p:cNvGraphicFramePr>
            <a:graphicFrameLocks noChangeAspect="1"/>
          </p:cNvGraphicFramePr>
          <p:nvPr/>
        </p:nvGraphicFramePr>
        <p:xfrm>
          <a:off x="6553200" y="2813050"/>
          <a:ext cx="762000" cy="430213"/>
        </p:xfrm>
        <a:graphic>
          <a:graphicData uri="http://schemas.openxmlformats.org/presentationml/2006/ole">
            <mc:AlternateContent xmlns:mc="http://schemas.openxmlformats.org/markup-compatibility/2006">
              <mc:Choice xmlns:v="urn:schemas-microsoft-com:vml" Requires="v">
                <p:oleObj spid="_x0000_s9386" name="AutoCAD Drawing" r:id="rId17" imgW="6667560" imgH="3133800" progId="">
                  <p:embed/>
                </p:oleObj>
              </mc:Choice>
              <mc:Fallback>
                <p:oleObj name="AutoCAD Drawing" r:id="rId17" imgW="6667560" imgH="3133800" progId="">
                  <p:embed/>
                  <p:pic>
                    <p:nvPicPr>
                      <p:cNvPr id="0" name="Object 37"/>
                      <p:cNvPicPr>
                        <a:picLocks noChangeAspect="1" noChangeArrowheads="1"/>
                      </p:cNvPicPr>
                      <p:nvPr/>
                    </p:nvPicPr>
                    <p:blipFill>
                      <a:blip r:embed="rId18">
                        <a:extLst>
                          <a:ext uri="{28A0092B-C50C-407E-A947-70E740481C1C}">
                            <a14:useLocalDpi xmlns:a14="http://schemas.microsoft.com/office/drawing/2010/main" val="0"/>
                          </a:ext>
                        </a:extLst>
                      </a:blip>
                      <a:srcRect l="43336" t="82576" r="47588" b="4669"/>
                      <a:stretch>
                        <a:fillRect/>
                      </a:stretch>
                    </p:blipFill>
                    <p:spPr bwMode="auto">
                      <a:xfrm>
                        <a:off x="6553200" y="2813050"/>
                        <a:ext cx="762000" cy="430213"/>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109" name="Object 38"/>
          <p:cNvGraphicFramePr>
            <a:graphicFrameLocks noChangeAspect="1"/>
          </p:cNvGraphicFramePr>
          <p:nvPr/>
        </p:nvGraphicFramePr>
        <p:xfrm>
          <a:off x="8382000" y="2786063"/>
          <a:ext cx="762000" cy="430212"/>
        </p:xfrm>
        <a:graphic>
          <a:graphicData uri="http://schemas.openxmlformats.org/presentationml/2006/ole">
            <mc:AlternateContent xmlns:mc="http://schemas.openxmlformats.org/markup-compatibility/2006">
              <mc:Choice xmlns:v="urn:schemas-microsoft-com:vml" Requires="v">
                <p:oleObj spid="_x0000_s9387" name="AutoCAD Drawing" r:id="rId19" imgW="6667560" imgH="3133800" progId="">
                  <p:embed/>
                </p:oleObj>
              </mc:Choice>
              <mc:Fallback>
                <p:oleObj name="AutoCAD Drawing" r:id="rId19" imgW="6667560" imgH="3133800" progId="">
                  <p:embed/>
                  <p:pic>
                    <p:nvPicPr>
                      <p:cNvPr id="0" name="Object 38"/>
                      <p:cNvPicPr>
                        <a:picLocks noChangeAspect="1" noChangeArrowheads="1"/>
                      </p:cNvPicPr>
                      <p:nvPr/>
                    </p:nvPicPr>
                    <p:blipFill>
                      <a:blip r:embed="rId18">
                        <a:extLst>
                          <a:ext uri="{28A0092B-C50C-407E-A947-70E740481C1C}">
                            <a14:useLocalDpi xmlns:a14="http://schemas.microsoft.com/office/drawing/2010/main" val="0"/>
                          </a:ext>
                        </a:extLst>
                      </a:blip>
                      <a:srcRect l="43336" t="82576" r="47588" b="4669"/>
                      <a:stretch>
                        <a:fillRect/>
                      </a:stretch>
                    </p:blipFill>
                    <p:spPr bwMode="auto">
                      <a:xfrm>
                        <a:off x="8382000" y="2786063"/>
                        <a:ext cx="762000" cy="430212"/>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110" name="Text Box 39"/>
          <p:cNvSpPr txBox="1">
            <a:spLocks noChangeArrowheads="1"/>
          </p:cNvSpPr>
          <p:nvPr/>
        </p:nvSpPr>
        <p:spPr bwMode="auto">
          <a:xfrm>
            <a:off x="0" y="2895600"/>
            <a:ext cx="990600" cy="400110"/>
          </a:xfrm>
          <a:prstGeom prst="rect">
            <a:avLst/>
          </a:prstGeom>
          <a:noFill/>
          <a:ln w="9525">
            <a:noFill/>
            <a:miter lim="800000"/>
            <a:headEnd/>
            <a:tailEnd/>
          </a:ln>
        </p:spPr>
        <p:txBody>
          <a:bodyPr wrap="square">
            <a:spAutoFit/>
          </a:bodyPr>
          <a:lstStyle/>
          <a:p>
            <a:pPr eaLnBrk="1" hangingPunct="1">
              <a:spcBef>
                <a:spcPct val="50000"/>
              </a:spcBef>
            </a:pPr>
            <a:r>
              <a:rPr lang="es-US" sz="2000" b="1" dirty="0" smtClean="0">
                <a:latin typeface="Times New Roman" pitchFamily="18" charset="0"/>
              </a:rPr>
              <a:t>Salida</a:t>
            </a:r>
            <a:endParaRPr lang="en-US" sz="2000" b="1" dirty="0">
              <a:latin typeface="Times New Roman" pitchFamily="18" charset="0"/>
            </a:endParaRPr>
          </a:p>
        </p:txBody>
      </p:sp>
      <p:sp>
        <p:nvSpPr>
          <p:cNvPr id="111" name="Line 40"/>
          <p:cNvSpPr>
            <a:spLocks noChangeShapeType="1"/>
          </p:cNvSpPr>
          <p:nvPr/>
        </p:nvSpPr>
        <p:spPr bwMode="auto">
          <a:xfrm flipH="1" flipV="1">
            <a:off x="1600200" y="3048000"/>
            <a:ext cx="990600" cy="0"/>
          </a:xfrm>
          <a:prstGeom prst="line">
            <a:avLst/>
          </a:prstGeom>
          <a:noFill/>
          <a:ln w="57150">
            <a:solidFill>
              <a:srgbClr val="FFFF00"/>
            </a:solidFill>
            <a:round/>
            <a:headEnd/>
            <a:tailEnd type="triangle" w="med" len="med"/>
          </a:ln>
        </p:spPr>
        <p:txBody>
          <a:bodyPr wrap="none" anchor="ctr"/>
          <a:lstStyle/>
          <a:p>
            <a:endParaRPr lang="en-US" dirty="0"/>
          </a:p>
        </p:txBody>
      </p:sp>
      <p:sp>
        <p:nvSpPr>
          <p:cNvPr id="114" name="Text Box 43"/>
          <p:cNvSpPr txBox="1">
            <a:spLocks noChangeArrowheads="1"/>
          </p:cNvSpPr>
          <p:nvPr/>
        </p:nvSpPr>
        <p:spPr bwMode="auto">
          <a:xfrm>
            <a:off x="495300" y="3962400"/>
            <a:ext cx="1181100" cy="400110"/>
          </a:xfrm>
          <a:prstGeom prst="rect">
            <a:avLst/>
          </a:prstGeom>
          <a:noFill/>
          <a:ln w="9525">
            <a:noFill/>
            <a:miter lim="800000"/>
            <a:headEnd/>
            <a:tailEnd/>
          </a:ln>
        </p:spPr>
        <p:txBody>
          <a:bodyPr wrap="square">
            <a:spAutoFit/>
          </a:bodyPr>
          <a:lstStyle/>
          <a:p>
            <a:pPr eaLnBrk="1" hangingPunct="1">
              <a:spcBef>
                <a:spcPct val="50000"/>
              </a:spcBef>
            </a:pPr>
            <a:r>
              <a:rPr lang="en-US" sz="2000" b="1" dirty="0" err="1" smtClean="0">
                <a:latin typeface="Times New Roman" pitchFamily="18" charset="0"/>
              </a:rPr>
              <a:t>Entrada</a:t>
            </a:r>
            <a:endParaRPr lang="en-US" sz="2000" b="1" dirty="0">
              <a:latin typeface="Times New Roman" pitchFamily="18" charset="0"/>
            </a:endParaRPr>
          </a:p>
        </p:txBody>
      </p:sp>
      <p:sp>
        <p:nvSpPr>
          <p:cNvPr id="121" name="Line 19"/>
          <p:cNvSpPr>
            <a:spLocks noChangeShapeType="1"/>
          </p:cNvSpPr>
          <p:nvPr/>
        </p:nvSpPr>
        <p:spPr bwMode="auto">
          <a:xfrm flipH="1" flipV="1">
            <a:off x="838200" y="3505200"/>
            <a:ext cx="762000" cy="609600"/>
          </a:xfrm>
          <a:prstGeom prst="line">
            <a:avLst/>
          </a:prstGeom>
          <a:noFill/>
          <a:ln w="57150">
            <a:solidFill>
              <a:srgbClr val="FFFF00"/>
            </a:solidFill>
            <a:round/>
            <a:headEnd/>
            <a:tailEnd type="triangle" w="med" len="med"/>
          </a:ln>
        </p:spPr>
        <p:txBody>
          <a:bodyPr wrap="none" anchor="ctr"/>
          <a:lstStyle/>
          <a:p>
            <a:endParaRPr lang="en-US" dirty="0"/>
          </a:p>
        </p:txBody>
      </p:sp>
      <p:sp>
        <p:nvSpPr>
          <p:cNvPr id="122" name="Line 41"/>
          <p:cNvSpPr>
            <a:spLocks noChangeShapeType="1"/>
          </p:cNvSpPr>
          <p:nvPr/>
        </p:nvSpPr>
        <p:spPr bwMode="auto">
          <a:xfrm flipV="1">
            <a:off x="2438400" y="3200400"/>
            <a:ext cx="914400" cy="0"/>
          </a:xfrm>
          <a:prstGeom prst="line">
            <a:avLst/>
          </a:prstGeom>
          <a:noFill/>
          <a:ln w="57150">
            <a:solidFill>
              <a:srgbClr val="FFFF00"/>
            </a:solidFill>
            <a:round/>
            <a:headEnd/>
            <a:tailEnd type="triangle" w="med" len="med"/>
          </a:ln>
        </p:spPr>
        <p:txBody>
          <a:bodyPr wrap="none" anchor="ctr"/>
          <a:lstStyle/>
          <a:p>
            <a:endParaRPr lang="en-US" dirty="0"/>
          </a:p>
        </p:txBody>
      </p:sp>
      <p:sp>
        <p:nvSpPr>
          <p:cNvPr id="123" name="Line 42"/>
          <p:cNvSpPr>
            <a:spLocks noChangeShapeType="1"/>
          </p:cNvSpPr>
          <p:nvPr/>
        </p:nvSpPr>
        <p:spPr bwMode="auto">
          <a:xfrm flipH="1" flipV="1">
            <a:off x="2057400" y="3200400"/>
            <a:ext cx="533400" cy="304800"/>
          </a:xfrm>
          <a:prstGeom prst="line">
            <a:avLst/>
          </a:prstGeom>
          <a:noFill/>
          <a:ln w="57150">
            <a:solidFill>
              <a:srgbClr val="FFFF00"/>
            </a:solidFill>
            <a:round/>
            <a:headEnd/>
            <a:tailEnd type="triangle" w="med" len="med"/>
          </a:ln>
        </p:spPr>
        <p:txBody>
          <a:bodyPr wrap="none" anchor="ctr"/>
          <a:lstStyle/>
          <a:p>
            <a:endParaRPr lang="en-US" dirty="0"/>
          </a:p>
        </p:txBody>
      </p:sp>
      <p:sp>
        <p:nvSpPr>
          <p:cNvPr id="93" name="Text Box 18"/>
          <p:cNvSpPr txBox="1">
            <a:spLocks noChangeArrowheads="1"/>
          </p:cNvSpPr>
          <p:nvPr/>
        </p:nvSpPr>
        <p:spPr bwMode="auto">
          <a:xfrm>
            <a:off x="3271345" y="3216329"/>
            <a:ext cx="1066800" cy="646331"/>
          </a:xfrm>
          <a:prstGeom prst="rect">
            <a:avLst/>
          </a:prstGeom>
          <a:noFill/>
          <a:ln w="9525">
            <a:noFill/>
            <a:miter lim="800000"/>
            <a:headEnd/>
            <a:tailEnd/>
          </a:ln>
        </p:spPr>
        <p:txBody>
          <a:bodyPr>
            <a:spAutoFit/>
          </a:bodyPr>
          <a:lstStyle/>
          <a:p>
            <a:pPr eaLnBrk="1" hangingPunct="1"/>
            <a:r>
              <a:rPr lang="en-US" b="1" dirty="0" smtClean="0">
                <a:latin typeface="Times New Roman" pitchFamily="18" charset="0"/>
              </a:rPr>
              <a:t>Area de </a:t>
            </a:r>
            <a:r>
              <a:rPr lang="en-US" b="1" dirty="0" err="1" smtClean="0">
                <a:latin typeface="Times New Roman" pitchFamily="18" charset="0"/>
              </a:rPr>
              <a:t>Montaje</a:t>
            </a:r>
            <a:endParaRPr lang="en-US"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par>
                          <p:cTn id="15" fill="hold">
                            <p:stCondLst>
                              <p:cond delay="1000"/>
                            </p:stCondLst>
                            <p:childTnLst>
                              <p:par>
                                <p:cTn id="16" presetID="55" presetClass="entr" presetSubtype="0" fill="hold" grpId="1"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1000" fill="hold"/>
                                        <p:tgtEl>
                                          <p:spTgt spid="83"/>
                                        </p:tgtEl>
                                        <p:attrNameLst>
                                          <p:attrName>ppt_w</p:attrName>
                                        </p:attrNameLst>
                                      </p:cBhvr>
                                      <p:tavLst>
                                        <p:tav tm="0">
                                          <p:val>
                                            <p:strVal val="#ppt_w*0.70"/>
                                          </p:val>
                                        </p:tav>
                                        <p:tav tm="100000">
                                          <p:val>
                                            <p:strVal val="#ppt_w"/>
                                          </p:val>
                                        </p:tav>
                                      </p:tavLst>
                                    </p:anim>
                                    <p:anim calcmode="lin" valueType="num">
                                      <p:cBhvr>
                                        <p:cTn id="19" dur="1000" fill="hold"/>
                                        <p:tgtEl>
                                          <p:spTgt spid="83"/>
                                        </p:tgtEl>
                                        <p:attrNameLst>
                                          <p:attrName>ppt_h</p:attrName>
                                        </p:attrNameLst>
                                      </p:cBhvr>
                                      <p:tavLst>
                                        <p:tav tm="0">
                                          <p:val>
                                            <p:strVal val="#ppt_h"/>
                                          </p:val>
                                        </p:tav>
                                        <p:tav tm="100000">
                                          <p:val>
                                            <p:strVal val="#ppt_h"/>
                                          </p:val>
                                        </p:tav>
                                      </p:tavLst>
                                    </p:anim>
                                    <p:animEffect transition="in" filter="fade">
                                      <p:cBhvr>
                                        <p:cTn id="20" dur="1000"/>
                                        <p:tgtEl>
                                          <p:spTgt spid="83"/>
                                        </p:tgtEl>
                                      </p:cBhvr>
                                    </p:animEffect>
                                  </p:childTnLst>
                                </p:cTn>
                              </p:par>
                              <p:par>
                                <p:cTn id="21" presetID="55" presetClass="entr" presetSubtype="0" fill="hold" grpId="1" nodeType="with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1000" fill="hold"/>
                                        <p:tgtEl>
                                          <p:spTgt spid="81"/>
                                        </p:tgtEl>
                                        <p:attrNameLst>
                                          <p:attrName>ppt_w</p:attrName>
                                        </p:attrNameLst>
                                      </p:cBhvr>
                                      <p:tavLst>
                                        <p:tav tm="0">
                                          <p:val>
                                            <p:strVal val="#ppt_w*0.70"/>
                                          </p:val>
                                        </p:tav>
                                        <p:tav tm="100000">
                                          <p:val>
                                            <p:strVal val="#ppt_w"/>
                                          </p:val>
                                        </p:tav>
                                      </p:tavLst>
                                    </p:anim>
                                    <p:anim calcmode="lin" valueType="num">
                                      <p:cBhvr>
                                        <p:cTn id="24" dur="1000" fill="hold"/>
                                        <p:tgtEl>
                                          <p:spTgt spid="81"/>
                                        </p:tgtEl>
                                        <p:attrNameLst>
                                          <p:attrName>ppt_h</p:attrName>
                                        </p:attrNameLst>
                                      </p:cBhvr>
                                      <p:tavLst>
                                        <p:tav tm="0">
                                          <p:val>
                                            <p:strVal val="#ppt_h"/>
                                          </p:val>
                                        </p:tav>
                                        <p:tav tm="100000">
                                          <p:val>
                                            <p:strVal val="#ppt_h"/>
                                          </p:val>
                                        </p:tav>
                                      </p:tavLst>
                                    </p:anim>
                                    <p:animEffect transition="in" filter="fade">
                                      <p:cBhvr>
                                        <p:cTn id="25" dur="1000"/>
                                        <p:tgtEl>
                                          <p:spTgt spid="81"/>
                                        </p:tgtEl>
                                      </p:cBhvr>
                                    </p:animEffect>
                                  </p:childTnLst>
                                </p:cTn>
                              </p:par>
                              <p:par>
                                <p:cTn id="26" presetID="55" presetClass="entr" presetSubtype="0" fill="hold" grpId="1" nodeType="withEffect">
                                  <p:stCondLst>
                                    <p:cond delay="0"/>
                                  </p:stCondLst>
                                  <p:childTnLst>
                                    <p:set>
                                      <p:cBhvr>
                                        <p:cTn id="27" dur="1" fill="hold">
                                          <p:stCondLst>
                                            <p:cond delay="0"/>
                                          </p:stCondLst>
                                        </p:cTn>
                                        <p:tgtEl>
                                          <p:spTgt spid="82"/>
                                        </p:tgtEl>
                                        <p:attrNameLst>
                                          <p:attrName>style.visibility</p:attrName>
                                        </p:attrNameLst>
                                      </p:cBhvr>
                                      <p:to>
                                        <p:strVal val="visible"/>
                                      </p:to>
                                    </p:set>
                                    <p:anim calcmode="lin" valueType="num">
                                      <p:cBhvr>
                                        <p:cTn id="28" dur="1000" fill="hold"/>
                                        <p:tgtEl>
                                          <p:spTgt spid="82"/>
                                        </p:tgtEl>
                                        <p:attrNameLst>
                                          <p:attrName>ppt_w</p:attrName>
                                        </p:attrNameLst>
                                      </p:cBhvr>
                                      <p:tavLst>
                                        <p:tav tm="0">
                                          <p:val>
                                            <p:strVal val="#ppt_w*0.70"/>
                                          </p:val>
                                        </p:tav>
                                        <p:tav tm="100000">
                                          <p:val>
                                            <p:strVal val="#ppt_w"/>
                                          </p:val>
                                        </p:tav>
                                      </p:tavLst>
                                    </p:anim>
                                    <p:anim calcmode="lin" valueType="num">
                                      <p:cBhvr>
                                        <p:cTn id="29" dur="1000" fill="hold"/>
                                        <p:tgtEl>
                                          <p:spTgt spid="82"/>
                                        </p:tgtEl>
                                        <p:attrNameLst>
                                          <p:attrName>ppt_h</p:attrName>
                                        </p:attrNameLst>
                                      </p:cBhvr>
                                      <p:tavLst>
                                        <p:tav tm="0">
                                          <p:val>
                                            <p:strVal val="#ppt_h"/>
                                          </p:val>
                                        </p:tav>
                                        <p:tav tm="100000">
                                          <p:val>
                                            <p:strVal val="#ppt_h"/>
                                          </p:val>
                                        </p:tav>
                                      </p:tavLst>
                                    </p:anim>
                                    <p:animEffect transition="in" filter="fade">
                                      <p:cBhvr>
                                        <p:cTn id="30" dur="1000"/>
                                        <p:tgtEl>
                                          <p:spTgt spid="82"/>
                                        </p:tgtEl>
                                      </p:cBhvr>
                                    </p:animEffect>
                                  </p:childTnLst>
                                </p:cTn>
                              </p:par>
                              <p:par>
                                <p:cTn id="31" presetID="55" presetClass="entr" presetSubtype="0" fill="hold" grpId="1" nodeType="withEffect">
                                  <p:stCondLst>
                                    <p:cond delay="0"/>
                                  </p:stCondLst>
                                  <p:childTnLst>
                                    <p:set>
                                      <p:cBhvr>
                                        <p:cTn id="32" dur="1" fill="hold">
                                          <p:stCondLst>
                                            <p:cond delay="0"/>
                                          </p:stCondLst>
                                        </p:cTn>
                                        <p:tgtEl>
                                          <p:spTgt spid="80"/>
                                        </p:tgtEl>
                                        <p:attrNameLst>
                                          <p:attrName>style.visibility</p:attrName>
                                        </p:attrNameLst>
                                      </p:cBhvr>
                                      <p:to>
                                        <p:strVal val="visible"/>
                                      </p:to>
                                    </p:set>
                                    <p:anim calcmode="lin" valueType="num">
                                      <p:cBhvr>
                                        <p:cTn id="33" dur="1000" fill="hold"/>
                                        <p:tgtEl>
                                          <p:spTgt spid="80"/>
                                        </p:tgtEl>
                                        <p:attrNameLst>
                                          <p:attrName>ppt_w</p:attrName>
                                        </p:attrNameLst>
                                      </p:cBhvr>
                                      <p:tavLst>
                                        <p:tav tm="0">
                                          <p:val>
                                            <p:strVal val="#ppt_w*0.70"/>
                                          </p:val>
                                        </p:tav>
                                        <p:tav tm="100000">
                                          <p:val>
                                            <p:strVal val="#ppt_w"/>
                                          </p:val>
                                        </p:tav>
                                      </p:tavLst>
                                    </p:anim>
                                    <p:anim calcmode="lin" valueType="num">
                                      <p:cBhvr>
                                        <p:cTn id="34" dur="1000" fill="hold"/>
                                        <p:tgtEl>
                                          <p:spTgt spid="80"/>
                                        </p:tgtEl>
                                        <p:attrNameLst>
                                          <p:attrName>ppt_h</p:attrName>
                                        </p:attrNameLst>
                                      </p:cBhvr>
                                      <p:tavLst>
                                        <p:tav tm="0">
                                          <p:val>
                                            <p:strVal val="#ppt_h"/>
                                          </p:val>
                                        </p:tav>
                                        <p:tav tm="100000">
                                          <p:val>
                                            <p:strVal val="#ppt_h"/>
                                          </p:val>
                                        </p:tav>
                                      </p:tavLst>
                                    </p:anim>
                                    <p:animEffect transition="in" filter="fade">
                                      <p:cBhvr>
                                        <p:cTn id="35" dur="1000"/>
                                        <p:tgtEl>
                                          <p:spTgt spid="80"/>
                                        </p:tgtEl>
                                      </p:cBhvr>
                                    </p:animEffect>
                                  </p:childTnLst>
                                </p:cTn>
                              </p:par>
                            </p:childTnLst>
                          </p:cTn>
                        </p:par>
                        <p:par>
                          <p:cTn id="36" fill="hold">
                            <p:stCondLst>
                              <p:cond delay="2000"/>
                            </p:stCondLst>
                            <p:childTnLst>
                              <p:par>
                                <p:cTn id="37" presetID="27" presetClass="emph" presetSubtype="0" repeatCount="indefinite" fill="hold" grpId="0" nodeType="afterEffect">
                                  <p:stCondLst>
                                    <p:cond delay="0"/>
                                  </p:stCondLst>
                                  <p:childTnLst>
                                    <p:animClr clrSpc="rgb" dir="cw">
                                      <p:cBhvr override="childStyle">
                                        <p:cTn id="38" dur="250" autoRev="1" fill="hold"/>
                                        <p:tgtEl>
                                          <p:spTgt spid="83"/>
                                        </p:tgtEl>
                                        <p:attrNameLst>
                                          <p:attrName>style.color</p:attrName>
                                        </p:attrNameLst>
                                      </p:cBhvr>
                                      <p:to>
                                        <a:schemeClr val="bg1"/>
                                      </p:to>
                                    </p:animClr>
                                    <p:animClr clrSpc="rgb" dir="cw">
                                      <p:cBhvr>
                                        <p:cTn id="39" dur="250" autoRev="1" fill="hold"/>
                                        <p:tgtEl>
                                          <p:spTgt spid="83"/>
                                        </p:tgtEl>
                                        <p:attrNameLst>
                                          <p:attrName>fillcolor</p:attrName>
                                        </p:attrNameLst>
                                      </p:cBhvr>
                                      <p:to>
                                        <a:schemeClr val="bg1"/>
                                      </p:to>
                                    </p:animClr>
                                    <p:set>
                                      <p:cBhvr>
                                        <p:cTn id="40" dur="250" autoRev="1" fill="hold"/>
                                        <p:tgtEl>
                                          <p:spTgt spid="83"/>
                                        </p:tgtEl>
                                        <p:attrNameLst>
                                          <p:attrName>fill.type</p:attrName>
                                        </p:attrNameLst>
                                      </p:cBhvr>
                                      <p:to>
                                        <p:strVal val="solid"/>
                                      </p:to>
                                    </p:set>
                                    <p:set>
                                      <p:cBhvr>
                                        <p:cTn id="41" dur="250" autoRev="1" fill="hold"/>
                                        <p:tgtEl>
                                          <p:spTgt spid="83"/>
                                        </p:tgtEl>
                                        <p:attrNameLst>
                                          <p:attrName>fill.on</p:attrName>
                                        </p:attrNameLst>
                                      </p:cBhvr>
                                      <p:to>
                                        <p:strVal val="true"/>
                                      </p:to>
                                    </p:set>
                                  </p:childTnLst>
                                </p:cTn>
                              </p:par>
                              <p:par>
                                <p:cTn id="42" presetID="27" presetClass="emph" presetSubtype="0" repeatCount="indefinite" fill="hold" grpId="0" nodeType="withEffect">
                                  <p:stCondLst>
                                    <p:cond delay="0"/>
                                  </p:stCondLst>
                                  <p:childTnLst>
                                    <p:animClr clrSpc="rgb" dir="cw">
                                      <p:cBhvr override="childStyle">
                                        <p:cTn id="43" dur="250" autoRev="1" fill="hold"/>
                                        <p:tgtEl>
                                          <p:spTgt spid="81"/>
                                        </p:tgtEl>
                                        <p:attrNameLst>
                                          <p:attrName>style.color</p:attrName>
                                        </p:attrNameLst>
                                      </p:cBhvr>
                                      <p:to>
                                        <a:schemeClr val="bg1"/>
                                      </p:to>
                                    </p:animClr>
                                    <p:animClr clrSpc="rgb" dir="cw">
                                      <p:cBhvr>
                                        <p:cTn id="44" dur="250" autoRev="1" fill="hold"/>
                                        <p:tgtEl>
                                          <p:spTgt spid="81"/>
                                        </p:tgtEl>
                                        <p:attrNameLst>
                                          <p:attrName>fillcolor</p:attrName>
                                        </p:attrNameLst>
                                      </p:cBhvr>
                                      <p:to>
                                        <a:schemeClr val="bg1"/>
                                      </p:to>
                                    </p:animClr>
                                    <p:set>
                                      <p:cBhvr>
                                        <p:cTn id="45" dur="250" autoRev="1" fill="hold"/>
                                        <p:tgtEl>
                                          <p:spTgt spid="81"/>
                                        </p:tgtEl>
                                        <p:attrNameLst>
                                          <p:attrName>fill.type</p:attrName>
                                        </p:attrNameLst>
                                      </p:cBhvr>
                                      <p:to>
                                        <p:strVal val="solid"/>
                                      </p:to>
                                    </p:set>
                                    <p:set>
                                      <p:cBhvr>
                                        <p:cTn id="46" dur="250" autoRev="1" fill="hold"/>
                                        <p:tgtEl>
                                          <p:spTgt spid="81"/>
                                        </p:tgtEl>
                                        <p:attrNameLst>
                                          <p:attrName>fill.on</p:attrName>
                                        </p:attrNameLst>
                                      </p:cBhvr>
                                      <p:to>
                                        <p:strVal val="true"/>
                                      </p:to>
                                    </p:set>
                                  </p:childTnLst>
                                </p:cTn>
                              </p:par>
                              <p:par>
                                <p:cTn id="47" presetID="27" presetClass="emph" presetSubtype="0" repeatCount="indefinite" fill="hold" grpId="0" nodeType="withEffect">
                                  <p:stCondLst>
                                    <p:cond delay="0"/>
                                  </p:stCondLst>
                                  <p:childTnLst>
                                    <p:animClr clrSpc="rgb" dir="cw">
                                      <p:cBhvr override="childStyle">
                                        <p:cTn id="48" dur="250" autoRev="1" fill="hold"/>
                                        <p:tgtEl>
                                          <p:spTgt spid="82"/>
                                        </p:tgtEl>
                                        <p:attrNameLst>
                                          <p:attrName>style.color</p:attrName>
                                        </p:attrNameLst>
                                      </p:cBhvr>
                                      <p:to>
                                        <a:schemeClr val="bg1"/>
                                      </p:to>
                                    </p:animClr>
                                    <p:animClr clrSpc="rgb" dir="cw">
                                      <p:cBhvr>
                                        <p:cTn id="49" dur="250" autoRev="1" fill="hold"/>
                                        <p:tgtEl>
                                          <p:spTgt spid="82"/>
                                        </p:tgtEl>
                                        <p:attrNameLst>
                                          <p:attrName>fillcolor</p:attrName>
                                        </p:attrNameLst>
                                      </p:cBhvr>
                                      <p:to>
                                        <a:schemeClr val="bg1"/>
                                      </p:to>
                                    </p:animClr>
                                    <p:set>
                                      <p:cBhvr>
                                        <p:cTn id="50" dur="250" autoRev="1" fill="hold"/>
                                        <p:tgtEl>
                                          <p:spTgt spid="82"/>
                                        </p:tgtEl>
                                        <p:attrNameLst>
                                          <p:attrName>fill.type</p:attrName>
                                        </p:attrNameLst>
                                      </p:cBhvr>
                                      <p:to>
                                        <p:strVal val="solid"/>
                                      </p:to>
                                    </p:set>
                                    <p:set>
                                      <p:cBhvr>
                                        <p:cTn id="51" dur="250" autoRev="1" fill="hold"/>
                                        <p:tgtEl>
                                          <p:spTgt spid="82"/>
                                        </p:tgtEl>
                                        <p:attrNameLst>
                                          <p:attrName>fill.on</p:attrName>
                                        </p:attrNameLst>
                                      </p:cBhvr>
                                      <p:to>
                                        <p:strVal val="true"/>
                                      </p:to>
                                    </p:set>
                                  </p:childTnLst>
                                </p:cTn>
                              </p:par>
                              <p:par>
                                <p:cTn id="52" presetID="27" presetClass="emph" presetSubtype="0" repeatCount="indefinite" fill="hold" grpId="0" nodeType="withEffect">
                                  <p:stCondLst>
                                    <p:cond delay="0"/>
                                  </p:stCondLst>
                                  <p:childTnLst>
                                    <p:animClr clrSpc="rgb" dir="cw">
                                      <p:cBhvr override="childStyle">
                                        <p:cTn id="53" dur="250" autoRev="1" fill="hold"/>
                                        <p:tgtEl>
                                          <p:spTgt spid="80"/>
                                        </p:tgtEl>
                                        <p:attrNameLst>
                                          <p:attrName>style.color</p:attrName>
                                        </p:attrNameLst>
                                      </p:cBhvr>
                                      <p:to>
                                        <a:schemeClr val="bg1"/>
                                      </p:to>
                                    </p:animClr>
                                    <p:animClr clrSpc="rgb" dir="cw">
                                      <p:cBhvr>
                                        <p:cTn id="54" dur="250" autoRev="1" fill="hold"/>
                                        <p:tgtEl>
                                          <p:spTgt spid="80"/>
                                        </p:tgtEl>
                                        <p:attrNameLst>
                                          <p:attrName>fillcolor</p:attrName>
                                        </p:attrNameLst>
                                      </p:cBhvr>
                                      <p:to>
                                        <a:schemeClr val="bg1"/>
                                      </p:to>
                                    </p:animClr>
                                    <p:set>
                                      <p:cBhvr>
                                        <p:cTn id="55" dur="250" autoRev="1" fill="hold"/>
                                        <p:tgtEl>
                                          <p:spTgt spid="80"/>
                                        </p:tgtEl>
                                        <p:attrNameLst>
                                          <p:attrName>fill.type</p:attrName>
                                        </p:attrNameLst>
                                      </p:cBhvr>
                                      <p:to>
                                        <p:strVal val="solid"/>
                                      </p:to>
                                    </p:set>
                                    <p:set>
                                      <p:cBhvr>
                                        <p:cTn id="56" dur="250" autoRev="1" fill="hold"/>
                                        <p:tgtEl>
                                          <p:spTgt spid="8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80" grpId="0" animBg="1"/>
      <p:bldP spid="80" grpId="1" animBg="1"/>
      <p:bldP spid="81" grpId="0" animBg="1"/>
      <p:bldP spid="81" grpId="1" animBg="1"/>
      <p:bldP spid="82" grpId="0" animBg="1"/>
      <p:bldP spid="82" grpId="1" animBg="1"/>
      <p:bldP spid="83" grpId="0" animBg="1"/>
      <p:bldP spid="8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US" dirty="0" smtClean="0"/>
              <a:t>Muestra de un ITCP</a:t>
            </a:r>
            <a:br>
              <a:rPr lang="es-US" dirty="0" smtClean="0"/>
            </a:br>
            <a:r>
              <a:rPr lang="es-US" dirty="0" smtClean="0"/>
              <a:t> (Trayecto del Equipo)</a:t>
            </a:r>
            <a:endParaRPr lang="es-US" dirty="0"/>
          </a:p>
        </p:txBody>
      </p:sp>
      <p:pic>
        <p:nvPicPr>
          <p:cNvPr id="7" name="Picture 4" descr="Final ITCP for Site 1"/>
          <p:cNvPicPr>
            <a:picLocks noChangeAspect="1" noChangeArrowheads="1"/>
          </p:cNvPicPr>
          <p:nvPr/>
        </p:nvPicPr>
        <p:blipFill>
          <a:blip r:embed="rId3" cstate="email">
            <a:extLst>
              <a:ext uri="{28A0092B-C50C-407E-A947-70E740481C1C}">
                <a14:useLocalDpi xmlns:a14="http://schemas.microsoft.com/office/drawing/2010/main"/>
              </a:ext>
            </a:extLst>
          </a:blip>
          <a:srcRect l="10001" r="21066" b="5103"/>
          <a:stretch>
            <a:fillRect/>
          </a:stretch>
        </p:blipFill>
        <p:spPr bwMode="auto">
          <a:xfrm>
            <a:off x="228600" y="1676400"/>
            <a:ext cx="8686800" cy="500697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US" dirty="0" smtClean="0"/>
              <a:t>Modelo de ITCP (Trayectoria de Equipos)</a:t>
            </a:r>
            <a:endParaRPr lang="es-US" dirty="0"/>
          </a:p>
        </p:txBody>
      </p:sp>
      <p:pic>
        <p:nvPicPr>
          <p:cNvPr id="5" name="Picture 4" descr="ITCP Drawin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362202" y="152400"/>
            <a:ext cx="4648198" cy="7848602"/>
          </a:xfrm>
          <a:prstGeom prst="rect">
            <a:avLst/>
          </a:prstGeom>
          <a:ln w="12700">
            <a:solidFill>
              <a:schemeClr val="tx1"/>
            </a:solidFill>
          </a:ln>
          <a:effectLst>
            <a:outerShdw blurRad="292100" dist="139700" dir="2700000" algn="tl" rotWithShape="0">
              <a:srgbClr val="333333">
                <a:alpha val="65000"/>
              </a:srgbClr>
            </a:outerShdw>
          </a:effectLst>
        </p:spPr>
      </p:pic>
      <p:sp>
        <p:nvSpPr>
          <p:cNvPr id="6" name="Oval 5"/>
          <p:cNvSpPr/>
          <p:nvPr/>
        </p:nvSpPr>
        <p:spPr>
          <a:xfrm>
            <a:off x="4038600" y="41148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3810000"/>
            <a:ext cx="91440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52400"/>
            <a:ext cx="8640025" cy="990600"/>
          </a:xfrm>
        </p:spPr>
        <p:txBody>
          <a:bodyPr>
            <a:normAutofit fontScale="90000"/>
          </a:bodyPr>
          <a:lstStyle/>
          <a:p>
            <a:r>
              <a:rPr lang="es-US" dirty="0" smtClean="0"/>
              <a:t>Caso de Estudio: </a:t>
            </a:r>
            <a:br>
              <a:rPr lang="es-US" dirty="0" smtClean="0"/>
            </a:br>
            <a:r>
              <a:rPr lang="es-US" dirty="0" smtClean="0"/>
              <a:t>Operación de Pavimentado</a:t>
            </a:r>
            <a:endParaRPr lang="es-US" dirty="0"/>
          </a:p>
        </p:txBody>
      </p:sp>
      <p:sp>
        <p:nvSpPr>
          <p:cNvPr id="4" name="Rectangle 29"/>
          <p:cNvSpPr>
            <a:spLocks noChangeArrowheads="1"/>
          </p:cNvSpPr>
          <p:nvPr/>
        </p:nvSpPr>
        <p:spPr bwMode="auto">
          <a:xfrm rot="10800000">
            <a:off x="0" y="2139950"/>
            <a:ext cx="9144000" cy="1676400"/>
          </a:xfrm>
          <a:prstGeom prst="rect">
            <a:avLst/>
          </a:prstGeom>
          <a:solidFill>
            <a:srgbClr val="808080"/>
          </a:solidFill>
          <a:ln w="9525">
            <a:noFill/>
            <a:miter lim="800000"/>
            <a:headEnd/>
            <a:tailEnd/>
          </a:ln>
        </p:spPr>
        <p:txBody>
          <a:bodyPr wrap="none" anchor="ctr"/>
          <a:lstStyle/>
          <a:p>
            <a:endParaRPr lang="en-US" dirty="0"/>
          </a:p>
        </p:txBody>
      </p:sp>
      <p:sp>
        <p:nvSpPr>
          <p:cNvPr id="5" name="Rectangle 35"/>
          <p:cNvSpPr>
            <a:spLocks noChangeArrowheads="1"/>
          </p:cNvSpPr>
          <p:nvPr/>
        </p:nvSpPr>
        <p:spPr bwMode="auto">
          <a:xfrm rot="10800000">
            <a:off x="0" y="4114800"/>
            <a:ext cx="9144000" cy="1676400"/>
          </a:xfrm>
          <a:prstGeom prst="rect">
            <a:avLst/>
          </a:prstGeom>
          <a:solidFill>
            <a:srgbClr val="808080"/>
          </a:solidFill>
          <a:ln w="9525">
            <a:noFill/>
            <a:miter lim="800000"/>
            <a:headEnd/>
            <a:tailEnd/>
          </a:ln>
        </p:spPr>
        <p:txBody>
          <a:bodyPr wrap="none" anchor="ctr"/>
          <a:lstStyle/>
          <a:p>
            <a:endParaRPr lang="en-US" dirty="0"/>
          </a:p>
        </p:txBody>
      </p:sp>
      <p:sp>
        <p:nvSpPr>
          <p:cNvPr id="6" name="Oval 4"/>
          <p:cNvSpPr>
            <a:spLocks noChangeArrowheads="1"/>
          </p:cNvSpPr>
          <p:nvPr/>
        </p:nvSpPr>
        <p:spPr bwMode="auto">
          <a:xfrm>
            <a:off x="6477000" y="3359150"/>
            <a:ext cx="1143000" cy="908050"/>
          </a:xfrm>
          <a:prstGeom prst="ellipse">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n w="9525">
            <a:solidFill>
              <a:schemeClr val="tx1"/>
            </a:solidFill>
            <a:round/>
            <a:headEnd/>
            <a:tailEnd/>
          </a:ln>
        </p:spPr>
        <p:txBody>
          <a:bodyPr wrap="none" anchor="ctr"/>
          <a:lstStyle/>
          <a:p>
            <a:endParaRPr lang="en-US" dirty="0"/>
          </a:p>
        </p:txBody>
      </p:sp>
      <p:sp>
        <p:nvSpPr>
          <p:cNvPr id="7" name="Line 5"/>
          <p:cNvSpPr>
            <a:spLocks noChangeShapeType="1"/>
          </p:cNvSpPr>
          <p:nvPr/>
        </p:nvSpPr>
        <p:spPr bwMode="auto">
          <a:xfrm>
            <a:off x="152400" y="4495800"/>
            <a:ext cx="4191000" cy="0"/>
          </a:xfrm>
          <a:prstGeom prst="line">
            <a:avLst/>
          </a:prstGeom>
          <a:noFill/>
          <a:ln w="57150">
            <a:solidFill>
              <a:srgbClr val="FFFF00"/>
            </a:solidFill>
            <a:round/>
            <a:headEnd/>
            <a:tailEnd type="triangle" w="med" len="med"/>
          </a:ln>
        </p:spPr>
        <p:txBody>
          <a:bodyPr wrap="none" anchor="ctr"/>
          <a:lstStyle/>
          <a:p>
            <a:endParaRPr lang="en-US" dirty="0"/>
          </a:p>
        </p:txBody>
      </p:sp>
      <p:sp>
        <p:nvSpPr>
          <p:cNvPr id="9" name="Text Box 9"/>
          <p:cNvSpPr txBox="1">
            <a:spLocks noChangeArrowheads="1"/>
          </p:cNvSpPr>
          <p:nvPr/>
        </p:nvSpPr>
        <p:spPr bwMode="auto">
          <a:xfrm>
            <a:off x="6400800" y="2978150"/>
            <a:ext cx="1828800" cy="461665"/>
          </a:xfrm>
          <a:prstGeom prst="rect">
            <a:avLst/>
          </a:prstGeom>
          <a:noFill/>
          <a:ln w="9525">
            <a:noFill/>
            <a:miter lim="800000"/>
            <a:headEnd/>
            <a:tailEnd/>
          </a:ln>
        </p:spPr>
        <p:txBody>
          <a:bodyPr>
            <a:spAutoFit/>
          </a:bodyPr>
          <a:lstStyle/>
          <a:p>
            <a:pPr algn="l">
              <a:spcBef>
                <a:spcPct val="50000"/>
              </a:spcBef>
            </a:pPr>
            <a:r>
              <a:rPr lang="en-US" sz="2400" b="1" dirty="0" err="1" smtClean="0">
                <a:latin typeface="Arial Narrow" pitchFamily="34" charset="0"/>
              </a:rPr>
              <a:t>Zona</a:t>
            </a:r>
            <a:r>
              <a:rPr lang="en-US" sz="2400" b="1" dirty="0" smtClean="0">
                <a:latin typeface="Arial Narrow" pitchFamily="34" charset="0"/>
              </a:rPr>
              <a:t> de </a:t>
            </a:r>
            <a:r>
              <a:rPr lang="en-US" sz="2400" b="1" dirty="0" err="1" smtClean="0">
                <a:latin typeface="Arial Narrow" pitchFamily="34" charset="0"/>
              </a:rPr>
              <a:t>Giro</a:t>
            </a:r>
            <a:endParaRPr lang="en-US" sz="2400" b="1" dirty="0">
              <a:latin typeface="Arial Narrow" pitchFamily="34" charset="0"/>
            </a:endParaRPr>
          </a:p>
        </p:txBody>
      </p:sp>
      <p:grpSp>
        <p:nvGrpSpPr>
          <p:cNvPr id="11" name="Group 42"/>
          <p:cNvGrpSpPr>
            <a:grpSpLocks/>
          </p:cNvGrpSpPr>
          <p:nvPr/>
        </p:nvGrpSpPr>
        <p:grpSpPr bwMode="auto">
          <a:xfrm>
            <a:off x="-152400" y="4419600"/>
            <a:ext cx="6172200" cy="865187"/>
            <a:chOff x="144" y="3155"/>
            <a:chExt cx="3888" cy="545"/>
          </a:xfrm>
        </p:grpSpPr>
        <p:graphicFrame>
          <p:nvGraphicFramePr>
            <p:cNvPr id="12" name="Object 13"/>
            <p:cNvGraphicFramePr>
              <a:graphicFrameLocks noChangeAspect="1"/>
            </p:cNvGraphicFramePr>
            <p:nvPr/>
          </p:nvGraphicFramePr>
          <p:xfrm>
            <a:off x="3378" y="3155"/>
            <a:ext cx="654" cy="545"/>
          </p:xfrm>
          <a:graphic>
            <a:graphicData uri="http://schemas.openxmlformats.org/presentationml/2006/ole">
              <mc:AlternateContent xmlns:mc="http://schemas.openxmlformats.org/markup-compatibility/2006">
                <mc:Choice xmlns:v="urn:schemas-microsoft-com:vml" Requires="v">
                  <p:oleObj spid="_x0000_s52339" name="AutoCAD LT Drawing" r:id="rId4" imgW="6534150" imgH="3333750" progId="">
                    <p:embed/>
                  </p:oleObj>
                </mc:Choice>
                <mc:Fallback>
                  <p:oleObj name="AutoCAD LT Drawing" r:id="rId4" imgW="6534150" imgH="3333750"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3378"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4"/>
            <p:cNvGraphicFramePr>
              <a:graphicFrameLocks noChangeAspect="1"/>
            </p:cNvGraphicFramePr>
            <p:nvPr/>
          </p:nvGraphicFramePr>
          <p:xfrm>
            <a:off x="2736" y="3155"/>
            <a:ext cx="654" cy="545"/>
          </p:xfrm>
          <a:graphic>
            <a:graphicData uri="http://schemas.openxmlformats.org/presentationml/2006/ole">
              <mc:AlternateContent xmlns:mc="http://schemas.openxmlformats.org/markup-compatibility/2006">
                <mc:Choice xmlns:v="urn:schemas-microsoft-com:vml" Requires="v">
                  <p:oleObj spid="_x0000_s52340" r:id="rId6" imgW="6534150" imgH="3333750" progId="">
                    <p:embed/>
                  </p:oleObj>
                </mc:Choice>
                <mc:Fallback>
                  <p:oleObj r:id="rId6" imgW="6534150" imgH="3333750"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2736"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5"/>
            <p:cNvGraphicFramePr>
              <a:graphicFrameLocks noChangeAspect="1"/>
            </p:cNvGraphicFramePr>
            <p:nvPr/>
          </p:nvGraphicFramePr>
          <p:xfrm>
            <a:off x="2064" y="3155"/>
            <a:ext cx="654" cy="545"/>
          </p:xfrm>
          <a:graphic>
            <a:graphicData uri="http://schemas.openxmlformats.org/presentationml/2006/ole">
              <mc:AlternateContent xmlns:mc="http://schemas.openxmlformats.org/markup-compatibility/2006">
                <mc:Choice xmlns:v="urn:schemas-microsoft-com:vml" Requires="v">
                  <p:oleObj spid="_x0000_s52341" r:id="rId7" imgW="6534150" imgH="3333750" progId="">
                    <p:embed/>
                  </p:oleObj>
                </mc:Choice>
                <mc:Fallback>
                  <p:oleObj r:id="rId7" imgW="6534150" imgH="3333750" progId="">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2064"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6"/>
            <p:cNvGraphicFramePr>
              <a:graphicFrameLocks noChangeAspect="1"/>
            </p:cNvGraphicFramePr>
            <p:nvPr/>
          </p:nvGraphicFramePr>
          <p:xfrm>
            <a:off x="1440" y="3155"/>
            <a:ext cx="654" cy="545"/>
          </p:xfrm>
          <a:graphic>
            <a:graphicData uri="http://schemas.openxmlformats.org/presentationml/2006/ole">
              <mc:AlternateContent xmlns:mc="http://schemas.openxmlformats.org/markup-compatibility/2006">
                <mc:Choice xmlns:v="urn:schemas-microsoft-com:vml" Requires="v">
                  <p:oleObj spid="_x0000_s52342" r:id="rId8" imgW="6534150" imgH="3333750" progId="">
                    <p:embed/>
                  </p:oleObj>
                </mc:Choice>
                <mc:Fallback>
                  <p:oleObj r:id="rId8" imgW="6534150" imgH="3333750" progId="">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1440"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7"/>
            <p:cNvGraphicFramePr>
              <a:graphicFrameLocks noChangeAspect="1"/>
            </p:cNvGraphicFramePr>
            <p:nvPr/>
          </p:nvGraphicFramePr>
          <p:xfrm>
            <a:off x="816" y="3155"/>
            <a:ext cx="654" cy="545"/>
          </p:xfrm>
          <a:graphic>
            <a:graphicData uri="http://schemas.openxmlformats.org/presentationml/2006/ole">
              <mc:AlternateContent xmlns:mc="http://schemas.openxmlformats.org/markup-compatibility/2006">
                <mc:Choice xmlns:v="urn:schemas-microsoft-com:vml" Requires="v">
                  <p:oleObj spid="_x0000_s52343" r:id="rId9" imgW="6534150" imgH="3333750" progId="">
                    <p:embed/>
                  </p:oleObj>
                </mc:Choice>
                <mc:Fallback>
                  <p:oleObj r:id="rId9" imgW="6534150" imgH="3333750" progId="">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816"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8"/>
            <p:cNvGraphicFramePr>
              <a:graphicFrameLocks noChangeAspect="1"/>
            </p:cNvGraphicFramePr>
            <p:nvPr/>
          </p:nvGraphicFramePr>
          <p:xfrm>
            <a:off x="144" y="3155"/>
            <a:ext cx="654" cy="545"/>
          </p:xfrm>
          <a:graphic>
            <a:graphicData uri="http://schemas.openxmlformats.org/presentationml/2006/ole">
              <mc:AlternateContent xmlns:mc="http://schemas.openxmlformats.org/markup-compatibility/2006">
                <mc:Choice xmlns:v="urn:schemas-microsoft-com:vml" Requires="v">
                  <p:oleObj spid="_x0000_s52344" r:id="rId10" imgW="6534150" imgH="3333750" progId="">
                    <p:embed/>
                  </p:oleObj>
                </mc:Choice>
                <mc:Fallback>
                  <p:oleObj r:id="rId10" imgW="6534150" imgH="3333750" progId="">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144" y="315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 name="Object 21"/>
          <p:cNvGraphicFramePr>
            <a:graphicFrameLocks noChangeAspect="1"/>
          </p:cNvGraphicFramePr>
          <p:nvPr/>
        </p:nvGraphicFramePr>
        <p:xfrm>
          <a:off x="7315200" y="4114800"/>
          <a:ext cx="1409700" cy="603250"/>
        </p:xfrm>
        <a:graphic>
          <a:graphicData uri="http://schemas.openxmlformats.org/presentationml/2006/ole">
            <mc:AlternateContent xmlns:mc="http://schemas.openxmlformats.org/markup-compatibility/2006">
              <mc:Choice xmlns:v="urn:schemas-microsoft-com:vml" Requires="v">
                <p:oleObj spid="_x0000_s52345" r:id="rId11" imgW="6534150" imgH="3333750" progId="">
                  <p:embed/>
                </p:oleObj>
              </mc:Choice>
              <mc:Fallback>
                <p:oleObj r:id="rId11" imgW="6534150" imgH="3333750" progId="">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l="10745" t="48979" r="79549" b="42857"/>
                      <a:stretch>
                        <a:fillRect/>
                      </a:stretch>
                    </p:blipFill>
                    <p:spPr bwMode="auto">
                      <a:xfrm>
                        <a:off x="7315200" y="4114800"/>
                        <a:ext cx="14097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39"/>
          <p:cNvSpPr txBox="1">
            <a:spLocks noChangeArrowheads="1"/>
          </p:cNvSpPr>
          <p:nvPr/>
        </p:nvSpPr>
        <p:spPr bwMode="auto">
          <a:xfrm>
            <a:off x="1828800" y="4129088"/>
            <a:ext cx="2133600" cy="369332"/>
          </a:xfrm>
          <a:prstGeom prst="rect">
            <a:avLst/>
          </a:prstGeom>
          <a:noFill/>
          <a:ln w="9525">
            <a:noFill/>
            <a:miter lim="800000"/>
            <a:headEnd/>
            <a:tailEnd/>
          </a:ln>
        </p:spPr>
        <p:txBody>
          <a:bodyPr>
            <a:spAutoFit/>
          </a:bodyPr>
          <a:lstStyle/>
          <a:p>
            <a:pPr eaLnBrk="1" hangingPunct="1"/>
            <a:r>
              <a:rPr lang="en-US" b="1" dirty="0" smtClean="0">
                <a:solidFill>
                  <a:schemeClr val="bg1"/>
                </a:solidFill>
                <a:latin typeface="Arial Narrow" pitchFamily="34" charset="0"/>
              </a:rPr>
              <a:t>Area de </a:t>
            </a:r>
            <a:r>
              <a:rPr lang="en-US" b="1" dirty="0" err="1" smtClean="0">
                <a:solidFill>
                  <a:schemeClr val="bg1"/>
                </a:solidFill>
                <a:latin typeface="Arial Narrow" pitchFamily="34" charset="0"/>
              </a:rPr>
              <a:t>Montaje</a:t>
            </a:r>
            <a:endParaRPr lang="en-US" b="1" dirty="0">
              <a:solidFill>
                <a:schemeClr val="bg1"/>
              </a:solidFill>
              <a:latin typeface="Arial Narrow" pitchFamily="34" charset="0"/>
            </a:endParaRPr>
          </a:p>
        </p:txBody>
      </p:sp>
      <p:sp>
        <p:nvSpPr>
          <p:cNvPr id="22" name="Text Box 40"/>
          <p:cNvSpPr txBox="1">
            <a:spLocks noChangeArrowheads="1"/>
          </p:cNvSpPr>
          <p:nvPr/>
        </p:nvSpPr>
        <p:spPr bwMode="auto">
          <a:xfrm>
            <a:off x="7696200" y="6172200"/>
            <a:ext cx="1341714" cy="400752"/>
          </a:xfrm>
          <a:prstGeom prst="rect">
            <a:avLst/>
          </a:prstGeom>
          <a:noFill/>
          <a:ln w="9525" algn="ctr">
            <a:noFill/>
            <a:miter lim="800000"/>
            <a:headEnd/>
            <a:tailEnd/>
          </a:ln>
        </p:spPr>
        <p:txBody>
          <a:bodyPr wrap="none" lIns="92075" tIns="46038" rIns="92075" bIns="46038">
            <a:spAutoFit/>
          </a:bodyPr>
          <a:lstStyle/>
          <a:p>
            <a:pPr algn="l"/>
            <a:r>
              <a:rPr lang="en-US" sz="2000" b="1" dirty="0" smtClean="0">
                <a:latin typeface="Arial Narrow" pitchFamily="34" charset="0"/>
              </a:rPr>
              <a:t>No a </a:t>
            </a:r>
            <a:r>
              <a:rPr lang="en-US" sz="2000" b="1" dirty="0" err="1" smtClean="0">
                <a:latin typeface="Arial Narrow" pitchFamily="34" charset="0"/>
              </a:rPr>
              <a:t>escala</a:t>
            </a:r>
            <a:endParaRPr lang="en-US" sz="2000" b="1" dirty="0">
              <a:latin typeface="Arial Narrow" pitchFamily="34" charset="0"/>
            </a:endParaRPr>
          </a:p>
        </p:txBody>
      </p:sp>
      <p:sp>
        <p:nvSpPr>
          <p:cNvPr id="23" name="Text Box 41"/>
          <p:cNvSpPr txBox="1">
            <a:spLocks noChangeArrowheads="1"/>
          </p:cNvSpPr>
          <p:nvPr/>
        </p:nvSpPr>
        <p:spPr bwMode="auto">
          <a:xfrm>
            <a:off x="304800" y="6172200"/>
            <a:ext cx="5105400" cy="400110"/>
          </a:xfrm>
          <a:prstGeom prst="rect">
            <a:avLst/>
          </a:prstGeom>
          <a:noFill/>
          <a:ln w="9525">
            <a:noFill/>
            <a:miter lim="800000"/>
            <a:headEnd/>
            <a:tailEnd/>
          </a:ln>
        </p:spPr>
        <p:txBody>
          <a:bodyPr>
            <a:spAutoFit/>
          </a:bodyPr>
          <a:lstStyle/>
          <a:p>
            <a:pPr eaLnBrk="1" hangingPunct="1">
              <a:spcBef>
                <a:spcPct val="50000"/>
              </a:spcBef>
            </a:pPr>
            <a:r>
              <a:rPr lang="en-US" sz="2000" b="1" dirty="0">
                <a:latin typeface="Arial Narrow" pitchFamily="34" charset="0"/>
              </a:rPr>
              <a:t>Minnesota Face Program (MN9207)</a:t>
            </a:r>
          </a:p>
        </p:txBody>
      </p:sp>
      <p:sp>
        <p:nvSpPr>
          <p:cNvPr id="24" name="Freeform 43"/>
          <p:cNvSpPr>
            <a:spLocks/>
          </p:cNvSpPr>
          <p:nvPr/>
        </p:nvSpPr>
        <p:spPr bwMode="auto">
          <a:xfrm>
            <a:off x="5943600" y="3810000"/>
            <a:ext cx="990600" cy="1066800"/>
          </a:xfrm>
          <a:custGeom>
            <a:avLst/>
            <a:gdLst>
              <a:gd name="T0" fmla="*/ 0 w 528"/>
              <a:gd name="T1" fmla="*/ 528 h 528"/>
              <a:gd name="T2" fmla="*/ 336 w 528"/>
              <a:gd name="T3" fmla="*/ 432 h 528"/>
              <a:gd name="T4" fmla="*/ 528 w 528"/>
              <a:gd name="T5" fmla="*/ 0 h 528"/>
              <a:gd name="T6" fmla="*/ 0 60000 65536"/>
              <a:gd name="T7" fmla="*/ 0 60000 65536"/>
              <a:gd name="T8" fmla="*/ 0 60000 65536"/>
              <a:gd name="T9" fmla="*/ 0 w 528"/>
              <a:gd name="T10" fmla="*/ 0 h 528"/>
              <a:gd name="T11" fmla="*/ 528 w 528"/>
              <a:gd name="T12" fmla="*/ 528 h 528"/>
            </a:gdLst>
            <a:ahLst/>
            <a:cxnLst>
              <a:cxn ang="T6">
                <a:pos x="T0" y="T1"/>
              </a:cxn>
              <a:cxn ang="T7">
                <a:pos x="T2" y="T3"/>
              </a:cxn>
              <a:cxn ang="T8">
                <a:pos x="T4" y="T5"/>
              </a:cxn>
            </a:cxnLst>
            <a:rect l="T9" t="T10" r="T11" b="T12"/>
            <a:pathLst>
              <a:path w="528" h="528">
                <a:moveTo>
                  <a:pt x="0" y="528"/>
                </a:moveTo>
                <a:cubicBezTo>
                  <a:pt x="124" y="524"/>
                  <a:pt x="248" y="520"/>
                  <a:pt x="336" y="432"/>
                </a:cubicBezTo>
                <a:cubicBezTo>
                  <a:pt x="424" y="344"/>
                  <a:pt x="504" y="56"/>
                  <a:pt x="528" y="0"/>
                </a:cubicBezTo>
              </a:path>
            </a:pathLst>
          </a:custGeom>
          <a:noFill/>
          <a:ln w="50800" cap="flat" cmpd="sng">
            <a:solidFill>
              <a:srgbClr val="FFFF00"/>
            </a:solidFill>
            <a:prstDash val="solid"/>
            <a:round/>
            <a:headEnd/>
            <a:tailEnd type="triangle" w="med" len="med"/>
          </a:ln>
        </p:spPr>
        <p:txBody>
          <a:bodyPr lIns="92075" tIns="46038" rIns="92075" bIns="46038"/>
          <a:lstStyle/>
          <a:p>
            <a:endParaRPr lang="en-US" dirty="0"/>
          </a:p>
        </p:txBody>
      </p:sp>
      <p:sp>
        <p:nvSpPr>
          <p:cNvPr id="25" name="Freeform 44"/>
          <p:cNvSpPr>
            <a:spLocks/>
          </p:cNvSpPr>
          <p:nvPr/>
        </p:nvSpPr>
        <p:spPr bwMode="auto">
          <a:xfrm>
            <a:off x="7010400" y="3810000"/>
            <a:ext cx="609600" cy="609600"/>
          </a:xfrm>
          <a:custGeom>
            <a:avLst/>
            <a:gdLst>
              <a:gd name="T0" fmla="*/ 0 w 240"/>
              <a:gd name="T1" fmla="*/ 0 h 400"/>
              <a:gd name="T2" fmla="*/ 48 w 240"/>
              <a:gd name="T3" fmla="*/ 336 h 400"/>
              <a:gd name="T4" fmla="*/ 240 w 240"/>
              <a:gd name="T5" fmla="*/ 384 h 400"/>
              <a:gd name="T6" fmla="*/ 0 60000 65536"/>
              <a:gd name="T7" fmla="*/ 0 60000 65536"/>
              <a:gd name="T8" fmla="*/ 0 60000 65536"/>
              <a:gd name="T9" fmla="*/ 0 w 240"/>
              <a:gd name="T10" fmla="*/ 0 h 400"/>
              <a:gd name="T11" fmla="*/ 240 w 240"/>
              <a:gd name="T12" fmla="*/ 400 h 400"/>
            </a:gdLst>
            <a:ahLst/>
            <a:cxnLst>
              <a:cxn ang="T6">
                <a:pos x="T0" y="T1"/>
              </a:cxn>
              <a:cxn ang="T7">
                <a:pos x="T2" y="T3"/>
              </a:cxn>
              <a:cxn ang="T8">
                <a:pos x="T4" y="T5"/>
              </a:cxn>
            </a:cxnLst>
            <a:rect l="T9" t="T10" r="T11" b="T12"/>
            <a:pathLst>
              <a:path w="240" h="400">
                <a:moveTo>
                  <a:pt x="0" y="0"/>
                </a:moveTo>
                <a:cubicBezTo>
                  <a:pt x="4" y="136"/>
                  <a:pt x="8" y="272"/>
                  <a:pt x="48" y="336"/>
                </a:cubicBezTo>
                <a:cubicBezTo>
                  <a:pt x="88" y="400"/>
                  <a:pt x="216" y="344"/>
                  <a:pt x="240" y="384"/>
                </a:cubicBezTo>
              </a:path>
            </a:pathLst>
          </a:custGeom>
          <a:noFill/>
          <a:ln w="50800" cap="flat" cmpd="sng">
            <a:solidFill>
              <a:srgbClr val="FFFF00"/>
            </a:solidFill>
            <a:prstDash val="solid"/>
            <a:round/>
            <a:headEnd/>
            <a:tailEnd type="triangle" w="med" len="med"/>
          </a:ln>
        </p:spPr>
        <p:txBody>
          <a:bodyPr lIns="92075" tIns="46038" rIns="92075" bIns="46038"/>
          <a:lstStyle/>
          <a:p>
            <a:endParaRPr lang="en-US" dirty="0"/>
          </a:p>
        </p:txBody>
      </p:sp>
      <p:pic>
        <p:nvPicPr>
          <p:cNvPr id="52237" name="Picture 13" descr="C:\Users\bsant.ARTBA\AppData\Local\Microsoft\Windows\Temporary Internet Files\Content.IE5\S9KCQW8P\MC900433932[1].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744607" y="3486150"/>
            <a:ext cx="628650" cy="628650"/>
          </a:xfrm>
          <a:prstGeom prst="rect">
            <a:avLst/>
          </a:prstGeom>
          <a:noFill/>
        </p:spPr>
      </p:pic>
      <p:graphicFrame>
        <p:nvGraphicFramePr>
          <p:cNvPr id="18" name="Object 19"/>
          <p:cNvGraphicFramePr>
            <a:graphicFrameLocks noChangeAspect="1"/>
          </p:cNvGraphicFramePr>
          <p:nvPr/>
        </p:nvGraphicFramePr>
        <p:xfrm>
          <a:off x="8153400" y="3810000"/>
          <a:ext cx="1295400" cy="923925"/>
        </p:xfrm>
        <a:graphic>
          <a:graphicData uri="http://schemas.openxmlformats.org/presentationml/2006/ole">
            <mc:AlternateContent xmlns:mc="http://schemas.openxmlformats.org/markup-compatibility/2006">
              <mc:Choice xmlns:v="urn:schemas-microsoft-com:vml" Requires="v">
                <p:oleObj spid="_x0000_s52346" r:id="rId14" imgW="6534150" imgH="3333750" progId="">
                  <p:embed/>
                </p:oleObj>
              </mc:Choice>
              <mc:Fallback>
                <p:oleObj r:id="rId14" imgW="6534150" imgH="3333750" progId="">
                  <p:embed/>
                  <p:pic>
                    <p:nvPicPr>
                      <p:cNvPr id="0" name="Object 19"/>
                      <p:cNvPicPr>
                        <a:picLocks noChangeAspect="1" noChangeArrowheads="1"/>
                      </p:cNvPicPr>
                      <p:nvPr/>
                    </p:nvPicPr>
                    <p:blipFill>
                      <a:blip r:embed="rId15">
                        <a:extLst>
                          <a:ext uri="{28A0092B-C50C-407E-A947-70E740481C1C}">
                            <a14:useLocalDpi xmlns:a14="http://schemas.microsoft.com/office/drawing/2010/main" val="0"/>
                          </a:ext>
                        </a:extLst>
                      </a:blip>
                      <a:srcRect l="44861" t="36395" r="46539" b="51700"/>
                      <a:stretch>
                        <a:fillRect/>
                      </a:stretch>
                    </p:blipFill>
                    <p:spPr bwMode="auto">
                      <a:xfrm>
                        <a:off x="8153400" y="3810000"/>
                        <a:ext cx="1295400"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5 -1.48148E-6 L -0.01041 0.12269 " pathEditMode="relative" rAng="0" ptsTypes="AA">
                                      <p:cBhvr>
                                        <p:cTn id="6" dur="2000" fill="hold"/>
                                        <p:tgtEl>
                                          <p:spTgt spid="20"/>
                                        </p:tgtEl>
                                        <p:attrNameLst>
                                          <p:attrName>ppt_x</p:attrName>
                                          <p:attrName>ppt_y</p:attrName>
                                        </p:attrNameLst>
                                      </p:cBhvr>
                                      <p:rCtr x="-18" y="61"/>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01041 0.12269 L -0.96875 0.12269 " pathEditMode="relative" rAng="0" ptsTypes="AA">
                                      <p:cBhvr>
                                        <p:cTn id="9" dur="2000" fill="hold"/>
                                        <p:tgtEl>
                                          <p:spTgt spid="20"/>
                                        </p:tgtEl>
                                        <p:attrNameLst>
                                          <p:attrName>ppt_x</p:attrName>
                                          <p:attrName>ppt_y</p:attrName>
                                        </p:attrNameLst>
                                      </p:cBhvr>
                                      <p:rCtr x="-479" y="0"/>
                                    </p:animMotion>
                                  </p:childTnLst>
                                </p:cTn>
                              </p:par>
                            </p:childTnLst>
                          </p:cTn>
                        </p:par>
                        <p:par>
                          <p:cTn id="10" fill="hold">
                            <p:stCondLst>
                              <p:cond delay="4000"/>
                            </p:stCondLst>
                            <p:childTnLst>
                              <p:par>
                                <p:cTn id="11" presetID="35" presetClass="path" presetSubtype="0" accel="50000" decel="50000" fill="hold" nodeType="afterEffect">
                                  <p:stCondLst>
                                    <p:cond delay="0"/>
                                  </p:stCondLst>
                                  <p:childTnLst>
                                    <p:animMotion origin="layout" path="M 0 3.33333E-6 L -0.20417 -0.0007 " pathEditMode="relative" rAng="0" ptsTypes="AA">
                                      <p:cBhvr>
                                        <p:cTn id="12" dur="3000" fill="hold"/>
                                        <p:tgtEl>
                                          <p:spTgt spid="18"/>
                                        </p:tgtEl>
                                        <p:attrNameLst>
                                          <p:attrName>ppt_x</p:attrName>
                                          <p:attrName>ppt_y</p:attrName>
                                        </p:attrNameLst>
                                      </p:cBhvr>
                                      <p:rCtr x="-102" y="0"/>
                                    </p:animMotion>
                                  </p:childTnLst>
                                </p:cTn>
                              </p:par>
                            </p:childTnLst>
                          </p:cTn>
                        </p:par>
                        <p:par>
                          <p:cTn id="13" fill="hold">
                            <p:stCondLst>
                              <p:cond delay="7000"/>
                            </p:stCondLst>
                            <p:childTnLst>
                              <p:par>
                                <p:cTn id="14" presetID="0" presetClass="path" presetSubtype="0" accel="50000" decel="50000" fill="hold" nodeType="afterEffect">
                                  <p:stCondLst>
                                    <p:cond delay="0"/>
                                  </p:stCondLst>
                                  <p:childTnLst>
                                    <p:animMotion origin="layout" path="M -0.04115 -0.00856 C -0.03386 -0.01273 -0.02639 -0.01666 -0.04965 -0.00856 C -0.07292 -0.00046 -0.14358 0.00602 -0.18056 0.03982 C -0.21754 0.07361 -0.14236 0.16181 -0.27205 0.19445 C -0.40174 0.22709 -0.68056 0.23125 -0.9592 0.23542 " pathEditMode="relative" ptsTypes="aaaaA">
                                      <p:cBhvr>
                                        <p:cTn id="15" dur="2000" fill="hold"/>
                                        <p:tgtEl>
                                          <p:spTgt spid="52237"/>
                                        </p:tgtEl>
                                        <p:attrNameLst>
                                          <p:attrName>ppt_x</p:attrName>
                                          <p:attrName>ppt_y</p:attrName>
                                        </p:attrNameLst>
                                      </p:cBhvr>
                                    </p:animMotion>
                                  </p:childTnLst>
                                </p:cTn>
                              </p:par>
                            </p:childTnLst>
                          </p:cTn>
                        </p:par>
                        <p:par>
                          <p:cTn id="16" fill="hold">
                            <p:stCondLst>
                              <p:cond delay="9000"/>
                            </p:stCondLst>
                            <p:childTnLst>
                              <p:par>
                                <p:cTn id="17" presetID="35" presetClass="path" presetSubtype="0" accel="50000" decel="50000" fill="hold" nodeType="afterEffect">
                                  <p:stCondLst>
                                    <p:cond delay="0"/>
                                  </p:stCondLst>
                                  <p:childTnLst>
                                    <p:animMotion origin="layout" path="M 0.0375 0.0037 L -0.2125 0.0037 " pathEditMode="relative" rAng="0" ptsTypes="AA">
                                      <p:cBhvr>
                                        <p:cTn id="18" dur="2000" fill="hold"/>
                                        <p:tgtEl>
                                          <p:spTgt spid="11"/>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3810000"/>
            <a:ext cx="91440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fontScale="90000"/>
          </a:bodyPr>
          <a:lstStyle/>
          <a:p>
            <a:r>
              <a:rPr lang="es-US" dirty="0"/>
              <a:t>Caso de Estudio: </a:t>
            </a:r>
            <a:br>
              <a:rPr lang="es-US" dirty="0"/>
            </a:br>
            <a:r>
              <a:rPr lang="es-US" dirty="0"/>
              <a:t>Operación de </a:t>
            </a:r>
            <a:r>
              <a:rPr lang="es-US" dirty="0" smtClean="0"/>
              <a:t>Pavimentado</a:t>
            </a:r>
            <a:endParaRPr lang="es-US" dirty="0"/>
          </a:p>
        </p:txBody>
      </p:sp>
      <p:sp>
        <p:nvSpPr>
          <p:cNvPr id="5" name="Rectangle 37"/>
          <p:cNvSpPr>
            <a:spLocks noChangeArrowheads="1"/>
          </p:cNvSpPr>
          <p:nvPr/>
        </p:nvSpPr>
        <p:spPr bwMode="auto">
          <a:xfrm rot="10800000">
            <a:off x="0" y="2139950"/>
            <a:ext cx="9144000" cy="1676400"/>
          </a:xfrm>
          <a:prstGeom prst="rect">
            <a:avLst/>
          </a:prstGeom>
          <a:solidFill>
            <a:srgbClr val="808080"/>
          </a:solidFill>
          <a:ln w="9525">
            <a:noFill/>
            <a:miter lim="800000"/>
            <a:headEnd/>
            <a:tailEnd/>
          </a:ln>
        </p:spPr>
        <p:txBody>
          <a:bodyPr wrap="none" anchor="ctr"/>
          <a:lstStyle/>
          <a:p>
            <a:endParaRPr lang="en-US" dirty="0"/>
          </a:p>
        </p:txBody>
      </p:sp>
      <p:sp>
        <p:nvSpPr>
          <p:cNvPr id="6" name="Rectangle 38"/>
          <p:cNvSpPr>
            <a:spLocks noChangeArrowheads="1"/>
          </p:cNvSpPr>
          <p:nvPr/>
        </p:nvSpPr>
        <p:spPr bwMode="auto">
          <a:xfrm rot="10800000">
            <a:off x="0" y="4191000"/>
            <a:ext cx="9144000" cy="1676400"/>
          </a:xfrm>
          <a:prstGeom prst="rect">
            <a:avLst/>
          </a:prstGeom>
          <a:solidFill>
            <a:srgbClr val="808080"/>
          </a:solidFill>
          <a:ln w="9525">
            <a:noFill/>
            <a:miter lim="800000"/>
            <a:headEnd/>
            <a:tailEnd/>
          </a:ln>
        </p:spPr>
        <p:txBody>
          <a:bodyPr wrap="none" anchor="ctr"/>
          <a:lstStyle/>
          <a:p>
            <a:endParaRPr lang="en-US" dirty="0"/>
          </a:p>
        </p:txBody>
      </p:sp>
      <p:sp>
        <p:nvSpPr>
          <p:cNvPr id="9" name="Rectangle 11"/>
          <p:cNvSpPr>
            <a:spLocks noChangeArrowheads="1"/>
          </p:cNvSpPr>
          <p:nvPr/>
        </p:nvSpPr>
        <p:spPr bwMode="auto">
          <a:xfrm>
            <a:off x="7477125" y="3048000"/>
            <a:ext cx="1672253" cy="461665"/>
          </a:xfrm>
          <a:prstGeom prst="rect">
            <a:avLst/>
          </a:prstGeom>
          <a:noFill/>
          <a:ln w="9525">
            <a:noFill/>
            <a:miter lim="800000"/>
            <a:headEnd/>
            <a:tailEnd/>
          </a:ln>
        </p:spPr>
        <p:txBody>
          <a:bodyPr wrap="none">
            <a:spAutoFit/>
          </a:bodyPr>
          <a:lstStyle/>
          <a:p>
            <a:pPr algn="l" eaLnBrk="1" hangingPunct="1"/>
            <a:r>
              <a:rPr lang="en-US" sz="2400" b="1" dirty="0" err="1" smtClean="0">
                <a:latin typeface="Arial Narrow" pitchFamily="34" charset="0"/>
              </a:rPr>
              <a:t>Zona</a:t>
            </a:r>
            <a:r>
              <a:rPr lang="en-US" sz="2400" b="1" dirty="0" smtClean="0">
                <a:latin typeface="Arial Narrow" pitchFamily="34" charset="0"/>
              </a:rPr>
              <a:t> </a:t>
            </a:r>
            <a:r>
              <a:rPr lang="en-US" sz="2400" b="1" dirty="0" err="1" smtClean="0">
                <a:latin typeface="Arial Narrow" pitchFamily="34" charset="0"/>
              </a:rPr>
              <a:t>deGiro</a:t>
            </a:r>
            <a:endParaRPr lang="en-US" sz="2400" b="1" dirty="0">
              <a:latin typeface="Arial Narrow" pitchFamily="34" charset="0"/>
            </a:endParaRPr>
          </a:p>
        </p:txBody>
      </p:sp>
      <p:sp>
        <p:nvSpPr>
          <p:cNvPr id="10" name="Text Box 12"/>
          <p:cNvSpPr txBox="1">
            <a:spLocks noChangeArrowheads="1"/>
          </p:cNvSpPr>
          <p:nvPr/>
        </p:nvSpPr>
        <p:spPr bwMode="auto">
          <a:xfrm>
            <a:off x="76200" y="4419600"/>
            <a:ext cx="1371600" cy="646331"/>
          </a:xfrm>
          <a:prstGeom prst="rect">
            <a:avLst/>
          </a:prstGeom>
          <a:noFill/>
          <a:ln w="9525">
            <a:noFill/>
            <a:miter lim="800000"/>
            <a:headEnd/>
            <a:tailEnd/>
          </a:ln>
        </p:spPr>
        <p:txBody>
          <a:bodyPr>
            <a:spAutoFit/>
          </a:bodyPr>
          <a:lstStyle/>
          <a:p>
            <a:pPr eaLnBrk="1" hangingPunct="1">
              <a:spcBef>
                <a:spcPct val="50000"/>
              </a:spcBef>
            </a:pPr>
            <a:r>
              <a:rPr lang="en-US" b="1" dirty="0" err="1" smtClean="0">
                <a:solidFill>
                  <a:schemeClr val="bg1"/>
                </a:solidFill>
                <a:latin typeface="Arial Narrow" pitchFamily="34" charset="0"/>
              </a:rPr>
              <a:t>Camión</a:t>
            </a:r>
            <a:r>
              <a:rPr lang="en-US" b="1" dirty="0" smtClean="0">
                <a:solidFill>
                  <a:schemeClr val="bg1"/>
                </a:solidFill>
                <a:latin typeface="Arial Narrow" pitchFamily="34" charset="0"/>
              </a:rPr>
              <a:t> </a:t>
            </a:r>
            <a:r>
              <a:rPr lang="en-US" b="1" dirty="0" err="1" smtClean="0">
                <a:solidFill>
                  <a:schemeClr val="bg1"/>
                </a:solidFill>
                <a:latin typeface="Arial Narrow" pitchFamily="34" charset="0"/>
              </a:rPr>
              <a:t>Arribando</a:t>
            </a:r>
            <a:endParaRPr lang="en-US" b="1" dirty="0">
              <a:solidFill>
                <a:schemeClr val="bg1"/>
              </a:solidFill>
              <a:latin typeface="Arial Narrow" pitchFamily="34" charset="0"/>
            </a:endParaRPr>
          </a:p>
        </p:txBody>
      </p:sp>
      <p:sp>
        <p:nvSpPr>
          <p:cNvPr id="11" name="Text Box 13"/>
          <p:cNvSpPr txBox="1">
            <a:spLocks noChangeArrowheads="1"/>
          </p:cNvSpPr>
          <p:nvPr/>
        </p:nvSpPr>
        <p:spPr bwMode="auto">
          <a:xfrm>
            <a:off x="1524000" y="4489450"/>
            <a:ext cx="1447800" cy="535531"/>
          </a:xfrm>
          <a:prstGeom prst="rect">
            <a:avLst/>
          </a:prstGeom>
          <a:noFill/>
          <a:ln w="9525">
            <a:noFill/>
            <a:miter lim="800000"/>
            <a:headEnd/>
            <a:tailEnd/>
          </a:ln>
        </p:spPr>
        <p:txBody>
          <a:bodyPr>
            <a:spAutoFit/>
          </a:bodyPr>
          <a:lstStyle/>
          <a:p>
            <a:pPr eaLnBrk="1" hangingPunct="1">
              <a:lnSpc>
                <a:spcPct val="80000"/>
              </a:lnSpc>
              <a:spcBef>
                <a:spcPct val="50000"/>
              </a:spcBef>
            </a:pPr>
            <a:r>
              <a:rPr lang="en-US" b="1" dirty="0" smtClean="0">
                <a:solidFill>
                  <a:schemeClr val="bg1"/>
                </a:solidFill>
                <a:latin typeface="Arial Narrow" pitchFamily="34" charset="0"/>
              </a:rPr>
              <a:t>Ultimo </a:t>
            </a:r>
            <a:r>
              <a:rPr lang="en-US" b="1" dirty="0" err="1" smtClean="0">
                <a:solidFill>
                  <a:schemeClr val="bg1"/>
                </a:solidFill>
                <a:latin typeface="Arial Narrow" pitchFamily="34" charset="0"/>
              </a:rPr>
              <a:t>Cami</a:t>
            </a:r>
            <a:r>
              <a:rPr lang="es-US" b="1" dirty="0" err="1" smtClean="0">
                <a:solidFill>
                  <a:schemeClr val="bg1"/>
                </a:solidFill>
                <a:latin typeface="Arial Narrow" pitchFamily="34" charset="0"/>
              </a:rPr>
              <a:t>ón</a:t>
            </a:r>
            <a:endParaRPr lang="en-US" b="1" dirty="0">
              <a:latin typeface="Arial Narrow" pitchFamily="34" charset="0"/>
            </a:endParaRPr>
          </a:p>
        </p:txBody>
      </p:sp>
      <p:grpSp>
        <p:nvGrpSpPr>
          <p:cNvPr id="12" name="Group 39"/>
          <p:cNvGrpSpPr>
            <a:grpSpLocks/>
          </p:cNvGrpSpPr>
          <p:nvPr/>
        </p:nvGrpSpPr>
        <p:grpSpPr bwMode="auto">
          <a:xfrm>
            <a:off x="3581400" y="4648200"/>
            <a:ext cx="5562600" cy="865187"/>
            <a:chOff x="2064" y="2575"/>
            <a:chExt cx="3504" cy="545"/>
          </a:xfrm>
        </p:grpSpPr>
        <p:graphicFrame>
          <p:nvGraphicFramePr>
            <p:cNvPr id="13" name="Object 14"/>
            <p:cNvGraphicFramePr>
              <a:graphicFrameLocks noChangeAspect="1"/>
            </p:cNvGraphicFramePr>
            <p:nvPr/>
          </p:nvGraphicFramePr>
          <p:xfrm>
            <a:off x="4914" y="2575"/>
            <a:ext cx="654" cy="545"/>
          </p:xfrm>
          <a:graphic>
            <a:graphicData uri="http://schemas.openxmlformats.org/presentationml/2006/ole">
              <mc:AlternateContent xmlns:mc="http://schemas.openxmlformats.org/markup-compatibility/2006">
                <mc:Choice xmlns:v="urn:schemas-microsoft-com:vml" Requires="v">
                  <p:oleObj spid="_x0000_s53348" r:id="rId4" imgW="6534150" imgH="3333750" progId="">
                    <p:embed/>
                  </p:oleObj>
                </mc:Choice>
                <mc:Fallback>
                  <p:oleObj r:id="rId4" imgW="6534150" imgH="3333750" progId="">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4914"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5"/>
            <p:cNvGraphicFramePr>
              <a:graphicFrameLocks noChangeAspect="1"/>
            </p:cNvGraphicFramePr>
            <p:nvPr/>
          </p:nvGraphicFramePr>
          <p:xfrm>
            <a:off x="4242" y="2575"/>
            <a:ext cx="654" cy="545"/>
          </p:xfrm>
          <a:graphic>
            <a:graphicData uri="http://schemas.openxmlformats.org/presentationml/2006/ole">
              <mc:AlternateContent xmlns:mc="http://schemas.openxmlformats.org/markup-compatibility/2006">
                <mc:Choice xmlns:v="urn:schemas-microsoft-com:vml" Requires="v">
                  <p:oleObj spid="_x0000_s53349" r:id="rId6" imgW="6534150" imgH="3333750" progId="">
                    <p:embed/>
                  </p:oleObj>
                </mc:Choice>
                <mc:Fallback>
                  <p:oleObj r:id="rId6" imgW="6534150" imgH="3333750" progId="">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4242"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6"/>
            <p:cNvGraphicFramePr>
              <a:graphicFrameLocks noChangeAspect="1"/>
            </p:cNvGraphicFramePr>
            <p:nvPr/>
          </p:nvGraphicFramePr>
          <p:xfrm>
            <a:off x="3552" y="2575"/>
            <a:ext cx="654" cy="545"/>
          </p:xfrm>
          <a:graphic>
            <a:graphicData uri="http://schemas.openxmlformats.org/presentationml/2006/ole">
              <mc:AlternateContent xmlns:mc="http://schemas.openxmlformats.org/markup-compatibility/2006">
                <mc:Choice xmlns:v="urn:schemas-microsoft-com:vml" Requires="v">
                  <p:oleObj spid="_x0000_s53350" r:id="rId7" imgW="6534150" imgH="3333750" progId="">
                    <p:embed/>
                  </p:oleObj>
                </mc:Choice>
                <mc:Fallback>
                  <p:oleObj r:id="rId7" imgW="6534150" imgH="3333750" progId="">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3552"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7"/>
            <p:cNvGraphicFramePr>
              <a:graphicFrameLocks noChangeAspect="1"/>
            </p:cNvGraphicFramePr>
            <p:nvPr/>
          </p:nvGraphicFramePr>
          <p:xfrm>
            <a:off x="2832" y="2575"/>
            <a:ext cx="654" cy="545"/>
          </p:xfrm>
          <a:graphic>
            <a:graphicData uri="http://schemas.openxmlformats.org/presentationml/2006/ole">
              <mc:AlternateContent xmlns:mc="http://schemas.openxmlformats.org/markup-compatibility/2006">
                <mc:Choice xmlns:v="urn:schemas-microsoft-com:vml" Requires="v">
                  <p:oleObj spid="_x0000_s53351" r:id="rId8" imgW="6534150" imgH="3333750" progId="">
                    <p:embed/>
                  </p:oleObj>
                </mc:Choice>
                <mc:Fallback>
                  <p:oleObj r:id="rId8" imgW="6534150" imgH="3333750" progId="">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2832"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8"/>
            <p:cNvGraphicFramePr>
              <a:graphicFrameLocks noChangeAspect="1"/>
            </p:cNvGraphicFramePr>
            <p:nvPr/>
          </p:nvGraphicFramePr>
          <p:xfrm>
            <a:off x="2064" y="2575"/>
            <a:ext cx="654" cy="545"/>
          </p:xfrm>
          <a:graphic>
            <a:graphicData uri="http://schemas.openxmlformats.org/presentationml/2006/ole">
              <mc:AlternateContent xmlns:mc="http://schemas.openxmlformats.org/markup-compatibility/2006">
                <mc:Choice xmlns:v="urn:schemas-microsoft-com:vml" Requires="v">
                  <p:oleObj spid="_x0000_s53352" r:id="rId9" imgW="6534150" imgH="3333750" progId="">
                    <p:embed/>
                  </p:oleObj>
                </mc:Choice>
                <mc:Fallback>
                  <p:oleObj r:id="rId9" imgW="6534150" imgH="3333750" progId="">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2064" y="2575"/>
                          <a:ext cx="654" cy="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9" name="Object 20"/>
          <p:cNvGraphicFramePr>
            <a:graphicFrameLocks noChangeAspect="1"/>
          </p:cNvGraphicFramePr>
          <p:nvPr/>
        </p:nvGraphicFramePr>
        <p:xfrm>
          <a:off x="-1066800" y="4572000"/>
          <a:ext cx="1066800" cy="865187"/>
        </p:xfrm>
        <a:graphic>
          <a:graphicData uri="http://schemas.openxmlformats.org/presentationml/2006/ole">
            <mc:AlternateContent xmlns:mc="http://schemas.openxmlformats.org/markup-compatibility/2006">
              <mc:Choice xmlns:v="urn:schemas-microsoft-com:vml" Requires="v">
                <p:oleObj spid="_x0000_s53353" r:id="rId10" imgW="6534150" imgH="3333750" progId="">
                  <p:embed/>
                </p:oleObj>
              </mc:Choice>
              <mc:Fallback>
                <p:oleObj r:id="rId10" imgW="6534150" imgH="3333750" progId="">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l="41562" t="44557" r="51155" b="43538"/>
                      <a:stretch>
                        <a:fillRect/>
                      </a:stretch>
                    </p:blipFill>
                    <p:spPr bwMode="auto">
                      <a:xfrm>
                        <a:off x="-1066800" y="4572000"/>
                        <a:ext cx="1066800"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34"/>
          <p:cNvSpPr txBox="1">
            <a:spLocks noChangeArrowheads="1"/>
          </p:cNvSpPr>
          <p:nvPr/>
        </p:nvSpPr>
        <p:spPr bwMode="auto">
          <a:xfrm>
            <a:off x="5334000" y="4205288"/>
            <a:ext cx="1981200" cy="366712"/>
          </a:xfrm>
          <a:prstGeom prst="rect">
            <a:avLst/>
          </a:prstGeom>
          <a:noFill/>
          <a:ln w="9525">
            <a:noFill/>
            <a:miter lim="800000"/>
            <a:headEnd/>
            <a:tailEnd/>
          </a:ln>
        </p:spPr>
        <p:txBody>
          <a:bodyPr>
            <a:spAutoFit/>
          </a:bodyPr>
          <a:lstStyle/>
          <a:p>
            <a:pPr eaLnBrk="1" hangingPunct="1"/>
            <a:r>
              <a:rPr lang="en-US" b="1" dirty="0" smtClean="0">
                <a:solidFill>
                  <a:schemeClr val="bg1"/>
                </a:solidFill>
                <a:latin typeface="Arial Narrow" pitchFamily="34" charset="0"/>
              </a:rPr>
              <a:t>Area de </a:t>
            </a:r>
            <a:r>
              <a:rPr lang="en-US" b="1" dirty="0" err="1" smtClean="0">
                <a:solidFill>
                  <a:schemeClr val="bg1"/>
                </a:solidFill>
                <a:latin typeface="Arial Narrow" pitchFamily="34" charset="0"/>
              </a:rPr>
              <a:t>Montaje</a:t>
            </a:r>
            <a:endParaRPr lang="en-US" b="1" dirty="0">
              <a:solidFill>
                <a:schemeClr val="bg1"/>
              </a:solidFill>
              <a:latin typeface="Arial Narrow" pitchFamily="34" charset="0"/>
            </a:endParaRPr>
          </a:p>
        </p:txBody>
      </p:sp>
      <p:sp>
        <p:nvSpPr>
          <p:cNvPr id="23" name="Oval 40"/>
          <p:cNvSpPr>
            <a:spLocks noChangeArrowheads="1"/>
          </p:cNvSpPr>
          <p:nvPr/>
        </p:nvSpPr>
        <p:spPr bwMode="auto">
          <a:xfrm>
            <a:off x="8382000" y="3581400"/>
            <a:ext cx="1143000" cy="908050"/>
          </a:xfrm>
          <a:prstGeom prst="ellipse">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n w="9525">
            <a:solidFill>
              <a:schemeClr val="tx1"/>
            </a:solidFill>
            <a:round/>
            <a:headEnd/>
            <a:tailEnd/>
          </a:ln>
        </p:spPr>
        <p:txBody>
          <a:bodyPr wrap="none" anchor="ctr"/>
          <a:lstStyle/>
          <a:p>
            <a:endParaRPr lang="en-US" dirty="0"/>
          </a:p>
        </p:txBody>
      </p:sp>
      <p:sp>
        <p:nvSpPr>
          <p:cNvPr id="28" name="Explosion 2 27"/>
          <p:cNvSpPr/>
          <p:nvPr/>
        </p:nvSpPr>
        <p:spPr>
          <a:xfrm>
            <a:off x="1600200" y="5029200"/>
            <a:ext cx="1676400" cy="914400"/>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4" name="Text Box 41"/>
          <p:cNvSpPr txBox="1">
            <a:spLocks noChangeArrowheads="1"/>
          </p:cNvSpPr>
          <p:nvPr/>
        </p:nvSpPr>
        <p:spPr bwMode="auto">
          <a:xfrm>
            <a:off x="7696200" y="6172200"/>
            <a:ext cx="1341714" cy="400752"/>
          </a:xfrm>
          <a:prstGeom prst="rect">
            <a:avLst/>
          </a:prstGeom>
          <a:noFill/>
          <a:ln w="9525" algn="ctr">
            <a:noFill/>
            <a:miter lim="800000"/>
            <a:headEnd/>
            <a:tailEnd/>
          </a:ln>
        </p:spPr>
        <p:txBody>
          <a:bodyPr wrap="none" lIns="92075" tIns="46038" rIns="92075" bIns="46038">
            <a:spAutoFit/>
          </a:bodyPr>
          <a:lstStyle/>
          <a:p>
            <a:pPr algn="l"/>
            <a:r>
              <a:rPr lang="en-US" sz="2000" b="1" dirty="0" smtClean="0">
                <a:latin typeface="Arial Narrow" pitchFamily="34" charset="0"/>
              </a:rPr>
              <a:t>No a </a:t>
            </a:r>
            <a:r>
              <a:rPr lang="en-US" sz="2000" b="1" dirty="0" err="1" smtClean="0">
                <a:latin typeface="Arial Narrow" pitchFamily="34" charset="0"/>
              </a:rPr>
              <a:t>escala</a:t>
            </a:r>
            <a:endParaRPr lang="en-US" sz="2000" b="1" dirty="0">
              <a:latin typeface="Arial Narrow" pitchFamily="34" charset="0"/>
            </a:endParaRPr>
          </a:p>
        </p:txBody>
      </p:sp>
      <p:sp>
        <p:nvSpPr>
          <p:cNvPr id="25" name="Text Box 42"/>
          <p:cNvSpPr txBox="1">
            <a:spLocks noChangeArrowheads="1"/>
          </p:cNvSpPr>
          <p:nvPr/>
        </p:nvSpPr>
        <p:spPr bwMode="auto">
          <a:xfrm>
            <a:off x="152400" y="6324600"/>
            <a:ext cx="5105400" cy="400110"/>
          </a:xfrm>
          <a:prstGeom prst="rect">
            <a:avLst/>
          </a:prstGeom>
          <a:noFill/>
          <a:ln w="9525">
            <a:noFill/>
            <a:miter lim="800000"/>
            <a:headEnd/>
            <a:tailEnd/>
          </a:ln>
        </p:spPr>
        <p:txBody>
          <a:bodyPr>
            <a:spAutoFit/>
          </a:bodyPr>
          <a:lstStyle/>
          <a:p>
            <a:pPr eaLnBrk="1" hangingPunct="1">
              <a:spcBef>
                <a:spcPct val="50000"/>
              </a:spcBef>
            </a:pPr>
            <a:r>
              <a:rPr lang="en-US" sz="2000" b="1" dirty="0">
                <a:latin typeface="Arial Narrow" pitchFamily="34" charset="0"/>
              </a:rPr>
              <a:t>Minnesota Face Program (MN9207)</a:t>
            </a:r>
          </a:p>
        </p:txBody>
      </p:sp>
      <p:pic>
        <p:nvPicPr>
          <p:cNvPr id="53258" name="Picture 10" descr="C:\Users\bsant.ARTBA\AppData\Local\Microsoft\Windows\Temporary Internet Files\Content.IE5\S9KCQW8P\MC900433932[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76600" y="5181600"/>
            <a:ext cx="704850" cy="704850"/>
          </a:xfrm>
          <a:prstGeom prst="rect">
            <a:avLst/>
          </a:prstGeom>
          <a:noFill/>
        </p:spPr>
      </p:pic>
      <p:graphicFrame>
        <p:nvGraphicFramePr>
          <p:cNvPr id="18" name="Object 19"/>
          <p:cNvGraphicFramePr>
            <a:graphicFrameLocks noChangeAspect="1"/>
          </p:cNvGraphicFramePr>
          <p:nvPr/>
        </p:nvGraphicFramePr>
        <p:xfrm>
          <a:off x="2743200" y="4724400"/>
          <a:ext cx="1038225" cy="865187"/>
        </p:xfrm>
        <a:graphic>
          <a:graphicData uri="http://schemas.openxmlformats.org/presentationml/2006/ole">
            <mc:AlternateContent xmlns:mc="http://schemas.openxmlformats.org/markup-compatibility/2006">
              <mc:Choice xmlns:v="urn:schemas-microsoft-com:vml" Requires="v">
                <p:oleObj spid="_x0000_s53354" name="Drawing" r:id="rId12" imgW="6534000" imgH="3333600" progId="">
                  <p:embed/>
                </p:oleObj>
              </mc:Choice>
              <mc:Fallback>
                <p:oleObj name="Drawing" r:id="rId12" imgW="6534000" imgH="3333600" progId="">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l="41562" t="44557" r="51155" b="43538"/>
                      <a:stretch>
                        <a:fillRect/>
                      </a:stretch>
                    </p:blipFill>
                    <p:spPr bwMode="auto">
                      <a:xfrm>
                        <a:off x="2743200" y="4724400"/>
                        <a:ext cx="1038225"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93889E-18 -3.33333E-6 L 0.20833 -3.33333E-6 " pathEditMode="relative" rAng="0" ptsTypes="AA">
                                      <p:cBhvr>
                                        <p:cTn id="6" dur="2000" fill="hold"/>
                                        <p:tgtEl>
                                          <p:spTgt spid="19"/>
                                        </p:tgtEl>
                                        <p:attrNameLst>
                                          <p:attrName>ppt_x</p:attrName>
                                          <p:attrName>ppt_y</p:attrName>
                                        </p:attrNameLst>
                                      </p:cBhvr>
                                      <p:rCtr x="104" y="0"/>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5E-6 -4.44444E-6 L -0.15521 -0.01805 " pathEditMode="relative" rAng="0" ptsTypes="AA">
                                      <p:cBhvr>
                                        <p:cTn id="9" dur="2000" fill="hold"/>
                                        <p:tgtEl>
                                          <p:spTgt spid="53258"/>
                                        </p:tgtEl>
                                        <p:attrNameLst>
                                          <p:attrName>ppt_x</p:attrName>
                                          <p:attrName>ppt_y</p:attrName>
                                        </p:attrNameLst>
                                      </p:cBhvr>
                                      <p:rCtr x="-78" y="-9"/>
                                    </p:animMotion>
                                  </p:childTnLst>
                                </p:cTn>
                              </p:par>
                            </p:childTnLst>
                          </p:cTn>
                        </p:par>
                        <p:par>
                          <p:cTn id="10" fill="hold">
                            <p:stCondLst>
                              <p:cond delay="4000"/>
                            </p:stCondLst>
                            <p:childTnLst>
                              <p:par>
                                <p:cTn id="11" presetID="41" presetClass="path" presetSubtype="0" accel="50000" decel="50000" fill="hold" nodeType="afterEffect">
                                  <p:stCondLst>
                                    <p:cond delay="0"/>
                                  </p:stCondLst>
                                  <p:childTnLst>
                                    <p:animMotion origin="layout" path="M -1.38889E-6 1.11111E-6 C -0.00139 -0.00208 -0.00607 -0.00417 -0.00781 -0.00417 C -0.01823 -0.00417 -0.02899 0.02917 -0.02899 0.0625 C -0.02899 0.0456 -0.03437 0.02917 -0.03941 0.02917 C -0.04479 0.02917 -0.04982 0.04583 -0.04982 0.0625 C -0.04982 0.05417 -0.0526 0.0456 -0.05521 0.0456 C -0.05798 0.0456 -0.06059 0.05393 -0.06059 0.0625 C -0.06059 0.0581 -0.06198 0.05417 -0.06319 0.05417 C -0.06458 0.05417 -0.06597 0.05833 -0.06597 0.0625 C -0.06597 0.06018 -0.06667 0.0581 -0.06736 0.0581 C -0.06771 0.0581 -0.06857 0.06018 -0.06857 0.0625 C -0.06857 0.06134 -0.06892 0.06018 -0.06927 0.06018 C -0.06927 0.05995 -0.06996 0.06134 -0.06996 0.0625 C -0.06996 0.0618 -0.06996 0.06134 -0.07031 0.06134 C -0.07031 0.06157 -0.07066 0.0618 -0.07066 0.0625 C -0.07066 0.06204 -0.07066 0.0618 -0.07066 0.06157 C -0.07101 0.06157 -0.07101 0.0618 -0.07101 0.06227 C -0.07135 0.06227 -0.07135 0.0618 -0.07135 0.06157 C -0.0717 0.06157 -0.0717 0.0618 -0.0717 0.06227 " pathEditMode="relative" rAng="0" ptsTypes="fffffffffffffffffff">
                                      <p:cBhvr>
                                        <p:cTn id="12" dur="2000" fill="hold"/>
                                        <p:tgtEl>
                                          <p:spTgt spid="18"/>
                                        </p:tgtEl>
                                        <p:attrNameLst>
                                          <p:attrName>ppt_x</p:attrName>
                                          <p:attrName>ppt_y</p:attrName>
                                        </p:attrNameLst>
                                      </p:cBhvr>
                                      <p:rCtr x="-36" y="29"/>
                                    </p:animMotion>
                                  </p:childTnLst>
                                </p:cTn>
                              </p:par>
                            </p:childTnLst>
                          </p:cTn>
                        </p:par>
                        <p:par>
                          <p:cTn id="13" fill="hold">
                            <p:stCondLst>
                              <p:cond delay="6000"/>
                            </p:stCondLst>
                            <p:childTnLst>
                              <p:par>
                                <p:cTn id="14" presetID="11" presetClass="entr" presetSubtype="0" repeatCount="indefinite" fill="hold" grpId="0" nodeType="afterEffect">
                                  <p:stCondLst>
                                    <p:cond delay="0"/>
                                  </p:stCondLst>
                                  <p:endCondLst>
                                    <p:cond evt="onNext" delay="0">
                                      <p:tgtEl>
                                        <p:sldTgt/>
                                      </p:tgtEl>
                                    </p:cond>
                                  </p:endCondLst>
                                  <p:childTnLst>
                                    <p:set>
                                      <p:cBhvr>
                                        <p:cTn id="15" dur="1000">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Estacionamiento y Montaje de Vehículos</a:t>
            </a:r>
            <a:endParaRPr lang="es-US" noProof="0" dirty="0"/>
          </a:p>
        </p:txBody>
      </p:sp>
      <p:sp>
        <p:nvSpPr>
          <p:cNvPr id="3" name="Content Placeholder 2"/>
          <p:cNvSpPr>
            <a:spLocks noGrp="1"/>
          </p:cNvSpPr>
          <p:nvPr>
            <p:ph idx="1"/>
          </p:nvPr>
        </p:nvSpPr>
        <p:spPr>
          <a:xfrm>
            <a:off x="152400" y="1752600"/>
            <a:ext cx="8382000" cy="4373563"/>
          </a:xfrm>
        </p:spPr>
        <p:txBody>
          <a:bodyPr>
            <a:normAutofit/>
          </a:bodyPr>
          <a:lstStyle/>
          <a:p>
            <a:r>
              <a:rPr lang="es-US" sz="3200" noProof="0" dirty="0" smtClean="0"/>
              <a:t>El lugar en el que los vehículos están montados o estacionados tiene un impacto directo en la seguridad en </a:t>
            </a:r>
          </a:p>
          <a:p>
            <a:pPr marL="0" indent="0">
              <a:buNone/>
            </a:pPr>
            <a:r>
              <a:rPr lang="es-US" sz="3200" dirty="0"/>
              <a:t> </a:t>
            </a:r>
            <a:r>
              <a:rPr lang="es-US" sz="3200" dirty="0" smtClean="0"/>
              <a:t>   </a:t>
            </a:r>
            <a:r>
              <a:rPr lang="es-US" sz="3200" noProof="0" dirty="0" smtClean="0"/>
              <a:t>la medida que los </a:t>
            </a:r>
          </a:p>
          <a:p>
            <a:pPr marL="0" indent="0">
              <a:buNone/>
            </a:pPr>
            <a:r>
              <a:rPr lang="es-US" sz="3200" dirty="0"/>
              <a:t> </a:t>
            </a:r>
            <a:r>
              <a:rPr lang="es-US" sz="3200" dirty="0" smtClean="0"/>
              <a:t>   </a:t>
            </a:r>
            <a:r>
              <a:rPr lang="es-US" sz="3200" noProof="0" dirty="0" smtClean="0"/>
              <a:t>trabajadores a pie </a:t>
            </a:r>
          </a:p>
          <a:p>
            <a:pPr marL="0" indent="0">
              <a:buNone/>
            </a:pPr>
            <a:r>
              <a:rPr lang="es-US" sz="3200" dirty="0"/>
              <a:t> </a:t>
            </a:r>
            <a:r>
              <a:rPr lang="es-US" sz="3200" dirty="0" smtClean="0"/>
              <a:t>  </a:t>
            </a:r>
            <a:r>
              <a:rPr lang="es-US" sz="3200" noProof="0" dirty="0" smtClean="0"/>
              <a:t>circulen alrededor </a:t>
            </a:r>
          </a:p>
          <a:p>
            <a:pPr marL="0" indent="0">
              <a:buNone/>
            </a:pPr>
            <a:r>
              <a:rPr lang="es-US" sz="3200" dirty="0"/>
              <a:t> </a:t>
            </a:r>
            <a:r>
              <a:rPr lang="es-US" sz="3200" dirty="0" smtClean="0"/>
              <a:t>  </a:t>
            </a:r>
            <a:r>
              <a:rPr lang="es-US" sz="3200" noProof="0" dirty="0" smtClean="0"/>
              <a:t>del área de trabajo. </a:t>
            </a:r>
          </a:p>
          <a:p>
            <a:endParaRPr lang="es-US" noProof="0" dirty="0" smtClean="0"/>
          </a:p>
        </p:txBody>
      </p:sp>
      <p:pic>
        <p:nvPicPr>
          <p:cNvPr id="890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62400" y="3239875"/>
            <a:ext cx="4710268" cy="301378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dirty="0" smtClean="0"/>
              <a:t>Parqueo y Montaje de Vehículos</a:t>
            </a:r>
            <a:endParaRPr lang="es-US" noProof="0" dirty="0"/>
          </a:p>
        </p:txBody>
      </p:sp>
      <p:sp>
        <p:nvSpPr>
          <p:cNvPr id="3" name="Content Placeholder 2"/>
          <p:cNvSpPr>
            <a:spLocks noGrp="1"/>
          </p:cNvSpPr>
          <p:nvPr>
            <p:ph idx="1"/>
          </p:nvPr>
        </p:nvSpPr>
        <p:spPr/>
        <p:txBody>
          <a:bodyPr>
            <a:normAutofit fontScale="77500" lnSpcReduction="20000"/>
          </a:bodyPr>
          <a:lstStyle/>
          <a:p>
            <a:r>
              <a:rPr lang="es-US" noProof="0" dirty="0" smtClean="0"/>
              <a:t>Anticipe los lugares y rutas que usarán los trabajadores:</a:t>
            </a:r>
          </a:p>
          <a:p>
            <a:pPr lvl="1"/>
            <a:r>
              <a:rPr lang="es-US" noProof="0" dirty="0" smtClean="0"/>
              <a:t>Provea un lugar seguro para que los trabajadores parqueen e ingresen a la zona de trabajo</a:t>
            </a:r>
          </a:p>
          <a:p>
            <a:pPr lvl="1"/>
            <a:r>
              <a:rPr lang="es-US" noProof="0" dirty="0" smtClean="0"/>
              <a:t>Señales las zonas de cruce peatonal en los que los trabajadores puedan cruzar los trayectos de los vehículos de construcción y –de ser absolutamente necesario- las líneas de tráfico abierto.</a:t>
            </a:r>
          </a:p>
          <a:p>
            <a:pPr lvl="1"/>
            <a:r>
              <a:rPr lang="es-US" noProof="0" dirty="0" smtClean="0"/>
              <a:t>Verifique que las zonas de descanso, baños, enfriadores de agua, etc. estén en un lugar que permita el acceso seguro de los trabajadores sin cruzar rutas vehiculares.</a:t>
            </a:r>
          </a:p>
          <a:p>
            <a:endParaRPr lang="es-US" noProof="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Vehículos que Arriban al Área de Trabajo</a:t>
            </a:r>
            <a:endParaRPr lang="es-US" noProof="0" dirty="0"/>
          </a:p>
        </p:txBody>
      </p:sp>
      <p:sp>
        <p:nvSpPr>
          <p:cNvPr id="3" name="Content Placeholder 2"/>
          <p:cNvSpPr>
            <a:spLocks noGrp="1"/>
          </p:cNvSpPr>
          <p:nvPr>
            <p:ph idx="1"/>
          </p:nvPr>
        </p:nvSpPr>
        <p:spPr>
          <a:xfrm>
            <a:off x="457200" y="1752600"/>
            <a:ext cx="7772400" cy="4373563"/>
          </a:xfrm>
        </p:spPr>
        <p:txBody>
          <a:bodyPr>
            <a:normAutofit/>
          </a:bodyPr>
          <a:lstStyle/>
          <a:p>
            <a:r>
              <a:rPr lang="es-US" sz="3200" noProof="0" dirty="0" smtClean="0"/>
              <a:t>Plan de ubicación y procedimiento para trabajadores asignados a aproximarse a los vehículos (entrega de </a:t>
            </a:r>
          </a:p>
          <a:p>
            <a:pPr marL="0" indent="0">
              <a:buNone/>
            </a:pPr>
            <a:r>
              <a:rPr lang="es-US" sz="3200" noProof="0" dirty="0" smtClean="0"/>
              <a:t>    tickets de carga y</a:t>
            </a:r>
          </a:p>
          <a:p>
            <a:pPr marL="0" indent="0">
              <a:buNone/>
            </a:pPr>
            <a:r>
              <a:rPr lang="es-US" sz="3200" noProof="0" dirty="0" smtClean="0"/>
              <a:t>    comunicación de los </a:t>
            </a:r>
          </a:p>
          <a:p>
            <a:pPr marL="0" indent="0">
              <a:buNone/>
            </a:pPr>
            <a:r>
              <a:rPr lang="es-US" sz="3200" dirty="0"/>
              <a:t> </a:t>
            </a:r>
            <a:r>
              <a:rPr lang="es-US" sz="3200" dirty="0" smtClean="0"/>
              <a:t>   </a:t>
            </a:r>
            <a:r>
              <a:rPr lang="es-US" sz="3200" noProof="0" dirty="0" smtClean="0"/>
              <a:t>lugares de entrega y los</a:t>
            </a:r>
          </a:p>
          <a:p>
            <a:pPr marL="0" indent="0">
              <a:buNone/>
            </a:pPr>
            <a:r>
              <a:rPr lang="es-US" sz="3200" dirty="0"/>
              <a:t> </a:t>
            </a:r>
            <a:r>
              <a:rPr lang="es-US" sz="3200" dirty="0" smtClean="0"/>
              <a:t>   </a:t>
            </a:r>
            <a:r>
              <a:rPr lang="es-US" sz="3200" noProof="0" dirty="0" smtClean="0"/>
              <a:t>procedimientos)</a:t>
            </a:r>
          </a:p>
        </p:txBody>
      </p:sp>
      <p:pic>
        <p:nvPicPr>
          <p:cNvPr id="901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2819400"/>
            <a:ext cx="2928938" cy="3635802"/>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Fila de Camiones en Espera</a:t>
            </a:r>
            <a:endParaRPr lang="es-US" noProof="0" dirty="0"/>
          </a:p>
        </p:txBody>
      </p:sp>
      <p:pic>
        <p:nvPicPr>
          <p:cNvPr id="4" name="Picture 2" descr="2007_0929INITCP20070065"/>
          <p:cNvPicPr>
            <a:picLocks noChangeAspect="1" noChangeArrowheads="1"/>
          </p:cNvPicPr>
          <p:nvPr/>
        </p:nvPicPr>
        <p:blipFill>
          <a:blip r:embed="rId3" cstate="email">
            <a:lum contrast="20000"/>
            <a:extLst>
              <a:ext uri="{28A0092B-C50C-407E-A947-70E740481C1C}">
                <a14:useLocalDpi xmlns:a14="http://schemas.microsoft.com/office/drawing/2010/main"/>
              </a:ext>
            </a:extLst>
          </a:blip>
          <a:srcRect/>
          <a:stretch>
            <a:fillRect/>
          </a:stretch>
        </p:blipFill>
        <p:spPr bwMode="auto">
          <a:xfrm>
            <a:off x="0" y="1752600"/>
            <a:ext cx="9144000" cy="46863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dirty="0"/>
              <a:t>¿Como </a:t>
            </a:r>
            <a:r>
              <a:rPr lang="es-US" noProof="0" dirty="0" smtClean="0"/>
              <a:t>Ayuda la Tecnología?</a:t>
            </a:r>
            <a:endParaRPr lang="es-US" noProof="0" dirty="0"/>
          </a:p>
        </p:txBody>
      </p:sp>
      <p:sp>
        <p:nvSpPr>
          <p:cNvPr id="4" name="Text Placeholder 3"/>
          <p:cNvSpPr txBox="1">
            <a:spLocks/>
          </p:cNvSpPr>
          <p:nvPr/>
        </p:nvSpPr>
        <p:spPr>
          <a:xfrm>
            <a:off x="152400" y="1752600"/>
            <a:ext cx="8153400" cy="1828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FFCC00"/>
              </a:buClr>
              <a:buSzTx/>
              <a:tabLst/>
              <a:defRPr/>
            </a:pPr>
            <a:r>
              <a:rPr kumimoji="0" lang="es-US" sz="3200" b="1" i="0" u="none" strike="noStrike" kern="1200" cap="none" spc="0" normalizeH="0" baseline="0" dirty="0" smtClean="0">
                <a:ln>
                  <a:noFill/>
                </a:ln>
                <a:solidFill>
                  <a:schemeClr val="tx1"/>
                </a:solidFill>
                <a:effectLst/>
                <a:uLnTx/>
                <a:uFillTx/>
                <a:latin typeface="+mn-lt"/>
                <a:ea typeface="+mn-ea"/>
                <a:cs typeface="+mn-cs"/>
              </a:rPr>
              <a:t>	Existen varias</a:t>
            </a:r>
            <a:r>
              <a:rPr kumimoji="0" lang="es-US" sz="3200" b="1" i="0" u="none" strike="noStrike" kern="1200" cap="none" spc="0" normalizeH="0" dirty="0" smtClean="0">
                <a:ln>
                  <a:noFill/>
                </a:ln>
                <a:solidFill>
                  <a:schemeClr val="tx1"/>
                </a:solidFill>
                <a:effectLst/>
                <a:uLnTx/>
                <a:uFillTx/>
                <a:latin typeface="+mn-lt"/>
                <a:ea typeface="+mn-ea"/>
                <a:cs typeface="+mn-cs"/>
              </a:rPr>
              <a:t> tecnologías –antiguas y modernas- desarrolladas para advertir a los choferes y operadores de la proximidad de  </a:t>
            </a:r>
            <a:r>
              <a:rPr lang="es-US" sz="3200" b="1" dirty="0" smtClean="0"/>
              <a:t>los trabajadores a pie, tales como</a:t>
            </a:r>
            <a:r>
              <a:rPr kumimoji="0" lang="es-US" sz="3200" b="1" i="0" u="none" strike="noStrike" kern="1200" cap="none" spc="0" normalizeH="0" baseline="0" dirty="0" smtClean="0">
                <a:ln>
                  <a:noFill/>
                </a:ln>
                <a:solidFill>
                  <a:schemeClr val="tx1"/>
                </a:solidFill>
                <a:effectLst/>
                <a:uLnTx/>
                <a:uFillTx/>
                <a:latin typeface="+mn-lt"/>
                <a:ea typeface="+mn-ea"/>
                <a:cs typeface="+mn-cs"/>
              </a:rPr>
              <a:t>:</a:t>
            </a:r>
          </a:p>
        </p:txBody>
      </p:sp>
      <p:sp>
        <p:nvSpPr>
          <p:cNvPr id="5" name="Content Placeholder 2"/>
          <p:cNvSpPr>
            <a:spLocks noGrp="1"/>
          </p:cNvSpPr>
          <p:nvPr>
            <p:ph sz="half" idx="4294967295"/>
          </p:nvPr>
        </p:nvSpPr>
        <p:spPr>
          <a:xfrm>
            <a:off x="533400" y="3657600"/>
            <a:ext cx="8153400" cy="2808288"/>
          </a:xfrm>
          <a:prstGeom prst="rect">
            <a:avLst/>
          </a:prstGeom>
        </p:spPr>
        <p:txBody>
          <a:bodyPr>
            <a:normAutofit/>
          </a:bodyPr>
          <a:lstStyle/>
          <a:p>
            <a:r>
              <a:rPr lang="es-US" sz="2800" dirty="0" smtClean="0"/>
              <a:t>Alarmas</a:t>
            </a:r>
          </a:p>
          <a:p>
            <a:r>
              <a:rPr lang="es-US" sz="2800" dirty="0" smtClean="0"/>
              <a:t>Cámaras</a:t>
            </a:r>
          </a:p>
          <a:p>
            <a:r>
              <a:rPr lang="es-US" sz="2800" dirty="0" smtClean="0"/>
              <a:t>Radares</a:t>
            </a:r>
          </a:p>
          <a:p>
            <a:r>
              <a:rPr lang="es-US" sz="2800" dirty="0" smtClean="0"/>
              <a:t>Sonares</a:t>
            </a:r>
          </a:p>
          <a:p>
            <a:r>
              <a:rPr lang="es-US" sz="2800" dirty="0" smtClean="0"/>
              <a:t>Sistemas de etiquetado</a:t>
            </a:r>
          </a:p>
          <a:p>
            <a:endParaRPr lang="es-US" sz="2800" noProof="0" dirty="0" smtClean="0"/>
          </a:p>
          <a:p>
            <a:endParaRPr lang="es-US" sz="2800" noProof="0" dirty="0" smtClean="0"/>
          </a:p>
          <a:p>
            <a:endParaRPr lang="es-US" sz="2800" noProof="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Hábitos y Costumbres de los Trabajadores</a:t>
            </a:r>
            <a:endParaRPr lang="es-US" noProof="0" dirty="0"/>
          </a:p>
        </p:txBody>
      </p:sp>
      <p:sp>
        <p:nvSpPr>
          <p:cNvPr id="3" name="Content Placeholder 2"/>
          <p:cNvSpPr>
            <a:spLocks noGrp="1"/>
          </p:cNvSpPr>
          <p:nvPr>
            <p:ph idx="1"/>
          </p:nvPr>
        </p:nvSpPr>
        <p:spPr>
          <a:xfrm>
            <a:off x="457200" y="1752601"/>
            <a:ext cx="8229600" cy="2209799"/>
          </a:xfrm>
        </p:spPr>
        <p:txBody>
          <a:bodyPr>
            <a:normAutofit fontScale="92500" lnSpcReduction="10000"/>
          </a:bodyPr>
          <a:lstStyle/>
          <a:p>
            <a:r>
              <a:rPr lang="es-US" sz="3200" noProof="0" dirty="0" smtClean="0"/>
              <a:t>Al diseñar el ITCP debe considerar las costumbres de los trabajadores. Determine los lugares a los que probablemente irán y provea de rutas seguras para que los trabajadores se desplacen hacia los mismos.</a:t>
            </a:r>
            <a:endParaRPr lang="es-US" sz="3200" noProof="0" dirty="0"/>
          </a:p>
        </p:txBody>
      </p:sp>
      <p:sp>
        <p:nvSpPr>
          <p:cNvPr id="97282" name="AutoShape 2" descr="data:image/jpg;base64,/9j/4AAQSkZJRgABAQAAAQABAAD/2wBDAAkGBwgHBgkIBwgKCgkLDRYPDQwMDRsUFRAWIB0iIiAdHx8kKDQsJCYxJx8fLT0tMTU3Ojo6Iys/RD84QzQ5Ojf/2wBDAQoKCg0MDRoPDxo3JR8lNzc3Nzc3Nzc3Nzc3Nzc3Nzc3Nzc3Nzc3Nzc3Nzc3Nzc3Nzc3Nzc3Nzc3Nzc3Nzc3Nzf/wAARCACeAKQDASIAAhEBAxEB/8QAHAAAAQUBAQEAAAAAAAAAAAAAAAEEBgcIBQMC/8QATBAAAAUCAQULCAYHBwUAAAAAAAECAwQFEQYSEyExUQcUFRZBVXGRksHRIjJUYXKBlKEXUnSTstIjNTZCc6KxJCUzQ2KCwjRERWOz/8QAGwEAAQUBAQAAAAAAAAAAAAAAAAECAwQFBgf/xAAzEQACAQMACAMHAwUAAAAAAAAAAQIDBBEFEhUhMUFRUhMUoSIyNGFxgdEGM5EWJFNjsf/aAAwDAQACEQMRAD8AhgAg6FAhN1GtwIT6jJp+QhtZpOx2M9IaczFazSGFy2lcJctpdY0hGw7RY7KGmqVDJKCsV2EmfWZD04CpPNkL4dHgFwaGzpdxmu5bS6wXLaXWNKcBUnmyF8OjwBwFSebIXw6PAGA2dLuM13LaXWC5bS6xpTgKk82Qvh0eAOAqTzZC+HR4AwGzpdxmu5bS6wXLaXWNKcBUnmyF8OjwBwFSebIXw6PAGA2dLuM13LaXWC5bS6xpTgKk82Qvh0eAOAqTzZC+HR4AwGzpdxmu5bS6wXLaXWNKcBUnmyF8OjwBwFSebIXw6PAGA2dLuM13LaXWC5bS6xpTgKk82Qvh0eAOAqTzZC+HR4AwGzpdxmu5bS6wty2kNJ8BUnmyF8OjwCKoNIMjI6XCMjL0dHgDAbOl3GbfUEEm3Q6TEo2J3o0BGbYU2h0myPQg1XuRerRf3iMhChUg4ScXyHUU/IV7XcQAkXzFe13EAAqGwfUJ7e9ap797ZuU0rqWQYj6QvNqSsjsaTI79GkA2LxJM1EQUecdwnWG3C/fSSush6Bx0qC4BH8U1x6ilHNlltzOmq+WZ6LW2dI4HHqZ6HH7ShSrX9CjNwm95do2FetBTgtxPwCAcepnoUftKBx6mehR+0oR7VtuvoS7KuunqT8AgHHqZ6FH7SgcepnoUftKBtW26+gbKuunqT8AgHHqZ6FH7SgcepnoUftKBtW26+gbKuunqT8AgHHqZ6FH7Sg6p+KKvUnc3DprLhlrVlKJKek+QOjpK3m8Rbb+jGy0bcQWtJJL6omtwly2iO1HEseiR/wC93mVSz0lHi3UfzPR0nYQqTjeqVSpxWmFFEjKfQRobO6lFlFrV3FYWXWiuItvo24rpyity5/jqWxcIEsDkExnlD7p7udxrOLkbS2jqQR94io7mOHc9i6rLve0lSeoiLuHCDTnKzzUk/mOYvmK9ruIAIvmK9ruIABENgvJbboCBSAMNIYZe3xh2mPXvlxGjM/8AaQ6gjW507nsGUo/qtGjsqMu4SUOOkpvMEyF7o/mwelfcIQJvuj+bB6V9whA5PSnxUvsddoz4WP3/AOgAABnGgAAACgAUiM9RXO9rFyhW0KccShtJrWs7JSkrmZ7BMocGBhWDwnWVJVK/y206bHsSXKr1i1a2k7iW7hzZWuLmNFJJZk+CGlKwwhtjf9ccKPGQWUbajyTt/qPkL1axzq7jckNbww60UaMnRnyTZSvZLk6T0jhYjxHNr8i8hWbjpO7bCT8lPrPafr6hxxtwjTox1aS+/Mkt9HSqNVbre+3kvyxVLWtaluKUpajuo1GZmZ+u4cUv9Zw/tDf4iDYOaX+tIf2hv8RBFxNWr+218i/gAHw8sm2lrVqSkzP3DYPM3uM2Vt3P1moO30LlOn/OYYj6Us1maz1rPKPpMfIac1J5k2OYvmK9ruIAIvmK9ruIAByGwUggUIMLv3JXs7hBpN/8J9xHzv3iaiutxd/Lok9m/mSiVbpSXgLFD0dBbPNGJCt0fVA6V9whQt+dTok/I35GbeyPNyyvYNeLtI5uj9kYt5oypXrOomt50FppOnQoqm03gqoAtXi7R+bmOyDi7R+bmOyKuxqvciztql2sqoHQWsWrxdpHNzHZCcCUeMee3jHQbflZRp823KFWhaud8kG2aXKLI7SYkXDNLVWauX6cy/Rt/vJvqSX+o/l1iAV2sSq3OVKlqtrJttJ6G07C8eX5B7jCvrrtSNSFGUNq6WEf8uk/6e8cEXcRpxVOHBGxo+0lH+4re+/RdAAAAYaoBzS/1pD+0N/iIeLDLsh1DTDanHFnZKEFczPoE+wzgB1DjUyrum2pCiWhhs7ncjuWUfcXWJKdOU3uKN7eUbem/Ee98uZYw52IXsxQai8Z2yIrh3/2mOgV+UcDHzuZwdVlX1xzT16O8ap53UeItmeyKxEQAoQNObHMXzFe13EAEXzFe13EAA9DYAAAGFobib1natHPlJpwv5iPuFqimtxp3IxHKaM9DkQzIvWS0+IuUKjcsnmigAAAUtiACgAAhiFbplZ3nTUU9lVnpfn2PSTZa+vV1iaL0EKPxVUzq1elSr3by8hr2E6C7z94r3E9WGOpraGtVXudaXCO/wDByQAAM47gB7wYb8+Y1EioNbzqslKe/oIeAtLc3oaYdPOpPoLfEkv0d/3W+Tr19QlpU3OWCjpC8VpQc+b3I6uFsLxaFHJRWdmKL9I+ZaehOwhILALUFGnGKisI4OrVnVm5zeWxBEd1R7NYMlp5XXGkF2yPuMS8QHdkeJGGo7d9LktPySo/AKyrcPFKX0KZMIFMIGHPDmL5iva7iACL5iva7iAFHobBQgUAwl+5S9msaRk30OtOI/lv3C9D0DPeA3t74wpKyO15GR2iNPeNB3uQVGxo95pNfMW+wAofH9QnM4xqbbU2S22lxOSlDyiIvITyEYkWBsP4lTVKZVpUpblPWnOGSpalGaVIO10+8gZHxunKbgo8C1rkAUFjeoTmsWVVtqdKQhL5kSUvrIi0FyX0C6JqlFhl5ZKUSyhKPKI9N8jaFJKdwpuSxwHtQbeehPtxjSTym1JQar2IzLQKw+jiskRFviHoL66vAQamyavUJkeHHqEs3n1k2jKkrIjM9VzuJw5Qa/SMF1xdUlO54lMvMqRKUsySk/K08mgxFOnGpxLFjpqvQUvBju5/YX6Oaz6RC7avyg+jms+kQ+2r8o99yGruucKxZsl13ISl5JuuGqxaSVr9w4+B5k6sYtmSlypJtIZkSMg3VZJXuSSte2jK+QZ5en0Lq/U121FrHtfI6jO5xVc83npEQmsosvJWq+TfTbRrsLQZbQy0hpsiShKSSki5CIZygS6tNkxojFQl519aW0ZUlZFc7EVzuLRwJh7EFHmzHq0+pxpcY0I/tSnLKuR6j1aOUPpwjD3SlV0xXv5LxFuRP9RBbkM60afXZFVYZpk6UqW4o0tkp9Rlex3PyjtqvrDidU8TUCrLYl1KY3LbMlKI5BuJO5XLQdyMhJkoeeWM6rwaCvcVnu2O2iUpn6zri+pJF3icYXqDlVoEGe8RJcfZJaiTquK53bHr1Gls381lxZl0qIu4wEl3LNBvqVsEChA0wxzF8xXtdxAHm06TaTK17ncAUdk8gAAAaP6E9veuU5+9s3KaVfoUQ0pyWIZeQrNrSv6pkrq0jTzK84w24X7ySV1hUamjnukigt0T9tar/ET+BIl2BFYyOZSt8744EyC1k1k5vIPJ1eV9X1iP49o9Tk4vqT0enS3WlOJyVoYUoj8hOoyISDBNaxVwnTqXNhOt01Cc2alw1JslKDtdRltIgcyOmtWu854kMx5+2FX+0H/QheE79ln/ALAr/wCYp3GtHqkjFlUdZp0xxpb5mlaGFGRlYtRkQkdDrWLZ634NShOIibyeL/o1IMzJsySV9pmDmPoy1Kk01xK8o5zCqUQ6bffudTmLWvl8mvR1i3cPsYln4frkbFJO5brJoYJxLZa0qvbI9dhV9Optep8yPMjUqaTzC0rQaoqzK5eqwtvAFWrtVbmHX46mlNqQTWVHNq5GR3169RAQ2zjvxLO/+CoMP1ZykuTVpMyORDdY6FKIrfMhONyKFanVucZa0Eyk+hJqP+qRDqphyqx6nLZZpkxbaH1pQpLCzJSco7GR22WFrYApr1OwRm32XG5D2dcWhSbKudyIrdBEBDbWEvEw1uWSlaZvkpsQ4N99E4jMZNr5dyybX0a7a9AuHBasXnLl8ZkvlH3sebzhNEWXcvqadVxVkOk12HIjyWKXNJ1lSXEGcZZ2URkZcm2ws/AtYxNUpsxqvMuoYTGNTeVFNu68q2u2nRyBEFosSw8le7nv7a0n+Mr8Cg83UztjWX/Ca/CQXAtIqcfGFLefp0tptLqjUtbCiIvIVrMyDrdLpVRlYwlOxoEt5pTbZEttlSkn5JcpEFGar8u1jmWXgH9jqT9nL+pitd2J4nMVNNl/lxEF1qUfgLNwOy7HwnTGn21tuIYIlIWmxkenWQqPdPdzmNZ2nQ2ltBe5BeIORbu3i3S+hFAgUIEMgW4AgAAAAAAAWuRlt0DSOGn984fpr175yI0o/ekhm8tYv/c6dz2DKWr6rRo7KjLuCo0dHP22iSEREWgFgoAprCWIIZazH0EMAFU4qxRWIuIp0eHPcaYaWSEoSlNiskr8m245XG/EHObvZT4BpiRzO4gqS9spz5HbuHOGXOpPWeGd9bWVv4MMwWcLkuh2+N2IOc3eynwBxur5/wDk3eynwHEAG+JPqT+Stv8AGv4RaO5zVqjVinqqEpb5NmgkZREVr3vqL1D6dxRNdnMNxlsNJkmRxWnGcs3Ems0pUo8slFc0mfkpVklYz5bNNyZJ7yqSi151BfI/EdleF3m3lHClMNtGtKm86wa3GLKNREgyURWI1KsRkdr20loGjRbcFk4XS8NW7nGmsJP8HapE1NSpzMomzaNZGS2zO+QojNKk35bGRlcPLEG9NhNU+C1EYI820ViNR3NR6zMz5TMzMz6Q5EpTWcbz5Geccu57F9WXe5b4UnqsXcNDGM1114pFbqDxHoXKdUXRlmEZn6QfsJDEIAAQyQAAAAAAAAAUtYvDckezuDmknrafcR8794o8tYt/cXfy6HOZv/hyr+40J8DAi7YPFUsUAQAcbQoQAAAUFVVZdUmq2yHD/mMNR7TTvNkH/wC1f4jHiMd8T0ul7i+gAAAISFm7k5f3ZOPbIL8JCdiDblH6om6P+5/4EJwNSj+2jz/SnxlT6igCAEpQPh5ZNtLcVqQk1H7tIzAtZuLNZ61Hc/eNI4hezFCqLt/MjOGVvZMZsLUQRmVpF74oAAAEM0AAAAAAAAAFHawviWdhqYt+FkrQ6RE6y55q7atWoy06fWOIFAOjJxeVxLF+lqo8lLifeKB9LVR5rifeLFcgAT+brdxY30tVHmuJ94sdvBuP5mIK83T34MdlC0KWa0LUZ6Cvyinw/pkudS5KZdOkZh8kmRLKxmRHr1kYMjoXlVSTk9x3JNMqByXjKBLMjcUZGTCtOk/UPPguo+gS/uF+AOOeKueHOyj8oOOeKeeHOyj8oqu2T5nYR/WOFjw/UOC6j6BL+4X4A4LqPN8v7hfgDjninnhzso/KDjnirnhzso/KDyq6i/1l/q9ST0erzcJ4SkzCgmbip6UZEglI0GjXq2kG30tVHmuJ94sRWqV+u1eKUWpVBT7OUS8hRJLSWo9BDk73XtT1ixBasUjmL/SdS5uJVYbslgfS1Uea4n3iwfS1Uea4n3ixX+917U9YN7r2p6w4p+br9xMa7ukVKr0uRAOHGYQ+nIWtClGeTykVxCTHrmF7U9YMwvanrARVKk6jzJniAe2917U9YN7r2p6wEeGeIB7b3XtT1gAGGf/Z"/>
          <p:cNvSpPr>
            <a:spLocks noChangeAspect="1" noChangeArrowheads="1"/>
          </p:cNvSpPr>
          <p:nvPr/>
        </p:nvSpPr>
        <p:spPr bwMode="auto">
          <a:xfrm>
            <a:off x="63500" y="-627063"/>
            <a:ext cx="1333500" cy="12858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23553" name="Picture 1" descr="C:\Users\bsant.ARTBA\AppData\Local\Microsoft\Windows\Temporary Internet Files\Content.IE5\40VF1KS8\MC90004004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4495800"/>
            <a:ext cx="2482159" cy="1174394"/>
          </a:xfrm>
          <a:prstGeom prst="rect">
            <a:avLst/>
          </a:prstGeom>
          <a:ln>
            <a:noFill/>
          </a:ln>
          <a:effectLst>
            <a:outerShdw blurRad="292100" dist="139700" dir="2700000" algn="tl" rotWithShape="0">
              <a:srgbClr val="333333">
                <a:alpha val="65000"/>
              </a:srgbClr>
            </a:outerShdw>
          </a:effectLst>
        </p:spPr>
      </p:pic>
      <p:pic>
        <p:nvPicPr>
          <p:cNvPr id="23555" name="Picture 3" descr="C:\Users\bsant.ARTBA\AppData\Local\Microsoft\Windows\Temporary Internet Files\Content.IE5\BLZ0901M\MC90038936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5600" y="4343400"/>
            <a:ext cx="2292350" cy="2133600"/>
          </a:xfrm>
          <a:prstGeom prst="rect">
            <a:avLst/>
          </a:prstGeom>
          <a:ln>
            <a:noFill/>
          </a:ln>
          <a:effectLst>
            <a:outerShdw blurRad="292100" dist="139700" dir="2700000" algn="tl" rotWithShape="0">
              <a:srgbClr val="333333">
                <a:alpha val="65000"/>
              </a:srgbClr>
            </a:outerShdw>
          </a:effectLst>
        </p:spPr>
      </p:pic>
      <p:grpSp>
        <p:nvGrpSpPr>
          <p:cNvPr id="19" name="Group 18"/>
          <p:cNvGrpSpPr/>
          <p:nvPr/>
        </p:nvGrpSpPr>
        <p:grpSpPr>
          <a:xfrm>
            <a:off x="5273566" y="3924906"/>
            <a:ext cx="1371600" cy="2514600"/>
            <a:chOff x="5791200" y="3733800"/>
            <a:chExt cx="1371600" cy="2514600"/>
          </a:xfrm>
        </p:grpSpPr>
        <p:sp>
          <p:nvSpPr>
            <p:cNvPr id="12" name="Rectangle 11"/>
            <p:cNvSpPr/>
            <p:nvPr/>
          </p:nvSpPr>
          <p:spPr>
            <a:xfrm>
              <a:off x="5791200" y="4038600"/>
              <a:ext cx="1371600" cy="2209800"/>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791200" y="3733800"/>
              <a:ext cx="1371600" cy="304800"/>
            </a:xfrm>
            <a:custGeom>
              <a:avLst/>
              <a:gdLst>
                <a:gd name="connsiteX0" fmla="*/ 50801 w 1371600"/>
                <a:gd name="connsiteY0" fmla="*/ 0 h 304800"/>
                <a:gd name="connsiteX1" fmla="*/ 1320799 w 1371600"/>
                <a:gd name="connsiteY1" fmla="*/ 0 h 304800"/>
                <a:gd name="connsiteX2" fmla="*/ 1371600 w 1371600"/>
                <a:gd name="connsiteY2" fmla="*/ 50801 h 304800"/>
                <a:gd name="connsiteX3" fmla="*/ 1371600 w 1371600"/>
                <a:gd name="connsiteY3" fmla="*/ 304800 h 304800"/>
                <a:gd name="connsiteX4" fmla="*/ 1371600 w 1371600"/>
                <a:gd name="connsiteY4" fmla="*/ 304800 h 304800"/>
                <a:gd name="connsiteX5" fmla="*/ 0 w 1371600"/>
                <a:gd name="connsiteY5" fmla="*/ 304800 h 304800"/>
                <a:gd name="connsiteX6" fmla="*/ 0 w 1371600"/>
                <a:gd name="connsiteY6" fmla="*/ 304800 h 304800"/>
                <a:gd name="connsiteX7" fmla="*/ 0 w 1371600"/>
                <a:gd name="connsiteY7" fmla="*/ 50801 h 304800"/>
                <a:gd name="connsiteX8" fmla="*/ 50801 w 1371600"/>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00" h="304800">
                  <a:moveTo>
                    <a:pt x="50801" y="0"/>
                  </a:moveTo>
                  <a:lnTo>
                    <a:pt x="1320799" y="0"/>
                  </a:lnTo>
                  <a:lnTo>
                    <a:pt x="1371600" y="50801"/>
                  </a:lnTo>
                  <a:lnTo>
                    <a:pt x="1371600" y="304800"/>
                  </a:lnTo>
                  <a:lnTo>
                    <a:pt x="1371600" y="304800"/>
                  </a:lnTo>
                  <a:lnTo>
                    <a:pt x="0" y="304800"/>
                  </a:lnTo>
                  <a:lnTo>
                    <a:pt x="0" y="304800"/>
                  </a:lnTo>
                  <a:lnTo>
                    <a:pt x="0" y="50801"/>
                  </a:lnTo>
                  <a:lnTo>
                    <a:pt x="50801" y="0"/>
                  </a:ln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019800" y="4267200"/>
              <a:ext cx="914400" cy="1905000"/>
            </a:xfrm>
            <a:prstGeom prst="rect">
              <a:avLst/>
            </a:prstGeom>
            <a:solidFill>
              <a:schemeClr val="tx2">
                <a:lumMod val="60000"/>
                <a:lumOff val="4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096000" y="4419600"/>
              <a:ext cx="762000" cy="609600"/>
            </a:xfrm>
            <a:prstGeom prst="rect">
              <a:avLst/>
            </a:prstGeom>
            <a:solidFill>
              <a:srgbClr val="FF0000"/>
            </a:solidFill>
            <a:ln w="381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Impact" pitchFamily="34" charset="0"/>
                </a:rPr>
                <a:t>Outdoor John</a:t>
              </a:r>
              <a:endParaRPr lang="en-US" sz="1200" dirty="0">
                <a:latin typeface="Impact" pitchFamily="34" charset="0"/>
              </a:endParaRPr>
            </a:p>
          </p:txBody>
        </p:sp>
        <p:sp>
          <p:nvSpPr>
            <p:cNvPr id="18" name="Rectangle 17"/>
            <p:cNvSpPr/>
            <p:nvPr/>
          </p:nvSpPr>
          <p:spPr>
            <a:xfrm>
              <a:off x="6248400" y="5257800"/>
              <a:ext cx="457200" cy="609600"/>
            </a:xfrm>
            <a:prstGeom prst="rect">
              <a:avLst/>
            </a:prstGeom>
            <a:solidFill>
              <a:schemeClr val="tx2">
                <a:lumMod val="60000"/>
                <a:lumOff val="40000"/>
              </a:schemeClr>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Shape 15"/>
            <p:cNvSpPr/>
            <p:nvPr/>
          </p:nvSpPr>
          <p:spPr>
            <a:xfrm flipH="1">
              <a:off x="6705600" y="5029200"/>
              <a:ext cx="152400" cy="228600"/>
            </a:xfrm>
            <a:prstGeom prst="corner">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762000" y="3962400"/>
            <a:ext cx="1371600" cy="2286000"/>
            <a:chOff x="7391400" y="3962400"/>
            <a:chExt cx="1143000" cy="1981200"/>
          </a:xfrm>
        </p:grpSpPr>
        <p:sp>
          <p:nvSpPr>
            <p:cNvPr id="24" name="Flowchart: Magnetic Disk 23"/>
            <p:cNvSpPr/>
            <p:nvPr/>
          </p:nvSpPr>
          <p:spPr>
            <a:xfrm>
              <a:off x="7391400" y="4038600"/>
              <a:ext cx="1143000" cy="1905000"/>
            </a:xfrm>
            <a:prstGeom prst="flowChartMagneticDisk">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Magnetic Disk 22"/>
            <p:cNvSpPr/>
            <p:nvPr/>
          </p:nvSpPr>
          <p:spPr>
            <a:xfrm>
              <a:off x="7391400" y="3962400"/>
              <a:ext cx="1143000" cy="304800"/>
            </a:xfrm>
            <a:prstGeom prst="flowChartMagneticDisk">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7620000" y="4572000"/>
              <a:ext cx="685800" cy="304800"/>
            </a:xfrm>
            <a:prstGeom prst="rect">
              <a:avLst/>
            </a:prstGeom>
            <a:solidFill>
              <a:schemeClr val="bg1"/>
            </a:solidFill>
            <a:ln>
              <a:solidFill>
                <a:srgbClr val="FF0000"/>
              </a:solidFill>
            </a:ln>
            <a:effectLst>
              <a:outerShdw blurRad="50800" dist="38100" dir="13500000" algn="br" rotWithShape="0">
                <a:prstClr val="black">
                  <a:alpha val="40000"/>
                </a:prst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latin typeface="Impact" pitchFamily="34" charset="0"/>
                </a:rPr>
                <a:t>WATER</a:t>
              </a:r>
              <a:endParaRPr lang="en-US" sz="1400" dirty="0">
                <a:solidFill>
                  <a:srgbClr val="FF0000"/>
                </a:solidFill>
                <a:latin typeface="Impact" pitchFamily="34" charset="0"/>
              </a:endParaRPr>
            </a:p>
          </p:txBody>
        </p:sp>
        <p:sp>
          <p:nvSpPr>
            <p:cNvPr id="26" name="Oval 25"/>
            <p:cNvSpPr/>
            <p:nvPr/>
          </p:nvSpPr>
          <p:spPr>
            <a:xfrm>
              <a:off x="7848600" y="5486400"/>
              <a:ext cx="228600" cy="2286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924800" y="5638800"/>
              <a:ext cx="76200" cy="152400"/>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76400"/>
            <a:ext cx="8229600" cy="4724400"/>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s-US" sz="3600" b="1" i="0" u="none" strike="noStrike" kern="1200" cap="none" spc="0" normalizeH="0" baseline="0" dirty="0" smtClean="0">
                <a:ln>
                  <a:noFill/>
                </a:ln>
                <a:solidFill>
                  <a:schemeClr val="tx1"/>
                </a:solidFill>
                <a:effectLst/>
                <a:uLnTx/>
                <a:uFillTx/>
                <a:latin typeface="+mn-lt"/>
                <a:ea typeface="+mn-ea"/>
                <a:cs typeface="+mn-cs"/>
              </a:rPr>
              <a:t>Reducción de Alarmas ruidosas y detenciones falsas</a:t>
            </a:r>
          </a:p>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s-US" sz="3600" b="1" i="0" u="none" strike="noStrike" kern="1200" cap="none" spc="0" normalizeH="0" baseline="0" dirty="0" smtClean="0">
                <a:ln>
                  <a:noFill/>
                </a:ln>
                <a:solidFill>
                  <a:schemeClr val="tx1"/>
                </a:solidFill>
                <a:effectLst/>
                <a:uLnTx/>
                <a:uFillTx/>
                <a:latin typeface="+mn-lt"/>
                <a:ea typeface="+mn-ea"/>
                <a:cs typeface="+mn-cs"/>
              </a:rPr>
              <a:t>Presentación</a:t>
            </a:r>
            <a:r>
              <a:rPr kumimoji="0" lang="es-US" sz="3600" b="1" i="0" u="none" strike="noStrike" kern="1200" cap="none" spc="0" normalizeH="0" dirty="0" smtClean="0">
                <a:ln>
                  <a:noFill/>
                </a:ln>
                <a:solidFill>
                  <a:schemeClr val="tx1"/>
                </a:solidFill>
                <a:effectLst/>
                <a:uLnTx/>
                <a:uFillTx/>
                <a:latin typeface="+mn-lt"/>
                <a:ea typeface="+mn-ea"/>
                <a:cs typeface="+mn-cs"/>
              </a:rPr>
              <a:t> de alarmas efectivas y consideraciones del contexto</a:t>
            </a:r>
            <a:endParaRPr kumimoji="0" lang="es-US" sz="3600" b="1" i="0" u="none" strike="noStrike" kern="1200" cap="none" spc="0" normalizeH="0" baseline="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s-US" sz="3600" b="1" i="0" u="none" strike="noStrike" kern="1200" cap="none" spc="0" normalizeH="0" baseline="0" dirty="0" smtClean="0">
                <a:ln>
                  <a:noFill/>
                </a:ln>
                <a:solidFill>
                  <a:schemeClr val="tx1"/>
                </a:solidFill>
                <a:effectLst/>
                <a:uLnTx/>
                <a:uFillTx/>
                <a:latin typeface="+mn-lt"/>
                <a:ea typeface="+mn-ea"/>
                <a:cs typeface="+mn-cs"/>
              </a:rPr>
              <a:t>Interfaces del operador y despliegues combinados</a:t>
            </a:r>
          </a:p>
          <a:p>
            <a:pPr marL="342900" lvl="0" indent="-342900">
              <a:spcBef>
                <a:spcPct val="20000"/>
              </a:spcBef>
              <a:buClr>
                <a:srgbClr val="FFCC00"/>
              </a:buClr>
              <a:buFont typeface="Wingdings" pitchFamily="2" charset="2"/>
              <a:buChar char="§"/>
              <a:defRPr/>
            </a:pPr>
            <a:r>
              <a:rPr lang="es-US" sz="3200" dirty="0"/>
              <a:t>¿</a:t>
            </a:r>
            <a:r>
              <a:rPr kumimoji="0" lang="es-US" sz="3600" b="1" i="0" u="none" strike="noStrike" kern="1200" cap="none" spc="0" normalizeH="0" baseline="0" dirty="0" smtClean="0">
                <a:ln>
                  <a:noFill/>
                </a:ln>
                <a:solidFill>
                  <a:schemeClr val="tx1"/>
                </a:solidFill>
                <a:effectLst/>
                <a:uLnTx/>
                <a:uFillTx/>
                <a:latin typeface="+mn-lt"/>
                <a:ea typeface="+mn-ea"/>
                <a:cs typeface="+mn-cs"/>
              </a:rPr>
              <a:t>Están sobrecargando los sistemas al operador? </a:t>
            </a:r>
            <a:r>
              <a:rPr lang="es-US" sz="3200" dirty="0"/>
              <a:t>¿</a:t>
            </a:r>
            <a:r>
              <a:rPr kumimoji="0" lang="es-US" sz="3600" b="1" i="0" u="none" strike="noStrike" kern="1200" cap="none" spc="0" normalizeH="0" baseline="0" dirty="0" smtClean="0">
                <a:ln>
                  <a:noFill/>
                </a:ln>
                <a:solidFill>
                  <a:schemeClr val="tx1"/>
                </a:solidFill>
                <a:effectLst/>
                <a:uLnTx/>
                <a:uFillTx/>
                <a:latin typeface="+mn-lt"/>
                <a:ea typeface="+mn-ea"/>
                <a:cs typeface="+mn-cs"/>
              </a:rPr>
              <a:t>Son distracciones?</a:t>
            </a:r>
          </a:p>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s-US" sz="3600" b="1" i="0" u="none" strike="noStrike" kern="1200" cap="none" spc="0" normalizeH="0" baseline="0" dirty="0" smtClean="0">
                <a:ln>
                  <a:noFill/>
                </a:ln>
                <a:solidFill>
                  <a:schemeClr val="tx1"/>
                </a:solidFill>
                <a:effectLst/>
                <a:uLnTx/>
                <a:uFillTx/>
                <a:latin typeface="+mn-lt"/>
                <a:ea typeface="+mn-ea"/>
                <a:cs typeface="+mn-cs"/>
              </a:rPr>
              <a:t>Cambio</a:t>
            </a:r>
            <a:r>
              <a:rPr kumimoji="0" lang="es-US" sz="3600" b="1" i="0" u="none" strike="noStrike" kern="1200" cap="none" spc="0" normalizeH="0" dirty="0" smtClean="0">
                <a:ln>
                  <a:noFill/>
                </a:ln>
                <a:solidFill>
                  <a:schemeClr val="tx1"/>
                </a:solidFill>
                <a:effectLst/>
                <a:uLnTx/>
                <a:uFillTx/>
                <a:latin typeface="+mn-lt"/>
                <a:ea typeface="+mn-ea"/>
                <a:cs typeface="+mn-cs"/>
              </a:rPr>
              <a:t> de conducta de los </a:t>
            </a:r>
            <a:r>
              <a:rPr lang="es-US" sz="3600" b="1" dirty="0" smtClean="0"/>
              <a:t>operadores</a:t>
            </a:r>
            <a:endParaRPr kumimoji="0" lang="es-US" sz="3600" b="1" i="0" u="none" strike="noStrike" kern="1200" cap="none" spc="0" normalizeH="0" baseline="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FFCC00"/>
              </a:buClr>
              <a:buSzTx/>
              <a:buFont typeface="Wingdings" pitchFamily="2" charset="2"/>
              <a:buChar char="§"/>
              <a:tabLst/>
              <a:defRPr/>
            </a:pPr>
            <a:r>
              <a:rPr kumimoji="0" lang="es-US" sz="3600" b="1" i="0" u="none" strike="noStrike" kern="1200" cap="none" spc="0" normalizeH="0" baseline="0" dirty="0" smtClean="0">
                <a:ln>
                  <a:noFill/>
                </a:ln>
                <a:solidFill>
                  <a:schemeClr val="tx1"/>
                </a:solidFill>
                <a:effectLst/>
                <a:uLnTx/>
                <a:uFillTx/>
                <a:latin typeface="+mn-lt"/>
                <a:ea typeface="+mn-ea"/>
                <a:cs typeface="+mn-cs"/>
              </a:rPr>
              <a:t>Sensores prácticos apropiados</a:t>
            </a:r>
            <a:r>
              <a:rPr kumimoji="0" lang="es-US" sz="3600" b="1" i="0" u="none" strike="noStrike" kern="1200" cap="none" spc="0" normalizeH="0" dirty="0" smtClean="0">
                <a:ln>
                  <a:noFill/>
                </a:ln>
                <a:solidFill>
                  <a:schemeClr val="tx1"/>
                </a:solidFill>
                <a:effectLst/>
                <a:uLnTx/>
                <a:uFillTx/>
                <a:latin typeface="+mn-lt"/>
                <a:ea typeface="+mn-ea"/>
                <a:cs typeface="+mn-cs"/>
              </a:rPr>
              <a:t> a las tares y al ambiente</a:t>
            </a:r>
            <a:r>
              <a:rPr kumimoji="0" lang="es-US" sz="3600" b="1" i="0" u="none" strike="noStrike" kern="1200" cap="none" spc="0" normalizeH="0" baseline="0" dirty="0" smtClean="0">
                <a:ln>
                  <a:noFill/>
                </a:ln>
                <a:solidFill>
                  <a:schemeClr val="tx1"/>
                </a:solidFill>
                <a:effectLst/>
                <a:uLnTx/>
                <a:uFillTx/>
                <a:latin typeface="+mn-lt"/>
                <a:ea typeface="+mn-ea"/>
                <a:cs typeface="+mn-cs"/>
              </a:rPr>
              <a:t>.</a:t>
            </a:r>
            <a:endParaRPr kumimoji="0" lang="es-US" sz="3600" b="1" i="0" u="none" strike="noStrike" kern="1200" cap="none" spc="0" normalizeH="0" baseline="0" dirty="0">
              <a:ln>
                <a:noFill/>
              </a:ln>
              <a:solidFill>
                <a:schemeClr val="tx1"/>
              </a:solidFill>
              <a:effectLst/>
              <a:uLnTx/>
              <a:uFillTx/>
              <a:latin typeface="+mn-lt"/>
              <a:ea typeface="+mn-ea"/>
              <a:cs typeface="+mn-cs"/>
            </a:endParaRPr>
          </a:p>
        </p:txBody>
      </p:sp>
      <p:sp>
        <p:nvSpPr>
          <p:cNvPr id="4" name="Title 3"/>
          <p:cNvSpPr>
            <a:spLocks noGrp="1"/>
          </p:cNvSpPr>
          <p:nvPr>
            <p:ph type="title"/>
          </p:nvPr>
        </p:nvSpPr>
        <p:spPr>
          <a:xfrm>
            <a:off x="381000" y="152400"/>
            <a:ext cx="8229600" cy="990600"/>
          </a:xfrm>
        </p:spPr>
        <p:txBody>
          <a:bodyPr>
            <a:normAutofit fontScale="90000"/>
          </a:bodyPr>
          <a:lstStyle/>
          <a:p>
            <a:pPr lvl="0"/>
            <a:r>
              <a:rPr lang="es-US" noProof="0" dirty="0" smtClean="0"/>
              <a:t>Trabajo y Consideraciones Adicionales</a:t>
            </a:r>
            <a:endParaRPr lang="es-US" noProof="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0"/>
            <a:ext cx="7772400" cy="1851025"/>
          </a:xfrm>
        </p:spPr>
        <p:txBody>
          <a:bodyPr/>
          <a:lstStyle/>
          <a:p>
            <a:r>
              <a:rPr lang="es-US" noProof="0" dirty="0" smtClean="0"/>
              <a:t>Discusión</a:t>
            </a:r>
            <a:br>
              <a:rPr lang="es-US" noProof="0" dirty="0" smtClean="0"/>
            </a:br>
            <a:r>
              <a:rPr lang="es-US" noProof="0" dirty="0" smtClean="0"/>
              <a:t>y Preguntas</a:t>
            </a:r>
            <a:endParaRPr lang="es-US" noProof="0" dirty="0"/>
          </a:p>
        </p:txBody>
      </p:sp>
      <p:sp>
        <p:nvSpPr>
          <p:cNvPr id="5" name="Subtitle 4"/>
          <p:cNvSpPr>
            <a:spLocks noGrp="1"/>
          </p:cNvSpPr>
          <p:nvPr>
            <p:ph type="subTitle" idx="1"/>
          </p:nvPr>
        </p:nvSpPr>
        <p:spPr>
          <a:xfrm>
            <a:off x="1371600" y="3657600"/>
            <a:ext cx="6400800" cy="1752600"/>
          </a:xfrm>
        </p:spPr>
        <p:txBody>
          <a:bodyPr/>
          <a:lstStyle/>
          <a:p>
            <a:r>
              <a:rPr lang="es-US" noProof="0" dirty="0" smtClean="0"/>
              <a:t>Fin del Módulo Dos</a:t>
            </a:r>
            <a:endParaRPr lang="es-US" noProof="0" dirty="0"/>
          </a:p>
        </p:txBody>
      </p:sp>
      <p:sp>
        <p:nvSpPr>
          <p:cNvPr id="6" name="TextBox 3"/>
          <p:cNvSpPr txBox="1"/>
          <p:nvPr/>
        </p:nvSpPr>
        <p:spPr>
          <a:xfrm>
            <a:off x="457200" y="4648200"/>
            <a:ext cx="8229600"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PE" sz="1600" b="1" dirty="0">
                <a:latin typeface="Calibri" pitchFamily="34" charset="0"/>
                <a:cs typeface="Calibri" pitchFamily="34" charset="0"/>
              </a:rPr>
              <a:t>“Este material ha sido elaborado bajo el fondo federal SH-22285-11-60-F-11 del </a:t>
            </a:r>
            <a:r>
              <a:rPr lang="es-PE" sz="1600" b="1" dirty="0" err="1">
                <a:latin typeface="Calibri" pitchFamily="34" charset="0"/>
                <a:cs typeface="Calibri" pitchFamily="34" charset="0"/>
              </a:rPr>
              <a:t>Occupational</a:t>
            </a:r>
            <a:r>
              <a:rPr lang="es-PE" sz="1600" b="1" dirty="0">
                <a:latin typeface="Calibri" pitchFamily="34" charset="0"/>
                <a:cs typeface="Calibri" pitchFamily="34" charset="0"/>
              </a:rPr>
              <a:t> Safety and </a:t>
            </a:r>
            <a:r>
              <a:rPr lang="es-PE" sz="1600" b="1" dirty="0" err="1">
                <a:latin typeface="Calibri" pitchFamily="34" charset="0"/>
                <a:cs typeface="Calibri" pitchFamily="34" charset="0"/>
              </a:rPr>
              <a:t>Health</a:t>
            </a:r>
            <a:r>
              <a:rPr lang="es-PE" sz="1600" b="1" dirty="0">
                <a:latin typeface="Calibri" pitchFamily="34" charset="0"/>
                <a:cs typeface="Calibri" pitchFamily="34" charset="0"/>
              </a:rPr>
              <a:t> </a:t>
            </a:r>
            <a:r>
              <a:rPr lang="es-PE" sz="1600" b="1" dirty="0" err="1">
                <a:latin typeface="Calibri" pitchFamily="34" charset="0"/>
                <a:cs typeface="Calibri" pitchFamily="34" charset="0"/>
              </a:rPr>
              <a:t>Administration</a:t>
            </a:r>
            <a:r>
              <a:rPr lang="es-PE" sz="1600" b="1" dirty="0">
                <a:latin typeface="Calibri" pitchFamily="34" charset="0"/>
                <a:cs typeface="Calibri" pitchFamily="34" charset="0"/>
              </a:rPr>
              <a:t>, U.S. </a:t>
            </a:r>
            <a:r>
              <a:rPr lang="es-PE" sz="1600" b="1" dirty="0" err="1">
                <a:latin typeface="Calibri" pitchFamily="34" charset="0"/>
                <a:cs typeface="Calibri" pitchFamily="34" charset="0"/>
              </a:rPr>
              <a:t>Department</a:t>
            </a:r>
            <a:r>
              <a:rPr lang="es-PE" sz="1600" b="1" dirty="0">
                <a:latin typeface="Calibri" pitchFamily="34" charset="0"/>
                <a:cs typeface="Calibri" pitchFamily="34" charset="0"/>
              </a:rPr>
              <a:t> of Labor, y al contrato 212-2009-M-32109 del </a:t>
            </a:r>
            <a:r>
              <a:rPr lang="es-PE" sz="1600" b="1" dirty="0" err="1">
                <a:latin typeface="Calibri" pitchFamily="34" charset="0"/>
                <a:cs typeface="Calibri" pitchFamily="34" charset="0"/>
              </a:rPr>
              <a:t>National</a:t>
            </a:r>
            <a:r>
              <a:rPr lang="es-PE" sz="1600" b="1" dirty="0">
                <a:latin typeface="Calibri" pitchFamily="34" charset="0"/>
                <a:cs typeface="Calibri" pitchFamily="34" charset="0"/>
              </a:rPr>
              <a:t> </a:t>
            </a:r>
            <a:r>
              <a:rPr lang="es-PE" sz="1600" b="1" dirty="0" err="1">
                <a:latin typeface="Calibri" pitchFamily="34" charset="0"/>
                <a:cs typeface="Calibri" pitchFamily="34" charset="0"/>
              </a:rPr>
              <a:t>Institute</a:t>
            </a:r>
            <a:r>
              <a:rPr lang="es-PE" sz="1600" b="1" dirty="0">
                <a:latin typeface="Calibri" pitchFamily="34" charset="0"/>
                <a:cs typeface="Calibri" pitchFamily="34" charset="0"/>
              </a:rPr>
              <a:t> </a:t>
            </a:r>
            <a:r>
              <a:rPr lang="es-PE" sz="1600" b="1" dirty="0" err="1">
                <a:latin typeface="Calibri" pitchFamily="34" charset="0"/>
                <a:cs typeface="Calibri" pitchFamily="34" charset="0"/>
              </a:rPr>
              <a:t>for</a:t>
            </a:r>
            <a:r>
              <a:rPr lang="es-PE" sz="1600" b="1" dirty="0">
                <a:latin typeface="Calibri" pitchFamily="34" charset="0"/>
                <a:cs typeface="Calibri" pitchFamily="34" charset="0"/>
              </a:rPr>
              <a:t> </a:t>
            </a:r>
            <a:r>
              <a:rPr lang="es-PE" sz="1600" b="1" dirty="0" err="1">
                <a:latin typeface="Calibri" pitchFamily="34" charset="0"/>
                <a:cs typeface="Calibri" pitchFamily="34" charset="0"/>
              </a:rPr>
              <a:t>Occupational</a:t>
            </a:r>
            <a:r>
              <a:rPr lang="es-PE" sz="1600" b="1" dirty="0">
                <a:latin typeface="Calibri" pitchFamily="34" charset="0"/>
                <a:cs typeface="Calibri" pitchFamily="34" charset="0"/>
              </a:rPr>
              <a:t> Safety and </a:t>
            </a:r>
            <a:r>
              <a:rPr lang="es-PE" sz="1600" b="1" dirty="0" err="1">
                <a:latin typeface="Calibri" pitchFamily="34" charset="0"/>
                <a:cs typeface="Calibri" pitchFamily="34" charset="0"/>
              </a:rPr>
              <a:t>Health</a:t>
            </a:r>
            <a:r>
              <a:rPr lang="es-PE" sz="1600" b="1" dirty="0">
                <a:latin typeface="Calibri" pitchFamily="34" charset="0"/>
                <a:cs typeface="Calibri" pitchFamily="34" charset="0"/>
              </a:rPr>
              <a:t>. No refleja necesariamente los puntos de vista y políticas del U.S. </a:t>
            </a:r>
            <a:r>
              <a:rPr lang="es-PE" sz="1600" b="1" dirty="0" err="1">
                <a:latin typeface="Calibri" pitchFamily="34" charset="0"/>
                <a:cs typeface="Calibri" pitchFamily="34" charset="0"/>
              </a:rPr>
              <a:t>Department</a:t>
            </a:r>
            <a:r>
              <a:rPr lang="es-PE" sz="1600" b="1" dirty="0">
                <a:latin typeface="Calibri" pitchFamily="34" charset="0"/>
                <a:cs typeface="Calibri" pitchFamily="34" charset="0"/>
              </a:rPr>
              <a:t> of Labor </a:t>
            </a:r>
            <a:r>
              <a:rPr lang="es-PE" sz="1600" b="1" dirty="0" err="1">
                <a:latin typeface="Calibri" pitchFamily="34" charset="0"/>
                <a:cs typeface="Calibri" pitchFamily="34" charset="0"/>
              </a:rPr>
              <a:t>or</a:t>
            </a:r>
            <a:r>
              <a:rPr lang="es-PE" sz="1600" b="1" dirty="0">
                <a:latin typeface="Calibri" pitchFamily="34" charset="0"/>
                <a:cs typeface="Calibri" pitchFamily="34" charset="0"/>
              </a:rPr>
              <a:t> U.S. </a:t>
            </a:r>
            <a:r>
              <a:rPr lang="es-PE" sz="1600" b="1" dirty="0" err="1">
                <a:latin typeface="Calibri" pitchFamily="34" charset="0"/>
                <a:cs typeface="Calibri" pitchFamily="34" charset="0"/>
              </a:rPr>
              <a:t>Department</a:t>
            </a:r>
            <a:r>
              <a:rPr lang="es-PE" sz="1600" b="1" dirty="0">
                <a:latin typeface="Calibri" pitchFamily="34" charset="0"/>
                <a:cs typeface="Calibri" pitchFamily="34" charset="0"/>
              </a:rPr>
              <a:t> of </a:t>
            </a:r>
            <a:r>
              <a:rPr lang="es-PE" sz="1600" b="1" dirty="0" err="1">
                <a:latin typeface="Calibri" pitchFamily="34" charset="0"/>
                <a:cs typeface="Calibri" pitchFamily="34" charset="0"/>
              </a:rPr>
              <a:t>Health</a:t>
            </a:r>
            <a:r>
              <a:rPr lang="es-PE" sz="1600" b="1" dirty="0">
                <a:latin typeface="Calibri" pitchFamily="34" charset="0"/>
                <a:cs typeface="Calibri" pitchFamily="34" charset="0"/>
              </a:rPr>
              <a:t> and Human </a:t>
            </a:r>
            <a:r>
              <a:rPr lang="es-PE" sz="1600" b="1" dirty="0" err="1">
                <a:latin typeface="Calibri" pitchFamily="34" charset="0"/>
                <a:cs typeface="Calibri" pitchFamily="34" charset="0"/>
              </a:rPr>
              <a:t>Services</a:t>
            </a:r>
            <a:r>
              <a:rPr lang="es-PE" sz="1600" b="1" dirty="0">
                <a:latin typeface="Calibri" pitchFamily="34" charset="0"/>
                <a:cs typeface="Calibri" pitchFamily="34" charset="0"/>
              </a:rPr>
              <a:t>, respectivamente. La mención de nombres comerciales, prácticas comerciales o de organizaciones tampoco implican su respaldo por parte del Gobierno de los Estados Unidos.”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a:t>Hábitos y Costumbres de los </a:t>
            </a:r>
            <a:r>
              <a:rPr lang="es-US" dirty="0" smtClean="0"/>
              <a:t>Trabajadores</a:t>
            </a:r>
            <a:endParaRPr lang="es-US" noProof="0" dirty="0"/>
          </a:p>
        </p:txBody>
      </p:sp>
      <p:sp>
        <p:nvSpPr>
          <p:cNvPr id="3" name="Content Placeholder 2"/>
          <p:cNvSpPr>
            <a:spLocks noGrp="1"/>
          </p:cNvSpPr>
          <p:nvPr>
            <p:ph idx="1"/>
          </p:nvPr>
        </p:nvSpPr>
        <p:spPr>
          <a:xfrm>
            <a:off x="457200" y="1676401"/>
            <a:ext cx="4724400" cy="4876800"/>
          </a:xfrm>
        </p:spPr>
        <p:txBody>
          <a:bodyPr>
            <a:normAutofit fontScale="92500"/>
          </a:bodyPr>
          <a:lstStyle/>
          <a:p>
            <a:r>
              <a:rPr lang="es-US" sz="3500" noProof="0" dirty="0" smtClean="0"/>
              <a:t>Considere </a:t>
            </a:r>
            <a:r>
              <a:rPr lang="es-US" sz="3500" dirty="0" smtClean="0"/>
              <a:t>la costumbre de hablar por teléfono</a:t>
            </a:r>
            <a:r>
              <a:rPr lang="es-US" sz="3500" noProof="0" dirty="0" smtClean="0"/>
              <a:t>:</a:t>
            </a:r>
          </a:p>
          <a:p>
            <a:pPr lvl="1"/>
            <a:r>
              <a:rPr lang="es-US" sz="2800" dirty="0" smtClean="0"/>
              <a:t>Taparse el oído opuesto al teléfono</a:t>
            </a:r>
            <a:endParaRPr lang="es-US" sz="2800" noProof="0" dirty="0" smtClean="0"/>
          </a:p>
          <a:p>
            <a:pPr lvl="1"/>
            <a:r>
              <a:rPr lang="es-US" sz="2800" noProof="0" dirty="0" smtClean="0"/>
              <a:t>Mirar al suelo para concentrarse</a:t>
            </a:r>
          </a:p>
          <a:p>
            <a:pPr lvl="1"/>
            <a:r>
              <a:rPr lang="es-US" sz="2800" noProof="0" dirty="0" smtClean="0"/>
              <a:t>Tratar de evitar ruidos molestos</a:t>
            </a:r>
          </a:p>
          <a:p>
            <a:r>
              <a:rPr lang="es-US" sz="3200" dirty="0"/>
              <a:t>¿</a:t>
            </a:r>
            <a:r>
              <a:rPr lang="es-US" sz="3500" noProof="0" dirty="0" smtClean="0"/>
              <a:t>Qué peligros se crean?</a:t>
            </a:r>
            <a:endParaRPr lang="es-US" sz="3500" noProof="0" dirty="0"/>
          </a:p>
        </p:txBody>
      </p:sp>
      <p:pic>
        <p:nvPicPr>
          <p:cNvPr id="5" name="Picture 4" descr="Phone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2133600"/>
            <a:ext cx="3788738" cy="37338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US" noProof="0" dirty="0" smtClean="0"/>
              <a:t>Los Trabajadores </a:t>
            </a:r>
            <a:r>
              <a:rPr lang="es-US" dirty="0" smtClean="0"/>
              <a:t>Deben Ser Visibles</a:t>
            </a:r>
            <a:endParaRPr lang="es-US" noProof="0" dirty="0"/>
          </a:p>
        </p:txBody>
      </p:sp>
      <p:sp>
        <p:nvSpPr>
          <p:cNvPr id="4" name="Content Placeholder 3"/>
          <p:cNvSpPr>
            <a:spLocks noGrp="1"/>
          </p:cNvSpPr>
          <p:nvPr>
            <p:ph idx="1"/>
          </p:nvPr>
        </p:nvSpPr>
        <p:spPr>
          <a:xfrm>
            <a:off x="457200" y="1676400"/>
            <a:ext cx="8229600" cy="4373563"/>
          </a:xfrm>
        </p:spPr>
        <p:txBody>
          <a:bodyPr/>
          <a:lstStyle/>
          <a:p>
            <a:r>
              <a:rPr lang="es-US" noProof="0" dirty="0" smtClean="0"/>
              <a:t>Los trabajadores deben ser visibles alrededor de los equipos  . . . </a:t>
            </a:r>
            <a:endParaRPr lang="es-US" noProof="0" dirty="0"/>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895600"/>
            <a:ext cx="7620000" cy="371811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US" noProof="0" dirty="0" smtClean="0"/>
              <a:t>Los Trabajadores Deben Ser Visibles</a:t>
            </a:r>
            <a:endParaRPr lang="es-US" noProof="0" dirty="0"/>
          </a:p>
        </p:txBody>
      </p:sp>
      <p:sp>
        <p:nvSpPr>
          <p:cNvPr id="4" name="Content Placeholder 3"/>
          <p:cNvSpPr>
            <a:spLocks noGrp="1"/>
          </p:cNvSpPr>
          <p:nvPr>
            <p:ph idx="1"/>
          </p:nvPr>
        </p:nvSpPr>
        <p:spPr>
          <a:xfrm>
            <a:off x="457200" y="1676400"/>
            <a:ext cx="8229600" cy="4373563"/>
          </a:xfrm>
        </p:spPr>
        <p:txBody>
          <a:bodyPr/>
          <a:lstStyle/>
          <a:p>
            <a:r>
              <a:rPr lang="es-US" dirty="0" smtClean="0"/>
              <a:t>Consideraciones sobre la indumentaria de alta visibilidad</a:t>
            </a:r>
            <a:r>
              <a:rPr lang="es-US" noProof="0" dirty="0" smtClean="0"/>
              <a:t>. . . </a:t>
            </a:r>
            <a:endParaRPr lang="es-US" noProof="0"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895600"/>
            <a:ext cx="7772400" cy="3731463"/>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US" noProof="0" dirty="0" smtClean="0"/>
              <a:t>Los Trabajadores Deben Ser Visibles</a:t>
            </a:r>
            <a:endParaRPr lang="es-US" noProof="0" dirty="0"/>
          </a:p>
        </p:txBody>
      </p:sp>
      <p:sp>
        <p:nvSpPr>
          <p:cNvPr id="4" name="Content Placeholder 3"/>
          <p:cNvSpPr>
            <a:spLocks noGrp="1"/>
          </p:cNvSpPr>
          <p:nvPr>
            <p:ph idx="1"/>
          </p:nvPr>
        </p:nvSpPr>
        <p:spPr>
          <a:xfrm>
            <a:off x="457200" y="1676400"/>
            <a:ext cx="8229600" cy="4373563"/>
          </a:xfrm>
        </p:spPr>
        <p:txBody>
          <a:bodyPr/>
          <a:lstStyle/>
          <a:p>
            <a:r>
              <a:rPr lang="es-US" noProof="0" dirty="0" smtClean="0"/>
              <a:t>Los trabajadores deben ser visibles siempre, especialmente en </a:t>
            </a:r>
            <a:r>
              <a:rPr lang="es-US" dirty="0" smtClean="0"/>
              <a:t>las noches</a:t>
            </a:r>
            <a:endParaRPr lang="es-US" noProof="0" dirty="0"/>
          </a:p>
        </p:txBody>
      </p:sp>
      <p:pic>
        <p:nvPicPr>
          <p:cNvPr id="131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048000"/>
            <a:ext cx="3524996" cy="3361666"/>
          </a:xfrm>
          <a:prstGeom prst="rect">
            <a:avLst/>
          </a:prstGeom>
          <a:ln w="12700">
            <a:solidFill>
              <a:schemeClr val="tx1"/>
            </a:solidFill>
          </a:ln>
          <a:effectLst>
            <a:outerShdw blurRad="292100" dist="139700" dir="2700000" algn="tl" rotWithShape="0">
              <a:srgbClr val="333333">
                <a:alpha val="65000"/>
              </a:srgbClr>
            </a:outerShdw>
          </a:effectLst>
        </p:spPr>
      </p:pic>
      <p:pic>
        <p:nvPicPr>
          <p:cNvPr id="131075" name="Picture 3"/>
          <p:cNvPicPr>
            <a:picLocks noChangeAspect="1" noChangeArrowheads="1"/>
          </p:cNvPicPr>
          <p:nvPr/>
        </p:nvPicPr>
        <p:blipFill>
          <a:blip r:embed="rId4" cstate="print"/>
          <a:srcRect/>
          <a:stretch>
            <a:fillRect/>
          </a:stretch>
        </p:blipFill>
        <p:spPr bwMode="auto">
          <a:xfrm>
            <a:off x="990600" y="3048000"/>
            <a:ext cx="3531694" cy="3355845"/>
          </a:xfrm>
          <a:prstGeom prst="rect">
            <a:avLst/>
          </a:prstGeom>
          <a:ln w="12700">
            <a:solidFill>
              <a:schemeClr val="accent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US" noProof="0" dirty="0" smtClean="0"/>
              <a:t>Los Trabajadores Deben Ser Visibles</a:t>
            </a:r>
            <a:endParaRPr lang="es-US" noProof="0" dirty="0"/>
          </a:p>
        </p:txBody>
      </p:sp>
      <p:sp>
        <p:nvSpPr>
          <p:cNvPr id="4" name="Content Placeholder 3"/>
          <p:cNvSpPr>
            <a:spLocks noGrp="1"/>
          </p:cNvSpPr>
          <p:nvPr>
            <p:ph idx="1"/>
          </p:nvPr>
        </p:nvSpPr>
        <p:spPr>
          <a:xfrm>
            <a:off x="457200" y="1676400"/>
            <a:ext cx="8229600" cy="4373563"/>
          </a:xfrm>
        </p:spPr>
        <p:txBody>
          <a:bodyPr/>
          <a:lstStyle/>
          <a:p>
            <a:r>
              <a:rPr lang="es-US" noProof="0" dirty="0" smtClean="0"/>
              <a:t>Deben usarse señaladores para retrocesos </a:t>
            </a:r>
            <a:r>
              <a:rPr lang="es-US" dirty="0" smtClean="0"/>
              <a:t>cerca de trabajadores a pie</a:t>
            </a:r>
            <a:r>
              <a:rPr lang="es-US" noProof="0" dirty="0" smtClean="0"/>
              <a:t> </a:t>
            </a:r>
            <a:endParaRPr lang="es-US" noProof="0"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00" y="2895600"/>
            <a:ext cx="7086600" cy="3707552"/>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2885</TotalTime>
  <Words>4629</Words>
  <Application>Microsoft Office PowerPoint</Application>
  <PresentationFormat>On-screen Show (4:3)</PresentationFormat>
  <Paragraphs>240</Paragraphs>
  <Slides>41</Slides>
  <Notes>35</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41</vt:i4>
      </vt:variant>
    </vt:vector>
  </HeadingPairs>
  <TitlesOfParts>
    <vt:vector size="46" baseType="lpstr">
      <vt:lpstr>Office Theme</vt:lpstr>
      <vt:lpstr>CorelDRAW</vt:lpstr>
      <vt:lpstr>AutoCAD Drawing</vt:lpstr>
      <vt:lpstr>AutoCAD LT Drawing</vt:lpstr>
      <vt:lpstr>Drawing</vt:lpstr>
      <vt:lpstr>Previniendo Accidentes por Atropellos y Retrocesos</vt:lpstr>
      <vt:lpstr>Comunique los Planes de Seguridad a los Trabajadores</vt:lpstr>
      <vt:lpstr>Trabajadores a Pie</vt:lpstr>
      <vt:lpstr>Hábitos y Costumbres de los Trabajadores</vt:lpstr>
      <vt:lpstr>Hábitos y Costumbres de los Trabajadores</vt:lpstr>
      <vt:lpstr>Los Trabajadores Deben Ser Visibles</vt:lpstr>
      <vt:lpstr>Los Trabajadores Deben Ser Visibles</vt:lpstr>
      <vt:lpstr>Los Trabajadores Deben Ser Visibles</vt:lpstr>
      <vt:lpstr>Los Trabajadores Deben Ser Visibles</vt:lpstr>
      <vt:lpstr>Los Operadores deben Confirmar ver al Trabajador para que se Acerque</vt:lpstr>
      <vt:lpstr>Actividad en Clase</vt:lpstr>
      <vt:lpstr>Operaciones de Alto Riesgo</vt:lpstr>
      <vt:lpstr>Operaciones de Alto Riesgo</vt:lpstr>
      <vt:lpstr>Mitigando el Riesgo</vt:lpstr>
      <vt:lpstr>Choferes y Operadores</vt:lpstr>
      <vt:lpstr>Seguridad en el Retroceso</vt:lpstr>
      <vt:lpstr>Seguridad en el Retroceso</vt:lpstr>
      <vt:lpstr>Seguridad en el Retroceso</vt:lpstr>
      <vt:lpstr>Conoce tu Entorno</vt:lpstr>
      <vt:lpstr>Señalador Asignado</vt:lpstr>
      <vt:lpstr>Señaladores</vt:lpstr>
      <vt:lpstr>Señaladores</vt:lpstr>
      <vt:lpstr>Actividad</vt:lpstr>
      <vt:lpstr>PowerPoint Presentation</vt:lpstr>
      <vt:lpstr>Camine Alrededor del Vehículo antes de Retroceder</vt:lpstr>
      <vt:lpstr>Trayectoria Vehicular</vt:lpstr>
      <vt:lpstr>Trayectoria Vehicular</vt:lpstr>
      <vt:lpstr>Trayectoria Vehicular</vt:lpstr>
      <vt:lpstr>Zonas Libres de Trabajadores y  Zonas Libres de Equipos</vt:lpstr>
      <vt:lpstr>Zonas Libre de Trabajadores y Zonas Libre de Equipos</vt:lpstr>
      <vt:lpstr>Muestra de un ITCP  (Trayecto del Equipo)</vt:lpstr>
      <vt:lpstr>Modelo de ITCP (Trayectoria de Equipos)</vt:lpstr>
      <vt:lpstr>Caso de Estudio:  Operación de Pavimentado</vt:lpstr>
      <vt:lpstr>Caso de Estudio:  Operación de Pavimentado</vt:lpstr>
      <vt:lpstr>Estacionamiento y Montaje de Vehículos</vt:lpstr>
      <vt:lpstr>Parqueo y Montaje de Vehículos</vt:lpstr>
      <vt:lpstr>Vehículos que Arriban al Área de Trabajo</vt:lpstr>
      <vt:lpstr>Fila de Camiones en Espera</vt:lpstr>
      <vt:lpstr>¿Como Ayuda la Tecnología?</vt:lpstr>
      <vt:lpstr>Trabajo y Consideraciones Adicionales</vt:lpstr>
      <vt:lpstr>Discusión y Preguntas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232</cp:revision>
  <dcterms:created xsi:type="dcterms:W3CDTF">2011-04-13T19:39:59Z</dcterms:created>
  <dcterms:modified xsi:type="dcterms:W3CDTF">2014-02-14T14:31:27Z</dcterms:modified>
</cp:coreProperties>
</file>