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64" r:id="rId4"/>
    <p:sldId id="261" r:id="rId5"/>
    <p:sldId id="263" r:id="rId6"/>
    <p:sldId id="260" r:id="rId7"/>
    <p:sldId id="258" r:id="rId8"/>
    <p:sldId id="265" r:id="rId9"/>
    <p:sldId id="262" r:id="rId10"/>
    <p:sldId id="266" r:id="rId11"/>
    <p:sldId id="267" r:id="rId12"/>
    <p:sldId id="268" r:id="rId13"/>
    <p:sldId id="269" r:id="rId14"/>
    <p:sldId id="270" r:id="rId15"/>
    <p:sldId id="271" r:id="rId16"/>
    <p:sldId id="272" r:id="rId17"/>
    <p:sldId id="273" r:id="rId18"/>
    <p:sldId id="274" r:id="rId19"/>
    <p:sldId id="277" r:id="rId20"/>
    <p:sldId id="276" r:id="rId21"/>
    <p:sldId id="275" r:id="rId22"/>
    <p:sldId id="278" r:id="rId23"/>
    <p:sldId id="280" r:id="rId24"/>
    <p:sldId id="259" r:id="rId25"/>
    <p:sldId id="279"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D0C"/>
    <a:srgbClr val="719931"/>
    <a:srgbClr val="D9690D"/>
    <a:srgbClr val="F28124"/>
    <a:srgbClr val="FF0000"/>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73357" autoAdjust="0"/>
  </p:normalViewPr>
  <p:slideViewPr>
    <p:cSldViewPr>
      <p:cViewPr varScale="1">
        <p:scale>
          <a:sx n="64" d="100"/>
          <a:sy n="64" d="100"/>
        </p:scale>
        <p:origin x="-1374" y="-96"/>
      </p:cViewPr>
      <p:guideLst>
        <p:guide orient="horz" pos="2160"/>
        <p:guide pos="2880"/>
      </p:guideLst>
    </p:cSldViewPr>
  </p:slideViewPr>
  <p:outlineViewPr>
    <p:cViewPr>
      <p:scale>
        <a:sx n="33" d="100"/>
        <a:sy n="33" d="100"/>
      </p:scale>
      <p:origin x="0" y="1067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60E3BFAA-9F4E-46F7-B485-F1E55AD7AA0D}" type="datetimeFigureOut">
              <a:rPr lang="en-US" smtClean="0"/>
              <a:pPr/>
              <a:t>2/13/2014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58F346F5-9BE4-453C-9B86-303A9B72B2E3}" type="slidenum">
              <a:rPr lang="en-US" smtClean="0"/>
              <a:pPr/>
              <a:t>‹#›</a:t>
            </a:fld>
            <a:endParaRPr lang="en-US" dirty="0"/>
          </a:p>
        </p:txBody>
      </p:sp>
    </p:spTree>
    <p:extLst>
      <p:ext uri="{BB962C8B-B14F-4D97-AF65-F5344CB8AC3E}">
        <p14:creationId xmlns:p14="http://schemas.microsoft.com/office/powerpoint/2010/main" val="161341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F81D48E-292A-47C8-A511-2D7AA3F36ECC}"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209901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Este módulo se enfoca en la manera en la que el planeamiento del ITCP puede mejorar la seguridad en</a:t>
            </a:r>
            <a:r>
              <a:rPr lang="es-US" baseline="0" noProof="0" dirty="0" smtClean="0"/>
              <a:t> los puntos de ingreso y salida vehicular. Se explica como los lugares de ingreso y salida son puntos de transición entre los planes de TTC y los de ITC.</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Cuando los camiones hacen fila cerca a puntos de ingreso y salida,</a:t>
            </a:r>
            <a:r>
              <a:rPr lang="es-US" baseline="0" noProof="0" dirty="0" smtClean="0"/>
              <a:t> crean peligros para otros vehículos que tratan de entrar (con poco espacio de desaceleración) o salir (con poco espacio para acelerar). Si alguna fila amenaza con bloquear estas áreas, la misma debe ser reorientada o deben identificarse otras áreas de acceso y salida para ser usados por los choferes.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48507" rtl="0" eaLnBrk="1" fontAlgn="auto" latinLnBrk="0" hangingPunct="1">
              <a:lnSpc>
                <a:spcPct val="100000"/>
              </a:lnSpc>
              <a:spcBef>
                <a:spcPts val="0"/>
              </a:spcBef>
              <a:spcAft>
                <a:spcPts val="0"/>
              </a:spcAft>
              <a:buClrTx/>
              <a:buSzTx/>
              <a:buFontTx/>
              <a:buNone/>
              <a:tabLst/>
              <a:defRPr/>
            </a:pPr>
            <a:r>
              <a:rPr lang="es-US" baseline="0" noProof="0" dirty="0" smtClean="0"/>
              <a:t>Si alguna fila amenaza con bloquear estas áreas de ingreso o salida, la misma debe ser reorientada o deben identificarse otras áreas de acceso y salida para ser usados por los choferes.</a:t>
            </a: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 diferencia de velocidad entre las</a:t>
            </a:r>
            <a:r>
              <a:rPr lang="es-US" baseline="0" noProof="0" dirty="0" smtClean="0"/>
              <a:t> líneas de tránsito y el espacio de trabajo es un desafío para los choferes de camiones, y puede crear peligros significativos tanto para trabajadores como para automovilistas.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Además de crear rampas especiales u otras líneas, todas las áreas de ingreso y salida deben mantenerse libres de deshechos, señalizaciones no requeridas y vehículos estacionados</a:t>
            </a:r>
            <a:r>
              <a:rPr lang="es-US" baseline="0" noProof="0" dirty="0" smtClean="0"/>
              <a:t>, etc.</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Debido a que los camiones de construcción suelen ser muy grandes, los automovilistas inmediatamente detrás de ellos no pueden ver el camino adelante o algunas señales de tránsito. Debido a esta carencia de visibilidad</a:t>
            </a:r>
            <a:r>
              <a:rPr lang="es-US" baseline="0" noProof="0" dirty="0" smtClean="0"/>
              <a:t> a distancia, los automovilistas podrían no percatarse que el camión está dejando la zona abierta al tránsito y lo siguen dentro del espacio de trabajo. Se puede proveer de guía adicional para los automovilistas mediante el uso de avisos montados en el camión o señales adicionales de área de trabajo.</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Las señales de advertencia alertan a los automovilistas sobre los vehículos de construcción a baja velocidad.</a:t>
            </a:r>
            <a:r>
              <a:rPr lang="es-US" baseline="0" noProof="0" dirty="0" smtClean="0"/>
              <a:t> Si los automovilistas hacen espacio a los camiones para entrar y salir de las líneas abiertas, se mejoraría la seguridad dentro del espacio de trabajo puesto que los choferes no necesitarían cambiar de velocidad tan abruptamente.</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automovilistas tienden a prestar más atención a la</a:t>
            </a:r>
            <a:r>
              <a:rPr lang="es-US" baseline="0" noProof="0" dirty="0" smtClean="0"/>
              <a:t> información correcta, actualizada y relevante. Las señales activadas por los vehículos que proveen mensajes de advertencia sólo cuando los vehículos entran o salen del espacio de trabajo tienen más probabilidad de ser atendidos por los automovilistas que los avisos estáticos que pueden no ser relevantes para la situación inmediata. El uso de estas señales mejora la seguridad del ingreso y salida vehicular al avisar a los automovilistas para que reduzcan la velocidad y prever el encuentro con un camión en marcha lenta u otro vehículo.</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 construcción de carreteras implica operaciones en movimiento. Conforme avance la obra, también avanzará</a:t>
            </a:r>
            <a:r>
              <a:rPr lang="es-US" baseline="0" noProof="0" dirty="0" smtClean="0"/>
              <a:t> el lugar de trabajo. Con condiciones continuamente en cambio, los puntos de ingreso y salida también cambian.</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 mejor forma de tener a todos los miembros del equipo de construcción al día</a:t>
            </a:r>
            <a:r>
              <a:rPr lang="es-US" baseline="0" noProof="0" dirty="0" smtClean="0"/>
              <a:t> es manteniendo reuniones antes de los cambios de turno en los que se discutan las actividades diarias y todos los involucrados reciban actualizaciones.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puntos de ingreso y salida requieren espacios entre las barreras y la delineación del tránsito. Estos</a:t>
            </a:r>
            <a:r>
              <a:rPr lang="es-US" baseline="0" noProof="0" dirty="0" smtClean="0"/>
              <a:t> espacios pueden permitir la entrada del tránsito al espacio de trabajo sin obstrucciones y crear una mayor exposición a los trabajadores.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dirty="0" smtClean="0"/>
              <a:t>Por qué es importante el control del ingreso y salida vehicular? (Discuta ésta pregunta.)</a:t>
            </a:r>
          </a:p>
          <a:p>
            <a:endParaRPr lang="es-US" dirty="0" smtClean="0"/>
          </a:p>
          <a:p>
            <a:r>
              <a:rPr lang="es-US" noProof="0" dirty="0" smtClean="0"/>
              <a:t>El establecimiento y mantenimiento de puntos de acceso</a:t>
            </a:r>
            <a:r>
              <a:rPr lang="es-US" baseline="0" noProof="0" dirty="0" smtClean="0"/>
              <a:t> y salida seguros son aspectos clave de la seguridad del proyecto. A fin de mantener operaciones seguras en las obras de construcción de carreteras, deben existir procedimientos que permitan el paso eficiente y seguro de vehículos de construcción dentro y fuera del espacio de trabajo, así como para los automovilistas que se desplazan a lo largo de la zona de trabajo. El tratamiento efectivo de los puntos de ingreso y salida a nivel de proyecto requiere de planificación durante la fase de diseño del proyecto y la implementación de planes de control de trafico durante todo el proyecto</a:t>
            </a:r>
            <a:r>
              <a:rPr lang="es-US" noProof="0" dirty="0" smtClean="0"/>
              <a:t>.</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dispositivos de control de tráfico temporal, especialmente los del final de la obra, deben ser inspeccionados regularmente para asegurar su buen</a:t>
            </a:r>
            <a:r>
              <a:rPr lang="es-US" baseline="0" noProof="0" dirty="0" smtClean="0"/>
              <a:t> funcionamiento.  Parte del ITCP es la evaluación de los finales de obra cuando los puntos de ingreso y salida están abiertos o cerrados</a:t>
            </a:r>
            <a:r>
              <a:rPr lang="es-US" noProof="0" dirty="0" smtClean="0"/>
              <a:t>.</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Cada lugar de trabajo debe tener</a:t>
            </a:r>
            <a:r>
              <a:rPr lang="es-US" baseline="0" noProof="0" dirty="0" smtClean="0"/>
              <a:t> un plan específico para el lugar en caso de emergencia. Siempre debe haber alguien en el lugar que sepa a quien llamar en caso de emergencia y que pueda proveer de instrucciones sobre las acciones a tomar.</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TTCP y el ITCP deben incluir previsiones sobre accesos para</a:t>
            </a:r>
            <a:r>
              <a:rPr lang="es-US" baseline="0" noProof="0" dirty="0" smtClean="0"/>
              <a:t> el personal de auxilio en caso de emergencias dentro del espacio de trabajo.</a:t>
            </a:r>
            <a:r>
              <a:rPr lang="es-US" noProof="0" dirty="0" smtClean="0"/>
              <a:t> La comunicación de las condiciones actuales del tránsito dentro</a:t>
            </a:r>
            <a:r>
              <a:rPr lang="es-US" baseline="0" noProof="0" dirty="0" smtClean="0"/>
              <a:t> del espacio de trabajo al personal de auxilio es una consideración importante dentro de los ITCP. Estos cambiarán con cada obra</a:t>
            </a:r>
            <a:r>
              <a:rPr lang="es-US" noProof="0" dirty="0" smtClean="0"/>
              <a:t>.</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Incluso cuando no haya emergencias, es útil</a:t>
            </a:r>
            <a:r>
              <a:rPr lang="es-US" baseline="0" noProof="0" dirty="0" smtClean="0"/>
              <a:t> mantener a la policía local informada sobre las condiciones de la obra y de las operaciones en las que podría requerirse su colaboración.</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Mediante una normativa reciente conocida como Sub-parte</a:t>
            </a:r>
            <a:r>
              <a:rPr lang="es-US" baseline="0" noProof="0" dirty="0" smtClean="0"/>
              <a:t> K, l</a:t>
            </a:r>
            <a:r>
              <a:rPr lang="es-US" noProof="0" dirty="0" smtClean="0"/>
              <a:t>a Administración Federal de Autopistas requiere a los agentes</a:t>
            </a:r>
            <a:r>
              <a:rPr lang="es-US" baseline="0" noProof="0" dirty="0" smtClean="0"/>
              <a:t> y contratistas prestar mas atención a los peligros que implica los puntos de ingreso y salida a las obras de construcción de carreteras.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desafío primordial respecto a las zonas de ingreso y salida, es el acceso y egreso de materiales dentro y fuera del</a:t>
            </a:r>
            <a:r>
              <a:rPr lang="es-US" baseline="0" noProof="0" dirty="0" smtClean="0"/>
              <a:t> espacio de trabajo. Esto implica necesariamente la aceleración y desaceleración de </a:t>
            </a:r>
            <a:r>
              <a:rPr lang="es-US" baseline="0" noProof="0" dirty="0" err="1" smtClean="0"/>
              <a:t>de</a:t>
            </a:r>
            <a:r>
              <a:rPr lang="es-US" baseline="0" noProof="0" dirty="0" smtClean="0"/>
              <a:t> camiones y equipos grandes y pesados que cargan materiales. Estos vehículos de construcción deben entrar y salir del espacio de trabajo teniendo en cuenta a automovilistas conduciendo a alta velocidad en el tránsito abierto y la zona de transición del espacio de trabajo ocupado por equipos de movimiento lento y trabajadores a pie. </a:t>
            </a:r>
          </a:p>
          <a:p>
            <a:endParaRPr lang="es-US" baseline="0" noProof="0" dirty="0" smtClean="0"/>
          </a:p>
          <a:p>
            <a:r>
              <a:rPr lang="es-US" baseline="0" noProof="0" dirty="0" smtClean="0"/>
              <a:t>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Nótese que la entrada</a:t>
            </a:r>
            <a:r>
              <a:rPr lang="es-US" baseline="0" noProof="0" dirty="0" smtClean="0"/>
              <a:t> al área de trabajo es facilitada por una rampa de tierra entre la zona de trabajo y las líneas abiertas al tránsito. El camión debe entrar desde y salir hacia la zona de tránsito de alta velocidad sin mucho espacio para acelerar o desacelerar</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(Discuta</a:t>
            </a:r>
            <a:r>
              <a:rPr lang="es-US" baseline="0" noProof="0" dirty="0" smtClean="0"/>
              <a:t> en clase como es que estas operaciones se hacen más complicadas al tener vehículos pesados que entran y salen del espacio de trabajo)  En algunas situaciones será necesario tener un banderillero que asista a los vehículos de construcción para que entren y salgan del espacio de trabajo ya sea disminuyendo la velocidad del tránsito abierto o previniendo que los automovilistas entren al espacio de trabajo por accidente.</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área de trabajo puede ser compleja con camiones de carga entrando y saliendo del espacio de trabajo cerca a trabajadores a pie y otros equipos operando</a:t>
            </a:r>
            <a:r>
              <a:rPr lang="es-US" baseline="0" noProof="0" dirty="0" smtClean="0"/>
              <a:t> o en movimiento. El ITCP debe coordinar estas actividades de forma que cada uno sepa lo que los otros hacen y que se mantengan fuera del camino de los demás. En esta diapositiva, el vehículo del empleado y los trabajadores a pie estarían en la trayectoria directa de los vehículos que entran al área de trabajo. Un análisis de riesgo identificará la ubicación del vehículo estacionado como un riesgo; se debe ubicar una zona de estacionamiento diferente. El empleador debe indicar a los trabajadores donde está o no está permitido parquear. Los empleadores deben dar capacitación sobre áreas particularmente peligrosas como los puntos de ingreso y salida vehicular. </a:t>
            </a:r>
          </a:p>
          <a:p>
            <a:endParaRPr lang="es-US" baseline="0" noProof="0" dirty="0" smtClean="0"/>
          </a:p>
          <a:p>
            <a:r>
              <a:rPr lang="es-US" baseline="0" noProof="0" dirty="0" smtClean="0"/>
              <a:t>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trabajadores, operadores y choferes dentro del espacio de trabajo deben estar alertas</a:t>
            </a:r>
            <a:r>
              <a:rPr lang="es-US" baseline="0" noProof="0" dirty="0" smtClean="0"/>
              <a:t> y vigilantes cuando trabajan cerca de los puntos de ingreso y salida. De igual modo, los choferes que entran al espacio de trabajo necesitan estar muy alertas al hacerlo pues esta es una zona de alto peligro para todos los trabajadores.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Entrar y</a:t>
            </a:r>
            <a:r>
              <a:rPr lang="es-US" baseline="0" noProof="0" dirty="0" smtClean="0"/>
              <a:t> salir del espacio de trabajo puede requerir de rápida aceleración o desaceleración. (Discuta con la clase como cambia esta situación cuando el camión está cargado o vacío) Teniendo en cuenta la carga, como puede usarse este conocimiento para crear un ambiente de trabajo más seguro?</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Las actividades bajo la dirección de los contratistas de construcción</a:t>
            </a:r>
            <a:r>
              <a:rPr lang="es-US" baseline="0" noProof="0" dirty="0" smtClean="0"/>
              <a:t> </a:t>
            </a:r>
            <a:r>
              <a:rPr lang="es-US" noProof="0" dirty="0" smtClean="0"/>
              <a:t>incluyen el mantenimiento</a:t>
            </a:r>
            <a:r>
              <a:rPr lang="es-US" baseline="0" noProof="0" dirty="0" smtClean="0"/>
              <a:t> de espacios abiertos o libres cerca de los puntos de acceso y salida en los que los equipos o vehículos no deben estacionarse.</a:t>
            </a:r>
            <a:r>
              <a:rPr lang="es-US" noProof="0" dirty="0" smtClean="0"/>
              <a:t> Los contratistas también son responsables</a:t>
            </a:r>
            <a:r>
              <a:rPr lang="es-US" baseline="0" noProof="0" dirty="0" smtClean="0"/>
              <a:t> de educar a los empleados en la obra sobre las áreas cerca a los puntos de ingreso y salida que están sometidas al tráfico de camiones pesados. Los trabajadores deben evitar cruzar las líneas abiertas al tráfico, especialmente en las carreteras de alta velocidad.</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6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s-US" noProof="0" dirty="0" smtClean="0"/>
              <a:t>Previniendo Accidentes por Atropellos y Retrocesos</a:t>
            </a:r>
            <a:endParaRPr lang="es-US" noProof="0" dirty="0"/>
          </a:p>
        </p:txBody>
      </p:sp>
      <p:sp>
        <p:nvSpPr>
          <p:cNvPr id="3" name="Subtitle 2"/>
          <p:cNvSpPr>
            <a:spLocks noGrp="1"/>
          </p:cNvSpPr>
          <p:nvPr>
            <p:ph type="subTitle" idx="1"/>
          </p:nvPr>
        </p:nvSpPr>
        <p:spPr/>
        <p:txBody>
          <a:bodyPr>
            <a:normAutofit/>
          </a:bodyPr>
          <a:lstStyle/>
          <a:p>
            <a:r>
              <a:rPr lang="es-US" noProof="0" dirty="0" smtClean="0"/>
              <a:t>Ingreso y Salida de Vehículos de Construcción</a:t>
            </a:r>
            <a:endParaRPr lang="es-US"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Desafío </a:t>
            </a:r>
            <a:r>
              <a:rPr lang="es-US" noProof="0" dirty="0" smtClean="0"/>
              <a:t>#2</a:t>
            </a:r>
            <a:endParaRPr lang="es-US" noProof="0" dirty="0"/>
          </a:p>
        </p:txBody>
      </p:sp>
      <p:sp>
        <p:nvSpPr>
          <p:cNvPr id="3" name="Content Placeholder 2"/>
          <p:cNvSpPr>
            <a:spLocks noGrp="1"/>
          </p:cNvSpPr>
          <p:nvPr>
            <p:ph sz="half" idx="1"/>
          </p:nvPr>
        </p:nvSpPr>
        <p:spPr>
          <a:xfrm>
            <a:off x="304800" y="2057400"/>
            <a:ext cx="3733800" cy="4068763"/>
          </a:xfrm>
        </p:spPr>
        <p:txBody>
          <a:bodyPr>
            <a:normAutofit/>
          </a:bodyPr>
          <a:lstStyle/>
          <a:p>
            <a:r>
              <a:rPr lang="es-US" sz="3600" noProof="0" dirty="0" smtClean="0"/>
              <a:t>Los camiones en fila dentro de la zona de trabajo crea obstáculos para los trabajadores y operadores.</a:t>
            </a:r>
            <a:endParaRPr lang="es-US" sz="3600" noProof="0" dirty="0"/>
          </a:p>
        </p:txBody>
      </p:sp>
      <p:pic>
        <p:nvPicPr>
          <p:cNvPr id="5122" name="Picture 2"/>
          <p:cNvPicPr>
            <a:picLocks noGrp="1" noChangeAspect="1" noChangeArrowheads="1"/>
          </p:cNvPicPr>
          <p:nvPr>
            <p:ph sz="half" idx="2"/>
          </p:nvPr>
        </p:nvPicPr>
        <p:blipFill>
          <a:blip r:embed="rId3" cstate="print"/>
          <a:srcRect/>
          <a:stretch>
            <a:fillRect/>
          </a:stretch>
        </p:blipFill>
        <p:spPr bwMode="auto">
          <a:xfrm>
            <a:off x="4038600" y="2133600"/>
            <a:ext cx="4893910" cy="37338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Solución ITCP</a:t>
            </a:r>
            <a:endParaRPr lang="es-US" noProof="0" dirty="0"/>
          </a:p>
        </p:txBody>
      </p:sp>
      <p:sp>
        <p:nvSpPr>
          <p:cNvPr id="3" name="Content Placeholder 2"/>
          <p:cNvSpPr>
            <a:spLocks noGrp="1"/>
          </p:cNvSpPr>
          <p:nvPr>
            <p:ph idx="1"/>
          </p:nvPr>
        </p:nvSpPr>
        <p:spPr/>
        <p:txBody>
          <a:bodyPr>
            <a:normAutofit/>
          </a:bodyPr>
          <a:lstStyle/>
          <a:p>
            <a:r>
              <a:rPr lang="es-US" dirty="0"/>
              <a:t>Si alguna fila amenaza con bloquear estas </a:t>
            </a:r>
            <a:r>
              <a:rPr lang="es-US" dirty="0" smtClean="0"/>
              <a:t>áreas de ingreso o salida, </a:t>
            </a:r>
            <a:r>
              <a:rPr lang="es-US" dirty="0"/>
              <a:t>la misma debe ser reorientada o deben identificarse </a:t>
            </a:r>
            <a:r>
              <a:rPr lang="es-US" dirty="0" smtClean="0"/>
              <a:t>y abrirse otras </a:t>
            </a:r>
            <a:r>
              <a:rPr lang="es-US" dirty="0"/>
              <a:t>áreas de acceso y salida para ser </a:t>
            </a:r>
            <a:r>
              <a:rPr lang="es-US" dirty="0" smtClean="0"/>
              <a:t>usados por </a:t>
            </a:r>
            <a:r>
              <a:rPr lang="es-US" dirty="0"/>
              <a:t>los </a:t>
            </a:r>
            <a:r>
              <a:rPr lang="es-US" dirty="0" smtClean="0"/>
              <a:t>choferes. </a:t>
            </a:r>
            <a:endParaRPr lang="es-US" noProof="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Desafío</a:t>
            </a:r>
            <a:r>
              <a:rPr lang="es-US" noProof="0" dirty="0" smtClean="0"/>
              <a:t> #3</a:t>
            </a:r>
            <a:endParaRPr lang="es-US" noProof="0" dirty="0"/>
          </a:p>
        </p:txBody>
      </p:sp>
      <p:sp>
        <p:nvSpPr>
          <p:cNvPr id="3" name="Content Placeholder 2"/>
          <p:cNvSpPr>
            <a:spLocks noGrp="1"/>
          </p:cNvSpPr>
          <p:nvPr>
            <p:ph sz="half" idx="1"/>
          </p:nvPr>
        </p:nvSpPr>
        <p:spPr>
          <a:xfrm>
            <a:off x="304800" y="1600200"/>
            <a:ext cx="3733800" cy="4525963"/>
          </a:xfrm>
        </p:spPr>
        <p:txBody>
          <a:bodyPr>
            <a:normAutofit fontScale="92500" lnSpcReduction="20000"/>
          </a:bodyPr>
          <a:lstStyle/>
          <a:p>
            <a:r>
              <a:rPr lang="es-US" sz="3600" dirty="0" smtClean="0"/>
              <a:t>Los camiones no tienen suficiente espacio para reducir la velocidad cuando entran, o para equipararse a la velocidad del tránsito cuando salen</a:t>
            </a:r>
            <a:r>
              <a:rPr lang="es-US" sz="3600" noProof="0" dirty="0" smtClean="0"/>
              <a:t>.</a:t>
            </a:r>
            <a:endParaRPr lang="es-US" sz="3600" noProof="0" dirty="0"/>
          </a:p>
        </p:txBody>
      </p:sp>
      <p:pic>
        <p:nvPicPr>
          <p:cNvPr id="6" name="Picture 2"/>
          <p:cNvPicPr>
            <a:picLocks noGrp="1" noChangeAspect="1" noChangeArrowheads="1"/>
          </p:cNvPicPr>
          <p:nvPr>
            <p:ph sz="half" idx="2"/>
          </p:nvPr>
        </p:nvPicPr>
        <p:blipFill>
          <a:blip r:embed="rId3" cstate="print"/>
          <a:srcRect/>
          <a:stretch>
            <a:fillRect/>
          </a:stretch>
        </p:blipFill>
        <p:spPr bwMode="auto">
          <a:xfrm>
            <a:off x="4648200" y="1676400"/>
            <a:ext cx="3886200" cy="49657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Solución del ITCP</a:t>
            </a:r>
            <a:endParaRPr lang="es-US" noProof="0" dirty="0"/>
          </a:p>
        </p:txBody>
      </p:sp>
      <p:sp>
        <p:nvSpPr>
          <p:cNvPr id="3" name="Content Placeholder 2"/>
          <p:cNvSpPr>
            <a:spLocks noGrp="1"/>
          </p:cNvSpPr>
          <p:nvPr>
            <p:ph sz="half" idx="1"/>
          </p:nvPr>
        </p:nvSpPr>
        <p:spPr>
          <a:xfrm>
            <a:off x="304800" y="1600200"/>
            <a:ext cx="3505200" cy="4525963"/>
          </a:xfrm>
        </p:spPr>
        <p:txBody>
          <a:bodyPr>
            <a:normAutofit fontScale="92500" lnSpcReduction="10000"/>
          </a:bodyPr>
          <a:lstStyle/>
          <a:p>
            <a:r>
              <a:rPr lang="es-US" sz="3600" noProof="0" dirty="0" smtClean="0"/>
              <a:t>Use los carriles auxiliares o las líneas cerradas para crear rampas que provean zonas seguras de aceleración y desaceleración.</a:t>
            </a:r>
            <a:endParaRPr lang="es-US" sz="3600" noProof="0" dirty="0"/>
          </a:p>
        </p:txBody>
      </p:sp>
      <p:pic>
        <p:nvPicPr>
          <p:cNvPr id="614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3810000" y="1676400"/>
            <a:ext cx="5096980" cy="43434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Desafío #4</a:t>
            </a:r>
            <a:endParaRPr lang="es-US" noProof="0" dirty="0"/>
          </a:p>
        </p:txBody>
      </p:sp>
      <p:sp>
        <p:nvSpPr>
          <p:cNvPr id="3" name="Content Placeholder 2"/>
          <p:cNvSpPr>
            <a:spLocks noGrp="1"/>
          </p:cNvSpPr>
          <p:nvPr>
            <p:ph sz="half" idx="1"/>
          </p:nvPr>
        </p:nvSpPr>
        <p:spPr>
          <a:xfrm>
            <a:off x="152400" y="1676400"/>
            <a:ext cx="3200400" cy="4525963"/>
          </a:xfrm>
        </p:spPr>
        <p:txBody>
          <a:bodyPr>
            <a:normAutofit fontScale="92500"/>
          </a:bodyPr>
          <a:lstStyle/>
          <a:p>
            <a:r>
              <a:rPr lang="es-US" sz="3600" noProof="0" dirty="0" smtClean="0"/>
              <a:t>Los automovilistas podrían seguir a los camiones de construcción dentro del área de trabajo.</a:t>
            </a:r>
            <a:endParaRPr lang="es-US" sz="3600" noProof="0" dirty="0"/>
          </a:p>
        </p:txBody>
      </p:sp>
      <p:pic>
        <p:nvPicPr>
          <p:cNvPr id="7" name="Picture 7" descr="truck-lineup"/>
          <p:cNvPicPr>
            <a:picLocks noGrp="1" noChangeAspect="1" noChangeArrowheads="1"/>
          </p:cNvPicPr>
          <p:nvPr>
            <p:ph sz="half" idx="2"/>
          </p:nvPr>
        </p:nvPicPr>
        <p:blipFill>
          <a:blip r:embed="rId3" cstate="print"/>
          <a:srcRect/>
          <a:stretch>
            <a:fillRect/>
          </a:stretch>
        </p:blipFill>
        <p:spPr>
          <a:xfrm>
            <a:off x="3352800" y="1981200"/>
            <a:ext cx="5384800" cy="40386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slowtrafficXXmph"/>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029200" y="1600201"/>
            <a:ext cx="1791470" cy="14478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2209800"/>
            <a:ext cx="2062182" cy="2057400"/>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s-US" noProof="0" dirty="0" smtClean="0"/>
              <a:t>Soluciones del ITCP</a:t>
            </a:r>
            <a:endParaRPr lang="es-US" noProof="0" dirty="0"/>
          </a:p>
        </p:txBody>
      </p:sp>
      <p:sp>
        <p:nvSpPr>
          <p:cNvPr id="3" name="Content Placeholder 2"/>
          <p:cNvSpPr>
            <a:spLocks noGrp="1"/>
          </p:cNvSpPr>
          <p:nvPr>
            <p:ph sz="half" idx="1"/>
          </p:nvPr>
        </p:nvSpPr>
        <p:spPr>
          <a:xfrm>
            <a:off x="91440" y="1592166"/>
            <a:ext cx="5486400" cy="5029200"/>
          </a:xfrm>
        </p:spPr>
        <p:txBody>
          <a:bodyPr>
            <a:normAutofit fontScale="85000" lnSpcReduction="10000"/>
          </a:bodyPr>
          <a:lstStyle/>
          <a:p>
            <a:r>
              <a:rPr lang="es-US" sz="3600" noProof="0" dirty="0" smtClean="0"/>
              <a:t>Advertencias tradicionales:</a:t>
            </a:r>
          </a:p>
          <a:p>
            <a:pPr lvl="1">
              <a:defRPr/>
            </a:pPr>
            <a:r>
              <a:rPr lang="es-US" sz="3200" dirty="0" smtClean="0"/>
              <a:t>Reduzca la velocidad</a:t>
            </a:r>
            <a:endParaRPr lang="es-US" sz="3200" noProof="0" dirty="0" smtClean="0"/>
          </a:p>
          <a:p>
            <a:pPr lvl="1">
              <a:defRPr/>
            </a:pPr>
            <a:r>
              <a:rPr lang="es-US" sz="3200" noProof="0" dirty="0" smtClean="0"/>
              <a:t>Avisos Dinámicos</a:t>
            </a:r>
          </a:p>
          <a:p>
            <a:pPr lvl="1">
              <a:defRPr/>
            </a:pPr>
            <a:r>
              <a:rPr lang="es-US" sz="3200" noProof="0" dirty="0" smtClean="0"/>
              <a:t>Tiempo de viaje / Demora</a:t>
            </a:r>
          </a:p>
          <a:p>
            <a:pPr lvl="1">
              <a:defRPr/>
            </a:pPr>
            <a:r>
              <a:rPr lang="es-US" sz="3200" noProof="0" dirty="0" smtClean="0"/>
              <a:t>Advertencia de excesiva velocidad</a:t>
            </a:r>
          </a:p>
          <a:p>
            <a:pPr lvl="1">
              <a:defRPr/>
            </a:pPr>
            <a:r>
              <a:rPr lang="es-US" sz="3200" noProof="0" dirty="0" smtClean="0"/>
              <a:t>Control de tráfico</a:t>
            </a:r>
          </a:p>
          <a:p>
            <a:pPr lvl="1">
              <a:defRPr/>
            </a:pPr>
            <a:r>
              <a:rPr lang="es-US" sz="3200" noProof="0" dirty="0" smtClean="0"/>
              <a:t>Advertencia de tráfico detenido</a:t>
            </a:r>
          </a:p>
          <a:p>
            <a:pPr lvl="1">
              <a:defRPr/>
            </a:pPr>
            <a:r>
              <a:rPr lang="es-US" sz="3200" noProof="0" dirty="0" smtClean="0"/>
              <a:t>Camiones Entrando / Saliendo</a:t>
            </a:r>
          </a:p>
          <a:p>
            <a:pPr lvl="1">
              <a:defRPr/>
            </a:pPr>
            <a:r>
              <a:rPr lang="es-US" sz="3200" noProof="0" dirty="0" smtClean="0"/>
              <a:t>Mantenimiento de los </a:t>
            </a:r>
            <a:r>
              <a:rPr lang="es-US" sz="3200" noProof="0" dirty="0" err="1" smtClean="0"/>
              <a:t>TTCDs</a:t>
            </a:r>
            <a:r>
              <a:rPr lang="es-US" sz="3200" noProof="0" dirty="0" smtClean="0"/>
              <a:t> en buenas condiciones</a:t>
            </a:r>
          </a:p>
          <a:p>
            <a:endParaRPr lang="es-US" sz="3600" noProof="0" dirty="0"/>
          </a:p>
        </p:txBody>
      </p:sp>
      <p:pic>
        <p:nvPicPr>
          <p:cNvPr id="8" name="Picture 21" descr="camer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3505200"/>
            <a:ext cx="1597139" cy="20574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0" name="Picture 12" descr="Dyn-Prepare-Sto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3800" y="152400"/>
            <a:ext cx="1012825" cy="1295400"/>
          </a:xfrm>
          <a:prstGeom prst="rect">
            <a:avLst/>
          </a:prstGeom>
          <a:noFill/>
          <a:ln w="9525">
            <a:noFill/>
            <a:miter lim="800000"/>
            <a:headEnd/>
            <a:tailEnd/>
          </a:ln>
        </p:spPr>
      </p:pic>
      <p:pic>
        <p:nvPicPr>
          <p:cNvPr id="7171"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5600" y="4724400"/>
            <a:ext cx="2057400" cy="189696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Soluciones del ITCP</a:t>
            </a:r>
            <a:endParaRPr lang="es-US" noProof="0" dirty="0"/>
          </a:p>
        </p:txBody>
      </p:sp>
      <p:sp>
        <p:nvSpPr>
          <p:cNvPr id="3" name="Content Placeholder 2"/>
          <p:cNvSpPr>
            <a:spLocks noGrp="1"/>
          </p:cNvSpPr>
          <p:nvPr>
            <p:ph sz="half" idx="1"/>
          </p:nvPr>
        </p:nvSpPr>
        <p:spPr>
          <a:xfrm>
            <a:off x="304800" y="1600200"/>
            <a:ext cx="5181600" cy="4525963"/>
          </a:xfrm>
        </p:spPr>
        <p:txBody>
          <a:bodyPr>
            <a:normAutofit/>
          </a:bodyPr>
          <a:lstStyle/>
          <a:p>
            <a:r>
              <a:rPr lang="es-US" sz="3600" noProof="0" dirty="0" smtClean="0"/>
              <a:t>Señales activadas por los vehículos:</a:t>
            </a:r>
          </a:p>
          <a:p>
            <a:pPr lvl="1">
              <a:defRPr/>
            </a:pPr>
            <a:r>
              <a:rPr lang="es-US" sz="3200" noProof="0" dirty="0" smtClean="0"/>
              <a:t>Remplaza las señales en los vehículos</a:t>
            </a:r>
          </a:p>
          <a:p>
            <a:pPr lvl="1">
              <a:defRPr/>
            </a:pPr>
            <a:r>
              <a:rPr lang="es-US" sz="3200" noProof="0" dirty="0" smtClean="0"/>
              <a:t>Información en tiempo real</a:t>
            </a:r>
          </a:p>
          <a:p>
            <a:endParaRPr lang="es-US" sz="3600" noProof="0" dirty="0"/>
          </a:p>
        </p:txBody>
      </p:sp>
      <p:pic>
        <p:nvPicPr>
          <p:cNvPr id="12" name="Picture 10" descr="ConstVehicle-DoNotFollo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990600"/>
            <a:ext cx="2438400" cy="18288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3" name="Picture 11" descr="DoNotFollowTrucks-800feet"/>
          <p:cNvPicPr>
            <a:picLocks noGrp="1" noChangeAspect="1" noChangeArrowheads="1" noCrop="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5638800" y="2590800"/>
            <a:ext cx="2214055" cy="20574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5" name="Picture 34" descr="trucks-enter-800ft"/>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a:xfrm>
            <a:off x="3695700" y="4519835"/>
            <a:ext cx="3581400" cy="2246724"/>
          </a:xfrm>
          <a:prstGeom prst="rect">
            <a:avLst/>
          </a:prstGeom>
          <a:ln w="12700">
            <a:solidFill>
              <a:schemeClr val="tx1"/>
            </a:solidFill>
          </a:ln>
          <a:effectLst>
            <a:outerShdw blurRad="292100" dist="139700" dir="2700000" algn="tl" rotWithShape="0">
              <a:srgbClr val="333333">
                <a:alpha val="65000"/>
              </a:srgbClr>
            </a:outerShdw>
          </a:effectLst>
        </p:spPr>
      </p:pic>
      <p:sp>
        <p:nvSpPr>
          <p:cNvPr id="16" name="Oval 37"/>
          <p:cNvSpPr>
            <a:spLocks noChangeArrowheads="1"/>
          </p:cNvSpPr>
          <p:nvPr/>
        </p:nvSpPr>
        <p:spPr bwMode="auto">
          <a:xfrm>
            <a:off x="4267200" y="4800600"/>
            <a:ext cx="1219200" cy="1219200"/>
          </a:xfrm>
          <a:prstGeom prst="ellipse">
            <a:avLst/>
          </a:prstGeom>
          <a:noFill/>
          <a:ln w="76200" algn="ctr">
            <a:solidFill>
              <a:srgbClr val="FFFF00"/>
            </a:solidFill>
            <a:round/>
            <a:headEnd/>
            <a:tailEnd/>
          </a:ln>
          <a:effectLst/>
        </p:spPr>
        <p:txBody>
          <a:bodyPr wrap="none" anchor="ctr"/>
          <a:lstStyle/>
          <a:p>
            <a:pPr>
              <a:defRPr/>
            </a:pPr>
            <a:endParaRPr lang="en-US" dirty="0"/>
          </a:p>
        </p:txBody>
      </p:sp>
      <p:pic>
        <p:nvPicPr>
          <p:cNvPr id="17" name="Picture 7" descr="DONOTFOLLOWsig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a:xfrm>
            <a:off x="6858000" y="533400"/>
            <a:ext cx="2057400" cy="688880"/>
          </a:xfrm>
          <a:prstGeom prst="rect">
            <a:avLst/>
          </a:prstGeom>
          <a:noFill/>
        </p:spPr>
      </p:pic>
      <p:pic>
        <p:nvPicPr>
          <p:cNvPr id="18" name="Picture 17" descr="ConstVehOnl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91400" y="4800600"/>
            <a:ext cx="1752600" cy="1386123"/>
          </a:xfrm>
          <a:prstGeom prst="rect">
            <a:avLst/>
          </a:prstGeom>
          <a:noFill/>
          <a:ln w="9525">
            <a:noFill/>
            <a:miter lim="800000"/>
            <a:headEnd/>
            <a:tailEnd/>
          </a:ln>
        </p:spPr>
      </p:pic>
      <p:pic>
        <p:nvPicPr>
          <p:cNvPr id="19" name="Picture 13" descr="trucksenteringSIGN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a:xfrm>
            <a:off x="1295400" y="4717096"/>
            <a:ext cx="2056851" cy="2049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Desafío #5</a:t>
            </a:r>
            <a:endParaRPr lang="es-US" noProof="0" dirty="0"/>
          </a:p>
        </p:txBody>
      </p:sp>
      <p:sp>
        <p:nvSpPr>
          <p:cNvPr id="3" name="Content Placeholder 2"/>
          <p:cNvSpPr>
            <a:spLocks noGrp="1"/>
          </p:cNvSpPr>
          <p:nvPr>
            <p:ph sz="half" idx="1"/>
          </p:nvPr>
        </p:nvSpPr>
        <p:spPr>
          <a:xfrm>
            <a:off x="304800" y="1828800"/>
            <a:ext cx="4114800" cy="4297363"/>
          </a:xfrm>
        </p:spPr>
        <p:txBody>
          <a:bodyPr>
            <a:normAutofit fontScale="92500" lnSpcReduction="20000"/>
          </a:bodyPr>
          <a:lstStyle/>
          <a:p>
            <a:r>
              <a:rPr lang="es-US" sz="3600" noProof="0" dirty="0" smtClean="0"/>
              <a:t>El personal, los operadores, inspectores, subcontratistas y otros podrían no estar al tanto sobre los cambios de los puntos de ingreso y salida conforme avanza la obra.</a:t>
            </a:r>
            <a:endParaRPr lang="es-US" sz="3600" noProof="0" dirty="0"/>
          </a:p>
        </p:txBody>
      </p:sp>
      <p:pic>
        <p:nvPicPr>
          <p:cNvPr id="8194" name="Picture 2"/>
          <p:cNvPicPr>
            <a:picLocks noGrp="1" noChangeAspect="1" noChangeArrowheads="1"/>
          </p:cNvPicPr>
          <p:nvPr>
            <p:ph sz="half" idx="2"/>
          </p:nvPr>
        </p:nvPicPr>
        <p:blipFill>
          <a:blip r:embed="rId3" cstate="print"/>
          <a:srcRect/>
          <a:stretch>
            <a:fillRect/>
          </a:stretch>
        </p:blipFill>
        <p:spPr bwMode="auto">
          <a:xfrm>
            <a:off x="4953000" y="1600200"/>
            <a:ext cx="3506772" cy="5075078"/>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Solución del ITCP</a:t>
            </a:r>
            <a:endParaRPr lang="es-US" noProof="0" dirty="0"/>
          </a:p>
        </p:txBody>
      </p:sp>
      <p:sp>
        <p:nvSpPr>
          <p:cNvPr id="3" name="Content Placeholder 2"/>
          <p:cNvSpPr>
            <a:spLocks noGrp="1"/>
          </p:cNvSpPr>
          <p:nvPr>
            <p:ph sz="half" idx="1"/>
          </p:nvPr>
        </p:nvSpPr>
        <p:spPr>
          <a:xfrm>
            <a:off x="304800" y="1600200"/>
            <a:ext cx="3505200" cy="4525963"/>
          </a:xfrm>
        </p:spPr>
        <p:txBody>
          <a:bodyPr>
            <a:normAutofit fontScale="92500" lnSpcReduction="20000"/>
          </a:bodyPr>
          <a:lstStyle/>
          <a:p>
            <a:r>
              <a:rPr lang="es-US" sz="3600" noProof="0" dirty="0" smtClean="0"/>
              <a:t>Tenga una reunión antes del cambio de turno con todos los involucrados</a:t>
            </a:r>
          </a:p>
          <a:p>
            <a:r>
              <a:rPr lang="es-US" sz="3600" noProof="0" dirty="0" smtClean="0"/>
              <a:t>Todos deben estar informados de los cambios y actividades diarias.</a:t>
            </a:r>
            <a:endParaRPr lang="es-US" sz="3600" noProof="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2133600"/>
            <a:ext cx="4191000" cy="3764547"/>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Desafío #6</a:t>
            </a:r>
            <a:endParaRPr lang="es-US" noProof="0" dirty="0"/>
          </a:p>
        </p:txBody>
      </p:sp>
      <p:sp>
        <p:nvSpPr>
          <p:cNvPr id="3" name="Content Placeholder 2"/>
          <p:cNvSpPr>
            <a:spLocks noGrp="1"/>
          </p:cNvSpPr>
          <p:nvPr>
            <p:ph sz="half" idx="1"/>
          </p:nvPr>
        </p:nvSpPr>
        <p:spPr>
          <a:xfrm>
            <a:off x="304800" y="1600201"/>
            <a:ext cx="8686800" cy="1581225"/>
          </a:xfrm>
        </p:spPr>
        <p:txBody>
          <a:bodyPr>
            <a:normAutofit lnSpcReduction="10000"/>
          </a:bodyPr>
          <a:lstStyle/>
          <a:p>
            <a:r>
              <a:rPr lang="es-US" sz="3600" noProof="0" dirty="0" smtClean="0"/>
              <a:t>Los automovilistas pueden atravesar las barreras </a:t>
            </a:r>
            <a:r>
              <a:rPr lang="es-US" sz="3600" dirty="0" smtClean="0"/>
              <a:t>e impactar a los trabajadores cerca a los puntos de ingreso y salida</a:t>
            </a:r>
            <a:r>
              <a:rPr lang="es-US" sz="3600" noProof="0" dirty="0" smtClean="0"/>
              <a:t>.</a:t>
            </a:r>
            <a:endParaRPr lang="es-US" sz="3600" noProof="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3181426"/>
            <a:ext cx="4419600" cy="3315599"/>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a:t>¿</a:t>
            </a:r>
            <a:r>
              <a:rPr lang="es-US" noProof="0" dirty="0" smtClean="0"/>
              <a:t>Porqué es Importante el Control del Ingreso y Salida Vehicular?</a:t>
            </a:r>
            <a:endParaRPr lang="es-US" noProof="0" dirty="0"/>
          </a:p>
        </p:txBody>
      </p:sp>
      <p:sp>
        <p:nvSpPr>
          <p:cNvPr id="3" name="Content Placeholder 2"/>
          <p:cNvSpPr>
            <a:spLocks noGrp="1"/>
          </p:cNvSpPr>
          <p:nvPr>
            <p:ph idx="1"/>
          </p:nvPr>
        </p:nvSpPr>
        <p:spPr>
          <a:xfrm>
            <a:off x="457200" y="1752600"/>
            <a:ext cx="8229600" cy="4648200"/>
          </a:xfrm>
        </p:spPr>
        <p:txBody>
          <a:bodyPr>
            <a:normAutofit fontScale="55000" lnSpcReduction="20000"/>
          </a:bodyPr>
          <a:lstStyle/>
          <a:p>
            <a:r>
              <a:rPr lang="es-US" sz="4800" noProof="0" dirty="0" smtClean="0"/>
              <a:t>El ingreso y salida de la zona de trabajo presenta desafíos </a:t>
            </a:r>
            <a:r>
              <a:rPr lang="es-US" sz="4800" dirty="0" smtClean="0"/>
              <a:t>significativos. Los peligros se acumulan cuando por la carretera se desplazan grandes volúmenes de tránsito u opera a altas velocidades. Entre estos desafíos se incluye:</a:t>
            </a:r>
            <a:endParaRPr lang="es-US" sz="4800" noProof="0" dirty="0" smtClean="0"/>
          </a:p>
          <a:p>
            <a:pPr lvl="1"/>
            <a:r>
              <a:rPr lang="es-US" sz="4500" noProof="0" dirty="0" smtClean="0"/>
              <a:t>Automovilistas que siguen a los vehículos de construcción dentro del espacio de trabajo;</a:t>
            </a:r>
          </a:p>
          <a:p>
            <a:pPr lvl="1"/>
            <a:r>
              <a:rPr lang="es-US" sz="4500" noProof="0" dirty="0" smtClean="0"/>
              <a:t>Aceleración and desaceleración de los vehículos de construcción cuando salen o entran de las líneas de tránsito abiertas; </a:t>
            </a:r>
          </a:p>
          <a:p>
            <a:pPr lvl="1"/>
            <a:r>
              <a:rPr lang="es-US" sz="5100" noProof="0" dirty="0" smtClean="0"/>
              <a:t>Cercanía de trabajadores a pie en las zonas de ingreso y salida.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Solución del ITCP</a:t>
            </a:r>
            <a:endParaRPr lang="es-US" noProof="0" dirty="0"/>
          </a:p>
        </p:txBody>
      </p:sp>
      <p:sp>
        <p:nvSpPr>
          <p:cNvPr id="3" name="Content Placeholder 2"/>
          <p:cNvSpPr>
            <a:spLocks noGrp="1"/>
          </p:cNvSpPr>
          <p:nvPr>
            <p:ph sz="half" idx="1"/>
          </p:nvPr>
        </p:nvSpPr>
        <p:spPr>
          <a:xfrm>
            <a:off x="152400" y="1600200"/>
            <a:ext cx="4038600" cy="4953000"/>
          </a:xfrm>
        </p:spPr>
        <p:txBody>
          <a:bodyPr>
            <a:noAutofit/>
          </a:bodyPr>
          <a:lstStyle/>
          <a:p>
            <a:pPr>
              <a:spcBef>
                <a:spcPts val="0"/>
              </a:spcBef>
            </a:pPr>
            <a:r>
              <a:rPr lang="es-US" sz="3200" noProof="0" dirty="0" smtClean="0"/>
              <a:t>Deben evaluarse el cierre de las aberturas cuando no se usan.</a:t>
            </a:r>
          </a:p>
          <a:p>
            <a:pPr>
              <a:spcBef>
                <a:spcPts val="0"/>
              </a:spcBef>
            </a:pPr>
            <a:r>
              <a:rPr lang="es-US" sz="3200" dirty="0" smtClean="0"/>
              <a:t>Identifique a los vehículos que no deben estar allí o cerca del área de trabajo</a:t>
            </a:r>
            <a:r>
              <a:rPr lang="es-US" sz="3200" noProof="0" dirty="0" smtClean="0"/>
              <a:t>.</a:t>
            </a:r>
          </a:p>
        </p:txBody>
      </p:sp>
      <p:pic>
        <p:nvPicPr>
          <p:cNvPr id="11268"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195560" y="1752601"/>
            <a:ext cx="3643640" cy="27432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1267" name="Picture 3"/>
          <p:cNvPicPr>
            <a:picLocks noChangeAspect="1" noChangeArrowheads="1"/>
          </p:cNvPicPr>
          <p:nvPr/>
        </p:nvPicPr>
        <p:blipFill>
          <a:blip r:embed="rId4" cstate="print"/>
          <a:srcRect/>
          <a:stretch>
            <a:fillRect/>
          </a:stretch>
        </p:blipFill>
        <p:spPr bwMode="auto">
          <a:xfrm>
            <a:off x="4114800" y="3048000"/>
            <a:ext cx="2362200" cy="3259836"/>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6629400" y="4648200"/>
            <a:ext cx="2209800" cy="1905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
                <a:srgbClr val="FFCC00"/>
              </a:buClr>
              <a:buSzTx/>
              <a:buFont typeface="Wingdings" pitchFamily="2" charset="2"/>
              <a:buChar char="§"/>
              <a:tabLst/>
              <a:defRPr/>
            </a:pPr>
            <a:r>
              <a:rPr kumimoji="0" lang="es-US" sz="2400" b="1" i="0" u="none" strike="noStrike" kern="1200" cap="none" spc="0" normalizeH="0" baseline="0" noProof="0" dirty="0" smtClean="0">
                <a:ln>
                  <a:noFill/>
                </a:ln>
                <a:solidFill>
                  <a:schemeClr val="tx1"/>
                </a:solidFill>
                <a:effectLst/>
                <a:uLnTx/>
                <a:uFillTx/>
              </a:rPr>
              <a:t>Revise </a:t>
            </a:r>
            <a:r>
              <a:rPr lang="es-US" sz="2400" b="1" dirty="0" smtClean="0"/>
              <a:t>la dirección de las líneas en las barreras</a:t>
            </a:r>
            <a:endParaRPr kumimoji="0" lang="es-US" sz="2400" b="1" i="0" u="none" strike="noStrike" kern="1200" cap="none" spc="0" normalizeH="0" baseline="0" noProof="0" dirty="0">
              <a:ln>
                <a:noFill/>
              </a:ln>
              <a:solidFill>
                <a:schemeClr val="tx1"/>
              </a:solidFill>
              <a:effectLst/>
              <a:uLnTx/>
              <a:uFillTx/>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2"/>
          </p:nvPr>
        </p:nvPicPr>
        <p:blipFill>
          <a:blip r:embed="rId3" cstate="print"/>
          <a:srcRect/>
          <a:stretch>
            <a:fillRect/>
          </a:stretch>
        </p:blipFill>
        <p:spPr bwMode="auto">
          <a:xfrm>
            <a:off x="990600" y="2819400"/>
            <a:ext cx="7696200" cy="3754961"/>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s-US" noProof="0" dirty="0" smtClean="0"/>
              <a:t>Desafío #7</a:t>
            </a:r>
            <a:endParaRPr lang="es-US" noProof="0" dirty="0"/>
          </a:p>
        </p:txBody>
      </p:sp>
      <p:sp>
        <p:nvSpPr>
          <p:cNvPr id="3" name="Content Placeholder 2"/>
          <p:cNvSpPr>
            <a:spLocks noGrp="1"/>
          </p:cNvSpPr>
          <p:nvPr>
            <p:ph sz="half" idx="1"/>
          </p:nvPr>
        </p:nvSpPr>
        <p:spPr>
          <a:xfrm>
            <a:off x="304800" y="1600201"/>
            <a:ext cx="8686800" cy="1752600"/>
          </a:xfrm>
        </p:spPr>
        <p:txBody>
          <a:bodyPr>
            <a:normAutofit/>
          </a:bodyPr>
          <a:lstStyle/>
          <a:p>
            <a:r>
              <a:rPr lang="es-US" noProof="0" dirty="0" smtClean="0"/>
              <a:t>Cuando ocurren incidentes en la zona de trabajo, el personal de emergencia necesita acceso.</a:t>
            </a:r>
            <a:endParaRPr lang="es-US" noProof="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Solución del ITCP</a:t>
            </a:r>
            <a:endParaRPr lang="es-US" noProof="0" dirty="0"/>
          </a:p>
        </p:txBody>
      </p:sp>
      <p:sp>
        <p:nvSpPr>
          <p:cNvPr id="3" name="Content Placeholder 2"/>
          <p:cNvSpPr>
            <a:spLocks noGrp="1"/>
          </p:cNvSpPr>
          <p:nvPr>
            <p:ph sz="half" idx="1"/>
          </p:nvPr>
        </p:nvSpPr>
        <p:spPr>
          <a:xfrm>
            <a:off x="152400" y="1828800"/>
            <a:ext cx="4953000" cy="4724400"/>
          </a:xfrm>
        </p:spPr>
        <p:txBody>
          <a:bodyPr>
            <a:noAutofit/>
          </a:bodyPr>
          <a:lstStyle/>
          <a:p>
            <a:pPr>
              <a:spcBef>
                <a:spcPts val="0"/>
              </a:spcBef>
            </a:pPr>
            <a:r>
              <a:rPr lang="es-US" noProof="0" dirty="0" smtClean="0"/>
              <a:t>El TTCP y el ITCP deben trabajar coordinadamente para facilitar el acceso del personal de emergencias.</a:t>
            </a:r>
          </a:p>
          <a:p>
            <a:pPr>
              <a:spcBef>
                <a:spcPts val="0"/>
              </a:spcBef>
            </a:pPr>
            <a:r>
              <a:rPr lang="es-US" noProof="0" dirty="0" smtClean="0"/>
              <a:t>Evalúe cada obra. Cuando sea apropiado la policía local debe saber de las actividades que afecten al tránsito y del potencial de que los trabajadores sean lesionados.</a:t>
            </a:r>
            <a:endParaRPr lang="es-US" noProof="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752600"/>
            <a:ext cx="2778659" cy="478155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Solución del ITCP</a:t>
            </a:r>
            <a:endParaRPr lang="es-US" noProof="0" dirty="0"/>
          </a:p>
        </p:txBody>
      </p:sp>
      <p:sp>
        <p:nvSpPr>
          <p:cNvPr id="3" name="Content Placeholder 2"/>
          <p:cNvSpPr>
            <a:spLocks noGrp="1"/>
          </p:cNvSpPr>
          <p:nvPr>
            <p:ph sz="half" idx="1"/>
          </p:nvPr>
        </p:nvSpPr>
        <p:spPr>
          <a:xfrm>
            <a:off x="152400" y="1828800"/>
            <a:ext cx="3048000" cy="4648200"/>
          </a:xfrm>
        </p:spPr>
        <p:txBody>
          <a:bodyPr>
            <a:noAutofit/>
          </a:bodyPr>
          <a:lstStyle/>
          <a:p>
            <a:pPr>
              <a:spcBef>
                <a:spcPts val="0"/>
              </a:spcBef>
            </a:pPr>
            <a:r>
              <a:rPr lang="es-US" sz="3200" noProof="0" dirty="0" smtClean="0"/>
              <a:t>La Policía y el personal de auxilio ante emergencias necesitan conocer lo que ocurre en la obra.</a:t>
            </a:r>
            <a:endParaRPr lang="es-US" sz="3200" noProof="0" dirty="0"/>
          </a:p>
        </p:txBody>
      </p:sp>
      <p:pic>
        <p:nvPicPr>
          <p:cNvPr id="2050" name="Picture 2" descr="http://www.inspirationmessages.com/wp-content/uploads/2011/02/Police-Car-Stuck-In-Wet-Concre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1905000"/>
            <a:ext cx="5676900" cy="4257675"/>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Regulaciones Federales</a:t>
            </a:r>
            <a:endParaRPr lang="es-US" noProof="0" dirty="0"/>
          </a:p>
        </p:txBody>
      </p:sp>
      <p:sp>
        <p:nvSpPr>
          <p:cNvPr id="3" name="Content Placeholder 2"/>
          <p:cNvSpPr>
            <a:spLocks noGrp="1"/>
          </p:cNvSpPr>
          <p:nvPr>
            <p:ph idx="1"/>
          </p:nvPr>
        </p:nvSpPr>
        <p:spPr>
          <a:xfrm>
            <a:off x="457200" y="1752600"/>
            <a:ext cx="8229600" cy="4800600"/>
          </a:xfrm>
        </p:spPr>
        <p:txBody>
          <a:bodyPr>
            <a:normAutofit fontScale="77500" lnSpcReduction="20000"/>
          </a:bodyPr>
          <a:lstStyle/>
          <a:p>
            <a:pPr>
              <a:lnSpc>
                <a:spcPct val="110000"/>
              </a:lnSpc>
              <a:spcBef>
                <a:spcPts val="0"/>
              </a:spcBef>
            </a:pPr>
            <a:r>
              <a:rPr lang="es-US" sz="3800" noProof="0" dirty="0" smtClean="0"/>
              <a:t>La </a:t>
            </a:r>
            <a:r>
              <a:rPr lang="es-US" sz="3800" dirty="0" smtClean="0"/>
              <a:t>Norma sobre Dispositivos de Control de Tráfico </a:t>
            </a:r>
            <a:r>
              <a:rPr lang="es-US" sz="3800" noProof="0" dirty="0" smtClean="0"/>
              <a:t>- 23 CFR 630 (Sub-parte K); Efectiva en Diciembre 04, 2008, requiere que los estados consideren al usuario de la vía y </a:t>
            </a:r>
            <a:r>
              <a:rPr lang="es-US" sz="3800" dirty="0" smtClean="0"/>
              <a:t>la seguridad del trabajador mediante:</a:t>
            </a:r>
            <a:endParaRPr lang="es-US" sz="3800" noProof="0" dirty="0" smtClean="0"/>
          </a:p>
          <a:p>
            <a:pPr lvl="1">
              <a:lnSpc>
                <a:spcPct val="110000"/>
              </a:lnSpc>
              <a:spcBef>
                <a:spcPts val="0"/>
              </a:spcBef>
            </a:pPr>
            <a:r>
              <a:rPr lang="es-US" sz="3300" noProof="0" dirty="0" smtClean="0">
                <a:solidFill>
                  <a:schemeClr val="tx1">
                    <a:lumMod val="65000"/>
                    <a:lumOff val="35000"/>
                  </a:schemeClr>
                </a:solidFill>
              </a:rPr>
              <a:t>El uso de dispositivos de protección positiva para prevenir intrusiones;</a:t>
            </a:r>
          </a:p>
          <a:p>
            <a:pPr lvl="1">
              <a:lnSpc>
                <a:spcPct val="110000"/>
              </a:lnSpc>
              <a:spcBef>
                <a:spcPts val="0"/>
              </a:spcBef>
            </a:pPr>
            <a:r>
              <a:rPr lang="es-US" sz="3300" noProof="0" dirty="0" smtClean="0">
                <a:solidFill>
                  <a:schemeClr val="tx1">
                    <a:lumMod val="65000"/>
                    <a:lumOff val="35000"/>
                  </a:schemeClr>
                </a:solidFill>
              </a:rPr>
              <a:t>Medidas contra exposiciones;</a:t>
            </a:r>
          </a:p>
          <a:p>
            <a:pPr lvl="1">
              <a:lnSpc>
                <a:spcPct val="110000"/>
              </a:lnSpc>
              <a:spcBef>
                <a:spcPts val="0"/>
              </a:spcBef>
            </a:pPr>
            <a:r>
              <a:rPr lang="es-US" sz="3300" noProof="0" dirty="0" smtClean="0">
                <a:solidFill>
                  <a:schemeClr val="tx1">
                    <a:lumMod val="65000"/>
                    <a:lumOff val="35000"/>
                  </a:schemeClr>
                </a:solidFill>
              </a:rPr>
              <a:t>Otras medidas de control de tránsito para minimizar accidentes;</a:t>
            </a:r>
          </a:p>
          <a:p>
            <a:pPr lvl="1">
              <a:lnSpc>
                <a:spcPct val="110000"/>
              </a:lnSpc>
              <a:spcBef>
                <a:spcPts val="0"/>
              </a:spcBef>
            </a:pPr>
            <a:r>
              <a:rPr lang="es-US" sz="3800" noProof="0" dirty="0" smtClean="0"/>
              <a:t>Ingreso y salida segura desde las vías abiertas</a:t>
            </a:r>
            <a:endParaRPr lang="es-US" sz="3800" noProof="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s-US" noProof="0" dirty="0" smtClean="0"/>
              <a:t>Discusión</a:t>
            </a:r>
            <a:br>
              <a:rPr lang="es-US" noProof="0" dirty="0" smtClean="0"/>
            </a:br>
            <a:r>
              <a:rPr lang="es-US" noProof="0" dirty="0" smtClean="0"/>
              <a:t>y Preguntas</a:t>
            </a:r>
            <a:endParaRPr lang="es-US" noProof="0" dirty="0"/>
          </a:p>
        </p:txBody>
      </p:sp>
      <p:sp>
        <p:nvSpPr>
          <p:cNvPr id="6" name="Subtitle 5"/>
          <p:cNvSpPr>
            <a:spLocks noGrp="1"/>
          </p:cNvSpPr>
          <p:nvPr>
            <p:ph type="subTitle" idx="1"/>
          </p:nvPr>
        </p:nvSpPr>
        <p:spPr>
          <a:xfrm>
            <a:off x="1371600" y="3657600"/>
            <a:ext cx="6400800" cy="1752600"/>
          </a:xfrm>
        </p:spPr>
        <p:txBody>
          <a:bodyPr/>
          <a:lstStyle/>
          <a:p>
            <a:r>
              <a:rPr lang="es-US" noProof="0" dirty="0" smtClean="0"/>
              <a:t>Fin del Módulo Tres</a:t>
            </a:r>
            <a:endParaRPr lang="es-US" noProof="0" dirty="0"/>
          </a:p>
        </p:txBody>
      </p:sp>
      <p:sp>
        <p:nvSpPr>
          <p:cNvPr id="7" name="TextBox 3"/>
          <p:cNvSpPr txBox="1"/>
          <p:nvPr/>
        </p:nvSpPr>
        <p:spPr>
          <a:xfrm>
            <a:off x="457200" y="4800600"/>
            <a:ext cx="8229600" cy="181588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s-PE" sz="1600" b="1" dirty="0" smtClean="0">
                <a:latin typeface="Calibri" pitchFamily="34" charset="0"/>
                <a:cs typeface="Calibri" pitchFamily="34" charset="0"/>
              </a:rPr>
              <a:t>“Este material ha sido elaborado bajo el fondo federal SH-22285-11-60-F-11 del </a:t>
            </a:r>
            <a:r>
              <a:rPr lang="es-PE" sz="1600" b="1" dirty="0" err="1" smtClean="0">
                <a:latin typeface="Calibri" pitchFamily="34" charset="0"/>
                <a:cs typeface="Calibri" pitchFamily="34" charset="0"/>
              </a:rPr>
              <a:t>Occupational</a:t>
            </a:r>
            <a:r>
              <a:rPr lang="es-PE" sz="1600" b="1" dirty="0" smtClean="0">
                <a:latin typeface="Calibri" pitchFamily="34" charset="0"/>
                <a:cs typeface="Calibri" pitchFamily="34" charset="0"/>
              </a:rPr>
              <a:t> Safety and </a:t>
            </a:r>
            <a:r>
              <a:rPr lang="es-PE" sz="1600" b="1" dirty="0" err="1" smtClean="0">
                <a:latin typeface="Calibri" pitchFamily="34" charset="0"/>
                <a:cs typeface="Calibri" pitchFamily="34" charset="0"/>
              </a:rPr>
              <a:t>Health</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Administration</a:t>
            </a:r>
            <a:r>
              <a:rPr lang="es-PE" sz="1600" b="1" dirty="0" smtClean="0">
                <a:latin typeface="Calibri" pitchFamily="34" charset="0"/>
                <a:cs typeface="Calibri" pitchFamily="34" charset="0"/>
              </a:rPr>
              <a:t>, U.S. </a:t>
            </a:r>
            <a:r>
              <a:rPr lang="es-PE" sz="1600" b="1" dirty="0" err="1" smtClean="0">
                <a:latin typeface="Calibri" pitchFamily="34" charset="0"/>
                <a:cs typeface="Calibri" pitchFamily="34" charset="0"/>
              </a:rPr>
              <a:t>Department</a:t>
            </a:r>
            <a:r>
              <a:rPr lang="es-PE" sz="1600" b="1" dirty="0" smtClean="0">
                <a:latin typeface="Calibri" pitchFamily="34" charset="0"/>
                <a:cs typeface="Calibri" pitchFamily="34" charset="0"/>
              </a:rPr>
              <a:t> of Labor, y al contrato 212-2009-M-32109 del </a:t>
            </a:r>
            <a:r>
              <a:rPr lang="es-PE" sz="1600" b="1" dirty="0" err="1" smtClean="0">
                <a:latin typeface="Calibri" pitchFamily="34" charset="0"/>
                <a:cs typeface="Calibri" pitchFamily="34" charset="0"/>
              </a:rPr>
              <a:t>National</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Institute</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for</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Occupational</a:t>
            </a:r>
            <a:r>
              <a:rPr lang="es-PE" sz="1600" b="1" dirty="0" smtClean="0">
                <a:latin typeface="Calibri" pitchFamily="34" charset="0"/>
                <a:cs typeface="Calibri" pitchFamily="34" charset="0"/>
              </a:rPr>
              <a:t> Safety and </a:t>
            </a:r>
            <a:r>
              <a:rPr lang="es-PE" sz="1600" b="1" dirty="0" err="1" smtClean="0">
                <a:latin typeface="Calibri" pitchFamily="34" charset="0"/>
                <a:cs typeface="Calibri" pitchFamily="34" charset="0"/>
              </a:rPr>
              <a:t>Health</a:t>
            </a:r>
            <a:r>
              <a:rPr lang="es-PE" sz="1600" b="1" dirty="0" smtClean="0">
                <a:latin typeface="Calibri" pitchFamily="34" charset="0"/>
                <a:cs typeface="Calibri" pitchFamily="34" charset="0"/>
              </a:rPr>
              <a:t>. No refleja necesariamente los puntos de vista y políticas del U.S. </a:t>
            </a:r>
            <a:r>
              <a:rPr lang="es-PE" sz="1600" b="1" dirty="0" err="1" smtClean="0">
                <a:latin typeface="Calibri" pitchFamily="34" charset="0"/>
                <a:cs typeface="Calibri" pitchFamily="34" charset="0"/>
              </a:rPr>
              <a:t>Department</a:t>
            </a:r>
            <a:r>
              <a:rPr lang="es-PE" sz="1600" b="1" dirty="0" smtClean="0">
                <a:latin typeface="Calibri" pitchFamily="34" charset="0"/>
                <a:cs typeface="Calibri" pitchFamily="34" charset="0"/>
              </a:rPr>
              <a:t> of Labor </a:t>
            </a:r>
            <a:r>
              <a:rPr lang="es-PE" sz="1600" b="1" dirty="0" err="1" smtClean="0">
                <a:latin typeface="Calibri" pitchFamily="34" charset="0"/>
                <a:cs typeface="Calibri" pitchFamily="34" charset="0"/>
              </a:rPr>
              <a:t>or</a:t>
            </a:r>
            <a:r>
              <a:rPr lang="es-PE" sz="1600" b="1" dirty="0" smtClean="0">
                <a:latin typeface="Calibri" pitchFamily="34" charset="0"/>
                <a:cs typeface="Calibri" pitchFamily="34" charset="0"/>
              </a:rPr>
              <a:t> U.S. </a:t>
            </a:r>
            <a:r>
              <a:rPr lang="es-PE" sz="1600" b="1" dirty="0" err="1" smtClean="0">
                <a:latin typeface="Calibri" pitchFamily="34" charset="0"/>
                <a:cs typeface="Calibri" pitchFamily="34" charset="0"/>
              </a:rPr>
              <a:t>Department</a:t>
            </a:r>
            <a:r>
              <a:rPr lang="es-PE" sz="1600" b="1" dirty="0" smtClean="0">
                <a:latin typeface="Calibri" pitchFamily="34" charset="0"/>
                <a:cs typeface="Calibri" pitchFamily="34" charset="0"/>
              </a:rPr>
              <a:t> of </a:t>
            </a:r>
            <a:r>
              <a:rPr lang="es-PE" sz="1600" b="1" dirty="0" err="1" smtClean="0">
                <a:latin typeface="Calibri" pitchFamily="34" charset="0"/>
                <a:cs typeface="Calibri" pitchFamily="34" charset="0"/>
              </a:rPr>
              <a:t>Health</a:t>
            </a:r>
            <a:r>
              <a:rPr lang="es-PE" sz="1600" b="1" dirty="0" smtClean="0">
                <a:latin typeface="Calibri" pitchFamily="34" charset="0"/>
                <a:cs typeface="Calibri" pitchFamily="34" charset="0"/>
              </a:rPr>
              <a:t> and Human </a:t>
            </a:r>
            <a:r>
              <a:rPr lang="es-PE" sz="1600" b="1" dirty="0" err="1" smtClean="0">
                <a:latin typeface="Calibri" pitchFamily="34" charset="0"/>
                <a:cs typeface="Calibri" pitchFamily="34" charset="0"/>
              </a:rPr>
              <a:t>Services</a:t>
            </a:r>
            <a:r>
              <a:rPr lang="es-PE" sz="1600" b="1" dirty="0" smtClean="0">
                <a:latin typeface="Calibri" pitchFamily="34" charset="0"/>
                <a:cs typeface="Calibri" pitchFamily="34" charset="0"/>
              </a:rPr>
              <a:t>, respectivamente. La mención de nombres comerciales, prácticas comerciales o de organizaciones tampoco implican su respaldo por parte del Gobierno de los Estados Unidos.”</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El Desafío Principal</a:t>
            </a:r>
            <a:endParaRPr lang="es-US" noProof="0" dirty="0"/>
          </a:p>
        </p:txBody>
      </p:sp>
      <p:sp>
        <p:nvSpPr>
          <p:cNvPr id="4" name="Content Placeholder 3"/>
          <p:cNvSpPr>
            <a:spLocks noGrp="1"/>
          </p:cNvSpPr>
          <p:nvPr>
            <p:ph sz="half" idx="1"/>
          </p:nvPr>
        </p:nvSpPr>
        <p:spPr/>
        <p:txBody>
          <a:bodyPr>
            <a:normAutofit/>
          </a:bodyPr>
          <a:lstStyle/>
          <a:p>
            <a:r>
              <a:rPr lang="es-US" sz="3600" noProof="0" dirty="0" smtClean="0"/>
              <a:t>El ingreso y salida de materiales y equipos de la zona de trabajo en forma eficiente y segura.</a:t>
            </a:r>
            <a:endParaRPr lang="es-US" sz="3600" noProof="0"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5105400" y="1600200"/>
            <a:ext cx="3276600" cy="4950775"/>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600200"/>
            <a:ext cx="6629400" cy="4981593"/>
          </a:xfrm>
          <a:prstGeom prst="rect">
            <a:avLst/>
          </a:prstGeom>
          <a:ln w="12700">
            <a:solidFill>
              <a:schemeClr val="tx1"/>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normAutofit/>
          </a:bodyPr>
          <a:lstStyle/>
          <a:p>
            <a:r>
              <a:rPr lang="es-US" noProof="0" dirty="0" smtClean="0"/>
              <a:t>Desafíos del Ingreso y Salida</a:t>
            </a:r>
            <a:endParaRPr lang="es-US" noProof="0" dirty="0"/>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1600200"/>
            <a:ext cx="6673851" cy="4953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Desafíos del Ingreso y Salida</a:t>
            </a:r>
            <a:endParaRPr lang="es-US" noProof="0" dirty="0"/>
          </a:p>
        </p:txBody>
      </p:sp>
      <p:sp>
        <p:nvSpPr>
          <p:cNvPr id="3" name="Content Placeholder 2"/>
          <p:cNvSpPr>
            <a:spLocks noGrp="1"/>
          </p:cNvSpPr>
          <p:nvPr>
            <p:ph idx="1"/>
          </p:nvPr>
        </p:nvSpPr>
        <p:spPr>
          <a:xfrm>
            <a:off x="457200" y="1752600"/>
            <a:ext cx="8229600" cy="4800600"/>
          </a:xfrm>
        </p:spPr>
        <p:txBody>
          <a:bodyPr>
            <a:normAutofit fontScale="77500" lnSpcReduction="20000"/>
          </a:bodyPr>
          <a:lstStyle/>
          <a:p>
            <a:r>
              <a:rPr lang="es-US" noProof="0" dirty="0" smtClean="0"/>
              <a:t>Líneas de Aceleración y Desaceleración</a:t>
            </a:r>
          </a:p>
          <a:p>
            <a:pPr lvl="1"/>
            <a:r>
              <a:rPr lang="es-US" noProof="0" dirty="0" smtClean="0"/>
              <a:t>Cortas o inexistentes</a:t>
            </a:r>
          </a:p>
          <a:p>
            <a:r>
              <a:rPr lang="es-US" noProof="0" dirty="0" smtClean="0"/>
              <a:t>Señales que indican Conjunción/Puntos de Salida</a:t>
            </a:r>
          </a:p>
          <a:p>
            <a:pPr lvl="1"/>
            <a:r>
              <a:rPr lang="es-US" noProof="0" dirty="0" smtClean="0"/>
              <a:t>Señales con información vaga</a:t>
            </a:r>
          </a:p>
          <a:p>
            <a:pPr lvl="1"/>
            <a:r>
              <a:rPr lang="es-US" noProof="0" dirty="0" smtClean="0"/>
              <a:t>Mensajes permanentes 24 / 7</a:t>
            </a:r>
          </a:p>
          <a:p>
            <a:r>
              <a:rPr lang="es-US" noProof="0" dirty="0" smtClean="0"/>
              <a:t>Operación de Banderilleo</a:t>
            </a:r>
          </a:p>
          <a:p>
            <a:pPr lvl="1"/>
            <a:r>
              <a:rPr lang="es-US" noProof="0" dirty="0" smtClean="0"/>
              <a:t>Funciona mejor con poco tráfico y camiones moderados</a:t>
            </a:r>
          </a:p>
          <a:p>
            <a:pPr lvl="1"/>
            <a:r>
              <a:rPr lang="es-US" noProof="0" dirty="0" smtClean="0"/>
              <a:t>Camiones bajos = banderilleo intermitente</a:t>
            </a:r>
          </a:p>
          <a:p>
            <a:pPr lvl="1"/>
            <a:r>
              <a:rPr lang="es-US" noProof="0" dirty="0" smtClean="0"/>
              <a:t>Se olvidan las reglas apropiadas</a:t>
            </a:r>
          </a:p>
          <a:p>
            <a:r>
              <a:rPr lang="es-US" noProof="0" dirty="0" smtClean="0"/>
              <a:t>Trabajo Nocturno</a:t>
            </a:r>
          </a:p>
          <a:p>
            <a:pPr lvl="1"/>
            <a:r>
              <a:rPr lang="es-US" noProof="0" dirty="0" smtClean="0"/>
              <a:t>Poca visibilidad, choferes incapacitados, otros?</a:t>
            </a:r>
            <a:endParaRPr lang="es-US" noProof="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676400"/>
            <a:ext cx="7620000" cy="5060156"/>
          </a:xfrm>
          <a:prstGeom prst="rect">
            <a:avLst/>
          </a:prstGeom>
          <a:ln w="12700">
            <a:solidFill>
              <a:schemeClr val="tx1"/>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normAutofit/>
          </a:bodyPr>
          <a:lstStyle/>
          <a:p>
            <a:r>
              <a:rPr lang="es-US" noProof="0" dirty="0" smtClean="0"/>
              <a:t>Función Coordinadora de los </a:t>
            </a:r>
            <a:r>
              <a:rPr lang="es-US" noProof="0" dirty="0" err="1" smtClean="0"/>
              <a:t>ITCPs</a:t>
            </a:r>
            <a:endParaRPr lang="es-US" noProof="0" dirty="0"/>
          </a:p>
        </p:txBody>
      </p:sp>
      <p:sp>
        <p:nvSpPr>
          <p:cNvPr id="6" name="TextBox 5"/>
          <p:cNvSpPr txBox="1"/>
          <p:nvPr/>
        </p:nvSpPr>
        <p:spPr>
          <a:xfrm>
            <a:off x="3581400" y="1752600"/>
            <a:ext cx="1792157" cy="646331"/>
          </a:xfrm>
          <a:prstGeom prst="rect">
            <a:avLst/>
          </a:prstGeom>
          <a:solidFill>
            <a:schemeClr val="bg1"/>
          </a:solidFill>
          <a:ln w="12700">
            <a:solidFill>
              <a:schemeClr val="tx1"/>
            </a:solidFill>
          </a:ln>
        </p:spPr>
        <p:txBody>
          <a:bodyPr wrap="square" rtlCol="0">
            <a:spAutoFit/>
          </a:bodyPr>
          <a:lstStyle/>
          <a:p>
            <a:pPr algn="r"/>
            <a:r>
              <a:rPr lang="es-US" dirty="0" smtClean="0"/>
              <a:t>Punto de Ingreso y Salida de carga</a:t>
            </a:r>
            <a:endParaRPr lang="es-US" dirty="0"/>
          </a:p>
        </p:txBody>
      </p:sp>
      <p:sp>
        <p:nvSpPr>
          <p:cNvPr id="7" name="Left Arrow 6"/>
          <p:cNvSpPr/>
          <p:nvPr/>
        </p:nvSpPr>
        <p:spPr>
          <a:xfrm rot="5400000">
            <a:off x="5143500" y="53721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35792" y="5334000"/>
            <a:ext cx="3906389" cy="369332"/>
          </a:xfrm>
          <a:prstGeom prst="rect">
            <a:avLst/>
          </a:prstGeom>
          <a:solidFill>
            <a:schemeClr val="bg1"/>
          </a:solidFill>
          <a:ln w="12700">
            <a:solidFill>
              <a:schemeClr val="tx1"/>
            </a:solidFill>
          </a:ln>
        </p:spPr>
        <p:txBody>
          <a:bodyPr wrap="none" rtlCol="0">
            <a:spAutoFit/>
          </a:bodyPr>
          <a:lstStyle/>
          <a:p>
            <a:pPr algn="ctr"/>
            <a:r>
              <a:rPr lang="es-US" dirty="0" smtClean="0"/>
              <a:t>Equipo de construcción en movimiento.</a:t>
            </a:r>
            <a:endParaRPr lang="es-US" dirty="0"/>
          </a:p>
        </p:txBody>
      </p:sp>
      <p:sp>
        <p:nvSpPr>
          <p:cNvPr id="10" name="TextBox 9"/>
          <p:cNvSpPr txBox="1"/>
          <p:nvPr/>
        </p:nvSpPr>
        <p:spPr>
          <a:xfrm>
            <a:off x="5995342" y="1524000"/>
            <a:ext cx="2513572" cy="646331"/>
          </a:xfrm>
          <a:prstGeom prst="rect">
            <a:avLst/>
          </a:prstGeom>
          <a:solidFill>
            <a:schemeClr val="bg1"/>
          </a:solidFill>
          <a:ln w="12700">
            <a:solidFill>
              <a:schemeClr val="tx1"/>
            </a:solidFill>
          </a:ln>
        </p:spPr>
        <p:txBody>
          <a:bodyPr wrap="none" rtlCol="0">
            <a:spAutoFit/>
          </a:bodyPr>
          <a:lstStyle/>
          <a:p>
            <a:pPr algn="r"/>
            <a:r>
              <a:rPr lang="es-US" dirty="0" smtClean="0"/>
              <a:t>Estacionamiento  de </a:t>
            </a:r>
          </a:p>
          <a:p>
            <a:pPr algn="r"/>
            <a:r>
              <a:rPr lang="es-US" dirty="0" smtClean="0"/>
              <a:t>Vehículos de empleados</a:t>
            </a:r>
            <a:r>
              <a:rPr lang="en-US" dirty="0" smtClean="0"/>
              <a:t>.</a:t>
            </a:r>
            <a:endParaRPr lang="en-US" dirty="0"/>
          </a:p>
        </p:txBody>
      </p:sp>
      <p:sp>
        <p:nvSpPr>
          <p:cNvPr id="11" name="TextBox 10"/>
          <p:cNvSpPr txBox="1"/>
          <p:nvPr/>
        </p:nvSpPr>
        <p:spPr>
          <a:xfrm>
            <a:off x="5943600" y="5791200"/>
            <a:ext cx="1447800" cy="646331"/>
          </a:xfrm>
          <a:prstGeom prst="rect">
            <a:avLst/>
          </a:prstGeom>
          <a:solidFill>
            <a:schemeClr val="bg1"/>
          </a:solidFill>
          <a:ln w="12700">
            <a:solidFill>
              <a:schemeClr val="tx1"/>
            </a:solidFill>
          </a:ln>
        </p:spPr>
        <p:txBody>
          <a:bodyPr wrap="square" rtlCol="0">
            <a:spAutoFit/>
          </a:bodyPr>
          <a:lstStyle/>
          <a:p>
            <a:pPr algn="ctr"/>
            <a:r>
              <a:rPr lang="es-US" dirty="0" smtClean="0"/>
              <a:t>Trabajadores a pie.</a:t>
            </a:r>
            <a:endParaRPr lang="es-US" dirty="0"/>
          </a:p>
        </p:txBody>
      </p:sp>
      <p:sp>
        <p:nvSpPr>
          <p:cNvPr id="12" name="Left Arrow 11"/>
          <p:cNvSpPr/>
          <p:nvPr/>
        </p:nvSpPr>
        <p:spPr>
          <a:xfrm rot="5400000">
            <a:off x="419100" y="46101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12"/>
          <p:cNvSpPr/>
          <p:nvPr/>
        </p:nvSpPr>
        <p:spPr>
          <a:xfrm rot="16200000">
            <a:off x="6210300" y="2513231"/>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p:cNvSpPr/>
          <p:nvPr/>
        </p:nvSpPr>
        <p:spPr>
          <a:xfrm rot="16200000">
            <a:off x="2933700" y="24003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1" fill="hold" grpId="0" nodeType="afterEffect">
                                  <p:stCondLst>
                                    <p:cond delay="10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10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a:t>¿</a:t>
            </a:r>
            <a:r>
              <a:rPr lang="es-US" noProof="0" dirty="0" smtClean="0"/>
              <a:t>Cómo se aplica esto a los </a:t>
            </a:r>
            <a:r>
              <a:rPr lang="es-US" noProof="0" dirty="0" err="1" smtClean="0"/>
              <a:t>ITCPs</a:t>
            </a:r>
            <a:r>
              <a:rPr lang="es-US" noProof="0" dirty="0" smtClean="0"/>
              <a:t>?</a:t>
            </a:r>
            <a:endParaRPr lang="es-US" noProof="0" dirty="0"/>
          </a:p>
        </p:txBody>
      </p:sp>
      <p:sp>
        <p:nvSpPr>
          <p:cNvPr id="3" name="Content Placeholder 2"/>
          <p:cNvSpPr>
            <a:spLocks noGrp="1"/>
          </p:cNvSpPr>
          <p:nvPr>
            <p:ph idx="1"/>
          </p:nvPr>
        </p:nvSpPr>
        <p:spPr>
          <a:xfrm>
            <a:off x="457200" y="1752600"/>
            <a:ext cx="8229600" cy="4800600"/>
          </a:xfrm>
        </p:spPr>
        <p:txBody>
          <a:bodyPr>
            <a:normAutofit fontScale="77500" lnSpcReduction="20000"/>
          </a:bodyPr>
          <a:lstStyle/>
          <a:p>
            <a:r>
              <a:rPr lang="es-US" noProof="0" dirty="0" smtClean="0"/>
              <a:t>Los desafíos del ingreso y salida pueden ser tratados en un ITCP de l modo siguiente:</a:t>
            </a:r>
          </a:p>
          <a:p>
            <a:pPr lvl="1"/>
            <a:r>
              <a:rPr lang="es-US" noProof="0" dirty="0" smtClean="0"/>
              <a:t>Aislando a los trabajadores a pie de los camiones y equipos;</a:t>
            </a:r>
          </a:p>
          <a:p>
            <a:pPr lvl="1"/>
            <a:r>
              <a:rPr lang="es-US" noProof="0" dirty="0" smtClean="0"/>
              <a:t>Limitando/controlando los puntos de acceso vehicular;</a:t>
            </a:r>
          </a:p>
          <a:p>
            <a:pPr lvl="1"/>
            <a:r>
              <a:rPr lang="es-US" noProof="0" dirty="0" smtClean="0"/>
              <a:t>Coordinando los movimiento de camiones y equipos; </a:t>
            </a:r>
          </a:p>
          <a:p>
            <a:pPr lvl="1"/>
            <a:r>
              <a:rPr lang="es-US" noProof="0" dirty="0" smtClean="0"/>
              <a:t>Proveyendo de guía a los trabajadores a pie, choferes y operadores de equipos;</a:t>
            </a:r>
          </a:p>
          <a:p>
            <a:pPr lvl="1"/>
            <a:r>
              <a:rPr lang="es-US" noProof="0" dirty="0" smtClean="0"/>
              <a:t>Designando lugares para el parqueo de vehículos y equipos;</a:t>
            </a:r>
          </a:p>
          <a:p>
            <a:pPr lvl="1"/>
            <a:r>
              <a:rPr lang="es-US" noProof="0" dirty="0" smtClean="0"/>
              <a:t>Aumentando </a:t>
            </a:r>
            <a:r>
              <a:rPr lang="es-US" dirty="0" smtClean="0"/>
              <a:t>las alertas</a:t>
            </a:r>
            <a:r>
              <a:rPr lang="es-US" noProof="0" dirty="0" smtClean="0"/>
              <a:t> sobre intrusiones vehiculares con los trabajadores, los operadores y los choferes</a:t>
            </a:r>
            <a:endParaRPr lang="es-US" noProof="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US" noProof="0" dirty="0" smtClean="0"/>
              <a:t>Desafío #1</a:t>
            </a:r>
            <a:endParaRPr lang="es-US" noProof="0" dirty="0"/>
          </a:p>
        </p:txBody>
      </p:sp>
      <p:sp>
        <p:nvSpPr>
          <p:cNvPr id="5" name="Content Placeholder 4"/>
          <p:cNvSpPr>
            <a:spLocks noGrp="1"/>
          </p:cNvSpPr>
          <p:nvPr>
            <p:ph sz="half" idx="1"/>
          </p:nvPr>
        </p:nvSpPr>
        <p:spPr>
          <a:xfrm>
            <a:off x="457200" y="1600200"/>
            <a:ext cx="3276600" cy="4525963"/>
          </a:xfrm>
        </p:spPr>
        <p:txBody>
          <a:bodyPr>
            <a:normAutofit fontScale="92500" lnSpcReduction="20000"/>
          </a:bodyPr>
          <a:lstStyle/>
          <a:p>
            <a:r>
              <a:rPr lang="es-US" sz="3600" noProof="0" dirty="0" smtClean="0"/>
              <a:t>Los camiones que entran a la zona de trabajo ponen en riesgo a los automovilistas y a quienes están al otro lado de la pared.</a:t>
            </a:r>
            <a:endParaRPr lang="es-US" sz="3600" noProof="0" dirty="0"/>
          </a:p>
        </p:txBody>
      </p:sp>
      <p:pic>
        <p:nvPicPr>
          <p:cNvPr id="4099"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114800" y="1752600"/>
            <a:ext cx="4726540" cy="46482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Solución del ITCP</a:t>
            </a:r>
            <a:endParaRPr lang="es-US" noProof="0" dirty="0"/>
          </a:p>
        </p:txBody>
      </p:sp>
      <p:sp>
        <p:nvSpPr>
          <p:cNvPr id="3" name="Content Placeholder 2"/>
          <p:cNvSpPr>
            <a:spLocks noGrp="1"/>
          </p:cNvSpPr>
          <p:nvPr>
            <p:ph idx="1"/>
          </p:nvPr>
        </p:nvSpPr>
        <p:spPr/>
        <p:txBody>
          <a:bodyPr>
            <a:normAutofit fontScale="92500" lnSpcReduction="10000"/>
          </a:bodyPr>
          <a:lstStyle/>
          <a:p>
            <a:r>
              <a:rPr lang="es-US" noProof="0" dirty="0" smtClean="0"/>
              <a:t>Entrenar a los camioneros para que estén </a:t>
            </a:r>
            <a:r>
              <a:rPr lang="es-US" dirty="0" smtClean="0"/>
              <a:t>atentos</a:t>
            </a:r>
            <a:r>
              <a:rPr lang="es-US" noProof="0" dirty="0" smtClean="0"/>
              <a:t> a la dinámica del espacio de trabajo.</a:t>
            </a:r>
          </a:p>
          <a:p>
            <a:r>
              <a:rPr lang="es-US" noProof="0" dirty="0" smtClean="0"/>
              <a:t>Instruir a los trabajadores a mantener libre los puntos de ingreso y salida.</a:t>
            </a:r>
          </a:p>
          <a:p>
            <a:r>
              <a:rPr lang="es-US" noProof="0" dirty="0" smtClean="0"/>
              <a:t>Instruir a los empleados sobre la ubicación adecuada para el parqueo y espera de vehículos lejos de los puntos de acceso y salida.</a:t>
            </a:r>
            <a:endParaRPr lang="es-US" noProof="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1105</TotalTime>
  <Words>2474</Words>
  <Application>Microsoft Office PowerPoint</Application>
  <PresentationFormat>On-screen Show (4:3)</PresentationFormat>
  <Paragraphs>147</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Previniendo Accidentes por Atropellos y Retrocesos</vt:lpstr>
      <vt:lpstr>¿Porqué es Importante el Control del Ingreso y Salida Vehicular?</vt:lpstr>
      <vt:lpstr>El Desafío Principal</vt:lpstr>
      <vt:lpstr>Desafíos del Ingreso y Salida</vt:lpstr>
      <vt:lpstr>Desafíos del Ingreso y Salida</vt:lpstr>
      <vt:lpstr>Función Coordinadora de los ITCPs</vt:lpstr>
      <vt:lpstr>¿Cómo se aplica esto a los ITCPs?</vt:lpstr>
      <vt:lpstr>Desafío #1</vt:lpstr>
      <vt:lpstr>Solución del ITCP</vt:lpstr>
      <vt:lpstr>Desafío #2</vt:lpstr>
      <vt:lpstr>Solución ITCP</vt:lpstr>
      <vt:lpstr>Desafío #3</vt:lpstr>
      <vt:lpstr>Solución del ITCP</vt:lpstr>
      <vt:lpstr>Desafío #4</vt:lpstr>
      <vt:lpstr>Soluciones del ITCP</vt:lpstr>
      <vt:lpstr>Soluciones del ITCP</vt:lpstr>
      <vt:lpstr>Desafío #5</vt:lpstr>
      <vt:lpstr>Solución del ITCP</vt:lpstr>
      <vt:lpstr>Desafío #6</vt:lpstr>
      <vt:lpstr>Solución del ITCP</vt:lpstr>
      <vt:lpstr>Desafío #7</vt:lpstr>
      <vt:lpstr>Solución del ITCP</vt:lpstr>
      <vt:lpstr>Solución del ITCP</vt:lpstr>
      <vt:lpstr>Regulaciones Federales</vt:lpstr>
      <vt:lpstr>Discusión y Preguntas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150</cp:revision>
  <dcterms:created xsi:type="dcterms:W3CDTF">2011-04-13T19:39:59Z</dcterms:created>
  <dcterms:modified xsi:type="dcterms:W3CDTF">2014-02-13T18:24:31Z</dcterms:modified>
</cp:coreProperties>
</file>