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00"/>
    <a:srgbClr val="FF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79671" autoAdjust="0"/>
  </p:normalViewPr>
  <p:slideViewPr>
    <p:cSldViewPr>
      <p:cViewPr varScale="1">
        <p:scale>
          <a:sx n="70" d="100"/>
          <a:sy n="70" d="100"/>
        </p:scale>
        <p:origin x="-1278" y="-90"/>
      </p:cViewPr>
      <p:guideLst>
        <p:guide orient="horz" pos="2160"/>
        <p:guide pos="2880"/>
      </p:guideLst>
    </p:cSldViewPr>
  </p:slideViewPr>
  <p:outlineViewPr>
    <p:cViewPr>
      <p:scale>
        <a:sx n="33" d="100"/>
        <a:sy n="33" d="100"/>
      </p:scale>
      <p:origin x="0" y="24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AD176108-1DD1-4813-B975-B14586B58858}" type="datetimeFigureOut">
              <a:rPr lang="en-US" smtClean="0"/>
              <a:pPr/>
              <a:t>2/13/2014</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D78919FA-89F7-4249-BA76-546359035573}" type="slidenum">
              <a:rPr lang="en-US" smtClean="0"/>
              <a:pPr/>
              <a:t>‹#›</a:t>
            </a:fld>
            <a:endParaRPr lang="en-US" dirty="0"/>
          </a:p>
        </p:txBody>
      </p:sp>
    </p:spTree>
    <p:extLst>
      <p:ext uri="{BB962C8B-B14F-4D97-AF65-F5344CB8AC3E}">
        <p14:creationId xmlns:p14="http://schemas.microsoft.com/office/powerpoint/2010/main" val="308484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FF81D48E-292A-47C8-A511-2D7AA3F36ECC}" type="datetimeFigureOut">
              <a:rPr lang="en-US" smtClean="0"/>
              <a:pPr/>
              <a:t>2/13/2014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C3EAC68-8BDB-4104-9D51-555F29A8ACB0}" type="slidenum">
              <a:rPr lang="en-US" smtClean="0"/>
              <a:pPr/>
              <a:t>‹#›</a:t>
            </a:fld>
            <a:endParaRPr lang="en-US" dirty="0"/>
          </a:p>
        </p:txBody>
      </p:sp>
    </p:spTree>
    <p:extLst>
      <p:ext uri="{BB962C8B-B14F-4D97-AF65-F5344CB8AC3E}">
        <p14:creationId xmlns:p14="http://schemas.microsoft.com/office/powerpoint/2010/main" val="367101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s-US" noProof="0" dirty="0" smtClean="0"/>
              <a:t>Los ITCPs se integran a otros aspectos</a:t>
            </a:r>
            <a:r>
              <a:rPr lang="es-US" baseline="0" noProof="0" dirty="0" smtClean="0"/>
              <a:t> del planeamiento para coordinar las actividades en el lugar de tal forma que se realicen en forma segura, regular y eficiente. El incremento de la productividad es un sub-producto derivado de los ITCPs puesto que el proceso de puesta en marcha de un ITCP da como resultado operaciones regulares no relacionadas al control de tráfico interno.</a:t>
            </a:r>
            <a:endParaRPr lang="es-US" noProof="0"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baseline="0" noProof="0" dirty="0" smtClean="0"/>
              <a:t>Si se le considera desde la etapa de planeamiento y diseño, e</a:t>
            </a:r>
            <a:r>
              <a:rPr lang="es-US" noProof="0" dirty="0" smtClean="0"/>
              <a:t>l ITCP se integra fácilmente a otros procesos</a:t>
            </a:r>
            <a:r>
              <a:rPr lang="es-US" baseline="0" noProof="0" dirty="0" smtClean="0"/>
              <a:t> de planificación de tal forma que no requiere mas tiempo o recursos significativos para ser implementado. La anticipación del ITCP y las necesidades de seguridad del trabajador mejorará los cronogramas de entregas y procesos, minimizará interrupciones, mejorará la seguridad, y creará mayor eficiencia.</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Además de reducir el riego a los trabajadores, existen otros peligros contra</a:t>
            </a:r>
            <a:r>
              <a:rPr lang="es-US" baseline="0" noProof="0" dirty="0" smtClean="0"/>
              <a:t> los que el ITCP brinda protección, incluyendo cuencas de captación y hoyos abiertos. Los</a:t>
            </a:r>
            <a:r>
              <a:rPr lang="es-US" noProof="0" dirty="0" smtClean="0"/>
              <a:t> ITCPs prevendrá trabajos de excavación dentro o cerca de aperturas de muros.  El plan reducirá la exposición</a:t>
            </a:r>
            <a:r>
              <a:rPr lang="es-US" baseline="0" noProof="0" dirty="0" smtClean="0"/>
              <a:t> de los visitantes a los peligros</a:t>
            </a:r>
            <a:r>
              <a:rPr lang="es-US" noProof="0" dirty="0" smtClean="0"/>
              <a:t>. </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El planeamiento del ITCP se debe asegurar que los operadores no operen</a:t>
            </a:r>
            <a:r>
              <a:rPr lang="es-US" baseline="0" noProof="0" dirty="0" smtClean="0"/>
              <a:t> el equipo cerca a líneas eléctricas por encima de la cabeza a menos que estén autorizados y entrenados para hacerlo. Estos planes también pueden alertar a los trabajadores sobre otros peligros por encima de la cabeza o debajo del suelo como grúas, líneas de servicios, excavaciones, etc. </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s-US" noProof="0" dirty="0" smtClean="0"/>
              <a:t>Los ITCPs</a:t>
            </a:r>
            <a:r>
              <a:rPr lang="es-US" baseline="0" noProof="0" dirty="0" smtClean="0"/>
              <a:t> funcionan conjuntamente con los procesos de manejo de cronogramas.  Además de asignar fechas a las actividades del proyecto, el cronograma del proyecto trata de asociar los recursos de equipos, materiales y mano de obra con las tareas proyectadas de la obra en el tiempo. Un buen cronograma puede eliminar problemas debidos a cuellos de botella en la producción, facilita el despacho de los materiales necesarios a tiempo y además asegura la conclusión del proyecto a la brevedad posible.</a:t>
            </a:r>
            <a:r>
              <a:rPr lang="es-US" noProof="0" dirty="0" smtClean="0"/>
              <a:t> En tanto que los</a:t>
            </a:r>
            <a:r>
              <a:rPr lang="es-US" baseline="0" noProof="0" dirty="0" smtClean="0"/>
              <a:t> ITCPs requieran la comunicación oportuna con los vehículos de entrega (camiones de carga), la coordinación del ITCP con el cronograma del proyecto trabajaran conjuntamente de forma sencilla.</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Una parte importante de un plan de control</a:t>
            </a:r>
            <a:r>
              <a:rPr lang="es-US" baseline="0" noProof="0" dirty="0" smtClean="0"/>
              <a:t> de tráfico interno es la forma en la que se manejarán las comunicaciones en la obra.</a:t>
            </a:r>
            <a:r>
              <a:rPr lang="es-US" noProof="0" dirty="0" smtClean="0"/>
              <a:t> La foto grande muestra un camión de asfaltado arribando al lugar de pavimentación. Al desarrollar un ITCP, se debe considerar como se comunicará con los choferes antes de</a:t>
            </a:r>
            <a:r>
              <a:rPr lang="es-US" baseline="0" noProof="0" dirty="0" smtClean="0"/>
              <a:t> que ellos arriben. El planeamiento de esta comunicación conducirá a una mejor comunicación en general con todos los subcontratistas con respecto a los otros cronogramas y actividades de la obra. Una solución es la instalación un CB en el pavimentador u otro equipo en la obra. Otra forma es identificar a un chofer líder que se comunicará con los demás en la flota. </a:t>
            </a:r>
          </a:p>
          <a:p>
            <a:endParaRPr lang="es-US" baseline="0" noProof="0" dirty="0" smtClean="0"/>
          </a:p>
          <a:p>
            <a:r>
              <a:rPr lang="es-US" baseline="0" noProof="0" dirty="0" smtClean="0"/>
              <a:t> </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El proceso necesario</a:t>
            </a:r>
            <a:r>
              <a:rPr lang="es-US" baseline="0" noProof="0" dirty="0" smtClean="0"/>
              <a:t> para establecer un plan de comunicaciones del ITCP puede repercutir en una mejor comunicación y productividad en todo el proyecto. Los componentes del ITCP como la creación de notificaciones por la cadena de mando, la creación de listas de personas de contacto clave y de auxilio en emergencias, y la organización de la comunicación diaria con el personal de la obra crea un proceso para tratar con asuntos cotidianos en la gerencia del proyecto.  </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El plan de comunicaciones del ITCP requiere de aspectos específicos que podrían no estar considerados en otras</a:t>
            </a:r>
            <a:r>
              <a:rPr lang="es-US" baseline="0" noProof="0" dirty="0" smtClean="0"/>
              <a:t> comunicaciones del proyecto. El ITCP deberá anticipar los medios de comunicación entre trabajadores, operadores, choferes, etc. sobre los cambios rutinarios del plan. Cubrirá las comunicaciones del trabajador con el operador o chofer cuando se crucen los trayectos de vehículos y trabajadores a pie. Esto incluye señales de mano, comunicaciones por radio, luces, etc. Una forma simple de comunicación es una bocina que podrá sonar si hay algún problema de instrucciones para detener todas las operaciones. El ITCP abarcará un proceso para comunicarse con el jefe de camiones y los choferes a diario para explicar la ruta y precauciones que deben tomar.</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2860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685800" y="1295400"/>
            <a:ext cx="7772400" cy="1470025"/>
          </a:xfrm>
        </p:spPr>
        <p:txBody>
          <a:bodyPr>
            <a:noAutofit/>
          </a:bodyPr>
          <a:lstStyle>
            <a:lvl1pP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lvl1pPr marL="0" indent="0" algn="ctr">
              <a:buNone/>
              <a:defRPr sz="400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cxnSp>
        <p:nvCxnSpPr>
          <p:cNvPr id="9" name="Straight Connector 8"/>
          <p:cNvCxnSpPr/>
          <p:nvPr userDrawn="1"/>
        </p:nvCxnSpPr>
        <p:spPr>
          <a:xfrm>
            <a:off x="0" y="3124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5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1F7A-E11E-4ABD-8984-FA591D0E1995}" type="slidenum">
              <a:rPr lang="en-US" smtClean="0"/>
              <a:pPr/>
              <a:t>‹#›</a:t>
            </a:fld>
            <a:endParaRPr lang="en-US" dirty="0"/>
          </a:p>
        </p:txBody>
      </p:sp>
      <p:cxnSp>
        <p:nvCxnSpPr>
          <p:cNvPr id="8" name="Straight Connector 7"/>
          <p:cNvCxnSpPr/>
          <p:nvPr userDrawn="1"/>
        </p:nvCxnSpPr>
        <p:spPr>
          <a:xfrm>
            <a:off x="0" y="1219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FFCC00"/>
          </a:solidFill>
          <a:latin typeface="+mj-lt"/>
          <a:ea typeface="+mj-ea"/>
          <a:cs typeface="+mj-cs"/>
        </a:defRPr>
      </a:lvl1pPr>
    </p:titleStyle>
    <p:bodyStyle>
      <a:lvl1pPr marL="342900" indent="-342900" algn="l" defTabSz="914400" rtl="0" eaLnBrk="1" latinLnBrk="0" hangingPunct="1">
        <a:spcBef>
          <a:spcPct val="20000"/>
        </a:spcBef>
        <a:buClr>
          <a:srgbClr val="FFCC00"/>
        </a:buClr>
        <a:buFont typeface="Wingdings"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lstStyle/>
          <a:p>
            <a:r>
              <a:rPr lang="es-US" noProof="0" dirty="0" smtClean="0"/>
              <a:t>Previniendo Accidentes por Atropellos y Retrocesos</a:t>
            </a:r>
            <a:endParaRPr lang="es-US" noProof="0" dirty="0"/>
          </a:p>
        </p:txBody>
      </p:sp>
      <p:sp>
        <p:nvSpPr>
          <p:cNvPr id="3" name="Subtitle 2"/>
          <p:cNvSpPr>
            <a:spLocks noGrp="1"/>
          </p:cNvSpPr>
          <p:nvPr>
            <p:ph type="subTitle" idx="1"/>
          </p:nvPr>
        </p:nvSpPr>
        <p:spPr/>
        <p:txBody>
          <a:bodyPr/>
          <a:lstStyle/>
          <a:p>
            <a:r>
              <a:rPr lang="es-US" noProof="0" smtClean="0"/>
              <a:t>Productividad</a:t>
            </a:r>
            <a:endParaRPr lang="es-US" noProof="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US" noProof="0" dirty="0" smtClean="0"/>
              <a:t>Discusión</a:t>
            </a:r>
            <a:br>
              <a:rPr lang="es-US" noProof="0" dirty="0" smtClean="0"/>
            </a:br>
            <a:r>
              <a:rPr lang="es-US" noProof="0" dirty="0" smtClean="0"/>
              <a:t>y Preguntas</a:t>
            </a:r>
            <a:endParaRPr lang="es-US" noProof="0" dirty="0"/>
          </a:p>
        </p:txBody>
      </p:sp>
      <p:sp>
        <p:nvSpPr>
          <p:cNvPr id="5" name="Subtitle 4"/>
          <p:cNvSpPr>
            <a:spLocks noGrp="1"/>
          </p:cNvSpPr>
          <p:nvPr>
            <p:ph type="subTitle" idx="1"/>
          </p:nvPr>
        </p:nvSpPr>
        <p:spPr>
          <a:xfrm>
            <a:off x="1371600" y="3657600"/>
            <a:ext cx="6400800" cy="1752600"/>
          </a:xfrm>
        </p:spPr>
        <p:txBody>
          <a:bodyPr/>
          <a:lstStyle/>
          <a:p>
            <a:r>
              <a:rPr lang="es-US" noProof="0" dirty="0" smtClean="0"/>
              <a:t>Fin del Módulo Cuatro</a:t>
            </a:r>
            <a:endParaRPr lang="es-US" noProof="0" dirty="0"/>
          </a:p>
        </p:txBody>
      </p:sp>
      <p:sp>
        <p:nvSpPr>
          <p:cNvPr id="7" name="TextBox 3"/>
          <p:cNvSpPr txBox="1"/>
          <p:nvPr/>
        </p:nvSpPr>
        <p:spPr>
          <a:xfrm>
            <a:off x="457200" y="4800600"/>
            <a:ext cx="8229600" cy="181588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s-PE" sz="1600" b="1" dirty="0" smtClean="0">
                <a:latin typeface="Calibri" pitchFamily="34" charset="0"/>
                <a:cs typeface="Calibri" pitchFamily="34" charset="0"/>
              </a:rPr>
              <a:t>“Este material ha sido elaborado bajo el fondo federal SH-22285-11-60-F-11 del </a:t>
            </a:r>
            <a:r>
              <a:rPr lang="es-PE" sz="1600" b="1" dirty="0" err="1" smtClean="0">
                <a:latin typeface="Calibri" pitchFamily="34" charset="0"/>
                <a:cs typeface="Calibri" pitchFamily="34" charset="0"/>
              </a:rPr>
              <a:t>Occupational</a:t>
            </a:r>
            <a:r>
              <a:rPr lang="es-PE" sz="1600" b="1" dirty="0" smtClean="0">
                <a:latin typeface="Calibri" pitchFamily="34" charset="0"/>
                <a:cs typeface="Calibri" pitchFamily="34" charset="0"/>
              </a:rPr>
              <a:t> Safety and </a:t>
            </a:r>
            <a:r>
              <a:rPr lang="es-PE" sz="1600" b="1" dirty="0" err="1" smtClean="0">
                <a:latin typeface="Calibri" pitchFamily="34" charset="0"/>
                <a:cs typeface="Calibri" pitchFamily="34" charset="0"/>
              </a:rPr>
              <a:t>Health</a:t>
            </a:r>
            <a:r>
              <a:rPr lang="es-PE" sz="1600" b="1" dirty="0" smtClean="0">
                <a:latin typeface="Calibri" pitchFamily="34" charset="0"/>
                <a:cs typeface="Calibri" pitchFamily="34" charset="0"/>
              </a:rPr>
              <a:t> </a:t>
            </a:r>
            <a:r>
              <a:rPr lang="es-PE" sz="1600" b="1" dirty="0" err="1" smtClean="0">
                <a:latin typeface="Calibri" pitchFamily="34" charset="0"/>
                <a:cs typeface="Calibri" pitchFamily="34" charset="0"/>
              </a:rPr>
              <a:t>Administration</a:t>
            </a:r>
            <a:r>
              <a:rPr lang="es-PE" sz="1600" b="1" dirty="0" smtClean="0">
                <a:latin typeface="Calibri" pitchFamily="34" charset="0"/>
                <a:cs typeface="Calibri" pitchFamily="34" charset="0"/>
              </a:rPr>
              <a:t>, U.S. </a:t>
            </a:r>
            <a:r>
              <a:rPr lang="es-PE" sz="1600" b="1" dirty="0" err="1" smtClean="0">
                <a:latin typeface="Calibri" pitchFamily="34" charset="0"/>
                <a:cs typeface="Calibri" pitchFamily="34" charset="0"/>
              </a:rPr>
              <a:t>Department</a:t>
            </a:r>
            <a:r>
              <a:rPr lang="es-PE" sz="1600" b="1" dirty="0" smtClean="0">
                <a:latin typeface="Calibri" pitchFamily="34" charset="0"/>
                <a:cs typeface="Calibri" pitchFamily="34" charset="0"/>
              </a:rPr>
              <a:t> of Labor, y al contrato 212-2009-M-32109 del </a:t>
            </a:r>
            <a:r>
              <a:rPr lang="es-PE" sz="1600" b="1" dirty="0" err="1" smtClean="0">
                <a:latin typeface="Calibri" pitchFamily="34" charset="0"/>
                <a:cs typeface="Calibri" pitchFamily="34" charset="0"/>
              </a:rPr>
              <a:t>National</a:t>
            </a:r>
            <a:r>
              <a:rPr lang="es-PE" sz="1600" b="1" dirty="0" smtClean="0">
                <a:latin typeface="Calibri" pitchFamily="34" charset="0"/>
                <a:cs typeface="Calibri" pitchFamily="34" charset="0"/>
              </a:rPr>
              <a:t> </a:t>
            </a:r>
            <a:r>
              <a:rPr lang="es-PE" sz="1600" b="1" dirty="0" err="1" smtClean="0">
                <a:latin typeface="Calibri" pitchFamily="34" charset="0"/>
                <a:cs typeface="Calibri" pitchFamily="34" charset="0"/>
              </a:rPr>
              <a:t>Institute</a:t>
            </a:r>
            <a:r>
              <a:rPr lang="es-PE" sz="1600" b="1" dirty="0" smtClean="0">
                <a:latin typeface="Calibri" pitchFamily="34" charset="0"/>
                <a:cs typeface="Calibri" pitchFamily="34" charset="0"/>
              </a:rPr>
              <a:t> </a:t>
            </a:r>
            <a:r>
              <a:rPr lang="es-PE" sz="1600" b="1" dirty="0" err="1" smtClean="0">
                <a:latin typeface="Calibri" pitchFamily="34" charset="0"/>
                <a:cs typeface="Calibri" pitchFamily="34" charset="0"/>
              </a:rPr>
              <a:t>for</a:t>
            </a:r>
            <a:r>
              <a:rPr lang="es-PE" sz="1600" b="1" dirty="0" smtClean="0">
                <a:latin typeface="Calibri" pitchFamily="34" charset="0"/>
                <a:cs typeface="Calibri" pitchFamily="34" charset="0"/>
              </a:rPr>
              <a:t> </a:t>
            </a:r>
            <a:r>
              <a:rPr lang="es-PE" sz="1600" b="1" dirty="0" err="1" smtClean="0">
                <a:latin typeface="Calibri" pitchFamily="34" charset="0"/>
                <a:cs typeface="Calibri" pitchFamily="34" charset="0"/>
              </a:rPr>
              <a:t>Occupational</a:t>
            </a:r>
            <a:r>
              <a:rPr lang="es-PE" sz="1600" b="1" dirty="0" smtClean="0">
                <a:latin typeface="Calibri" pitchFamily="34" charset="0"/>
                <a:cs typeface="Calibri" pitchFamily="34" charset="0"/>
              </a:rPr>
              <a:t> Safety and </a:t>
            </a:r>
            <a:r>
              <a:rPr lang="es-PE" sz="1600" b="1" dirty="0" err="1" smtClean="0">
                <a:latin typeface="Calibri" pitchFamily="34" charset="0"/>
                <a:cs typeface="Calibri" pitchFamily="34" charset="0"/>
              </a:rPr>
              <a:t>Health</a:t>
            </a:r>
            <a:r>
              <a:rPr lang="es-PE" sz="1600" b="1" dirty="0" smtClean="0">
                <a:latin typeface="Calibri" pitchFamily="34" charset="0"/>
                <a:cs typeface="Calibri" pitchFamily="34" charset="0"/>
              </a:rPr>
              <a:t>. No refleja necesariamente los puntos de vista y políticas del U.S. </a:t>
            </a:r>
            <a:r>
              <a:rPr lang="es-PE" sz="1600" b="1" dirty="0" err="1" smtClean="0">
                <a:latin typeface="Calibri" pitchFamily="34" charset="0"/>
                <a:cs typeface="Calibri" pitchFamily="34" charset="0"/>
              </a:rPr>
              <a:t>Department</a:t>
            </a:r>
            <a:r>
              <a:rPr lang="es-PE" sz="1600" b="1" dirty="0" smtClean="0">
                <a:latin typeface="Calibri" pitchFamily="34" charset="0"/>
                <a:cs typeface="Calibri" pitchFamily="34" charset="0"/>
              </a:rPr>
              <a:t> of Labor </a:t>
            </a:r>
            <a:r>
              <a:rPr lang="es-PE" sz="1600" b="1" dirty="0" err="1" smtClean="0">
                <a:latin typeface="Calibri" pitchFamily="34" charset="0"/>
                <a:cs typeface="Calibri" pitchFamily="34" charset="0"/>
              </a:rPr>
              <a:t>or</a:t>
            </a:r>
            <a:r>
              <a:rPr lang="es-PE" sz="1600" b="1" dirty="0" smtClean="0">
                <a:latin typeface="Calibri" pitchFamily="34" charset="0"/>
                <a:cs typeface="Calibri" pitchFamily="34" charset="0"/>
              </a:rPr>
              <a:t> U.S. </a:t>
            </a:r>
            <a:r>
              <a:rPr lang="es-PE" sz="1600" b="1" dirty="0" err="1" smtClean="0">
                <a:latin typeface="Calibri" pitchFamily="34" charset="0"/>
                <a:cs typeface="Calibri" pitchFamily="34" charset="0"/>
              </a:rPr>
              <a:t>Department</a:t>
            </a:r>
            <a:r>
              <a:rPr lang="es-PE" sz="1600" b="1" dirty="0" smtClean="0">
                <a:latin typeface="Calibri" pitchFamily="34" charset="0"/>
                <a:cs typeface="Calibri" pitchFamily="34" charset="0"/>
              </a:rPr>
              <a:t> of </a:t>
            </a:r>
            <a:r>
              <a:rPr lang="es-PE" sz="1600" b="1" dirty="0" err="1" smtClean="0">
                <a:latin typeface="Calibri" pitchFamily="34" charset="0"/>
                <a:cs typeface="Calibri" pitchFamily="34" charset="0"/>
              </a:rPr>
              <a:t>Health</a:t>
            </a:r>
            <a:r>
              <a:rPr lang="es-PE" sz="1600" b="1" dirty="0" smtClean="0">
                <a:latin typeface="Calibri" pitchFamily="34" charset="0"/>
                <a:cs typeface="Calibri" pitchFamily="34" charset="0"/>
              </a:rPr>
              <a:t> and Human </a:t>
            </a:r>
            <a:r>
              <a:rPr lang="es-PE" sz="1600" b="1" dirty="0" err="1" smtClean="0">
                <a:latin typeface="Calibri" pitchFamily="34" charset="0"/>
                <a:cs typeface="Calibri" pitchFamily="34" charset="0"/>
              </a:rPr>
              <a:t>Services</a:t>
            </a:r>
            <a:r>
              <a:rPr lang="es-PE" sz="1600" b="1" dirty="0" smtClean="0">
                <a:latin typeface="Calibri" pitchFamily="34" charset="0"/>
                <a:cs typeface="Calibri" pitchFamily="34" charset="0"/>
              </a:rPr>
              <a:t>, respectivamente. La mención de nombres comerciales, prácticas comerciales o de organizaciones tampoco implican su respaldo por parte del Gobierno de los Estados Unidos.”</a:t>
            </a:r>
          </a:p>
          <a:p>
            <a:endParaRPr lang="en-US" sz="1600" dirty="0">
              <a:latin typeface="AlternateGothic2 B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Los ITCPs Mejoran la Productividad</a:t>
            </a:r>
            <a:endParaRPr lang="es-US" noProof="0" dirty="0"/>
          </a:p>
        </p:txBody>
      </p:sp>
      <p:sp>
        <p:nvSpPr>
          <p:cNvPr id="3" name="Content Placeholder 2"/>
          <p:cNvSpPr>
            <a:spLocks noGrp="1"/>
          </p:cNvSpPr>
          <p:nvPr>
            <p:ph idx="1"/>
          </p:nvPr>
        </p:nvSpPr>
        <p:spPr>
          <a:xfrm>
            <a:off x="457200" y="1752600"/>
            <a:ext cx="8229600" cy="4648200"/>
          </a:xfrm>
        </p:spPr>
        <p:txBody>
          <a:bodyPr>
            <a:normAutofit fontScale="92500" lnSpcReduction="20000"/>
          </a:bodyPr>
          <a:lstStyle/>
          <a:p>
            <a:r>
              <a:rPr lang="es-US" noProof="0" dirty="0" smtClean="0"/>
              <a:t>El concepto clave detrás del Control de Tráfico Interno es el PLANEAMIENTO para la seguridad del trabajador.</a:t>
            </a:r>
          </a:p>
          <a:p>
            <a:r>
              <a:rPr lang="es-US" noProof="0" dirty="0" smtClean="0"/>
              <a:t>Los ITCPs se integra a otros aspectos de planeamiento para coordinar actividades en el lugar de modo tal que puedan ejecutarse de modo seguro, regular y eficiente.</a:t>
            </a:r>
          </a:p>
          <a:p>
            <a:r>
              <a:rPr lang="es-US" noProof="0" dirty="0" smtClean="0"/>
              <a:t>Los ITCPs mejoran la seguridad y la productividad cuando son bien concebidos.</a:t>
            </a:r>
          </a:p>
          <a:p>
            <a:pPr>
              <a:buNone/>
            </a:pPr>
            <a:r>
              <a:rPr lang="es-US" noProof="0" dirty="0" smtClean="0"/>
              <a:t>	</a:t>
            </a:r>
          </a:p>
          <a:p>
            <a:pPr lvl="1"/>
            <a:endParaRPr lang="es-US" noProof="0" dirty="0" smtClean="0"/>
          </a:p>
          <a:p>
            <a:endParaRPr lang="es-US" noProof="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US" noProof="0" dirty="0" smtClean="0"/>
              <a:t>Proceso Integrado</a:t>
            </a:r>
            <a:endParaRPr lang="es-US" noProof="0" dirty="0"/>
          </a:p>
        </p:txBody>
      </p:sp>
      <p:sp>
        <p:nvSpPr>
          <p:cNvPr id="7" name="TextBox 6"/>
          <p:cNvSpPr txBox="1"/>
          <p:nvPr/>
        </p:nvSpPr>
        <p:spPr>
          <a:xfrm>
            <a:off x="5791200" y="3657600"/>
            <a:ext cx="2971800" cy="954107"/>
          </a:xfrm>
          <a:prstGeom prst="rect">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s-US" sz="2800" b="1" dirty="0" smtClean="0"/>
              <a:t>Plan de Control de Tráfico Temporal</a:t>
            </a:r>
            <a:endParaRPr lang="es-US" sz="2800" b="1" dirty="0"/>
          </a:p>
        </p:txBody>
      </p:sp>
      <p:sp>
        <p:nvSpPr>
          <p:cNvPr id="10" name="TextBox 9"/>
          <p:cNvSpPr txBox="1"/>
          <p:nvPr/>
        </p:nvSpPr>
        <p:spPr>
          <a:xfrm>
            <a:off x="3048000" y="1795140"/>
            <a:ext cx="2971800" cy="1384995"/>
          </a:xfrm>
          <a:prstGeom prst="rect">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s-US" sz="2800" b="1" dirty="0" smtClean="0"/>
              <a:t>Gerencia de Proyectos y  Cronograma</a:t>
            </a:r>
            <a:endParaRPr lang="es-US" sz="2800" b="1" dirty="0"/>
          </a:p>
        </p:txBody>
      </p:sp>
      <p:sp>
        <p:nvSpPr>
          <p:cNvPr id="11" name="TextBox 10"/>
          <p:cNvSpPr txBox="1"/>
          <p:nvPr/>
        </p:nvSpPr>
        <p:spPr>
          <a:xfrm>
            <a:off x="4876799" y="5589983"/>
            <a:ext cx="2971800" cy="954107"/>
          </a:xfrm>
          <a:prstGeom prst="rect">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s-US" sz="2800" b="1" dirty="0" smtClean="0"/>
              <a:t>Comunicaciones al Subcontratista</a:t>
            </a:r>
            <a:endParaRPr lang="es-US" sz="2800" b="1" dirty="0"/>
          </a:p>
        </p:txBody>
      </p:sp>
      <p:sp>
        <p:nvSpPr>
          <p:cNvPr id="12" name="TextBox 11"/>
          <p:cNvSpPr txBox="1"/>
          <p:nvPr/>
        </p:nvSpPr>
        <p:spPr>
          <a:xfrm>
            <a:off x="1333500" y="5589983"/>
            <a:ext cx="2971800" cy="954107"/>
          </a:xfrm>
          <a:prstGeom prst="rect">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s-US" sz="2800" b="1" dirty="0" smtClean="0"/>
              <a:t>Salud y Seguridad Ocupacional</a:t>
            </a:r>
            <a:endParaRPr lang="es-US" sz="2800" b="1" dirty="0"/>
          </a:p>
        </p:txBody>
      </p:sp>
      <p:sp>
        <p:nvSpPr>
          <p:cNvPr id="13" name="TextBox 12"/>
          <p:cNvSpPr txBox="1"/>
          <p:nvPr/>
        </p:nvSpPr>
        <p:spPr>
          <a:xfrm>
            <a:off x="457200" y="3657600"/>
            <a:ext cx="2133600" cy="954107"/>
          </a:xfrm>
          <a:prstGeom prst="rect">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s-US" sz="2800" b="1" dirty="0" smtClean="0"/>
              <a:t>Control de Calidad</a:t>
            </a:r>
            <a:endParaRPr lang="es-US" sz="2800" b="1" dirty="0"/>
          </a:p>
        </p:txBody>
      </p:sp>
      <p:sp>
        <p:nvSpPr>
          <p:cNvPr id="14" name="TextBox 13"/>
          <p:cNvSpPr txBox="1"/>
          <p:nvPr/>
        </p:nvSpPr>
        <p:spPr>
          <a:xfrm>
            <a:off x="3121980" y="3657600"/>
            <a:ext cx="2542931" cy="1092607"/>
          </a:xfrm>
          <a:prstGeom prst="rect">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ts val="3900"/>
              </a:lnSpc>
            </a:pPr>
            <a:r>
              <a:rPr lang="en-US" sz="3200" b="1" dirty="0" err="1" smtClean="0">
                <a:solidFill>
                  <a:schemeClr val="accent2">
                    <a:lumMod val="75000"/>
                  </a:schemeClr>
                </a:solidFill>
                <a:effectLst>
                  <a:outerShdw blurRad="38100" dist="38100" dir="2700000" algn="tl">
                    <a:srgbClr val="000000">
                      <a:alpha val="43137"/>
                    </a:srgbClr>
                  </a:outerShdw>
                </a:effectLst>
              </a:rPr>
              <a:t>Seguridad</a:t>
            </a:r>
            <a:r>
              <a:rPr lang="en-US" sz="3200" b="1" dirty="0" smtClean="0">
                <a:solidFill>
                  <a:schemeClr val="accent2">
                    <a:lumMod val="75000"/>
                  </a:schemeClr>
                </a:solidFill>
                <a:effectLst>
                  <a:outerShdw blurRad="38100" dist="38100" dir="2700000" algn="tl">
                    <a:srgbClr val="000000">
                      <a:alpha val="43137"/>
                    </a:srgbClr>
                  </a:outerShdw>
                </a:effectLst>
              </a:rPr>
              <a:t> del </a:t>
            </a:r>
            <a:r>
              <a:rPr lang="en-US" sz="3200" b="1" dirty="0" err="1" smtClean="0">
                <a:solidFill>
                  <a:schemeClr val="accent2">
                    <a:lumMod val="75000"/>
                  </a:schemeClr>
                </a:solidFill>
                <a:effectLst>
                  <a:outerShdw blurRad="38100" dist="38100" dir="2700000" algn="tl">
                    <a:srgbClr val="000000">
                      <a:alpha val="43137"/>
                    </a:srgbClr>
                  </a:outerShdw>
                </a:effectLst>
              </a:rPr>
              <a:t>Trabajador</a:t>
            </a:r>
            <a:endParaRPr lang="en-US" sz="3200" b="1" dirty="0">
              <a:solidFill>
                <a:schemeClr val="accent2">
                  <a:lumMod val="75000"/>
                </a:schemeClr>
              </a:solidFill>
              <a:effectLst>
                <a:outerShdw blurRad="38100" dist="38100" dir="2700000" algn="tl">
                  <a:srgbClr val="000000">
                    <a:alpha val="43137"/>
                  </a:srgbClr>
                </a:outerShdw>
              </a:effectLst>
            </a:endParaRPr>
          </a:p>
        </p:txBody>
      </p:sp>
      <p:sp>
        <p:nvSpPr>
          <p:cNvPr id="16" name="Left-Right Arrow 15"/>
          <p:cNvSpPr/>
          <p:nvPr/>
        </p:nvSpPr>
        <p:spPr>
          <a:xfrm rot="2835053">
            <a:off x="5539339" y="2624297"/>
            <a:ext cx="2424915" cy="3810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Left-Right Arrow 16"/>
          <p:cNvSpPr/>
          <p:nvPr/>
        </p:nvSpPr>
        <p:spPr>
          <a:xfrm rot="7109058">
            <a:off x="7391339" y="4996081"/>
            <a:ext cx="1725223" cy="3810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8" name="Left-Right Arrow 17"/>
          <p:cNvSpPr/>
          <p:nvPr/>
        </p:nvSpPr>
        <p:spPr>
          <a:xfrm rot="3220460">
            <a:off x="227117" y="4891909"/>
            <a:ext cx="1568956" cy="3810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Left-Right Arrow 18"/>
          <p:cNvSpPr/>
          <p:nvPr/>
        </p:nvSpPr>
        <p:spPr>
          <a:xfrm rot="8195383">
            <a:off x="1085915" y="2581237"/>
            <a:ext cx="2461500" cy="46430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Left-Right Arrow 19"/>
          <p:cNvSpPr/>
          <p:nvPr/>
        </p:nvSpPr>
        <p:spPr>
          <a:xfrm rot="7109058">
            <a:off x="2786684" y="4792685"/>
            <a:ext cx="1075677" cy="3810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Left-Right Arrow 20"/>
          <p:cNvSpPr/>
          <p:nvPr/>
        </p:nvSpPr>
        <p:spPr>
          <a:xfrm rot="10800000">
            <a:off x="4038600" y="5562600"/>
            <a:ext cx="1028700" cy="3810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2" name="Left-Right Arrow 21"/>
          <p:cNvSpPr/>
          <p:nvPr/>
        </p:nvSpPr>
        <p:spPr>
          <a:xfrm rot="3239948">
            <a:off x="4656817" y="4852391"/>
            <a:ext cx="1075677" cy="3810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3" name="Left-Right Arrow 22"/>
          <p:cNvSpPr/>
          <p:nvPr/>
        </p:nvSpPr>
        <p:spPr>
          <a:xfrm rot="10800000">
            <a:off x="2362200" y="3962400"/>
            <a:ext cx="1066800" cy="3810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4" name="Left-Right Arrow 23"/>
          <p:cNvSpPr/>
          <p:nvPr/>
        </p:nvSpPr>
        <p:spPr>
          <a:xfrm rot="5400000">
            <a:off x="4000500" y="3238500"/>
            <a:ext cx="762000" cy="3810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5" name="Left-Right Arrow 24"/>
          <p:cNvSpPr/>
          <p:nvPr/>
        </p:nvSpPr>
        <p:spPr>
          <a:xfrm rot="10800000">
            <a:off x="4876800" y="3962400"/>
            <a:ext cx="1075677" cy="3810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0.70"/>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strVal val="#ppt_w*0.70"/>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Effect transition="in" filter="fade">
                                      <p:cBhvr>
                                        <p:cTn id="27" dur="1000"/>
                                        <p:tgtEl>
                                          <p:spTgt spid="11"/>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strVal val="#ppt_w*0.70"/>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Effect transition="in" filter="fade">
                                      <p:cBhvr>
                                        <p:cTn id="33" dur="1000"/>
                                        <p:tgtEl>
                                          <p:spTgt spid="17"/>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strVal val="#ppt_w*0.70"/>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Effect transition="in" filter="fade">
                                      <p:cBhvr>
                                        <p:cTn id="39" dur="1000"/>
                                        <p:tgtEl>
                                          <p:spTgt spid="12"/>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strVal val="#ppt_w*0.70"/>
                                          </p:val>
                                        </p:tav>
                                        <p:tav tm="100000">
                                          <p:val>
                                            <p:strVal val="#ppt_w"/>
                                          </p:val>
                                        </p:tav>
                                      </p:tavLst>
                                    </p:anim>
                                    <p:anim calcmode="lin" valueType="num">
                                      <p:cBhvr>
                                        <p:cTn id="44" dur="1000" fill="hold"/>
                                        <p:tgtEl>
                                          <p:spTgt spid="21"/>
                                        </p:tgtEl>
                                        <p:attrNameLst>
                                          <p:attrName>ppt_h</p:attrName>
                                        </p:attrNameLst>
                                      </p:cBhvr>
                                      <p:tavLst>
                                        <p:tav tm="0">
                                          <p:val>
                                            <p:strVal val="#ppt_h"/>
                                          </p:val>
                                        </p:tav>
                                        <p:tav tm="100000">
                                          <p:val>
                                            <p:strVal val="#ppt_h"/>
                                          </p:val>
                                        </p:tav>
                                      </p:tavLst>
                                    </p:anim>
                                    <p:animEffect transition="in" filter="fade">
                                      <p:cBhvr>
                                        <p:cTn id="45" dur="1000"/>
                                        <p:tgtEl>
                                          <p:spTgt spid="21"/>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strVal val="#ppt_w*0.70"/>
                                          </p:val>
                                        </p:tav>
                                        <p:tav tm="100000">
                                          <p:val>
                                            <p:strVal val="#ppt_w"/>
                                          </p:val>
                                        </p:tav>
                                      </p:tavLst>
                                    </p:anim>
                                    <p:anim calcmode="lin" valueType="num">
                                      <p:cBhvr>
                                        <p:cTn id="50" dur="1000" fill="hold"/>
                                        <p:tgtEl>
                                          <p:spTgt spid="13"/>
                                        </p:tgtEl>
                                        <p:attrNameLst>
                                          <p:attrName>ppt_h</p:attrName>
                                        </p:attrNameLst>
                                      </p:cBhvr>
                                      <p:tavLst>
                                        <p:tav tm="0">
                                          <p:val>
                                            <p:strVal val="#ppt_h"/>
                                          </p:val>
                                        </p:tav>
                                        <p:tav tm="100000">
                                          <p:val>
                                            <p:strVal val="#ppt_h"/>
                                          </p:val>
                                        </p:tav>
                                      </p:tavLst>
                                    </p:anim>
                                    <p:animEffect transition="in" filter="fade">
                                      <p:cBhvr>
                                        <p:cTn id="51" dur="1000"/>
                                        <p:tgtEl>
                                          <p:spTgt spid="13"/>
                                        </p:tgtEl>
                                      </p:cBhvr>
                                    </p:animEffect>
                                  </p:childTnLst>
                                </p:cTn>
                              </p:par>
                            </p:childTnLst>
                          </p:cTn>
                        </p:par>
                        <p:par>
                          <p:cTn id="52" fill="hold">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strVal val="#ppt_w*0.70"/>
                                          </p:val>
                                        </p:tav>
                                        <p:tav tm="100000">
                                          <p:val>
                                            <p:strVal val="#ppt_w"/>
                                          </p:val>
                                        </p:tav>
                                      </p:tavLst>
                                    </p:anim>
                                    <p:anim calcmode="lin" valueType="num">
                                      <p:cBhvr>
                                        <p:cTn id="56" dur="1000" fill="hold"/>
                                        <p:tgtEl>
                                          <p:spTgt spid="18"/>
                                        </p:tgtEl>
                                        <p:attrNameLst>
                                          <p:attrName>ppt_h</p:attrName>
                                        </p:attrNameLst>
                                      </p:cBhvr>
                                      <p:tavLst>
                                        <p:tav tm="0">
                                          <p:val>
                                            <p:strVal val="#ppt_h"/>
                                          </p:val>
                                        </p:tav>
                                        <p:tav tm="100000">
                                          <p:val>
                                            <p:strVal val="#ppt_h"/>
                                          </p:val>
                                        </p:tav>
                                      </p:tavLst>
                                    </p:anim>
                                    <p:animEffect transition="in" filter="fade">
                                      <p:cBhvr>
                                        <p:cTn id="57" dur="1000"/>
                                        <p:tgtEl>
                                          <p:spTgt spid="18"/>
                                        </p:tgtEl>
                                      </p:cBhvr>
                                    </p:animEffect>
                                  </p:childTnLst>
                                </p:cTn>
                              </p:par>
                            </p:childTnLst>
                          </p:cTn>
                        </p:par>
                        <p:par>
                          <p:cTn id="58" fill="hold">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ppt_w</p:attrName>
                                        </p:attrNameLst>
                                      </p:cBhvr>
                                      <p:tavLst>
                                        <p:tav tm="0">
                                          <p:val>
                                            <p:strVal val="#ppt_w*0.70"/>
                                          </p:val>
                                        </p:tav>
                                        <p:tav tm="100000">
                                          <p:val>
                                            <p:strVal val="#ppt_w"/>
                                          </p:val>
                                        </p:tav>
                                      </p:tavLst>
                                    </p:anim>
                                    <p:anim calcmode="lin" valueType="num">
                                      <p:cBhvr>
                                        <p:cTn id="62" dur="1000" fill="hold"/>
                                        <p:tgtEl>
                                          <p:spTgt spid="19"/>
                                        </p:tgtEl>
                                        <p:attrNameLst>
                                          <p:attrName>ppt_h</p:attrName>
                                        </p:attrNameLst>
                                      </p:cBhvr>
                                      <p:tavLst>
                                        <p:tav tm="0">
                                          <p:val>
                                            <p:strVal val="#ppt_h"/>
                                          </p:val>
                                        </p:tav>
                                        <p:tav tm="100000">
                                          <p:val>
                                            <p:strVal val="#ppt_h"/>
                                          </p:val>
                                        </p:tav>
                                      </p:tavLst>
                                    </p:anim>
                                    <p:animEffect transition="in" filter="fade">
                                      <p:cBhvr>
                                        <p:cTn id="63" dur="1000"/>
                                        <p:tgtEl>
                                          <p:spTgt spid="19"/>
                                        </p:tgtEl>
                                      </p:cBhvr>
                                    </p:animEffect>
                                  </p:childTnLst>
                                </p:cTn>
                              </p:par>
                            </p:childTnLst>
                          </p:cTn>
                        </p:par>
                        <p:par>
                          <p:cTn id="64" fill="hold">
                            <p:stCondLst>
                              <p:cond delay="10000"/>
                            </p:stCondLst>
                            <p:childTnLst>
                              <p:par>
                                <p:cTn id="65" presetID="51"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770" decel="100000"/>
                                        <p:tgtEl>
                                          <p:spTgt spid="14"/>
                                        </p:tgtEl>
                                      </p:cBhvr>
                                    </p:animEffect>
                                    <p:animScale>
                                      <p:cBhvr>
                                        <p:cTn id="68" dur="770" decel="100000"/>
                                        <p:tgtEl>
                                          <p:spTgt spid="14"/>
                                        </p:tgtEl>
                                      </p:cBhvr>
                                      <p:from x="10000" y="10000"/>
                                      <p:to x="200000" y="450000"/>
                                    </p:animScale>
                                    <p:animScale>
                                      <p:cBhvr>
                                        <p:cTn id="69" dur="1230" accel="100000" fill="hold">
                                          <p:stCondLst>
                                            <p:cond delay="770"/>
                                          </p:stCondLst>
                                        </p:cTn>
                                        <p:tgtEl>
                                          <p:spTgt spid="14"/>
                                        </p:tgtEl>
                                      </p:cBhvr>
                                      <p:from x="200000" y="450000"/>
                                      <p:to x="100000" y="100000"/>
                                    </p:animScale>
                                    <p:set>
                                      <p:cBhvr>
                                        <p:cTn id="70" dur="770" fill="hold"/>
                                        <p:tgtEl>
                                          <p:spTgt spid="14"/>
                                        </p:tgtEl>
                                        <p:attrNameLst>
                                          <p:attrName>ppt_x</p:attrName>
                                        </p:attrNameLst>
                                      </p:cBhvr>
                                      <p:to>
                                        <p:strVal val="(0.5)"/>
                                      </p:to>
                                    </p:set>
                                    <p:anim from="(0.5)" to="(#ppt_x)" calcmode="lin" valueType="num">
                                      <p:cBhvr>
                                        <p:cTn id="71" dur="1230" accel="100000" fill="hold">
                                          <p:stCondLst>
                                            <p:cond delay="770"/>
                                          </p:stCondLst>
                                        </p:cTn>
                                        <p:tgtEl>
                                          <p:spTgt spid="14"/>
                                        </p:tgtEl>
                                        <p:attrNameLst>
                                          <p:attrName>ppt_x</p:attrName>
                                        </p:attrNameLst>
                                      </p:cBhvr>
                                    </p:anim>
                                    <p:set>
                                      <p:cBhvr>
                                        <p:cTn id="72" dur="770" fill="hold"/>
                                        <p:tgtEl>
                                          <p:spTgt spid="14"/>
                                        </p:tgtEl>
                                        <p:attrNameLst>
                                          <p:attrName>ppt_y</p:attrName>
                                        </p:attrNameLst>
                                      </p:cBhvr>
                                      <p:to>
                                        <p:strVal val="(#ppt_y+0.4)"/>
                                      </p:to>
                                    </p:set>
                                    <p:anim from="(#ppt_y+0.4)" to="(#ppt_y)" calcmode="lin" valueType="num">
                                      <p:cBhvr>
                                        <p:cTn id="73" dur="1230" accel="100000" fill="hold">
                                          <p:stCondLst>
                                            <p:cond delay="770"/>
                                          </p:stCondLst>
                                        </p:cTn>
                                        <p:tgtEl>
                                          <p:spTgt spid="14"/>
                                        </p:tgtEl>
                                        <p:attrNameLst>
                                          <p:attrName>ppt_y</p:attrName>
                                        </p:attrNameLst>
                                      </p:cBhvr>
                                    </p:anim>
                                  </p:childTnLst>
                                </p:cTn>
                              </p:par>
                            </p:childTnLst>
                          </p:cTn>
                        </p:par>
                        <p:par>
                          <p:cTn id="74" fill="hold">
                            <p:stCondLst>
                              <p:cond delay="12000"/>
                            </p:stCondLst>
                            <p:childTnLst>
                              <p:par>
                                <p:cTn id="75" presetID="55" presetClass="entr" presetSubtype="0"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1000" fill="hold"/>
                                        <p:tgtEl>
                                          <p:spTgt spid="24"/>
                                        </p:tgtEl>
                                        <p:attrNameLst>
                                          <p:attrName>ppt_w</p:attrName>
                                        </p:attrNameLst>
                                      </p:cBhvr>
                                      <p:tavLst>
                                        <p:tav tm="0">
                                          <p:val>
                                            <p:strVal val="#ppt_w*0.70"/>
                                          </p:val>
                                        </p:tav>
                                        <p:tav tm="100000">
                                          <p:val>
                                            <p:strVal val="#ppt_w"/>
                                          </p:val>
                                        </p:tav>
                                      </p:tavLst>
                                    </p:anim>
                                    <p:anim calcmode="lin" valueType="num">
                                      <p:cBhvr>
                                        <p:cTn id="78" dur="1000" fill="hold"/>
                                        <p:tgtEl>
                                          <p:spTgt spid="24"/>
                                        </p:tgtEl>
                                        <p:attrNameLst>
                                          <p:attrName>ppt_h</p:attrName>
                                        </p:attrNameLst>
                                      </p:cBhvr>
                                      <p:tavLst>
                                        <p:tav tm="0">
                                          <p:val>
                                            <p:strVal val="#ppt_h"/>
                                          </p:val>
                                        </p:tav>
                                        <p:tav tm="100000">
                                          <p:val>
                                            <p:strVal val="#ppt_h"/>
                                          </p:val>
                                        </p:tav>
                                      </p:tavLst>
                                    </p:anim>
                                    <p:animEffect transition="in" filter="fade">
                                      <p:cBhvr>
                                        <p:cTn id="79" dur="1000"/>
                                        <p:tgtEl>
                                          <p:spTgt spid="24"/>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1000" fill="hold"/>
                                        <p:tgtEl>
                                          <p:spTgt spid="25"/>
                                        </p:tgtEl>
                                        <p:attrNameLst>
                                          <p:attrName>ppt_w</p:attrName>
                                        </p:attrNameLst>
                                      </p:cBhvr>
                                      <p:tavLst>
                                        <p:tav tm="0">
                                          <p:val>
                                            <p:strVal val="#ppt_w*0.70"/>
                                          </p:val>
                                        </p:tav>
                                        <p:tav tm="100000">
                                          <p:val>
                                            <p:strVal val="#ppt_w"/>
                                          </p:val>
                                        </p:tav>
                                      </p:tavLst>
                                    </p:anim>
                                    <p:anim calcmode="lin" valueType="num">
                                      <p:cBhvr>
                                        <p:cTn id="83" dur="1000" fill="hold"/>
                                        <p:tgtEl>
                                          <p:spTgt spid="25"/>
                                        </p:tgtEl>
                                        <p:attrNameLst>
                                          <p:attrName>ppt_h</p:attrName>
                                        </p:attrNameLst>
                                      </p:cBhvr>
                                      <p:tavLst>
                                        <p:tav tm="0">
                                          <p:val>
                                            <p:strVal val="#ppt_h"/>
                                          </p:val>
                                        </p:tav>
                                        <p:tav tm="100000">
                                          <p:val>
                                            <p:strVal val="#ppt_h"/>
                                          </p:val>
                                        </p:tav>
                                      </p:tavLst>
                                    </p:anim>
                                    <p:animEffect transition="in" filter="fade">
                                      <p:cBhvr>
                                        <p:cTn id="84" dur="1000"/>
                                        <p:tgtEl>
                                          <p:spTgt spid="25"/>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1000" fill="hold"/>
                                        <p:tgtEl>
                                          <p:spTgt spid="22"/>
                                        </p:tgtEl>
                                        <p:attrNameLst>
                                          <p:attrName>ppt_w</p:attrName>
                                        </p:attrNameLst>
                                      </p:cBhvr>
                                      <p:tavLst>
                                        <p:tav tm="0">
                                          <p:val>
                                            <p:strVal val="#ppt_w*0.70"/>
                                          </p:val>
                                        </p:tav>
                                        <p:tav tm="100000">
                                          <p:val>
                                            <p:strVal val="#ppt_w"/>
                                          </p:val>
                                        </p:tav>
                                      </p:tavLst>
                                    </p:anim>
                                    <p:anim calcmode="lin" valueType="num">
                                      <p:cBhvr>
                                        <p:cTn id="88" dur="1000" fill="hold"/>
                                        <p:tgtEl>
                                          <p:spTgt spid="22"/>
                                        </p:tgtEl>
                                        <p:attrNameLst>
                                          <p:attrName>ppt_h</p:attrName>
                                        </p:attrNameLst>
                                      </p:cBhvr>
                                      <p:tavLst>
                                        <p:tav tm="0">
                                          <p:val>
                                            <p:strVal val="#ppt_h"/>
                                          </p:val>
                                        </p:tav>
                                        <p:tav tm="100000">
                                          <p:val>
                                            <p:strVal val="#ppt_h"/>
                                          </p:val>
                                        </p:tav>
                                      </p:tavLst>
                                    </p:anim>
                                    <p:animEffect transition="in" filter="fade">
                                      <p:cBhvr>
                                        <p:cTn id="89" dur="1000"/>
                                        <p:tgtEl>
                                          <p:spTgt spid="22"/>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1000" fill="hold"/>
                                        <p:tgtEl>
                                          <p:spTgt spid="20"/>
                                        </p:tgtEl>
                                        <p:attrNameLst>
                                          <p:attrName>ppt_w</p:attrName>
                                        </p:attrNameLst>
                                      </p:cBhvr>
                                      <p:tavLst>
                                        <p:tav tm="0">
                                          <p:val>
                                            <p:strVal val="#ppt_w*0.70"/>
                                          </p:val>
                                        </p:tav>
                                        <p:tav tm="100000">
                                          <p:val>
                                            <p:strVal val="#ppt_w"/>
                                          </p:val>
                                        </p:tav>
                                      </p:tavLst>
                                    </p:anim>
                                    <p:anim calcmode="lin" valueType="num">
                                      <p:cBhvr>
                                        <p:cTn id="93" dur="1000" fill="hold"/>
                                        <p:tgtEl>
                                          <p:spTgt spid="20"/>
                                        </p:tgtEl>
                                        <p:attrNameLst>
                                          <p:attrName>ppt_h</p:attrName>
                                        </p:attrNameLst>
                                      </p:cBhvr>
                                      <p:tavLst>
                                        <p:tav tm="0">
                                          <p:val>
                                            <p:strVal val="#ppt_h"/>
                                          </p:val>
                                        </p:tav>
                                        <p:tav tm="100000">
                                          <p:val>
                                            <p:strVal val="#ppt_h"/>
                                          </p:val>
                                        </p:tav>
                                      </p:tavLst>
                                    </p:anim>
                                    <p:animEffect transition="in" filter="fade">
                                      <p:cBhvr>
                                        <p:cTn id="94" dur="1000"/>
                                        <p:tgtEl>
                                          <p:spTgt spid="20"/>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1000" fill="hold"/>
                                        <p:tgtEl>
                                          <p:spTgt spid="23"/>
                                        </p:tgtEl>
                                        <p:attrNameLst>
                                          <p:attrName>ppt_w</p:attrName>
                                        </p:attrNameLst>
                                      </p:cBhvr>
                                      <p:tavLst>
                                        <p:tav tm="0">
                                          <p:val>
                                            <p:strVal val="#ppt_w*0.70"/>
                                          </p:val>
                                        </p:tav>
                                        <p:tav tm="100000">
                                          <p:val>
                                            <p:strVal val="#ppt_w"/>
                                          </p:val>
                                        </p:tav>
                                      </p:tavLst>
                                    </p:anim>
                                    <p:anim calcmode="lin" valueType="num">
                                      <p:cBhvr>
                                        <p:cTn id="98" dur="1000" fill="hold"/>
                                        <p:tgtEl>
                                          <p:spTgt spid="23"/>
                                        </p:tgtEl>
                                        <p:attrNameLst>
                                          <p:attrName>ppt_h</p:attrName>
                                        </p:attrNameLst>
                                      </p:cBhvr>
                                      <p:tavLst>
                                        <p:tav tm="0">
                                          <p:val>
                                            <p:strVal val="#ppt_h"/>
                                          </p:val>
                                        </p:tav>
                                        <p:tav tm="100000">
                                          <p:val>
                                            <p:strVal val="#ppt_h"/>
                                          </p:val>
                                        </p:tav>
                                      </p:tavLst>
                                    </p:anim>
                                    <p:animEffect transition="in" filter="fade">
                                      <p:cBhvr>
                                        <p:cTn id="9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US" noProof="0" dirty="0" smtClean="0"/>
              <a:t>Productividad y Eficiencia</a:t>
            </a:r>
            <a:endParaRPr lang="es-US" noProof="0" dirty="0"/>
          </a:p>
        </p:txBody>
      </p:sp>
      <p:sp>
        <p:nvSpPr>
          <p:cNvPr id="4" name="Content Placeholder 3"/>
          <p:cNvSpPr>
            <a:spLocks noGrp="1"/>
          </p:cNvSpPr>
          <p:nvPr>
            <p:ph idx="1"/>
          </p:nvPr>
        </p:nvSpPr>
        <p:spPr>
          <a:xfrm>
            <a:off x="152400" y="1752600"/>
            <a:ext cx="3733800" cy="4373563"/>
          </a:xfrm>
        </p:spPr>
        <p:txBody>
          <a:bodyPr>
            <a:normAutofit fontScale="92500"/>
          </a:bodyPr>
          <a:lstStyle/>
          <a:p>
            <a:r>
              <a:rPr lang="es-US" noProof="0" dirty="0" smtClean="0"/>
              <a:t>Mejores rutas de tráfico interno y un estricto control de los retrocesos reducen los incidentes que consumen tiempo</a:t>
            </a:r>
            <a:endParaRPr lang="es-US" noProof="0" dirty="0"/>
          </a:p>
        </p:txBody>
      </p:sp>
      <p:pic>
        <p:nvPicPr>
          <p:cNvPr id="5" name="Picture 2" descr="2008_0416July2007Site7006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1905000"/>
            <a:ext cx="4927600" cy="42672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US" noProof="0" dirty="0" smtClean="0"/>
              <a:t>Productividad y Eficiencia</a:t>
            </a:r>
            <a:endParaRPr lang="es-US" noProof="0" dirty="0"/>
          </a:p>
        </p:txBody>
      </p:sp>
      <p:sp>
        <p:nvSpPr>
          <p:cNvPr id="4" name="Content Placeholder 3"/>
          <p:cNvSpPr>
            <a:spLocks noGrp="1"/>
          </p:cNvSpPr>
          <p:nvPr>
            <p:ph idx="1"/>
          </p:nvPr>
        </p:nvSpPr>
        <p:spPr>
          <a:xfrm>
            <a:off x="152400" y="1752600"/>
            <a:ext cx="3886200" cy="4800600"/>
          </a:xfrm>
        </p:spPr>
        <p:txBody>
          <a:bodyPr>
            <a:normAutofit fontScale="92500" lnSpcReduction="20000"/>
          </a:bodyPr>
          <a:lstStyle/>
          <a:p>
            <a:r>
              <a:rPr lang="es-US" noProof="0" dirty="0" smtClean="0"/>
              <a:t>Cuando se ejecutan bien, </a:t>
            </a:r>
            <a:r>
              <a:rPr lang="es-US" dirty="0" smtClean="0"/>
              <a:t>los </a:t>
            </a:r>
            <a:r>
              <a:rPr lang="es-US" noProof="0" dirty="0" smtClean="0"/>
              <a:t>ITCPs controlarán y alertarán a los trabajadores </a:t>
            </a:r>
            <a:r>
              <a:rPr lang="es-US" dirty="0" smtClean="0"/>
              <a:t>sobre los peligros sobre la cabeza y debajo del suelo como líneas eléctricas, grúas y otros servicios</a:t>
            </a:r>
            <a:r>
              <a:rPr lang="es-US" noProof="0" dirty="0" smtClean="0"/>
              <a:t>.</a:t>
            </a:r>
            <a:endParaRPr lang="es-US" noProof="0" dirty="0"/>
          </a:p>
        </p:txBody>
      </p:sp>
      <p:pic>
        <p:nvPicPr>
          <p:cNvPr id="6" name="Picture 8" descr="cranefire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2057400"/>
            <a:ext cx="4470400" cy="3352800"/>
          </a:xfrm>
          <a:prstGeom prst="rect">
            <a:avLst/>
          </a:prstGeom>
          <a:ln w="12700">
            <a:solidFill>
              <a:schemeClr val="tx1"/>
            </a:solidFill>
          </a:ln>
          <a:effectLst>
            <a:outerShdw blurRad="292100" dist="139700" dir="2700000" algn="tl" rotWithShape="0">
              <a:srgbClr val="333333">
                <a:alpha val="65000"/>
              </a:srgbClr>
            </a:outerShdw>
          </a:effectLst>
        </p:spPr>
      </p:pic>
      <p:pic>
        <p:nvPicPr>
          <p:cNvPr id="1229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3962400"/>
            <a:ext cx="1905000" cy="2596061"/>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US" noProof="0" dirty="0" smtClean="0"/>
              <a:t>Productividad y Eficiencia</a:t>
            </a:r>
            <a:endParaRPr lang="es-US" noProof="0" dirty="0"/>
          </a:p>
        </p:txBody>
      </p:sp>
      <p:sp>
        <p:nvSpPr>
          <p:cNvPr id="4" name="Content Placeholder 3"/>
          <p:cNvSpPr>
            <a:spLocks noGrp="1"/>
          </p:cNvSpPr>
          <p:nvPr>
            <p:ph idx="1"/>
          </p:nvPr>
        </p:nvSpPr>
        <p:spPr>
          <a:xfrm>
            <a:off x="0" y="2133601"/>
            <a:ext cx="3429000" cy="4038600"/>
          </a:xfrm>
        </p:spPr>
        <p:txBody>
          <a:bodyPr>
            <a:normAutofit/>
          </a:bodyPr>
          <a:lstStyle/>
          <a:p>
            <a:r>
              <a:rPr lang="es-US" noProof="0" dirty="0" smtClean="0"/>
              <a:t>Se puede mejorar la eficiencia reduciendo </a:t>
            </a:r>
            <a:r>
              <a:rPr lang="es-US" dirty="0" smtClean="0"/>
              <a:t>el reposiciona-miento</a:t>
            </a:r>
            <a:r>
              <a:rPr lang="es-US" noProof="0" dirty="0" smtClean="0"/>
              <a:t>.</a:t>
            </a:r>
            <a:endParaRPr lang="es-US" noProof="0" dirty="0"/>
          </a:p>
        </p:txBody>
      </p:sp>
      <p:pic>
        <p:nvPicPr>
          <p:cNvPr id="87042" name="Picture 2"/>
          <p:cNvPicPr>
            <a:picLocks noChangeAspect="1" noChangeArrowheads="1"/>
          </p:cNvPicPr>
          <p:nvPr/>
        </p:nvPicPr>
        <p:blipFill>
          <a:blip r:embed="rId3" cstate="print"/>
          <a:srcRect/>
          <a:stretch>
            <a:fillRect/>
          </a:stretch>
        </p:blipFill>
        <p:spPr bwMode="auto">
          <a:xfrm>
            <a:off x="3429000" y="1905000"/>
            <a:ext cx="5468496" cy="3513575"/>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p:cNvPicPr>
            <a:picLocks noChangeAspect="1" noChangeArrowheads="1"/>
          </p:cNvPicPr>
          <p:nvPr/>
        </p:nvPicPr>
        <p:blipFill>
          <a:blip r:embed="rId3" cstate="print"/>
          <a:srcRect/>
          <a:stretch>
            <a:fillRect/>
          </a:stretch>
        </p:blipFill>
        <p:spPr bwMode="auto">
          <a:xfrm>
            <a:off x="228600" y="3962400"/>
            <a:ext cx="3495675" cy="2562225"/>
          </a:xfrm>
          <a:prstGeom prst="rect">
            <a:avLst/>
          </a:prstGeom>
          <a:ln w="12700">
            <a:solidFill>
              <a:schemeClr val="tx1"/>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normAutofit/>
          </a:bodyPr>
          <a:lstStyle/>
          <a:p>
            <a:r>
              <a:rPr lang="es-US" noProof="0" dirty="0" smtClean="0"/>
              <a:t>Productividad y Eficiencia</a:t>
            </a:r>
            <a:endParaRPr lang="es-US" noProof="0" dirty="0"/>
          </a:p>
        </p:txBody>
      </p:sp>
      <p:sp>
        <p:nvSpPr>
          <p:cNvPr id="4" name="Content Placeholder 3"/>
          <p:cNvSpPr>
            <a:spLocks noGrp="1"/>
          </p:cNvSpPr>
          <p:nvPr>
            <p:ph idx="1"/>
          </p:nvPr>
        </p:nvSpPr>
        <p:spPr>
          <a:xfrm>
            <a:off x="152400" y="1752600"/>
            <a:ext cx="8763000" cy="4373563"/>
          </a:xfrm>
        </p:spPr>
        <p:txBody>
          <a:bodyPr/>
          <a:lstStyle/>
          <a:p>
            <a:r>
              <a:rPr lang="es-US" noProof="0" dirty="0" smtClean="0"/>
              <a:t>Una de las grandes contribuciones de los ITCPs es la mejora de las comunicaciones.</a:t>
            </a:r>
            <a:endParaRPr lang="es-US" noProof="0" dirty="0"/>
          </a:p>
        </p:txBody>
      </p:sp>
      <p:pic>
        <p:nvPicPr>
          <p:cNvPr id="8806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0" y="3276600"/>
            <a:ext cx="5140325" cy="3384550"/>
          </a:xfrm>
          <a:prstGeom prst="rect">
            <a:avLst/>
          </a:prstGeom>
          <a:ln w="12700">
            <a:solidFill>
              <a:schemeClr val="tx1"/>
            </a:solidFill>
          </a:ln>
          <a:effectLst>
            <a:outerShdw blurRad="292100" dist="139700" dir="2700000" algn="tl" rotWithShape="0">
              <a:srgbClr val="333333">
                <a:alpha val="65000"/>
              </a:srgbClr>
            </a:outerShdw>
          </a:effectLst>
        </p:spPr>
      </p:pic>
      <p:pic>
        <p:nvPicPr>
          <p:cNvPr id="8806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24200" y="2971800"/>
            <a:ext cx="2324556" cy="19812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Elementos a Considerar en la Gerencia de Comunicaciones</a:t>
            </a:r>
            <a:endParaRPr lang="es-US" noProof="0" dirty="0"/>
          </a:p>
        </p:txBody>
      </p:sp>
      <p:sp>
        <p:nvSpPr>
          <p:cNvPr id="3" name="Content Placeholder 2"/>
          <p:cNvSpPr>
            <a:spLocks noGrp="1"/>
          </p:cNvSpPr>
          <p:nvPr>
            <p:ph idx="1"/>
          </p:nvPr>
        </p:nvSpPr>
        <p:spPr>
          <a:xfrm>
            <a:off x="457200" y="1752600"/>
            <a:ext cx="8229600" cy="4648200"/>
          </a:xfrm>
        </p:spPr>
        <p:txBody>
          <a:bodyPr>
            <a:normAutofit fontScale="92500" lnSpcReduction="20000"/>
          </a:bodyPr>
          <a:lstStyle/>
          <a:p>
            <a:r>
              <a:rPr lang="es-US" noProof="0" dirty="0" smtClean="0"/>
              <a:t>Cadena de mando;</a:t>
            </a:r>
          </a:p>
          <a:p>
            <a:r>
              <a:rPr lang="es-US" noProof="0" dirty="0" smtClean="0"/>
              <a:t>Equipo y personal en la obra;</a:t>
            </a:r>
          </a:p>
          <a:p>
            <a:r>
              <a:rPr lang="es-US" noProof="0" dirty="0" smtClean="0"/>
              <a:t>Información de contacto incluyendo al contratistas en la obra;</a:t>
            </a:r>
          </a:p>
          <a:p>
            <a:r>
              <a:rPr lang="es-US" noProof="0" dirty="0" smtClean="0"/>
              <a:t>Agencia contratante;</a:t>
            </a:r>
          </a:p>
          <a:p>
            <a:r>
              <a:rPr lang="es-US" noProof="0" dirty="0" smtClean="0"/>
              <a:t>Servicios de auxilio en emergencias;</a:t>
            </a:r>
          </a:p>
          <a:p>
            <a:r>
              <a:rPr lang="es-US" noProof="0" dirty="0" smtClean="0"/>
              <a:t>Ubicación, cronograma, y alcances del proyecto;</a:t>
            </a:r>
          </a:p>
          <a:p>
            <a:r>
              <a:rPr lang="es-US" noProof="0" dirty="0" smtClean="0"/>
              <a:t>Asignaciones y responsabilidades.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dirty="0"/>
              <a:t>Elementos </a:t>
            </a:r>
            <a:r>
              <a:rPr lang="es-US" dirty="0" smtClean="0"/>
              <a:t>a Considerar </a:t>
            </a:r>
            <a:r>
              <a:rPr lang="es-US" dirty="0"/>
              <a:t>en </a:t>
            </a:r>
            <a:r>
              <a:rPr lang="es-US" dirty="0" smtClean="0"/>
              <a:t>la Gerencia </a:t>
            </a:r>
            <a:r>
              <a:rPr lang="es-US" dirty="0"/>
              <a:t>de </a:t>
            </a:r>
            <a:r>
              <a:rPr lang="es-US" dirty="0" smtClean="0"/>
              <a:t>Comunicaciones</a:t>
            </a:r>
            <a:endParaRPr lang="es-US" noProof="0" dirty="0"/>
          </a:p>
        </p:txBody>
      </p:sp>
      <p:sp>
        <p:nvSpPr>
          <p:cNvPr id="3" name="Content Placeholder 2"/>
          <p:cNvSpPr>
            <a:spLocks noGrp="1"/>
          </p:cNvSpPr>
          <p:nvPr>
            <p:ph idx="1"/>
          </p:nvPr>
        </p:nvSpPr>
        <p:spPr>
          <a:xfrm>
            <a:off x="228600" y="1752600"/>
            <a:ext cx="8458200" cy="4373563"/>
          </a:xfrm>
        </p:spPr>
        <p:txBody>
          <a:bodyPr>
            <a:noAutofit/>
          </a:bodyPr>
          <a:lstStyle/>
          <a:p>
            <a:r>
              <a:rPr lang="es-US" sz="2600" noProof="0" dirty="0" smtClean="0"/>
              <a:t>El plan de </a:t>
            </a:r>
            <a:r>
              <a:rPr lang="es-US" sz="2600" dirty="0" smtClean="0"/>
              <a:t>operaciones de las comunicación del </a:t>
            </a:r>
            <a:r>
              <a:rPr lang="es-US" sz="2600" noProof="0" dirty="0" smtClean="0"/>
              <a:t>ITCP </a:t>
            </a:r>
            <a:r>
              <a:rPr lang="es-US" sz="2600" dirty="0" smtClean="0"/>
              <a:t>debe incluir lo siguiente</a:t>
            </a:r>
            <a:r>
              <a:rPr lang="es-US" sz="2600" noProof="0" dirty="0" smtClean="0"/>
              <a:t>:</a:t>
            </a:r>
          </a:p>
          <a:p>
            <a:pPr lvl="1"/>
            <a:r>
              <a:rPr lang="es-US" sz="2600" noProof="0" dirty="0" smtClean="0"/>
              <a:t>Comunicaciones respecto a cambios del al ITCP</a:t>
            </a:r>
          </a:p>
          <a:p>
            <a:pPr lvl="1"/>
            <a:r>
              <a:rPr lang="es-US" sz="2600" noProof="0" dirty="0" smtClean="0"/>
              <a:t>Medios para que los trabajadores a pie se comuniquen con choferes, operadores y quienes coordinan el ingreso y salida de vehículos y el movimiento de equipos dentro de la obra</a:t>
            </a:r>
          </a:p>
          <a:p>
            <a:pPr lvl="1"/>
            <a:r>
              <a:rPr lang="es-US" sz="2600" noProof="0" dirty="0" smtClean="0"/>
              <a:t>Medios para que los operadores se comuniquen entre sí y con el personal clave de la obra</a:t>
            </a:r>
          </a:p>
          <a:p>
            <a:pPr lvl="1"/>
            <a:r>
              <a:rPr lang="es-US" sz="2600" noProof="0" dirty="0" smtClean="0"/>
              <a:t>Un plan para que los choferes independientes y subcontratistas se orienten sobre la </a:t>
            </a:r>
            <a:r>
              <a:rPr lang="es-US" sz="2600" dirty="0" smtClean="0"/>
              <a:t>obra y el </a:t>
            </a:r>
            <a:r>
              <a:rPr lang="es-US" sz="2600" noProof="0" dirty="0" smtClean="0"/>
              <a:t>ITCP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4205</TotalTime>
  <Words>1137</Words>
  <Application>Microsoft Office PowerPoint</Application>
  <PresentationFormat>On-screen Show (4:3)</PresentationFormat>
  <Paragraphs>57</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Previniendo Accidentes por Atropellos y Retrocesos</vt:lpstr>
      <vt:lpstr>Los ITCPs Mejoran la Productividad</vt:lpstr>
      <vt:lpstr>Proceso Integrado</vt:lpstr>
      <vt:lpstr>Productividad y Eficiencia</vt:lpstr>
      <vt:lpstr>Productividad y Eficiencia</vt:lpstr>
      <vt:lpstr>Productividad y Eficiencia</vt:lpstr>
      <vt:lpstr>Productividad y Eficiencia</vt:lpstr>
      <vt:lpstr>Elementos a Considerar en la Gerencia de Comunicaciones</vt:lpstr>
      <vt:lpstr>Elementos a Considerar en la Gerencia de Comunicaciones</vt:lpstr>
      <vt:lpstr>Discusión y Preguntas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Traffic Control</dc:title>
  <dc:creator>bsant</dc:creator>
  <cp:lastModifiedBy>Vosburgh, Linda - OSHA</cp:lastModifiedBy>
  <cp:revision>130</cp:revision>
  <dcterms:created xsi:type="dcterms:W3CDTF">2011-04-13T19:39:59Z</dcterms:created>
  <dcterms:modified xsi:type="dcterms:W3CDTF">2014-02-13T20:38:14Z</dcterms:modified>
</cp:coreProperties>
</file>