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9" r:id="rId4"/>
    <p:sldId id="260" r:id="rId5"/>
    <p:sldId id="261" r:id="rId6"/>
    <p:sldId id="262" r:id="rId7"/>
    <p:sldId id="263" r:id="rId8"/>
    <p:sldId id="264" r:id="rId9"/>
    <p:sldId id="265" r:id="rId10"/>
    <p:sldId id="280" r:id="rId11"/>
    <p:sldId id="281" r:id="rId12"/>
    <p:sldId id="282" r:id="rId13"/>
    <p:sldId id="283" r:id="rId14"/>
    <p:sldId id="271" r:id="rId15"/>
    <p:sldId id="272" r:id="rId16"/>
    <p:sldId id="266" r:id="rId17"/>
    <p:sldId id="267" r:id="rId18"/>
    <p:sldId id="268" r:id="rId19"/>
    <p:sldId id="269" r:id="rId20"/>
    <p:sldId id="270" r:id="rId21"/>
    <p:sldId id="273" r:id="rId22"/>
    <p:sldId id="284" r:id="rId23"/>
    <p:sldId id="274" r:id="rId24"/>
    <p:sldId id="275" r:id="rId25"/>
    <p:sldId id="276" r:id="rId26"/>
    <p:sldId id="277" r:id="rId27"/>
    <p:sldId id="278" r:id="rId28"/>
    <p:sldId id="279" r:id="rId29"/>
    <p:sldId id="285"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0E1FF"/>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3" autoAdjust="0"/>
    <p:restoredTop sz="73712" autoAdjust="0"/>
  </p:normalViewPr>
  <p:slideViewPr>
    <p:cSldViewPr>
      <p:cViewPr varScale="1">
        <p:scale>
          <a:sx n="64" d="100"/>
          <a:sy n="64" d="100"/>
        </p:scale>
        <p:origin x="-1464" y="-102"/>
      </p:cViewPr>
      <p:guideLst>
        <p:guide orient="horz" pos="2160"/>
        <p:guide pos="2880"/>
      </p:guideLst>
    </p:cSldViewPr>
  </p:slideViewPr>
  <p:outlineViewPr>
    <p:cViewPr>
      <p:scale>
        <a:sx n="33" d="100"/>
        <a:sy n="33" d="100"/>
      </p:scale>
      <p:origin x="264" y="162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607E05C-1D45-4804-99B8-2A2FD1BB2BC4}" type="datetimeFigureOut">
              <a:rPr lang="en-US" smtClean="0"/>
              <a:pPr/>
              <a:t>2/27/2014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2B0E1F62-7BEC-4386-8727-6883AE511C93}" type="slidenum">
              <a:rPr lang="en-US" smtClean="0"/>
              <a:pPr/>
              <a:t>‹#›</a:t>
            </a:fld>
            <a:endParaRPr lang="en-US" dirty="0"/>
          </a:p>
        </p:txBody>
      </p:sp>
    </p:spTree>
    <p:extLst>
      <p:ext uri="{BB962C8B-B14F-4D97-AF65-F5344CB8AC3E}">
        <p14:creationId xmlns:p14="http://schemas.microsoft.com/office/powerpoint/2010/main" val="3230895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2/27/2014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31177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lgn="l"/>
            <a:r>
              <a:rPr lang="es-US" noProof="0" dirty="0" smtClean="0"/>
              <a:t>La NIOSH ha estado muy involucrada en la investigación y prueba de productos para constatar la efectividad y uso práctico de diferentes</a:t>
            </a:r>
            <a:r>
              <a:rPr lang="es-US" baseline="0" noProof="0" dirty="0" smtClean="0"/>
              <a:t> tecnologías diseñadas para advertir a los operadores de la proximidad de trabajadores a pie. Este módulo revisa algunas de estas tecnologías que ahora están disponibles – o pronto serán disponibles- para ser aplicadas a la construcción de carreteras. </a:t>
            </a:r>
          </a:p>
          <a:p>
            <a:pPr lvl="2" algn="l"/>
            <a:endParaRPr lang="es-US" baseline="0" noProof="0" dirty="0" smtClean="0"/>
          </a:p>
          <a:p>
            <a:pPr lvl="2" algn="l"/>
            <a:r>
              <a:rPr lang="es-US" noProof="0" dirty="0" smtClean="0"/>
              <a:t>Reconocimiento: Mucha de la información en esta presentación ha sido tomada</a:t>
            </a:r>
            <a:r>
              <a:rPr lang="es-US" baseline="0" noProof="0" dirty="0" smtClean="0"/>
              <a:t> de la investigación dirigida por </a:t>
            </a:r>
            <a:r>
              <a:rPr lang="es-US" baseline="0" noProof="0" dirty="0" err="1" smtClean="0"/>
              <a:t>Todd</a:t>
            </a:r>
            <a:r>
              <a:rPr lang="es-US" baseline="0" noProof="0" dirty="0" smtClean="0"/>
              <a:t> </a:t>
            </a:r>
            <a:r>
              <a:rPr lang="es-US" baseline="0" noProof="0" dirty="0" err="1" smtClean="0"/>
              <a:t>Ruff</a:t>
            </a:r>
            <a:r>
              <a:rPr lang="es-US" baseline="0" noProof="0" dirty="0" smtClean="0"/>
              <a:t>, de la Oficina de Investigación de Salud y Seguridad de la NIOSH.</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Aunque</a:t>
            </a:r>
            <a:r>
              <a:rPr lang="es-US" baseline="0" noProof="0" dirty="0" smtClean="0"/>
              <a:t> las cámaras son herramientas valiosas para eliminar puntos ciegos, también tienen sus limitaciones. Por ejemplo, el operador puede requerir el uso de múltiples cámaras para ver las áreas ciegas alrededor de su equipo. Además, como el trabajo de construcción esta expuesto a la suciedad, los lentes de las cámaras pueden cubrirse con polvo, lodo, asfalto, etc. dejándolos ciegos. Por último, aunque la cámara puede captar y mostrar la imagen de un trabajador a pie en el monitor, si el operador está atento a otras tareas no mirará al monitor.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Existe un gran número de fabricantes de sistemas de cámara y video, y sus precios son cada</a:t>
            </a:r>
            <a:r>
              <a:rPr lang="es-US" baseline="0" noProof="0" dirty="0" smtClean="0"/>
              <a:t> vez más competitivos.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Los dispositivos de sonar usan ondas sónicas para detectar a una persona u objeto que entra en el campo de percepción. Cuando se detecta algo en el campo, se activa la alarma.  </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dispositivos de sonar no son tan comunes como las cámaras, pero su uso continua extendiéndose</a:t>
            </a:r>
            <a:r>
              <a:rPr lang="es-US" baseline="0" noProof="0" dirty="0" smtClean="0"/>
              <a:t>.</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Como el sonar, la</a:t>
            </a:r>
            <a:r>
              <a:rPr lang="es-US" baseline="0" noProof="0" dirty="0" smtClean="0"/>
              <a:t> ondas del radar crean un campo que detecta un objeto cuando entra en el área y crea una alarma de advertencia al operador. </a:t>
            </a:r>
          </a:p>
          <a:p>
            <a:r>
              <a:rPr lang="es-US" baseline="0" noProof="0" dirty="0" smtClean="0"/>
              <a:t>El reto de contar solo con radares o sonares es que el sistema advertirá al conductor sobre cualquier objeto en el campo monitoreado, incluyendo conos, montículos de suciedad, palas, etc. Debido a que el rodar ni el sonar discriminan, el operador recibirá falsas alarmas que pueden causar que se acostumbre a las mismas y deje de atenderlas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sistemas de radar y sonar funcionan mejor cuando se combinan con tecnología de cámara. El sistema sensitivo</a:t>
            </a:r>
            <a:r>
              <a:rPr lang="es-US" baseline="0" noProof="0" dirty="0" smtClean="0"/>
              <a:t> del </a:t>
            </a:r>
            <a:r>
              <a:rPr lang="es-US" noProof="0" dirty="0" smtClean="0"/>
              <a:t>radar o</a:t>
            </a:r>
            <a:r>
              <a:rPr lang="es-US" baseline="0" noProof="0" dirty="0" smtClean="0"/>
              <a:t> el sonar envía alarmas cuando algún objeto entra en su campo de acción. La alarma alerta al operador para mirar en su monitor para ver a la persona u objeto en su punto ciego de tal forma que adopte la acción apropiada.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Una tecnología emergente con resultados efectivos en otras</a:t>
            </a:r>
            <a:r>
              <a:rPr lang="es-US" baseline="0" noProof="0" dirty="0" smtClean="0"/>
              <a:t> industrias comprende dos vías de comunicación entre un sistema montado sobre el equipo y detectores llevados por los trabajadores (u otros equipos). A esto se le conoce como sistema de tarjetas de microchip (</a:t>
            </a:r>
            <a:r>
              <a:rPr lang="es-US" baseline="0" noProof="0" dirty="0" err="1" smtClean="0"/>
              <a:t>Tag</a:t>
            </a:r>
            <a:r>
              <a:rPr lang="es-US" baseline="0" noProof="0" dirty="0" smtClean="0"/>
              <a:t> </a:t>
            </a:r>
            <a:r>
              <a:rPr lang="es-US" baseline="0" noProof="0" dirty="0" err="1" smtClean="0"/>
              <a:t>System</a:t>
            </a:r>
            <a:r>
              <a:rPr lang="es-US" baseline="0" noProof="0" dirty="0" smtClean="0"/>
              <a:t>).</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kern="1200" noProof="0" dirty="0" smtClean="0">
                <a:solidFill>
                  <a:schemeClr val="tx1"/>
                </a:solidFill>
                <a:latin typeface="+mn-lt"/>
                <a:ea typeface="+mn-ea"/>
                <a:cs typeface="+mn-cs"/>
              </a:rPr>
              <a:t>Como tecnología, el RFID es promisoria. Algunos sistemas tienen un alarma de dos vías que</a:t>
            </a:r>
            <a:r>
              <a:rPr lang="es-US" sz="1200" kern="1200" baseline="0" noProof="0" dirty="0" smtClean="0">
                <a:solidFill>
                  <a:schemeClr val="tx1"/>
                </a:solidFill>
                <a:latin typeface="+mn-lt"/>
                <a:ea typeface="+mn-ea"/>
                <a:cs typeface="+mn-cs"/>
              </a:rPr>
              <a:t> permite la recepción de advertencias tanto al operador como al trabajador. El chofer recibe una alarma desde un dispositivo instalado en la cabina del camión. Y el trabajador recibe una alarma desde el dispositivo o tarjeta que usa en su correa</a:t>
            </a:r>
            <a:r>
              <a:rPr lang="es-US" sz="1200" kern="1200" noProof="0" dirty="0" smtClean="0">
                <a:solidFill>
                  <a:schemeClr val="tx1"/>
                </a:solidFill>
                <a:latin typeface="+mn-lt"/>
                <a:ea typeface="+mn-ea"/>
                <a:cs typeface="+mn-cs"/>
              </a:rPr>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kern="1200" noProof="0" dirty="0" smtClean="0">
                <a:solidFill>
                  <a:schemeClr val="tx1"/>
                </a:solidFill>
                <a:latin typeface="+mn-lt"/>
                <a:ea typeface="+mn-ea"/>
                <a:cs typeface="+mn-cs"/>
              </a:rPr>
              <a:t>Los sistemas de RFID ofrecen</a:t>
            </a:r>
            <a:r>
              <a:rPr lang="es-US" sz="1200" kern="1200" baseline="0" noProof="0" dirty="0" smtClean="0">
                <a:solidFill>
                  <a:schemeClr val="tx1"/>
                </a:solidFill>
                <a:latin typeface="+mn-lt"/>
                <a:ea typeface="+mn-ea"/>
                <a:cs typeface="+mn-cs"/>
              </a:rPr>
              <a:t> la protección mas comprensiva para evitar colisiones debido a que alertan tanto al chofer/operador como al trabajador a pie cuando se encuentran próximos entre si.</a:t>
            </a:r>
            <a:r>
              <a:rPr lang="es-US" sz="1200" kern="1200" noProof="0" dirty="0" smtClean="0">
                <a:solidFill>
                  <a:schemeClr val="tx1"/>
                </a:solidFill>
                <a:latin typeface="+mn-lt"/>
                <a:ea typeface="+mn-ea"/>
                <a:cs typeface="+mn-cs"/>
              </a:rPr>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latin typeface="+mn-lt"/>
                <a:ea typeface="+mn-ea"/>
                <a:cs typeface="+mn-cs"/>
              </a:rPr>
              <a:t>La tecnología RFID tiene dos componentes: (1) un lector, el cual es un dispositivo para comunicarse con la segunda tarjeta. </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rol de la tecnología</a:t>
            </a:r>
            <a:r>
              <a:rPr lang="es-US" baseline="0" noProof="0" dirty="0" smtClean="0"/>
              <a:t> en el ITCP es esencialmente en la comunicación. Mediante cámaras, radares, sonares y otras tecnologías de advertencia, tanto trabajadores como operadores han ampliado su habilidad de verse mutuamente y ser advertidos cuando existe una situación peligrosa. La tecnología no evitará necesariamente incidentes de atropello o retroceso, pero puede proveer un nivel adicional de advertencia y notificación en aquellos casos cuando los trabajadores a pie, choferes de camiones u operadores no sigan el ITCP, o cuando el ITCP no anticipe o controle plenamente el surgimiento de una situación peligrosa.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kern="1200" noProof="0" dirty="0" smtClean="0">
                <a:solidFill>
                  <a:schemeClr val="tx1"/>
                </a:solidFill>
                <a:latin typeface="+mn-lt"/>
                <a:ea typeface="+mn-ea"/>
                <a:cs typeface="+mn-cs"/>
              </a:rPr>
              <a:t>El lector tiene al menos una antena que emite ondas de radio y recibe señales de retorno desde la tarjeta. La</a:t>
            </a:r>
            <a:r>
              <a:rPr lang="es-US" sz="1200" kern="1200" baseline="0" noProof="0" dirty="0" smtClean="0">
                <a:solidFill>
                  <a:schemeClr val="tx1"/>
                </a:solidFill>
                <a:latin typeface="+mn-lt"/>
                <a:ea typeface="+mn-ea"/>
                <a:cs typeface="+mn-cs"/>
              </a:rPr>
              <a:t> tarjeta posee un microchip adjunto a una antena que puede ser llevado por un producto, animal, persona, etc. Contiene un número de serie único y puede ser activo o pasivo.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Como las unidades de GPS usadas para encontrar direcciones y lugares,</a:t>
            </a:r>
            <a:r>
              <a:rPr lang="es-US" baseline="0" noProof="0" dirty="0" smtClean="0"/>
              <a:t> los localizadores de equipos y vehículos pueden determinarse usando GPS. La ubicación del equipo es transmitida a otros equipos y trabajadores cercanos. Las alarmas de proximidad suenan y las ubicaciones se muestran para advertir de situaciones peligrosas.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 tecnología GPS</a:t>
            </a:r>
            <a:r>
              <a:rPr lang="es-US" baseline="0" noProof="0" dirty="0" smtClean="0"/>
              <a:t> puede ser colocada en equipos y llevadas por los trabajadores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sistemas GPS</a:t>
            </a:r>
            <a:r>
              <a:rPr lang="es-US" baseline="0" noProof="0" dirty="0" smtClean="0"/>
              <a:t> proveen ubicaciones y advierten de operadores y equipos operando en las cercanías</a:t>
            </a:r>
            <a:r>
              <a:rPr lang="es-US" noProof="0" dirty="0" smtClean="0"/>
              <a:t>.</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Este es</a:t>
            </a:r>
            <a:r>
              <a:rPr lang="es-US" baseline="0" noProof="0" dirty="0" smtClean="0"/>
              <a:t> un ejemplo de dispositivo de ubicación </a:t>
            </a:r>
            <a:r>
              <a:rPr lang="es-US" noProof="0" dirty="0" smtClean="0"/>
              <a:t>GPS.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Hay otras tecnologías relativamente nuevas que son prometedoras en la industria</a:t>
            </a:r>
            <a:r>
              <a:rPr lang="es-US" baseline="0" noProof="0" dirty="0" smtClean="0"/>
              <a:t>. Una es un sistema de video inteligente que usa cámaras de estero-visión asistidas por computadora. El procesamiento de señales de video permite la detección en base al posicionamiento 3D y proveen visión sobre áreas ciegas cercanas al equipo y advierte de la proximidad mediante el uso de cámaras solamente.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Ejemplo de la cámara y la persona como aparece en el monitor.</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Como en toda tecnología, se debe prestar una consideración especial a la ubicación y la forma en la que se empleará la tecnología. Algunas</a:t>
            </a:r>
            <a:r>
              <a:rPr lang="es-US" baseline="0" noProof="0" dirty="0" smtClean="0"/>
              <a:t> consideraciones pueden incluir una necesidad de reducir las alarmas ruidosas y detenciones en falso en áreas urbanas. Sin embargo, existe un balance entre usar tecnología y distraer al operador con demasiadas interfaces. Tal vez los sistemas sobrecargan al operador y lo distraen.</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noProof="0" dirty="0" smtClean="0"/>
              <a:t>Detección de Proximidad: Detección de personas, vehículos</a:t>
            </a:r>
            <a:r>
              <a:rPr lang="es-US" sz="1200" baseline="0" noProof="0" dirty="0" smtClean="0"/>
              <a:t> y otros objetos cercanos a un equipo que usa tecnología de sensores</a:t>
            </a:r>
            <a:r>
              <a:rPr lang="es-US" sz="1200" noProof="0" dirty="0" smtClean="0"/>
              <a:t>.</a:t>
            </a:r>
          </a:p>
          <a:p>
            <a:r>
              <a:rPr lang="es-US" sz="1200" noProof="0" dirty="0" smtClean="0"/>
              <a:t>Aviso de Proximidad (Advertencia de Colisión): Detección de personal, vehículos</a:t>
            </a:r>
            <a:r>
              <a:rPr lang="es-US" sz="1200" baseline="0" noProof="0" dirty="0" smtClean="0"/>
              <a:t> y otros objetos cerca a una máquina que activa una alarma.</a:t>
            </a:r>
            <a:endParaRPr lang="es-US" sz="1200"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noProof="0" dirty="0" smtClean="0"/>
              <a:t>Evasión</a:t>
            </a:r>
            <a:r>
              <a:rPr lang="es-US" sz="1200" baseline="0" noProof="0" dirty="0" smtClean="0"/>
              <a:t> de Colisiones es el procesamiento de información de un sensor que produce señales de control u acciones que alteran el estatus o movimiento del equipo, evitando colisiones</a:t>
            </a:r>
            <a:r>
              <a:rPr lang="es-US" sz="1200" noProof="0" dirty="0" smtClean="0"/>
              <a:t>.</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Existen</a:t>
            </a:r>
            <a:r>
              <a:rPr lang="es-US" baseline="0" noProof="0" dirty="0" smtClean="0"/>
              <a:t> diferentes clases de sistemas de detección de proximidad. Algunas son autónomos y otras requieren de redes de comunicación.</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a:t>
            </a:r>
            <a:r>
              <a:rPr lang="es-US" baseline="0" noProof="0" dirty="0" smtClean="0"/>
              <a:t> sistemas autónomos o independientes pueden tener sensores pasivos de obstáculos y personal. Los sistemas cooperativos requieren de comunicación entre sistemas montados en las máquinas y sistemas en los obstáculos o el personal.</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Sistemas en base a redes de</a:t>
            </a:r>
            <a:r>
              <a:rPr lang="es-US" baseline="0" noProof="0" dirty="0" smtClean="0"/>
              <a:t> comunicaciones son cooperativos y requieren de infraestructura adicional al de la obra</a:t>
            </a:r>
            <a:r>
              <a:rPr lang="es-US" noProof="0" dirty="0" smtClean="0"/>
              <a:t>.</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Las tecnologías de evasión de colisiones están</a:t>
            </a:r>
            <a:r>
              <a:rPr lang="es-US" baseline="0" noProof="0" dirty="0" smtClean="0"/>
              <a:t> diseñadas para incrementar advertencias de situaciones por medio de alarmas visuales, audibles o táctiles</a:t>
            </a:r>
            <a:r>
              <a:rPr lang="es-US" noProof="0" dirty="0" smtClean="0"/>
              <a:t>.  </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 perspectiva para evitar accidentes por atropello, retroceso o aprisionamiento de trabajadores depende</a:t>
            </a:r>
            <a:r>
              <a:rPr lang="es-US" baseline="0" noProof="0" dirty="0" smtClean="0"/>
              <a:t> de la clase de equipo y loa riesgos asociados. El sistema es contingente ante factores como el hecho de que el operador se encuentre a bordo o adyacente al equipo. Uno debe considerar peligros como las áreas ciegas, velocidad del equipo y el riesgos de trabajadores y vehículos en las proximidades.</a:t>
            </a:r>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niosh/mining/topicspage58.htm" TargetMode="External"/><Relationship Id="rId2" Type="http://schemas.openxmlformats.org/officeDocument/2006/relationships/hyperlink" Target="http://www.cdc.gov/niosh/topic/highwayworkzon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470025"/>
          </a:xfrm>
        </p:spPr>
        <p:txBody>
          <a:bodyPr/>
          <a:lstStyle/>
          <a:p>
            <a:r>
              <a:rPr lang="es-US" noProof="0" dirty="0" smtClean="0"/>
              <a:t>Previniendo Accidentes por Atropellos y Retrocesos</a:t>
            </a:r>
            <a:endParaRPr lang="es-US" noProof="0" dirty="0"/>
          </a:p>
        </p:txBody>
      </p:sp>
      <p:sp>
        <p:nvSpPr>
          <p:cNvPr id="3" name="Subtitle 2"/>
          <p:cNvSpPr>
            <a:spLocks noGrp="1"/>
          </p:cNvSpPr>
          <p:nvPr>
            <p:ph type="subTitle" idx="1"/>
          </p:nvPr>
        </p:nvSpPr>
        <p:spPr/>
        <p:txBody>
          <a:bodyPr>
            <a:normAutofit/>
          </a:bodyPr>
          <a:lstStyle/>
          <a:p>
            <a:r>
              <a:rPr lang="es-US" noProof="0" dirty="0" smtClean="0"/>
              <a:t>Soluciones Tecnológicas</a:t>
            </a:r>
            <a:endParaRPr lang="es-US"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Sistemas de Cámara</a:t>
            </a:r>
            <a:endParaRPr lang="es-US" noProof="0" dirty="0"/>
          </a:p>
        </p:txBody>
      </p:sp>
      <p:sp>
        <p:nvSpPr>
          <p:cNvPr id="3" name="Content Placeholder 2"/>
          <p:cNvSpPr>
            <a:spLocks noGrp="1"/>
          </p:cNvSpPr>
          <p:nvPr>
            <p:ph idx="1"/>
          </p:nvPr>
        </p:nvSpPr>
        <p:spPr>
          <a:xfrm>
            <a:off x="457200" y="1752600"/>
            <a:ext cx="8229600" cy="4724400"/>
          </a:xfrm>
        </p:spPr>
        <p:txBody>
          <a:bodyPr>
            <a:normAutofit/>
          </a:bodyPr>
          <a:lstStyle/>
          <a:p>
            <a:r>
              <a:rPr lang="es-US" sz="2300" noProof="0" dirty="0" smtClean="0"/>
              <a:t>El uso de cámaras para ver puntos ciegos es una tecnología comprobada y usada en muchas industrias. Algunas consideraciones especiales a su aplicación en la construcción de carreteras incluyen:</a:t>
            </a:r>
          </a:p>
          <a:p>
            <a:pPr lvl="1"/>
            <a:r>
              <a:rPr lang="es-US" sz="2300" noProof="0" dirty="0" smtClean="0"/>
              <a:t>Ubicaciones de montaje apropiados (especialmente en camiones de carga)</a:t>
            </a:r>
          </a:p>
          <a:p>
            <a:pPr lvl="1"/>
            <a:r>
              <a:rPr lang="es-US" sz="2300" noProof="0" dirty="0" smtClean="0"/>
              <a:t>Mantenimiento de la cámara limpia de suciedad y mugre</a:t>
            </a:r>
          </a:p>
          <a:p>
            <a:pPr lvl="1"/>
            <a:r>
              <a:rPr lang="es-US" sz="2300" noProof="0" dirty="0" smtClean="0"/>
              <a:t>Asegurarse que los choferes y operadores observen el monitor</a:t>
            </a:r>
          </a:p>
          <a:p>
            <a:r>
              <a:rPr lang="es-US" sz="2300" noProof="0" dirty="0" smtClean="0"/>
              <a:t>Desafíos:</a:t>
            </a:r>
          </a:p>
          <a:p>
            <a:pPr lvl="1"/>
            <a:r>
              <a:rPr lang="es-US" sz="2300" noProof="0" dirty="0" smtClean="0"/>
              <a:t>Cameras sucias</a:t>
            </a:r>
          </a:p>
          <a:p>
            <a:pPr lvl="1"/>
            <a:r>
              <a:rPr lang="es-US" sz="2300" noProof="0" dirty="0" smtClean="0"/>
              <a:t>El operador debe ver el monitor para ver a los trabajadores.</a:t>
            </a:r>
            <a:endParaRPr lang="es-US" sz="2300" noProof="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Sistemas de Cámara</a:t>
            </a:r>
            <a:endParaRPr lang="es-US" noProof="0"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486400" y="1752600"/>
            <a:ext cx="3358662"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4" cstate="print"/>
          <a:srcRect/>
          <a:stretch>
            <a:fillRect/>
          </a:stretch>
        </p:blipFill>
        <p:spPr bwMode="auto">
          <a:xfrm>
            <a:off x="381000" y="1752600"/>
            <a:ext cx="3219532"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5" cstate="print"/>
          <a:srcRect/>
          <a:stretch>
            <a:fillRect/>
          </a:stretch>
        </p:blipFill>
        <p:spPr bwMode="auto">
          <a:xfrm>
            <a:off x="3200400" y="3048000"/>
            <a:ext cx="2647950" cy="3527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smtClean="0"/>
              <a:t>Sonar</a:t>
            </a:r>
            <a:endParaRPr lang="es-US" noProof="0"/>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r>
              <a:rPr lang="es-US" noProof="0" dirty="0" smtClean="0"/>
              <a:t>Los dispositivos de sonar usan ondas sónicas para detectar a personas y objetos que entran en el ámbito de percepción. Cuando se </a:t>
            </a:r>
            <a:r>
              <a:rPr lang="es-US" dirty="0" smtClean="0"/>
              <a:t>detecta algo en el campo, se activa la alarma</a:t>
            </a:r>
            <a:r>
              <a:rPr lang="es-US" noProof="0" dirty="0" smtClean="0"/>
              <a:t>.  </a:t>
            </a:r>
          </a:p>
          <a:p>
            <a:r>
              <a:rPr lang="es-US" noProof="0" dirty="0" smtClean="0"/>
              <a:t>Desafíos </a:t>
            </a:r>
            <a:r>
              <a:rPr lang="es-US" dirty="0" smtClean="0"/>
              <a:t>con esta tecnología</a:t>
            </a:r>
            <a:r>
              <a:rPr lang="es-US" noProof="0" dirty="0" smtClean="0"/>
              <a:t>:</a:t>
            </a:r>
          </a:p>
          <a:p>
            <a:pPr lvl="1"/>
            <a:r>
              <a:rPr lang="es-US" dirty="0" smtClean="0"/>
              <a:t>El sistema no diferencia qué objetos pueden activar la alarma</a:t>
            </a:r>
            <a:endParaRPr lang="es-US" noProof="0" dirty="0" smtClean="0"/>
          </a:p>
          <a:p>
            <a:pPr lvl="1"/>
            <a:r>
              <a:rPr lang="es-US" noProof="0" dirty="0" smtClean="0"/>
              <a:t>El operador oye “falsas alarmas” cuando el objeto en el campo no constituye un peligro</a:t>
            </a:r>
          </a:p>
          <a:p>
            <a:pPr lvl="1"/>
            <a:r>
              <a:rPr lang="es-US" noProof="0" dirty="0" smtClean="0"/>
              <a:t>Relativamente tiene una corta distancia de detección</a:t>
            </a:r>
          </a:p>
          <a:p>
            <a:pPr lvl="1"/>
            <a:r>
              <a:rPr lang="es-US" noProof="0" dirty="0" smtClean="0"/>
              <a:t>El detector debe ser montado cuidadosamente a fin de no detectar el suelo o partes del equipo.</a:t>
            </a:r>
          </a:p>
          <a:p>
            <a:pPr lvl="1"/>
            <a:endParaRPr lang="es-US" noProof="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smtClean="0"/>
              <a:t>Sonar</a:t>
            </a:r>
            <a:endParaRPr lang="es-US" noProof="0"/>
          </a:p>
        </p:txBody>
      </p:sp>
      <p:pic>
        <p:nvPicPr>
          <p:cNvPr id="3074" name="Picture 2"/>
          <p:cNvPicPr>
            <a:picLocks noGrp="1" noChangeAspect="1" noChangeArrowheads="1"/>
          </p:cNvPicPr>
          <p:nvPr>
            <p:ph idx="1"/>
          </p:nvPr>
        </p:nvPicPr>
        <p:blipFill>
          <a:blip r:embed="rId3" cstate="print"/>
          <a:srcRect/>
          <a:stretch>
            <a:fillRect/>
          </a:stretch>
        </p:blipFill>
        <p:spPr bwMode="auto">
          <a:xfrm>
            <a:off x="533400" y="1905001"/>
            <a:ext cx="3508586"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4" cstate="print"/>
          <a:srcRect/>
          <a:stretch>
            <a:fillRect/>
          </a:stretch>
        </p:blipFill>
        <p:spPr bwMode="auto">
          <a:xfrm>
            <a:off x="4292134" y="3048000"/>
            <a:ext cx="4366091" cy="3267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ight Arrow 6"/>
          <p:cNvSpPr/>
          <p:nvPr/>
        </p:nvSpPr>
        <p:spPr>
          <a:xfrm rot="20175364">
            <a:off x="3325887" y="4642318"/>
            <a:ext cx="1524000" cy="186696"/>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ight Arrow 7"/>
          <p:cNvSpPr/>
          <p:nvPr/>
        </p:nvSpPr>
        <p:spPr>
          <a:xfrm rot="20594205">
            <a:off x="3278709" y="4846252"/>
            <a:ext cx="4720181" cy="181700"/>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TextBox 8"/>
          <p:cNvSpPr txBox="1"/>
          <p:nvPr/>
        </p:nvSpPr>
        <p:spPr>
          <a:xfrm>
            <a:off x="762000" y="5029200"/>
            <a:ext cx="2971800" cy="523220"/>
          </a:xfrm>
          <a:prstGeom prst="rect">
            <a:avLst/>
          </a:prstGeom>
          <a:noFill/>
        </p:spPr>
        <p:txBody>
          <a:bodyPr wrap="square" rtlCol="0">
            <a:spAutoFit/>
          </a:bodyPr>
          <a:lstStyle/>
          <a:p>
            <a:r>
              <a:rPr lang="es-US" sz="2800" b="1" dirty="0" smtClean="0"/>
              <a:t>Sensores</a:t>
            </a:r>
            <a:r>
              <a:rPr lang="en-US" sz="2800" b="1" dirty="0" smtClean="0"/>
              <a:t> de Sonar</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smtClean="0"/>
              <a:t>Radar</a:t>
            </a:r>
            <a:endParaRPr lang="es-US" noProof="0"/>
          </a:p>
        </p:txBody>
      </p:sp>
      <p:sp>
        <p:nvSpPr>
          <p:cNvPr id="3" name="Content Placeholder 2"/>
          <p:cNvSpPr>
            <a:spLocks noGrp="1"/>
          </p:cNvSpPr>
          <p:nvPr>
            <p:ph idx="1"/>
          </p:nvPr>
        </p:nvSpPr>
        <p:spPr>
          <a:xfrm>
            <a:off x="457200" y="1828800"/>
            <a:ext cx="5715000" cy="4724400"/>
          </a:xfrm>
        </p:spPr>
        <p:txBody>
          <a:bodyPr>
            <a:normAutofit fontScale="70000" lnSpcReduction="20000"/>
          </a:bodyPr>
          <a:lstStyle/>
          <a:p>
            <a:r>
              <a:rPr lang="es-US" noProof="0" dirty="0" smtClean="0"/>
              <a:t>Detección de proximidad por Radar:</a:t>
            </a:r>
          </a:p>
          <a:p>
            <a:pPr lvl="1"/>
            <a:r>
              <a:rPr lang="es-US" noProof="0" dirty="0" smtClean="0"/>
              <a:t>Onda de pulso o continua</a:t>
            </a:r>
          </a:p>
          <a:p>
            <a:pPr lvl="1"/>
            <a:r>
              <a:rPr lang="es-US" dirty="0" smtClean="0"/>
              <a:t>Múltiples antenas posicionadas para detectar áreas ciegas</a:t>
            </a:r>
            <a:endParaRPr lang="es-US" noProof="0" dirty="0" smtClean="0"/>
          </a:p>
          <a:p>
            <a:pPr lvl="1"/>
            <a:r>
              <a:rPr lang="es-US" dirty="0" smtClean="0"/>
              <a:t>Proyecta advertencias visuales y audibles en la cabina a menudo con alarmas graduadas</a:t>
            </a:r>
          </a:p>
          <a:p>
            <a:pPr lvl="1"/>
            <a:r>
              <a:rPr lang="es-US" dirty="0" smtClean="0"/>
              <a:t>Rango corto para escenarios de movimiento lento </a:t>
            </a:r>
            <a:r>
              <a:rPr lang="es-US" noProof="0" dirty="0" smtClean="0"/>
              <a:t>(25-75 pies)</a:t>
            </a:r>
          </a:p>
          <a:p>
            <a:r>
              <a:rPr lang="es-US" noProof="0" dirty="0" smtClean="0"/>
              <a:t>Desafío</a:t>
            </a:r>
          </a:p>
          <a:p>
            <a:pPr lvl="1"/>
            <a:r>
              <a:rPr lang="es-US" noProof="0" dirty="0" smtClean="0"/>
              <a:t>El detector debe ser montado cuidadosamente para no detectar el suelo o partes del equipo.</a:t>
            </a:r>
            <a:endParaRPr lang="es-US" noProof="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3810000"/>
            <a:ext cx="3124199" cy="2342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Radar</a:t>
            </a:r>
            <a:br>
              <a:rPr lang="es-US" noProof="0" dirty="0" smtClean="0"/>
            </a:br>
            <a:r>
              <a:rPr lang="es-US" noProof="0" dirty="0" smtClean="0"/>
              <a:t>Lo Mejor</a:t>
            </a:r>
            <a:r>
              <a:rPr lang="es-US" sz="3600" noProof="0" dirty="0" smtClean="0"/>
              <a:t>: Combinar Radar y Cámara</a:t>
            </a:r>
            <a:endParaRPr lang="es-US" sz="3600" noProof="0" dirty="0"/>
          </a:p>
        </p:txBody>
      </p:sp>
      <p:pic>
        <p:nvPicPr>
          <p:cNvPr id="2051" name="Picture 3"/>
          <p:cNvPicPr>
            <a:picLocks noChangeAspect="1" noChangeArrowheads="1"/>
          </p:cNvPicPr>
          <p:nvPr/>
        </p:nvPicPr>
        <p:blipFill>
          <a:blip r:embed="rId3" cstate="print"/>
          <a:srcRect/>
          <a:stretch>
            <a:fillRect/>
          </a:stretch>
        </p:blipFill>
        <p:spPr bwMode="auto">
          <a:xfrm>
            <a:off x="228600" y="2209800"/>
            <a:ext cx="363938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ight Arrow 6"/>
          <p:cNvSpPr/>
          <p:nvPr/>
        </p:nvSpPr>
        <p:spPr>
          <a:xfrm rot="3720418">
            <a:off x="1045606" y="2373253"/>
            <a:ext cx="970986" cy="369758"/>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a:off x="152400" y="1600200"/>
            <a:ext cx="2819400" cy="523220"/>
          </a:xfrm>
          <a:prstGeom prst="rect">
            <a:avLst/>
          </a:prstGeom>
          <a:noFill/>
        </p:spPr>
        <p:txBody>
          <a:bodyPr wrap="square" rtlCol="0">
            <a:spAutoFit/>
          </a:bodyPr>
          <a:lstStyle/>
          <a:p>
            <a:r>
              <a:rPr lang="en-US" sz="2800" b="1" dirty="0" err="1" smtClean="0"/>
              <a:t>Antena</a:t>
            </a:r>
            <a:r>
              <a:rPr lang="en-US" sz="2800" b="1" dirty="0" smtClean="0"/>
              <a:t> de Radar</a:t>
            </a:r>
            <a:endParaRPr lang="en-US" sz="2800" b="1" dirty="0"/>
          </a:p>
        </p:txBody>
      </p:sp>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3733800"/>
            <a:ext cx="3486150" cy="2908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5867400" y="1676400"/>
            <a:ext cx="3050453" cy="4354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Tecnologías Disponibles</a:t>
            </a:r>
            <a:endParaRPr lang="es-US" noProof="0" dirty="0"/>
          </a:p>
        </p:txBody>
      </p:sp>
      <p:sp>
        <p:nvSpPr>
          <p:cNvPr id="3" name="Content Placeholder 2"/>
          <p:cNvSpPr>
            <a:spLocks noGrp="1"/>
          </p:cNvSpPr>
          <p:nvPr>
            <p:ph idx="1"/>
          </p:nvPr>
        </p:nvSpPr>
        <p:spPr/>
        <p:txBody>
          <a:bodyPr>
            <a:normAutofit lnSpcReduction="10000"/>
          </a:bodyPr>
          <a:lstStyle/>
          <a:p>
            <a:r>
              <a:rPr lang="es-US" noProof="0" dirty="0" smtClean="0"/>
              <a:t>Una tecnología emergente con resultados efectivos en otras industrias involucra dos vías de comunicación entre sistemas montados sobre el equipo y detectores llevados por los trabajadores (u otros equipos).  </a:t>
            </a:r>
          </a:p>
          <a:p>
            <a:r>
              <a:rPr lang="es-US" noProof="0" dirty="0" smtClean="0"/>
              <a:t>A esto se le conoce como un sistema en base a tarjetas de microchip</a:t>
            </a:r>
            <a:endParaRPr lang="es-US" noProof="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Tecnologías Disponibles</a:t>
            </a:r>
            <a:endParaRPr lang="es-US" noProof="0" dirty="0"/>
          </a:p>
        </p:txBody>
      </p:sp>
      <p:sp>
        <p:nvSpPr>
          <p:cNvPr id="3" name="Content Placeholder 2"/>
          <p:cNvSpPr>
            <a:spLocks noGrp="1"/>
          </p:cNvSpPr>
          <p:nvPr>
            <p:ph idx="1"/>
          </p:nvPr>
        </p:nvSpPr>
        <p:spPr>
          <a:xfrm>
            <a:off x="457200" y="1752600"/>
            <a:ext cx="8229600" cy="4876800"/>
          </a:xfrm>
        </p:spPr>
        <p:txBody>
          <a:bodyPr>
            <a:normAutofit fontScale="92500" lnSpcReduction="10000"/>
          </a:bodyPr>
          <a:lstStyle/>
          <a:p>
            <a:r>
              <a:rPr lang="es-US" noProof="0" dirty="0" smtClean="0"/>
              <a:t>Tarjetas </a:t>
            </a:r>
            <a:r>
              <a:rPr lang="es-US" dirty="0" smtClean="0"/>
              <a:t>y Transmisores de Radio Frecuencia (RFID)</a:t>
            </a:r>
            <a:endParaRPr lang="es-US" noProof="0" dirty="0" smtClean="0"/>
          </a:p>
          <a:p>
            <a:pPr lvl="1"/>
            <a:r>
              <a:rPr lang="es-US" noProof="0" dirty="0" smtClean="0"/>
              <a:t>Identificación de Radio Frecuencia</a:t>
            </a:r>
          </a:p>
          <a:p>
            <a:pPr lvl="1"/>
            <a:r>
              <a:rPr lang="es-US" noProof="0" dirty="0" smtClean="0"/>
              <a:t>Los transmisores se ajustan a equipos pesados y ligeros</a:t>
            </a:r>
          </a:p>
          <a:p>
            <a:pPr lvl="1"/>
            <a:r>
              <a:rPr lang="es-US" noProof="0" dirty="0" smtClean="0"/>
              <a:t>UHF o VHF</a:t>
            </a:r>
          </a:p>
          <a:p>
            <a:r>
              <a:rPr lang="es-US" noProof="0" dirty="0" smtClean="0"/>
              <a:t>Desafíos con esta tecnología:</a:t>
            </a:r>
          </a:p>
          <a:p>
            <a:pPr lvl="1"/>
            <a:r>
              <a:rPr lang="es-US" noProof="0" dirty="0" smtClean="0"/>
              <a:t>Cada trabajador debe llevar una tarjeta y cada equipo debe contar con un dispositivo de detección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smtClean="0"/>
              <a:t>RFID Technology</a:t>
            </a:r>
            <a:endParaRPr lang="es-US" noProof="0"/>
          </a:p>
        </p:txBody>
      </p:sp>
      <p:sp>
        <p:nvSpPr>
          <p:cNvPr id="3" name="Content Placeholder 2"/>
          <p:cNvSpPr>
            <a:spLocks noGrp="1"/>
          </p:cNvSpPr>
          <p:nvPr>
            <p:ph idx="1"/>
          </p:nvPr>
        </p:nvSpPr>
        <p:spPr>
          <a:xfrm>
            <a:off x="457200" y="1752600"/>
            <a:ext cx="8229600" cy="4800600"/>
          </a:xfrm>
        </p:spPr>
        <p:txBody>
          <a:bodyPr>
            <a:normAutofit fontScale="92500" lnSpcReduction="20000"/>
          </a:bodyPr>
          <a:lstStyle/>
          <a:p>
            <a:r>
              <a:rPr lang="es-US" noProof="0" dirty="0" smtClean="0"/>
              <a:t>Tarjetas de RF montadas </a:t>
            </a:r>
            <a:r>
              <a:rPr lang="es-US" dirty="0" smtClean="0"/>
              <a:t>en el equipo (múltiples ubicaciones) y trabajadores</a:t>
            </a:r>
            <a:endParaRPr lang="es-US" noProof="0" dirty="0" smtClean="0"/>
          </a:p>
          <a:p>
            <a:r>
              <a:rPr lang="es-US" noProof="0" dirty="0" smtClean="0"/>
              <a:t>Alarmas de dos vías advierten al operador y otros </a:t>
            </a:r>
            <a:r>
              <a:rPr lang="es-US" dirty="0" smtClean="0"/>
              <a:t>alrededor</a:t>
            </a:r>
            <a:endParaRPr lang="es-US" noProof="0" dirty="0" smtClean="0"/>
          </a:p>
          <a:p>
            <a:r>
              <a:rPr lang="es-US" noProof="0" dirty="0" smtClean="0"/>
              <a:t>La ubicación es determinada por unidades RF que </a:t>
            </a:r>
            <a:r>
              <a:rPr lang="es-US" dirty="0" smtClean="0"/>
              <a:t>detectan otras tarjetas (frente, detrás, izquierda, derecha) y se muestran en la pantalla</a:t>
            </a:r>
            <a:endParaRPr lang="es-US" noProof="0" dirty="0" smtClean="0"/>
          </a:p>
          <a:p>
            <a:r>
              <a:rPr lang="es-US" dirty="0" smtClean="0"/>
              <a:t>Rangos ajustables</a:t>
            </a:r>
            <a:endParaRPr lang="es-US" noProof="0" dirty="0" smtClean="0"/>
          </a:p>
          <a:p>
            <a:r>
              <a:rPr lang="es-US" noProof="0" dirty="0" smtClean="0"/>
              <a:t>Usadas con Cámaras</a:t>
            </a:r>
            <a:endParaRPr lang="es-US" noProof="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Como funciona</a:t>
            </a:r>
            <a:endParaRPr lang="es-US" noProof="0" dirty="0"/>
          </a:p>
        </p:txBody>
      </p:sp>
      <p:sp>
        <p:nvSpPr>
          <p:cNvPr id="3" name="Flowchart: Collate 2"/>
          <p:cNvSpPr/>
          <p:nvPr/>
        </p:nvSpPr>
        <p:spPr>
          <a:xfrm>
            <a:off x="685800" y="2209800"/>
            <a:ext cx="838200" cy="1447800"/>
          </a:xfrm>
          <a:prstGeom prst="flowChartCol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nvGrpSpPr>
          <p:cNvPr id="9" name="Group 8"/>
          <p:cNvGrpSpPr/>
          <p:nvPr/>
        </p:nvGrpSpPr>
        <p:grpSpPr>
          <a:xfrm>
            <a:off x="1524000" y="1981200"/>
            <a:ext cx="1828800" cy="2286000"/>
            <a:chOff x="2438400" y="1828800"/>
            <a:chExt cx="1828800" cy="2057400"/>
          </a:xfrm>
        </p:grpSpPr>
        <p:sp>
          <p:nvSpPr>
            <p:cNvPr id="6" name="Block Arc 5"/>
            <p:cNvSpPr/>
            <p:nvPr/>
          </p:nvSpPr>
          <p:spPr>
            <a:xfrm rot="5400000">
              <a:off x="2209800" y="2514600"/>
              <a:ext cx="1219200" cy="762000"/>
            </a:xfrm>
            <a:prstGeom prst="blockArc">
              <a:avLst>
                <a:gd name="adj1" fmla="val 10800000"/>
                <a:gd name="adj2" fmla="val 20902292"/>
                <a:gd name="adj3" fmla="val 1527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 name="Block Arc 6"/>
            <p:cNvSpPr/>
            <p:nvPr/>
          </p:nvSpPr>
          <p:spPr>
            <a:xfrm rot="5400000">
              <a:off x="2438400" y="2362200"/>
              <a:ext cx="1600200" cy="990600"/>
            </a:xfrm>
            <a:prstGeom prst="blockArc">
              <a:avLst>
                <a:gd name="adj1" fmla="val 10800000"/>
                <a:gd name="adj2" fmla="val 20484565"/>
                <a:gd name="adj3" fmla="val 1159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 name="Block Arc 7"/>
            <p:cNvSpPr/>
            <p:nvPr/>
          </p:nvSpPr>
          <p:spPr>
            <a:xfrm rot="5400000">
              <a:off x="2552700" y="2171700"/>
              <a:ext cx="2057400" cy="1371600"/>
            </a:xfrm>
            <a:prstGeom prst="blockArc">
              <a:avLst>
                <a:gd name="adj1" fmla="val 10800000"/>
                <a:gd name="adj2" fmla="val 20244264"/>
                <a:gd name="adj3" fmla="val 8863"/>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sp>
        <p:nvSpPr>
          <p:cNvPr id="10" name="Right Arrow 9"/>
          <p:cNvSpPr/>
          <p:nvPr/>
        </p:nvSpPr>
        <p:spPr>
          <a:xfrm>
            <a:off x="3581400" y="3048000"/>
            <a:ext cx="3810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p:cNvSpPr txBox="1"/>
          <p:nvPr/>
        </p:nvSpPr>
        <p:spPr>
          <a:xfrm>
            <a:off x="3657600" y="1905000"/>
            <a:ext cx="5124801" cy="523220"/>
          </a:xfrm>
          <a:prstGeom prst="rect">
            <a:avLst/>
          </a:prstGeom>
          <a:noFill/>
        </p:spPr>
        <p:txBody>
          <a:bodyPr wrap="none" rtlCol="0">
            <a:spAutoFit/>
          </a:bodyPr>
          <a:lstStyle/>
          <a:p>
            <a:r>
              <a:rPr lang="en-US" sz="2800" b="1" dirty="0" err="1" smtClean="0"/>
              <a:t>Señal</a:t>
            </a:r>
            <a:r>
              <a:rPr lang="en-US" sz="2800" b="1" dirty="0" smtClean="0"/>
              <a:t> </a:t>
            </a:r>
            <a:r>
              <a:rPr lang="en-US" sz="2800" b="1" dirty="0" err="1" smtClean="0"/>
              <a:t>detectora</a:t>
            </a:r>
            <a:r>
              <a:rPr lang="en-US" sz="2800" b="1" dirty="0" smtClean="0"/>
              <a:t> de </a:t>
            </a:r>
            <a:r>
              <a:rPr lang="en-US" sz="2800" b="1" dirty="0" err="1" smtClean="0"/>
              <a:t>otras</a:t>
            </a:r>
            <a:r>
              <a:rPr lang="en-US" sz="2800" b="1" dirty="0" smtClean="0"/>
              <a:t> </a:t>
            </a:r>
            <a:r>
              <a:rPr lang="en-US" sz="2800" b="1" dirty="0" err="1" smtClean="0"/>
              <a:t>tarjetas</a:t>
            </a:r>
            <a:endParaRPr lang="en-US" sz="2800" b="1" dirty="0"/>
          </a:p>
        </p:txBody>
      </p:sp>
      <p:sp>
        <p:nvSpPr>
          <p:cNvPr id="12" name="Flowchart: Collate 11"/>
          <p:cNvSpPr/>
          <p:nvPr/>
        </p:nvSpPr>
        <p:spPr>
          <a:xfrm>
            <a:off x="685800" y="4495800"/>
            <a:ext cx="838200" cy="1447800"/>
          </a:xfrm>
          <a:prstGeom prst="flowChartCol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nvGrpSpPr>
          <p:cNvPr id="13" name="Group 12"/>
          <p:cNvGrpSpPr/>
          <p:nvPr/>
        </p:nvGrpSpPr>
        <p:grpSpPr>
          <a:xfrm>
            <a:off x="1524000" y="4267200"/>
            <a:ext cx="1828800" cy="2286000"/>
            <a:chOff x="2438400" y="1828800"/>
            <a:chExt cx="1828800" cy="2057400"/>
          </a:xfrm>
        </p:grpSpPr>
        <p:sp>
          <p:nvSpPr>
            <p:cNvPr id="14" name="Block Arc 13"/>
            <p:cNvSpPr/>
            <p:nvPr/>
          </p:nvSpPr>
          <p:spPr>
            <a:xfrm rot="5400000">
              <a:off x="2209800" y="2514600"/>
              <a:ext cx="1219200" cy="762000"/>
            </a:xfrm>
            <a:prstGeom prst="blockArc">
              <a:avLst>
                <a:gd name="adj1" fmla="val 10800000"/>
                <a:gd name="adj2" fmla="val 20902292"/>
                <a:gd name="adj3" fmla="val 1527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5" name="Block Arc 14"/>
            <p:cNvSpPr/>
            <p:nvPr/>
          </p:nvSpPr>
          <p:spPr>
            <a:xfrm rot="5400000">
              <a:off x="2438400" y="2362200"/>
              <a:ext cx="1600200" cy="990600"/>
            </a:xfrm>
            <a:prstGeom prst="blockArc">
              <a:avLst>
                <a:gd name="adj1" fmla="val 10800000"/>
                <a:gd name="adj2" fmla="val 20484565"/>
                <a:gd name="adj3" fmla="val 1159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6" name="Block Arc 15"/>
            <p:cNvSpPr/>
            <p:nvPr/>
          </p:nvSpPr>
          <p:spPr>
            <a:xfrm rot="5400000">
              <a:off x="2552700" y="2171700"/>
              <a:ext cx="2057400" cy="1371600"/>
            </a:xfrm>
            <a:prstGeom prst="blockArc">
              <a:avLst>
                <a:gd name="adj1" fmla="val 10800000"/>
                <a:gd name="adj2" fmla="val 20244264"/>
                <a:gd name="adj3" fmla="val 8863"/>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sp>
        <p:nvSpPr>
          <p:cNvPr id="18" name="Rectangle 17"/>
          <p:cNvSpPr/>
          <p:nvPr/>
        </p:nvSpPr>
        <p:spPr>
          <a:xfrm>
            <a:off x="3429000" y="4724400"/>
            <a:ext cx="3276600" cy="1384995"/>
          </a:xfrm>
          <a:prstGeom prst="rect">
            <a:avLst/>
          </a:prstGeom>
        </p:spPr>
        <p:txBody>
          <a:bodyPr wrap="square">
            <a:spAutoFit/>
          </a:bodyPr>
          <a:lstStyle/>
          <a:p>
            <a:r>
              <a:rPr lang="en-US" sz="2800" b="1" dirty="0" err="1" smtClean="0"/>
              <a:t>Rebote</a:t>
            </a:r>
            <a:r>
              <a:rPr lang="en-US" sz="2800" b="1" dirty="0" smtClean="0"/>
              <a:t> de </a:t>
            </a:r>
            <a:r>
              <a:rPr lang="en-US" sz="2800" b="1" dirty="0" err="1" smtClean="0"/>
              <a:t>señal</a:t>
            </a:r>
            <a:r>
              <a:rPr lang="en-US" sz="2800" b="1" dirty="0" smtClean="0"/>
              <a:t> </a:t>
            </a:r>
            <a:r>
              <a:rPr lang="en-US" sz="2800" b="1" dirty="0" err="1" smtClean="0"/>
              <a:t>identificadora</a:t>
            </a:r>
            <a:r>
              <a:rPr lang="en-US" sz="2800" b="1" dirty="0" smtClean="0"/>
              <a:t>  </a:t>
            </a:r>
            <a:r>
              <a:rPr lang="en-US" sz="2800" b="1" dirty="0" err="1" smtClean="0"/>
              <a:t>desde</a:t>
            </a:r>
            <a:r>
              <a:rPr lang="en-US" sz="2800" b="1" dirty="0" smtClean="0"/>
              <a:t> la </a:t>
            </a:r>
            <a:r>
              <a:rPr lang="en-US" sz="2800" b="1" dirty="0" err="1" smtClean="0"/>
              <a:t>tarjeta</a:t>
            </a:r>
            <a:endParaRPr lang="en-US" sz="2800" b="1" dirty="0"/>
          </a:p>
        </p:txBody>
      </p:sp>
      <p:grpSp>
        <p:nvGrpSpPr>
          <p:cNvPr id="20" name="Group 19"/>
          <p:cNvGrpSpPr/>
          <p:nvPr/>
        </p:nvGrpSpPr>
        <p:grpSpPr>
          <a:xfrm flipH="1">
            <a:off x="6400800" y="4292600"/>
            <a:ext cx="1295400" cy="1778000"/>
            <a:chOff x="2438400" y="2057400"/>
            <a:chExt cx="1295400" cy="1600200"/>
          </a:xfrm>
        </p:grpSpPr>
        <p:sp>
          <p:nvSpPr>
            <p:cNvPr id="21" name="Block Arc 20"/>
            <p:cNvSpPr/>
            <p:nvPr/>
          </p:nvSpPr>
          <p:spPr>
            <a:xfrm rot="5400000">
              <a:off x="2209800" y="2514600"/>
              <a:ext cx="1219200" cy="762000"/>
            </a:xfrm>
            <a:prstGeom prst="blockArc">
              <a:avLst>
                <a:gd name="adj1" fmla="val 10800000"/>
                <a:gd name="adj2" fmla="val 20902292"/>
                <a:gd name="adj3" fmla="val 1527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22" name="Block Arc 21"/>
            <p:cNvSpPr/>
            <p:nvPr/>
          </p:nvSpPr>
          <p:spPr>
            <a:xfrm rot="5400000">
              <a:off x="2438400" y="2362200"/>
              <a:ext cx="1600200" cy="990600"/>
            </a:xfrm>
            <a:prstGeom prst="blockArc">
              <a:avLst>
                <a:gd name="adj1" fmla="val 10800000"/>
                <a:gd name="adj2" fmla="val 20484565"/>
                <a:gd name="adj3" fmla="val 1159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pic>
        <p:nvPicPr>
          <p:cNvPr id="4098" name="Picture 2" descr="C:\Users\bsant.ARTBA\AppData\Local\Microsoft\Windows\Temporary Internet Files\Content.IE5\S9KCQW8P\MC900433932[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4495800"/>
            <a:ext cx="1238250" cy="1238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¿Hay Soluciones Tecnológicas?</a:t>
            </a:r>
            <a:endParaRPr lang="es-US" i="1" noProof="0" dirty="0"/>
          </a:p>
        </p:txBody>
      </p:sp>
      <p:sp>
        <p:nvSpPr>
          <p:cNvPr id="4" name="Text Placeholder 3"/>
          <p:cNvSpPr>
            <a:spLocks noGrp="1"/>
          </p:cNvSpPr>
          <p:nvPr>
            <p:ph type="body" idx="1"/>
          </p:nvPr>
        </p:nvSpPr>
        <p:spPr>
          <a:xfrm>
            <a:off x="457200" y="1752600"/>
            <a:ext cx="8153400" cy="1828800"/>
          </a:xfrm>
        </p:spPr>
        <p:txBody>
          <a:bodyPr>
            <a:noAutofit/>
          </a:bodyPr>
          <a:lstStyle/>
          <a:p>
            <a:r>
              <a:rPr lang="es-US" sz="3200" noProof="0" dirty="0" smtClean="0"/>
              <a:t>Hay diferentes tecnologías, nuevas y antiguas, que han sido desarrolladas para advertir a los choferes y operadores de la proximidad de trabajadores a pie, incluyendo:</a:t>
            </a:r>
          </a:p>
        </p:txBody>
      </p:sp>
      <p:sp>
        <p:nvSpPr>
          <p:cNvPr id="3" name="Content Placeholder 2"/>
          <p:cNvSpPr>
            <a:spLocks noGrp="1"/>
          </p:cNvSpPr>
          <p:nvPr>
            <p:ph sz="half" idx="2"/>
          </p:nvPr>
        </p:nvSpPr>
        <p:spPr>
          <a:xfrm>
            <a:off x="457200" y="3581400"/>
            <a:ext cx="8153400" cy="2808288"/>
          </a:xfrm>
        </p:spPr>
        <p:txBody>
          <a:bodyPr>
            <a:normAutofit/>
          </a:bodyPr>
          <a:lstStyle/>
          <a:p>
            <a:r>
              <a:rPr lang="es-US" sz="2800" noProof="0" dirty="0" smtClean="0"/>
              <a:t>Alarmas</a:t>
            </a:r>
          </a:p>
          <a:p>
            <a:r>
              <a:rPr lang="es-US" sz="2800" noProof="0" dirty="0" smtClean="0"/>
              <a:t>Cámaras</a:t>
            </a:r>
          </a:p>
          <a:p>
            <a:r>
              <a:rPr lang="es-US" sz="2800" noProof="0" dirty="0" smtClean="0"/>
              <a:t>Radar</a:t>
            </a:r>
          </a:p>
          <a:p>
            <a:r>
              <a:rPr lang="es-US" sz="2800" noProof="0" dirty="0" smtClean="0"/>
              <a:t>Sonar</a:t>
            </a:r>
          </a:p>
          <a:p>
            <a:r>
              <a:rPr lang="es-US" sz="2800" noProof="0" dirty="0" smtClean="0"/>
              <a:t>Sistemas de tarjeta de chips</a:t>
            </a:r>
          </a:p>
          <a:p>
            <a:endParaRPr lang="es-US" sz="2800" noProof="0" dirty="0" smtClean="0"/>
          </a:p>
          <a:p>
            <a:endParaRPr lang="es-US" sz="2800" noProof="0" dirty="0" smtClean="0"/>
          </a:p>
          <a:p>
            <a:endParaRPr lang="es-US" sz="2800" noProof="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La Tarjeta Identifica a los Trabajadores en las Proximidades</a:t>
            </a:r>
            <a:endParaRPr lang="es-US" noProof="0" dirty="0"/>
          </a:p>
        </p:txBody>
      </p:sp>
      <p:pic>
        <p:nvPicPr>
          <p:cNvPr id="1027" name="Picture 3" descr="C:\Users\bsant.ARTBA\AppData\Local\Microsoft\Windows\Temporary Internet Files\Content.IE5\1PH2GT7R\MC90021541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2743200"/>
            <a:ext cx="1493822" cy="2150198"/>
          </a:xfrm>
          <a:prstGeom prst="rect">
            <a:avLst/>
          </a:prstGeom>
          <a:noFill/>
        </p:spPr>
      </p:pic>
      <p:sp>
        <p:nvSpPr>
          <p:cNvPr id="9" name="Flowchart: Delay 8"/>
          <p:cNvSpPr/>
          <p:nvPr/>
        </p:nvSpPr>
        <p:spPr>
          <a:xfrm rot="1831803">
            <a:off x="2622190" y="3004790"/>
            <a:ext cx="3860592" cy="2677218"/>
          </a:xfrm>
          <a:prstGeom prst="flowChartDelay">
            <a:avLst/>
          </a:prstGeom>
          <a:solidFill>
            <a:schemeClr val="accent6">
              <a:lumMod val="20000"/>
              <a:lumOff val="8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descr="C:\Users\bsant.ARTBA\AppData\Local\Microsoft\Windows\Temporary Internet Files\Content.IE5\S9KCQW8P\MC90031835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590800"/>
            <a:ext cx="3123285" cy="1960261"/>
          </a:xfrm>
          <a:prstGeom prst="rect">
            <a:avLst/>
          </a:prstGeom>
          <a:noFill/>
        </p:spPr>
      </p:pic>
      <p:sp>
        <p:nvSpPr>
          <p:cNvPr id="10" name="Left-Right Arrow 9"/>
          <p:cNvSpPr/>
          <p:nvPr/>
        </p:nvSpPr>
        <p:spPr>
          <a:xfrm>
            <a:off x="3429000" y="3429000"/>
            <a:ext cx="3886200" cy="9144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Enlace de </a:t>
            </a:r>
            <a:r>
              <a:rPr lang="en-US" sz="2400" b="1" dirty="0" err="1" smtClean="0"/>
              <a:t>comunicación</a:t>
            </a:r>
            <a:endParaRPr lang="en-US" sz="2400" b="1" dirty="0"/>
          </a:p>
        </p:txBody>
      </p:sp>
      <p:sp>
        <p:nvSpPr>
          <p:cNvPr id="11" name="TextBox 10"/>
          <p:cNvSpPr txBox="1"/>
          <p:nvPr/>
        </p:nvSpPr>
        <p:spPr>
          <a:xfrm>
            <a:off x="427022" y="5334000"/>
            <a:ext cx="8382000" cy="954107"/>
          </a:xfrm>
          <a:prstGeom prst="rect">
            <a:avLst/>
          </a:prstGeom>
          <a:noFill/>
        </p:spPr>
        <p:txBody>
          <a:bodyPr wrap="square" rtlCol="0">
            <a:spAutoFit/>
          </a:bodyPr>
          <a:lstStyle/>
          <a:p>
            <a:r>
              <a:rPr lang="es-US" sz="2800" b="1" dirty="0" smtClean="0"/>
              <a:t>Señales audibles o vibraciones advierten al trabajador y al operador. El operador ve su monitor.</a:t>
            </a:r>
            <a:endParaRPr lang="es-US" sz="2800" b="1" dirty="0"/>
          </a:p>
        </p:txBody>
      </p:sp>
      <p:sp>
        <p:nvSpPr>
          <p:cNvPr id="13" name="Rounded Rectangle 12"/>
          <p:cNvSpPr/>
          <p:nvPr/>
        </p:nvSpPr>
        <p:spPr>
          <a:xfrm>
            <a:off x="3048000" y="3429000"/>
            <a:ext cx="381000" cy="152400"/>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 name="Straight Connector 14"/>
          <p:cNvCxnSpPr/>
          <p:nvPr/>
        </p:nvCxnSpPr>
        <p:spPr>
          <a:xfrm rot="10800000">
            <a:off x="1524000" y="3048000"/>
            <a:ext cx="1447800" cy="457200"/>
          </a:xfrm>
          <a:prstGeom prst="line">
            <a:avLst/>
          </a:prstGeom>
          <a:ln w="76200">
            <a:solidFill>
              <a:srgbClr val="FF0000"/>
            </a:solidFill>
            <a:prstDash val="sysDot"/>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Sistema de Posicionamiento Global (GPS)</a:t>
            </a:r>
            <a:endParaRPr lang="es-US" noProof="0" dirty="0"/>
          </a:p>
        </p:txBody>
      </p:sp>
      <p:sp>
        <p:nvSpPr>
          <p:cNvPr id="3" name="Content Placeholder 2"/>
          <p:cNvSpPr>
            <a:spLocks noGrp="1"/>
          </p:cNvSpPr>
          <p:nvPr>
            <p:ph idx="1"/>
          </p:nvPr>
        </p:nvSpPr>
        <p:spPr>
          <a:xfrm>
            <a:off x="457200" y="1752600"/>
            <a:ext cx="8229600" cy="4800600"/>
          </a:xfrm>
        </p:spPr>
        <p:txBody>
          <a:bodyPr>
            <a:normAutofit fontScale="92500" lnSpcReduction="20000"/>
          </a:bodyPr>
          <a:lstStyle/>
          <a:p>
            <a:r>
              <a:rPr lang="es-US" noProof="0" dirty="0" smtClean="0"/>
              <a:t>Ubicación del equipo o vehículo determinado por GPS</a:t>
            </a:r>
          </a:p>
          <a:p>
            <a:r>
              <a:rPr lang="es-US" dirty="0" smtClean="0"/>
              <a:t>Ubicación transmitida a otro equipo cercano</a:t>
            </a:r>
            <a:endParaRPr lang="es-US" noProof="0" dirty="0" smtClean="0"/>
          </a:p>
          <a:p>
            <a:r>
              <a:rPr lang="es-US" noProof="0" dirty="0" smtClean="0"/>
              <a:t>Advertencia de proximidad                             y </a:t>
            </a:r>
            <a:r>
              <a:rPr lang="es-US" noProof="0" dirty="0" err="1" smtClean="0"/>
              <a:t>y</a:t>
            </a:r>
            <a:r>
              <a:rPr lang="es-US" noProof="0" dirty="0" smtClean="0"/>
              <a:t> localización visual</a:t>
            </a:r>
          </a:p>
          <a:p>
            <a:r>
              <a:rPr lang="es-US" noProof="0" dirty="0" smtClean="0"/>
              <a:t>Desafíos de esta tecnología:</a:t>
            </a:r>
          </a:p>
          <a:p>
            <a:pPr lvl="1"/>
            <a:r>
              <a:rPr lang="es-US" noProof="0" dirty="0" smtClean="0"/>
              <a:t>Todo trabajador debe </a:t>
            </a:r>
            <a:r>
              <a:rPr lang="es-US" dirty="0" smtClean="0"/>
              <a:t>contar con una tarjeta y cada equipo debe contar con un dispositivo de detección</a:t>
            </a:r>
            <a:endParaRPr lang="es-US" noProof="0" dirty="0" smtClean="0"/>
          </a:p>
          <a:p>
            <a:endParaRPr lang="es-US" noProof="0" dirty="0"/>
          </a:p>
        </p:txBody>
      </p:sp>
      <p:pic>
        <p:nvPicPr>
          <p:cNvPr id="5122" name="Picture 2" descr="http://www8.garmin.com/graphics/24satelli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3124200"/>
            <a:ext cx="1870787" cy="1833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Sistema de Posicionamiento Global (GPS)</a:t>
            </a:r>
            <a:endParaRPr lang="es-US" noProof="0" dirty="0"/>
          </a:p>
        </p:txBody>
      </p:sp>
      <p:sp>
        <p:nvSpPr>
          <p:cNvPr id="3" name="Content Placeholder 2"/>
          <p:cNvSpPr>
            <a:spLocks noGrp="1"/>
          </p:cNvSpPr>
          <p:nvPr>
            <p:ph idx="1"/>
          </p:nvPr>
        </p:nvSpPr>
        <p:spPr>
          <a:xfrm>
            <a:off x="457200" y="1752600"/>
            <a:ext cx="3733800" cy="4373563"/>
          </a:xfrm>
        </p:spPr>
        <p:txBody>
          <a:bodyPr>
            <a:normAutofit fontScale="92500" lnSpcReduction="10000"/>
          </a:bodyPr>
          <a:lstStyle/>
          <a:p>
            <a:r>
              <a:rPr lang="es-US" noProof="0" dirty="0" smtClean="0"/>
              <a:t>El GPS se instala en equipos (camiones de carga, pavimentadoras, rodillos)</a:t>
            </a:r>
          </a:p>
          <a:p>
            <a:r>
              <a:rPr lang="es-US" noProof="0" dirty="0" smtClean="0"/>
              <a:t>Receptores de GPS se instalan en los trabajadores</a:t>
            </a:r>
          </a:p>
        </p:txBody>
      </p:sp>
      <p:pic>
        <p:nvPicPr>
          <p:cNvPr id="4098" name="Picture 2"/>
          <p:cNvPicPr>
            <a:picLocks noChangeAspect="1" noChangeArrowheads="1"/>
          </p:cNvPicPr>
          <p:nvPr/>
        </p:nvPicPr>
        <p:blipFill>
          <a:blip r:embed="rId3" cstate="print"/>
          <a:srcRect/>
          <a:stretch>
            <a:fillRect/>
          </a:stretch>
        </p:blipFill>
        <p:spPr bwMode="auto">
          <a:xfrm flipH="1">
            <a:off x="6781800" y="2286000"/>
            <a:ext cx="1795462" cy="26342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p:cNvPicPr>
            <a:picLocks noChangeAspect="1" noChangeArrowheads="1"/>
          </p:cNvPicPr>
          <p:nvPr/>
        </p:nvPicPr>
        <p:blipFill>
          <a:blip r:embed="rId4" cstate="print">
            <a:lum bright="20000" contrast="20000"/>
          </a:blip>
          <a:srcRect/>
          <a:stretch>
            <a:fillRect/>
          </a:stretch>
        </p:blipFill>
        <p:spPr bwMode="auto">
          <a:xfrm>
            <a:off x="4267200" y="1676400"/>
            <a:ext cx="2209800" cy="2790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0" name="Picture 4"/>
          <p:cNvPicPr>
            <a:picLocks noChangeAspect="1" noChangeArrowheads="1"/>
          </p:cNvPicPr>
          <p:nvPr/>
        </p:nvPicPr>
        <p:blipFill>
          <a:blip r:embed="rId5" cstate="print"/>
          <a:srcRect/>
          <a:stretch>
            <a:fillRect/>
          </a:stretch>
        </p:blipFill>
        <p:spPr bwMode="auto">
          <a:xfrm>
            <a:off x="4953000" y="4191000"/>
            <a:ext cx="2133600" cy="2518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Oval 7"/>
          <p:cNvSpPr/>
          <p:nvPr/>
        </p:nvSpPr>
        <p:spPr>
          <a:xfrm>
            <a:off x="4800600" y="3124200"/>
            <a:ext cx="8382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0" name="Oval 9"/>
          <p:cNvSpPr/>
          <p:nvPr/>
        </p:nvSpPr>
        <p:spPr>
          <a:xfrm>
            <a:off x="7162800" y="4038600"/>
            <a:ext cx="8382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Oval 10"/>
          <p:cNvSpPr/>
          <p:nvPr/>
        </p:nvSpPr>
        <p:spPr>
          <a:xfrm>
            <a:off x="7696200" y="3352800"/>
            <a:ext cx="8382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Tecnología GPS</a:t>
            </a:r>
            <a:endParaRPr lang="es-US" noProof="0" dirty="0"/>
          </a:p>
        </p:txBody>
      </p:sp>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74738"/>
            <a:ext cx="6629400" cy="4935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Tecnología GPS</a:t>
            </a:r>
            <a:endParaRPr lang="es-US" noProof="0" dirty="0"/>
          </a:p>
        </p:txBody>
      </p:sp>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752600"/>
            <a:ext cx="6248400" cy="4873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Tecnologías Emergentes</a:t>
            </a:r>
            <a:endParaRPr lang="es-US" noProof="0" dirty="0"/>
          </a:p>
        </p:txBody>
      </p:sp>
      <p:sp>
        <p:nvSpPr>
          <p:cNvPr id="3" name="Content Placeholder 2"/>
          <p:cNvSpPr>
            <a:spLocks noGrp="1"/>
          </p:cNvSpPr>
          <p:nvPr>
            <p:ph idx="1"/>
          </p:nvPr>
        </p:nvSpPr>
        <p:spPr/>
        <p:txBody>
          <a:bodyPr>
            <a:normAutofit fontScale="92500" lnSpcReduction="20000"/>
          </a:bodyPr>
          <a:lstStyle/>
          <a:p>
            <a:r>
              <a:rPr lang="es-US" noProof="0" dirty="0" smtClean="0"/>
              <a:t>Sistemas Inteligentes de Video</a:t>
            </a:r>
          </a:p>
          <a:p>
            <a:pPr lvl="1"/>
            <a:r>
              <a:rPr lang="es-US" noProof="0" dirty="0" smtClean="0"/>
              <a:t>Las cámaras de estereovisión asistidas por computadora</a:t>
            </a:r>
          </a:p>
          <a:p>
            <a:pPr lvl="1"/>
            <a:r>
              <a:rPr lang="es-US" noProof="0" dirty="0" smtClean="0"/>
              <a:t>La Señal de video-procesamiento permite la detección en base a posicionamiento 3D</a:t>
            </a:r>
          </a:p>
          <a:p>
            <a:pPr lvl="1"/>
            <a:r>
              <a:rPr lang="es-US" noProof="0" dirty="0" smtClean="0"/>
              <a:t>Provee visión de áreas ciegas cerca al equipo y advertencia de proximidad usando sólo cámaras</a:t>
            </a:r>
          </a:p>
          <a:p>
            <a:pPr lvl="1"/>
            <a:r>
              <a:rPr lang="es-US" noProof="0" dirty="0" smtClean="0"/>
              <a:t>HAZ CAM Pruebas de sistema en camiones remolque</a:t>
            </a:r>
            <a:endParaRPr lang="es-US" noProof="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Sistemas de Video Inteligente</a:t>
            </a:r>
            <a:endParaRPr lang="es-US" noProof="0" dirty="0"/>
          </a:p>
        </p:txBody>
      </p:sp>
      <p:pic>
        <p:nvPicPr>
          <p:cNvPr id="3584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33400" y="2976894"/>
            <a:ext cx="5410200" cy="3454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8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828800"/>
            <a:ext cx="3581400" cy="32114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Consideraciones y Trabajos Adicionales</a:t>
            </a:r>
            <a:endParaRPr lang="es-US" noProof="0" dirty="0"/>
          </a:p>
        </p:txBody>
      </p:sp>
      <p:sp>
        <p:nvSpPr>
          <p:cNvPr id="3" name="Content Placeholder 2"/>
          <p:cNvSpPr>
            <a:spLocks noGrp="1"/>
          </p:cNvSpPr>
          <p:nvPr>
            <p:ph idx="1"/>
          </p:nvPr>
        </p:nvSpPr>
        <p:spPr>
          <a:xfrm>
            <a:off x="457200" y="1752600"/>
            <a:ext cx="8229600" cy="4724400"/>
          </a:xfrm>
        </p:spPr>
        <p:txBody>
          <a:bodyPr>
            <a:normAutofit fontScale="85000" lnSpcReduction="20000"/>
          </a:bodyPr>
          <a:lstStyle/>
          <a:p>
            <a:r>
              <a:rPr lang="es-US" noProof="0" dirty="0" smtClean="0"/>
              <a:t>Reduce alarmas molestas y detenciones falsas</a:t>
            </a:r>
          </a:p>
          <a:p>
            <a:r>
              <a:rPr lang="es-US" noProof="0" dirty="0" smtClean="0"/>
              <a:t>Efectiva presentación de alarma y consideraciones del contexto</a:t>
            </a:r>
          </a:p>
          <a:p>
            <a:r>
              <a:rPr lang="es-US" noProof="0" dirty="0" smtClean="0"/>
              <a:t>Interfaces del Operador y despliegues combinados</a:t>
            </a:r>
          </a:p>
          <a:p>
            <a:r>
              <a:rPr lang="es-US" noProof="0" dirty="0" smtClean="0"/>
              <a:t>¿Los sistemas sobrecargan al operador y se convierten en distracciones?</a:t>
            </a:r>
          </a:p>
          <a:p>
            <a:r>
              <a:rPr lang="es-US" noProof="0" dirty="0" smtClean="0"/>
              <a:t>Cambios de conducta en los operadores</a:t>
            </a:r>
          </a:p>
          <a:p>
            <a:r>
              <a:rPr lang="es-US" noProof="0" dirty="0" smtClean="0"/>
              <a:t>Sensores portátiles apropiados para las tareas y los ambientes</a:t>
            </a:r>
            <a:endParaRPr lang="es-US" noProof="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Recursos</a:t>
            </a:r>
            <a:endParaRPr lang="es-US" noProof="0" dirty="0"/>
          </a:p>
        </p:txBody>
      </p:sp>
      <p:sp>
        <p:nvSpPr>
          <p:cNvPr id="3" name="Content Placeholder 2"/>
          <p:cNvSpPr>
            <a:spLocks noGrp="1"/>
          </p:cNvSpPr>
          <p:nvPr>
            <p:ph idx="1"/>
          </p:nvPr>
        </p:nvSpPr>
        <p:spPr/>
        <p:txBody>
          <a:bodyPr/>
          <a:lstStyle/>
          <a:p>
            <a:r>
              <a:rPr lang="es-US" noProof="0" dirty="0" smtClean="0"/>
              <a:t>Pagina de detección de proximidad de la NIOSH:</a:t>
            </a:r>
          </a:p>
          <a:p>
            <a:pPr>
              <a:buNone/>
            </a:pPr>
            <a:endParaRPr lang="es-US" noProof="0" dirty="0" smtClean="0"/>
          </a:p>
          <a:p>
            <a:pPr>
              <a:buNone/>
            </a:pPr>
            <a:r>
              <a:rPr lang="es-US" sz="3000" noProof="0" dirty="0" smtClean="0">
                <a:hlinkClick r:id="rId2"/>
              </a:rPr>
              <a:t>www.cdc.gov/niosh/topic/highwayworkzones/</a:t>
            </a:r>
            <a:r>
              <a:rPr lang="es-US" sz="3000" noProof="0" dirty="0" smtClean="0"/>
              <a:t> </a:t>
            </a:r>
          </a:p>
          <a:p>
            <a:pPr>
              <a:buNone/>
            </a:pPr>
            <a:r>
              <a:rPr lang="es-US" sz="3000" noProof="0" dirty="0" smtClean="0">
                <a:hlinkClick r:id="rId3"/>
              </a:rPr>
              <a:t>www.cdc.gov/niosh/mining/topicspage58.htm</a:t>
            </a:r>
            <a:r>
              <a:rPr lang="es-US" sz="3000" noProof="0" dirty="0" smtClean="0"/>
              <a:t> </a:t>
            </a:r>
          </a:p>
          <a:p>
            <a:pPr>
              <a:buNone/>
            </a:pPr>
            <a:endParaRPr lang="es-US" sz="3000" noProof="0" dirty="0" smtClean="0"/>
          </a:p>
          <a:p>
            <a:endParaRPr lang="es-US" sz="3000" noProof="0" dirty="0" smtClean="0"/>
          </a:p>
          <a:p>
            <a:pPr>
              <a:buNone/>
            </a:pPr>
            <a:endParaRPr lang="es-US" noProof="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US" noProof="0" dirty="0" smtClean="0"/>
              <a:t>Discusión</a:t>
            </a:r>
            <a:br>
              <a:rPr lang="es-US" noProof="0" dirty="0" smtClean="0"/>
            </a:br>
            <a:r>
              <a:rPr lang="es-US" noProof="0" dirty="0" smtClean="0"/>
              <a:t>y Preguntas</a:t>
            </a:r>
            <a:endParaRPr lang="es-US" noProof="0" dirty="0"/>
          </a:p>
        </p:txBody>
      </p:sp>
      <p:sp>
        <p:nvSpPr>
          <p:cNvPr id="5" name="Subtitle 4"/>
          <p:cNvSpPr>
            <a:spLocks noGrp="1"/>
          </p:cNvSpPr>
          <p:nvPr>
            <p:ph type="subTitle" idx="1"/>
          </p:nvPr>
        </p:nvSpPr>
        <p:spPr>
          <a:xfrm>
            <a:off x="1371600" y="3657600"/>
            <a:ext cx="6400800" cy="1752600"/>
          </a:xfrm>
        </p:spPr>
        <p:txBody>
          <a:bodyPr/>
          <a:lstStyle/>
          <a:p>
            <a:r>
              <a:rPr lang="es-US" noProof="0" dirty="0" smtClean="0"/>
              <a:t>Fin del Módulo Siete</a:t>
            </a:r>
            <a:endParaRPr lang="es-US" noProof="0" dirty="0"/>
          </a:p>
        </p:txBody>
      </p:sp>
      <p:sp>
        <p:nvSpPr>
          <p:cNvPr id="7" name="TextBox 3"/>
          <p:cNvSpPr txBox="1"/>
          <p:nvPr/>
        </p:nvSpPr>
        <p:spPr>
          <a:xfrm>
            <a:off x="457200" y="4800600"/>
            <a:ext cx="8229600"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PE" sz="1600" b="1" dirty="0" smtClean="0">
                <a:latin typeface="Calibri" pitchFamily="34" charset="0"/>
                <a:cs typeface="Calibri" pitchFamily="34" charset="0"/>
              </a:rPr>
              <a:t>“Este material ha sido elaborado bajo el fondo federal SH-22285-11-60-F-11 </a:t>
            </a:r>
            <a:r>
              <a:rPr lang="en-US" sz="1600" b="1" dirty="0" smtClean="0">
                <a:latin typeface="Calibri" pitchFamily="34" charset="0"/>
                <a:cs typeface="Calibri" pitchFamily="34" charset="0"/>
              </a:rPr>
              <a:t>del Occupational Safety and Health Administration, U.S. Department of Labor,</a:t>
            </a:r>
            <a:r>
              <a:rPr lang="es-PE" sz="1600" b="1" dirty="0" smtClean="0">
                <a:latin typeface="Calibri" pitchFamily="34" charset="0"/>
                <a:cs typeface="Calibri" pitchFamily="34" charset="0"/>
              </a:rPr>
              <a:t> y al contrato 212-2009-M-32109 del </a:t>
            </a:r>
            <a:r>
              <a:rPr lang="en-US" sz="1600" b="1" dirty="0" smtClean="0">
                <a:latin typeface="Calibri" pitchFamily="34" charset="0"/>
                <a:cs typeface="Calibri" pitchFamily="34" charset="0"/>
              </a:rPr>
              <a:t>National Institute for Occupational Safety and Health</a:t>
            </a:r>
            <a:r>
              <a:rPr lang="es-PE" sz="1600" b="1" dirty="0" smtClean="0">
                <a:latin typeface="Calibri" pitchFamily="34" charset="0"/>
                <a:cs typeface="Calibri" pitchFamily="34" charset="0"/>
              </a:rPr>
              <a:t>. No refleja necesariamente los puntos de vista y políticas del U.S. </a:t>
            </a:r>
            <a:r>
              <a:rPr lang="en-US" sz="1600" b="1" dirty="0" smtClean="0">
                <a:latin typeface="Calibri" pitchFamily="34" charset="0"/>
                <a:cs typeface="Calibri" pitchFamily="34" charset="0"/>
              </a:rPr>
              <a:t>Department of Labor or U.S. Department of Health and Human Services,</a:t>
            </a:r>
            <a:r>
              <a:rPr lang="es-PE" sz="1600" b="1" dirty="0" smtClean="0">
                <a:latin typeface="Calibri" pitchFamily="34" charset="0"/>
                <a:cs typeface="Calibri" pitchFamily="34" charset="0"/>
              </a:rPr>
              <a:t> respectivamente. La mención de nombres comerciales, prácticas comerciales o de organizaciones tampoco implican su respaldo por parte del Gobierno de los Estados Unidos.”</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Terminología</a:t>
            </a:r>
            <a:endParaRPr lang="es-US" noProof="0" dirty="0"/>
          </a:p>
        </p:txBody>
      </p:sp>
      <p:sp>
        <p:nvSpPr>
          <p:cNvPr id="3" name="Content Placeholder 2"/>
          <p:cNvSpPr>
            <a:spLocks noGrp="1"/>
          </p:cNvSpPr>
          <p:nvPr>
            <p:ph idx="1"/>
          </p:nvPr>
        </p:nvSpPr>
        <p:spPr>
          <a:xfrm>
            <a:off x="457200" y="1752600"/>
            <a:ext cx="8229600" cy="4648200"/>
          </a:xfrm>
        </p:spPr>
        <p:txBody>
          <a:bodyPr>
            <a:normAutofit fontScale="92500" lnSpcReduction="10000"/>
          </a:bodyPr>
          <a:lstStyle/>
          <a:p>
            <a:r>
              <a:rPr lang="es-US" sz="3200" noProof="0" dirty="0" smtClean="0"/>
              <a:t>Detección de Proximidad:  Detección de Personas, vehículos y otros </a:t>
            </a:r>
            <a:r>
              <a:rPr lang="es-US" sz="3200" dirty="0" smtClean="0"/>
              <a:t>objetos cerca a un equipo que usa tecnología de sensores</a:t>
            </a:r>
            <a:endParaRPr lang="es-US" sz="3200" noProof="0" dirty="0" smtClean="0"/>
          </a:p>
          <a:p>
            <a:r>
              <a:rPr lang="es-US" sz="3200" noProof="0" dirty="0" smtClean="0"/>
              <a:t>Advertencia de Proximidad (Advertencia de Colisión): Detección de personal, vehículos, y otros objetos cerca a un equipo que activa una alarma.</a:t>
            </a:r>
          </a:p>
          <a:p>
            <a:pPr lvl="1"/>
            <a:r>
              <a:rPr lang="es-US" sz="3000" noProof="0" dirty="0" smtClean="0"/>
              <a:t>Advierte sólo al operador</a:t>
            </a:r>
          </a:p>
          <a:p>
            <a:pPr lvl="1"/>
            <a:r>
              <a:rPr lang="es-US" sz="3000" noProof="0" dirty="0" smtClean="0"/>
              <a:t>Advierte al operador y al personal cercano (dos vías)</a:t>
            </a:r>
            <a:endParaRPr lang="es-US" sz="3000" noProof="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Terminología </a:t>
            </a:r>
            <a:r>
              <a:rPr lang="es-US" sz="2400" noProof="0" dirty="0" smtClean="0"/>
              <a:t>(continuación . . .)</a:t>
            </a:r>
            <a:endParaRPr lang="es-US" sz="2400" noProof="0" dirty="0"/>
          </a:p>
        </p:txBody>
      </p:sp>
      <p:sp>
        <p:nvSpPr>
          <p:cNvPr id="3" name="Content Placeholder 2"/>
          <p:cNvSpPr>
            <a:spLocks noGrp="1"/>
          </p:cNvSpPr>
          <p:nvPr>
            <p:ph idx="1"/>
          </p:nvPr>
        </p:nvSpPr>
        <p:spPr/>
        <p:txBody>
          <a:bodyPr>
            <a:normAutofit/>
          </a:bodyPr>
          <a:lstStyle/>
          <a:p>
            <a:r>
              <a:rPr lang="es-US" sz="3200" dirty="0" smtClean="0"/>
              <a:t>Evasión de </a:t>
            </a:r>
            <a:r>
              <a:rPr lang="es-US" sz="3200" noProof="0" dirty="0" smtClean="0"/>
              <a:t>Colisiones: El procesamiento de la información del sensor que resulta en señales de control o acciones que altera el estatus de la máquina o del movimiento evitando colisiones</a:t>
            </a:r>
          </a:p>
          <a:p>
            <a:pPr lvl="1"/>
            <a:r>
              <a:rPr lang="es-US" sz="3000" noProof="0" dirty="0" smtClean="0"/>
              <a:t>Control Computarizado</a:t>
            </a:r>
          </a:p>
          <a:p>
            <a:pPr lvl="1"/>
            <a:r>
              <a:rPr lang="es-US" sz="3000" noProof="0" dirty="0" smtClean="0"/>
              <a:t>Control Humano</a:t>
            </a:r>
            <a:endParaRPr lang="es-US" sz="3000" noProof="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Detección de Proximidad</a:t>
            </a:r>
            <a:endParaRPr lang="es-US" noProof="0" dirty="0"/>
          </a:p>
        </p:txBody>
      </p:sp>
      <p:sp>
        <p:nvSpPr>
          <p:cNvPr id="3" name="Content Placeholder 2"/>
          <p:cNvSpPr>
            <a:spLocks noGrp="1"/>
          </p:cNvSpPr>
          <p:nvPr>
            <p:ph idx="1"/>
          </p:nvPr>
        </p:nvSpPr>
        <p:spPr/>
        <p:txBody>
          <a:bodyPr>
            <a:normAutofit/>
          </a:bodyPr>
          <a:lstStyle/>
          <a:p>
            <a:r>
              <a:rPr lang="es-US" dirty="0" smtClean="0"/>
              <a:t>Sistemas autónomos</a:t>
            </a:r>
            <a:endParaRPr lang="es-US" noProof="0" dirty="0" smtClean="0"/>
          </a:p>
          <a:p>
            <a:r>
              <a:rPr lang="es-US" noProof="0" dirty="0" smtClean="0"/>
              <a:t>Los sistemas en base a redes de comunicaciones requieren de infraestructura de respaldo</a:t>
            </a:r>
          </a:p>
          <a:p>
            <a:r>
              <a:rPr lang="es-US" dirty="0" smtClean="0"/>
              <a:t>Los sistemas varían de simple alarmas hasta mecanismos de control</a:t>
            </a:r>
            <a:r>
              <a:rPr lang="es-US" noProof="0" dirty="0" smtClean="0"/>
              <a:t> (frenado, limitación de movimientos, etc.)</a:t>
            </a:r>
            <a:endParaRPr lang="es-US" noProof="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Detección de Proximidad: Modalidades</a:t>
            </a:r>
            <a:endParaRPr lang="es-US" noProof="0" dirty="0"/>
          </a:p>
        </p:txBody>
      </p:sp>
      <p:sp>
        <p:nvSpPr>
          <p:cNvPr id="3" name="Content Placeholder 2"/>
          <p:cNvSpPr>
            <a:spLocks noGrp="1"/>
          </p:cNvSpPr>
          <p:nvPr>
            <p:ph idx="1"/>
          </p:nvPr>
        </p:nvSpPr>
        <p:spPr>
          <a:xfrm>
            <a:off x="457200" y="1752600"/>
            <a:ext cx="8229600" cy="4648200"/>
          </a:xfrm>
        </p:spPr>
        <p:txBody>
          <a:bodyPr>
            <a:normAutofit lnSpcReduction="10000"/>
          </a:bodyPr>
          <a:lstStyle/>
          <a:p>
            <a:r>
              <a:rPr lang="es-US" noProof="0" dirty="0" smtClean="0"/>
              <a:t>Sistemas autónomos:</a:t>
            </a:r>
          </a:p>
          <a:p>
            <a:pPr lvl="1"/>
            <a:r>
              <a:rPr lang="es-US" noProof="0" dirty="0" smtClean="0"/>
              <a:t>Sensor pasivo de obstáculos y personas</a:t>
            </a:r>
          </a:p>
          <a:p>
            <a:pPr lvl="2"/>
            <a:r>
              <a:rPr lang="es-US" noProof="0" dirty="0" smtClean="0"/>
              <a:t>Señales reflejantes</a:t>
            </a:r>
          </a:p>
          <a:p>
            <a:pPr lvl="2"/>
            <a:r>
              <a:rPr lang="es-US" noProof="0" dirty="0" smtClean="0"/>
              <a:t>No discriminación</a:t>
            </a:r>
          </a:p>
          <a:p>
            <a:pPr lvl="1"/>
            <a:r>
              <a:rPr lang="es-US" noProof="0" dirty="0" smtClean="0"/>
              <a:t>Los sistemas de cooperación requieren de comunicación entre sistemas montados en la máquina y sistemas sobre los obstáculos o el personal (el cual participa en la detección)</a:t>
            </a:r>
            <a:endParaRPr lang="es-US" noProof="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a:t>Detección de Proximidad: </a:t>
            </a:r>
            <a:r>
              <a:rPr lang="es-US" dirty="0" smtClean="0"/>
              <a:t>Modalidades</a:t>
            </a:r>
            <a:endParaRPr lang="es-US" noProof="0" dirty="0"/>
          </a:p>
        </p:txBody>
      </p:sp>
      <p:sp>
        <p:nvSpPr>
          <p:cNvPr id="3" name="Content Placeholder 2"/>
          <p:cNvSpPr>
            <a:spLocks noGrp="1"/>
          </p:cNvSpPr>
          <p:nvPr>
            <p:ph idx="1"/>
          </p:nvPr>
        </p:nvSpPr>
        <p:spPr>
          <a:xfrm>
            <a:off x="457200" y="1752600"/>
            <a:ext cx="8229600" cy="4648200"/>
          </a:xfrm>
        </p:spPr>
        <p:txBody>
          <a:bodyPr>
            <a:normAutofit/>
          </a:bodyPr>
          <a:lstStyle/>
          <a:p>
            <a:r>
              <a:rPr lang="es-US" noProof="0" dirty="0" smtClean="0"/>
              <a:t>Sistemas en base a redes de comunicación:</a:t>
            </a:r>
          </a:p>
          <a:p>
            <a:pPr lvl="1"/>
            <a:r>
              <a:rPr lang="es-US" noProof="0" dirty="0" smtClean="0"/>
              <a:t>Son cooperativos y requieren de una infraestructura de soporte adicional al de la obra (GPS u otros sistemas de comunicaciones)</a:t>
            </a:r>
            <a:endParaRPr lang="es-US" noProof="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Modalidades de Sistemas de Evasión de Colisiones</a:t>
            </a:r>
            <a:endParaRPr lang="es-US" noProof="0" dirty="0"/>
          </a:p>
        </p:txBody>
      </p:sp>
      <p:sp>
        <p:nvSpPr>
          <p:cNvPr id="3" name="Content Placeholder 2"/>
          <p:cNvSpPr>
            <a:spLocks noGrp="1"/>
          </p:cNvSpPr>
          <p:nvPr>
            <p:ph idx="1"/>
          </p:nvPr>
        </p:nvSpPr>
        <p:spPr>
          <a:xfrm>
            <a:off x="457200" y="1752600"/>
            <a:ext cx="8229600" cy="4800600"/>
          </a:xfrm>
        </p:spPr>
        <p:txBody>
          <a:bodyPr>
            <a:normAutofit fontScale="92500" lnSpcReduction="10000"/>
          </a:bodyPr>
          <a:lstStyle/>
          <a:p>
            <a:r>
              <a:rPr lang="es-US" noProof="0" dirty="0" smtClean="0"/>
              <a:t>Aumenta la Advertencia de Situaciones:</a:t>
            </a:r>
          </a:p>
          <a:p>
            <a:pPr lvl="1"/>
            <a:r>
              <a:rPr lang="es-US" noProof="0" dirty="0" smtClean="0"/>
              <a:t>Visual, audible, alarmas táctiles</a:t>
            </a:r>
          </a:p>
          <a:p>
            <a:pPr lvl="1"/>
            <a:r>
              <a:rPr lang="es-US" noProof="0" dirty="0" smtClean="0"/>
              <a:t>Alarma de dos vías</a:t>
            </a:r>
          </a:p>
          <a:p>
            <a:pPr lvl="1"/>
            <a:r>
              <a:rPr lang="es-US" noProof="0" dirty="0" smtClean="0"/>
              <a:t>Simuladores con interacción humana</a:t>
            </a:r>
          </a:p>
          <a:p>
            <a:r>
              <a:rPr lang="es-US" noProof="0" dirty="0" smtClean="0"/>
              <a:t>Control de Maquinaria</a:t>
            </a:r>
          </a:p>
          <a:p>
            <a:pPr lvl="1"/>
            <a:r>
              <a:rPr lang="es-US" noProof="0" dirty="0" smtClean="0"/>
              <a:t>Procesamiento de información de sensores</a:t>
            </a:r>
          </a:p>
          <a:p>
            <a:pPr lvl="1"/>
            <a:r>
              <a:rPr lang="es-US" noProof="0" dirty="0" smtClean="0"/>
              <a:t>Control automático de las funciones de las máquinas</a:t>
            </a:r>
          </a:p>
          <a:p>
            <a:r>
              <a:rPr lang="es-US" noProof="0" dirty="0" smtClean="0"/>
              <a:t>Combinación de ambas</a:t>
            </a:r>
            <a:endParaRPr lang="es-US" noProof="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Consideraciones</a:t>
            </a:r>
            <a:endParaRPr lang="es-US" noProof="0" dirty="0"/>
          </a:p>
        </p:txBody>
      </p:sp>
      <p:sp>
        <p:nvSpPr>
          <p:cNvPr id="3" name="Content Placeholder 2"/>
          <p:cNvSpPr>
            <a:spLocks noGrp="1"/>
          </p:cNvSpPr>
          <p:nvPr>
            <p:ph idx="1"/>
          </p:nvPr>
        </p:nvSpPr>
        <p:spPr>
          <a:xfrm>
            <a:off x="457200" y="1752600"/>
            <a:ext cx="8229600" cy="4876800"/>
          </a:xfrm>
        </p:spPr>
        <p:txBody>
          <a:bodyPr>
            <a:normAutofit fontScale="92500"/>
          </a:bodyPr>
          <a:lstStyle/>
          <a:p>
            <a:r>
              <a:rPr lang="es-US" noProof="0" dirty="0" smtClean="0"/>
              <a:t>Las perspectivas para evitar </a:t>
            </a:r>
            <a:r>
              <a:rPr lang="es-US" dirty="0" smtClean="0"/>
              <a:t>accidentes por atropello, retroceso o aprisionamiento de los trabajadores depende de la clase de equipo  y los riesgos asociados</a:t>
            </a:r>
            <a:r>
              <a:rPr lang="es-US" noProof="0" dirty="0" smtClean="0"/>
              <a:t>:</a:t>
            </a:r>
          </a:p>
          <a:p>
            <a:pPr lvl="1"/>
            <a:r>
              <a:rPr lang="es-US" noProof="0" dirty="0" smtClean="0"/>
              <a:t>Operador y tablero</a:t>
            </a:r>
          </a:p>
          <a:p>
            <a:pPr lvl="1"/>
            <a:r>
              <a:rPr lang="es-US" noProof="0" dirty="0" smtClean="0"/>
              <a:t>Operador cercano al equipo</a:t>
            </a:r>
          </a:p>
          <a:p>
            <a:pPr lvl="1"/>
            <a:r>
              <a:rPr lang="es-US" dirty="0" smtClean="0"/>
              <a:t>Áreas ciegas</a:t>
            </a:r>
            <a:endParaRPr lang="es-US" noProof="0" dirty="0" smtClean="0"/>
          </a:p>
          <a:p>
            <a:pPr lvl="1"/>
            <a:r>
              <a:rPr lang="es-US" noProof="0" dirty="0" smtClean="0"/>
              <a:t>Velocidad de la Máquina</a:t>
            </a:r>
          </a:p>
          <a:p>
            <a:pPr lvl="1"/>
            <a:r>
              <a:rPr lang="es-US" noProof="0" dirty="0" smtClean="0"/>
              <a:t>Riesgo de trabajadores y vehículos alrededor</a:t>
            </a:r>
            <a:endParaRPr lang="es-US" noProof="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2359</Words>
  <Application>Microsoft Office PowerPoint</Application>
  <PresentationFormat>On-screen Show (4:3)</PresentationFormat>
  <Paragraphs>190</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Previniendo Accidentes por Atropellos y Retrocesos</vt:lpstr>
      <vt:lpstr>¿Hay Soluciones Tecnológicas?</vt:lpstr>
      <vt:lpstr>Terminología</vt:lpstr>
      <vt:lpstr>Terminología (continuación . . .)</vt:lpstr>
      <vt:lpstr>Detección de Proximidad</vt:lpstr>
      <vt:lpstr>Detección de Proximidad: Modalidades</vt:lpstr>
      <vt:lpstr>Detección de Proximidad: Modalidades</vt:lpstr>
      <vt:lpstr>Modalidades de Sistemas de Evasión de Colisiones</vt:lpstr>
      <vt:lpstr>Consideraciones</vt:lpstr>
      <vt:lpstr>Sistemas de Cámara</vt:lpstr>
      <vt:lpstr>Sistemas de Cámara</vt:lpstr>
      <vt:lpstr>Sonar</vt:lpstr>
      <vt:lpstr>Sonar</vt:lpstr>
      <vt:lpstr>Radar</vt:lpstr>
      <vt:lpstr>Radar Lo Mejor: Combinar Radar y Cámara</vt:lpstr>
      <vt:lpstr>Tecnologías Disponibles</vt:lpstr>
      <vt:lpstr>Tecnologías Disponibles</vt:lpstr>
      <vt:lpstr>RFID Technology</vt:lpstr>
      <vt:lpstr>Como funciona</vt:lpstr>
      <vt:lpstr>La Tarjeta Identifica a los Trabajadores en las Proximidades</vt:lpstr>
      <vt:lpstr>Sistema de Posicionamiento Global (GPS)</vt:lpstr>
      <vt:lpstr>Sistema de Posicionamiento Global (GPS)</vt:lpstr>
      <vt:lpstr>Tecnología GPS</vt:lpstr>
      <vt:lpstr>Tecnología GPS</vt:lpstr>
      <vt:lpstr>Tecnologías Emergentes</vt:lpstr>
      <vt:lpstr>Sistemas de Video Inteligente</vt:lpstr>
      <vt:lpstr>Consideraciones y Trabajos Adicionales</vt:lpstr>
      <vt:lpstr>Recursos</vt:lpstr>
      <vt:lpstr>Discusión y Preguntas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155</cp:revision>
  <dcterms:created xsi:type="dcterms:W3CDTF">2011-04-13T19:39:59Z</dcterms:created>
  <dcterms:modified xsi:type="dcterms:W3CDTF">2014-02-27T15:47:32Z</dcterms:modified>
</cp:coreProperties>
</file>