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9" r:id="rId3"/>
  </p:sldMasterIdLst>
  <p:notesMasterIdLst>
    <p:notesMasterId r:id="rId51"/>
  </p:notesMasterIdLst>
  <p:sldIdLst>
    <p:sldId id="256" r:id="rId4"/>
    <p:sldId id="257" r:id="rId5"/>
    <p:sldId id="259" r:id="rId6"/>
    <p:sldId id="275" r:id="rId7"/>
    <p:sldId id="262" r:id="rId8"/>
    <p:sldId id="268" r:id="rId9"/>
    <p:sldId id="261" r:id="rId10"/>
    <p:sldId id="266" r:id="rId11"/>
    <p:sldId id="264" r:id="rId12"/>
    <p:sldId id="269" r:id="rId13"/>
    <p:sldId id="271" r:id="rId14"/>
    <p:sldId id="272" r:id="rId15"/>
    <p:sldId id="274" r:id="rId16"/>
    <p:sldId id="273" r:id="rId17"/>
    <p:sldId id="276" r:id="rId18"/>
    <p:sldId id="279" r:id="rId19"/>
    <p:sldId id="287" r:id="rId20"/>
    <p:sldId id="283" r:id="rId21"/>
    <p:sldId id="278" r:id="rId22"/>
    <p:sldId id="288" r:id="rId23"/>
    <p:sldId id="289" r:id="rId24"/>
    <p:sldId id="290" r:id="rId25"/>
    <p:sldId id="291" r:id="rId26"/>
    <p:sldId id="282" r:id="rId27"/>
    <p:sldId id="284" r:id="rId28"/>
    <p:sldId id="285" r:id="rId29"/>
    <p:sldId id="286" r:id="rId30"/>
    <p:sldId id="292" r:id="rId31"/>
    <p:sldId id="293" r:id="rId32"/>
    <p:sldId id="294" r:id="rId33"/>
    <p:sldId id="295" r:id="rId34"/>
    <p:sldId id="298" r:id="rId35"/>
    <p:sldId id="299" r:id="rId36"/>
    <p:sldId id="296" r:id="rId37"/>
    <p:sldId id="300" r:id="rId38"/>
    <p:sldId id="301" r:id="rId39"/>
    <p:sldId id="302" r:id="rId40"/>
    <p:sldId id="303" r:id="rId41"/>
    <p:sldId id="304" r:id="rId42"/>
    <p:sldId id="306" r:id="rId43"/>
    <p:sldId id="307" r:id="rId44"/>
    <p:sldId id="308" r:id="rId45"/>
    <p:sldId id="309" r:id="rId46"/>
    <p:sldId id="310" r:id="rId47"/>
    <p:sldId id="311" r:id="rId48"/>
    <p:sldId id="314" r:id="rId49"/>
    <p:sldId id="315" r:id="rId50"/>
  </p:sldIdLst>
  <p:sldSz cx="9144000" cy="6858000" type="screen4x3"/>
  <p:notesSz cx="7077075" cy="9004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36" autoAdjust="0"/>
  </p:normalViewPr>
  <p:slideViewPr>
    <p:cSldViewPr>
      <p:cViewPr>
        <p:scale>
          <a:sx n="50" d="100"/>
          <a:sy n="50" d="100"/>
        </p:scale>
        <p:origin x="-1986" y="-4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0215"/>
          </a:xfrm>
          <a:prstGeom prst="rect">
            <a:avLst/>
          </a:prstGeom>
        </p:spPr>
        <p:txBody>
          <a:bodyPr vert="horz" lIns="91440" tIns="45720" rIns="91440" bIns="45720" rtlCol="0"/>
          <a:lstStyle>
            <a:lvl1pPr algn="r">
              <a:defRPr sz="1200"/>
            </a:lvl1pPr>
          </a:lstStyle>
          <a:p>
            <a:fld id="{231F9112-BCA5-4A24-A74E-9A158BB1D388}" type="datetimeFigureOut">
              <a:rPr lang="en-US" smtClean="0"/>
              <a:pPr/>
              <a:t>2/25/2014</a:t>
            </a:fld>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77043"/>
            <a:ext cx="5661660" cy="405193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52522"/>
            <a:ext cx="3066733" cy="4502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52522"/>
            <a:ext cx="3066733" cy="450215"/>
          </a:xfrm>
          <a:prstGeom prst="rect">
            <a:avLst/>
          </a:prstGeom>
        </p:spPr>
        <p:txBody>
          <a:bodyPr vert="horz" lIns="91440" tIns="45720" rIns="91440" bIns="45720" rtlCol="0" anchor="b"/>
          <a:lstStyle>
            <a:lvl1pPr algn="r">
              <a:defRPr sz="1200"/>
            </a:lvl1pPr>
          </a:lstStyle>
          <a:p>
            <a:fld id="{F16DE85C-A58D-4A68-BC58-AC293142C8E5}" type="slidenum">
              <a:rPr lang="en-US" smtClean="0"/>
              <a:pPr/>
              <a:t>‹#›</a:t>
            </a:fld>
            <a:endParaRPr lang="en-US"/>
          </a:p>
        </p:txBody>
      </p:sp>
    </p:spTree>
    <p:extLst>
      <p:ext uri="{BB962C8B-B14F-4D97-AF65-F5344CB8AC3E}">
        <p14:creationId xmlns:p14="http://schemas.microsoft.com/office/powerpoint/2010/main" val="2260985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rPr>
              <a:t>This presentation emphasizes hazard identification, avoidance, and control – not standards.</a:t>
            </a:r>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Used</a:t>
            </a:r>
            <a:r>
              <a:rPr lang="en-US" baseline="0" dirty="0" smtClean="0"/>
              <a:t> to prevent workers from falling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The protective barriers must be strong enough to support an prevent an employee from falling.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Wood, chain and wire rope may be used for top rails and mid-rails.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If </a:t>
            </a:r>
            <a:r>
              <a:rPr lang="en-US" sz="1200" baseline="0" dirty="0" smtClean="0">
                <a:latin typeface="Arial" charset="0"/>
              </a:rPr>
              <a:t> wire rope is in used, slack must not exceed xxx inches from edge of work area. </a:t>
            </a:r>
            <a:endParaRPr lang="en-US" sz="120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charset="0"/>
              </a:rPr>
              <a:t>The safety nets:</a:t>
            </a:r>
          </a:p>
          <a:p>
            <a:pPr marL="0" indent="0">
              <a:buFont typeface="Arial" pitchFamily="34" charset="0"/>
              <a:buNone/>
            </a:pPr>
            <a:r>
              <a:rPr lang="en-US" sz="1200" dirty="0" smtClean="0">
                <a:latin typeface="Arial" charset="0"/>
              </a:rPr>
              <a:t> - Must be strong enough to support a falling employee; </a:t>
            </a:r>
          </a:p>
          <a:p>
            <a:pPr marL="0" indent="0">
              <a:buFont typeface="Arial" pitchFamily="34" charset="0"/>
              <a:buNone/>
            </a:pPr>
            <a:r>
              <a:rPr lang="en-US" sz="1200" dirty="0" smtClean="0">
                <a:latin typeface="Arial" charset="0"/>
              </a:rPr>
              <a:t> - Must have sufficiently small mesh openings so the employee cannot fall through the net; </a:t>
            </a:r>
          </a:p>
          <a:p>
            <a:pPr marL="0" indent="0">
              <a:buFont typeface="Arial" pitchFamily="34" charset="0"/>
              <a:buNone/>
            </a:pPr>
            <a:r>
              <a:rPr lang="en-US" sz="1200" dirty="0" smtClean="0">
                <a:latin typeface="Arial" charset="0"/>
              </a:rPr>
              <a:t> - Must be close enough to the surface of the walking/working surface so that the fall into the safety net will not still </a:t>
            </a:r>
          </a:p>
          <a:p>
            <a:pPr marL="0" indent="0">
              <a:buFont typeface="Arial" pitchFamily="34" charset="0"/>
              <a:buNone/>
            </a:pPr>
            <a:r>
              <a:rPr lang="en-US" sz="1200" dirty="0" smtClean="0">
                <a:latin typeface="Arial" charset="0"/>
              </a:rPr>
              <a:t>   injure the employee (never more than 30 feet below  the walking/working level); </a:t>
            </a:r>
          </a:p>
          <a:p>
            <a:pPr marL="0" indent="0">
              <a:buFont typeface="Arial" pitchFamily="34" charset="0"/>
              <a:buNone/>
            </a:pPr>
            <a:r>
              <a:rPr lang="en-US" sz="1200" dirty="0" smtClean="0">
                <a:latin typeface="Arial" charset="0"/>
              </a:rPr>
              <a:t> - Must be close enough to the edge of the working surface (the </a:t>
            </a:r>
            <a:r>
              <a:rPr lang="en-US" sz="1200" b="1" dirty="0" smtClean="0">
                <a:latin typeface="Arial" charset="0"/>
              </a:rPr>
              <a:t>outer edge</a:t>
            </a:r>
            <a:r>
              <a:rPr lang="en-US" sz="1200" dirty="0" smtClean="0">
                <a:latin typeface="Arial" charset="0"/>
              </a:rPr>
              <a:t> of the net between 8-13 feet from the </a:t>
            </a:r>
          </a:p>
          <a:p>
            <a:pPr marL="0" indent="0">
              <a:buFont typeface="Arial" pitchFamily="34" charset="0"/>
              <a:buNone/>
            </a:pPr>
            <a:r>
              <a:rPr lang="en-US" sz="1200" dirty="0" smtClean="0">
                <a:latin typeface="Arial" charset="0"/>
              </a:rPr>
              <a:t>   edge of the walking/working surface, depending on the distance to the walking/working surface) so that the  </a:t>
            </a:r>
          </a:p>
          <a:p>
            <a:pPr marL="0" indent="0">
              <a:buFont typeface="Arial" pitchFamily="34" charset="0"/>
              <a:buNone/>
            </a:pPr>
            <a:r>
              <a:rPr lang="en-US" sz="1200" dirty="0" smtClean="0">
                <a:latin typeface="Arial" charset="0"/>
              </a:rPr>
              <a:t>   falling employee will not slip past the net.</a:t>
            </a:r>
          </a:p>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rPr>
              <a:t>This presentation addresses electrical safety requirements that are necessary for the safety of construction employees and is divided into major divisions as follows:</a:t>
            </a:r>
          </a:p>
          <a:p>
            <a:r>
              <a:rPr lang="en-US" b="1" i="1" dirty="0" smtClean="0">
                <a:latin typeface="Arial" charset="0"/>
              </a:rPr>
              <a:t>Overview.</a:t>
            </a:r>
            <a:r>
              <a:rPr lang="en-US" dirty="0" smtClean="0">
                <a:latin typeface="Arial" charset="0"/>
              </a:rPr>
              <a:t>  Includes why electricity is dangerous and how it works.</a:t>
            </a:r>
          </a:p>
          <a:p>
            <a:r>
              <a:rPr lang="en-US" b="1" i="1" dirty="0" smtClean="0">
                <a:latin typeface="Arial" charset="0"/>
              </a:rPr>
              <a:t>Hazard / Controls.</a:t>
            </a:r>
            <a:r>
              <a:rPr lang="en-US" dirty="0" smtClean="0">
                <a:latin typeface="Arial" charset="0"/>
              </a:rPr>
              <a:t>  Covers the main hazards and explains the best ways to prevent these hazards from occurring. </a:t>
            </a:r>
          </a:p>
          <a:p>
            <a:r>
              <a:rPr lang="en-US" b="1" i="1" dirty="0" smtClean="0">
                <a:latin typeface="Arial" charset="0"/>
              </a:rPr>
              <a:t>General Planning and Controls.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charset="0"/>
            </a:endParaRPr>
          </a:p>
        </p:txBody>
      </p:sp>
      <p:sp>
        <p:nvSpPr>
          <p:cNvPr id="4" name="Slide Number Placeholder 3"/>
          <p:cNvSpPr>
            <a:spLocks noGrp="1"/>
          </p:cNvSpPr>
          <p:nvPr>
            <p:ph type="sldNum" sz="quarter" idx="10"/>
          </p:nvPr>
        </p:nvSpPr>
        <p:spPr/>
        <p:txBody>
          <a:bodyPr/>
          <a:lstStyle/>
          <a:p>
            <a:fld id="{F16DE85C-A58D-4A68-BC58-AC293142C8E5}"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Electricity is like</a:t>
            </a:r>
            <a:r>
              <a:rPr lang="en-US" baseline="0" dirty="0" smtClean="0"/>
              <a:t> turning on a water faucet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Behind the faucet (or switch) there is a source of water (or electricity).  The faucet’s water source is a reservoir or pumping station. A pump provides enough pressure for the water to travel through the pipes.  For electricity the source is the power generating station.  A generator provides the pressure (voltage) for the electrical current to travel through electric conductors (wires).</a:t>
            </a:r>
          </a:p>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Do’s and Don’ts</a:t>
            </a:r>
          </a:p>
          <a:p>
            <a:r>
              <a:rPr lang="en-US" dirty="0" smtClean="0"/>
              <a:t>Use common</a:t>
            </a:r>
            <a:r>
              <a:rPr lang="en-US" baseline="0" dirty="0" smtClean="0"/>
              <a:t> sense when working around electricity</a:t>
            </a:r>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job injuries  occurred due to lack of training or l</a:t>
            </a:r>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latin typeface="Arial" charset="0"/>
              </a:rPr>
              <a:t>Electrical shocks, fires, or falls result from these hazards:</a:t>
            </a:r>
          </a:p>
          <a:p>
            <a:pPr>
              <a:buClr>
                <a:srgbClr val="FF0000"/>
              </a:buClr>
              <a:buFontTx/>
              <a:buChar char="•"/>
            </a:pPr>
            <a:r>
              <a:rPr lang="en-US" dirty="0" smtClean="0">
                <a:solidFill>
                  <a:srgbClr val="000000"/>
                </a:solidFill>
                <a:latin typeface="Arial" charset="0"/>
              </a:rPr>
              <a:t> Exposed electrical parts</a:t>
            </a:r>
          </a:p>
          <a:p>
            <a:pPr>
              <a:buClr>
                <a:srgbClr val="FF0000"/>
              </a:buClr>
              <a:buFontTx/>
              <a:buChar char="•"/>
            </a:pPr>
            <a:r>
              <a:rPr lang="en-US" dirty="0" smtClean="0">
                <a:solidFill>
                  <a:srgbClr val="000000"/>
                </a:solidFill>
                <a:latin typeface="Arial" charset="0"/>
              </a:rPr>
              <a:t> Overhead power lines</a:t>
            </a:r>
          </a:p>
          <a:p>
            <a:pPr>
              <a:buClr>
                <a:srgbClr val="FF0000"/>
              </a:buClr>
              <a:buFontTx/>
              <a:buChar char="•"/>
            </a:pPr>
            <a:r>
              <a:rPr lang="en-US" dirty="0" smtClean="0">
                <a:solidFill>
                  <a:srgbClr val="000000"/>
                </a:solidFill>
                <a:latin typeface="Arial" charset="0"/>
              </a:rPr>
              <a:t> Inadequate wiring</a:t>
            </a:r>
          </a:p>
          <a:p>
            <a:pPr>
              <a:buClr>
                <a:srgbClr val="FF0000"/>
              </a:buClr>
              <a:buFontTx/>
              <a:buChar char="•"/>
            </a:pPr>
            <a:r>
              <a:rPr lang="en-US" dirty="0" smtClean="0">
                <a:solidFill>
                  <a:srgbClr val="000000"/>
                </a:solidFill>
                <a:latin typeface="Arial" charset="0"/>
              </a:rPr>
              <a:t> Defective insulation</a:t>
            </a:r>
          </a:p>
          <a:p>
            <a:pPr>
              <a:buClr>
                <a:srgbClr val="FF0000"/>
              </a:buClr>
              <a:buFontTx/>
              <a:buChar char="•"/>
            </a:pPr>
            <a:r>
              <a:rPr lang="en-US" dirty="0" smtClean="0">
                <a:solidFill>
                  <a:srgbClr val="000000"/>
                </a:solidFill>
                <a:latin typeface="Arial" charset="0"/>
              </a:rPr>
              <a:t> Improper grounding</a:t>
            </a:r>
          </a:p>
          <a:p>
            <a:pPr>
              <a:buClr>
                <a:srgbClr val="FF0000"/>
              </a:buClr>
              <a:buFontTx/>
              <a:buChar char="•"/>
            </a:pPr>
            <a:r>
              <a:rPr lang="en-US" dirty="0" smtClean="0">
                <a:solidFill>
                  <a:srgbClr val="000000"/>
                </a:solidFill>
                <a:latin typeface="Arial" charset="0"/>
              </a:rPr>
              <a:t> Overloaded circuits</a:t>
            </a:r>
          </a:p>
          <a:p>
            <a:pPr>
              <a:buClr>
                <a:srgbClr val="FF0000"/>
              </a:buClr>
              <a:buFontTx/>
              <a:buChar char="•"/>
            </a:pPr>
            <a:r>
              <a:rPr lang="en-US" dirty="0" smtClean="0">
                <a:solidFill>
                  <a:srgbClr val="000000"/>
                </a:solidFill>
                <a:latin typeface="Arial" charset="0"/>
              </a:rPr>
              <a:t> Wet conditions</a:t>
            </a:r>
          </a:p>
          <a:p>
            <a:pPr>
              <a:buClr>
                <a:srgbClr val="FF0000"/>
              </a:buClr>
              <a:buFontTx/>
              <a:buChar char="•"/>
            </a:pPr>
            <a:r>
              <a:rPr lang="en-US" dirty="0" smtClean="0">
                <a:solidFill>
                  <a:srgbClr val="000000"/>
                </a:solidFill>
                <a:latin typeface="Arial" charset="0"/>
              </a:rPr>
              <a:t> Damaged tools and equipment</a:t>
            </a:r>
          </a:p>
          <a:p>
            <a:pPr>
              <a:buClr>
                <a:srgbClr val="FF0000"/>
              </a:buClr>
              <a:buFontTx/>
              <a:buChar char="•"/>
            </a:pPr>
            <a:r>
              <a:rPr lang="en-US" dirty="0" smtClean="0">
                <a:solidFill>
                  <a:srgbClr val="000000"/>
                </a:solidFill>
                <a:latin typeface="Arial" charset="0"/>
              </a:rPr>
              <a:t> Improper PPE</a:t>
            </a:r>
          </a:p>
        </p:txBody>
      </p:sp>
      <p:sp>
        <p:nvSpPr>
          <p:cNvPr id="4" name="Slide Number Placeholder 3"/>
          <p:cNvSpPr>
            <a:spLocks noGrp="1"/>
          </p:cNvSpPr>
          <p:nvPr>
            <p:ph type="sldNum" sz="quarter" idx="10"/>
          </p:nvPr>
        </p:nvSpPr>
        <p:spPr/>
        <p:txBody>
          <a:bodyPr/>
          <a:lstStyle/>
          <a:p>
            <a:fld id="{F16DE85C-A58D-4A68-BC58-AC293142C8E5}"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Live parts of electric equipment operating at 50 volts or more shall be guarded against accidental contact by cabinets or other forms of enclosures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All pull boxes, junction boxes, and fittings shall be provided </a:t>
            </a:r>
            <a:r>
              <a:rPr lang="en-US" smtClean="0">
                <a:latin typeface="Arial" charset="0"/>
              </a:rPr>
              <a:t>with covers and be </a:t>
            </a:r>
            <a:endParaRPr lang="en-US" b="1" dirty="0" smtClean="0"/>
          </a:p>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students:</a:t>
            </a:r>
          </a:p>
          <a:p>
            <a:r>
              <a:rPr lang="en-US" dirty="0" smtClean="0"/>
              <a:t>What do you consider to be one of the four major hazards of construction?</a:t>
            </a:r>
          </a:p>
          <a:p>
            <a:r>
              <a:rPr lang="en-US" dirty="0" smtClean="0"/>
              <a:t>-Falls, </a:t>
            </a:r>
            <a:r>
              <a:rPr lang="en-US" baseline="0" dirty="0" smtClean="0"/>
              <a:t>Electrocution, Trenching crushed by … and hit by falling objects </a:t>
            </a:r>
          </a:p>
          <a:p>
            <a:endParaRPr lang="en-US" baseline="0" dirty="0" smtClean="0"/>
          </a:p>
          <a:p>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Fatal electrocution is the main risk, but burns and falls from elevation are also hazards.  Using tools and equipment that can contact power lines increases the risk.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Overhead power lines must be de-energized and grounded by the owner or operator of the lines, or other protective measures must be provided before work is started.  Protective measures (such as guarding or insulating the lines) must be designed to prevent contact with the lines.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PPE may consist of rubber insulating gloves, hoods, sleeves, matting, blankets, line hose, and industrial protective helmets.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Equipment Includes:</a:t>
            </a:r>
          </a:p>
          <a:p>
            <a:r>
              <a:rPr lang="en-US" dirty="0" smtClean="0"/>
              <a:t>Cranes,</a:t>
            </a:r>
            <a:r>
              <a:rPr lang="en-US" baseline="0" dirty="0" smtClean="0"/>
              <a:t> Ladders, Poles, scaffolds. </a:t>
            </a:r>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rPr>
              <a:t>Electrocution results in internal and external injury to body parts or the entire body – often resulting in death.</a:t>
            </a:r>
          </a:p>
          <a:p>
            <a:r>
              <a:rPr lang="en-US" dirty="0" smtClean="0">
                <a:latin typeface="Arial" charset="0"/>
              </a:rPr>
              <a:t>After receiving a “jolt” of electricity all or part of the body may be temporarily paralyzed and this may cause loss of grip or stability therefore causing an fall</a:t>
            </a:r>
          </a:p>
          <a:p>
            <a:r>
              <a:rPr lang="en-US" dirty="0" smtClean="0">
                <a:latin typeface="Arial" charset="0"/>
              </a:rPr>
              <a:t>Indirect</a:t>
            </a:r>
            <a:r>
              <a:rPr lang="en-US" baseline="0" dirty="0" smtClean="0">
                <a:latin typeface="Arial" charset="0"/>
              </a:rPr>
              <a:t> injuries are caused by falls into electrical lines or wires</a:t>
            </a:r>
            <a:r>
              <a:rPr lang="en-US" dirty="0" smtClean="0">
                <a:latin typeface="Arial" charset="0"/>
              </a:rPr>
              <a:t> </a:t>
            </a:r>
          </a:p>
          <a:p>
            <a:r>
              <a:rPr lang="en-US" dirty="0" smtClean="0">
                <a:latin typeface="Arial" charset="0"/>
              </a:rPr>
              <a:t>Power</a:t>
            </a:r>
            <a:r>
              <a:rPr lang="en-US" baseline="0" dirty="0" smtClean="0">
                <a:latin typeface="Arial" charset="0"/>
              </a:rPr>
              <a:t> line falls on top of a car</a:t>
            </a:r>
          </a:p>
          <a:p>
            <a:r>
              <a:rPr lang="en-US" baseline="0" dirty="0" smtClean="0">
                <a:latin typeface="Arial" charset="0"/>
              </a:rPr>
              <a:t>	Stay inside</a:t>
            </a:r>
          </a:p>
          <a:p>
            <a:r>
              <a:rPr lang="en-US" baseline="0" dirty="0" smtClean="0">
                <a:latin typeface="Arial" charset="0"/>
              </a:rPr>
              <a:t>Wait for emergency rescue</a:t>
            </a:r>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latin typeface="Arial" charset="0"/>
              </a:rPr>
              <a:t>The most common shock-related injury is a burn.  </a:t>
            </a:r>
          </a:p>
          <a:p>
            <a:r>
              <a:rPr lang="en-US" dirty="0" smtClean="0">
                <a:solidFill>
                  <a:srgbClr val="000000"/>
                </a:solidFill>
                <a:latin typeface="Arial" charset="0"/>
              </a:rPr>
              <a:t>Burns suffered in electrical incidents may be one or more of the following three types.</a:t>
            </a:r>
          </a:p>
          <a:p>
            <a:r>
              <a:rPr lang="en-US" dirty="0" smtClean="0">
                <a:solidFill>
                  <a:srgbClr val="000000"/>
                </a:solidFill>
                <a:latin typeface="Arial" charset="0"/>
              </a:rPr>
              <a:t>Electrical, Arc, Thermal</a:t>
            </a:r>
          </a:p>
          <a:p>
            <a:r>
              <a:rPr lang="en-US" dirty="0" smtClean="0">
                <a:solidFill>
                  <a:srgbClr val="000000"/>
                </a:solidFill>
                <a:latin typeface="Arial" charset="0"/>
              </a:rPr>
              <a:t>Electrical burns cause tissue damage, and are the result of heat generated by the flow of electrical current through the body.   These are one of the most serious injuries you can receive and require immediate attention.</a:t>
            </a:r>
          </a:p>
          <a:p>
            <a:endParaRPr lang="en-US" dirty="0" smtClean="0">
              <a:solidFill>
                <a:srgbClr val="000000"/>
              </a:solidFill>
              <a:latin typeface="Arial" charset="0"/>
            </a:endParaRPr>
          </a:p>
          <a:p>
            <a:r>
              <a:rPr lang="en-US" dirty="0" smtClean="0">
                <a:solidFill>
                  <a:srgbClr val="000000"/>
                </a:solidFill>
                <a:latin typeface="Arial" charset="0"/>
              </a:rPr>
              <a:t>Arc or Flash burns are caused by high temperatures near the body produced by an electrical arc or explosion.  Attend to them immediately.</a:t>
            </a:r>
          </a:p>
          <a:p>
            <a:endParaRPr lang="en-US" dirty="0" smtClean="0">
              <a:solidFill>
                <a:srgbClr val="000000"/>
              </a:solidFill>
              <a:latin typeface="Arial" charset="0"/>
            </a:endParaRPr>
          </a:p>
          <a:p>
            <a:r>
              <a:rPr lang="en-US" dirty="0" smtClean="0">
                <a:solidFill>
                  <a:srgbClr val="000000"/>
                </a:solidFill>
                <a:latin typeface="Arial" charset="0"/>
              </a:rPr>
              <a:t>Thermal contact burns occur when skin comes in contact with overheated electric equipment, or when clothing is ignited by an electrical incident.  </a:t>
            </a:r>
          </a:p>
          <a:p>
            <a:endParaRPr lang="en-US" dirty="0" smtClean="0">
              <a:latin typeface="Arial" charset="0"/>
            </a:endParaRPr>
          </a:p>
          <a:p>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When it is necessary to handle or come close to wires with a potential live electrical charge, it is essential to use proper insulating PPE to protect employees from contact with the hazardous electrical energy.</a:t>
            </a:r>
          </a:p>
          <a:p>
            <a:endParaRPr lang="en-US" b="1" dirty="0" smtClean="0">
              <a:solidFill>
                <a:srgbClr val="000000"/>
              </a:solidFill>
              <a:latin typeface="Arial" charset="0"/>
            </a:endParaRPr>
          </a:p>
          <a:p>
            <a:r>
              <a:rPr lang="en-US" b="1" dirty="0" smtClean="0">
                <a:solidFill>
                  <a:srgbClr val="000000"/>
                </a:solidFill>
                <a:latin typeface="Arial" charset="0"/>
              </a:rPr>
              <a:t>Safety shoes</a:t>
            </a:r>
            <a:endParaRPr lang="en-US" dirty="0" smtClean="0">
              <a:solidFill>
                <a:srgbClr val="000000"/>
              </a:solidFill>
              <a:latin typeface="Arial" charset="0"/>
            </a:endParaRPr>
          </a:p>
          <a:p>
            <a:r>
              <a:rPr lang="en-US" dirty="0" smtClean="0">
                <a:latin typeface="Arial" charset="0"/>
              </a:rPr>
              <a:t>Nonconductive</a:t>
            </a:r>
            <a:r>
              <a:rPr lang="en-US" b="1" dirty="0" smtClean="0">
                <a:latin typeface="Arial" charset="0"/>
              </a:rPr>
              <a:t> </a:t>
            </a:r>
            <a:r>
              <a:rPr lang="en-US" dirty="0" smtClean="0">
                <a:latin typeface="Arial" charset="0"/>
              </a:rPr>
              <a:t>and protect your feet from completing an electrical circuit to ground.  </a:t>
            </a:r>
          </a:p>
          <a:p>
            <a:r>
              <a:rPr lang="en-US" dirty="0" smtClean="0">
                <a:latin typeface="Arial" charset="0"/>
              </a:rPr>
              <a:t>They can also protect against open circuits of up to 600 volts in dry conditions. </a:t>
            </a:r>
          </a:p>
          <a:p>
            <a:r>
              <a:rPr lang="en-US" dirty="0" smtClean="0">
                <a:latin typeface="Arial" charset="0"/>
              </a:rPr>
              <a:t>Should be used with other insulating equipment to reduce or eliminate the potential for hazardous electrical energy. </a:t>
            </a:r>
          </a:p>
          <a:p>
            <a:endParaRPr lang="en-US" b="1" dirty="0" smtClean="0">
              <a:latin typeface="Arial" charset="0"/>
            </a:endParaRPr>
          </a:p>
          <a:p>
            <a:r>
              <a:rPr lang="en-US" b="1" dirty="0" smtClean="0">
                <a:latin typeface="Arial" charset="0"/>
              </a:rPr>
              <a:t>Hard hats</a:t>
            </a:r>
            <a:r>
              <a:rPr lang="en-US" dirty="0" smtClean="0">
                <a:latin typeface="Arial" charset="0"/>
              </a:rPr>
              <a:t> are needed when performing electrical work. </a:t>
            </a:r>
          </a:p>
          <a:p>
            <a:r>
              <a:rPr lang="en-US" dirty="0" smtClean="0">
                <a:latin typeface="Arial" charset="0"/>
              </a:rPr>
              <a:t>A “Class B” Electrical/Utility type hard hat protects against falling objects and high-voltage shock and burns. </a:t>
            </a:r>
          </a:p>
          <a:p>
            <a:endParaRPr lang="en-US" dirty="0" smtClean="0">
              <a:solidFill>
                <a:srgbClr val="000000"/>
              </a:solidFill>
              <a:latin typeface="Arial" charset="0"/>
            </a:endParaRPr>
          </a:p>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latin typeface="Arial" charset="0"/>
              </a:rPr>
              <a:t>Reference  CRF </a:t>
            </a:r>
            <a:r>
              <a:rPr lang="en-US" sz="1200" dirty="0" smtClean="0">
                <a:latin typeface="Arial" charset="0"/>
              </a:rPr>
              <a:t>1926.416, 1926.417</a:t>
            </a:r>
          </a:p>
          <a:p>
            <a:endParaRPr lang="en-US" b="1" dirty="0" smtClean="0">
              <a:solidFill>
                <a:srgbClr val="000000"/>
              </a:solidFill>
              <a:latin typeface="Arial" charset="0"/>
            </a:endParaRPr>
          </a:p>
        </p:txBody>
      </p:sp>
      <p:sp>
        <p:nvSpPr>
          <p:cNvPr id="4" name="Slide Number Placeholder 3"/>
          <p:cNvSpPr>
            <a:spLocks noGrp="1"/>
          </p:cNvSpPr>
          <p:nvPr>
            <p:ph type="sldNum" sz="quarter" idx="10"/>
          </p:nvPr>
        </p:nvSpPr>
        <p:spPr/>
        <p:txBody>
          <a:bodyPr/>
          <a:lstStyle/>
          <a:p>
            <a:fld id="{F16DE85C-A58D-4A68-BC58-AC293142C8E5}"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Extension cords shall be visually inspected before use on any shift for external defects (such as loose parts, deformed and missing pins, or damage to outer jacket or insulation) and for evidence of possible internal damage (such as pinched or crushed outer jacket).  </a:t>
            </a:r>
          </a:p>
          <a:p>
            <a:endParaRPr lang="en-US" b="1" dirty="0" smtClean="0">
              <a:solidFill>
                <a:srgbClr val="000000"/>
              </a:solidFill>
              <a:latin typeface="Arial" charset="0"/>
            </a:endParaRPr>
          </a:p>
        </p:txBody>
      </p:sp>
      <p:sp>
        <p:nvSpPr>
          <p:cNvPr id="4" name="Slide Number Placeholder 3"/>
          <p:cNvSpPr>
            <a:spLocks noGrp="1"/>
          </p:cNvSpPr>
          <p:nvPr>
            <p:ph type="sldNum" sz="quarter" idx="10"/>
          </p:nvPr>
        </p:nvSpPr>
        <p:spPr/>
        <p:txBody>
          <a:bodyPr/>
          <a:lstStyle/>
          <a:p>
            <a:fld id="{F16DE85C-A58D-4A68-BC58-AC293142C8E5}"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solidFill>
                <a:srgbClr val="000000"/>
              </a:solidFill>
              <a:latin typeface="Arial" charset="0"/>
            </a:endParaRPr>
          </a:p>
        </p:txBody>
      </p:sp>
      <p:sp>
        <p:nvSpPr>
          <p:cNvPr id="4" name="Slide Number Placeholder 3"/>
          <p:cNvSpPr>
            <a:spLocks noGrp="1"/>
          </p:cNvSpPr>
          <p:nvPr>
            <p:ph type="sldNum" sz="quarter" idx="10"/>
          </p:nvPr>
        </p:nvSpPr>
        <p:spPr/>
        <p:txBody>
          <a:bodyPr/>
          <a:lstStyle/>
          <a:p>
            <a:fld id="{F16DE85C-A58D-4A68-BC58-AC293142C8E5}"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the four</a:t>
            </a:r>
            <a:r>
              <a:rPr lang="en-US" baseline="0" dirty="0" smtClean="0"/>
              <a:t> major hazards : </a:t>
            </a:r>
          </a:p>
          <a:p>
            <a:r>
              <a:rPr lang="en-US" baseline="0" dirty="0" smtClean="0"/>
              <a:t>Electrical, Excavation/Trenches, Falls, Being struck by objects or vehicles</a:t>
            </a:r>
          </a:p>
          <a:p>
            <a:r>
              <a:rPr lang="en-US" baseline="0" dirty="0" smtClean="0"/>
              <a:t>Knowing the major hazards,  tell me What’s wrong with these pictures?</a:t>
            </a:r>
          </a:p>
          <a:p>
            <a:r>
              <a:rPr lang="en-US" baseline="0" dirty="0" smtClean="0"/>
              <a:t>Possible answers:</a:t>
            </a:r>
          </a:p>
          <a:p>
            <a:r>
              <a:rPr lang="en-US" baseline="0" dirty="0" smtClean="0"/>
              <a:t>1- No support for the walls – caved in possible, no additional support for pipes</a:t>
            </a:r>
          </a:p>
          <a:p>
            <a:r>
              <a:rPr lang="en-US" baseline="0" dirty="0" smtClean="0"/>
              <a:t>2- Overloaded electrical outlets</a:t>
            </a:r>
          </a:p>
          <a:p>
            <a:r>
              <a:rPr lang="en-US" baseline="0" dirty="0" smtClean="0"/>
              <a:t>3- No guardrails to support worker or prevent fall</a:t>
            </a:r>
          </a:p>
          <a:p>
            <a:r>
              <a:rPr lang="en-US" baseline="0" dirty="0" smtClean="0"/>
              <a:t>No safety harness</a:t>
            </a:r>
          </a:p>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75B847-D32A-4FE8-810A-40E23305A897}" type="slidenum">
              <a:rPr lang="en-US"/>
              <a:pPr/>
              <a:t>32</a:t>
            </a:fld>
            <a:endParaRPr lang="en-US"/>
          </a:p>
        </p:txBody>
      </p:sp>
      <p:sp>
        <p:nvSpPr>
          <p:cNvPr id="151554" name="Rectangle 2"/>
          <p:cNvSpPr>
            <a:spLocks noGrp="1" noRot="1" noChangeAspect="1" noChangeArrowheads="1" noTextEdit="1"/>
          </p:cNvSpPr>
          <p:nvPr>
            <p:ph type="sldImg"/>
          </p:nvPr>
        </p:nvSpPr>
        <p:spPr>
          <a:xfrm>
            <a:off x="1287463" y="671513"/>
            <a:ext cx="4503737" cy="3378200"/>
          </a:xfrm>
          <a:ln/>
        </p:spPr>
      </p:sp>
      <p:sp>
        <p:nvSpPr>
          <p:cNvPr id="151555" name="Rectangle 3"/>
          <p:cNvSpPr>
            <a:spLocks noGrp="1" noChangeArrowheads="1"/>
          </p:cNvSpPr>
          <p:nvPr>
            <p:ph type="body" idx="1"/>
          </p:nvPr>
        </p:nvSpPr>
        <p:spPr>
          <a:xfrm>
            <a:off x="707707" y="4260745"/>
            <a:ext cx="5976197" cy="4050090"/>
          </a:xfrm>
        </p:spPr>
        <p:txBody>
          <a:bodyPr/>
          <a:lstStyle/>
          <a:p>
            <a:r>
              <a:rPr lang="en-US" b="1" dirty="0"/>
              <a:t>1926 Subpart P ‑ Excavations</a:t>
            </a:r>
          </a:p>
          <a:p>
            <a:endParaRPr lang="en-US" dirty="0" smtClean="0"/>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 29 CFR 1926.652.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section</a:t>
            </a:r>
            <a:r>
              <a:rPr lang="en-US" baseline="0" dirty="0" smtClean="0"/>
              <a:t> will discuss, risk, prevention, factors</a:t>
            </a:r>
          </a:p>
          <a:p>
            <a:r>
              <a:rPr lang="en-US" dirty="0" smtClean="0"/>
              <a:t>At the conclusion of the training, you should be able to:</a:t>
            </a:r>
          </a:p>
          <a:p>
            <a:pPr marL="228600" indent="-228600">
              <a:buAutoNum type="arabicPeriod"/>
            </a:pPr>
            <a:r>
              <a:rPr lang="en-US" dirty="0" smtClean="0"/>
              <a:t>State the greatest risk that is present at an excavation.</a:t>
            </a:r>
          </a:p>
          <a:p>
            <a:pPr marL="228600" indent="-228600">
              <a:buNone/>
            </a:pPr>
            <a:r>
              <a:rPr lang="en-US" dirty="0" smtClean="0"/>
              <a:t>2.</a:t>
            </a:r>
            <a:r>
              <a:rPr lang="en-US" baseline="0" dirty="0" smtClean="0"/>
              <a:t> </a:t>
            </a:r>
            <a:r>
              <a:rPr lang="en-US" dirty="0" smtClean="0"/>
              <a:t> Briefly describe the three main methods for protecting employees from cave-ins.</a:t>
            </a:r>
          </a:p>
          <a:p>
            <a:r>
              <a:rPr lang="en-US" dirty="0" smtClean="0"/>
              <a:t>3.  Name at least three factors that pose a hazard to employees working in excavations, and at least 	</a:t>
            </a:r>
            <a:r>
              <a:rPr lang="en-US" baseline="0" dirty="0" smtClean="0"/>
              <a:t>     </a:t>
            </a:r>
            <a:r>
              <a:rPr lang="en-US" dirty="0" smtClean="0"/>
              <a:t>one way to eliminate or reduce each of the hazards.</a:t>
            </a:r>
          </a:p>
          <a:p>
            <a:r>
              <a:rPr lang="en-US" dirty="0" smtClean="0"/>
              <a:t>4. Describe the role of a competent person at an excavation site.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16DE85C-A58D-4A68-BC58-AC293142C8E5}"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Usually</a:t>
            </a:r>
            <a:r>
              <a:rPr lang="en-US" baseline="0" dirty="0" smtClean="0"/>
              <a:t> there is no warning before a cave-in</a:t>
            </a:r>
          </a:p>
          <a:p>
            <a:r>
              <a:rPr lang="en-US" baseline="0" dirty="0" smtClean="0"/>
              <a:t>Some of the risks involves: </a:t>
            </a:r>
          </a:p>
          <a:p>
            <a:pPr marL="457200" indent="-457200">
              <a:lnSpc>
                <a:spcPct val="90000"/>
              </a:lnSpc>
              <a:spcBef>
                <a:spcPct val="25000"/>
              </a:spcBef>
              <a:buClr>
                <a:srgbClr val="FFCC00"/>
              </a:buClr>
              <a:buFont typeface="Wingdings" pitchFamily="2" charset="2"/>
              <a:buChar char="Ø"/>
              <a:tabLst>
                <a:tab pos="285750" algn="l"/>
              </a:tabLst>
            </a:pPr>
            <a:r>
              <a:rPr lang="en-US" sz="1200" b="1" dirty="0" smtClean="0">
                <a:solidFill>
                  <a:srgbClr val="FFFFFF"/>
                </a:solidFill>
              </a:rPr>
              <a:t>Asphyxiation due to lack of oxygen</a:t>
            </a:r>
          </a:p>
          <a:p>
            <a:pPr marL="457200" indent="-457200">
              <a:lnSpc>
                <a:spcPct val="90000"/>
              </a:lnSpc>
              <a:spcBef>
                <a:spcPct val="25000"/>
              </a:spcBef>
              <a:buClr>
                <a:srgbClr val="FFCC00"/>
              </a:buClr>
              <a:buFont typeface="Wingdings" pitchFamily="2" charset="2"/>
              <a:buChar char="Ø"/>
              <a:tabLst>
                <a:tab pos="285750" algn="l"/>
              </a:tabLst>
            </a:pPr>
            <a:r>
              <a:rPr lang="en-US" sz="1200" b="1" dirty="0" smtClean="0">
                <a:solidFill>
                  <a:srgbClr val="FFFFFF"/>
                </a:solidFill>
              </a:rPr>
              <a:t>Being crushed by weight of dirt</a:t>
            </a:r>
          </a:p>
          <a:p>
            <a:pPr marL="457200" indent="-457200">
              <a:lnSpc>
                <a:spcPct val="90000"/>
              </a:lnSpc>
              <a:spcBef>
                <a:spcPct val="25000"/>
              </a:spcBef>
              <a:buClr>
                <a:srgbClr val="FFCC00"/>
              </a:buClr>
              <a:buFont typeface="Wingdings" pitchFamily="2" charset="2"/>
              <a:buChar char="Ø"/>
              <a:tabLst>
                <a:tab pos="285750" algn="l"/>
              </a:tabLst>
            </a:pPr>
            <a:endParaRPr lang="en-US" sz="1200" b="1" dirty="0" smtClean="0">
              <a:solidFill>
                <a:srgbClr val="FFFFFF"/>
              </a:solidFill>
            </a:endParaRPr>
          </a:p>
          <a:p>
            <a:pPr marL="457200" indent="-457200">
              <a:lnSpc>
                <a:spcPct val="90000"/>
              </a:lnSpc>
              <a:spcBef>
                <a:spcPct val="25000"/>
              </a:spcBef>
              <a:buClr>
                <a:srgbClr val="FFCC00"/>
              </a:buClr>
              <a:buFont typeface="Wingdings" pitchFamily="2" charset="2"/>
              <a:buChar char="Ø"/>
              <a:tabLst>
                <a:tab pos="285750" algn="l"/>
              </a:tabLst>
            </a:pPr>
            <a:r>
              <a:rPr lang="en-US" sz="1200" b="1" dirty="0" smtClean="0">
                <a:solidFill>
                  <a:srgbClr val="FFFFFF"/>
                </a:solidFill>
              </a:rPr>
              <a:t>Inhalation of toxic materials</a:t>
            </a:r>
          </a:p>
          <a:p>
            <a:pPr marL="457200" indent="-457200">
              <a:lnSpc>
                <a:spcPct val="90000"/>
              </a:lnSpc>
              <a:spcBef>
                <a:spcPct val="25000"/>
              </a:spcBef>
              <a:buClr>
                <a:srgbClr val="FFCC00"/>
              </a:buClr>
              <a:buFont typeface="Wingdings" pitchFamily="2" charset="2"/>
              <a:buChar char="Ø"/>
              <a:tabLst>
                <a:tab pos="285750" algn="l"/>
              </a:tabLst>
            </a:pPr>
            <a:r>
              <a:rPr lang="en-US" sz="1200" b="1" dirty="0" smtClean="0">
                <a:solidFill>
                  <a:srgbClr val="FFFFFF"/>
                </a:solidFill>
              </a:rPr>
              <a:t>Fire </a:t>
            </a:r>
          </a:p>
          <a:p>
            <a:pPr marL="457200" indent="-457200">
              <a:lnSpc>
                <a:spcPct val="90000"/>
              </a:lnSpc>
              <a:spcBef>
                <a:spcPct val="25000"/>
              </a:spcBef>
              <a:buClr>
                <a:srgbClr val="FFCC00"/>
              </a:buClr>
              <a:buFont typeface="Wingdings" pitchFamily="2" charset="2"/>
              <a:buChar char="Ø"/>
              <a:tabLst>
                <a:tab pos="285750" algn="l"/>
              </a:tabLst>
            </a:pPr>
            <a:r>
              <a:rPr lang="en-US" sz="1200" b="1" dirty="0" smtClean="0">
                <a:solidFill>
                  <a:srgbClr val="FFFFFF"/>
                </a:solidFill>
              </a:rPr>
              <a:t>Moving machinery near the edge of the excavation can cause a collapse</a:t>
            </a:r>
          </a:p>
          <a:p>
            <a:pPr marL="457200" indent="-457200">
              <a:lnSpc>
                <a:spcPct val="90000"/>
              </a:lnSpc>
              <a:spcBef>
                <a:spcPct val="25000"/>
              </a:spcBef>
              <a:buClr>
                <a:srgbClr val="FFCC00"/>
              </a:buClr>
              <a:buFont typeface="Wingdings" pitchFamily="2" charset="2"/>
              <a:buChar char="Ø"/>
              <a:tabLst>
                <a:tab pos="285750" algn="l"/>
              </a:tabLst>
            </a:pPr>
            <a:r>
              <a:rPr lang="en-US" sz="1200" b="1" dirty="0" smtClean="0">
                <a:solidFill>
                  <a:srgbClr val="FFFFFF"/>
                </a:solidFill>
              </a:rPr>
              <a:t>Accidental severing of underground utility lines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16DE85C-A58D-4A68-BC58-AC293142C8E5}"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 protective system?</a:t>
            </a:r>
          </a:p>
          <a:p>
            <a:r>
              <a:rPr lang="en-US" b="0" dirty="0" smtClean="0"/>
              <a:t>Protective system </a:t>
            </a:r>
            <a:r>
              <a:rPr lang="en-US" b="0" baseline="0" dirty="0" smtClean="0"/>
              <a:t> is </a:t>
            </a:r>
            <a:r>
              <a:rPr lang="en-US" b="0" dirty="0" smtClean="0"/>
              <a:t> a method of protecting </a:t>
            </a:r>
            <a:r>
              <a:rPr lang="en-US" dirty="0" smtClean="0"/>
              <a:t>employees from cave-ins from material that could fall or roll from an excavation face or into an excavation, or from the collapse of adjacent structures.  </a:t>
            </a:r>
          </a:p>
          <a:p>
            <a:r>
              <a:rPr lang="en-US" dirty="0" smtClean="0"/>
              <a:t>Protective systems include support systems, sloping and benching systems, shield systems, and other systems that provide the necessary protection.</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16DE85C-A58D-4A68-BC58-AC293142C8E5}"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Reference 1926.652, 1926.652(b), 1926.652(c)</a:t>
            </a:r>
          </a:p>
          <a:p>
            <a:r>
              <a:rPr lang="en-US" b="1" dirty="0" smtClean="0"/>
              <a:t>Benching</a:t>
            </a:r>
            <a:r>
              <a:rPr lang="en-US" dirty="0" smtClean="0"/>
              <a:t> -- excavating the sides of an excavation to form one or a series of horizontal levels or steps, usually with vertical or near-vertical</a:t>
            </a:r>
            <a:r>
              <a:rPr lang="en-US" baseline="0" dirty="0" smtClean="0"/>
              <a:t> </a:t>
            </a:r>
            <a:r>
              <a:rPr lang="en-US" dirty="0" smtClean="0"/>
              <a:t>surfaces between levels.</a:t>
            </a:r>
          </a:p>
          <a:p>
            <a:r>
              <a:rPr lang="en-US" b="1" dirty="0" smtClean="0"/>
              <a:t>Shoring or shielding</a:t>
            </a:r>
            <a:r>
              <a:rPr lang="en-US" dirty="0" smtClean="0"/>
              <a:t> is used when the location or depth of the cut makes sloping back to the maximum allowable slope impractical. There are two basic types of shoring, timber and aluminum hydraulic. </a:t>
            </a:r>
          </a:p>
          <a:p>
            <a:r>
              <a:rPr lang="en-US" b="1" dirty="0" smtClean="0"/>
              <a:t>Trench boxes (shielding)</a:t>
            </a:r>
            <a:r>
              <a:rPr lang="en-US" dirty="0" smtClean="0"/>
              <a:t> are different from shoring because instead of supporting the trench face, they are mostly serve to protect workers from cave-ins.  The excavated area between the outside of the trench box and the face of the trench should be as small as possible.  The space between the trench box and the excavation side may be backfilled (or other means may be used) to prevent lateral movement of the box.  Shields may not be subjected to loads exceeding those which the system was designed to withstand.  Trench boxes may be used in combination with sloping and benching. </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16DE85C-A58D-4A68-BC58-AC293142C8E5}"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47650" indent="-247650">
              <a:lnSpc>
                <a:spcPct val="90000"/>
              </a:lnSpc>
              <a:buFontTx/>
              <a:buNone/>
            </a:pPr>
            <a:r>
              <a:rPr lang="en-US" dirty="0" smtClean="0"/>
              <a:t>Instructors Note:</a:t>
            </a:r>
          </a:p>
          <a:p>
            <a:pPr marL="247650" indent="-247650">
              <a:lnSpc>
                <a:spcPct val="90000"/>
              </a:lnSpc>
              <a:buFontTx/>
              <a:buNone/>
            </a:pPr>
            <a:r>
              <a:rPr lang="en-US" dirty="0" smtClean="0"/>
              <a:t>Each employee in an excavation shall be protected from cave-ins by an adequate protective system except when:</a:t>
            </a:r>
          </a:p>
          <a:p>
            <a:pPr marL="704850" lvl="1" indent="-247650">
              <a:lnSpc>
                <a:spcPct val="90000"/>
              </a:lnSpc>
              <a:buFontTx/>
              <a:buAutoNum type="romanLcParenBoth"/>
            </a:pPr>
            <a:r>
              <a:rPr lang="en-US" dirty="0" smtClean="0"/>
              <a:t>Excavations are made entirely in stable rock; or</a:t>
            </a:r>
          </a:p>
          <a:p>
            <a:pPr marL="704850" lvl="1" indent="-247650">
              <a:lnSpc>
                <a:spcPct val="90000"/>
              </a:lnSpc>
              <a:buFontTx/>
              <a:buAutoNum type="romanLcParenBoth"/>
            </a:pPr>
            <a:r>
              <a:rPr lang="en-US" dirty="0" smtClean="0"/>
              <a:t>Excavations are less than 5 feet in depth and examination of the ground by a competent person provides no indication of a potential cave-in.</a:t>
            </a:r>
          </a:p>
          <a:p>
            <a:pPr marL="247650" indent="-247650">
              <a:lnSpc>
                <a:spcPct val="90000"/>
              </a:lnSpc>
              <a:buFontTx/>
              <a:buNone/>
            </a:pPr>
            <a:r>
              <a:rPr lang="en-US" dirty="0" smtClean="0"/>
              <a:t>Protective systems shall have the capacity to resist without failure all loads that are intended or could reasonably be expected to be applied or transmitted to the system.</a:t>
            </a:r>
          </a:p>
          <a:p>
            <a:endParaRPr lang="en-US" dirty="0" smtClean="0"/>
          </a:p>
        </p:txBody>
      </p:sp>
      <p:sp>
        <p:nvSpPr>
          <p:cNvPr id="4" name="Slide Number Placeholder 3"/>
          <p:cNvSpPr>
            <a:spLocks noGrp="1"/>
          </p:cNvSpPr>
          <p:nvPr>
            <p:ph type="sldNum" sz="quarter" idx="10"/>
          </p:nvPr>
        </p:nvSpPr>
        <p:spPr/>
        <p:txBody>
          <a:bodyPr/>
          <a:lstStyle/>
          <a:p>
            <a:fld id="{F16DE85C-A58D-4A68-BC58-AC293142C8E5}"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FFFF"/>
                </a:solidFill>
              </a:rPr>
              <a:t>There</a:t>
            </a:r>
            <a:r>
              <a:rPr lang="en-US" sz="1200" b="0" baseline="0" dirty="0" smtClean="0">
                <a:solidFill>
                  <a:srgbClr val="FFFFFF"/>
                </a:solidFill>
              </a:rPr>
              <a:t> is </a:t>
            </a:r>
            <a:r>
              <a:rPr lang="en-US" sz="1200" b="0" dirty="0" smtClean="0">
                <a:solidFill>
                  <a:srgbClr val="FFFFFF"/>
                </a:solidFill>
              </a:rPr>
              <a:t>worker in a trench with no protective system, that is not sloped or benched and has no means of egress. A protective support system should have been</a:t>
            </a:r>
            <a:r>
              <a:rPr lang="en-US" sz="1200" b="0" baseline="0" dirty="0" smtClean="0">
                <a:solidFill>
                  <a:srgbClr val="FFFFFF"/>
                </a:solidFill>
              </a:rPr>
              <a:t> designed before work begin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rgbClr val="FFFF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FFFFFF"/>
                </a:solidFill>
              </a:rPr>
              <a:t>Inadequate shoring support, no egress</a:t>
            </a:r>
            <a:endParaRPr lang="en-US" sz="1200" b="0" dirty="0" smtClean="0">
              <a:solidFill>
                <a:srgbClr val="FFFF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FFFFFF"/>
              </a:solidFill>
              <a:latin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latin typeface="Verdana" pitchFamily="34" charset="0"/>
            </a:endParaRPr>
          </a:p>
          <a:p>
            <a:endParaRPr lang="en-US" dirty="0" smtClean="0"/>
          </a:p>
        </p:txBody>
      </p:sp>
      <p:sp>
        <p:nvSpPr>
          <p:cNvPr id="4" name="Slide Number Placeholder 3"/>
          <p:cNvSpPr>
            <a:spLocks noGrp="1"/>
          </p:cNvSpPr>
          <p:nvPr>
            <p:ph type="sldNum" sz="quarter" idx="10"/>
          </p:nvPr>
        </p:nvSpPr>
        <p:spPr/>
        <p:txBody>
          <a:bodyPr/>
          <a:lstStyle/>
          <a:p>
            <a:fld id="{F16DE85C-A58D-4A68-BC58-AC293142C8E5}"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dirty="0" smtClean="0"/>
              <a:t>The employer or his designee must select and construct designs of support systems, shield systems, and other protective systems</a:t>
            </a:r>
          </a:p>
          <a:p>
            <a:pPr>
              <a:spcBef>
                <a:spcPct val="0"/>
              </a:spcBef>
            </a:pPr>
            <a:r>
              <a:rPr lang="en-US" dirty="0" smtClean="0"/>
              <a:t>Trenches more than 5 feet require shoring or must have a stabilized slope</a:t>
            </a:r>
          </a:p>
          <a:p>
            <a:r>
              <a:rPr lang="en-US" dirty="0" smtClean="0"/>
              <a:t>Trenches less than 5 feet - a competent person must inspect to determine that a protection system is not necessary in soils where there is no indication of a potential cave-in</a:t>
            </a:r>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104DA-3233-4DC0-AD41-1918F3588024}" type="slidenum">
              <a:rPr lang="en-US"/>
              <a:pPr/>
              <a:t>40</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104DA-3233-4DC0-AD41-1918F3588024}" type="slidenum">
              <a:rPr lang="en-US"/>
              <a:pPr/>
              <a:t>41</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pPr>
              <a:buSzTx/>
              <a:buNone/>
            </a:pPr>
            <a:r>
              <a:rPr lang="en-US" sz="1200" dirty="0" smtClean="0"/>
              <a:t>Using hydraulic jacks the operator can easily drop the system into the hole</a:t>
            </a:r>
          </a:p>
          <a:p>
            <a:pPr>
              <a:buSzTx/>
              <a:buNone/>
            </a:pPr>
            <a:r>
              <a:rPr lang="en-US" sz="1200" dirty="0" smtClean="0"/>
              <a:t>Once in place, hydraulic pressure is increased to keep the forms in place</a:t>
            </a:r>
          </a:p>
          <a:p>
            <a:pPr>
              <a:buSzTx/>
              <a:buNone/>
            </a:pPr>
            <a:r>
              <a:rPr lang="en-US" sz="1200" dirty="0" smtClean="0"/>
              <a:t>Trench pins are installed  in case of hydraulic failure</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the four</a:t>
            </a:r>
            <a:r>
              <a:rPr lang="en-US" baseline="0" dirty="0" smtClean="0"/>
              <a:t> major hazards : </a:t>
            </a:r>
          </a:p>
          <a:p>
            <a:r>
              <a:rPr lang="en-US" baseline="0" dirty="0" smtClean="0"/>
              <a:t>Electrical, Excavation/Trenches, Falls, Being struck by objects or vehicles</a:t>
            </a:r>
          </a:p>
          <a:p>
            <a:r>
              <a:rPr lang="en-US" baseline="0" dirty="0" smtClean="0"/>
              <a:t>Knowing the major hazards,  tell me What’s wrong with these pictures?</a:t>
            </a:r>
          </a:p>
          <a:p>
            <a:r>
              <a:rPr lang="en-US" baseline="0" dirty="0" smtClean="0"/>
              <a:t>Possible answers:</a:t>
            </a:r>
          </a:p>
          <a:p>
            <a:r>
              <a:rPr lang="en-US" baseline="0" dirty="0" smtClean="0"/>
              <a:t>1- No support for the walls – caved in possible, no additional support for pipes</a:t>
            </a:r>
          </a:p>
          <a:p>
            <a:r>
              <a:rPr lang="en-US" baseline="0" dirty="0" smtClean="0"/>
              <a:t>2- Overloaded electrical outlets</a:t>
            </a:r>
          </a:p>
          <a:p>
            <a:r>
              <a:rPr lang="en-US" baseline="0" dirty="0" smtClean="0"/>
              <a:t>3- No guardrails to support worker or prevent fall</a:t>
            </a:r>
          </a:p>
          <a:p>
            <a:r>
              <a:rPr lang="en-US" baseline="0" dirty="0" smtClean="0"/>
              <a:t>No safety harness</a:t>
            </a:r>
          </a:p>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104DA-3233-4DC0-AD41-1918F3588024}" type="slidenum">
              <a:rPr lang="en-US"/>
              <a:pPr/>
              <a:t>42</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u="sng" dirty="0" smtClean="0"/>
              <a:t>Reference 1926.650(b) "Competent person"</a:t>
            </a:r>
            <a:r>
              <a:rPr lang="en-US" dirty="0" smtClean="0"/>
              <a:t> </a:t>
            </a:r>
          </a:p>
          <a:p>
            <a:pPr>
              <a:lnSpc>
                <a:spcPct val="90000"/>
              </a:lnSpc>
            </a:pPr>
            <a:r>
              <a:rPr lang="en-US" dirty="0" smtClean="0"/>
              <a:t>One who is capable of identifying existing and predictable hazards in the surroundings, or working conditions which are unsanitary, hazardous, or dangerous to employees, and who has authorization to take prompt corrective measures to eliminate them.</a:t>
            </a:r>
          </a:p>
          <a:p>
            <a:endParaRPr lang="en-US" dirty="0" smtClean="0"/>
          </a:p>
        </p:txBody>
      </p:sp>
      <p:sp>
        <p:nvSpPr>
          <p:cNvPr id="4" name="Slide Number Placeholder 3"/>
          <p:cNvSpPr>
            <a:spLocks noGrp="1"/>
          </p:cNvSpPr>
          <p:nvPr>
            <p:ph type="sldNum" sz="quarter" idx="10"/>
          </p:nvPr>
        </p:nvSpPr>
        <p:spPr/>
        <p:txBody>
          <a:bodyPr/>
          <a:lstStyle/>
          <a:p>
            <a:fld id="{F16DE85C-A58D-4A68-BC58-AC293142C8E5}"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Daily inspections of excavations, the adjacent areas, and protective systems shall be made by a competent person for evidence of a situation that could result in possible cave-ins, indications of failure of protective systems, hazardous atmospheres, or other hazardous conditions. An inspection shall be conducted by the competent person prior to the start of work and as needed throughout the shift. Inspections shall also be made after every rainstorm or other hazard increasing occurrence. These inspections are only required when employee exposure can be reasonably anticipated</a:t>
            </a:r>
          </a:p>
        </p:txBody>
      </p:sp>
      <p:sp>
        <p:nvSpPr>
          <p:cNvPr id="4" name="Slide Number Placeholder 3"/>
          <p:cNvSpPr>
            <a:spLocks noGrp="1"/>
          </p:cNvSpPr>
          <p:nvPr>
            <p:ph type="sldNum" sz="quarter" idx="10"/>
          </p:nvPr>
        </p:nvSpPr>
        <p:spPr/>
        <p:txBody>
          <a:bodyPr/>
          <a:lstStyle/>
          <a:p>
            <a:fld id="{F16DE85C-A58D-4A68-BC58-AC293142C8E5}"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16DE85C-A58D-4A68-BC58-AC293142C8E5}"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a:ln>
            <a:miter lim="800000"/>
            <a:headEnd/>
            <a:tailEnd/>
          </a:ln>
        </p:spPr>
        <p:txBody>
          <a:bodyPr/>
          <a:lstStyle/>
          <a:p>
            <a:r>
              <a:rPr lang="en-US" smtClean="0">
                <a:latin typeface="Arial" charset="0"/>
              </a:rPr>
              <a:t>11006115 Copyright </a:t>
            </a:r>
            <a:r>
              <a:rPr lang="en-US" smtClean="0">
                <a:latin typeface="Symbol" pitchFamily="18" charset="2"/>
              </a:rPr>
              <a:t>ã1999 </a:t>
            </a:r>
            <a:r>
              <a:rPr lang="en-US" smtClean="0">
                <a:latin typeface="Arial" charset="0"/>
              </a:rPr>
              <a:t>Business &amp; Legal Reports, Inc.</a:t>
            </a:r>
          </a:p>
          <a:p>
            <a:endParaRPr lang="en-US" sz="1400" smtClean="0"/>
          </a:p>
          <a:p>
            <a:endParaRPr lang="en-US" sz="1200" smtClean="0"/>
          </a:p>
        </p:txBody>
      </p:sp>
      <p:sp>
        <p:nvSpPr>
          <p:cNvPr id="43011" name="Rectangle 7"/>
          <p:cNvSpPr>
            <a:spLocks noGrp="1" noChangeArrowheads="1"/>
          </p:cNvSpPr>
          <p:nvPr>
            <p:ph type="sldNum" sz="quarter" idx="5"/>
          </p:nvPr>
        </p:nvSpPr>
        <p:spPr>
          <a:noFill/>
          <a:ln>
            <a:miter lim="800000"/>
            <a:headEnd/>
            <a:tailEnd/>
          </a:ln>
        </p:spPr>
        <p:txBody>
          <a:bodyPr/>
          <a:lstStyle/>
          <a:p>
            <a:fld id="{7782342D-8732-4CF6-BAF0-A2D07981B209}" type="slidenum">
              <a:rPr lang="en-US" smtClean="0"/>
              <a:pPr/>
              <a:t>46</a:t>
            </a:fld>
            <a:endParaRPr lang="en-US" smtClean="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p:spPr>
        <p:txBody>
          <a:bodyPr/>
          <a:lstStyle/>
          <a:p>
            <a:pPr>
              <a:buFontTx/>
              <a:buNone/>
            </a:pPr>
            <a:r>
              <a:rPr lang="en-US" smtClean="0"/>
              <a:t>	OSHA is here to assist you in preventing injuries by providing training and assistance to ALL individuals. For more in formation please contact OSHA.</a:t>
            </a:r>
          </a:p>
          <a:p>
            <a:pPr>
              <a:buFontTx/>
              <a:buNone/>
            </a:pPr>
            <a:endParaRPr lang="en-US" smtClean="0"/>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How to provide adequate</a:t>
            </a:r>
            <a:r>
              <a:rPr lang="en-US" sz="1200" baseline="0" dirty="0" smtClean="0">
                <a:latin typeface="Arial" charset="0"/>
              </a:rPr>
              <a:t> </a:t>
            </a:r>
            <a:r>
              <a:rPr lang="en-US" sz="1200" dirty="0" smtClean="0">
                <a:latin typeface="Arial" charset="0"/>
              </a:rPr>
              <a:t>fall protection for employees at construction sites is difficult because there are</a:t>
            </a:r>
            <a:r>
              <a:rPr lang="en-US" sz="1200" baseline="0" dirty="0" smtClean="0">
                <a:latin typeface="Arial" charset="0"/>
              </a:rPr>
              <a:t> </a:t>
            </a:r>
            <a:r>
              <a:rPr lang="en-US" sz="1200" dirty="0" smtClean="0">
                <a:latin typeface="Arial" charset="0"/>
              </a:rPr>
              <a:t>many different types of work being conducted and different levels of experience;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From</a:t>
            </a:r>
            <a:r>
              <a:rPr lang="en-US" sz="1200" baseline="0" dirty="0" smtClean="0">
                <a:latin typeface="Arial" charset="0"/>
              </a:rPr>
              <a:t> roofing to maintenance work on buildings and residences. Fall protection is a must</a:t>
            </a:r>
          </a:p>
        </p:txBody>
      </p:sp>
      <p:sp>
        <p:nvSpPr>
          <p:cNvPr id="4" name="Slide Number Placeholder 3"/>
          <p:cNvSpPr>
            <a:spLocks noGrp="1"/>
          </p:cNvSpPr>
          <p:nvPr>
            <p:ph type="sldNum" sz="quarter" idx="10"/>
          </p:nvPr>
        </p:nvSpPr>
        <p:spPr/>
        <p:txBody>
          <a:bodyPr/>
          <a:lstStyle/>
          <a:p>
            <a:fld id="{F16DE85C-A58D-4A68-BC58-AC293142C8E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In the United States there are approximately xxx deaths</a:t>
            </a:r>
            <a:r>
              <a:rPr lang="en-US" sz="1200" baseline="0" dirty="0" smtClean="0">
                <a:latin typeface="Arial" charset="0"/>
              </a:rPr>
              <a:t> every day due to falls at workplace.</a:t>
            </a:r>
            <a:endParaRPr lang="en-US" sz="1200"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Conditions: When</a:t>
            </a:r>
            <a:r>
              <a:rPr lang="en-US" sz="1200" baseline="0" dirty="0" smtClean="0">
                <a:latin typeface="Arial" charset="0"/>
              </a:rPr>
              <a:t> performing work that requires the use of </a:t>
            </a:r>
            <a:r>
              <a:rPr lang="en-US" sz="1200" dirty="0" smtClean="0">
                <a:latin typeface="Arial" charset="0"/>
              </a:rPr>
              <a:t>scaffolds, cranes, ladders,</a:t>
            </a:r>
            <a:r>
              <a:rPr lang="en-US" sz="1200" baseline="0" dirty="0" smtClean="0">
                <a:latin typeface="Arial" charset="0"/>
              </a:rPr>
              <a:t> scissor lifts </a:t>
            </a:r>
            <a:r>
              <a:rPr lang="en-US" sz="1200" baseline="0" dirty="0" err="1" smtClean="0">
                <a:latin typeface="Arial" charset="0"/>
              </a:rPr>
              <a:t>etc</a:t>
            </a:r>
            <a:r>
              <a:rPr lang="en-US" sz="1200" baseline="0" dirty="0" smtClean="0">
                <a:latin typeface="Arial" charset="0"/>
              </a:rPr>
              <a:t>, the implementation of fall protection is required.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And not to mentioned work on stairways and ladders.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DE85C-A58D-4A68-BC58-AC293142C8E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General</a:t>
            </a:r>
            <a:r>
              <a:rPr lang="en-US" baseline="0" dirty="0" smtClean="0"/>
              <a:t> Rule: If an employee can fall 6ft or more feet, fall protection measures are to be implemented by the employer or competent person.</a:t>
            </a:r>
            <a:endParaRPr lang="en-US" dirty="0" smtClean="0"/>
          </a:p>
          <a:p>
            <a:r>
              <a:rPr lang="en-US" dirty="0" smtClean="0"/>
              <a:t>What safety equipment I need:</a:t>
            </a:r>
          </a:p>
          <a:p>
            <a:r>
              <a:rPr lang="en-US" dirty="0" smtClean="0"/>
              <a:t>Safety nets, Personal Fall arrest system</a:t>
            </a:r>
            <a:r>
              <a:rPr lang="en-US" baseline="0" dirty="0" smtClean="0"/>
              <a:t>, Guardrails</a:t>
            </a:r>
          </a:p>
          <a:p>
            <a:r>
              <a:rPr lang="en-US" baseline="0" dirty="0" smtClean="0"/>
              <a:t>All safety equipment must be in place before work starts. Employer must provide safety equipment and periodic inspections should be conducted by competent person before work stars.</a:t>
            </a:r>
          </a:p>
          <a:p>
            <a:endParaRPr lang="en-US" baseline="0" dirty="0" smtClean="0"/>
          </a:p>
          <a:p>
            <a:r>
              <a:rPr lang="en-US" baseline="0" dirty="0" smtClean="0"/>
              <a:t>YOU MUST BE PROTECTED FROM FALLING BY ONE OR MORE OF THESE SYSTEMS</a:t>
            </a:r>
          </a:p>
          <a:p>
            <a:endParaRPr lang="en-US" dirty="0" smtClean="0"/>
          </a:p>
        </p:txBody>
      </p:sp>
      <p:sp>
        <p:nvSpPr>
          <p:cNvPr id="4" name="Slide Number Placeholder 3"/>
          <p:cNvSpPr>
            <a:spLocks noGrp="1"/>
          </p:cNvSpPr>
          <p:nvPr>
            <p:ph type="sldNum" sz="quarter" idx="10"/>
          </p:nvPr>
        </p:nvSpPr>
        <p:spPr/>
        <p:txBody>
          <a:bodyPr/>
          <a:lstStyle/>
          <a:p>
            <a:fld id="{F16DE85C-A58D-4A68-BC58-AC293142C8E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Personal</a:t>
            </a:r>
            <a:r>
              <a:rPr lang="en-US" sz="1200" baseline="0" dirty="0" smtClean="0">
                <a:latin typeface="Arial" charset="0"/>
              </a:rPr>
              <a:t> Fall Arrest System (PFAS)</a:t>
            </a:r>
            <a:endParaRPr lang="en-US" sz="1200"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Reference 1926.502(d)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PFAS is a body harness </a:t>
            </a:r>
            <a:r>
              <a:rPr lang="en-US" sz="1200" dirty="0" smtClean="0">
                <a:latin typeface="Arial" charset="0"/>
              </a:rPr>
              <a:t>that is fastened to a secure anchorage so that he/she cannot fall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Cannot be used</a:t>
            </a:r>
            <a:r>
              <a:rPr lang="en-US" sz="1200" baseline="0" dirty="0" smtClean="0">
                <a:latin typeface="Arial" charset="0"/>
              </a:rPr>
              <a:t> until inspection by competent personnel (foreman) is completed.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charset="0"/>
              </a:rPr>
              <a:t>Do not use is any of the harness parts is defective, frayed or broken.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charset="0"/>
              </a:rPr>
              <a:t>Do not use if PFAS does not fit properly or cannot be adjusted.</a:t>
            </a:r>
            <a:endParaRPr lang="en-US" dirty="0" smtClean="0"/>
          </a:p>
        </p:txBody>
      </p:sp>
      <p:sp>
        <p:nvSpPr>
          <p:cNvPr id="4" name="Slide Number Placeholder 3"/>
          <p:cNvSpPr>
            <a:spLocks noGrp="1"/>
          </p:cNvSpPr>
          <p:nvPr>
            <p:ph type="sldNum" sz="quarter" idx="10"/>
          </p:nvPr>
        </p:nvSpPr>
        <p:spPr/>
        <p:txBody>
          <a:bodyPr/>
          <a:lstStyle/>
          <a:p>
            <a:fld id="{F16DE85C-A58D-4A68-BC58-AC293142C8E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36645524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37220525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1061006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26163401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a:p>
        </p:txBody>
      </p:sp>
      <p:sp>
        <p:nvSpPr>
          <p:cNvPr id="53253"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en-US" noProof="0" smtClean="0"/>
              <a:t>Click to edit Master title style</a:t>
            </a:r>
          </a:p>
        </p:txBody>
      </p:sp>
      <p:sp>
        <p:nvSpPr>
          <p:cNvPr id="53254"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pPr lvl="0"/>
            <a:r>
              <a:rPr lang="en-US" noProof="0" smtClean="0"/>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fld id="{63B3BF0B-D3E2-454E-B4BF-47C419FCA92A}" type="slidenum">
              <a:rPr lang="en-US"/>
              <a:pPr/>
              <a:t>‹#›</a:t>
            </a:fld>
            <a:endParaRPr lang="en-US"/>
          </a:p>
        </p:txBody>
      </p:sp>
    </p:spTree>
    <p:extLst>
      <p:ext uri="{BB962C8B-B14F-4D97-AF65-F5344CB8AC3E}">
        <p14:creationId xmlns:p14="http://schemas.microsoft.com/office/powerpoint/2010/main" val="38885115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202D0B-5B67-A544-811C-0B31CB4ACC46}" type="slidenum">
              <a:rPr lang="en-US"/>
              <a:pPr/>
              <a:t>‹#›</a:t>
            </a:fld>
            <a:endParaRPr lang="en-US"/>
          </a:p>
        </p:txBody>
      </p:sp>
    </p:spTree>
    <p:extLst>
      <p:ext uri="{BB962C8B-B14F-4D97-AF65-F5344CB8AC3E}">
        <p14:creationId xmlns:p14="http://schemas.microsoft.com/office/powerpoint/2010/main" val="13782226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31226C-5E48-5B46-9DEE-68F187FCAF13}" type="slidenum">
              <a:rPr lang="en-US"/>
              <a:pPr/>
              <a:t>‹#›</a:t>
            </a:fld>
            <a:endParaRPr lang="en-US"/>
          </a:p>
        </p:txBody>
      </p:sp>
    </p:spTree>
    <p:extLst>
      <p:ext uri="{BB962C8B-B14F-4D97-AF65-F5344CB8AC3E}">
        <p14:creationId xmlns:p14="http://schemas.microsoft.com/office/powerpoint/2010/main" val="9971231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5E5F78B-7F46-4844-B26A-81E3821F0E17}" type="slidenum">
              <a:rPr lang="en-US"/>
              <a:pPr/>
              <a:t>‹#›</a:t>
            </a:fld>
            <a:endParaRPr lang="en-US"/>
          </a:p>
        </p:txBody>
      </p:sp>
    </p:spTree>
    <p:extLst>
      <p:ext uri="{BB962C8B-B14F-4D97-AF65-F5344CB8AC3E}">
        <p14:creationId xmlns:p14="http://schemas.microsoft.com/office/powerpoint/2010/main" val="32410039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2FA1D05-CFC2-444E-969D-7CDD9A9FF9F9}" type="slidenum">
              <a:rPr lang="en-US"/>
              <a:pPr/>
              <a:t>‹#›</a:t>
            </a:fld>
            <a:endParaRPr lang="en-US"/>
          </a:p>
        </p:txBody>
      </p:sp>
    </p:spTree>
    <p:extLst>
      <p:ext uri="{BB962C8B-B14F-4D97-AF65-F5344CB8AC3E}">
        <p14:creationId xmlns:p14="http://schemas.microsoft.com/office/powerpoint/2010/main" val="14912994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28070D4-AC35-D841-A794-B4FA40E354E4}" type="slidenum">
              <a:rPr lang="en-US"/>
              <a:pPr/>
              <a:t>‹#›</a:t>
            </a:fld>
            <a:endParaRPr lang="en-US"/>
          </a:p>
        </p:txBody>
      </p:sp>
    </p:spTree>
    <p:extLst>
      <p:ext uri="{BB962C8B-B14F-4D97-AF65-F5344CB8AC3E}">
        <p14:creationId xmlns:p14="http://schemas.microsoft.com/office/powerpoint/2010/main" val="24568283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D4DFB05-5377-414E-87CE-BF8C60D953FB}" type="slidenum">
              <a:rPr lang="en-US"/>
              <a:pPr/>
              <a:t>‹#›</a:t>
            </a:fld>
            <a:endParaRPr lang="en-US"/>
          </a:p>
        </p:txBody>
      </p:sp>
    </p:spTree>
    <p:extLst>
      <p:ext uri="{BB962C8B-B14F-4D97-AF65-F5344CB8AC3E}">
        <p14:creationId xmlns:p14="http://schemas.microsoft.com/office/powerpoint/2010/main" val="32987680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6792088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C891C4F-900C-BC4A-80FE-4E355A83FEEB}" type="slidenum">
              <a:rPr lang="en-US"/>
              <a:pPr/>
              <a:t>‹#›</a:t>
            </a:fld>
            <a:endParaRPr lang="en-US"/>
          </a:p>
        </p:txBody>
      </p:sp>
    </p:spTree>
    <p:extLst>
      <p:ext uri="{BB962C8B-B14F-4D97-AF65-F5344CB8AC3E}">
        <p14:creationId xmlns:p14="http://schemas.microsoft.com/office/powerpoint/2010/main" val="29043121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DC315E5-28F8-9040-B9A2-AA4D35E39280}" type="slidenum">
              <a:rPr lang="en-US"/>
              <a:pPr/>
              <a:t>‹#›</a:t>
            </a:fld>
            <a:endParaRPr lang="en-US"/>
          </a:p>
        </p:txBody>
      </p:sp>
    </p:spTree>
    <p:extLst>
      <p:ext uri="{BB962C8B-B14F-4D97-AF65-F5344CB8AC3E}">
        <p14:creationId xmlns:p14="http://schemas.microsoft.com/office/powerpoint/2010/main" val="17108836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C5CE77-C305-1F4D-B1F2-75AF061849B8}" type="slidenum">
              <a:rPr lang="en-US"/>
              <a:pPr/>
              <a:t>‹#›</a:t>
            </a:fld>
            <a:endParaRPr lang="en-US"/>
          </a:p>
        </p:txBody>
      </p:sp>
    </p:spTree>
    <p:extLst>
      <p:ext uri="{BB962C8B-B14F-4D97-AF65-F5344CB8AC3E}">
        <p14:creationId xmlns:p14="http://schemas.microsoft.com/office/powerpoint/2010/main" val="30095134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284047-78B0-8D43-B9A0-01F67AC846AF}" type="slidenum">
              <a:rPr lang="en-US"/>
              <a:pPr/>
              <a:t>‹#›</a:t>
            </a:fld>
            <a:endParaRPr lang="en-US"/>
          </a:p>
        </p:txBody>
      </p:sp>
    </p:spTree>
    <p:extLst>
      <p:ext uri="{BB962C8B-B14F-4D97-AF65-F5344CB8AC3E}">
        <p14:creationId xmlns:p14="http://schemas.microsoft.com/office/powerpoint/2010/main" val="3206261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2701E34F-1A4C-AA45-9ED8-66CE0ED4B42D}" type="slidenum">
              <a:rPr lang="en-US"/>
              <a:pPr/>
              <a:t>‹#›</a:t>
            </a:fld>
            <a:endParaRPr lang="en-US"/>
          </a:p>
        </p:txBody>
      </p:sp>
    </p:spTree>
    <p:extLst>
      <p:ext uri="{BB962C8B-B14F-4D97-AF65-F5344CB8AC3E}">
        <p14:creationId xmlns:p14="http://schemas.microsoft.com/office/powerpoint/2010/main" val="20114732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905000"/>
            <a:ext cx="3771900" cy="4038600"/>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EC6446D-3BBA-3F4C-A611-5F95792D3EFF}" type="slidenum">
              <a:rPr lang="en-US"/>
              <a:pPr/>
              <a:t>‹#›</a:t>
            </a:fld>
            <a:endParaRPr lang="en-US"/>
          </a:p>
        </p:txBody>
      </p:sp>
    </p:spTree>
    <p:extLst>
      <p:ext uri="{BB962C8B-B14F-4D97-AF65-F5344CB8AC3E}">
        <p14:creationId xmlns:p14="http://schemas.microsoft.com/office/powerpoint/2010/main" val="38240823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8E24D7-9340-1F43-B564-1D7951EEF10F}" type="slidenum">
              <a:rPr lang="en-US"/>
              <a:pPr/>
              <a:t>‹#›</a:t>
            </a:fld>
            <a:endParaRPr lang="en-US"/>
          </a:p>
        </p:txBody>
      </p:sp>
    </p:spTree>
    <p:extLst>
      <p:ext uri="{BB962C8B-B14F-4D97-AF65-F5344CB8AC3E}">
        <p14:creationId xmlns:p14="http://schemas.microsoft.com/office/powerpoint/2010/main" val="8663580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62000" y="1905000"/>
            <a:ext cx="3771900" cy="40386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018543-CD3C-B440-A2EB-B92C8EE5D0C8}" type="slidenum">
              <a:rPr lang="en-US"/>
              <a:pPr/>
              <a:t>‹#›</a:t>
            </a:fld>
            <a:endParaRPr lang="en-US"/>
          </a:p>
        </p:txBody>
      </p:sp>
    </p:spTree>
    <p:extLst>
      <p:ext uri="{BB962C8B-B14F-4D97-AF65-F5344CB8AC3E}">
        <p14:creationId xmlns:p14="http://schemas.microsoft.com/office/powerpoint/2010/main" val="29822244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5" name="AutoShape 3"/>
          <p:cNvSpPr>
            <a:spLocks noChangeArrowheads="1"/>
          </p:cNvSpPr>
          <p:nvPr/>
        </p:nvSpPr>
        <p:spPr bwMode="white">
          <a:xfrm>
            <a:off x="327378" y="488950"/>
            <a:ext cx="8435623" cy="4768850"/>
          </a:xfrm>
          <a:prstGeom prst="roundRect">
            <a:avLst>
              <a:gd name="adj" fmla="val 7310"/>
            </a:avLst>
          </a:prstGeom>
          <a:solidFill>
            <a:schemeClr val="bg1"/>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eaLnBrk="1" hangingPunct="1">
              <a:defRPr/>
            </a:pPr>
            <a:endParaRPr lang="en-US"/>
          </a:p>
        </p:txBody>
      </p:sp>
      <p:sp>
        <p:nvSpPr>
          <p:cNvPr id="253957"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en-US" noProof="0" smtClean="0"/>
              <a:t>Click to edit Master title style</a:t>
            </a:r>
          </a:p>
        </p:txBody>
      </p:sp>
      <p:sp>
        <p:nvSpPr>
          <p:cNvPr id="253958"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pPr lvl="0"/>
            <a:r>
              <a:rPr lang="en-US" noProof="0" smtClean="0"/>
              <a:t>Click to edit Master subtitle style</a:t>
            </a:r>
          </a:p>
        </p:txBody>
      </p:sp>
      <p:sp>
        <p:nvSpPr>
          <p:cNvPr id="7" name="Rectangle 7"/>
          <p:cNvSpPr>
            <a:spLocks noGrp="1" noChangeArrowheads="1"/>
          </p:cNvSpPr>
          <p:nvPr>
            <p:ph type="dt" sz="half" idx="10"/>
          </p:nvPr>
        </p:nvSpPr>
        <p:spPr/>
        <p:txBody>
          <a:bodyPr/>
          <a:lstStyle>
            <a:lvl1pPr>
              <a:defRPr/>
            </a:lvl1pPr>
          </a:lstStyle>
          <a:p>
            <a:fld id="{DC76CDD7-D0F9-4C49-810C-F39443067B3B}" type="datetimeFigureOut">
              <a:rPr lang="en-US" smtClean="0"/>
              <a:pPr/>
              <a:t>2/25/2014</a:t>
            </a:fld>
            <a:endParaRPr lang="en-US"/>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endParaRPr lang="en-US"/>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fld id="{A8255A45-AECB-4064-8BEC-A2659FB1509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C76CDD7-D0F9-4C49-810C-F39443067B3B}" type="datetimeFigureOut">
              <a:rPr lang="en-US" smtClean="0"/>
              <a:pPr/>
              <a:t>2/25/2014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8255A45-AECB-4064-8BEC-A2659FB1509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33258900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C76CDD7-D0F9-4C49-810C-F39443067B3B}" type="datetimeFigureOut">
              <a:rPr lang="en-US" smtClean="0"/>
              <a:pPr/>
              <a:t>2/25/2014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8255A45-AECB-4064-8BEC-A2659FB1509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1"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1"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C76CDD7-D0F9-4C49-810C-F39443067B3B}" type="datetimeFigureOut">
              <a:rPr lang="en-US" smtClean="0"/>
              <a:pPr/>
              <a:t>2/25/2014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8255A45-AECB-4064-8BEC-A2659FB1509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C76CDD7-D0F9-4C49-810C-F39443067B3B}" type="datetimeFigureOut">
              <a:rPr lang="en-US" smtClean="0"/>
              <a:pPr/>
              <a:t>2/25/2014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8255A45-AECB-4064-8BEC-A2659FB1509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C76CDD7-D0F9-4C49-810C-F39443067B3B}" type="datetimeFigureOut">
              <a:rPr lang="en-US" smtClean="0"/>
              <a:pPr/>
              <a:t>2/25/2014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8255A45-AECB-4064-8BEC-A2659FB1509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C76CDD7-D0F9-4C49-810C-F39443067B3B}" type="datetimeFigureOut">
              <a:rPr lang="en-US" smtClean="0"/>
              <a:pPr/>
              <a:t>2/25/2014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8255A45-AECB-4064-8BEC-A2659FB1509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C76CDD7-D0F9-4C49-810C-F39443067B3B}" type="datetimeFigureOut">
              <a:rPr lang="en-US" smtClean="0"/>
              <a:pPr/>
              <a:t>2/25/2014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8255A45-AECB-4064-8BEC-A2659FB1509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C76CDD7-D0F9-4C49-810C-F39443067B3B}" type="datetimeFigureOut">
              <a:rPr lang="en-US" smtClean="0"/>
              <a:pPr/>
              <a:t>2/25/2014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8255A45-AECB-4064-8BEC-A2659FB1509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C76CDD7-D0F9-4C49-810C-F39443067B3B}" type="datetimeFigureOut">
              <a:rPr lang="en-US" smtClean="0"/>
              <a:pPr/>
              <a:t>2/25/2014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8255A45-AECB-4064-8BEC-A2659FB1509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49" y="533400"/>
            <a:ext cx="1924051"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2" y="533400"/>
            <a:ext cx="5619751"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C76CDD7-D0F9-4C49-810C-F39443067B3B}" type="datetimeFigureOut">
              <a:rPr lang="en-US" smtClean="0"/>
              <a:pPr/>
              <a:t>2/25/2014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8255A45-AECB-4064-8BEC-A2659FB1509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2743200" y="6248400"/>
            <a:ext cx="3657600" cy="457200"/>
          </a:xfrm>
        </p:spPr>
        <p:txBody>
          <a:bodyPr/>
          <a:lstStyle>
            <a:lvl1pPr>
              <a:defRPr/>
            </a:lvl1pPr>
          </a:lstStyle>
          <a:p>
            <a:r>
              <a:rPr lang="en-US"/>
              <a:t>OSHA Office of Training and Education</a:t>
            </a:r>
            <a:endParaRPr lang="en-US">
              <a:solidFill>
                <a:schemeClr val="bg2"/>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F6F6C54-74EB-4E5A-9C2E-54EAF0F34A25}" type="slidenum">
              <a:rPr lang="en-US"/>
              <a:pPr/>
              <a:t>‹#›</a:t>
            </a:fld>
            <a:endParaRPr lang="en-US">
              <a:solidFill>
                <a:schemeClr val="bg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35589221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30578563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24530291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5091909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fld id="{A8255A45-AECB-4064-8BEC-A2659FB1509F}" type="slidenum">
              <a:rPr lang="en-US" smtClean="0"/>
              <a:pPr/>
              <a:t>‹#›</a:t>
            </a:fld>
            <a:endParaRPr lang="en-US"/>
          </a:p>
        </p:txBody>
      </p:sp>
      <p:sp>
        <p:nvSpPr>
          <p:cNvPr id="6" name="Footer Placeholder 4"/>
          <p:cNvSpPr>
            <a:spLocks noGrp="1"/>
          </p:cNvSpPr>
          <p:nvPr>
            <p:ph type="ftr" sz="quarter" idx="15"/>
          </p:nvPr>
        </p:nvSpPr>
        <p:spPr/>
        <p:txBody>
          <a:bodyPr/>
          <a:lstStyle>
            <a:lvl1pPr>
              <a:defRPr/>
            </a:lvl1pPr>
          </a:lstStyle>
          <a:p>
            <a:endParaRPr lang="en-US"/>
          </a:p>
        </p:txBody>
      </p:sp>
      <p:sp>
        <p:nvSpPr>
          <p:cNvPr id="7" name="Date Placeholder 3"/>
          <p:cNvSpPr>
            <a:spLocks noGrp="1"/>
          </p:cNvSpPr>
          <p:nvPr>
            <p:ph type="dt" sz="half" idx="16"/>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38044108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A8255A45-AECB-4064-8BEC-A2659FB1509F}" type="slidenum">
              <a:rPr lang="en-US" smtClean="0"/>
              <a:pPr/>
              <a:t>‹#›</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Date Placeholder 3"/>
          <p:cNvSpPr>
            <a:spLocks noGrp="1"/>
          </p:cNvSpPr>
          <p:nvPr>
            <p:ph type="dt" sz="half" idx="12"/>
          </p:nvPr>
        </p:nvSpPr>
        <p:spPr/>
        <p:txBody>
          <a:bodyPr/>
          <a:lstStyle>
            <a:lvl1pPr>
              <a:defRPr/>
            </a:lvl1pPr>
          </a:lstStyle>
          <a:p>
            <a:fld id="{DC76CDD7-D0F9-4C49-810C-F39443067B3B}" type="datetimeFigureOut">
              <a:rPr lang="en-US" smtClean="0"/>
              <a:pPr/>
              <a:t>2/25/2014</a:t>
            </a:fld>
            <a:endParaRPr lang="en-US"/>
          </a:p>
        </p:txBody>
      </p:sp>
    </p:spTree>
    <p:extLst>
      <p:ext uri="{BB962C8B-B14F-4D97-AF65-F5344CB8AC3E}">
        <p14:creationId xmlns:p14="http://schemas.microsoft.com/office/powerpoint/2010/main" val="24471642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A8255A45-AECB-4064-8BEC-A2659FB1509F}" type="slidenum">
              <a:rPr lang="en-US" smtClean="0"/>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ea typeface="+mn-ea"/>
              </a:defRPr>
            </a:lvl1pPr>
          </a:lstStyle>
          <a:p>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ea typeface="+mn-ea"/>
              </a:defRPr>
            </a:lvl1pPr>
          </a:lstStyle>
          <a:p>
            <a:fld id="{DC76CDD7-D0F9-4C49-810C-F39443067B3B}" type="datetimeFigureOut">
              <a:rPr lang="en-US" smtClean="0"/>
              <a:pPr/>
              <a:t>2/25/2014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txStyles>
    <p:titleStyle>
      <a:lvl1pPr algn="l" rtl="0" eaLnBrk="1" fontAlgn="base" hangingPunct="1">
        <a:spcBef>
          <a:spcPct val="0"/>
        </a:spcBef>
        <a:spcAft>
          <a:spcPct val="0"/>
        </a:spcAft>
        <a:defRPr sz="4600" kern="1200" spc="-100">
          <a:solidFill>
            <a:schemeClr val="tx2"/>
          </a:solidFill>
          <a:latin typeface="+mj-lt"/>
          <a:ea typeface="ＭＳ Ｐゴシック" charset="0"/>
          <a:cs typeface="+mj-cs"/>
        </a:defRPr>
      </a:lvl1pPr>
      <a:lvl2pPr algn="l" rtl="0" eaLnBrk="1" fontAlgn="base" hangingPunct="1">
        <a:spcBef>
          <a:spcPct val="0"/>
        </a:spcBef>
        <a:spcAft>
          <a:spcPct val="0"/>
        </a:spcAft>
        <a:defRPr sz="4600">
          <a:solidFill>
            <a:schemeClr val="tx2"/>
          </a:solidFill>
          <a:latin typeface="Cambria" pitchFamily="18" charset="0"/>
          <a:ea typeface="ＭＳ Ｐゴシック" charset="0"/>
        </a:defRPr>
      </a:lvl2pPr>
      <a:lvl3pPr algn="l" rtl="0" eaLnBrk="1" fontAlgn="base" hangingPunct="1">
        <a:spcBef>
          <a:spcPct val="0"/>
        </a:spcBef>
        <a:spcAft>
          <a:spcPct val="0"/>
        </a:spcAft>
        <a:defRPr sz="4600">
          <a:solidFill>
            <a:schemeClr val="tx2"/>
          </a:solidFill>
          <a:latin typeface="Cambria" pitchFamily="18" charset="0"/>
          <a:ea typeface="ＭＳ Ｐゴシック" charset="0"/>
        </a:defRPr>
      </a:lvl3pPr>
      <a:lvl4pPr algn="l" rtl="0" eaLnBrk="1" fontAlgn="base" hangingPunct="1">
        <a:spcBef>
          <a:spcPct val="0"/>
        </a:spcBef>
        <a:spcAft>
          <a:spcPct val="0"/>
        </a:spcAft>
        <a:defRPr sz="4600">
          <a:solidFill>
            <a:schemeClr val="tx2"/>
          </a:solidFill>
          <a:latin typeface="Cambria" pitchFamily="18" charset="0"/>
          <a:ea typeface="ＭＳ Ｐゴシック" charset="0"/>
        </a:defRPr>
      </a:lvl4pPr>
      <a:lvl5pPr algn="l" rtl="0" eaLnBrk="1" fontAlgn="base" hangingPunct="1">
        <a:spcBef>
          <a:spcPct val="0"/>
        </a:spcBef>
        <a:spcAft>
          <a:spcPct val="0"/>
        </a:spcAft>
        <a:defRPr sz="4600">
          <a:solidFill>
            <a:schemeClr val="tx2"/>
          </a:solidFill>
          <a:latin typeface="Cambria" pitchFamily="18" charset="0"/>
          <a:ea typeface="ＭＳ Ｐゴシック"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p:titleStyle>
    <p:bodyStyle>
      <a:lvl1pPr marL="342900" indent="-228600" algn="l" rtl="0" eaLnBrk="1" fontAlgn="base" hangingPunct="1">
        <a:spcBef>
          <a:spcPct val="20000"/>
        </a:spcBef>
        <a:spcAft>
          <a:spcPct val="0"/>
        </a:spcAft>
        <a:buClr>
          <a:schemeClr val="accent1"/>
        </a:buClr>
        <a:buFont typeface="Arial" charset="0"/>
        <a:buChar char="•"/>
        <a:defRPr sz="2200" kern="1200">
          <a:solidFill>
            <a:schemeClr val="tx1"/>
          </a:solidFill>
          <a:latin typeface="+mn-lt"/>
          <a:ea typeface="ＭＳ Ｐゴシック" charset="0"/>
          <a:cs typeface="+mn-cs"/>
        </a:defRPr>
      </a:lvl1pPr>
      <a:lvl2pPr marL="639763" indent="-228600" algn="l" rtl="0" eaLnBrk="1" fontAlgn="base" hangingPunct="1">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1" fontAlgn="base" hangingPunct="1">
        <a:spcBef>
          <a:spcPct val="20000"/>
        </a:spcBef>
        <a:spcAft>
          <a:spcPct val="0"/>
        </a:spcAft>
        <a:buClr>
          <a:srgbClr val="9BBB59"/>
        </a:buClr>
        <a:buFont typeface="Arial" charset="0"/>
        <a:buChar char="•"/>
        <a:defRPr kern="1200">
          <a:solidFill>
            <a:schemeClr val="tx1"/>
          </a:solidFill>
          <a:latin typeface="+mn-lt"/>
          <a:ea typeface="ＭＳ Ｐゴシック" charset="0"/>
          <a:cs typeface="+mn-cs"/>
        </a:defRPr>
      </a:lvl3pPr>
      <a:lvl4pPr marL="1279525" indent="-228600" algn="l" rtl="0" eaLnBrk="1" fontAlgn="base" hangingPunct="1">
        <a:spcBef>
          <a:spcPct val="20000"/>
        </a:spcBef>
        <a:spcAft>
          <a:spcPct val="0"/>
        </a:spcAft>
        <a:buClr>
          <a:srgbClr val="8064A2"/>
        </a:buClr>
        <a:buFont typeface="Arial" charset="0"/>
        <a:buChar char="•"/>
        <a:defRPr sz="1600" kern="1200">
          <a:solidFill>
            <a:schemeClr val="tx1"/>
          </a:solidFill>
          <a:latin typeface="+mn-lt"/>
          <a:ea typeface="ＭＳ Ｐゴシック" charset="0"/>
          <a:cs typeface="+mn-cs"/>
        </a:defRPr>
      </a:lvl4pPr>
      <a:lvl5pPr marL="1554163" indent="-228600" algn="l" rtl="0" eaLnBrk="1" fontAlgn="base" hangingPunct="1">
        <a:spcBef>
          <a:spcPct val="20000"/>
        </a:spcBef>
        <a:spcAft>
          <a:spcPct val="0"/>
        </a:spcAft>
        <a:buClr>
          <a:srgbClr val="4BACC6"/>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2228" name="Rectangle 4"/>
          <p:cNvSpPr>
            <a:spLocks noGrp="1" noChangeArrowheads="1"/>
          </p:cNvSpPr>
          <p:nvPr>
            <p:ph type="dt" sz="half" idx="2"/>
          </p:nvPr>
        </p:nvSpPr>
        <p:spPr bwMode="auto">
          <a:xfrm>
            <a:off x="762000" y="6391275"/>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pPr>
              <a:defRPr/>
            </a:pPr>
            <a:endParaRPr lang="en-US"/>
          </a:p>
        </p:txBody>
      </p:sp>
      <p:sp>
        <p:nvSpPr>
          <p:cNvPr id="52229" name="Rectangle 5"/>
          <p:cNvSpPr>
            <a:spLocks noGrp="1" noChangeArrowheads="1"/>
          </p:cNvSpPr>
          <p:nvPr>
            <p:ph type="ftr" sz="quarter" idx="3"/>
          </p:nvPr>
        </p:nvSpPr>
        <p:spPr bwMode="auto">
          <a:xfrm>
            <a:off x="3352800" y="640397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pPr>
              <a:defRPr/>
            </a:pPr>
            <a:endParaRPr lang="en-US"/>
          </a:p>
        </p:txBody>
      </p:sp>
      <p:sp>
        <p:nvSpPr>
          <p:cNvPr id="52230" name="Rectangle 6"/>
          <p:cNvSpPr>
            <a:spLocks noGrp="1" noChangeArrowheads="1"/>
          </p:cNvSpPr>
          <p:nvPr>
            <p:ph type="sldNum" sz="quarter" idx="4"/>
          </p:nvPr>
        </p:nvSpPr>
        <p:spPr bwMode="auto">
          <a:xfrm>
            <a:off x="6858000" y="6400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fld id="{909BE19A-EC1D-754B-80B2-BEA07A604270}" type="slidenum">
              <a:rPr lang="en-US"/>
              <a:pPr/>
              <a:t>‹#›</a:t>
            </a:fld>
            <a:endParaRPr lang="en-US"/>
          </a:p>
        </p:txBody>
      </p:sp>
      <p:grpSp>
        <p:nvGrpSpPr>
          <p:cNvPr id="1031" name="Group 7"/>
          <p:cNvGrpSpPr>
            <a:grpSpLocks/>
          </p:cNvGrpSpPr>
          <p:nvPr/>
        </p:nvGrpSpPr>
        <p:grpSpPr bwMode="auto">
          <a:xfrm>
            <a:off x="168275" y="228600"/>
            <a:ext cx="8823325"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rtl="0" eaLnBrk="1" fontAlgn="base" hangingPunct="1">
        <a:spcBef>
          <a:spcPct val="0"/>
        </a:spcBef>
        <a:spcAft>
          <a:spcPct val="0"/>
        </a:spcAft>
        <a:defRPr sz="3300">
          <a:solidFill>
            <a:schemeClr val="tx2"/>
          </a:solidFill>
          <a:latin typeface="+mj-lt"/>
          <a:ea typeface="ＭＳ Ｐゴシック" charset="0"/>
          <a:cs typeface="+mj-cs"/>
        </a:defRPr>
      </a:lvl1pPr>
      <a:lvl2pPr algn="l" rtl="0" eaLnBrk="1" fontAlgn="base" hangingPunct="1">
        <a:spcBef>
          <a:spcPct val="0"/>
        </a:spcBef>
        <a:spcAft>
          <a:spcPct val="0"/>
        </a:spcAft>
        <a:defRPr sz="3300">
          <a:solidFill>
            <a:schemeClr val="tx2"/>
          </a:solidFill>
          <a:latin typeface="Arial Black" pitchFamily="34" charset="0"/>
          <a:ea typeface="ＭＳ Ｐゴシック" charset="0"/>
        </a:defRPr>
      </a:lvl2pPr>
      <a:lvl3pPr algn="l" rtl="0" eaLnBrk="1" fontAlgn="base" hangingPunct="1">
        <a:spcBef>
          <a:spcPct val="0"/>
        </a:spcBef>
        <a:spcAft>
          <a:spcPct val="0"/>
        </a:spcAft>
        <a:defRPr sz="3300">
          <a:solidFill>
            <a:schemeClr val="tx2"/>
          </a:solidFill>
          <a:latin typeface="Arial Black" pitchFamily="34" charset="0"/>
          <a:ea typeface="ＭＳ Ｐゴシック" charset="0"/>
        </a:defRPr>
      </a:lvl3pPr>
      <a:lvl4pPr algn="l" rtl="0" eaLnBrk="1" fontAlgn="base" hangingPunct="1">
        <a:spcBef>
          <a:spcPct val="0"/>
        </a:spcBef>
        <a:spcAft>
          <a:spcPct val="0"/>
        </a:spcAft>
        <a:defRPr sz="3300">
          <a:solidFill>
            <a:schemeClr val="tx2"/>
          </a:solidFill>
          <a:latin typeface="Arial Black" pitchFamily="34" charset="0"/>
          <a:ea typeface="ＭＳ Ｐゴシック" charset="0"/>
        </a:defRPr>
      </a:lvl4pPr>
      <a:lvl5pPr algn="l" rtl="0" eaLnBrk="1" fontAlgn="base" hangingPunct="1">
        <a:spcBef>
          <a:spcPct val="0"/>
        </a:spcBef>
        <a:spcAft>
          <a:spcPct val="0"/>
        </a:spcAft>
        <a:defRPr sz="3300">
          <a:solidFill>
            <a:schemeClr val="tx2"/>
          </a:solidFill>
          <a:latin typeface="Arial Black" pitchFamily="34" charset="0"/>
          <a:ea typeface="ＭＳ Ｐゴシック" charset="0"/>
        </a:defRPr>
      </a:lvl5pPr>
      <a:lvl6pPr marL="457200" algn="l" rtl="0" eaLnBrk="1" fontAlgn="base" hangingPunct="1">
        <a:spcBef>
          <a:spcPct val="0"/>
        </a:spcBef>
        <a:spcAft>
          <a:spcPct val="0"/>
        </a:spcAft>
        <a:defRPr sz="3300">
          <a:solidFill>
            <a:schemeClr val="tx2"/>
          </a:solidFill>
          <a:latin typeface="Arial Black" pitchFamily="34" charset="0"/>
        </a:defRPr>
      </a:lvl6pPr>
      <a:lvl7pPr marL="914400" algn="l" rtl="0" eaLnBrk="1" fontAlgn="base" hangingPunct="1">
        <a:spcBef>
          <a:spcPct val="0"/>
        </a:spcBef>
        <a:spcAft>
          <a:spcPct val="0"/>
        </a:spcAft>
        <a:defRPr sz="3300">
          <a:solidFill>
            <a:schemeClr val="tx2"/>
          </a:solidFill>
          <a:latin typeface="Arial Black" pitchFamily="34" charset="0"/>
        </a:defRPr>
      </a:lvl7pPr>
      <a:lvl8pPr marL="1371600" algn="l" rtl="0" eaLnBrk="1" fontAlgn="base" hangingPunct="1">
        <a:spcBef>
          <a:spcPct val="0"/>
        </a:spcBef>
        <a:spcAft>
          <a:spcPct val="0"/>
        </a:spcAft>
        <a:defRPr sz="3300">
          <a:solidFill>
            <a:schemeClr val="tx2"/>
          </a:solidFill>
          <a:latin typeface="Arial Black" pitchFamily="34" charset="0"/>
        </a:defRPr>
      </a:lvl8pPr>
      <a:lvl9pPr marL="1828800" algn="l" rtl="0" eaLnBrk="1" fontAlgn="base" hangingPunct="1">
        <a:spcBef>
          <a:spcPct val="0"/>
        </a:spcBef>
        <a:spcAft>
          <a:spcPct val="0"/>
        </a:spcAft>
        <a:defRPr sz="33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bg2"/>
        </a:buClr>
        <a:buSzPct val="70000"/>
        <a:buFont typeface="Wingdings" charset="0"/>
        <a:buChar char="l"/>
        <a:defRPr sz="31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lr>
          <a:schemeClr val="accent1"/>
        </a:buClr>
        <a:buSzPct val="150000"/>
        <a:buChar char="•"/>
        <a:defRPr sz="26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tx1"/>
        </a:buClr>
        <a:buSzPct val="150000"/>
        <a:buChar char="•"/>
        <a:defRPr sz="22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tx2"/>
        </a:buClr>
        <a:buSzPct val="15000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folHlink"/>
        </a:buClr>
        <a:buSzPct val="150000"/>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2932" name="Rectangle 4"/>
          <p:cNvSpPr>
            <a:spLocks noGrp="1" noChangeArrowheads="1"/>
          </p:cNvSpPr>
          <p:nvPr>
            <p:ph type="dt" sz="half" idx="2"/>
          </p:nvPr>
        </p:nvSpPr>
        <p:spPr bwMode="auto">
          <a:xfrm>
            <a:off x="762000" y="6391275"/>
            <a:ext cx="2057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fld id="{DC76CDD7-D0F9-4C49-810C-F39443067B3B}" type="datetimeFigureOut">
              <a:rPr lang="en-US" smtClean="0"/>
              <a:pPr/>
              <a:t>2/25/2014</a:t>
            </a:fld>
            <a:endParaRPr lang="en-US"/>
          </a:p>
        </p:txBody>
      </p:sp>
      <p:sp>
        <p:nvSpPr>
          <p:cNvPr id="252933" name="Rectangle 5"/>
          <p:cNvSpPr>
            <a:spLocks noGrp="1" noChangeArrowheads="1"/>
          </p:cNvSpPr>
          <p:nvPr>
            <p:ph type="ftr" sz="quarter" idx="3"/>
          </p:nvPr>
        </p:nvSpPr>
        <p:spPr bwMode="auto">
          <a:xfrm>
            <a:off x="3352800" y="6403975"/>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252934" name="Rectangle 6"/>
          <p:cNvSpPr>
            <a:spLocks noGrp="1" noChangeArrowheads="1"/>
          </p:cNvSpPr>
          <p:nvPr>
            <p:ph type="sldNum" sz="quarter" idx="4"/>
          </p:nvPr>
        </p:nvSpPr>
        <p:spPr bwMode="auto">
          <a:xfrm>
            <a:off x="6858000" y="6400800"/>
            <a:ext cx="16002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fld id="{A8255A45-AECB-4064-8BEC-A2659FB1509F}" type="slidenum">
              <a:rPr lang="en-US" smtClean="0"/>
              <a:pPr/>
              <a:t>‹#›</a:t>
            </a:fld>
            <a:endParaRPr lang="en-US"/>
          </a:p>
        </p:txBody>
      </p:sp>
      <p:grpSp>
        <p:nvGrpSpPr>
          <p:cNvPr id="2" name="Group 7"/>
          <p:cNvGrpSpPr>
            <a:grpSpLocks/>
          </p:cNvGrpSpPr>
          <p:nvPr/>
        </p:nvGrpSpPr>
        <p:grpSpPr bwMode="auto">
          <a:xfrm>
            <a:off x="167924" y="228600"/>
            <a:ext cx="8823677"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txStyles>
    <p:titleStyle>
      <a:lvl1pPr algn="l" rtl="0" eaLnBrk="1" fontAlgn="base" hangingPunct="1">
        <a:spcBef>
          <a:spcPct val="0"/>
        </a:spcBef>
        <a:spcAft>
          <a:spcPct val="0"/>
        </a:spcAft>
        <a:defRPr sz="3300">
          <a:solidFill>
            <a:schemeClr val="tx2"/>
          </a:solidFill>
          <a:latin typeface="+mj-lt"/>
          <a:ea typeface="+mj-ea"/>
          <a:cs typeface="+mj-cs"/>
        </a:defRPr>
      </a:lvl1pPr>
      <a:lvl2pPr algn="l" rtl="0" eaLnBrk="1" fontAlgn="base" hangingPunct="1">
        <a:spcBef>
          <a:spcPct val="0"/>
        </a:spcBef>
        <a:spcAft>
          <a:spcPct val="0"/>
        </a:spcAft>
        <a:defRPr sz="3300">
          <a:solidFill>
            <a:schemeClr val="tx2"/>
          </a:solidFill>
          <a:latin typeface="Arial Black" pitchFamily="34" charset="0"/>
        </a:defRPr>
      </a:lvl2pPr>
      <a:lvl3pPr algn="l" rtl="0" eaLnBrk="1" fontAlgn="base" hangingPunct="1">
        <a:spcBef>
          <a:spcPct val="0"/>
        </a:spcBef>
        <a:spcAft>
          <a:spcPct val="0"/>
        </a:spcAft>
        <a:defRPr sz="3300">
          <a:solidFill>
            <a:schemeClr val="tx2"/>
          </a:solidFill>
          <a:latin typeface="Arial Black" pitchFamily="34" charset="0"/>
        </a:defRPr>
      </a:lvl3pPr>
      <a:lvl4pPr algn="l" rtl="0" eaLnBrk="1" fontAlgn="base" hangingPunct="1">
        <a:spcBef>
          <a:spcPct val="0"/>
        </a:spcBef>
        <a:spcAft>
          <a:spcPct val="0"/>
        </a:spcAft>
        <a:defRPr sz="3300">
          <a:solidFill>
            <a:schemeClr val="tx2"/>
          </a:solidFill>
          <a:latin typeface="Arial Black" pitchFamily="34" charset="0"/>
        </a:defRPr>
      </a:lvl4pPr>
      <a:lvl5pPr algn="l" rtl="0" eaLnBrk="1" fontAlgn="base" hangingPunct="1">
        <a:spcBef>
          <a:spcPct val="0"/>
        </a:spcBef>
        <a:spcAft>
          <a:spcPct val="0"/>
        </a:spcAft>
        <a:defRPr sz="3300">
          <a:solidFill>
            <a:schemeClr val="tx2"/>
          </a:solidFill>
          <a:latin typeface="Arial Black" pitchFamily="34" charset="0"/>
        </a:defRPr>
      </a:lvl5pPr>
      <a:lvl6pPr marL="457200" algn="l" rtl="0" eaLnBrk="1" fontAlgn="base" hangingPunct="1">
        <a:spcBef>
          <a:spcPct val="0"/>
        </a:spcBef>
        <a:spcAft>
          <a:spcPct val="0"/>
        </a:spcAft>
        <a:defRPr sz="3300">
          <a:solidFill>
            <a:schemeClr val="tx2"/>
          </a:solidFill>
          <a:latin typeface="Arial Black" pitchFamily="34" charset="0"/>
        </a:defRPr>
      </a:lvl6pPr>
      <a:lvl7pPr marL="914400" algn="l" rtl="0" eaLnBrk="1" fontAlgn="base" hangingPunct="1">
        <a:spcBef>
          <a:spcPct val="0"/>
        </a:spcBef>
        <a:spcAft>
          <a:spcPct val="0"/>
        </a:spcAft>
        <a:defRPr sz="3300">
          <a:solidFill>
            <a:schemeClr val="tx2"/>
          </a:solidFill>
          <a:latin typeface="Arial Black" pitchFamily="34" charset="0"/>
        </a:defRPr>
      </a:lvl7pPr>
      <a:lvl8pPr marL="1371600" algn="l" rtl="0" eaLnBrk="1" fontAlgn="base" hangingPunct="1">
        <a:spcBef>
          <a:spcPct val="0"/>
        </a:spcBef>
        <a:spcAft>
          <a:spcPct val="0"/>
        </a:spcAft>
        <a:defRPr sz="3300">
          <a:solidFill>
            <a:schemeClr val="tx2"/>
          </a:solidFill>
          <a:latin typeface="Arial Black" pitchFamily="34" charset="0"/>
        </a:defRPr>
      </a:lvl8pPr>
      <a:lvl9pPr marL="1828800" algn="l" rtl="0" eaLnBrk="1" fontAlgn="base" hangingPunct="1">
        <a:spcBef>
          <a:spcPct val="0"/>
        </a:spcBef>
        <a:spcAft>
          <a:spcPct val="0"/>
        </a:spcAft>
        <a:defRPr sz="33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150000"/>
        <a:buChar char="•"/>
        <a:defRPr sz="2600">
          <a:solidFill>
            <a:schemeClr val="tx1"/>
          </a:solidFill>
          <a:latin typeface="+mn-lt"/>
        </a:defRPr>
      </a:lvl2pPr>
      <a:lvl3pPr marL="1143000" indent="-228600" algn="l" rtl="0" eaLnBrk="1" fontAlgn="base" hangingPunct="1">
        <a:spcBef>
          <a:spcPct val="20000"/>
        </a:spcBef>
        <a:spcAft>
          <a:spcPct val="0"/>
        </a:spcAft>
        <a:buClr>
          <a:schemeClr val="tx1"/>
        </a:buClr>
        <a:buSzPct val="150000"/>
        <a:buChar char="•"/>
        <a:defRPr sz="2200">
          <a:solidFill>
            <a:schemeClr val="tx1"/>
          </a:solidFill>
          <a:latin typeface="+mn-lt"/>
        </a:defRPr>
      </a:lvl3pPr>
      <a:lvl4pPr marL="1600200" indent="-228600" algn="l" rtl="0" eaLnBrk="1" fontAlgn="base" hangingPunct="1">
        <a:spcBef>
          <a:spcPct val="20000"/>
        </a:spcBef>
        <a:spcAft>
          <a:spcPct val="0"/>
        </a:spcAft>
        <a:buClr>
          <a:schemeClr val="tx2"/>
        </a:buClr>
        <a:buSzPct val="150000"/>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1.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http://eshpartnering.com/topics/wp-content/uploads/2010/02/OSHA-logo.jpg"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9.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hyperlink" Target="http://www.osha.gov/pls/oshaweb/owadisp.show_document?p_table=STANDARDS&amp;p_id=10686" TargetMode="External"/><Relationship Id="rId2" Type="http://schemas.openxmlformats.org/officeDocument/2006/relationships/hyperlink" Target="http://www.osha.gov/pls/oshaweb/owastand.display_standard_group?p_toc_level=1&amp;p_part_number=1926" TargetMode="External"/><Relationship Id="rId1" Type="http://schemas.openxmlformats.org/officeDocument/2006/relationships/slideLayout" Target="../slideLayouts/slideLayout29.xml"/><Relationship Id="rId4" Type="http://schemas.openxmlformats.org/officeDocument/2006/relationships/hyperlink" Target="http://www.osha.gov/pls/oshaweb/owadisp.show_document?p_table=STANDARDS&amp;p_id=982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67113"/>
            <a:ext cx="6324600" cy="1905000"/>
          </a:xfrm>
        </p:spPr>
        <p:txBody>
          <a:bodyPr/>
          <a:lstStyle/>
          <a:p>
            <a:pPr>
              <a:spcBef>
                <a:spcPct val="50000"/>
              </a:spcBef>
            </a:pPr>
            <a:r>
              <a:rPr lang="en-US" sz="2800" b="1" dirty="0" smtClean="0">
                <a:latin typeface="Arial" pitchFamily="34" charset="0"/>
                <a:cs typeface="Arial" pitchFamily="34" charset="0"/>
              </a:rPr>
              <a:t>Construction Hazards</a:t>
            </a:r>
          </a:p>
          <a:p>
            <a:endParaRPr lang="en-US" sz="2800" dirty="0">
              <a:latin typeface="Arial" pitchFamily="34" charset="0"/>
              <a:cs typeface="Arial" pitchFamily="34" charset="0"/>
            </a:endParaRPr>
          </a:p>
        </p:txBody>
      </p:sp>
      <p:pic>
        <p:nvPicPr>
          <p:cNvPr id="4" name="Picture 2" descr="M:\MPSS Logos\MPSS Vertical\MPSS Logo Vertical 4C\MPSS Logo Vertical 4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981315"/>
            <a:ext cx="1447800" cy="20617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47800" y="1597025"/>
            <a:ext cx="7543800" cy="1222375"/>
          </a:xfrm>
        </p:spPr>
        <p:txBody>
          <a:bodyPr/>
          <a:lstStyle/>
          <a:p>
            <a:r>
              <a:rPr lang="en-US" sz="3200" b="1" i="0" dirty="0" smtClean="0">
                <a:latin typeface="Arial Black" pitchFamily="34" charset="0"/>
                <a:cs typeface="Arial" pitchFamily="34" charset="0"/>
              </a:rPr>
              <a:t>Safety Training Presentations</a:t>
            </a:r>
            <a:r>
              <a:rPr lang="en-US" sz="3200" b="1" i="0" dirty="0" smtClean="0">
                <a:latin typeface="Arial Black" pitchFamily="34" charset="0"/>
                <a:cs typeface="Times New Roman" pitchFamily="18" charset="0"/>
              </a:rPr>
              <a:t/>
            </a:r>
            <a:br>
              <a:rPr lang="en-US" sz="3200" b="1" i="0" dirty="0" smtClean="0">
                <a:latin typeface="Arial Black" pitchFamily="34" charset="0"/>
                <a:cs typeface="Times New Roman" pitchFamily="18" charset="0"/>
              </a:rPr>
            </a:br>
            <a:endParaRPr lang="en-US" sz="3200" b="1" i="0" dirty="0">
              <a:latin typeface="Arial Black" pitchFamily="34" charset="0"/>
              <a:cs typeface="Times New Roman" pitchFamily="18" charset="0"/>
            </a:endParaRPr>
          </a:p>
        </p:txBody>
      </p:sp>
      <p:sp>
        <p:nvSpPr>
          <p:cNvPr id="5" name="Text Box 8"/>
          <p:cNvSpPr txBox="1">
            <a:spLocks noChangeArrowheads="1"/>
          </p:cNvSpPr>
          <p:nvPr/>
        </p:nvSpPr>
        <p:spPr bwMode="auto">
          <a:xfrm>
            <a:off x="2514600" y="914400"/>
            <a:ext cx="6248400" cy="400050"/>
          </a:xfrm>
          <a:prstGeom prst="rect">
            <a:avLst/>
          </a:prstGeom>
          <a:noFill/>
          <a:ln w="12700">
            <a:noFill/>
            <a:miter lim="800000"/>
            <a:headEnd type="none" w="sm" len="sm"/>
            <a:tailEnd type="none" w="sm" len="sm"/>
          </a:ln>
        </p:spPr>
        <p:txBody>
          <a:bodyPr>
            <a:spAutoFit/>
          </a:bodyPr>
          <a:lstStyle/>
          <a:p>
            <a:pPr>
              <a:spcBef>
                <a:spcPct val="50000"/>
              </a:spcBef>
            </a:pPr>
            <a:r>
              <a:rPr lang="en-US" sz="2000" b="1" dirty="0">
                <a:solidFill>
                  <a:srgbClr val="990000"/>
                </a:solidFill>
                <a:latin typeface="+mj-lt"/>
              </a:rPr>
              <a:t>Institute of Occupational Safety and Health</a:t>
            </a:r>
          </a:p>
        </p:txBody>
      </p:sp>
    </p:spTree>
    <p:extLst>
      <p:ext uri="{BB962C8B-B14F-4D97-AF65-F5344CB8AC3E}">
        <p14:creationId xmlns:p14="http://schemas.microsoft.com/office/powerpoint/2010/main" val="18795874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1" y="1905000"/>
            <a:ext cx="3771900" cy="4191000"/>
          </a:xfrm>
        </p:spPr>
        <p:txBody>
          <a:bodyPr/>
          <a:lstStyle/>
          <a:p>
            <a:r>
              <a:rPr lang="en-US" dirty="0" smtClean="0">
                <a:latin typeface="+mj-lt"/>
              </a:rPr>
              <a:t>Must be properly trained</a:t>
            </a:r>
          </a:p>
          <a:p>
            <a:r>
              <a:rPr lang="en-US" dirty="0" smtClean="0">
                <a:latin typeface="+mj-lt"/>
              </a:rPr>
              <a:t>Key requirements</a:t>
            </a:r>
          </a:p>
          <a:p>
            <a:pPr lvl="1"/>
            <a:r>
              <a:rPr lang="en-US" dirty="0" smtClean="0">
                <a:latin typeface="+mj-lt"/>
              </a:rPr>
              <a:t>No free fall more than 6 feet</a:t>
            </a:r>
          </a:p>
          <a:p>
            <a:pPr lvl="1"/>
            <a:r>
              <a:rPr lang="en-US" dirty="0" smtClean="0">
                <a:latin typeface="+mj-lt"/>
              </a:rPr>
              <a:t>Must be inspected prior to use</a:t>
            </a:r>
          </a:p>
          <a:p>
            <a:pPr lvl="1"/>
            <a:r>
              <a:rPr lang="en-US" dirty="0" smtClean="0">
                <a:latin typeface="+mj-lt"/>
              </a:rPr>
              <a:t>Safety line must be able to support 5000 lbs</a:t>
            </a:r>
          </a:p>
          <a:p>
            <a:pPr lvl="1"/>
            <a:endParaRPr lang="en-US" dirty="0" smtClean="0">
              <a:latin typeface="+mj-lt"/>
            </a:endParaRPr>
          </a:p>
          <a:p>
            <a:pPr lvl="2"/>
            <a:endParaRPr lang="en-US" sz="1000" dirty="0" smtClean="0">
              <a:latin typeface="+mj-lt"/>
            </a:endParaRPr>
          </a:p>
          <a:p>
            <a:endParaRPr lang="en-US" dirty="0">
              <a:latin typeface="+mj-lt"/>
            </a:endParaRPr>
          </a:p>
        </p:txBody>
      </p:sp>
      <p:sp>
        <p:nvSpPr>
          <p:cNvPr id="8" name="Title 1"/>
          <p:cNvSpPr>
            <a:spLocks noGrp="1"/>
          </p:cNvSpPr>
          <p:nvPr>
            <p:ph type="title"/>
          </p:nvPr>
        </p:nvSpPr>
        <p:spPr/>
        <p:txBody>
          <a:bodyPr/>
          <a:lstStyle/>
          <a:p>
            <a:r>
              <a:rPr lang="en-US" sz="3600" dirty="0" smtClean="0">
                <a:latin typeface="Arial Black" pitchFamily="34" charset="0"/>
              </a:rPr>
              <a:t>Personal Fall Arrest System, PFAS</a:t>
            </a:r>
            <a:endParaRPr lang="en-US" sz="3600" dirty="0">
              <a:latin typeface="Arial Black" pitchFamily="34" charset="0"/>
            </a:endParaRPr>
          </a:p>
        </p:txBody>
      </p:sp>
      <p:pic>
        <p:nvPicPr>
          <p:cNvPr id="10" name="Picture 4" descr="C:\Reynaldo\Roof-24.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48200" y="3105150"/>
            <a:ext cx="1839807" cy="2640728"/>
          </a:xfrm>
          <a:prstGeom prst="rect">
            <a:avLst/>
          </a:prstGeom>
          <a:noFill/>
          <a:ln w="9525">
            <a:noFill/>
            <a:miter lim="800000"/>
            <a:headEnd/>
            <a:tailEnd/>
          </a:ln>
        </p:spPr>
      </p:pic>
      <p:pic>
        <p:nvPicPr>
          <p:cNvPr id="11" name="Picture 6" descr="A:\anchor-1.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3124200"/>
            <a:ext cx="2064952" cy="2667000"/>
          </a:xfrm>
          <a:prstGeom prst="rect">
            <a:avLst/>
          </a:prstGeom>
          <a:solidFill>
            <a:schemeClr val="accent2"/>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Black" pitchFamily="34" charset="0"/>
              </a:rPr>
              <a:t>Guardrails</a:t>
            </a:r>
            <a:endParaRPr lang="en-US" sz="3600" dirty="0">
              <a:latin typeface="Arial Black" pitchFamily="34" charset="0"/>
            </a:endParaRPr>
          </a:p>
        </p:txBody>
      </p:sp>
      <p:sp>
        <p:nvSpPr>
          <p:cNvPr id="3" name="Content Placeholder 2"/>
          <p:cNvSpPr>
            <a:spLocks noGrp="1"/>
          </p:cNvSpPr>
          <p:nvPr>
            <p:ph sz="half" idx="1"/>
          </p:nvPr>
        </p:nvSpPr>
        <p:spPr/>
        <p:txBody>
          <a:bodyPr/>
          <a:lstStyle/>
          <a:p>
            <a:pPr>
              <a:buSzPct val="73000"/>
            </a:pPr>
            <a:r>
              <a:rPr lang="en-US" dirty="0" smtClean="0">
                <a:latin typeface="Arial" pitchFamily="34" charset="0"/>
                <a:cs typeface="Arial" pitchFamily="34" charset="0"/>
              </a:rPr>
              <a:t>Top rail between 39 to 45 inches tall</a:t>
            </a:r>
          </a:p>
          <a:p>
            <a:pPr>
              <a:buSzPct val="73000"/>
            </a:pPr>
            <a:r>
              <a:rPr lang="en-US" dirty="0" err="1" smtClean="0">
                <a:latin typeface="Arial" pitchFamily="34" charset="0"/>
                <a:cs typeface="Arial" pitchFamily="34" charset="0"/>
              </a:rPr>
              <a:t>Toeboards</a:t>
            </a:r>
            <a:r>
              <a:rPr lang="en-US" dirty="0" smtClean="0">
                <a:latin typeface="Arial" pitchFamily="34" charset="0"/>
                <a:cs typeface="Arial" pitchFamily="34" charset="0"/>
              </a:rPr>
              <a:t> at least 3 inches tall</a:t>
            </a:r>
          </a:p>
          <a:p>
            <a:pPr lvl="1">
              <a:buSzPct val="73000"/>
            </a:pPr>
            <a:r>
              <a:rPr lang="en-US" dirty="0" smtClean="0">
                <a:latin typeface="Arial" pitchFamily="34" charset="0"/>
                <a:cs typeface="Arial" pitchFamily="34" charset="0"/>
              </a:rPr>
              <a:t>Top rail</a:t>
            </a:r>
          </a:p>
          <a:p>
            <a:pPr lvl="1">
              <a:buSzPct val="73000"/>
            </a:pPr>
            <a:r>
              <a:rPr lang="en-US" dirty="0" smtClean="0">
                <a:latin typeface="Arial" pitchFamily="34" charset="0"/>
                <a:cs typeface="Arial" pitchFamily="34" charset="0"/>
              </a:rPr>
              <a:t>Mid Rail</a:t>
            </a:r>
          </a:p>
          <a:p>
            <a:pPr lvl="1">
              <a:buSzPct val="73000"/>
            </a:pPr>
            <a:r>
              <a:rPr lang="en-US" dirty="0" smtClean="0">
                <a:latin typeface="Arial" pitchFamily="34" charset="0"/>
                <a:cs typeface="Arial" pitchFamily="34" charset="0"/>
              </a:rPr>
              <a:t>Toe board</a:t>
            </a:r>
          </a:p>
          <a:p>
            <a:pPr>
              <a:buSzPct val="73000"/>
            </a:pPr>
            <a:endParaRPr lang="en-US" dirty="0">
              <a:latin typeface="Arial" pitchFamily="34" charset="0"/>
              <a:cs typeface="Arial" pitchFamily="34" charset="0"/>
            </a:endParaRPr>
          </a:p>
        </p:txBody>
      </p:sp>
      <p:pic>
        <p:nvPicPr>
          <p:cNvPr id="5" name="Picture 5" descr="C:\Reynaldo\1910-Sub D\Dickinson Sub-D 1 hr presentation.pptTEMPT\Slide13.JPG"/>
          <p:cNvPicPr>
            <a:picLocks noGrp="1" noChangeAspect="1" noChangeArrowheads="1"/>
          </p:cNvPicPr>
          <p:nvPr>
            <p:ph sz="half" idx="2"/>
          </p:nvPr>
        </p:nvPicPr>
        <p:blipFill>
          <a:blip r:embed="rId3" cstate="print"/>
          <a:srcRect/>
          <a:stretch>
            <a:fillRect/>
          </a:stretch>
        </p:blipFill>
        <p:spPr bwMode="auto">
          <a:xfrm>
            <a:off x="4686300" y="1981200"/>
            <a:ext cx="3771900" cy="3733799"/>
          </a:xfrm>
          <a:prstGeom prst="rect">
            <a:avLst/>
          </a:prstGeom>
          <a:noFill/>
          <a:ln w="9525">
            <a:solidFill>
              <a:schemeClr val="accent2"/>
            </a:solidFill>
            <a:miter lim="800000"/>
            <a:headEnd/>
            <a:tailEnd/>
          </a:ln>
        </p:spPr>
      </p:pic>
      <p:sp>
        <p:nvSpPr>
          <p:cNvPr id="7" name="Right Arrow 6"/>
          <p:cNvSpPr/>
          <p:nvPr/>
        </p:nvSpPr>
        <p:spPr bwMode="auto">
          <a:xfrm rot="21191923">
            <a:off x="2811477" y="4135133"/>
            <a:ext cx="2743678" cy="295647"/>
          </a:xfrm>
          <a:prstGeom prst="rightArrow">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ight Arrow 7"/>
          <p:cNvSpPr/>
          <p:nvPr/>
        </p:nvSpPr>
        <p:spPr bwMode="auto">
          <a:xfrm rot="805350">
            <a:off x="3121042" y="5038807"/>
            <a:ext cx="2743678" cy="295647"/>
          </a:xfrm>
          <a:prstGeom prst="rightArrow">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ight Arrow 8"/>
          <p:cNvSpPr/>
          <p:nvPr/>
        </p:nvSpPr>
        <p:spPr bwMode="auto">
          <a:xfrm rot="20367741">
            <a:off x="2631669" y="3443676"/>
            <a:ext cx="2743678" cy="295647"/>
          </a:xfrm>
          <a:prstGeom prst="rightArrow">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Black" pitchFamily="34" charset="0"/>
              </a:rPr>
              <a:t>Safety Nets</a:t>
            </a:r>
            <a:endParaRPr lang="en-US" sz="3600" dirty="0">
              <a:latin typeface="Arial Black" pitchFamily="34" charset="0"/>
            </a:endParaRPr>
          </a:p>
        </p:txBody>
      </p:sp>
      <p:sp>
        <p:nvSpPr>
          <p:cNvPr id="3" name="Content Placeholder 2"/>
          <p:cNvSpPr>
            <a:spLocks noGrp="1"/>
          </p:cNvSpPr>
          <p:nvPr>
            <p:ph sz="half" idx="1"/>
          </p:nvPr>
        </p:nvSpPr>
        <p:spPr/>
        <p:txBody>
          <a:bodyPr/>
          <a:lstStyle/>
          <a:p>
            <a:pPr>
              <a:buSzPct val="73000"/>
            </a:pPr>
            <a:r>
              <a:rPr lang="en-US" dirty="0" smtClean="0">
                <a:latin typeface="Arial" pitchFamily="34" charset="0"/>
                <a:cs typeface="Arial" pitchFamily="34" charset="0"/>
              </a:rPr>
              <a:t>Used to catch falling workers</a:t>
            </a:r>
          </a:p>
          <a:p>
            <a:pPr>
              <a:buSzPct val="73000"/>
            </a:pPr>
            <a:r>
              <a:rPr lang="en-US" dirty="0" smtClean="0">
                <a:latin typeface="Arial" pitchFamily="34" charset="0"/>
                <a:cs typeface="Arial" pitchFamily="34" charset="0"/>
              </a:rPr>
              <a:t>Placed not more than 30 FT below work area</a:t>
            </a:r>
          </a:p>
          <a:p>
            <a:pPr>
              <a:buSzPct val="73000"/>
            </a:pPr>
            <a:r>
              <a:rPr lang="en-US" dirty="0" smtClean="0">
                <a:latin typeface="Arial" pitchFamily="34" charset="0"/>
                <a:cs typeface="Arial" pitchFamily="34" charset="0"/>
              </a:rPr>
              <a:t>Placed not more than 8-13 ft from edge of working area</a:t>
            </a:r>
            <a:endParaRPr lang="en-US" dirty="0">
              <a:latin typeface="Arial" pitchFamily="34" charset="0"/>
              <a:cs typeface="Arial" pitchFamily="34" charset="0"/>
            </a:endParaRPr>
          </a:p>
        </p:txBody>
      </p:sp>
      <p:pic>
        <p:nvPicPr>
          <p:cNvPr id="11" name="Picture 3" descr="C:\PowerPoint Presentations\CONSTRUCTION\Approved\Fall Protection\No fall prot-EE per concrete oper06.jpg"/>
          <p:cNvPicPr>
            <a:picLocks noGrp="1" noChangeAspect="1" noChangeArrowheads="1"/>
          </p:cNvPicPr>
          <p:nvPr>
            <p:ph sz="half" idx="2"/>
          </p:nvPr>
        </p:nvPicPr>
        <p:blipFill>
          <a:blip r:embed="rId3" cstate="print"/>
          <a:srcRect/>
          <a:stretch>
            <a:fillRect/>
          </a:stretch>
        </p:blipFill>
        <p:spPr bwMode="auto">
          <a:xfrm>
            <a:off x="4686300" y="2209800"/>
            <a:ext cx="3771900" cy="3429000"/>
          </a:xfrm>
          <a:prstGeom prst="rect">
            <a:avLst/>
          </a:prstGeom>
          <a:noFill/>
          <a:ln w="9525">
            <a:solidFill>
              <a:schemeClr val="accent2"/>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Black" pitchFamily="34" charset="0"/>
              </a:rPr>
              <a:t>Falling Objects</a:t>
            </a:r>
            <a:endParaRPr lang="en-US" sz="3600" dirty="0">
              <a:latin typeface="Arial Black" pitchFamily="34" charset="0"/>
            </a:endParaRPr>
          </a:p>
        </p:txBody>
      </p:sp>
      <p:sp>
        <p:nvSpPr>
          <p:cNvPr id="3" name="Content Placeholder 2"/>
          <p:cNvSpPr>
            <a:spLocks noGrp="1"/>
          </p:cNvSpPr>
          <p:nvPr>
            <p:ph sz="half" idx="1"/>
          </p:nvPr>
        </p:nvSpPr>
        <p:spPr>
          <a:xfrm>
            <a:off x="457200" y="1905000"/>
            <a:ext cx="4076701" cy="4038600"/>
          </a:xfrm>
        </p:spPr>
        <p:txBody>
          <a:bodyPr/>
          <a:lstStyle/>
          <a:p>
            <a:pPr>
              <a:lnSpc>
                <a:spcPct val="150000"/>
              </a:lnSpc>
              <a:buSzPct val="73000"/>
            </a:pPr>
            <a:r>
              <a:rPr lang="en-US" dirty="0" smtClean="0">
                <a:latin typeface="+mj-lt"/>
              </a:rPr>
              <a:t>Hardhats are required </a:t>
            </a:r>
          </a:p>
          <a:p>
            <a:pPr>
              <a:lnSpc>
                <a:spcPct val="150000"/>
              </a:lnSpc>
              <a:buSzPct val="73000"/>
            </a:pPr>
            <a:r>
              <a:rPr lang="en-US" dirty="0" smtClean="0">
                <a:latin typeface="+mj-lt"/>
              </a:rPr>
              <a:t>Use of canopies is authorized</a:t>
            </a:r>
          </a:p>
          <a:p>
            <a:pPr>
              <a:lnSpc>
                <a:spcPct val="150000"/>
              </a:lnSpc>
              <a:buSzPct val="73000"/>
            </a:pPr>
            <a:r>
              <a:rPr lang="en-US" dirty="0" smtClean="0">
                <a:latin typeface="+mj-lt"/>
              </a:rPr>
              <a:t>Barricade the area to prevent unauthorized entry</a:t>
            </a:r>
            <a:endParaRPr lang="en-US" dirty="0">
              <a:latin typeface="+mj-lt"/>
            </a:endParaRPr>
          </a:p>
        </p:txBody>
      </p:sp>
      <p:pic>
        <p:nvPicPr>
          <p:cNvPr id="2051" name="Picture 3" descr="J:\Construction\Instructor resources\FAlling Objects.jpg"/>
          <p:cNvPicPr>
            <a:picLocks noGrp="1" noChangeAspect="1" noChangeArrowheads="1"/>
          </p:cNvPicPr>
          <p:nvPr>
            <p:ph sz="half" idx="2"/>
          </p:nvPr>
        </p:nvPicPr>
        <p:blipFill>
          <a:blip r:embed="rId3" cstate="print"/>
          <a:srcRect/>
          <a:stretch>
            <a:fillRect/>
          </a:stretch>
        </p:blipFill>
        <p:spPr bwMode="auto">
          <a:xfrm>
            <a:off x="4800600" y="1752600"/>
            <a:ext cx="2015758" cy="2667000"/>
          </a:xfrm>
          <a:prstGeom prst="rect">
            <a:avLst/>
          </a:prstGeom>
          <a:noFill/>
        </p:spPr>
      </p:pic>
      <p:pic>
        <p:nvPicPr>
          <p:cNvPr id="2052" name="Picture 4" descr="J:\Construction\Instructor resources\danger falling.jpg"/>
          <p:cNvPicPr>
            <a:picLocks noChangeAspect="1" noChangeArrowheads="1"/>
          </p:cNvPicPr>
          <p:nvPr/>
        </p:nvPicPr>
        <p:blipFill>
          <a:blip r:embed="rId4" cstate="print"/>
          <a:srcRect/>
          <a:stretch>
            <a:fillRect/>
          </a:stretch>
        </p:blipFill>
        <p:spPr bwMode="auto">
          <a:xfrm>
            <a:off x="4800600" y="4419600"/>
            <a:ext cx="2466975" cy="1847850"/>
          </a:xfrm>
          <a:prstGeom prst="rect">
            <a:avLst/>
          </a:prstGeom>
          <a:noFill/>
        </p:spPr>
      </p:pic>
      <p:pic>
        <p:nvPicPr>
          <p:cNvPr id="2053" name="Picture 5" descr="J:\Construction\Instructor resources\Hammer.jpg"/>
          <p:cNvPicPr>
            <a:picLocks noChangeAspect="1" noChangeArrowheads="1"/>
          </p:cNvPicPr>
          <p:nvPr/>
        </p:nvPicPr>
        <p:blipFill>
          <a:blip r:embed="rId5" cstate="print"/>
          <a:srcRect/>
          <a:stretch>
            <a:fillRect/>
          </a:stretch>
        </p:blipFill>
        <p:spPr bwMode="auto">
          <a:xfrm>
            <a:off x="6858000" y="1828800"/>
            <a:ext cx="1952626" cy="23526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Black" pitchFamily="34" charset="0"/>
              </a:rPr>
              <a:t>SUMMARY</a:t>
            </a:r>
            <a:endParaRPr lang="en-US" sz="3600" dirty="0">
              <a:latin typeface="Arial Black" pitchFamily="34" charset="0"/>
            </a:endParaRPr>
          </a:p>
        </p:txBody>
      </p:sp>
      <p:sp>
        <p:nvSpPr>
          <p:cNvPr id="3" name="Content Placeholder 2"/>
          <p:cNvSpPr>
            <a:spLocks noGrp="1"/>
          </p:cNvSpPr>
          <p:nvPr>
            <p:ph idx="1"/>
          </p:nvPr>
        </p:nvSpPr>
        <p:spPr/>
        <p:txBody>
          <a:bodyPr/>
          <a:lstStyle/>
          <a:p>
            <a:pPr>
              <a:lnSpc>
                <a:spcPct val="150000"/>
              </a:lnSpc>
            </a:pPr>
            <a:r>
              <a:rPr lang="en-US" dirty="0" smtClean="0">
                <a:latin typeface="+mj-lt"/>
              </a:rPr>
              <a:t>A fall of 6 </a:t>
            </a:r>
            <a:r>
              <a:rPr lang="en-US" dirty="0" err="1" smtClean="0">
                <a:latin typeface="+mj-lt"/>
              </a:rPr>
              <a:t>ft</a:t>
            </a:r>
            <a:r>
              <a:rPr lang="en-US" dirty="0" smtClean="0">
                <a:latin typeface="+mj-lt"/>
              </a:rPr>
              <a:t> or more protection is needed</a:t>
            </a:r>
          </a:p>
          <a:p>
            <a:pPr>
              <a:lnSpc>
                <a:spcPct val="150000"/>
              </a:lnSpc>
            </a:pPr>
            <a:r>
              <a:rPr lang="en-US" dirty="0" smtClean="0">
                <a:latin typeface="+mj-lt"/>
              </a:rPr>
              <a:t>Use fall protection on:</a:t>
            </a:r>
          </a:p>
          <a:p>
            <a:pPr>
              <a:lnSpc>
                <a:spcPct val="150000"/>
              </a:lnSpc>
            </a:pPr>
            <a:r>
              <a:rPr lang="en-US" dirty="0" smtClean="0">
                <a:latin typeface="+mj-lt"/>
              </a:rPr>
              <a:t>Walkways, ramps, open sides, edges, excavations, </a:t>
            </a:r>
            <a:endParaRPr lang="en-US"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Black" pitchFamily="34" charset="0"/>
              </a:rPr>
              <a:t>Electrical Safety</a:t>
            </a:r>
            <a:endParaRPr lang="en-US" sz="3600" dirty="0">
              <a:latin typeface="Arial Black" pitchFamily="34" charset="0"/>
            </a:endParaRPr>
          </a:p>
        </p:txBody>
      </p:sp>
      <p:sp>
        <p:nvSpPr>
          <p:cNvPr id="3" name="Content Placeholder 2"/>
          <p:cNvSpPr>
            <a:spLocks noGrp="1"/>
          </p:cNvSpPr>
          <p:nvPr>
            <p:ph idx="1"/>
          </p:nvPr>
        </p:nvSpPr>
        <p:spPr>
          <a:xfrm>
            <a:off x="609600" y="1905000"/>
            <a:ext cx="7696200" cy="4038600"/>
          </a:xfrm>
        </p:spPr>
        <p:txBody>
          <a:bodyPr/>
          <a:lstStyle/>
          <a:p>
            <a:pPr>
              <a:buNone/>
            </a:pPr>
            <a:r>
              <a:rPr lang="en-US" dirty="0" smtClean="0">
                <a:latin typeface="+mj-lt"/>
              </a:rPr>
              <a:t>This section will discuss:</a:t>
            </a:r>
          </a:p>
          <a:p>
            <a:pPr>
              <a:lnSpc>
                <a:spcPct val="150000"/>
              </a:lnSpc>
            </a:pPr>
            <a:r>
              <a:rPr lang="en-US" dirty="0" smtClean="0">
                <a:latin typeface="+mj-lt"/>
              </a:rPr>
              <a:t>Safety requirement</a:t>
            </a:r>
          </a:p>
          <a:p>
            <a:pPr>
              <a:lnSpc>
                <a:spcPct val="150000"/>
              </a:lnSpc>
            </a:pPr>
            <a:r>
              <a:rPr lang="en-US" dirty="0" smtClean="0">
                <a:latin typeface="+mj-lt"/>
              </a:rPr>
              <a:t>Hazard prevention and control</a:t>
            </a:r>
          </a:p>
          <a:p>
            <a:pPr>
              <a:lnSpc>
                <a:spcPct val="150000"/>
              </a:lnSpc>
            </a:pPr>
            <a:r>
              <a:rPr lang="en-US" dirty="0" smtClean="0">
                <a:latin typeface="+mj-lt"/>
              </a:rPr>
              <a:t>Most common injuries</a:t>
            </a:r>
          </a:p>
          <a:p>
            <a:pPr>
              <a:lnSpc>
                <a:spcPct val="150000"/>
              </a:lnSpc>
            </a:pPr>
            <a:r>
              <a:rPr lang="en-US" dirty="0" smtClean="0">
                <a:latin typeface="+mj-lt"/>
              </a:rPr>
              <a:t>Personal Protective Equipment</a:t>
            </a:r>
          </a:p>
          <a:p>
            <a:endParaRPr lang="en-US" dirty="0" smtClean="0">
              <a:latin typeface="+mj-lt"/>
            </a:endParaRPr>
          </a:p>
        </p:txBody>
      </p:sp>
      <p:pic>
        <p:nvPicPr>
          <p:cNvPr id="4" name="Picture 2" descr="J:\Construction\Instructor resources\icon2_electrical.jpg"/>
          <p:cNvPicPr>
            <a:picLocks noChangeAspect="1" noChangeArrowheads="1"/>
          </p:cNvPicPr>
          <p:nvPr/>
        </p:nvPicPr>
        <p:blipFill>
          <a:blip r:embed="rId3" cstate="print"/>
          <a:srcRect/>
          <a:stretch>
            <a:fillRect/>
          </a:stretch>
        </p:blipFill>
        <p:spPr bwMode="auto">
          <a:xfrm>
            <a:off x="6477000" y="2667000"/>
            <a:ext cx="2364025" cy="2514600"/>
          </a:xfrm>
          <a:prstGeom prst="rect">
            <a:avLst/>
          </a:prstGeom>
          <a:noFill/>
        </p:spPr>
      </p:pic>
    </p:spTree>
    <p:extLst>
      <p:ext uri="{BB962C8B-B14F-4D97-AF65-F5344CB8AC3E}">
        <p14:creationId xmlns:p14="http://schemas.microsoft.com/office/powerpoint/2010/main" val="29486326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Black" pitchFamily="34" charset="0"/>
              </a:rPr>
              <a:t>How it works</a:t>
            </a:r>
            <a:endParaRPr lang="en-US" sz="3600" dirty="0">
              <a:latin typeface="Arial Black" pitchFamily="34" charset="0"/>
            </a:endParaRPr>
          </a:p>
        </p:txBody>
      </p:sp>
      <p:sp>
        <p:nvSpPr>
          <p:cNvPr id="3" name="Content Placeholder 2"/>
          <p:cNvSpPr>
            <a:spLocks noGrp="1"/>
          </p:cNvSpPr>
          <p:nvPr>
            <p:ph sz="half" idx="1"/>
          </p:nvPr>
        </p:nvSpPr>
        <p:spPr>
          <a:xfrm>
            <a:off x="381000" y="1905000"/>
            <a:ext cx="4152901" cy="4038600"/>
          </a:xfrm>
        </p:spPr>
        <p:txBody>
          <a:bodyPr/>
          <a:lstStyle/>
          <a:p>
            <a:r>
              <a:rPr lang="en-US" dirty="0" smtClean="0">
                <a:latin typeface="+mj-lt"/>
              </a:rPr>
              <a:t>Electricity is the flow of energy from one place to another</a:t>
            </a:r>
          </a:p>
          <a:p>
            <a:r>
              <a:rPr lang="en-US" dirty="0" smtClean="0">
                <a:latin typeface="+mj-lt"/>
              </a:rPr>
              <a:t>Requires a source of power (generating station, power station or portable generator)</a:t>
            </a:r>
          </a:p>
          <a:p>
            <a:r>
              <a:rPr lang="en-US" dirty="0" smtClean="0">
                <a:latin typeface="+mj-lt"/>
              </a:rPr>
              <a:t>Travels in a close circuit</a:t>
            </a:r>
            <a:endParaRPr lang="en-US" dirty="0">
              <a:latin typeface="+mj-lt"/>
            </a:endParaRPr>
          </a:p>
        </p:txBody>
      </p:sp>
      <p:pic>
        <p:nvPicPr>
          <p:cNvPr id="5" name="Content Placeholder 4" descr="texasgeneration2.jpg"/>
          <p:cNvPicPr>
            <a:picLocks noGrp="1" noChangeAspect="1"/>
          </p:cNvPicPr>
          <p:nvPr>
            <p:ph sz="half" idx="2"/>
          </p:nvPr>
        </p:nvPicPr>
        <p:blipFill>
          <a:blip r:embed="rId3" cstate="print"/>
          <a:stretch>
            <a:fillRect/>
          </a:stretch>
        </p:blipFill>
        <p:spPr>
          <a:xfrm>
            <a:off x="4419600" y="1828800"/>
            <a:ext cx="4516374" cy="4419600"/>
          </a:xfr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Black" pitchFamily="34" charset="0"/>
              </a:rPr>
              <a:t>Electrical Safety</a:t>
            </a:r>
            <a:endParaRPr lang="en-US" sz="3600" dirty="0">
              <a:latin typeface="Arial Black" pitchFamily="34" charset="0"/>
            </a:endParaRPr>
          </a:p>
        </p:txBody>
      </p:sp>
      <p:sp>
        <p:nvSpPr>
          <p:cNvPr id="3" name="Content Placeholder 2"/>
          <p:cNvSpPr>
            <a:spLocks noGrp="1"/>
          </p:cNvSpPr>
          <p:nvPr>
            <p:ph idx="1"/>
          </p:nvPr>
        </p:nvSpPr>
        <p:spPr>
          <a:xfrm>
            <a:off x="304800" y="1905000"/>
            <a:ext cx="8610600" cy="4191000"/>
          </a:xfrm>
        </p:spPr>
        <p:txBody>
          <a:bodyPr/>
          <a:lstStyle/>
          <a:p>
            <a:r>
              <a:rPr lang="en-US" sz="2800" dirty="0" smtClean="0">
                <a:latin typeface="+mj-lt"/>
              </a:rPr>
              <a:t>Always assume that all overhead wires are energized</a:t>
            </a:r>
          </a:p>
          <a:p>
            <a:r>
              <a:rPr lang="en-US" sz="2800" dirty="0" smtClean="0">
                <a:latin typeface="+mj-lt"/>
              </a:rPr>
              <a:t>Never touch a down power line</a:t>
            </a:r>
          </a:p>
          <a:p>
            <a:r>
              <a:rPr lang="en-US" sz="2800" dirty="0" smtClean="0">
                <a:latin typeface="+mj-lt"/>
              </a:rPr>
              <a:t>Never operate electrical equipment while standing in water</a:t>
            </a:r>
          </a:p>
          <a:p>
            <a:r>
              <a:rPr lang="en-US" sz="2800" dirty="0" smtClean="0">
                <a:solidFill>
                  <a:srgbClr val="000000"/>
                </a:solidFill>
                <a:latin typeface="+mj-lt"/>
              </a:rPr>
              <a:t>Coming in contact with an electrical voltage can cause current to flow through the body, resulting in electrical shock and burns.  Serious </a:t>
            </a:r>
            <a:r>
              <a:rPr lang="en-US" sz="2800" dirty="0" smtClean="0">
                <a:latin typeface="+mj-lt"/>
              </a:rPr>
              <a:t>injury </a:t>
            </a:r>
            <a:r>
              <a:rPr lang="en-US" sz="2800" b="1" i="1" dirty="0" smtClean="0">
                <a:solidFill>
                  <a:srgbClr val="FF0000"/>
                </a:solidFill>
                <a:latin typeface="+mj-lt"/>
              </a:rPr>
              <a:t>or even death</a:t>
            </a:r>
            <a:r>
              <a:rPr lang="en-US" sz="2800" i="1" dirty="0" smtClean="0">
                <a:latin typeface="+mj-lt"/>
              </a:rPr>
              <a:t> </a:t>
            </a:r>
            <a:r>
              <a:rPr lang="en-US" sz="2800" dirty="0" smtClean="0">
                <a:solidFill>
                  <a:srgbClr val="000000"/>
                </a:solidFill>
                <a:latin typeface="+mj-lt"/>
              </a:rPr>
              <a:t>may occur.</a:t>
            </a:r>
            <a:endParaRPr lang="en-US" sz="2800" dirty="0" smtClean="0">
              <a:latin typeface="+mj-lt"/>
            </a:endParaRPr>
          </a:p>
          <a:p>
            <a:endParaRPr lang="en-US" sz="2800" dirty="0" smtClean="0">
              <a:latin typeface="+mj-lt"/>
            </a:endParaRPr>
          </a:p>
          <a:p>
            <a:endParaRPr lang="en-US" sz="2800" dirty="0" smtClean="0">
              <a:latin typeface="+mj-lt"/>
            </a:endParaRPr>
          </a:p>
          <a:p>
            <a:endParaRPr lang="en-US" sz="2800"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rial Black" pitchFamily="34" charset="0"/>
              </a:rPr>
              <a:t>ELECTRICAL ACCIDENTS</a:t>
            </a:r>
            <a:br>
              <a:rPr lang="en-US" sz="3600" b="1" dirty="0" smtClean="0">
                <a:latin typeface="Arial Black" pitchFamily="34" charset="0"/>
              </a:rPr>
            </a:br>
            <a:r>
              <a:rPr lang="en-US" sz="3600" b="1" dirty="0" smtClean="0">
                <a:latin typeface="Arial Black" pitchFamily="34" charset="0"/>
              </a:rPr>
              <a:t>Most Frequent Causes</a:t>
            </a:r>
            <a:endParaRPr lang="en-US" sz="3600" b="1" dirty="0">
              <a:latin typeface="Arial Black" pitchFamily="34" charset="0"/>
            </a:endParaRPr>
          </a:p>
        </p:txBody>
      </p:sp>
      <p:sp>
        <p:nvSpPr>
          <p:cNvPr id="3" name="Content Placeholder 2"/>
          <p:cNvSpPr>
            <a:spLocks noGrp="1"/>
          </p:cNvSpPr>
          <p:nvPr>
            <p:ph idx="1"/>
          </p:nvPr>
        </p:nvSpPr>
        <p:spPr/>
        <p:txBody>
          <a:bodyPr/>
          <a:lstStyle/>
          <a:p>
            <a:pPr>
              <a:lnSpc>
                <a:spcPct val="150000"/>
              </a:lnSpc>
            </a:pPr>
            <a:r>
              <a:rPr lang="en-US" dirty="0" smtClean="0">
                <a:latin typeface="+mj-lt"/>
              </a:rPr>
              <a:t>Contact with Power Lines</a:t>
            </a:r>
          </a:p>
          <a:p>
            <a:pPr>
              <a:lnSpc>
                <a:spcPct val="150000"/>
              </a:lnSpc>
            </a:pPr>
            <a:r>
              <a:rPr lang="en-US" dirty="0" smtClean="0">
                <a:latin typeface="+mj-lt"/>
              </a:rPr>
              <a:t>Lack of Ground Fault Protector </a:t>
            </a:r>
          </a:p>
          <a:p>
            <a:pPr>
              <a:lnSpc>
                <a:spcPct val="150000"/>
              </a:lnSpc>
            </a:pPr>
            <a:r>
              <a:rPr lang="en-US" dirty="0" smtClean="0">
                <a:latin typeface="+mj-lt"/>
              </a:rPr>
              <a:t>Missing Ground on electric cords</a:t>
            </a:r>
          </a:p>
          <a:p>
            <a:pPr>
              <a:lnSpc>
                <a:spcPct val="150000"/>
              </a:lnSpc>
            </a:pPr>
            <a:r>
              <a:rPr lang="en-US" dirty="0" smtClean="0">
                <a:latin typeface="+mj-lt"/>
              </a:rPr>
              <a:t>Improper use of equipment</a:t>
            </a:r>
          </a:p>
          <a:p>
            <a:pPr>
              <a:lnSpc>
                <a:spcPct val="150000"/>
              </a:lnSpc>
            </a:pPr>
            <a:r>
              <a:rPr lang="en-US" dirty="0" smtClean="0">
                <a:latin typeface="+mj-lt"/>
              </a:rPr>
              <a:t>Improper use of electric cords</a:t>
            </a:r>
            <a:endParaRPr lang="en-US"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Black" pitchFamily="34" charset="0"/>
              </a:rPr>
              <a:t>Electrical Hazards</a:t>
            </a:r>
            <a:endParaRPr lang="en-US" sz="3600" dirty="0">
              <a:latin typeface="Arial Black" pitchFamily="34" charset="0"/>
            </a:endParaRPr>
          </a:p>
        </p:txBody>
      </p:sp>
      <p:sp>
        <p:nvSpPr>
          <p:cNvPr id="3" name="Content Placeholder 2"/>
          <p:cNvSpPr>
            <a:spLocks noGrp="1"/>
          </p:cNvSpPr>
          <p:nvPr>
            <p:ph idx="1"/>
          </p:nvPr>
        </p:nvSpPr>
        <p:spPr>
          <a:xfrm>
            <a:off x="762000" y="1905000"/>
            <a:ext cx="7696200" cy="4191000"/>
          </a:xfrm>
        </p:spPr>
        <p:txBody>
          <a:bodyPr/>
          <a:lstStyle/>
          <a:p>
            <a:pPr>
              <a:lnSpc>
                <a:spcPct val="90000"/>
              </a:lnSpc>
              <a:buSzPct val="120000"/>
              <a:buFont typeface="Arial" pitchFamily="34" charset="0"/>
              <a:buChar char="•"/>
            </a:pPr>
            <a:r>
              <a:rPr lang="en-US" sz="2800" dirty="0" smtClean="0">
                <a:latin typeface="+mj-lt"/>
              </a:rPr>
              <a:t>Electrical accidents are caused by a  combination of  three factors:</a:t>
            </a:r>
          </a:p>
          <a:p>
            <a:pPr lvl="1">
              <a:lnSpc>
                <a:spcPct val="150000"/>
              </a:lnSpc>
              <a:buClr>
                <a:schemeClr val="bg2"/>
              </a:buClr>
              <a:buSzPct val="120000"/>
              <a:buFont typeface="Arial" pitchFamily="34" charset="0"/>
              <a:buChar char="•"/>
            </a:pPr>
            <a:r>
              <a:rPr lang="en-US" sz="2800" dirty="0" smtClean="0">
                <a:latin typeface="+mj-lt"/>
              </a:rPr>
              <a:t>Unsafe equipment and/or installation, </a:t>
            </a:r>
          </a:p>
          <a:p>
            <a:pPr lvl="1">
              <a:lnSpc>
                <a:spcPct val="150000"/>
              </a:lnSpc>
              <a:buClr>
                <a:schemeClr val="bg2"/>
              </a:buClr>
              <a:buSzPct val="120000"/>
              <a:buFont typeface="Arial" pitchFamily="34" charset="0"/>
              <a:buChar char="•"/>
            </a:pPr>
            <a:r>
              <a:rPr lang="en-US" sz="2800" dirty="0" smtClean="0">
                <a:latin typeface="+mj-lt"/>
              </a:rPr>
              <a:t>Workplaces made unsafe by the environment, and </a:t>
            </a:r>
          </a:p>
          <a:p>
            <a:pPr lvl="1">
              <a:lnSpc>
                <a:spcPct val="150000"/>
              </a:lnSpc>
              <a:buClr>
                <a:schemeClr val="bg2"/>
              </a:buClr>
              <a:buSzPct val="120000"/>
              <a:buFont typeface="Arial" pitchFamily="34" charset="0"/>
              <a:buChar char="•"/>
            </a:pPr>
            <a:r>
              <a:rPr lang="en-US" sz="2800" dirty="0" smtClean="0">
                <a:latin typeface="+mj-lt"/>
              </a:rPr>
              <a:t>Unsafe work practices</a:t>
            </a:r>
            <a:endParaRPr lang="en-US" sz="2800"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133600"/>
            <a:ext cx="7696200" cy="4038600"/>
          </a:xfrm>
        </p:spPr>
        <p:txBody>
          <a:bodyPr/>
          <a:lstStyle/>
          <a:p>
            <a:pPr marL="0" indent="0">
              <a:buNone/>
            </a:pPr>
            <a:r>
              <a:rPr lang="en-US" sz="3200" dirty="0">
                <a:latin typeface="Times New Roman" pitchFamily="18" charset="0"/>
                <a:cs typeface="Times New Roman" pitchFamily="18" charset="0"/>
              </a:rPr>
              <a:t>This material was produced under grant number </a:t>
            </a:r>
            <a:r>
              <a:rPr lang="en-US" sz="3200" b="1" dirty="0" smtClean="0"/>
              <a:t>SH-22297-11</a:t>
            </a:r>
            <a:r>
              <a:rPr lang="en-US" sz="3200" b="1"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from OSHA. It does not necessarily reflect the views or policies of the U.S. Department of Labor, nor does mention of trade names, commercial products, or organizations imply endorsement by the U.S. Government</a:t>
            </a:r>
            <a:endParaRPr lang="en-US" sz="3200" dirty="0"/>
          </a:p>
        </p:txBody>
      </p:sp>
      <p:sp>
        <p:nvSpPr>
          <p:cNvPr id="2" name="Rectangle 1"/>
          <p:cNvSpPr/>
          <p:nvPr/>
        </p:nvSpPr>
        <p:spPr>
          <a:xfrm>
            <a:off x="609600" y="381000"/>
            <a:ext cx="6651757" cy="1323439"/>
          </a:xfrm>
          <a:prstGeom prst="rect">
            <a:avLst/>
          </a:prstGeom>
        </p:spPr>
        <p:txBody>
          <a:bodyPr wrap="none">
            <a:spAutoFit/>
          </a:bodyPr>
          <a:lstStyle/>
          <a:p>
            <a:r>
              <a:rPr lang="en-US" sz="4000" b="1" dirty="0">
                <a:solidFill>
                  <a:schemeClr val="accent5">
                    <a:lumMod val="50000"/>
                  </a:schemeClr>
                </a:solidFill>
              </a:rPr>
              <a:t>FY-11 OSHA Susan </a:t>
            </a:r>
            <a:r>
              <a:rPr lang="en-US" sz="4000" b="1" dirty="0" smtClean="0">
                <a:solidFill>
                  <a:schemeClr val="accent5">
                    <a:lumMod val="50000"/>
                  </a:schemeClr>
                </a:solidFill>
              </a:rPr>
              <a:t>Harwood</a:t>
            </a:r>
          </a:p>
          <a:p>
            <a:r>
              <a:rPr lang="en-US" sz="4000" b="1" dirty="0" smtClean="0">
                <a:solidFill>
                  <a:schemeClr val="accent5">
                    <a:lumMod val="50000"/>
                  </a:schemeClr>
                </a:solidFill>
              </a:rPr>
              <a:t>Grant </a:t>
            </a:r>
            <a:r>
              <a:rPr lang="en-US" sz="4000" b="1" dirty="0">
                <a:solidFill>
                  <a:schemeClr val="accent5">
                    <a:lumMod val="50000"/>
                  </a:schemeClr>
                </a:solidFill>
              </a:rPr>
              <a:t>Program</a:t>
            </a:r>
          </a:p>
        </p:txBody>
      </p:sp>
      <p:pic>
        <p:nvPicPr>
          <p:cNvPr id="4" name="Picture 2" descr="http://eshpartnering.com/topics/wp-content/uploads/2010/02/OSHA-logo-300x177.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46963" y="620713"/>
            <a:ext cx="1401762"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4985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Black" pitchFamily="34" charset="0"/>
              </a:rPr>
              <a:t>Hazard: Exposed electrical parts</a:t>
            </a:r>
            <a:endParaRPr lang="en-US" sz="3600" dirty="0">
              <a:latin typeface="Arial Black" pitchFamily="34" charset="0"/>
            </a:endParaRPr>
          </a:p>
        </p:txBody>
      </p:sp>
      <p:sp>
        <p:nvSpPr>
          <p:cNvPr id="3" name="Content Placeholder 2"/>
          <p:cNvSpPr>
            <a:spLocks noGrp="1"/>
          </p:cNvSpPr>
          <p:nvPr>
            <p:ph sz="half" idx="1"/>
          </p:nvPr>
        </p:nvSpPr>
        <p:spPr>
          <a:xfrm>
            <a:off x="762000" y="2133600"/>
            <a:ext cx="4114799" cy="4038600"/>
          </a:xfrm>
        </p:spPr>
        <p:txBody>
          <a:bodyPr/>
          <a:lstStyle/>
          <a:p>
            <a:r>
              <a:rPr lang="en-US" dirty="0" smtClean="0">
                <a:latin typeface="+mj-lt"/>
              </a:rPr>
              <a:t>Isolate electrical parts</a:t>
            </a:r>
          </a:p>
          <a:p>
            <a:pPr>
              <a:buNone/>
            </a:pPr>
            <a:endParaRPr lang="en-US" dirty="0" smtClean="0">
              <a:latin typeface="+mj-lt"/>
            </a:endParaRPr>
          </a:p>
          <a:p>
            <a:r>
              <a:rPr lang="en-US" dirty="0" smtClean="0">
                <a:latin typeface="+mj-lt"/>
              </a:rPr>
              <a:t>Use guards or barriers </a:t>
            </a:r>
          </a:p>
          <a:p>
            <a:pPr>
              <a:buFontTx/>
              <a:buNone/>
            </a:pPr>
            <a:endParaRPr lang="en-US" dirty="0" smtClean="0">
              <a:latin typeface="+mj-lt"/>
            </a:endParaRPr>
          </a:p>
          <a:p>
            <a:r>
              <a:rPr lang="en-US" dirty="0" smtClean="0">
                <a:latin typeface="+mj-lt"/>
              </a:rPr>
              <a:t>Replace covers</a:t>
            </a:r>
          </a:p>
          <a:p>
            <a:endParaRPr lang="en-US" dirty="0">
              <a:latin typeface="+mj-lt"/>
            </a:endParaRPr>
          </a:p>
        </p:txBody>
      </p:sp>
      <p:pic>
        <p:nvPicPr>
          <p:cNvPr id="5" name="Content Placeholder 4" descr="P:\Photos\elec-KNOCKOUT10.jpg"/>
          <p:cNvPicPr>
            <a:picLocks noGrp="1" noChangeAspect="1" noChangeArrowheads="1"/>
          </p:cNvPicPr>
          <p:nvPr>
            <p:ph sz="half" idx="2"/>
          </p:nvPr>
        </p:nvPicPr>
        <p:blipFill>
          <a:blip r:embed="rId3" cstate="print"/>
          <a:srcRect/>
          <a:stretch>
            <a:fillRect/>
          </a:stretch>
        </p:blipFill>
        <p:spPr bwMode="auto">
          <a:xfrm>
            <a:off x="5257800" y="2133600"/>
            <a:ext cx="3179268" cy="304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96200" cy="1676400"/>
          </a:xfrm>
        </p:spPr>
        <p:txBody>
          <a:bodyPr/>
          <a:lstStyle/>
          <a:p>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HAZARD:</a:t>
            </a:r>
            <a:br>
              <a:rPr lang="en-US" sz="3600" b="1" dirty="0" smtClean="0">
                <a:latin typeface="Arial Black" pitchFamily="34" charset="0"/>
              </a:rPr>
            </a:br>
            <a:r>
              <a:rPr lang="en-US" sz="3600" b="1" dirty="0" smtClean="0">
                <a:latin typeface="Arial Black" pitchFamily="34" charset="0"/>
              </a:rPr>
              <a:t>Conductors entering boxes</a:t>
            </a:r>
            <a:br>
              <a:rPr lang="en-US" sz="3600" b="1" dirty="0" smtClean="0">
                <a:latin typeface="Arial Black" pitchFamily="34" charset="0"/>
              </a:rPr>
            </a:br>
            <a:endParaRPr lang="en-US" sz="3600" b="1" dirty="0">
              <a:latin typeface="Arial Black" pitchFamily="34" charset="0"/>
            </a:endParaRPr>
          </a:p>
        </p:txBody>
      </p:sp>
      <p:sp>
        <p:nvSpPr>
          <p:cNvPr id="3" name="Content Placeholder 2"/>
          <p:cNvSpPr>
            <a:spLocks noGrp="1"/>
          </p:cNvSpPr>
          <p:nvPr>
            <p:ph sz="half" idx="1"/>
          </p:nvPr>
        </p:nvSpPr>
        <p:spPr/>
        <p:txBody>
          <a:bodyPr/>
          <a:lstStyle/>
          <a:p>
            <a:r>
              <a:rPr lang="en-US" dirty="0" smtClean="0">
                <a:latin typeface="+mj-lt"/>
              </a:rPr>
              <a:t>Shall be protected from abrasion</a:t>
            </a:r>
          </a:p>
          <a:p>
            <a:pPr marL="0" indent="0">
              <a:buNone/>
            </a:pPr>
            <a:endParaRPr lang="en-US" dirty="0" smtClean="0">
              <a:latin typeface="+mj-lt"/>
            </a:endParaRPr>
          </a:p>
          <a:p>
            <a:r>
              <a:rPr lang="en-US" dirty="0" smtClean="0">
                <a:latin typeface="+mj-lt"/>
              </a:rPr>
              <a:t>All openings shall be closed to prevent access</a:t>
            </a:r>
            <a:endParaRPr lang="en-US" dirty="0">
              <a:latin typeface="+mj-lt"/>
            </a:endParaRPr>
          </a:p>
        </p:txBody>
      </p:sp>
      <p:pic>
        <p:nvPicPr>
          <p:cNvPr id="8" name="Picture 1029" descr="P:\Photos\elec-KNOCKOUT01.jpg"/>
          <p:cNvPicPr>
            <a:picLocks noGrp="1" noChangeAspect="1" noChangeArrowheads="1"/>
          </p:cNvPicPr>
          <p:nvPr>
            <p:ph sz="half" idx="2"/>
          </p:nvPr>
        </p:nvPicPr>
        <p:blipFill>
          <a:blip r:embed="rId3" cstate="print"/>
          <a:srcRect/>
          <a:stretch>
            <a:fillRect/>
          </a:stretch>
        </p:blipFill>
        <p:spPr bwMode="auto">
          <a:xfrm>
            <a:off x="5059121" y="1905000"/>
            <a:ext cx="3026258" cy="4038600"/>
          </a:xfrm>
          <a:prstGeom prst="rect">
            <a:avLst/>
          </a:prstGeom>
          <a:noFill/>
          <a:ln w="9525">
            <a:solidFill>
              <a:srgbClr val="000099"/>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96200" cy="1676400"/>
          </a:xfrm>
        </p:spPr>
        <p:txBody>
          <a:bodyPr/>
          <a:lstStyle/>
          <a:p>
            <a:r>
              <a:rPr lang="en-US" sz="3600" b="1" dirty="0" smtClean="0">
                <a:latin typeface="Arial Black" pitchFamily="34" charset="0"/>
              </a:rPr>
              <a:t>HAZARD:</a:t>
            </a:r>
            <a:br>
              <a:rPr lang="en-US" sz="3600" b="1" dirty="0" smtClean="0">
                <a:latin typeface="Arial Black" pitchFamily="34" charset="0"/>
              </a:rPr>
            </a:br>
            <a:r>
              <a:rPr lang="en-US" sz="3600" b="1" dirty="0" smtClean="0">
                <a:latin typeface="Arial Black" pitchFamily="34" charset="0"/>
              </a:rPr>
              <a:t>Overhead Power Lines</a:t>
            </a:r>
            <a:endParaRPr lang="en-US" sz="3600" b="1" dirty="0">
              <a:latin typeface="Arial Black" pitchFamily="34" charset="0"/>
            </a:endParaRPr>
          </a:p>
        </p:txBody>
      </p:sp>
      <p:sp>
        <p:nvSpPr>
          <p:cNvPr id="3" name="Content Placeholder 2"/>
          <p:cNvSpPr>
            <a:spLocks noGrp="1"/>
          </p:cNvSpPr>
          <p:nvPr>
            <p:ph sz="half" idx="1"/>
          </p:nvPr>
        </p:nvSpPr>
        <p:spPr>
          <a:xfrm>
            <a:off x="381000" y="1905000"/>
            <a:ext cx="8610600" cy="4038600"/>
          </a:xfrm>
        </p:spPr>
        <p:txBody>
          <a:bodyPr/>
          <a:lstStyle/>
          <a:p>
            <a:r>
              <a:rPr lang="en-US" dirty="0" smtClean="0">
                <a:latin typeface="+mj-lt"/>
              </a:rPr>
              <a:t>Usually not insulated</a:t>
            </a:r>
          </a:p>
          <a:p>
            <a:r>
              <a:rPr lang="en-US" dirty="0" smtClean="0">
                <a:latin typeface="+mj-lt"/>
              </a:rPr>
              <a:t>Carry extremely high voltage</a:t>
            </a:r>
          </a:p>
          <a:p>
            <a:r>
              <a:rPr lang="en-US" dirty="0" smtClean="0">
                <a:latin typeface="+mj-lt"/>
              </a:rPr>
              <a:t>80% of all lineman deaths were caused by contacting a live wire with a bare hand. </a:t>
            </a:r>
          </a:p>
          <a:p>
            <a:endParaRPr lang="en-US" dirty="0">
              <a:latin typeface="+mj-lt"/>
            </a:endParaRPr>
          </a:p>
        </p:txBody>
      </p:sp>
      <p:pic>
        <p:nvPicPr>
          <p:cNvPr id="6" name="Content Placeholder 5" descr="overhead.jpg"/>
          <p:cNvPicPr>
            <a:picLocks noGrp="1" noChangeAspect="1"/>
          </p:cNvPicPr>
          <p:nvPr>
            <p:ph sz="half" idx="2"/>
          </p:nvPr>
        </p:nvPicPr>
        <p:blipFill>
          <a:blip r:embed="rId3" cstate="print"/>
          <a:stretch>
            <a:fillRect/>
          </a:stretch>
        </p:blipFill>
        <p:spPr>
          <a:xfrm>
            <a:off x="2743200" y="4038600"/>
            <a:ext cx="4083516" cy="2286000"/>
          </a:xfr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98" y="0"/>
            <a:ext cx="7696200" cy="1676400"/>
          </a:xfrm>
        </p:spPr>
        <p:txBody>
          <a:bodyPr/>
          <a:lstStyle/>
          <a:p>
            <a:r>
              <a:rPr lang="en-US" sz="3600" b="1" dirty="0" smtClean="0">
                <a:latin typeface="+mn-lt"/>
              </a:rPr>
              <a:t>HAZARD:</a:t>
            </a:r>
            <a:br>
              <a:rPr lang="en-US" sz="3600" b="1" dirty="0" smtClean="0">
                <a:latin typeface="+mn-lt"/>
              </a:rPr>
            </a:br>
            <a:r>
              <a:rPr lang="en-US" sz="3600" b="1" dirty="0" smtClean="0">
                <a:latin typeface="+mn-lt"/>
              </a:rPr>
              <a:t>Overhead Power Lines (Cont)</a:t>
            </a:r>
            <a:endParaRPr lang="en-US" sz="3600" b="1" dirty="0">
              <a:latin typeface="+mn-lt"/>
            </a:endParaRPr>
          </a:p>
        </p:txBody>
      </p:sp>
      <p:sp>
        <p:nvSpPr>
          <p:cNvPr id="3" name="Content Placeholder 2"/>
          <p:cNvSpPr>
            <a:spLocks noGrp="1"/>
          </p:cNvSpPr>
          <p:nvPr>
            <p:ph sz="half" idx="1"/>
          </p:nvPr>
        </p:nvSpPr>
        <p:spPr>
          <a:xfrm>
            <a:off x="685800" y="1905000"/>
            <a:ext cx="3771900" cy="4038600"/>
          </a:xfrm>
        </p:spPr>
        <p:txBody>
          <a:bodyPr/>
          <a:lstStyle/>
          <a:p>
            <a:r>
              <a:rPr lang="en-US" dirty="0" smtClean="0">
                <a:latin typeface="+mj-lt"/>
              </a:rPr>
              <a:t>Equipment that could contact power lines:</a:t>
            </a:r>
          </a:p>
          <a:p>
            <a:pPr lvl="1"/>
            <a:r>
              <a:rPr lang="en-US" sz="2800" dirty="0" smtClean="0">
                <a:latin typeface="+mj-lt"/>
              </a:rPr>
              <a:t>Cranes</a:t>
            </a:r>
          </a:p>
          <a:p>
            <a:pPr lvl="1"/>
            <a:r>
              <a:rPr lang="en-US" sz="2800" dirty="0" smtClean="0">
                <a:latin typeface="+mj-lt"/>
              </a:rPr>
              <a:t>Scaffolds </a:t>
            </a:r>
          </a:p>
          <a:p>
            <a:pPr lvl="1"/>
            <a:r>
              <a:rPr lang="en-US" sz="2800" dirty="0" smtClean="0">
                <a:latin typeface="+mj-lt"/>
              </a:rPr>
              <a:t>Ladders</a:t>
            </a:r>
          </a:p>
          <a:p>
            <a:pPr lvl="1"/>
            <a:r>
              <a:rPr lang="en-US" sz="2800" dirty="0" smtClean="0">
                <a:latin typeface="+mj-lt"/>
              </a:rPr>
              <a:t>Scissor lift</a:t>
            </a:r>
            <a:endParaRPr lang="en-US" sz="2800" dirty="0">
              <a:latin typeface="+mj-lt"/>
            </a:endParaRPr>
          </a:p>
        </p:txBody>
      </p:sp>
      <p:pic>
        <p:nvPicPr>
          <p:cNvPr id="1026" name="Picture 2" descr="C:\Users\Dajona90\Pictures\overhead2.jpg"/>
          <p:cNvPicPr>
            <a:picLocks noChangeAspect="1" noChangeArrowheads="1"/>
          </p:cNvPicPr>
          <p:nvPr/>
        </p:nvPicPr>
        <p:blipFill>
          <a:blip r:embed="rId3" cstate="print"/>
          <a:srcRect/>
          <a:stretch>
            <a:fillRect/>
          </a:stretch>
        </p:blipFill>
        <p:spPr bwMode="auto">
          <a:xfrm>
            <a:off x="4876800" y="2209800"/>
            <a:ext cx="3428998" cy="3352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96200" cy="1143000"/>
          </a:xfrm>
        </p:spPr>
        <p:txBody>
          <a:bodyPr/>
          <a:lstStyle/>
          <a:p>
            <a:r>
              <a:rPr lang="en-US" sz="3600" b="1" dirty="0" smtClean="0">
                <a:latin typeface="+mn-lt"/>
              </a:rPr>
              <a:t>MOST </a:t>
            </a:r>
            <a:r>
              <a:rPr lang="en-US" sz="3600" b="1" dirty="0" smtClean="0">
                <a:latin typeface="Arial Black" pitchFamily="34" charset="0"/>
              </a:rPr>
              <a:t>COMMON</a:t>
            </a:r>
            <a:r>
              <a:rPr lang="en-US" sz="3600" b="1" dirty="0" smtClean="0">
                <a:latin typeface="+mn-lt"/>
              </a:rPr>
              <a:t> INJURIES</a:t>
            </a:r>
            <a:endParaRPr lang="en-US" sz="3600" b="1" dirty="0">
              <a:latin typeface="+mn-lt"/>
            </a:endParaRPr>
          </a:p>
        </p:txBody>
      </p:sp>
      <p:sp>
        <p:nvSpPr>
          <p:cNvPr id="3" name="Content Placeholder 2"/>
          <p:cNvSpPr>
            <a:spLocks noGrp="1"/>
          </p:cNvSpPr>
          <p:nvPr>
            <p:ph sz="half" idx="1"/>
          </p:nvPr>
        </p:nvSpPr>
        <p:spPr>
          <a:xfrm>
            <a:off x="762000" y="2057400"/>
            <a:ext cx="3771900" cy="4038600"/>
          </a:xfrm>
        </p:spPr>
        <p:txBody>
          <a:bodyPr/>
          <a:lstStyle/>
          <a:p>
            <a:pPr>
              <a:buNone/>
            </a:pPr>
            <a:r>
              <a:rPr lang="en-US" dirty="0" smtClean="0">
                <a:solidFill>
                  <a:srgbClr val="C00000"/>
                </a:solidFill>
                <a:latin typeface="+mj-lt"/>
              </a:rPr>
              <a:t>DIRECT </a:t>
            </a:r>
          </a:p>
          <a:p>
            <a:pPr>
              <a:lnSpc>
                <a:spcPct val="150000"/>
              </a:lnSpc>
            </a:pPr>
            <a:r>
              <a:rPr lang="en-US" dirty="0" smtClean="0">
                <a:latin typeface="+mj-lt"/>
              </a:rPr>
              <a:t>Electrocution or death </a:t>
            </a:r>
          </a:p>
          <a:p>
            <a:pPr>
              <a:lnSpc>
                <a:spcPct val="150000"/>
              </a:lnSpc>
            </a:pPr>
            <a:r>
              <a:rPr lang="en-US" dirty="0" smtClean="0">
                <a:latin typeface="+mj-lt"/>
              </a:rPr>
              <a:t>Shock</a:t>
            </a:r>
          </a:p>
          <a:p>
            <a:pPr>
              <a:lnSpc>
                <a:spcPct val="150000"/>
              </a:lnSpc>
            </a:pPr>
            <a:r>
              <a:rPr lang="en-US" dirty="0" smtClean="0">
                <a:latin typeface="+mj-lt"/>
              </a:rPr>
              <a:t>Burns</a:t>
            </a:r>
            <a:endParaRPr lang="en-US" dirty="0">
              <a:latin typeface="+mj-lt"/>
            </a:endParaRPr>
          </a:p>
        </p:txBody>
      </p:sp>
      <p:sp>
        <p:nvSpPr>
          <p:cNvPr id="4" name="Content Placeholder 3"/>
          <p:cNvSpPr>
            <a:spLocks noGrp="1"/>
          </p:cNvSpPr>
          <p:nvPr>
            <p:ph sz="half" idx="2"/>
          </p:nvPr>
        </p:nvSpPr>
        <p:spPr>
          <a:xfrm>
            <a:off x="4724400" y="2057400"/>
            <a:ext cx="3771900" cy="4038600"/>
          </a:xfrm>
        </p:spPr>
        <p:txBody>
          <a:bodyPr/>
          <a:lstStyle/>
          <a:p>
            <a:pPr>
              <a:buNone/>
            </a:pPr>
            <a:r>
              <a:rPr lang="en-US" dirty="0" smtClean="0">
                <a:solidFill>
                  <a:srgbClr val="C00000"/>
                </a:solidFill>
                <a:latin typeface="+mj-lt"/>
              </a:rPr>
              <a:t>INDIRECT</a:t>
            </a:r>
          </a:p>
          <a:p>
            <a:r>
              <a:rPr lang="en-US" dirty="0" smtClean="0">
                <a:latin typeface="+mj-lt"/>
              </a:rPr>
              <a:t>Falls</a:t>
            </a:r>
          </a:p>
          <a:p>
            <a:endParaRPr lang="en-US" dirty="0" smtClean="0">
              <a:latin typeface="+mj-lt"/>
            </a:endParaRPr>
          </a:p>
          <a:p>
            <a:endParaRPr lang="en-US" dirty="0">
              <a:latin typeface="+mj-lt"/>
            </a:endParaRPr>
          </a:p>
        </p:txBody>
      </p:sp>
      <p:cxnSp>
        <p:nvCxnSpPr>
          <p:cNvPr id="6" name="Straight Connector 5"/>
          <p:cNvCxnSpPr/>
          <p:nvPr/>
        </p:nvCxnSpPr>
        <p:spPr bwMode="auto">
          <a:xfrm>
            <a:off x="4114800" y="1752600"/>
            <a:ext cx="0" cy="4572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rial Black" pitchFamily="34" charset="0"/>
              </a:rPr>
              <a:t>Most Common injuries</a:t>
            </a:r>
            <a:br>
              <a:rPr lang="en-US" sz="3600" b="1" dirty="0" smtClean="0">
                <a:latin typeface="Arial Black" pitchFamily="34" charset="0"/>
              </a:rPr>
            </a:br>
            <a:r>
              <a:rPr lang="en-US" sz="3600" b="1" dirty="0" smtClean="0">
                <a:latin typeface="Arial Black" pitchFamily="34" charset="0"/>
              </a:rPr>
              <a:t>Electric shock/Electrocution</a:t>
            </a:r>
            <a:endParaRPr lang="en-US" sz="3600" b="1" dirty="0">
              <a:latin typeface="Arial Black" pitchFamily="34" charset="0"/>
            </a:endParaRPr>
          </a:p>
        </p:txBody>
      </p:sp>
      <p:sp>
        <p:nvSpPr>
          <p:cNvPr id="3" name="Content Placeholder 2"/>
          <p:cNvSpPr>
            <a:spLocks noGrp="1"/>
          </p:cNvSpPr>
          <p:nvPr>
            <p:ph idx="1"/>
          </p:nvPr>
        </p:nvSpPr>
        <p:spPr>
          <a:xfrm>
            <a:off x="304800" y="1981200"/>
            <a:ext cx="8610600" cy="4419600"/>
          </a:xfrm>
        </p:spPr>
        <p:txBody>
          <a:bodyPr/>
          <a:lstStyle/>
          <a:p>
            <a:pPr>
              <a:lnSpc>
                <a:spcPct val="85000"/>
              </a:lnSpc>
              <a:spcBef>
                <a:spcPct val="15000"/>
              </a:spcBef>
            </a:pPr>
            <a:r>
              <a:rPr lang="en-US" dirty="0" smtClean="0">
                <a:latin typeface="Arial" pitchFamily="34" charset="0"/>
                <a:cs typeface="Arial" pitchFamily="34" charset="0"/>
              </a:rPr>
              <a:t>Electric shock is received when electrical current passes through the body</a:t>
            </a:r>
            <a:r>
              <a:rPr lang="en-US" dirty="0" smtClean="0">
                <a:solidFill>
                  <a:srgbClr val="000000"/>
                </a:solidFill>
                <a:latin typeface="Arial" pitchFamily="34" charset="0"/>
                <a:cs typeface="Arial" pitchFamily="34" charset="0"/>
              </a:rPr>
              <a:t>.  </a:t>
            </a:r>
          </a:p>
          <a:p>
            <a:pPr lvl="1">
              <a:lnSpc>
                <a:spcPct val="85000"/>
              </a:lnSpc>
              <a:spcBef>
                <a:spcPct val="15000"/>
              </a:spcBef>
            </a:pPr>
            <a:r>
              <a:rPr lang="en-US" sz="2800" dirty="0" smtClean="0">
                <a:solidFill>
                  <a:srgbClr val="000000"/>
                </a:solidFill>
                <a:latin typeface="Arial" pitchFamily="34" charset="0"/>
                <a:cs typeface="Arial" pitchFamily="34" charset="0"/>
              </a:rPr>
              <a:t>Can cause severe damage or death.</a:t>
            </a:r>
          </a:p>
          <a:p>
            <a:pPr lvl="1">
              <a:lnSpc>
                <a:spcPct val="80000"/>
              </a:lnSpc>
              <a:spcBef>
                <a:spcPct val="15000"/>
              </a:spcBef>
            </a:pPr>
            <a:r>
              <a:rPr lang="en-US" sz="2800" dirty="0" smtClean="0">
                <a:latin typeface="Arial" pitchFamily="34" charset="0"/>
                <a:cs typeface="Arial" pitchFamily="34" charset="0"/>
              </a:rPr>
              <a:t>You will get an electrical shock if a part of your body completes an electrical circuit by…</a:t>
            </a:r>
          </a:p>
          <a:p>
            <a:pPr lvl="1">
              <a:lnSpc>
                <a:spcPct val="90000"/>
              </a:lnSpc>
              <a:spcBef>
                <a:spcPct val="15000"/>
              </a:spcBef>
            </a:pPr>
            <a:r>
              <a:rPr lang="en-US" sz="2800" dirty="0" smtClean="0">
                <a:latin typeface="Arial" pitchFamily="34" charset="0"/>
                <a:cs typeface="Arial" pitchFamily="34" charset="0"/>
              </a:rPr>
              <a:t>Touching a live wire and an electrical ground, </a:t>
            </a:r>
          </a:p>
          <a:p>
            <a:pPr lvl="1">
              <a:lnSpc>
                <a:spcPct val="90000"/>
              </a:lnSpc>
              <a:spcBef>
                <a:spcPct val="15000"/>
              </a:spcBef>
            </a:pPr>
            <a:r>
              <a:rPr lang="en-US" sz="2800" dirty="0" smtClean="0">
                <a:latin typeface="Arial" pitchFamily="34" charset="0"/>
                <a:cs typeface="Arial" pitchFamily="34" charset="0"/>
              </a:rPr>
              <a:t>Touching a live wire and another wire at a different voltage.</a:t>
            </a:r>
          </a:p>
          <a:p>
            <a:pPr>
              <a:lnSpc>
                <a:spcPct val="150000"/>
              </a:lnSpc>
            </a:pPr>
            <a:endParaRPr 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696200" cy="1143000"/>
          </a:xfrm>
        </p:spPr>
        <p:txBody>
          <a:bodyPr/>
          <a:lstStyle/>
          <a:p>
            <a:r>
              <a:rPr lang="en-US" sz="3600" b="1" dirty="0" smtClean="0">
                <a:latin typeface="Arial Black" pitchFamily="34" charset="0"/>
              </a:rPr>
              <a:t>Most Common injuries:</a:t>
            </a:r>
            <a:br>
              <a:rPr lang="en-US" sz="3600" b="1" dirty="0" smtClean="0">
                <a:latin typeface="Arial Black" pitchFamily="34" charset="0"/>
              </a:rPr>
            </a:br>
            <a:r>
              <a:rPr lang="en-US" sz="3600" b="1" dirty="0" smtClean="0">
                <a:latin typeface="Arial Black" pitchFamily="34" charset="0"/>
              </a:rPr>
              <a:t>Burns</a:t>
            </a:r>
            <a:endParaRPr lang="en-US" sz="3600" b="1" dirty="0">
              <a:latin typeface="Arial Black" pitchFamily="34" charset="0"/>
            </a:endParaRPr>
          </a:p>
        </p:txBody>
      </p:sp>
      <p:sp>
        <p:nvSpPr>
          <p:cNvPr id="3" name="Content Placeholder 2"/>
          <p:cNvSpPr>
            <a:spLocks noGrp="1"/>
          </p:cNvSpPr>
          <p:nvPr>
            <p:ph idx="1"/>
          </p:nvPr>
        </p:nvSpPr>
        <p:spPr>
          <a:xfrm>
            <a:off x="381000" y="1905000"/>
            <a:ext cx="6629400" cy="4724400"/>
          </a:xfrm>
        </p:spPr>
        <p:txBody>
          <a:bodyPr/>
          <a:lstStyle/>
          <a:p>
            <a:pPr>
              <a:lnSpc>
                <a:spcPct val="85000"/>
              </a:lnSpc>
              <a:spcBef>
                <a:spcPct val="35000"/>
              </a:spcBef>
            </a:pPr>
            <a:r>
              <a:rPr lang="en-US" dirty="0" smtClean="0">
                <a:latin typeface="+mj-lt"/>
              </a:rPr>
              <a:t>Most common shock-related injury</a:t>
            </a:r>
          </a:p>
          <a:p>
            <a:pPr>
              <a:lnSpc>
                <a:spcPct val="85000"/>
              </a:lnSpc>
              <a:spcBef>
                <a:spcPct val="35000"/>
              </a:spcBef>
            </a:pPr>
            <a:r>
              <a:rPr lang="en-US" dirty="0" smtClean="0">
                <a:latin typeface="+mj-lt"/>
              </a:rPr>
              <a:t>*Electrical Burns, Arc or Flash Burns, Thermal Burns</a:t>
            </a:r>
          </a:p>
          <a:p>
            <a:pPr>
              <a:lnSpc>
                <a:spcPct val="85000"/>
              </a:lnSpc>
              <a:spcBef>
                <a:spcPct val="35000"/>
              </a:spcBef>
            </a:pPr>
            <a:r>
              <a:rPr lang="en-US" dirty="0" smtClean="0">
                <a:latin typeface="+mj-lt"/>
              </a:rPr>
              <a:t>Occurs when you touch electrical wiring or equipment that is improperly used or maintained</a:t>
            </a:r>
          </a:p>
          <a:p>
            <a:pPr>
              <a:lnSpc>
                <a:spcPct val="85000"/>
              </a:lnSpc>
              <a:spcBef>
                <a:spcPct val="35000"/>
              </a:spcBef>
            </a:pPr>
            <a:r>
              <a:rPr lang="en-US" dirty="0" smtClean="0">
                <a:latin typeface="+mj-lt"/>
              </a:rPr>
              <a:t>Very serious injury that needs Immediate attention</a:t>
            </a: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4008950"/>
            <a:ext cx="1943100" cy="1982275"/>
          </a:xfrm>
          <a:prstGeom prst="rect">
            <a:avLst/>
          </a:prstGeom>
          <a:noFill/>
          <a:ln w="9525">
            <a:noFill/>
            <a:miter lim="800000"/>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rial Black" pitchFamily="34" charset="0"/>
              </a:rPr>
              <a:t>Most Common injuries</a:t>
            </a:r>
            <a:br>
              <a:rPr lang="en-US" sz="3600" b="1" dirty="0" smtClean="0">
                <a:latin typeface="Arial Black" pitchFamily="34" charset="0"/>
              </a:rPr>
            </a:br>
            <a:r>
              <a:rPr lang="en-US" sz="3600" b="1" dirty="0" smtClean="0">
                <a:latin typeface="Arial Black" pitchFamily="34" charset="0"/>
              </a:rPr>
              <a:t>Falls</a:t>
            </a:r>
            <a:endParaRPr lang="en-US" sz="3600" b="1" dirty="0">
              <a:latin typeface="Arial Black" pitchFamily="34" charset="0"/>
            </a:endParaRPr>
          </a:p>
        </p:txBody>
      </p:sp>
      <p:sp>
        <p:nvSpPr>
          <p:cNvPr id="3" name="Content Placeholder 2"/>
          <p:cNvSpPr>
            <a:spLocks noGrp="1"/>
          </p:cNvSpPr>
          <p:nvPr>
            <p:ph idx="1"/>
          </p:nvPr>
        </p:nvSpPr>
        <p:spPr>
          <a:xfrm>
            <a:off x="457200" y="1981200"/>
            <a:ext cx="5867400" cy="4419600"/>
          </a:xfrm>
        </p:spPr>
        <p:txBody>
          <a:bodyPr/>
          <a:lstStyle/>
          <a:p>
            <a:pPr>
              <a:lnSpc>
                <a:spcPct val="85000"/>
              </a:lnSpc>
              <a:spcBef>
                <a:spcPct val="35000"/>
              </a:spcBef>
            </a:pPr>
            <a:r>
              <a:rPr lang="en-US" dirty="0" smtClean="0">
                <a:latin typeface="+mj-lt"/>
              </a:rPr>
              <a:t>Caused by involuntary electric shock</a:t>
            </a:r>
          </a:p>
          <a:p>
            <a:pPr>
              <a:lnSpc>
                <a:spcPct val="85000"/>
              </a:lnSpc>
              <a:spcBef>
                <a:spcPct val="35000"/>
              </a:spcBef>
            </a:pPr>
            <a:r>
              <a:rPr lang="en-US" dirty="0" smtClean="0">
                <a:latin typeface="+mj-lt"/>
              </a:rPr>
              <a:t>Occurs on personnel working in elevated locations (ladder, scaffolds, etc)</a:t>
            </a:r>
          </a:p>
          <a:p>
            <a:pPr>
              <a:lnSpc>
                <a:spcPct val="85000"/>
              </a:lnSpc>
              <a:spcBef>
                <a:spcPct val="35000"/>
              </a:spcBef>
            </a:pPr>
            <a:r>
              <a:rPr lang="en-US" dirty="0" smtClean="0">
                <a:latin typeface="+mj-lt"/>
              </a:rPr>
              <a:t>May result in serious injury or death</a:t>
            </a:r>
          </a:p>
        </p:txBody>
      </p:sp>
      <p:pic>
        <p:nvPicPr>
          <p:cNvPr id="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1905000"/>
            <a:ext cx="2453728" cy="3962400"/>
          </a:xfrm>
          <a:prstGeom prst="rect">
            <a:avLst/>
          </a:prstGeom>
          <a:noFill/>
          <a:ln w="9525">
            <a:noFill/>
            <a:miter lim="800000"/>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rial Black" pitchFamily="34" charset="0"/>
              </a:rPr>
              <a:t>PERSONAL PROTECTIVE: EQUIPMENT</a:t>
            </a:r>
            <a:endParaRPr lang="en-US" sz="3600" b="1" dirty="0">
              <a:latin typeface="Arial Black" pitchFamily="34" charset="0"/>
            </a:endParaRPr>
          </a:p>
        </p:txBody>
      </p:sp>
      <p:sp>
        <p:nvSpPr>
          <p:cNvPr id="3" name="Content Placeholder 2"/>
          <p:cNvSpPr>
            <a:spLocks noGrp="1"/>
          </p:cNvSpPr>
          <p:nvPr>
            <p:ph idx="1"/>
          </p:nvPr>
        </p:nvSpPr>
        <p:spPr>
          <a:xfrm>
            <a:off x="609600" y="2057400"/>
            <a:ext cx="5715000" cy="4419600"/>
          </a:xfrm>
        </p:spPr>
        <p:txBody>
          <a:bodyPr/>
          <a:lstStyle/>
          <a:p>
            <a:pPr>
              <a:lnSpc>
                <a:spcPct val="85000"/>
              </a:lnSpc>
              <a:spcBef>
                <a:spcPct val="35000"/>
              </a:spcBef>
            </a:pPr>
            <a:r>
              <a:rPr lang="en-US" dirty="0" smtClean="0">
                <a:latin typeface="Arial" pitchFamily="34" charset="0"/>
                <a:cs typeface="Arial" pitchFamily="34" charset="0"/>
              </a:rPr>
              <a:t>PPE should always be first line of defense</a:t>
            </a:r>
          </a:p>
          <a:p>
            <a:pPr>
              <a:lnSpc>
                <a:spcPct val="85000"/>
              </a:lnSpc>
              <a:spcBef>
                <a:spcPct val="35000"/>
              </a:spcBef>
            </a:pPr>
            <a:r>
              <a:rPr lang="en-US" dirty="0" smtClean="0">
                <a:latin typeface="Arial" pitchFamily="34" charset="0"/>
                <a:cs typeface="Arial" pitchFamily="34" charset="0"/>
              </a:rPr>
              <a:t>Rubber gloves</a:t>
            </a:r>
          </a:p>
          <a:p>
            <a:pPr>
              <a:lnSpc>
                <a:spcPct val="85000"/>
              </a:lnSpc>
              <a:spcBef>
                <a:spcPct val="35000"/>
              </a:spcBef>
            </a:pPr>
            <a:r>
              <a:rPr lang="en-US" dirty="0" smtClean="0">
                <a:latin typeface="Arial" pitchFamily="34" charset="0"/>
                <a:cs typeface="Arial" pitchFamily="34" charset="0"/>
              </a:rPr>
              <a:t>Rubber Insulated work boots,</a:t>
            </a:r>
          </a:p>
          <a:p>
            <a:pPr>
              <a:lnSpc>
                <a:spcPct val="85000"/>
              </a:lnSpc>
              <a:spcBef>
                <a:spcPct val="35000"/>
              </a:spcBef>
              <a:buNone/>
            </a:pPr>
            <a:r>
              <a:rPr lang="en-US" dirty="0" smtClean="0">
                <a:latin typeface="Arial" pitchFamily="34" charset="0"/>
                <a:cs typeface="Arial" pitchFamily="34" charset="0"/>
              </a:rPr>
              <a:t>	Hoods, sleeves or blankets</a:t>
            </a:r>
          </a:p>
          <a:p>
            <a:pPr>
              <a:lnSpc>
                <a:spcPct val="85000"/>
              </a:lnSpc>
              <a:spcBef>
                <a:spcPct val="35000"/>
              </a:spcBef>
              <a:buNone/>
            </a:pPr>
            <a:endParaRPr lang="en-US" dirty="0" smtClean="0">
              <a:latin typeface="Arial" pitchFamily="34" charset="0"/>
              <a:cs typeface="Arial" pitchFamily="34" charset="0"/>
            </a:endParaRPr>
          </a:p>
        </p:txBody>
      </p:sp>
      <p:pic>
        <p:nvPicPr>
          <p:cNvPr id="5" name="Picture 1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538378" y="4000500"/>
            <a:ext cx="2180706" cy="1828800"/>
          </a:xfrm>
          <a:prstGeom prst="rect">
            <a:avLst/>
          </a:prstGeom>
          <a:noFill/>
        </p:spPr>
      </p:pic>
      <p:pic>
        <p:nvPicPr>
          <p:cNvPr id="7" name="Picture 12"/>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1828800"/>
            <a:ext cx="2151062" cy="2133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rial Black" pitchFamily="34" charset="0"/>
              </a:rPr>
              <a:t>SAFETY WORK PRACTICES</a:t>
            </a:r>
            <a:endParaRPr lang="en-US" sz="3600" b="1" dirty="0">
              <a:latin typeface="Arial Black" pitchFamily="34" charset="0"/>
            </a:endParaRPr>
          </a:p>
        </p:txBody>
      </p:sp>
      <p:sp>
        <p:nvSpPr>
          <p:cNvPr id="3" name="Content Placeholder 2"/>
          <p:cNvSpPr>
            <a:spLocks noGrp="1"/>
          </p:cNvSpPr>
          <p:nvPr>
            <p:ph idx="1"/>
          </p:nvPr>
        </p:nvSpPr>
        <p:spPr>
          <a:xfrm>
            <a:off x="533400" y="1828800"/>
            <a:ext cx="8229600" cy="4419600"/>
          </a:xfrm>
        </p:spPr>
        <p:txBody>
          <a:bodyPr/>
          <a:lstStyle/>
          <a:p>
            <a:pPr>
              <a:spcBef>
                <a:spcPct val="30000"/>
              </a:spcBef>
            </a:pPr>
            <a:r>
              <a:rPr lang="en-US" sz="3000" dirty="0" smtClean="0">
                <a:latin typeface="+mj-lt"/>
              </a:rPr>
              <a:t>Only qualify person should work on electrical equipment</a:t>
            </a:r>
          </a:p>
          <a:p>
            <a:pPr>
              <a:spcBef>
                <a:spcPct val="30000"/>
              </a:spcBef>
            </a:pPr>
            <a:r>
              <a:rPr lang="en-US" sz="3000" dirty="0" smtClean="0">
                <a:latin typeface="+mj-lt"/>
              </a:rPr>
              <a:t>Use special insulated tools when working on fuses with energized terminals </a:t>
            </a:r>
          </a:p>
          <a:p>
            <a:pPr>
              <a:spcBef>
                <a:spcPct val="30000"/>
              </a:spcBef>
            </a:pPr>
            <a:r>
              <a:rPr lang="en-US" sz="3000" dirty="0" smtClean="0">
                <a:latin typeface="+mj-lt"/>
              </a:rPr>
              <a:t>Don’t use worn or frayed cords and cables</a:t>
            </a:r>
          </a:p>
          <a:p>
            <a:pPr>
              <a:spcBef>
                <a:spcPct val="30000"/>
              </a:spcBef>
            </a:pPr>
            <a:r>
              <a:rPr lang="en-US" sz="3000" dirty="0" smtClean="0">
                <a:latin typeface="+mj-lt"/>
              </a:rPr>
              <a:t>Don’t fasten extension cords with staples, hang from nails, or suspend by wire.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96200" cy="1143000"/>
          </a:xfrm>
        </p:spPr>
        <p:txBody>
          <a:bodyPr/>
          <a:lstStyle/>
          <a:p>
            <a:r>
              <a:rPr lang="en-US" sz="3600" dirty="0" smtClean="0">
                <a:latin typeface="Arial Black" pitchFamily="34" charset="0"/>
              </a:rPr>
              <a:t>Objectives</a:t>
            </a:r>
            <a:endParaRPr lang="en-US" sz="3600" dirty="0">
              <a:latin typeface="Arial Black" pitchFamily="34" charset="0"/>
            </a:endParaRPr>
          </a:p>
        </p:txBody>
      </p:sp>
      <p:sp>
        <p:nvSpPr>
          <p:cNvPr id="3" name="Content Placeholder 2"/>
          <p:cNvSpPr>
            <a:spLocks noGrp="1"/>
          </p:cNvSpPr>
          <p:nvPr>
            <p:ph idx="1"/>
          </p:nvPr>
        </p:nvSpPr>
        <p:spPr>
          <a:xfrm>
            <a:off x="381000" y="1676400"/>
            <a:ext cx="8610600" cy="4038600"/>
          </a:xfrm>
        </p:spPr>
        <p:txBody>
          <a:bodyPr/>
          <a:lstStyle/>
          <a:p>
            <a:r>
              <a:rPr lang="en-US" sz="2800" dirty="0" smtClean="0">
                <a:latin typeface="+mj-lt"/>
              </a:rPr>
              <a:t>Participants will:</a:t>
            </a:r>
          </a:p>
          <a:p>
            <a:r>
              <a:rPr lang="en-US" sz="2900" dirty="0" smtClean="0">
                <a:latin typeface="+mj-lt"/>
              </a:rPr>
              <a:t>Identify the four major hazards of construction  and how to avoid them</a:t>
            </a:r>
          </a:p>
          <a:p>
            <a:r>
              <a:rPr lang="en-US" sz="2800" dirty="0" smtClean="0">
                <a:latin typeface="+mj-lt"/>
              </a:rPr>
              <a:t>Describe ways to protect themselves from hazards</a:t>
            </a:r>
          </a:p>
          <a:p>
            <a:r>
              <a:rPr lang="en-US" sz="2800" dirty="0" smtClean="0">
                <a:latin typeface="+mj-lt"/>
              </a:rPr>
              <a:t>Learn how to select and use Personal Protective Equipment (PPE)</a:t>
            </a:r>
          </a:p>
          <a:p>
            <a:r>
              <a:rPr lang="en-US" sz="2800" dirty="0" smtClean="0">
                <a:latin typeface="+mj-lt"/>
              </a:rPr>
              <a:t>Apply safety procedures when working in or around Trenches, Electrical equipment, Scaffolds and Power Tools</a:t>
            </a:r>
          </a:p>
          <a:p>
            <a:endParaRPr lang="en-US" sz="2800" dirty="0" smtClean="0">
              <a:latin typeface="+mj-lt"/>
            </a:endParaRPr>
          </a:p>
          <a:p>
            <a:endParaRPr lang="en-US" sz="2800" dirty="0">
              <a:latin typeface="+mj-lt"/>
            </a:endParaRPr>
          </a:p>
        </p:txBody>
      </p:sp>
    </p:spTree>
    <p:extLst>
      <p:ext uri="{BB962C8B-B14F-4D97-AF65-F5344CB8AC3E}">
        <p14:creationId xmlns:p14="http://schemas.microsoft.com/office/powerpoint/2010/main" val="643648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rial Black" pitchFamily="34" charset="0"/>
              </a:rPr>
              <a:t>SAFETY WORK PRACTICES</a:t>
            </a:r>
            <a:endParaRPr lang="en-US" sz="3600" b="1" dirty="0">
              <a:latin typeface="Arial Black" pitchFamily="34" charset="0"/>
            </a:endParaRPr>
          </a:p>
        </p:txBody>
      </p:sp>
      <p:sp>
        <p:nvSpPr>
          <p:cNvPr id="3" name="Content Placeholder 2"/>
          <p:cNvSpPr>
            <a:spLocks noGrp="1"/>
          </p:cNvSpPr>
          <p:nvPr>
            <p:ph idx="1"/>
          </p:nvPr>
        </p:nvSpPr>
        <p:spPr>
          <a:xfrm>
            <a:off x="762000" y="1828800"/>
            <a:ext cx="8077200" cy="4419600"/>
          </a:xfrm>
        </p:spPr>
        <p:txBody>
          <a:bodyPr/>
          <a:lstStyle/>
          <a:p>
            <a:pPr>
              <a:spcBef>
                <a:spcPct val="30000"/>
              </a:spcBef>
            </a:pPr>
            <a:r>
              <a:rPr lang="en-US" sz="3200" dirty="0" smtClean="0">
                <a:latin typeface="+mj-lt"/>
              </a:rPr>
              <a:t>De-energize live parts before commencing work</a:t>
            </a:r>
          </a:p>
          <a:p>
            <a:pPr>
              <a:spcBef>
                <a:spcPct val="30000"/>
              </a:spcBef>
            </a:pPr>
            <a:r>
              <a:rPr lang="en-US" sz="3200" dirty="0" smtClean="0">
                <a:latin typeface="+mj-lt"/>
              </a:rPr>
              <a:t>Lock or Tag out circuits (or both)</a:t>
            </a:r>
          </a:p>
          <a:p>
            <a:pPr>
              <a:spcBef>
                <a:spcPct val="30000"/>
              </a:spcBef>
            </a:pPr>
            <a:r>
              <a:rPr lang="en-US" sz="3200" dirty="0" smtClean="0">
                <a:latin typeface="+mj-lt"/>
              </a:rPr>
              <a:t>Inspect extension cords</a:t>
            </a:r>
          </a:p>
          <a:p>
            <a:pPr>
              <a:spcBef>
                <a:spcPct val="30000"/>
              </a:spcBef>
            </a:pPr>
            <a:r>
              <a:rPr lang="en-US" sz="3200" dirty="0" smtClean="0">
                <a:latin typeface="+mj-lt"/>
              </a:rPr>
              <a:t>Avoid contact with overhead lines</a:t>
            </a:r>
          </a:p>
          <a:p>
            <a:pPr>
              <a:spcBef>
                <a:spcPct val="30000"/>
              </a:spcBef>
            </a:pPr>
            <a:r>
              <a:rPr lang="en-US" sz="3200" dirty="0" smtClean="0">
                <a:latin typeface="+mj-lt"/>
              </a:rPr>
              <a:t>Avoid wet conditions</a:t>
            </a:r>
          </a:p>
          <a:p>
            <a:pPr>
              <a:spcBef>
                <a:spcPct val="30000"/>
              </a:spcBef>
            </a:pPr>
            <a:r>
              <a:rPr lang="en-US" sz="3200" dirty="0" smtClean="0">
                <a:latin typeface="+mj-lt"/>
              </a:rPr>
              <a:t>Check switches and insulation</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96200" cy="1143000"/>
          </a:xfrm>
        </p:spPr>
        <p:txBody>
          <a:bodyPr/>
          <a:lstStyle/>
          <a:p>
            <a:r>
              <a:rPr lang="en-US" sz="3600" b="1" dirty="0" smtClean="0">
                <a:latin typeface="Arial Black" pitchFamily="34" charset="0"/>
              </a:rPr>
              <a:t>SUMMARY</a:t>
            </a:r>
            <a:endParaRPr lang="en-US" sz="3600" b="1" dirty="0">
              <a:latin typeface="Arial Black" pitchFamily="34" charset="0"/>
            </a:endParaRPr>
          </a:p>
        </p:txBody>
      </p:sp>
      <p:sp>
        <p:nvSpPr>
          <p:cNvPr id="3" name="Content Placeholder 2"/>
          <p:cNvSpPr>
            <a:spLocks noGrp="1"/>
          </p:cNvSpPr>
          <p:nvPr>
            <p:ph idx="1"/>
          </p:nvPr>
        </p:nvSpPr>
        <p:spPr>
          <a:xfrm>
            <a:off x="304800" y="1828800"/>
            <a:ext cx="6781800" cy="4419600"/>
          </a:xfrm>
        </p:spPr>
        <p:txBody>
          <a:bodyPr/>
          <a:lstStyle/>
          <a:p>
            <a:pPr>
              <a:lnSpc>
                <a:spcPct val="90000"/>
              </a:lnSpc>
              <a:buFontTx/>
              <a:buNone/>
            </a:pPr>
            <a:r>
              <a:rPr lang="en-US" sz="3200" dirty="0" smtClean="0">
                <a:latin typeface="+mj-lt"/>
              </a:rPr>
              <a:t>Electrical equipment must be:</a:t>
            </a:r>
          </a:p>
          <a:p>
            <a:pPr lvl="1">
              <a:lnSpc>
                <a:spcPct val="90000"/>
              </a:lnSpc>
            </a:pPr>
            <a:r>
              <a:rPr lang="en-US" sz="2800" dirty="0" smtClean="0">
                <a:latin typeface="+mj-lt"/>
              </a:rPr>
              <a:t> Listed and labeled</a:t>
            </a:r>
          </a:p>
          <a:p>
            <a:pPr lvl="1">
              <a:lnSpc>
                <a:spcPct val="90000"/>
              </a:lnSpc>
            </a:pPr>
            <a:r>
              <a:rPr lang="en-US" sz="2800" dirty="0" smtClean="0">
                <a:latin typeface="+mj-lt"/>
              </a:rPr>
              <a:t> Free from hazards</a:t>
            </a:r>
          </a:p>
          <a:p>
            <a:pPr lvl="1">
              <a:lnSpc>
                <a:spcPct val="90000"/>
              </a:lnSpc>
            </a:pPr>
            <a:r>
              <a:rPr lang="en-US" sz="2800" dirty="0" smtClean="0">
                <a:latin typeface="+mj-lt"/>
              </a:rPr>
              <a:t> Used in the proper manner</a:t>
            </a:r>
          </a:p>
          <a:p>
            <a:pPr>
              <a:lnSpc>
                <a:spcPct val="120000"/>
              </a:lnSpc>
              <a:buFontTx/>
              <a:buNone/>
            </a:pPr>
            <a:r>
              <a:rPr lang="en-US" sz="3200" dirty="0" smtClean="0">
                <a:latin typeface="+mj-lt"/>
              </a:rPr>
              <a:t>If you use electrical tools you must be:</a:t>
            </a:r>
          </a:p>
          <a:p>
            <a:pPr lvl="1">
              <a:lnSpc>
                <a:spcPct val="90000"/>
              </a:lnSpc>
            </a:pPr>
            <a:r>
              <a:rPr lang="en-US" sz="2800" dirty="0" smtClean="0">
                <a:latin typeface="+mj-lt"/>
              </a:rPr>
              <a:t> Protected from electrical shock</a:t>
            </a:r>
          </a:p>
          <a:p>
            <a:pPr lvl="1">
              <a:lnSpc>
                <a:spcPct val="90000"/>
              </a:lnSpc>
            </a:pPr>
            <a:r>
              <a:rPr lang="en-US" sz="2800" dirty="0" smtClean="0">
                <a:latin typeface="+mj-lt"/>
              </a:rPr>
              <a:t> Provided necessary safety equipment</a:t>
            </a:r>
          </a:p>
          <a:p>
            <a:pPr>
              <a:lnSpc>
                <a:spcPct val="90000"/>
              </a:lnSpc>
              <a:buFontTx/>
              <a:buNone/>
            </a:pPr>
            <a:r>
              <a:rPr lang="en-US" sz="3200" dirty="0" smtClean="0">
                <a:latin typeface="+mj-lt"/>
              </a:rPr>
              <a:t>			</a:t>
            </a:r>
          </a:p>
          <a:p>
            <a:pPr>
              <a:lnSpc>
                <a:spcPct val="150000"/>
              </a:lnSpc>
              <a:spcBef>
                <a:spcPct val="30000"/>
              </a:spcBef>
            </a:pPr>
            <a:endParaRPr lang="en-US" sz="3600" dirty="0" smtClean="0">
              <a:latin typeface="+mj-lt"/>
            </a:endParaRPr>
          </a:p>
        </p:txBody>
      </p:sp>
      <p:pic>
        <p:nvPicPr>
          <p:cNvPr id="2051" name="Picture 3" descr="C:\Users\Dajona90\Pictures\homer.jpg"/>
          <p:cNvPicPr>
            <a:picLocks noChangeAspect="1" noChangeArrowheads="1"/>
          </p:cNvPicPr>
          <p:nvPr/>
        </p:nvPicPr>
        <p:blipFill>
          <a:blip r:embed="rId3" cstate="print"/>
          <a:srcRect/>
          <a:stretch>
            <a:fillRect/>
          </a:stretch>
        </p:blipFill>
        <p:spPr bwMode="auto">
          <a:xfrm>
            <a:off x="6648450" y="2514600"/>
            <a:ext cx="2236510" cy="289497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lide Number Placeholder 5"/>
          <p:cNvSpPr>
            <a:spLocks noGrp="1"/>
          </p:cNvSpPr>
          <p:nvPr>
            <p:ph type="sldNum" sz="quarter" idx="12"/>
          </p:nvPr>
        </p:nvSpPr>
        <p:spPr/>
        <p:txBody>
          <a:bodyPr/>
          <a:lstStyle/>
          <a:p>
            <a:fld id="{2F612FDA-E493-4FAA-BC91-21740FDFF046}" type="slidenum">
              <a:rPr lang="en-US"/>
              <a:pPr/>
              <a:t>32</a:t>
            </a:fld>
            <a:endParaRPr lang="en-US">
              <a:solidFill>
                <a:schemeClr val="bg2"/>
              </a:solidFill>
            </a:endParaRPr>
          </a:p>
        </p:txBody>
      </p:sp>
      <p:grpSp>
        <p:nvGrpSpPr>
          <p:cNvPr id="2" name="Group 6"/>
          <p:cNvGrpSpPr>
            <a:grpSpLocks/>
          </p:cNvGrpSpPr>
          <p:nvPr/>
        </p:nvGrpSpPr>
        <p:grpSpPr bwMode="auto">
          <a:xfrm>
            <a:off x="2133600" y="2971800"/>
            <a:ext cx="5029200" cy="2590800"/>
            <a:chOff x="534" y="732"/>
            <a:chExt cx="4746" cy="3019"/>
          </a:xfrm>
        </p:grpSpPr>
        <p:sp>
          <p:nvSpPr>
            <p:cNvPr id="2055" name="Freeform 7"/>
            <p:cNvSpPr>
              <a:spLocks/>
            </p:cNvSpPr>
            <p:nvPr/>
          </p:nvSpPr>
          <p:spPr bwMode="auto">
            <a:xfrm>
              <a:off x="534" y="1882"/>
              <a:ext cx="3596" cy="1869"/>
            </a:xfrm>
            <a:custGeom>
              <a:avLst/>
              <a:gdLst/>
              <a:ahLst/>
              <a:cxnLst>
                <a:cxn ang="0">
                  <a:pos x="0" y="0"/>
                </a:cxn>
                <a:cxn ang="0">
                  <a:pos x="1007" y="0"/>
                </a:cxn>
                <a:cxn ang="0">
                  <a:pos x="1007" y="1437"/>
                </a:cxn>
                <a:cxn ang="0">
                  <a:pos x="2085" y="1437"/>
                </a:cxn>
                <a:cxn ang="0">
                  <a:pos x="2085" y="0"/>
                </a:cxn>
                <a:cxn ang="0">
                  <a:pos x="3595" y="0"/>
                </a:cxn>
                <a:cxn ang="0">
                  <a:pos x="3595" y="1868"/>
                </a:cxn>
                <a:cxn ang="0">
                  <a:pos x="0" y="1868"/>
                </a:cxn>
                <a:cxn ang="0">
                  <a:pos x="0" y="0"/>
                </a:cxn>
                <a:cxn ang="0">
                  <a:pos x="0" y="0"/>
                </a:cxn>
              </a:cxnLst>
              <a:rect l="0" t="0" r="r" b="b"/>
              <a:pathLst>
                <a:path w="3596" h="1869">
                  <a:moveTo>
                    <a:pt x="0" y="0"/>
                  </a:moveTo>
                  <a:lnTo>
                    <a:pt x="1007" y="0"/>
                  </a:lnTo>
                  <a:lnTo>
                    <a:pt x="1007" y="1437"/>
                  </a:lnTo>
                  <a:lnTo>
                    <a:pt x="2085" y="1437"/>
                  </a:lnTo>
                  <a:lnTo>
                    <a:pt x="2085" y="0"/>
                  </a:lnTo>
                  <a:lnTo>
                    <a:pt x="3595" y="0"/>
                  </a:lnTo>
                  <a:lnTo>
                    <a:pt x="3595" y="1868"/>
                  </a:lnTo>
                  <a:lnTo>
                    <a:pt x="0" y="1868"/>
                  </a:lnTo>
                  <a:lnTo>
                    <a:pt x="0" y="0"/>
                  </a:lnTo>
                  <a:lnTo>
                    <a:pt x="0" y="0"/>
                  </a:lnTo>
                </a:path>
              </a:pathLst>
            </a:custGeom>
            <a:solidFill>
              <a:srgbClr val="A8A8A8"/>
            </a:solidFill>
            <a:ln w="9525" cap="rnd">
              <a:noFill/>
              <a:round/>
              <a:headEnd/>
              <a:tailEnd/>
            </a:ln>
            <a:effectLst/>
          </p:spPr>
          <p:txBody>
            <a:bodyPr/>
            <a:lstStyle/>
            <a:p>
              <a:endParaRPr lang="en-US"/>
            </a:p>
          </p:txBody>
        </p:sp>
        <p:sp>
          <p:nvSpPr>
            <p:cNvPr id="2056" name="Freeform 8"/>
            <p:cNvSpPr>
              <a:spLocks/>
            </p:cNvSpPr>
            <p:nvPr/>
          </p:nvSpPr>
          <p:spPr bwMode="auto">
            <a:xfrm>
              <a:off x="534" y="1882"/>
              <a:ext cx="3596" cy="1869"/>
            </a:xfrm>
            <a:custGeom>
              <a:avLst/>
              <a:gdLst/>
              <a:ahLst/>
              <a:cxnLst>
                <a:cxn ang="0">
                  <a:pos x="0" y="0"/>
                </a:cxn>
                <a:cxn ang="0">
                  <a:pos x="1007" y="0"/>
                </a:cxn>
                <a:cxn ang="0">
                  <a:pos x="1007" y="1437"/>
                </a:cxn>
                <a:cxn ang="0">
                  <a:pos x="2085" y="1437"/>
                </a:cxn>
                <a:cxn ang="0">
                  <a:pos x="2085" y="0"/>
                </a:cxn>
                <a:cxn ang="0">
                  <a:pos x="3595" y="0"/>
                </a:cxn>
                <a:cxn ang="0">
                  <a:pos x="3595" y="1868"/>
                </a:cxn>
                <a:cxn ang="0">
                  <a:pos x="0" y="1868"/>
                </a:cxn>
                <a:cxn ang="0">
                  <a:pos x="0" y="0"/>
                </a:cxn>
              </a:cxnLst>
              <a:rect l="0" t="0" r="r" b="b"/>
              <a:pathLst>
                <a:path w="3596" h="1869">
                  <a:moveTo>
                    <a:pt x="0" y="0"/>
                  </a:moveTo>
                  <a:lnTo>
                    <a:pt x="1007" y="0"/>
                  </a:lnTo>
                  <a:lnTo>
                    <a:pt x="1007" y="1437"/>
                  </a:lnTo>
                  <a:lnTo>
                    <a:pt x="2085" y="1437"/>
                  </a:lnTo>
                  <a:lnTo>
                    <a:pt x="2085" y="0"/>
                  </a:lnTo>
                  <a:lnTo>
                    <a:pt x="3595" y="0"/>
                  </a:lnTo>
                  <a:lnTo>
                    <a:pt x="3595" y="1868"/>
                  </a:lnTo>
                  <a:lnTo>
                    <a:pt x="0" y="1868"/>
                  </a:lnTo>
                  <a:lnTo>
                    <a:pt x="0" y="0"/>
                  </a:lnTo>
                </a:path>
              </a:pathLst>
            </a:custGeom>
            <a:noFill/>
            <a:ln w="12700" cap="rnd" cmpd="sng">
              <a:solidFill>
                <a:srgbClr val="A8A8A8"/>
              </a:solidFill>
              <a:prstDash val="solid"/>
              <a:round/>
              <a:headEnd/>
              <a:tailEnd/>
            </a:ln>
            <a:effectLst/>
          </p:spPr>
          <p:txBody>
            <a:bodyPr/>
            <a:lstStyle/>
            <a:p>
              <a:endParaRPr lang="en-US"/>
            </a:p>
          </p:txBody>
        </p:sp>
        <p:sp>
          <p:nvSpPr>
            <p:cNvPr id="2057" name="Freeform 9"/>
            <p:cNvSpPr>
              <a:spLocks/>
            </p:cNvSpPr>
            <p:nvPr/>
          </p:nvSpPr>
          <p:spPr bwMode="auto">
            <a:xfrm>
              <a:off x="1541" y="1019"/>
              <a:ext cx="863" cy="2301"/>
            </a:xfrm>
            <a:custGeom>
              <a:avLst/>
              <a:gdLst/>
              <a:ahLst/>
              <a:cxnLst>
                <a:cxn ang="0">
                  <a:pos x="862" y="0"/>
                </a:cxn>
                <a:cxn ang="0">
                  <a:pos x="0" y="863"/>
                </a:cxn>
                <a:cxn ang="0">
                  <a:pos x="0" y="2300"/>
                </a:cxn>
                <a:cxn ang="0">
                  <a:pos x="862" y="1438"/>
                </a:cxn>
                <a:cxn ang="0">
                  <a:pos x="862" y="0"/>
                </a:cxn>
                <a:cxn ang="0">
                  <a:pos x="862" y="0"/>
                </a:cxn>
              </a:cxnLst>
              <a:rect l="0" t="0" r="r" b="b"/>
              <a:pathLst>
                <a:path w="863" h="2301">
                  <a:moveTo>
                    <a:pt x="862" y="0"/>
                  </a:moveTo>
                  <a:lnTo>
                    <a:pt x="0" y="863"/>
                  </a:lnTo>
                  <a:lnTo>
                    <a:pt x="0" y="2300"/>
                  </a:lnTo>
                  <a:lnTo>
                    <a:pt x="862" y="1438"/>
                  </a:lnTo>
                  <a:lnTo>
                    <a:pt x="862" y="0"/>
                  </a:lnTo>
                  <a:lnTo>
                    <a:pt x="862" y="0"/>
                  </a:lnTo>
                </a:path>
              </a:pathLst>
            </a:custGeom>
            <a:solidFill>
              <a:srgbClr val="BFBFBF"/>
            </a:solidFill>
            <a:ln w="9525" cap="rnd">
              <a:noFill/>
              <a:round/>
              <a:headEnd/>
              <a:tailEnd/>
            </a:ln>
            <a:effectLst/>
          </p:spPr>
          <p:txBody>
            <a:bodyPr/>
            <a:lstStyle/>
            <a:p>
              <a:endParaRPr lang="en-US"/>
            </a:p>
          </p:txBody>
        </p:sp>
        <p:sp>
          <p:nvSpPr>
            <p:cNvPr id="2058" name="Freeform 10"/>
            <p:cNvSpPr>
              <a:spLocks/>
            </p:cNvSpPr>
            <p:nvPr/>
          </p:nvSpPr>
          <p:spPr bwMode="auto">
            <a:xfrm>
              <a:off x="1541" y="1019"/>
              <a:ext cx="863" cy="2301"/>
            </a:xfrm>
            <a:custGeom>
              <a:avLst/>
              <a:gdLst/>
              <a:ahLst/>
              <a:cxnLst>
                <a:cxn ang="0">
                  <a:pos x="862" y="0"/>
                </a:cxn>
                <a:cxn ang="0">
                  <a:pos x="0" y="863"/>
                </a:cxn>
                <a:cxn ang="0">
                  <a:pos x="0" y="2300"/>
                </a:cxn>
                <a:cxn ang="0">
                  <a:pos x="862" y="1438"/>
                </a:cxn>
                <a:cxn ang="0">
                  <a:pos x="862" y="0"/>
                </a:cxn>
              </a:cxnLst>
              <a:rect l="0" t="0" r="r" b="b"/>
              <a:pathLst>
                <a:path w="863" h="2301">
                  <a:moveTo>
                    <a:pt x="862" y="0"/>
                  </a:moveTo>
                  <a:lnTo>
                    <a:pt x="0" y="863"/>
                  </a:lnTo>
                  <a:lnTo>
                    <a:pt x="0" y="2300"/>
                  </a:lnTo>
                  <a:lnTo>
                    <a:pt x="862" y="1438"/>
                  </a:lnTo>
                  <a:lnTo>
                    <a:pt x="862" y="0"/>
                  </a:lnTo>
                </a:path>
              </a:pathLst>
            </a:custGeom>
            <a:noFill/>
            <a:ln w="12700" cap="rnd" cmpd="sng">
              <a:solidFill>
                <a:srgbClr val="BFBFBF"/>
              </a:solidFill>
              <a:prstDash val="solid"/>
              <a:round/>
              <a:headEnd/>
              <a:tailEnd/>
            </a:ln>
            <a:effectLst/>
          </p:spPr>
          <p:txBody>
            <a:bodyPr/>
            <a:lstStyle/>
            <a:p>
              <a:endParaRPr lang="en-US"/>
            </a:p>
          </p:txBody>
        </p:sp>
        <p:sp>
          <p:nvSpPr>
            <p:cNvPr id="2059" name="Freeform 11"/>
            <p:cNvSpPr>
              <a:spLocks/>
            </p:cNvSpPr>
            <p:nvPr/>
          </p:nvSpPr>
          <p:spPr bwMode="auto">
            <a:xfrm>
              <a:off x="1541" y="2457"/>
              <a:ext cx="1079" cy="863"/>
            </a:xfrm>
            <a:custGeom>
              <a:avLst/>
              <a:gdLst/>
              <a:ahLst/>
              <a:cxnLst>
                <a:cxn ang="0">
                  <a:pos x="0" y="862"/>
                </a:cxn>
                <a:cxn ang="0">
                  <a:pos x="1078" y="862"/>
                </a:cxn>
                <a:cxn ang="0">
                  <a:pos x="1078" y="0"/>
                </a:cxn>
                <a:cxn ang="0">
                  <a:pos x="862" y="0"/>
                </a:cxn>
                <a:cxn ang="0">
                  <a:pos x="0" y="862"/>
                </a:cxn>
                <a:cxn ang="0">
                  <a:pos x="0" y="862"/>
                </a:cxn>
              </a:cxnLst>
              <a:rect l="0" t="0" r="r" b="b"/>
              <a:pathLst>
                <a:path w="1079" h="863">
                  <a:moveTo>
                    <a:pt x="0" y="862"/>
                  </a:moveTo>
                  <a:lnTo>
                    <a:pt x="1078" y="862"/>
                  </a:lnTo>
                  <a:lnTo>
                    <a:pt x="1078" y="0"/>
                  </a:lnTo>
                  <a:lnTo>
                    <a:pt x="862" y="0"/>
                  </a:lnTo>
                  <a:lnTo>
                    <a:pt x="0" y="862"/>
                  </a:lnTo>
                  <a:lnTo>
                    <a:pt x="0" y="862"/>
                  </a:lnTo>
                </a:path>
              </a:pathLst>
            </a:custGeom>
            <a:solidFill>
              <a:srgbClr val="D8D8BF"/>
            </a:solidFill>
            <a:ln w="9525" cap="rnd">
              <a:noFill/>
              <a:round/>
              <a:headEnd/>
              <a:tailEnd/>
            </a:ln>
            <a:effectLst/>
          </p:spPr>
          <p:txBody>
            <a:bodyPr/>
            <a:lstStyle/>
            <a:p>
              <a:endParaRPr lang="en-US"/>
            </a:p>
          </p:txBody>
        </p:sp>
        <p:sp>
          <p:nvSpPr>
            <p:cNvPr id="2060" name="Freeform 12"/>
            <p:cNvSpPr>
              <a:spLocks/>
            </p:cNvSpPr>
            <p:nvPr/>
          </p:nvSpPr>
          <p:spPr bwMode="auto">
            <a:xfrm>
              <a:off x="1541" y="2457"/>
              <a:ext cx="1079" cy="863"/>
            </a:xfrm>
            <a:custGeom>
              <a:avLst/>
              <a:gdLst/>
              <a:ahLst/>
              <a:cxnLst>
                <a:cxn ang="0">
                  <a:pos x="0" y="862"/>
                </a:cxn>
                <a:cxn ang="0">
                  <a:pos x="1078" y="862"/>
                </a:cxn>
                <a:cxn ang="0">
                  <a:pos x="1078" y="0"/>
                </a:cxn>
                <a:cxn ang="0">
                  <a:pos x="862" y="0"/>
                </a:cxn>
                <a:cxn ang="0">
                  <a:pos x="0" y="862"/>
                </a:cxn>
              </a:cxnLst>
              <a:rect l="0" t="0" r="r" b="b"/>
              <a:pathLst>
                <a:path w="1079" h="863">
                  <a:moveTo>
                    <a:pt x="0" y="862"/>
                  </a:moveTo>
                  <a:lnTo>
                    <a:pt x="1078" y="862"/>
                  </a:lnTo>
                  <a:lnTo>
                    <a:pt x="1078" y="0"/>
                  </a:lnTo>
                  <a:lnTo>
                    <a:pt x="862" y="0"/>
                  </a:lnTo>
                  <a:lnTo>
                    <a:pt x="0" y="862"/>
                  </a:lnTo>
                </a:path>
              </a:pathLst>
            </a:custGeom>
            <a:noFill/>
            <a:ln w="12700" cap="rnd" cmpd="sng">
              <a:solidFill>
                <a:srgbClr val="D8D8BF"/>
              </a:solidFill>
              <a:prstDash val="solid"/>
              <a:round/>
              <a:headEnd/>
              <a:tailEnd/>
            </a:ln>
            <a:effectLst/>
          </p:spPr>
          <p:txBody>
            <a:bodyPr/>
            <a:lstStyle/>
            <a:p>
              <a:endParaRPr lang="en-US"/>
            </a:p>
          </p:txBody>
        </p:sp>
        <p:sp>
          <p:nvSpPr>
            <p:cNvPr id="2061" name="Freeform 13"/>
            <p:cNvSpPr>
              <a:spLocks/>
            </p:cNvSpPr>
            <p:nvPr/>
          </p:nvSpPr>
          <p:spPr bwMode="auto">
            <a:xfrm>
              <a:off x="534" y="732"/>
              <a:ext cx="4746" cy="1151"/>
            </a:xfrm>
            <a:custGeom>
              <a:avLst/>
              <a:gdLst/>
              <a:ahLst/>
              <a:cxnLst>
                <a:cxn ang="0">
                  <a:pos x="3595" y="1150"/>
                </a:cxn>
                <a:cxn ang="0">
                  <a:pos x="2085" y="1150"/>
                </a:cxn>
                <a:cxn ang="0">
                  <a:pos x="2948" y="287"/>
                </a:cxn>
                <a:cxn ang="0">
                  <a:pos x="1869" y="287"/>
                </a:cxn>
                <a:cxn ang="0">
                  <a:pos x="1007" y="1150"/>
                </a:cxn>
                <a:cxn ang="0">
                  <a:pos x="0" y="1150"/>
                </a:cxn>
                <a:cxn ang="0">
                  <a:pos x="1150" y="0"/>
                </a:cxn>
                <a:cxn ang="0">
                  <a:pos x="4745" y="0"/>
                </a:cxn>
                <a:cxn ang="0">
                  <a:pos x="3595" y="1150"/>
                </a:cxn>
                <a:cxn ang="0">
                  <a:pos x="3595" y="1150"/>
                </a:cxn>
              </a:cxnLst>
              <a:rect l="0" t="0" r="r" b="b"/>
              <a:pathLst>
                <a:path w="4746" h="1151">
                  <a:moveTo>
                    <a:pt x="3595" y="1150"/>
                  </a:moveTo>
                  <a:lnTo>
                    <a:pt x="2085" y="1150"/>
                  </a:lnTo>
                  <a:lnTo>
                    <a:pt x="2948" y="287"/>
                  </a:lnTo>
                  <a:lnTo>
                    <a:pt x="1869" y="287"/>
                  </a:lnTo>
                  <a:lnTo>
                    <a:pt x="1007" y="1150"/>
                  </a:lnTo>
                  <a:lnTo>
                    <a:pt x="0" y="1150"/>
                  </a:lnTo>
                  <a:lnTo>
                    <a:pt x="1150" y="0"/>
                  </a:lnTo>
                  <a:lnTo>
                    <a:pt x="4745" y="0"/>
                  </a:lnTo>
                  <a:lnTo>
                    <a:pt x="3595" y="1150"/>
                  </a:lnTo>
                  <a:lnTo>
                    <a:pt x="3595" y="1150"/>
                  </a:lnTo>
                </a:path>
              </a:pathLst>
            </a:custGeom>
            <a:solidFill>
              <a:srgbClr val="00FF00"/>
            </a:solidFill>
            <a:ln w="9525" cap="rnd">
              <a:noFill/>
              <a:round/>
              <a:headEnd/>
              <a:tailEnd/>
            </a:ln>
            <a:effectLst/>
          </p:spPr>
          <p:txBody>
            <a:bodyPr/>
            <a:lstStyle/>
            <a:p>
              <a:endParaRPr lang="en-US"/>
            </a:p>
          </p:txBody>
        </p:sp>
        <p:sp>
          <p:nvSpPr>
            <p:cNvPr id="2062" name="Freeform 14"/>
            <p:cNvSpPr>
              <a:spLocks/>
            </p:cNvSpPr>
            <p:nvPr/>
          </p:nvSpPr>
          <p:spPr bwMode="auto">
            <a:xfrm>
              <a:off x="534" y="732"/>
              <a:ext cx="4746" cy="1151"/>
            </a:xfrm>
            <a:custGeom>
              <a:avLst/>
              <a:gdLst/>
              <a:ahLst/>
              <a:cxnLst>
                <a:cxn ang="0">
                  <a:pos x="3595" y="1150"/>
                </a:cxn>
                <a:cxn ang="0">
                  <a:pos x="2085" y="1150"/>
                </a:cxn>
                <a:cxn ang="0">
                  <a:pos x="2948" y="287"/>
                </a:cxn>
                <a:cxn ang="0">
                  <a:pos x="1869" y="287"/>
                </a:cxn>
                <a:cxn ang="0">
                  <a:pos x="1007" y="1150"/>
                </a:cxn>
                <a:cxn ang="0">
                  <a:pos x="0" y="1150"/>
                </a:cxn>
                <a:cxn ang="0">
                  <a:pos x="1150" y="0"/>
                </a:cxn>
                <a:cxn ang="0">
                  <a:pos x="4745" y="0"/>
                </a:cxn>
                <a:cxn ang="0">
                  <a:pos x="3595" y="1150"/>
                </a:cxn>
              </a:cxnLst>
              <a:rect l="0" t="0" r="r" b="b"/>
              <a:pathLst>
                <a:path w="4746" h="1151">
                  <a:moveTo>
                    <a:pt x="3595" y="1150"/>
                  </a:moveTo>
                  <a:lnTo>
                    <a:pt x="2085" y="1150"/>
                  </a:lnTo>
                  <a:lnTo>
                    <a:pt x="2948" y="287"/>
                  </a:lnTo>
                  <a:lnTo>
                    <a:pt x="1869" y="287"/>
                  </a:lnTo>
                  <a:lnTo>
                    <a:pt x="1007" y="1150"/>
                  </a:lnTo>
                  <a:lnTo>
                    <a:pt x="0" y="1150"/>
                  </a:lnTo>
                  <a:lnTo>
                    <a:pt x="1150" y="0"/>
                  </a:lnTo>
                  <a:lnTo>
                    <a:pt x="4745" y="0"/>
                  </a:lnTo>
                  <a:lnTo>
                    <a:pt x="3595" y="1150"/>
                  </a:lnTo>
                </a:path>
              </a:pathLst>
            </a:custGeom>
            <a:noFill/>
            <a:ln w="12700" cap="rnd" cmpd="sng">
              <a:solidFill>
                <a:srgbClr val="00FF00"/>
              </a:solidFill>
              <a:prstDash val="solid"/>
              <a:round/>
              <a:headEnd/>
              <a:tailEnd/>
            </a:ln>
            <a:effectLst/>
          </p:spPr>
          <p:txBody>
            <a:bodyPr/>
            <a:lstStyle/>
            <a:p>
              <a:endParaRPr lang="en-US"/>
            </a:p>
          </p:txBody>
        </p:sp>
        <p:sp>
          <p:nvSpPr>
            <p:cNvPr id="2063" name="Freeform 15"/>
            <p:cNvSpPr>
              <a:spLocks/>
            </p:cNvSpPr>
            <p:nvPr/>
          </p:nvSpPr>
          <p:spPr bwMode="auto">
            <a:xfrm>
              <a:off x="4129" y="732"/>
              <a:ext cx="1151" cy="3019"/>
            </a:xfrm>
            <a:custGeom>
              <a:avLst/>
              <a:gdLst/>
              <a:ahLst/>
              <a:cxnLst>
                <a:cxn ang="0">
                  <a:pos x="0" y="3018"/>
                </a:cxn>
                <a:cxn ang="0">
                  <a:pos x="1150" y="1868"/>
                </a:cxn>
                <a:cxn ang="0">
                  <a:pos x="1150" y="0"/>
                </a:cxn>
                <a:cxn ang="0">
                  <a:pos x="0" y="1150"/>
                </a:cxn>
                <a:cxn ang="0">
                  <a:pos x="0" y="3018"/>
                </a:cxn>
                <a:cxn ang="0">
                  <a:pos x="0" y="3018"/>
                </a:cxn>
              </a:cxnLst>
              <a:rect l="0" t="0" r="r" b="b"/>
              <a:pathLst>
                <a:path w="1151" h="3019">
                  <a:moveTo>
                    <a:pt x="0" y="3018"/>
                  </a:moveTo>
                  <a:lnTo>
                    <a:pt x="1150" y="1868"/>
                  </a:lnTo>
                  <a:lnTo>
                    <a:pt x="1150" y="0"/>
                  </a:lnTo>
                  <a:lnTo>
                    <a:pt x="0" y="1150"/>
                  </a:lnTo>
                  <a:lnTo>
                    <a:pt x="0" y="3018"/>
                  </a:lnTo>
                  <a:lnTo>
                    <a:pt x="0" y="3018"/>
                  </a:lnTo>
                </a:path>
              </a:pathLst>
            </a:custGeom>
            <a:solidFill>
              <a:srgbClr val="BFBFBF"/>
            </a:solidFill>
            <a:ln w="9525" cap="rnd">
              <a:noFill/>
              <a:round/>
              <a:headEnd/>
              <a:tailEnd/>
            </a:ln>
            <a:effectLst/>
          </p:spPr>
          <p:txBody>
            <a:bodyPr/>
            <a:lstStyle/>
            <a:p>
              <a:endParaRPr lang="en-US"/>
            </a:p>
          </p:txBody>
        </p:sp>
        <p:sp>
          <p:nvSpPr>
            <p:cNvPr id="2064" name="Freeform 16"/>
            <p:cNvSpPr>
              <a:spLocks/>
            </p:cNvSpPr>
            <p:nvPr/>
          </p:nvSpPr>
          <p:spPr bwMode="auto">
            <a:xfrm>
              <a:off x="4129" y="732"/>
              <a:ext cx="1151" cy="3019"/>
            </a:xfrm>
            <a:custGeom>
              <a:avLst/>
              <a:gdLst/>
              <a:ahLst/>
              <a:cxnLst>
                <a:cxn ang="0">
                  <a:pos x="0" y="3018"/>
                </a:cxn>
                <a:cxn ang="0">
                  <a:pos x="1150" y="1868"/>
                </a:cxn>
                <a:cxn ang="0">
                  <a:pos x="1150" y="0"/>
                </a:cxn>
                <a:cxn ang="0">
                  <a:pos x="0" y="1150"/>
                </a:cxn>
                <a:cxn ang="0">
                  <a:pos x="0" y="3018"/>
                </a:cxn>
              </a:cxnLst>
              <a:rect l="0" t="0" r="r" b="b"/>
              <a:pathLst>
                <a:path w="1151" h="3019">
                  <a:moveTo>
                    <a:pt x="0" y="3018"/>
                  </a:moveTo>
                  <a:lnTo>
                    <a:pt x="1150" y="1868"/>
                  </a:lnTo>
                  <a:lnTo>
                    <a:pt x="1150" y="0"/>
                  </a:lnTo>
                  <a:lnTo>
                    <a:pt x="0" y="1150"/>
                  </a:lnTo>
                  <a:lnTo>
                    <a:pt x="0" y="3018"/>
                  </a:lnTo>
                </a:path>
              </a:pathLst>
            </a:custGeom>
            <a:noFill/>
            <a:ln w="12700" cap="rnd" cmpd="sng">
              <a:solidFill>
                <a:srgbClr val="BFBFBF"/>
              </a:solidFill>
              <a:prstDash val="solid"/>
              <a:round/>
              <a:headEnd/>
              <a:tailEnd/>
            </a:ln>
            <a:effectLst/>
          </p:spPr>
          <p:txBody>
            <a:bodyPr/>
            <a:lstStyle/>
            <a:p>
              <a:endParaRPr lang="en-US"/>
            </a:p>
          </p:txBody>
        </p:sp>
        <p:sp>
          <p:nvSpPr>
            <p:cNvPr id="2065" name="Freeform 17"/>
            <p:cNvSpPr>
              <a:spLocks/>
            </p:cNvSpPr>
            <p:nvPr/>
          </p:nvSpPr>
          <p:spPr bwMode="auto">
            <a:xfrm>
              <a:off x="2403" y="1019"/>
              <a:ext cx="1080" cy="1439"/>
            </a:xfrm>
            <a:custGeom>
              <a:avLst/>
              <a:gdLst/>
              <a:ahLst/>
              <a:cxnLst>
                <a:cxn ang="0">
                  <a:pos x="0" y="1438"/>
                </a:cxn>
                <a:cxn ang="0">
                  <a:pos x="0" y="0"/>
                </a:cxn>
                <a:cxn ang="0">
                  <a:pos x="1079" y="0"/>
                </a:cxn>
                <a:cxn ang="0">
                  <a:pos x="216" y="863"/>
                </a:cxn>
                <a:cxn ang="0">
                  <a:pos x="216" y="1438"/>
                </a:cxn>
                <a:cxn ang="0">
                  <a:pos x="0" y="1438"/>
                </a:cxn>
                <a:cxn ang="0">
                  <a:pos x="0" y="1438"/>
                </a:cxn>
              </a:cxnLst>
              <a:rect l="0" t="0" r="r" b="b"/>
              <a:pathLst>
                <a:path w="1080" h="1439">
                  <a:moveTo>
                    <a:pt x="0" y="1438"/>
                  </a:moveTo>
                  <a:lnTo>
                    <a:pt x="0" y="0"/>
                  </a:lnTo>
                  <a:lnTo>
                    <a:pt x="1079" y="0"/>
                  </a:lnTo>
                  <a:lnTo>
                    <a:pt x="216" y="863"/>
                  </a:lnTo>
                  <a:lnTo>
                    <a:pt x="216" y="1438"/>
                  </a:lnTo>
                  <a:lnTo>
                    <a:pt x="0" y="1438"/>
                  </a:lnTo>
                  <a:lnTo>
                    <a:pt x="0" y="1438"/>
                  </a:lnTo>
                </a:path>
              </a:pathLst>
            </a:custGeom>
            <a:solidFill>
              <a:srgbClr val="A8A8A8"/>
            </a:solidFill>
            <a:ln w="9525" cap="rnd">
              <a:noFill/>
              <a:round/>
              <a:headEnd/>
              <a:tailEnd/>
            </a:ln>
            <a:effectLst/>
          </p:spPr>
          <p:txBody>
            <a:bodyPr/>
            <a:lstStyle/>
            <a:p>
              <a:endParaRPr lang="en-US"/>
            </a:p>
          </p:txBody>
        </p:sp>
        <p:sp>
          <p:nvSpPr>
            <p:cNvPr id="2066" name="Freeform 18"/>
            <p:cNvSpPr>
              <a:spLocks/>
            </p:cNvSpPr>
            <p:nvPr/>
          </p:nvSpPr>
          <p:spPr bwMode="auto">
            <a:xfrm>
              <a:off x="2403" y="1019"/>
              <a:ext cx="1080" cy="1439"/>
            </a:xfrm>
            <a:custGeom>
              <a:avLst/>
              <a:gdLst/>
              <a:ahLst/>
              <a:cxnLst>
                <a:cxn ang="0">
                  <a:pos x="0" y="1438"/>
                </a:cxn>
                <a:cxn ang="0">
                  <a:pos x="0" y="0"/>
                </a:cxn>
                <a:cxn ang="0">
                  <a:pos x="1079" y="0"/>
                </a:cxn>
                <a:cxn ang="0">
                  <a:pos x="216" y="863"/>
                </a:cxn>
                <a:cxn ang="0">
                  <a:pos x="216" y="1438"/>
                </a:cxn>
                <a:cxn ang="0">
                  <a:pos x="0" y="1438"/>
                </a:cxn>
              </a:cxnLst>
              <a:rect l="0" t="0" r="r" b="b"/>
              <a:pathLst>
                <a:path w="1080" h="1439">
                  <a:moveTo>
                    <a:pt x="0" y="1438"/>
                  </a:moveTo>
                  <a:lnTo>
                    <a:pt x="0" y="0"/>
                  </a:lnTo>
                  <a:lnTo>
                    <a:pt x="1079" y="0"/>
                  </a:lnTo>
                  <a:lnTo>
                    <a:pt x="216" y="863"/>
                  </a:lnTo>
                  <a:lnTo>
                    <a:pt x="216" y="1438"/>
                  </a:lnTo>
                  <a:lnTo>
                    <a:pt x="0" y="1438"/>
                  </a:lnTo>
                </a:path>
              </a:pathLst>
            </a:custGeom>
            <a:noFill/>
            <a:ln w="12700" cap="rnd" cmpd="sng">
              <a:solidFill>
                <a:srgbClr val="A8A8A8"/>
              </a:solidFill>
              <a:prstDash val="solid"/>
              <a:round/>
              <a:headEnd/>
              <a:tailEnd/>
            </a:ln>
            <a:effectLst/>
          </p:spPr>
          <p:txBody>
            <a:bodyPr/>
            <a:lstStyle/>
            <a:p>
              <a:endParaRPr lang="en-US"/>
            </a:p>
          </p:txBody>
        </p:sp>
        <p:sp>
          <p:nvSpPr>
            <p:cNvPr id="2067" name="Freeform 19"/>
            <p:cNvSpPr>
              <a:spLocks/>
            </p:cNvSpPr>
            <p:nvPr/>
          </p:nvSpPr>
          <p:spPr bwMode="auto">
            <a:xfrm>
              <a:off x="2547" y="1738"/>
              <a:ext cx="73" cy="1582"/>
            </a:xfrm>
            <a:custGeom>
              <a:avLst/>
              <a:gdLst/>
              <a:ahLst/>
              <a:cxnLst>
                <a:cxn ang="0">
                  <a:pos x="72" y="1581"/>
                </a:cxn>
                <a:cxn ang="0">
                  <a:pos x="0" y="1581"/>
                </a:cxn>
                <a:cxn ang="0">
                  <a:pos x="0" y="0"/>
                </a:cxn>
                <a:cxn ang="0">
                  <a:pos x="72" y="0"/>
                </a:cxn>
                <a:cxn ang="0">
                  <a:pos x="72" y="1581"/>
                </a:cxn>
                <a:cxn ang="0">
                  <a:pos x="72" y="1581"/>
                </a:cxn>
              </a:cxnLst>
              <a:rect l="0" t="0" r="r" b="b"/>
              <a:pathLst>
                <a:path w="73" h="1582">
                  <a:moveTo>
                    <a:pt x="72" y="1581"/>
                  </a:moveTo>
                  <a:lnTo>
                    <a:pt x="0" y="1581"/>
                  </a:lnTo>
                  <a:lnTo>
                    <a:pt x="0" y="0"/>
                  </a:lnTo>
                  <a:lnTo>
                    <a:pt x="72" y="0"/>
                  </a:lnTo>
                  <a:lnTo>
                    <a:pt x="72" y="1581"/>
                  </a:lnTo>
                  <a:lnTo>
                    <a:pt x="72" y="1581"/>
                  </a:lnTo>
                </a:path>
              </a:pathLst>
            </a:custGeom>
            <a:solidFill>
              <a:srgbClr val="8E6B23"/>
            </a:solidFill>
            <a:ln w="9525" cap="rnd">
              <a:noFill/>
              <a:round/>
              <a:headEnd/>
              <a:tailEnd/>
            </a:ln>
            <a:effectLst/>
          </p:spPr>
          <p:txBody>
            <a:bodyPr/>
            <a:lstStyle/>
            <a:p>
              <a:endParaRPr lang="en-US"/>
            </a:p>
          </p:txBody>
        </p:sp>
        <p:sp>
          <p:nvSpPr>
            <p:cNvPr id="2068" name="Freeform 20"/>
            <p:cNvSpPr>
              <a:spLocks/>
            </p:cNvSpPr>
            <p:nvPr/>
          </p:nvSpPr>
          <p:spPr bwMode="auto">
            <a:xfrm>
              <a:off x="2547" y="1738"/>
              <a:ext cx="73" cy="1582"/>
            </a:xfrm>
            <a:custGeom>
              <a:avLst/>
              <a:gdLst/>
              <a:ahLst/>
              <a:cxnLst>
                <a:cxn ang="0">
                  <a:pos x="72" y="1581"/>
                </a:cxn>
                <a:cxn ang="0">
                  <a:pos x="0" y="1581"/>
                </a:cxn>
                <a:cxn ang="0">
                  <a:pos x="0" y="0"/>
                </a:cxn>
                <a:cxn ang="0">
                  <a:pos x="72" y="0"/>
                </a:cxn>
                <a:cxn ang="0">
                  <a:pos x="72" y="1581"/>
                </a:cxn>
              </a:cxnLst>
              <a:rect l="0" t="0" r="r" b="b"/>
              <a:pathLst>
                <a:path w="73" h="1582">
                  <a:moveTo>
                    <a:pt x="72" y="1581"/>
                  </a:moveTo>
                  <a:lnTo>
                    <a:pt x="0" y="1581"/>
                  </a:lnTo>
                  <a:lnTo>
                    <a:pt x="0" y="0"/>
                  </a:lnTo>
                  <a:lnTo>
                    <a:pt x="72" y="0"/>
                  </a:lnTo>
                  <a:lnTo>
                    <a:pt x="72" y="1581"/>
                  </a:lnTo>
                </a:path>
              </a:pathLst>
            </a:custGeom>
            <a:noFill/>
            <a:ln w="12700" cap="rnd" cmpd="sng">
              <a:solidFill>
                <a:srgbClr val="8E6B23"/>
              </a:solidFill>
              <a:prstDash val="solid"/>
              <a:round/>
              <a:headEnd/>
              <a:tailEnd/>
            </a:ln>
            <a:effectLst/>
          </p:spPr>
          <p:txBody>
            <a:bodyPr/>
            <a:lstStyle/>
            <a:p>
              <a:endParaRPr lang="en-US"/>
            </a:p>
          </p:txBody>
        </p:sp>
        <p:sp>
          <p:nvSpPr>
            <p:cNvPr id="2069" name="Freeform 21"/>
            <p:cNvSpPr>
              <a:spLocks/>
            </p:cNvSpPr>
            <p:nvPr/>
          </p:nvSpPr>
          <p:spPr bwMode="auto">
            <a:xfrm>
              <a:off x="2547" y="1594"/>
              <a:ext cx="217" cy="145"/>
            </a:xfrm>
            <a:custGeom>
              <a:avLst/>
              <a:gdLst/>
              <a:ahLst/>
              <a:cxnLst>
                <a:cxn ang="0">
                  <a:pos x="72" y="144"/>
                </a:cxn>
                <a:cxn ang="0">
                  <a:pos x="0" y="144"/>
                </a:cxn>
                <a:cxn ang="0">
                  <a:pos x="144" y="0"/>
                </a:cxn>
                <a:cxn ang="0">
                  <a:pos x="216" y="0"/>
                </a:cxn>
                <a:cxn ang="0">
                  <a:pos x="72" y="144"/>
                </a:cxn>
                <a:cxn ang="0">
                  <a:pos x="72" y="144"/>
                </a:cxn>
              </a:cxnLst>
              <a:rect l="0" t="0" r="r" b="b"/>
              <a:pathLst>
                <a:path w="217" h="145">
                  <a:moveTo>
                    <a:pt x="72" y="144"/>
                  </a:moveTo>
                  <a:lnTo>
                    <a:pt x="0" y="144"/>
                  </a:lnTo>
                  <a:lnTo>
                    <a:pt x="144" y="0"/>
                  </a:lnTo>
                  <a:lnTo>
                    <a:pt x="216" y="0"/>
                  </a:lnTo>
                  <a:lnTo>
                    <a:pt x="72" y="144"/>
                  </a:lnTo>
                  <a:lnTo>
                    <a:pt x="72" y="144"/>
                  </a:lnTo>
                </a:path>
              </a:pathLst>
            </a:custGeom>
            <a:solidFill>
              <a:srgbClr val="DBDB70"/>
            </a:solidFill>
            <a:ln w="9525" cap="rnd">
              <a:noFill/>
              <a:round/>
              <a:headEnd/>
              <a:tailEnd/>
            </a:ln>
            <a:effectLst/>
          </p:spPr>
          <p:txBody>
            <a:bodyPr/>
            <a:lstStyle/>
            <a:p>
              <a:endParaRPr lang="en-US"/>
            </a:p>
          </p:txBody>
        </p:sp>
        <p:sp>
          <p:nvSpPr>
            <p:cNvPr id="2070" name="Freeform 22"/>
            <p:cNvSpPr>
              <a:spLocks/>
            </p:cNvSpPr>
            <p:nvPr/>
          </p:nvSpPr>
          <p:spPr bwMode="auto">
            <a:xfrm>
              <a:off x="2547" y="1594"/>
              <a:ext cx="217" cy="145"/>
            </a:xfrm>
            <a:custGeom>
              <a:avLst/>
              <a:gdLst/>
              <a:ahLst/>
              <a:cxnLst>
                <a:cxn ang="0">
                  <a:pos x="72" y="144"/>
                </a:cxn>
                <a:cxn ang="0">
                  <a:pos x="0" y="144"/>
                </a:cxn>
                <a:cxn ang="0">
                  <a:pos x="144" y="0"/>
                </a:cxn>
                <a:cxn ang="0">
                  <a:pos x="216" y="0"/>
                </a:cxn>
                <a:cxn ang="0">
                  <a:pos x="72" y="144"/>
                </a:cxn>
              </a:cxnLst>
              <a:rect l="0" t="0" r="r" b="b"/>
              <a:pathLst>
                <a:path w="217" h="145">
                  <a:moveTo>
                    <a:pt x="72" y="144"/>
                  </a:moveTo>
                  <a:lnTo>
                    <a:pt x="0" y="144"/>
                  </a:lnTo>
                  <a:lnTo>
                    <a:pt x="144" y="0"/>
                  </a:lnTo>
                  <a:lnTo>
                    <a:pt x="216" y="0"/>
                  </a:lnTo>
                  <a:lnTo>
                    <a:pt x="72" y="144"/>
                  </a:lnTo>
                </a:path>
              </a:pathLst>
            </a:custGeom>
            <a:noFill/>
            <a:ln w="12700" cap="rnd" cmpd="sng">
              <a:solidFill>
                <a:srgbClr val="DBDB70"/>
              </a:solidFill>
              <a:prstDash val="solid"/>
              <a:round/>
              <a:headEnd/>
              <a:tailEnd/>
            </a:ln>
            <a:effectLst/>
          </p:spPr>
          <p:txBody>
            <a:bodyPr/>
            <a:lstStyle/>
            <a:p>
              <a:endParaRPr lang="en-US"/>
            </a:p>
          </p:txBody>
        </p:sp>
        <p:sp>
          <p:nvSpPr>
            <p:cNvPr id="2071" name="Freeform 23"/>
            <p:cNvSpPr>
              <a:spLocks/>
            </p:cNvSpPr>
            <p:nvPr/>
          </p:nvSpPr>
          <p:spPr bwMode="auto">
            <a:xfrm>
              <a:off x="2619" y="1594"/>
              <a:ext cx="145" cy="289"/>
            </a:xfrm>
            <a:custGeom>
              <a:avLst/>
              <a:gdLst/>
              <a:ahLst/>
              <a:cxnLst>
                <a:cxn ang="0">
                  <a:pos x="144" y="0"/>
                </a:cxn>
                <a:cxn ang="0">
                  <a:pos x="0" y="144"/>
                </a:cxn>
                <a:cxn ang="0">
                  <a:pos x="0" y="288"/>
                </a:cxn>
                <a:cxn ang="0">
                  <a:pos x="144" y="144"/>
                </a:cxn>
                <a:cxn ang="0">
                  <a:pos x="144" y="0"/>
                </a:cxn>
                <a:cxn ang="0">
                  <a:pos x="144" y="0"/>
                </a:cxn>
              </a:cxnLst>
              <a:rect l="0" t="0" r="r" b="b"/>
              <a:pathLst>
                <a:path w="145" h="289">
                  <a:moveTo>
                    <a:pt x="144" y="0"/>
                  </a:moveTo>
                  <a:lnTo>
                    <a:pt x="0" y="144"/>
                  </a:lnTo>
                  <a:lnTo>
                    <a:pt x="0" y="288"/>
                  </a:lnTo>
                  <a:lnTo>
                    <a:pt x="144" y="144"/>
                  </a:lnTo>
                  <a:lnTo>
                    <a:pt x="144" y="0"/>
                  </a:lnTo>
                  <a:lnTo>
                    <a:pt x="144" y="0"/>
                  </a:lnTo>
                </a:path>
              </a:pathLst>
            </a:custGeom>
            <a:solidFill>
              <a:srgbClr val="DB9370"/>
            </a:solidFill>
            <a:ln w="9525" cap="rnd">
              <a:noFill/>
              <a:round/>
              <a:headEnd/>
              <a:tailEnd/>
            </a:ln>
            <a:effectLst/>
          </p:spPr>
          <p:txBody>
            <a:bodyPr/>
            <a:lstStyle/>
            <a:p>
              <a:endParaRPr lang="en-US"/>
            </a:p>
          </p:txBody>
        </p:sp>
        <p:sp>
          <p:nvSpPr>
            <p:cNvPr id="2072" name="Freeform 24"/>
            <p:cNvSpPr>
              <a:spLocks/>
            </p:cNvSpPr>
            <p:nvPr/>
          </p:nvSpPr>
          <p:spPr bwMode="auto">
            <a:xfrm>
              <a:off x="2619" y="1594"/>
              <a:ext cx="145" cy="289"/>
            </a:xfrm>
            <a:custGeom>
              <a:avLst/>
              <a:gdLst/>
              <a:ahLst/>
              <a:cxnLst>
                <a:cxn ang="0">
                  <a:pos x="144" y="0"/>
                </a:cxn>
                <a:cxn ang="0">
                  <a:pos x="0" y="144"/>
                </a:cxn>
                <a:cxn ang="0">
                  <a:pos x="0" y="288"/>
                </a:cxn>
                <a:cxn ang="0">
                  <a:pos x="144" y="144"/>
                </a:cxn>
                <a:cxn ang="0">
                  <a:pos x="144" y="0"/>
                </a:cxn>
              </a:cxnLst>
              <a:rect l="0" t="0" r="r" b="b"/>
              <a:pathLst>
                <a:path w="145" h="289">
                  <a:moveTo>
                    <a:pt x="144" y="0"/>
                  </a:moveTo>
                  <a:lnTo>
                    <a:pt x="0" y="144"/>
                  </a:lnTo>
                  <a:lnTo>
                    <a:pt x="0" y="288"/>
                  </a:lnTo>
                  <a:lnTo>
                    <a:pt x="144" y="144"/>
                  </a:lnTo>
                  <a:lnTo>
                    <a:pt x="144" y="0"/>
                  </a:lnTo>
                </a:path>
              </a:pathLst>
            </a:custGeom>
            <a:noFill/>
            <a:ln w="12700" cap="rnd" cmpd="sng">
              <a:solidFill>
                <a:srgbClr val="DB9370"/>
              </a:solidFill>
              <a:prstDash val="solid"/>
              <a:round/>
              <a:headEnd/>
              <a:tailEnd/>
            </a:ln>
            <a:effectLst/>
          </p:spPr>
          <p:txBody>
            <a:bodyPr/>
            <a:lstStyle/>
            <a:p>
              <a:endParaRPr lang="en-US"/>
            </a:p>
          </p:txBody>
        </p:sp>
        <p:sp>
          <p:nvSpPr>
            <p:cNvPr id="2073" name="Freeform 25"/>
            <p:cNvSpPr>
              <a:spLocks/>
            </p:cNvSpPr>
            <p:nvPr/>
          </p:nvSpPr>
          <p:spPr bwMode="auto">
            <a:xfrm>
              <a:off x="1541" y="1738"/>
              <a:ext cx="72" cy="1582"/>
            </a:xfrm>
            <a:custGeom>
              <a:avLst/>
              <a:gdLst/>
              <a:ahLst/>
              <a:cxnLst>
                <a:cxn ang="0">
                  <a:pos x="71" y="1581"/>
                </a:cxn>
                <a:cxn ang="0">
                  <a:pos x="0" y="1581"/>
                </a:cxn>
                <a:cxn ang="0">
                  <a:pos x="0" y="0"/>
                </a:cxn>
                <a:cxn ang="0">
                  <a:pos x="71" y="0"/>
                </a:cxn>
                <a:cxn ang="0">
                  <a:pos x="71" y="1581"/>
                </a:cxn>
                <a:cxn ang="0">
                  <a:pos x="71" y="1581"/>
                </a:cxn>
              </a:cxnLst>
              <a:rect l="0" t="0" r="r" b="b"/>
              <a:pathLst>
                <a:path w="72" h="1582">
                  <a:moveTo>
                    <a:pt x="71" y="1581"/>
                  </a:moveTo>
                  <a:lnTo>
                    <a:pt x="0" y="1581"/>
                  </a:lnTo>
                  <a:lnTo>
                    <a:pt x="0" y="0"/>
                  </a:lnTo>
                  <a:lnTo>
                    <a:pt x="71" y="0"/>
                  </a:lnTo>
                  <a:lnTo>
                    <a:pt x="71" y="1581"/>
                  </a:lnTo>
                  <a:lnTo>
                    <a:pt x="71" y="1581"/>
                  </a:lnTo>
                </a:path>
              </a:pathLst>
            </a:custGeom>
            <a:solidFill>
              <a:srgbClr val="8E6B23"/>
            </a:solidFill>
            <a:ln w="9525" cap="rnd">
              <a:noFill/>
              <a:round/>
              <a:headEnd/>
              <a:tailEnd/>
            </a:ln>
            <a:effectLst/>
          </p:spPr>
          <p:txBody>
            <a:bodyPr/>
            <a:lstStyle/>
            <a:p>
              <a:endParaRPr lang="en-US"/>
            </a:p>
          </p:txBody>
        </p:sp>
        <p:sp>
          <p:nvSpPr>
            <p:cNvPr id="2074" name="Freeform 26"/>
            <p:cNvSpPr>
              <a:spLocks/>
            </p:cNvSpPr>
            <p:nvPr/>
          </p:nvSpPr>
          <p:spPr bwMode="auto">
            <a:xfrm>
              <a:off x="1541" y="1738"/>
              <a:ext cx="72" cy="1582"/>
            </a:xfrm>
            <a:custGeom>
              <a:avLst/>
              <a:gdLst/>
              <a:ahLst/>
              <a:cxnLst>
                <a:cxn ang="0">
                  <a:pos x="71" y="1581"/>
                </a:cxn>
                <a:cxn ang="0">
                  <a:pos x="0" y="1581"/>
                </a:cxn>
                <a:cxn ang="0">
                  <a:pos x="0" y="0"/>
                </a:cxn>
                <a:cxn ang="0">
                  <a:pos x="71" y="0"/>
                </a:cxn>
                <a:cxn ang="0">
                  <a:pos x="71" y="1581"/>
                </a:cxn>
              </a:cxnLst>
              <a:rect l="0" t="0" r="r" b="b"/>
              <a:pathLst>
                <a:path w="72" h="1582">
                  <a:moveTo>
                    <a:pt x="71" y="1581"/>
                  </a:moveTo>
                  <a:lnTo>
                    <a:pt x="0" y="1581"/>
                  </a:lnTo>
                  <a:lnTo>
                    <a:pt x="0" y="0"/>
                  </a:lnTo>
                  <a:lnTo>
                    <a:pt x="71" y="0"/>
                  </a:lnTo>
                  <a:lnTo>
                    <a:pt x="71" y="1581"/>
                  </a:lnTo>
                </a:path>
              </a:pathLst>
            </a:custGeom>
            <a:noFill/>
            <a:ln w="12700" cap="rnd" cmpd="sng">
              <a:solidFill>
                <a:srgbClr val="8E6B23"/>
              </a:solidFill>
              <a:prstDash val="solid"/>
              <a:round/>
              <a:headEnd/>
              <a:tailEnd/>
            </a:ln>
            <a:effectLst/>
          </p:spPr>
          <p:txBody>
            <a:bodyPr/>
            <a:lstStyle/>
            <a:p>
              <a:endParaRPr lang="en-US"/>
            </a:p>
          </p:txBody>
        </p:sp>
        <p:sp>
          <p:nvSpPr>
            <p:cNvPr id="2075" name="Freeform 27"/>
            <p:cNvSpPr>
              <a:spLocks/>
            </p:cNvSpPr>
            <p:nvPr/>
          </p:nvSpPr>
          <p:spPr bwMode="auto">
            <a:xfrm>
              <a:off x="1541" y="1594"/>
              <a:ext cx="216" cy="145"/>
            </a:xfrm>
            <a:custGeom>
              <a:avLst/>
              <a:gdLst/>
              <a:ahLst/>
              <a:cxnLst>
                <a:cxn ang="0">
                  <a:pos x="71" y="144"/>
                </a:cxn>
                <a:cxn ang="0">
                  <a:pos x="0" y="144"/>
                </a:cxn>
                <a:cxn ang="0">
                  <a:pos x="143" y="0"/>
                </a:cxn>
                <a:cxn ang="0">
                  <a:pos x="215" y="0"/>
                </a:cxn>
                <a:cxn ang="0">
                  <a:pos x="71" y="144"/>
                </a:cxn>
                <a:cxn ang="0">
                  <a:pos x="71" y="144"/>
                </a:cxn>
              </a:cxnLst>
              <a:rect l="0" t="0" r="r" b="b"/>
              <a:pathLst>
                <a:path w="216" h="145">
                  <a:moveTo>
                    <a:pt x="71" y="144"/>
                  </a:moveTo>
                  <a:lnTo>
                    <a:pt x="0" y="144"/>
                  </a:lnTo>
                  <a:lnTo>
                    <a:pt x="143" y="0"/>
                  </a:lnTo>
                  <a:lnTo>
                    <a:pt x="215" y="0"/>
                  </a:lnTo>
                  <a:lnTo>
                    <a:pt x="71" y="144"/>
                  </a:lnTo>
                  <a:lnTo>
                    <a:pt x="71" y="144"/>
                  </a:lnTo>
                </a:path>
              </a:pathLst>
            </a:custGeom>
            <a:solidFill>
              <a:srgbClr val="DBDB70"/>
            </a:solidFill>
            <a:ln w="9525" cap="rnd">
              <a:noFill/>
              <a:round/>
              <a:headEnd/>
              <a:tailEnd/>
            </a:ln>
            <a:effectLst/>
          </p:spPr>
          <p:txBody>
            <a:bodyPr/>
            <a:lstStyle/>
            <a:p>
              <a:endParaRPr lang="en-US"/>
            </a:p>
          </p:txBody>
        </p:sp>
        <p:sp>
          <p:nvSpPr>
            <p:cNvPr id="2076" name="Freeform 28"/>
            <p:cNvSpPr>
              <a:spLocks/>
            </p:cNvSpPr>
            <p:nvPr/>
          </p:nvSpPr>
          <p:spPr bwMode="auto">
            <a:xfrm>
              <a:off x="1541" y="1594"/>
              <a:ext cx="216" cy="145"/>
            </a:xfrm>
            <a:custGeom>
              <a:avLst/>
              <a:gdLst/>
              <a:ahLst/>
              <a:cxnLst>
                <a:cxn ang="0">
                  <a:pos x="71" y="144"/>
                </a:cxn>
                <a:cxn ang="0">
                  <a:pos x="0" y="144"/>
                </a:cxn>
                <a:cxn ang="0">
                  <a:pos x="143" y="0"/>
                </a:cxn>
                <a:cxn ang="0">
                  <a:pos x="215" y="0"/>
                </a:cxn>
                <a:cxn ang="0">
                  <a:pos x="71" y="144"/>
                </a:cxn>
              </a:cxnLst>
              <a:rect l="0" t="0" r="r" b="b"/>
              <a:pathLst>
                <a:path w="216" h="145">
                  <a:moveTo>
                    <a:pt x="71" y="144"/>
                  </a:moveTo>
                  <a:lnTo>
                    <a:pt x="0" y="144"/>
                  </a:lnTo>
                  <a:lnTo>
                    <a:pt x="143" y="0"/>
                  </a:lnTo>
                  <a:lnTo>
                    <a:pt x="215" y="0"/>
                  </a:lnTo>
                  <a:lnTo>
                    <a:pt x="71" y="144"/>
                  </a:lnTo>
                </a:path>
              </a:pathLst>
            </a:custGeom>
            <a:noFill/>
            <a:ln w="12700" cap="rnd" cmpd="sng">
              <a:solidFill>
                <a:srgbClr val="DBDB70"/>
              </a:solidFill>
              <a:prstDash val="solid"/>
              <a:round/>
              <a:headEnd/>
              <a:tailEnd/>
            </a:ln>
            <a:effectLst/>
          </p:spPr>
          <p:txBody>
            <a:bodyPr/>
            <a:lstStyle/>
            <a:p>
              <a:endParaRPr lang="en-US"/>
            </a:p>
          </p:txBody>
        </p:sp>
        <p:sp>
          <p:nvSpPr>
            <p:cNvPr id="2077" name="Freeform 29"/>
            <p:cNvSpPr>
              <a:spLocks/>
            </p:cNvSpPr>
            <p:nvPr/>
          </p:nvSpPr>
          <p:spPr bwMode="auto">
            <a:xfrm>
              <a:off x="1612" y="1594"/>
              <a:ext cx="145" cy="1726"/>
            </a:xfrm>
            <a:custGeom>
              <a:avLst/>
              <a:gdLst/>
              <a:ahLst/>
              <a:cxnLst>
                <a:cxn ang="0">
                  <a:pos x="144" y="0"/>
                </a:cxn>
                <a:cxn ang="0">
                  <a:pos x="0" y="144"/>
                </a:cxn>
                <a:cxn ang="0">
                  <a:pos x="0" y="1725"/>
                </a:cxn>
                <a:cxn ang="0">
                  <a:pos x="144" y="1581"/>
                </a:cxn>
                <a:cxn ang="0">
                  <a:pos x="144" y="0"/>
                </a:cxn>
                <a:cxn ang="0">
                  <a:pos x="144" y="0"/>
                </a:cxn>
              </a:cxnLst>
              <a:rect l="0" t="0" r="r" b="b"/>
              <a:pathLst>
                <a:path w="145" h="1726">
                  <a:moveTo>
                    <a:pt x="144" y="0"/>
                  </a:moveTo>
                  <a:lnTo>
                    <a:pt x="0" y="144"/>
                  </a:lnTo>
                  <a:lnTo>
                    <a:pt x="0" y="1725"/>
                  </a:lnTo>
                  <a:lnTo>
                    <a:pt x="144" y="1581"/>
                  </a:lnTo>
                  <a:lnTo>
                    <a:pt x="144" y="0"/>
                  </a:lnTo>
                  <a:lnTo>
                    <a:pt x="144" y="0"/>
                  </a:lnTo>
                </a:path>
              </a:pathLst>
            </a:custGeom>
            <a:solidFill>
              <a:srgbClr val="DB9370"/>
            </a:solidFill>
            <a:ln w="9525" cap="rnd">
              <a:noFill/>
              <a:round/>
              <a:headEnd/>
              <a:tailEnd/>
            </a:ln>
            <a:effectLst/>
          </p:spPr>
          <p:txBody>
            <a:bodyPr/>
            <a:lstStyle/>
            <a:p>
              <a:endParaRPr lang="en-US"/>
            </a:p>
          </p:txBody>
        </p:sp>
        <p:sp>
          <p:nvSpPr>
            <p:cNvPr id="2078" name="Freeform 30"/>
            <p:cNvSpPr>
              <a:spLocks/>
            </p:cNvSpPr>
            <p:nvPr/>
          </p:nvSpPr>
          <p:spPr bwMode="auto">
            <a:xfrm>
              <a:off x="1612" y="1594"/>
              <a:ext cx="145" cy="1726"/>
            </a:xfrm>
            <a:custGeom>
              <a:avLst/>
              <a:gdLst/>
              <a:ahLst/>
              <a:cxnLst>
                <a:cxn ang="0">
                  <a:pos x="144" y="0"/>
                </a:cxn>
                <a:cxn ang="0">
                  <a:pos x="0" y="144"/>
                </a:cxn>
                <a:cxn ang="0">
                  <a:pos x="0" y="1725"/>
                </a:cxn>
                <a:cxn ang="0">
                  <a:pos x="144" y="1581"/>
                </a:cxn>
                <a:cxn ang="0">
                  <a:pos x="144" y="0"/>
                </a:cxn>
              </a:cxnLst>
              <a:rect l="0" t="0" r="r" b="b"/>
              <a:pathLst>
                <a:path w="145" h="1726">
                  <a:moveTo>
                    <a:pt x="144" y="0"/>
                  </a:moveTo>
                  <a:lnTo>
                    <a:pt x="0" y="144"/>
                  </a:lnTo>
                  <a:lnTo>
                    <a:pt x="0" y="1725"/>
                  </a:lnTo>
                  <a:lnTo>
                    <a:pt x="144" y="1581"/>
                  </a:lnTo>
                  <a:lnTo>
                    <a:pt x="144" y="0"/>
                  </a:lnTo>
                </a:path>
              </a:pathLst>
            </a:custGeom>
            <a:noFill/>
            <a:ln w="12700" cap="rnd" cmpd="sng">
              <a:solidFill>
                <a:srgbClr val="DB9370"/>
              </a:solidFill>
              <a:prstDash val="solid"/>
              <a:round/>
              <a:headEnd/>
              <a:tailEnd/>
            </a:ln>
            <a:effectLst/>
          </p:spPr>
          <p:txBody>
            <a:bodyPr/>
            <a:lstStyle/>
            <a:p>
              <a:endParaRPr lang="en-US"/>
            </a:p>
          </p:txBody>
        </p:sp>
        <p:sp>
          <p:nvSpPr>
            <p:cNvPr id="2079" name="Freeform 31"/>
            <p:cNvSpPr>
              <a:spLocks/>
            </p:cNvSpPr>
            <p:nvPr/>
          </p:nvSpPr>
          <p:spPr bwMode="auto">
            <a:xfrm>
              <a:off x="2044" y="1235"/>
              <a:ext cx="73" cy="1582"/>
            </a:xfrm>
            <a:custGeom>
              <a:avLst/>
              <a:gdLst/>
              <a:ahLst/>
              <a:cxnLst>
                <a:cxn ang="0">
                  <a:pos x="72" y="1581"/>
                </a:cxn>
                <a:cxn ang="0">
                  <a:pos x="0" y="1581"/>
                </a:cxn>
                <a:cxn ang="0">
                  <a:pos x="0" y="0"/>
                </a:cxn>
                <a:cxn ang="0">
                  <a:pos x="72" y="0"/>
                </a:cxn>
                <a:cxn ang="0">
                  <a:pos x="72" y="1581"/>
                </a:cxn>
                <a:cxn ang="0">
                  <a:pos x="72" y="1581"/>
                </a:cxn>
              </a:cxnLst>
              <a:rect l="0" t="0" r="r" b="b"/>
              <a:pathLst>
                <a:path w="73" h="1582">
                  <a:moveTo>
                    <a:pt x="72" y="1581"/>
                  </a:moveTo>
                  <a:lnTo>
                    <a:pt x="0" y="1581"/>
                  </a:lnTo>
                  <a:lnTo>
                    <a:pt x="0" y="0"/>
                  </a:lnTo>
                  <a:lnTo>
                    <a:pt x="72" y="0"/>
                  </a:lnTo>
                  <a:lnTo>
                    <a:pt x="72" y="1581"/>
                  </a:lnTo>
                  <a:lnTo>
                    <a:pt x="72" y="1581"/>
                  </a:lnTo>
                </a:path>
              </a:pathLst>
            </a:custGeom>
            <a:solidFill>
              <a:srgbClr val="8E6B23"/>
            </a:solidFill>
            <a:ln w="9525" cap="rnd">
              <a:noFill/>
              <a:round/>
              <a:headEnd/>
              <a:tailEnd/>
            </a:ln>
            <a:effectLst/>
          </p:spPr>
          <p:txBody>
            <a:bodyPr/>
            <a:lstStyle/>
            <a:p>
              <a:endParaRPr lang="en-US"/>
            </a:p>
          </p:txBody>
        </p:sp>
        <p:sp>
          <p:nvSpPr>
            <p:cNvPr id="2080" name="Freeform 32"/>
            <p:cNvSpPr>
              <a:spLocks/>
            </p:cNvSpPr>
            <p:nvPr/>
          </p:nvSpPr>
          <p:spPr bwMode="auto">
            <a:xfrm>
              <a:off x="2044" y="1235"/>
              <a:ext cx="73" cy="1582"/>
            </a:xfrm>
            <a:custGeom>
              <a:avLst/>
              <a:gdLst/>
              <a:ahLst/>
              <a:cxnLst>
                <a:cxn ang="0">
                  <a:pos x="72" y="1581"/>
                </a:cxn>
                <a:cxn ang="0">
                  <a:pos x="0" y="1581"/>
                </a:cxn>
                <a:cxn ang="0">
                  <a:pos x="0" y="0"/>
                </a:cxn>
                <a:cxn ang="0">
                  <a:pos x="72" y="0"/>
                </a:cxn>
                <a:cxn ang="0">
                  <a:pos x="72" y="1581"/>
                </a:cxn>
              </a:cxnLst>
              <a:rect l="0" t="0" r="r" b="b"/>
              <a:pathLst>
                <a:path w="73" h="1582">
                  <a:moveTo>
                    <a:pt x="72" y="1581"/>
                  </a:moveTo>
                  <a:lnTo>
                    <a:pt x="0" y="1581"/>
                  </a:lnTo>
                  <a:lnTo>
                    <a:pt x="0" y="0"/>
                  </a:lnTo>
                  <a:lnTo>
                    <a:pt x="72" y="0"/>
                  </a:lnTo>
                  <a:lnTo>
                    <a:pt x="72" y="1581"/>
                  </a:lnTo>
                </a:path>
              </a:pathLst>
            </a:custGeom>
            <a:noFill/>
            <a:ln w="12700" cap="rnd" cmpd="sng">
              <a:solidFill>
                <a:srgbClr val="8E6B23"/>
              </a:solidFill>
              <a:prstDash val="solid"/>
              <a:round/>
              <a:headEnd/>
              <a:tailEnd/>
            </a:ln>
            <a:effectLst/>
          </p:spPr>
          <p:txBody>
            <a:bodyPr/>
            <a:lstStyle/>
            <a:p>
              <a:endParaRPr lang="en-US"/>
            </a:p>
          </p:txBody>
        </p:sp>
        <p:sp>
          <p:nvSpPr>
            <p:cNvPr id="2081" name="Freeform 33"/>
            <p:cNvSpPr>
              <a:spLocks/>
            </p:cNvSpPr>
            <p:nvPr/>
          </p:nvSpPr>
          <p:spPr bwMode="auto">
            <a:xfrm>
              <a:off x="2044" y="1091"/>
              <a:ext cx="216" cy="145"/>
            </a:xfrm>
            <a:custGeom>
              <a:avLst/>
              <a:gdLst/>
              <a:ahLst/>
              <a:cxnLst>
                <a:cxn ang="0">
                  <a:pos x="72" y="144"/>
                </a:cxn>
                <a:cxn ang="0">
                  <a:pos x="0" y="144"/>
                </a:cxn>
                <a:cxn ang="0">
                  <a:pos x="144" y="0"/>
                </a:cxn>
                <a:cxn ang="0">
                  <a:pos x="215" y="0"/>
                </a:cxn>
                <a:cxn ang="0">
                  <a:pos x="72" y="144"/>
                </a:cxn>
                <a:cxn ang="0">
                  <a:pos x="72" y="144"/>
                </a:cxn>
              </a:cxnLst>
              <a:rect l="0" t="0" r="r" b="b"/>
              <a:pathLst>
                <a:path w="216" h="145">
                  <a:moveTo>
                    <a:pt x="72" y="144"/>
                  </a:moveTo>
                  <a:lnTo>
                    <a:pt x="0" y="144"/>
                  </a:lnTo>
                  <a:lnTo>
                    <a:pt x="144" y="0"/>
                  </a:lnTo>
                  <a:lnTo>
                    <a:pt x="215" y="0"/>
                  </a:lnTo>
                  <a:lnTo>
                    <a:pt x="72" y="144"/>
                  </a:lnTo>
                  <a:lnTo>
                    <a:pt x="72" y="144"/>
                  </a:lnTo>
                </a:path>
              </a:pathLst>
            </a:custGeom>
            <a:solidFill>
              <a:srgbClr val="DBDB70"/>
            </a:solidFill>
            <a:ln w="9525" cap="rnd">
              <a:noFill/>
              <a:round/>
              <a:headEnd/>
              <a:tailEnd/>
            </a:ln>
            <a:effectLst/>
          </p:spPr>
          <p:txBody>
            <a:bodyPr/>
            <a:lstStyle/>
            <a:p>
              <a:endParaRPr lang="en-US"/>
            </a:p>
          </p:txBody>
        </p:sp>
        <p:sp>
          <p:nvSpPr>
            <p:cNvPr id="2082" name="Freeform 34"/>
            <p:cNvSpPr>
              <a:spLocks/>
            </p:cNvSpPr>
            <p:nvPr/>
          </p:nvSpPr>
          <p:spPr bwMode="auto">
            <a:xfrm>
              <a:off x="2044" y="1091"/>
              <a:ext cx="216" cy="145"/>
            </a:xfrm>
            <a:custGeom>
              <a:avLst/>
              <a:gdLst/>
              <a:ahLst/>
              <a:cxnLst>
                <a:cxn ang="0">
                  <a:pos x="72" y="144"/>
                </a:cxn>
                <a:cxn ang="0">
                  <a:pos x="0" y="144"/>
                </a:cxn>
                <a:cxn ang="0">
                  <a:pos x="144" y="0"/>
                </a:cxn>
                <a:cxn ang="0">
                  <a:pos x="215" y="0"/>
                </a:cxn>
                <a:cxn ang="0">
                  <a:pos x="72" y="144"/>
                </a:cxn>
              </a:cxnLst>
              <a:rect l="0" t="0" r="r" b="b"/>
              <a:pathLst>
                <a:path w="216" h="145">
                  <a:moveTo>
                    <a:pt x="72" y="144"/>
                  </a:moveTo>
                  <a:lnTo>
                    <a:pt x="0" y="144"/>
                  </a:lnTo>
                  <a:lnTo>
                    <a:pt x="144" y="0"/>
                  </a:lnTo>
                  <a:lnTo>
                    <a:pt x="215" y="0"/>
                  </a:lnTo>
                  <a:lnTo>
                    <a:pt x="72" y="144"/>
                  </a:lnTo>
                </a:path>
              </a:pathLst>
            </a:custGeom>
            <a:noFill/>
            <a:ln w="12700" cap="rnd" cmpd="sng">
              <a:solidFill>
                <a:srgbClr val="DBDB70"/>
              </a:solidFill>
              <a:prstDash val="solid"/>
              <a:round/>
              <a:headEnd/>
              <a:tailEnd/>
            </a:ln>
            <a:effectLst/>
          </p:spPr>
          <p:txBody>
            <a:bodyPr/>
            <a:lstStyle/>
            <a:p>
              <a:endParaRPr lang="en-US"/>
            </a:p>
          </p:txBody>
        </p:sp>
        <p:sp>
          <p:nvSpPr>
            <p:cNvPr id="2083" name="Freeform 35"/>
            <p:cNvSpPr>
              <a:spLocks/>
            </p:cNvSpPr>
            <p:nvPr/>
          </p:nvSpPr>
          <p:spPr bwMode="auto">
            <a:xfrm>
              <a:off x="2116" y="1091"/>
              <a:ext cx="144" cy="1726"/>
            </a:xfrm>
            <a:custGeom>
              <a:avLst/>
              <a:gdLst/>
              <a:ahLst/>
              <a:cxnLst>
                <a:cxn ang="0">
                  <a:pos x="143" y="0"/>
                </a:cxn>
                <a:cxn ang="0">
                  <a:pos x="0" y="144"/>
                </a:cxn>
                <a:cxn ang="0">
                  <a:pos x="0" y="1725"/>
                </a:cxn>
                <a:cxn ang="0">
                  <a:pos x="143" y="1581"/>
                </a:cxn>
                <a:cxn ang="0">
                  <a:pos x="143" y="0"/>
                </a:cxn>
                <a:cxn ang="0">
                  <a:pos x="143" y="0"/>
                </a:cxn>
              </a:cxnLst>
              <a:rect l="0" t="0" r="r" b="b"/>
              <a:pathLst>
                <a:path w="144" h="1726">
                  <a:moveTo>
                    <a:pt x="143" y="0"/>
                  </a:moveTo>
                  <a:lnTo>
                    <a:pt x="0" y="144"/>
                  </a:lnTo>
                  <a:lnTo>
                    <a:pt x="0" y="1725"/>
                  </a:lnTo>
                  <a:lnTo>
                    <a:pt x="143" y="1581"/>
                  </a:lnTo>
                  <a:lnTo>
                    <a:pt x="143" y="0"/>
                  </a:lnTo>
                  <a:lnTo>
                    <a:pt x="143" y="0"/>
                  </a:lnTo>
                </a:path>
              </a:pathLst>
            </a:custGeom>
            <a:solidFill>
              <a:srgbClr val="DB9370"/>
            </a:solidFill>
            <a:ln w="9525" cap="rnd">
              <a:noFill/>
              <a:round/>
              <a:headEnd/>
              <a:tailEnd/>
            </a:ln>
            <a:effectLst/>
          </p:spPr>
          <p:txBody>
            <a:bodyPr/>
            <a:lstStyle/>
            <a:p>
              <a:endParaRPr lang="en-US"/>
            </a:p>
          </p:txBody>
        </p:sp>
        <p:sp>
          <p:nvSpPr>
            <p:cNvPr id="2084" name="Freeform 36"/>
            <p:cNvSpPr>
              <a:spLocks/>
            </p:cNvSpPr>
            <p:nvPr/>
          </p:nvSpPr>
          <p:spPr bwMode="auto">
            <a:xfrm>
              <a:off x="2116" y="1091"/>
              <a:ext cx="144" cy="1726"/>
            </a:xfrm>
            <a:custGeom>
              <a:avLst/>
              <a:gdLst/>
              <a:ahLst/>
              <a:cxnLst>
                <a:cxn ang="0">
                  <a:pos x="143" y="0"/>
                </a:cxn>
                <a:cxn ang="0">
                  <a:pos x="0" y="144"/>
                </a:cxn>
                <a:cxn ang="0">
                  <a:pos x="0" y="1725"/>
                </a:cxn>
                <a:cxn ang="0">
                  <a:pos x="143" y="1581"/>
                </a:cxn>
                <a:cxn ang="0">
                  <a:pos x="143" y="0"/>
                </a:cxn>
              </a:cxnLst>
              <a:rect l="0" t="0" r="r" b="b"/>
              <a:pathLst>
                <a:path w="144" h="1726">
                  <a:moveTo>
                    <a:pt x="143" y="0"/>
                  </a:moveTo>
                  <a:lnTo>
                    <a:pt x="0" y="144"/>
                  </a:lnTo>
                  <a:lnTo>
                    <a:pt x="0" y="1725"/>
                  </a:lnTo>
                  <a:lnTo>
                    <a:pt x="143" y="1581"/>
                  </a:lnTo>
                  <a:lnTo>
                    <a:pt x="143" y="0"/>
                  </a:lnTo>
                </a:path>
              </a:pathLst>
            </a:custGeom>
            <a:noFill/>
            <a:ln w="12700" cap="rnd" cmpd="sng">
              <a:solidFill>
                <a:srgbClr val="DB9370"/>
              </a:solidFill>
              <a:prstDash val="solid"/>
              <a:round/>
              <a:headEnd/>
              <a:tailEnd/>
            </a:ln>
            <a:effectLst/>
          </p:spPr>
          <p:txBody>
            <a:bodyPr/>
            <a:lstStyle/>
            <a:p>
              <a:endParaRPr lang="en-US"/>
            </a:p>
          </p:txBody>
        </p:sp>
        <p:sp>
          <p:nvSpPr>
            <p:cNvPr id="2085" name="Freeform 37"/>
            <p:cNvSpPr>
              <a:spLocks/>
            </p:cNvSpPr>
            <p:nvPr/>
          </p:nvSpPr>
          <p:spPr bwMode="auto">
            <a:xfrm>
              <a:off x="3050" y="1235"/>
              <a:ext cx="73" cy="217"/>
            </a:xfrm>
            <a:custGeom>
              <a:avLst/>
              <a:gdLst/>
              <a:ahLst/>
              <a:cxnLst>
                <a:cxn ang="0">
                  <a:pos x="72" y="144"/>
                </a:cxn>
                <a:cxn ang="0">
                  <a:pos x="0" y="216"/>
                </a:cxn>
                <a:cxn ang="0">
                  <a:pos x="0" y="0"/>
                </a:cxn>
                <a:cxn ang="0">
                  <a:pos x="72" y="0"/>
                </a:cxn>
                <a:cxn ang="0">
                  <a:pos x="72" y="144"/>
                </a:cxn>
                <a:cxn ang="0">
                  <a:pos x="72" y="144"/>
                </a:cxn>
              </a:cxnLst>
              <a:rect l="0" t="0" r="r" b="b"/>
              <a:pathLst>
                <a:path w="73" h="217">
                  <a:moveTo>
                    <a:pt x="72" y="144"/>
                  </a:moveTo>
                  <a:lnTo>
                    <a:pt x="0" y="216"/>
                  </a:lnTo>
                  <a:lnTo>
                    <a:pt x="0" y="0"/>
                  </a:lnTo>
                  <a:lnTo>
                    <a:pt x="72" y="0"/>
                  </a:lnTo>
                  <a:lnTo>
                    <a:pt x="72" y="144"/>
                  </a:lnTo>
                  <a:lnTo>
                    <a:pt x="72" y="144"/>
                  </a:lnTo>
                </a:path>
              </a:pathLst>
            </a:custGeom>
            <a:solidFill>
              <a:srgbClr val="8E6B23"/>
            </a:solidFill>
            <a:ln w="9525" cap="rnd">
              <a:noFill/>
              <a:round/>
              <a:headEnd/>
              <a:tailEnd/>
            </a:ln>
            <a:effectLst/>
          </p:spPr>
          <p:txBody>
            <a:bodyPr/>
            <a:lstStyle/>
            <a:p>
              <a:endParaRPr lang="en-US"/>
            </a:p>
          </p:txBody>
        </p:sp>
        <p:sp>
          <p:nvSpPr>
            <p:cNvPr id="2086" name="Freeform 38"/>
            <p:cNvSpPr>
              <a:spLocks/>
            </p:cNvSpPr>
            <p:nvPr/>
          </p:nvSpPr>
          <p:spPr bwMode="auto">
            <a:xfrm>
              <a:off x="3050" y="1235"/>
              <a:ext cx="73" cy="217"/>
            </a:xfrm>
            <a:custGeom>
              <a:avLst/>
              <a:gdLst/>
              <a:ahLst/>
              <a:cxnLst>
                <a:cxn ang="0">
                  <a:pos x="72" y="144"/>
                </a:cxn>
                <a:cxn ang="0">
                  <a:pos x="0" y="216"/>
                </a:cxn>
                <a:cxn ang="0">
                  <a:pos x="0" y="0"/>
                </a:cxn>
                <a:cxn ang="0">
                  <a:pos x="72" y="0"/>
                </a:cxn>
                <a:cxn ang="0">
                  <a:pos x="72" y="144"/>
                </a:cxn>
              </a:cxnLst>
              <a:rect l="0" t="0" r="r" b="b"/>
              <a:pathLst>
                <a:path w="73" h="217">
                  <a:moveTo>
                    <a:pt x="72" y="144"/>
                  </a:moveTo>
                  <a:lnTo>
                    <a:pt x="0" y="216"/>
                  </a:lnTo>
                  <a:lnTo>
                    <a:pt x="0" y="0"/>
                  </a:lnTo>
                  <a:lnTo>
                    <a:pt x="72" y="0"/>
                  </a:lnTo>
                  <a:lnTo>
                    <a:pt x="72" y="144"/>
                  </a:lnTo>
                </a:path>
              </a:pathLst>
            </a:custGeom>
            <a:noFill/>
            <a:ln w="12700" cap="rnd" cmpd="sng">
              <a:solidFill>
                <a:srgbClr val="8E6B23"/>
              </a:solidFill>
              <a:prstDash val="solid"/>
              <a:round/>
              <a:headEnd/>
              <a:tailEnd/>
            </a:ln>
            <a:effectLst/>
          </p:spPr>
          <p:txBody>
            <a:bodyPr/>
            <a:lstStyle/>
            <a:p>
              <a:endParaRPr lang="en-US"/>
            </a:p>
          </p:txBody>
        </p:sp>
        <p:sp>
          <p:nvSpPr>
            <p:cNvPr id="2087" name="Freeform 39"/>
            <p:cNvSpPr>
              <a:spLocks/>
            </p:cNvSpPr>
            <p:nvPr/>
          </p:nvSpPr>
          <p:spPr bwMode="auto">
            <a:xfrm>
              <a:off x="3050" y="1091"/>
              <a:ext cx="217" cy="145"/>
            </a:xfrm>
            <a:custGeom>
              <a:avLst/>
              <a:gdLst/>
              <a:ahLst/>
              <a:cxnLst>
                <a:cxn ang="0">
                  <a:pos x="72" y="144"/>
                </a:cxn>
                <a:cxn ang="0">
                  <a:pos x="0" y="144"/>
                </a:cxn>
                <a:cxn ang="0">
                  <a:pos x="144" y="0"/>
                </a:cxn>
                <a:cxn ang="0">
                  <a:pos x="216" y="0"/>
                </a:cxn>
                <a:cxn ang="0">
                  <a:pos x="72" y="144"/>
                </a:cxn>
                <a:cxn ang="0">
                  <a:pos x="72" y="144"/>
                </a:cxn>
              </a:cxnLst>
              <a:rect l="0" t="0" r="r" b="b"/>
              <a:pathLst>
                <a:path w="217" h="145">
                  <a:moveTo>
                    <a:pt x="72" y="144"/>
                  </a:moveTo>
                  <a:lnTo>
                    <a:pt x="0" y="144"/>
                  </a:lnTo>
                  <a:lnTo>
                    <a:pt x="144" y="0"/>
                  </a:lnTo>
                  <a:lnTo>
                    <a:pt x="216" y="0"/>
                  </a:lnTo>
                  <a:lnTo>
                    <a:pt x="72" y="144"/>
                  </a:lnTo>
                  <a:lnTo>
                    <a:pt x="72" y="144"/>
                  </a:lnTo>
                </a:path>
              </a:pathLst>
            </a:custGeom>
            <a:solidFill>
              <a:srgbClr val="DBDB70"/>
            </a:solidFill>
            <a:ln w="9525" cap="rnd">
              <a:noFill/>
              <a:round/>
              <a:headEnd/>
              <a:tailEnd/>
            </a:ln>
            <a:effectLst/>
          </p:spPr>
          <p:txBody>
            <a:bodyPr/>
            <a:lstStyle/>
            <a:p>
              <a:endParaRPr lang="en-US"/>
            </a:p>
          </p:txBody>
        </p:sp>
        <p:sp>
          <p:nvSpPr>
            <p:cNvPr id="2088" name="Freeform 40"/>
            <p:cNvSpPr>
              <a:spLocks/>
            </p:cNvSpPr>
            <p:nvPr/>
          </p:nvSpPr>
          <p:spPr bwMode="auto">
            <a:xfrm>
              <a:off x="3050" y="1091"/>
              <a:ext cx="217" cy="145"/>
            </a:xfrm>
            <a:custGeom>
              <a:avLst/>
              <a:gdLst/>
              <a:ahLst/>
              <a:cxnLst>
                <a:cxn ang="0">
                  <a:pos x="72" y="144"/>
                </a:cxn>
                <a:cxn ang="0">
                  <a:pos x="0" y="144"/>
                </a:cxn>
                <a:cxn ang="0">
                  <a:pos x="144" y="0"/>
                </a:cxn>
                <a:cxn ang="0">
                  <a:pos x="216" y="0"/>
                </a:cxn>
                <a:cxn ang="0">
                  <a:pos x="72" y="144"/>
                </a:cxn>
              </a:cxnLst>
              <a:rect l="0" t="0" r="r" b="b"/>
              <a:pathLst>
                <a:path w="217" h="145">
                  <a:moveTo>
                    <a:pt x="72" y="144"/>
                  </a:moveTo>
                  <a:lnTo>
                    <a:pt x="0" y="144"/>
                  </a:lnTo>
                  <a:lnTo>
                    <a:pt x="144" y="0"/>
                  </a:lnTo>
                  <a:lnTo>
                    <a:pt x="216" y="0"/>
                  </a:lnTo>
                  <a:lnTo>
                    <a:pt x="72" y="144"/>
                  </a:lnTo>
                </a:path>
              </a:pathLst>
            </a:custGeom>
            <a:noFill/>
            <a:ln w="12700" cap="rnd" cmpd="sng">
              <a:solidFill>
                <a:srgbClr val="DBDB70"/>
              </a:solidFill>
              <a:prstDash val="solid"/>
              <a:round/>
              <a:headEnd/>
              <a:tailEnd/>
            </a:ln>
            <a:effectLst/>
          </p:spPr>
          <p:txBody>
            <a:bodyPr/>
            <a:lstStyle/>
            <a:p>
              <a:endParaRPr lang="en-US"/>
            </a:p>
          </p:txBody>
        </p:sp>
        <p:sp>
          <p:nvSpPr>
            <p:cNvPr id="2089" name="Freeform 41"/>
            <p:cNvSpPr>
              <a:spLocks/>
            </p:cNvSpPr>
            <p:nvPr/>
          </p:nvSpPr>
          <p:spPr bwMode="auto">
            <a:xfrm>
              <a:off x="3122" y="1091"/>
              <a:ext cx="145" cy="289"/>
            </a:xfrm>
            <a:custGeom>
              <a:avLst/>
              <a:gdLst/>
              <a:ahLst/>
              <a:cxnLst>
                <a:cxn ang="0">
                  <a:pos x="144" y="0"/>
                </a:cxn>
                <a:cxn ang="0">
                  <a:pos x="0" y="144"/>
                </a:cxn>
                <a:cxn ang="0">
                  <a:pos x="0" y="288"/>
                </a:cxn>
                <a:cxn ang="0">
                  <a:pos x="144" y="144"/>
                </a:cxn>
                <a:cxn ang="0">
                  <a:pos x="144" y="0"/>
                </a:cxn>
                <a:cxn ang="0">
                  <a:pos x="144" y="0"/>
                </a:cxn>
              </a:cxnLst>
              <a:rect l="0" t="0" r="r" b="b"/>
              <a:pathLst>
                <a:path w="145" h="289">
                  <a:moveTo>
                    <a:pt x="144" y="0"/>
                  </a:moveTo>
                  <a:lnTo>
                    <a:pt x="0" y="144"/>
                  </a:lnTo>
                  <a:lnTo>
                    <a:pt x="0" y="288"/>
                  </a:lnTo>
                  <a:lnTo>
                    <a:pt x="144" y="144"/>
                  </a:lnTo>
                  <a:lnTo>
                    <a:pt x="144" y="0"/>
                  </a:lnTo>
                  <a:lnTo>
                    <a:pt x="144" y="0"/>
                  </a:lnTo>
                </a:path>
              </a:pathLst>
            </a:custGeom>
            <a:solidFill>
              <a:srgbClr val="DB9370"/>
            </a:solidFill>
            <a:ln w="9525" cap="rnd">
              <a:noFill/>
              <a:round/>
              <a:headEnd/>
              <a:tailEnd/>
            </a:ln>
            <a:effectLst/>
          </p:spPr>
          <p:txBody>
            <a:bodyPr/>
            <a:lstStyle/>
            <a:p>
              <a:endParaRPr lang="en-US"/>
            </a:p>
          </p:txBody>
        </p:sp>
        <p:sp>
          <p:nvSpPr>
            <p:cNvPr id="2090" name="Freeform 42"/>
            <p:cNvSpPr>
              <a:spLocks/>
            </p:cNvSpPr>
            <p:nvPr/>
          </p:nvSpPr>
          <p:spPr bwMode="auto">
            <a:xfrm>
              <a:off x="3122" y="1091"/>
              <a:ext cx="145" cy="289"/>
            </a:xfrm>
            <a:custGeom>
              <a:avLst/>
              <a:gdLst/>
              <a:ahLst/>
              <a:cxnLst>
                <a:cxn ang="0">
                  <a:pos x="144" y="0"/>
                </a:cxn>
                <a:cxn ang="0">
                  <a:pos x="0" y="144"/>
                </a:cxn>
                <a:cxn ang="0">
                  <a:pos x="0" y="288"/>
                </a:cxn>
                <a:cxn ang="0">
                  <a:pos x="144" y="144"/>
                </a:cxn>
                <a:cxn ang="0">
                  <a:pos x="144" y="0"/>
                </a:cxn>
              </a:cxnLst>
              <a:rect l="0" t="0" r="r" b="b"/>
              <a:pathLst>
                <a:path w="145" h="289">
                  <a:moveTo>
                    <a:pt x="144" y="0"/>
                  </a:moveTo>
                  <a:lnTo>
                    <a:pt x="0" y="144"/>
                  </a:lnTo>
                  <a:lnTo>
                    <a:pt x="0" y="288"/>
                  </a:lnTo>
                  <a:lnTo>
                    <a:pt x="144" y="144"/>
                  </a:lnTo>
                  <a:lnTo>
                    <a:pt x="144" y="0"/>
                  </a:lnTo>
                </a:path>
              </a:pathLst>
            </a:custGeom>
            <a:noFill/>
            <a:ln w="12700" cap="rnd" cmpd="sng">
              <a:solidFill>
                <a:srgbClr val="DB9370"/>
              </a:solidFill>
              <a:prstDash val="solid"/>
              <a:round/>
              <a:headEnd/>
              <a:tailEnd/>
            </a:ln>
            <a:effectLst/>
          </p:spPr>
          <p:txBody>
            <a:bodyPr/>
            <a:lstStyle/>
            <a:p>
              <a:endParaRPr lang="en-US"/>
            </a:p>
          </p:txBody>
        </p:sp>
        <p:sp>
          <p:nvSpPr>
            <p:cNvPr id="2091" name="Freeform 43"/>
            <p:cNvSpPr>
              <a:spLocks/>
            </p:cNvSpPr>
            <p:nvPr/>
          </p:nvSpPr>
          <p:spPr bwMode="auto">
            <a:xfrm>
              <a:off x="1900" y="2025"/>
              <a:ext cx="648" cy="109"/>
            </a:xfrm>
            <a:custGeom>
              <a:avLst/>
              <a:gdLst/>
              <a:ahLst/>
              <a:cxnLst>
                <a:cxn ang="0">
                  <a:pos x="647" y="108"/>
                </a:cxn>
                <a:cxn ang="0">
                  <a:pos x="647" y="0"/>
                </a:cxn>
                <a:cxn ang="0">
                  <a:pos x="0" y="0"/>
                </a:cxn>
                <a:cxn ang="0">
                  <a:pos x="0" y="108"/>
                </a:cxn>
                <a:cxn ang="0">
                  <a:pos x="647" y="108"/>
                </a:cxn>
                <a:cxn ang="0">
                  <a:pos x="647" y="108"/>
                </a:cxn>
              </a:cxnLst>
              <a:rect l="0" t="0" r="r" b="b"/>
              <a:pathLst>
                <a:path w="648" h="109">
                  <a:moveTo>
                    <a:pt x="647" y="108"/>
                  </a:moveTo>
                  <a:lnTo>
                    <a:pt x="647" y="0"/>
                  </a:lnTo>
                  <a:lnTo>
                    <a:pt x="0" y="0"/>
                  </a:lnTo>
                  <a:lnTo>
                    <a:pt x="0" y="108"/>
                  </a:lnTo>
                  <a:lnTo>
                    <a:pt x="647" y="108"/>
                  </a:lnTo>
                  <a:lnTo>
                    <a:pt x="647" y="108"/>
                  </a:lnTo>
                </a:path>
              </a:pathLst>
            </a:custGeom>
            <a:solidFill>
              <a:srgbClr val="0000FF"/>
            </a:solidFill>
            <a:ln w="9525" cap="rnd">
              <a:noFill/>
              <a:round/>
              <a:headEnd/>
              <a:tailEnd/>
            </a:ln>
            <a:effectLst/>
          </p:spPr>
          <p:txBody>
            <a:bodyPr/>
            <a:lstStyle/>
            <a:p>
              <a:endParaRPr lang="en-US"/>
            </a:p>
          </p:txBody>
        </p:sp>
        <p:sp>
          <p:nvSpPr>
            <p:cNvPr id="2092" name="Freeform 44"/>
            <p:cNvSpPr>
              <a:spLocks/>
            </p:cNvSpPr>
            <p:nvPr/>
          </p:nvSpPr>
          <p:spPr bwMode="auto">
            <a:xfrm>
              <a:off x="1900" y="2025"/>
              <a:ext cx="648" cy="109"/>
            </a:xfrm>
            <a:custGeom>
              <a:avLst/>
              <a:gdLst/>
              <a:ahLst/>
              <a:cxnLst>
                <a:cxn ang="0">
                  <a:pos x="647" y="108"/>
                </a:cxn>
                <a:cxn ang="0">
                  <a:pos x="647" y="0"/>
                </a:cxn>
                <a:cxn ang="0">
                  <a:pos x="0" y="0"/>
                </a:cxn>
                <a:cxn ang="0">
                  <a:pos x="0" y="108"/>
                </a:cxn>
                <a:cxn ang="0">
                  <a:pos x="647" y="108"/>
                </a:cxn>
              </a:cxnLst>
              <a:rect l="0" t="0" r="r" b="b"/>
              <a:pathLst>
                <a:path w="648" h="109">
                  <a:moveTo>
                    <a:pt x="647" y="108"/>
                  </a:moveTo>
                  <a:lnTo>
                    <a:pt x="647" y="0"/>
                  </a:lnTo>
                  <a:lnTo>
                    <a:pt x="0" y="0"/>
                  </a:lnTo>
                  <a:lnTo>
                    <a:pt x="0" y="108"/>
                  </a:lnTo>
                  <a:lnTo>
                    <a:pt x="647" y="108"/>
                  </a:lnTo>
                </a:path>
              </a:pathLst>
            </a:custGeom>
            <a:noFill/>
            <a:ln w="12700" cap="rnd" cmpd="sng">
              <a:solidFill>
                <a:srgbClr val="0000FF"/>
              </a:solidFill>
              <a:prstDash val="solid"/>
              <a:round/>
              <a:headEnd/>
              <a:tailEnd/>
            </a:ln>
            <a:effectLst/>
          </p:spPr>
          <p:txBody>
            <a:bodyPr/>
            <a:lstStyle/>
            <a:p>
              <a:endParaRPr lang="en-US"/>
            </a:p>
          </p:txBody>
        </p:sp>
        <p:sp>
          <p:nvSpPr>
            <p:cNvPr id="2093" name="Freeform 45"/>
            <p:cNvSpPr>
              <a:spLocks/>
            </p:cNvSpPr>
            <p:nvPr/>
          </p:nvSpPr>
          <p:spPr bwMode="auto">
            <a:xfrm>
              <a:off x="1828" y="2025"/>
              <a:ext cx="73" cy="109"/>
            </a:xfrm>
            <a:custGeom>
              <a:avLst/>
              <a:gdLst/>
              <a:ahLst/>
              <a:cxnLst>
                <a:cxn ang="0">
                  <a:pos x="72" y="0"/>
                </a:cxn>
                <a:cxn ang="0">
                  <a:pos x="72" y="108"/>
                </a:cxn>
                <a:cxn ang="0">
                  <a:pos x="0" y="108"/>
                </a:cxn>
                <a:cxn ang="0">
                  <a:pos x="0" y="0"/>
                </a:cxn>
                <a:cxn ang="0">
                  <a:pos x="72" y="0"/>
                </a:cxn>
                <a:cxn ang="0">
                  <a:pos x="72" y="0"/>
                </a:cxn>
              </a:cxnLst>
              <a:rect l="0" t="0" r="r" b="b"/>
              <a:pathLst>
                <a:path w="73" h="109">
                  <a:moveTo>
                    <a:pt x="72" y="0"/>
                  </a:moveTo>
                  <a:lnTo>
                    <a:pt x="72" y="108"/>
                  </a:lnTo>
                  <a:lnTo>
                    <a:pt x="0" y="108"/>
                  </a:lnTo>
                  <a:lnTo>
                    <a:pt x="0" y="0"/>
                  </a:lnTo>
                  <a:lnTo>
                    <a:pt x="72" y="0"/>
                  </a:lnTo>
                  <a:lnTo>
                    <a:pt x="72" y="0"/>
                  </a:lnTo>
                </a:path>
              </a:pathLst>
            </a:custGeom>
            <a:solidFill>
              <a:srgbClr val="FF0000"/>
            </a:solidFill>
            <a:ln w="9525" cap="rnd">
              <a:noFill/>
              <a:round/>
              <a:headEnd/>
              <a:tailEnd/>
            </a:ln>
            <a:effectLst/>
          </p:spPr>
          <p:txBody>
            <a:bodyPr/>
            <a:lstStyle/>
            <a:p>
              <a:endParaRPr lang="en-US"/>
            </a:p>
          </p:txBody>
        </p:sp>
        <p:sp>
          <p:nvSpPr>
            <p:cNvPr id="2094" name="Freeform 46"/>
            <p:cNvSpPr>
              <a:spLocks/>
            </p:cNvSpPr>
            <p:nvPr/>
          </p:nvSpPr>
          <p:spPr bwMode="auto">
            <a:xfrm>
              <a:off x="1828" y="2025"/>
              <a:ext cx="73" cy="109"/>
            </a:xfrm>
            <a:custGeom>
              <a:avLst/>
              <a:gdLst/>
              <a:ahLst/>
              <a:cxnLst>
                <a:cxn ang="0">
                  <a:pos x="72" y="0"/>
                </a:cxn>
                <a:cxn ang="0">
                  <a:pos x="72" y="108"/>
                </a:cxn>
                <a:cxn ang="0">
                  <a:pos x="0" y="108"/>
                </a:cxn>
                <a:cxn ang="0">
                  <a:pos x="0" y="0"/>
                </a:cxn>
                <a:cxn ang="0">
                  <a:pos x="72" y="0"/>
                </a:cxn>
              </a:cxnLst>
              <a:rect l="0" t="0" r="r" b="b"/>
              <a:pathLst>
                <a:path w="73" h="109">
                  <a:moveTo>
                    <a:pt x="72" y="0"/>
                  </a:moveTo>
                  <a:lnTo>
                    <a:pt x="72" y="108"/>
                  </a:lnTo>
                  <a:lnTo>
                    <a:pt x="0" y="108"/>
                  </a:lnTo>
                  <a:lnTo>
                    <a:pt x="0" y="0"/>
                  </a:lnTo>
                  <a:lnTo>
                    <a:pt x="72" y="0"/>
                  </a:lnTo>
                </a:path>
              </a:pathLst>
            </a:custGeom>
            <a:noFill/>
            <a:ln w="12700" cap="rnd" cmpd="sng">
              <a:solidFill>
                <a:srgbClr val="FF0000"/>
              </a:solidFill>
              <a:prstDash val="solid"/>
              <a:round/>
              <a:headEnd/>
              <a:tailEnd/>
            </a:ln>
            <a:effectLst/>
          </p:spPr>
          <p:txBody>
            <a:bodyPr/>
            <a:lstStyle/>
            <a:p>
              <a:endParaRPr lang="en-US"/>
            </a:p>
          </p:txBody>
        </p:sp>
        <p:sp>
          <p:nvSpPr>
            <p:cNvPr id="2095" name="Freeform 47"/>
            <p:cNvSpPr>
              <a:spLocks/>
            </p:cNvSpPr>
            <p:nvPr/>
          </p:nvSpPr>
          <p:spPr bwMode="auto">
            <a:xfrm>
              <a:off x="1612" y="1954"/>
              <a:ext cx="145" cy="252"/>
            </a:xfrm>
            <a:custGeom>
              <a:avLst/>
              <a:gdLst/>
              <a:ahLst/>
              <a:cxnLst>
                <a:cxn ang="0">
                  <a:pos x="0" y="143"/>
                </a:cxn>
                <a:cxn ang="0">
                  <a:pos x="0" y="251"/>
                </a:cxn>
                <a:cxn ang="0">
                  <a:pos x="144" y="107"/>
                </a:cxn>
                <a:cxn ang="0">
                  <a:pos x="144" y="0"/>
                </a:cxn>
                <a:cxn ang="0">
                  <a:pos x="0" y="143"/>
                </a:cxn>
                <a:cxn ang="0">
                  <a:pos x="0" y="143"/>
                </a:cxn>
              </a:cxnLst>
              <a:rect l="0" t="0" r="r" b="b"/>
              <a:pathLst>
                <a:path w="145" h="252">
                  <a:moveTo>
                    <a:pt x="0" y="143"/>
                  </a:moveTo>
                  <a:lnTo>
                    <a:pt x="0" y="251"/>
                  </a:lnTo>
                  <a:lnTo>
                    <a:pt x="144" y="107"/>
                  </a:lnTo>
                  <a:lnTo>
                    <a:pt x="144" y="0"/>
                  </a:lnTo>
                  <a:lnTo>
                    <a:pt x="0" y="143"/>
                  </a:lnTo>
                  <a:lnTo>
                    <a:pt x="0" y="143"/>
                  </a:lnTo>
                </a:path>
              </a:pathLst>
            </a:custGeom>
            <a:solidFill>
              <a:srgbClr val="00FF7E"/>
            </a:solidFill>
            <a:ln w="9525" cap="rnd">
              <a:noFill/>
              <a:round/>
              <a:headEnd/>
              <a:tailEnd/>
            </a:ln>
            <a:effectLst/>
          </p:spPr>
          <p:txBody>
            <a:bodyPr/>
            <a:lstStyle/>
            <a:p>
              <a:endParaRPr lang="en-US"/>
            </a:p>
          </p:txBody>
        </p:sp>
        <p:sp>
          <p:nvSpPr>
            <p:cNvPr id="2096" name="Freeform 48"/>
            <p:cNvSpPr>
              <a:spLocks/>
            </p:cNvSpPr>
            <p:nvPr/>
          </p:nvSpPr>
          <p:spPr bwMode="auto">
            <a:xfrm>
              <a:off x="1612" y="1954"/>
              <a:ext cx="145" cy="252"/>
            </a:xfrm>
            <a:custGeom>
              <a:avLst/>
              <a:gdLst/>
              <a:ahLst/>
              <a:cxnLst>
                <a:cxn ang="0">
                  <a:pos x="0" y="143"/>
                </a:cxn>
                <a:cxn ang="0">
                  <a:pos x="0" y="251"/>
                </a:cxn>
                <a:cxn ang="0">
                  <a:pos x="144" y="107"/>
                </a:cxn>
                <a:cxn ang="0">
                  <a:pos x="144" y="0"/>
                </a:cxn>
                <a:cxn ang="0">
                  <a:pos x="0" y="143"/>
                </a:cxn>
              </a:cxnLst>
              <a:rect l="0" t="0" r="r" b="b"/>
              <a:pathLst>
                <a:path w="145" h="252">
                  <a:moveTo>
                    <a:pt x="0" y="143"/>
                  </a:moveTo>
                  <a:lnTo>
                    <a:pt x="0" y="251"/>
                  </a:lnTo>
                  <a:lnTo>
                    <a:pt x="144" y="107"/>
                  </a:lnTo>
                  <a:lnTo>
                    <a:pt x="144" y="0"/>
                  </a:lnTo>
                  <a:lnTo>
                    <a:pt x="0" y="143"/>
                  </a:lnTo>
                </a:path>
              </a:pathLst>
            </a:custGeom>
            <a:noFill/>
            <a:ln w="12700" cap="rnd" cmpd="sng">
              <a:solidFill>
                <a:srgbClr val="00FF7E"/>
              </a:solidFill>
              <a:prstDash val="solid"/>
              <a:round/>
              <a:headEnd/>
              <a:tailEnd/>
            </a:ln>
            <a:effectLst/>
          </p:spPr>
          <p:txBody>
            <a:bodyPr/>
            <a:lstStyle/>
            <a:p>
              <a:endParaRPr lang="en-US"/>
            </a:p>
          </p:txBody>
        </p:sp>
        <p:sp>
          <p:nvSpPr>
            <p:cNvPr id="2097" name="Freeform 49"/>
            <p:cNvSpPr>
              <a:spLocks/>
            </p:cNvSpPr>
            <p:nvPr/>
          </p:nvSpPr>
          <p:spPr bwMode="auto">
            <a:xfrm>
              <a:off x="1684" y="2061"/>
              <a:ext cx="145" cy="37"/>
            </a:xfrm>
            <a:custGeom>
              <a:avLst/>
              <a:gdLst/>
              <a:ahLst/>
              <a:cxnLst>
                <a:cxn ang="0">
                  <a:pos x="144" y="36"/>
                </a:cxn>
                <a:cxn ang="0">
                  <a:pos x="0" y="36"/>
                </a:cxn>
                <a:cxn ang="0">
                  <a:pos x="0" y="0"/>
                </a:cxn>
                <a:cxn ang="0">
                  <a:pos x="144" y="0"/>
                </a:cxn>
                <a:cxn ang="0">
                  <a:pos x="144" y="36"/>
                </a:cxn>
                <a:cxn ang="0">
                  <a:pos x="144" y="36"/>
                </a:cxn>
              </a:cxnLst>
              <a:rect l="0" t="0" r="r" b="b"/>
              <a:pathLst>
                <a:path w="145" h="37">
                  <a:moveTo>
                    <a:pt x="144" y="36"/>
                  </a:moveTo>
                  <a:lnTo>
                    <a:pt x="0" y="36"/>
                  </a:lnTo>
                  <a:lnTo>
                    <a:pt x="0" y="0"/>
                  </a:lnTo>
                  <a:lnTo>
                    <a:pt x="144" y="0"/>
                  </a:lnTo>
                  <a:lnTo>
                    <a:pt x="144" y="36"/>
                  </a:lnTo>
                  <a:lnTo>
                    <a:pt x="144" y="36"/>
                  </a:lnTo>
                </a:path>
              </a:pathLst>
            </a:custGeom>
            <a:solidFill>
              <a:srgbClr val="3199CC"/>
            </a:solidFill>
            <a:ln w="9525" cap="rnd">
              <a:noFill/>
              <a:round/>
              <a:headEnd/>
              <a:tailEnd/>
            </a:ln>
            <a:effectLst/>
          </p:spPr>
          <p:txBody>
            <a:bodyPr/>
            <a:lstStyle/>
            <a:p>
              <a:endParaRPr lang="en-US"/>
            </a:p>
          </p:txBody>
        </p:sp>
        <p:sp>
          <p:nvSpPr>
            <p:cNvPr id="2098" name="Freeform 50"/>
            <p:cNvSpPr>
              <a:spLocks/>
            </p:cNvSpPr>
            <p:nvPr/>
          </p:nvSpPr>
          <p:spPr bwMode="auto">
            <a:xfrm>
              <a:off x="1684" y="2061"/>
              <a:ext cx="145" cy="37"/>
            </a:xfrm>
            <a:custGeom>
              <a:avLst/>
              <a:gdLst/>
              <a:ahLst/>
              <a:cxnLst>
                <a:cxn ang="0">
                  <a:pos x="144" y="36"/>
                </a:cxn>
                <a:cxn ang="0">
                  <a:pos x="0" y="36"/>
                </a:cxn>
                <a:cxn ang="0">
                  <a:pos x="0" y="0"/>
                </a:cxn>
                <a:cxn ang="0">
                  <a:pos x="144" y="0"/>
                </a:cxn>
                <a:cxn ang="0">
                  <a:pos x="144" y="36"/>
                </a:cxn>
              </a:cxnLst>
              <a:rect l="0" t="0" r="r" b="b"/>
              <a:pathLst>
                <a:path w="145" h="37">
                  <a:moveTo>
                    <a:pt x="144" y="36"/>
                  </a:moveTo>
                  <a:lnTo>
                    <a:pt x="0" y="36"/>
                  </a:lnTo>
                  <a:lnTo>
                    <a:pt x="0" y="0"/>
                  </a:lnTo>
                  <a:lnTo>
                    <a:pt x="144" y="0"/>
                  </a:lnTo>
                  <a:lnTo>
                    <a:pt x="144" y="36"/>
                  </a:lnTo>
                </a:path>
              </a:pathLst>
            </a:custGeom>
            <a:noFill/>
            <a:ln w="12700" cap="rnd" cmpd="sng">
              <a:solidFill>
                <a:srgbClr val="3199CC"/>
              </a:solidFill>
              <a:prstDash val="solid"/>
              <a:round/>
              <a:headEnd/>
              <a:tailEnd/>
            </a:ln>
            <a:effectLst/>
          </p:spPr>
          <p:txBody>
            <a:bodyPr/>
            <a:lstStyle/>
            <a:p>
              <a:endParaRPr lang="en-US"/>
            </a:p>
          </p:txBody>
        </p:sp>
        <p:sp>
          <p:nvSpPr>
            <p:cNvPr id="2099" name="Freeform 51"/>
            <p:cNvSpPr>
              <a:spLocks/>
            </p:cNvSpPr>
            <p:nvPr/>
          </p:nvSpPr>
          <p:spPr bwMode="auto">
            <a:xfrm>
              <a:off x="1864" y="1882"/>
              <a:ext cx="37" cy="144"/>
            </a:xfrm>
            <a:custGeom>
              <a:avLst/>
              <a:gdLst/>
              <a:ahLst/>
              <a:cxnLst>
                <a:cxn ang="0">
                  <a:pos x="0" y="143"/>
                </a:cxn>
                <a:cxn ang="0">
                  <a:pos x="36" y="143"/>
                </a:cxn>
                <a:cxn ang="0">
                  <a:pos x="36" y="0"/>
                </a:cxn>
                <a:cxn ang="0">
                  <a:pos x="0" y="0"/>
                </a:cxn>
                <a:cxn ang="0">
                  <a:pos x="0" y="143"/>
                </a:cxn>
                <a:cxn ang="0">
                  <a:pos x="0" y="143"/>
                </a:cxn>
              </a:cxnLst>
              <a:rect l="0" t="0" r="r" b="b"/>
              <a:pathLst>
                <a:path w="37" h="144">
                  <a:moveTo>
                    <a:pt x="0" y="143"/>
                  </a:moveTo>
                  <a:lnTo>
                    <a:pt x="36" y="143"/>
                  </a:lnTo>
                  <a:lnTo>
                    <a:pt x="36" y="0"/>
                  </a:lnTo>
                  <a:lnTo>
                    <a:pt x="0" y="0"/>
                  </a:lnTo>
                  <a:lnTo>
                    <a:pt x="0" y="143"/>
                  </a:lnTo>
                  <a:lnTo>
                    <a:pt x="0" y="143"/>
                  </a:lnTo>
                </a:path>
              </a:pathLst>
            </a:custGeom>
            <a:solidFill>
              <a:srgbClr val="3199CC"/>
            </a:solidFill>
            <a:ln w="9525" cap="rnd">
              <a:noFill/>
              <a:round/>
              <a:headEnd/>
              <a:tailEnd/>
            </a:ln>
            <a:effectLst/>
          </p:spPr>
          <p:txBody>
            <a:bodyPr/>
            <a:lstStyle/>
            <a:p>
              <a:endParaRPr lang="en-US"/>
            </a:p>
          </p:txBody>
        </p:sp>
        <p:sp>
          <p:nvSpPr>
            <p:cNvPr id="2100" name="Freeform 52"/>
            <p:cNvSpPr>
              <a:spLocks/>
            </p:cNvSpPr>
            <p:nvPr/>
          </p:nvSpPr>
          <p:spPr bwMode="auto">
            <a:xfrm>
              <a:off x="1864" y="1882"/>
              <a:ext cx="37" cy="144"/>
            </a:xfrm>
            <a:custGeom>
              <a:avLst/>
              <a:gdLst/>
              <a:ahLst/>
              <a:cxnLst>
                <a:cxn ang="0">
                  <a:pos x="0" y="143"/>
                </a:cxn>
                <a:cxn ang="0">
                  <a:pos x="36" y="143"/>
                </a:cxn>
                <a:cxn ang="0">
                  <a:pos x="36" y="0"/>
                </a:cxn>
                <a:cxn ang="0">
                  <a:pos x="0" y="0"/>
                </a:cxn>
                <a:cxn ang="0">
                  <a:pos x="0" y="143"/>
                </a:cxn>
              </a:cxnLst>
              <a:rect l="0" t="0" r="r" b="b"/>
              <a:pathLst>
                <a:path w="37" h="144">
                  <a:moveTo>
                    <a:pt x="0" y="143"/>
                  </a:moveTo>
                  <a:lnTo>
                    <a:pt x="36" y="143"/>
                  </a:lnTo>
                  <a:lnTo>
                    <a:pt x="36" y="0"/>
                  </a:lnTo>
                  <a:lnTo>
                    <a:pt x="0" y="0"/>
                  </a:lnTo>
                  <a:lnTo>
                    <a:pt x="0" y="143"/>
                  </a:lnTo>
                </a:path>
              </a:pathLst>
            </a:custGeom>
            <a:noFill/>
            <a:ln w="12700" cap="rnd" cmpd="sng">
              <a:solidFill>
                <a:srgbClr val="3199CC"/>
              </a:solidFill>
              <a:prstDash val="solid"/>
              <a:round/>
              <a:headEnd/>
              <a:tailEnd/>
            </a:ln>
            <a:effectLst/>
          </p:spPr>
          <p:txBody>
            <a:bodyPr/>
            <a:lstStyle/>
            <a:p>
              <a:endParaRPr lang="en-US"/>
            </a:p>
          </p:txBody>
        </p:sp>
        <p:sp>
          <p:nvSpPr>
            <p:cNvPr id="2101" name="Freeform 53"/>
            <p:cNvSpPr>
              <a:spLocks/>
            </p:cNvSpPr>
            <p:nvPr/>
          </p:nvSpPr>
          <p:spPr bwMode="auto">
            <a:xfrm>
              <a:off x="1864" y="2133"/>
              <a:ext cx="37" cy="145"/>
            </a:xfrm>
            <a:custGeom>
              <a:avLst/>
              <a:gdLst/>
              <a:ahLst/>
              <a:cxnLst>
                <a:cxn ang="0">
                  <a:pos x="0" y="144"/>
                </a:cxn>
                <a:cxn ang="0">
                  <a:pos x="36" y="144"/>
                </a:cxn>
                <a:cxn ang="0">
                  <a:pos x="36" y="0"/>
                </a:cxn>
                <a:cxn ang="0">
                  <a:pos x="0" y="0"/>
                </a:cxn>
                <a:cxn ang="0">
                  <a:pos x="0" y="144"/>
                </a:cxn>
                <a:cxn ang="0">
                  <a:pos x="0" y="144"/>
                </a:cxn>
              </a:cxnLst>
              <a:rect l="0" t="0" r="r" b="b"/>
              <a:pathLst>
                <a:path w="37" h="145">
                  <a:moveTo>
                    <a:pt x="0" y="144"/>
                  </a:moveTo>
                  <a:lnTo>
                    <a:pt x="36" y="144"/>
                  </a:lnTo>
                  <a:lnTo>
                    <a:pt x="36" y="0"/>
                  </a:lnTo>
                  <a:lnTo>
                    <a:pt x="0" y="0"/>
                  </a:lnTo>
                  <a:lnTo>
                    <a:pt x="0" y="144"/>
                  </a:lnTo>
                  <a:lnTo>
                    <a:pt x="0" y="144"/>
                  </a:lnTo>
                </a:path>
              </a:pathLst>
            </a:custGeom>
            <a:solidFill>
              <a:srgbClr val="3199CC"/>
            </a:solidFill>
            <a:ln w="9525" cap="rnd">
              <a:noFill/>
              <a:round/>
              <a:headEnd/>
              <a:tailEnd/>
            </a:ln>
            <a:effectLst/>
          </p:spPr>
          <p:txBody>
            <a:bodyPr/>
            <a:lstStyle/>
            <a:p>
              <a:endParaRPr lang="en-US"/>
            </a:p>
          </p:txBody>
        </p:sp>
        <p:sp>
          <p:nvSpPr>
            <p:cNvPr id="2102" name="Freeform 54"/>
            <p:cNvSpPr>
              <a:spLocks/>
            </p:cNvSpPr>
            <p:nvPr/>
          </p:nvSpPr>
          <p:spPr bwMode="auto">
            <a:xfrm>
              <a:off x="1864" y="2133"/>
              <a:ext cx="37" cy="145"/>
            </a:xfrm>
            <a:custGeom>
              <a:avLst/>
              <a:gdLst/>
              <a:ahLst/>
              <a:cxnLst>
                <a:cxn ang="0">
                  <a:pos x="0" y="144"/>
                </a:cxn>
                <a:cxn ang="0">
                  <a:pos x="36" y="144"/>
                </a:cxn>
                <a:cxn ang="0">
                  <a:pos x="36" y="0"/>
                </a:cxn>
                <a:cxn ang="0">
                  <a:pos x="0" y="0"/>
                </a:cxn>
                <a:cxn ang="0">
                  <a:pos x="0" y="144"/>
                </a:cxn>
              </a:cxnLst>
              <a:rect l="0" t="0" r="r" b="b"/>
              <a:pathLst>
                <a:path w="37" h="145">
                  <a:moveTo>
                    <a:pt x="0" y="144"/>
                  </a:moveTo>
                  <a:lnTo>
                    <a:pt x="36" y="144"/>
                  </a:lnTo>
                  <a:lnTo>
                    <a:pt x="36" y="0"/>
                  </a:lnTo>
                  <a:lnTo>
                    <a:pt x="0" y="0"/>
                  </a:lnTo>
                  <a:lnTo>
                    <a:pt x="0" y="144"/>
                  </a:lnTo>
                </a:path>
              </a:pathLst>
            </a:custGeom>
            <a:noFill/>
            <a:ln w="12700" cap="rnd" cmpd="sng">
              <a:solidFill>
                <a:srgbClr val="3199CC"/>
              </a:solidFill>
              <a:prstDash val="solid"/>
              <a:round/>
              <a:headEnd/>
              <a:tailEnd/>
            </a:ln>
            <a:effectLst/>
          </p:spPr>
          <p:txBody>
            <a:bodyPr/>
            <a:lstStyle/>
            <a:p>
              <a:endParaRPr lang="en-US"/>
            </a:p>
          </p:txBody>
        </p:sp>
        <p:sp>
          <p:nvSpPr>
            <p:cNvPr id="2103" name="Freeform 55"/>
            <p:cNvSpPr>
              <a:spLocks/>
            </p:cNvSpPr>
            <p:nvPr/>
          </p:nvSpPr>
          <p:spPr bwMode="auto">
            <a:xfrm>
              <a:off x="1900" y="2852"/>
              <a:ext cx="648" cy="109"/>
            </a:xfrm>
            <a:custGeom>
              <a:avLst/>
              <a:gdLst/>
              <a:ahLst/>
              <a:cxnLst>
                <a:cxn ang="0">
                  <a:pos x="647" y="108"/>
                </a:cxn>
                <a:cxn ang="0">
                  <a:pos x="647" y="0"/>
                </a:cxn>
                <a:cxn ang="0">
                  <a:pos x="0" y="0"/>
                </a:cxn>
                <a:cxn ang="0">
                  <a:pos x="0" y="108"/>
                </a:cxn>
                <a:cxn ang="0">
                  <a:pos x="647" y="108"/>
                </a:cxn>
                <a:cxn ang="0">
                  <a:pos x="647" y="108"/>
                </a:cxn>
              </a:cxnLst>
              <a:rect l="0" t="0" r="r" b="b"/>
              <a:pathLst>
                <a:path w="648" h="109">
                  <a:moveTo>
                    <a:pt x="647" y="108"/>
                  </a:moveTo>
                  <a:lnTo>
                    <a:pt x="647" y="0"/>
                  </a:lnTo>
                  <a:lnTo>
                    <a:pt x="0" y="0"/>
                  </a:lnTo>
                  <a:lnTo>
                    <a:pt x="0" y="108"/>
                  </a:lnTo>
                  <a:lnTo>
                    <a:pt x="647" y="108"/>
                  </a:lnTo>
                  <a:lnTo>
                    <a:pt x="647" y="108"/>
                  </a:lnTo>
                </a:path>
              </a:pathLst>
            </a:custGeom>
            <a:solidFill>
              <a:srgbClr val="0000FF"/>
            </a:solidFill>
            <a:ln w="9525" cap="rnd">
              <a:noFill/>
              <a:round/>
              <a:headEnd/>
              <a:tailEnd/>
            </a:ln>
            <a:effectLst/>
          </p:spPr>
          <p:txBody>
            <a:bodyPr/>
            <a:lstStyle/>
            <a:p>
              <a:endParaRPr lang="en-US"/>
            </a:p>
          </p:txBody>
        </p:sp>
        <p:sp>
          <p:nvSpPr>
            <p:cNvPr id="2104" name="Freeform 56"/>
            <p:cNvSpPr>
              <a:spLocks/>
            </p:cNvSpPr>
            <p:nvPr/>
          </p:nvSpPr>
          <p:spPr bwMode="auto">
            <a:xfrm>
              <a:off x="1900" y="2852"/>
              <a:ext cx="648" cy="109"/>
            </a:xfrm>
            <a:custGeom>
              <a:avLst/>
              <a:gdLst/>
              <a:ahLst/>
              <a:cxnLst>
                <a:cxn ang="0">
                  <a:pos x="647" y="108"/>
                </a:cxn>
                <a:cxn ang="0">
                  <a:pos x="647" y="0"/>
                </a:cxn>
                <a:cxn ang="0">
                  <a:pos x="0" y="0"/>
                </a:cxn>
                <a:cxn ang="0">
                  <a:pos x="0" y="108"/>
                </a:cxn>
                <a:cxn ang="0">
                  <a:pos x="647" y="108"/>
                </a:cxn>
              </a:cxnLst>
              <a:rect l="0" t="0" r="r" b="b"/>
              <a:pathLst>
                <a:path w="648" h="109">
                  <a:moveTo>
                    <a:pt x="647" y="108"/>
                  </a:moveTo>
                  <a:lnTo>
                    <a:pt x="647" y="0"/>
                  </a:lnTo>
                  <a:lnTo>
                    <a:pt x="0" y="0"/>
                  </a:lnTo>
                  <a:lnTo>
                    <a:pt x="0" y="108"/>
                  </a:lnTo>
                  <a:lnTo>
                    <a:pt x="647" y="108"/>
                  </a:lnTo>
                </a:path>
              </a:pathLst>
            </a:custGeom>
            <a:noFill/>
            <a:ln w="12700" cap="rnd" cmpd="sng">
              <a:solidFill>
                <a:srgbClr val="0000FF"/>
              </a:solidFill>
              <a:prstDash val="solid"/>
              <a:round/>
              <a:headEnd/>
              <a:tailEnd/>
            </a:ln>
            <a:effectLst/>
          </p:spPr>
          <p:txBody>
            <a:bodyPr/>
            <a:lstStyle/>
            <a:p>
              <a:endParaRPr lang="en-US"/>
            </a:p>
          </p:txBody>
        </p:sp>
        <p:sp>
          <p:nvSpPr>
            <p:cNvPr id="2105" name="Freeform 57"/>
            <p:cNvSpPr>
              <a:spLocks/>
            </p:cNvSpPr>
            <p:nvPr/>
          </p:nvSpPr>
          <p:spPr bwMode="auto">
            <a:xfrm>
              <a:off x="1828" y="2852"/>
              <a:ext cx="73" cy="109"/>
            </a:xfrm>
            <a:custGeom>
              <a:avLst/>
              <a:gdLst/>
              <a:ahLst/>
              <a:cxnLst>
                <a:cxn ang="0">
                  <a:pos x="72" y="0"/>
                </a:cxn>
                <a:cxn ang="0">
                  <a:pos x="72" y="108"/>
                </a:cxn>
                <a:cxn ang="0">
                  <a:pos x="0" y="108"/>
                </a:cxn>
                <a:cxn ang="0">
                  <a:pos x="0" y="0"/>
                </a:cxn>
                <a:cxn ang="0">
                  <a:pos x="72" y="0"/>
                </a:cxn>
                <a:cxn ang="0">
                  <a:pos x="72" y="0"/>
                </a:cxn>
              </a:cxnLst>
              <a:rect l="0" t="0" r="r" b="b"/>
              <a:pathLst>
                <a:path w="73" h="109">
                  <a:moveTo>
                    <a:pt x="72" y="0"/>
                  </a:moveTo>
                  <a:lnTo>
                    <a:pt x="72" y="108"/>
                  </a:lnTo>
                  <a:lnTo>
                    <a:pt x="0" y="108"/>
                  </a:lnTo>
                  <a:lnTo>
                    <a:pt x="0" y="0"/>
                  </a:lnTo>
                  <a:lnTo>
                    <a:pt x="72" y="0"/>
                  </a:lnTo>
                  <a:lnTo>
                    <a:pt x="72" y="0"/>
                  </a:lnTo>
                </a:path>
              </a:pathLst>
            </a:custGeom>
            <a:solidFill>
              <a:srgbClr val="FF0000"/>
            </a:solidFill>
            <a:ln w="9525" cap="rnd">
              <a:noFill/>
              <a:round/>
              <a:headEnd/>
              <a:tailEnd/>
            </a:ln>
            <a:effectLst/>
          </p:spPr>
          <p:txBody>
            <a:bodyPr/>
            <a:lstStyle/>
            <a:p>
              <a:endParaRPr lang="en-US"/>
            </a:p>
          </p:txBody>
        </p:sp>
        <p:sp>
          <p:nvSpPr>
            <p:cNvPr id="2106" name="Freeform 58"/>
            <p:cNvSpPr>
              <a:spLocks/>
            </p:cNvSpPr>
            <p:nvPr/>
          </p:nvSpPr>
          <p:spPr bwMode="auto">
            <a:xfrm>
              <a:off x="1828" y="2852"/>
              <a:ext cx="73" cy="109"/>
            </a:xfrm>
            <a:custGeom>
              <a:avLst/>
              <a:gdLst/>
              <a:ahLst/>
              <a:cxnLst>
                <a:cxn ang="0">
                  <a:pos x="72" y="0"/>
                </a:cxn>
                <a:cxn ang="0">
                  <a:pos x="72" y="108"/>
                </a:cxn>
                <a:cxn ang="0">
                  <a:pos x="0" y="108"/>
                </a:cxn>
                <a:cxn ang="0">
                  <a:pos x="0" y="0"/>
                </a:cxn>
                <a:cxn ang="0">
                  <a:pos x="72" y="0"/>
                </a:cxn>
              </a:cxnLst>
              <a:rect l="0" t="0" r="r" b="b"/>
              <a:pathLst>
                <a:path w="73" h="109">
                  <a:moveTo>
                    <a:pt x="72" y="0"/>
                  </a:moveTo>
                  <a:lnTo>
                    <a:pt x="72" y="108"/>
                  </a:lnTo>
                  <a:lnTo>
                    <a:pt x="0" y="108"/>
                  </a:lnTo>
                  <a:lnTo>
                    <a:pt x="0" y="0"/>
                  </a:lnTo>
                  <a:lnTo>
                    <a:pt x="72" y="0"/>
                  </a:lnTo>
                </a:path>
              </a:pathLst>
            </a:custGeom>
            <a:noFill/>
            <a:ln w="12700" cap="rnd" cmpd="sng">
              <a:solidFill>
                <a:srgbClr val="FF0000"/>
              </a:solidFill>
              <a:prstDash val="solid"/>
              <a:round/>
              <a:headEnd/>
              <a:tailEnd/>
            </a:ln>
            <a:effectLst/>
          </p:spPr>
          <p:txBody>
            <a:bodyPr/>
            <a:lstStyle/>
            <a:p>
              <a:endParaRPr lang="en-US"/>
            </a:p>
          </p:txBody>
        </p:sp>
        <p:sp>
          <p:nvSpPr>
            <p:cNvPr id="2107" name="Freeform 59"/>
            <p:cNvSpPr>
              <a:spLocks/>
            </p:cNvSpPr>
            <p:nvPr/>
          </p:nvSpPr>
          <p:spPr bwMode="auto">
            <a:xfrm>
              <a:off x="1612" y="2780"/>
              <a:ext cx="145" cy="252"/>
            </a:xfrm>
            <a:custGeom>
              <a:avLst/>
              <a:gdLst/>
              <a:ahLst/>
              <a:cxnLst>
                <a:cxn ang="0">
                  <a:pos x="0" y="144"/>
                </a:cxn>
                <a:cxn ang="0">
                  <a:pos x="0" y="251"/>
                </a:cxn>
                <a:cxn ang="0">
                  <a:pos x="144" y="108"/>
                </a:cxn>
                <a:cxn ang="0">
                  <a:pos x="144" y="0"/>
                </a:cxn>
                <a:cxn ang="0">
                  <a:pos x="0" y="144"/>
                </a:cxn>
                <a:cxn ang="0">
                  <a:pos x="0" y="144"/>
                </a:cxn>
              </a:cxnLst>
              <a:rect l="0" t="0" r="r" b="b"/>
              <a:pathLst>
                <a:path w="145" h="252">
                  <a:moveTo>
                    <a:pt x="0" y="144"/>
                  </a:moveTo>
                  <a:lnTo>
                    <a:pt x="0" y="251"/>
                  </a:lnTo>
                  <a:lnTo>
                    <a:pt x="144" y="108"/>
                  </a:lnTo>
                  <a:lnTo>
                    <a:pt x="144" y="0"/>
                  </a:lnTo>
                  <a:lnTo>
                    <a:pt x="0" y="144"/>
                  </a:lnTo>
                  <a:lnTo>
                    <a:pt x="0" y="144"/>
                  </a:lnTo>
                </a:path>
              </a:pathLst>
            </a:custGeom>
            <a:solidFill>
              <a:srgbClr val="00FF7E"/>
            </a:solidFill>
            <a:ln w="9525" cap="rnd">
              <a:noFill/>
              <a:round/>
              <a:headEnd/>
              <a:tailEnd/>
            </a:ln>
            <a:effectLst/>
          </p:spPr>
          <p:txBody>
            <a:bodyPr/>
            <a:lstStyle/>
            <a:p>
              <a:endParaRPr lang="en-US"/>
            </a:p>
          </p:txBody>
        </p:sp>
        <p:sp>
          <p:nvSpPr>
            <p:cNvPr id="2108" name="Freeform 60"/>
            <p:cNvSpPr>
              <a:spLocks/>
            </p:cNvSpPr>
            <p:nvPr/>
          </p:nvSpPr>
          <p:spPr bwMode="auto">
            <a:xfrm>
              <a:off x="1612" y="2780"/>
              <a:ext cx="145" cy="252"/>
            </a:xfrm>
            <a:custGeom>
              <a:avLst/>
              <a:gdLst/>
              <a:ahLst/>
              <a:cxnLst>
                <a:cxn ang="0">
                  <a:pos x="0" y="144"/>
                </a:cxn>
                <a:cxn ang="0">
                  <a:pos x="0" y="251"/>
                </a:cxn>
                <a:cxn ang="0">
                  <a:pos x="144" y="108"/>
                </a:cxn>
                <a:cxn ang="0">
                  <a:pos x="144" y="0"/>
                </a:cxn>
                <a:cxn ang="0">
                  <a:pos x="0" y="144"/>
                </a:cxn>
              </a:cxnLst>
              <a:rect l="0" t="0" r="r" b="b"/>
              <a:pathLst>
                <a:path w="145" h="252">
                  <a:moveTo>
                    <a:pt x="0" y="144"/>
                  </a:moveTo>
                  <a:lnTo>
                    <a:pt x="0" y="251"/>
                  </a:lnTo>
                  <a:lnTo>
                    <a:pt x="144" y="108"/>
                  </a:lnTo>
                  <a:lnTo>
                    <a:pt x="144" y="0"/>
                  </a:lnTo>
                  <a:lnTo>
                    <a:pt x="0" y="144"/>
                  </a:lnTo>
                </a:path>
              </a:pathLst>
            </a:custGeom>
            <a:noFill/>
            <a:ln w="12700" cap="rnd" cmpd="sng">
              <a:solidFill>
                <a:srgbClr val="00FF7E"/>
              </a:solidFill>
              <a:prstDash val="solid"/>
              <a:round/>
              <a:headEnd/>
              <a:tailEnd/>
            </a:ln>
            <a:effectLst/>
          </p:spPr>
          <p:txBody>
            <a:bodyPr/>
            <a:lstStyle/>
            <a:p>
              <a:endParaRPr lang="en-US"/>
            </a:p>
          </p:txBody>
        </p:sp>
        <p:sp>
          <p:nvSpPr>
            <p:cNvPr id="2109" name="Freeform 61"/>
            <p:cNvSpPr>
              <a:spLocks/>
            </p:cNvSpPr>
            <p:nvPr/>
          </p:nvSpPr>
          <p:spPr bwMode="auto">
            <a:xfrm>
              <a:off x="1684" y="2888"/>
              <a:ext cx="145" cy="37"/>
            </a:xfrm>
            <a:custGeom>
              <a:avLst/>
              <a:gdLst/>
              <a:ahLst/>
              <a:cxnLst>
                <a:cxn ang="0">
                  <a:pos x="144" y="36"/>
                </a:cxn>
                <a:cxn ang="0">
                  <a:pos x="0" y="36"/>
                </a:cxn>
                <a:cxn ang="0">
                  <a:pos x="0" y="0"/>
                </a:cxn>
                <a:cxn ang="0">
                  <a:pos x="144" y="0"/>
                </a:cxn>
                <a:cxn ang="0">
                  <a:pos x="144" y="36"/>
                </a:cxn>
                <a:cxn ang="0">
                  <a:pos x="144" y="36"/>
                </a:cxn>
              </a:cxnLst>
              <a:rect l="0" t="0" r="r" b="b"/>
              <a:pathLst>
                <a:path w="145" h="37">
                  <a:moveTo>
                    <a:pt x="144" y="36"/>
                  </a:moveTo>
                  <a:lnTo>
                    <a:pt x="0" y="36"/>
                  </a:lnTo>
                  <a:lnTo>
                    <a:pt x="0" y="0"/>
                  </a:lnTo>
                  <a:lnTo>
                    <a:pt x="144" y="0"/>
                  </a:lnTo>
                  <a:lnTo>
                    <a:pt x="144" y="36"/>
                  </a:lnTo>
                  <a:lnTo>
                    <a:pt x="144" y="36"/>
                  </a:lnTo>
                </a:path>
              </a:pathLst>
            </a:custGeom>
            <a:solidFill>
              <a:srgbClr val="3199CC"/>
            </a:solidFill>
            <a:ln w="9525" cap="rnd">
              <a:noFill/>
              <a:round/>
              <a:headEnd/>
              <a:tailEnd/>
            </a:ln>
            <a:effectLst/>
          </p:spPr>
          <p:txBody>
            <a:bodyPr/>
            <a:lstStyle/>
            <a:p>
              <a:endParaRPr lang="en-US"/>
            </a:p>
          </p:txBody>
        </p:sp>
        <p:sp>
          <p:nvSpPr>
            <p:cNvPr id="2110" name="Freeform 62"/>
            <p:cNvSpPr>
              <a:spLocks/>
            </p:cNvSpPr>
            <p:nvPr/>
          </p:nvSpPr>
          <p:spPr bwMode="auto">
            <a:xfrm>
              <a:off x="1684" y="2888"/>
              <a:ext cx="145" cy="37"/>
            </a:xfrm>
            <a:custGeom>
              <a:avLst/>
              <a:gdLst/>
              <a:ahLst/>
              <a:cxnLst>
                <a:cxn ang="0">
                  <a:pos x="144" y="36"/>
                </a:cxn>
                <a:cxn ang="0">
                  <a:pos x="0" y="36"/>
                </a:cxn>
                <a:cxn ang="0">
                  <a:pos x="0" y="0"/>
                </a:cxn>
                <a:cxn ang="0">
                  <a:pos x="144" y="0"/>
                </a:cxn>
                <a:cxn ang="0">
                  <a:pos x="144" y="36"/>
                </a:cxn>
              </a:cxnLst>
              <a:rect l="0" t="0" r="r" b="b"/>
              <a:pathLst>
                <a:path w="145" h="37">
                  <a:moveTo>
                    <a:pt x="144" y="36"/>
                  </a:moveTo>
                  <a:lnTo>
                    <a:pt x="0" y="36"/>
                  </a:lnTo>
                  <a:lnTo>
                    <a:pt x="0" y="0"/>
                  </a:lnTo>
                  <a:lnTo>
                    <a:pt x="144" y="0"/>
                  </a:lnTo>
                  <a:lnTo>
                    <a:pt x="144" y="36"/>
                  </a:lnTo>
                </a:path>
              </a:pathLst>
            </a:custGeom>
            <a:noFill/>
            <a:ln w="12700" cap="rnd" cmpd="sng">
              <a:solidFill>
                <a:srgbClr val="3199CC"/>
              </a:solidFill>
              <a:prstDash val="solid"/>
              <a:round/>
              <a:headEnd/>
              <a:tailEnd/>
            </a:ln>
            <a:effectLst/>
          </p:spPr>
          <p:txBody>
            <a:bodyPr/>
            <a:lstStyle/>
            <a:p>
              <a:endParaRPr lang="en-US"/>
            </a:p>
          </p:txBody>
        </p:sp>
        <p:sp>
          <p:nvSpPr>
            <p:cNvPr id="2111" name="Freeform 63"/>
            <p:cNvSpPr>
              <a:spLocks/>
            </p:cNvSpPr>
            <p:nvPr/>
          </p:nvSpPr>
          <p:spPr bwMode="auto">
            <a:xfrm>
              <a:off x="1864" y="2708"/>
              <a:ext cx="37" cy="145"/>
            </a:xfrm>
            <a:custGeom>
              <a:avLst/>
              <a:gdLst/>
              <a:ahLst/>
              <a:cxnLst>
                <a:cxn ang="0">
                  <a:pos x="0" y="144"/>
                </a:cxn>
                <a:cxn ang="0">
                  <a:pos x="36" y="144"/>
                </a:cxn>
                <a:cxn ang="0">
                  <a:pos x="36" y="0"/>
                </a:cxn>
                <a:cxn ang="0">
                  <a:pos x="0" y="0"/>
                </a:cxn>
                <a:cxn ang="0">
                  <a:pos x="0" y="144"/>
                </a:cxn>
                <a:cxn ang="0">
                  <a:pos x="0" y="144"/>
                </a:cxn>
              </a:cxnLst>
              <a:rect l="0" t="0" r="r" b="b"/>
              <a:pathLst>
                <a:path w="37" h="145">
                  <a:moveTo>
                    <a:pt x="0" y="144"/>
                  </a:moveTo>
                  <a:lnTo>
                    <a:pt x="36" y="144"/>
                  </a:lnTo>
                  <a:lnTo>
                    <a:pt x="36" y="0"/>
                  </a:lnTo>
                  <a:lnTo>
                    <a:pt x="0" y="0"/>
                  </a:lnTo>
                  <a:lnTo>
                    <a:pt x="0" y="144"/>
                  </a:lnTo>
                  <a:lnTo>
                    <a:pt x="0" y="144"/>
                  </a:lnTo>
                </a:path>
              </a:pathLst>
            </a:custGeom>
            <a:solidFill>
              <a:srgbClr val="3199CC"/>
            </a:solidFill>
            <a:ln w="9525" cap="rnd">
              <a:noFill/>
              <a:round/>
              <a:headEnd/>
              <a:tailEnd/>
            </a:ln>
            <a:effectLst/>
          </p:spPr>
          <p:txBody>
            <a:bodyPr/>
            <a:lstStyle/>
            <a:p>
              <a:endParaRPr lang="en-US"/>
            </a:p>
          </p:txBody>
        </p:sp>
        <p:sp>
          <p:nvSpPr>
            <p:cNvPr id="2112" name="Freeform 64"/>
            <p:cNvSpPr>
              <a:spLocks/>
            </p:cNvSpPr>
            <p:nvPr/>
          </p:nvSpPr>
          <p:spPr bwMode="auto">
            <a:xfrm>
              <a:off x="1864" y="2708"/>
              <a:ext cx="37" cy="145"/>
            </a:xfrm>
            <a:custGeom>
              <a:avLst/>
              <a:gdLst/>
              <a:ahLst/>
              <a:cxnLst>
                <a:cxn ang="0">
                  <a:pos x="0" y="144"/>
                </a:cxn>
                <a:cxn ang="0">
                  <a:pos x="36" y="144"/>
                </a:cxn>
                <a:cxn ang="0">
                  <a:pos x="36" y="0"/>
                </a:cxn>
                <a:cxn ang="0">
                  <a:pos x="0" y="0"/>
                </a:cxn>
                <a:cxn ang="0">
                  <a:pos x="0" y="144"/>
                </a:cxn>
              </a:cxnLst>
              <a:rect l="0" t="0" r="r" b="b"/>
              <a:pathLst>
                <a:path w="37" h="145">
                  <a:moveTo>
                    <a:pt x="0" y="144"/>
                  </a:moveTo>
                  <a:lnTo>
                    <a:pt x="36" y="144"/>
                  </a:lnTo>
                  <a:lnTo>
                    <a:pt x="36" y="0"/>
                  </a:lnTo>
                  <a:lnTo>
                    <a:pt x="0" y="0"/>
                  </a:lnTo>
                  <a:lnTo>
                    <a:pt x="0" y="144"/>
                  </a:lnTo>
                </a:path>
              </a:pathLst>
            </a:custGeom>
            <a:noFill/>
            <a:ln w="12700" cap="rnd" cmpd="sng">
              <a:solidFill>
                <a:srgbClr val="3199CC"/>
              </a:solidFill>
              <a:prstDash val="solid"/>
              <a:round/>
              <a:headEnd/>
              <a:tailEnd/>
            </a:ln>
            <a:effectLst/>
          </p:spPr>
          <p:txBody>
            <a:bodyPr/>
            <a:lstStyle/>
            <a:p>
              <a:endParaRPr lang="en-US"/>
            </a:p>
          </p:txBody>
        </p:sp>
        <p:sp>
          <p:nvSpPr>
            <p:cNvPr id="2113" name="Freeform 65"/>
            <p:cNvSpPr>
              <a:spLocks/>
            </p:cNvSpPr>
            <p:nvPr/>
          </p:nvSpPr>
          <p:spPr bwMode="auto">
            <a:xfrm>
              <a:off x="1864" y="2960"/>
              <a:ext cx="37" cy="144"/>
            </a:xfrm>
            <a:custGeom>
              <a:avLst/>
              <a:gdLst/>
              <a:ahLst/>
              <a:cxnLst>
                <a:cxn ang="0">
                  <a:pos x="0" y="143"/>
                </a:cxn>
                <a:cxn ang="0">
                  <a:pos x="36" y="143"/>
                </a:cxn>
                <a:cxn ang="0">
                  <a:pos x="36" y="0"/>
                </a:cxn>
                <a:cxn ang="0">
                  <a:pos x="0" y="0"/>
                </a:cxn>
                <a:cxn ang="0">
                  <a:pos x="0" y="143"/>
                </a:cxn>
                <a:cxn ang="0">
                  <a:pos x="0" y="143"/>
                </a:cxn>
              </a:cxnLst>
              <a:rect l="0" t="0" r="r" b="b"/>
              <a:pathLst>
                <a:path w="37" h="144">
                  <a:moveTo>
                    <a:pt x="0" y="143"/>
                  </a:moveTo>
                  <a:lnTo>
                    <a:pt x="36" y="143"/>
                  </a:lnTo>
                  <a:lnTo>
                    <a:pt x="36" y="0"/>
                  </a:lnTo>
                  <a:lnTo>
                    <a:pt x="0" y="0"/>
                  </a:lnTo>
                  <a:lnTo>
                    <a:pt x="0" y="143"/>
                  </a:lnTo>
                  <a:lnTo>
                    <a:pt x="0" y="143"/>
                  </a:lnTo>
                </a:path>
              </a:pathLst>
            </a:custGeom>
            <a:solidFill>
              <a:srgbClr val="3199CC"/>
            </a:solidFill>
            <a:ln w="9525" cap="rnd">
              <a:noFill/>
              <a:round/>
              <a:headEnd/>
              <a:tailEnd/>
            </a:ln>
            <a:effectLst/>
          </p:spPr>
          <p:txBody>
            <a:bodyPr/>
            <a:lstStyle/>
            <a:p>
              <a:endParaRPr lang="en-US"/>
            </a:p>
          </p:txBody>
        </p:sp>
        <p:sp>
          <p:nvSpPr>
            <p:cNvPr id="2114" name="Freeform 66"/>
            <p:cNvSpPr>
              <a:spLocks/>
            </p:cNvSpPr>
            <p:nvPr/>
          </p:nvSpPr>
          <p:spPr bwMode="auto">
            <a:xfrm>
              <a:off x="1864" y="2960"/>
              <a:ext cx="37" cy="144"/>
            </a:xfrm>
            <a:custGeom>
              <a:avLst/>
              <a:gdLst/>
              <a:ahLst/>
              <a:cxnLst>
                <a:cxn ang="0">
                  <a:pos x="0" y="143"/>
                </a:cxn>
                <a:cxn ang="0">
                  <a:pos x="36" y="143"/>
                </a:cxn>
                <a:cxn ang="0">
                  <a:pos x="36" y="0"/>
                </a:cxn>
                <a:cxn ang="0">
                  <a:pos x="0" y="0"/>
                </a:cxn>
                <a:cxn ang="0">
                  <a:pos x="0" y="143"/>
                </a:cxn>
              </a:cxnLst>
              <a:rect l="0" t="0" r="r" b="b"/>
              <a:pathLst>
                <a:path w="37" h="144">
                  <a:moveTo>
                    <a:pt x="0" y="143"/>
                  </a:moveTo>
                  <a:lnTo>
                    <a:pt x="36" y="143"/>
                  </a:lnTo>
                  <a:lnTo>
                    <a:pt x="36" y="0"/>
                  </a:lnTo>
                  <a:lnTo>
                    <a:pt x="0" y="0"/>
                  </a:lnTo>
                  <a:lnTo>
                    <a:pt x="0" y="143"/>
                  </a:lnTo>
                </a:path>
              </a:pathLst>
            </a:custGeom>
            <a:noFill/>
            <a:ln w="12700" cap="rnd" cmpd="sng">
              <a:solidFill>
                <a:srgbClr val="3199CC"/>
              </a:solidFill>
              <a:prstDash val="solid"/>
              <a:round/>
              <a:headEnd/>
              <a:tailEnd/>
            </a:ln>
            <a:effectLst/>
          </p:spPr>
          <p:txBody>
            <a:bodyPr/>
            <a:lstStyle/>
            <a:p>
              <a:endParaRPr lang="en-US"/>
            </a:p>
          </p:txBody>
        </p:sp>
        <p:sp>
          <p:nvSpPr>
            <p:cNvPr id="2115" name="Freeform 67"/>
            <p:cNvSpPr>
              <a:spLocks/>
            </p:cNvSpPr>
            <p:nvPr/>
          </p:nvSpPr>
          <p:spPr bwMode="auto">
            <a:xfrm>
              <a:off x="2403" y="2349"/>
              <a:ext cx="145" cy="109"/>
            </a:xfrm>
            <a:custGeom>
              <a:avLst/>
              <a:gdLst/>
              <a:ahLst/>
              <a:cxnLst>
                <a:cxn ang="0">
                  <a:pos x="144" y="108"/>
                </a:cxn>
                <a:cxn ang="0">
                  <a:pos x="144" y="0"/>
                </a:cxn>
                <a:cxn ang="0">
                  <a:pos x="0" y="0"/>
                </a:cxn>
                <a:cxn ang="0">
                  <a:pos x="0" y="108"/>
                </a:cxn>
                <a:cxn ang="0">
                  <a:pos x="144" y="108"/>
                </a:cxn>
                <a:cxn ang="0">
                  <a:pos x="144" y="108"/>
                </a:cxn>
              </a:cxnLst>
              <a:rect l="0" t="0" r="r" b="b"/>
              <a:pathLst>
                <a:path w="145" h="109">
                  <a:moveTo>
                    <a:pt x="144" y="108"/>
                  </a:moveTo>
                  <a:lnTo>
                    <a:pt x="144" y="0"/>
                  </a:lnTo>
                  <a:lnTo>
                    <a:pt x="0" y="0"/>
                  </a:lnTo>
                  <a:lnTo>
                    <a:pt x="0" y="108"/>
                  </a:lnTo>
                  <a:lnTo>
                    <a:pt x="144" y="108"/>
                  </a:lnTo>
                  <a:lnTo>
                    <a:pt x="144" y="108"/>
                  </a:lnTo>
                </a:path>
              </a:pathLst>
            </a:custGeom>
            <a:solidFill>
              <a:srgbClr val="0000FF"/>
            </a:solidFill>
            <a:ln w="9525" cap="rnd">
              <a:noFill/>
              <a:round/>
              <a:headEnd/>
              <a:tailEnd/>
            </a:ln>
            <a:effectLst/>
          </p:spPr>
          <p:txBody>
            <a:bodyPr/>
            <a:lstStyle/>
            <a:p>
              <a:endParaRPr lang="en-US"/>
            </a:p>
          </p:txBody>
        </p:sp>
        <p:sp>
          <p:nvSpPr>
            <p:cNvPr id="2116" name="Freeform 68"/>
            <p:cNvSpPr>
              <a:spLocks/>
            </p:cNvSpPr>
            <p:nvPr/>
          </p:nvSpPr>
          <p:spPr bwMode="auto">
            <a:xfrm>
              <a:off x="2403" y="2349"/>
              <a:ext cx="145" cy="109"/>
            </a:xfrm>
            <a:custGeom>
              <a:avLst/>
              <a:gdLst/>
              <a:ahLst/>
              <a:cxnLst>
                <a:cxn ang="0">
                  <a:pos x="144" y="108"/>
                </a:cxn>
                <a:cxn ang="0">
                  <a:pos x="144" y="0"/>
                </a:cxn>
                <a:cxn ang="0">
                  <a:pos x="0" y="0"/>
                </a:cxn>
                <a:cxn ang="0">
                  <a:pos x="0" y="108"/>
                </a:cxn>
                <a:cxn ang="0">
                  <a:pos x="144" y="108"/>
                </a:cxn>
              </a:cxnLst>
              <a:rect l="0" t="0" r="r" b="b"/>
              <a:pathLst>
                <a:path w="145" h="109">
                  <a:moveTo>
                    <a:pt x="144" y="108"/>
                  </a:moveTo>
                  <a:lnTo>
                    <a:pt x="144" y="0"/>
                  </a:lnTo>
                  <a:lnTo>
                    <a:pt x="0" y="0"/>
                  </a:lnTo>
                  <a:lnTo>
                    <a:pt x="0" y="108"/>
                  </a:lnTo>
                  <a:lnTo>
                    <a:pt x="144" y="108"/>
                  </a:lnTo>
                </a:path>
              </a:pathLst>
            </a:custGeom>
            <a:noFill/>
            <a:ln w="12700" cap="rnd" cmpd="sng">
              <a:solidFill>
                <a:srgbClr val="0000FF"/>
              </a:solidFill>
              <a:prstDash val="solid"/>
              <a:round/>
              <a:headEnd/>
              <a:tailEnd/>
            </a:ln>
            <a:effectLst/>
          </p:spPr>
          <p:txBody>
            <a:bodyPr/>
            <a:lstStyle/>
            <a:p>
              <a:endParaRPr lang="en-US"/>
            </a:p>
          </p:txBody>
        </p:sp>
        <p:sp>
          <p:nvSpPr>
            <p:cNvPr id="2117" name="Freeform 69"/>
            <p:cNvSpPr>
              <a:spLocks/>
            </p:cNvSpPr>
            <p:nvPr/>
          </p:nvSpPr>
          <p:spPr bwMode="auto">
            <a:xfrm>
              <a:off x="2331" y="2349"/>
              <a:ext cx="73" cy="109"/>
            </a:xfrm>
            <a:custGeom>
              <a:avLst/>
              <a:gdLst/>
              <a:ahLst/>
              <a:cxnLst>
                <a:cxn ang="0">
                  <a:pos x="72" y="0"/>
                </a:cxn>
                <a:cxn ang="0">
                  <a:pos x="72" y="108"/>
                </a:cxn>
                <a:cxn ang="0">
                  <a:pos x="0" y="108"/>
                </a:cxn>
                <a:cxn ang="0">
                  <a:pos x="0" y="0"/>
                </a:cxn>
                <a:cxn ang="0">
                  <a:pos x="72" y="0"/>
                </a:cxn>
                <a:cxn ang="0">
                  <a:pos x="72" y="0"/>
                </a:cxn>
              </a:cxnLst>
              <a:rect l="0" t="0" r="r" b="b"/>
              <a:pathLst>
                <a:path w="73" h="109">
                  <a:moveTo>
                    <a:pt x="72" y="0"/>
                  </a:moveTo>
                  <a:lnTo>
                    <a:pt x="72" y="108"/>
                  </a:lnTo>
                  <a:lnTo>
                    <a:pt x="0" y="108"/>
                  </a:lnTo>
                  <a:lnTo>
                    <a:pt x="0" y="0"/>
                  </a:lnTo>
                  <a:lnTo>
                    <a:pt x="72" y="0"/>
                  </a:lnTo>
                  <a:lnTo>
                    <a:pt x="72" y="0"/>
                  </a:lnTo>
                </a:path>
              </a:pathLst>
            </a:custGeom>
            <a:solidFill>
              <a:srgbClr val="FF0000"/>
            </a:solidFill>
            <a:ln w="9525" cap="rnd">
              <a:noFill/>
              <a:round/>
              <a:headEnd/>
              <a:tailEnd/>
            </a:ln>
            <a:effectLst/>
          </p:spPr>
          <p:txBody>
            <a:bodyPr/>
            <a:lstStyle/>
            <a:p>
              <a:endParaRPr lang="en-US"/>
            </a:p>
          </p:txBody>
        </p:sp>
        <p:sp>
          <p:nvSpPr>
            <p:cNvPr id="2118" name="Freeform 70"/>
            <p:cNvSpPr>
              <a:spLocks/>
            </p:cNvSpPr>
            <p:nvPr/>
          </p:nvSpPr>
          <p:spPr bwMode="auto">
            <a:xfrm>
              <a:off x="2331" y="2349"/>
              <a:ext cx="73" cy="109"/>
            </a:xfrm>
            <a:custGeom>
              <a:avLst/>
              <a:gdLst/>
              <a:ahLst/>
              <a:cxnLst>
                <a:cxn ang="0">
                  <a:pos x="72" y="0"/>
                </a:cxn>
                <a:cxn ang="0">
                  <a:pos x="72" y="108"/>
                </a:cxn>
                <a:cxn ang="0">
                  <a:pos x="0" y="108"/>
                </a:cxn>
                <a:cxn ang="0">
                  <a:pos x="0" y="0"/>
                </a:cxn>
                <a:cxn ang="0">
                  <a:pos x="72" y="0"/>
                </a:cxn>
              </a:cxnLst>
              <a:rect l="0" t="0" r="r" b="b"/>
              <a:pathLst>
                <a:path w="73" h="109">
                  <a:moveTo>
                    <a:pt x="72" y="0"/>
                  </a:moveTo>
                  <a:lnTo>
                    <a:pt x="72" y="108"/>
                  </a:lnTo>
                  <a:lnTo>
                    <a:pt x="0" y="108"/>
                  </a:lnTo>
                  <a:lnTo>
                    <a:pt x="0" y="0"/>
                  </a:lnTo>
                  <a:lnTo>
                    <a:pt x="72" y="0"/>
                  </a:lnTo>
                </a:path>
              </a:pathLst>
            </a:custGeom>
            <a:noFill/>
            <a:ln w="12700" cap="rnd" cmpd="sng">
              <a:solidFill>
                <a:srgbClr val="FF0000"/>
              </a:solidFill>
              <a:prstDash val="solid"/>
              <a:round/>
              <a:headEnd/>
              <a:tailEnd/>
            </a:ln>
            <a:effectLst/>
          </p:spPr>
          <p:txBody>
            <a:bodyPr/>
            <a:lstStyle/>
            <a:p>
              <a:endParaRPr lang="en-US"/>
            </a:p>
          </p:txBody>
        </p:sp>
        <p:sp>
          <p:nvSpPr>
            <p:cNvPr id="2119" name="Freeform 71"/>
            <p:cNvSpPr>
              <a:spLocks/>
            </p:cNvSpPr>
            <p:nvPr/>
          </p:nvSpPr>
          <p:spPr bwMode="auto">
            <a:xfrm>
              <a:off x="2116" y="2277"/>
              <a:ext cx="144" cy="252"/>
            </a:xfrm>
            <a:custGeom>
              <a:avLst/>
              <a:gdLst/>
              <a:ahLst/>
              <a:cxnLst>
                <a:cxn ang="0">
                  <a:pos x="0" y="144"/>
                </a:cxn>
                <a:cxn ang="0">
                  <a:pos x="0" y="251"/>
                </a:cxn>
                <a:cxn ang="0">
                  <a:pos x="143" y="108"/>
                </a:cxn>
                <a:cxn ang="0">
                  <a:pos x="143" y="0"/>
                </a:cxn>
                <a:cxn ang="0">
                  <a:pos x="0" y="144"/>
                </a:cxn>
                <a:cxn ang="0">
                  <a:pos x="0" y="144"/>
                </a:cxn>
              </a:cxnLst>
              <a:rect l="0" t="0" r="r" b="b"/>
              <a:pathLst>
                <a:path w="144" h="252">
                  <a:moveTo>
                    <a:pt x="0" y="144"/>
                  </a:moveTo>
                  <a:lnTo>
                    <a:pt x="0" y="251"/>
                  </a:lnTo>
                  <a:lnTo>
                    <a:pt x="143" y="108"/>
                  </a:lnTo>
                  <a:lnTo>
                    <a:pt x="143" y="0"/>
                  </a:lnTo>
                  <a:lnTo>
                    <a:pt x="0" y="144"/>
                  </a:lnTo>
                  <a:lnTo>
                    <a:pt x="0" y="144"/>
                  </a:lnTo>
                </a:path>
              </a:pathLst>
            </a:custGeom>
            <a:solidFill>
              <a:srgbClr val="00FF7E"/>
            </a:solidFill>
            <a:ln w="9525" cap="rnd">
              <a:noFill/>
              <a:round/>
              <a:headEnd/>
              <a:tailEnd/>
            </a:ln>
            <a:effectLst/>
          </p:spPr>
          <p:txBody>
            <a:bodyPr/>
            <a:lstStyle/>
            <a:p>
              <a:endParaRPr lang="en-US"/>
            </a:p>
          </p:txBody>
        </p:sp>
        <p:sp>
          <p:nvSpPr>
            <p:cNvPr id="2120" name="Freeform 72"/>
            <p:cNvSpPr>
              <a:spLocks/>
            </p:cNvSpPr>
            <p:nvPr/>
          </p:nvSpPr>
          <p:spPr bwMode="auto">
            <a:xfrm>
              <a:off x="2116" y="2277"/>
              <a:ext cx="144" cy="252"/>
            </a:xfrm>
            <a:custGeom>
              <a:avLst/>
              <a:gdLst/>
              <a:ahLst/>
              <a:cxnLst>
                <a:cxn ang="0">
                  <a:pos x="0" y="144"/>
                </a:cxn>
                <a:cxn ang="0">
                  <a:pos x="0" y="251"/>
                </a:cxn>
                <a:cxn ang="0">
                  <a:pos x="143" y="108"/>
                </a:cxn>
                <a:cxn ang="0">
                  <a:pos x="143" y="0"/>
                </a:cxn>
                <a:cxn ang="0">
                  <a:pos x="0" y="144"/>
                </a:cxn>
              </a:cxnLst>
              <a:rect l="0" t="0" r="r" b="b"/>
              <a:pathLst>
                <a:path w="144" h="252">
                  <a:moveTo>
                    <a:pt x="0" y="144"/>
                  </a:moveTo>
                  <a:lnTo>
                    <a:pt x="0" y="251"/>
                  </a:lnTo>
                  <a:lnTo>
                    <a:pt x="143" y="108"/>
                  </a:lnTo>
                  <a:lnTo>
                    <a:pt x="143" y="0"/>
                  </a:lnTo>
                  <a:lnTo>
                    <a:pt x="0" y="144"/>
                  </a:lnTo>
                </a:path>
              </a:pathLst>
            </a:custGeom>
            <a:noFill/>
            <a:ln w="12700" cap="rnd" cmpd="sng">
              <a:solidFill>
                <a:srgbClr val="00FF7E"/>
              </a:solidFill>
              <a:prstDash val="solid"/>
              <a:round/>
              <a:headEnd/>
              <a:tailEnd/>
            </a:ln>
            <a:effectLst/>
          </p:spPr>
          <p:txBody>
            <a:bodyPr/>
            <a:lstStyle/>
            <a:p>
              <a:endParaRPr lang="en-US"/>
            </a:p>
          </p:txBody>
        </p:sp>
        <p:sp>
          <p:nvSpPr>
            <p:cNvPr id="2121" name="Freeform 73"/>
            <p:cNvSpPr>
              <a:spLocks/>
            </p:cNvSpPr>
            <p:nvPr/>
          </p:nvSpPr>
          <p:spPr bwMode="auto">
            <a:xfrm>
              <a:off x="2188" y="2385"/>
              <a:ext cx="144" cy="37"/>
            </a:xfrm>
            <a:custGeom>
              <a:avLst/>
              <a:gdLst/>
              <a:ahLst/>
              <a:cxnLst>
                <a:cxn ang="0">
                  <a:pos x="143" y="36"/>
                </a:cxn>
                <a:cxn ang="0">
                  <a:pos x="0" y="36"/>
                </a:cxn>
                <a:cxn ang="0">
                  <a:pos x="0" y="0"/>
                </a:cxn>
                <a:cxn ang="0">
                  <a:pos x="143" y="0"/>
                </a:cxn>
                <a:cxn ang="0">
                  <a:pos x="143" y="36"/>
                </a:cxn>
                <a:cxn ang="0">
                  <a:pos x="143" y="36"/>
                </a:cxn>
              </a:cxnLst>
              <a:rect l="0" t="0" r="r" b="b"/>
              <a:pathLst>
                <a:path w="144" h="37">
                  <a:moveTo>
                    <a:pt x="143" y="36"/>
                  </a:moveTo>
                  <a:lnTo>
                    <a:pt x="0" y="36"/>
                  </a:lnTo>
                  <a:lnTo>
                    <a:pt x="0" y="0"/>
                  </a:lnTo>
                  <a:lnTo>
                    <a:pt x="143" y="0"/>
                  </a:lnTo>
                  <a:lnTo>
                    <a:pt x="143" y="36"/>
                  </a:lnTo>
                  <a:lnTo>
                    <a:pt x="143" y="36"/>
                  </a:lnTo>
                </a:path>
              </a:pathLst>
            </a:custGeom>
            <a:solidFill>
              <a:srgbClr val="3199CC"/>
            </a:solidFill>
            <a:ln w="9525" cap="rnd">
              <a:noFill/>
              <a:round/>
              <a:headEnd/>
              <a:tailEnd/>
            </a:ln>
            <a:effectLst/>
          </p:spPr>
          <p:txBody>
            <a:bodyPr/>
            <a:lstStyle/>
            <a:p>
              <a:endParaRPr lang="en-US"/>
            </a:p>
          </p:txBody>
        </p:sp>
        <p:sp>
          <p:nvSpPr>
            <p:cNvPr id="2122" name="Freeform 74"/>
            <p:cNvSpPr>
              <a:spLocks/>
            </p:cNvSpPr>
            <p:nvPr/>
          </p:nvSpPr>
          <p:spPr bwMode="auto">
            <a:xfrm>
              <a:off x="2188" y="2385"/>
              <a:ext cx="144" cy="37"/>
            </a:xfrm>
            <a:custGeom>
              <a:avLst/>
              <a:gdLst/>
              <a:ahLst/>
              <a:cxnLst>
                <a:cxn ang="0">
                  <a:pos x="143" y="36"/>
                </a:cxn>
                <a:cxn ang="0">
                  <a:pos x="0" y="36"/>
                </a:cxn>
                <a:cxn ang="0">
                  <a:pos x="0" y="0"/>
                </a:cxn>
                <a:cxn ang="0">
                  <a:pos x="143" y="0"/>
                </a:cxn>
                <a:cxn ang="0">
                  <a:pos x="143" y="36"/>
                </a:cxn>
              </a:cxnLst>
              <a:rect l="0" t="0" r="r" b="b"/>
              <a:pathLst>
                <a:path w="144" h="37">
                  <a:moveTo>
                    <a:pt x="143" y="36"/>
                  </a:moveTo>
                  <a:lnTo>
                    <a:pt x="0" y="36"/>
                  </a:lnTo>
                  <a:lnTo>
                    <a:pt x="0" y="0"/>
                  </a:lnTo>
                  <a:lnTo>
                    <a:pt x="143" y="0"/>
                  </a:lnTo>
                  <a:lnTo>
                    <a:pt x="143" y="36"/>
                  </a:lnTo>
                </a:path>
              </a:pathLst>
            </a:custGeom>
            <a:noFill/>
            <a:ln w="12700" cap="rnd" cmpd="sng">
              <a:solidFill>
                <a:srgbClr val="3199CC"/>
              </a:solidFill>
              <a:prstDash val="solid"/>
              <a:round/>
              <a:headEnd/>
              <a:tailEnd/>
            </a:ln>
            <a:effectLst/>
          </p:spPr>
          <p:txBody>
            <a:bodyPr/>
            <a:lstStyle/>
            <a:p>
              <a:endParaRPr lang="en-US"/>
            </a:p>
          </p:txBody>
        </p:sp>
        <p:sp>
          <p:nvSpPr>
            <p:cNvPr id="2123" name="Freeform 75"/>
            <p:cNvSpPr>
              <a:spLocks/>
            </p:cNvSpPr>
            <p:nvPr/>
          </p:nvSpPr>
          <p:spPr bwMode="auto">
            <a:xfrm>
              <a:off x="2367" y="2205"/>
              <a:ext cx="37" cy="145"/>
            </a:xfrm>
            <a:custGeom>
              <a:avLst/>
              <a:gdLst/>
              <a:ahLst/>
              <a:cxnLst>
                <a:cxn ang="0">
                  <a:pos x="0" y="144"/>
                </a:cxn>
                <a:cxn ang="0">
                  <a:pos x="36" y="144"/>
                </a:cxn>
                <a:cxn ang="0">
                  <a:pos x="36" y="0"/>
                </a:cxn>
                <a:cxn ang="0">
                  <a:pos x="0" y="0"/>
                </a:cxn>
                <a:cxn ang="0">
                  <a:pos x="0" y="144"/>
                </a:cxn>
                <a:cxn ang="0">
                  <a:pos x="0" y="144"/>
                </a:cxn>
              </a:cxnLst>
              <a:rect l="0" t="0" r="r" b="b"/>
              <a:pathLst>
                <a:path w="37" h="145">
                  <a:moveTo>
                    <a:pt x="0" y="144"/>
                  </a:moveTo>
                  <a:lnTo>
                    <a:pt x="36" y="144"/>
                  </a:lnTo>
                  <a:lnTo>
                    <a:pt x="36" y="0"/>
                  </a:lnTo>
                  <a:lnTo>
                    <a:pt x="0" y="0"/>
                  </a:lnTo>
                  <a:lnTo>
                    <a:pt x="0" y="144"/>
                  </a:lnTo>
                  <a:lnTo>
                    <a:pt x="0" y="144"/>
                  </a:lnTo>
                </a:path>
              </a:pathLst>
            </a:custGeom>
            <a:solidFill>
              <a:srgbClr val="3199CC"/>
            </a:solidFill>
            <a:ln w="9525" cap="rnd">
              <a:noFill/>
              <a:round/>
              <a:headEnd/>
              <a:tailEnd/>
            </a:ln>
            <a:effectLst/>
          </p:spPr>
          <p:txBody>
            <a:bodyPr/>
            <a:lstStyle/>
            <a:p>
              <a:endParaRPr lang="en-US"/>
            </a:p>
          </p:txBody>
        </p:sp>
        <p:sp>
          <p:nvSpPr>
            <p:cNvPr id="2124" name="Freeform 76"/>
            <p:cNvSpPr>
              <a:spLocks/>
            </p:cNvSpPr>
            <p:nvPr/>
          </p:nvSpPr>
          <p:spPr bwMode="auto">
            <a:xfrm>
              <a:off x="2367" y="2205"/>
              <a:ext cx="37" cy="145"/>
            </a:xfrm>
            <a:custGeom>
              <a:avLst/>
              <a:gdLst/>
              <a:ahLst/>
              <a:cxnLst>
                <a:cxn ang="0">
                  <a:pos x="0" y="144"/>
                </a:cxn>
                <a:cxn ang="0">
                  <a:pos x="36" y="144"/>
                </a:cxn>
                <a:cxn ang="0">
                  <a:pos x="36" y="0"/>
                </a:cxn>
                <a:cxn ang="0">
                  <a:pos x="0" y="0"/>
                </a:cxn>
                <a:cxn ang="0">
                  <a:pos x="0" y="144"/>
                </a:cxn>
              </a:cxnLst>
              <a:rect l="0" t="0" r="r" b="b"/>
              <a:pathLst>
                <a:path w="37" h="145">
                  <a:moveTo>
                    <a:pt x="0" y="144"/>
                  </a:moveTo>
                  <a:lnTo>
                    <a:pt x="36" y="144"/>
                  </a:lnTo>
                  <a:lnTo>
                    <a:pt x="36" y="0"/>
                  </a:lnTo>
                  <a:lnTo>
                    <a:pt x="0" y="0"/>
                  </a:lnTo>
                  <a:lnTo>
                    <a:pt x="0" y="144"/>
                  </a:lnTo>
                </a:path>
              </a:pathLst>
            </a:custGeom>
            <a:noFill/>
            <a:ln w="12700" cap="rnd" cmpd="sng">
              <a:solidFill>
                <a:srgbClr val="3199CC"/>
              </a:solidFill>
              <a:prstDash val="solid"/>
              <a:round/>
              <a:headEnd/>
              <a:tailEnd/>
            </a:ln>
            <a:effectLst/>
          </p:spPr>
          <p:txBody>
            <a:bodyPr/>
            <a:lstStyle/>
            <a:p>
              <a:endParaRPr lang="en-US"/>
            </a:p>
          </p:txBody>
        </p:sp>
        <p:sp>
          <p:nvSpPr>
            <p:cNvPr id="2125" name="Freeform 77"/>
            <p:cNvSpPr>
              <a:spLocks/>
            </p:cNvSpPr>
            <p:nvPr/>
          </p:nvSpPr>
          <p:spPr bwMode="auto">
            <a:xfrm>
              <a:off x="2367" y="2457"/>
              <a:ext cx="37" cy="144"/>
            </a:xfrm>
            <a:custGeom>
              <a:avLst/>
              <a:gdLst/>
              <a:ahLst/>
              <a:cxnLst>
                <a:cxn ang="0">
                  <a:pos x="0" y="143"/>
                </a:cxn>
                <a:cxn ang="0">
                  <a:pos x="36" y="143"/>
                </a:cxn>
                <a:cxn ang="0">
                  <a:pos x="36" y="0"/>
                </a:cxn>
                <a:cxn ang="0">
                  <a:pos x="0" y="0"/>
                </a:cxn>
                <a:cxn ang="0">
                  <a:pos x="0" y="143"/>
                </a:cxn>
                <a:cxn ang="0">
                  <a:pos x="0" y="143"/>
                </a:cxn>
              </a:cxnLst>
              <a:rect l="0" t="0" r="r" b="b"/>
              <a:pathLst>
                <a:path w="37" h="144">
                  <a:moveTo>
                    <a:pt x="0" y="143"/>
                  </a:moveTo>
                  <a:lnTo>
                    <a:pt x="36" y="143"/>
                  </a:lnTo>
                  <a:lnTo>
                    <a:pt x="36" y="0"/>
                  </a:lnTo>
                  <a:lnTo>
                    <a:pt x="0" y="0"/>
                  </a:lnTo>
                  <a:lnTo>
                    <a:pt x="0" y="143"/>
                  </a:lnTo>
                  <a:lnTo>
                    <a:pt x="0" y="143"/>
                  </a:lnTo>
                </a:path>
              </a:pathLst>
            </a:custGeom>
            <a:solidFill>
              <a:srgbClr val="3199CC"/>
            </a:solidFill>
            <a:ln w="9525" cap="rnd">
              <a:noFill/>
              <a:round/>
              <a:headEnd/>
              <a:tailEnd/>
            </a:ln>
            <a:effectLst/>
          </p:spPr>
          <p:txBody>
            <a:bodyPr/>
            <a:lstStyle/>
            <a:p>
              <a:endParaRPr lang="en-US"/>
            </a:p>
          </p:txBody>
        </p:sp>
        <p:sp>
          <p:nvSpPr>
            <p:cNvPr id="2126" name="Freeform 78"/>
            <p:cNvSpPr>
              <a:spLocks/>
            </p:cNvSpPr>
            <p:nvPr/>
          </p:nvSpPr>
          <p:spPr bwMode="auto">
            <a:xfrm>
              <a:off x="2367" y="2457"/>
              <a:ext cx="37" cy="144"/>
            </a:xfrm>
            <a:custGeom>
              <a:avLst/>
              <a:gdLst/>
              <a:ahLst/>
              <a:cxnLst>
                <a:cxn ang="0">
                  <a:pos x="0" y="143"/>
                </a:cxn>
                <a:cxn ang="0">
                  <a:pos x="36" y="143"/>
                </a:cxn>
                <a:cxn ang="0">
                  <a:pos x="36" y="0"/>
                </a:cxn>
                <a:cxn ang="0">
                  <a:pos x="0" y="0"/>
                </a:cxn>
                <a:cxn ang="0">
                  <a:pos x="0" y="143"/>
                </a:cxn>
              </a:cxnLst>
              <a:rect l="0" t="0" r="r" b="b"/>
              <a:pathLst>
                <a:path w="37" h="144">
                  <a:moveTo>
                    <a:pt x="0" y="143"/>
                  </a:moveTo>
                  <a:lnTo>
                    <a:pt x="36" y="143"/>
                  </a:lnTo>
                  <a:lnTo>
                    <a:pt x="36" y="0"/>
                  </a:lnTo>
                  <a:lnTo>
                    <a:pt x="0" y="0"/>
                  </a:lnTo>
                  <a:lnTo>
                    <a:pt x="0" y="143"/>
                  </a:lnTo>
                </a:path>
              </a:pathLst>
            </a:custGeom>
            <a:noFill/>
            <a:ln w="12700" cap="rnd" cmpd="sng">
              <a:solidFill>
                <a:srgbClr val="3199CC"/>
              </a:solidFill>
              <a:prstDash val="solid"/>
              <a:round/>
              <a:headEnd/>
              <a:tailEnd/>
            </a:ln>
            <a:effectLst/>
          </p:spPr>
          <p:txBody>
            <a:bodyPr/>
            <a:lstStyle/>
            <a:p>
              <a:endParaRPr lang="en-US"/>
            </a:p>
          </p:txBody>
        </p:sp>
        <p:sp>
          <p:nvSpPr>
            <p:cNvPr id="2127" name="Freeform 79"/>
            <p:cNvSpPr>
              <a:spLocks/>
            </p:cNvSpPr>
            <p:nvPr/>
          </p:nvSpPr>
          <p:spPr bwMode="auto">
            <a:xfrm>
              <a:off x="2403" y="1522"/>
              <a:ext cx="576" cy="109"/>
            </a:xfrm>
            <a:custGeom>
              <a:avLst/>
              <a:gdLst/>
              <a:ahLst/>
              <a:cxnLst>
                <a:cxn ang="0">
                  <a:pos x="468" y="108"/>
                </a:cxn>
                <a:cxn ang="0">
                  <a:pos x="575" y="0"/>
                </a:cxn>
                <a:cxn ang="0">
                  <a:pos x="0" y="0"/>
                </a:cxn>
                <a:cxn ang="0">
                  <a:pos x="0" y="108"/>
                </a:cxn>
                <a:cxn ang="0">
                  <a:pos x="186" y="108"/>
                </a:cxn>
                <a:cxn ang="0">
                  <a:pos x="252" y="108"/>
                </a:cxn>
                <a:cxn ang="0">
                  <a:pos x="288" y="72"/>
                </a:cxn>
                <a:cxn ang="0">
                  <a:pos x="360" y="72"/>
                </a:cxn>
                <a:cxn ang="0">
                  <a:pos x="360" y="108"/>
                </a:cxn>
                <a:cxn ang="0">
                  <a:pos x="468" y="108"/>
                </a:cxn>
                <a:cxn ang="0">
                  <a:pos x="468" y="108"/>
                </a:cxn>
              </a:cxnLst>
              <a:rect l="0" t="0" r="r" b="b"/>
              <a:pathLst>
                <a:path w="576" h="109">
                  <a:moveTo>
                    <a:pt x="468" y="108"/>
                  </a:moveTo>
                  <a:lnTo>
                    <a:pt x="575" y="0"/>
                  </a:lnTo>
                  <a:lnTo>
                    <a:pt x="0" y="0"/>
                  </a:lnTo>
                  <a:lnTo>
                    <a:pt x="0" y="108"/>
                  </a:lnTo>
                  <a:lnTo>
                    <a:pt x="186" y="108"/>
                  </a:lnTo>
                  <a:lnTo>
                    <a:pt x="252" y="108"/>
                  </a:lnTo>
                  <a:lnTo>
                    <a:pt x="288" y="72"/>
                  </a:lnTo>
                  <a:lnTo>
                    <a:pt x="360" y="72"/>
                  </a:lnTo>
                  <a:lnTo>
                    <a:pt x="360" y="108"/>
                  </a:lnTo>
                  <a:lnTo>
                    <a:pt x="468" y="108"/>
                  </a:lnTo>
                  <a:lnTo>
                    <a:pt x="468" y="108"/>
                  </a:lnTo>
                </a:path>
              </a:pathLst>
            </a:custGeom>
            <a:solidFill>
              <a:srgbClr val="0000FF"/>
            </a:solidFill>
            <a:ln w="9525" cap="rnd">
              <a:noFill/>
              <a:round/>
              <a:headEnd/>
              <a:tailEnd/>
            </a:ln>
            <a:effectLst/>
          </p:spPr>
          <p:txBody>
            <a:bodyPr/>
            <a:lstStyle/>
            <a:p>
              <a:endParaRPr lang="en-US"/>
            </a:p>
          </p:txBody>
        </p:sp>
        <p:sp>
          <p:nvSpPr>
            <p:cNvPr id="2128" name="Freeform 80"/>
            <p:cNvSpPr>
              <a:spLocks/>
            </p:cNvSpPr>
            <p:nvPr/>
          </p:nvSpPr>
          <p:spPr bwMode="auto">
            <a:xfrm>
              <a:off x="2403" y="1522"/>
              <a:ext cx="576" cy="109"/>
            </a:xfrm>
            <a:custGeom>
              <a:avLst/>
              <a:gdLst/>
              <a:ahLst/>
              <a:cxnLst>
                <a:cxn ang="0">
                  <a:pos x="468" y="108"/>
                </a:cxn>
                <a:cxn ang="0">
                  <a:pos x="575" y="0"/>
                </a:cxn>
                <a:cxn ang="0">
                  <a:pos x="0" y="0"/>
                </a:cxn>
                <a:cxn ang="0">
                  <a:pos x="0" y="108"/>
                </a:cxn>
                <a:cxn ang="0">
                  <a:pos x="186" y="108"/>
                </a:cxn>
                <a:cxn ang="0">
                  <a:pos x="252" y="108"/>
                </a:cxn>
                <a:cxn ang="0">
                  <a:pos x="288" y="72"/>
                </a:cxn>
                <a:cxn ang="0">
                  <a:pos x="360" y="72"/>
                </a:cxn>
                <a:cxn ang="0">
                  <a:pos x="360" y="108"/>
                </a:cxn>
                <a:cxn ang="0">
                  <a:pos x="468" y="108"/>
                </a:cxn>
              </a:cxnLst>
              <a:rect l="0" t="0" r="r" b="b"/>
              <a:pathLst>
                <a:path w="576" h="109">
                  <a:moveTo>
                    <a:pt x="468" y="108"/>
                  </a:moveTo>
                  <a:lnTo>
                    <a:pt x="575" y="0"/>
                  </a:lnTo>
                  <a:lnTo>
                    <a:pt x="0" y="0"/>
                  </a:lnTo>
                  <a:lnTo>
                    <a:pt x="0" y="108"/>
                  </a:lnTo>
                  <a:lnTo>
                    <a:pt x="186" y="108"/>
                  </a:lnTo>
                  <a:lnTo>
                    <a:pt x="252" y="108"/>
                  </a:lnTo>
                  <a:lnTo>
                    <a:pt x="288" y="72"/>
                  </a:lnTo>
                  <a:lnTo>
                    <a:pt x="360" y="72"/>
                  </a:lnTo>
                  <a:lnTo>
                    <a:pt x="360" y="108"/>
                  </a:lnTo>
                  <a:lnTo>
                    <a:pt x="468" y="108"/>
                  </a:lnTo>
                </a:path>
              </a:pathLst>
            </a:custGeom>
            <a:noFill/>
            <a:ln w="12700" cap="rnd" cmpd="sng">
              <a:solidFill>
                <a:srgbClr val="0000FF"/>
              </a:solidFill>
              <a:prstDash val="solid"/>
              <a:round/>
              <a:headEnd/>
              <a:tailEnd/>
            </a:ln>
            <a:effectLst/>
          </p:spPr>
          <p:txBody>
            <a:bodyPr/>
            <a:lstStyle/>
            <a:p>
              <a:endParaRPr lang="en-US"/>
            </a:p>
          </p:txBody>
        </p:sp>
        <p:sp>
          <p:nvSpPr>
            <p:cNvPr id="2129" name="Freeform 81"/>
            <p:cNvSpPr>
              <a:spLocks/>
            </p:cNvSpPr>
            <p:nvPr/>
          </p:nvSpPr>
          <p:spPr bwMode="auto">
            <a:xfrm>
              <a:off x="2331" y="1522"/>
              <a:ext cx="73" cy="109"/>
            </a:xfrm>
            <a:custGeom>
              <a:avLst/>
              <a:gdLst/>
              <a:ahLst/>
              <a:cxnLst>
                <a:cxn ang="0">
                  <a:pos x="72" y="0"/>
                </a:cxn>
                <a:cxn ang="0">
                  <a:pos x="72" y="108"/>
                </a:cxn>
                <a:cxn ang="0">
                  <a:pos x="0" y="108"/>
                </a:cxn>
                <a:cxn ang="0">
                  <a:pos x="0" y="0"/>
                </a:cxn>
                <a:cxn ang="0">
                  <a:pos x="72" y="0"/>
                </a:cxn>
                <a:cxn ang="0">
                  <a:pos x="72" y="0"/>
                </a:cxn>
              </a:cxnLst>
              <a:rect l="0" t="0" r="r" b="b"/>
              <a:pathLst>
                <a:path w="73" h="109">
                  <a:moveTo>
                    <a:pt x="72" y="0"/>
                  </a:moveTo>
                  <a:lnTo>
                    <a:pt x="72" y="108"/>
                  </a:lnTo>
                  <a:lnTo>
                    <a:pt x="0" y="108"/>
                  </a:lnTo>
                  <a:lnTo>
                    <a:pt x="0" y="0"/>
                  </a:lnTo>
                  <a:lnTo>
                    <a:pt x="72" y="0"/>
                  </a:lnTo>
                  <a:lnTo>
                    <a:pt x="72" y="0"/>
                  </a:lnTo>
                </a:path>
              </a:pathLst>
            </a:custGeom>
            <a:solidFill>
              <a:srgbClr val="FF0000"/>
            </a:solidFill>
            <a:ln w="9525" cap="rnd">
              <a:noFill/>
              <a:round/>
              <a:headEnd/>
              <a:tailEnd/>
            </a:ln>
            <a:effectLst/>
          </p:spPr>
          <p:txBody>
            <a:bodyPr/>
            <a:lstStyle/>
            <a:p>
              <a:endParaRPr lang="en-US"/>
            </a:p>
          </p:txBody>
        </p:sp>
        <p:sp>
          <p:nvSpPr>
            <p:cNvPr id="2130" name="Freeform 82"/>
            <p:cNvSpPr>
              <a:spLocks/>
            </p:cNvSpPr>
            <p:nvPr/>
          </p:nvSpPr>
          <p:spPr bwMode="auto">
            <a:xfrm>
              <a:off x="2331" y="1522"/>
              <a:ext cx="73" cy="109"/>
            </a:xfrm>
            <a:custGeom>
              <a:avLst/>
              <a:gdLst/>
              <a:ahLst/>
              <a:cxnLst>
                <a:cxn ang="0">
                  <a:pos x="72" y="0"/>
                </a:cxn>
                <a:cxn ang="0">
                  <a:pos x="72" y="108"/>
                </a:cxn>
                <a:cxn ang="0">
                  <a:pos x="0" y="108"/>
                </a:cxn>
                <a:cxn ang="0">
                  <a:pos x="0" y="0"/>
                </a:cxn>
                <a:cxn ang="0">
                  <a:pos x="72" y="0"/>
                </a:cxn>
              </a:cxnLst>
              <a:rect l="0" t="0" r="r" b="b"/>
              <a:pathLst>
                <a:path w="73" h="109">
                  <a:moveTo>
                    <a:pt x="72" y="0"/>
                  </a:moveTo>
                  <a:lnTo>
                    <a:pt x="72" y="108"/>
                  </a:lnTo>
                  <a:lnTo>
                    <a:pt x="0" y="108"/>
                  </a:lnTo>
                  <a:lnTo>
                    <a:pt x="0" y="0"/>
                  </a:lnTo>
                  <a:lnTo>
                    <a:pt x="72" y="0"/>
                  </a:lnTo>
                </a:path>
              </a:pathLst>
            </a:custGeom>
            <a:noFill/>
            <a:ln w="12700" cap="rnd" cmpd="sng">
              <a:solidFill>
                <a:srgbClr val="FF0000"/>
              </a:solidFill>
              <a:prstDash val="solid"/>
              <a:round/>
              <a:headEnd/>
              <a:tailEnd/>
            </a:ln>
            <a:effectLst/>
          </p:spPr>
          <p:txBody>
            <a:bodyPr/>
            <a:lstStyle/>
            <a:p>
              <a:endParaRPr lang="en-US"/>
            </a:p>
          </p:txBody>
        </p:sp>
        <p:sp>
          <p:nvSpPr>
            <p:cNvPr id="2131" name="Freeform 83"/>
            <p:cNvSpPr>
              <a:spLocks/>
            </p:cNvSpPr>
            <p:nvPr/>
          </p:nvSpPr>
          <p:spPr bwMode="auto">
            <a:xfrm>
              <a:off x="2116" y="1451"/>
              <a:ext cx="144" cy="252"/>
            </a:xfrm>
            <a:custGeom>
              <a:avLst/>
              <a:gdLst/>
              <a:ahLst/>
              <a:cxnLst>
                <a:cxn ang="0">
                  <a:pos x="0" y="143"/>
                </a:cxn>
                <a:cxn ang="0">
                  <a:pos x="0" y="251"/>
                </a:cxn>
                <a:cxn ang="0">
                  <a:pos x="143" y="107"/>
                </a:cxn>
                <a:cxn ang="0">
                  <a:pos x="143" y="0"/>
                </a:cxn>
                <a:cxn ang="0">
                  <a:pos x="0" y="143"/>
                </a:cxn>
                <a:cxn ang="0">
                  <a:pos x="0" y="143"/>
                </a:cxn>
              </a:cxnLst>
              <a:rect l="0" t="0" r="r" b="b"/>
              <a:pathLst>
                <a:path w="144" h="252">
                  <a:moveTo>
                    <a:pt x="0" y="143"/>
                  </a:moveTo>
                  <a:lnTo>
                    <a:pt x="0" y="251"/>
                  </a:lnTo>
                  <a:lnTo>
                    <a:pt x="143" y="107"/>
                  </a:lnTo>
                  <a:lnTo>
                    <a:pt x="143" y="0"/>
                  </a:lnTo>
                  <a:lnTo>
                    <a:pt x="0" y="143"/>
                  </a:lnTo>
                  <a:lnTo>
                    <a:pt x="0" y="143"/>
                  </a:lnTo>
                </a:path>
              </a:pathLst>
            </a:custGeom>
            <a:solidFill>
              <a:srgbClr val="00FF7E"/>
            </a:solidFill>
            <a:ln w="9525" cap="rnd">
              <a:noFill/>
              <a:round/>
              <a:headEnd/>
              <a:tailEnd/>
            </a:ln>
            <a:effectLst/>
          </p:spPr>
          <p:txBody>
            <a:bodyPr/>
            <a:lstStyle/>
            <a:p>
              <a:endParaRPr lang="en-US"/>
            </a:p>
          </p:txBody>
        </p:sp>
        <p:sp>
          <p:nvSpPr>
            <p:cNvPr id="2132" name="Freeform 84"/>
            <p:cNvSpPr>
              <a:spLocks/>
            </p:cNvSpPr>
            <p:nvPr/>
          </p:nvSpPr>
          <p:spPr bwMode="auto">
            <a:xfrm>
              <a:off x="2116" y="1451"/>
              <a:ext cx="144" cy="252"/>
            </a:xfrm>
            <a:custGeom>
              <a:avLst/>
              <a:gdLst/>
              <a:ahLst/>
              <a:cxnLst>
                <a:cxn ang="0">
                  <a:pos x="0" y="143"/>
                </a:cxn>
                <a:cxn ang="0">
                  <a:pos x="0" y="251"/>
                </a:cxn>
                <a:cxn ang="0">
                  <a:pos x="143" y="107"/>
                </a:cxn>
                <a:cxn ang="0">
                  <a:pos x="143" y="0"/>
                </a:cxn>
                <a:cxn ang="0">
                  <a:pos x="0" y="143"/>
                </a:cxn>
              </a:cxnLst>
              <a:rect l="0" t="0" r="r" b="b"/>
              <a:pathLst>
                <a:path w="144" h="252">
                  <a:moveTo>
                    <a:pt x="0" y="143"/>
                  </a:moveTo>
                  <a:lnTo>
                    <a:pt x="0" y="251"/>
                  </a:lnTo>
                  <a:lnTo>
                    <a:pt x="143" y="107"/>
                  </a:lnTo>
                  <a:lnTo>
                    <a:pt x="143" y="0"/>
                  </a:lnTo>
                  <a:lnTo>
                    <a:pt x="0" y="143"/>
                  </a:lnTo>
                </a:path>
              </a:pathLst>
            </a:custGeom>
            <a:noFill/>
            <a:ln w="12700" cap="rnd" cmpd="sng">
              <a:solidFill>
                <a:srgbClr val="00FF7E"/>
              </a:solidFill>
              <a:prstDash val="solid"/>
              <a:round/>
              <a:headEnd/>
              <a:tailEnd/>
            </a:ln>
            <a:effectLst/>
          </p:spPr>
          <p:txBody>
            <a:bodyPr/>
            <a:lstStyle/>
            <a:p>
              <a:endParaRPr lang="en-US"/>
            </a:p>
          </p:txBody>
        </p:sp>
        <p:sp>
          <p:nvSpPr>
            <p:cNvPr id="2133" name="Freeform 85"/>
            <p:cNvSpPr>
              <a:spLocks/>
            </p:cNvSpPr>
            <p:nvPr/>
          </p:nvSpPr>
          <p:spPr bwMode="auto">
            <a:xfrm>
              <a:off x="2188" y="1558"/>
              <a:ext cx="144" cy="37"/>
            </a:xfrm>
            <a:custGeom>
              <a:avLst/>
              <a:gdLst/>
              <a:ahLst/>
              <a:cxnLst>
                <a:cxn ang="0">
                  <a:pos x="143" y="36"/>
                </a:cxn>
                <a:cxn ang="0">
                  <a:pos x="0" y="36"/>
                </a:cxn>
                <a:cxn ang="0">
                  <a:pos x="0" y="0"/>
                </a:cxn>
                <a:cxn ang="0">
                  <a:pos x="143" y="0"/>
                </a:cxn>
                <a:cxn ang="0">
                  <a:pos x="143" y="36"/>
                </a:cxn>
                <a:cxn ang="0">
                  <a:pos x="143" y="36"/>
                </a:cxn>
              </a:cxnLst>
              <a:rect l="0" t="0" r="r" b="b"/>
              <a:pathLst>
                <a:path w="144" h="37">
                  <a:moveTo>
                    <a:pt x="143" y="36"/>
                  </a:moveTo>
                  <a:lnTo>
                    <a:pt x="0" y="36"/>
                  </a:lnTo>
                  <a:lnTo>
                    <a:pt x="0" y="0"/>
                  </a:lnTo>
                  <a:lnTo>
                    <a:pt x="143" y="0"/>
                  </a:lnTo>
                  <a:lnTo>
                    <a:pt x="143" y="36"/>
                  </a:lnTo>
                  <a:lnTo>
                    <a:pt x="143" y="36"/>
                  </a:lnTo>
                </a:path>
              </a:pathLst>
            </a:custGeom>
            <a:solidFill>
              <a:srgbClr val="3199CC"/>
            </a:solidFill>
            <a:ln w="9525" cap="rnd">
              <a:noFill/>
              <a:round/>
              <a:headEnd/>
              <a:tailEnd/>
            </a:ln>
            <a:effectLst/>
          </p:spPr>
          <p:txBody>
            <a:bodyPr/>
            <a:lstStyle/>
            <a:p>
              <a:endParaRPr lang="en-US"/>
            </a:p>
          </p:txBody>
        </p:sp>
        <p:sp>
          <p:nvSpPr>
            <p:cNvPr id="2134" name="Freeform 86"/>
            <p:cNvSpPr>
              <a:spLocks/>
            </p:cNvSpPr>
            <p:nvPr/>
          </p:nvSpPr>
          <p:spPr bwMode="auto">
            <a:xfrm>
              <a:off x="2188" y="1558"/>
              <a:ext cx="144" cy="37"/>
            </a:xfrm>
            <a:custGeom>
              <a:avLst/>
              <a:gdLst/>
              <a:ahLst/>
              <a:cxnLst>
                <a:cxn ang="0">
                  <a:pos x="143" y="36"/>
                </a:cxn>
                <a:cxn ang="0">
                  <a:pos x="0" y="36"/>
                </a:cxn>
                <a:cxn ang="0">
                  <a:pos x="0" y="0"/>
                </a:cxn>
                <a:cxn ang="0">
                  <a:pos x="143" y="0"/>
                </a:cxn>
                <a:cxn ang="0">
                  <a:pos x="143" y="36"/>
                </a:cxn>
              </a:cxnLst>
              <a:rect l="0" t="0" r="r" b="b"/>
              <a:pathLst>
                <a:path w="144" h="37">
                  <a:moveTo>
                    <a:pt x="143" y="36"/>
                  </a:moveTo>
                  <a:lnTo>
                    <a:pt x="0" y="36"/>
                  </a:lnTo>
                  <a:lnTo>
                    <a:pt x="0" y="0"/>
                  </a:lnTo>
                  <a:lnTo>
                    <a:pt x="143" y="0"/>
                  </a:lnTo>
                  <a:lnTo>
                    <a:pt x="143" y="36"/>
                  </a:lnTo>
                </a:path>
              </a:pathLst>
            </a:custGeom>
            <a:noFill/>
            <a:ln w="12700" cap="rnd" cmpd="sng">
              <a:solidFill>
                <a:srgbClr val="3199CC"/>
              </a:solidFill>
              <a:prstDash val="solid"/>
              <a:round/>
              <a:headEnd/>
              <a:tailEnd/>
            </a:ln>
            <a:effectLst/>
          </p:spPr>
          <p:txBody>
            <a:bodyPr/>
            <a:lstStyle/>
            <a:p>
              <a:endParaRPr lang="en-US"/>
            </a:p>
          </p:txBody>
        </p:sp>
        <p:sp>
          <p:nvSpPr>
            <p:cNvPr id="2135" name="Freeform 87"/>
            <p:cNvSpPr>
              <a:spLocks/>
            </p:cNvSpPr>
            <p:nvPr/>
          </p:nvSpPr>
          <p:spPr bwMode="auto">
            <a:xfrm>
              <a:off x="2367" y="1379"/>
              <a:ext cx="37" cy="144"/>
            </a:xfrm>
            <a:custGeom>
              <a:avLst/>
              <a:gdLst/>
              <a:ahLst/>
              <a:cxnLst>
                <a:cxn ang="0">
                  <a:pos x="0" y="143"/>
                </a:cxn>
                <a:cxn ang="0">
                  <a:pos x="36" y="143"/>
                </a:cxn>
                <a:cxn ang="0">
                  <a:pos x="36" y="0"/>
                </a:cxn>
                <a:cxn ang="0">
                  <a:pos x="0" y="0"/>
                </a:cxn>
                <a:cxn ang="0">
                  <a:pos x="0" y="143"/>
                </a:cxn>
                <a:cxn ang="0">
                  <a:pos x="0" y="143"/>
                </a:cxn>
              </a:cxnLst>
              <a:rect l="0" t="0" r="r" b="b"/>
              <a:pathLst>
                <a:path w="37" h="144">
                  <a:moveTo>
                    <a:pt x="0" y="143"/>
                  </a:moveTo>
                  <a:lnTo>
                    <a:pt x="36" y="143"/>
                  </a:lnTo>
                  <a:lnTo>
                    <a:pt x="36" y="0"/>
                  </a:lnTo>
                  <a:lnTo>
                    <a:pt x="0" y="0"/>
                  </a:lnTo>
                  <a:lnTo>
                    <a:pt x="0" y="143"/>
                  </a:lnTo>
                  <a:lnTo>
                    <a:pt x="0" y="143"/>
                  </a:lnTo>
                </a:path>
              </a:pathLst>
            </a:custGeom>
            <a:solidFill>
              <a:srgbClr val="3199CC"/>
            </a:solidFill>
            <a:ln w="9525" cap="rnd">
              <a:noFill/>
              <a:round/>
              <a:headEnd/>
              <a:tailEnd/>
            </a:ln>
            <a:effectLst/>
          </p:spPr>
          <p:txBody>
            <a:bodyPr/>
            <a:lstStyle/>
            <a:p>
              <a:endParaRPr lang="en-US"/>
            </a:p>
          </p:txBody>
        </p:sp>
        <p:sp>
          <p:nvSpPr>
            <p:cNvPr id="2136" name="Freeform 88"/>
            <p:cNvSpPr>
              <a:spLocks/>
            </p:cNvSpPr>
            <p:nvPr/>
          </p:nvSpPr>
          <p:spPr bwMode="auto">
            <a:xfrm>
              <a:off x="2367" y="1379"/>
              <a:ext cx="37" cy="144"/>
            </a:xfrm>
            <a:custGeom>
              <a:avLst/>
              <a:gdLst/>
              <a:ahLst/>
              <a:cxnLst>
                <a:cxn ang="0">
                  <a:pos x="0" y="143"/>
                </a:cxn>
                <a:cxn ang="0">
                  <a:pos x="36" y="143"/>
                </a:cxn>
                <a:cxn ang="0">
                  <a:pos x="36" y="0"/>
                </a:cxn>
                <a:cxn ang="0">
                  <a:pos x="0" y="0"/>
                </a:cxn>
                <a:cxn ang="0">
                  <a:pos x="0" y="143"/>
                </a:cxn>
              </a:cxnLst>
              <a:rect l="0" t="0" r="r" b="b"/>
              <a:pathLst>
                <a:path w="37" h="144">
                  <a:moveTo>
                    <a:pt x="0" y="143"/>
                  </a:moveTo>
                  <a:lnTo>
                    <a:pt x="36" y="143"/>
                  </a:lnTo>
                  <a:lnTo>
                    <a:pt x="36" y="0"/>
                  </a:lnTo>
                  <a:lnTo>
                    <a:pt x="0" y="0"/>
                  </a:lnTo>
                  <a:lnTo>
                    <a:pt x="0" y="143"/>
                  </a:lnTo>
                </a:path>
              </a:pathLst>
            </a:custGeom>
            <a:noFill/>
            <a:ln w="12700" cap="rnd" cmpd="sng">
              <a:solidFill>
                <a:srgbClr val="3199CC"/>
              </a:solidFill>
              <a:prstDash val="solid"/>
              <a:round/>
              <a:headEnd/>
              <a:tailEnd/>
            </a:ln>
            <a:effectLst/>
          </p:spPr>
          <p:txBody>
            <a:bodyPr/>
            <a:lstStyle/>
            <a:p>
              <a:endParaRPr lang="en-US"/>
            </a:p>
          </p:txBody>
        </p:sp>
        <p:sp>
          <p:nvSpPr>
            <p:cNvPr id="2137" name="Freeform 89"/>
            <p:cNvSpPr>
              <a:spLocks/>
            </p:cNvSpPr>
            <p:nvPr/>
          </p:nvSpPr>
          <p:spPr bwMode="auto">
            <a:xfrm>
              <a:off x="2367" y="1630"/>
              <a:ext cx="37" cy="145"/>
            </a:xfrm>
            <a:custGeom>
              <a:avLst/>
              <a:gdLst/>
              <a:ahLst/>
              <a:cxnLst>
                <a:cxn ang="0">
                  <a:pos x="0" y="144"/>
                </a:cxn>
                <a:cxn ang="0">
                  <a:pos x="36" y="144"/>
                </a:cxn>
                <a:cxn ang="0">
                  <a:pos x="36" y="0"/>
                </a:cxn>
                <a:cxn ang="0">
                  <a:pos x="0" y="0"/>
                </a:cxn>
                <a:cxn ang="0">
                  <a:pos x="0" y="144"/>
                </a:cxn>
                <a:cxn ang="0">
                  <a:pos x="0" y="144"/>
                </a:cxn>
              </a:cxnLst>
              <a:rect l="0" t="0" r="r" b="b"/>
              <a:pathLst>
                <a:path w="37" h="145">
                  <a:moveTo>
                    <a:pt x="0" y="144"/>
                  </a:moveTo>
                  <a:lnTo>
                    <a:pt x="36" y="144"/>
                  </a:lnTo>
                  <a:lnTo>
                    <a:pt x="36" y="0"/>
                  </a:lnTo>
                  <a:lnTo>
                    <a:pt x="0" y="0"/>
                  </a:lnTo>
                  <a:lnTo>
                    <a:pt x="0" y="144"/>
                  </a:lnTo>
                  <a:lnTo>
                    <a:pt x="0" y="144"/>
                  </a:lnTo>
                </a:path>
              </a:pathLst>
            </a:custGeom>
            <a:solidFill>
              <a:srgbClr val="3199CC"/>
            </a:solidFill>
            <a:ln w="9525" cap="rnd">
              <a:noFill/>
              <a:round/>
              <a:headEnd/>
              <a:tailEnd/>
            </a:ln>
            <a:effectLst/>
          </p:spPr>
          <p:txBody>
            <a:bodyPr/>
            <a:lstStyle/>
            <a:p>
              <a:endParaRPr lang="en-US"/>
            </a:p>
          </p:txBody>
        </p:sp>
        <p:sp>
          <p:nvSpPr>
            <p:cNvPr id="2138" name="Freeform 90"/>
            <p:cNvSpPr>
              <a:spLocks/>
            </p:cNvSpPr>
            <p:nvPr/>
          </p:nvSpPr>
          <p:spPr bwMode="auto">
            <a:xfrm>
              <a:off x="2367" y="1630"/>
              <a:ext cx="37" cy="145"/>
            </a:xfrm>
            <a:custGeom>
              <a:avLst/>
              <a:gdLst/>
              <a:ahLst/>
              <a:cxnLst>
                <a:cxn ang="0">
                  <a:pos x="0" y="144"/>
                </a:cxn>
                <a:cxn ang="0">
                  <a:pos x="36" y="144"/>
                </a:cxn>
                <a:cxn ang="0">
                  <a:pos x="36" y="0"/>
                </a:cxn>
                <a:cxn ang="0">
                  <a:pos x="0" y="0"/>
                </a:cxn>
                <a:cxn ang="0">
                  <a:pos x="0" y="144"/>
                </a:cxn>
              </a:cxnLst>
              <a:rect l="0" t="0" r="r" b="b"/>
              <a:pathLst>
                <a:path w="37" h="145">
                  <a:moveTo>
                    <a:pt x="0" y="144"/>
                  </a:moveTo>
                  <a:lnTo>
                    <a:pt x="36" y="144"/>
                  </a:lnTo>
                  <a:lnTo>
                    <a:pt x="36" y="0"/>
                  </a:lnTo>
                  <a:lnTo>
                    <a:pt x="0" y="0"/>
                  </a:lnTo>
                  <a:lnTo>
                    <a:pt x="0" y="144"/>
                  </a:lnTo>
                </a:path>
              </a:pathLst>
            </a:custGeom>
            <a:noFill/>
            <a:ln w="12700" cap="rnd" cmpd="sng">
              <a:solidFill>
                <a:srgbClr val="3199CC"/>
              </a:solidFill>
              <a:prstDash val="solid"/>
              <a:round/>
              <a:headEnd/>
              <a:tailEnd/>
            </a:ln>
            <a:effectLst/>
          </p:spPr>
          <p:txBody>
            <a:bodyPr/>
            <a:lstStyle/>
            <a:p>
              <a:endParaRPr lang="en-US"/>
            </a:p>
          </p:txBody>
        </p:sp>
      </p:grpSp>
      <p:sp>
        <p:nvSpPr>
          <p:cNvPr id="2143" name="Rectangle 95"/>
          <p:cNvSpPr>
            <a:spLocks noChangeArrowheads="1"/>
          </p:cNvSpPr>
          <p:nvPr/>
        </p:nvSpPr>
        <p:spPr bwMode="auto">
          <a:xfrm>
            <a:off x="6781800" y="2743200"/>
            <a:ext cx="762000" cy="2362200"/>
          </a:xfrm>
          <a:prstGeom prst="rect">
            <a:avLst/>
          </a:prstGeom>
          <a:solidFill>
            <a:srgbClr val="000099"/>
          </a:solidFill>
          <a:ln w="9525">
            <a:solidFill>
              <a:srgbClr val="000099"/>
            </a:solidFill>
            <a:miter lim="800000"/>
            <a:headEnd/>
            <a:tailEnd/>
          </a:ln>
          <a:effectLst/>
        </p:spPr>
        <p:txBody>
          <a:bodyPr wrap="none" anchor="ctr"/>
          <a:lstStyle/>
          <a:p>
            <a:endParaRPr lang="en-US"/>
          </a:p>
        </p:txBody>
      </p:sp>
      <p:pic>
        <p:nvPicPr>
          <p:cNvPr id="2144" name="Picture 96" descr="D:\Construction\CONST PART II\Trenching\filter\Slide3.JPG"/>
          <p:cNvPicPr>
            <a:picLocks noChangeAspect="1" noChangeArrowheads="1"/>
          </p:cNvPicPr>
          <p:nvPr/>
        </p:nvPicPr>
        <p:blipFill>
          <a:blip r:embed="rId3" cstate="print"/>
          <a:srcRect/>
          <a:stretch>
            <a:fillRect/>
          </a:stretch>
        </p:blipFill>
        <p:spPr bwMode="auto">
          <a:xfrm>
            <a:off x="0" y="1752600"/>
            <a:ext cx="9144000" cy="5105400"/>
          </a:xfrm>
          <a:prstGeom prst="rect">
            <a:avLst/>
          </a:prstGeom>
          <a:noFill/>
        </p:spPr>
      </p:pic>
      <p:sp>
        <p:nvSpPr>
          <p:cNvPr id="94" name="Footer Placeholder 4"/>
          <p:cNvSpPr>
            <a:spLocks noGrp="1"/>
          </p:cNvSpPr>
          <p:nvPr>
            <p:ph type="ftr" sz="quarter" idx="11"/>
          </p:nvPr>
        </p:nvSpPr>
        <p:spPr>
          <a:xfrm>
            <a:off x="990600" y="457200"/>
            <a:ext cx="7239000" cy="1524000"/>
          </a:xfrm>
        </p:spPr>
        <p:txBody>
          <a:bodyPr/>
          <a:lstStyle/>
          <a:p>
            <a:r>
              <a:rPr lang="en-US" sz="3200" b="1" dirty="0" smtClean="0"/>
              <a:t>ARE YOU WORKING ON A TRENCH OR DIGGING  YOUR GRAVE?</a:t>
            </a:r>
            <a:endParaRPr lang="en-US" sz="3200"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96200" cy="1143000"/>
          </a:xfrm>
        </p:spPr>
        <p:txBody>
          <a:bodyPr/>
          <a:lstStyle/>
          <a:p>
            <a:r>
              <a:rPr lang="en-US" sz="3600" b="1" dirty="0" smtClean="0">
                <a:latin typeface="Arial Black" pitchFamily="34" charset="0"/>
              </a:rPr>
              <a:t>TRENCHING &amp; EXCAVATION</a:t>
            </a:r>
            <a:br>
              <a:rPr lang="en-US" sz="3600" b="1" dirty="0" smtClean="0">
                <a:latin typeface="Arial Black" pitchFamily="34" charset="0"/>
              </a:rPr>
            </a:br>
            <a:r>
              <a:rPr lang="en-US" sz="3600" b="1" dirty="0" smtClean="0">
                <a:latin typeface="Arial Black" pitchFamily="34" charset="0"/>
              </a:rPr>
              <a:t>HAZARDS</a:t>
            </a:r>
            <a:endParaRPr lang="en-US" sz="3600" b="1" dirty="0">
              <a:latin typeface="Arial Black" pitchFamily="34" charset="0"/>
            </a:endParaRPr>
          </a:p>
        </p:txBody>
      </p:sp>
      <p:sp>
        <p:nvSpPr>
          <p:cNvPr id="3" name="Content Placeholder 2"/>
          <p:cNvSpPr>
            <a:spLocks noGrp="1"/>
          </p:cNvSpPr>
          <p:nvPr>
            <p:ph idx="1"/>
          </p:nvPr>
        </p:nvSpPr>
        <p:spPr>
          <a:xfrm>
            <a:off x="914400" y="1600200"/>
            <a:ext cx="6781800" cy="4419600"/>
          </a:xfrm>
        </p:spPr>
        <p:txBody>
          <a:bodyPr/>
          <a:lstStyle/>
          <a:p>
            <a:pPr>
              <a:lnSpc>
                <a:spcPct val="150000"/>
              </a:lnSpc>
            </a:pPr>
            <a:r>
              <a:rPr lang="en-US" sz="3000" dirty="0" smtClean="0">
                <a:latin typeface="+mj-lt"/>
              </a:rPr>
              <a:t>Risks of excavation</a:t>
            </a:r>
          </a:p>
          <a:p>
            <a:pPr>
              <a:lnSpc>
                <a:spcPct val="150000"/>
              </a:lnSpc>
            </a:pPr>
            <a:r>
              <a:rPr lang="en-US" sz="3000" dirty="0" smtClean="0">
                <a:latin typeface="+mj-lt"/>
              </a:rPr>
              <a:t>How to protect employees from cave-ins</a:t>
            </a:r>
          </a:p>
          <a:p>
            <a:pPr>
              <a:lnSpc>
                <a:spcPct val="150000"/>
              </a:lnSpc>
            </a:pPr>
            <a:r>
              <a:rPr lang="en-US" sz="3000" dirty="0" smtClean="0">
                <a:latin typeface="+mj-lt"/>
              </a:rPr>
              <a:t>Factors that pose a hazard to employees working in excavation</a:t>
            </a:r>
          </a:p>
          <a:p>
            <a:pPr>
              <a:lnSpc>
                <a:spcPct val="150000"/>
              </a:lnSpc>
            </a:pPr>
            <a:r>
              <a:rPr lang="en-US" sz="3000" dirty="0" smtClean="0">
                <a:latin typeface="+mj-lt"/>
              </a:rPr>
              <a:t>Role of competent person</a:t>
            </a:r>
          </a:p>
          <a:p>
            <a:pPr lvl="1">
              <a:lnSpc>
                <a:spcPct val="150000"/>
              </a:lnSpc>
              <a:buClr>
                <a:schemeClr val="bg2"/>
              </a:buClr>
            </a:pPr>
            <a:endParaRPr lang="en-US" sz="3600" dirty="0" smtClean="0">
              <a:latin typeface="+mj-lt"/>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696200" cy="1143000"/>
          </a:xfrm>
        </p:spPr>
        <p:txBody>
          <a:bodyPr/>
          <a:lstStyle/>
          <a:p>
            <a:r>
              <a:rPr lang="en-US" sz="3600" b="1" dirty="0" smtClean="0">
                <a:latin typeface="Arial Black" pitchFamily="34" charset="0"/>
              </a:rPr>
              <a:t>EXCAVATION HAZARDS</a:t>
            </a:r>
            <a:br>
              <a:rPr lang="en-US" sz="3600" b="1" dirty="0" smtClean="0">
                <a:latin typeface="Arial Black" pitchFamily="34" charset="0"/>
              </a:rPr>
            </a:br>
            <a:r>
              <a:rPr lang="en-US" sz="3600" b="1" dirty="0" smtClean="0">
                <a:latin typeface="Arial Black" pitchFamily="34" charset="0"/>
              </a:rPr>
              <a:t>Risks</a:t>
            </a:r>
            <a:endParaRPr lang="en-US" sz="3600" b="1" dirty="0">
              <a:latin typeface="Arial Black" pitchFamily="34" charset="0"/>
            </a:endParaRPr>
          </a:p>
        </p:txBody>
      </p:sp>
      <p:sp>
        <p:nvSpPr>
          <p:cNvPr id="3" name="Content Placeholder 2"/>
          <p:cNvSpPr>
            <a:spLocks noGrp="1"/>
          </p:cNvSpPr>
          <p:nvPr>
            <p:ph idx="1"/>
          </p:nvPr>
        </p:nvSpPr>
        <p:spPr>
          <a:xfrm>
            <a:off x="304800" y="1828800"/>
            <a:ext cx="6781800" cy="4419600"/>
          </a:xfrm>
        </p:spPr>
        <p:txBody>
          <a:bodyPr/>
          <a:lstStyle/>
          <a:p>
            <a:pPr>
              <a:lnSpc>
                <a:spcPct val="150000"/>
              </a:lnSpc>
            </a:pPr>
            <a:r>
              <a:rPr lang="en-US" sz="3200" dirty="0" smtClean="0">
                <a:latin typeface="+mj-lt"/>
              </a:rPr>
              <a:t>Most hazardous construction operation</a:t>
            </a:r>
          </a:p>
          <a:p>
            <a:pPr>
              <a:lnSpc>
                <a:spcPct val="150000"/>
              </a:lnSpc>
            </a:pPr>
            <a:r>
              <a:rPr lang="en-US" sz="3200" dirty="0" smtClean="0">
                <a:latin typeface="+mj-lt"/>
              </a:rPr>
              <a:t>Cave-ins are the greatest risk</a:t>
            </a:r>
          </a:p>
          <a:p>
            <a:pPr>
              <a:lnSpc>
                <a:spcPct val="150000"/>
              </a:lnSpc>
              <a:spcBef>
                <a:spcPts val="0"/>
              </a:spcBef>
            </a:pPr>
            <a:r>
              <a:rPr lang="en-US" sz="3200" dirty="0" smtClean="0">
                <a:latin typeface="+mj-lt"/>
              </a:rPr>
              <a:t>Most accidents occurred in</a:t>
            </a:r>
          </a:p>
          <a:p>
            <a:pPr marL="0" indent="0">
              <a:lnSpc>
                <a:spcPct val="150000"/>
              </a:lnSpc>
              <a:spcBef>
                <a:spcPts val="0"/>
              </a:spcBef>
              <a:buNone/>
            </a:pPr>
            <a:r>
              <a:rPr lang="en-US" sz="3200" dirty="0">
                <a:latin typeface="+mj-lt"/>
              </a:rPr>
              <a:t> </a:t>
            </a:r>
            <a:r>
              <a:rPr lang="en-US" sz="3200" dirty="0" smtClean="0">
                <a:latin typeface="+mj-lt"/>
              </a:rPr>
              <a:t>   5-15 ft deep</a:t>
            </a:r>
          </a:p>
        </p:txBody>
      </p:sp>
      <p:pic>
        <p:nvPicPr>
          <p:cNvPr id="5" name="Picture 9" descr="C:\A-MAIN FILE\OUTREACH\fact41graphic1.jpg"/>
          <p:cNvPicPr>
            <a:picLocks noChangeAspect="1" noChangeArrowheads="1"/>
          </p:cNvPicPr>
          <p:nvPr/>
        </p:nvPicPr>
        <p:blipFill>
          <a:blip r:embed="rId3" cstate="email">
            <a:extLst>
              <a:ext uri="{28A0092B-C50C-407E-A947-70E740481C1C}">
                <a14:useLocalDpi xmlns:a14="http://schemas.microsoft.com/office/drawing/2010/main"/>
              </a:ext>
            </a:extLst>
          </a:blip>
          <a:srcRect l="18605" r="16280"/>
          <a:stretch>
            <a:fillRect/>
          </a:stretch>
        </p:blipFill>
        <p:spPr bwMode="auto">
          <a:xfrm>
            <a:off x="6705600" y="1752600"/>
            <a:ext cx="2209800" cy="4191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96200" cy="1143000"/>
          </a:xfrm>
        </p:spPr>
        <p:txBody>
          <a:bodyPr/>
          <a:lstStyle/>
          <a:p>
            <a:r>
              <a:rPr lang="en-US" sz="3600" b="1" dirty="0" smtClean="0">
                <a:latin typeface="Arial Black" pitchFamily="34" charset="0"/>
              </a:rPr>
              <a:t>EXCAVATION HAZARDS</a:t>
            </a:r>
            <a:br>
              <a:rPr lang="en-US" sz="3600" b="1" dirty="0" smtClean="0">
                <a:latin typeface="Arial Black" pitchFamily="34" charset="0"/>
              </a:rPr>
            </a:br>
            <a:r>
              <a:rPr lang="en-US" sz="3600" b="1" dirty="0" smtClean="0">
                <a:latin typeface="Arial Black" pitchFamily="34" charset="0"/>
              </a:rPr>
              <a:t>Employee Protection</a:t>
            </a:r>
            <a:endParaRPr lang="en-US" sz="3600" b="1" dirty="0">
              <a:latin typeface="Arial Black" pitchFamily="34" charset="0"/>
            </a:endParaRPr>
          </a:p>
        </p:txBody>
      </p:sp>
      <p:sp>
        <p:nvSpPr>
          <p:cNvPr id="3" name="Content Placeholder 2"/>
          <p:cNvSpPr>
            <a:spLocks noGrp="1"/>
          </p:cNvSpPr>
          <p:nvPr>
            <p:ph idx="1"/>
          </p:nvPr>
        </p:nvSpPr>
        <p:spPr>
          <a:xfrm>
            <a:off x="304800" y="1828800"/>
            <a:ext cx="8610600" cy="4419600"/>
          </a:xfrm>
        </p:spPr>
        <p:txBody>
          <a:bodyPr/>
          <a:lstStyle/>
          <a:p>
            <a:pPr>
              <a:lnSpc>
                <a:spcPct val="150000"/>
              </a:lnSpc>
            </a:pPr>
            <a:r>
              <a:rPr lang="en-US" sz="3000" dirty="0" smtClean="0">
                <a:latin typeface="+mj-lt"/>
              </a:rPr>
              <a:t>Employees should be protected from caves-in by using a well designed protective system </a:t>
            </a:r>
          </a:p>
          <a:p>
            <a:pPr marL="0" indent="0">
              <a:lnSpc>
                <a:spcPct val="150000"/>
              </a:lnSpc>
              <a:buNone/>
            </a:pPr>
            <a:endParaRPr lang="en-US" sz="3000" dirty="0" smtClean="0">
              <a:latin typeface="+mj-lt"/>
            </a:endParaRPr>
          </a:p>
          <a:p>
            <a:pPr>
              <a:lnSpc>
                <a:spcPct val="150000"/>
              </a:lnSpc>
            </a:pPr>
            <a:r>
              <a:rPr lang="en-US" sz="3000" dirty="0" smtClean="0">
                <a:latin typeface="+mj-lt"/>
              </a:rPr>
              <a:t>Systems must be able to support expected loads to the system</a:t>
            </a:r>
          </a:p>
          <a:p>
            <a:pPr>
              <a:lnSpc>
                <a:spcPct val="150000"/>
              </a:lnSpc>
              <a:buNone/>
            </a:pPr>
            <a:endParaRPr lang="en-US" sz="3000" dirty="0" smtClean="0">
              <a:latin typeface="+mj-lt"/>
            </a:endParaRPr>
          </a:p>
          <a:p>
            <a:pPr>
              <a:lnSpc>
                <a:spcPct val="150000"/>
              </a:lnSpc>
            </a:pPr>
            <a:endParaRPr lang="en-US" sz="3000" dirty="0" smtClean="0">
              <a:latin typeface="+mj-lt"/>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696200" cy="1143000"/>
          </a:xfrm>
        </p:spPr>
        <p:txBody>
          <a:bodyPr/>
          <a:lstStyle/>
          <a:p>
            <a:r>
              <a:rPr lang="en-US" sz="3600" b="1" dirty="0" smtClean="0">
                <a:latin typeface="Arial Black" pitchFamily="34" charset="0"/>
              </a:rPr>
              <a:t>EXCAVATION HAZARDS</a:t>
            </a:r>
            <a:br>
              <a:rPr lang="en-US" sz="3600" b="1" dirty="0" smtClean="0">
                <a:latin typeface="Arial Black" pitchFamily="34" charset="0"/>
              </a:rPr>
            </a:br>
            <a:r>
              <a:rPr lang="en-US" sz="3600" b="1" dirty="0" smtClean="0">
                <a:latin typeface="Arial Black" pitchFamily="34" charset="0"/>
              </a:rPr>
              <a:t>Protective System Design</a:t>
            </a:r>
            <a:endParaRPr lang="en-US" sz="3600" b="1" dirty="0">
              <a:latin typeface="Arial Black" pitchFamily="34" charset="0"/>
            </a:endParaRPr>
          </a:p>
        </p:txBody>
      </p:sp>
      <p:sp>
        <p:nvSpPr>
          <p:cNvPr id="3" name="Content Placeholder 2"/>
          <p:cNvSpPr>
            <a:spLocks noGrp="1"/>
          </p:cNvSpPr>
          <p:nvPr>
            <p:ph idx="1"/>
          </p:nvPr>
        </p:nvSpPr>
        <p:spPr>
          <a:xfrm>
            <a:off x="304800" y="1828800"/>
            <a:ext cx="8610600" cy="4419600"/>
          </a:xfrm>
        </p:spPr>
        <p:txBody>
          <a:bodyPr/>
          <a:lstStyle/>
          <a:p>
            <a:pPr>
              <a:lnSpc>
                <a:spcPct val="150000"/>
              </a:lnSpc>
            </a:pPr>
            <a:r>
              <a:rPr lang="en-US" sz="3000" dirty="0" smtClean="0">
                <a:latin typeface="+mj-lt"/>
              </a:rPr>
              <a:t>A well designed system will have a correct design of sloping and benching systems</a:t>
            </a:r>
          </a:p>
          <a:p>
            <a:pPr>
              <a:lnSpc>
                <a:spcPct val="150000"/>
              </a:lnSpc>
            </a:pPr>
            <a:r>
              <a:rPr lang="en-US" sz="3000" dirty="0" smtClean="0">
                <a:latin typeface="+mj-lt"/>
              </a:rPr>
              <a:t>Correct design of support systems</a:t>
            </a:r>
          </a:p>
          <a:p>
            <a:pPr>
              <a:lnSpc>
                <a:spcPct val="150000"/>
              </a:lnSpc>
            </a:pPr>
            <a:r>
              <a:rPr lang="en-US" sz="3000" dirty="0" smtClean="0">
                <a:latin typeface="+mj-lt"/>
              </a:rPr>
              <a:t>Handle materials and equipment</a:t>
            </a:r>
          </a:p>
          <a:p>
            <a:pPr>
              <a:lnSpc>
                <a:spcPct val="150000"/>
              </a:lnSpc>
            </a:pPr>
            <a:endParaRPr lang="en-US" sz="3000" dirty="0" smtClean="0">
              <a:latin typeface="+mj-lt"/>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696200" cy="1143000"/>
          </a:xfrm>
        </p:spPr>
        <p:txBody>
          <a:bodyPr/>
          <a:lstStyle/>
          <a:p>
            <a:r>
              <a:rPr lang="en-US" sz="3600" b="1" dirty="0" smtClean="0">
                <a:latin typeface="Arial Black" pitchFamily="34" charset="0"/>
              </a:rPr>
              <a:t>EXCAVATION HAZARDS</a:t>
            </a:r>
            <a:br>
              <a:rPr lang="en-US" sz="3600" b="1" dirty="0" smtClean="0">
                <a:latin typeface="Arial Black" pitchFamily="34" charset="0"/>
              </a:rPr>
            </a:br>
            <a:r>
              <a:rPr lang="en-US" sz="3600" b="1" dirty="0" smtClean="0">
                <a:latin typeface="Arial Black" pitchFamily="34" charset="0"/>
              </a:rPr>
              <a:t>Employee Protection</a:t>
            </a:r>
            <a:endParaRPr lang="en-US" sz="3600" b="1" dirty="0">
              <a:latin typeface="Arial Black" pitchFamily="34" charset="0"/>
            </a:endParaRPr>
          </a:p>
        </p:txBody>
      </p:sp>
      <p:sp>
        <p:nvSpPr>
          <p:cNvPr id="3" name="Content Placeholder 2"/>
          <p:cNvSpPr>
            <a:spLocks noGrp="1"/>
          </p:cNvSpPr>
          <p:nvPr>
            <p:ph idx="1"/>
          </p:nvPr>
        </p:nvSpPr>
        <p:spPr>
          <a:xfrm>
            <a:off x="304800" y="1828800"/>
            <a:ext cx="6172200" cy="4419600"/>
          </a:xfrm>
        </p:spPr>
        <p:txBody>
          <a:bodyPr/>
          <a:lstStyle/>
          <a:p>
            <a:pPr>
              <a:lnSpc>
                <a:spcPct val="150000"/>
              </a:lnSpc>
            </a:pPr>
            <a:r>
              <a:rPr lang="en-US" sz="3000" dirty="0" smtClean="0">
                <a:latin typeface="+mj-lt"/>
              </a:rPr>
              <a:t>Protect employees from potential cave-ins</a:t>
            </a:r>
          </a:p>
          <a:p>
            <a:pPr>
              <a:lnSpc>
                <a:spcPct val="150000"/>
              </a:lnSpc>
            </a:pPr>
            <a:r>
              <a:rPr lang="en-US" sz="3000" dirty="0" smtClean="0">
                <a:latin typeface="+mj-lt"/>
              </a:rPr>
              <a:t>Slope or bench sides of excavation</a:t>
            </a:r>
          </a:p>
          <a:p>
            <a:pPr>
              <a:spcBef>
                <a:spcPts val="0"/>
              </a:spcBef>
            </a:pPr>
            <a:r>
              <a:rPr lang="en-US" sz="3000" dirty="0" smtClean="0">
                <a:latin typeface="+mj-lt"/>
              </a:rPr>
              <a:t>Place shields between the side</a:t>
            </a:r>
          </a:p>
          <a:p>
            <a:pPr marL="0" indent="0">
              <a:spcBef>
                <a:spcPts val="0"/>
              </a:spcBef>
              <a:buNone/>
            </a:pPr>
            <a:r>
              <a:rPr lang="en-US" sz="3000" dirty="0">
                <a:latin typeface="+mj-lt"/>
              </a:rPr>
              <a:t> </a:t>
            </a:r>
            <a:r>
              <a:rPr lang="en-US" sz="3000" dirty="0" smtClean="0">
                <a:latin typeface="+mj-lt"/>
              </a:rPr>
              <a:t>  of the excavation and work area</a:t>
            </a:r>
          </a:p>
        </p:txBody>
      </p:sp>
      <p:pic>
        <p:nvPicPr>
          <p:cNvPr id="4" name="Picture 4" descr="C:\A-MAIN FILE\OUTREACH\fig13.gif"/>
          <p:cNvPicPr>
            <a:picLocks noChangeAspect="1" noChangeArrowheads="1"/>
          </p:cNvPicPr>
          <p:nvPr/>
        </p:nvPicPr>
        <p:blipFill>
          <a:blip r:embed="rId3" cstate="email">
            <a:extLst>
              <a:ext uri="{28A0092B-C50C-407E-A947-70E740481C1C}">
                <a14:useLocalDpi xmlns:a14="http://schemas.microsoft.com/office/drawing/2010/main"/>
              </a:ext>
            </a:extLst>
          </a:blip>
          <a:srcRect l="20537" r="18919"/>
          <a:stretch>
            <a:fillRect/>
          </a:stretch>
        </p:blipFill>
        <p:spPr bwMode="auto">
          <a:xfrm>
            <a:off x="6248400" y="2495090"/>
            <a:ext cx="2687072" cy="368663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77200" cy="1143000"/>
          </a:xfrm>
        </p:spPr>
        <p:txBody>
          <a:bodyPr/>
          <a:lstStyle/>
          <a:p>
            <a:r>
              <a:rPr lang="en-US" sz="3600" b="1" dirty="0" smtClean="0">
                <a:latin typeface="Arial Black" pitchFamily="34" charset="0"/>
              </a:rPr>
              <a:t>Inadequate Worker Protection</a:t>
            </a:r>
            <a:endParaRPr lang="en-US" sz="3600" b="1" dirty="0">
              <a:latin typeface="Arial Black" pitchFamily="34" charset="0"/>
            </a:endParaRPr>
          </a:p>
        </p:txBody>
      </p:sp>
      <p:pic>
        <p:nvPicPr>
          <p:cNvPr id="6" name="Picture 2052" descr="S:\Excavation oper - Improper shoring.jpg"/>
          <p:cNvPicPr>
            <a:picLocks noGrp="1" noChangeAspect="1" noChangeArrowheads="1"/>
          </p:cNvPicPr>
          <p:nvPr>
            <p:ph idx="1"/>
          </p:nvPr>
        </p:nvPicPr>
        <p:blipFill>
          <a:blip r:embed="rId3" cstate="print"/>
          <a:srcRect/>
          <a:stretch>
            <a:fillRect/>
          </a:stretch>
        </p:blipFill>
        <p:spPr bwMode="auto">
          <a:xfrm>
            <a:off x="4572000" y="1752600"/>
            <a:ext cx="4191000" cy="4572000"/>
          </a:xfrm>
          <a:prstGeom prst="rect">
            <a:avLst/>
          </a:prstGeom>
          <a:noFill/>
          <a:ln w="9525">
            <a:solidFill>
              <a:srgbClr val="000099"/>
            </a:solidFill>
            <a:miter lim="800000"/>
            <a:headEnd/>
            <a:tailEnd/>
          </a:ln>
        </p:spPr>
      </p:pic>
      <p:pic>
        <p:nvPicPr>
          <p:cNvPr id="7" name="Picture 5" descr="C:\My Documents\My Pictures\trench1.jpg"/>
          <p:cNvPicPr>
            <a:picLocks noChangeAspect="1" noChangeArrowheads="1"/>
          </p:cNvPicPr>
          <p:nvPr/>
        </p:nvPicPr>
        <p:blipFill>
          <a:blip r:embed="rId4" cstate="print"/>
          <a:srcRect/>
          <a:stretch>
            <a:fillRect/>
          </a:stretch>
        </p:blipFill>
        <p:spPr bwMode="auto">
          <a:xfrm>
            <a:off x="381000" y="1752600"/>
            <a:ext cx="3962400" cy="4572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96200" cy="1143000"/>
          </a:xfrm>
        </p:spPr>
        <p:txBody>
          <a:bodyPr/>
          <a:lstStyle/>
          <a:p>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Factors that pose hazards to employees</a:t>
            </a:r>
            <a:endParaRPr lang="en-US" sz="3600" b="1" dirty="0">
              <a:latin typeface="Arial Black" pitchFamily="34" charset="0"/>
            </a:endParaRPr>
          </a:p>
        </p:txBody>
      </p:sp>
      <p:sp>
        <p:nvSpPr>
          <p:cNvPr id="3" name="Content Placeholder 2"/>
          <p:cNvSpPr>
            <a:spLocks noGrp="1"/>
          </p:cNvSpPr>
          <p:nvPr>
            <p:ph idx="1"/>
          </p:nvPr>
        </p:nvSpPr>
        <p:spPr>
          <a:xfrm>
            <a:off x="304800" y="1828800"/>
            <a:ext cx="8839200" cy="4419600"/>
          </a:xfrm>
        </p:spPr>
        <p:txBody>
          <a:bodyPr/>
          <a:lstStyle/>
          <a:p>
            <a:pPr>
              <a:lnSpc>
                <a:spcPct val="150000"/>
              </a:lnSpc>
            </a:pPr>
            <a:r>
              <a:rPr lang="en-US" sz="3200" dirty="0" smtClean="0">
                <a:latin typeface="+mj-lt"/>
              </a:rPr>
              <a:t>Soil classification</a:t>
            </a:r>
          </a:p>
          <a:p>
            <a:pPr>
              <a:lnSpc>
                <a:spcPct val="150000"/>
              </a:lnSpc>
            </a:pPr>
            <a:r>
              <a:rPr lang="en-US" sz="3200" dirty="0" smtClean="0">
                <a:latin typeface="+mj-lt"/>
              </a:rPr>
              <a:t>Depth of cut</a:t>
            </a:r>
          </a:p>
          <a:p>
            <a:pPr>
              <a:lnSpc>
                <a:spcPct val="150000"/>
              </a:lnSpc>
            </a:pPr>
            <a:r>
              <a:rPr lang="en-US" sz="3200" dirty="0" smtClean="0">
                <a:latin typeface="+mj-lt"/>
              </a:rPr>
              <a:t>Water content of soil</a:t>
            </a:r>
          </a:p>
          <a:p>
            <a:pPr>
              <a:lnSpc>
                <a:spcPct val="150000"/>
              </a:lnSpc>
            </a:pPr>
            <a:r>
              <a:rPr lang="en-US" sz="3200" dirty="0" smtClean="0">
                <a:latin typeface="+mj-lt"/>
              </a:rPr>
              <a:t>Changes due to weather and climate</a:t>
            </a:r>
          </a:p>
          <a:p>
            <a:pPr>
              <a:lnSpc>
                <a:spcPct val="150000"/>
              </a:lnSpc>
            </a:pPr>
            <a:r>
              <a:rPr lang="en-US" sz="3200" dirty="0" smtClean="0">
                <a:latin typeface="+mj-lt"/>
              </a:rPr>
              <a:t>Other operations in the vicinity</a:t>
            </a:r>
          </a:p>
          <a:p>
            <a:pPr>
              <a:lnSpc>
                <a:spcPct val="150000"/>
              </a:lnSpc>
              <a:buNone/>
            </a:pPr>
            <a:endParaRPr lang="en-US" sz="3200" dirty="0" smtClean="0">
              <a:latin typeface="+mj-lt"/>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696200" cy="1143000"/>
          </a:xfrm>
        </p:spPr>
        <p:txBody>
          <a:bodyPr/>
          <a:lstStyle/>
          <a:p>
            <a:r>
              <a:rPr lang="en-US" sz="3600" dirty="0" smtClean="0">
                <a:latin typeface="Arial Black" pitchFamily="34" charset="0"/>
              </a:rPr>
              <a:t>Major hazards of construction</a:t>
            </a:r>
            <a:endParaRPr lang="en-US" sz="3600" dirty="0">
              <a:latin typeface="Arial Black" pitchFamily="34" charset="0"/>
            </a:endParaRPr>
          </a:p>
        </p:txBody>
      </p:sp>
      <p:sp>
        <p:nvSpPr>
          <p:cNvPr id="3" name="Content Placeholder 2"/>
          <p:cNvSpPr>
            <a:spLocks noGrp="1"/>
          </p:cNvSpPr>
          <p:nvPr>
            <p:ph sz="half" idx="1"/>
          </p:nvPr>
        </p:nvSpPr>
        <p:spPr/>
        <p:txBody>
          <a:bodyPr/>
          <a:lstStyle/>
          <a:p>
            <a:pPr>
              <a:lnSpc>
                <a:spcPct val="150000"/>
              </a:lnSpc>
            </a:pPr>
            <a:r>
              <a:rPr lang="en-US" dirty="0" smtClean="0">
                <a:latin typeface="+mj-lt"/>
              </a:rPr>
              <a:t>Falls</a:t>
            </a:r>
          </a:p>
          <a:p>
            <a:pPr>
              <a:lnSpc>
                <a:spcPct val="150000"/>
              </a:lnSpc>
            </a:pPr>
            <a:r>
              <a:rPr lang="en-US" dirty="0" smtClean="0">
                <a:latin typeface="+mj-lt"/>
              </a:rPr>
              <a:t>Electrocution</a:t>
            </a:r>
          </a:p>
          <a:p>
            <a:pPr>
              <a:lnSpc>
                <a:spcPct val="150000"/>
              </a:lnSpc>
            </a:pPr>
            <a:r>
              <a:rPr lang="en-US" dirty="0" smtClean="0">
                <a:latin typeface="+mj-lt"/>
              </a:rPr>
              <a:t>Being struck by falling objects</a:t>
            </a:r>
          </a:p>
          <a:p>
            <a:pPr>
              <a:lnSpc>
                <a:spcPct val="150000"/>
              </a:lnSpc>
            </a:pPr>
            <a:r>
              <a:rPr lang="en-US" dirty="0" smtClean="0">
                <a:latin typeface="+mj-lt"/>
              </a:rPr>
              <a:t>Trapped during excavation</a:t>
            </a:r>
            <a:endParaRPr lang="en-US" dirty="0">
              <a:latin typeface="+mj-lt"/>
            </a:endParaRPr>
          </a:p>
        </p:txBody>
      </p:sp>
      <p:pic>
        <p:nvPicPr>
          <p:cNvPr id="5" name="Picture 3"/>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038600" y="1752600"/>
            <a:ext cx="2400300" cy="2211292"/>
          </a:xfrm>
          <a:prstGeom prst="rect">
            <a:avLst/>
          </a:prstGeom>
          <a:noFill/>
          <a:ln w="9525">
            <a:noFill/>
            <a:miter lim="800000"/>
            <a:headEnd/>
            <a:tailEnd/>
          </a:ln>
        </p:spPr>
      </p:pic>
      <p:pic>
        <p:nvPicPr>
          <p:cNvPr id="6" name="Picture 1030" descr="G:\Photos\Hazards-JPG Filter\Slide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8600" y="3962400"/>
            <a:ext cx="2362200" cy="2224564"/>
          </a:xfrm>
          <a:prstGeom prst="rect">
            <a:avLst/>
          </a:prstGeom>
          <a:noFill/>
        </p:spPr>
      </p:pic>
      <p:pic>
        <p:nvPicPr>
          <p:cNvPr id="7" name="Picture 2" descr="J:\Construction\Instructor resources\falling_flying.jpg"/>
          <p:cNvPicPr>
            <a:picLocks noChangeAspect="1" noChangeArrowheads="1"/>
          </p:cNvPicPr>
          <p:nvPr/>
        </p:nvPicPr>
        <p:blipFill>
          <a:blip r:embed="rId5" cstate="print"/>
          <a:srcRect/>
          <a:stretch>
            <a:fillRect/>
          </a:stretch>
        </p:blipFill>
        <p:spPr bwMode="auto">
          <a:xfrm>
            <a:off x="6400800" y="1752600"/>
            <a:ext cx="2057400" cy="2209798"/>
          </a:xfrm>
          <a:prstGeom prst="rect">
            <a:avLst/>
          </a:prstGeom>
          <a:noFill/>
        </p:spPr>
      </p:pic>
      <p:pic>
        <p:nvPicPr>
          <p:cNvPr id="8" name="Picture 5" descr="C:\PowerPoint Presentations\CONSTRUCTION\Approved\Fall Protection\No fall prot-EE per concrete ope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00800" y="3962400"/>
            <a:ext cx="2057400" cy="2133600"/>
          </a:xfrm>
          <a:prstGeom prst="rect">
            <a:avLst/>
          </a:prstGeom>
          <a:noFill/>
          <a:ln w="9525">
            <a:solidFill>
              <a:schemeClr val="accent2"/>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C537AE-B292-4003-9406-B83E0AC22C7F}" type="slidenum">
              <a:rPr lang="en-US"/>
              <a:pPr/>
              <a:t>40</a:t>
            </a:fld>
            <a:endParaRPr lang="en-US">
              <a:solidFill>
                <a:schemeClr val="bg2"/>
              </a:solidFill>
            </a:endParaRPr>
          </a:p>
        </p:txBody>
      </p:sp>
      <p:sp>
        <p:nvSpPr>
          <p:cNvPr id="148482" name="Rectangle 2"/>
          <p:cNvSpPr>
            <a:spLocks noGrp="1" noChangeArrowheads="1"/>
          </p:cNvSpPr>
          <p:nvPr>
            <p:ph type="title"/>
          </p:nvPr>
        </p:nvSpPr>
        <p:spPr>
          <a:xfrm>
            <a:off x="685800" y="609600"/>
            <a:ext cx="8001000" cy="971550"/>
          </a:xfrm>
        </p:spPr>
        <p:txBody>
          <a:bodyPr/>
          <a:lstStyle/>
          <a:p>
            <a:r>
              <a:rPr lang="en-US" sz="3800" b="1" dirty="0" smtClean="0">
                <a:latin typeface="Arial Black" pitchFamily="34" charset="0"/>
              </a:rPr>
              <a:t>Types of Protection</a:t>
            </a:r>
            <a:br>
              <a:rPr lang="en-US" sz="3800" b="1" dirty="0" smtClean="0">
                <a:latin typeface="Arial Black" pitchFamily="34" charset="0"/>
              </a:rPr>
            </a:br>
            <a:r>
              <a:rPr lang="en-US" sz="3800" b="1" dirty="0" smtClean="0">
                <a:latin typeface="Arial Black" pitchFamily="34" charset="0"/>
              </a:rPr>
              <a:t>Trench Shield</a:t>
            </a:r>
            <a:endParaRPr lang="en-US" sz="3800" b="1" dirty="0">
              <a:latin typeface="Arial Black" pitchFamily="34" charset="0"/>
            </a:endParaRPr>
          </a:p>
        </p:txBody>
      </p:sp>
      <p:sp>
        <p:nvSpPr>
          <p:cNvPr id="148484" name="Rectangle 4"/>
          <p:cNvSpPr>
            <a:spLocks noGrp="1" noChangeArrowheads="1"/>
          </p:cNvSpPr>
          <p:nvPr>
            <p:ph type="body" sz="half" idx="2"/>
          </p:nvPr>
        </p:nvSpPr>
        <p:spPr>
          <a:xfrm>
            <a:off x="5048250" y="2286000"/>
            <a:ext cx="3448050" cy="2647950"/>
          </a:xfrm>
        </p:spPr>
        <p:txBody>
          <a:bodyPr/>
          <a:lstStyle/>
          <a:p>
            <a:pPr marL="0" indent="0">
              <a:buSzTx/>
              <a:buFontTx/>
              <a:buNone/>
            </a:pPr>
            <a:r>
              <a:rPr lang="en-US" dirty="0">
                <a:latin typeface="+mj-lt"/>
              </a:rPr>
              <a:t>A trench shield was built around this work area</a:t>
            </a:r>
          </a:p>
        </p:txBody>
      </p:sp>
      <p:pic>
        <p:nvPicPr>
          <p:cNvPr id="148488" name="Picture 8" descr="C:\A-MAIN FILE\OUTREACH\Presentation5\Slid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828800"/>
            <a:ext cx="4278313" cy="421957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C537AE-B292-4003-9406-B83E0AC22C7F}" type="slidenum">
              <a:rPr lang="en-US"/>
              <a:pPr/>
              <a:t>41</a:t>
            </a:fld>
            <a:endParaRPr lang="en-US">
              <a:solidFill>
                <a:schemeClr val="bg2"/>
              </a:solidFill>
            </a:endParaRPr>
          </a:p>
        </p:txBody>
      </p:sp>
      <p:sp>
        <p:nvSpPr>
          <p:cNvPr id="148482" name="Rectangle 2"/>
          <p:cNvSpPr>
            <a:spLocks noGrp="1" noChangeArrowheads="1"/>
          </p:cNvSpPr>
          <p:nvPr>
            <p:ph type="title"/>
          </p:nvPr>
        </p:nvSpPr>
        <p:spPr>
          <a:xfrm>
            <a:off x="685800" y="228600"/>
            <a:ext cx="7772400" cy="971550"/>
          </a:xfrm>
        </p:spPr>
        <p:txBody>
          <a:bodyPr/>
          <a:lstStyle/>
          <a:p>
            <a:r>
              <a:rPr lang="en-US" sz="3800" b="1" dirty="0" smtClean="0">
                <a:latin typeface="Arial Black" pitchFamily="34" charset="0"/>
              </a:rPr>
              <a:t>Hydraulic Jacks</a:t>
            </a:r>
            <a:endParaRPr lang="en-US" sz="3800" b="1" dirty="0">
              <a:latin typeface="Arial Black" pitchFamily="34" charset="0"/>
            </a:endParaRPr>
          </a:p>
        </p:txBody>
      </p:sp>
      <p:sp>
        <p:nvSpPr>
          <p:cNvPr id="148484" name="Rectangle 4"/>
          <p:cNvSpPr>
            <a:spLocks noGrp="1" noChangeArrowheads="1"/>
          </p:cNvSpPr>
          <p:nvPr>
            <p:ph type="body" sz="half" idx="2"/>
          </p:nvPr>
        </p:nvSpPr>
        <p:spPr>
          <a:xfrm>
            <a:off x="5048250" y="2057400"/>
            <a:ext cx="3448050" cy="3810000"/>
          </a:xfrm>
        </p:spPr>
        <p:txBody>
          <a:bodyPr/>
          <a:lstStyle/>
          <a:p>
            <a:pPr>
              <a:buSzTx/>
              <a:buNone/>
            </a:pPr>
            <a:r>
              <a:rPr lang="en-US" sz="2800" dirty="0" smtClean="0">
                <a:latin typeface="+mj-lt"/>
              </a:rPr>
              <a:t>Hydraulic Jacks</a:t>
            </a:r>
          </a:p>
          <a:p>
            <a:pPr>
              <a:buSzPct val="69000"/>
            </a:pPr>
            <a:r>
              <a:rPr lang="en-US" sz="2800" dirty="0" smtClean="0">
                <a:latin typeface="+mj-lt"/>
              </a:rPr>
              <a:t>Easily dropped in place and adjusted</a:t>
            </a:r>
          </a:p>
          <a:p>
            <a:pPr>
              <a:buSzPct val="69000"/>
            </a:pPr>
            <a:r>
              <a:rPr lang="en-US" sz="2800" dirty="0" smtClean="0">
                <a:latin typeface="+mj-lt"/>
              </a:rPr>
              <a:t>Trench pins installed in case of hydraulic failure</a:t>
            </a:r>
          </a:p>
          <a:p>
            <a:pPr>
              <a:buSzTx/>
              <a:buNone/>
            </a:pPr>
            <a:endParaRPr lang="en-US" sz="2800" dirty="0" smtClean="0">
              <a:latin typeface="+mj-lt"/>
            </a:endParaRPr>
          </a:p>
          <a:p>
            <a:pPr>
              <a:buSzTx/>
              <a:buNone/>
            </a:pPr>
            <a:endParaRPr lang="en-US" sz="2800" dirty="0" smtClean="0">
              <a:latin typeface="+mj-lt"/>
            </a:endParaRPr>
          </a:p>
        </p:txBody>
      </p:sp>
      <p:pic>
        <p:nvPicPr>
          <p:cNvPr id="6" name="Picture 9" descr="C:\A-MAIN FILE\OUTREACH\Presentation2\hydraulic\Slid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 y="1905000"/>
            <a:ext cx="3965575" cy="429577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AC537AE-B292-4003-9406-B83E0AC22C7F}" type="slidenum">
              <a:rPr lang="en-US"/>
              <a:pPr/>
              <a:t>42</a:t>
            </a:fld>
            <a:endParaRPr lang="en-US">
              <a:solidFill>
                <a:schemeClr val="bg2"/>
              </a:solidFill>
            </a:endParaRPr>
          </a:p>
        </p:txBody>
      </p:sp>
      <p:sp>
        <p:nvSpPr>
          <p:cNvPr id="148482" name="Rectangle 2"/>
          <p:cNvSpPr>
            <a:spLocks noGrp="1" noChangeArrowheads="1"/>
          </p:cNvSpPr>
          <p:nvPr>
            <p:ph type="title"/>
          </p:nvPr>
        </p:nvSpPr>
        <p:spPr>
          <a:xfrm>
            <a:off x="685800" y="228600"/>
            <a:ext cx="7772400" cy="971550"/>
          </a:xfrm>
        </p:spPr>
        <p:txBody>
          <a:bodyPr/>
          <a:lstStyle/>
          <a:p>
            <a:r>
              <a:rPr lang="en-US" sz="3800" b="1" dirty="0" smtClean="0">
                <a:latin typeface="Arial Black" pitchFamily="34" charset="0"/>
              </a:rPr>
              <a:t>Egress Systems</a:t>
            </a:r>
            <a:endParaRPr lang="en-US" sz="3800" b="1" dirty="0">
              <a:latin typeface="Arial Black" pitchFamily="34" charset="0"/>
            </a:endParaRPr>
          </a:p>
        </p:txBody>
      </p:sp>
      <p:sp>
        <p:nvSpPr>
          <p:cNvPr id="148484" name="Rectangle 4"/>
          <p:cNvSpPr>
            <a:spLocks noGrp="1" noChangeArrowheads="1"/>
          </p:cNvSpPr>
          <p:nvPr>
            <p:ph type="body" sz="half" idx="2"/>
          </p:nvPr>
        </p:nvSpPr>
        <p:spPr>
          <a:xfrm>
            <a:off x="304800" y="1981200"/>
            <a:ext cx="3810000" cy="3810000"/>
          </a:xfrm>
        </p:spPr>
        <p:txBody>
          <a:bodyPr/>
          <a:lstStyle/>
          <a:p>
            <a:pPr>
              <a:lnSpc>
                <a:spcPct val="90000"/>
              </a:lnSpc>
            </a:pPr>
            <a:r>
              <a:rPr lang="en-US" sz="2800" dirty="0" smtClean="0">
                <a:latin typeface="+mj-lt"/>
              </a:rPr>
              <a:t>A stairway, ladder, or ramp must be present in excavations that are 4 or more feet deep, and within 25 feet of the employees</a:t>
            </a:r>
          </a:p>
          <a:p>
            <a:pPr>
              <a:lnSpc>
                <a:spcPct val="90000"/>
              </a:lnSpc>
            </a:pPr>
            <a:r>
              <a:rPr lang="en-US" sz="2800" dirty="0" smtClean="0">
                <a:latin typeface="+mj-lt"/>
              </a:rPr>
              <a:t>Must extend 3FT above excavation</a:t>
            </a:r>
            <a:endParaRPr lang="en-US" sz="3200" dirty="0" smtClean="0">
              <a:latin typeface="+mj-lt"/>
            </a:endParaRPr>
          </a:p>
          <a:p>
            <a:pPr>
              <a:buSzTx/>
            </a:pPr>
            <a:endParaRPr lang="en-US" sz="2800" dirty="0" smtClean="0">
              <a:latin typeface="+mj-lt"/>
            </a:endParaRPr>
          </a:p>
          <a:p>
            <a:pPr>
              <a:buSzTx/>
            </a:pPr>
            <a:endParaRPr lang="en-US" sz="2800" dirty="0" smtClean="0">
              <a:latin typeface="+mj-lt"/>
            </a:endParaRPr>
          </a:p>
        </p:txBody>
      </p:sp>
      <p:pic>
        <p:nvPicPr>
          <p:cNvPr id="8" name="Picture 4" descr="S:\trench-haz-rec-30.jpg"/>
          <p:cNvPicPr>
            <a:picLocks noChangeAspect="1" noChangeArrowheads="1"/>
          </p:cNvPicPr>
          <p:nvPr/>
        </p:nvPicPr>
        <p:blipFill>
          <a:blip r:embed="rId3" cstate="print"/>
          <a:srcRect/>
          <a:stretch>
            <a:fillRect/>
          </a:stretch>
        </p:blipFill>
        <p:spPr bwMode="auto">
          <a:xfrm>
            <a:off x="4114800" y="1828800"/>
            <a:ext cx="4800600" cy="4124325"/>
          </a:xfrm>
          <a:prstGeom prst="rect">
            <a:avLst/>
          </a:prstGeom>
          <a:noFill/>
          <a:ln w="9525">
            <a:solidFill>
              <a:srgbClr val="000099"/>
            </a:solidFill>
            <a:miter lim="800000"/>
            <a:headEnd/>
            <a:tailEnd/>
          </a:ln>
        </p:spPr>
      </p:pic>
      <p:sp>
        <p:nvSpPr>
          <p:cNvPr id="9" name="Text Box 6"/>
          <p:cNvSpPr txBox="1">
            <a:spLocks noChangeArrowheads="1"/>
          </p:cNvSpPr>
          <p:nvPr/>
        </p:nvSpPr>
        <p:spPr bwMode="auto">
          <a:xfrm>
            <a:off x="5257800" y="1949450"/>
            <a:ext cx="3581400" cy="641350"/>
          </a:xfrm>
          <a:prstGeom prst="rect">
            <a:avLst/>
          </a:prstGeom>
          <a:solidFill>
            <a:srgbClr val="00FF00"/>
          </a:solidFill>
          <a:ln w="9525">
            <a:noFill/>
            <a:miter lim="800000"/>
            <a:headEnd/>
            <a:tailEnd/>
          </a:ln>
          <a:effectLst/>
        </p:spPr>
        <p:txBody>
          <a:bodyPr>
            <a:spAutoFit/>
          </a:bodyPr>
          <a:lstStyle/>
          <a:p>
            <a:pPr>
              <a:spcBef>
                <a:spcPct val="50000"/>
              </a:spcBef>
            </a:pPr>
            <a:r>
              <a:rPr lang="en-US" sz="1800" b="1" dirty="0"/>
              <a:t>This ladder does not meet the requirements of the standard</a:t>
            </a:r>
            <a:endParaRPr lang="en-US" sz="1800" b="1" dirty="0">
              <a:latin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z="3600" b="1" dirty="0" smtClean="0">
                <a:latin typeface="Arial Black" pitchFamily="34" charset="0"/>
              </a:rPr>
              <a:t>EXCAVATION HAZARDS</a:t>
            </a:r>
            <a:br>
              <a:rPr lang="en-US" sz="3600" b="1" dirty="0" smtClean="0">
                <a:latin typeface="Arial Black" pitchFamily="34" charset="0"/>
              </a:rPr>
            </a:br>
            <a:r>
              <a:rPr lang="en-US" sz="3600" b="1" dirty="0" smtClean="0">
                <a:latin typeface="Arial Black" pitchFamily="34" charset="0"/>
              </a:rPr>
              <a:t>Competent Person</a:t>
            </a:r>
            <a:endParaRPr lang="en-US" sz="3600" b="1" dirty="0">
              <a:latin typeface="Arial Black" pitchFamily="34" charset="0"/>
            </a:endParaRPr>
          </a:p>
        </p:txBody>
      </p:sp>
      <p:sp>
        <p:nvSpPr>
          <p:cNvPr id="3" name="Content Placeholder 2"/>
          <p:cNvSpPr>
            <a:spLocks noGrp="1"/>
          </p:cNvSpPr>
          <p:nvPr>
            <p:ph idx="1"/>
          </p:nvPr>
        </p:nvSpPr>
        <p:spPr>
          <a:xfrm>
            <a:off x="304800" y="1828800"/>
            <a:ext cx="8610600" cy="4419600"/>
          </a:xfrm>
        </p:spPr>
        <p:txBody>
          <a:bodyPr/>
          <a:lstStyle/>
          <a:p>
            <a:pPr>
              <a:lnSpc>
                <a:spcPct val="90000"/>
              </a:lnSpc>
              <a:spcBef>
                <a:spcPct val="40000"/>
              </a:spcBef>
              <a:buFont typeface="Arial" pitchFamily="34" charset="0"/>
              <a:buChar char="•"/>
            </a:pPr>
            <a:r>
              <a:rPr kumimoji="1" lang="en-US" sz="3200" dirty="0" smtClean="0">
                <a:latin typeface="+mj-lt"/>
              </a:rPr>
              <a:t>Must have had specific training in and be knowledgeable about:</a:t>
            </a:r>
          </a:p>
          <a:p>
            <a:pPr lvl="1">
              <a:lnSpc>
                <a:spcPct val="90000"/>
              </a:lnSpc>
              <a:spcBef>
                <a:spcPct val="40000"/>
              </a:spcBef>
              <a:buClr>
                <a:schemeClr val="bg2"/>
              </a:buClr>
              <a:buSzPct val="70000"/>
              <a:buFont typeface="Arial" pitchFamily="34" charset="0"/>
              <a:buChar char="•"/>
            </a:pPr>
            <a:r>
              <a:rPr kumimoji="1" lang="en-US" sz="3200" dirty="0" smtClean="0">
                <a:latin typeface="+mj-lt"/>
              </a:rPr>
              <a:t>Soils classification</a:t>
            </a:r>
          </a:p>
          <a:p>
            <a:pPr lvl="1">
              <a:lnSpc>
                <a:spcPct val="90000"/>
              </a:lnSpc>
              <a:spcBef>
                <a:spcPct val="40000"/>
              </a:spcBef>
              <a:buClr>
                <a:schemeClr val="bg2"/>
              </a:buClr>
              <a:buSzPct val="70000"/>
              <a:buFont typeface="Arial" pitchFamily="34" charset="0"/>
              <a:buChar char="•"/>
            </a:pPr>
            <a:r>
              <a:rPr kumimoji="1" lang="en-US" sz="3200" dirty="0" smtClean="0">
                <a:latin typeface="+mj-lt"/>
              </a:rPr>
              <a:t>The use of protective systems</a:t>
            </a:r>
          </a:p>
          <a:p>
            <a:pPr lvl="1">
              <a:lnSpc>
                <a:spcPct val="90000"/>
              </a:lnSpc>
              <a:spcBef>
                <a:spcPct val="40000"/>
              </a:spcBef>
              <a:buClr>
                <a:schemeClr val="bg2"/>
              </a:buClr>
              <a:buSzPct val="70000"/>
              <a:buFont typeface="Arial" pitchFamily="34" charset="0"/>
              <a:buChar char="•"/>
            </a:pPr>
            <a:r>
              <a:rPr kumimoji="1" lang="en-US" sz="3200" dirty="0" smtClean="0">
                <a:latin typeface="+mj-lt"/>
              </a:rPr>
              <a:t>The requirements of the standard</a:t>
            </a:r>
          </a:p>
          <a:p>
            <a:pPr>
              <a:lnSpc>
                <a:spcPct val="90000"/>
              </a:lnSpc>
              <a:spcBef>
                <a:spcPct val="40000"/>
              </a:spcBef>
              <a:buFont typeface="Arial" pitchFamily="34" charset="0"/>
              <a:buChar char="•"/>
            </a:pPr>
            <a:r>
              <a:rPr kumimoji="1" lang="en-US" sz="3200" dirty="0" smtClean="0">
                <a:latin typeface="+mj-lt"/>
              </a:rPr>
              <a:t>Must be capable of identifying hazards, and authorized to immediately eliminate hazards</a:t>
            </a:r>
          </a:p>
          <a:p>
            <a:pPr>
              <a:lnSpc>
                <a:spcPct val="150000"/>
              </a:lnSpc>
              <a:buFont typeface="Arial" pitchFamily="34" charset="0"/>
              <a:buChar char="•"/>
            </a:pPr>
            <a:endParaRPr lang="en-US" sz="3200" dirty="0" smtClean="0">
              <a:latin typeface="+mj-lt"/>
            </a:endParaRPr>
          </a:p>
          <a:p>
            <a:pPr>
              <a:lnSpc>
                <a:spcPct val="150000"/>
              </a:lnSpc>
              <a:buFont typeface="Arial" pitchFamily="34" charset="0"/>
              <a:buChar char="•"/>
            </a:pPr>
            <a:endParaRPr lang="en-US" sz="3200" dirty="0" smtClean="0">
              <a:latin typeface="+mj-lt"/>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96200" cy="1143000"/>
          </a:xfrm>
        </p:spPr>
        <p:txBody>
          <a:bodyPr/>
          <a:lstStyle/>
          <a:p>
            <a:r>
              <a:rPr lang="en-US" sz="3600" b="1" dirty="0" smtClean="0">
                <a:latin typeface="Arial Black" pitchFamily="34" charset="0"/>
              </a:rPr>
              <a:t>EXCAVATION HAZARDS</a:t>
            </a:r>
            <a:br>
              <a:rPr lang="en-US" sz="3600" b="1" dirty="0" smtClean="0">
                <a:latin typeface="Arial Black" pitchFamily="34" charset="0"/>
              </a:rPr>
            </a:br>
            <a:r>
              <a:rPr lang="en-US" sz="3600" b="1" dirty="0" smtClean="0">
                <a:latin typeface="Arial Black" pitchFamily="34" charset="0"/>
              </a:rPr>
              <a:t>Competent Person</a:t>
            </a:r>
            <a:endParaRPr lang="en-US" sz="3600" b="1" dirty="0">
              <a:latin typeface="Arial Black" pitchFamily="34" charset="0"/>
            </a:endParaRPr>
          </a:p>
        </p:txBody>
      </p:sp>
      <p:sp>
        <p:nvSpPr>
          <p:cNvPr id="3" name="Content Placeholder 2"/>
          <p:cNvSpPr>
            <a:spLocks noGrp="1"/>
          </p:cNvSpPr>
          <p:nvPr>
            <p:ph idx="1"/>
          </p:nvPr>
        </p:nvSpPr>
        <p:spPr>
          <a:xfrm>
            <a:off x="304800" y="1828800"/>
            <a:ext cx="8610600" cy="4419600"/>
          </a:xfrm>
        </p:spPr>
        <p:txBody>
          <a:bodyPr/>
          <a:lstStyle/>
          <a:p>
            <a:pPr>
              <a:lnSpc>
                <a:spcPct val="90000"/>
              </a:lnSpc>
              <a:spcBef>
                <a:spcPct val="40000"/>
              </a:spcBef>
              <a:buSzPct val="80000"/>
              <a:buFont typeface="Arial" pitchFamily="34" charset="0"/>
              <a:buChar char="•"/>
            </a:pPr>
            <a:r>
              <a:rPr lang="en-US" sz="2800" dirty="0" smtClean="0">
                <a:latin typeface="+mj-lt"/>
              </a:rPr>
              <a:t>A competent person must make daily inspections of excavations, areas around them and protective systems: </a:t>
            </a:r>
          </a:p>
          <a:p>
            <a:pPr lvl="1">
              <a:lnSpc>
                <a:spcPct val="90000"/>
              </a:lnSpc>
              <a:spcBef>
                <a:spcPct val="40000"/>
              </a:spcBef>
              <a:buClr>
                <a:schemeClr val="bg2"/>
              </a:buClr>
              <a:buSzPct val="80000"/>
              <a:buFont typeface="Arial" pitchFamily="34" charset="0"/>
              <a:buChar char="•"/>
            </a:pPr>
            <a:r>
              <a:rPr lang="en-US" sz="2800" dirty="0" smtClean="0">
                <a:latin typeface="+mj-lt"/>
              </a:rPr>
              <a:t>Before work starts and as needed </a:t>
            </a:r>
          </a:p>
          <a:p>
            <a:pPr lvl="1">
              <a:lnSpc>
                <a:spcPct val="90000"/>
              </a:lnSpc>
              <a:spcBef>
                <a:spcPct val="40000"/>
              </a:spcBef>
              <a:buClr>
                <a:schemeClr val="bg2"/>
              </a:buClr>
              <a:buSzPct val="80000"/>
              <a:buFont typeface="Arial" pitchFamily="34" charset="0"/>
              <a:buChar char="•"/>
            </a:pPr>
            <a:r>
              <a:rPr lang="en-US" sz="2800" dirty="0" smtClean="0">
                <a:latin typeface="+mj-lt"/>
              </a:rPr>
              <a:t>After rainstorms, high winds  or other occurrence which may increase hazards </a:t>
            </a:r>
          </a:p>
          <a:p>
            <a:pPr lvl="1">
              <a:lnSpc>
                <a:spcPct val="90000"/>
              </a:lnSpc>
              <a:spcBef>
                <a:spcPct val="40000"/>
              </a:spcBef>
              <a:buClr>
                <a:schemeClr val="bg2"/>
              </a:buClr>
              <a:buSzPct val="80000"/>
              <a:buFont typeface="Arial" pitchFamily="34" charset="0"/>
              <a:buChar char="•"/>
            </a:pPr>
            <a:r>
              <a:rPr lang="en-US" sz="2800" dirty="0" smtClean="0">
                <a:latin typeface="+mj-lt"/>
              </a:rPr>
              <a:t>When you can reasonably anticipate an employee will be exposed to hazards.</a:t>
            </a:r>
          </a:p>
          <a:p>
            <a:pPr>
              <a:lnSpc>
                <a:spcPct val="150000"/>
              </a:lnSpc>
              <a:buSzPct val="80000"/>
              <a:buFont typeface="Arial" pitchFamily="34" charset="0"/>
              <a:buChar char="•"/>
            </a:pPr>
            <a:endParaRPr lang="en-US" sz="2800" dirty="0" smtClean="0">
              <a:latin typeface="+mj-lt"/>
            </a:endParaRPr>
          </a:p>
          <a:p>
            <a:pPr>
              <a:lnSpc>
                <a:spcPct val="150000"/>
              </a:lnSpc>
              <a:buSzPct val="80000"/>
              <a:buFont typeface="Arial" pitchFamily="34" charset="0"/>
              <a:buChar char="•"/>
            </a:pPr>
            <a:endParaRPr lang="en-US" sz="2800" dirty="0" smtClean="0">
              <a:latin typeface="+mj-lt"/>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96200" cy="1143000"/>
          </a:xfrm>
        </p:spPr>
        <p:txBody>
          <a:bodyPr/>
          <a:lstStyle/>
          <a:p>
            <a:r>
              <a:rPr lang="en-US" sz="3600" b="1" dirty="0" smtClean="0">
                <a:latin typeface="Arial Black" pitchFamily="34" charset="0"/>
              </a:rPr>
              <a:t>SUMMARY</a:t>
            </a:r>
            <a:endParaRPr lang="en-US" sz="3600" b="1" dirty="0">
              <a:latin typeface="Arial Black" pitchFamily="34" charset="0"/>
            </a:endParaRPr>
          </a:p>
        </p:txBody>
      </p:sp>
      <p:sp>
        <p:nvSpPr>
          <p:cNvPr id="3" name="Content Placeholder 2"/>
          <p:cNvSpPr>
            <a:spLocks noGrp="1"/>
          </p:cNvSpPr>
          <p:nvPr>
            <p:ph idx="1"/>
          </p:nvPr>
        </p:nvSpPr>
        <p:spPr>
          <a:xfrm>
            <a:off x="304800" y="1828800"/>
            <a:ext cx="8610600" cy="4419600"/>
          </a:xfrm>
        </p:spPr>
        <p:txBody>
          <a:bodyPr/>
          <a:lstStyle/>
          <a:p>
            <a:pPr>
              <a:lnSpc>
                <a:spcPct val="90000"/>
              </a:lnSpc>
              <a:spcBef>
                <a:spcPct val="50000"/>
              </a:spcBef>
              <a:buFontTx/>
              <a:buChar char="•"/>
            </a:pPr>
            <a:r>
              <a:rPr lang="en-US" sz="2800" dirty="0" smtClean="0">
                <a:latin typeface="+mj-lt"/>
              </a:rPr>
              <a:t>The greatest risk in an excavation is a cave-in.</a:t>
            </a:r>
          </a:p>
          <a:p>
            <a:pPr>
              <a:lnSpc>
                <a:spcPct val="90000"/>
              </a:lnSpc>
              <a:spcBef>
                <a:spcPct val="50000"/>
              </a:spcBef>
              <a:buFontTx/>
              <a:buChar char="•"/>
            </a:pPr>
            <a:r>
              <a:rPr lang="en-US" sz="2800" dirty="0" smtClean="0">
                <a:latin typeface="+mj-lt"/>
              </a:rPr>
              <a:t>Employees can be protected through sloping, shielding, and shoring the excavation.</a:t>
            </a:r>
          </a:p>
          <a:p>
            <a:pPr>
              <a:lnSpc>
                <a:spcPct val="90000"/>
              </a:lnSpc>
              <a:spcBef>
                <a:spcPct val="50000"/>
              </a:spcBef>
              <a:buFontTx/>
              <a:buChar char="•"/>
            </a:pPr>
            <a:r>
              <a:rPr lang="en-US" sz="2800" dirty="0" smtClean="0">
                <a:latin typeface="+mj-lt"/>
              </a:rPr>
              <a:t>A competent person is responsible to inspect the excavation.  </a:t>
            </a:r>
          </a:p>
          <a:p>
            <a:pPr>
              <a:lnSpc>
                <a:spcPct val="90000"/>
              </a:lnSpc>
              <a:spcBef>
                <a:spcPct val="50000"/>
              </a:spcBef>
              <a:buFontTx/>
              <a:buChar char="•"/>
            </a:pPr>
            <a:r>
              <a:rPr lang="en-US" sz="2800" dirty="0" smtClean="0">
                <a:latin typeface="+mj-lt"/>
              </a:rPr>
              <a:t>Other excavation hazards include water accumulation, oxygen deficiency, toxic fumes,  falls, and mobile equipment</a:t>
            </a:r>
          </a:p>
          <a:p>
            <a:pPr>
              <a:lnSpc>
                <a:spcPct val="150000"/>
              </a:lnSpc>
              <a:buSzPct val="80000"/>
              <a:buFont typeface="Arial" pitchFamily="34" charset="0"/>
              <a:buChar char="•"/>
            </a:pPr>
            <a:endParaRPr lang="en-US" sz="2800" dirty="0" smtClean="0">
              <a:latin typeface="+mj-lt"/>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OSHA Contact Numbers</a:t>
            </a:r>
          </a:p>
        </p:txBody>
      </p:sp>
      <p:sp>
        <p:nvSpPr>
          <p:cNvPr id="21507" name="Rectangle 4"/>
          <p:cNvSpPr>
            <a:spLocks noGrp="1" noChangeArrowheads="1"/>
          </p:cNvSpPr>
          <p:nvPr>
            <p:ph type="body" idx="1"/>
          </p:nvPr>
        </p:nvSpPr>
        <p:spPr>
          <a:xfrm>
            <a:off x="762000" y="1752600"/>
            <a:ext cx="7696200" cy="4038600"/>
          </a:xfrm>
        </p:spPr>
        <p:txBody>
          <a:bodyPr/>
          <a:lstStyle/>
          <a:p>
            <a:pPr marL="0" indent="0">
              <a:buFont typeface="Wingdings" pitchFamily="2" charset="2"/>
              <a:buNone/>
            </a:pPr>
            <a:r>
              <a:rPr lang="en-US" sz="2800" smtClean="0"/>
              <a:t>To report Unsafe Working Conditions, Safety and Health Violations Contact OSHA @: </a:t>
            </a:r>
          </a:p>
          <a:p>
            <a:pPr marL="0" indent="0">
              <a:buFont typeface="Wingdings" pitchFamily="2" charset="2"/>
              <a:buNone/>
            </a:pPr>
            <a:r>
              <a:rPr lang="en-US" sz="2800" smtClean="0"/>
              <a:t>1-800-321-OSHA (6742) / TTY1-877-889-5627</a:t>
            </a:r>
          </a:p>
          <a:p>
            <a:pPr marL="0" indent="0">
              <a:buFont typeface="Wingdings" pitchFamily="2" charset="2"/>
              <a:buNone/>
            </a:pPr>
            <a:r>
              <a:rPr lang="en-US" sz="2800" smtClean="0"/>
              <a:t>To File a Complaint Form:</a:t>
            </a:r>
          </a:p>
          <a:p>
            <a:pPr marL="0" indent="0">
              <a:buFont typeface="Wingdings" pitchFamily="2" charset="2"/>
              <a:buNone/>
            </a:pPr>
            <a:r>
              <a:rPr lang="en-US" sz="2800" smtClean="0"/>
              <a:t>To file an OSHA-7 report online, see how to file a complaint with OSHA (www.osha.gov)</a:t>
            </a:r>
          </a:p>
          <a:p>
            <a:pPr marL="0" indent="0">
              <a:buFont typeface="Wingdings" pitchFamily="2" charset="2"/>
              <a:buNone/>
            </a:pPr>
            <a:r>
              <a:rPr lang="en-US" sz="2800" smtClean="0"/>
              <a:t>For more information regarding your rights, see Worker Rights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References</a:t>
            </a:r>
          </a:p>
        </p:txBody>
      </p:sp>
      <p:sp>
        <p:nvSpPr>
          <p:cNvPr id="21507" name="Content Placeholder 2"/>
          <p:cNvSpPr>
            <a:spLocks noGrp="1"/>
          </p:cNvSpPr>
          <p:nvPr>
            <p:ph idx="1"/>
          </p:nvPr>
        </p:nvSpPr>
        <p:spPr/>
        <p:txBody>
          <a:bodyPr/>
          <a:lstStyle/>
          <a:p>
            <a:r>
              <a:rPr lang="en-US" sz="2400" dirty="0" smtClean="0">
                <a:hlinkClick r:id="rId2" action="ppaction://hlinkfile" tooltip="29 CFR 1926 Subpart O"/>
              </a:rPr>
              <a:t>29 CFR 1926</a:t>
            </a:r>
            <a:r>
              <a:rPr lang="en-US" sz="2400" dirty="0" smtClean="0"/>
              <a:t>  Safety and Health Regulations for construction</a:t>
            </a:r>
          </a:p>
          <a:p>
            <a:r>
              <a:rPr lang="en-US" sz="2400" dirty="0" smtClean="0">
                <a:hlinkClick r:id="rId3" action="ppaction://hlinkfile" tooltip="29 CFR 1926.251"/>
              </a:rPr>
              <a:t>29 CFR 1926.</a:t>
            </a:r>
            <a:r>
              <a:rPr lang="en-US" sz="2400" dirty="0" smtClean="0"/>
              <a:t>Subpart E- Personal Protective Equipment</a:t>
            </a:r>
          </a:p>
          <a:p>
            <a:r>
              <a:rPr lang="en-US" sz="2400" dirty="0" smtClean="0">
                <a:hlinkClick r:id="rId3" action="ppaction://hlinkfile" tooltip="29 CFR 1926.251"/>
              </a:rPr>
              <a:t>29 CFR 1926</a:t>
            </a:r>
            <a:r>
              <a:rPr lang="en-US" sz="2400" dirty="0" smtClean="0"/>
              <a:t> Subpart K – Electrical</a:t>
            </a:r>
          </a:p>
          <a:p>
            <a:r>
              <a:rPr lang="en-US" sz="2400" dirty="0" smtClean="0">
                <a:hlinkClick r:id="rId3" action="ppaction://hlinkfile" tooltip="29 CFR 1926.251"/>
              </a:rPr>
              <a:t>29 CFR 1926</a:t>
            </a:r>
            <a:r>
              <a:rPr lang="en-US" sz="2400" dirty="0" smtClean="0"/>
              <a:t> Subpart L – Scaffold</a:t>
            </a:r>
          </a:p>
          <a:p>
            <a:r>
              <a:rPr lang="en-US" sz="2400" dirty="0" smtClean="0">
                <a:hlinkClick r:id="rId3" action="ppaction://hlinkfile" tooltip="29 CFR 1926.251"/>
              </a:rPr>
              <a:t>29 CFR 1926</a:t>
            </a:r>
            <a:r>
              <a:rPr lang="en-US" sz="2400" dirty="0" smtClean="0"/>
              <a:t> Subpart M – Fall Protection</a:t>
            </a:r>
          </a:p>
          <a:p>
            <a:r>
              <a:rPr lang="en-US" sz="2400" dirty="0" smtClean="0">
                <a:hlinkClick r:id="rId3" action="ppaction://hlinkfile" tooltip="29 CFR 1926.251"/>
              </a:rPr>
              <a:t>29 CFR 1926</a:t>
            </a:r>
            <a:r>
              <a:rPr lang="en-US" sz="2400" dirty="0" smtClean="0"/>
              <a:t> Subpart P – Excavations</a:t>
            </a:r>
          </a:p>
          <a:p>
            <a:r>
              <a:rPr lang="en-US" sz="2400" dirty="0" smtClean="0">
                <a:hlinkClick r:id="rId3" action="ppaction://hlinkfile" tooltip="29 CFR 1926.251"/>
              </a:rPr>
              <a:t>29 CFR 1926</a:t>
            </a:r>
            <a:r>
              <a:rPr lang="en-US" sz="2400" dirty="0" smtClean="0"/>
              <a:t> Subpart T - Demolition</a:t>
            </a:r>
            <a:r>
              <a:rPr lang="en-US" sz="2400" dirty="0" smtClean="0">
                <a:hlinkClick r:id="rId4" action="ppaction://hlinkfile" tooltip="29 CFR 1910.178"/>
              </a:rPr>
              <a:t> </a:t>
            </a:r>
            <a:endParaRPr lang="en-US" sz="2400" dirty="0" smtClean="0"/>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696200" cy="1143000"/>
          </a:xfrm>
        </p:spPr>
        <p:txBody>
          <a:bodyPr/>
          <a:lstStyle/>
          <a:p>
            <a:pPr algn="ctr"/>
            <a:r>
              <a:rPr lang="en-US" sz="3600" b="1" dirty="0" smtClean="0">
                <a:latin typeface="+mn-lt"/>
              </a:rPr>
              <a:t>Major hazards of construction</a:t>
            </a:r>
            <a:endParaRPr lang="en-US" sz="3600" b="1" dirty="0">
              <a:latin typeface="+mn-lt"/>
            </a:endParaRPr>
          </a:p>
        </p:txBody>
      </p:sp>
      <p:sp>
        <p:nvSpPr>
          <p:cNvPr id="3" name="Content Placeholder 2"/>
          <p:cNvSpPr>
            <a:spLocks noGrp="1"/>
          </p:cNvSpPr>
          <p:nvPr>
            <p:ph idx="1"/>
          </p:nvPr>
        </p:nvSpPr>
        <p:spPr>
          <a:xfrm>
            <a:off x="762000" y="1752600"/>
            <a:ext cx="7696200" cy="4038600"/>
          </a:xfrm>
        </p:spPr>
        <p:txBody>
          <a:bodyPr/>
          <a:lstStyle/>
          <a:p>
            <a:endParaRPr lang="en-US" sz="2800" dirty="0" smtClean="0"/>
          </a:p>
          <a:p>
            <a:endParaRPr lang="en-US" sz="2800"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752600"/>
            <a:ext cx="3657600" cy="2209800"/>
          </a:xfrm>
          <a:prstGeom prst="rect">
            <a:avLst/>
          </a:prstGeom>
          <a:noFill/>
          <a:ln w="9525">
            <a:noFill/>
            <a:miter lim="800000"/>
            <a:headEnd/>
            <a:tailEnd/>
          </a:ln>
        </p:spPr>
      </p:pic>
      <p:sp>
        <p:nvSpPr>
          <p:cNvPr id="6" name="TextBox 5"/>
          <p:cNvSpPr txBox="1"/>
          <p:nvPr/>
        </p:nvSpPr>
        <p:spPr>
          <a:xfrm>
            <a:off x="609600" y="2286000"/>
            <a:ext cx="338554" cy="461665"/>
          </a:xfrm>
          <a:prstGeom prst="rect">
            <a:avLst/>
          </a:prstGeom>
          <a:noFill/>
        </p:spPr>
        <p:txBody>
          <a:bodyPr wrap="none" rtlCol="0">
            <a:spAutoFit/>
          </a:bodyPr>
          <a:lstStyle/>
          <a:p>
            <a:r>
              <a:rPr lang="en-US" sz="2400" b="1" dirty="0" smtClean="0">
                <a:solidFill>
                  <a:schemeClr val="bg1"/>
                </a:solidFill>
              </a:rPr>
              <a:t>1</a:t>
            </a:r>
            <a:endParaRPr lang="en-US" sz="2400" b="1" dirty="0">
              <a:solidFill>
                <a:schemeClr val="bg1"/>
              </a:solidFill>
            </a:endParaRPr>
          </a:p>
        </p:txBody>
      </p:sp>
      <p:pic>
        <p:nvPicPr>
          <p:cNvPr id="7" name="Picture 1030" descr="G:\Photos\Hazards-JPG Filter\Slide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1752600"/>
            <a:ext cx="3429000" cy="2224564"/>
          </a:xfrm>
          <a:prstGeom prst="rect">
            <a:avLst/>
          </a:prstGeom>
          <a:noFill/>
        </p:spPr>
      </p:pic>
      <p:pic>
        <p:nvPicPr>
          <p:cNvPr id="9" name="Picture 5" descr="C:\PowerPoint Presentations\CONSTRUCTION\Approved\Fall Protection\No fall prot-EE per concrete ope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4400" y="3962400"/>
            <a:ext cx="3581400" cy="2362200"/>
          </a:xfrm>
          <a:prstGeom prst="rect">
            <a:avLst/>
          </a:prstGeom>
          <a:noFill/>
          <a:ln w="9525">
            <a:solidFill>
              <a:schemeClr val="accent2"/>
            </a:solidFill>
            <a:miter lim="800000"/>
            <a:headEnd/>
            <a:tailEnd/>
          </a:ln>
        </p:spPr>
      </p:pic>
      <p:pic>
        <p:nvPicPr>
          <p:cNvPr id="1026" name="Picture 2" descr="J:\Construction\Instructor resources\falling_flying.jpg"/>
          <p:cNvPicPr>
            <a:picLocks noChangeAspect="1" noChangeArrowheads="1"/>
          </p:cNvPicPr>
          <p:nvPr/>
        </p:nvPicPr>
        <p:blipFill>
          <a:blip r:embed="rId6" cstate="print"/>
          <a:srcRect/>
          <a:stretch>
            <a:fillRect/>
          </a:stretch>
        </p:blipFill>
        <p:spPr bwMode="auto">
          <a:xfrm>
            <a:off x="4495800" y="3962401"/>
            <a:ext cx="3429000" cy="2362199"/>
          </a:xfrm>
          <a:prstGeom prst="rect">
            <a:avLst/>
          </a:prstGeom>
          <a:noFill/>
        </p:spPr>
      </p:pic>
    </p:spTree>
    <p:extLst>
      <p:ext uri="{BB962C8B-B14F-4D97-AF65-F5344CB8AC3E}">
        <p14:creationId xmlns:p14="http://schemas.microsoft.com/office/powerpoint/2010/main" val="643648823"/>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Black" pitchFamily="34" charset="0"/>
              </a:rPr>
              <a:t>Fall Protection</a:t>
            </a:r>
            <a:endParaRPr lang="en-US" sz="3600" dirty="0">
              <a:latin typeface="Arial Black" pitchFamily="34" charset="0"/>
            </a:endParaRPr>
          </a:p>
        </p:txBody>
      </p:sp>
      <p:sp>
        <p:nvSpPr>
          <p:cNvPr id="3" name="Content Placeholder 2"/>
          <p:cNvSpPr>
            <a:spLocks noGrp="1"/>
          </p:cNvSpPr>
          <p:nvPr>
            <p:ph idx="1"/>
          </p:nvPr>
        </p:nvSpPr>
        <p:spPr>
          <a:xfrm>
            <a:off x="762000" y="1905000"/>
            <a:ext cx="8382000" cy="4038600"/>
          </a:xfrm>
        </p:spPr>
        <p:txBody>
          <a:bodyPr/>
          <a:lstStyle/>
          <a:p>
            <a:pPr>
              <a:buNone/>
            </a:pPr>
            <a:r>
              <a:rPr lang="en-US" dirty="0" smtClean="0">
                <a:latin typeface="+mj-lt"/>
              </a:rPr>
              <a:t>This section will discuss:</a:t>
            </a:r>
          </a:p>
          <a:p>
            <a:endParaRPr lang="en-US" dirty="0" smtClean="0">
              <a:latin typeface="+mj-lt"/>
            </a:endParaRPr>
          </a:p>
          <a:p>
            <a:r>
              <a:rPr lang="en-US" dirty="0" smtClean="0">
                <a:latin typeface="+mj-lt"/>
              </a:rPr>
              <a:t>Conditions that required use of fall protection</a:t>
            </a:r>
          </a:p>
          <a:p>
            <a:endParaRPr lang="en-US" dirty="0" smtClean="0">
              <a:latin typeface="+mj-lt"/>
            </a:endParaRPr>
          </a:p>
          <a:p>
            <a:r>
              <a:rPr lang="en-US" dirty="0" smtClean="0">
                <a:latin typeface="+mj-lt"/>
              </a:rPr>
              <a:t>Options available to protect workers</a:t>
            </a:r>
          </a:p>
        </p:txBody>
      </p:sp>
    </p:spTree>
    <p:extLst>
      <p:ext uri="{BB962C8B-B14F-4D97-AF65-F5344CB8AC3E}">
        <p14:creationId xmlns:p14="http://schemas.microsoft.com/office/powerpoint/2010/main" val="29486326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Black" pitchFamily="34" charset="0"/>
              </a:rPr>
              <a:t>Fall Protection</a:t>
            </a:r>
            <a:endParaRPr lang="en-US" sz="3600" dirty="0">
              <a:latin typeface="Arial Black" pitchFamily="34" charset="0"/>
            </a:endParaRPr>
          </a:p>
        </p:txBody>
      </p:sp>
      <p:sp>
        <p:nvSpPr>
          <p:cNvPr id="3" name="Content Placeholder 2"/>
          <p:cNvSpPr>
            <a:spLocks noGrp="1"/>
          </p:cNvSpPr>
          <p:nvPr>
            <p:ph idx="1"/>
          </p:nvPr>
        </p:nvSpPr>
        <p:spPr/>
        <p:txBody>
          <a:bodyPr/>
          <a:lstStyle/>
          <a:p>
            <a:r>
              <a:rPr lang="en-US" sz="3200" dirty="0" smtClean="0">
                <a:latin typeface="+mj-lt"/>
              </a:rPr>
              <a:t>Falls are the leading cause of fatalities in the construction industry</a:t>
            </a:r>
          </a:p>
          <a:p>
            <a:r>
              <a:rPr lang="en-US" sz="3200" dirty="0" smtClean="0">
                <a:latin typeface="+mj-lt"/>
              </a:rPr>
              <a:t>Conditions that required use of fall protection</a:t>
            </a:r>
          </a:p>
          <a:p>
            <a:r>
              <a:rPr lang="en-US" sz="3200" dirty="0" smtClean="0">
                <a:latin typeface="+mj-lt"/>
              </a:rPr>
              <a:t>A fall from as little as 4-6 feet </a:t>
            </a:r>
          </a:p>
          <a:p>
            <a:pPr lvl="1"/>
            <a:r>
              <a:rPr lang="en-US" sz="2800" dirty="0">
                <a:latin typeface="+mj-lt"/>
              </a:rPr>
              <a:t>C</a:t>
            </a:r>
            <a:r>
              <a:rPr lang="en-US" sz="2800" dirty="0" smtClean="0">
                <a:latin typeface="+mj-lt"/>
              </a:rPr>
              <a:t>an cause loss of work </a:t>
            </a:r>
          </a:p>
          <a:p>
            <a:pPr lvl="1"/>
            <a:r>
              <a:rPr lang="en-US" sz="2800" dirty="0" smtClean="0">
                <a:latin typeface="+mj-lt"/>
              </a:rPr>
              <a:t>In some cases death</a:t>
            </a:r>
          </a:p>
          <a:p>
            <a:pPr>
              <a:buNone/>
            </a:pPr>
            <a:r>
              <a:rPr lang="en-US" sz="3200" dirty="0" smtClean="0">
                <a:latin typeface="+mj-lt"/>
              </a:rPr>
              <a:t>	</a:t>
            </a:r>
          </a:p>
        </p:txBody>
      </p:sp>
    </p:spTree>
    <p:extLst>
      <p:ext uri="{BB962C8B-B14F-4D97-AF65-F5344CB8AC3E}">
        <p14:creationId xmlns:p14="http://schemas.microsoft.com/office/powerpoint/2010/main" val="29486326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Black" pitchFamily="34" charset="0"/>
              </a:rPr>
              <a:t>When fall protection is needed?</a:t>
            </a:r>
            <a:endParaRPr lang="en-US" sz="3600" dirty="0">
              <a:latin typeface="Arial Black" pitchFamily="34" charset="0"/>
            </a:endParaRPr>
          </a:p>
        </p:txBody>
      </p:sp>
      <p:sp>
        <p:nvSpPr>
          <p:cNvPr id="3" name="Content Placeholder 2"/>
          <p:cNvSpPr>
            <a:spLocks noGrp="1"/>
          </p:cNvSpPr>
          <p:nvPr>
            <p:ph sz="half" idx="1"/>
          </p:nvPr>
        </p:nvSpPr>
        <p:spPr/>
        <p:txBody>
          <a:bodyPr/>
          <a:lstStyle/>
          <a:p>
            <a:r>
              <a:rPr lang="en-US" sz="3200" dirty="0" smtClean="0">
                <a:latin typeface="Arial" pitchFamily="34" charset="0"/>
                <a:cs typeface="Arial" pitchFamily="34" charset="0"/>
              </a:rPr>
              <a:t>Walkways &amp; ramps</a:t>
            </a:r>
          </a:p>
          <a:p>
            <a:r>
              <a:rPr lang="en-US" sz="3200" dirty="0" smtClean="0">
                <a:latin typeface="Arial" pitchFamily="34" charset="0"/>
                <a:cs typeface="Arial" pitchFamily="34" charset="0"/>
              </a:rPr>
              <a:t>Open sides &amp; edges</a:t>
            </a:r>
          </a:p>
          <a:p>
            <a:r>
              <a:rPr lang="en-US" sz="3200" dirty="0" smtClean="0">
                <a:latin typeface="Arial" pitchFamily="34" charset="0"/>
                <a:cs typeface="Arial" pitchFamily="34" charset="0"/>
              </a:rPr>
              <a:t>Holes</a:t>
            </a:r>
          </a:p>
          <a:p>
            <a:r>
              <a:rPr lang="en-US" sz="3200" dirty="0" smtClean="0">
                <a:latin typeface="Arial" pitchFamily="34" charset="0"/>
                <a:cs typeface="Arial" pitchFamily="34" charset="0"/>
              </a:rPr>
              <a:t>Concrete forms &amp; rebar</a:t>
            </a:r>
          </a:p>
          <a:p>
            <a:r>
              <a:rPr lang="en-US" sz="3200" dirty="0" smtClean="0">
                <a:latin typeface="Arial" pitchFamily="34" charset="0"/>
                <a:cs typeface="Arial" pitchFamily="34" charset="0"/>
              </a:rPr>
              <a:t>Excavations</a:t>
            </a:r>
            <a:endParaRPr lang="en-US" sz="3200" dirty="0">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sz="3200" dirty="0" smtClean="0">
                <a:latin typeface="Arial" pitchFamily="34" charset="0"/>
                <a:cs typeface="Arial" pitchFamily="34" charset="0"/>
              </a:rPr>
              <a:t>Roofs</a:t>
            </a:r>
          </a:p>
          <a:p>
            <a:r>
              <a:rPr lang="en-US" sz="3200" dirty="0" smtClean="0">
                <a:latin typeface="Arial" pitchFamily="34" charset="0"/>
                <a:cs typeface="Arial" pitchFamily="34" charset="0"/>
              </a:rPr>
              <a:t>Wall openings</a:t>
            </a:r>
          </a:p>
          <a:p>
            <a:r>
              <a:rPr lang="en-US" sz="3200" dirty="0" smtClean="0">
                <a:latin typeface="Arial" pitchFamily="34" charset="0"/>
                <a:cs typeface="Arial" pitchFamily="34" charset="0"/>
              </a:rPr>
              <a:t>Bricklaying</a:t>
            </a:r>
          </a:p>
          <a:p>
            <a:r>
              <a:rPr lang="en-US" sz="3200" dirty="0" smtClean="0">
                <a:latin typeface="Arial" pitchFamily="34" charset="0"/>
                <a:cs typeface="Arial" pitchFamily="34" charset="0"/>
              </a:rPr>
              <a:t>Residential Construction</a:t>
            </a:r>
          </a:p>
          <a:p>
            <a:endParaRPr lang="en-US" sz="32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PowerPoint Presentations\CONSTRUCTION\Approved\Fall Protection\fall protection-1926\Slide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69638" y="2247900"/>
            <a:ext cx="1981200" cy="3321927"/>
          </a:xfrm>
          <a:prstGeom prst="rect">
            <a:avLst/>
          </a:prstGeom>
          <a:noFill/>
          <a:ln w="9525">
            <a:solidFill>
              <a:schemeClr val="accent2"/>
            </a:solidFill>
            <a:miter lim="800000"/>
            <a:headEnd/>
            <a:tailEnd/>
          </a:ln>
        </p:spPr>
      </p:pic>
      <p:sp>
        <p:nvSpPr>
          <p:cNvPr id="3" name="Content Placeholder 2"/>
          <p:cNvSpPr>
            <a:spLocks noGrp="1"/>
          </p:cNvSpPr>
          <p:nvPr>
            <p:ph sz="half" idx="1"/>
          </p:nvPr>
        </p:nvSpPr>
        <p:spPr/>
        <p:txBody>
          <a:bodyPr/>
          <a:lstStyle/>
          <a:p>
            <a:r>
              <a:rPr lang="en-US" dirty="0" smtClean="0">
                <a:latin typeface="+mj-lt"/>
              </a:rPr>
              <a:t>Safety Nets</a:t>
            </a:r>
          </a:p>
          <a:p>
            <a:r>
              <a:rPr lang="en-US" dirty="0" smtClean="0">
                <a:latin typeface="+mj-lt"/>
              </a:rPr>
              <a:t>Hand Rails</a:t>
            </a:r>
          </a:p>
          <a:p>
            <a:r>
              <a:rPr lang="en-US" dirty="0" smtClean="0">
                <a:latin typeface="+mj-lt"/>
              </a:rPr>
              <a:t>Safety Harness (PFAS)</a:t>
            </a:r>
          </a:p>
          <a:p>
            <a:r>
              <a:rPr lang="en-US" dirty="0" smtClean="0">
                <a:latin typeface="+mj-lt"/>
              </a:rPr>
              <a:t>Equipment guards</a:t>
            </a:r>
          </a:p>
          <a:p>
            <a:r>
              <a:rPr lang="en-US" i="1" dirty="0" smtClean="0">
                <a:latin typeface="+mj-lt"/>
              </a:rPr>
              <a:t>Fall protection systems must be in place before work start</a:t>
            </a:r>
            <a:endParaRPr lang="en-US" i="1" dirty="0">
              <a:latin typeface="+mj-lt"/>
            </a:endParaRPr>
          </a:p>
        </p:txBody>
      </p:sp>
      <p:pic>
        <p:nvPicPr>
          <p:cNvPr id="5" name="Picture 3" descr="C:\PowerPoint Presentations\CONSTRUCTION\Approved\Fall Protection\fall protection-1926\Slide6.JPG"/>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4514850" y="2171700"/>
            <a:ext cx="1956078" cy="2362200"/>
          </a:xfrm>
          <a:prstGeom prst="rect">
            <a:avLst/>
          </a:prstGeom>
          <a:noFill/>
          <a:ln w="9525">
            <a:solidFill>
              <a:schemeClr val="accent2"/>
            </a:solidFill>
            <a:miter lim="800000"/>
            <a:headEnd/>
            <a:tailEnd/>
          </a:ln>
        </p:spPr>
      </p:pic>
      <p:pic>
        <p:nvPicPr>
          <p:cNvPr id="6" name="Picture 4" descr="C:\My Documents\1910-Sub D\1910 SUB D- General Requirements\Slide1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5800" y="4572000"/>
            <a:ext cx="2373838" cy="1647826"/>
          </a:xfrm>
          <a:prstGeom prst="rect">
            <a:avLst/>
          </a:prstGeom>
          <a:noFill/>
          <a:ln w="9525">
            <a:solidFill>
              <a:schemeClr val="accent2"/>
            </a:solidFill>
            <a:miter lim="800000"/>
            <a:headEnd/>
            <a:tailEnd/>
          </a:ln>
        </p:spPr>
      </p:pic>
      <p:sp>
        <p:nvSpPr>
          <p:cNvPr id="8" name="Title 1"/>
          <p:cNvSpPr>
            <a:spLocks noGrp="1"/>
          </p:cNvSpPr>
          <p:nvPr>
            <p:ph type="title"/>
          </p:nvPr>
        </p:nvSpPr>
        <p:spPr/>
        <p:txBody>
          <a:bodyPr/>
          <a:lstStyle/>
          <a:p>
            <a:r>
              <a:rPr lang="en-US" sz="3600" dirty="0" smtClean="0">
                <a:latin typeface="Arial Black" pitchFamily="34" charset="0"/>
              </a:rPr>
              <a:t>Fall protection and prevention options</a:t>
            </a:r>
            <a:endParaRPr lang="en-US" sz="3600" dirty="0">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
      <a:dk1>
        <a:sysClr val="windowText" lastClr="000000"/>
      </a:dk1>
      <a:lt1>
        <a:sysClr val="window" lastClr="FFFFFF"/>
      </a:lt1>
      <a:dk2>
        <a:srgbClr val="205867"/>
      </a:dk2>
      <a:lt2>
        <a:srgbClr val="EEECE1"/>
      </a:lt2>
      <a:accent1>
        <a:srgbClr val="31859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Use this PPT Design</Template>
  <TotalTime>1244</TotalTime>
  <Words>3484</Words>
  <Application>Microsoft Office PowerPoint</Application>
  <PresentationFormat>On-screen Show (4:3)</PresentationFormat>
  <Paragraphs>439</Paragraphs>
  <Slides>47</Slides>
  <Notes>44</Notes>
  <HiddenSlides>1</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Adjacency</vt:lpstr>
      <vt:lpstr>Studio</vt:lpstr>
      <vt:lpstr>1_Studio</vt:lpstr>
      <vt:lpstr>Safety Training Presentations </vt:lpstr>
      <vt:lpstr>PowerPoint Presentation</vt:lpstr>
      <vt:lpstr>Objectives</vt:lpstr>
      <vt:lpstr>Major hazards of construction</vt:lpstr>
      <vt:lpstr>Major hazards of construction</vt:lpstr>
      <vt:lpstr>Fall Protection</vt:lpstr>
      <vt:lpstr>Fall Protection</vt:lpstr>
      <vt:lpstr>When fall protection is needed?</vt:lpstr>
      <vt:lpstr>Fall protection and prevention options</vt:lpstr>
      <vt:lpstr>Personal Fall Arrest System, PFAS</vt:lpstr>
      <vt:lpstr>Guardrails</vt:lpstr>
      <vt:lpstr>Safety Nets</vt:lpstr>
      <vt:lpstr>Falling Objects</vt:lpstr>
      <vt:lpstr>SUMMARY</vt:lpstr>
      <vt:lpstr>Electrical Safety</vt:lpstr>
      <vt:lpstr>How it works</vt:lpstr>
      <vt:lpstr>Electrical Safety</vt:lpstr>
      <vt:lpstr>ELECTRICAL ACCIDENTS Most Frequent Causes</vt:lpstr>
      <vt:lpstr>Electrical Hazards</vt:lpstr>
      <vt:lpstr>Hazard: Exposed electrical parts</vt:lpstr>
      <vt:lpstr>      HAZARD: Conductors entering boxes </vt:lpstr>
      <vt:lpstr>HAZARD: Overhead Power Lines</vt:lpstr>
      <vt:lpstr>HAZARD: Overhead Power Lines (Cont)</vt:lpstr>
      <vt:lpstr>MOST COMMON INJURIES</vt:lpstr>
      <vt:lpstr>Most Common injuries Electric shock/Electrocution</vt:lpstr>
      <vt:lpstr>Most Common injuries: Burns</vt:lpstr>
      <vt:lpstr>Most Common injuries Falls</vt:lpstr>
      <vt:lpstr>PERSONAL PROTECTIVE: EQUIPMENT</vt:lpstr>
      <vt:lpstr>SAFETY WORK PRACTICES</vt:lpstr>
      <vt:lpstr>SAFETY WORK PRACTICES</vt:lpstr>
      <vt:lpstr>SUMMARY</vt:lpstr>
      <vt:lpstr>PowerPoint Presentation</vt:lpstr>
      <vt:lpstr>TRENCHING &amp; EXCAVATION HAZARDS</vt:lpstr>
      <vt:lpstr>EXCAVATION HAZARDS Risks</vt:lpstr>
      <vt:lpstr>EXCAVATION HAZARDS Employee Protection</vt:lpstr>
      <vt:lpstr>EXCAVATION HAZARDS Protective System Design</vt:lpstr>
      <vt:lpstr>EXCAVATION HAZARDS Employee Protection</vt:lpstr>
      <vt:lpstr>Inadequate Worker Protection</vt:lpstr>
      <vt:lpstr> Factors that pose hazards to employees</vt:lpstr>
      <vt:lpstr>Types of Protection Trench Shield</vt:lpstr>
      <vt:lpstr>Hydraulic Jacks</vt:lpstr>
      <vt:lpstr>Egress Systems</vt:lpstr>
      <vt:lpstr>EXCAVATION HAZARDS Competent Person</vt:lpstr>
      <vt:lpstr>EXCAVATION HAZARDS Competent Person</vt:lpstr>
      <vt:lpstr>SUMMARY</vt:lpstr>
      <vt:lpstr>OSHA Contact Numbers</vt:lpstr>
      <vt:lpstr>References</vt:lpstr>
    </vt:vector>
  </TitlesOfParts>
  <Company>Florida State College at Jacksonville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HAZARDS</dc:title>
  <dc:creator>Lopezpagan, Aurelio</dc:creator>
  <cp:lastModifiedBy>Vosburgh, Linda - OSHA</cp:lastModifiedBy>
  <cp:revision>103</cp:revision>
  <dcterms:created xsi:type="dcterms:W3CDTF">2011-11-03T15:04:56Z</dcterms:created>
  <dcterms:modified xsi:type="dcterms:W3CDTF">2014-02-25T13:07:46Z</dcterms:modified>
</cp:coreProperties>
</file>