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3" r:id="rId1"/>
  </p:sldMasterIdLst>
  <p:notesMasterIdLst>
    <p:notesMasterId r:id="rId21"/>
  </p:notesMasterIdLst>
  <p:handoutMasterIdLst>
    <p:handoutMasterId r:id="rId22"/>
  </p:handoutMasterIdLst>
  <p:sldIdLst>
    <p:sldId id="256" r:id="rId2"/>
    <p:sldId id="341" r:id="rId3"/>
    <p:sldId id="307" r:id="rId4"/>
    <p:sldId id="329" r:id="rId5"/>
    <p:sldId id="328" r:id="rId6"/>
    <p:sldId id="330" r:id="rId7"/>
    <p:sldId id="333" r:id="rId8"/>
    <p:sldId id="332" r:id="rId9"/>
    <p:sldId id="331" r:id="rId10"/>
    <p:sldId id="334" r:id="rId11"/>
    <p:sldId id="325" r:id="rId12"/>
    <p:sldId id="336" r:id="rId13"/>
    <p:sldId id="337" r:id="rId14"/>
    <p:sldId id="338" r:id="rId15"/>
    <p:sldId id="340" r:id="rId16"/>
    <p:sldId id="335" r:id="rId17"/>
    <p:sldId id="322" r:id="rId18"/>
    <p:sldId id="339" r:id="rId19"/>
    <p:sldId id="323" r:id="rId20"/>
  </p:sldIdLst>
  <p:sldSz cx="9144000" cy="6858000" type="screen4x3"/>
  <p:notesSz cx="7026275" cy="9312275"/>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40" autoAdjust="0"/>
    <p:restoredTop sz="70048" autoAdjust="0"/>
  </p:normalViewPr>
  <p:slideViewPr>
    <p:cSldViewPr>
      <p:cViewPr varScale="1">
        <p:scale>
          <a:sx n="61" d="100"/>
          <a:sy n="61" d="100"/>
        </p:scale>
        <p:origin x="-1434" y="-78"/>
      </p:cViewPr>
      <p:guideLst>
        <p:guide orient="horz" pos="816"/>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16" d="100"/>
        <a:sy n="116" d="100"/>
      </p:scale>
      <p:origin x="0" y="1758"/>
    </p:cViewPr>
  </p:sorterViewPr>
  <p:notesViewPr>
    <p:cSldViewPr>
      <p:cViewPr>
        <p:scale>
          <a:sx n="75" d="100"/>
          <a:sy n="75" d="100"/>
        </p:scale>
        <p:origin x="-1404" y="-60"/>
      </p:cViewPr>
      <p:guideLst>
        <p:guide orient="horz" pos="2934"/>
        <p:guide pos="221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0" y="0"/>
            <a:ext cx="3054350" cy="458788"/>
          </a:xfrm>
          <a:prstGeom prst="rect">
            <a:avLst/>
          </a:prstGeom>
          <a:noFill/>
          <a:ln>
            <a:noFill/>
          </a:ln>
          <a:effectLst/>
          <a:extLst/>
        </p:spPr>
        <p:txBody>
          <a:bodyPr vert="horz" wrap="square" lIns="91761" tIns="45881" rIns="91761" bIns="45881" numCol="1" anchor="t" anchorCtr="0" compatLnSpc="1">
            <a:prstTxWarp prst="textNoShape">
              <a:avLst/>
            </a:prstTxWarp>
          </a:bodyPr>
          <a:lstStyle>
            <a:lvl1pPr defTabSz="918922">
              <a:defRPr sz="1200">
                <a:latin typeface="Times New Roman" pitchFamily="18" charset="0"/>
              </a:defRPr>
            </a:lvl1pPr>
          </a:lstStyle>
          <a:p>
            <a:pPr>
              <a:defRPr/>
            </a:pPr>
            <a:endParaRPr lang="en-US"/>
          </a:p>
        </p:txBody>
      </p:sp>
      <p:sp>
        <p:nvSpPr>
          <p:cNvPr id="54275" name="Rectangle 3"/>
          <p:cNvSpPr>
            <a:spLocks noGrp="1" noChangeArrowheads="1"/>
          </p:cNvSpPr>
          <p:nvPr>
            <p:ph type="dt" sz="quarter" idx="1"/>
          </p:nvPr>
        </p:nvSpPr>
        <p:spPr bwMode="auto">
          <a:xfrm>
            <a:off x="3971925" y="0"/>
            <a:ext cx="3054350" cy="458788"/>
          </a:xfrm>
          <a:prstGeom prst="rect">
            <a:avLst/>
          </a:prstGeom>
          <a:noFill/>
          <a:ln>
            <a:noFill/>
          </a:ln>
          <a:effectLst/>
          <a:extLst/>
        </p:spPr>
        <p:txBody>
          <a:bodyPr vert="horz" wrap="square" lIns="91761" tIns="45881" rIns="91761" bIns="45881" numCol="1" anchor="t" anchorCtr="0" compatLnSpc="1">
            <a:prstTxWarp prst="textNoShape">
              <a:avLst/>
            </a:prstTxWarp>
          </a:bodyPr>
          <a:lstStyle>
            <a:lvl1pPr algn="r" defTabSz="918922">
              <a:defRPr sz="1200">
                <a:latin typeface="Times New Roman" pitchFamily="18" charset="0"/>
              </a:defRPr>
            </a:lvl1pPr>
          </a:lstStyle>
          <a:p>
            <a:pPr>
              <a:defRPr/>
            </a:pPr>
            <a:endParaRPr lang="en-US"/>
          </a:p>
        </p:txBody>
      </p:sp>
      <p:sp>
        <p:nvSpPr>
          <p:cNvPr id="54276" name="Rectangle 4"/>
          <p:cNvSpPr>
            <a:spLocks noGrp="1" noChangeArrowheads="1"/>
          </p:cNvSpPr>
          <p:nvPr>
            <p:ph type="ftr" sz="quarter" idx="2"/>
          </p:nvPr>
        </p:nvSpPr>
        <p:spPr bwMode="auto">
          <a:xfrm>
            <a:off x="0" y="8853488"/>
            <a:ext cx="3054350" cy="458787"/>
          </a:xfrm>
          <a:prstGeom prst="rect">
            <a:avLst/>
          </a:prstGeom>
          <a:noFill/>
          <a:ln>
            <a:noFill/>
          </a:ln>
          <a:effectLst/>
          <a:extLst/>
        </p:spPr>
        <p:txBody>
          <a:bodyPr vert="horz" wrap="square" lIns="91761" tIns="45881" rIns="91761" bIns="45881" numCol="1" anchor="b" anchorCtr="0" compatLnSpc="1">
            <a:prstTxWarp prst="textNoShape">
              <a:avLst/>
            </a:prstTxWarp>
          </a:bodyPr>
          <a:lstStyle>
            <a:lvl1pPr defTabSz="918922">
              <a:defRPr sz="1200">
                <a:latin typeface="Times New Roman" pitchFamily="18" charset="0"/>
              </a:defRPr>
            </a:lvl1pPr>
          </a:lstStyle>
          <a:p>
            <a:pPr>
              <a:defRPr/>
            </a:pPr>
            <a:endParaRPr lang="en-US"/>
          </a:p>
        </p:txBody>
      </p:sp>
      <p:sp>
        <p:nvSpPr>
          <p:cNvPr id="54277" name="Rectangle 5"/>
          <p:cNvSpPr>
            <a:spLocks noGrp="1" noChangeArrowheads="1"/>
          </p:cNvSpPr>
          <p:nvPr>
            <p:ph type="sldNum" sz="quarter" idx="3"/>
          </p:nvPr>
        </p:nvSpPr>
        <p:spPr bwMode="auto">
          <a:xfrm>
            <a:off x="3971925" y="8853488"/>
            <a:ext cx="3054350" cy="458787"/>
          </a:xfrm>
          <a:prstGeom prst="rect">
            <a:avLst/>
          </a:prstGeom>
          <a:noFill/>
          <a:ln>
            <a:noFill/>
          </a:ln>
          <a:effectLst/>
          <a:extLst/>
        </p:spPr>
        <p:txBody>
          <a:bodyPr vert="horz" wrap="square" lIns="91761" tIns="45881" rIns="91761" bIns="45881" numCol="1" anchor="b" anchorCtr="0" compatLnSpc="1">
            <a:prstTxWarp prst="textNoShape">
              <a:avLst/>
            </a:prstTxWarp>
          </a:bodyPr>
          <a:lstStyle>
            <a:lvl1pPr algn="r" defTabSz="918922">
              <a:defRPr sz="1200">
                <a:latin typeface="Times New Roman" pitchFamily="18" charset="0"/>
              </a:defRPr>
            </a:lvl1pPr>
          </a:lstStyle>
          <a:p>
            <a:pPr>
              <a:defRPr/>
            </a:pPr>
            <a:fld id="{81B89719-C56F-41FD-A5FA-9EBF29ECD0DC}" type="slidenum">
              <a:rPr lang="en-US"/>
              <a:pPr>
                <a:defRPr/>
              </a:pPr>
              <a:t>‹#›</a:t>
            </a:fld>
            <a:endParaRPr lang="en-US" dirty="0"/>
          </a:p>
        </p:txBody>
      </p:sp>
    </p:spTree>
    <p:extLst>
      <p:ext uri="{BB962C8B-B14F-4D97-AF65-F5344CB8AC3E}">
        <p14:creationId xmlns:p14="http://schemas.microsoft.com/office/powerpoint/2010/main" val="1362207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44825" cy="466725"/>
          </a:xfrm>
          <a:prstGeom prst="rect">
            <a:avLst/>
          </a:prstGeom>
          <a:noFill/>
          <a:ln>
            <a:noFill/>
          </a:ln>
          <a:effectLst/>
          <a:extLst/>
        </p:spPr>
        <p:txBody>
          <a:bodyPr vert="horz" wrap="square" lIns="93504" tIns="46753" rIns="93504" bIns="46753"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28675" name="Rectangle 3"/>
          <p:cNvSpPr>
            <a:spLocks noGrp="1" noChangeArrowheads="1"/>
          </p:cNvSpPr>
          <p:nvPr>
            <p:ph type="dt" idx="1"/>
          </p:nvPr>
        </p:nvSpPr>
        <p:spPr bwMode="auto">
          <a:xfrm>
            <a:off x="3981450" y="0"/>
            <a:ext cx="3044825" cy="466725"/>
          </a:xfrm>
          <a:prstGeom prst="rect">
            <a:avLst/>
          </a:prstGeom>
          <a:noFill/>
          <a:ln>
            <a:noFill/>
          </a:ln>
          <a:effectLst/>
          <a:extLst/>
        </p:spPr>
        <p:txBody>
          <a:bodyPr vert="horz" wrap="square" lIns="93504" tIns="46753" rIns="93504" bIns="46753"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23556" name="Rectangle 4"/>
          <p:cNvSpPr>
            <a:spLocks noChangeArrowheads="1" noTextEdit="1"/>
          </p:cNvSpPr>
          <p:nvPr>
            <p:ph type="sldImg" idx="2"/>
          </p:nvPr>
        </p:nvSpPr>
        <p:spPr bwMode="auto">
          <a:xfrm>
            <a:off x="1184275" y="696913"/>
            <a:ext cx="4657725" cy="34925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936625" y="4424363"/>
            <a:ext cx="5153025" cy="4191000"/>
          </a:xfrm>
          <a:prstGeom prst="rect">
            <a:avLst/>
          </a:prstGeom>
          <a:noFill/>
          <a:ln>
            <a:noFill/>
          </a:ln>
          <a:effectLst/>
          <a:extLst/>
        </p:spPr>
        <p:txBody>
          <a:bodyPr vert="horz" wrap="square" lIns="93504" tIns="46753" rIns="93504" bIns="4675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920750" y="8486775"/>
            <a:ext cx="3756025" cy="825500"/>
          </a:xfrm>
          <a:prstGeom prst="rect">
            <a:avLst/>
          </a:prstGeom>
          <a:noFill/>
          <a:ln>
            <a:noFill/>
          </a:ln>
          <a:effectLst/>
          <a:extLst/>
        </p:spPr>
        <p:txBody>
          <a:bodyPr vert="horz" wrap="square" lIns="93504" tIns="46753" rIns="93504" bIns="46753" numCol="1" anchor="b" anchorCtr="0" compatLnSpc="1">
            <a:prstTxWarp prst="textNoShape">
              <a:avLst/>
            </a:prstTxWarp>
          </a:bodyPr>
          <a:lstStyle>
            <a:lvl1pPr>
              <a:defRPr sz="900">
                <a:latin typeface="Arial" charset="0"/>
              </a:defRPr>
            </a:lvl1pPr>
          </a:lstStyle>
          <a:p>
            <a:pPr>
              <a:defRPr/>
            </a:pPr>
            <a:r>
              <a:rPr lang="en-US"/>
              <a:t>11006115 Copyright </a:t>
            </a:r>
            <a:r>
              <a:rPr lang="en-US">
                <a:latin typeface="Symbol" pitchFamily="18" charset="2"/>
              </a:rPr>
              <a:t>ã1999 </a:t>
            </a:r>
            <a:r>
              <a:rPr lang="en-US"/>
              <a:t>Business &amp; Legal Reports, Inc.</a:t>
            </a:r>
          </a:p>
          <a:p>
            <a:pPr>
              <a:defRPr/>
            </a:pPr>
            <a:endParaRPr lang="en-US"/>
          </a:p>
          <a:p>
            <a:pPr>
              <a:defRPr/>
            </a:pPr>
            <a:endParaRPr lang="en-US"/>
          </a:p>
        </p:txBody>
      </p:sp>
      <p:sp>
        <p:nvSpPr>
          <p:cNvPr id="28679" name="Rectangle 7"/>
          <p:cNvSpPr>
            <a:spLocks noGrp="1" noChangeArrowheads="1"/>
          </p:cNvSpPr>
          <p:nvPr>
            <p:ph type="sldNum" sz="quarter" idx="5"/>
          </p:nvPr>
        </p:nvSpPr>
        <p:spPr bwMode="auto">
          <a:xfrm>
            <a:off x="3981450" y="8845550"/>
            <a:ext cx="3044825" cy="466725"/>
          </a:xfrm>
          <a:prstGeom prst="rect">
            <a:avLst/>
          </a:prstGeom>
          <a:noFill/>
          <a:ln>
            <a:noFill/>
          </a:ln>
          <a:effectLst/>
          <a:extLst/>
        </p:spPr>
        <p:txBody>
          <a:bodyPr vert="horz" wrap="square" lIns="93504" tIns="46753" rIns="93504" bIns="46753" numCol="1" anchor="b" anchorCtr="0" compatLnSpc="1">
            <a:prstTxWarp prst="textNoShape">
              <a:avLst/>
            </a:prstTxWarp>
          </a:bodyPr>
          <a:lstStyle>
            <a:lvl1pPr algn="r">
              <a:defRPr sz="1200">
                <a:latin typeface="Times New Roman" pitchFamily="18" charset="0"/>
              </a:defRPr>
            </a:lvl1pPr>
          </a:lstStyle>
          <a:p>
            <a:pPr>
              <a:defRPr/>
            </a:pPr>
            <a:fld id="{CF8920A4-FCD6-49AA-8338-1CEF59F52BD9}" type="slidenum">
              <a:rPr lang="en-US"/>
              <a:pPr>
                <a:defRPr/>
              </a:pPr>
              <a:t>‹#›</a:t>
            </a:fld>
            <a:endParaRPr lang="en-US" dirty="0"/>
          </a:p>
        </p:txBody>
      </p:sp>
    </p:spTree>
    <p:extLst>
      <p:ext uri="{BB962C8B-B14F-4D97-AF65-F5344CB8AC3E}">
        <p14:creationId xmlns:p14="http://schemas.microsoft.com/office/powerpoint/2010/main" val="2831204303"/>
      </p:ext>
    </p:extLst>
  </p:cSld>
  <p:clrMap bg1="lt1" tx1="dk1" bg2="lt2" tx2="dk2" accent1="accent1" accent2="accent2" accent3="accent3" accent4="accent4" accent5="accent5" accent6="accent6" hlink="hlink" folHlink="folHlink"/>
  <p:hf hdr="0" dt="0"/>
  <p:notesStyle>
    <a:lvl1pPr marL="230188" indent="-230188" algn="l" rtl="0" eaLnBrk="0" fontAlgn="base" hangingPunct="0">
      <a:spcBef>
        <a:spcPct val="30000"/>
      </a:spcBef>
      <a:spcAft>
        <a:spcPct val="0"/>
      </a:spcAft>
      <a:buSzPct val="135000"/>
      <a:buChar char="•"/>
      <a:defRPr sz="1100" kern="1200">
        <a:solidFill>
          <a:schemeClr val="tx1"/>
        </a:solidFill>
        <a:latin typeface="Times New Roman" pitchFamily="18" charset="0"/>
        <a:ea typeface="+mn-ea"/>
        <a:cs typeface="+mn-cs"/>
      </a:defRPr>
    </a:lvl1pPr>
    <a:lvl2pPr marL="625475" indent="-111125" algn="l" rtl="0" eaLnBrk="0" fontAlgn="base" hangingPunct="0">
      <a:spcBef>
        <a:spcPct val="30000"/>
      </a:spcBef>
      <a:spcAft>
        <a:spcPct val="0"/>
      </a:spcAft>
      <a:buChar char="–"/>
      <a:defRPr sz="11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6"/>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mtClean="0"/>
              <a:t>11006115 Copyright </a:t>
            </a:r>
            <a:r>
              <a:rPr lang="en-US" altLang="en-US" smtClean="0">
                <a:latin typeface="Symbol" pitchFamily="18" charset="2"/>
              </a:rPr>
              <a:t>ã1999 </a:t>
            </a:r>
            <a:r>
              <a:rPr lang="en-US" altLang="en-US" smtClean="0"/>
              <a:t>Business &amp; Legal Reports, Inc.</a:t>
            </a:r>
          </a:p>
          <a:p>
            <a:endParaRPr lang="en-US" altLang="en-US" sz="1400" smtClean="0">
              <a:latin typeface="Times New Roman" pitchFamily="18" charset="0"/>
            </a:endParaRPr>
          </a:p>
          <a:p>
            <a:endParaRPr lang="en-US" altLang="en-US" sz="1200" smtClean="0">
              <a:latin typeface="Times New Roman" pitchFamily="18" charset="0"/>
            </a:endParaRPr>
          </a:p>
        </p:txBody>
      </p:sp>
      <p:sp>
        <p:nvSpPr>
          <p:cNvPr id="2560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6D7132E-A586-4C96-8F70-BC881215930D}" type="slidenum">
              <a:rPr lang="en-US" altLang="en-US" smtClean="0">
                <a:latin typeface="Times New Roman" pitchFamily="18" charset="0"/>
              </a:rPr>
              <a:pPr/>
              <a:t>1</a:t>
            </a:fld>
            <a:endParaRPr lang="en-US" altLang="en-US" smtClean="0">
              <a:latin typeface="Times New Roman" pitchFamily="18" charset="0"/>
            </a:endParaRPr>
          </a:p>
        </p:txBody>
      </p:sp>
      <p:sp>
        <p:nvSpPr>
          <p:cNvPr id="25604" name="Rectangle 2"/>
          <p:cNvSpPr>
            <a:spLocks noChangeArrowheads="1" noTextEdit="1"/>
          </p:cNvSpPr>
          <p:nvPr>
            <p:ph type="sldImg"/>
          </p:nvPr>
        </p:nvSpPr>
        <p:spPr>
          <a:ln/>
        </p:spPr>
      </p:sp>
      <p:sp>
        <p:nvSpPr>
          <p:cNvPr id="2560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None/>
            </a:pPr>
            <a:endParaRPr lang="en-US" altLang="en-US" smtClean="0"/>
          </a:p>
        </p:txBody>
      </p:sp>
      <p:sp>
        <p:nvSpPr>
          <p:cNvPr id="33796" name="Footer Placeholder 3"/>
          <p:cNvSpPr>
            <a:spLocks noGrp="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mtClean="0"/>
              <a:t>11006115 Copyright </a:t>
            </a:r>
            <a:r>
              <a:rPr lang="en-US" altLang="en-US" smtClean="0">
                <a:latin typeface="Symbol" pitchFamily="18" charset="2"/>
              </a:rPr>
              <a:t>ã1999 </a:t>
            </a:r>
            <a:r>
              <a:rPr lang="en-US" altLang="en-US" smtClean="0"/>
              <a:t>Business &amp; Legal Reports, Inc.</a:t>
            </a:r>
          </a:p>
          <a:p>
            <a:endParaRPr lang="en-US" altLang="en-US" sz="1400" smtClean="0"/>
          </a:p>
          <a:p>
            <a:endParaRPr lang="en-US" altLang="en-US" sz="1400" smtClean="0"/>
          </a:p>
        </p:txBody>
      </p:sp>
      <p:sp>
        <p:nvSpPr>
          <p:cNvPr id="33797" name="Slide Number Placeholder 4"/>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678E7A2-E52C-4008-8B5B-1AB44B2F198D}" type="slidenum">
              <a:rPr lang="en-US" altLang="en-US" smtClean="0">
                <a:latin typeface="Times New Roman" pitchFamily="18" charset="0"/>
              </a:rPr>
              <a:pPr/>
              <a:t>10</a:t>
            </a:fld>
            <a:endParaRPr lang="en-US" altLang="en-US"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Working around power lines could be deadly if the operator accidentally touches a power line with the equipment.  Maintain 10 ft from power lines OSHA standard.</a:t>
            </a:r>
          </a:p>
          <a:p>
            <a:r>
              <a:rPr lang="en-US" altLang="en-US" smtClean="0"/>
              <a:t>Companies may increase distance from power lines but cannot decrease mandated distances.</a:t>
            </a:r>
          </a:p>
          <a:p>
            <a:r>
              <a:rPr lang="en-US" altLang="en-US" smtClean="0"/>
              <a:t>Must follow OSHA standard 29 CFR 1926.1419/1428/</a:t>
            </a:r>
          </a:p>
        </p:txBody>
      </p:sp>
      <p:sp>
        <p:nvSpPr>
          <p:cNvPr id="34820" name="Footer Placeholder 3"/>
          <p:cNvSpPr>
            <a:spLocks noGrp="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mtClean="0"/>
              <a:t>11006115 Copyright </a:t>
            </a:r>
            <a:r>
              <a:rPr lang="en-US" altLang="en-US" smtClean="0">
                <a:latin typeface="Symbol" pitchFamily="18" charset="2"/>
              </a:rPr>
              <a:t>ã1999 </a:t>
            </a:r>
            <a:r>
              <a:rPr lang="en-US" altLang="en-US" smtClean="0"/>
              <a:t>Business &amp; Legal Reports, Inc.</a:t>
            </a:r>
          </a:p>
          <a:p>
            <a:endParaRPr lang="en-US" altLang="en-US" smtClean="0"/>
          </a:p>
          <a:p>
            <a:endParaRPr lang="en-US" altLang="en-US" smtClean="0"/>
          </a:p>
        </p:txBody>
      </p:sp>
      <p:sp>
        <p:nvSpPr>
          <p:cNvPr id="34821" name="Slide Number Placeholder 4"/>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0B7AA0E-C12E-4F1B-A7E1-B29A6BF9F533}" type="slidenum">
              <a:rPr lang="en-US" altLang="en-US" smtClean="0">
                <a:latin typeface="Times New Roman" pitchFamily="18" charset="0"/>
              </a:rPr>
              <a:pPr/>
              <a:t>11</a:t>
            </a:fld>
            <a:endParaRPr lang="en-US" altLang="en-US"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35844" name="Footer Placeholder 3"/>
          <p:cNvSpPr>
            <a:spLocks noGrp="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mtClean="0"/>
              <a:t>11006115 Copyright </a:t>
            </a:r>
            <a:r>
              <a:rPr lang="en-US" altLang="en-US" smtClean="0">
                <a:latin typeface="Symbol" pitchFamily="18" charset="2"/>
              </a:rPr>
              <a:t>ã1999 </a:t>
            </a:r>
            <a:r>
              <a:rPr lang="en-US" altLang="en-US" smtClean="0"/>
              <a:t>Business &amp; Legal Reports, Inc.</a:t>
            </a:r>
          </a:p>
          <a:p>
            <a:endParaRPr lang="en-US" altLang="en-US" smtClean="0"/>
          </a:p>
          <a:p>
            <a:endParaRPr lang="en-US" altLang="en-US" smtClean="0"/>
          </a:p>
        </p:txBody>
      </p:sp>
      <p:sp>
        <p:nvSpPr>
          <p:cNvPr id="35845" name="Slide Number Placeholder 4"/>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EDAF533-355B-42A5-A7EE-CEA16C48C6D5}" type="slidenum">
              <a:rPr lang="en-US" altLang="en-US" smtClean="0">
                <a:latin typeface="Times New Roman" pitchFamily="18" charset="0"/>
              </a:rPr>
              <a:pPr/>
              <a:t>12</a:t>
            </a:fld>
            <a:endParaRPr lang="en-US" altLang="en-US"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Insert video </a:t>
            </a:r>
          </a:p>
        </p:txBody>
      </p:sp>
      <p:sp>
        <p:nvSpPr>
          <p:cNvPr id="36868" name="Footer Placeholder 3"/>
          <p:cNvSpPr>
            <a:spLocks noGrp="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mtClean="0"/>
              <a:t>11006115 Copyright </a:t>
            </a:r>
            <a:r>
              <a:rPr lang="en-US" altLang="en-US" smtClean="0">
                <a:latin typeface="Symbol" pitchFamily="18" charset="2"/>
              </a:rPr>
              <a:t>ã1999 </a:t>
            </a:r>
            <a:r>
              <a:rPr lang="en-US" altLang="en-US" smtClean="0"/>
              <a:t>Business &amp; Legal Reports, Inc.</a:t>
            </a:r>
          </a:p>
          <a:p>
            <a:endParaRPr lang="en-US" altLang="en-US" smtClean="0"/>
          </a:p>
          <a:p>
            <a:endParaRPr lang="en-US" altLang="en-US" smtClean="0"/>
          </a:p>
        </p:txBody>
      </p:sp>
      <p:sp>
        <p:nvSpPr>
          <p:cNvPr id="36869" name="Slide Number Placeholder 4"/>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7421634-DF67-4B9A-90DC-23B29A4F3E07}" type="slidenum">
              <a:rPr lang="en-US" altLang="en-US" smtClean="0">
                <a:latin typeface="Times New Roman" pitchFamily="18" charset="0"/>
              </a:rPr>
              <a:pPr/>
              <a:t>14</a:t>
            </a:fld>
            <a:endParaRPr lang="en-US" altLang="en-US"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Insert video </a:t>
            </a:r>
          </a:p>
        </p:txBody>
      </p:sp>
      <p:sp>
        <p:nvSpPr>
          <p:cNvPr id="37892" name="Footer Placeholder 3"/>
          <p:cNvSpPr>
            <a:spLocks noGrp="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mtClean="0"/>
              <a:t>11006115 Copyright </a:t>
            </a:r>
            <a:r>
              <a:rPr lang="en-US" altLang="en-US" smtClean="0">
                <a:latin typeface="Symbol" pitchFamily="18" charset="2"/>
              </a:rPr>
              <a:t>ã1999 </a:t>
            </a:r>
            <a:r>
              <a:rPr lang="en-US" altLang="en-US" smtClean="0"/>
              <a:t>Business &amp; Legal Reports, Inc.</a:t>
            </a:r>
          </a:p>
          <a:p>
            <a:endParaRPr lang="en-US" altLang="en-US" smtClean="0"/>
          </a:p>
          <a:p>
            <a:endParaRPr lang="en-US" altLang="en-US" smtClean="0"/>
          </a:p>
        </p:txBody>
      </p:sp>
      <p:sp>
        <p:nvSpPr>
          <p:cNvPr id="37893" name="Slide Number Placeholder 4"/>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8355BA6-2631-40D2-BA0C-9E92313DA5FF}" type="slidenum">
              <a:rPr lang="en-US" altLang="en-US" smtClean="0">
                <a:latin typeface="Times New Roman" pitchFamily="18" charset="0"/>
              </a:rPr>
              <a:pPr/>
              <a:t>15</a:t>
            </a:fld>
            <a:endParaRPr lang="en-US" altLang="en-US"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38916" name="Footer Placeholder 3"/>
          <p:cNvSpPr>
            <a:spLocks noGrp="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mtClean="0"/>
              <a:t>11006115 Copyright </a:t>
            </a:r>
            <a:r>
              <a:rPr lang="en-US" altLang="en-US" smtClean="0">
                <a:latin typeface="Symbol" pitchFamily="18" charset="2"/>
              </a:rPr>
              <a:t>ã1999 </a:t>
            </a:r>
            <a:r>
              <a:rPr lang="en-US" altLang="en-US" smtClean="0"/>
              <a:t>Business &amp; Legal Reports, Inc.</a:t>
            </a:r>
          </a:p>
          <a:p>
            <a:endParaRPr lang="en-US" altLang="en-US" smtClean="0"/>
          </a:p>
          <a:p>
            <a:endParaRPr lang="en-US" altLang="en-US" smtClean="0"/>
          </a:p>
        </p:txBody>
      </p:sp>
      <p:sp>
        <p:nvSpPr>
          <p:cNvPr id="38917" name="Slide Number Placeholder 4"/>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5F85E72-CB61-44E5-A2DE-4461B5E2E039}" type="slidenum">
              <a:rPr lang="en-US" altLang="en-US" smtClean="0">
                <a:latin typeface="Times New Roman" pitchFamily="18" charset="0"/>
              </a:rPr>
              <a:pPr/>
              <a:t>16</a:t>
            </a:fld>
            <a:endParaRPr lang="en-US" altLang="en-US"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6"/>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mtClean="0"/>
              <a:t>11006115 Copyright </a:t>
            </a:r>
            <a:r>
              <a:rPr lang="en-US" altLang="en-US" smtClean="0">
                <a:latin typeface="Symbol" pitchFamily="18" charset="2"/>
              </a:rPr>
              <a:t>ã1999 </a:t>
            </a:r>
            <a:r>
              <a:rPr lang="en-US" altLang="en-US" smtClean="0"/>
              <a:t>Business &amp; Legal Reports, Inc.</a:t>
            </a:r>
          </a:p>
          <a:p>
            <a:endParaRPr lang="en-US" altLang="en-US" sz="1400" smtClean="0"/>
          </a:p>
          <a:p>
            <a:endParaRPr lang="en-US" altLang="en-US" sz="1200" smtClean="0"/>
          </a:p>
        </p:txBody>
      </p:sp>
      <p:sp>
        <p:nvSpPr>
          <p:cNvPr id="39939"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BA20ACE-92C2-450D-B446-78E20B779153}" type="slidenum">
              <a:rPr lang="en-US" altLang="en-US" smtClean="0">
                <a:latin typeface="Times New Roman" pitchFamily="18" charset="0"/>
              </a:rPr>
              <a:pPr/>
              <a:t>18</a:t>
            </a:fld>
            <a:endParaRPr lang="en-US" altLang="en-US" smtClean="0">
              <a:latin typeface="Times New Roman" pitchFamily="18" charset="0"/>
            </a:endParaRPr>
          </a:p>
        </p:txBody>
      </p:sp>
      <p:sp>
        <p:nvSpPr>
          <p:cNvPr id="39940" name="Rectangle 2"/>
          <p:cNvSpPr>
            <a:spLocks noChangeArrowheads="1" noTextEdit="1"/>
          </p:cNvSpPr>
          <p:nvPr>
            <p:ph type="sldImg"/>
          </p:nvPr>
        </p:nvSpPr>
        <p:spPr>
          <a:ln/>
        </p:spPr>
      </p:sp>
      <p:sp>
        <p:nvSpPr>
          <p:cNvPr id="3994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None/>
            </a:pPr>
            <a:r>
              <a:rPr lang="en-US" altLang="en-US" smtClean="0"/>
              <a:t>	OSHA is here to assist you in preventing injuries by providing training and assistance to ALL individuals. For more in formation please contact OSHA.</a:t>
            </a:r>
          </a:p>
          <a:p>
            <a:pPr>
              <a:buFontTx/>
              <a:buNone/>
            </a:pPr>
            <a:endParaRPr lang="en-US" altLang="en-US" smtClean="0"/>
          </a:p>
          <a:p>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2458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F292461-F641-405F-9039-A8E778F585B2}" type="slidenum">
              <a:rPr lang="en-US" altLang="en-US" smtClean="0">
                <a:latin typeface="Times New Roman" pitchFamily="18" charset="0"/>
              </a:rPr>
              <a:pPr/>
              <a:t>2</a:t>
            </a:fld>
            <a:endParaRPr lang="en-US" altLang="en-US"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In this presentation we will also discuss the hazards workers on foot  encountered by backing vehicles</a:t>
            </a:r>
          </a:p>
          <a:p>
            <a:r>
              <a:rPr lang="en-US" altLang="en-US" smtClean="0"/>
              <a:t>The use of spotters</a:t>
            </a:r>
          </a:p>
          <a:p>
            <a:r>
              <a:rPr lang="en-US" altLang="en-US" smtClean="0"/>
              <a:t>Common Hand signals used by spotters</a:t>
            </a:r>
          </a:p>
          <a:p>
            <a:endParaRPr lang="en-US" altLang="en-US" smtClean="0"/>
          </a:p>
        </p:txBody>
      </p:sp>
      <p:sp>
        <p:nvSpPr>
          <p:cNvPr id="26628" name="Footer Placeholder 3"/>
          <p:cNvSpPr>
            <a:spLocks noGrp="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mtClean="0"/>
              <a:t>11006115 Copyright </a:t>
            </a:r>
            <a:r>
              <a:rPr lang="en-US" altLang="en-US" smtClean="0">
                <a:latin typeface="Symbol" pitchFamily="18" charset="2"/>
              </a:rPr>
              <a:t>ã1999 </a:t>
            </a:r>
            <a:r>
              <a:rPr lang="en-US" altLang="en-US" smtClean="0"/>
              <a:t>Business &amp; Legal Reports, Inc.</a:t>
            </a:r>
          </a:p>
          <a:p>
            <a:endParaRPr lang="en-US" altLang="en-US" sz="1400" smtClean="0">
              <a:latin typeface="Times New Roman" pitchFamily="18" charset="0"/>
            </a:endParaRPr>
          </a:p>
          <a:p>
            <a:endParaRPr lang="en-US" altLang="en-US" sz="1200" smtClean="0">
              <a:latin typeface="Times New Roman" pitchFamily="18" charset="0"/>
            </a:endParaRPr>
          </a:p>
        </p:txBody>
      </p:sp>
      <p:sp>
        <p:nvSpPr>
          <p:cNvPr id="26629" name="Slide Number Placeholder 4"/>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DF2BC5C-C266-4002-BB9B-96ACA19FDF49}" type="slidenum">
              <a:rPr lang="en-US" altLang="en-US" smtClean="0">
                <a:latin typeface="Times New Roman" pitchFamily="18" charset="0"/>
              </a:rPr>
              <a:pPr/>
              <a:t>3</a:t>
            </a:fld>
            <a:endParaRPr lang="en-US" altLang="en-US"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Approximately 100 fatalities occur each year by mobile heavy equipment</a:t>
            </a:r>
          </a:p>
          <a:p>
            <a:r>
              <a:rPr lang="en-US" altLang="en-US" smtClean="0"/>
              <a:t>Major causes:</a:t>
            </a:r>
          </a:p>
          <a:p>
            <a:pPr lvl="1"/>
            <a:r>
              <a:rPr lang="en-US" altLang="en-US" smtClean="0"/>
              <a:t>Struck by equipment while backing up (blind side)</a:t>
            </a:r>
          </a:p>
          <a:p>
            <a:pPr lvl="1"/>
            <a:r>
              <a:rPr lang="en-US" altLang="en-US" smtClean="0"/>
              <a:t>Roll over: While working on steep inclines, loading / Offloading of equipment from /to transport trucks</a:t>
            </a:r>
          </a:p>
          <a:p>
            <a:pPr lvl="1"/>
            <a:r>
              <a:rPr lang="en-US" altLang="en-US" smtClean="0"/>
              <a:t>Operator is often trapped between machine and ground resulting in fatalities. Removal of safety equipment (ROPS) Roll Over Protection System</a:t>
            </a:r>
          </a:p>
          <a:p>
            <a:pPr>
              <a:buFontTx/>
              <a:buNone/>
            </a:pPr>
            <a:endParaRPr lang="en-US" altLang="en-US" smtClean="0"/>
          </a:p>
          <a:p>
            <a:pPr>
              <a:buFontTx/>
              <a:buNone/>
            </a:pPr>
            <a:r>
              <a:rPr lang="en-US" altLang="en-US" smtClean="0"/>
              <a:t>Dump trucks and cranes are the kinds of equipment that hit overhead power lines most often. </a:t>
            </a:r>
          </a:p>
          <a:p>
            <a:pPr lvl="1"/>
            <a:endParaRPr lang="en-US" altLang="en-US" smtClean="0"/>
          </a:p>
        </p:txBody>
      </p:sp>
      <p:sp>
        <p:nvSpPr>
          <p:cNvPr id="27652" name="Footer Placeholder 3"/>
          <p:cNvSpPr>
            <a:spLocks noGrp="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mtClean="0"/>
              <a:t>11006115 Copyright </a:t>
            </a:r>
            <a:r>
              <a:rPr lang="en-US" altLang="en-US" smtClean="0">
                <a:latin typeface="Symbol" pitchFamily="18" charset="2"/>
              </a:rPr>
              <a:t>ã1999 </a:t>
            </a:r>
            <a:r>
              <a:rPr lang="en-US" altLang="en-US" smtClean="0"/>
              <a:t>Business &amp; Legal Reports, Inc.</a:t>
            </a:r>
          </a:p>
          <a:p>
            <a:endParaRPr lang="en-US" altLang="en-US" sz="1400" smtClean="0"/>
          </a:p>
          <a:p>
            <a:endParaRPr lang="en-US" altLang="en-US" sz="1400" smtClean="0"/>
          </a:p>
        </p:txBody>
      </p:sp>
      <p:sp>
        <p:nvSpPr>
          <p:cNvPr id="27653" name="Slide Number Placeholder 4"/>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B1367CC-7626-4687-B1A1-24578A87A3AF}" type="slidenum">
              <a:rPr lang="en-US" altLang="en-US" smtClean="0">
                <a:latin typeface="Times New Roman" pitchFamily="18" charset="0"/>
              </a:rPr>
              <a:pPr/>
              <a:t>4</a:t>
            </a:fld>
            <a:endParaRPr lang="en-US" altLang="en-US"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None/>
            </a:pPr>
            <a:r>
              <a:rPr lang="en-US" altLang="en-US" smtClean="0"/>
              <a:t>The main problem with reversing vehicles and equipment is the driver or operator's restricted</a:t>
            </a:r>
          </a:p>
          <a:p>
            <a:pPr>
              <a:buFontTx/>
              <a:buNone/>
            </a:pPr>
            <a:r>
              <a:rPr lang="en-US" altLang="en-US" smtClean="0"/>
              <a:t>view.</a:t>
            </a:r>
          </a:p>
          <a:p>
            <a:pPr>
              <a:buFontTx/>
              <a:buNone/>
            </a:pPr>
            <a:r>
              <a:rPr lang="en-US" altLang="en-US" smtClean="0"/>
              <a:t>Around dump trucks and heavy equipment such as bulldozers and graders there are blind spots</a:t>
            </a:r>
          </a:p>
          <a:p>
            <a:pPr>
              <a:buFontTx/>
              <a:buNone/>
            </a:pPr>
            <a:r>
              <a:rPr lang="en-US" altLang="en-US" smtClean="0"/>
              <a:t>where the operator has no view or only a very limited view.</a:t>
            </a:r>
          </a:p>
          <a:p>
            <a:pPr>
              <a:buFontTx/>
              <a:buNone/>
            </a:pPr>
            <a:r>
              <a:rPr lang="en-US" altLang="en-US" smtClean="0"/>
              <a:t>The operator may not see someone standing in these blind spots. </a:t>
            </a:r>
          </a:p>
          <a:p>
            <a:pPr>
              <a:buFontTx/>
              <a:buNone/>
            </a:pPr>
            <a:r>
              <a:rPr lang="en-US" altLang="en-US" smtClean="0"/>
              <a:t>Anyone kneeling or bending over in these areas would be even harder to see.</a:t>
            </a:r>
          </a:p>
          <a:p>
            <a:pPr>
              <a:buFontTx/>
              <a:buNone/>
            </a:pPr>
            <a:r>
              <a:rPr lang="en-US" altLang="en-US" smtClean="0"/>
              <a:t>Consequently the driver or operator must rely on mirrors or spotters to back up without running</a:t>
            </a:r>
          </a:p>
          <a:p>
            <a:pPr>
              <a:buFontTx/>
              <a:buNone/>
            </a:pPr>
            <a:r>
              <a:rPr lang="en-US" altLang="en-US" smtClean="0"/>
              <a:t>Over someone or into something.</a:t>
            </a:r>
          </a:p>
        </p:txBody>
      </p:sp>
      <p:sp>
        <p:nvSpPr>
          <p:cNvPr id="28676" name="Footer Placeholder 3"/>
          <p:cNvSpPr>
            <a:spLocks noGrp="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mtClean="0"/>
              <a:t>11006115 Copyright </a:t>
            </a:r>
            <a:r>
              <a:rPr lang="en-US" altLang="en-US" smtClean="0">
                <a:latin typeface="Symbol" pitchFamily="18" charset="2"/>
              </a:rPr>
              <a:t>ã1999 </a:t>
            </a:r>
            <a:r>
              <a:rPr lang="en-US" altLang="en-US" smtClean="0"/>
              <a:t>Business &amp; Legal Reports, Inc.</a:t>
            </a:r>
          </a:p>
          <a:p>
            <a:endParaRPr lang="en-US" altLang="en-US" sz="1400" smtClean="0"/>
          </a:p>
          <a:p>
            <a:endParaRPr lang="en-US" altLang="en-US" sz="1400" smtClean="0"/>
          </a:p>
        </p:txBody>
      </p:sp>
      <p:sp>
        <p:nvSpPr>
          <p:cNvPr id="28677" name="Slide Number Placeholder 4"/>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606DF1A-9DA0-4398-9C82-2E983ED86439}" type="slidenum">
              <a:rPr lang="en-US" altLang="en-US" smtClean="0">
                <a:latin typeface="Times New Roman" pitchFamily="18" charset="0"/>
              </a:rPr>
              <a:pPr/>
              <a:t>5</a:t>
            </a:fld>
            <a:endParaRPr lang="en-US" altLang="en-US"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None/>
            </a:pPr>
            <a:r>
              <a:rPr lang="en-US" altLang="en-US" smtClean="0"/>
              <a:t>Known Hazards;</a:t>
            </a:r>
          </a:p>
          <a:p>
            <a:pPr>
              <a:buFontTx/>
              <a:buNone/>
            </a:pPr>
            <a:r>
              <a:rPr lang="en-US" altLang="en-US" smtClean="0"/>
              <a:t>Buildings, overhead power lines, trenches</a:t>
            </a:r>
          </a:p>
          <a:p>
            <a:pPr>
              <a:buFontTx/>
              <a:buNone/>
            </a:pPr>
            <a:endParaRPr lang="en-US" altLang="en-US" smtClean="0"/>
          </a:p>
          <a:p>
            <a:pPr>
              <a:buFontTx/>
              <a:buNone/>
            </a:pPr>
            <a:r>
              <a:rPr lang="en-US" altLang="en-US" smtClean="0"/>
              <a:t>Are your employees trained and experienced. Often times workers are provided by temporary </a:t>
            </a:r>
          </a:p>
          <a:p>
            <a:pPr>
              <a:buFontTx/>
              <a:buNone/>
            </a:pPr>
            <a:r>
              <a:rPr lang="en-US" altLang="en-US" smtClean="0"/>
              <a:t>agencies and are not fully qualified or experienced to work in a construction site. These are the </a:t>
            </a:r>
          </a:p>
          <a:p>
            <a:pPr>
              <a:buFontTx/>
              <a:buNone/>
            </a:pPr>
            <a:r>
              <a:rPr lang="en-US" altLang="en-US" smtClean="0"/>
              <a:t>people who often get hurt</a:t>
            </a:r>
          </a:p>
          <a:p>
            <a:pPr>
              <a:buFontTx/>
              <a:buNone/>
            </a:pPr>
            <a:r>
              <a:rPr lang="en-US" altLang="en-US" smtClean="0"/>
              <a:t>Established speed limit at work site</a:t>
            </a:r>
          </a:p>
        </p:txBody>
      </p:sp>
      <p:sp>
        <p:nvSpPr>
          <p:cNvPr id="29700" name="Footer Placeholder 3"/>
          <p:cNvSpPr>
            <a:spLocks noGrp="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mtClean="0"/>
              <a:t>11006115 Copyright </a:t>
            </a:r>
            <a:r>
              <a:rPr lang="en-US" altLang="en-US" smtClean="0">
                <a:latin typeface="Symbol" pitchFamily="18" charset="2"/>
              </a:rPr>
              <a:t>ã1999 </a:t>
            </a:r>
            <a:r>
              <a:rPr lang="en-US" altLang="en-US" smtClean="0"/>
              <a:t>Business &amp; Legal Reports, Inc.</a:t>
            </a:r>
          </a:p>
          <a:p>
            <a:endParaRPr lang="en-US" altLang="en-US" sz="1400" smtClean="0"/>
          </a:p>
          <a:p>
            <a:endParaRPr lang="en-US" altLang="en-US" sz="1400" smtClean="0"/>
          </a:p>
        </p:txBody>
      </p:sp>
      <p:sp>
        <p:nvSpPr>
          <p:cNvPr id="29701" name="Slide Number Placeholder 4"/>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2D68E10-86C5-4014-99C2-97B1E22C8FB7}" type="slidenum">
              <a:rPr lang="en-US" altLang="en-US" smtClean="0">
                <a:latin typeface="Times New Roman" pitchFamily="18" charset="0"/>
              </a:rPr>
              <a:pPr/>
              <a:t>6</a:t>
            </a:fld>
            <a:endParaRPr lang="en-US" altLang="en-US"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None/>
            </a:pPr>
            <a:r>
              <a:rPr lang="en-US" altLang="en-US" smtClean="0"/>
              <a:t>Also spotters are necessary when operating near power lines</a:t>
            </a:r>
          </a:p>
          <a:p>
            <a:r>
              <a:rPr lang="en-US" altLang="en-US" smtClean="0">
                <a:cs typeface="Times New Roman" pitchFamily="18" charset="0"/>
              </a:rPr>
              <a:t>Spotters need to know what to look for</a:t>
            </a:r>
          </a:p>
          <a:p>
            <a:r>
              <a:rPr lang="en-US" altLang="en-US" smtClean="0">
                <a:cs typeface="Times New Roman" pitchFamily="18" charset="0"/>
              </a:rPr>
              <a:t>Spotters need to be aware of all hazards</a:t>
            </a:r>
          </a:p>
          <a:p>
            <a:r>
              <a:rPr lang="en-US" altLang="en-US" smtClean="0">
                <a:cs typeface="Times New Roman" pitchFamily="18" charset="0"/>
              </a:rPr>
              <a:t>Anticipate situations which a spotter would help prevent an incident</a:t>
            </a:r>
          </a:p>
          <a:p>
            <a:pPr>
              <a:buFontTx/>
              <a:buNone/>
            </a:pPr>
            <a:r>
              <a:rPr lang="en-US" altLang="en-US" smtClean="0"/>
              <a:t>Spotters should be located in an area where the driver easily sees the spotter.</a:t>
            </a:r>
          </a:p>
          <a:p>
            <a:pPr>
              <a:buFontTx/>
              <a:buNone/>
            </a:pPr>
            <a:r>
              <a:rPr lang="en-US" altLang="en-US" smtClean="0"/>
              <a:t>Spotter can not perform any other duties while directing a backing vehicle</a:t>
            </a:r>
          </a:p>
          <a:p>
            <a:pPr>
              <a:buFontTx/>
              <a:buNone/>
            </a:pPr>
            <a:r>
              <a:rPr lang="en-US" altLang="en-US" smtClean="0"/>
              <a:t>Must be a competent person</a:t>
            </a:r>
          </a:p>
          <a:p>
            <a:pPr>
              <a:buFontTx/>
              <a:buNone/>
            </a:pPr>
            <a:endParaRPr lang="en-US" altLang="en-US" smtClean="0"/>
          </a:p>
        </p:txBody>
      </p:sp>
      <p:sp>
        <p:nvSpPr>
          <p:cNvPr id="30724" name="Footer Placeholder 3"/>
          <p:cNvSpPr>
            <a:spLocks noGrp="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mtClean="0"/>
              <a:t>11006115 Copyright </a:t>
            </a:r>
            <a:r>
              <a:rPr lang="en-US" altLang="en-US" smtClean="0">
                <a:latin typeface="Symbol" pitchFamily="18" charset="2"/>
              </a:rPr>
              <a:t>ã1999 </a:t>
            </a:r>
            <a:r>
              <a:rPr lang="en-US" altLang="en-US" smtClean="0"/>
              <a:t>Business &amp; Legal Reports, Inc.</a:t>
            </a:r>
          </a:p>
          <a:p>
            <a:endParaRPr lang="en-US" altLang="en-US" sz="1400" smtClean="0"/>
          </a:p>
          <a:p>
            <a:endParaRPr lang="en-US" altLang="en-US" sz="1400" smtClean="0"/>
          </a:p>
        </p:txBody>
      </p:sp>
      <p:sp>
        <p:nvSpPr>
          <p:cNvPr id="30725" name="Slide Number Placeholder 4"/>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2C85F67-26F0-45E0-8DF0-9490DB5E1A37}" type="slidenum">
              <a:rPr lang="en-US" altLang="en-US" smtClean="0">
                <a:latin typeface="Times New Roman" pitchFamily="18" charset="0"/>
              </a:rPr>
              <a:pPr/>
              <a:t>7</a:t>
            </a:fld>
            <a:endParaRPr lang="en-US" alt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None/>
            </a:pPr>
            <a:endParaRPr lang="en-US" altLang="en-US" smtClean="0"/>
          </a:p>
        </p:txBody>
      </p:sp>
      <p:sp>
        <p:nvSpPr>
          <p:cNvPr id="31748" name="Footer Placeholder 3"/>
          <p:cNvSpPr>
            <a:spLocks noGrp="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mtClean="0"/>
              <a:t>11006115 Copyright </a:t>
            </a:r>
            <a:r>
              <a:rPr lang="en-US" altLang="en-US" smtClean="0">
                <a:latin typeface="Symbol" pitchFamily="18" charset="2"/>
              </a:rPr>
              <a:t>ã1999 </a:t>
            </a:r>
            <a:r>
              <a:rPr lang="en-US" altLang="en-US" smtClean="0"/>
              <a:t>Business &amp; Legal Reports, Inc.</a:t>
            </a:r>
          </a:p>
          <a:p>
            <a:endParaRPr lang="en-US" altLang="en-US" sz="1400" smtClean="0"/>
          </a:p>
          <a:p>
            <a:endParaRPr lang="en-US" altLang="en-US" sz="1400" smtClean="0"/>
          </a:p>
        </p:txBody>
      </p:sp>
      <p:sp>
        <p:nvSpPr>
          <p:cNvPr id="31749" name="Slide Number Placeholder 4"/>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78E305B-233B-457E-B1C0-94CF660AB66C}" type="slidenum">
              <a:rPr lang="en-US" altLang="en-US" smtClean="0">
                <a:latin typeface="Times New Roman" pitchFamily="18" charset="0"/>
              </a:rPr>
              <a:pPr/>
              <a:t>8</a:t>
            </a:fld>
            <a:endParaRPr lang="en-US" altLang="en-US"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None/>
            </a:pPr>
            <a:r>
              <a:rPr lang="en-US" altLang="en-US" smtClean="0"/>
              <a:t>In addition to perimeter fencing, security cameras can be use. Signs can be use to establish</a:t>
            </a:r>
          </a:p>
          <a:p>
            <a:pPr>
              <a:buFontTx/>
              <a:buNone/>
            </a:pPr>
            <a:r>
              <a:rPr lang="en-US" altLang="en-US" smtClean="0"/>
              <a:t> restricted areas were only authorized personnel should enter. Safety signs are also another way</a:t>
            </a:r>
          </a:p>
          <a:p>
            <a:pPr>
              <a:buFontTx/>
              <a:buNone/>
            </a:pPr>
            <a:r>
              <a:rPr lang="en-US" altLang="en-US" smtClean="0"/>
              <a:t> to safeguard employees.</a:t>
            </a:r>
          </a:p>
          <a:p>
            <a:pPr>
              <a:buFontTx/>
              <a:buNone/>
            </a:pPr>
            <a:r>
              <a:rPr lang="en-US" altLang="en-US" smtClean="0"/>
              <a:t>Maintain foot traffic and vehicle traffic separated whenever possible. </a:t>
            </a:r>
          </a:p>
          <a:p>
            <a:pPr>
              <a:buFontTx/>
              <a:buNone/>
            </a:pPr>
            <a:r>
              <a:rPr lang="en-US" altLang="en-US" smtClean="0"/>
              <a:t>If working in close quarters or public areas where pedestrian could be at risk, increase distance for perimeter fencing, attach safety nets when falling objects could be a hazard to anyone. </a:t>
            </a:r>
          </a:p>
        </p:txBody>
      </p:sp>
      <p:sp>
        <p:nvSpPr>
          <p:cNvPr id="32772" name="Footer Placeholder 3"/>
          <p:cNvSpPr>
            <a:spLocks noGrp="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mtClean="0"/>
              <a:t>11006115 Copyright </a:t>
            </a:r>
            <a:r>
              <a:rPr lang="en-US" altLang="en-US" smtClean="0">
                <a:latin typeface="Symbol" pitchFamily="18" charset="2"/>
              </a:rPr>
              <a:t>ã1999 </a:t>
            </a:r>
            <a:r>
              <a:rPr lang="en-US" altLang="en-US" smtClean="0"/>
              <a:t>Business &amp; Legal Reports, Inc.</a:t>
            </a:r>
          </a:p>
          <a:p>
            <a:endParaRPr lang="en-US" altLang="en-US" sz="1400" smtClean="0"/>
          </a:p>
          <a:p>
            <a:endParaRPr lang="en-US" altLang="en-US" sz="1400" smtClean="0"/>
          </a:p>
        </p:txBody>
      </p:sp>
      <p:sp>
        <p:nvSpPr>
          <p:cNvPr id="32773" name="Slide Number Placeholder 4"/>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2E266FB-EDC8-4814-8C49-D4F3DF01950C}" type="slidenum">
              <a:rPr lang="en-US" altLang="en-US" smtClean="0">
                <a:latin typeface="Times New Roman" pitchFamily="18" charset="0"/>
              </a:rPr>
              <a:pPr/>
              <a:t>9</a:t>
            </a:fld>
            <a:endParaRPr lang="en-US" alt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4" name="AutoShape 2"/>
          <p:cNvSpPr>
            <a:spLocks noChangeArrowheads="1"/>
          </p:cNvSpPr>
          <p:nvPr/>
        </p:nvSpPr>
        <p:spPr bwMode="auto">
          <a:xfrm>
            <a:off x="228600" y="381000"/>
            <a:ext cx="8686800" cy="5638800"/>
          </a:xfrm>
          <a:prstGeom prst="roundRect">
            <a:avLst>
              <a:gd name="adj" fmla="val 7912"/>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altLang="en-US" sz="2400">
              <a:latin typeface="Times New Roman" pitchFamily="18" charset="0"/>
            </a:endParaRPr>
          </a:p>
        </p:txBody>
      </p:sp>
      <p:sp>
        <p:nvSpPr>
          <p:cNvPr id="5" name="AutoShape 3"/>
          <p:cNvSpPr>
            <a:spLocks noChangeArrowheads="1"/>
          </p:cNvSpPr>
          <p:nvPr/>
        </p:nvSpPr>
        <p:spPr bwMode="white">
          <a:xfrm>
            <a:off x="327025" y="488950"/>
            <a:ext cx="8435975" cy="4768850"/>
          </a:xfrm>
          <a:prstGeom prst="roundRect">
            <a:avLst>
              <a:gd name="adj" fmla="val 7310"/>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altLang="en-US" sz="2400">
              <a:latin typeface="Times New Roman" pitchFamily="18" charset="0"/>
            </a:endParaRPr>
          </a:p>
        </p:txBody>
      </p:sp>
      <p:sp>
        <p:nvSpPr>
          <p:cNvPr id="6" name="AutoShape 4"/>
          <p:cNvSpPr>
            <a:spLocks noChangeArrowheads="1"/>
          </p:cNvSpPr>
          <p:nvPr/>
        </p:nvSpPr>
        <p:spPr bwMode="blackWhite">
          <a:xfrm>
            <a:off x="1371600" y="3338513"/>
            <a:ext cx="6400800" cy="2286000"/>
          </a:xfrm>
          <a:prstGeom prst="roundRect">
            <a:avLst>
              <a:gd name="adj" fmla="val 16667"/>
            </a:avLst>
          </a:prstGeom>
          <a:solidFill>
            <a:schemeClr val="bg1"/>
          </a:solidFill>
          <a:ln w="50800">
            <a:solidFill>
              <a:schemeClr val="bg2"/>
            </a:solidFill>
            <a:round/>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altLang="en-US"/>
          </a:p>
        </p:txBody>
      </p:sp>
      <p:sp>
        <p:nvSpPr>
          <p:cNvPr id="97285" name="Rectangle 5"/>
          <p:cNvSpPr>
            <a:spLocks noGrp="1" noChangeArrowheads="1"/>
          </p:cNvSpPr>
          <p:nvPr>
            <p:ph type="ctrTitle"/>
          </p:nvPr>
        </p:nvSpPr>
        <p:spPr>
          <a:xfrm>
            <a:off x="685800" y="857250"/>
            <a:ext cx="7772400" cy="2266950"/>
          </a:xfrm>
        </p:spPr>
        <p:txBody>
          <a:bodyPr anchor="ctr" anchorCtr="1"/>
          <a:lstStyle>
            <a:lvl1pPr algn="ctr">
              <a:defRPr sz="4100" i="1"/>
            </a:lvl1pPr>
          </a:lstStyle>
          <a:p>
            <a:pPr lvl="0"/>
            <a:r>
              <a:rPr lang="en-US" noProof="0" smtClean="0"/>
              <a:t>Click to edit Master title style</a:t>
            </a:r>
          </a:p>
        </p:txBody>
      </p:sp>
      <p:sp>
        <p:nvSpPr>
          <p:cNvPr id="97286" name="Rectangle 6"/>
          <p:cNvSpPr>
            <a:spLocks noGrp="1" noChangeArrowheads="1"/>
          </p:cNvSpPr>
          <p:nvPr>
            <p:ph type="subTitle" idx="1"/>
          </p:nvPr>
        </p:nvSpPr>
        <p:spPr>
          <a:xfrm>
            <a:off x="1752600" y="3567113"/>
            <a:ext cx="5410200" cy="1905000"/>
          </a:xfrm>
        </p:spPr>
        <p:txBody>
          <a:bodyPr anchor="ctr"/>
          <a:lstStyle>
            <a:lvl1pPr marL="0" indent="0" algn="ctr">
              <a:buFont typeface="Wingdings" pitchFamily="2" charset="2"/>
              <a:buNone/>
              <a:defRPr sz="3300"/>
            </a:lvl1pPr>
          </a:lstStyle>
          <a:p>
            <a:pPr lvl="0"/>
            <a:r>
              <a:rPr lang="en-US" noProof="0" smtClean="0"/>
              <a:t>Click to edit Master subtitle style</a:t>
            </a:r>
          </a:p>
        </p:txBody>
      </p:sp>
      <p:sp>
        <p:nvSpPr>
          <p:cNvPr id="7" name="Rectangle 7"/>
          <p:cNvSpPr>
            <a:spLocks noGrp="1" noChangeArrowheads="1"/>
          </p:cNvSpPr>
          <p:nvPr>
            <p:ph type="dt" sz="half" idx="10"/>
          </p:nvPr>
        </p:nvSpPr>
        <p:spPr/>
        <p:txBody>
          <a:bodyPr/>
          <a:lstStyle>
            <a:lvl1pPr>
              <a:defRPr/>
            </a:lvl1pPr>
          </a:lstStyle>
          <a:p>
            <a:pPr>
              <a:defRPr/>
            </a:pPr>
            <a:endParaRPr lang="en-US"/>
          </a:p>
        </p:txBody>
      </p:sp>
      <p:sp>
        <p:nvSpPr>
          <p:cNvPr id="8" name="Rectangle 8"/>
          <p:cNvSpPr>
            <a:spLocks noGrp="1" noChangeArrowheads="1"/>
          </p:cNvSpPr>
          <p:nvPr>
            <p:ph type="ftr" sz="quarter" idx="11"/>
          </p:nvPr>
        </p:nvSpPr>
        <p:spPr>
          <a:xfrm>
            <a:off x="3352800" y="6391275"/>
            <a:ext cx="2895600" cy="457200"/>
          </a:xfrm>
        </p:spPr>
        <p:txBody>
          <a:bodyPr/>
          <a:lstStyle>
            <a:lvl1pPr>
              <a:defRPr/>
            </a:lvl1pPr>
          </a:lstStyle>
          <a:p>
            <a:pPr>
              <a:defRPr/>
            </a:pPr>
            <a:endParaRPr lang="en-US"/>
          </a:p>
        </p:txBody>
      </p:sp>
      <p:sp>
        <p:nvSpPr>
          <p:cNvPr id="9" name="Rectangle 9"/>
          <p:cNvSpPr>
            <a:spLocks noGrp="1" noChangeArrowheads="1"/>
          </p:cNvSpPr>
          <p:nvPr>
            <p:ph type="sldNum" sz="quarter" idx="12"/>
          </p:nvPr>
        </p:nvSpPr>
        <p:spPr>
          <a:xfrm>
            <a:off x="6858000" y="6391275"/>
            <a:ext cx="1600200" cy="457200"/>
          </a:xfrm>
        </p:spPr>
        <p:txBody>
          <a:bodyPr/>
          <a:lstStyle>
            <a:lvl1pPr>
              <a:defRPr/>
            </a:lvl1pPr>
          </a:lstStyle>
          <a:p>
            <a:pPr>
              <a:defRPr/>
            </a:pPr>
            <a:fld id="{F7762444-6EB1-43AE-B0C2-BF98FC9ED3D4}" type="slidenum">
              <a:rPr lang="en-US"/>
              <a:pPr>
                <a:defRPr/>
              </a:pPr>
              <a:t>‹#›</a:t>
            </a:fld>
            <a:endParaRPr lang="en-US" dirty="0"/>
          </a:p>
        </p:txBody>
      </p:sp>
    </p:spTree>
    <p:extLst>
      <p:ext uri="{BB962C8B-B14F-4D97-AF65-F5344CB8AC3E}">
        <p14:creationId xmlns:p14="http://schemas.microsoft.com/office/powerpoint/2010/main" val="2622551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8A22F56-9BE2-45AA-B11D-FB9E0966A298}" type="slidenum">
              <a:rPr lang="en-US"/>
              <a:pPr>
                <a:defRPr/>
              </a:pPr>
              <a:t>‹#›</a:t>
            </a:fld>
            <a:endParaRPr lang="en-US" dirty="0"/>
          </a:p>
        </p:txBody>
      </p:sp>
    </p:spTree>
    <p:extLst>
      <p:ext uri="{BB962C8B-B14F-4D97-AF65-F5344CB8AC3E}">
        <p14:creationId xmlns:p14="http://schemas.microsoft.com/office/powerpoint/2010/main" val="4098941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533400"/>
            <a:ext cx="192405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533400"/>
            <a:ext cx="561975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FD47A3-03DC-4E17-9D12-4A4B5FB2BC36}" type="slidenum">
              <a:rPr lang="en-US"/>
              <a:pPr>
                <a:defRPr/>
              </a:pPr>
              <a:t>‹#›</a:t>
            </a:fld>
            <a:endParaRPr lang="en-US" dirty="0"/>
          </a:p>
        </p:txBody>
      </p:sp>
    </p:spTree>
    <p:extLst>
      <p:ext uri="{BB962C8B-B14F-4D97-AF65-F5344CB8AC3E}">
        <p14:creationId xmlns:p14="http://schemas.microsoft.com/office/powerpoint/2010/main" val="15221546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696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762000" y="1905000"/>
            <a:ext cx="37719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905000"/>
            <a:ext cx="37719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5BD8BA2-5C16-459F-8B17-5BB98DC41B97}" type="slidenum">
              <a:rPr lang="en-US"/>
              <a:pPr>
                <a:defRPr/>
              </a:pPr>
              <a:t>‹#›</a:t>
            </a:fld>
            <a:endParaRPr lang="en-US" dirty="0"/>
          </a:p>
        </p:txBody>
      </p:sp>
    </p:spTree>
    <p:extLst>
      <p:ext uri="{BB962C8B-B14F-4D97-AF65-F5344CB8AC3E}">
        <p14:creationId xmlns:p14="http://schemas.microsoft.com/office/powerpoint/2010/main" val="2673672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E6CDF7-5DF4-4D46-B164-608893CA4015}" type="slidenum">
              <a:rPr lang="en-US"/>
              <a:pPr>
                <a:defRPr/>
              </a:pPr>
              <a:t>‹#›</a:t>
            </a:fld>
            <a:endParaRPr lang="en-US" dirty="0"/>
          </a:p>
        </p:txBody>
      </p:sp>
    </p:spTree>
    <p:extLst>
      <p:ext uri="{BB962C8B-B14F-4D97-AF65-F5344CB8AC3E}">
        <p14:creationId xmlns:p14="http://schemas.microsoft.com/office/powerpoint/2010/main" val="1340597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C257729-3BEC-44FF-9FD3-ACFF227BF719}" type="slidenum">
              <a:rPr lang="en-US"/>
              <a:pPr>
                <a:defRPr/>
              </a:pPr>
              <a:t>‹#›</a:t>
            </a:fld>
            <a:endParaRPr lang="en-US" dirty="0"/>
          </a:p>
        </p:txBody>
      </p:sp>
    </p:spTree>
    <p:extLst>
      <p:ext uri="{BB962C8B-B14F-4D97-AF65-F5344CB8AC3E}">
        <p14:creationId xmlns:p14="http://schemas.microsoft.com/office/powerpoint/2010/main" val="1090555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58A4854-56EF-4B4C-8C90-74B96DEC8B41}" type="slidenum">
              <a:rPr lang="en-US"/>
              <a:pPr>
                <a:defRPr/>
              </a:pPr>
              <a:t>‹#›</a:t>
            </a:fld>
            <a:endParaRPr lang="en-US" dirty="0"/>
          </a:p>
        </p:txBody>
      </p:sp>
    </p:spTree>
    <p:extLst>
      <p:ext uri="{BB962C8B-B14F-4D97-AF65-F5344CB8AC3E}">
        <p14:creationId xmlns:p14="http://schemas.microsoft.com/office/powerpoint/2010/main" val="3900506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996B934-71F6-451E-9906-F57AFC69CA5F}" type="slidenum">
              <a:rPr lang="en-US"/>
              <a:pPr>
                <a:defRPr/>
              </a:pPr>
              <a:t>‹#›</a:t>
            </a:fld>
            <a:endParaRPr lang="en-US" dirty="0"/>
          </a:p>
        </p:txBody>
      </p:sp>
    </p:spTree>
    <p:extLst>
      <p:ext uri="{BB962C8B-B14F-4D97-AF65-F5344CB8AC3E}">
        <p14:creationId xmlns:p14="http://schemas.microsoft.com/office/powerpoint/2010/main" val="3666301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95F5984-F4CC-44EF-A2E8-675A611CF54B}" type="slidenum">
              <a:rPr lang="en-US"/>
              <a:pPr>
                <a:defRPr/>
              </a:pPr>
              <a:t>‹#›</a:t>
            </a:fld>
            <a:endParaRPr lang="en-US" dirty="0"/>
          </a:p>
        </p:txBody>
      </p:sp>
    </p:spTree>
    <p:extLst>
      <p:ext uri="{BB962C8B-B14F-4D97-AF65-F5344CB8AC3E}">
        <p14:creationId xmlns:p14="http://schemas.microsoft.com/office/powerpoint/2010/main" val="22091424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4C7C3B8-7677-4F28-9BA1-7016E541AB90}" type="slidenum">
              <a:rPr lang="en-US"/>
              <a:pPr>
                <a:defRPr/>
              </a:pPr>
              <a:t>‹#›</a:t>
            </a:fld>
            <a:endParaRPr lang="en-US" dirty="0"/>
          </a:p>
        </p:txBody>
      </p:sp>
    </p:spTree>
    <p:extLst>
      <p:ext uri="{BB962C8B-B14F-4D97-AF65-F5344CB8AC3E}">
        <p14:creationId xmlns:p14="http://schemas.microsoft.com/office/powerpoint/2010/main" val="1820659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A829328-94C4-4B9F-8CB6-28236CE96F98}" type="slidenum">
              <a:rPr lang="en-US"/>
              <a:pPr>
                <a:defRPr/>
              </a:pPr>
              <a:t>‹#›</a:t>
            </a:fld>
            <a:endParaRPr lang="en-US" dirty="0"/>
          </a:p>
        </p:txBody>
      </p:sp>
    </p:spTree>
    <p:extLst>
      <p:ext uri="{BB962C8B-B14F-4D97-AF65-F5344CB8AC3E}">
        <p14:creationId xmlns:p14="http://schemas.microsoft.com/office/powerpoint/2010/main" val="3637104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79ACA4D-7F6C-40D9-848D-399F08A55FE4}" type="slidenum">
              <a:rPr lang="en-US"/>
              <a:pPr>
                <a:defRPr/>
              </a:pPr>
              <a:t>‹#›</a:t>
            </a:fld>
            <a:endParaRPr lang="en-US" dirty="0"/>
          </a:p>
        </p:txBody>
      </p:sp>
    </p:spTree>
    <p:extLst>
      <p:ext uri="{BB962C8B-B14F-4D97-AF65-F5344CB8AC3E}">
        <p14:creationId xmlns:p14="http://schemas.microsoft.com/office/powerpoint/2010/main" val="1502962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533400"/>
            <a:ext cx="7696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762000" y="1905000"/>
            <a:ext cx="76962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96260" name="Rectangle 4"/>
          <p:cNvSpPr>
            <a:spLocks noGrp="1" noChangeArrowheads="1"/>
          </p:cNvSpPr>
          <p:nvPr>
            <p:ph type="dt" sz="half" idx="2"/>
          </p:nvPr>
        </p:nvSpPr>
        <p:spPr bwMode="auto">
          <a:xfrm>
            <a:off x="762000" y="6391275"/>
            <a:ext cx="20574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p>
        </p:txBody>
      </p:sp>
      <p:sp>
        <p:nvSpPr>
          <p:cNvPr id="96261" name="Rectangle 5"/>
          <p:cNvSpPr>
            <a:spLocks noGrp="1" noChangeArrowheads="1"/>
          </p:cNvSpPr>
          <p:nvPr>
            <p:ph type="ftr" sz="quarter" idx="3"/>
          </p:nvPr>
        </p:nvSpPr>
        <p:spPr bwMode="auto">
          <a:xfrm>
            <a:off x="3352800" y="6403975"/>
            <a:ext cx="2895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p>
        </p:txBody>
      </p:sp>
      <p:sp>
        <p:nvSpPr>
          <p:cNvPr id="96262" name="Rectangle 6"/>
          <p:cNvSpPr>
            <a:spLocks noGrp="1" noChangeArrowheads="1"/>
          </p:cNvSpPr>
          <p:nvPr>
            <p:ph type="sldNum" sz="quarter" idx="4"/>
          </p:nvPr>
        </p:nvSpPr>
        <p:spPr bwMode="auto">
          <a:xfrm>
            <a:off x="6858000" y="6400800"/>
            <a:ext cx="16002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fld id="{C52626D0-9E5D-4995-A938-1A1A877A8BAF}" type="slidenum">
              <a:rPr lang="en-US"/>
              <a:pPr>
                <a:defRPr/>
              </a:pPr>
              <a:t>‹#›</a:t>
            </a:fld>
            <a:endParaRPr lang="en-US" dirty="0"/>
          </a:p>
        </p:txBody>
      </p:sp>
      <p:grpSp>
        <p:nvGrpSpPr>
          <p:cNvPr id="1031" name="Group 7"/>
          <p:cNvGrpSpPr>
            <a:grpSpLocks/>
          </p:cNvGrpSpPr>
          <p:nvPr/>
        </p:nvGrpSpPr>
        <p:grpSpPr bwMode="auto">
          <a:xfrm>
            <a:off x="168275" y="228600"/>
            <a:ext cx="8823325" cy="6096000"/>
            <a:chOff x="106" y="144"/>
            <a:chExt cx="5558" cy="3840"/>
          </a:xfrm>
        </p:grpSpPr>
        <p:sp>
          <p:nvSpPr>
            <p:cNvPr id="1032" name="AutoShape 8"/>
            <p:cNvSpPr>
              <a:spLocks noChangeArrowheads="1"/>
            </p:cNvSpPr>
            <p:nvPr/>
          </p:nvSpPr>
          <p:spPr bwMode="auto">
            <a:xfrm>
              <a:off x="106" y="144"/>
              <a:ext cx="5558" cy="3840"/>
            </a:xfrm>
            <a:prstGeom prst="roundRect">
              <a:avLst>
                <a:gd name="adj" fmla="val 11046"/>
              </a:avLst>
            </a:prstGeom>
            <a:noFill/>
            <a:ln w="2857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altLang="en-US" sz="2400">
                <a:latin typeface="Times New Roman" pitchFamily="18" charset="0"/>
              </a:endParaRPr>
            </a:p>
          </p:txBody>
        </p:sp>
        <p:sp>
          <p:nvSpPr>
            <p:cNvPr id="1033" name="Line 9"/>
            <p:cNvSpPr>
              <a:spLocks noChangeShapeType="1"/>
            </p:cNvSpPr>
            <p:nvPr/>
          </p:nvSpPr>
          <p:spPr bwMode="auto">
            <a:xfrm>
              <a:off x="480" y="1077"/>
              <a:ext cx="4848" cy="0"/>
            </a:xfrm>
            <a:prstGeom prst="line">
              <a:avLst/>
            </a:prstGeom>
            <a:noFill/>
            <a:ln w="38100">
              <a:solidFill>
                <a:schemeClr val="folHlink"/>
              </a:solidFill>
              <a:round/>
              <a:headEnd/>
              <a:tailEnd/>
            </a:ln>
            <a:extLst>
              <a:ext uri="{909E8E84-426E-40DD-AFC4-6F175D3DCCD1}">
                <a14:hiddenFill xmlns:a14="http://schemas.microsoft.com/office/drawing/2010/main">
                  <a:noFill/>
                </a14:hiddenFill>
              </a:ext>
            </a:extLst>
          </p:spPr>
          <p:txBody>
            <a:bodyPr/>
            <a:lstStyle/>
            <a:p>
              <a:endParaRPr lang="en-US"/>
            </a:p>
          </p:txBody>
        </p:sp>
      </p:grpSp>
    </p:spTree>
  </p:cSld>
  <p:clrMap bg1="lt1" tx1="dk1" bg2="lt2" tx2="dk2" accent1="accent1" accent2="accent2" accent3="accent3" accent4="accent4" accent5="accent5" accent6="accent6" hlink="hlink" folHlink="folHlink"/>
  <p:sldLayoutIdLst>
    <p:sldLayoutId id="2147483873" r:id="rId1"/>
    <p:sldLayoutId id="2147483862" r:id="rId2"/>
    <p:sldLayoutId id="2147483863" r:id="rId3"/>
    <p:sldLayoutId id="2147483864" r:id="rId4"/>
    <p:sldLayoutId id="2147483865" r:id="rId5"/>
    <p:sldLayoutId id="2147483866" r:id="rId6"/>
    <p:sldLayoutId id="2147483867" r:id="rId7"/>
    <p:sldLayoutId id="2147483868" r:id="rId8"/>
    <p:sldLayoutId id="2147483869" r:id="rId9"/>
    <p:sldLayoutId id="2147483870" r:id="rId10"/>
    <p:sldLayoutId id="2147483871" r:id="rId11"/>
    <p:sldLayoutId id="2147483872" r:id="rId12"/>
  </p:sldLayoutIdLst>
  <p:timing>
    <p:tnLst>
      <p:par>
        <p:cTn id="1" dur="indefinite" restart="never" nodeType="tmRoot"/>
      </p:par>
    </p:tnLst>
  </p:timing>
  <p:txStyles>
    <p:titleStyle>
      <a:lvl1pPr algn="l" rtl="0" eaLnBrk="0" fontAlgn="base" hangingPunct="0">
        <a:spcBef>
          <a:spcPct val="0"/>
        </a:spcBef>
        <a:spcAft>
          <a:spcPct val="0"/>
        </a:spcAft>
        <a:defRPr sz="3300">
          <a:solidFill>
            <a:schemeClr val="tx2"/>
          </a:solidFill>
          <a:latin typeface="+mj-lt"/>
          <a:ea typeface="+mj-ea"/>
          <a:cs typeface="+mj-cs"/>
        </a:defRPr>
      </a:lvl1pPr>
      <a:lvl2pPr algn="l" rtl="0" eaLnBrk="0" fontAlgn="base" hangingPunct="0">
        <a:spcBef>
          <a:spcPct val="0"/>
        </a:spcBef>
        <a:spcAft>
          <a:spcPct val="0"/>
        </a:spcAft>
        <a:defRPr sz="3300">
          <a:solidFill>
            <a:schemeClr val="tx2"/>
          </a:solidFill>
          <a:latin typeface="Arial Black" pitchFamily="34" charset="0"/>
        </a:defRPr>
      </a:lvl2pPr>
      <a:lvl3pPr algn="l" rtl="0" eaLnBrk="0" fontAlgn="base" hangingPunct="0">
        <a:spcBef>
          <a:spcPct val="0"/>
        </a:spcBef>
        <a:spcAft>
          <a:spcPct val="0"/>
        </a:spcAft>
        <a:defRPr sz="3300">
          <a:solidFill>
            <a:schemeClr val="tx2"/>
          </a:solidFill>
          <a:latin typeface="Arial Black" pitchFamily="34" charset="0"/>
        </a:defRPr>
      </a:lvl3pPr>
      <a:lvl4pPr algn="l" rtl="0" eaLnBrk="0" fontAlgn="base" hangingPunct="0">
        <a:spcBef>
          <a:spcPct val="0"/>
        </a:spcBef>
        <a:spcAft>
          <a:spcPct val="0"/>
        </a:spcAft>
        <a:defRPr sz="3300">
          <a:solidFill>
            <a:schemeClr val="tx2"/>
          </a:solidFill>
          <a:latin typeface="Arial Black" pitchFamily="34" charset="0"/>
        </a:defRPr>
      </a:lvl4pPr>
      <a:lvl5pPr algn="l" rtl="0" eaLnBrk="0" fontAlgn="base" hangingPunct="0">
        <a:spcBef>
          <a:spcPct val="0"/>
        </a:spcBef>
        <a:spcAft>
          <a:spcPct val="0"/>
        </a:spcAft>
        <a:defRPr sz="3300">
          <a:solidFill>
            <a:schemeClr val="tx2"/>
          </a:solidFill>
          <a:latin typeface="Arial Black" pitchFamily="34" charset="0"/>
        </a:defRPr>
      </a:lvl5pPr>
      <a:lvl6pPr marL="457200" algn="l" rtl="0" fontAlgn="base">
        <a:spcBef>
          <a:spcPct val="0"/>
        </a:spcBef>
        <a:spcAft>
          <a:spcPct val="0"/>
        </a:spcAft>
        <a:defRPr sz="3300">
          <a:solidFill>
            <a:schemeClr val="tx2"/>
          </a:solidFill>
          <a:latin typeface="Arial Black" pitchFamily="34" charset="0"/>
        </a:defRPr>
      </a:lvl6pPr>
      <a:lvl7pPr marL="914400" algn="l" rtl="0" fontAlgn="base">
        <a:spcBef>
          <a:spcPct val="0"/>
        </a:spcBef>
        <a:spcAft>
          <a:spcPct val="0"/>
        </a:spcAft>
        <a:defRPr sz="3300">
          <a:solidFill>
            <a:schemeClr val="tx2"/>
          </a:solidFill>
          <a:latin typeface="Arial Black" pitchFamily="34" charset="0"/>
        </a:defRPr>
      </a:lvl7pPr>
      <a:lvl8pPr marL="1371600" algn="l" rtl="0" fontAlgn="base">
        <a:spcBef>
          <a:spcPct val="0"/>
        </a:spcBef>
        <a:spcAft>
          <a:spcPct val="0"/>
        </a:spcAft>
        <a:defRPr sz="3300">
          <a:solidFill>
            <a:schemeClr val="tx2"/>
          </a:solidFill>
          <a:latin typeface="Arial Black" pitchFamily="34" charset="0"/>
        </a:defRPr>
      </a:lvl8pPr>
      <a:lvl9pPr marL="1828800" algn="l" rtl="0" fontAlgn="base">
        <a:spcBef>
          <a:spcPct val="0"/>
        </a:spcBef>
        <a:spcAft>
          <a:spcPct val="0"/>
        </a:spcAft>
        <a:defRPr sz="3300">
          <a:solidFill>
            <a:schemeClr val="tx2"/>
          </a:solidFill>
          <a:latin typeface="Arial Black" pitchFamily="34" charset="0"/>
        </a:defRPr>
      </a:lvl9pPr>
    </p:titleStyle>
    <p:bodyStyle>
      <a:lvl1pPr marL="342900" indent="-342900" algn="l" rtl="0" eaLnBrk="0" fontAlgn="base" hangingPunct="0">
        <a:spcBef>
          <a:spcPct val="20000"/>
        </a:spcBef>
        <a:spcAft>
          <a:spcPct val="0"/>
        </a:spcAft>
        <a:buClr>
          <a:schemeClr val="bg2"/>
        </a:buClr>
        <a:buSzPct val="70000"/>
        <a:buFont typeface="Wingdings" pitchFamily="2" charset="2"/>
        <a:buChar char="l"/>
        <a:defRPr sz="31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150000"/>
        <a:buChar char="•"/>
        <a:defRPr sz="2600">
          <a:solidFill>
            <a:schemeClr val="tx1"/>
          </a:solidFill>
          <a:latin typeface="+mn-lt"/>
        </a:defRPr>
      </a:lvl2pPr>
      <a:lvl3pPr marL="1143000" indent="-228600" algn="l" rtl="0" eaLnBrk="0" fontAlgn="base" hangingPunct="0">
        <a:spcBef>
          <a:spcPct val="20000"/>
        </a:spcBef>
        <a:spcAft>
          <a:spcPct val="0"/>
        </a:spcAft>
        <a:buClr>
          <a:schemeClr val="tx1"/>
        </a:buClr>
        <a:buSzPct val="150000"/>
        <a:buChar char="•"/>
        <a:defRPr sz="2200">
          <a:solidFill>
            <a:schemeClr val="tx1"/>
          </a:solidFill>
          <a:latin typeface="+mn-lt"/>
        </a:defRPr>
      </a:lvl3pPr>
      <a:lvl4pPr marL="1600200" indent="-228600" algn="l" rtl="0" eaLnBrk="0" fontAlgn="base" hangingPunct="0">
        <a:spcBef>
          <a:spcPct val="20000"/>
        </a:spcBef>
        <a:spcAft>
          <a:spcPct val="0"/>
        </a:spcAft>
        <a:buClr>
          <a:schemeClr val="tx2"/>
        </a:buClr>
        <a:buSzPct val="150000"/>
        <a:buChar char="•"/>
        <a:defRPr sz="2000">
          <a:solidFill>
            <a:schemeClr val="tx1"/>
          </a:solidFill>
          <a:latin typeface="+mn-lt"/>
        </a:defRPr>
      </a:lvl4pPr>
      <a:lvl5pPr marL="2057400" indent="-228600" algn="l" rtl="0" eaLnBrk="0" fontAlgn="base" hangingPunct="0">
        <a:spcBef>
          <a:spcPct val="20000"/>
        </a:spcBef>
        <a:spcAft>
          <a:spcPct val="0"/>
        </a:spcAft>
        <a:buClr>
          <a:schemeClr val="folHlink"/>
        </a:buClr>
        <a:buSzPct val="150000"/>
        <a:buChar char="•"/>
        <a:defRPr sz="2000">
          <a:solidFill>
            <a:schemeClr val="tx1"/>
          </a:solidFill>
          <a:latin typeface="+mn-lt"/>
        </a:defRPr>
      </a:lvl5pPr>
      <a:lvl6pPr marL="2514600" indent="-228600" algn="l" rtl="0" fontAlgn="base">
        <a:spcBef>
          <a:spcPct val="20000"/>
        </a:spcBef>
        <a:spcAft>
          <a:spcPct val="0"/>
        </a:spcAft>
        <a:buClr>
          <a:schemeClr val="folHlink"/>
        </a:buClr>
        <a:buSzPct val="150000"/>
        <a:buChar char="•"/>
        <a:defRPr sz="2000">
          <a:solidFill>
            <a:schemeClr val="tx1"/>
          </a:solidFill>
          <a:latin typeface="+mn-lt"/>
        </a:defRPr>
      </a:lvl6pPr>
      <a:lvl7pPr marL="2971800" indent="-228600" algn="l" rtl="0" fontAlgn="base">
        <a:spcBef>
          <a:spcPct val="20000"/>
        </a:spcBef>
        <a:spcAft>
          <a:spcPct val="0"/>
        </a:spcAft>
        <a:buClr>
          <a:schemeClr val="folHlink"/>
        </a:buClr>
        <a:buSzPct val="150000"/>
        <a:buChar char="•"/>
        <a:defRPr sz="2000">
          <a:solidFill>
            <a:schemeClr val="tx1"/>
          </a:solidFill>
          <a:latin typeface="+mn-lt"/>
        </a:defRPr>
      </a:lvl7pPr>
      <a:lvl8pPr marL="3429000" indent="-228600" algn="l" rtl="0" fontAlgn="base">
        <a:spcBef>
          <a:spcPct val="20000"/>
        </a:spcBef>
        <a:spcAft>
          <a:spcPct val="0"/>
        </a:spcAft>
        <a:buClr>
          <a:schemeClr val="folHlink"/>
        </a:buClr>
        <a:buSzPct val="150000"/>
        <a:buChar char="•"/>
        <a:defRPr sz="2000">
          <a:solidFill>
            <a:schemeClr val="tx1"/>
          </a:solidFill>
          <a:latin typeface="+mn-lt"/>
        </a:defRPr>
      </a:lvl8pPr>
      <a:lvl9pPr marL="3886200" indent="-228600" algn="l" rtl="0" fontAlgn="base">
        <a:spcBef>
          <a:spcPct val="20000"/>
        </a:spcBef>
        <a:spcAft>
          <a:spcPct val="0"/>
        </a:spcAft>
        <a:buClr>
          <a:schemeClr val="folHlink"/>
        </a:buClr>
        <a:buSzPct val="15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heavyconstructionacademy.com/certfications/"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osha.gov/SLTC/etools/hurricane/heavy-equip.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osha.gov/pls/oshaweb/owadisp.show_document?p_table=STANDARDS&amp;p_id=10686" TargetMode="External"/><Relationship Id="rId2" Type="http://schemas.openxmlformats.org/officeDocument/2006/relationships/hyperlink" Target="http://www.osha.gov/pls/oshaweb/owastand.display_standard_group?p_toc_level=1&amp;p_part_number=1926#1926_Subpart_O" TargetMode="External"/><Relationship Id="rId1" Type="http://schemas.openxmlformats.org/officeDocument/2006/relationships/slideLayout" Target="../slideLayouts/slideLayout2.xml"/><Relationship Id="rId4" Type="http://schemas.openxmlformats.org/officeDocument/2006/relationships/hyperlink" Target="http://www.osha.gov/pls/oshaweb/owadisp.show_document?p_table=STANDARDS&amp;p_id=9828"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hyperlink" Target="http://eshpartnering.com/topics/wp-content/uploads/2010/02/OSHA-logo.jpg"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subTitle" idx="1"/>
          </p:nvPr>
        </p:nvSpPr>
        <p:spPr>
          <a:xfrm>
            <a:off x="1752600" y="3962400"/>
            <a:ext cx="5715000" cy="990600"/>
          </a:xfrm>
        </p:spPr>
        <p:txBody>
          <a:bodyPr/>
          <a:lstStyle/>
          <a:p>
            <a:pPr eaLnBrk="1" hangingPunct="1">
              <a:lnSpc>
                <a:spcPct val="90000"/>
              </a:lnSpc>
            </a:pPr>
            <a:r>
              <a:rPr lang="en-US" altLang="en-US" sz="2900" smtClean="0"/>
              <a:t>Heavy Equipment Safety Awareness</a:t>
            </a:r>
          </a:p>
        </p:txBody>
      </p:sp>
      <p:sp>
        <p:nvSpPr>
          <p:cNvPr id="5123" name="Rectangle 5"/>
          <p:cNvSpPr>
            <a:spLocks noGrp="1" noChangeArrowheads="1"/>
          </p:cNvSpPr>
          <p:nvPr>
            <p:ph type="ctrTitle"/>
          </p:nvPr>
        </p:nvSpPr>
        <p:spPr>
          <a:xfrm>
            <a:off x="2209800" y="1600200"/>
            <a:ext cx="6781800" cy="838200"/>
          </a:xfrm>
        </p:spPr>
        <p:txBody>
          <a:bodyPr/>
          <a:lstStyle/>
          <a:p>
            <a:pPr eaLnBrk="1" hangingPunct="1">
              <a:lnSpc>
                <a:spcPct val="90000"/>
              </a:lnSpc>
            </a:pPr>
            <a:r>
              <a:rPr lang="en-US" altLang="en-US" sz="2800" i="0" smtClean="0"/>
              <a:t>Safety Training Presentations</a:t>
            </a:r>
            <a:endParaRPr lang="en-US" altLang="en-US" sz="2800" i="0" smtClean="0">
              <a:solidFill>
                <a:schemeClr val="bg2"/>
              </a:solidFill>
            </a:endParaRPr>
          </a:p>
        </p:txBody>
      </p:sp>
      <p:sp>
        <p:nvSpPr>
          <p:cNvPr id="5124" name="Text Box 8"/>
          <p:cNvSpPr txBox="1">
            <a:spLocks noChangeArrowheads="1"/>
          </p:cNvSpPr>
          <p:nvPr/>
        </p:nvSpPr>
        <p:spPr bwMode="auto">
          <a:xfrm>
            <a:off x="2895600" y="1143000"/>
            <a:ext cx="6248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000" b="1">
                <a:solidFill>
                  <a:srgbClr val="990000"/>
                </a:solidFill>
              </a:rPr>
              <a:t>Institute of Occupational Safety and Health</a:t>
            </a:r>
          </a:p>
        </p:txBody>
      </p:sp>
      <p:pic>
        <p:nvPicPr>
          <p:cNvPr id="5125" name="Picture 9" descr="M:\MPSS Logos\MPSS Vertical\MPSS Logo Vertical 4C\MPSS Logo Vertical 4C.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62000" y="762000"/>
            <a:ext cx="1604963"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altLang="en-US" smtClean="0"/>
              <a:t>Working Around power lines</a:t>
            </a:r>
          </a:p>
        </p:txBody>
      </p:sp>
      <p:sp>
        <p:nvSpPr>
          <p:cNvPr id="13315" name="Content Placeholder 2"/>
          <p:cNvSpPr>
            <a:spLocks noGrp="1"/>
          </p:cNvSpPr>
          <p:nvPr>
            <p:ph idx="1"/>
          </p:nvPr>
        </p:nvSpPr>
        <p:spPr>
          <a:xfrm>
            <a:off x="762000" y="1600200"/>
            <a:ext cx="7696200" cy="4495800"/>
          </a:xfrm>
        </p:spPr>
        <p:txBody>
          <a:bodyPr/>
          <a:lstStyle/>
          <a:p>
            <a:pPr>
              <a:lnSpc>
                <a:spcPct val="120000"/>
              </a:lnSpc>
              <a:spcAft>
                <a:spcPts val="625"/>
              </a:spcAft>
              <a:buFont typeface="Arial" charset="0"/>
              <a:buChar char="•"/>
            </a:pPr>
            <a:endParaRPr lang="en-US" altLang="en-US" sz="3200" smtClean="0"/>
          </a:p>
          <a:p>
            <a:pPr>
              <a:buSzPct val="75000"/>
            </a:pPr>
            <a:endParaRPr lang="en-US" altLang="en-US" sz="3200" smtClean="0"/>
          </a:p>
          <a:p>
            <a:pPr>
              <a:buSzPct val="75000"/>
            </a:pPr>
            <a:endParaRPr lang="en-US" altLang="en-US" sz="3200" smtClean="0"/>
          </a:p>
        </p:txBody>
      </p:sp>
      <p:pic>
        <p:nvPicPr>
          <p:cNvPr id="13316" name="Picture 3" descr="C:\Documents and Settings\gaither\My Documents\My Pictures\Flagpole4edit.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71500" y="1730375"/>
            <a:ext cx="8039100" cy="437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en-US" smtClean="0"/>
              <a:t>Working Near Power Lines</a:t>
            </a:r>
          </a:p>
        </p:txBody>
      </p:sp>
      <p:sp>
        <p:nvSpPr>
          <p:cNvPr id="14339" name="Content Placeholder 2"/>
          <p:cNvSpPr>
            <a:spLocks noGrp="1"/>
          </p:cNvSpPr>
          <p:nvPr>
            <p:ph idx="1"/>
          </p:nvPr>
        </p:nvSpPr>
        <p:spPr>
          <a:xfrm>
            <a:off x="609600" y="1676400"/>
            <a:ext cx="7696200" cy="4495800"/>
          </a:xfrm>
        </p:spPr>
        <p:txBody>
          <a:bodyPr/>
          <a:lstStyle/>
          <a:p>
            <a:pPr>
              <a:lnSpc>
                <a:spcPct val="110000"/>
              </a:lnSpc>
              <a:spcAft>
                <a:spcPts val="625"/>
              </a:spcAft>
              <a:buFont typeface="Arial" charset="0"/>
              <a:buChar char="•"/>
            </a:pPr>
            <a:r>
              <a:rPr lang="en-US" altLang="en-US" sz="3200" smtClean="0">
                <a:latin typeface="Times New Roman" pitchFamily="18" charset="0"/>
                <a:cs typeface="Times New Roman" pitchFamily="18" charset="0"/>
              </a:rPr>
              <a:t>A spotter must be present</a:t>
            </a:r>
          </a:p>
          <a:p>
            <a:pPr>
              <a:lnSpc>
                <a:spcPct val="110000"/>
              </a:lnSpc>
              <a:spcAft>
                <a:spcPts val="625"/>
              </a:spcAft>
              <a:buFont typeface="Arial" charset="0"/>
              <a:buChar char="•"/>
            </a:pPr>
            <a:r>
              <a:rPr lang="en-US" altLang="en-US" sz="3200" smtClean="0">
                <a:latin typeface="Times New Roman" pitchFamily="18" charset="0"/>
                <a:cs typeface="Times New Roman" pitchFamily="18" charset="0"/>
              </a:rPr>
              <a:t>Must have a clear view of the power line and the equipment operator, and be able to immediately inform the operator of any danger.</a:t>
            </a:r>
          </a:p>
          <a:p>
            <a:pPr>
              <a:lnSpc>
                <a:spcPct val="110000"/>
              </a:lnSpc>
              <a:spcAft>
                <a:spcPts val="625"/>
              </a:spcAft>
              <a:buFont typeface="Arial" charset="0"/>
              <a:buChar char="•"/>
            </a:pPr>
            <a:r>
              <a:rPr lang="en-US" altLang="en-US" sz="3200" smtClean="0">
                <a:latin typeface="Times New Roman" pitchFamily="18" charset="0"/>
                <a:cs typeface="Times New Roman" pitchFamily="18" charset="0"/>
              </a:rPr>
              <a:t>A dedicated power line spotter may be required to watch distance to power lines.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762000" y="-304800"/>
            <a:ext cx="7696200" cy="1143000"/>
          </a:xfrm>
        </p:spPr>
        <p:txBody>
          <a:bodyPr/>
          <a:lstStyle/>
          <a:p>
            <a:r>
              <a:rPr lang="en-US" altLang="en-US" smtClean="0"/>
              <a:t>Crane Hand Signals (Spotters)</a:t>
            </a:r>
          </a:p>
        </p:txBody>
      </p:sp>
      <p:sp>
        <p:nvSpPr>
          <p:cNvPr id="15363" name="Content Placeholder 2"/>
          <p:cNvSpPr>
            <a:spLocks noGrp="1"/>
          </p:cNvSpPr>
          <p:nvPr>
            <p:ph idx="1"/>
          </p:nvPr>
        </p:nvSpPr>
        <p:spPr>
          <a:xfrm>
            <a:off x="609600" y="1676400"/>
            <a:ext cx="7696200" cy="4495800"/>
          </a:xfrm>
        </p:spPr>
        <p:txBody>
          <a:bodyPr/>
          <a:lstStyle/>
          <a:p>
            <a:pPr>
              <a:lnSpc>
                <a:spcPct val="110000"/>
              </a:lnSpc>
              <a:spcAft>
                <a:spcPts val="625"/>
              </a:spcAft>
              <a:buFont typeface="Arial" charset="0"/>
              <a:buChar char="•"/>
            </a:pPr>
            <a:endParaRPr lang="en-US" altLang="en-US" sz="3200" smtClean="0">
              <a:latin typeface="Times New Roman" pitchFamily="18" charset="0"/>
              <a:cs typeface="Times New Roman" pitchFamily="18" charset="0"/>
            </a:endParaRPr>
          </a:p>
        </p:txBody>
      </p:sp>
      <p:pic>
        <p:nvPicPr>
          <p:cNvPr id="15364" name="Picture 3"/>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0" y="762000"/>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762000" y="533400"/>
            <a:ext cx="7924800" cy="1143000"/>
          </a:xfrm>
        </p:spPr>
        <p:txBody>
          <a:bodyPr/>
          <a:lstStyle/>
          <a:p>
            <a:r>
              <a:rPr lang="en-US" altLang="en-US" smtClean="0"/>
              <a:t>OSHA Prevention Videos (V-Tool)</a:t>
            </a:r>
          </a:p>
        </p:txBody>
      </p:sp>
      <p:sp>
        <p:nvSpPr>
          <p:cNvPr id="16387" name="Content Placeholder 2"/>
          <p:cNvSpPr>
            <a:spLocks noGrp="1"/>
          </p:cNvSpPr>
          <p:nvPr>
            <p:ph idx="1"/>
          </p:nvPr>
        </p:nvSpPr>
        <p:spPr/>
        <p:txBody>
          <a:bodyPr/>
          <a:lstStyle/>
          <a:p>
            <a:r>
              <a:rPr lang="en-US" altLang="en-US" smtClean="0"/>
              <a:t>Struck by  accidents – Vehicle Back up</a:t>
            </a:r>
          </a:p>
          <a:p>
            <a:endParaRPr lang="en-US" alt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762000" y="533400"/>
            <a:ext cx="7924800" cy="1143000"/>
          </a:xfrm>
        </p:spPr>
        <p:txBody>
          <a:bodyPr/>
          <a:lstStyle/>
          <a:p>
            <a:r>
              <a:rPr lang="en-US" altLang="en-US" smtClean="0"/>
              <a:t>OSHA Prevention Videos (V-Tool)</a:t>
            </a:r>
          </a:p>
        </p:txBody>
      </p:sp>
      <p:sp>
        <p:nvSpPr>
          <p:cNvPr id="17411" name="Content Placeholder 2"/>
          <p:cNvSpPr>
            <a:spLocks noGrp="1"/>
          </p:cNvSpPr>
          <p:nvPr>
            <p:ph idx="1"/>
          </p:nvPr>
        </p:nvSpPr>
        <p:spPr/>
        <p:txBody>
          <a:bodyPr/>
          <a:lstStyle/>
          <a:p>
            <a:r>
              <a:rPr lang="en-US" altLang="en-US" smtClean="0"/>
              <a:t>Struck by  accidents – Swinging Crane</a:t>
            </a:r>
          </a:p>
          <a:p>
            <a:r>
              <a:rPr lang="en-US" altLang="en-US" smtClean="0"/>
              <a:t>www.osha.gov</a:t>
            </a:r>
          </a:p>
          <a:p>
            <a:endParaRPr lang="en-US" alt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762000" y="533400"/>
            <a:ext cx="7924800" cy="1143000"/>
          </a:xfrm>
        </p:spPr>
        <p:txBody>
          <a:bodyPr/>
          <a:lstStyle/>
          <a:p>
            <a:r>
              <a:rPr lang="en-US" altLang="en-US" smtClean="0"/>
              <a:t>Prevention Videos </a:t>
            </a:r>
          </a:p>
        </p:txBody>
      </p:sp>
      <p:sp>
        <p:nvSpPr>
          <p:cNvPr id="18435" name="Content Placeholder 2"/>
          <p:cNvSpPr>
            <a:spLocks noGrp="1"/>
          </p:cNvSpPr>
          <p:nvPr>
            <p:ph idx="1"/>
          </p:nvPr>
        </p:nvSpPr>
        <p:spPr/>
        <p:txBody>
          <a:bodyPr/>
          <a:lstStyle/>
          <a:p>
            <a:r>
              <a:rPr lang="en-US" altLang="en-US" smtClean="0"/>
              <a:t>Heavy Equipment and Crane Accidents</a:t>
            </a:r>
          </a:p>
          <a:p>
            <a:pPr>
              <a:buFont typeface="Wingdings" pitchFamily="2" charset="2"/>
              <a:buNone/>
            </a:pPr>
            <a:r>
              <a:rPr lang="en-US" altLang="en-US" sz="2800" smtClean="0">
                <a:hlinkClick r:id="rId3"/>
              </a:rPr>
              <a:t>www.heavyconstructionacademy.com/certfications/</a:t>
            </a:r>
            <a:endParaRPr lang="en-US" altLang="en-US" sz="2800" smtClean="0"/>
          </a:p>
          <a:p>
            <a:pPr>
              <a:buFont typeface="Wingdings" pitchFamily="2" charset="2"/>
              <a:buNone/>
            </a:pPr>
            <a:endParaRPr lang="en-US" altLang="en-US" sz="2000" smtClean="0"/>
          </a:p>
          <a:p>
            <a:pPr>
              <a:buFont typeface="Wingdings" pitchFamily="2" charset="2"/>
              <a:buNone/>
            </a:pPr>
            <a:endParaRPr lang="en-US" alt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en-US" smtClean="0"/>
              <a:t>Summary</a:t>
            </a:r>
          </a:p>
        </p:txBody>
      </p:sp>
      <p:sp>
        <p:nvSpPr>
          <p:cNvPr id="19459" name="Content Placeholder 2"/>
          <p:cNvSpPr>
            <a:spLocks noGrp="1"/>
          </p:cNvSpPr>
          <p:nvPr>
            <p:ph idx="1"/>
          </p:nvPr>
        </p:nvSpPr>
        <p:spPr>
          <a:xfrm>
            <a:off x="609600" y="1905000"/>
            <a:ext cx="7696200" cy="4038600"/>
          </a:xfrm>
        </p:spPr>
        <p:txBody>
          <a:bodyPr/>
          <a:lstStyle/>
          <a:p>
            <a:r>
              <a:rPr lang="en-US" altLang="en-US" sz="3200" smtClean="0"/>
              <a:t>Be aware of your surroundings</a:t>
            </a:r>
          </a:p>
          <a:p>
            <a:r>
              <a:rPr lang="en-US" altLang="en-US" sz="3200" smtClean="0"/>
              <a:t>Always use a spotter when backing up Heavy Equipment</a:t>
            </a:r>
          </a:p>
          <a:p>
            <a:r>
              <a:rPr lang="en-US" altLang="en-US" sz="3200" smtClean="0"/>
              <a:t>The use of spotters can save lives</a:t>
            </a:r>
          </a:p>
          <a:p>
            <a:r>
              <a:rPr lang="en-US" altLang="en-US" sz="3200" smtClean="0"/>
              <a:t>Safeguard working area by establishing a safety perimeter</a:t>
            </a:r>
          </a:p>
          <a:p>
            <a:endParaRPr lang="en-US" altLang="en-US" sz="320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09600" y="457200"/>
            <a:ext cx="7696200" cy="1143000"/>
          </a:xfrm>
        </p:spPr>
        <p:txBody>
          <a:bodyPr/>
          <a:lstStyle/>
          <a:p>
            <a:pPr eaLnBrk="1" hangingPunct="1"/>
            <a:r>
              <a:rPr lang="en-US" altLang="en-US" smtClean="0"/>
              <a:t>Helpful OSHA Resources</a:t>
            </a:r>
          </a:p>
        </p:txBody>
      </p:sp>
      <p:sp>
        <p:nvSpPr>
          <p:cNvPr id="9219" name="Content Placeholder 2"/>
          <p:cNvSpPr>
            <a:spLocks noGrp="1"/>
          </p:cNvSpPr>
          <p:nvPr>
            <p:ph idx="1"/>
          </p:nvPr>
        </p:nvSpPr>
        <p:spPr>
          <a:xfrm>
            <a:off x="304800" y="1905000"/>
            <a:ext cx="8610600" cy="4038600"/>
          </a:xfrm>
        </p:spPr>
        <p:txBody>
          <a:bodyPr/>
          <a:lstStyle/>
          <a:p>
            <a:pPr eaLnBrk="1" hangingPunct="1">
              <a:defRPr/>
            </a:pPr>
            <a:r>
              <a:rPr lang="en-US" sz="2800" dirty="0" smtClean="0"/>
              <a:t>OSHA has many helpful programs, including assistance about safety and health programs, state plans, workplace consultations, voluntary protection programs, strategic partnerships, training and education, and more</a:t>
            </a:r>
          </a:p>
          <a:p>
            <a:pPr eaLnBrk="1" hangingPunct="1">
              <a:defRPr/>
            </a:pPr>
            <a:r>
              <a:rPr lang="en-US" sz="2800" dirty="0" smtClean="0">
                <a:solidFill>
                  <a:schemeClr val="tx2">
                    <a:lumMod val="50000"/>
                  </a:schemeClr>
                </a:solidFill>
              </a:rPr>
              <a:t>OSHA Heavy Equipment E-Tool: </a:t>
            </a:r>
            <a:r>
              <a:rPr lang="en-US" sz="2800" dirty="0" smtClean="0">
                <a:solidFill>
                  <a:schemeClr val="tx2">
                    <a:lumMod val="50000"/>
                  </a:schemeClr>
                </a:solidFill>
                <a:hlinkClick r:id="rId2"/>
              </a:rPr>
              <a:t>http://www.osha.gov/SLTC/etools/hurricane/heavy-equip.html</a:t>
            </a:r>
            <a:endParaRPr lang="en-US" sz="2800" dirty="0" smtClean="0">
              <a:solidFill>
                <a:schemeClr val="tx2">
                  <a:lumMod val="50000"/>
                </a:schemeClr>
              </a:solidFill>
            </a:endParaRPr>
          </a:p>
          <a:p>
            <a:pPr eaLnBrk="1" hangingPunct="1">
              <a:defRPr/>
            </a:pPr>
            <a:endParaRPr lang="en-US" sz="2800" dirty="0" smtClean="0"/>
          </a:p>
          <a:p>
            <a:pPr eaLnBrk="1" hangingPunct="1">
              <a:defRPr/>
            </a:pPr>
            <a:endParaRPr lang="en-US" sz="28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smtClean="0"/>
              <a:t>OSHA Contact Numbers</a:t>
            </a:r>
          </a:p>
        </p:txBody>
      </p:sp>
      <p:sp>
        <p:nvSpPr>
          <p:cNvPr id="21507" name="Rectangle 4"/>
          <p:cNvSpPr>
            <a:spLocks noGrp="1" noChangeArrowheads="1"/>
          </p:cNvSpPr>
          <p:nvPr>
            <p:ph type="body" idx="1"/>
          </p:nvPr>
        </p:nvSpPr>
        <p:spPr>
          <a:xfrm>
            <a:off x="762000" y="1752600"/>
            <a:ext cx="7696200" cy="4038600"/>
          </a:xfrm>
        </p:spPr>
        <p:txBody>
          <a:bodyPr/>
          <a:lstStyle/>
          <a:p>
            <a:pPr marL="0" indent="0">
              <a:buFont typeface="Wingdings" pitchFamily="2" charset="2"/>
              <a:buNone/>
            </a:pPr>
            <a:r>
              <a:rPr lang="en-US" altLang="en-US" sz="2800" smtClean="0"/>
              <a:t>To report Unsafe Working Conditions, Safety and Health Violations Contact OSHA @: </a:t>
            </a:r>
          </a:p>
          <a:p>
            <a:pPr marL="0" indent="0">
              <a:buFont typeface="Wingdings" pitchFamily="2" charset="2"/>
              <a:buNone/>
            </a:pPr>
            <a:r>
              <a:rPr lang="en-US" altLang="en-US" sz="2800" smtClean="0"/>
              <a:t>1-800-321-OSHA (6742) / TTY1-877-889-5627</a:t>
            </a:r>
          </a:p>
          <a:p>
            <a:pPr marL="0" indent="0">
              <a:buFont typeface="Wingdings" pitchFamily="2" charset="2"/>
              <a:buNone/>
            </a:pPr>
            <a:r>
              <a:rPr lang="en-US" altLang="en-US" sz="2800" smtClean="0"/>
              <a:t>To File a Complaint Form:</a:t>
            </a:r>
          </a:p>
          <a:p>
            <a:pPr marL="0" indent="0">
              <a:buFont typeface="Wingdings" pitchFamily="2" charset="2"/>
              <a:buNone/>
            </a:pPr>
            <a:r>
              <a:rPr lang="en-US" altLang="en-US" sz="2800" smtClean="0"/>
              <a:t>To file an OSHA-7 report online, see how to file a complaint with OSHA (www.osha.gov)</a:t>
            </a:r>
          </a:p>
          <a:p>
            <a:pPr marL="0" indent="0">
              <a:buFont typeface="Wingdings" pitchFamily="2" charset="2"/>
              <a:buNone/>
            </a:pPr>
            <a:r>
              <a:rPr lang="en-US" altLang="en-US" sz="2800" smtClean="0"/>
              <a:t>For more information regarding your rights, see Worker Rights</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altLang="en-US" smtClean="0"/>
              <a:t>References</a:t>
            </a:r>
          </a:p>
        </p:txBody>
      </p:sp>
      <p:sp>
        <p:nvSpPr>
          <p:cNvPr id="22531" name="Content Placeholder 2"/>
          <p:cNvSpPr>
            <a:spLocks noGrp="1"/>
          </p:cNvSpPr>
          <p:nvPr>
            <p:ph idx="1"/>
          </p:nvPr>
        </p:nvSpPr>
        <p:spPr/>
        <p:txBody>
          <a:bodyPr/>
          <a:lstStyle/>
          <a:p>
            <a:r>
              <a:rPr lang="en-US" altLang="en-US" sz="2000" smtClean="0">
                <a:hlinkClick r:id="rId2" action="ppaction://hlinkfile" tooltip="29 CFR 1926 Subpart O"/>
              </a:rPr>
              <a:t>29 CFR 1926 Subpart O</a:t>
            </a:r>
            <a:r>
              <a:rPr lang="en-US" altLang="en-US" sz="2000" smtClean="0"/>
              <a:t>, Motor vehicles, mechanized equipment, and marine operations. OSHA. </a:t>
            </a:r>
          </a:p>
          <a:p>
            <a:r>
              <a:rPr lang="en-US" altLang="en-US" sz="2000" smtClean="0">
                <a:hlinkClick r:id="rId3" action="ppaction://hlinkfile" tooltip="29 CFR 1926.251"/>
              </a:rPr>
              <a:t>29 CFR 1926.251</a:t>
            </a:r>
            <a:r>
              <a:rPr lang="en-US" altLang="en-US" sz="2000" smtClean="0"/>
              <a:t>, Rigging equipment for material handling. OSHA Standard. </a:t>
            </a:r>
          </a:p>
          <a:p>
            <a:r>
              <a:rPr lang="en-US" altLang="en-US" sz="2000" smtClean="0">
                <a:hlinkClick r:id="rId4" action="ppaction://hlinkfile" tooltip="29 CFR 1910.178"/>
              </a:rPr>
              <a:t>29 CFR 1910.178</a:t>
            </a:r>
            <a:r>
              <a:rPr lang="en-US" altLang="en-US" sz="2000" smtClean="0"/>
              <a:t>, Powered industrial trucks. OSHA Standard. </a:t>
            </a:r>
          </a:p>
          <a:p>
            <a:pPr eaLnBrk="1" hangingPunct="1"/>
            <a:r>
              <a:rPr lang="en-US" altLang="en-US" sz="2000" smtClean="0">
                <a:hlinkClick r:id="rId4" action="ppaction://hlinkfile" tooltip="29 CFR 1910.178"/>
              </a:rPr>
              <a:t>29 CFR</a:t>
            </a:r>
            <a:r>
              <a:rPr lang="en-US" altLang="en-US" sz="2000" u="sng" smtClean="0">
                <a:hlinkClick r:id="rId4" action="ppaction://hlinkfile" tooltip="29 CFR 1910.178"/>
              </a:rPr>
              <a:t> 1926, </a:t>
            </a:r>
          </a:p>
          <a:p>
            <a:pPr eaLnBrk="1" hangingPunct="1"/>
            <a:r>
              <a:rPr lang="en-US" altLang="en-US" sz="2000" u="sng" smtClean="0">
                <a:hlinkClick r:id="rId4" action="ppaction://hlinkfile" tooltip="29 CFR 1910.178"/>
              </a:rPr>
              <a:t>29 CFR 1926.61 Retention of DOT Markings</a:t>
            </a:r>
            <a:r>
              <a:rPr lang="en-US" altLang="en-US" sz="2000" smtClean="0">
                <a:hlinkClick r:id="rId4" action="ppaction://hlinkfile" tooltip="29 CFR 1910.178"/>
              </a:rPr>
              <a:t>  </a:t>
            </a:r>
            <a:endParaRPr lang="en-US" altLang="en-US" sz="200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7938" y="1398588"/>
            <a:ext cx="8305800" cy="3276600"/>
          </a:xfrm>
        </p:spPr>
        <p:txBody>
          <a:bodyPr rtlCol="0">
            <a:noAutofit/>
          </a:bodyPr>
          <a:lstStyle/>
          <a:p>
            <a:pPr marL="114300" indent="0" fontAlgn="auto">
              <a:spcAft>
                <a:spcPts val="0"/>
              </a:spcAft>
              <a:buFont typeface="Wingdings" pitchFamily="2" charset="2"/>
              <a:buNone/>
              <a:defRPr/>
            </a:pPr>
            <a:endParaRPr lang="en-US" dirty="0" smtClean="0"/>
          </a:p>
          <a:p>
            <a:pPr marL="811213" lvl="1" indent="-514350" fontAlgn="auto">
              <a:spcAft>
                <a:spcPts val="0"/>
              </a:spcAft>
              <a:buClr>
                <a:schemeClr val="accent1">
                  <a:lumMod val="50000"/>
                </a:schemeClr>
              </a:buClr>
              <a:defRPr/>
            </a:pPr>
            <a:endParaRPr lang="en-US" sz="2400" dirty="0">
              <a:solidFill>
                <a:schemeClr val="accent5">
                  <a:lumMod val="50000"/>
                </a:schemeClr>
              </a:solidFill>
              <a:latin typeface="Times New Roman" pitchFamily="18" charset="0"/>
              <a:ea typeface="ＭＳ Ｐゴシック" pitchFamily="34" charset="-128"/>
              <a:cs typeface="Times New Roman" pitchFamily="18" charset="0"/>
            </a:endParaRPr>
          </a:p>
          <a:p>
            <a:pPr marL="296863" lvl="1" indent="0" fontAlgn="auto">
              <a:spcAft>
                <a:spcPts val="0"/>
              </a:spcAft>
              <a:buClr>
                <a:schemeClr val="accent1">
                  <a:lumMod val="50000"/>
                </a:schemeClr>
              </a:buClr>
              <a:buFontTx/>
              <a:buNone/>
              <a:defRPr/>
            </a:pPr>
            <a:endParaRPr lang="en-US" sz="2800" dirty="0" smtClean="0">
              <a:solidFill>
                <a:schemeClr val="accent5">
                  <a:lumMod val="50000"/>
                </a:schemeClr>
              </a:solidFill>
              <a:latin typeface="Times New Roman" pitchFamily="18" charset="0"/>
              <a:ea typeface="ＭＳ Ｐゴシック" pitchFamily="34" charset="-128"/>
              <a:cs typeface="Times New Roman" pitchFamily="18" charset="0"/>
            </a:endParaRPr>
          </a:p>
          <a:p>
            <a:pPr marL="0" indent="0" fontAlgn="auto">
              <a:spcAft>
                <a:spcPts val="0"/>
              </a:spcAft>
              <a:buFont typeface="Wingdings" pitchFamily="2" charset="2"/>
              <a:buNone/>
              <a:defRPr/>
            </a:pPr>
            <a:endParaRPr lang="en-US" sz="2600" dirty="0" smtClean="0"/>
          </a:p>
        </p:txBody>
      </p:sp>
      <p:pic>
        <p:nvPicPr>
          <p:cNvPr id="2" name="Picture 3" descr="Mpss horizontal logo (2)"/>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2968625" y="6019800"/>
            <a:ext cx="3276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1"/>
          <p:cNvSpPr txBox="1">
            <a:spLocks noChangeArrowheads="1"/>
          </p:cNvSpPr>
          <p:nvPr/>
        </p:nvSpPr>
        <p:spPr bwMode="auto">
          <a:xfrm>
            <a:off x="8664575" y="17081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cs typeface="Arial" charset="0"/>
            </a:endParaRPr>
          </a:p>
        </p:txBody>
      </p:sp>
      <p:sp>
        <p:nvSpPr>
          <p:cNvPr id="3077" name="TextBox 2"/>
          <p:cNvSpPr txBox="1">
            <a:spLocks noChangeArrowheads="1"/>
          </p:cNvSpPr>
          <p:nvPr/>
        </p:nvSpPr>
        <p:spPr bwMode="auto">
          <a:xfrm>
            <a:off x="8847138" y="1200150"/>
            <a:ext cx="18573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cs typeface="Arial" charset="0"/>
            </a:endParaRPr>
          </a:p>
        </p:txBody>
      </p:sp>
      <p:sp>
        <p:nvSpPr>
          <p:cNvPr id="3078" name="Title 6"/>
          <p:cNvSpPr>
            <a:spLocks noGrp="1"/>
          </p:cNvSpPr>
          <p:nvPr>
            <p:ph type="title"/>
          </p:nvPr>
        </p:nvSpPr>
        <p:spPr>
          <a:xfrm>
            <a:off x="722313" y="523875"/>
            <a:ext cx="8001000" cy="1143000"/>
          </a:xfrm>
        </p:spPr>
        <p:txBody>
          <a:bodyPr/>
          <a:lstStyle/>
          <a:p>
            <a:r>
              <a:rPr lang="en-US" altLang="en-US" smtClean="0"/>
              <a:t>FY-12 OSHA Susan Harwood Grant Program</a:t>
            </a:r>
          </a:p>
        </p:txBody>
      </p:sp>
      <p:sp>
        <p:nvSpPr>
          <p:cNvPr id="8" name="Rectangle 7"/>
          <p:cNvSpPr/>
          <p:nvPr/>
        </p:nvSpPr>
        <p:spPr>
          <a:xfrm>
            <a:off x="835025" y="2209800"/>
            <a:ext cx="7543800" cy="3232150"/>
          </a:xfrm>
          <a:prstGeom prst="rect">
            <a:avLst/>
          </a:prstGeom>
        </p:spPr>
        <p:txBody>
          <a:bodyPr>
            <a:spAutoFit/>
          </a:bodyPr>
          <a:lstStyle/>
          <a:p>
            <a:pPr>
              <a:defRPr/>
            </a:pPr>
            <a:r>
              <a:rPr lang="en-US" sz="2800" dirty="0">
                <a:solidFill>
                  <a:schemeClr val="accent1">
                    <a:lumMod val="50000"/>
                  </a:schemeClr>
                </a:solidFill>
              </a:rPr>
              <a:t>This material was produced under grant </a:t>
            </a:r>
            <a:r>
              <a:rPr lang="en-US" sz="2800">
                <a:solidFill>
                  <a:schemeClr val="accent1">
                    <a:lumMod val="50000"/>
                  </a:schemeClr>
                </a:solidFill>
              </a:rPr>
              <a:t>number </a:t>
            </a:r>
            <a:r>
              <a:rPr lang="en-US" sz="2800" b="1">
                <a:solidFill>
                  <a:schemeClr val="accent5">
                    <a:lumMod val="50000"/>
                  </a:schemeClr>
                </a:solidFill>
              </a:rPr>
              <a:t>SH22297-SH1</a:t>
            </a:r>
            <a:r>
              <a:rPr lang="en-US" sz="2800">
                <a:solidFill>
                  <a:schemeClr val="accent1">
                    <a:lumMod val="50000"/>
                  </a:schemeClr>
                </a:solidFill>
              </a:rPr>
              <a:t> </a:t>
            </a:r>
            <a:r>
              <a:rPr lang="en-US" sz="2800" dirty="0">
                <a:solidFill>
                  <a:schemeClr val="accent1">
                    <a:lumMod val="50000"/>
                  </a:schemeClr>
                </a:solidFill>
              </a:rPr>
              <a:t>from OSHA. It does not necessarily reflect the views or policies of the U.S. Department of Labor, nor does mention of trade names, commercial products, or organizations imply endorsement by the U.S. Government. </a:t>
            </a:r>
          </a:p>
        </p:txBody>
      </p:sp>
      <p:pic>
        <p:nvPicPr>
          <p:cNvPr id="3080" name="Picture 2" descr="http://eshpartnering.com/topics/wp-content/uploads/2010/02/OSHA-logo-300x177.jpg">
            <a:hlinkClick r:id="rId4"/>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7399338" y="885825"/>
            <a:ext cx="1258887"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altLang="en-US" smtClean="0"/>
              <a:t>Objectives:</a:t>
            </a:r>
          </a:p>
        </p:txBody>
      </p:sp>
      <p:sp>
        <p:nvSpPr>
          <p:cNvPr id="4099" name="Content Placeholder 2"/>
          <p:cNvSpPr>
            <a:spLocks noGrp="1"/>
          </p:cNvSpPr>
          <p:nvPr>
            <p:ph idx="1"/>
          </p:nvPr>
        </p:nvSpPr>
        <p:spPr>
          <a:xfrm>
            <a:off x="685800" y="1676400"/>
            <a:ext cx="8077200" cy="4038600"/>
          </a:xfrm>
        </p:spPr>
        <p:txBody>
          <a:bodyPr/>
          <a:lstStyle/>
          <a:p>
            <a:pPr eaLnBrk="1" hangingPunct="1">
              <a:defRPr/>
            </a:pPr>
            <a:r>
              <a:rPr lang="en-US" sz="2800" dirty="0" smtClean="0"/>
              <a:t>Participants will:</a:t>
            </a:r>
          </a:p>
          <a:p>
            <a:pPr eaLnBrk="1" hangingPunct="1">
              <a:lnSpc>
                <a:spcPct val="150000"/>
              </a:lnSpc>
              <a:defRPr/>
            </a:pPr>
            <a:r>
              <a:rPr lang="en-US" sz="2800" dirty="0" smtClean="0">
                <a:cs typeface="Times New Roman" pitchFamily="18" charset="0"/>
              </a:rPr>
              <a:t>Recognize potential hazards of various equipment</a:t>
            </a:r>
          </a:p>
          <a:p>
            <a:pPr eaLnBrk="1" hangingPunct="1">
              <a:lnSpc>
                <a:spcPct val="150000"/>
              </a:lnSpc>
              <a:defRPr/>
            </a:pPr>
            <a:r>
              <a:rPr lang="en-US" sz="2800" dirty="0" smtClean="0">
                <a:cs typeface="Times New Roman" pitchFamily="18" charset="0"/>
              </a:rPr>
              <a:t>Implement hazard prevention and controls </a:t>
            </a:r>
          </a:p>
          <a:p>
            <a:pPr eaLnBrk="1" hangingPunct="1">
              <a:lnSpc>
                <a:spcPct val="150000"/>
              </a:lnSpc>
              <a:defRPr/>
            </a:pPr>
            <a:r>
              <a:rPr lang="en-US" sz="2800" dirty="0" smtClean="0">
                <a:cs typeface="Times New Roman" pitchFamily="18" charset="0"/>
              </a:rPr>
              <a:t>Be familiar with OSHA’s role and standards regarding heavy equipment hazards</a:t>
            </a:r>
          </a:p>
          <a:p>
            <a:pPr eaLnBrk="1" hangingPunct="1">
              <a:lnSpc>
                <a:spcPct val="150000"/>
              </a:lnSpc>
              <a:defRPr/>
            </a:pPr>
            <a:r>
              <a:rPr lang="en-US" sz="2800" dirty="0" smtClean="0">
                <a:cs typeface="Times New Roman" pitchFamily="18" charset="0"/>
              </a:rPr>
              <a:t>Prevent other potential hazards</a:t>
            </a:r>
          </a:p>
          <a:p>
            <a:pPr eaLnBrk="1" hangingPunct="1">
              <a:defRPr/>
            </a:pPr>
            <a:endParaRPr lang="en-US" sz="2800" dirty="0" smtClean="0">
              <a:latin typeface="Times New Roman" pitchFamily="18" charset="0"/>
              <a:cs typeface="Times New Roman" pitchFamily="18" charset="0"/>
            </a:endParaRPr>
          </a:p>
          <a:p>
            <a:pPr marL="0" indent="0" eaLnBrk="1" hangingPunct="1">
              <a:buFont typeface="Wingdings" pitchFamily="2" charset="2"/>
              <a:buNone/>
              <a:defRPr/>
            </a:pPr>
            <a:endParaRPr lang="en-US" sz="2800" dirty="0" smtClean="0">
              <a:latin typeface="Times New Roman" pitchFamily="18" charset="0"/>
              <a:cs typeface="Times New Roman" pitchFamily="18" charset="0"/>
            </a:endParaRPr>
          </a:p>
          <a:p>
            <a:pPr eaLnBrk="1" hangingPunct="1">
              <a:defRPr/>
            </a:pPr>
            <a:endParaRPr lang="en-US" sz="28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ltLang="en-US" smtClean="0"/>
              <a:t>Heavy Equipment Hazards</a:t>
            </a:r>
          </a:p>
        </p:txBody>
      </p:sp>
      <p:sp>
        <p:nvSpPr>
          <p:cNvPr id="7171" name="Content Placeholder 2"/>
          <p:cNvSpPr>
            <a:spLocks noGrp="1"/>
          </p:cNvSpPr>
          <p:nvPr>
            <p:ph idx="1"/>
          </p:nvPr>
        </p:nvSpPr>
        <p:spPr>
          <a:xfrm>
            <a:off x="762000" y="1828800"/>
            <a:ext cx="7696200" cy="4419600"/>
          </a:xfrm>
        </p:spPr>
        <p:txBody>
          <a:bodyPr/>
          <a:lstStyle/>
          <a:p>
            <a:r>
              <a:rPr lang="en-US" altLang="en-US" smtClean="0"/>
              <a:t>Mobile heavy equipment at construction sites is a major cause of fatalities:</a:t>
            </a:r>
          </a:p>
          <a:p>
            <a:pPr lvl="1"/>
            <a:r>
              <a:rPr lang="en-US" altLang="en-US" smtClean="0"/>
              <a:t>Electrocuted if equipment touches an overhead power line</a:t>
            </a:r>
          </a:p>
          <a:p>
            <a:pPr lvl="1"/>
            <a:r>
              <a:rPr lang="en-US" altLang="en-US" smtClean="0"/>
              <a:t>Crushed if vehicle overturns</a:t>
            </a:r>
          </a:p>
          <a:p>
            <a:pPr lvl="1"/>
            <a:r>
              <a:rPr lang="en-US" altLang="en-US" smtClean="0"/>
              <a:t>Run over by a backing vehicle</a:t>
            </a:r>
          </a:p>
          <a:p>
            <a:pPr lvl="1"/>
            <a:r>
              <a:rPr lang="en-US" altLang="en-US" smtClean="0"/>
              <a:t>Crushed if caught between a wall or other vehicle or structure</a:t>
            </a:r>
          </a:p>
          <a:p>
            <a:endParaRPr lang="en-US" altLang="en-US" smtClean="0"/>
          </a:p>
          <a:p>
            <a:endParaRPr lang="en-US" alt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smtClean="0"/>
              <a:t>Hazard Prevention and Controls</a:t>
            </a:r>
          </a:p>
        </p:txBody>
      </p:sp>
      <p:sp>
        <p:nvSpPr>
          <p:cNvPr id="8195" name="Content Placeholder 2"/>
          <p:cNvSpPr>
            <a:spLocks noGrp="1"/>
          </p:cNvSpPr>
          <p:nvPr>
            <p:ph idx="1"/>
          </p:nvPr>
        </p:nvSpPr>
        <p:spPr/>
        <p:txBody>
          <a:bodyPr/>
          <a:lstStyle/>
          <a:p>
            <a:pPr>
              <a:lnSpc>
                <a:spcPct val="150000"/>
              </a:lnSpc>
              <a:buFont typeface="Arial" charset="0"/>
              <a:buChar char="•"/>
            </a:pPr>
            <a:r>
              <a:rPr lang="en-US" altLang="en-US" sz="2800" smtClean="0">
                <a:cs typeface="Times New Roman" pitchFamily="18" charset="0"/>
              </a:rPr>
              <a:t>Pre-Construction work site analysis.</a:t>
            </a:r>
          </a:p>
          <a:p>
            <a:pPr>
              <a:lnSpc>
                <a:spcPct val="150000"/>
              </a:lnSpc>
              <a:buFont typeface="Arial" charset="0"/>
              <a:buChar char="•"/>
            </a:pPr>
            <a:r>
              <a:rPr lang="en-US" altLang="en-US" sz="2800" smtClean="0">
                <a:cs typeface="Times New Roman" pitchFamily="18" charset="0"/>
              </a:rPr>
              <a:t>Spotters Provided for in-the-blind, backing machines and/or equipment.</a:t>
            </a:r>
          </a:p>
          <a:p>
            <a:pPr>
              <a:lnSpc>
                <a:spcPct val="150000"/>
              </a:lnSpc>
              <a:buFont typeface="Arial" charset="0"/>
              <a:buChar char="•"/>
            </a:pPr>
            <a:r>
              <a:rPr lang="en-US" altLang="en-US" sz="2800" smtClean="0">
                <a:cs typeface="Times New Roman" pitchFamily="18" charset="0"/>
              </a:rPr>
              <a:t>Perimeter Fencing, Enclosures, signs</a:t>
            </a:r>
          </a:p>
          <a:p>
            <a:pPr>
              <a:lnSpc>
                <a:spcPct val="150000"/>
              </a:lnSpc>
              <a:buFont typeface="Arial" charset="0"/>
              <a:buChar char="•"/>
            </a:pPr>
            <a:r>
              <a:rPr lang="en-US" altLang="en-US" sz="2800" smtClean="0">
                <a:cs typeface="Times New Roman" pitchFamily="18" charset="0"/>
              </a:rPr>
              <a:t>Temporary Barricades around Hazards.</a:t>
            </a:r>
          </a:p>
          <a:p>
            <a:endParaRPr lang="en-US" altLang="en-US" sz="2800" smtClean="0"/>
          </a:p>
          <a:p>
            <a:endParaRPr lang="en-US" altLang="en-US" sz="2800" smtClean="0"/>
          </a:p>
          <a:p>
            <a:endParaRPr lang="en-US" altLang="en-US" sz="28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altLang="en-US" smtClean="0"/>
              <a:t>Hazard Prevention and Controls</a:t>
            </a:r>
            <a:br>
              <a:rPr lang="en-US" altLang="en-US" smtClean="0"/>
            </a:br>
            <a:r>
              <a:rPr lang="en-US" altLang="en-US" smtClean="0"/>
              <a:t>Pre-Construction site analysis</a:t>
            </a:r>
          </a:p>
        </p:txBody>
      </p:sp>
      <p:sp>
        <p:nvSpPr>
          <p:cNvPr id="9219" name="Content Placeholder 2"/>
          <p:cNvSpPr>
            <a:spLocks noGrp="1"/>
          </p:cNvSpPr>
          <p:nvPr>
            <p:ph idx="1"/>
          </p:nvPr>
        </p:nvSpPr>
        <p:spPr>
          <a:xfrm>
            <a:off x="762000" y="1981200"/>
            <a:ext cx="7696200" cy="4038600"/>
          </a:xfrm>
        </p:spPr>
        <p:txBody>
          <a:bodyPr/>
          <a:lstStyle/>
          <a:p>
            <a:pPr>
              <a:buSzPct val="75000"/>
              <a:buFont typeface="Arial" charset="0"/>
              <a:buChar char="•"/>
            </a:pPr>
            <a:r>
              <a:rPr lang="en-US" altLang="en-US" sz="3000" smtClean="0">
                <a:cs typeface="Times New Roman" pitchFamily="18" charset="0"/>
              </a:rPr>
              <a:t>Identify Potential Known Hazards.</a:t>
            </a:r>
          </a:p>
          <a:p>
            <a:pPr>
              <a:buSzPct val="75000"/>
              <a:buFont typeface="Arial" charset="0"/>
              <a:buChar char="•"/>
            </a:pPr>
            <a:r>
              <a:rPr lang="en-US" altLang="en-US" sz="3000" smtClean="0">
                <a:cs typeface="Times New Roman" pitchFamily="18" charset="0"/>
              </a:rPr>
              <a:t>Employee Training?</a:t>
            </a:r>
          </a:p>
          <a:p>
            <a:pPr>
              <a:buSzPct val="75000"/>
              <a:buFont typeface="Arial" charset="0"/>
              <a:buChar char="•"/>
            </a:pPr>
            <a:r>
              <a:rPr lang="en-US" altLang="en-US" sz="3000" smtClean="0">
                <a:cs typeface="Times New Roman" pitchFamily="18" charset="0"/>
              </a:rPr>
              <a:t>Job Conditions: Haul Roads, Access Points, Proper light if working at night</a:t>
            </a:r>
          </a:p>
          <a:p>
            <a:pPr>
              <a:buSzPct val="75000"/>
              <a:buFont typeface="Arial" charset="0"/>
              <a:buChar char="•"/>
            </a:pPr>
            <a:r>
              <a:rPr lang="en-US" altLang="en-US" sz="3000" smtClean="0">
                <a:cs typeface="Times New Roman" pitchFamily="18" charset="0"/>
              </a:rPr>
              <a:t>Location of Storage Areas, office buildings.</a:t>
            </a:r>
          </a:p>
          <a:p>
            <a:pPr>
              <a:buSzPct val="75000"/>
              <a:buFont typeface="Arial" charset="0"/>
              <a:buChar char="•"/>
            </a:pPr>
            <a:r>
              <a:rPr lang="en-US" altLang="en-US" sz="3000" smtClean="0">
                <a:cs typeface="Times New Roman" pitchFamily="18" charset="0"/>
              </a:rPr>
              <a:t>Tool, Storage and Change Trailers.</a:t>
            </a:r>
          </a:p>
          <a:p>
            <a:pPr>
              <a:buSzPct val="75000"/>
              <a:buFont typeface="Wingdings" pitchFamily="2" charset="2"/>
              <a:buNone/>
            </a:pPr>
            <a:endParaRPr lang="en-US" altLang="en-US" sz="3000" smtClean="0">
              <a:cs typeface="Times New Roman" pitchFamily="18" charset="0"/>
            </a:endParaRPr>
          </a:p>
          <a:p>
            <a:pPr>
              <a:buSzPct val="75000"/>
              <a:buFont typeface="Wingdings" pitchFamily="2" charset="2"/>
              <a:buNone/>
            </a:pPr>
            <a:endParaRPr lang="en-US" altLang="en-US" sz="3000" smtClean="0"/>
          </a:p>
          <a:p>
            <a:pPr>
              <a:buSzPct val="75000"/>
            </a:pPr>
            <a:endParaRPr lang="en-US" altLang="en-US" sz="3000" smtClean="0"/>
          </a:p>
          <a:p>
            <a:pPr>
              <a:buSzPct val="75000"/>
            </a:pPr>
            <a:endParaRPr lang="en-US" altLang="en-US" sz="30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altLang="en-US" smtClean="0"/>
              <a:t>Hazard Prevention and Controls</a:t>
            </a:r>
            <a:br>
              <a:rPr lang="en-US" altLang="en-US" smtClean="0"/>
            </a:br>
            <a:r>
              <a:rPr lang="en-US" altLang="en-US" smtClean="0"/>
              <a:t>Spotters</a:t>
            </a:r>
          </a:p>
        </p:txBody>
      </p:sp>
      <p:sp>
        <p:nvSpPr>
          <p:cNvPr id="10243" name="Content Placeholder 2"/>
          <p:cNvSpPr>
            <a:spLocks noGrp="1"/>
          </p:cNvSpPr>
          <p:nvPr>
            <p:ph idx="1"/>
          </p:nvPr>
        </p:nvSpPr>
        <p:spPr>
          <a:xfrm>
            <a:off x="762000" y="1981200"/>
            <a:ext cx="7696200" cy="4495800"/>
          </a:xfrm>
        </p:spPr>
        <p:txBody>
          <a:bodyPr/>
          <a:lstStyle/>
          <a:p>
            <a:pPr>
              <a:lnSpc>
                <a:spcPct val="120000"/>
              </a:lnSpc>
              <a:spcAft>
                <a:spcPts val="625"/>
              </a:spcAft>
              <a:buFont typeface="Arial" charset="0"/>
              <a:buChar char="•"/>
            </a:pPr>
            <a:r>
              <a:rPr lang="en-US" altLang="en-US" sz="3200" smtClean="0">
                <a:cs typeface="Times New Roman" pitchFamily="18" charset="0"/>
              </a:rPr>
              <a:t>Necessary around vehicles or equipment when:</a:t>
            </a:r>
          </a:p>
          <a:p>
            <a:pPr lvl="1">
              <a:lnSpc>
                <a:spcPct val="120000"/>
              </a:lnSpc>
              <a:spcAft>
                <a:spcPts val="625"/>
              </a:spcAft>
            </a:pPr>
            <a:r>
              <a:rPr lang="en-US" altLang="en-US" sz="2700" smtClean="0">
                <a:cs typeface="Times New Roman" pitchFamily="18" charset="0"/>
              </a:rPr>
              <a:t>A driver or operator does not have a full view of the intended path of travel</a:t>
            </a:r>
          </a:p>
          <a:p>
            <a:pPr lvl="1">
              <a:lnSpc>
                <a:spcPct val="120000"/>
              </a:lnSpc>
              <a:spcAft>
                <a:spcPts val="625"/>
              </a:spcAft>
            </a:pPr>
            <a:r>
              <a:rPr lang="en-US" altLang="en-US" sz="2700" smtClean="0">
                <a:cs typeface="Times New Roman" pitchFamily="18" charset="0"/>
              </a:rPr>
              <a:t>Backing with limited visibility or space </a:t>
            </a:r>
          </a:p>
          <a:p>
            <a:pPr lvl="1">
              <a:lnSpc>
                <a:spcPct val="120000"/>
              </a:lnSpc>
              <a:spcAft>
                <a:spcPts val="625"/>
              </a:spcAft>
            </a:pPr>
            <a:r>
              <a:rPr lang="en-US" altLang="en-US" sz="2700" smtClean="0">
                <a:cs typeface="Times New Roman" pitchFamily="18" charset="0"/>
              </a:rPr>
              <a:t>Backing or maneuvering trailers </a:t>
            </a:r>
          </a:p>
          <a:p>
            <a:pPr lvl="1">
              <a:lnSpc>
                <a:spcPct val="120000"/>
              </a:lnSpc>
              <a:spcAft>
                <a:spcPts val="625"/>
              </a:spcAft>
            </a:pPr>
            <a:r>
              <a:rPr lang="en-US" altLang="en-US" sz="2700" smtClean="0">
                <a:cs typeface="Times New Roman" pitchFamily="18" charset="0"/>
              </a:rPr>
              <a:t>Maneuvering with limited space</a:t>
            </a:r>
          </a:p>
          <a:p>
            <a:pPr>
              <a:buSzPct val="75000"/>
              <a:buFont typeface="Wingdings" pitchFamily="2" charset="2"/>
              <a:buNone/>
            </a:pPr>
            <a:endParaRPr lang="en-US" altLang="en-US" sz="3200" smtClean="0"/>
          </a:p>
          <a:p>
            <a:pPr>
              <a:buSzPct val="75000"/>
            </a:pPr>
            <a:endParaRPr lang="en-US" altLang="en-US" sz="3200" smtClean="0"/>
          </a:p>
          <a:p>
            <a:pPr>
              <a:buSzPct val="75000"/>
            </a:pPr>
            <a:endParaRPr lang="en-US" altLang="en-US" sz="32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altLang="en-US" smtClean="0"/>
              <a:t>Spotters Hand Signals</a:t>
            </a:r>
          </a:p>
        </p:txBody>
      </p:sp>
      <p:pic>
        <p:nvPicPr>
          <p:cNvPr id="11267" name="Picture 2"/>
          <p:cNvPicPr>
            <a:picLocks noGrp="1" noChangeAspect="1" noChangeArrowheads="1"/>
          </p:cNvPicPr>
          <p:nvPr>
            <p:ph idx="1"/>
          </p:nvPr>
        </p:nvPicPr>
        <p:blipFill>
          <a:blip r:embed="rId3">
            <a:extLst>
              <a:ext uri="{28A0092B-C50C-407E-A947-70E740481C1C}">
                <a14:useLocalDpi xmlns:a14="http://schemas.microsoft.com/office/drawing/2010/main"/>
              </a:ext>
            </a:extLst>
          </a:blip>
          <a:srcRect/>
          <a:stretch>
            <a:fillRect/>
          </a:stretch>
        </p:blipFill>
        <p:spPr>
          <a:xfrm>
            <a:off x="152400" y="1752600"/>
            <a:ext cx="2057400" cy="2400300"/>
          </a:xfrm>
          <a:noFill/>
        </p:spPr>
      </p:pic>
      <p:pic>
        <p:nvPicPr>
          <p:cNvPr id="11268" name="Picture 3"/>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152400" y="4114800"/>
            <a:ext cx="2057400"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pic>
        <p:nvPicPr>
          <p:cNvPr id="11269" name="Picture 4"/>
          <p:cNvPicPr>
            <a:picLocks noChangeAspect="1"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4800600" y="1752600"/>
            <a:ext cx="2057400"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pic>
        <p:nvPicPr>
          <p:cNvPr id="11270" name="Picture 5"/>
          <p:cNvPicPr>
            <a:picLocks noChangeAspect="1" noChangeArrowheads="1"/>
          </p:cNvPicPr>
          <p:nvPr/>
        </p:nvPicPr>
        <p:blipFill>
          <a:blip r:embed="rId6">
            <a:extLst>
              <a:ext uri="{28A0092B-C50C-407E-A947-70E740481C1C}">
                <a14:useLocalDpi xmlns:a14="http://schemas.microsoft.com/office/drawing/2010/main"/>
              </a:ext>
            </a:extLst>
          </a:blip>
          <a:srcRect/>
          <a:stretch>
            <a:fillRect/>
          </a:stretch>
        </p:blipFill>
        <p:spPr bwMode="auto">
          <a:xfrm>
            <a:off x="4800600" y="4114800"/>
            <a:ext cx="2057400"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
        <p:nvSpPr>
          <p:cNvPr id="11271" name="TextBox 7"/>
          <p:cNvSpPr txBox="1">
            <a:spLocks noChangeArrowheads="1"/>
          </p:cNvSpPr>
          <p:nvPr/>
        </p:nvSpPr>
        <p:spPr bwMode="auto">
          <a:xfrm>
            <a:off x="2251075" y="1981200"/>
            <a:ext cx="23209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2800"/>
              <a:t>Straight Back</a:t>
            </a:r>
          </a:p>
        </p:txBody>
      </p:sp>
      <p:sp>
        <p:nvSpPr>
          <p:cNvPr id="11272" name="TextBox 8"/>
          <p:cNvSpPr txBox="1">
            <a:spLocks noChangeArrowheads="1"/>
          </p:cNvSpPr>
          <p:nvPr/>
        </p:nvSpPr>
        <p:spPr bwMode="auto">
          <a:xfrm>
            <a:off x="2133600" y="5495925"/>
            <a:ext cx="19224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2800"/>
              <a:t>Back Right</a:t>
            </a:r>
          </a:p>
        </p:txBody>
      </p:sp>
      <p:sp>
        <p:nvSpPr>
          <p:cNvPr id="11273" name="TextBox 9"/>
          <p:cNvSpPr txBox="1">
            <a:spLocks noChangeArrowheads="1"/>
          </p:cNvSpPr>
          <p:nvPr/>
        </p:nvSpPr>
        <p:spPr bwMode="auto">
          <a:xfrm>
            <a:off x="6746875" y="1828800"/>
            <a:ext cx="16811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2800"/>
              <a:t>Back Left</a:t>
            </a:r>
          </a:p>
        </p:txBody>
      </p:sp>
      <p:sp>
        <p:nvSpPr>
          <p:cNvPr id="11274" name="TextBox 10"/>
          <p:cNvSpPr txBox="1">
            <a:spLocks noChangeArrowheads="1"/>
          </p:cNvSpPr>
          <p:nvPr/>
        </p:nvSpPr>
        <p:spPr bwMode="auto">
          <a:xfrm>
            <a:off x="7075488" y="5257800"/>
            <a:ext cx="11541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2800"/>
              <a:t>STOP</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altLang="en-US" smtClean="0"/>
              <a:t>Hazard Prevention and Controls</a:t>
            </a:r>
            <a:br>
              <a:rPr lang="en-US" altLang="en-US" smtClean="0"/>
            </a:br>
            <a:r>
              <a:rPr lang="en-US" altLang="en-US" smtClean="0"/>
              <a:t>Perimeter Fencing</a:t>
            </a:r>
          </a:p>
        </p:txBody>
      </p:sp>
      <p:sp>
        <p:nvSpPr>
          <p:cNvPr id="12291" name="Content Placeholder 2"/>
          <p:cNvSpPr>
            <a:spLocks noGrp="1"/>
          </p:cNvSpPr>
          <p:nvPr>
            <p:ph idx="1"/>
          </p:nvPr>
        </p:nvSpPr>
        <p:spPr>
          <a:xfrm>
            <a:off x="762000" y="1600200"/>
            <a:ext cx="7696200" cy="4495800"/>
          </a:xfrm>
        </p:spPr>
        <p:txBody>
          <a:bodyPr/>
          <a:lstStyle/>
          <a:p>
            <a:pPr>
              <a:lnSpc>
                <a:spcPct val="120000"/>
              </a:lnSpc>
              <a:spcAft>
                <a:spcPts val="625"/>
              </a:spcAft>
              <a:buFont typeface="Arial" charset="0"/>
              <a:buChar char="•"/>
            </a:pPr>
            <a:r>
              <a:rPr lang="en-US" altLang="en-US" sz="3200" smtClean="0">
                <a:cs typeface="Times New Roman" pitchFamily="18" charset="0"/>
              </a:rPr>
              <a:t>Necessary around vehicles or equipment to safeguard employees</a:t>
            </a:r>
          </a:p>
          <a:p>
            <a:pPr>
              <a:lnSpc>
                <a:spcPct val="120000"/>
              </a:lnSpc>
              <a:spcAft>
                <a:spcPts val="625"/>
              </a:spcAft>
              <a:buFont typeface="Arial" charset="0"/>
              <a:buChar char="•"/>
            </a:pPr>
            <a:endParaRPr lang="en-US" altLang="en-US" sz="3200" smtClean="0"/>
          </a:p>
          <a:p>
            <a:pPr>
              <a:buSzPct val="75000"/>
            </a:pPr>
            <a:endParaRPr lang="en-US" altLang="en-US" sz="3200" smtClean="0"/>
          </a:p>
          <a:p>
            <a:pPr>
              <a:buSzPct val="75000"/>
            </a:pPr>
            <a:endParaRPr lang="en-US" altLang="en-US" sz="3200" smtClean="0"/>
          </a:p>
        </p:txBody>
      </p:sp>
      <p:pic>
        <p:nvPicPr>
          <p:cNvPr id="12292" name="Picture 4" descr="J:\1-680x507.jpg"/>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066800" y="2819400"/>
            <a:ext cx="6858000" cy="363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tudio">
  <a:themeElements>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fontScheme name="Studio">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clrMap bg1="lt1" tx1="dk1" bg2="lt2" tx2="dk2" accent1="accent1" accent2="accent2" accent3="accent3" accent4="accent4" accent5="accent5" accent6="accent6" hlink="hlink" folHlink="folHlink"/>
    </a:extraClrScheme>
    <a:extraClrScheme>
      <a:clrScheme name="Studio 2">
        <a:dk1>
          <a:srgbClr val="000000"/>
        </a:dk1>
        <a:lt1>
          <a:srgbClr val="FFFFFF"/>
        </a:lt1>
        <a:dk2>
          <a:srgbClr val="3732A0"/>
        </a:dk2>
        <a:lt2>
          <a:srgbClr val="666699"/>
        </a:lt2>
        <a:accent1>
          <a:srgbClr val="CCCCFF"/>
        </a:accent1>
        <a:accent2>
          <a:srgbClr val="009999"/>
        </a:accent2>
        <a:accent3>
          <a:srgbClr val="FFFFFF"/>
        </a:accent3>
        <a:accent4>
          <a:srgbClr val="000000"/>
        </a:accent4>
        <a:accent5>
          <a:srgbClr val="E2E2FF"/>
        </a:accent5>
        <a:accent6>
          <a:srgbClr val="008A8A"/>
        </a:accent6>
        <a:hlink>
          <a:srgbClr val="3366CC"/>
        </a:hlink>
        <a:folHlink>
          <a:srgbClr val="9094B8"/>
        </a:folHlink>
      </a:clrScheme>
      <a:clrMap bg1="lt1" tx1="dk1" bg2="lt2" tx2="dk2" accent1="accent1" accent2="accent2" accent3="accent3" accent4="accent4" accent5="accent5" accent6="accent6" hlink="hlink" folHlink="folHlink"/>
    </a:extraClrScheme>
    <a:extraClrScheme>
      <a:clrScheme name="Studio 3">
        <a:dk1>
          <a:srgbClr val="000000"/>
        </a:dk1>
        <a:lt1>
          <a:srgbClr val="FFFFFF"/>
        </a:lt1>
        <a:dk2>
          <a:srgbClr val="CD0505"/>
        </a:dk2>
        <a:lt2>
          <a:srgbClr val="5F5F5F"/>
        </a:lt2>
        <a:accent1>
          <a:srgbClr val="D2D5DE"/>
        </a:accent1>
        <a:accent2>
          <a:srgbClr val="D55757"/>
        </a:accent2>
        <a:accent3>
          <a:srgbClr val="FFFFFF"/>
        </a:accent3>
        <a:accent4>
          <a:srgbClr val="000000"/>
        </a:accent4>
        <a:accent5>
          <a:srgbClr val="E5E7EC"/>
        </a:accent5>
        <a:accent6>
          <a:srgbClr val="C14E4E"/>
        </a:accent6>
        <a:hlink>
          <a:srgbClr val="F42D1E"/>
        </a:hlink>
        <a:folHlink>
          <a:srgbClr val="7C849E"/>
        </a:folHlink>
      </a:clrScheme>
      <a:clrMap bg1="lt1" tx1="dk1" bg2="lt2" tx2="dk2" accent1="accent1" accent2="accent2" accent3="accent3" accent4="accent4" accent5="accent5" accent6="accent6" hlink="hlink" folHlink="folHlink"/>
    </a:extraClrScheme>
    <a:extraClrScheme>
      <a:clrScheme name="Studio 4">
        <a:dk1>
          <a:srgbClr val="000000"/>
        </a:dk1>
        <a:lt1>
          <a:srgbClr val="FFFFFF"/>
        </a:lt1>
        <a:dk2>
          <a:srgbClr val="551A07"/>
        </a:dk2>
        <a:lt2>
          <a:srgbClr val="CC3300"/>
        </a:lt2>
        <a:accent1>
          <a:srgbClr val="F4B400"/>
        </a:accent1>
        <a:accent2>
          <a:srgbClr val="993300"/>
        </a:accent2>
        <a:accent3>
          <a:srgbClr val="FFFFFF"/>
        </a:accent3>
        <a:accent4>
          <a:srgbClr val="000000"/>
        </a:accent4>
        <a:accent5>
          <a:srgbClr val="F8D6AA"/>
        </a:accent5>
        <a:accent6>
          <a:srgbClr val="8A2D00"/>
        </a:accent6>
        <a:hlink>
          <a:srgbClr val="FF3300"/>
        </a:hlink>
        <a:folHlink>
          <a:srgbClr val="666699"/>
        </a:folHlink>
      </a:clrScheme>
      <a:clrMap bg1="lt1" tx1="dk1" bg2="lt2" tx2="dk2" accent1="accent1" accent2="accent2" accent3="accent3" accent4="accent4" accent5="accent5" accent6="accent6" hlink="hlink" folHlink="folHlink"/>
    </a:extraClrScheme>
    <a:extraClrScheme>
      <a:clrScheme name="Studio 5">
        <a:dk1>
          <a:srgbClr val="000000"/>
        </a:dk1>
        <a:lt1>
          <a:srgbClr val="FFFFFF"/>
        </a:lt1>
        <a:dk2>
          <a:srgbClr val="FF0000"/>
        </a:dk2>
        <a:lt2>
          <a:srgbClr val="FFCC00"/>
        </a:lt2>
        <a:accent1>
          <a:srgbClr val="66CCFF"/>
        </a:accent1>
        <a:accent2>
          <a:srgbClr val="009900"/>
        </a:accent2>
        <a:accent3>
          <a:srgbClr val="FFFFFF"/>
        </a:accent3>
        <a:accent4>
          <a:srgbClr val="000000"/>
        </a:accent4>
        <a:accent5>
          <a:srgbClr val="B8E2FF"/>
        </a:accent5>
        <a:accent6>
          <a:srgbClr val="008A00"/>
        </a:accent6>
        <a:hlink>
          <a:srgbClr val="FF3300"/>
        </a:hlink>
        <a:folHlink>
          <a:srgbClr val="6600FF"/>
        </a:folHlink>
      </a:clrScheme>
      <a:clrMap bg1="lt1" tx1="dk1" bg2="lt2" tx2="dk2" accent1="accent1" accent2="accent2" accent3="accent3" accent4="accent4" accent5="accent5" accent6="accent6" hlink="hlink" folHlink="folHlink"/>
    </a:extraClrScheme>
    <a:extraClrScheme>
      <a:clrScheme name="Studio 6">
        <a:dk1>
          <a:srgbClr val="666633"/>
        </a:dk1>
        <a:lt1>
          <a:srgbClr val="FFFFFF"/>
        </a:lt1>
        <a:dk2>
          <a:srgbClr val="000000"/>
        </a:dk2>
        <a:lt2>
          <a:srgbClr val="CC3300"/>
        </a:lt2>
        <a:accent1>
          <a:srgbClr val="808000"/>
        </a:accent1>
        <a:accent2>
          <a:srgbClr val="FF9900"/>
        </a:accent2>
        <a:accent3>
          <a:srgbClr val="AAAAAA"/>
        </a:accent3>
        <a:accent4>
          <a:srgbClr val="DADADA"/>
        </a:accent4>
        <a:accent5>
          <a:srgbClr val="C0C0AA"/>
        </a:accent5>
        <a:accent6>
          <a:srgbClr val="E78A00"/>
        </a:accent6>
        <a:hlink>
          <a:srgbClr val="CC6600"/>
        </a:hlink>
        <a:folHlink>
          <a:srgbClr val="434B1F"/>
        </a:folHlink>
      </a:clrScheme>
      <a:clrMap bg1="dk2" tx1="lt1" bg2="dk1" tx2="lt2" accent1="accent1" accent2="accent2" accent3="accent3" accent4="accent4" accent5="accent5" accent6="accent6" hlink="hlink" folHlink="folHlink"/>
    </a:extraClrScheme>
    <a:extraClrScheme>
      <a:clrScheme name="Studio 7">
        <a:dk1>
          <a:srgbClr val="766997"/>
        </a:dk1>
        <a:lt1>
          <a:srgbClr val="FFFFFF"/>
        </a:lt1>
        <a:dk2>
          <a:srgbClr val="530901"/>
        </a:dk2>
        <a:lt2>
          <a:srgbClr val="FFFFFF"/>
        </a:lt2>
        <a:accent1>
          <a:srgbClr val="FF3300"/>
        </a:accent1>
        <a:accent2>
          <a:srgbClr val="CC6600"/>
        </a:accent2>
        <a:accent3>
          <a:srgbClr val="B3AAAA"/>
        </a:accent3>
        <a:accent4>
          <a:srgbClr val="DADADA"/>
        </a:accent4>
        <a:accent5>
          <a:srgbClr val="FFADAA"/>
        </a:accent5>
        <a:accent6>
          <a:srgbClr val="B95C00"/>
        </a:accent6>
        <a:hlink>
          <a:srgbClr val="FF9900"/>
        </a:hlink>
        <a:folHlink>
          <a:srgbClr val="993300"/>
        </a:folHlink>
      </a:clrScheme>
      <a:clrMap bg1="dk2" tx1="lt1" bg2="dk1" tx2="lt2" accent1="accent1" accent2="accent2" accent3="accent3" accent4="accent4" accent5="accent5" accent6="accent6" hlink="hlink" folHlink="folHlink"/>
    </a:extraClrScheme>
    <a:extraClrScheme>
      <a:clrScheme name="Studio 8">
        <a:dk1>
          <a:srgbClr val="666699"/>
        </a:dk1>
        <a:lt1>
          <a:srgbClr val="FFFFFF"/>
        </a:lt1>
        <a:dk2>
          <a:srgbClr val="4C004C"/>
        </a:dk2>
        <a:lt2>
          <a:srgbClr val="FFFFFF"/>
        </a:lt2>
        <a:accent1>
          <a:srgbClr val="0099CC"/>
        </a:accent1>
        <a:accent2>
          <a:srgbClr val="993366"/>
        </a:accent2>
        <a:accent3>
          <a:srgbClr val="B2AAB2"/>
        </a:accent3>
        <a:accent4>
          <a:srgbClr val="DADADA"/>
        </a:accent4>
        <a:accent5>
          <a:srgbClr val="AACAE2"/>
        </a:accent5>
        <a:accent6>
          <a:srgbClr val="8A2D5C"/>
        </a:accent6>
        <a:hlink>
          <a:srgbClr val="99CC00"/>
        </a:hlink>
        <a:folHlink>
          <a:srgbClr val="006699"/>
        </a:folHlink>
      </a:clrScheme>
      <a:clrMap bg1="dk2" tx1="lt1" bg2="dk1" tx2="lt2" accent1="accent1" accent2="accent2" accent3="accent3" accent4="accent4" accent5="accent5" accent6="accent6" hlink="hlink" folHlink="folHlink"/>
    </a:extraClrScheme>
    <a:extraClrScheme>
      <a:clrScheme name="Studio 9">
        <a:dk1>
          <a:srgbClr val="565682"/>
        </a:dk1>
        <a:lt1>
          <a:srgbClr val="FFFFFF"/>
        </a:lt1>
        <a:dk2>
          <a:srgbClr val="1E1551"/>
        </a:dk2>
        <a:lt2>
          <a:srgbClr val="CCFFFF"/>
        </a:lt2>
        <a:accent1>
          <a:srgbClr val="33CCCC"/>
        </a:accent1>
        <a:accent2>
          <a:srgbClr val="009999"/>
        </a:accent2>
        <a:accent3>
          <a:srgbClr val="ABAAB3"/>
        </a:accent3>
        <a:accent4>
          <a:srgbClr val="DADADA"/>
        </a:accent4>
        <a:accent5>
          <a:srgbClr val="ADE2E2"/>
        </a:accent5>
        <a:accent6>
          <a:srgbClr val="008A8A"/>
        </a:accent6>
        <a:hlink>
          <a:srgbClr val="FF9900"/>
        </a:hlink>
        <a:folHlink>
          <a:srgbClr val="005986"/>
        </a:folHlink>
      </a:clrScheme>
      <a:clrMap bg1="dk2" tx1="lt1" bg2="dk1" tx2="lt2" accent1="accent1" accent2="accent2" accent3="accent3" accent4="accent4" accent5="accent5" accent6="accent6" hlink="hlink" folHlink="folHlink"/>
    </a:extraClrScheme>
    <a:extraClrScheme>
      <a:clrScheme name="Studio 10">
        <a:dk1>
          <a:srgbClr val="CCCC99"/>
        </a:dk1>
        <a:lt1>
          <a:srgbClr val="FFFFFF"/>
        </a:lt1>
        <a:dk2>
          <a:srgbClr val="2E5D5C"/>
        </a:dk2>
        <a:lt2>
          <a:srgbClr val="FFFFFF"/>
        </a:lt2>
        <a:accent1>
          <a:srgbClr val="0099CC"/>
        </a:accent1>
        <a:accent2>
          <a:srgbClr val="D6E0E0"/>
        </a:accent2>
        <a:accent3>
          <a:srgbClr val="ADB6B5"/>
        </a:accent3>
        <a:accent4>
          <a:srgbClr val="DADADA"/>
        </a:accent4>
        <a:accent5>
          <a:srgbClr val="AACAE2"/>
        </a:accent5>
        <a:accent6>
          <a:srgbClr val="C2CBCB"/>
        </a:accent6>
        <a:hlink>
          <a:srgbClr val="CCCC99"/>
        </a:hlink>
        <a:folHlink>
          <a:srgbClr val="428A8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Studio</Template>
  <TotalTime>5236</TotalTime>
  <Words>1180</Words>
  <Application>Microsoft Office PowerPoint</Application>
  <PresentationFormat>On-screen Show (4:3)</PresentationFormat>
  <Paragraphs>158</Paragraphs>
  <Slides>19</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Arial Black</vt:lpstr>
      <vt:lpstr>Wingdings</vt:lpstr>
      <vt:lpstr>Times New Roman</vt:lpstr>
      <vt:lpstr>Symbol</vt:lpstr>
      <vt:lpstr>ＭＳ Ｐゴシック</vt:lpstr>
      <vt:lpstr>Studio</vt:lpstr>
      <vt:lpstr>Safety Training Presentations</vt:lpstr>
      <vt:lpstr>FY-12 OSHA Susan Harwood Grant Program</vt:lpstr>
      <vt:lpstr>Objectives:</vt:lpstr>
      <vt:lpstr>Heavy Equipment Hazards</vt:lpstr>
      <vt:lpstr>Hazard Prevention and Controls</vt:lpstr>
      <vt:lpstr>Hazard Prevention and Controls Pre-Construction site analysis</vt:lpstr>
      <vt:lpstr>Hazard Prevention and Controls Spotters</vt:lpstr>
      <vt:lpstr>Spotters Hand Signals</vt:lpstr>
      <vt:lpstr>Hazard Prevention and Controls Perimeter Fencing</vt:lpstr>
      <vt:lpstr>Working Around power lines</vt:lpstr>
      <vt:lpstr>Working Near Power Lines</vt:lpstr>
      <vt:lpstr>Crane Hand Signals (Spotters)</vt:lpstr>
      <vt:lpstr>OSHA Prevention Videos (V-Tool)</vt:lpstr>
      <vt:lpstr>OSHA Prevention Videos (V-Tool)</vt:lpstr>
      <vt:lpstr>Prevention Videos </vt:lpstr>
      <vt:lpstr>Summary</vt:lpstr>
      <vt:lpstr>Helpful OSHA Resources</vt:lpstr>
      <vt:lpstr>OSHA Contact Numbers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IOSH’s Safety Training Presentations</dc:title>
  <dc:creator>Alton L. Scott</dc:creator>
  <cp:lastModifiedBy>Vosburgh, Linda - OSHA</cp:lastModifiedBy>
  <cp:revision>173</cp:revision>
  <cp:lastPrinted>2011-11-22T16:42:30Z</cp:lastPrinted>
  <dcterms:created xsi:type="dcterms:W3CDTF">1999-08-14T00:35:00Z</dcterms:created>
  <dcterms:modified xsi:type="dcterms:W3CDTF">2014-02-25T14:51:48Z</dcterms:modified>
</cp:coreProperties>
</file>