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7"/>
  </p:notesMasterIdLst>
  <p:handoutMasterIdLst>
    <p:handoutMasterId r:id="rId28"/>
  </p:handoutMasterIdLst>
  <p:sldIdLst>
    <p:sldId id="256" r:id="rId2"/>
    <p:sldId id="360" r:id="rId3"/>
    <p:sldId id="307" r:id="rId4"/>
    <p:sldId id="342" r:id="rId5"/>
    <p:sldId id="347" r:id="rId6"/>
    <p:sldId id="341" r:id="rId7"/>
    <p:sldId id="343" r:id="rId8"/>
    <p:sldId id="348" r:id="rId9"/>
    <p:sldId id="310" r:id="rId10"/>
    <p:sldId id="338" r:id="rId11"/>
    <p:sldId id="359" r:id="rId12"/>
    <p:sldId id="345" r:id="rId13"/>
    <p:sldId id="312" r:id="rId14"/>
    <p:sldId id="355" r:id="rId15"/>
    <p:sldId id="344" r:id="rId16"/>
    <p:sldId id="313" r:id="rId17"/>
    <p:sldId id="352" r:id="rId18"/>
    <p:sldId id="353" r:id="rId19"/>
    <p:sldId id="354" r:id="rId20"/>
    <p:sldId id="311" r:id="rId21"/>
    <p:sldId id="357" r:id="rId22"/>
    <p:sldId id="322" r:id="rId23"/>
    <p:sldId id="258" r:id="rId24"/>
    <p:sldId id="361" r:id="rId25"/>
    <p:sldId id="301" r:id="rId26"/>
  </p:sldIdLst>
  <p:sldSz cx="9144000" cy="6858000" type="screen4x3"/>
  <p:notesSz cx="7026275" cy="93122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5560" autoAdjust="0"/>
  </p:normalViewPr>
  <p:slideViewPr>
    <p:cSldViewPr>
      <p:cViewPr varScale="1">
        <p:scale>
          <a:sx n="75" d="100"/>
          <a:sy n="75" d="100"/>
        </p:scale>
        <p:origin x="-1266" y="-96"/>
      </p:cViewPr>
      <p:guideLst>
        <p:guide orient="horz" pos="8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6" d="100"/>
        <a:sy n="116" d="100"/>
      </p:scale>
      <p:origin x="0" y="2718"/>
    </p:cViewPr>
  </p:sorterViewPr>
  <p:notesViewPr>
    <p:cSldViewPr>
      <p:cViewPr>
        <p:scale>
          <a:sx n="75" d="100"/>
          <a:sy n="75" d="100"/>
        </p:scale>
        <p:origin x="-1404" y="-60"/>
      </p:cViewPr>
      <p:guideLst>
        <p:guide orient="horz" pos="2934"/>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5435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61" tIns="45881" rIns="91761" bIns="45881" numCol="1" anchor="t" anchorCtr="0" compatLnSpc="1">
            <a:prstTxWarp prst="textNoShape">
              <a:avLst/>
            </a:prstTxWarp>
          </a:bodyPr>
          <a:lstStyle>
            <a:lvl1pPr defTabSz="918922">
              <a:defRPr sz="1200">
                <a:latin typeface="Times New Roman" pitchFamily="18" charset="0"/>
              </a:defRPr>
            </a:lvl1pPr>
          </a:lstStyle>
          <a:p>
            <a:pPr>
              <a:defRPr/>
            </a:pPr>
            <a:endParaRPr lang="en-US"/>
          </a:p>
        </p:txBody>
      </p:sp>
      <p:sp>
        <p:nvSpPr>
          <p:cNvPr id="54275" name="Rectangle 3"/>
          <p:cNvSpPr>
            <a:spLocks noGrp="1" noChangeArrowheads="1"/>
          </p:cNvSpPr>
          <p:nvPr>
            <p:ph type="dt" sz="quarter" idx="1"/>
          </p:nvPr>
        </p:nvSpPr>
        <p:spPr bwMode="auto">
          <a:xfrm>
            <a:off x="3971925" y="0"/>
            <a:ext cx="3054350" cy="45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61" tIns="45881" rIns="91761" bIns="45881" numCol="1" anchor="t" anchorCtr="0" compatLnSpc="1">
            <a:prstTxWarp prst="textNoShape">
              <a:avLst/>
            </a:prstTxWarp>
          </a:bodyPr>
          <a:lstStyle>
            <a:lvl1pPr algn="r" defTabSz="918922">
              <a:defRPr sz="1200">
                <a:latin typeface="Times New Roman" pitchFamily="18" charset="0"/>
              </a:defRPr>
            </a:lvl1pPr>
          </a:lstStyle>
          <a:p>
            <a:pPr>
              <a:defRPr/>
            </a:pPr>
            <a:endParaRPr lang="en-US"/>
          </a:p>
        </p:txBody>
      </p:sp>
      <p:sp>
        <p:nvSpPr>
          <p:cNvPr id="54276" name="Rectangle 4"/>
          <p:cNvSpPr>
            <a:spLocks noGrp="1" noChangeArrowheads="1"/>
          </p:cNvSpPr>
          <p:nvPr>
            <p:ph type="ftr" sz="quarter" idx="2"/>
          </p:nvPr>
        </p:nvSpPr>
        <p:spPr bwMode="auto">
          <a:xfrm>
            <a:off x="0" y="8853488"/>
            <a:ext cx="3054350" cy="45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61" tIns="45881" rIns="91761" bIns="45881" numCol="1" anchor="b" anchorCtr="0" compatLnSpc="1">
            <a:prstTxWarp prst="textNoShape">
              <a:avLst/>
            </a:prstTxWarp>
          </a:bodyPr>
          <a:lstStyle>
            <a:lvl1pPr defTabSz="918922">
              <a:defRPr sz="1200">
                <a:latin typeface="Times New Roman" pitchFamily="18" charset="0"/>
              </a:defRPr>
            </a:lvl1pPr>
          </a:lstStyle>
          <a:p>
            <a:pPr>
              <a:defRPr/>
            </a:pPr>
            <a:endParaRPr lang="en-US"/>
          </a:p>
        </p:txBody>
      </p:sp>
      <p:sp>
        <p:nvSpPr>
          <p:cNvPr id="54277" name="Rectangle 5"/>
          <p:cNvSpPr>
            <a:spLocks noGrp="1" noChangeArrowheads="1"/>
          </p:cNvSpPr>
          <p:nvPr>
            <p:ph type="sldNum" sz="quarter" idx="3"/>
          </p:nvPr>
        </p:nvSpPr>
        <p:spPr bwMode="auto">
          <a:xfrm>
            <a:off x="3971925" y="8853488"/>
            <a:ext cx="3054350" cy="458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61" tIns="45881" rIns="91761" bIns="45881" numCol="1" anchor="b" anchorCtr="0" compatLnSpc="1">
            <a:prstTxWarp prst="textNoShape">
              <a:avLst/>
            </a:prstTxWarp>
          </a:bodyPr>
          <a:lstStyle>
            <a:lvl1pPr algn="r" defTabSz="918922">
              <a:defRPr sz="1200">
                <a:latin typeface="Times New Roman" pitchFamily="18" charset="0"/>
              </a:defRPr>
            </a:lvl1pPr>
          </a:lstStyle>
          <a:p>
            <a:pPr>
              <a:defRPr/>
            </a:pPr>
            <a:fld id="{62B1434D-610D-4845-AEFF-9FB2D578A3C9}" type="slidenum">
              <a:rPr lang="en-US"/>
              <a:pPr>
                <a:defRPr/>
              </a:pPr>
              <a:t>‹#›</a:t>
            </a:fld>
            <a:endParaRPr lang="en-US"/>
          </a:p>
        </p:txBody>
      </p:sp>
    </p:spTree>
    <p:extLst>
      <p:ext uri="{BB962C8B-B14F-4D97-AF65-F5344CB8AC3E}">
        <p14:creationId xmlns:p14="http://schemas.microsoft.com/office/powerpoint/2010/main" val="219416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448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04" tIns="46753" rIns="93504" bIns="46753"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28675" name="Rectangle 3"/>
          <p:cNvSpPr>
            <a:spLocks noGrp="1" noChangeArrowheads="1"/>
          </p:cNvSpPr>
          <p:nvPr>
            <p:ph type="dt" idx="1"/>
          </p:nvPr>
        </p:nvSpPr>
        <p:spPr bwMode="auto">
          <a:xfrm>
            <a:off x="3981450" y="0"/>
            <a:ext cx="30448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04" tIns="46753" rIns="93504" bIns="46753"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31748" name="Rectangle 4"/>
          <p:cNvSpPr>
            <a:spLocks noChangeArrowheads="1" noTextEdit="1"/>
          </p:cNvSpPr>
          <p:nvPr>
            <p:ph type="sldImg" idx="2"/>
          </p:nvPr>
        </p:nvSpPr>
        <p:spPr bwMode="auto">
          <a:xfrm>
            <a:off x="1184275" y="696913"/>
            <a:ext cx="4657725" cy="34925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936625" y="4424363"/>
            <a:ext cx="5153025"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04" tIns="46753" rIns="93504" bIns="467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920750" y="8486775"/>
            <a:ext cx="375602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04" tIns="46753" rIns="93504" bIns="46753" numCol="1" anchor="b" anchorCtr="0" compatLnSpc="1">
            <a:prstTxWarp prst="textNoShape">
              <a:avLst/>
            </a:prstTxWarp>
          </a:bodyPr>
          <a:lstStyle>
            <a:lvl1pPr>
              <a:defRPr sz="1200">
                <a:latin typeface="Times New Roman" pitchFamily="18" charset="0"/>
              </a:defRPr>
            </a:lvl1pPr>
          </a:lstStyle>
          <a:p>
            <a:pPr>
              <a:defRPr/>
            </a:pPr>
            <a:r>
              <a:rPr lang="en-US" sz="900">
                <a:latin typeface="Arial" charset="0"/>
              </a:rPr>
              <a:t>11006115 Copyright </a:t>
            </a:r>
            <a:r>
              <a:rPr lang="en-US" sz="900">
                <a:latin typeface="Symbol" pitchFamily="18" charset="2"/>
              </a:rPr>
              <a:t>ã1999 </a:t>
            </a:r>
            <a:r>
              <a:rPr lang="en-US" sz="900">
                <a:latin typeface="Arial" charset="0"/>
              </a:rPr>
              <a:t>Business &amp; Legal Reports, Inc.</a:t>
            </a:r>
          </a:p>
          <a:p>
            <a:pPr>
              <a:defRPr/>
            </a:pPr>
            <a:endParaRPr lang="en-US" sz="1400"/>
          </a:p>
          <a:p>
            <a:pPr>
              <a:defRPr/>
            </a:pPr>
            <a:endParaRPr lang="en-US"/>
          </a:p>
        </p:txBody>
      </p:sp>
      <p:sp>
        <p:nvSpPr>
          <p:cNvPr id="28679" name="Rectangle 7"/>
          <p:cNvSpPr>
            <a:spLocks noGrp="1" noChangeArrowheads="1"/>
          </p:cNvSpPr>
          <p:nvPr>
            <p:ph type="sldNum" sz="quarter" idx="5"/>
          </p:nvPr>
        </p:nvSpPr>
        <p:spPr bwMode="auto">
          <a:xfrm>
            <a:off x="3981450" y="8845550"/>
            <a:ext cx="30448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04" tIns="46753" rIns="93504" bIns="46753" numCol="1" anchor="b" anchorCtr="0" compatLnSpc="1">
            <a:prstTxWarp prst="textNoShape">
              <a:avLst/>
            </a:prstTxWarp>
          </a:bodyPr>
          <a:lstStyle>
            <a:lvl1pPr algn="r">
              <a:defRPr sz="1200">
                <a:latin typeface="Times New Roman" pitchFamily="18" charset="0"/>
              </a:defRPr>
            </a:lvl1pPr>
          </a:lstStyle>
          <a:p>
            <a:pPr>
              <a:defRPr/>
            </a:pPr>
            <a:fld id="{05DFBB7A-28B6-4B4A-B1F8-5C63BF2386D9}" type="slidenum">
              <a:rPr lang="en-US"/>
              <a:pPr>
                <a:defRPr/>
              </a:pPr>
              <a:t>‹#›</a:t>
            </a:fld>
            <a:endParaRPr lang="en-US"/>
          </a:p>
        </p:txBody>
      </p:sp>
    </p:spTree>
    <p:extLst>
      <p:ext uri="{BB962C8B-B14F-4D97-AF65-F5344CB8AC3E}">
        <p14:creationId xmlns:p14="http://schemas.microsoft.com/office/powerpoint/2010/main" val="1147340043"/>
      </p:ext>
    </p:extLst>
  </p:cSld>
  <p:clrMap bg1="lt1" tx1="dk1" bg2="lt2" tx2="dk2" accent1="accent1" accent2="accent2" accent3="accent3" accent4="accent4" accent5="accent5" accent6="accent6" hlink="hlink" folHlink="folHlink"/>
  <p:hf hdr="0" dt="0"/>
  <p:notesStyle>
    <a:lvl1pPr marL="230188" indent="-230188" algn="l" rtl="0" eaLnBrk="0" fontAlgn="base" hangingPunct="0">
      <a:spcBef>
        <a:spcPct val="30000"/>
      </a:spcBef>
      <a:spcAft>
        <a:spcPct val="0"/>
      </a:spcAft>
      <a:buSzPct val="135000"/>
      <a:buChar char="•"/>
      <a:defRPr sz="1100" kern="1200">
        <a:solidFill>
          <a:schemeClr val="tx1"/>
        </a:solidFill>
        <a:latin typeface="Times New Roman" pitchFamily="18" charset="0"/>
        <a:ea typeface="+mn-ea"/>
        <a:cs typeface="+mn-cs"/>
      </a:defRPr>
    </a:lvl1pPr>
    <a:lvl2pPr marL="625475" indent="-111125" algn="l" rtl="0" eaLnBrk="0" fontAlgn="base" hangingPunct="0">
      <a:spcBef>
        <a:spcPct val="30000"/>
      </a:spcBef>
      <a:spcAft>
        <a:spcPct val="0"/>
      </a:spcAft>
      <a:buChar char="–"/>
      <a:defRPr sz="11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C"/><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34819"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3AE98F1-A285-4D59-A796-5837EB77EBA0}" type="slidenum">
              <a:rPr lang="en-US" altLang="en-US" smtClean="0">
                <a:latin typeface="Times New Roman" pitchFamily="18" charset="0"/>
              </a:rPr>
              <a:pPr/>
              <a:t>1</a:t>
            </a:fld>
            <a:endParaRPr lang="en-US" altLang="en-US" smtClean="0">
              <a:latin typeface="Times New Roman" pitchFamily="18" charset="0"/>
            </a:endParaRPr>
          </a:p>
        </p:txBody>
      </p:sp>
      <p:sp>
        <p:nvSpPr>
          <p:cNvPr id="34820" name="Rectangle 2"/>
          <p:cNvSpPr>
            <a:spLocks noChangeArrowheads="1" noTextEdit="1"/>
          </p:cNvSpPr>
          <p:nvPr>
            <p:ph type="sldImg"/>
          </p:nvPr>
        </p:nvSpPr>
        <p:spPr>
          <a:ln/>
        </p:spPr>
      </p:sp>
      <p:sp>
        <p:nvSpPr>
          <p:cNvPr id="34821" name="Rectangle 3"/>
          <p:cNvSpPr>
            <a:spLocks noGrp="1" noChangeArrowheads="1"/>
          </p:cNvSpPr>
          <p:nvPr>
            <p:ph type="body" idx="1"/>
          </p:nvPr>
        </p:nvSpPr>
        <p:spPr>
          <a:noFill/>
        </p:spPr>
        <p:txBody>
          <a:bodyPr/>
          <a:lstStyle/>
          <a:p>
            <a:pPr marL="0" indent="0">
              <a:buFontTx/>
              <a:buNone/>
            </a:pPr>
            <a:r>
              <a:rPr lang="en-US" altLang="en-US" smtClean="0"/>
              <a:t>Electricity is essential to modern life, both at home and on the job. Some employees engineers, electricians, electronic technicians, and power line workers, among them work with electricity directly. Others, such as office workers and sales people, work with it indirectly. Perhaps because it has become such a familiar part of our daily life, many of us don’t give much thought to how much our work depends on a reliable source of electricity. More importantly, we tend to overlook the hazards electricity poses and fail to treat it with the respect it deserves.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pPr eaLnBrk="1" hangingPunct="1"/>
            <a:r>
              <a:rPr lang="en-US" altLang="en-US" u="sng" smtClean="0">
                <a:latin typeface="Arial" charset="0"/>
              </a:rPr>
              <a:t>Safety measures:</a:t>
            </a:r>
          </a:p>
          <a:p>
            <a:pPr eaLnBrk="1" hangingPunct="1"/>
            <a:r>
              <a:rPr lang="en-US" altLang="en-US" smtClean="0">
                <a:latin typeface="Arial" charset="0"/>
              </a:rPr>
              <a:t>Suspension/resumption of work activities should be planned in advance. </a:t>
            </a:r>
          </a:p>
          <a:p>
            <a:pPr eaLnBrk="1" hangingPunct="1"/>
            <a:r>
              <a:rPr lang="en-US" altLang="en-US" smtClean="0">
                <a:latin typeface="Arial" charset="0"/>
              </a:rPr>
              <a:t>Understanding of SAFE shelters is essential. </a:t>
            </a:r>
          </a:p>
          <a:p>
            <a:pPr eaLnBrk="1" hangingPunct="1"/>
            <a:r>
              <a:rPr lang="en-US" altLang="en-US" u="sng" smtClean="0">
                <a:latin typeface="Arial" charset="0"/>
              </a:rPr>
              <a:t>SAFE evacuation sites include:</a:t>
            </a:r>
            <a:r>
              <a:rPr lang="en-US" altLang="en-US" smtClean="0">
                <a:latin typeface="Arial" charset="0"/>
              </a:rPr>
              <a:t> </a:t>
            </a:r>
          </a:p>
          <a:p>
            <a:pPr lvl="2" eaLnBrk="1" hangingPunct="1">
              <a:buFontTx/>
              <a:buChar char="•"/>
            </a:pPr>
            <a:r>
              <a:rPr lang="en-US" altLang="en-US" sz="1400" smtClean="0">
                <a:latin typeface="Arial" charset="0"/>
              </a:rPr>
              <a:t>Fully enclosed metal vehicles with windows up. </a:t>
            </a:r>
          </a:p>
          <a:p>
            <a:pPr lvl="2" eaLnBrk="1" hangingPunct="1">
              <a:buFontTx/>
              <a:buChar char="•"/>
            </a:pPr>
            <a:r>
              <a:rPr lang="en-US" altLang="en-US" sz="1400" smtClean="0">
                <a:latin typeface="Arial" charset="0"/>
              </a:rPr>
              <a:t>Substantial buildings.</a:t>
            </a:r>
          </a:p>
          <a:p>
            <a:pPr lvl="2" eaLnBrk="1" hangingPunct="1">
              <a:buFontTx/>
              <a:buChar char="•"/>
            </a:pPr>
            <a:r>
              <a:rPr lang="en-US" altLang="en-US" sz="1400" smtClean="0">
                <a:latin typeface="Arial" charset="0"/>
              </a:rPr>
              <a:t>Low ground -- seek cover in clumps of bushes.</a:t>
            </a:r>
          </a:p>
          <a:p>
            <a:pPr lvl="2" eaLnBrk="1" hangingPunct="1">
              <a:buFontTx/>
              <a:buChar char="•"/>
            </a:pPr>
            <a:r>
              <a:rPr lang="en-US" altLang="en-US" sz="1400" smtClean="0">
                <a:latin typeface="Arial" charset="0"/>
              </a:rPr>
              <a:t>Trees of uniform height, such as a forest. </a:t>
            </a:r>
          </a:p>
          <a:p>
            <a:pPr eaLnBrk="1" hangingPunct="1"/>
            <a:r>
              <a:rPr lang="en-US" altLang="en-US" sz="1400" u="sng" smtClean="0">
                <a:latin typeface="Arial" charset="0"/>
              </a:rPr>
              <a:t>U</a:t>
            </a:r>
            <a:r>
              <a:rPr lang="en-US" altLang="en-US" u="sng" smtClean="0">
                <a:latin typeface="Arial" charset="0"/>
              </a:rPr>
              <a:t>NSAFE shelter area include:</a:t>
            </a:r>
          </a:p>
          <a:p>
            <a:pPr lvl="2" eaLnBrk="1" hangingPunct="1">
              <a:buFontTx/>
              <a:buChar char="•"/>
            </a:pPr>
            <a:r>
              <a:rPr lang="en-US" altLang="en-US" smtClean="0">
                <a:latin typeface="Arial" charset="0"/>
              </a:rPr>
              <a:t>Outdoor metal objects</a:t>
            </a:r>
          </a:p>
          <a:p>
            <a:pPr lvl="2" eaLnBrk="1" hangingPunct="1">
              <a:buFontTx/>
              <a:buChar char="•"/>
            </a:pPr>
            <a:r>
              <a:rPr lang="en-US" altLang="en-US" smtClean="0">
                <a:latin typeface="Arial" charset="0"/>
              </a:rPr>
              <a:t>Power poles</a:t>
            </a:r>
          </a:p>
          <a:p>
            <a:pPr lvl="2" eaLnBrk="1" hangingPunct="1">
              <a:buFontTx/>
              <a:buChar char="•"/>
            </a:pPr>
            <a:r>
              <a:rPr lang="en-US" altLang="en-US" smtClean="0">
                <a:latin typeface="Arial" charset="0"/>
              </a:rPr>
              <a:t>Fences and gates</a:t>
            </a:r>
          </a:p>
          <a:p>
            <a:pPr lvl="2" eaLnBrk="1" hangingPunct="1">
              <a:buFontTx/>
              <a:buChar char="•"/>
            </a:pPr>
            <a:r>
              <a:rPr lang="en-US" altLang="en-US" smtClean="0">
                <a:latin typeface="Arial" charset="0"/>
              </a:rPr>
              <a:t>High mast light poles</a:t>
            </a:r>
          </a:p>
          <a:p>
            <a:pPr lvl="2" eaLnBrk="1" hangingPunct="1">
              <a:buFontTx/>
              <a:buChar char="•"/>
            </a:pPr>
            <a:r>
              <a:rPr lang="en-US" altLang="en-US" smtClean="0">
                <a:latin typeface="Arial" charset="0"/>
              </a:rPr>
              <a:t>Metal bleachers</a:t>
            </a:r>
          </a:p>
          <a:p>
            <a:pPr lvl="2" eaLnBrk="1" hangingPunct="1">
              <a:buFontTx/>
              <a:buChar char="•"/>
            </a:pPr>
            <a:r>
              <a:rPr lang="en-US" altLang="en-US" smtClean="0">
                <a:latin typeface="Arial" charset="0"/>
              </a:rPr>
              <a:t>Electrical equipment</a:t>
            </a:r>
          </a:p>
          <a:p>
            <a:pPr lvl="2" eaLnBrk="1" hangingPunct="1">
              <a:buFontTx/>
              <a:buChar char="•"/>
            </a:pPr>
            <a:r>
              <a:rPr lang="en-US" altLang="en-US" smtClean="0">
                <a:latin typeface="Arial" charset="0"/>
              </a:rPr>
              <a:t>Mowing and road machinery. </a:t>
            </a:r>
          </a:p>
          <a:p>
            <a:endParaRPr lang="en-US" altLang="en-US" smtClean="0"/>
          </a:p>
        </p:txBody>
      </p:sp>
      <p:sp>
        <p:nvSpPr>
          <p:cNvPr id="44036"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4037"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B96FAD4-A38A-4DD8-AF55-14584A3998DE}" type="slidenum">
              <a:rPr lang="en-US" altLang="en-US" smtClean="0">
                <a:latin typeface="Times New Roman" pitchFamily="18" charset="0"/>
              </a:rPr>
              <a:pPr/>
              <a:t>12</a:t>
            </a:fld>
            <a:endParaRPr lang="en-US" alt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pPr marL="0" indent="0">
              <a:buFontTx/>
              <a:buNone/>
            </a:pPr>
            <a:r>
              <a:rPr lang="en-US" altLang="en-US" smtClean="0"/>
              <a:t>This is as a last resort - you should have had a plan, been aware of the weather, etc. prior to this and moved to a more protected area. </a:t>
            </a:r>
          </a:p>
          <a:p>
            <a:pPr marL="0" indent="0">
              <a:buFontTx/>
              <a:buNone/>
            </a:pPr>
            <a:endParaRPr lang="en-US" altLang="en-US" smtClean="0"/>
          </a:p>
        </p:txBody>
      </p:sp>
      <p:sp>
        <p:nvSpPr>
          <p:cNvPr id="45060"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5061"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09A151C-0DDB-4237-A6F6-05ECEF14A259}" type="slidenum">
              <a:rPr lang="en-US" altLang="en-US" smtClean="0">
                <a:latin typeface="Times New Roman" pitchFamily="18" charset="0"/>
              </a:rPr>
              <a:pPr/>
              <a:t>13</a:t>
            </a:fld>
            <a:endParaRPr lang="en-US" alt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p:txBody>
          <a:bodyPr/>
          <a:lstStyle/>
          <a:p>
            <a:pPr>
              <a:defRPr/>
            </a:pPr>
            <a:r>
              <a:rPr lang="en-US" b="1" dirty="0" smtClean="0"/>
              <a:t>No Place Outside is Safe Near Thunderstorms.</a:t>
            </a:r>
            <a:r>
              <a:rPr lang="en-US" dirty="0" smtClean="0"/>
              <a:t> </a:t>
            </a:r>
            <a:br>
              <a:rPr lang="en-US" dirty="0" smtClean="0"/>
            </a:br>
            <a:r>
              <a:rPr lang="en-US" dirty="0" smtClean="0"/>
              <a:t>Know the weather and have an escape plan. Know how long it will take you to reach safety and watch the sky. </a:t>
            </a:r>
            <a:br>
              <a:rPr lang="en-US" dirty="0" smtClean="0"/>
            </a:br>
            <a:r>
              <a:rPr lang="en-US" b="1" dirty="0" smtClean="0"/>
              <a:t>Use </a:t>
            </a:r>
            <a:r>
              <a:rPr lang="en-US" b="1" dirty="0" smtClean="0">
                <a:hlinkClick r:id="rId3" action="ppaction://hlinkfile"/>
              </a:rPr>
              <a:t>30-30 RULE</a:t>
            </a:r>
            <a:r>
              <a:rPr lang="en-US" dirty="0" smtClean="0"/>
              <a:t> to estimate distance of storm. Actually, don't even bother to count the first 30 - when you see lighting or hear thunder, you should be making your way to safety or deciding if it is time to implement your safety plan. Generally speaking, </a:t>
            </a:r>
            <a:r>
              <a:rPr lang="en-US" b="1" dirty="0" smtClean="0"/>
              <a:t>if you see lightning and/or hear thunder, you are already at risk</a:t>
            </a:r>
            <a:r>
              <a:rPr lang="en-US" dirty="0" smtClean="0"/>
              <a:t>. Louder or more frequent thunder and lightning activity, means the risk for lightning injury or death is increasing. </a:t>
            </a:r>
            <a:r>
              <a:rPr lang="en-US" b="1" dirty="0" smtClean="0"/>
              <a:t>Lightning can strike within a 10 mile radius even if no rain, sun shining, etc.</a:t>
            </a:r>
            <a:r>
              <a:rPr lang="en-US" dirty="0" smtClean="0"/>
              <a:t> (some report up to 15 miles) High winds, rainfall, and cloud cover often act as precursors to actual cloud-to-ground strikes but not necessarily </a:t>
            </a:r>
          </a:p>
          <a:p>
            <a:pPr>
              <a:defRPr/>
            </a:pPr>
            <a:r>
              <a:rPr lang="en-US" b="1" dirty="0" smtClean="0"/>
              <a:t>Very Important - Many lightning casualties occur in the beginning as the storm approaches, or within 30 minutes after the storm has passed.</a:t>
            </a:r>
            <a:r>
              <a:rPr lang="en-US" dirty="0" smtClean="0"/>
              <a:t> </a:t>
            </a:r>
            <a:r>
              <a:rPr lang="en-US" b="1" dirty="0" smtClean="0"/>
              <a:t>Do not wait. Head for safety:</a:t>
            </a:r>
            <a:r>
              <a:rPr lang="en-US" dirty="0" smtClean="0"/>
              <a:t> Get inside a </a:t>
            </a:r>
            <a:r>
              <a:rPr lang="en-US" b="1" dirty="0" smtClean="0"/>
              <a:t>large enclosed structure</a:t>
            </a:r>
            <a:r>
              <a:rPr lang="en-US" dirty="0" smtClean="0"/>
              <a:t>. </a:t>
            </a:r>
            <a:r>
              <a:rPr lang="en-US" b="1" dirty="0" smtClean="0"/>
              <a:t>NOT</a:t>
            </a:r>
            <a:r>
              <a:rPr lang="en-US" dirty="0" smtClean="0"/>
              <a:t> a carport, open garage, or even a covered patio which provide no protection, and </a:t>
            </a:r>
            <a:r>
              <a:rPr lang="en-US" b="1" dirty="0" smtClean="0"/>
              <a:t>NOT</a:t>
            </a:r>
            <a:r>
              <a:rPr lang="en-US" dirty="0" smtClean="0"/>
              <a:t> by an open window. </a:t>
            </a:r>
          </a:p>
          <a:p>
            <a:pPr>
              <a:defRPr/>
            </a:pPr>
            <a:r>
              <a:rPr lang="en-US" dirty="0" smtClean="0"/>
              <a:t>If a large enclosed structure is not available, get inside a </a:t>
            </a:r>
            <a:r>
              <a:rPr lang="en-US" b="1" dirty="0" smtClean="0"/>
              <a:t>fully enclosed metal vehicle</a:t>
            </a:r>
            <a:r>
              <a:rPr lang="en-US" dirty="0" smtClean="0"/>
              <a:t> with metal top and with windows rolled up. </a:t>
            </a:r>
            <a:r>
              <a:rPr lang="en-US" b="1" dirty="0" smtClean="0"/>
              <a:t>Do not touch</a:t>
            </a:r>
            <a:r>
              <a:rPr lang="en-US" dirty="0" smtClean="0"/>
              <a:t> anything in contact with the outside shell of vehicle or building such as metal door or window frames, or the electrical wiring of the car or building, cable TV wiring, plumbing, household electrical appliances which includes desktop computer, cord telephone (cell phones pose no risk) </a:t>
            </a:r>
            <a:r>
              <a:rPr lang="en-US" b="1" dirty="0" smtClean="0"/>
              <a:t>Do not use running water</a:t>
            </a:r>
            <a:r>
              <a:rPr lang="en-US" dirty="0" smtClean="0"/>
              <a:t> such as shower, washing hands, doing dishes.</a:t>
            </a:r>
          </a:p>
          <a:p>
            <a:pPr eaLnBrk="1" hangingPunct="1">
              <a:defRPr/>
            </a:pPr>
            <a:endParaRPr lang="en-US" dirty="0" smtClean="0"/>
          </a:p>
          <a:p>
            <a:pPr marL="0" indent="0">
              <a:buFontTx/>
              <a:buNone/>
              <a:defRPr/>
            </a:pPr>
            <a:endParaRPr lang="en-US" dirty="0" smtClean="0"/>
          </a:p>
        </p:txBody>
      </p:sp>
      <p:sp>
        <p:nvSpPr>
          <p:cNvPr id="46084"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6085"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737ED3-6F23-4831-95B0-956994333C4C}" type="slidenum">
              <a:rPr lang="en-US" altLang="en-US" smtClean="0">
                <a:latin typeface="Times New Roman" pitchFamily="18" charset="0"/>
              </a:rPr>
              <a:pPr/>
              <a:t>16</a:t>
            </a:fld>
            <a:endParaRPr lang="en-US" alt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1388">
              <a:defRPr>
                <a:solidFill>
                  <a:schemeClr val="tx1"/>
                </a:solidFill>
                <a:latin typeface="Arial" charset="0"/>
              </a:defRPr>
            </a:lvl1pPr>
            <a:lvl2pPr marL="742950" indent="-285750" defTabSz="941388">
              <a:defRPr>
                <a:solidFill>
                  <a:schemeClr val="tx1"/>
                </a:solidFill>
                <a:latin typeface="Arial" charset="0"/>
              </a:defRPr>
            </a:lvl2pPr>
            <a:lvl3pPr marL="1143000" indent="-228600" defTabSz="941388">
              <a:defRPr>
                <a:solidFill>
                  <a:schemeClr val="tx1"/>
                </a:solidFill>
                <a:latin typeface="Arial" charset="0"/>
              </a:defRPr>
            </a:lvl3pPr>
            <a:lvl4pPr marL="1600200" indent="-228600" defTabSz="941388">
              <a:defRPr>
                <a:solidFill>
                  <a:schemeClr val="tx1"/>
                </a:solidFill>
                <a:latin typeface="Arial" charset="0"/>
              </a:defRPr>
            </a:lvl4pPr>
            <a:lvl5pPr marL="2057400" indent="-228600" defTabSz="941388">
              <a:defRPr>
                <a:solidFill>
                  <a:schemeClr val="tx1"/>
                </a:solidFill>
                <a:latin typeface="Arial" charset="0"/>
              </a:defRPr>
            </a:lvl5pPr>
            <a:lvl6pPr marL="2514600" indent="-228600" defTabSz="941388" eaLnBrk="0" fontAlgn="base" hangingPunct="0">
              <a:spcBef>
                <a:spcPct val="0"/>
              </a:spcBef>
              <a:spcAft>
                <a:spcPct val="0"/>
              </a:spcAft>
              <a:defRPr>
                <a:solidFill>
                  <a:schemeClr val="tx1"/>
                </a:solidFill>
                <a:latin typeface="Arial" charset="0"/>
              </a:defRPr>
            </a:lvl6pPr>
            <a:lvl7pPr marL="2971800" indent="-228600" defTabSz="941388" eaLnBrk="0" fontAlgn="base" hangingPunct="0">
              <a:spcBef>
                <a:spcPct val="0"/>
              </a:spcBef>
              <a:spcAft>
                <a:spcPct val="0"/>
              </a:spcAft>
              <a:defRPr>
                <a:solidFill>
                  <a:schemeClr val="tx1"/>
                </a:solidFill>
                <a:latin typeface="Arial" charset="0"/>
              </a:defRPr>
            </a:lvl7pPr>
            <a:lvl8pPr marL="3429000" indent="-228600" defTabSz="941388" eaLnBrk="0" fontAlgn="base" hangingPunct="0">
              <a:spcBef>
                <a:spcPct val="0"/>
              </a:spcBef>
              <a:spcAft>
                <a:spcPct val="0"/>
              </a:spcAft>
              <a:defRPr>
                <a:solidFill>
                  <a:schemeClr val="tx1"/>
                </a:solidFill>
                <a:latin typeface="Arial" charset="0"/>
              </a:defRPr>
            </a:lvl8pPr>
            <a:lvl9pPr marL="3886200" indent="-228600" defTabSz="941388" eaLnBrk="0" fontAlgn="base" hangingPunct="0">
              <a:spcBef>
                <a:spcPct val="0"/>
              </a:spcBef>
              <a:spcAft>
                <a:spcPct val="0"/>
              </a:spcAft>
              <a:defRPr>
                <a:solidFill>
                  <a:schemeClr val="tx1"/>
                </a:solidFill>
                <a:latin typeface="Arial" charset="0"/>
              </a:defRPr>
            </a:lvl9pPr>
          </a:lstStyle>
          <a:p>
            <a:fld id="{D270BFB7-E03A-46E7-BDE8-E2C77F174950}" type="slidenum">
              <a:rPr lang="en-US" altLang="en-US" smtClean="0"/>
              <a:pPr/>
              <a:t>17</a:t>
            </a:fld>
            <a:endParaRPr lang="en-US" altLang="en-US" smtClean="0"/>
          </a:p>
        </p:txBody>
      </p:sp>
      <p:sp>
        <p:nvSpPr>
          <p:cNvPr id="47107" name="Rectangle 7"/>
          <p:cNvSpPr txBox="1">
            <a:spLocks noGrp="1" noChangeArrowheads="1"/>
          </p:cNvSpPr>
          <p:nvPr/>
        </p:nvSpPr>
        <p:spPr bwMode="auto">
          <a:xfrm>
            <a:off x="3979863" y="8843963"/>
            <a:ext cx="30448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nchor="b"/>
          <a:lstStyle>
            <a:lvl1pPr defTabSz="933450">
              <a:defRPr>
                <a:solidFill>
                  <a:schemeClr val="tx1"/>
                </a:solidFill>
                <a:latin typeface="Arial" charset="0"/>
              </a:defRPr>
            </a:lvl1pPr>
            <a:lvl2pPr marL="742950" indent="-285750" defTabSz="933450">
              <a:defRPr>
                <a:solidFill>
                  <a:schemeClr val="tx1"/>
                </a:solidFill>
                <a:latin typeface="Arial" charset="0"/>
              </a:defRPr>
            </a:lvl2pPr>
            <a:lvl3pPr marL="1143000" indent="-228600" defTabSz="933450">
              <a:defRPr>
                <a:solidFill>
                  <a:schemeClr val="tx1"/>
                </a:solidFill>
                <a:latin typeface="Arial" charset="0"/>
              </a:defRPr>
            </a:lvl3pPr>
            <a:lvl4pPr marL="1600200" indent="-228600" defTabSz="933450">
              <a:defRPr>
                <a:solidFill>
                  <a:schemeClr val="tx1"/>
                </a:solidFill>
                <a:latin typeface="Arial" charset="0"/>
              </a:defRPr>
            </a:lvl4pPr>
            <a:lvl5pPr marL="2057400" indent="-228600" defTabSz="933450">
              <a:defRPr>
                <a:solidFill>
                  <a:schemeClr val="tx1"/>
                </a:solidFill>
                <a:latin typeface="Arial" charset="0"/>
              </a:defRPr>
            </a:lvl5pPr>
            <a:lvl6pPr marL="2514600" indent="-228600" defTabSz="933450" eaLnBrk="0" fontAlgn="base" hangingPunct="0">
              <a:spcBef>
                <a:spcPct val="0"/>
              </a:spcBef>
              <a:spcAft>
                <a:spcPct val="0"/>
              </a:spcAft>
              <a:defRPr>
                <a:solidFill>
                  <a:schemeClr val="tx1"/>
                </a:solidFill>
                <a:latin typeface="Arial" charset="0"/>
              </a:defRPr>
            </a:lvl6pPr>
            <a:lvl7pPr marL="2971800" indent="-228600" defTabSz="933450" eaLnBrk="0" fontAlgn="base" hangingPunct="0">
              <a:spcBef>
                <a:spcPct val="0"/>
              </a:spcBef>
              <a:spcAft>
                <a:spcPct val="0"/>
              </a:spcAft>
              <a:defRPr>
                <a:solidFill>
                  <a:schemeClr val="tx1"/>
                </a:solidFill>
                <a:latin typeface="Arial" charset="0"/>
              </a:defRPr>
            </a:lvl7pPr>
            <a:lvl8pPr marL="3429000" indent="-228600" defTabSz="933450" eaLnBrk="0" fontAlgn="base" hangingPunct="0">
              <a:spcBef>
                <a:spcPct val="0"/>
              </a:spcBef>
              <a:spcAft>
                <a:spcPct val="0"/>
              </a:spcAft>
              <a:defRPr>
                <a:solidFill>
                  <a:schemeClr val="tx1"/>
                </a:solidFill>
                <a:latin typeface="Arial" charset="0"/>
              </a:defRPr>
            </a:lvl8pPr>
            <a:lvl9pPr marL="3886200" indent="-228600" defTabSz="933450" eaLnBrk="0" fontAlgn="base" hangingPunct="0">
              <a:spcBef>
                <a:spcPct val="0"/>
              </a:spcBef>
              <a:spcAft>
                <a:spcPct val="0"/>
              </a:spcAft>
              <a:defRPr>
                <a:solidFill>
                  <a:schemeClr val="tx1"/>
                </a:solidFill>
                <a:latin typeface="Arial" charset="0"/>
              </a:defRPr>
            </a:lvl9pPr>
          </a:lstStyle>
          <a:p>
            <a:pPr algn="r" eaLnBrk="1" hangingPunct="1"/>
            <a:fld id="{0C323541-0441-4DB5-928D-A64964C7E6A3}" type="slidenum">
              <a:rPr lang="en-US" altLang="en-US" sz="1200"/>
              <a:pPr algn="r" eaLnBrk="1" hangingPunct="1"/>
              <a:t>17</a:t>
            </a:fld>
            <a:endParaRPr lang="en-US" altLang="en-US" sz="1200"/>
          </a:p>
        </p:txBody>
      </p:sp>
      <p:sp>
        <p:nvSpPr>
          <p:cNvPr id="47108" name="Rectangle 2"/>
          <p:cNvSpPr>
            <a:spLocks noGrp="1" noRot="1" noChangeAspect="1" noChangeArrowheads="1" noTextEdit="1"/>
          </p:cNvSpPr>
          <p:nvPr>
            <p:ph type="sldImg"/>
          </p:nvPr>
        </p:nvSpPr>
        <p:spPr>
          <a:xfrm>
            <a:off x="1185863" y="698500"/>
            <a:ext cx="4656137" cy="3492500"/>
          </a:xfrm>
          <a:ln/>
        </p:spPr>
      </p:sp>
      <p:sp>
        <p:nvSpPr>
          <p:cNvPr id="4710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lstStyle/>
          <a:p>
            <a:pPr eaLnBrk="1" hangingPunct="1"/>
            <a:r>
              <a:rPr lang="en-US" altLang="en-US" smtClean="0"/>
              <a:t>Hair standing on end and/or hearing “crackling noises” means you’re in lightning’s electric field.  Immediately remove all metal and get in the feet together crouched position, duck your head, and cover your ears with your hands (catchers’ position).</a:t>
            </a:r>
          </a:p>
          <a:p>
            <a:pPr eaLnBrk="1" hangingPunct="1"/>
            <a:r>
              <a:rPr lang="en-US" altLang="en-US" smtClean="0">
                <a:latin typeface="Arial" charset="0"/>
              </a:rPr>
              <a:t>In the contest between people and lightning, lightning wins. </a:t>
            </a:r>
          </a:p>
          <a:p>
            <a:pPr eaLnBrk="1" hangingPunct="1"/>
            <a:r>
              <a:rPr lang="en-US" altLang="en-US" smtClean="0">
                <a:latin typeface="Arial" charset="0"/>
              </a:rPr>
              <a:t>Although lightning rarely strikes more than one person at a time, over the course of a year the damages, deaths and injuries add up to make lightning a serious threat.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1388">
              <a:defRPr>
                <a:solidFill>
                  <a:schemeClr val="tx1"/>
                </a:solidFill>
                <a:latin typeface="Arial" charset="0"/>
              </a:defRPr>
            </a:lvl1pPr>
            <a:lvl2pPr marL="742950" indent="-285750" defTabSz="941388">
              <a:defRPr>
                <a:solidFill>
                  <a:schemeClr val="tx1"/>
                </a:solidFill>
                <a:latin typeface="Arial" charset="0"/>
              </a:defRPr>
            </a:lvl2pPr>
            <a:lvl3pPr marL="1143000" indent="-228600" defTabSz="941388">
              <a:defRPr>
                <a:solidFill>
                  <a:schemeClr val="tx1"/>
                </a:solidFill>
                <a:latin typeface="Arial" charset="0"/>
              </a:defRPr>
            </a:lvl3pPr>
            <a:lvl4pPr marL="1600200" indent="-228600" defTabSz="941388">
              <a:defRPr>
                <a:solidFill>
                  <a:schemeClr val="tx1"/>
                </a:solidFill>
                <a:latin typeface="Arial" charset="0"/>
              </a:defRPr>
            </a:lvl4pPr>
            <a:lvl5pPr marL="2057400" indent="-228600" defTabSz="941388">
              <a:defRPr>
                <a:solidFill>
                  <a:schemeClr val="tx1"/>
                </a:solidFill>
                <a:latin typeface="Arial" charset="0"/>
              </a:defRPr>
            </a:lvl5pPr>
            <a:lvl6pPr marL="2514600" indent="-228600" defTabSz="941388" eaLnBrk="0" fontAlgn="base" hangingPunct="0">
              <a:spcBef>
                <a:spcPct val="0"/>
              </a:spcBef>
              <a:spcAft>
                <a:spcPct val="0"/>
              </a:spcAft>
              <a:defRPr>
                <a:solidFill>
                  <a:schemeClr val="tx1"/>
                </a:solidFill>
                <a:latin typeface="Arial" charset="0"/>
              </a:defRPr>
            </a:lvl6pPr>
            <a:lvl7pPr marL="2971800" indent="-228600" defTabSz="941388" eaLnBrk="0" fontAlgn="base" hangingPunct="0">
              <a:spcBef>
                <a:spcPct val="0"/>
              </a:spcBef>
              <a:spcAft>
                <a:spcPct val="0"/>
              </a:spcAft>
              <a:defRPr>
                <a:solidFill>
                  <a:schemeClr val="tx1"/>
                </a:solidFill>
                <a:latin typeface="Arial" charset="0"/>
              </a:defRPr>
            </a:lvl7pPr>
            <a:lvl8pPr marL="3429000" indent="-228600" defTabSz="941388" eaLnBrk="0" fontAlgn="base" hangingPunct="0">
              <a:spcBef>
                <a:spcPct val="0"/>
              </a:spcBef>
              <a:spcAft>
                <a:spcPct val="0"/>
              </a:spcAft>
              <a:defRPr>
                <a:solidFill>
                  <a:schemeClr val="tx1"/>
                </a:solidFill>
                <a:latin typeface="Arial" charset="0"/>
              </a:defRPr>
            </a:lvl8pPr>
            <a:lvl9pPr marL="3886200" indent="-228600" defTabSz="941388" eaLnBrk="0" fontAlgn="base" hangingPunct="0">
              <a:spcBef>
                <a:spcPct val="0"/>
              </a:spcBef>
              <a:spcAft>
                <a:spcPct val="0"/>
              </a:spcAft>
              <a:defRPr>
                <a:solidFill>
                  <a:schemeClr val="tx1"/>
                </a:solidFill>
                <a:latin typeface="Arial" charset="0"/>
              </a:defRPr>
            </a:lvl9pPr>
          </a:lstStyle>
          <a:p>
            <a:fld id="{D2621C37-0212-42D1-A11E-9B47BF289974}" type="slidenum">
              <a:rPr lang="en-US" altLang="en-US" smtClean="0"/>
              <a:pPr/>
              <a:t>18</a:t>
            </a:fld>
            <a:endParaRPr lang="en-US" altLang="en-US" smtClean="0"/>
          </a:p>
        </p:txBody>
      </p:sp>
      <p:sp>
        <p:nvSpPr>
          <p:cNvPr id="48131" name="Rectangle 7"/>
          <p:cNvSpPr txBox="1">
            <a:spLocks noGrp="1" noChangeArrowheads="1"/>
          </p:cNvSpPr>
          <p:nvPr/>
        </p:nvSpPr>
        <p:spPr bwMode="auto">
          <a:xfrm>
            <a:off x="3979863" y="8843963"/>
            <a:ext cx="30448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nchor="b"/>
          <a:lstStyle>
            <a:lvl1pPr defTabSz="933450">
              <a:defRPr>
                <a:solidFill>
                  <a:schemeClr val="tx1"/>
                </a:solidFill>
                <a:latin typeface="Arial" charset="0"/>
              </a:defRPr>
            </a:lvl1pPr>
            <a:lvl2pPr marL="742950" indent="-285750" defTabSz="933450">
              <a:defRPr>
                <a:solidFill>
                  <a:schemeClr val="tx1"/>
                </a:solidFill>
                <a:latin typeface="Arial" charset="0"/>
              </a:defRPr>
            </a:lvl2pPr>
            <a:lvl3pPr marL="1143000" indent="-228600" defTabSz="933450">
              <a:defRPr>
                <a:solidFill>
                  <a:schemeClr val="tx1"/>
                </a:solidFill>
                <a:latin typeface="Arial" charset="0"/>
              </a:defRPr>
            </a:lvl3pPr>
            <a:lvl4pPr marL="1600200" indent="-228600" defTabSz="933450">
              <a:defRPr>
                <a:solidFill>
                  <a:schemeClr val="tx1"/>
                </a:solidFill>
                <a:latin typeface="Arial" charset="0"/>
              </a:defRPr>
            </a:lvl4pPr>
            <a:lvl5pPr marL="2057400" indent="-228600" defTabSz="933450">
              <a:defRPr>
                <a:solidFill>
                  <a:schemeClr val="tx1"/>
                </a:solidFill>
                <a:latin typeface="Arial" charset="0"/>
              </a:defRPr>
            </a:lvl5pPr>
            <a:lvl6pPr marL="2514600" indent="-228600" defTabSz="933450" eaLnBrk="0" fontAlgn="base" hangingPunct="0">
              <a:spcBef>
                <a:spcPct val="0"/>
              </a:spcBef>
              <a:spcAft>
                <a:spcPct val="0"/>
              </a:spcAft>
              <a:defRPr>
                <a:solidFill>
                  <a:schemeClr val="tx1"/>
                </a:solidFill>
                <a:latin typeface="Arial" charset="0"/>
              </a:defRPr>
            </a:lvl6pPr>
            <a:lvl7pPr marL="2971800" indent="-228600" defTabSz="933450" eaLnBrk="0" fontAlgn="base" hangingPunct="0">
              <a:spcBef>
                <a:spcPct val="0"/>
              </a:spcBef>
              <a:spcAft>
                <a:spcPct val="0"/>
              </a:spcAft>
              <a:defRPr>
                <a:solidFill>
                  <a:schemeClr val="tx1"/>
                </a:solidFill>
                <a:latin typeface="Arial" charset="0"/>
              </a:defRPr>
            </a:lvl7pPr>
            <a:lvl8pPr marL="3429000" indent="-228600" defTabSz="933450" eaLnBrk="0" fontAlgn="base" hangingPunct="0">
              <a:spcBef>
                <a:spcPct val="0"/>
              </a:spcBef>
              <a:spcAft>
                <a:spcPct val="0"/>
              </a:spcAft>
              <a:defRPr>
                <a:solidFill>
                  <a:schemeClr val="tx1"/>
                </a:solidFill>
                <a:latin typeface="Arial" charset="0"/>
              </a:defRPr>
            </a:lvl8pPr>
            <a:lvl9pPr marL="3886200" indent="-228600" defTabSz="933450" eaLnBrk="0" fontAlgn="base" hangingPunct="0">
              <a:spcBef>
                <a:spcPct val="0"/>
              </a:spcBef>
              <a:spcAft>
                <a:spcPct val="0"/>
              </a:spcAft>
              <a:defRPr>
                <a:solidFill>
                  <a:schemeClr val="tx1"/>
                </a:solidFill>
                <a:latin typeface="Arial" charset="0"/>
              </a:defRPr>
            </a:lvl9pPr>
          </a:lstStyle>
          <a:p>
            <a:pPr algn="r" eaLnBrk="1" hangingPunct="1"/>
            <a:fld id="{D1D7C84D-1416-4AAC-B2D7-6FC2745BAFEE}" type="slidenum">
              <a:rPr lang="en-US" altLang="en-US" sz="1200"/>
              <a:pPr algn="r" eaLnBrk="1" hangingPunct="1"/>
              <a:t>18</a:t>
            </a:fld>
            <a:endParaRPr lang="en-US" altLang="en-US" sz="1200"/>
          </a:p>
        </p:txBody>
      </p:sp>
      <p:sp>
        <p:nvSpPr>
          <p:cNvPr id="48132" name="Rectangle 2"/>
          <p:cNvSpPr>
            <a:spLocks noGrp="1" noRot="1" noChangeAspect="1" noChangeArrowheads="1" noTextEdit="1"/>
          </p:cNvSpPr>
          <p:nvPr>
            <p:ph type="sldImg"/>
          </p:nvPr>
        </p:nvSpPr>
        <p:spPr>
          <a:xfrm>
            <a:off x="1185863" y="698500"/>
            <a:ext cx="4656137" cy="3492500"/>
          </a:xfrm>
          <a:ln/>
        </p:spPr>
      </p:sp>
      <p:sp>
        <p:nvSpPr>
          <p:cNvPr id="4813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lstStyle/>
          <a:p>
            <a:pPr eaLnBrk="1" hangingPunct="1"/>
            <a:r>
              <a:rPr lang="en-US" altLang="en-US" b="1" smtClean="0">
                <a:latin typeface="Arial" charset="0"/>
              </a:rPr>
              <a:t>If Someone is Struck by Lightning...</a:t>
            </a:r>
          </a:p>
          <a:p>
            <a:pPr eaLnBrk="1" hangingPunct="1"/>
            <a:r>
              <a:rPr lang="en-US" altLang="en-US" b="1" smtClean="0">
                <a:latin typeface="Arial" charset="0"/>
              </a:rPr>
              <a:t>Helping a Lightning Strike Victim - If a person is struck by lightning, medical care is usually needed immediately to save the person's life. Cardiac arrest and irregularities, burns and nerve damage are typical life-threatening injuries when a person is struck.</a:t>
            </a:r>
          </a:p>
          <a:p>
            <a:pPr eaLnBrk="1" hangingPunct="1"/>
            <a:endParaRPr lang="en-US" altLang="en-US" b="1" smtClean="0">
              <a:latin typeface="Arial" charset="0"/>
            </a:endParaRPr>
          </a:p>
          <a:p>
            <a:pPr eaLnBrk="1" hangingPunct="1"/>
            <a:r>
              <a:rPr lang="en-US" altLang="en-US" b="1" smtClean="0">
                <a:latin typeface="Arial" charset="0"/>
              </a:rPr>
              <a:t> Knowing first aid measures, which include cardiopulmonary resuscitation (CPR), can help lightning-strike victims survive. American Red Cross chapters and local fire departments often offer first aid and CPR classes.</a:t>
            </a:r>
            <a:endParaRPr lang="en-US" alt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p:spPr>
        <p:txBody>
          <a:bodyPr/>
          <a:lstStyle/>
          <a:p>
            <a:r>
              <a:rPr lang="en-US" altLang="en-US" smtClean="0"/>
              <a:t>First Aid for Lightning Victims</a:t>
            </a:r>
          </a:p>
          <a:p>
            <a:r>
              <a:rPr lang="en-US" altLang="en-US" smtClean="0"/>
              <a:t>Besides burns, lightning can also cause nervous system damage, broken bones and loss of hearing or eyesight. Victims may experience confusion and memory loss. First aid for lightning victims needs to be carried out immediately. After the lightning strikes, get to the victim as quickly as possible. Check breathing and pulse if the victim is unconscious. If the victim has a pulse, but is not breathing, begin mouth-to-mouth resuscitation. If there is no pulse, begin cardiopulmonary resuscitation CPR). Check for other injuries, such as possible fractures. Do not move a suspected spinal injury victim. Cover the electrical burn with a dry, sterile dressing, but do not cool the burn. There may be more than one burn area -- one where the current entered the body and another where it left. Call the local emergency department for help. Keep the victim from getting chilled until help arrives. </a:t>
            </a:r>
          </a:p>
          <a:p>
            <a:endParaRPr lang="en-US" altLang="en-US" smtClean="0"/>
          </a:p>
        </p:txBody>
      </p:sp>
      <p:sp>
        <p:nvSpPr>
          <p:cNvPr id="49156"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9157"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D9588F1-8AC1-47AB-A084-C6D5E60BEB7B}" type="slidenum">
              <a:rPr lang="en-US" altLang="en-US" smtClean="0">
                <a:latin typeface="Times New Roman" pitchFamily="18" charset="0"/>
              </a:rPr>
              <a:pPr/>
              <a:t>19</a:t>
            </a:fld>
            <a:endParaRPr lang="en-US" altLang="en-US"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p:spPr>
        <p:txBody>
          <a:bodyPr/>
          <a:lstStyle/>
          <a:p>
            <a:pPr marL="0" indent="0">
              <a:buFontTx/>
              <a:buNone/>
            </a:pPr>
            <a:r>
              <a:rPr lang="en-US" altLang="en-US" smtClean="0"/>
              <a:t>Most victims can survive a lightning strike; however, medical attention may be needed immediately -- have someone call for medical help.  Victims do not carry an electrical charge and should be attended to at once.  In many cases, the victim’s heart and/or breathing may have stopped and CPR may be needed to revive them.  The victim should continue to be monitored until medical help arrives; heart and/or respiratory problems could persist, or the victim could go into shock.  If possible, move the victim to a safer place away from the threat of another lightning strike.</a:t>
            </a:r>
          </a:p>
        </p:txBody>
      </p:sp>
      <p:sp>
        <p:nvSpPr>
          <p:cNvPr id="50180"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50181"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3A4FB91-D013-4093-8886-17EBD4F8C67F}" type="slidenum">
              <a:rPr lang="en-US" altLang="en-US" smtClean="0">
                <a:latin typeface="Times New Roman" pitchFamily="18" charset="0"/>
              </a:rPr>
              <a:pPr/>
              <a:t>20</a:t>
            </a:fld>
            <a:endParaRPr lang="en-US" alt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r>
              <a:rPr lang="en-US" altLang="en-US" smtClean="0"/>
              <a:t>Instructor: Go to the website to elaborate on the actual survivor stories and the injuries that resulted from these particular stories. The web page has many more stories to share with the students.  Ask the students to share their stories regarding lightning strikes.  In almost every class a student(s) has an interesting story to share!</a:t>
            </a:r>
          </a:p>
        </p:txBody>
      </p:sp>
      <p:sp>
        <p:nvSpPr>
          <p:cNvPr id="51204"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51205"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BF3F661-4CC6-47C9-B73C-EBDACC5484FF}" type="slidenum">
              <a:rPr lang="en-US" altLang="en-US" smtClean="0">
                <a:latin typeface="Times New Roman" pitchFamily="18" charset="0"/>
              </a:rPr>
              <a:pPr/>
              <a:t>21</a:t>
            </a:fld>
            <a:endParaRPr lang="en-US" altLang="en-US"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6"/>
          <p:cNvSpPr>
            <a:spLocks noGrp="1" noChangeArrowheads="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53251"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BEDFE06-948F-4DDE-AD8B-D37F92208656}" type="slidenum">
              <a:rPr lang="en-US" altLang="en-US" smtClean="0">
                <a:latin typeface="Times New Roman" pitchFamily="18" charset="0"/>
              </a:rPr>
              <a:pPr/>
              <a:t>23</a:t>
            </a:fld>
            <a:endParaRPr lang="en-US" altLang="en-US" smtClean="0">
              <a:latin typeface="Times New Roman" pitchFamily="18" charset="0"/>
            </a:endParaRPr>
          </a:p>
        </p:txBody>
      </p:sp>
      <p:sp>
        <p:nvSpPr>
          <p:cNvPr id="53252" name="Rectangle 2"/>
          <p:cNvSpPr>
            <a:spLocks noChangeArrowheads="1" noTextEdit="1"/>
          </p:cNvSpPr>
          <p:nvPr>
            <p:ph type="sldImg"/>
          </p:nvPr>
        </p:nvSpPr>
        <p:spPr>
          <a:ln/>
        </p:spPr>
      </p:sp>
      <p:sp>
        <p:nvSpPr>
          <p:cNvPr id="53253" name="Rectangle 3"/>
          <p:cNvSpPr>
            <a:spLocks noGrp="1" noChangeArrowheads="1"/>
          </p:cNvSpPr>
          <p:nvPr>
            <p:ph type="body" idx="1"/>
          </p:nvPr>
        </p:nvSpPr>
        <p:spPr>
          <a:noFill/>
        </p:spPr>
        <p:txBody>
          <a:bodyPr/>
          <a:lstStyle/>
          <a:p>
            <a:pPr>
              <a:buFontTx/>
              <a:buNone/>
            </a:pPr>
            <a:endParaRPr lang="en-US" altLang="en-US" smtClean="0"/>
          </a:p>
          <a:p>
            <a:pPr>
              <a:buFontTx/>
              <a:buNone/>
            </a:pPr>
            <a:endParaRPr lang="en-US" altLang="en-US" smtClean="0"/>
          </a:p>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mtClean="0"/>
              <a:t>11006115 Copyright </a:t>
            </a:r>
            <a:r>
              <a:rPr lang="en-US" altLang="en-US" smtClean="0">
                <a:latin typeface="Symbol" pitchFamily="18" charset="2"/>
              </a:rPr>
              <a:t>ã1999 </a:t>
            </a:r>
            <a:r>
              <a:rPr lang="en-US" altLang="en-US"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54275"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C70EA03-05C4-43DA-9312-D834895AD29B}" type="slidenum">
              <a:rPr lang="en-US" altLang="en-US" smtClean="0">
                <a:latin typeface="Times New Roman" pitchFamily="18" charset="0"/>
              </a:rPr>
              <a:pPr/>
              <a:t>24</a:t>
            </a:fld>
            <a:endParaRPr lang="en-US" altLang="en-US" smtClean="0">
              <a:latin typeface="Times New Roman" pitchFamily="18" charset="0"/>
            </a:endParaRPr>
          </a:p>
        </p:txBody>
      </p:sp>
      <p:sp>
        <p:nvSpPr>
          <p:cNvPr id="54276" name="Rectangle 2"/>
          <p:cNvSpPr>
            <a:spLocks noChangeArrowheads="1" noTextEdit="1"/>
          </p:cNvSpPr>
          <p:nvPr>
            <p:ph type="sldImg"/>
          </p:nvPr>
        </p:nvSpPr>
        <p:spPr>
          <a:ln/>
        </p:spPr>
      </p:sp>
      <p:sp>
        <p:nvSpPr>
          <p:cNvPr id="5427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None/>
            </a:pPr>
            <a:r>
              <a:rPr lang="en-US" altLang="en-US" smtClean="0"/>
              <a:t>	OSHA is here to assist you in preventing injuries by providing training and assistance to ALL individuals. For more in formation please contact OSHA.</a:t>
            </a:r>
          </a:p>
          <a:p>
            <a:pPr>
              <a:buFontTx/>
              <a:buNone/>
            </a:pPr>
            <a:endParaRPr lang="en-US" altLang="en-US" smtClean="0"/>
          </a:p>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p:spPr>
        <p:txBody>
          <a:bodyPr/>
          <a:lstStyle/>
          <a:p>
            <a:endParaRPr lang="en-US" altLang="en-US" smtClean="0"/>
          </a:p>
        </p:txBody>
      </p:sp>
      <p:sp>
        <p:nvSpPr>
          <p:cNvPr id="32772"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719D102-48DE-4FE0-8A31-B97C72C7CB28}" type="slidenum">
              <a:rPr lang="en-US" altLang="en-US" smtClean="0">
                <a:latin typeface="Times New Roman" pitchFamily="18" charset="0"/>
              </a:rPr>
              <a:pPr/>
              <a:t>2</a:t>
            </a:fld>
            <a:endParaRPr lang="en-US" alt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p:spPr>
        <p:txBody>
          <a:bodyPr/>
          <a:lstStyle/>
          <a:p>
            <a:endParaRPr lang="en-US" altLang="en-US" smtClean="0"/>
          </a:p>
        </p:txBody>
      </p:sp>
      <p:sp>
        <p:nvSpPr>
          <p:cNvPr id="35844"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35845"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AB3CECC-7A57-4C5F-A2DF-76279EF770A8}" type="slidenum">
              <a:rPr lang="en-US" altLang="en-US" smtClean="0">
                <a:latin typeface="Times New Roman" pitchFamily="18" charset="0"/>
              </a:rPr>
              <a:pPr/>
              <a:t>3</a:t>
            </a:fld>
            <a:endParaRPr lang="en-US" alt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p:spPr>
        <p:txBody>
          <a:bodyPr/>
          <a:lstStyle/>
          <a:p>
            <a:endParaRPr lang="en-US" altLang="en-US" smtClean="0"/>
          </a:p>
        </p:txBody>
      </p:sp>
      <p:sp>
        <p:nvSpPr>
          <p:cNvPr id="37892"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37893"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6D458E2-5497-4191-9E5F-A2F5C99E1599}" type="slidenum">
              <a:rPr lang="en-US" altLang="en-US" smtClean="0">
                <a:latin typeface="Times New Roman" pitchFamily="18" charset="0"/>
              </a:rPr>
              <a:pPr/>
              <a:t>4</a:t>
            </a:fld>
            <a:endParaRPr lang="en-US" alt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1388">
              <a:defRPr>
                <a:solidFill>
                  <a:schemeClr val="tx1"/>
                </a:solidFill>
                <a:latin typeface="Arial" charset="0"/>
              </a:defRPr>
            </a:lvl1pPr>
            <a:lvl2pPr marL="742950" indent="-285750" defTabSz="941388">
              <a:defRPr>
                <a:solidFill>
                  <a:schemeClr val="tx1"/>
                </a:solidFill>
                <a:latin typeface="Arial" charset="0"/>
              </a:defRPr>
            </a:lvl2pPr>
            <a:lvl3pPr marL="1143000" indent="-228600" defTabSz="941388">
              <a:defRPr>
                <a:solidFill>
                  <a:schemeClr val="tx1"/>
                </a:solidFill>
                <a:latin typeface="Arial" charset="0"/>
              </a:defRPr>
            </a:lvl3pPr>
            <a:lvl4pPr marL="1600200" indent="-228600" defTabSz="941388">
              <a:defRPr>
                <a:solidFill>
                  <a:schemeClr val="tx1"/>
                </a:solidFill>
                <a:latin typeface="Arial" charset="0"/>
              </a:defRPr>
            </a:lvl4pPr>
            <a:lvl5pPr marL="2057400" indent="-228600" defTabSz="941388">
              <a:defRPr>
                <a:solidFill>
                  <a:schemeClr val="tx1"/>
                </a:solidFill>
                <a:latin typeface="Arial" charset="0"/>
              </a:defRPr>
            </a:lvl5pPr>
            <a:lvl6pPr marL="2514600" indent="-228600" defTabSz="941388" eaLnBrk="0" fontAlgn="base" hangingPunct="0">
              <a:spcBef>
                <a:spcPct val="0"/>
              </a:spcBef>
              <a:spcAft>
                <a:spcPct val="0"/>
              </a:spcAft>
              <a:defRPr>
                <a:solidFill>
                  <a:schemeClr val="tx1"/>
                </a:solidFill>
                <a:latin typeface="Arial" charset="0"/>
              </a:defRPr>
            </a:lvl6pPr>
            <a:lvl7pPr marL="2971800" indent="-228600" defTabSz="941388" eaLnBrk="0" fontAlgn="base" hangingPunct="0">
              <a:spcBef>
                <a:spcPct val="0"/>
              </a:spcBef>
              <a:spcAft>
                <a:spcPct val="0"/>
              </a:spcAft>
              <a:defRPr>
                <a:solidFill>
                  <a:schemeClr val="tx1"/>
                </a:solidFill>
                <a:latin typeface="Arial" charset="0"/>
              </a:defRPr>
            </a:lvl7pPr>
            <a:lvl8pPr marL="3429000" indent="-228600" defTabSz="941388" eaLnBrk="0" fontAlgn="base" hangingPunct="0">
              <a:spcBef>
                <a:spcPct val="0"/>
              </a:spcBef>
              <a:spcAft>
                <a:spcPct val="0"/>
              </a:spcAft>
              <a:defRPr>
                <a:solidFill>
                  <a:schemeClr val="tx1"/>
                </a:solidFill>
                <a:latin typeface="Arial" charset="0"/>
              </a:defRPr>
            </a:lvl8pPr>
            <a:lvl9pPr marL="3886200" indent="-228600" defTabSz="941388" eaLnBrk="0" fontAlgn="base" hangingPunct="0">
              <a:spcBef>
                <a:spcPct val="0"/>
              </a:spcBef>
              <a:spcAft>
                <a:spcPct val="0"/>
              </a:spcAft>
              <a:defRPr>
                <a:solidFill>
                  <a:schemeClr val="tx1"/>
                </a:solidFill>
                <a:latin typeface="Arial" charset="0"/>
              </a:defRPr>
            </a:lvl9pPr>
          </a:lstStyle>
          <a:p>
            <a:fld id="{38D8989F-9516-4EFE-8ECD-81823D2F37EB}" type="slidenum">
              <a:rPr lang="en-US" altLang="en-US" smtClean="0"/>
              <a:pPr/>
              <a:t>5</a:t>
            </a:fld>
            <a:endParaRPr lang="en-US" altLang="en-US" smtClean="0"/>
          </a:p>
        </p:txBody>
      </p:sp>
      <p:sp>
        <p:nvSpPr>
          <p:cNvPr id="38915" name="Rectangle 7"/>
          <p:cNvSpPr txBox="1">
            <a:spLocks noGrp="1" noChangeArrowheads="1"/>
          </p:cNvSpPr>
          <p:nvPr/>
        </p:nvSpPr>
        <p:spPr bwMode="auto">
          <a:xfrm>
            <a:off x="3979863" y="8843963"/>
            <a:ext cx="30448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nchor="b"/>
          <a:lstStyle>
            <a:lvl1pPr defTabSz="933450">
              <a:defRPr>
                <a:solidFill>
                  <a:schemeClr val="tx1"/>
                </a:solidFill>
                <a:latin typeface="Arial" charset="0"/>
              </a:defRPr>
            </a:lvl1pPr>
            <a:lvl2pPr marL="742950" indent="-285750" defTabSz="933450">
              <a:defRPr>
                <a:solidFill>
                  <a:schemeClr val="tx1"/>
                </a:solidFill>
                <a:latin typeface="Arial" charset="0"/>
              </a:defRPr>
            </a:lvl2pPr>
            <a:lvl3pPr marL="1143000" indent="-228600" defTabSz="933450">
              <a:defRPr>
                <a:solidFill>
                  <a:schemeClr val="tx1"/>
                </a:solidFill>
                <a:latin typeface="Arial" charset="0"/>
              </a:defRPr>
            </a:lvl3pPr>
            <a:lvl4pPr marL="1600200" indent="-228600" defTabSz="933450">
              <a:defRPr>
                <a:solidFill>
                  <a:schemeClr val="tx1"/>
                </a:solidFill>
                <a:latin typeface="Arial" charset="0"/>
              </a:defRPr>
            </a:lvl4pPr>
            <a:lvl5pPr marL="2057400" indent="-228600" defTabSz="933450">
              <a:defRPr>
                <a:solidFill>
                  <a:schemeClr val="tx1"/>
                </a:solidFill>
                <a:latin typeface="Arial" charset="0"/>
              </a:defRPr>
            </a:lvl5pPr>
            <a:lvl6pPr marL="2514600" indent="-228600" defTabSz="933450" eaLnBrk="0" fontAlgn="base" hangingPunct="0">
              <a:spcBef>
                <a:spcPct val="0"/>
              </a:spcBef>
              <a:spcAft>
                <a:spcPct val="0"/>
              </a:spcAft>
              <a:defRPr>
                <a:solidFill>
                  <a:schemeClr val="tx1"/>
                </a:solidFill>
                <a:latin typeface="Arial" charset="0"/>
              </a:defRPr>
            </a:lvl6pPr>
            <a:lvl7pPr marL="2971800" indent="-228600" defTabSz="933450" eaLnBrk="0" fontAlgn="base" hangingPunct="0">
              <a:spcBef>
                <a:spcPct val="0"/>
              </a:spcBef>
              <a:spcAft>
                <a:spcPct val="0"/>
              </a:spcAft>
              <a:defRPr>
                <a:solidFill>
                  <a:schemeClr val="tx1"/>
                </a:solidFill>
                <a:latin typeface="Arial" charset="0"/>
              </a:defRPr>
            </a:lvl7pPr>
            <a:lvl8pPr marL="3429000" indent="-228600" defTabSz="933450" eaLnBrk="0" fontAlgn="base" hangingPunct="0">
              <a:spcBef>
                <a:spcPct val="0"/>
              </a:spcBef>
              <a:spcAft>
                <a:spcPct val="0"/>
              </a:spcAft>
              <a:defRPr>
                <a:solidFill>
                  <a:schemeClr val="tx1"/>
                </a:solidFill>
                <a:latin typeface="Arial" charset="0"/>
              </a:defRPr>
            </a:lvl8pPr>
            <a:lvl9pPr marL="3886200" indent="-228600" defTabSz="933450" eaLnBrk="0" fontAlgn="base" hangingPunct="0">
              <a:spcBef>
                <a:spcPct val="0"/>
              </a:spcBef>
              <a:spcAft>
                <a:spcPct val="0"/>
              </a:spcAft>
              <a:defRPr>
                <a:solidFill>
                  <a:schemeClr val="tx1"/>
                </a:solidFill>
                <a:latin typeface="Arial" charset="0"/>
              </a:defRPr>
            </a:lvl9pPr>
          </a:lstStyle>
          <a:p>
            <a:pPr algn="r" eaLnBrk="1" hangingPunct="1"/>
            <a:fld id="{8A90444A-FAAF-427B-82C0-BBD837991CA4}" type="slidenum">
              <a:rPr lang="en-US" altLang="en-US" sz="1200"/>
              <a:pPr algn="r" eaLnBrk="1" hangingPunct="1"/>
              <a:t>5</a:t>
            </a:fld>
            <a:endParaRPr lang="en-US" altLang="en-US" sz="1200"/>
          </a:p>
        </p:txBody>
      </p:sp>
      <p:sp>
        <p:nvSpPr>
          <p:cNvPr id="38916" name="Rectangle 2"/>
          <p:cNvSpPr>
            <a:spLocks noGrp="1" noRot="1" noChangeAspect="1" noChangeArrowheads="1" noTextEdit="1"/>
          </p:cNvSpPr>
          <p:nvPr>
            <p:ph type="sldImg"/>
          </p:nvPr>
        </p:nvSpPr>
        <p:spPr>
          <a:xfrm>
            <a:off x="1185863" y="698500"/>
            <a:ext cx="4656137" cy="3492500"/>
          </a:xfrm>
          <a:ln/>
        </p:spPr>
      </p:sp>
      <p:sp>
        <p:nvSpPr>
          <p:cNvPr id="3891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lstStyle/>
          <a:p>
            <a:pPr eaLnBrk="1" hangingPunct="1"/>
            <a:r>
              <a:rPr lang="en-US" altLang="en-US" sz="1000" b="1" u="sng" smtClean="0">
                <a:latin typeface="Arial" charset="0"/>
              </a:rPr>
              <a:t>Lighting facts:</a:t>
            </a:r>
          </a:p>
          <a:p>
            <a:pPr eaLnBrk="1" hangingPunct="1"/>
            <a:r>
              <a:rPr lang="en-US" altLang="en-US" sz="1000" b="1" smtClean="0">
                <a:latin typeface="Arial" charset="0"/>
              </a:rPr>
              <a:t>Lightning is the #2 storm killer in the U.S., killing more than hurricanes or tornadoes on average.  Only floods kill more. </a:t>
            </a:r>
          </a:p>
          <a:p>
            <a:pPr eaLnBrk="1" hangingPunct="1"/>
            <a:r>
              <a:rPr lang="en-US" altLang="en-US" b="1" smtClean="0">
                <a:latin typeface="Arial" charset="0"/>
              </a:rPr>
              <a:t>In the United States hundreds of people are killed or injured each year in lightning mishaps . </a:t>
            </a:r>
          </a:p>
          <a:p>
            <a:pPr eaLnBrk="1" hangingPunct="1"/>
            <a:r>
              <a:rPr lang="en-US" altLang="en-US" sz="1000" b="1" smtClean="0">
                <a:latin typeface="Arial" charset="0"/>
              </a:rPr>
              <a:t>But the real story of lightning isn't the deaths, it's the injuries. </a:t>
            </a:r>
          </a:p>
          <a:p>
            <a:pPr eaLnBrk="1" hangingPunct="1"/>
            <a:r>
              <a:rPr lang="en-US" altLang="en-US" sz="1000" b="1" smtClean="0">
                <a:latin typeface="Arial" charset="0"/>
              </a:rPr>
              <a:t>Only about 10% of those struck are killed; 90% survive. But of the survivors, many suffer life-long severe injury and disability. </a:t>
            </a:r>
          </a:p>
          <a:p>
            <a:pPr eaLnBrk="1" hangingPunct="1"/>
            <a:r>
              <a:rPr lang="en-US" altLang="en-US" sz="1000" b="1" smtClean="0">
                <a:latin typeface="Arial" charset="0"/>
              </a:rPr>
              <a:t>These injuries are primarily neurological, with a wide range of symptoms, and are sometimes difficult to diagnose. </a:t>
            </a:r>
          </a:p>
          <a:p>
            <a:pPr eaLnBrk="1" hangingPunct="1"/>
            <a:r>
              <a:rPr lang="en-US" altLang="en-US" sz="1000" b="1" smtClean="0">
                <a:latin typeface="Arial" charset="0"/>
              </a:rPr>
              <a:t>Lightning also causes about $5 billion of economic loss each year in the U.S. </a:t>
            </a:r>
          </a:p>
          <a:p>
            <a:pPr eaLnBrk="1" hangingPunct="1"/>
            <a:r>
              <a:rPr lang="en-US" altLang="en-US" sz="1000" b="1" smtClean="0">
                <a:latin typeface="Arial" charset="0"/>
              </a:rPr>
              <a:t>Today, most tall buildings are protected by lightning rods. </a:t>
            </a:r>
          </a:p>
          <a:p>
            <a:pPr eaLnBrk="1" hangingPunct="1"/>
            <a:r>
              <a:rPr lang="en-US" altLang="en-US" sz="1000" b="1" smtClean="0">
                <a:latin typeface="Arial" charset="0"/>
              </a:rPr>
              <a:t>Aerials and power lines are protected by using lightning arrestors. </a:t>
            </a:r>
          </a:p>
          <a:p>
            <a:pPr eaLnBrk="1" hangingPunct="1"/>
            <a:endParaRPr lang="en-US" altLang="en-US" sz="1000" b="1" smtClean="0">
              <a:latin typeface="Arial" charset="0"/>
            </a:endParaRPr>
          </a:p>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1388">
              <a:defRPr>
                <a:solidFill>
                  <a:schemeClr val="tx1"/>
                </a:solidFill>
                <a:latin typeface="Arial" charset="0"/>
              </a:defRPr>
            </a:lvl1pPr>
            <a:lvl2pPr marL="742950" indent="-285750" defTabSz="941388">
              <a:defRPr>
                <a:solidFill>
                  <a:schemeClr val="tx1"/>
                </a:solidFill>
                <a:latin typeface="Arial" charset="0"/>
              </a:defRPr>
            </a:lvl2pPr>
            <a:lvl3pPr marL="1143000" indent="-228600" defTabSz="941388">
              <a:defRPr>
                <a:solidFill>
                  <a:schemeClr val="tx1"/>
                </a:solidFill>
                <a:latin typeface="Arial" charset="0"/>
              </a:defRPr>
            </a:lvl3pPr>
            <a:lvl4pPr marL="1600200" indent="-228600" defTabSz="941388">
              <a:defRPr>
                <a:solidFill>
                  <a:schemeClr val="tx1"/>
                </a:solidFill>
                <a:latin typeface="Arial" charset="0"/>
              </a:defRPr>
            </a:lvl4pPr>
            <a:lvl5pPr marL="2057400" indent="-228600" defTabSz="941388">
              <a:defRPr>
                <a:solidFill>
                  <a:schemeClr val="tx1"/>
                </a:solidFill>
                <a:latin typeface="Arial" charset="0"/>
              </a:defRPr>
            </a:lvl5pPr>
            <a:lvl6pPr marL="2514600" indent="-228600" defTabSz="941388" eaLnBrk="0" fontAlgn="base" hangingPunct="0">
              <a:spcBef>
                <a:spcPct val="0"/>
              </a:spcBef>
              <a:spcAft>
                <a:spcPct val="0"/>
              </a:spcAft>
              <a:defRPr>
                <a:solidFill>
                  <a:schemeClr val="tx1"/>
                </a:solidFill>
                <a:latin typeface="Arial" charset="0"/>
              </a:defRPr>
            </a:lvl6pPr>
            <a:lvl7pPr marL="2971800" indent="-228600" defTabSz="941388" eaLnBrk="0" fontAlgn="base" hangingPunct="0">
              <a:spcBef>
                <a:spcPct val="0"/>
              </a:spcBef>
              <a:spcAft>
                <a:spcPct val="0"/>
              </a:spcAft>
              <a:defRPr>
                <a:solidFill>
                  <a:schemeClr val="tx1"/>
                </a:solidFill>
                <a:latin typeface="Arial" charset="0"/>
              </a:defRPr>
            </a:lvl7pPr>
            <a:lvl8pPr marL="3429000" indent="-228600" defTabSz="941388" eaLnBrk="0" fontAlgn="base" hangingPunct="0">
              <a:spcBef>
                <a:spcPct val="0"/>
              </a:spcBef>
              <a:spcAft>
                <a:spcPct val="0"/>
              </a:spcAft>
              <a:defRPr>
                <a:solidFill>
                  <a:schemeClr val="tx1"/>
                </a:solidFill>
                <a:latin typeface="Arial" charset="0"/>
              </a:defRPr>
            </a:lvl8pPr>
            <a:lvl9pPr marL="3886200" indent="-228600" defTabSz="941388" eaLnBrk="0" fontAlgn="base" hangingPunct="0">
              <a:spcBef>
                <a:spcPct val="0"/>
              </a:spcBef>
              <a:spcAft>
                <a:spcPct val="0"/>
              </a:spcAft>
              <a:defRPr>
                <a:solidFill>
                  <a:schemeClr val="tx1"/>
                </a:solidFill>
                <a:latin typeface="Arial" charset="0"/>
              </a:defRPr>
            </a:lvl9pPr>
          </a:lstStyle>
          <a:p>
            <a:fld id="{51B0A30F-9114-4CDC-9119-491950F18E7E}" type="slidenum">
              <a:rPr lang="en-US" altLang="en-US" smtClean="0"/>
              <a:pPr/>
              <a:t>8</a:t>
            </a:fld>
            <a:endParaRPr lang="en-US" altLang="en-US" smtClean="0"/>
          </a:p>
        </p:txBody>
      </p:sp>
      <p:sp>
        <p:nvSpPr>
          <p:cNvPr id="39939" name="Rectangle 7"/>
          <p:cNvSpPr txBox="1">
            <a:spLocks noGrp="1" noChangeArrowheads="1"/>
          </p:cNvSpPr>
          <p:nvPr/>
        </p:nvSpPr>
        <p:spPr bwMode="auto">
          <a:xfrm>
            <a:off x="3979863" y="8843963"/>
            <a:ext cx="30448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nchor="b"/>
          <a:lstStyle>
            <a:lvl1pPr defTabSz="933450">
              <a:defRPr>
                <a:solidFill>
                  <a:schemeClr val="tx1"/>
                </a:solidFill>
                <a:latin typeface="Arial" charset="0"/>
              </a:defRPr>
            </a:lvl1pPr>
            <a:lvl2pPr marL="742950" indent="-285750" defTabSz="933450">
              <a:defRPr>
                <a:solidFill>
                  <a:schemeClr val="tx1"/>
                </a:solidFill>
                <a:latin typeface="Arial" charset="0"/>
              </a:defRPr>
            </a:lvl2pPr>
            <a:lvl3pPr marL="1143000" indent="-228600" defTabSz="933450">
              <a:defRPr>
                <a:solidFill>
                  <a:schemeClr val="tx1"/>
                </a:solidFill>
                <a:latin typeface="Arial" charset="0"/>
              </a:defRPr>
            </a:lvl3pPr>
            <a:lvl4pPr marL="1600200" indent="-228600" defTabSz="933450">
              <a:defRPr>
                <a:solidFill>
                  <a:schemeClr val="tx1"/>
                </a:solidFill>
                <a:latin typeface="Arial" charset="0"/>
              </a:defRPr>
            </a:lvl4pPr>
            <a:lvl5pPr marL="2057400" indent="-228600" defTabSz="933450">
              <a:defRPr>
                <a:solidFill>
                  <a:schemeClr val="tx1"/>
                </a:solidFill>
                <a:latin typeface="Arial" charset="0"/>
              </a:defRPr>
            </a:lvl5pPr>
            <a:lvl6pPr marL="2514600" indent="-228600" defTabSz="933450" eaLnBrk="0" fontAlgn="base" hangingPunct="0">
              <a:spcBef>
                <a:spcPct val="0"/>
              </a:spcBef>
              <a:spcAft>
                <a:spcPct val="0"/>
              </a:spcAft>
              <a:defRPr>
                <a:solidFill>
                  <a:schemeClr val="tx1"/>
                </a:solidFill>
                <a:latin typeface="Arial" charset="0"/>
              </a:defRPr>
            </a:lvl6pPr>
            <a:lvl7pPr marL="2971800" indent="-228600" defTabSz="933450" eaLnBrk="0" fontAlgn="base" hangingPunct="0">
              <a:spcBef>
                <a:spcPct val="0"/>
              </a:spcBef>
              <a:spcAft>
                <a:spcPct val="0"/>
              </a:spcAft>
              <a:defRPr>
                <a:solidFill>
                  <a:schemeClr val="tx1"/>
                </a:solidFill>
                <a:latin typeface="Arial" charset="0"/>
              </a:defRPr>
            </a:lvl7pPr>
            <a:lvl8pPr marL="3429000" indent="-228600" defTabSz="933450" eaLnBrk="0" fontAlgn="base" hangingPunct="0">
              <a:spcBef>
                <a:spcPct val="0"/>
              </a:spcBef>
              <a:spcAft>
                <a:spcPct val="0"/>
              </a:spcAft>
              <a:defRPr>
                <a:solidFill>
                  <a:schemeClr val="tx1"/>
                </a:solidFill>
                <a:latin typeface="Arial" charset="0"/>
              </a:defRPr>
            </a:lvl8pPr>
            <a:lvl9pPr marL="3886200" indent="-228600" defTabSz="933450" eaLnBrk="0" fontAlgn="base" hangingPunct="0">
              <a:spcBef>
                <a:spcPct val="0"/>
              </a:spcBef>
              <a:spcAft>
                <a:spcPct val="0"/>
              </a:spcAft>
              <a:defRPr>
                <a:solidFill>
                  <a:schemeClr val="tx1"/>
                </a:solidFill>
                <a:latin typeface="Arial" charset="0"/>
              </a:defRPr>
            </a:lvl9pPr>
          </a:lstStyle>
          <a:p>
            <a:pPr algn="r" eaLnBrk="1" hangingPunct="1"/>
            <a:fld id="{FAC984C6-9CB4-4342-B4B5-83D4A3D6959F}" type="slidenum">
              <a:rPr lang="en-US" altLang="en-US" sz="1200"/>
              <a:pPr algn="r" eaLnBrk="1" hangingPunct="1"/>
              <a:t>8</a:t>
            </a:fld>
            <a:endParaRPr lang="en-US" altLang="en-US" sz="1200"/>
          </a:p>
        </p:txBody>
      </p:sp>
      <p:sp>
        <p:nvSpPr>
          <p:cNvPr id="39940" name="Rectangle 2"/>
          <p:cNvSpPr>
            <a:spLocks noGrp="1" noRot="1" noChangeAspect="1" noChangeArrowheads="1" noTextEdit="1"/>
          </p:cNvSpPr>
          <p:nvPr>
            <p:ph type="sldImg"/>
          </p:nvPr>
        </p:nvSpPr>
        <p:spPr>
          <a:xfrm>
            <a:off x="1185863" y="698500"/>
            <a:ext cx="4656137" cy="3492500"/>
          </a:xfrm>
          <a:ln/>
        </p:spPr>
      </p:sp>
      <p:sp>
        <p:nvSpPr>
          <p:cNvPr id="3994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05" tIns="47601" rIns="95205" bIns="47601"/>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p:txBody>
          <a:bodyPr/>
          <a:lstStyle/>
          <a:p>
            <a:pPr>
              <a:defRPr/>
            </a:pPr>
            <a:r>
              <a:rPr lang="en-US" sz="1800" dirty="0" smtClean="0"/>
              <a:t>A direct strike usually results in cardiac arrest and/or stoppage of breathing. </a:t>
            </a:r>
          </a:p>
          <a:p>
            <a:pPr>
              <a:defRPr/>
            </a:pPr>
            <a:r>
              <a:rPr lang="en-US" sz="1800" dirty="0" smtClean="0"/>
              <a:t>A </a:t>
            </a:r>
            <a:r>
              <a:rPr lang="en-US" sz="1800" dirty="0" err="1" smtClean="0"/>
              <a:t>sideflash</a:t>
            </a:r>
            <a:r>
              <a:rPr lang="en-US" sz="1800" dirty="0" smtClean="0"/>
              <a:t> may occur when the body of a person provides an alternate or parallel path for the current. This means the person may be another way for the current to reach the ground. If the current passes through the head or heart, death may result. </a:t>
            </a:r>
          </a:p>
          <a:p>
            <a:pPr>
              <a:defRPr/>
            </a:pPr>
            <a:r>
              <a:rPr lang="en-US" sz="1800" dirty="0" smtClean="0"/>
              <a:t>Conducted current from a lightning flash may range from tingling shock to a massive current diverted from a poorly grounded electric power pole through the wiring system. </a:t>
            </a:r>
          </a:p>
          <a:p>
            <a:pPr>
              <a:defRPr/>
            </a:pPr>
            <a:r>
              <a:rPr lang="en-US" sz="1800" dirty="0" smtClean="0"/>
              <a:t>Step voltage radiates out through the ground from a struck tree or pole. This results in many livestock deaths every year. </a:t>
            </a:r>
          </a:p>
          <a:p>
            <a:pPr>
              <a:defRPr/>
            </a:pPr>
            <a:r>
              <a:rPr lang="en-US" sz="1800" dirty="0" smtClean="0"/>
              <a:t>Fires, fallen trees, crushed cars. These are secondary effects. Injuries that occur from these are an indirect result of lightning</a:t>
            </a:r>
          </a:p>
          <a:p>
            <a:pPr lvl="1" eaLnBrk="1" hangingPunct="1">
              <a:defRPr/>
            </a:pPr>
            <a:endParaRPr lang="en-US" dirty="0" smtClean="0"/>
          </a:p>
          <a:p>
            <a:pPr marL="0" indent="0">
              <a:buFontTx/>
              <a:buNone/>
              <a:defRPr/>
            </a:pPr>
            <a:endParaRPr lang="en-US" dirty="0" smtClean="0"/>
          </a:p>
        </p:txBody>
      </p:sp>
      <p:sp>
        <p:nvSpPr>
          <p:cNvPr id="40964"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0965"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0DC6E17-ECC8-4197-B57D-D032CDB989C4}" type="slidenum">
              <a:rPr lang="en-US" altLang="en-US" smtClean="0">
                <a:latin typeface="Times New Roman" pitchFamily="18" charset="0"/>
              </a:rPr>
              <a:pPr/>
              <a:t>9</a:t>
            </a:fld>
            <a:endParaRPr lang="en-US" alt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r>
              <a:rPr lang="en-US" altLang="en-US" b="1" smtClean="0"/>
              <a:t>Fallen Wires:</a:t>
            </a:r>
            <a:r>
              <a:rPr lang="en-US" altLang="en-US" smtClean="0"/>
              <a:t> Do not touch fallen wires. Report them to the police or local utility immediately. If the wire should fall on an occupied vehicle, tell the driver to stay in it and drive away, if possible. If they are unable to drive away, tell them to wait for help and do not get out. They are safe inside the car, but should avoid touching the metal parts of the car. </a:t>
            </a:r>
          </a:p>
          <a:p>
            <a:r>
              <a:rPr lang="en-US" altLang="en-US" b="1" smtClean="0"/>
              <a:t>Electrical Fires:</a:t>
            </a:r>
            <a:r>
              <a:rPr lang="en-US" altLang="en-US" smtClean="0"/>
              <a:t> If an appliance or tool catches fire, try to unplug it or turn off the current at the fuse box. Do not pour water on the fire. Use a Class C fire extinguisher or throw baking soda on the fire. If it gets out of control, call the local fire department and get out. </a:t>
            </a:r>
          </a:p>
          <a:p>
            <a:r>
              <a:rPr lang="en-US" altLang="en-US" b="1" smtClean="0"/>
              <a:t>Forest fires: </a:t>
            </a:r>
            <a:r>
              <a:rPr lang="en-US" altLang="en-US" smtClean="0"/>
              <a:t>Pine trees become explosive when struck by lightning</a:t>
            </a:r>
          </a:p>
          <a:p>
            <a:pPr lvl="1"/>
            <a:r>
              <a:rPr lang="en-US" altLang="en-US" smtClean="0"/>
              <a:t>Lightning Causes Forest Fires. Can Forest Fires Cause Lightning? Yes, smoke and carbon micro-particles, when introduced into the upper atmosphere, can become the initiators of static. Sufficient atmospheric static can spark discharge as lightning. Reports of massive lightning storms in coastal Brasil, Peru and Hawaii have been linked to burning of sugar cane fields. The late 90's Mexican forest fires resulted in unusual lightning activity in the USA High Plains area (Lyons, et al.) So too can dust in an enclosed grain elevator create a static discharge. Recent reports (Orville, et al) show the Houston TX petrochemical industry, discharging copious amounts of hydrocarbons into the upper atmosphere, may be responsible for higher-than-normal lightning activity in that area. (National Lightning Safety Institute) </a:t>
            </a:r>
          </a:p>
          <a:p>
            <a:pPr lvl="1"/>
            <a:endParaRPr lang="en-US" altLang="en-US" smtClean="0"/>
          </a:p>
          <a:p>
            <a:endParaRPr lang="en-US" altLang="en-US" smtClean="0"/>
          </a:p>
          <a:p>
            <a:endParaRPr lang="en-US" altLang="en-US" smtClean="0"/>
          </a:p>
        </p:txBody>
      </p:sp>
      <p:sp>
        <p:nvSpPr>
          <p:cNvPr id="41988"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1989"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A18E900-1012-4225-B543-4E7E70C27CDA}" type="slidenum">
              <a:rPr lang="en-US" altLang="en-US" smtClean="0">
                <a:latin typeface="Times New Roman" pitchFamily="18" charset="0"/>
              </a:rPr>
              <a:pPr/>
              <a:t>10</a:t>
            </a:fld>
            <a:endParaRPr lang="en-US" alt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Have a lightning safety plan. Know where you’ll go for safety and how much time it will take to get there. Make sure your plan allows</a:t>
            </a:r>
          </a:p>
          <a:p>
            <a:pPr marL="0" indent="0">
              <a:buFontTx/>
              <a:buNone/>
              <a:defRPr/>
            </a:pPr>
            <a:r>
              <a:rPr lang="en-US" dirty="0" smtClean="0"/>
              <a:t>     enough time to reach safety.</a:t>
            </a:r>
          </a:p>
          <a:p>
            <a:pPr>
              <a:defRPr/>
            </a:pPr>
            <a:r>
              <a:rPr lang="en-US" dirty="0" smtClean="0"/>
              <a:t>Postpone activities. Before going outdoors, check the forecast for thunderstorms. Consider postponing activities to avoid being caught</a:t>
            </a:r>
          </a:p>
          <a:p>
            <a:pPr marL="0" indent="0">
              <a:buFontTx/>
              <a:buNone/>
              <a:defRPr/>
            </a:pPr>
            <a:r>
              <a:rPr lang="en-US" dirty="0" smtClean="0"/>
              <a:t>     in a dangerous situation.</a:t>
            </a:r>
          </a:p>
          <a:p>
            <a:pPr>
              <a:defRPr/>
            </a:pPr>
            <a:r>
              <a:rPr lang="en-US" dirty="0" smtClean="0"/>
              <a:t>Monitor the weather. Look for signs of a developing thunderstorm such as darkening skies, flashes of lightning, or increasing wind.</a:t>
            </a:r>
          </a:p>
          <a:p>
            <a:pPr>
              <a:defRPr/>
            </a:pPr>
            <a:r>
              <a:rPr lang="en-US" dirty="0" smtClean="0"/>
              <a:t>Get to a safe place. If you hear thunder, even a distant rumble, immediately move to a safe place. When Thunder Roars, Go</a:t>
            </a:r>
          </a:p>
          <a:p>
            <a:pPr marL="0" indent="0">
              <a:buFontTx/>
              <a:buNone/>
              <a:defRPr/>
            </a:pPr>
            <a:r>
              <a:rPr lang="en-US" dirty="0" smtClean="0"/>
              <a:t>     Indoors! Fully enclosed buildings with wiring and plumbing provide the best protection. Sheds, picnic shelters, tents or covered porches</a:t>
            </a:r>
          </a:p>
          <a:p>
            <a:pPr marL="0" indent="0">
              <a:buFontTx/>
              <a:buNone/>
              <a:defRPr/>
            </a:pPr>
            <a:r>
              <a:rPr lang="en-US" dirty="0" smtClean="0"/>
              <a:t>     do not protect you from lightning. If a sturdy building is not nearby, get into a hard-topped metal vehicle and close all the windows. Stay</a:t>
            </a:r>
          </a:p>
          <a:p>
            <a:pPr marL="0" indent="0">
              <a:buFontTx/>
              <a:buNone/>
              <a:defRPr/>
            </a:pPr>
            <a:r>
              <a:rPr lang="en-US" dirty="0" smtClean="0"/>
              <a:t>     inside until 30 minutes after the last rumble of thunder.</a:t>
            </a:r>
          </a:p>
          <a:p>
            <a:pPr>
              <a:defRPr/>
            </a:pPr>
            <a:r>
              <a:rPr lang="en-US" dirty="0" smtClean="0"/>
              <a:t>If you hear thunder, don’t use a corded phone. Cordless phones, cell phones and other wireless handheld devices are safe to use.</a:t>
            </a:r>
          </a:p>
          <a:p>
            <a:pPr>
              <a:defRPr/>
            </a:pPr>
            <a:r>
              <a:rPr lang="en-US" dirty="0" smtClean="0"/>
              <a:t>Keep away from electrical equipment, wiring and water pipes.</a:t>
            </a:r>
          </a:p>
          <a:p>
            <a:pPr>
              <a:defRPr/>
            </a:pPr>
            <a:r>
              <a:rPr lang="en-US" dirty="0" smtClean="0"/>
              <a:t>Sensitive electronics should be unplugged well in advance of thunderstorms. Don’t take a bath, shower or use other plumbing</a:t>
            </a:r>
          </a:p>
          <a:p>
            <a:pPr>
              <a:defRPr/>
            </a:pPr>
            <a:r>
              <a:rPr lang="en-US" dirty="0" smtClean="0"/>
              <a:t>during a thunderstorm.</a:t>
            </a:r>
            <a:endParaRPr lang="en-US" dirty="0"/>
          </a:p>
        </p:txBody>
      </p:sp>
      <p:sp>
        <p:nvSpPr>
          <p:cNvPr id="43012" name="Footer Placeholder 3"/>
          <p:cNvSpPr>
            <a:spLocks noGrp="1"/>
          </p:cNvSpPr>
          <p:nvPr>
            <p:ph type="ftr" sz="quarter" idx="4"/>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900" smtClean="0"/>
              <a:t>11006115 Copyright </a:t>
            </a:r>
            <a:r>
              <a:rPr lang="en-US" altLang="en-US" sz="900" smtClean="0">
                <a:latin typeface="Symbol" pitchFamily="18" charset="2"/>
              </a:rPr>
              <a:t>ã1999 </a:t>
            </a:r>
            <a:r>
              <a:rPr lang="en-US" altLang="en-US" sz="900" smtClean="0"/>
              <a:t>Business &amp; Legal Reports, Inc.</a:t>
            </a:r>
          </a:p>
          <a:p>
            <a:endParaRPr lang="en-US" altLang="en-US" sz="1400" smtClean="0">
              <a:latin typeface="Times New Roman" pitchFamily="18" charset="0"/>
            </a:endParaRPr>
          </a:p>
          <a:p>
            <a:endParaRPr lang="en-US" altLang="en-US" smtClean="0">
              <a:latin typeface="Times New Roman" pitchFamily="18" charset="0"/>
            </a:endParaRPr>
          </a:p>
        </p:txBody>
      </p:sp>
      <p:sp>
        <p:nvSpPr>
          <p:cNvPr id="43013" name="Slide Number Placeholder 4"/>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A92CCFF-71E2-4159-9440-3C4CE82518D1}" type="slidenum">
              <a:rPr lang="en-US" altLang="en-US" smtClean="0">
                <a:latin typeface="Times New Roman" pitchFamily="18" charset="0"/>
              </a:rPr>
              <a:pPr/>
              <a:t>11</a:t>
            </a:fld>
            <a:endParaRPr lang="en-US" alt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168275" y="228600"/>
            <a:ext cx="8823325" cy="6096000"/>
            <a:chOff x="106" y="144"/>
            <a:chExt cx="5558" cy="3840"/>
          </a:xfrm>
        </p:grpSpPr>
        <p:sp>
          <p:nvSpPr>
            <p:cNvPr id="5"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6" name="Line 9"/>
            <p:cNvSpPr>
              <a:spLocks noChangeShapeType="1"/>
            </p:cNvSpPr>
            <p:nvPr/>
          </p:nvSpPr>
          <p:spPr bwMode="auto">
            <a:xfrm>
              <a:off x="480" y="1077"/>
              <a:ext cx="4848"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7"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8"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ffectLst/>
          <a:extLst>
            <a:ext uri="{91240B29-F687-4F45-9708-019B960494DF}">
              <a14:hiddenLine xmlns:a14="http://schemas.microsoft.com/office/drawing/2010/main" w="9525">
                <a:solidFill>
                  <a:srgbClr val="CCCC99"/>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9"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a:p>
        </p:txBody>
      </p:sp>
      <p:sp>
        <p:nvSpPr>
          <p:cNvPr id="97285"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pPr lvl="0"/>
            <a:r>
              <a:rPr lang="en-US" noProof="0" smtClean="0"/>
              <a:t>Click to edit Master title style</a:t>
            </a:r>
          </a:p>
        </p:txBody>
      </p:sp>
      <p:sp>
        <p:nvSpPr>
          <p:cNvPr id="97286"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pPr lvl="0"/>
            <a:r>
              <a:rPr lang="en-US" noProof="0" smtClean="0"/>
              <a:t>Click to edit Master subtitle style</a:t>
            </a:r>
          </a:p>
        </p:txBody>
      </p:sp>
      <p:sp>
        <p:nvSpPr>
          <p:cNvPr id="10" name="Rectangle 7"/>
          <p:cNvSpPr>
            <a:spLocks noGrp="1" noChangeArrowheads="1"/>
          </p:cNvSpPr>
          <p:nvPr>
            <p:ph type="dt" sz="half" idx="10"/>
          </p:nvPr>
        </p:nvSpPr>
        <p:spPr/>
        <p:txBody>
          <a:bodyPr/>
          <a:lstStyle>
            <a:lvl1pPr>
              <a:defRPr/>
            </a:lvl1pPr>
          </a:lstStyle>
          <a:p>
            <a:pPr>
              <a:defRPr/>
            </a:pPr>
            <a:endParaRPr lang="en-US"/>
          </a:p>
        </p:txBody>
      </p:sp>
      <p:sp>
        <p:nvSpPr>
          <p:cNvPr id="11"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en-US"/>
          </a:p>
        </p:txBody>
      </p:sp>
      <p:sp>
        <p:nvSpPr>
          <p:cNvPr id="12"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33EB25DE-3C2B-425F-8DD3-2A2F1C6F28F8}" type="slidenum">
              <a:rPr lang="en-US"/>
              <a:pPr>
                <a:defRPr/>
              </a:pPr>
              <a:t>‹#›</a:t>
            </a:fld>
            <a:endParaRPr lang="en-US"/>
          </a:p>
        </p:txBody>
      </p:sp>
    </p:spTree>
    <p:extLst>
      <p:ext uri="{BB962C8B-B14F-4D97-AF65-F5344CB8AC3E}">
        <p14:creationId xmlns:p14="http://schemas.microsoft.com/office/powerpoint/2010/main" val="18706395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EF5ACB-B43A-4EC6-8519-0C8958557200}" type="slidenum">
              <a:rPr lang="en-US"/>
              <a:pPr>
                <a:defRPr/>
              </a:pPr>
              <a:t>‹#›</a:t>
            </a:fld>
            <a:endParaRPr lang="en-US"/>
          </a:p>
        </p:txBody>
      </p:sp>
    </p:spTree>
    <p:extLst>
      <p:ext uri="{BB962C8B-B14F-4D97-AF65-F5344CB8AC3E}">
        <p14:creationId xmlns:p14="http://schemas.microsoft.com/office/powerpoint/2010/main" val="4252883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22729AA-A64C-4644-9EEB-46EBF35DC329}" type="slidenum">
              <a:rPr lang="en-US"/>
              <a:pPr>
                <a:defRPr/>
              </a:pPr>
              <a:t>‹#›</a:t>
            </a:fld>
            <a:endParaRPr lang="en-US"/>
          </a:p>
        </p:txBody>
      </p:sp>
    </p:spTree>
    <p:extLst>
      <p:ext uri="{BB962C8B-B14F-4D97-AF65-F5344CB8AC3E}">
        <p14:creationId xmlns:p14="http://schemas.microsoft.com/office/powerpoint/2010/main" val="2373383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DC5AD8-7493-43B2-AD36-4CF739E01FCC}" type="slidenum">
              <a:rPr lang="en-US"/>
              <a:pPr>
                <a:defRPr/>
              </a:pPr>
              <a:t>‹#›</a:t>
            </a:fld>
            <a:endParaRPr lang="en-US"/>
          </a:p>
        </p:txBody>
      </p:sp>
    </p:spTree>
    <p:extLst>
      <p:ext uri="{BB962C8B-B14F-4D97-AF65-F5344CB8AC3E}">
        <p14:creationId xmlns:p14="http://schemas.microsoft.com/office/powerpoint/2010/main" val="3210864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4E9312-A708-4D43-BB92-956974B2B4E7}" type="slidenum">
              <a:rPr lang="en-US"/>
              <a:pPr>
                <a:defRPr/>
              </a:pPr>
              <a:t>‹#›</a:t>
            </a:fld>
            <a:endParaRPr lang="en-US"/>
          </a:p>
        </p:txBody>
      </p:sp>
    </p:spTree>
    <p:extLst>
      <p:ext uri="{BB962C8B-B14F-4D97-AF65-F5344CB8AC3E}">
        <p14:creationId xmlns:p14="http://schemas.microsoft.com/office/powerpoint/2010/main" val="2077663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00FFBE-790A-46F7-B3D4-AE2B6EEBFC61}" type="slidenum">
              <a:rPr lang="en-US"/>
              <a:pPr>
                <a:defRPr/>
              </a:pPr>
              <a:t>‹#›</a:t>
            </a:fld>
            <a:endParaRPr lang="en-US"/>
          </a:p>
        </p:txBody>
      </p:sp>
    </p:spTree>
    <p:extLst>
      <p:ext uri="{BB962C8B-B14F-4D97-AF65-F5344CB8AC3E}">
        <p14:creationId xmlns:p14="http://schemas.microsoft.com/office/powerpoint/2010/main" val="81775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C6513C7-A8D0-4BE2-9E0C-2BC8F0EFA054}" type="slidenum">
              <a:rPr lang="en-US"/>
              <a:pPr>
                <a:defRPr/>
              </a:pPr>
              <a:t>‹#›</a:t>
            </a:fld>
            <a:endParaRPr lang="en-US"/>
          </a:p>
        </p:txBody>
      </p:sp>
    </p:spTree>
    <p:extLst>
      <p:ext uri="{BB962C8B-B14F-4D97-AF65-F5344CB8AC3E}">
        <p14:creationId xmlns:p14="http://schemas.microsoft.com/office/powerpoint/2010/main" val="675374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819363C-230B-4DBF-AD03-A8B39CBFDF14}" type="slidenum">
              <a:rPr lang="en-US"/>
              <a:pPr>
                <a:defRPr/>
              </a:pPr>
              <a:t>‹#›</a:t>
            </a:fld>
            <a:endParaRPr lang="en-US"/>
          </a:p>
        </p:txBody>
      </p:sp>
    </p:spTree>
    <p:extLst>
      <p:ext uri="{BB962C8B-B14F-4D97-AF65-F5344CB8AC3E}">
        <p14:creationId xmlns:p14="http://schemas.microsoft.com/office/powerpoint/2010/main" val="1836190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931217C-35EB-46E4-BA86-42AB5B9DA6C0}" type="slidenum">
              <a:rPr lang="en-US"/>
              <a:pPr>
                <a:defRPr/>
              </a:pPr>
              <a:t>‹#›</a:t>
            </a:fld>
            <a:endParaRPr lang="en-US"/>
          </a:p>
        </p:txBody>
      </p:sp>
    </p:spTree>
    <p:extLst>
      <p:ext uri="{BB962C8B-B14F-4D97-AF65-F5344CB8AC3E}">
        <p14:creationId xmlns:p14="http://schemas.microsoft.com/office/powerpoint/2010/main" val="1459464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CAB1D7-5EC0-4A6A-9B34-AB82E3E0A4AE}" type="slidenum">
              <a:rPr lang="en-US"/>
              <a:pPr>
                <a:defRPr/>
              </a:pPr>
              <a:t>‹#›</a:t>
            </a:fld>
            <a:endParaRPr lang="en-US"/>
          </a:p>
        </p:txBody>
      </p:sp>
    </p:spTree>
    <p:extLst>
      <p:ext uri="{BB962C8B-B14F-4D97-AF65-F5344CB8AC3E}">
        <p14:creationId xmlns:p14="http://schemas.microsoft.com/office/powerpoint/2010/main" val="216333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C774AE-584E-4D0D-A89C-19D9F6025835}" type="slidenum">
              <a:rPr lang="en-US"/>
              <a:pPr>
                <a:defRPr/>
              </a:pPr>
              <a:t>‹#›</a:t>
            </a:fld>
            <a:endParaRPr lang="en-US"/>
          </a:p>
        </p:txBody>
      </p:sp>
    </p:spTree>
    <p:extLst>
      <p:ext uri="{BB962C8B-B14F-4D97-AF65-F5344CB8AC3E}">
        <p14:creationId xmlns:p14="http://schemas.microsoft.com/office/powerpoint/2010/main" val="48676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9C8DBD4-FAD8-4F1B-8B6F-E1281CCBA54A}" type="slidenum">
              <a:rPr lang="en-US"/>
              <a:pPr>
                <a:defRPr/>
              </a:pPr>
              <a:t>‹#›</a:t>
            </a:fld>
            <a:endParaRPr lang="en-US"/>
          </a:p>
        </p:txBody>
      </p:sp>
    </p:spTree>
    <p:extLst>
      <p:ext uri="{BB962C8B-B14F-4D97-AF65-F5344CB8AC3E}">
        <p14:creationId xmlns:p14="http://schemas.microsoft.com/office/powerpoint/2010/main" val="2131632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pattFill prst="pct5">
          <a:fgClr>
            <a:schemeClr val="tx2">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96259" name="Rectangle 3"/>
          <p:cNvSpPr>
            <a:spLocks noGrp="1" noChangeArrowheads="1"/>
          </p:cNvSpPr>
          <p:nvPr>
            <p:ph type="body" idx="1"/>
          </p:nvPr>
        </p:nvSpPr>
        <p:spPr bwMode="auto">
          <a:xfrm>
            <a:off x="762000" y="1905000"/>
            <a:ext cx="7696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96260" name="Rectangle 4"/>
          <p:cNvSpPr>
            <a:spLocks noGrp="1" noChangeArrowheads="1"/>
          </p:cNvSpPr>
          <p:nvPr>
            <p:ph type="dt" sz="half" idx="2"/>
          </p:nvPr>
        </p:nvSpPr>
        <p:spPr bwMode="auto">
          <a:xfrm>
            <a:off x="762000" y="6391275"/>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96261" name="Rectangle 5"/>
          <p:cNvSpPr>
            <a:spLocks noGrp="1" noChangeArrowheads="1"/>
          </p:cNvSpPr>
          <p:nvPr>
            <p:ph type="ftr" sz="quarter" idx="3"/>
          </p:nvPr>
        </p:nvSpPr>
        <p:spPr bwMode="auto">
          <a:xfrm>
            <a:off x="3352800" y="6403975"/>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96262" name="Rectangle 6"/>
          <p:cNvSpPr>
            <a:spLocks noGrp="1" noChangeArrowheads="1"/>
          </p:cNvSpPr>
          <p:nvPr>
            <p:ph type="sldNum" sz="quarter" idx="4"/>
          </p:nvPr>
        </p:nvSpPr>
        <p:spPr bwMode="auto">
          <a:xfrm>
            <a:off x="6858000" y="64008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fld id="{A606BE11-2178-4E68-8E63-7AD9B2F2951E}" type="slidenum">
              <a:rPr lang="en-US"/>
              <a:pPr>
                <a:defRPr/>
              </a:pPr>
              <a:t>‹#›</a:t>
            </a:fld>
            <a:endParaRPr lang="en-US"/>
          </a:p>
        </p:txBody>
      </p:sp>
      <p:grpSp>
        <p:nvGrpSpPr>
          <p:cNvPr id="1031" name="Group 7"/>
          <p:cNvGrpSpPr>
            <a:grpSpLocks/>
          </p:cNvGrpSpPr>
          <p:nvPr/>
        </p:nvGrpSpPr>
        <p:grpSpPr bwMode="auto">
          <a:xfrm>
            <a:off x="168275" y="228600"/>
            <a:ext cx="8823325" cy="6096000"/>
            <a:chOff x="106" y="144"/>
            <a:chExt cx="5558" cy="3840"/>
          </a:xfrm>
        </p:grpSpPr>
        <p:sp>
          <p:nvSpPr>
            <p:cNvPr id="1032"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en-US" sz="2400">
                <a:latin typeface="Times New Roman" pitchFamily="18" charset="0"/>
              </a:endParaRPr>
            </a:p>
          </p:txBody>
        </p:sp>
        <p:sp>
          <p:nvSpPr>
            <p:cNvPr id="1033" name="Line 9"/>
            <p:cNvSpPr>
              <a:spLocks noChangeShapeType="1"/>
            </p:cNvSpPr>
            <p:nvPr/>
          </p:nvSpPr>
          <p:spPr bwMode="auto">
            <a:xfrm>
              <a:off x="480" y="1077"/>
              <a:ext cx="4848" cy="0"/>
            </a:xfrm>
            <a:prstGeom prst="line">
              <a:avLst/>
            </a:prstGeom>
            <a:noFill/>
            <a:ln w="381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 bg1="lt1" tx1="dk1" bg2="lt2" tx2="dk2" accent1="accent1" accent2="accent2" accent3="accent3" accent4="accent4" accent5="accent5" accent6="accent6" hlink="hlink" folHlink="folHlink"/>
  <p:sldLayoutIdLst>
    <p:sldLayoutId id="2147483925"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 id="2147483924"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additive="base">
                                        <p:cTn id="7" dur="500" fill="hold"/>
                                        <p:tgtEl>
                                          <p:spTgt spid="962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62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additive="base">
                                        <p:cTn id="13" dur="500" fill="hold"/>
                                        <p:tgtEl>
                                          <p:spTgt spid="962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6259">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6259">
                                            <p:txEl>
                                              <p:pRg st="2" end="2"/>
                                            </p:txEl>
                                          </p:spTgt>
                                        </p:tgtEl>
                                        <p:attrNameLst>
                                          <p:attrName>style.visibility</p:attrName>
                                        </p:attrNameLst>
                                      </p:cBhvr>
                                      <p:to>
                                        <p:strVal val="visible"/>
                                      </p:to>
                                    </p:set>
                                    <p:anim calcmode="lin" valueType="num">
                                      <p:cBhvr additive="base">
                                        <p:cTn id="17" dur="500" fill="hold"/>
                                        <p:tgtEl>
                                          <p:spTgt spid="9625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6259">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6259">
                                            <p:txEl>
                                              <p:pRg st="3" end="3"/>
                                            </p:txEl>
                                          </p:spTgt>
                                        </p:tgtEl>
                                        <p:attrNameLst>
                                          <p:attrName>style.visibility</p:attrName>
                                        </p:attrNameLst>
                                      </p:cBhvr>
                                      <p:to>
                                        <p:strVal val="visible"/>
                                      </p:to>
                                    </p:set>
                                    <p:anim calcmode="lin" valueType="num">
                                      <p:cBhvr additive="base">
                                        <p:cTn id="21" dur="500" fill="hold"/>
                                        <p:tgtEl>
                                          <p:spTgt spid="9625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6259">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6259">
                                            <p:txEl>
                                              <p:pRg st="4" end="4"/>
                                            </p:txEl>
                                          </p:spTgt>
                                        </p:tgtEl>
                                        <p:attrNameLst>
                                          <p:attrName>style.visibility</p:attrName>
                                        </p:attrNameLst>
                                      </p:cBhvr>
                                      <p:to>
                                        <p:strVal val="visible"/>
                                      </p:to>
                                    </p:set>
                                    <p:anim calcmode="lin" valueType="num">
                                      <p:cBhvr additive="base">
                                        <p:cTn id="25" dur="500" fill="hold"/>
                                        <p:tgtEl>
                                          <p:spTgt spid="962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62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bldLvl="2" autoUpdateAnimBg="0">
        <p:tmplLst>
          <p:tmpl lvl="1">
            <p:tnLst>
              <p:par>
                <p:cTn presetID="2" presetClass="entr" presetSubtype="8" fill="hold" nodeType="clickEffect">
                  <p:stCondLst>
                    <p:cond delay="0"/>
                  </p:stCondLst>
                  <p:childTnLst>
                    <p:set>
                      <p:cBhvr>
                        <p:cTn dur="1" fill="hold">
                          <p:stCondLst>
                            <p:cond delay="0"/>
                          </p:stCondLst>
                        </p:cTn>
                        <p:tgtEl>
                          <p:spTgt spid="96259"/>
                        </p:tgtEl>
                        <p:attrNameLst>
                          <p:attrName>style.visibility</p:attrName>
                        </p:attrNameLst>
                      </p:cBhvr>
                      <p:to>
                        <p:strVal val="visible"/>
                      </p:to>
                    </p:set>
                    <p:anim calcmode="lin" valueType="num">
                      <p:cBhvr additive="base">
                        <p:cTn dur="500" fill="hold"/>
                        <p:tgtEl>
                          <p:spTgt spid="96259"/>
                        </p:tgtEl>
                        <p:attrNameLst>
                          <p:attrName>ppt_x</p:attrName>
                        </p:attrNameLst>
                      </p:cBhvr>
                      <p:tavLst>
                        <p:tav tm="0">
                          <p:val>
                            <p:strVal val="0-#ppt_w/2"/>
                          </p:val>
                        </p:tav>
                        <p:tav tm="100000">
                          <p:val>
                            <p:strVal val="#ppt_x"/>
                          </p:val>
                        </p:tav>
                      </p:tavLst>
                    </p:anim>
                    <p:anim calcmode="lin" valueType="num">
                      <p:cBhvr additive="base">
                        <p:cTn dur="500" fill="hold"/>
                        <p:tgtEl>
                          <p:spTgt spid="96259"/>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clickEffect">
                  <p:stCondLst>
                    <p:cond delay="0"/>
                  </p:stCondLst>
                  <p:childTnLst>
                    <p:set>
                      <p:cBhvr>
                        <p:cTn dur="1" fill="hold">
                          <p:stCondLst>
                            <p:cond delay="0"/>
                          </p:stCondLst>
                        </p:cTn>
                        <p:tgtEl>
                          <p:spTgt spid="96259"/>
                        </p:tgtEl>
                        <p:attrNameLst>
                          <p:attrName>style.visibility</p:attrName>
                        </p:attrNameLst>
                      </p:cBhvr>
                      <p:to>
                        <p:strVal val="visible"/>
                      </p:to>
                    </p:set>
                    <p:anim calcmode="lin" valueType="num">
                      <p:cBhvr additive="base">
                        <p:cTn dur="500" fill="hold"/>
                        <p:tgtEl>
                          <p:spTgt spid="96259"/>
                        </p:tgtEl>
                        <p:attrNameLst>
                          <p:attrName>ppt_x</p:attrName>
                        </p:attrNameLst>
                      </p:cBhvr>
                      <p:tavLst>
                        <p:tav tm="0">
                          <p:val>
                            <p:strVal val="0-#ppt_w/2"/>
                          </p:val>
                        </p:tav>
                        <p:tav tm="100000">
                          <p:val>
                            <p:strVal val="#ppt_x"/>
                          </p:val>
                        </p:tav>
                      </p:tavLst>
                    </p:anim>
                    <p:anim calcmode="lin" valueType="num">
                      <p:cBhvr additive="base">
                        <p:cTn dur="500" fill="hold"/>
                        <p:tgtEl>
                          <p:spTgt spid="96259"/>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96259"/>
                        </p:tgtEl>
                        <p:attrNameLst>
                          <p:attrName>style.visibility</p:attrName>
                        </p:attrNameLst>
                      </p:cBhvr>
                      <p:to>
                        <p:strVal val="visible"/>
                      </p:to>
                    </p:set>
                    <p:anim calcmode="lin" valueType="num">
                      <p:cBhvr additive="base">
                        <p:cTn dur="500" fill="hold"/>
                        <p:tgtEl>
                          <p:spTgt spid="96259"/>
                        </p:tgtEl>
                        <p:attrNameLst>
                          <p:attrName>ppt_x</p:attrName>
                        </p:attrNameLst>
                      </p:cBhvr>
                      <p:tavLst>
                        <p:tav tm="0">
                          <p:val>
                            <p:strVal val="0-#ppt_w/2"/>
                          </p:val>
                        </p:tav>
                        <p:tav tm="100000">
                          <p:val>
                            <p:strVal val="#ppt_x"/>
                          </p:val>
                        </p:tav>
                      </p:tavLst>
                    </p:anim>
                    <p:anim calcmode="lin" valueType="num">
                      <p:cBhvr additive="base">
                        <p:cTn dur="500" fill="hold"/>
                        <p:tgtEl>
                          <p:spTgt spid="96259"/>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96259"/>
                        </p:tgtEl>
                        <p:attrNameLst>
                          <p:attrName>style.visibility</p:attrName>
                        </p:attrNameLst>
                      </p:cBhvr>
                      <p:to>
                        <p:strVal val="visible"/>
                      </p:to>
                    </p:set>
                    <p:anim calcmode="lin" valueType="num">
                      <p:cBhvr additive="base">
                        <p:cTn dur="500" fill="hold"/>
                        <p:tgtEl>
                          <p:spTgt spid="96259"/>
                        </p:tgtEl>
                        <p:attrNameLst>
                          <p:attrName>ppt_x</p:attrName>
                        </p:attrNameLst>
                      </p:cBhvr>
                      <p:tavLst>
                        <p:tav tm="0">
                          <p:val>
                            <p:strVal val="0-#ppt_w/2"/>
                          </p:val>
                        </p:tav>
                        <p:tav tm="100000">
                          <p:val>
                            <p:strVal val="#ppt_x"/>
                          </p:val>
                        </p:tav>
                      </p:tavLst>
                    </p:anim>
                    <p:anim calcmode="lin" valueType="num">
                      <p:cBhvr additive="base">
                        <p:cTn dur="500" fill="hold"/>
                        <p:tgtEl>
                          <p:spTgt spid="96259"/>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96259"/>
                        </p:tgtEl>
                        <p:attrNameLst>
                          <p:attrName>style.visibility</p:attrName>
                        </p:attrNameLst>
                      </p:cBhvr>
                      <p:to>
                        <p:strVal val="visible"/>
                      </p:to>
                    </p:set>
                    <p:anim calcmode="lin" valueType="num">
                      <p:cBhvr additive="base">
                        <p:cTn dur="500" fill="hold"/>
                        <p:tgtEl>
                          <p:spTgt spid="96259"/>
                        </p:tgtEl>
                        <p:attrNameLst>
                          <p:attrName>ppt_x</p:attrName>
                        </p:attrNameLst>
                      </p:cBhvr>
                      <p:tavLst>
                        <p:tav tm="0">
                          <p:val>
                            <p:strVal val="0-#ppt_w/2"/>
                          </p:val>
                        </p:tav>
                        <p:tav tm="100000">
                          <p:val>
                            <p:strVal val="#ppt_x"/>
                          </p:val>
                        </p:tav>
                      </p:tavLst>
                    </p:anim>
                    <p:anim calcmode="lin" valueType="num">
                      <p:cBhvr additive="base">
                        <p:cTn dur="500" fill="hold"/>
                        <p:tgtEl>
                          <p:spTgt spid="96259"/>
                        </p:tgtEl>
                        <p:attrNameLst>
                          <p:attrName>ppt_y</p:attrName>
                        </p:attrNameLst>
                      </p:cBhvr>
                      <p:tavLst>
                        <p:tav tm="0">
                          <p:val>
                            <p:strVal val="#ppt_y"/>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audio" Target="../media/audio2.wav"/><Relationship Id="rId6" Type="http://schemas.openxmlformats.org/officeDocument/2006/relationships/image" Target="../media/image13.png"/><Relationship Id="rId5" Type="http://schemas.openxmlformats.org/officeDocument/2006/relationships/image" Target="../media/image12.gif"/><Relationship Id="rId4" Type="http://schemas.openxmlformats.org/officeDocument/2006/relationships/image" Target="../media/image11.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eshpartnering.com/topics/wp-content/uploads/2010/02/OSHA-logo.jpg"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lightningsafety.noaa.gov/survivors.ht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lightningsafety.noaa.gov/myths.htm" TargetMode="External"/><Relationship Id="rId2" Type="http://schemas.openxmlformats.org/officeDocument/2006/relationships/hyperlink" Target="http://www.elcosh.org/en/document/143/d000149/lightning-safety.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audio" Target="../media/audio1.wav"/><Relationship Id="rId5" Type="http://schemas.openxmlformats.org/officeDocument/2006/relationships/image" Target="../media/image7.pn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1752600" y="3962400"/>
            <a:ext cx="5715000" cy="990600"/>
          </a:xfrm>
        </p:spPr>
        <p:txBody>
          <a:bodyPr/>
          <a:lstStyle/>
          <a:p>
            <a:pPr eaLnBrk="1" hangingPunct="1">
              <a:lnSpc>
                <a:spcPct val="90000"/>
              </a:lnSpc>
            </a:pPr>
            <a:r>
              <a:rPr lang="en-US" altLang="en-US" sz="4400" smtClean="0"/>
              <a:t>Lightning Safety Awareness</a:t>
            </a:r>
          </a:p>
        </p:txBody>
      </p:sp>
      <p:sp>
        <p:nvSpPr>
          <p:cNvPr id="5123" name="Rectangle 5"/>
          <p:cNvSpPr>
            <a:spLocks noGrp="1" noChangeArrowheads="1"/>
          </p:cNvSpPr>
          <p:nvPr>
            <p:ph type="ctrTitle"/>
          </p:nvPr>
        </p:nvSpPr>
        <p:spPr>
          <a:xfrm>
            <a:off x="2209800" y="1600200"/>
            <a:ext cx="6781800" cy="838200"/>
          </a:xfrm>
        </p:spPr>
        <p:txBody>
          <a:bodyPr/>
          <a:lstStyle/>
          <a:p>
            <a:pPr eaLnBrk="1" hangingPunct="1">
              <a:lnSpc>
                <a:spcPct val="90000"/>
              </a:lnSpc>
            </a:pPr>
            <a:r>
              <a:rPr lang="en-US" altLang="en-US" sz="2800" i="0" smtClean="0"/>
              <a:t>Safety Training Presentations</a:t>
            </a:r>
            <a:endParaRPr lang="en-US" altLang="en-US" sz="2800" i="0" smtClean="0">
              <a:solidFill>
                <a:schemeClr val="bg2"/>
              </a:solidFill>
            </a:endParaRPr>
          </a:p>
        </p:txBody>
      </p:sp>
      <p:sp>
        <p:nvSpPr>
          <p:cNvPr id="5124" name="Text Box 8"/>
          <p:cNvSpPr txBox="1">
            <a:spLocks noChangeArrowheads="1"/>
          </p:cNvSpPr>
          <p:nvPr/>
        </p:nvSpPr>
        <p:spPr bwMode="auto">
          <a:xfrm>
            <a:off x="2895600" y="114300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ltLang="en-US" sz="2000" b="1">
                <a:solidFill>
                  <a:srgbClr val="990000"/>
                </a:solidFill>
              </a:rPr>
              <a:t>Institute of Occupational Safety and Health</a:t>
            </a:r>
          </a:p>
        </p:txBody>
      </p:sp>
      <p:pic>
        <p:nvPicPr>
          <p:cNvPr id="5125" name="Picture 9" descr="M:\MPSS Logos\MPSS Vertical\MPSS Logo Vertical 4C\MPSS Logo Vertical 4C.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762000"/>
            <a:ext cx="16049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85800" y="838200"/>
            <a:ext cx="7696200" cy="1143000"/>
          </a:xfrm>
        </p:spPr>
        <p:txBody>
          <a:bodyPr/>
          <a:lstStyle/>
          <a:p>
            <a:r>
              <a:rPr lang="en-US" altLang="en-US" sz="3600" b="1" smtClean="0"/>
              <a:t>Lightning-Caused Hazards</a:t>
            </a:r>
            <a:r>
              <a:rPr lang="en-US" altLang="en-US" sz="3600" smtClean="0"/>
              <a:t/>
            </a:r>
            <a:br>
              <a:rPr lang="en-US" altLang="en-US" sz="3600" smtClean="0"/>
            </a:br>
            <a:endParaRPr lang="en-US" altLang="en-US" smtClean="0"/>
          </a:p>
        </p:txBody>
      </p:sp>
      <p:sp>
        <p:nvSpPr>
          <p:cNvPr id="13315" name="Content Placeholder 2"/>
          <p:cNvSpPr>
            <a:spLocks noGrp="1"/>
          </p:cNvSpPr>
          <p:nvPr>
            <p:ph idx="1"/>
          </p:nvPr>
        </p:nvSpPr>
        <p:spPr/>
        <p:txBody>
          <a:bodyPr/>
          <a:lstStyle/>
          <a:p>
            <a:pPr>
              <a:defRPr/>
            </a:pPr>
            <a:r>
              <a:rPr lang="en-US" b="1" dirty="0" smtClean="0">
                <a:latin typeface="Times New Roman" pitchFamily="18" charset="0"/>
                <a:cs typeface="Times New Roman" pitchFamily="18" charset="0"/>
              </a:rPr>
              <a:t>Fallen Wires</a:t>
            </a:r>
          </a:p>
          <a:p>
            <a:pPr marL="0" indent="0">
              <a:buFont typeface="Wingdings" pitchFamily="2" charset="2"/>
              <a:buNone/>
              <a:defRPr/>
            </a:pPr>
            <a:endParaRPr lang="en-US" b="1" dirty="0" smtClean="0">
              <a:latin typeface="Times New Roman" pitchFamily="18" charset="0"/>
              <a:cs typeface="Times New Roman" pitchFamily="18" charset="0"/>
            </a:endParaRPr>
          </a:p>
          <a:p>
            <a:pPr>
              <a:defRPr/>
            </a:pPr>
            <a:r>
              <a:rPr lang="en-US" b="1" dirty="0" smtClean="0">
                <a:latin typeface="Times New Roman" pitchFamily="18" charset="0"/>
                <a:cs typeface="Times New Roman" pitchFamily="18" charset="0"/>
              </a:rPr>
              <a:t>Electrical Fires</a:t>
            </a:r>
          </a:p>
          <a:p>
            <a:pPr marL="0" indent="0">
              <a:buFont typeface="Wingdings" pitchFamily="2" charset="2"/>
              <a:buNone/>
              <a:defRPr/>
            </a:pPr>
            <a:endParaRPr lang="en-US" b="1" dirty="0" smtClean="0">
              <a:latin typeface="Times New Roman" pitchFamily="18" charset="0"/>
              <a:cs typeface="Times New Roman" pitchFamily="18" charset="0"/>
            </a:endParaRPr>
          </a:p>
          <a:p>
            <a:pPr>
              <a:defRPr/>
            </a:pPr>
            <a:r>
              <a:rPr lang="en-US" b="1" dirty="0" smtClean="0">
                <a:latin typeface="Times New Roman" pitchFamily="18" charset="0"/>
                <a:cs typeface="Times New Roman" pitchFamily="18" charset="0"/>
              </a:rPr>
              <a:t>Forest fires</a:t>
            </a:r>
            <a:endParaRPr lang="en-US" dirty="0" smtClean="0">
              <a:latin typeface="Times New Roman" pitchFamily="18" charset="0"/>
              <a:cs typeface="Times New Roman" pitchFamily="18" charset="0"/>
            </a:endParaRPr>
          </a:p>
        </p:txBody>
      </p:sp>
      <p:pic>
        <p:nvPicPr>
          <p:cNvPr id="13316" name="Picture 4" descr="C:\Users\pscherer\AppData\Local\Microsoft\Windows\Temporary Internet Files\Content.IE5\1PAL3A02\MP900422613[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90911" y="2057400"/>
            <a:ext cx="3657600" cy="37083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mtClean="0"/>
              <a:t>Safety Measures</a:t>
            </a:r>
          </a:p>
        </p:txBody>
      </p:sp>
      <p:sp>
        <p:nvSpPr>
          <p:cNvPr id="15363" name="Content Placeholder 2"/>
          <p:cNvSpPr>
            <a:spLocks noGrp="1"/>
          </p:cNvSpPr>
          <p:nvPr>
            <p:ph idx="1"/>
          </p:nvPr>
        </p:nvSpPr>
        <p:spPr/>
        <p:txBody>
          <a:bodyPr/>
          <a:lstStyle/>
          <a:p>
            <a:r>
              <a:rPr lang="en-US" altLang="en-US" smtClean="0">
                <a:latin typeface="Times New Roman" pitchFamily="18" charset="0"/>
                <a:cs typeface="Times New Roman" pitchFamily="18" charset="0"/>
              </a:rPr>
              <a:t>Have a plan</a:t>
            </a:r>
          </a:p>
          <a:p>
            <a:r>
              <a:rPr lang="en-US" altLang="en-US" smtClean="0">
                <a:latin typeface="Times New Roman" pitchFamily="18" charset="0"/>
                <a:cs typeface="Times New Roman" pitchFamily="18" charset="0"/>
              </a:rPr>
              <a:t>Postpone activities</a:t>
            </a:r>
          </a:p>
          <a:p>
            <a:r>
              <a:rPr lang="en-US" altLang="en-US" smtClean="0">
                <a:latin typeface="Times New Roman" pitchFamily="18" charset="0"/>
                <a:cs typeface="Times New Roman" pitchFamily="18" charset="0"/>
              </a:rPr>
              <a:t>Sensitive electronics should be unplugged</a:t>
            </a:r>
          </a:p>
          <a:p>
            <a:r>
              <a:rPr lang="en-US" altLang="en-US" smtClean="0">
                <a:latin typeface="Times New Roman" pitchFamily="18" charset="0"/>
                <a:cs typeface="Times New Roman" pitchFamily="18" charset="0"/>
              </a:rPr>
              <a:t>Keep away from electrical equipment, wiring and water pipes</a:t>
            </a:r>
          </a:p>
          <a:p>
            <a:endParaRPr lang="en-US" altLang="en-US"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Outdoor Worker Safety Measures</a:t>
            </a:r>
          </a:p>
        </p:txBody>
      </p:sp>
      <p:sp>
        <p:nvSpPr>
          <p:cNvPr id="16387" name="Content Placeholder 2"/>
          <p:cNvSpPr>
            <a:spLocks noGrp="1"/>
          </p:cNvSpPr>
          <p:nvPr>
            <p:ph idx="1"/>
          </p:nvPr>
        </p:nvSpPr>
        <p:spPr>
          <a:xfrm>
            <a:off x="457200" y="1905000"/>
            <a:ext cx="8686800" cy="4038600"/>
          </a:xfrm>
        </p:spPr>
        <p:txBody>
          <a:bodyPr/>
          <a:lstStyle/>
          <a:p>
            <a:pPr eaLnBrk="1" hangingPunct="1">
              <a:lnSpc>
                <a:spcPct val="90000"/>
              </a:lnSpc>
            </a:pPr>
            <a:r>
              <a:rPr lang="en-US" altLang="en-US" sz="2800" smtClean="0">
                <a:latin typeface="Times New Roman" pitchFamily="18" charset="0"/>
                <a:cs typeface="Times New Roman" pitchFamily="18" charset="0"/>
              </a:rPr>
              <a:t>Plan in advance your evacuation/safety measures (look for dark clouds and increased wind and/or you hear thunder)</a:t>
            </a:r>
          </a:p>
          <a:p>
            <a:pPr eaLnBrk="1" hangingPunct="1">
              <a:lnSpc>
                <a:spcPct val="90000"/>
              </a:lnSpc>
            </a:pPr>
            <a:r>
              <a:rPr lang="en-US" altLang="en-US" sz="2800" smtClean="0">
                <a:latin typeface="Times New Roman" pitchFamily="18" charset="0"/>
                <a:cs typeface="Times New Roman" pitchFamily="18" charset="0"/>
              </a:rPr>
              <a:t>Avoid water, high ground, open spaces, metal objects; find shelter in a substantial building</a:t>
            </a:r>
          </a:p>
          <a:p>
            <a:pPr lvl="1" eaLnBrk="1" hangingPunct="1">
              <a:lnSpc>
                <a:spcPct val="90000"/>
              </a:lnSpc>
            </a:pPr>
            <a:r>
              <a:rPr lang="en-US" altLang="en-US" sz="2800" smtClean="0">
                <a:latin typeface="Times New Roman" pitchFamily="18" charset="0"/>
                <a:cs typeface="Times New Roman" pitchFamily="18" charset="0"/>
              </a:rPr>
              <a:t>Primary source of shelter</a:t>
            </a:r>
          </a:p>
          <a:p>
            <a:pPr lvl="2" eaLnBrk="1" hangingPunct="1">
              <a:lnSpc>
                <a:spcPct val="90000"/>
              </a:lnSpc>
            </a:pPr>
            <a:r>
              <a:rPr lang="en-US" altLang="en-US" sz="2800" smtClean="0">
                <a:latin typeface="Times New Roman" pitchFamily="18" charset="0"/>
                <a:cs typeface="Times New Roman" pitchFamily="18" charset="0"/>
              </a:rPr>
              <a:t>Facility with plumbing</a:t>
            </a:r>
          </a:p>
          <a:p>
            <a:pPr lvl="1" eaLnBrk="1" hangingPunct="1">
              <a:lnSpc>
                <a:spcPct val="90000"/>
              </a:lnSpc>
            </a:pPr>
            <a:r>
              <a:rPr lang="en-US" altLang="en-US" sz="2800" smtClean="0">
                <a:latin typeface="Times New Roman" pitchFamily="18" charset="0"/>
                <a:cs typeface="Times New Roman" pitchFamily="18" charset="0"/>
              </a:rPr>
              <a:t>Secondary source of shelter</a:t>
            </a:r>
          </a:p>
          <a:p>
            <a:pPr lvl="2" eaLnBrk="1" hangingPunct="1">
              <a:lnSpc>
                <a:spcPct val="90000"/>
              </a:lnSpc>
            </a:pPr>
            <a:r>
              <a:rPr lang="en-US" altLang="en-US" sz="2800" smtClean="0">
                <a:latin typeface="Times New Roman" pitchFamily="18" charset="0"/>
                <a:cs typeface="Times New Roman" pitchFamily="18" charset="0"/>
              </a:rPr>
              <a:t>Vehicle</a:t>
            </a:r>
          </a:p>
          <a:p>
            <a:pPr lvl="1" eaLnBrk="1" hangingPunct="1">
              <a:lnSpc>
                <a:spcPct val="90000"/>
              </a:lnSpc>
            </a:pPr>
            <a:endParaRPr lang="en-US" altLang="en-US" sz="23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smtClean="0"/>
              <a:t>Outdoor Worker Safety Measures</a:t>
            </a:r>
          </a:p>
        </p:txBody>
      </p:sp>
      <p:sp>
        <p:nvSpPr>
          <p:cNvPr id="17411" name="Content Placeholder 2"/>
          <p:cNvSpPr>
            <a:spLocks noGrp="1"/>
          </p:cNvSpPr>
          <p:nvPr>
            <p:ph idx="1"/>
          </p:nvPr>
        </p:nvSpPr>
        <p:spPr>
          <a:xfrm>
            <a:off x="152400" y="1828800"/>
            <a:ext cx="8991600" cy="4038600"/>
          </a:xfrm>
        </p:spPr>
        <p:txBody>
          <a:bodyPr/>
          <a:lstStyle/>
          <a:p>
            <a:pPr eaLnBrk="1" hangingPunct="1">
              <a:lnSpc>
                <a:spcPct val="90000"/>
              </a:lnSpc>
            </a:pPr>
            <a:r>
              <a:rPr lang="en-US" altLang="en-US" sz="2800" smtClean="0">
                <a:latin typeface="Times New Roman" pitchFamily="18" charset="0"/>
                <a:cs typeface="Times New Roman" pitchFamily="18" charset="0"/>
              </a:rPr>
              <a:t>Avoid:</a:t>
            </a:r>
          </a:p>
          <a:p>
            <a:pPr marL="457200" lvl="1" indent="0" eaLnBrk="1" hangingPunct="1">
              <a:lnSpc>
                <a:spcPct val="90000"/>
              </a:lnSpc>
              <a:buFontTx/>
              <a:buNone/>
            </a:pPr>
            <a:r>
              <a:rPr lang="en-US" altLang="en-US" sz="2800" smtClean="0">
                <a:latin typeface="Times New Roman" pitchFamily="18" charset="0"/>
                <a:cs typeface="Times New Roman" pitchFamily="18" charset="0"/>
              </a:rPr>
              <a:t>OPEN AREAS such as fields, construction sites, recreation areas </a:t>
            </a:r>
            <a:br>
              <a:rPr lang="en-US" altLang="en-US" sz="2800" smtClean="0">
                <a:latin typeface="Times New Roman" pitchFamily="18" charset="0"/>
                <a:cs typeface="Times New Roman" pitchFamily="18" charset="0"/>
              </a:rPr>
            </a:br>
            <a:r>
              <a:rPr lang="en-US" altLang="en-US" sz="2800" smtClean="0">
                <a:latin typeface="Times New Roman" pitchFamily="18" charset="0"/>
                <a:cs typeface="Times New Roman" pitchFamily="18" charset="0"/>
              </a:rPr>
              <a:t>WATER such as ocean, lakes, swimming pools, rivers </a:t>
            </a:r>
            <a:br>
              <a:rPr lang="en-US" altLang="en-US" sz="2800" smtClean="0">
                <a:latin typeface="Times New Roman" pitchFamily="18" charset="0"/>
                <a:cs typeface="Times New Roman" pitchFamily="18" charset="0"/>
              </a:rPr>
            </a:br>
            <a:r>
              <a:rPr lang="en-US" altLang="en-US" sz="2800" smtClean="0">
                <a:latin typeface="Times New Roman" pitchFamily="18" charset="0"/>
                <a:cs typeface="Times New Roman" pitchFamily="18" charset="0"/>
              </a:rPr>
              <a:t>HIGH PLACES </a:t>
            </a:r>
            <a:br>
              <a:rPr lang="en-US" altLang="en-US" sz="2800" smtClean="0">
                <a:latin typeface="Times New Roman" pitchFamily="18" charset="0"/>
                <a:cs typeface="Times New Roman" pitchFamily="18" charset="0"/>
              </a:rPr>
            </a:br>
            <a:r>
              <a:rPr lang="en-US" altLang="en-US" sz="2800" smtClean="0">
                <a:latin typeface="Times New Roman" pitchFamily="18" charset="0"/>
                <a:cs typeface="Times New Roman" pitchFamily="18" charset="0"/>
              </a:rPr>
              <a:t>TREES </a:t>
            </a:r>
            <a:br>
              <a:rPr lang="en-US" altLang="en-US" sz="2800" smtClean="0">
                <a:latin typeface="Times New Roman" pitchFamily="18" charset="0"/>
                <a:cs typeface="Times New Roman" pitchFamily="18" charset="0"/>
              </a:rPr>
            </a:br>
            <a:r>
              <a:rPr lang="en-US" altLang="en-US" sz="2800" smtClean="0">
                <a:latin typeface="Times New Roman" pitchFamily="18" charset="0"/>
                <a:cs typeface="Times New Roman" pitchFamily="18" charset="0"/>
              </a:rPr>
              <a:t>SMALL OPEN STRUCTURES such as bus stops, rain shelters, picnic shelters, dugouts, gazebos </a:t>
            </a:r>
            <a:br>
              <a:rPr lang="en-US" altLang="en-US" sz="2800" smtClean="0">
                <a:latin typeface="Times New Roman" pitchFamily="18" charset="0"/>
                <a:cs typeface="Times New Roman" pitchFamily="18" charset="0"/>
              </a:rPr>
            </a:br>
            <a:r>
              <a:rPr lang="en-US" altLang="en-US" sz="2800" smtClean="0">
                <a:latin typeface="Times New Roman" pitchFamily="18" charset="0"/>
                <a:cs typeface="Times New Roman" pitchFamily="18" charset="0"/>
              </a:rPr>
              <a:t>TALL STRUCTURES such as communications towers, flag or light poles </a:t>
            </a:r>
            <a:br>
              <a:rPr lang="en-US" altLang="en-US" sz="2800" smtClean="0">
                <a:latin typeface="Times New Roman" pitchFamily="18" charset="0"/>
                <a:cs typeface="Times New Roman" pitchFamily="18" charset="0"/>
              </a:rPr>
            </a:br>
            <a:endParaRPr lang="en-US" altLang="en-US" sz="2800" smtClean="0">
              <a:latin typeface="Times New Roman" pitchFamily="18" charset="0"/>
              <a:cs typeface="Times New Roman" pitchFamily="18" charset="0"/>
            </a:endParaRPr>
          </a:p>
          <a:p>
            <a:pPr eaLnBrk="1" hangingPunct="1">
              <a:lnSpc>
                <a:spcPct val="90000"/>
              </a:lnSpc>
            </a:pPr>
            <a:endParaRPr lang="en-US" altLang="en-US" sz="20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Outdoor Worker Preventive Measures</a:t>
            </a:r>
          </a:p>
        </p:txBody>
      </p:sp>
      <p:sp>
        <p:nvSpPr>
          <p:cNvPr id="18435" name="Content Placeholder 2"/>
          <p:cNvSpPr>
            <a:spLocks noGrp="1"/>
          </p:cNvSpPr>
          <p:nvPr>
            <p:ph idx="1"/>
          </p:nvPr>
        </p:nvSpPr>
        <p:spPr>
          <a:xfrm>
            <a:off x="228600" y="1905000"/>
            <a:ext cx="8915400" cy="4038600"/>
          </a:xfrm>
        </p:spPr>
        <p:txBody>
          <a:bodyPr/>
          <a:lstStyle/>
          <a:p>
            <a:r>
              <a:rPr lang="en-US" altLang="en-US" sz="2800" smtClean="0"/>
              <a:t>Avoid:</a:t>
            </a:r>
          </a:p>
          <a:p>
            <a:pPr lvl="1"/>
            <a:r>
              <a:rPr lang="en-US" altLang="en-US" smtClean="0"/>
              <a:t>BLEACHERS (metal or wood) </a:t>
            </a:r>
            <a:br>
              <a:rPr lang="en-US" altLang="en-US" smtClean="0"/>
            </a:br>
            <a:r>
              <a:rPr lang="en-US" altLang="en-US" smtClean="0"/>
              <a:t>METAL FENCES OR METAL OBJECTS such as carts, agricultural or construction equipment, golf carts, telephone lines or power lines, pipelines, or steel fabrications </a:t>
            </a:r>
            <a:br>
              <a:rPr lang="en-US" altLang="en-US" smtClean="0"/>
            </a:br>
            <a:r>
              <a:rPr lang="en-US" altLang="en-US" smtClean="0"/>
              <a:t>LEANING AGAINST CARS OR METAL OBJECTS, GET OFF OF BICYCLES AND MOTORCYCLES </a:t>
            </a:r>
            <a:br>
              <a:rPr lang="en-US" altLang="en-US" smtClean="0"/>
            </a:br>
            <a:r>
              <a:rPr lang="en-US" altLang="en-US" smtClean="0"/>
              <a:t>HOLDING METAL OBJECTS such as fishing rods, golf clubs, ski </a:t>
            </a:r>
            <a:r>
              <a:rPr lang="en-US" altLang="en-US" sz="2100" smtClean="0"/>
              <a:t>poles, tennis rackets, tools </a:t>
            </a:r>
          </a:p>
          <a:p>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Outdoor Worker Safety Measures</a:t>
            </a:r>
          </a:p>
        </p:txBody>
      </p:sp>
      <p:sp>
        <p:nvSpPr>
          <p:cNvPr id="19459" name="Content Placeholder 2"/>
          <p:cNvSpPr>
            <a:spLocks noGrp="1"/>
          </p:cNvSpPr>
          <p:nvPr>
            <p:ph idx="1"/>
          </p:nvPr>
        </p:nvSpPr>
        <p:spPr>
          <a:xfrm>
            <a:off x="381000" y="1905000"/>
            <a:ext cx="8686800" cy="4038600"/>
          </a:xfrm>
        </p:spPr>
        <p:txBody>
          <a:bodyPr/>
          <a:lstStyle/>
          <a:p>
            <a:pPr eaLnBrk="1" hangingPunct="1">
              <a:lnSpc>
                <a:spcPct val="80000"/>
              </a:lnSpc>
            </a:pPr>
            <a:r>
              <a:rPr lang="en-US" altLang="en-US" sz="2800" dirty="0" smtClean="0">
                <a:latin typeface="Times New Roman" pitchFamily="18" charset="0"/>
                <a:cs typeface="Times New Roman" pitchFamily="18" charset="0"/>
              </a:rPr>
              <a:t>Check Weather channel or NOAA weather radio (at the jobsite—especially in summer months)</a:t>
            </a:r>
          </a:p>
          <a:p>
            <a:pPr eaLnBrk="1" hangingPunct="1">
              <a:lnSpc>
                <a:spcPct val="80000"/>
              </a:lnSpc>
            </a:pPr>
            <a:endParaRPr lang="en-US" altLang="en-US" sz="2800" dirty="0" smtClean="0">
              <a:latin typeface="Times New Roman" pitchFamily="18" charset="0"/>
              <a:cs typeface="Times New Roman" pitchFamily="18" charset="0"/>
            </a:endParaRPr>
          </a:p>
          <a:p>
            <a:pPr eaLnBrk="1" hangingPunct="1">
              <a:lnSpc>
                <a:spcPct val="80000"/>
              </a:lnSpc>
            </a:pPr>
            <a:r>
              <a:rPr lang="en-US" altLang="en-US" sz="2800" dirty="0" smtClean="0">
                <a:latin typeface="Times New Roman" pitchFamily="18" charset="0"/>
                <a:cs typeface="Times New Roman" pitchFamily="18" charset="0"/>
              </a:rPr>
              <a:t>Safe shelters include:  fully enclosed metal vehicles with windows up, large permanent buildings, low ground</a:t>
            </a:r>
          </a:p>
          <a:p>
            <a:pPr eaLnBrk="1" hangingPunct="1">
              <a:lnSpc>
                <a:spcPct val="80000"/>
              </a:lnSpc>
            </a:pPr>
            <a:endParaRPr lang="en-US" altLang="en-US" sz="2800" dirty="0" smtClean="0">
              <a:latin typeface="Times New Roman" pitchFamily="18" charset="0"/>
              <a:cs typeface="Times New Roman" pitchFamily="18" charset="0"/>
            </a:endParaRPr>
          </a:p>
          <a:p>
            <a:pPr eaLnBrk="1" hangingPunct="1">
              <a:lnSpc>
                <a:spcPct val="80000"/>
              </a:lnSpc>
            </a:pPr>
            <a:r>
              <a:rPr lang="en-US" altLang="en-US" sz="2800" dirty="0" smtClean="0">
                <a:latin typeface="Times New Roman" pitchFamily="18" charset="0"/>
                <a:cs typeface="Times New Roman" pitchFamily="18" charset="0"/>
              </a:rPr>
              <a:t>Unsafe areas include:  near flag poles, fences, light poles, trees, open fields, golf carts, picnic pavilions, bus </a:t>
            </a:r>
            <a:r>
              <a:rPr lang="en-US" altLang="en-US" sz="2800" dirty="0" smtClean="0">
                <a:latin typeface="Times New Roman" pitchFamily="18" charset="0"/>
                <a:cs typeface="Times New Roman" pitchFamily="18" charset="0"/>
              </a:rPr>
              <a:t>stops</a:t>
            </a:r>
            <a:endParaRPr lang="en-US" alt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30-30 Rule</a:t>
            </a:r>
          </a:p>
        </p:txBody>
      </p:sp>
      <p:sp>
        <p:nvSpPr>
          <p:cNvPr id="20483" name="Content Placeholder 2"/>
          <p:cNvSpPr>
            <a:spLocks noGrp="1"/>
          </p:cNvSpPr>
          <p:nvPr>
            <p:ph idx="1"/>
          </p:nvPr>
        </p:nvSpPr>
        <p:spPr>
          <a:xfrm>
            <a:off x="304800" y="1905000"/>
            <a:ext cx="8610600" cy="4038600"/>
          </a:xfrm>
        </p:spPr>
        <p:txBody>
          <a:bodyPr/>
          <a:lstStyle/>
          <a:p>
            <a:pPr eaLnBrk="1" hangingPunct="1">
              <a:lnSpc>
                <a:spcPct val="90000"/>
              </a:lnSpc>
            </a:pPr>
            <a:r>
              <a:rPr lang="en-US" altLang="en-US" sz="2800" smtClean="0">
                <a:latin typeface="Times New Roman" pitchFamily="18" charset="0"/>
                <a:cs typeface="Times New Roman" pitchFamily="18" charset="0"/>
              </a:rPr>
              <a:t>Lightning’s distance:  Count the time from the flash to the bang—for each 5 seconds between, the lightning is 1 mile away (activate lightning safety plan at count of 30 or 6 miles away) and don’t resume activities for 30 minutes—it’s called the </a:t>
            </a:r>
            <a:r>
              <a:rPr lang="en-US" altLang="en-US" sz="2800" b="1" smtClean="0">
                <a:latin typeface="Times New Roman" pitchFamily="18" charset="0"/>
                <a:cs typeface="Times New Roman" pitchFamily="18" charset="0"/>
              </a:rPr>
              <a:t>30-30 rule</a:t>
            </a:r>
          </a:p>
          <a:p>
            <a:pPr eaLnBrk="1" hangingPunct="1"/>
            <a:endParaRPr lang="en-US" altLang="en-US" smtClean="0"/>
          </a:p>
        </p:txBody>
      </p:sp>
      <p:pic>
        <p:nvPicPr>
          <p:cNvPr id="16391" name="Picture 7" descr="http://www.lightningsafety.noaa.gov/photos/Dead_Cows_Fence2.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800600" y="3874911"/>
            <a:ext cx="3733800" cy="237021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0485" name="Rectangle 1"/>
          <p:cNvSpPr>
            <a:spLocks noChangeArrowheads="1"/>
          </p:cNvSpPr>
          <p:nvPr/>
        </p:nvSpPr>
        <p:spPr bwMode="auto">
          <a:xfrm>
            <a:off x="4800600" y="5599113"/>
            <a:ext cx="457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a:t>Photo Courtesy</a:t>
            </a:r>
            <a:br>
              <a:rPr lang="en-US" altLang="en-US"/>
            </a:br>
            <a:r>
              <a:rPr lang="en-US" altLang="en-US"/>
              <a:t>Ruth Lyon-Bateman</a:t>
            </a:r>
          </a:p>
        </p:txBody>
      </p:sp>
      <p:sp>
        <p:nvSpPr>
          <p:cNvPr id="19462" name="Flowchart: Sequential Access Storage 3"/>
          <p:cNvSpPr>
            <a:spLocks noChangeArrowheads="1"/>
          </p:cNvSpPr>
          <p:nvPr/>
        </p:nvSpPr>
        <p:spPr bwMode="auto">
          <a:xfrm>
            <a:off x="1066800" y="4089400"/>
            <a:ext cx="3429000" cy="2039938"/>
          </a:xfrm>
          <a:prstGeom prst="flowChartMagneticTape">
            <a:avLst/>
          </a:prstGeom>
          <a:solidFill>
            <a:schemeClr val="tx2">
              <a:lumMod val="20000"/>
              <a:lumOff val="80000"/>
            </a:schemeClr>
          </a:solidFill>
          <a:ln w="12700" algn="ctr">
            <a:solidFill>
              <a:schemeClr val="tx1"/>
            </a:solidFill>
            <a:round/>
            <a:headEnd type="none" w="sm" len="sm"/>
            <a:tailEnd type="none" w="sm" len="sm"/>
          </a:ln>
          <a:effectLst/>
        </p:spPr>
        <p:txBody>
          <a:bodyPr/>
          <a:lstStyle/>
          <a:p>
            <a:pPr>
              <a:defRPr/>
            </a:pPr>
            <a:r>
              <a:rPr lang="en-US" dirty="0"/>
              <a:t>Lightning struck the fence, and the electrical current traveled along the fence killing the cows.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360363" y="533400"/>
            <a:ext cx="8305800" cy="914400"/>
          </a:xfrm>
        </p:spPr>
        <p:txBody>
          <a:bodyPr/>
          <a:lstStyle/>
          <a:p>
            <a:r>
              <a:rPr lang="en-US" altLang="en-US" smtClean="0"/>
              <a:t>Warning Signs</a:t>
            </a:r>
            <a:endParaRPr lang="en-US" altLang="en-US" b="1" smtClean="0"/>
          </a:p>
        </p:txBody>
      </p:sp>
      <p:sp>
        <p:nvSpPr>
          <p:cNvPr id="19459" name="Rectangle 3"/>
          <p:cNvSpPr>
            <a:spLocks noGrp="1" noChangeArrowheads="1"/>
          </p:cNvSpPr>
          <p:nvPr>
            <p:ph type="body" idx="4294967295"/>
          </p:nvPr>
        </p:nvSpPr>
        <p:spPr>
          <a:xfrm>
            <a:off x="228600" y="1828800"/>
            <a:ext cx="8686800" cy="4525963"/>
          </a:xfrm>
        </p:spPr>
        <p:txBody>
          <a:bodyPr/>
          <a:lstStyle/>
          <a:p>
            <a:r>
              <a:rPr lang="en-US" altLang="en-US" sz="2400" b="1" smtClean="0">
                <a:latin typeface="Times New Roman" pitchFamily="18" charset="0"/>
                <a:cs typeface="Times New Roman" pitchFamily="18" charset="0"/>
              </a:rPr>
              <a:t>If you feel your hair stand on end, skin tingle, or hear crackling noises (signs of an imminent lightning strike) assume a “lightning-safe position.”</a:t>
            </a:r>
          </a:p>
          <a:p>
            <a:endParaRPr lang="en-US" altLang="en-US" sz="2400" smtClean="0"/>
          </a:p>
        </p:txBody>
      </p:sp>
      <p:sp>
        <p:nvSpPr>
          <p:cNvPr id="19460" name="Rectangle 4"/>
          <p:cNvSpPr>
            <a:spLocks noChangeArrowheads="1"/>
          </p:cNvSpPr>
          <p:nvPr/>
        </p:nvSpPr>
        <p:spPr bwMode="auto">
          <a:xfrm>
            <a:off x="457200" y="5410200"/>
            <a:ext cx="8458200" cy="89217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defRPr/>
            </a:pPr>
            <a:r>
              <a:rPr lang="en-US" sz="2600" b="1" i="1" dirty="0">
                <a:solidFill>
                  <a:srgbClr val="C00000"/>
                </a:solidFill>
                <a:effectLst>
                  <a:outerShdw blurRad="38100" dist="38100" dir="2700000" algn="tl">
                    <a:srgbClr val="000000">
                      <a:alpha val="43137"/>
                    </a:srgbClr>
                  </a:outerShdw>
                </a:effectLst>
              </a:rPr>
              <a:t>If you can see it (lightning), flee it;</a:t>
            </a:r>
          </a:p>
          <a:p>
            <a:pPr algn="ctr" eaLnBrk="1" hangingPunct="1">
              <a:defRPr/>
            </a:pPr>
            <a:r>
              <a:rPr lang="en-US" sz="2600" b="1" i="1" dirty="0">
                <a:solidFill>
                  <a:srgbClr val="C00000"/>
                </a:solidFill>
                <a:effectLst>
                  <a:outerShdw blurRad="38100" dist="38100" dir="2700000" algn="tl">
                    <a:srgbClr val="000000">
                      <a:alpha val="43137"/>
                    </a:srgbClr>
                  </a:outerShdw>
                </a:effectLst>
              </a:rPr>
              <a:t>If you can hear it (thunder), clear it.</a:t>
            </a:r>
          </a:p>
        </p:txBody>
      </p:sp>
      <p:pic>
        <p:nvPicPr>
          <p:cNvPr id="19461" name="Picture 5" descr="Lightning and Man"/>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445933" y="2971800"/>
            <a:ext cx="2133600" cy="23368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533400" y="685800"/>
            <a:ext cx="8077200" cy="731838"/>
          </a:xfrm>
          <a:effectLst>
            <a:outerShdw dist="35921" dir="2700000" algn="ctr" rotWithShape="0">
              <a:schemeClr val="bg2"/>
            </a:outerShdw>
          </a:effectLst>
        </p:spPr>
        <p:txBody>
          <a:bodyPr/>
          <a:lstStyle/>
          <a:p>
            <a:r>
              <a:rPr lang="en-US" altLang="en-US" b="1" smtClean="0"/>
              <a:t>Lightening-safe Position</a:t>
            </a:r>
          </a:p>
        </p:txBody>
      </p:sp>
      <p:sp>
        <p:nvSpPr>
          <p:cNvPr id="20483" name="Rectangle 3"/>
          <p:cNvSpPr>
            <a:spLocks noGrp="1" noChangeArrowheads="1"/>
          </p:cNvSpPr>
          <p:nvPr>
            <p:ph type="body" idx="4294967295"/>
          </p:nvPr>
        </p:nvSpPr>
        <p:spPr>
          <a:xfrm>
            <a:off x="609600" y="1905000"/>
            <a:ext cx="8153400" cy="4876800"/>
          </a:xfrm>
          <a:effectLst>
            <a:outerShdw dist="35921" dir="2700000" algn="ctr" rotWithShape="0">
              <a:schemeClr val="bg2"/>
            </a:outerShdw>
          </a:effectLst>
        </p:spPr>
        <p:txBody>
          <a:bodyPr/>
          <a:lstStyle/>
          <a:p>
            <a:pPr marL="0" indent="0">
              <a:buFont typeface="Wingdings" pitchFamily="2" charset="2"/>
              <a:buNone/>
              <a:defRPr/>
            </a:pPr>
            <a:r>
              <a:rPr lang="en-US" sz="2800" dirty="0" smtClean="0">
                <a:latin typeface="Times New Roman" pitchFamily="18" charset="0"/>
                <a:cs typeface="Times New Roman" pitchFamily="18" charset="0"/>
              </a:rPr>
              <a:t>If outside:</a:t>
            </a:r>
          </a:p>
          <a:p>
            <a:pPr>
              <a:defRPr/>
            </a:pPr>
            <a:r>
              <a:rPr lang="en-US" sz="2800" dirty="0" smtClean="0">
                <a:latin typeface="Times New Roman" pitchFamily="18" charset="0"/>
                <a:cs typeface="Times New Roman" pitchFamily="18" charset="0"/>
              </a:rPr>
              <a:t>Crouch on the ground</a:t>
            </a:r>
          </a:p>
          <a:p>
            <a:pPr>
              <a:defRPr/>
            </a:pPr>
            <a:r>
              <a:rPr lang="en-US" sz="2800" dirty="0" smtClean="0">
                <a:latin typeface="Times New Roman" pitchFamily="18" charset="0"/>
                <a:cs typeface="Times New Roman" pitchFamily="18" charset="0"/>
              </a:rPr>
              <a:t>Weight on the balls of your feet</a:t>
            </a:r>
          </a:p>
          <a:p>
            <a:pPr>
              <a:defRPr/>
            </a:pPr>
            <a:r>
              <a:rPr lang="en-US" sz="2800" dirty="0" smtClean="0">
                <a:latin typeface="Times New Roman" pitchFamily="18" charset="0"/>
                <a:cs typeface="Times New Roman" pitchFamily="18" charset="0"/>
              </a:rPr>
              <a:t>Heels together</a:t>
            </a:r>
          </a:p>
          <a:p>
            <a:pPr>
              <a:defRPr/>
            </a:pPr>
            <a:r>
              <a:rPr lang="en-US" sz="2800" dirty="0" smtClean="0">
                <a:latin typeface="Times New Roman" pitchFamily="18" charset="0"/>
                <a:cs typeface="Times New Roman" pitchFamily="18" charset="0"/>
              </a:rPr>
              <a:t>Head lowered</a:t>
            </a:r>
          </a:p>
          <a:p>
            <a:pPr>
              <a:defRPr/>
            </a:pPr>
            <a:r>
              <a:rPr lang="en-US" sz="2800" dirty="0" smtClean="0">
                <a:latin typeface="Times New Roman" pitchFamily="18" charset="0"/>
                <a:cs typeface="Times New Roman" pitchFamily="18" charset="0"/>
              </a:rPr>
              <a:t>Eyes closed</a:t>
            </a:r>
          </a:p>
          <a:p>
            <a:pPr>
              <a:defRPr/>
            </a:pPr>
            <a:r>
              <a:rPr lang="en-US" sz="2800" dirty="0" smtClean="0">
                <a:latin typeface="Times New Roman" pitchFamily="18" charset="0"/>
                <a:cs typeface="Times New Roman" pitchFamily="18" charset="0"/>
              </a:rPr>
              <a:t>Ears covered</a:t>
            </a:r>
          </a:p>
        </p:txBody>
      </p:sp>
      <p:pic>
        <p:nvPicPr>
          <p:cNvPr id="20484" name="Picture 4" descr="lightning-position"/>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135598" y="2002368"/>
            <a:ext cx="2590799" cy="295063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rgbClr val="000000"/>
                </a:solidFill>
                <a:miter lim="800000"/>
                <a:headEnd/>
                <a:tailEnd/>
              </a14:hiddenLine>
            </a:ext>
          </a:extLst>
        </p:spPr>
      </p:pic>
      <p:pic>
        <p:nvPicPr>
          <p:cNvPr id="22533" name="Picture 5" descr="ltgFlashGimpAnimation"/>
          <p:cNvPicPr>
            <a:picLocks noChangeAspect="1" noChangeArrowheads="1" noCrop="1"/>
          </p:cNvPicPr>
          <p:nvPr/>
        </p:nvPicPr>
        <p:blipFill>
          <a:blip r:embed="rId5" cstate="email">
            <a:extLst>
              <a:ext uri="{28A0092B-C50C-407E-A947-70E740481C1C}">
                <a14:useLocalDpi xmlns:a14="http://schemas.microsoft.com/office/drawing/2010/main"/>
              </a:ext>
            </a:extLst>
          </a:blip>
          <a:srcRect/>
          <a:stretch>
            <a:fillRect/>
          </a:stretch>
        </p:blipFill>
        <p:spPr bwMode="auto">
          <a:xfrm>
            <a:off x="6172200" y="-206375"/>
            <a:ext cx="3262313" cy="678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10054" name="MSSN266.wav">
            <a:hlinkClick r:id="" action="ppaction://media"/>
          </p:cNvPr>
          <p:cNvPicPr>
            <a:picLocks noRot="1" noChangeAspect="1" noChangeArrowheads="1"/>
          </p:cNvPicPr>
          <p:nvPr>
            <a:wavAudioFile r:embed="rId1" name="MSSN00693A0000[1].wav"/>
          </p:nvPr>
        </p:nvPicPr>
        <p:blipFill>
          <a:blip r:embed="rId6">
            <a:extLst>
              <a:ext uri="{28A0092B-C50C-407E-A947-70E740481C1C}">
                <a14:useLocalDpi xmlns:a14="http://schemas.microsoft.com/office/drawing/2010/main" val="0"/>
              </a:ext>
            </a:extLst>
          </a:blip>
          <a:srcRect/>
          <a:stretch>
            <a:fillRect/>
          </a:stretch>
        </p:blipFill>
        <p:spPr bwMode="auto">
          <a:xfrm>
            <a:off x="8077200" y="5943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additive="base">
                                        <p:cTn id="19" dur="500" fill="hold"/>
                                        <p:tgtEl>
                                          <p:spTgt spid="204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04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additive="base">
                                        <p:cTn id="25" dur="500" fill="hold"/>
                                        <p:tgtEl>
                                          <p:spTgt spid="204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04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483">
                                            <p:txEl>
                                              <p:pRg st="4" end="4"/>
                                            </p:txEl>
                                          </p:spTgt>
                                        </p:tgtEl>
                                        <p:attrNameLst>
                                          <p:attrName>style.visibility</p:attrName>
                                        </p:attrNameLst>
                                      </p:cBhvr>
                                      <p:to>
                                        <p:strVal val="visible"/>
                                      </p:to>
                                    </p:set>
                                    <p:anim calcmode="lin" valueType="num">
                                      <p:cBhvr additive="base">
                                        <p:cTn id="31" dur="500" fill="hold"/>
                                        <p:tgtEl>
                                          <p:spTgt spid="204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4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483">
                                            <p:txEl>
                                              <p:pRg st="5" end="5"/>
                                            </p:txEl>
                                          </p:spTgt>
                                        </p:tgtEl>
                                        <p:attrNameLst>
                                          <p:attrName>style.visibility</p:attrName>
                                        </p:attrNameLst>
                                      </p:cBhvr>
                                      <p:to>
                                        <p:strVal val="visible"/>
                                      </p:to>
                                    </p:set>
                                    <p:anim calcmode="lin" valueType="num">
                                      <p:cBhvr additive="base">
                                        <p:cTn id="37" dur="500" fill="hold"/>
                                        <p:tgtEl>
                                          <p:spTgt spid="2048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04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483">
                                            <p:txEl>
                                              <p:pRg st="6" end="6"/>
                                            </p:txEl>
                                          </p:spTgt>
                                        </p:tgtEl>
                                        <p:attrNameLst>
                                          <p:attrName>style.visibility</p:attrName>
                                        </p:attrNameLst>
                                      </p:cBhvr>
                                      <p:to>
                                        <p:strVal val="visible"/>
                                      </p:to>
                                    </p:set>
                                    <p:anim calcmode="lin" valueType="num">
                                      <p:cBhvr additive="base">
                                        <p:cTn id="43" dur="500" fill="hold"/>
                                        <p:tgtEl>
                                          <p:spTgt spid="2048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0483">
                                            <p:txEl>
                                              <p:pRg st="6" end="6"/>
                                            </p:txEl>
                                          </p:spTgt>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500"/>
                            </p:stCondLst>
                            <p:childTnLst>
                              <p:par>
                                <p:cTn id="46" presetID="1" presetClass="mediacall" presetSubtype="0" fill="hold" nodeType="afterEffect">
                                  <p:stCondLst>
                                    <p:cond delay="0"/>
                                  </p:stCondLst>
                                  <p:childTnLst>
                                    <p:cmd type="call" cmd="playFrom(0.0)">
                                      <p:cBhvr>
                                        <p:cTn id="47" dur="4173" fill="hold"/>
                                        <p:tgtEl>
                                          <p:spTgt spid="141005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48" fill="hold" display="0">
                  <p:stCondLst>
                    <p:cond delay="indefinite"/>
                  </p:stCondLst>
                  <p:endCondLst>
                    <p:cond evt="onNext" delay="0">
                      <p:tgtEl>
                        <p:sldTgt/>
                      </p:tgtEl>
                    </p:cond>
                    <p:cond evt="onPrev" delay="0">
                      <p:tgtEl>
                        <p:sldTgt/>
                      </p:tgtEl>
                    </p:cond>
                    <p:cond evt="onStopAudio" delay="0">
                      <p:tgtEl>
                        <p:sldTgt/>
                      </p:tgtEl>
                    </p:cond>
                  </p:endCondLst>
                </p:cTn>
                <p:tgtEl>
                  <p:spTgt spid="1410054"/>
                </p:tgtEl>
              </p:cMediaNode>
            </p:audio>
          </p:childTnLst>
        </p:cTn>
      </p:par>
    </p:tnLst>
    <p:bldLst>
      <p:bldP spid="20483" grpId="0" build="p" bldLvl="2"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First aid for Lightning Victims</a:t>
            </a:r>
          </a:p>
        </p:txBody>
      </p:sp>
      <p:sp>
        <p:nvSpPr>
          <p:cNvPr id="23555" name="Content Placeholder 2"/>
          <p:cNvSpPr>
            <a:spLocks noGrp="1"/>
          </p:cNvSpPr>
          <p:nvPr>
            <p:ph idx="1"/>
          </p:nvPr>
        </p:nvSpPr>
        <p:spPr>
          <a:xfrm>
            <a:off x="457200" y="2133600"/>
            <a:ext cx="8534400" cy="3733800"/>
          </a:xfrm>
        </p:spPr>
        <p:txBody>
          <a:bodyPr/>
          <a:lstStyle/>
          <a:p>
            <a:pPr eaLnBrk="1" hangingPunct="1">
              <a:lnSpc>
                <a:spcPct val="90000"/>
              </a:lnSpc>
            </a:pPr>
            <a:r>
              <a:rPr lang="en-US" altLang="en-US" sz="3200" dirty="0" smtClean="0">
                <a:latin typeface="Times New Roman" pitchFamily="18" charset="0"/>
                <a:cs typeface="Times New Roman" pitchFamily="18" charset="0"/>
              </a:rPr>
              <a:t>Injured persons </a:t>
            </a:r>
            <a:r>
              <a:rPr lang="en-US" altLang="en-US" sz="3200" b="1" i="1" dirty="0" smtClean="0">
                <a:latin typeface="Times New Roman" pitchFamily="18" charset="0"/>
                <a:cs typeface="Times New Roman" pitchFamily="18" charset="0"/>
              </a:rPr>
              <a:t>do not </a:t>
            </a:r>
            <a:r>
              <a:rPr lang="en-US" altLang="en-US" sz="3200" dirty="0" smtClean="0">
                <a:latin typeface="Times New Roman" pitchFamily="18" charset="0"/>
                <a:cs typeface="Times New Roman" pitchFamily="18" charset="0"/>
              </a:rPr>
              <a:t>carry an electrical charge; apply first-aid (if trained) &amp; call 911</a:t>
            </a:r>
          </a:p>
          <a:p>
            <a:pPr lvl="1" eaLnBrk="1" hangingPunct="1">
              <a:lnSpc>
                <a:spcPct val="90000"/>
              </a:lnSpc>
            </a:pPr>
            <a:r>
              <a:rPr lang="en-US" altLang="en-US" sz="2700" dirty="0" smtClean="0">
                <a:latin typeface="Times New Roman" pitchFamily="18" charset="0"/>
                <a:cs typeface="Times New Roman" pitchFamily="18" charset="0"/>
              </a:rPr>
              <a:t>Administer first aid as quick as possible</a:t>
            </a:r>
          </a:p>
          <a:p>
            <a:pPr lvl="1" eaLnBrk="1" hangingPunct="1">
              <a:lnSpc>
                <a:spcPct val="90000"/>
              </a:lnSpc>
            </a:pPr>
            <a:r>
              <a:rPr lang="en-US" altLang="en-US" sz="2700" dirty="0" smtClean="0">
                <a:latin typeface="Times New Roman" pitchFamily="18" charset="0"/>
                <a:cs typeface="Times New Roman" pitchFamily="18" charset="0"/>
              </a:rPr>
              <a:t>If unconscious: Check breathing and pulse</a:t>
            </a:r>
          </a:p>
          <a:p>
            <a:pPr lvl="1" eaLnBrk="1" hangingPunct="1">
              <a:lnSpc>
                <a:spcPct val="90000"/>
              </a:lnSpc>
            </a:pPr>
            <a:r>
              <a:rPr lang="en-US" altLang="en-US" sz="2700" dirty="0" smtClean="0">
                <a:latin typeface="Times New Roman" pitchFamily="18" charset="0"/>
                <a:cs typeface="Times New Roman" pitchFamily="18" charset="0"/>
              </a:rPr>
              <a:t>Person has a pulse, but not breathing: Begin CPR</a:t>
            </a:r>
          </a:p>
          <a:p>
            <a:pPr lvl="1" eaLnBrk="1" hangingPunct="1">
              <a:lnSpc>
                <a:spcPct val="90000"/>
              </a:lnSpc>
            </a:pPr>
            <a:r>
              <a:rPr lang="en-US" altLang="en-US" sz="2700" dirty="0" smtClean="0">
                <a:latin typeface="Times New Roman" pitchFamily="18" charset="0"/>
                <a:cs typeface="Times New Roman" pitchFamily="18" charset="0"/>
              </a:rPr>
              <a:t>Check for other injuries</a:t>
            </a:r>
          </a:p>
          <a:p>
            <a:pPr lvl="1" algn="ctr" eaLnBrk="1" hangingPunct="1">
              <a:lnSpc>
                <a:spcPct val="90000"/>
              </a:lnSpc>
            </a:pPr>
            <a:r>
              <a:rPr lang="en-US" altLang="en-US" sz="2700" b="1" i="1" dirty="0" smtClean="0">
                <a:solidFill>
                  <a:srgbClr val="C00000"/>
                </a:solidFill>
                <a:latin typeface="Times New Roman" pitchFamily="18" charset="0"/>
                <a:cs typeface="Times New Roman" pitchFamily="18" charset="0"/>
              </a:rPr>
              <a:t>Most die from heart attacks/stop breathing</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0" y="1371600"/>
            <a:ext cx="8305800" cy="3276600"/>
          </a:xfrm>
        </p:spPr>
        <p:txBody>
          <a:bodyPr rtlCol="0">
            <a:noAutofit/>
          </a:bodyPr>
          <a:lstStyle/>
          <a:p>
            <a:pPr marL="114300" indent="0">
              <a:buFont typeface="Wingdings" pitchFamily="2" charset="2"/>
              <a:buNone/>
              <a:defRPr/>
            </a:pPr>
            <a:endParaRPr lang="en-US" dirty="0" smtClean="0"/>
          </a:p>
          <a:p>
            <a:pPr marL="811213" lvl="1" indent="-514350">
              <a:buClr>
                <a:schemeClr val="accent1">
                  <a:lumMod val="50000"/>
                </a:schemeClr>
              </a:buClr>
              <a:buFont typeface="Arial" pitchFamily="34" charset="0"/>
              <a:buChar char="•"/>
              <a:defRPr/>
            </a:pPr>
            <a:endParaRPr lang="en-US" sz="2400" dirty="0">
              <a:solidFill>
                <a:schemeClr val="accent5">
                  <a:lumMod val="50000"/>
                </a:schemeClr>
              </a:solidFill>
              <a:latin typeface="Times New Roman" pitchFamily="18" charset="0"/>
              <a:ea typeface="ＭＳ Ｐゴシック" pitchFamily="34" charset="-128"/>
              <a:cs typeface="Times New Roman" pitchFamily="18" charset="0"/>
            </a:endParaRPr>
          </a:p>
          <a:p>
            <a:pPr marL="296863" lvl="1" indent="0">
              <a:buClr>
                <a:schemeClr val="accent1">
                  <a:lumMod val="50000"/>
                </a:schemeClr>
              </a:buClr>
              <a:buFontTx/>
              <a:buNone/>
              <a:defRPr/>
            </a:pPr>
            <a:endParaRPr lang="en-US" sz="2800" dirty="0" smtClean="0">
              <a:solidFill>
                <a:schemeClr val="accent5">
                  <a:lumMod val="50000"/>
                </a:schemeClr>
              </a:solidFill>
              <a:latin typeface="Times New Roman" pitchFamily="18" charset="0"/>
              <a:ea typeface="ＭＳ Ｐゴシック" pitchFamily="34" charset="-128"/>
              <a:cs typeface="Times New Roman" pitchFamily="18" charset="0"/>
            </a:endParaRPr>
          </a:p>
          <a:p>
            <a:pPr marL="0" indent="0">
              <a:buFont typeface="Wingdings" pitchFamily="2" charset="2"/>
              <a:buNone/>
              <a:defRPr/>
            </a:pPr>
            <a:endParaRPr lang="en-US" sz="2600" dirty="0" smtClean="0"/>
          </a:p>
        </p:txBody>
      </p:sp>
      <p:pic>
        <p:nvPicPr>
          <p:cNvPr id="2" name="Picture 3" descr="Mpss horizontal logo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968625" y="6019800"/>
            <a:ext cx="3276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1"/>
          <p:cNvSpPr txBox="1">
            <a:spLocks noChangeArrowheads="1"/>
          </p:cNvSpPr>
          <p:nvPr/>
        </p:nvSpPr>
        <p:spPr bwMode="auto">
          <a:xfrm>
            <a:off x="8664575" y="17081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3077" name="TextBox 2"/>
          <p:cNvSpPr txBox="1">
            <a:spLocks noChangeArrowheads="1"/>
          </p:cNvSpPr>
          <p:nvPr/>
        </p:nvSpPr>
        <p:spPr bwMode="auto">
          <a:xfrm>
            <a:off x="8847138" y="1200150"/>
            <a:ext cx="1857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a:p>
        </p:txBody>
      </p:sp>
      <p:sp>
        <p:nvSpPr>
          <p:cNvPr id="3078" name="Title 6"/>
          <p:cNvSpPr>
            <a:spLocks noGrp="1"/>
          </p:cNvSpPr>
          <p:nvPr>
            <p:ph type="title"/>
          </p:nvPr>
        </p:nvSpPr>
        <p:spPr>
          <a:xfrm>
            <a:off x="722313" y="523875"/>
            <a:ext cx="8001000" cy="1143000"/>
          </a:xfrm>
        </p:spPr>
        <p:txBody>
          <a:bodyPr/>
          <a:lstStyle/>
          <a:p>
            <a:r>
              <a:rPr lang="en-US" altLang="en-US" smtClean="0"/>
              <a:t>FY-11 OSHA Susan Harwood Grant Program</a:t>
            </a:r>
          </a:p>
        </p:txBody>
      </p:sp>
      <p:sp>
        <p:nvSpPr>
          <p:cNvPr id="8" name="Rectangle 7"/>
          <p:cNvSpPr/>
          <p:nvPr/>
        </p:nvSpPr>
        <p:spPr>
          <a:xfrm>
            <a:off x="952500" y="2076450"/>
            <a:ext cx="7543800" cy="3108325"/>
          </a:xfrm>
          <a:prstGeom prst="rect">
            <a:avLst/>
          </a:prstGeom>
        </p:spPr>
        <p:txBody>
          <a:bodyPr>
            <a:spAutoFit/>
          </a:bodyPr>
          <a:lstStyle/>
          <a:p>
            <a:pPr>
              <a:defRPr/>
            </a:pPr>
            <a:r>
              <a:rPr lang="en-US" sz="2800" dirty="0">
                <a:solidFill>
                  <a:schemeClr val="accent1">
                    <a:lumMod val="50000"/>
                  </a:schemeClr>
                </a:solidFill>
                <a:latin typeface="Arial" pitchFamily="34" charset="0"/>
              </a:rPr>
              <a:t>This material was produced under grant number </a:t>
            </a:r>
            <a:r>
              <a:rPr lang="en-US" sz="2800" dirty="0">
                <a:solidFill>
                  <a:schemeClr val="tx2"/>
                </a:solidFill>
              </a:rPr>
              <a:t>SH22297-SH1</a:t>
            </a:r>
            <a:r>
              <a:rPr lang="en-US" sz="2800" dirty="0">
                <a:solidFill>
                  <a:schemeClr val="accent1">
                    <a:lumMod val="50000"/>
                  </a:schemeClr>
                </a:solidFill>
                <a:latin typeface="Arial" pitchFamily="34" charset="0"/>
              </a:rPr>
              <a:t> from OSHA. It does not necessarily reflect the views or policies of the U.S. Department of Labor, nor does mention of trade names, commercial products, or organizations imply endorsement by the U.S. Government. </a:t>
            </a:r>
          </a:p>
        </p:txBody>
      </p:sp>
      <p:pic>
        <p:nvPicPr>
          <p:cNvPr id="3080" name="Picture 2" descr="http://eshpartnering.com/topics/wp-content/uploads/2010/02/OSHA-logo-300x177.jpg">
            <a:hlinkClick r:id="rId4"/>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7446963" y="620713"/>
            <a:ext cx="1401762" cy="82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First Aid for Lightning Victims</a:t>
            </a:r>
          </a:p>
        </p:txBody>
      </p:sp>
      <p:sp>
        <p:nvSpPr>
          <p:cNvPr id="24579" name="Content Placeholder 2"/>
          <p:cNvSpPr>
            <a:spLocks noGrp="1"/>
          </p:cNvSpPr>
          <p:nvPr>
            <p:ph idx="1"/>
          </p:nvPr>
        </p:nvSpPr>
        <p:spPr>
          <a:xfrm>
            <a:off x="457200" y="1905000"/>
            <a:ext cx="8686800" cy="4038600"/>
          </a:xfrm>
        </p:spPr>
        <p:txBody>
          <a:bodyPr/>
          <a:lstStyle/>
          <a:p>
            <a:r>
              <a:rPr lang="en-US" altLang="en-US" sz="2800" smtClean="0">
                <a:latin typeface="Times New Roman" pitchFamily="18" charset="0"/>
                <a:cs typeface="Times New Roman" pitchFamily="18" charset="0"/>
              </a:rPr>
              <a:t>If not CPR qualified:</a:t>
            </a:r>
          </a:p>
          <a:p>
            <a:pPr lvl="1"/>
            <a:r>
              <a:rPr lang="en-US" altLang="en-US" sz="2800" smtClean="0">
                <a:latin typeface="Times New Roman" pitchFamily="18" charset="0"/>
                <a:cs typeface="Times New Roman" pitchFamily="18" charset="0"/>
              </a:rPr>
              <a:t>Call EMS immediately</a:t>
            </a:r>
          </a:p>
          <a:p>
            <a:pPr lvl="1"/>
            <a:r>
              <a:rPr lang="en-US" altLang="en-US" sz="2800" smtClean="0">
                <a:latin typeface="Times New Roman" pitchFamily="18" charset="0"/>
                <a:cs typeface="Times New Roman" pitchFamily="18" charset="0"/>
              </a:rPr>
              <a:t>Keep them calm</a:t>
            </a:r>
          </a:p>
          <a:p>
            <a:pPr lvl="1"/>
            <a:r>
              <a:rPr lang="en-US" altLang="en-US" sz="2800" smtClean="0">
                <a:latin typeface="Times New Roman" pitchFamily="18" charset="0"/>
                <a:cs typeface="Times New Roman" pitchFamily="18" charset="0"/>
              </a:rPr>
              <a:t>Stay with them until help arrives</a:t>
            </a:r>
          </a:p>
          <a:p>
            <a:pPr lvl="1"/>
            <a:endParaRPr lang="en-US" altLang="en-US" sz="2800" smtClean="0">
              <a:latin typeface="Times New Roman" pitchFamily="18" charset="0"/>
              <a:cs typeface="Times New Roman" pitchFamily="18" charset="0"/>
            </a:endParaRPr>
          </a:p>
          <a:p>
            <a:pPr lvl="1"/>
            <a:endParaRPr lang="en-US" altLang="en-US" sz="2800" smtClean="0">
              <a:latin typeface="Times New Roman" pitchFamily="18" charset="0"/>
              <a:cs typeface="Times New Roman" pitchFamily="18" charset="0"/>
            </a:endParaRPr>
          </a:p>
          <a:p>
            <a:endParaRPr lang="en-US" altLang="en-US" smtClean="0"/>
          </a:p>
          <a:p>
            <a:endParaRPr lang="en-US" altLang="en-US" smtClean="0"/>
          </a:p>
        </p:txBody>
      </p:sp>
      <p:sp>
        <p:nvSpPr>
          <p:cNvPr id="2" name="Rectangle 1"/>
          <p:cNvSpPr/>
          <p:nvPr/>
        </p:nvSpPr>
        <p:spPr>
          <a:xfrm>
            <a:off x="310357" y="5203686"/>
            <a:ext cx="8557151" cy="707886"/>
          </a:xfrm>
          <a:prstGeom prst="rect">
            <a:avLst/>
          </a:prstGeom>
          <a:ln/>
        </p:spPr>
        <p:style>
          <a:lnRef idx="1">
            <a:schemeClr val="accent1"/>
          </a:lnRef>
          <a:fillRef idx="3">
            <a:schemeClr val="accent1"/>
          </a:fillRef>
          <a:effectRef idx="2">
            <a:schemeClr val="accent1"/>
          </a:effectRef>
          <a:fontRef idx="minor">
            <a:schemeClr val="lt1"/>
          </a:fontRef>
        </p:style>
        <p:txBody>
          <a:bodyPr wrap="none">
            <a:spAutoFit/>
          </a:bodyPr>
          <a:lstStyle/>
          <a:p>
            <a:pPr algn="ctr">
              <a:defRPr/>
            </a:pPr>
            <a:r>
              <a:rPr lang="en-US" sz="40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When Thunder Roars, Go Indoors!</a:t>
            </a:r>
          </a:p>
        </p:txBody>
      </p:sp>
      <p:pic>
        <p:nvPicPr>
          <p:cNvPr id="24581" name="Picture 5" descr="C:\Users\pam\AppData\Local\Microsoft\Windows\Temporary Internet Files\Content.IE5\O4ITYDCX\MC90028686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477000" y="2133600"/>
            <a:ext cx="2286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Survivor Stories</a:t>
            </a:r>
          </a:p>
        </p:txBody>
      </p:sp>
      <p:sp>
        <p:nvSpPr>
          <p:cNvPr id="3" name="Content Placeholder 2"/>
          <p:cNvSpPr>
            <a:spLocks noGrp="1"/>
          </p:cNvSpPr>
          <p:nvPr>
            <p:ph idx="1"/>
          </p:nvPr>
        </p:nvSpPr>
        <p:spPr/>
        <p:txBody>
          <a:bodyPr/>
          <a:lstStyle/>
          <a:p>
            <a:pPr>
              <a:defRPr/>
            </a:pPr>
            <a:endParaRPr lang="en-US" dirty="0" smtClean="0">
              <a:hlinkClick r:id="rId3"/>
            </a:endParaRPr>
          </a:p>
          <a:p>
            <a:pPr marL="0" indent="0">
              <a:buFont typeface="Wingdings" pitchFamily="2" charset="2"/>
              <a:buNone/>
              <a:defRPr/>
            </a:pPr>
            <a:r>
              <a:rPr lang="en-US" dirty="0" smtClean="0">
                <a:hlinkClick r:id="rId3"/>
              </a:rPr>
              <a:t>  </a:t>
            </a:r>
            <a:endParaRPr lang="en-US" dirty="0">
              <a:hlinkClick r:id="rId3"/>
            </a:endParaRPr>
          </a:p>
          <a:p>
            <a:pPr>
              <a:defRPr/>
            </a:pPr>
            <a:endParaRPr lang="en-US" dirty="0" smtClean="0">
              <a:hlinkClick r:id="rId3"/>
            </a:endParaRPr>
          </a:p>
          <a:p>
            <a:pPr>
              <a:defRPr/>
            </a:pPr>
            <a:endParaRPr lang="en-US" dirty="0">
              <a:hlinkClick r:id="rId3"/>
            </a:endParaRPr>
          </a:p>
          <a:p>
            <a:pPr>
              <a:defRPr/>
            </a:pPr>
            <a:endParaRPr lang="en-US" dirty="0" smtClean="0">
              <a:hlinkClick r:id="rId3"/>
            </a:endParaRPr>
          </a:p>
          <a:p>
            <a:pPr>
              <a:defRPr/>
            </a:pPr>
            <a:endParaRPr lang="en-US" dirty="0" smtClean="0">
              <a:hlinkClick r:id="rId3"/>
            </a:endParaRPr>
          </a:p>
          <a:p>
            <a:pPr>
              <a:defRPr/>
            </a:pPr>
            <a:r>
              <a:rPr lang="en-US" sz="2800" dirty="0" smtClean="0">
                <a:hlinkClick r:id="rId3"/>
              </a:rPr>
              <a:t>http://www.lightningsafety.noaa.gov/survivors.htm</a:t>
            </a:r>
            <a:endParaRPr lang="en-US" sz="2800" dirty="0" smtClean="0"/>
          </a:p>
          <a:p>
            <a:pPr>
              <a:defRPr/>
            </a:pPr>
            <a:endParaRPr lang="en-US" dirty="0"/>
          </a:p>
        </p:txBody>
      </p:sp>
      <p:sp>
        <p:nvSpPr>
          <p:cNvPr id="4" name="TextBox 3"/>
          <p:cNvSpPr txBox="1"/>
          <p:nvPr/>
        </p:nvSpPr>
        <p:spPr>
          <a:xfrm>
            <a:off x="685800" y="1828800"/>
            <a:ext cx="7696200" cy="4832350"/>
          </a:xfrm>
          <a:prstGeom prst="rect">
            <a:avLst/>
          </a:prstGeom>
          <a:noFill/>
        </p:spPr>
        <p:txBody>
          <a:bodyPr>
            <a:spAutoFit/>
          </a:bodyPr>
          <a:lstStyle/>
          <a:p>
            <a:pPr marL="285750" indent="-285750">
              <a:buFont typeface="Arial" pitchFamily="34" charset="0"/>
              <a:buChar char="•"/>
              <a:defRPr/>
            </a:pPr>
            <a:r>
              <a:rPr lang="en-US" sz="2800" dirty="0">
                <a:latin typeface="Times New Roman" pitchFamily="18" charset="0"/>
                <a:cs typeface="Times New Roman" pitchFamily="18" charset="0"/>
              </a:rPr>
              <a:t>Working on a dock</a:t>
            </a:r>
          </a:p>
          <a:p>
            <a:pPr marL="285750" indent="-285750">
              <a:buFont typeface="Arial" pitchFamily="34" charset="0"/>
              <a:buChar char="•"/>
              <a:defRPr/>
            </a:pPr>
            <a:r>
              <a:rPr lang="en-US" sz="2800" dirty="0">
                <a:latin typeface="Times New Roman" pitchFamily="18" charset="0"/>
                <a:cs typeface="Times New Roman" pitchFamily="18" charset="0"/>
              </a:rPr>
              <a:t>Installing plumbing inside house</a:t>
            </a:r>
          </a:p>
          <a:p>
            <a:pPr marL="285750" indent="-285750">
              <a:buFont typeface="Arial" pitchFamily="34" charset="0"/>
              <a:buChar char="•"/>
              <a:defRPr/>
            </a:pPr>
            <a:r>
              <a:rPr lang="en-US" sz="2800" dirty="0">
                <a:latin typeface="Times New Roman" pitchFamily="18" charset="0"/>
                <a:cs typeface="Times New Roman" pitchFamily="18" charset="0"/>
              </a:rPr>
              <a:t>911 dispatcher on duty in Southern Florida</a:t>
            </a:r>
          </a:p>
          <a:p>
            <a:pPr marL="285750" indent="-285750">
              <a:buFont typeface="Arial" pitchFamily="34" charset="0"/>
              <a:buChar char="•"/>
              <a:defRPr/>
            </a:pPr>
            <a:r>
              <a:rPr lang="en-US" sz="2800" dirty="0">
                <a:latin typeface="Times New Roman" pitchFamily="18" charset="0"/>
                <a:cs typeface="Times New Roman" pitchFamily="18" charset="0"/>
              </a:rPr>
              <a:t>Inside his garage, repairing the exhaust system of his car</a:t>
            </a:r>
          </a:p>
          <a:p>
            <a:pPr marL="285750" indent="-285750">
              <a:buFont typeface="Arial" pitchFamily="34" charset="0"/>
              <a:buChar char="•"/>
              <a:defRPr/>
            </a:pPr>
            <a:r>
              <a:rPr lang="en-US" sz="2800" dirty="0">
                <a:latin typeface="Times New Roman" pitchFamily="18" charset="0"/>
                <a:cs typeface="Times New Roman" pitchFamily="18" charset="0"/>
              </a:rPr>
              <a:t> Hit while on cell phone attached by a cord to a charger.</a:t>
            </a:r>
          </a:p>
          <a:p>
            <a:pPr marL="285750" indent="-285750">
              <a:buFont typeface="Arial" pitchFamily="34" charset="0"/>
              <a:buChar char="•"/>
              <a:defRPr/>
            </a:pPr>
            <a:endParaRPr lang="en-US" sz="2800" dirty="0">
              <a:latin typeface="Times New Roman" pitchFamily="18" charset="0"/>
              <a:cs typeface="Times New Roman" pitchFamily="18" charset="0"/>
            </a:endParaRPr>
          </a:p>
          <a:p>
            <a:pPr marL="285750" indent="-285750">
              <a:buFont typeface="Arial" pitchFamily="34" charset="0"/>
              <a:buChar char="•"/>
              <a:defRPr/>
            </a:pPr>
            <a:endParaRPr lang="en-US" sz="2800" dirty="0">
              <a:latin typeface="Times New Roman" pitchFamily="18" charset="0"/>
              <a:cs typeface="Times New Roman" pitchFamily="18" charset="0"/>
            </a:endParaRPr>
          </a:p>
          <a:p>
            <a:pPr>
              <a:defRPr/>
            </a:pPr>
            <a:endParaRPr lang="en-US" sz="2800" dirty="0">
              <a:latin typeface="Times New Roman" pitchFamily="18" charset="0"/>
              <a:cs typeface="Times New Roman" pitchFamily="18" charset="0"/>
            </a:endParaRPr>
          </a:p>
          <a:p>
            <a:pPr marL="285750" indent="-285750">
              <a:buFont typeface="Arial" pitchFamily="34" charset="0"/>
              <a:buChar char="•"/>
              <a:defRPr/>
            </a:pP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09600" y="457200"/>
            <a:ext cx="7696200" cy="1143000"/>
          </a:xfrm>
        </p:spPr>
        <p:txBody>
          <a:bodyPr/>
          <a:lstStyle/>
          <a:p>
            <a:pPr eaLnBrk="1" hangingPunct="1"/>
            <a:r>
              <a:rPr lang="en-US" altLang="en-US" smtClean="0"/>
              <a:t>OSHA Resources</a:t>
            </a:r>
          </a:p>
        </p:txBody>
      </p:sp>
      <p:sp>
        <p:nvSpPr>
          <p:cNvPr id="27651" name="Content Placeholder 2"/>
          <p:cNvSpPr>
            <a:spLocks noGrp="1"/>
          </p:cNvSpPr>
          <p:nvPr>
            <p:ph idx="1"/>
          </p:nvPr>
        </p:nvSpPr>
        <p:spPr>
          <a:xfrm>
            <a:off x="304800" y="1905000"/>
            <a:ext cx="8610600" cy="4038600"/>
          </a:xfrm>
        </p:spPr>
        <p:txBody>
          <a:bodyPr/>
          <a:lstStyle/>
          <a:p>
            <a:pPr eaLnBrk="1" hangingPunct="1"/>
            <a:r>
              <a:rPr lang="en-US" altLang="en-US" sz="2800" dirty="0" smtClean="0"/>
              <a:t>OSHA has many helpful programs, including assistance about safety and health programs, state plans, workplace consultations, voluntary protection programs, strategic partnerships, training and education, and more.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mtClean="0"/>
              <a:t>Summary</a:t>
            </a:r>
          </a:p>
        </p:txBody>
      </p:sp>
      <p:sp>
        <p:nvSpPr>
          <p:cNvPr id="28675" name="Rectangle 4"/>
          <p:cNvSpPr>
            <a:spLocks noGrp="1" noChangeArrowheads="1"/>
          </p:cNvSpPr>
          <p:nvPr>
            <p:ph type="body" idx="1"/>
          </p:nvPr>
        </p:nvSpPr>
        <p:spPr/>
        <p:txBody>
          <a:bodyPr/>
          <a:lstStyle/>
          <a:p>
            <a:pPr eaLnBrk="1" hangingPunct="1"/>
            <a:r>
              <a:rPr lang="en-US" altLang="en-US" sz="3200" smtClean="0">
                <a:latin typeface="Times New Roman" pitchFamily="18" charset="0"/>
                <a:cs typeface="Times New Roman" pitchFamily="18" charset="0"/>
              </a:rPr>
              <a:t>Understand the basics of lightning</a:t>
            </a:r>
          </a:p>
          <a:p>
            <a:pPr eaLnBrk="1" hangingPunct="1"/>
            <a:r>
              <a:rPr lang="en-US" altLang="en-US" sz="3200" smtClean="0">
                <a:latin typeface="Times New Roman" pitchFamily="18" charset="0"/>
                <a:cs typeface="Times New Roman" pitchFamily="18" charset="0"/>
              </a:rPr>
              <a:t>Discuss lightning injury preventative measures </a:t>
            </a:r>
          </a:p>
          <a:p>
            <a:pPr eaLnBrk="1" hangingPunct="1"/>
            <a:r>
              <a:rPr lang="en-US" altLang="en-US" sz="3200" smtClean="0">
                <a:latin typeface="Times New Roman" pitchFamily="18" charset="0"/>
                <a:cs typeface="Times New Roman" pitchFamily="18" charset="0"/>
              </a:rPr>
              <a:t>Discuss immediate actions to assist lightning strike victims</a:t>
            </a:r>
          </a:p>
        </p:txBody>
      </p:sp>
      <p:pic>
        <p:nvPicPr>
          <p:cNvPr id="28676" name="Content Placeholder 3" descr="Mpss horizontal logo (2)"/>
          <p:cNvPicPr>
            <a:picLocks/>
          </p:cNvPicPr>
          <p:nvPr/>
        </p:nvPicPr>
        <p:blipFill>
          <a:blip r:embed="rId3">
            <a:extLst>
              <a:ext uri="{28A0092B-C50C-407E-A947-70E740481C1C}">
                <a14:useLocalDpi xmlns:a14="http://schemas.microsoft.com/office/drawing/2010/main"/>
              </a:ext>
            </a:extLst>
          </a:blip>
          <a:srcRect/>
          <a:stretch>
            <a:fillRect/>
          </a:stretch>
        </p:blipFill>
        <p:spPr bwMode="auto">
          <a:xfrm>
            <a:off x="2971800" y="6172200"/>
            <a:ext cx="3200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t>OSHA Contact Numbers</a:t>
            </a:r>
          </a:p>
        </p:txBody>
      </p:sp>
      <p:sp>
        <p:nvSpPr>
          <p:cNvPr id="29699" name="Rectangle 4"/>
          <p:cNvSpPr>
            <a:spLocks noGrp="1" noChangeArrowheads="1"/>
          </p:cNvSpPr>
          <p:nvPr>
            <p:ph type="body" idx="1"/>
          </p:nvPr>
        </p:nvSpPr>
        <p:spPr>
          <a:xfrm>
            <a:off x="762000" y="1752600"/>
            <a:ext cx="7696200" cy="4038600"/>
          </a:xfrm>
        </p:spPr>
        <p:txBody>
          <a:bodyPr/>
          <a:lstStyle/>
          <a:p>
            <a:pPr marL="0" indent="0">
              <a:buFont typeface="Wingdings" pitchFamily="2" charset="2"/>
              <a:buNone/>
            </a:pPr>
            <a:r>
              <a:rPr lang="en-US" altLang="en-US" sz="2800" smtClean="0"/>
              <a:t>To report Unsafe Working Conditions, Safety and Health Violations Contact OSHA @: </a:t>
            </a:r>
          </a:p>
          <a:p>
            <a:pPr marL="0" indent="0">
              <a:buFont typeface="Wingdings" pitchFamily="2" charset="2"/>
              <a:buNone/>
            </a:pPr>
            <a:r>
              <a:rPr lang="en-US" altLang="en-US" sz="2800" smtClean="0"/>
              <a:t>1-800-321-OSHA (6742) / TTY1-877-889-5627</a:t>
            </a:r>
          </a:p>
          <a:p>
            <a:pPr marL="0" indent="0">
              <a:buFont typeface="Wingdings" pitchFamily="2" charset="2"/>
              <a:buNone/>
            </a:pPr>
            <a:r>
              <a:rPr lang="en-US" altLang="en-US" sz="2800" smtClean="0"/>
              <a:t>To File a Complaint Form:</a:t>
            </a:r>
          </a:p>
          <a:p>
            <a:pPr marL="0" indent="0">
              <a:buFont typeface="Wingdings" pitchFamily="2" charset="2"/>
              <a:buNone/>
            </a:pPr>
            <a:r>
              <a:rPr lang="en-US" altLang="en-US" sz="2800" smtClean="0"/>
              <a:t>To file an OSHA-7 report online, see how to file a complaint with OSHA (www.osha.gov)</a:t>
            </a:r>
          </a:p>
          <a:p>
            <a:pPr marL="0" indent="0">
              <a:buFont typeface="Wingdings" pitchFamily="2" charset="2"/>
              <a:buNone/>
            </a:pPr>
            <a:r>
              <a:rPr lang="en-US" altLang="en-US" sz="2800" smtClean="0"/>
              <a:t>For more information regarding your rights, see Worker Rights</a:t>
            </a:r>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mtClean="0"/>
              <a:t>References</a:t>
            </a:r>
          </a:p>
        </p:txBody>
      </p:sp>
      <p:sp>
        <p:nvSpPr>
          <p:cNvPr id="30723" name="Rectangle 1"/>
          <p:cNvSpPr>
            <a:spLocks noChangeArrowheads="1"/>
          </p:cNvSpPr>
          <p:nvPr/>
        </p:nvSpPr>
        <p:spPr bwMode="auto">
          <a:xfrm>
            <a:off x="685800" y="1981200"/>
            <a:ext cx="80772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altLang="en-US" sz="2800"/>
              <a:t>ELCOSH Lightning Safety. Retrieved from:</a:t>
            </a:r>
          </a:p>
          <a:p>
            <a:r>
              <a:rPr lang="en-US" altLang="en-US" sz="2800">
                <a:hlinkClick r:id="rId2"/>
              </a:rPr>
              <a:t>http://www.elcosh.org/en/document/143/d000149/lightning-safety.html</a:t>
            </a:r>
            <a:endParaRPr lang="en-US" altLang="en-US" sz="2800"/>
          </a:p>
          <a:p>
            <a:endParaRPr lang="en-US" altLang="en-US" sz="2800"/>
          </a:p>
          <a:p>
            <a:r>
              <a:rPr lang="en-US" altLang="en-US" sz="2800"/>
              <a:t>National Weather Service: Retrieved from:</a:t>
            </a:r>
          </a:p>
          <a:p>
            <a:r>
              <a:rPr lang="en-US" altLang="en-US" sz="2800">
                <a:hlinkClick r:id="rId3"/>
              </a:rPr>
              <a:t>http://www.lightningsafety.noaa.gov/myths.htm</a:t>
            </a:r>
            <a:endParaRPr lang="en-US" altLang="en-US" sz="2800"/>
          </a:p>
          <a:p>
            <a:endParaRPr lang="en-US" altLang="en-US" sz="2800"/>
          </a:p>
          <a:p>
            <a:endParaRPr lang="en-US" altLang="en-US" sz="2800"/>
          </a:p>
          <a:p>
            <a:endParaRPr lang="en-US" altLang="en-US" sz="28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Objectives: Participants will:</a:t>
            </a:r>
          </a:p>
        </p:txBody>
      </p:sp>
      <p:sp>
        <p:nvSpPr>
          <p:cNvPr id="6147" name="Content Placeholder 2"/>
          <p:cNvSpPr>
            <a:spLocks noGrp="1"/>
          </p:cNvSpPr>
          <p:nvPr>
            <p:ph idx="1"/>
          </p:nvPr>
        </p:nvSpPr>
        <p:spPr/>
        <p:txBody>
          <a:bodyPr/>
          <a:lstStyle/>
          <a:p>
            <a:pPr eaLnBrk="1" hangingPunct="1"/>
            <a:r>
              <a:rPr lang="en-US" altLang="en-US" sz="2800" smtClean="0">
                <a:latin typeface="Times New Roman" pitchFamily="18" charset="0"/>
                <a:cs typeface="Times New Roman" pitchFamily="18" charset="0"/>
              </a:rPr>
              <a:t>Define facts associated with lightning</a:t>
            </a:r>
          </a:p>
          <a:p>
            <a:pPr eaLnBrk="1" hangingPunct="1"/>
            <a:r>
              <a:rPr lang="en-US" altLang="en-US" sz="2800" smtClean="0">
                <a:latin typeface="Times New Roman" pitchFamily="18" charset="0"/>
                <a:cs typeface="Times New Roman" pitchFamily="18" charset="0"/>
              </a:rPr>
              <a:t>Describe ways lightning can kill</a:t>
            </a:r>
          </a:p>
          <a:p>
            <a:pPr eaLnBrk="1" hangingPunct="1"/>
            <a:r>
              <a:rPr lang="en-US" altLang="en-US" sz="2800" smtClean="0">
                <a:latin typeface="Times New Roman" pitchFamily="18" charset="0"/>
                <a:cs typeface="Times New Roman" pitchFamily="18" charset="0"/>
              </a:rPr>
              <a:t>Illustrate how to protect yourself and co-workers against lightning hazards </a:t>
            </a:r>
          </a:p>
          <a:p>
            <a:pPr eaLnBrk="1" hangingPunct="1"/>
            <a:r>
              <a:rPr lang="en-US" altLang="en-US" sz="2800" smtClean="0">
                <a:latin typeface="Times New Roman" pitchFamily="18" charset="0"/>
                <a:cs typeface="Times New Roman" pitchFamily="18" charset="0"/>
              </a:rPr>
              <a:t>Analyze and discuss case studies</a:t>
            </a:r>
          </a:p>
          <a:p>
            <a:pPr eaLnBrk="1" hangingPunct="1"/>
            <a:endParaRPr lang="en-US" altLang="en-US" sz="2800" smtClean="0">
              <a:latin typeface="Times New Roman" pitchFamily="18" charset="0"/>
              <a:cs typeface="Times New Roman" pitchFamily="18" charset="0"/>
            </a:endParaRPr>
          </a:p>
          <a:p>
            <a:pPr eaLnBrk="1" hangingPunct="1"/>
            <a:endParaRPr lang="en-US" altLang="en-US" sz="28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smtClean="0"/>
              <a:t>Lightning Facts</a:t>
            </a:r>
          </a:p>
        </p:txBody>
      </p:sp>
      <p:sp>
        <p:nvSpPr>
          <p:cNvPr id="5123" name="Content Placeholder 2"/>
          <p:cNvSpPr>
            <a:spLocks noGrp="1"/>
          </p:cNvSpPr>
          <p:nvPr>
            <p:ph idx="1"/>
          </p:nvPr>
        </p:nvSpPr>
        <p:spPr>
          <a:xfrm>
            <a:off x="609600" y="1905000"/>
            <a:ext cx="8229600" cy="4038600"/>
          </a:xfrm>
        </p:spPr>
        <p:txBody>
          <a:bodyPr/>
          <a:lstStyle/>
          <a:p>
            <a:pPr eaLnBrk="1" hangingPunct="1">
              <a:defRPr/>
            </a:pPr>
            <a:r>
              <a:rPr lang="en-US" sz="2800" dirty="0" smtClean="0">
                <a:latin typeface="Times New Roman" pitchFamily="18" charset="0"/>
                <a:cs typeface="Times New Roman" pitchFamily="18" charset="0"/>
              </a:rPr>
              <a:t>Lightning is a real risk; an average of ten deaths and forty injuries from lightning occur in Florida each year. </a:t>
            </a:r>
          </a:p>
          <a:p>
            <a:pPr eaLnBrk="1" hangingPunct="1">
              <a:defRPr/>
            </a:pPr>
            <a:r>
              <a:rPr lang="en-US" sz="2800" dirty="0" smtClean="0">
                <a:latin typeface="Times New Roman" pitchFamily="18" charset="0"/>
                <a:cs typeface="Times New Roman" pitchFamily="18" charset="0"/>
              </a:rPr>
              <a:t>9 out of 10 people struck do survive the event; 100 people killed in US/year</a:t>
            </a:r>
          </a:p>
          <a:p>
            <a:pPr eaLnBrk="1" hangingPunct="1">
              <a:defRPr/>
            </a:pPr>
            <a:endParaRPr lang="en-US" sz="2800" dirty="0" smtClean="0">
              <a:latin typeface="Times New Roman" pitchFamily="18" charset="0"/>
              <a:cs typeface="Times New Roman" pitchFamily="18" charset="0"/>
            </a:endParaRPr>
          </a:p>
          <a:p>
            <a:pPr eaLnBrk="1" hangingPunct="1">
              <a:defRPr/>
            </a:pPr>
            <a:r>
              <a:rPr lang="en-US" sz="2800" dirty="0" smtClean="0">
                <a:latin typeface="Times New Roman" pitchFamily="18" charset="0"/>
                <a:cs typeface="Times New Roman" pitchFamily="18" charset="0"/>
              </a:rPr>
              <a:t>25% of the survivors have long-term psychological or physiological trauma</a:t>
            </a:r>
          </a:p>
          <a:p>
            <a:pPr marL="0" indent="0" algn="ctr" eaLnBrk="1" hangingPunct="1">
              <a:buFont typeface="Wingdings" pitchFamily="2" charset="2"/>
              <a:buNone/>
              <a:defRPr/>
            </a:pPr>
            <a:r>
              <a:rPr lang="en-US" sz="2800" b="1" i="1" dirty="0" smtClean="0">
                <a:solidFill>
                  <a:srgbClr val="C00000"/>
                </a:solidFill>
                <a:latin typeface="Times New Roman" pitchFamily="18" charset="0"/>
                <a:cs typeface="Times New Roman" pitchFamily="18" charset="0"/>
              </a:rPr>
              <a:t>The under-rated killer</a:t>
            </a:r>
          </a:p>
          <a:p>
            <a:pPr eaLnBrk="1" hangingPunct="1">
              <a:defRPr/>
            </a:pPr>
            <a:endParaRPr lang="en-US"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457200" y="838200"/>
            <a:ext cx="7772400" cy="639763"/>
          </a:xfrm>
          <a:effectLst>
            <a:outerShdw dist="35921" dir="2700000" algn="ctr" rotWithShape="0">
              <a:schemeClr val="bg2"/>
            </a:outerShdw>
          </a:effectLst>
        </p:spPr>
        <p:txBody>
          <a:bodyPr/>
          <a:lstStyle/>
          <a:p>
            <a:r>
              <a:rPr lang="en-US" altLang="en-US" b="1" smtClean="0"/>
              <a:t>Lightning Facts</a:t>
            </a:r>
          </a:p>
        </p:txBody>
      </p:sp>
      <p:sp>
        <p:nvSpPr>
          <p:cNvPr id="60419" name="Rectangle 3"/>
          <p:cNvSpPr>
            <a:spLocks noGrp="1" noChangeArrowheads="1"/>
          </p:cNvSpPr>
          <p:nvPr>
            <p:ph type="body" idx="4294967295"/>
          </p:nvPr>
        </p:nvSpPr>
        <p:spPr>
          <a:xfrm>
            <a:off x="146050" y="1905000"/>
            <a:ext cx="8788400" cy="5181600"/>
          </a:xfrm>
          <a:effectLst>
            <a:outerShdw dist="35921" dir="2700000" algn="ctr" rotWithShape="0">
              <a:schemeClr val="bg2"/>
            </a:outerShdw>
          </a:effectLst>
        </p:spPr>
        <p:txBody>
          <a:bodyPr/>
          <a:lstStyle/>
          <a:p>
            <a:pPr>
              <a:defRPr/>
            </a:pPr>
            <a:r>
              <a:rPr lang="en-US" sz="2400" dirty="0" smtClean="0">
                <a:latin typeface="Times New Roman" pitchFamily="18" charset="0"/>
                <a:cs typeface="Times New Roman" pitchFamily="18" charset="0"/>
              </a:rPr>
              <a:t>Lightning strikes earth a 100 times each second</a:t>
            </a:r>
          </a:p>
          <a:p>
            <a:pPr>
              <a:defRPr/>
            </a:pPr>
            <a:endParaRPr lang="en-US" sz="2400" dirty="0" smtClean="0">
              <a:latin typeface="Times New Roman" pitchFamily="18" charset="0"/>
              <a:cs typeface="Times New Roman" pitchFamily="18" charset="0"/>
            </a:endParaRPr>
          </a:p>
          <a:p>
            <a:pPr>
              <a:defRPr/>
            </a:pPr>
            <a:r>
              <a:rPr lang="en-US" sz="2400" dirty="0" smtClean="0">
                <a:latin typeface="Times New Roman" pitchFamily="18" charset="0"/>
                <a:cs typeface="Times New Roman" pitchFamily="18" charset="0"/>
              </a:rPr>
              <a:t>Average flash will light a 100 watt bulb for 3 months</a:t>
            </a:r>
          </a:p>
          <a:p>
            <a:pPr marL="0" indent="0">
              <a:buFont typeface="Wingdings" pitchFamily="2" charset="2"/>
              <a:buNone/>
              <a:defRPr/>
            </a:pPr>
            <a:endParaRPr lang="en-US" sz="2400" dirty="0" smtClean="0">
              <a:latin typeface="Times New Roman" pitchFamily="18" charset="0"/>
              <a:cs typeface="Times New Roman" pitchFamily="18" charset="0"/>
            </a:endParaRPr>
          </a:p>
          <a:p>
            <a:pPr>
              <a:defRPr/>
            </a:pPr>
            <a:r>
              <a:rPr lang="en-US" sz="2400" dirty="0" smtClean="0">
                <a:latin typeface="Times New Roman" pitchFamily="18" charset="0"/>
                <a:cs typeface="Times New Roman" pitchFamily="18" charset="0"/>
              </a:rPr>
              <a:t>Lightning is the second largest killer due to storms, exceeded only by floods</a:t>
            </a:r>
          </a:p>
          <a:p>
            <a:pPr>
              <a:defRPr/>
            </a:pPr>
            <a:endParaRPr lang="en-US" sz="2400" dirty="0" smtClean="0">
              <a:latin typeface="Times New Roman" pitchFamily="18" charset="0"/>
              <a:cs typeface="Times New Roman" pitchFamily="18" charset="0"/>
            </a:endParaRPr>
          </a:p>
          <a:p>
            <a:pPr>
              <a:defRPr/>
            </a:pPr>
            <a:r>
              <a:rPr lang="en-US" sz="2400" dirty="0" smtClean="0">
                <a:latin typeface="Times New Roman" pitchFamily="18" charset="0"/>
                <a:cs typeface="Times New Roman" pitchFamily="18" charset="0"/>
              </a:rPr>
              <a:t>Some areas are struck by lightning more often than others.   Florida's </a:t>
            </a:r>
            <a:r>
              <a:rPr lang="en-US" sz="2400" i="1" dirty="0" smtClean="0">
                <a:solidFill>
                  <a:schemeClr val="tx2"/>
                </a:solidFill>
                <a:latin typeface="Times New Roman" pitchFamily="18" charset="0"/>
                <a:cs typeface="Times New Roman" pitchFamily="18" charset="0"/>
              </a:rPr>
              <a:t>“Lightning Alley”</a:t>
            </a:r>
            <a:r>
              <a:rPr lang="en-US" sz="2400" dirty="0" smtClean="0">
                <a:latin typeface="Times New Roman" pitchFamily="18" charset="0"/>
                <a:cs typeface="Times New Roman" pitchFamily="18" charset="0"/>
              </a:rPr>
              <a:t>  is a prime example.</a:t>
            </a:r>
          </a:p>
        </p:txBody>
      </p:sp>
      <p:pic>
        <p:nvPicPr>
          <p:cNvPr id="9220" name="Picture 2" descr="C:\Users\pam\AppData\Local\Microsoft\Windows\Temporary Internet Files\Content.IE5\357BF1WV\MC900292594[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467600" y="1752600"/>
            <a:ext cx="14668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 calcmode="lin" valueType="num">
                                      <p:cBhvr additive="base">
                                        <p:cTn id="7" dur="500" fill="hold"/>
                                        <p:tgtEl>
                                          <p:spTgt spid="6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04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0419">
                                            <p:txEl>
                                              <p:pRg st="2" end="2"/>
                                            </p:txEl>
                                          </p:spTgt>
                                        </p:tgtEl>
                                        <p:attrNameLst>
                                          <p:attrName>style.visibility</p:attrName>
                                        </p:attrNameLst>
                                      </p:cBhvr>
                                      <p:to>
                                        <p:strVal val="visible"/>
                                      </p:to>
                                    </p:set>
                                    <p:anim calcmode="lin" valueType="num">
                                      <p:cBhvr additive="base">
                                        <p:cTn id="13" dur="500" fill="hold"/>
                                        <p:tgtEl>
                                          <p:spTgt spid="6041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04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0419">
                                            <p:txEl>
                                              <p:pRg st="4" end="4"/>
                                            </p:txEl>
                                          </p:spTgt>
                                        </p:tgtEl>
                                        <p:attrNameLst>
                                          <p:attrName>style.visibility</p:attrName>
                                        </p:attrNameLst>
                                      </p:cBhvr>
                                      <p:to>
                                        <p:strVal val="visible"/>
                                      </p:to>
                                    </p:set>
                                    <p:anim calcmode="lin" valueType="num">
                                      <p:cBhvr additive="base">
                                        <p:cTn id="19" dur="500" fill="hold"/>
                                        <p:tgtEl>
                                          <p:spTgt spid="60419">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041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0419">
                                            <p:txEl>
                                              <p:pRg st="6" end="6"/>
                                            </p:txEl>
                                          </p:spTgt>
                                        </p:tgtEl>
                                        <p:attrNameLst>
                                          <p:attrName>style.visibility</p:attrName>
                                        </p:attrNameLst>
                                      </p:cBhvr>
                                      <p:to>
                                        <p:strVal val="visible"/>
                                      </p:to>
                                    </p:set>
                                    <p:anim calcmode="lin" valueType="num">
                                      <p:cBhvr additive="base">
                                        <p:cTn id="25" dur="500" fill="hold"/>
                                        <p:tgtEl>
                                          <p:spTgt spid="60419">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041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85800" y="304800"/>
            <a:ext cx="7696200" cy="1143000"/>
          </a:xfrm>
        </p:spPr>
        <p:txBody>
          <a:bodyPr/>
          <a:lstStyle/>
          <a:p>
            <a:r>
              <a:rPr lang="en-US" altLang="en-US" smtClean="0"/>
              <a:t>Lightning Facts</a:t>
            </a:r>
          </a:p>
        </p:txBody>
      </p:sp>
      <p:sp>
        <p:nvSpPr>
          <p:cNvPr id="10243" name="Content Placeholder 2"/>
          <p:cNvSpPr>
            <a:spLocks noGrp="1"/>
          </p:cNvSpPr>
          <p:nvPr>
            <p:ph idx="1"/>
          </p:nvPr>
        </p:nvSpPr>
        <p:spPr>
          <a:xfrm>
            <a:off x="457200" y="1905000"/>
            <a:ext cx="8458200" cy="4038600"/>
          </a:xfrm>
        </p:spPr>
        <p:txBody>
          <a:bodyPr/>
          <a:lstStyle/>
          <a:p>
            <a:pPr eaLnBrk="1" hangingPunct="1">
              <a:lnSpc>
                <a:spcPct val="80000"/>
              </a:lnSpc>
            </a:pPr>
            <a:r>
              <a:rPr lang="en-US" altLang="en-US" sz="2800" smtClean="0">
                <a:latin typeface="Times New Roman" pitchFamily="18" charset="0"/>
                <a:cs typeface="Times New Roman" pitchFamily="18" charset="0"/>
              </a:rPr>
              <a:t>Heat exceeds 50,000 degrees F (3 times hotter than the surface of the sun); 90,000 miles/second; bolt is 1-2 in wide</a:t>
            </a:r>
          </a:p>
          <a:p>
            <a:pPr eaLnBrk="1" hangingPunct="1">
              <a:lnSpc>
                <a:spcPct val="80000"/>
              </a:lnSpc>
            </a:pPr>
            <a:endParaRPr lang="en-US" altLang="en-US" sz="2800" smtClean="0">
              <a:latin typeface="Times New Roman" pitchFamily="18" charset="0"/>
              <a:cs typeface="Times New Roman" pitchFamily="18" charset="0"/>
            </a:endParaRPr>
          </a:p>
          <a:p>
            <a:pPr eaLnBrk="1" hangingPunct="1">
              <a:lnSpc>
                <a:spcPct val="80000"/>
              </a:lnSpc>
            </a:pPr>
            <a:endParaRPr lang="en-US" altLang="en-US" sz="2800" smtClean="0">
              <a:latin typeface="Times New Roman" pitchFamily="18" charset="0"/>
              <a:cs typeface="Times New Roman" pitchFamily="18" charset="0"/>
            </a:endParaRPr>
          </a:p>
          <a:p>
            <a:pPr eaLnBrk="1" hangingPunct="1">
              <a:lnSpc>
                <a:spcPct val="80000"/>
              </a:lnSpc>
            </a:pPr>
            <a:endParaRPr lang="en-US" altLang="en-US" sz="2800" smtClean="0">
              <a:latin typeface="Times New Roman" pitchFamily="18" charset="0"/>
              <a:cs typeface="Times New Roman" pitchFamily="18" charset="0"/>
            </a:endParaRPr>
          </a:p>
          <a:p>
            <a:pPr eaLnBrk="1" hangingPunct="1">
              <a:lnSpc>
                <a:spcPct val="80000"/>
              </a:lnSpc>
            </a:pPr>
            <a:endParaRPr lang="en-US" altLang="en-US" sz="2800" smtClean="0">
              <a:latin typeface="Times New Roman" pitchFamily="18" charset="0"/>
              <a:cs typeface="Times New Roman" pitchFamily="18" charset="0"/>
            </a:endParaRPr>
          </a:p>
          <a:p>
            <a:pPr eaLnBrk="1" hangingPunct="1">
              <a:lnSpc>
                <a:spcPct val="80000"/>
              </a:lnSpc>
            </a:pPr>
            <a:r>
              <a:rPr lang="en-US" altLang="en-US" sz="2800" smtClean="0">
                <a:latin typeface="Times New Roman" pitchFamily="18" charset="0"/>
                <a:cs typeface="Times New Roman" pitchFamily="18" charset="0"/>
              </a:rPr>
              <a:t>Thunder (shock wave created by super heated air in the lightning channel) is always associated with lightning</a:t>
            </a:r>
          </a:p>
          <a:p>
            <a:endParaRPr lang="en-US" altLang="en-US" smtClean="0"/>
          </a:p>
          <a:p>
            <a:endParaRPr lang="en-US" altLang="en-US" smtClean="0"/>
          </a:p>
        </p:txBody>
      </p:sp>
      <p:pic>
        <p:nvPicPr>
          <p:cNvPr id="10244" name="Picture 2" descr="C:\Users\pam\AppData\Local\Microsoft\Windows\Temporary Internet Files\Content.IE5\N992NCR2\MC900104564[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406775" y="2667000"/>
            <a:ext cx="206375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mtClean="0"/>
              <a:t>Lightning Statistics</a:t>
            </a:r>
          </a:p>
        </p:txBody>
      </p:sp>
      <p:sp>
        <p:nvSpPr>
          <p:cNvPr id="11267" name="Content Placeholder 2"/>
          <p:cNvSpPr>
            <a:spLocks noGrp="1"/>
          </p:cNvSpPr>
          <p:nvPr>
            <p:ph idx="1"/>
          </p:nvPr>
        </p:nvSpPr>
        <p:spPr>
          <a:xfrm>
            <a:off x="762000" y="1905000"/>
            <a:ext cx="8153400" cy="4038600"/>
          </a:xfrm>
        </p:spPr>
        <p:txBody>
          <a:bodyPr/>
          <a:lstStyle/>
          <a:p>
            <a:pPr eaLnBrk="1" hangingPunct="1"/>
            <a:r>
              <a:rPr lang="en-US" altLang="en-US" smtClean="0">
                <a:latin typeface="Times New Roman" pitchFamily="18" charset="0"/>
                <a:cs typeface="Times New Roman" pitchFamily="18" charset="0"/>
              </a:rPr>
              <a:t>2</a:t>
            </a:r>
            <a:r>
              <a:rPr lang="en-US" altLang="en-US" baseline="30000" smtClean="0">
                <a:latin typeface="Times New Roman" pitchFamily="18" charset="0"/>
                <a:cs typeface="Times New Roman" pitchFamily="18" charset="0"/>
              </a:rPr>
              <a:t>nd</a:t>
            </a:r>
            <a:r>
              <a:rPr lang="en-US" altLang="en-US" smtClean="0">
                <a:latin typeface="Times New Roman" pitchFamily="18" charset="0"/>
                <a:cs typeface="Times New Roman" pitchFamily="18" charset="0"/>
              </a:rPr>
              <a:t> most frequent cause of weather-related deaths</a:t>
            </a:r>
          </a:p>
          <a:p>
            <a:pPr eaLnBrk="1" hangingPunct="1"/>
            <a:r>
              <a:rPr lang="en-US" altLang="en-US" smtClean="0">
                <a:latin typeface="Times New Roman" pitchFamily="18" charset="0"/>
                <a:cs typeface="Times New Roman" pitchFamily="18" charset="0"/>
              </a:rPr>
              <a:t>40% in open fields; 23% under trees; 14% boating/swimming; 5% golf; 5 % heavy machinery; 4% telephone</a:t>
            </a:r>
          </a:p>
          <a:p>
            <a:pPr eaLnBrk="1" hangingPunct="1"/>
            <a:r>
              <a:rPr lang="en-US" altLang="en-US" smtClean="0">
                <a:latin typeface="Times New Roman" pitchFamily="18" charset="0"/>
                <a:cs typeface="Times New Roman" pitchFamily="18" charset="0"/>
              </a:rPr>
              <a:t>Gender:  84% men; 16% female</a:t>
            </a:r>
          </a:p>
          <a:p>
            <a:pPr eaLnBrk="1" hangingPunct="1"/>
            <a:r>
              <a:rPr lang="en-US" altLang="en-US" smtClean="0">
                <a:latin typeface="Times New Roman" pitchFamily="18" charset="0"/>
                <a:cs typeface="Times New Roman" pitchFamily="18" charset="0"/>
              </a:rPr>
              <a:t>Months:  June 21%; July 30%; August 22%</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457200" y="1219200"/>
            <a:ext cx="8382000" cy="639763"/>
          </a:xfrm>
          <a:effectLst>
            <a:outerShdw dist="35921" dir="2700000" algn="ctr" rotWithShape="0">
              <a:schemeClr val="bg2"/>
            </a:outerShdw>
          </a:effectLst>
        </p:spPr>
        <p:txBody>
          <a:bodyPr/>
          <a:lstStyle/>
          <a:p>
            <a:r>
              <a:rPr lang="en-US" altLang="en-US" sz="3600" b="1" smtClean="0">
                <a:latin typeface="Times New Roman" pitchFamily="18" charset="0"/>
                <a:cs typeface="Times New Roman" pitchFamily="18" charset="0"/>
              </a:rPr>
              <a:t>Common Lightning Myths:</a:t>
            </a:r>
            <a:br>
              <a:rPr lang="en-US" altLang="en-US" sz="3600" b="1" smtClean="0">
                <a:latin typeface="Times New Roman" pitchFamily="18" charset="0"/>
                <a:cs typeface="Times New Roman" pitchFamily="18" charset="0"/>
              </a:rPr>
            </a:br>
            <a:endParaRPr lang="en-US" altLang="en-US" b="1" smtClean="0">
              <a:latin typeface="Times New Roman" pitchFamily="18" charset="0"/>
              <a:cs typeface="Times New Roman" pitchFamily="18" charset="0"/>
            </a:endParaRPr>
          </a:p>
        </p:txBody>
      </p:sp>
      <p:sp>
        <p:nvSpPr>
          <p:cNvPr id="15363" name="Rectangle 3"/>
          <p:cNvSpPr>
            <a:spLocks noGrp="1" noChangeArrowheads="1"/>
          </p:cNvSpPr>
          <p:nvPr>
            <p:ph type="body" idx="4294967295"/>
          </p:nvPr>
        </p:nvSpPr>
        <p:spPr>
          <a:xfrm>
            <a:off x="381000" y="1752600"/>
            <a:ext cx="8610600" cy="5334000"/>
          </a:xfrm>
          <a:effectLst>
            <a:outerShdw dist="35921" dir="2700000" algn="ctr" rotWithShape="0">
              <a:schemeClr val="bg2"/>
            </a:outerShdw>
          </a:effectLst>
        </p:spPr>
        <p:txBody>
          <a:bodyPr/>
          <a:lstStyle/>
          <a:p>
            <a:pPr>
              <a:lnSpc>
                <a:spcPct val="90000"/>
              </a:lnSpc>
              <a:defRPr/>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Myth  -  lightning never strikes twice in the same place.</a:t>
            </a:r>
          </a:p>
          <a:p>
            <a:pPr lvl="1">
              <a:lnSpc>
                <a:spcPct val="90000"/>
              </a:lnSpc>
              <a:defRPr/>
            </a:pPr>
            <a:r>
              <a:rPr lang="en-US" sz="2800" i="1" dirty="0" smtClean="0">
                <a:effectLst>
                  <a:outerShdw blurRad="38100" dist="38100" dir="2700000" algn="tl">
                    <a:srgbClr val="000000">
                      <a:alpha val="43137"/>
                    </a:srgbClr>
                  </a:outerShdw>
                </a:effectLst>
                <a:latin typeface="Times New Roman" pitchFamily="18" charset="0"/>
                <a:cs typeface="Times New Roman" pitchFamily="18" charset="0"/>
              </a:rPr>
              <a:t>Fact  -  very tall buildings have been struck several times in the same storm by lightning.</a:t>
            </a:r>
          </a:p>
          <a:p>
            <a:pPr>
              <a:lnSpc>
                <a:spcPct val="90000"/>
              </a:lnSpc>
              <a:defRPr/>
            </a:pPr>
            <a:endParaRPr lang="en-US" sz="2800" dirty="0" smtClean="0">
              <a:effectLst>
                <a:outerShdw blurRad="38100" dist="38100" dir="2700000" algn="tl">
                  <a:srgbClr val="000000">
                    <a:alpha val="43137"/>
                  </a:srgbClr>
                </a:outerShdw>
              </a:effectLst>
              <a:latin typeface="Times New Roman" pitchFamily="18" charset="0"/>
              <a:cs typeface="Times New Roman" pitchFamily="18" charset="0"/>
            </a:endParaRPr>
          </a:p>
          <a:p>
            <a:pPr>
              <a:lnSpc>
                <a:spcPct val="90000"/>
              </a:lnSpc>
              <a:defRPr/>
            </a:pPr>
            <a:r>
              <a:rPr lang="en-US" sz="2800" dirty="0" smtClean="0">
                <a:effectLst>
                  <a:outerShdw blurRad="38100" dist="38100" dir="2700000" algn="tl">
                    <a:srgbClr val="000000">
                      <a:alpha val="43137"/>
                    </a:srgbClr>
                  </a:outerShdw>
                </a:effectLst>
                <a:latin typeface="Times New Roman" pitchFamily="18" charset="0"/>
                <a:cs typeface="Times New Roman" pitchFamily="18" charset="0"/>
              </a:rPr>
              <a:t>Myth  -  many people think that during a thunderstorm it is better to seek shelter under tall trees.</a:t>
            </a:r>
          </a:p>
          <a:p>
            <a:pPr lvl="1">
              <a:lnSpc>
                <a:spcPct val="90000"/>
              </a:lnSpc>
              <a:defRPr/>
            </a:pPr>
            <a:r>
              <a:rPr lang="en-US" sz="2800" i="1" dirty="0" smtClean="0">
                <a:effectLst>
                  <a:outerShdw blurRad="38100" dist="38100" dir="2700000" algn="tl">
                    <a:srgbClr val="000000">
                      <a:alpha val="43137"/>
                    </a:srgbClr>
                  </a:outerShdw>
                </a:effectLst>
                <a:latin typeface="Times New Roman" pitchFamily="18" charset="0"/>
                <a:cs typeface="Times New Roman" pitchFamily="18" charset="0"/>
              </a:rPr>
              <a:t>Fact  -  trees are more likely to be struck by </a:t>
            </a:r>
            <a:r>
              <a:rPr lang="en-US" sz="2800" i="1" dirty="0" smtClean="0">
                <a:effectLst>
                  <a:outerShdw blurRad="38100" dist="38100" dir="2700000" algn="tl">
                    <a:srgbClr val="000000">
                      <a:alpha val="43137"/>
                    </a:srgbClr>
                  </a:outerShdw>
                </a:effectLst>
                <a:latin typeface="Times New Roman" pitchFamily="18" charset="0"/>
                <a:cs typeface="Times New Roman" pitchFamily="18" charset="0"/>
              </a:rPr>
              <a:t>lightning</a:t>
            </a:r>
            <a:endParaRPr lang="en-US" sz="2800" i="1" dirty="0" smtClean="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anim calcmode="lin" valueType="num">
                                      <p:cBhvr additive="base">
                                        <p:cTn id="19" dur="500" fill="hold"/>
                                        <p:tgtEl>
                                          <p:spTgt spid="1536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53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 calcmode="lin" valueType="num">
                                      <p:cBhvr additive="base">
                                        <p:cTn id="25" dur="500" fill="hold"/>
                                        <p:tgtEl>
                                          <p:spTgt spid="1536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53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smtClean="0"/>
              <a:t>Five Ways Lightning can Kill</a:t>
            </a:r>
          </a:p>
        </p:txBody>
      </p:sp>
      <p:sp>
        <p:nvSpPr>
          <p:cNvPr id="13315" name="Content Placeholder 2"/>
          <p:cNvSpPr>
            <a:spLocks noGrp="1"/>
          </p:cNvSpPr>
          <p:nvPr>
            <p:ph idx="1"/>
          </p:nvPr>
        </p:nvSpPr>
        <p:spPr>
          <a:xfrm>
            <a:off x="393700" y="2290763"/>
            <a:ext cx="8458200" cy="4038600"/>
          </a:xfrm>
        </p:spPr>
        <p:txBody>
          <a:bodyPr/>
          <a:lstStyle/>
          <a:p>
            <a:pPr>
              <a:buFont typeface="Arial Black" pitchFamily="34" charset="0"/>
              <a:buAutoNum type="arabicPeriod"/>
            </a:pPr>
            <a:r>
              <a:rPr lang="en-US" altLang="en-US" sz="3200" smtClean="0">
                <a:latin typeface="Times New Roman" pitchFamily="18" charset="0"/>
                <a:cs typeface="Times New Roman" pitchFamily="18" charset="0"/>
              </a:rPr>
              <a:t>A direct strike </a:t>
            </a:r>
          </a:p>
          <a:p>
            <a:pPr>
              <a:buFont typeface="Arial Black" pitchFamily="34" charset="0"/>
              <a:buAutoNum type="arabicPeriod"/>
            </a:pPr>
            <a:r>
              <a:rPr lang="en-US" altLang="en-US" sz="3200" smtClean="0">
                <a:latin typeface="Times New Roman" pitchFamily="18" charset="0"/>
                <a:cs typeface="Times New Roman" pitchFamily="18" charset="0"/>
              </a:rPr>
              <a:t>A side flash </a:t>
            </a:r>
          </a:p>
          <a:p>
            <a:pPr>
              <a:buFont typeface="Arial Black" pitchFamily="34" charset="0"/>
              <a:buAutoNum type="arabicPeriod"/>
            </a:pPr>
            <a:r>
              <a:rPr lang="en-US" altLang="en-US" sz="3200" smtClean="0">
                <a:latin typeface="Times New Roman" pitchFamily="18" charset="0"/>
                <a:cs typeface="Times New Roman" pitchFamily="18" charset="0"/>
              </a:rPr>
              <a:t>Conducted current </a:t>
            </a:r>
          </a:p>
          <a:p>
            <a:pPr>
              <a:buFont typeface="Arial Black" pitchFamily="34" charset="0"/>
              <a:buAutoNum type="arabicPeriod"/>
            </a:pPr>
            <a:r>
              <a:rPr lang="en-US" altLang="en-US" sz="3200" smtClean="0">
                <a:latin typeface="Times New Roman" pitchFamily="18" charset="0"/>
                <a:cs typeface="Times New Roman" pitchFamily="18" charset="0"/>
              </a:rPr>
              <a:t>Step voltage </a:t>
            </a:r>
          </a:p>
          <a:p>
            <a:pPr>
              <a:buFont typeface="Arial Black" pitchFamily="34" charset="0"/>
              <a:buAutoNum type="arabicPeriod"/>
            </a:pPr>
            <a:r>
              <a:rPr lang="en-US" altLang="en-US" sz="3200" smtClean="0">
                <a:latin typeface="Times New Roman" pitchFamily="18" charset="0"/>
                <a:cs typeface="Times New Roman" pitchFamily="18" charset="0"/>
              </a:rPr>
              <a:t>Secondary effects</a:t>
            </a:r>
          </a:p>
        </p:txBody>
      </p:sp>
      <p:pic>
        <p:nvPicPr>
          <p:cNvPr id="6148" name="Picture 4" descr="C:\Users\pam\AppData\Local\Microsoft\Windows\Temporary Internet Files\Content.IE5\WSS608AB\MP910218826[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622602" y="2105341"/>
            <a:ext cx="4060937" cy="3200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2" name="MS90235.wav">
            <a:hlinkClick r:id="" action="ppaction://media"/>
          </p:cNvPr>
          <p:cNvPicPr>
            <a:picLocks noRot="1" noChangeAspect="1"/>
          </p:cNvPicPr>
          <p:nvPr>
            <a:wavAudioFile r:embed="rId1" name="MS900069415[1].wav"/>
          </p:nvPr>
        </p:nvPicPr>
        <p:blipFill>
          <a:blip r:embed="rId5">
            <a:extLst>
              <a:ext uri="{28A0092B-C50C-407E-A947-70E740481C1C}">
                <a14:useLocalDpi xmlns:a14="http://schemas.microsoft.com/office/drawing/2010/main" val="0"/>
              </a:ext>
            </a:extLst>
          </a:blip>
          <a:srcRect/>
          <a:stretch>
            <a:fillRect/>
          </a:stretch>
        </p:blipFill>
        <p:spPr bwMode="auto">
          <a:xfrm>
            <a:off x="6408738" y="3705225"/>
            <a:ext cx="487362"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nodeType="clickPar">
                      <p:stCondLst>
                        <p:cond delay="0"/>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4718" fill="hold"/>
                                        <p:tgtEl>
                                          <p:spTgt spid="2"/>
                                        </p:tgtEl>
                                      </p:cBhvr>
                                    </p:cmd>
                                  </p:childTnLst>
                                </p:cTn>
                              </p:par>
                            </p:childTnLst>
                          </p:cTn>
                        </p:par>
                      </p:childTnLst>
                    </p:cTn>
                  </p:par>
                </p:childTnLst>
              </p:cTn>
              <p:nextCondLst>
                <p:cond evt="onClick" delay="0">
                  <p:tgtEl>
                    <p:spTgt spid="2"/>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theme/theme1.xml><?xml version="1.0" encoding="utf-8"?>
<a:theme xmlns:a="http://schemas.openxmlformats.org/drawingml/2006/main" name="Studio">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Studio</Template>
  <TotalTime>4477</TotalTime>
  <Words>2703</Words>
  <Application>Microsoft Office PowerPoint</Application>
  <PresentationFormat>On-screen Show (4:3)</PresentationFormat>
  <Paragraphs>248</Paragraphs>
  <Slides>25</Slides>
  <Notes>19</Notes>
  <HiddenSlides>0</HiddenSlides>
  <MMClips>2</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Arial Black</vt:lpstr>
      <vt:lpstr>Wingdings</vt:lpstr>
      <vt:lpstr>Times New Roman</vt:lpstr>
      <vt:lpstr>Symbol</vt:lpstr>
      <vt:lpstr>ＭＳ Ｐゴシック</vt:lpstr>
      <vt:lpstr>Studio</vt:lpstr>
      <vt:lpstr>Safety Training Presentations</vt:lpstr>
      <vt:lpstr>FY-11 OSHA Susan Harwood Grant Program</vt:lpstr>
      <vt:lpstr>Objectives: Participants will:</vt:lpstr>
      <vt:lpstr>Lightning Facts</vt:lpstr>
      <vt:lpstr>Lightning Facts</vt:lpstr>
      <vt:lpstr>Lightning Facts</vt:lpstr>
      <vt:lpstr>Lightning Statistics</vt:lpstr>
      <vt:lpstr>Common Lightning Myths: </vt:lpstr>
      <vt:lpstr>Five Ways Lightning can Kill</vt:lpstr>
      <vt:lpstr>Lightning-Caused Hazards </vt:lpstr>
      <vt:lpstr>Safety Measures</vt:lpstr>
      <vt:lpstr>Outdoor Worker Safety Measures</vt:lpstr>
      <vt:lpstr>Outdoor Worker Safety Measures</vt:lpstr>
      <vt:lpstr>Outdoor Worker Preventive Measures</vt:lpstr>
      <vt:lpstr>Outdoor Worker Safety Measures</vt:lpstr>
      <vt:lpstr>30-30 Rule</vt:lpstr>
      <vt:lpstr>Warning Signs</vt:lpstr>
      <vt:lpstr>Lightening-safe Position</vt:lpstr>
      <vt:lpstr>First aid for Lightning Victims</vt:lpstr>
      <vt:lpstr>First Aid for Lightning Victims</vt:lpstr>
      <vt:lpstr>Survivor Stories</vt:lpstr>
      <vt:lpstr>OSHA Resources</vt:lpstr>
      <vt:lpstr>Summary</vt:lpstr>
      <vt:lpstr>OSHA Contact Numbers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IOSH’s Safety Training Presentations</dc:title>
  <dc:creator>Alton L. Scott</dc:creator>
  <cp:lastModifiedBy>Vosburgh, Linda - OSHA</cp:lastModifiedBy>
  <cp:revision>166</cp:revision>
  <cp:lastPrinted>2011-11-22T16:42:30Z</cp:lastPrinted>
  <dcterms:created xsi:type="dcterms:W3CDTF">1999-08-14T00:35:00Z</dcterms:created>
  <dcterms:modified xsi:type="dcterms:W3CDTF">2014-02-25T15:01:51Z</dcterms:modified>
</cp:coreProperties>
</file>