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52"/>
  </p:notesMasterIdLst>
  <p:sldIdLst>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306"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8" r:id="rId50"/>
    <p:sldId id="30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336" autoAdjust="0"/>
  </p:normalViewPr>
  <p:slideViewPr>
    <p:cSldViewPr>
      <p:cViewPr varScale="1">
        <p:scale>
          <a:sx n="66" d="100"/>
          <a:sy n="66" d="100"/>
        </p:scale>
        <p:origin x="-15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0A06AC-6F06-417F-A3FE-555061AB0861}" type="datetimeFigureOut">
              <a:rPr lang="en-US" smtClean="0"/>
              <a:pPr/>
              <a:t>2/25/2014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3ADD16-4B40-4542-BD68-8F963D9865B3}" type="slidenum">
              <a:rPr lang="en-US" smtClean="0"/>
              <a:pPr/>
              <a:t>‹#›</a:t>
            </a:fld>
            <a:endParaRPr lang="en-US"/>
          </a:p>
        </p:txBody>
      </p:sp>
    </p:spTree>
    <p:extLst>
      <p:ext uri="{BB962C8B-B14F-4D97-AF65-F5344CB8AC3E}">
        <p14:creationId xmlns:p14="http://schemas.microsoft.com/office/powerpoint/2010/main" val="2806598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latin typeface="Arial" charset="0"/>
              </a:rPr>
              <a:t>Esta presentación destaca la identificación de los peligros, prevención y control: no estándares.</a:t>
            </a:r>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Utilizado para impedir que los trabajadores caigan </a:t>
            </a:r>
          </a:p>
          <a:p>
            <a:r>
              <a:rPr lang="es-ES" dirty="0" smtClean="0"/>
              <a:t>la barrera protectora  deben ser lo suficientemente fuertes como para soportar un empleado Madera, cadenas y cables de acero pueden utilizarse para carriles principales y rieles</a:t>
            </a:r>
            <a:r>
              <a:rPr lang="es-ES" baseline="0" dirty="0" smtClean="0"/>
              <a:t> del centro</a:t>
            </a:r>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dirty="0" smtClean="0">
                <a:latin typeface="Arial" charset="0"/>
              </a:rPr>
              <a:t>Sistemas de la red de seguridad deberán</a:t>
            </a:r>
            <a:r>
              <a:rPr lang="es-ES" sz="1200" baseline="0" dirty="0" smtClean="0">
                <a:latin typeface="Arial" charset="0"/>
              </a:rPr>
              <a:t> </a:t>
            </a:r>
            <a:r>
              <a:rPr lang="es-ES" sz="1200" dirty="0" smtClean="0">
                <a:latin typeface="Arial" charset="0"/>
              </a:rPr>
              <a:t>atrapar al empleado si caen.  Las redes de seguridad: </a:t>
            </a:r>
          </a:p>
          <a:p>
            <a:r>
              <a:rPr lang="es-ES" sz="1200" dirty="0" smtClean="0">
                <a:latin typeface="Arial" charset="0"/>
              </a:rPr>
              <a:t>debe ser lo suficientemente fuerte como para soportar un caída empleado;       </a:t>
            </a:r>
          </a:p>
          <a:p>
            <a:r>
              <a:rPr lang="es-ES" sz="1200" dirty="0" smtClean="0">
                <a:latin typeface="Arial" charset="0"/>
              </a:rPr>
              <a:t>Debe tener aberturas de malla suficientemente pequeño para que el empleado no pueda caer a través de la red;</a:t>
            </a:r>
          </a:p>
          <a:p>
            <a:r>
              <a:rPr lang="es-ES" sz="1200" dirty="0" smtClean="0">
                <a:latin typeface="Arial" charset="0"/>
              </a:rPr>
              <a:t>Debe estar</a:t>
            </a:r>
            <a:r>
              <a:rPr lang="es-ES" sz="1200" baseline="0" dirty="0" smtClean="0">
                <a:latin typeface="Arial" charset="0"/>
              </a:rPr>
              <a:t> </a:t>
            </a:r>
            <a:r>
              <a:rPr lang="es-ES" sz="1200" dirty="0" smtClean="0">
                <a:latin typeface="Arial" charset="0"/>
              </a:rPr>
              <a:t>lo suficiente cerca a la superficie de trabajo/caminando para que el empleado no sufra daño ninguno si se cae. nunca más de 30 metros por debajo del nivel de caminar/trabajo);      </a:t>
            </a:r>
          </a:p>
          <a:p>
            <a:r>
              <a:rPr lang="es-ES" sz="1200" dirty="0" smtClean="0">
                <a:latin typeface="Arial" charset="0"/>
              </a:rPr>
              <a:t>Debe estar lo suficientemente cerca de el borde de la superficie de trabajo (el borde exterior de la red entre 8-13 pies desde el borde de la superficie de caminar/trabajo, dependiendo de la distancia a la superficie de caminar/trabajo) para que el empleado se </a:t>
            </a:r>
            <a:r>
              <a:rPr lang="es-ES" sz="1200" dirty="0" err="1" smtClean="0">
                <a:latin typeface="Arial" charset="0"/>
              </a:rPr>
              <a:t>se</a:t>
            </a:r>
            <a:r>
              <a:rPr lang="es-ES" sz="1200" dirty="0" smtClean="0">
                <a:latin typeface="Arial" charset="0"/>
              </a:rPr>
              <a:t> cae no se deslice por las aberturas en la red.</a:t>
            </a:r>
            <a:endParaRPr lang="en-US" sz="1200" dirty="0" smtClean="0">
              <a:latin typeface="Arial" charset="0"/>
            </a:endParaRPr>
          </a:p>
          <a:p>
            <a:pPr>
              <a:buFontTx/>
              <a:buNone/>
            </a:pPr>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Clearly marked dangerous</a:t>
            </a:r>
            <a:r>
              <a:rPr lang="en-US" baseline="0" dirty="0" smtClean="0"/>
              <a:t> area</a:t>
            </a:r>
          </a:p>
          <a:p>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latin typeface="Arial" charset="0"/>
              </a:rPr>
              <a:t>Esta presentación cubrirá los requerimientos de seguridad eléctrica que son necesarios para la seguridad de los trabajadores de la construcción y se divide como sigue: </a:t>
            </a:r>
          </a:p>
          <a:p>
            <a:r>
              <a:rPr lang="es-ES" dirty="0" smtClean="0">
                <a:latin typeface="Arial" charset="0"/>
              </a:rPr>
              <a:t>visión general.  Incluye por qué la electricidad es peligrosa y cómo funciona.</a:t>
            </a:r>
          </a:p>
          <a:p>
            <a:r>
              <a:rPr lang="es-ES" dirty="0" smtClean="0">
                <a:latin typeface="Arial" charset="0"/>
              </a:rPr>
              <a:t> Peligro / controles.  Cubre los principales peligros y explica las mejores maneras de prevenir estos riesgos. </a:t>
            </a:r>
          </a:p>
          <a:p>
            <a:r>
              <a:rPr lang="es-ES" dirty="0" smtClean="0">
                <a:latin typeface="Arial" charset="0"/>
              </a:rPr>
              <a:t>Planificación</a:t>
            </a:r>
            <a:r>
              <a:rPr lang="es-ES" baseline="0" dirty="0" smtClean="0">
                <a:latin typeface="Arial" charset="0"/>
              </a:rPr>
              <a:t> </a:t>
            </a:r>
            <a:r>
              <a:rPr lang="es-ES" dirty="0" smtClean="0">
                <a:latin typeface="Arial" charset="0"/>
              </a:rPr>
              <a:t> General y Controles.</a:t>
            </a:r>
            <a:endParaRPr lang="en-US" sz="1200" baseline="0" dirty="0" smtClean="0">
              <a:latin typeface="Arial" charset="0"/>
            </a:endParaRPr>
          </a:p>
        </p:txBody>
      </p:sp>
      <p:sp>
        <p:nvSpPr>
          <p:cNvPr id="4" name="Slide Number Placeholder 3"/>
          <p:cNvSpPr>
            <a:spLocks noGrp="1"/>
          </p:cNvSpPr>
          <p:nvPr>
            <p:ph type="sldNum" sz="quarter" idx="10"/>
          </p:nvPr>
        </p:nvSpPr>
        <p:spPr/>
        <p:txBody>
          <a:bodyPr/>
          <a:lstStyle/>
          <a:p>
            <a:fld id="{F16DE85C-A58D-4A68-BC58-AC293142C8E5}"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La electricidad es como abrir un grifo de agua, detrás del grifo (o conmutador) hay una fuente de agua (o electricidad).  Fuente de agua del grifo es un depósito o una estación de bombeo. Una bomba proporciona suficiente presión para viajar a través de las tuberías de agua.  Para la electricidad, el origen es la central.  Un generador proporciona la presión (tensión) de la corriente eléctrica,  viaja a través de conductores eléctricos (cables)</a:t>
            </a:r>
            <a:r>
              <a:rPr lang="es-ES" baseline="0" dirty="0" smtClean="0"/>
              <a:t> y llega al consumidor (usted)</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La mayoría</a:t>
            </a:r>
            <a:r>
              <a:rPr lang="es-ES" baseline="0" noProof="0" dirty="0" smtClean="0"/>
              <a:t> de los accidentes ocurren por falta de entrenamiento o por no seguir las reglas de seguridad.</a:t>
            </a:r>
            <a:endParaRPr lang="es-ES" noProof="0"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solidFill>
                  <a:srgbClr val="000000"/>
                </a:solidFill>
                <a:latin typeface="Arial" charset="0"/>
              </a:rPr>
              <a:t>Descargas eléctricas, incendios o caídas son el resultado de estos riesgos: </a:t>
            </a:r>
          </a:p>
          <a:p>
            <a:r>
              <a:rPr lang="es-ES" dirty="0" smtClean="0">
                <a:solidFill>
                  <a:srgbClr val="000000"/>
                </a:solidFill>
                <a:latin typeface="Arial" charset="0"/>
              </a:rPr>
              <a:t>piezas eléctricas expuestas </a:t>
            </a:r>
          </a:p>
          <a:p>
            <a:r>
              <a:rPr lang="es-ES" dirty="0" smtClean="0">
                <a:solidFill>
                  <a:srgbClr val="000000"/>
                </a:solidFill>
                <a:latin typeface="Arial" charset="0"/>
              </a:rPr>
              <a:t>líneas eléctricas aéreas</a:t>
            </a:r>
          </a:p>
          <a:p>
            <a:r>
              <a:rPr lang="es-ES" dirty="0" smtClean="0">
                <a:solidFill>
                  <a:srgbClr val="000000"/>
                </a:solidFill>
                <a:latin typeface="Arial" charset="0"/>
              </a:rPr>
              <a:t>Cablearía inadecuada o defectuosa</a:t>
            </a:r>
          </a:p>
          <a:p>
            <a:r>
              <a:rPr lang="es-ES" dirty="0" smtClean="0">
                <a:solidFill>
                  <a:srgbClr val="000000"/>
                </a:solidFill>
                <a:latin typeface="Arial" charset="0"/>
              </a:rPr>
              <a:t>aislamiento impropia circuitos </a:t>
            </a:r>
          </a:p>
          <a:p>
            <a:r>
              <a:rPr lang="es-ES" dirty="0" smtClean="0">
                <a:solidFill>
                  <a:srgbClr val="000000"/>
                </a:solidFill>
                <a:latin typeface="Arial" charset="0"/>
              </a:rPr>
              <a:t>sobrecargados de toma de tierra húmeda </a:t>
            </a:r>
          </a:p>
          <a:p>
            <a:r>
              <a:rPr lang="es-ES" dirty="0" smtClean="0">
                <a:solidFill>
                  <a:srgbClr val="000000"/>
                </a:solidFill>
                <a:latin typeface="Arial" charset="0"/>
              </a:rPr>
              <a:t>Herramientas y equipos dañado</a:t>
            </a:r>
          </a:p>
          <a:p>
            <a:r>
              <a:rPr lang="es-ES" dirty="0" smtClean="0">
                <a:solidFill>
                  <a:srgbClr val="000000"/>
                </a:solidFill>
                <a:latin typeface="Arial" charset="0"/>
              </a:rPr>
              <a:t>Uso de PPE incorrecto</a:t>
            </a:r>
            <a:endParaRPr lang="en-US" dirty="0" smtClean="0">
              <a:solidFill>
                <a:srgbClr val="000000"/>
              </a:solidFill>
              <a:latin typeface="Arial" charset="0"/>
            </a:endParaRPr>
          </a:p>
          <a:p>
            <a:endParaRPr lang="en-US" dirty="0" smtClean="0">
              <a:solidFill>
                <a:srgbClr val="000000"/>
              </a:solidFill>
              <a:latin typeface="Arial" charset="0"/>
            </a:endParaRPr>
          </a:p>
        </p:txBody>
      </p:sp>
      <p:sp>
        <p:nvSpPr>
          <p:cNvPr id="4" name="Slide Number Placeholder 3"/>
          <p:cNvSpPr>
            <a:spLocks noGrp="1"/>
          </p:cNvSpPr>
          <p:nvPr>
            <p:ph type="sldNum" sz="quarter" idx="10"/>
          </p:nvPr>
        </p:nvSpPr>
        <p:spPr/>
        <p:txBody>
          <a:bodyPr/>
          <a:lstStyle/>
          <a:p>
            <a:fld id="{F16DE85C-A58D-4A68-BC58-AC293142C8E5}"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noProof="0" dirty="0" smtClean="0"/>
              <a:t>Las siguientes diapositivas ofrecerá ejemplos de los riesgos y cómo controlarlos </a:t>
            </a:r>
          </a:p>
          <a:p>
            <a:pPr marL="0" marR="0" indent="0" algn="l" defTabSz="914400" rtl="0" eaLnBrk="1" fontAlgn="auto" latinLnBrk="0" hangingPunct="1">
              <a:lnSpc>
                <a:spcPct val="100000"/>
              </a:lnSpc>
              <a:spcBef>
                <a:spcPts val="0"/>
              </a:spcBef>
              <a:spcAft>
                <a:spcPts val="0"/>
              </a:spcAft>
              <a:buClrTx/>
              <a:buSzTx/>
              <a:buFontTx/>
              <a:buNone/>
              <a:tabLst/>
              <a:defRPr/>
            </a:pPr>
            <a:r>
              <a:rPr lang="es-ES" noProof="0" dirty="0" smtClean="0"/>
              <a:t>Equipo</a:t>
            </a:r>
            <a:r>
              <a:rPr lang="es-ES" baseline="0" noProof="0" dirty="0" smtClean="0"/>
              <a:t> </a:t>
            </a:r>
            <a:r>
              <a:rPr lang="es-ES" noProof="0" dirty="0" smtClean="0"/>
              <a:t>eléctrico funcionando a 50 voltios o más deberá guardarse contra contacto accidental con gabinetes o en cuartos encerrados. </a:t>
            </a:r>
          </a:p>
          <a:p>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Que consideran que son los principales peligros en la construcción?</a:t>
            </a:r>
          </a:p>
          <a:p>
            <a:r>
              <a:rPr lang="es-ES" noProof="0" dirty="0" smtClean="0"/>
              <a:t>Caídas, ser</a:t>
            </a:r>
            <a:r>
              <a:rPr lang="es-ES" baseline="0" noProof="0" dirty="0" smtClean="0"/>
              <a:t> electrocutado</a:t>
            </a:r>
            <a:r>
              <a:rPr lang="es-ES" noProof="0" dirty="0" smtClean="0"/>
              <a:t>, ser aplastado</a:t>
            </a:r>
            <a:r>
              <a:rPr lang="es-ES" baseline="0" noProof="0" dirty="0" smtClean="0"/>
              <a:t> por ..o ser afectados por caídas de objetos</a:t>
            </a:r>
            <a:endParaRPr lang="es-ES" noProof="0"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latin typeface="Arial" charset="0"/>
              </a:rPr>
              <a:t>Electrocución fatal es el principal riesgo, pero quemaduras y caídas son también los riesgos.  Uso de herramientas y equipos que pueden ponerse en contacto con líneas eléctricas aumenta el riesgo.  Las líneas eléctricas deben ser apagadas por el propietario o el operador de las líneas, o deben proporcionar otras medidas de protección antes de iniciar el trabajo.  Las medidas de protección (por ejemplo, protegiendo o aislar las líneas) deberán diseñarse para evitar el contacto con las líneas.   PPE puede consistir en guantes de goma aislante, capuchas, mangas, mantas, y cascos de protección industriales. </a:t>
            </a:r>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latin typeface="Arial" charset="0"/>
              </a:rPr>
              <a:t>Electrocución como resultado de lesiones internas y externas en partes del cuerpo o el cuerpo entero – a menudo resultado de muerte. </a:t>
            </a:r>
          </a:p>
          <a:p>
            <a:r>
              <a:rPr lang="es-ES" dirty="0" smtClean="0">
                <a:latin typeface="Arial" charset="0"/>
              </a:rPr>
              <a:t>Después de recibir una "sacudida" de electricidad todo o parte del cuerpo puede ser temporalmente paralizado y esto puede causar pérdida de agarre o estabilidad, por lo tanto, causando una caída. </a:t>
            </a:r>
          </a:p>
          <a:p>
            <a:r>
              <a:rPr lang="es-ES" dirty="0" smtClean="0">
                <a:latin typeface="Arial" charset="0"/>
              </a:rPr>
              <a:t>Lesiones indirectas son causadas por caídas en la línea de alimentación,  </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F16DE85C-A58D-4A68-BC58-AC293142C8E5}"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solidFill>
                  <a:srgbClr val="000000"/>
                </a:solidFill>
                <a:latin typeface="Arial" charset="0"/>
              </a:rPr>
              <a:t>La lesión relacionada con el choque más común es una quemadura.   </a:t>
            </a:r>
          </a:p>
          <a:p>
            <a:r>
              <a:rPr lang="es-ES" dirty="0" smtClean="0">
                <a:solidFill>
                  <a:srgbClr val="000000"/>
                </a:solidFill>
                <a:latin typeface="Arial" charset="0"/>
              </a:rPr>
              <a:t>Quemaduras sufridas en incidentes eléctricos pueden ser uno o más de los tres tipos siguientes.</a:t>
            </a:r>
          </a:p>
          <a:p>
            <a:r>
              <a:rPr lang="es-ES" dirty="0" smtClean="0">
                <a:solidFill>
                  <a:srgbClr val="000000"/>
                </a:solidFill>
                <a:latin typeface="Arial" charset="0"/>
              </a:rPr>
              <a:t>Eléctrica, arco, eléctrica térmica quema y causa daños en los tejidos y es el resultado del calor generado por el flujo de corriente eléctrica a través del cuerpo.   </a:t>
            </a:r>
          </a:p>
          <a:p>
            <a:r>
              <a:rPr lang="es-ES" dirty="0" smtClean="0">
                <a:solidFill>
                  <a:srgbClr val="000000"/>
                </a:solidFill>
                <a:latin typeface="Arial" charset="0"/>
              </a:rPr>
              <a:t>Se trata de una de las lesiones más graves y requieren atención inmediata.  </a:t>
            </a:r>
          </a:p>
          <a:p>
            <a:r>
              <a:rPr lang="es-ES" dirty="0" smtClean="0">
                <a:solidFill>
                  <a:srgbClr val="000000"/>
                </a:solidFill>
                <a:latin typeface="Arial" charset="0"/>
              </a:rPr>
              <a:t>Arco o quemaduras de Flash son causadas por las altas temperaturas cerca del cuerpo, producida por un arco eléctrico o explosión.  Asistir a ellos inmediatamente.  </a:t>
            </a:r>
          </a:p>
          <a:p>
            <a:r>
              <a:rPr lang="es-ES" dirty="0" smtClean="0">
                <a:solidFill>
                  <a:srgbClr val="000000"/>
                </a:solidFill>
                <a:latin typeface="Arial" charset="0"/>
              </a:rPr>
              <a:t>Quemaduras térmicas de contactos se producen cuando la piel entra en contacto con equipo eléctrico caliente, o cuando la ropa se enciende por un incidente eléctrico.</a:t>
            </a:r>
            <a:endParaRPr lang="en-US" dirty="0" smtClean="0">
              <a:solidFill>
                <a:srgbClr val="000000"/>
              </a:solidFill>
              <a:latin typeface="Arial" charset="0"/>
            </a:endParaRPr>
          </a:p>
          <a:p>
            <a:endParaRPr lang="en-US" dirty="0" smtClean="0">
              <a:solidFill>
                <a:srgbClr val="000000"/>
              </a:solidFill>
              <a:latin typeface="Arial" charset="0"/>
            </a:endParaRPr>
          </a:p>
          <a:p>
            <a:endParaRPr lang="en-US" dirty="0" smtClean="0">
              <a:solidFill>
                <a:srgbClr val="000000"/>
              </a:solidFill>
              <a:latin typeface="Arial" charset="0"/>
            </a:endParaRPr>
          </a:p>
          <a:p>
            <a:r>
              <a:rPr lang="en-US" dirty="0" smtClean="0">
                <a:solidFill>
                  <a:srgbClr val="000000"/>
                </a:solidFill>
                <a:latin typeface="Arial" charset="0"/>
              </a:rPr>
              <a:t>The most common shock-related injury is a burn.  </a:t>
            </a:r>
          </a:p>
          <a:p>
            <a:r>
              <a:rPr lang="en-US" dirty="0" smtClean="0">
                <a:solidFill>
                  <a:srgbClr val="000000"/>
                </a:solidFill>
                <a:latin typeface="Arial" charset="0"/>
              </a:rPr>
              <a:t>Burns suffered in electrical incidents may be one or more of the following three types.</a:t>
            </a:r>
          </a:p>
          <a:p>
            <a:r>
              <a:rPr lang="en-US" dirty="0" smtClean="0">
                <a:solidFill>
                  <a:srgbClr val="000000"/>
                </a:solidFill>
                <a:latin typeface="Arial" charset="0"/>
              </a:rPr>
              <a:t>Electrical, Arc, Thermal</a:t>
            </a:r>
          </a:p>
          <a:p>
            <a:r>
              <a:rPr lang="en-US" dirty="0" smtClean="0">
                <a:solidFill>
                  <a:srgbClr val="000000"/>
                </a:solidFill>
                <a:latin typeface="Arial" charset="0"/>
              </a:rPr>
              <a:t>Electrical burns cause tissue damage, and are the result of heat generated by the flow of electrical current through the body.   These are one of the most serious injuries you can receive and require immediate attention.</a:t>
            </a:r>
          </a:p>
          <a:p>
            <a:endParaRPr lang="en-US" dirty="0" smtClean="0">
              <a:solidFill>
                <a:srgbClr val="000000"/>
              </a:solidFill>
              <a:latin typeface="Arial" charset="0"/>
            </a:endParaRPr>
          </a:p>
          <a:p>
            <a:r>
              <a:rPr lang="en-US" dirty="0" smtClean="0">
                <a:solidFill>
                  <a:srgbClr val="000000"/>
                </a:solidFill>
                <a:latin typeface="Arial" charset="0"/>
              </a:rPr>
              <a:t>Arc or Flash burns are caused by high temperatures near the body produced by an electrical arc or explosion.  Attend to them immediately.</a:t>
            </a:r>
          </a:p>
          <a:p>
            <a:endParaRPr lang="en-US" dirty="0" smtClean="0">
              <a:solidFill>
                <a:srgbClr val="000000"/>
              </a:solidFill>
              <a:latin typeface="Arial" charset="0"/>
            </a:endParaRPr>
          </a:p>
          <a:p>
            <a:r>
              <a:rPr lang="en-US" dirty="0" smtClean="0">
                <a:solidFill>
                  <a:srgbClr val="000000"/>
                </a:solidFill>
                <a:latin typeface="Arial" charset="0"/>
              </a:rPr>
              <a:t>Thermal contact burns occur when skin comes in contact with overheated electric equipment, or when clothing is ignited by an electrical incident.  </a:t>
            </a:r>
          </a:p>
          <a:p>
            <a:endParaRPr lang="en-US" dirty="0" smtClean="0">
              <a:latin typeface="Arial" charset="0"/>
            </a:endParaRPr>
          </a:p>
          <a:p>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latin typeface="Arial" charset="0"/>
              </a:rPr>
              <a:t>Cuando es necesario manejar o acercarse a cables con potencial a una carga eléctrica, es indispensable utilizar PPE aislante adecuado para proteger a los trabajadores por el contacto con la energía eléctrica peligrosa.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latin typeface="Arial" charset="0"/>
              </a:rPr>
              <a:t>Zapatos de Seguridad aislantes,</a:t>
            </a:r>
            <a:r>
              <a:rPr lang="es-ES" baseline="0" dirty="0" smtClean="0">
                <a:latin typeface="Arial" charset="0"/>
              </a:rPr>
              <a:t> </a:t>
            </a:r>
            <a:r>
              <a:rPr lang="es-ES" dirty="0" smtClean="0">
                <a:latin typeface="Arial" charset="0"/>
              </a:rPr>
              <a:t> proteja los pies para impedir completar un circuito eléctrico a tierra.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latin typeface="Arial" charset="0"/>
              </a:rPr>
              <a:t>También puede proteger contra circuitos abiertos de hasta 600 voltios en condiciones secas.  Debe utilizarse con otro material aislante para reducir o eliminar el potencial de energía eléctrica peligroso.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latin typeface="Arial" charset="0"/>
              </a:rPr>
              <a:t> Cascos son necesarios cuando se realizan trabajos de electricidad.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latin typeface="Arial" charset="0"/>
              </a:rPr>
              <a:t>Un sombrero duro de tipo "Clase B" eléctrica/utilidad protege contra caídas de objetos y choque de alto voltaje y quemaduras.</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F16DE85C-A58D-4A68-BC58-AC293142C8E5}"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latin typeface="Arial" charset="0"/>
              </a:rPr>
              <a:t>Reference  CRF </a:t>
            </a:r>
            <a:r>
              <a:rPr lang="en-US" sz="1200" dirty="0" smtClean="0">
                <a:latin typeface="Arial" charset="0"/>
              </a:rPr>
              <a:t>1926.416, 1926.417</a:t>
            </a:r>
          </a:p>
          <a:p>
            <a:endParaRPr lang="en-US" b="1" dirty="0" smtClean="0">
              <a:solidFill>
                <a:srgbClr val="000000"/>
              </a:solidFill>
              <a:latin typeface="Arial" charset="0"/>
            </a:endParaRPr>
          </a:p>
        </p:txBody>
      </p:sp>
      <p:sp>
        <p:nvSpPr>
          <p:cNvPr id="4" name="Slide Number Placeholder 3"/>
          <p:cNvSpPr>
            <a:spLocks noGrp="1"/>
          </p:cNvSpPr>
          <p:nvPr>
            <p:ph type="sldNum" sz="quarter" idx="10"/>
          </p:nvPr>
        </p:nvSpPr>
        <p:spPr/>
        <p:txBody>
          <a:bodyPr/>
          <a:lstStyle/>
          <a:p>
            <a:fld id="{F16DE85C-A58D-4A68-BC58-AC293142C8E5}"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Arial" charset="0"/>
              </a:rPr>
              <a:t>Los cables de extensión se deben</a:t>
            </a:r>
            <a:r>
              <a:rPr lang="es-ES" sz="1200" baseline="0" dirty="0" smtClean="0">
                <a:latin typeface="Arial" charset="0"/>
              </a:rPr>
              <a:t> </a:t>
            </a:r>
            <a:r>
              <a:rPr lang="es-ES" sz="1200" dirty="0" smtClean="0">
                <a:latin typeface="Arial" charset="0"/>
              </a:rPr>
              <a:t>inspeccionar visualmente antes de su uso para verificar desplazamiento por defectos externos (como piezas sueltas, pines deformes y faltantes o daño a chaqueta exterior o aislamiento) y para pruebas de posibles daños internos (como la chaqueta exterior pellizcado o triturada).</a:t>
            </a:r>
            <a:endParaRPr lang="en-US" sz="1200" dirty="0" smtClean="0">
              <a:latin typeface="Arial" charset="0"/>
            </a:endParaRPr>
          </a:p>
        </p:txBody>
      </p:sp>
      <p:sp>
        <p:nvSpPr>
          <p:cNvPr id="4" name="Slide Number Placeholder 3"/>
          <p:cNvSpPr>
            <a:spLocks noGrp="1"/>
          </p:cNvSpPr>
          <p:nvPr>
            <p:ph type="sldNum" sz="quarter" idx="10"/>
          </p:nvPr>
        </p:nvSpPr>
        <p:spPr/>
        <p:txBody>
          <a:bodyPr/>
          <a:lstStyle/>
          <a:p>
            <a:fld id="{F16DE85C-A58D-4A68-BC58-AC293142C8E5}"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solidFill>
                <a:srgbClr val="000000"/>
              </a:solidFill>
              <a:latin typeface="Arial" charset="0"/>
            </a:endParaRPr>
          </a:p>
        </p:txBody>
      </p:sp>
      <p:sp>
        <p:nvSpPr>
          <p:cNvPr id="4" name="Slide Number Placeholder 3"/>
          <p:cNvSpPr>
            <a:spLocks noGrp="1"/>
          </p:cNvSpPr>
          <p:nvPr>
            <p:ph type="sldNum" sz="quarter" idx="10"/>
          </p:nvPr>
        </p:nvSpPr>
        <p:spPr/>
        <p:txBody>
          <a:bodyPr/>
          <a:lstStyle/>
          <a:p>
            <a:fld id="{F16DE85C-A58D-4A68-BC58-AC293142C8E5}"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¿Cuáles son los cuatro principales peligros:</a:t>
            </a:r>
          </a:p>
          <a:p>
            <a:r>
              <a:rPr lang="es-ES" noProof="0" dirty="0" smtClean="0"/>
              <a:t>Electricidad, excavación, ser golpeados por objetos.</a:t>
            </a:r>
          </a:p>
          <a:p>
            <a:r>
              <a:rPr lang="es-ES" baseline="0" noProof="0" dirty="0" smtClean="0"/>
              <a:t>Sabiendo los riesgos, describan los fallos en este retrato.</a:t>
            </a:r>
          </a:p>
          <a:p>
            <a:r>
              <a:rPr lang="es-ES" baseline="0" noProof="0" dirty="0" smtClean="0"/>
              <a:t>Respuestas posibles:</a:t>
            </a:r>
          </a:p>
          <a:p>
            <a:r>
              <a:rPr lang="es-ES" baseline="0" noProof="0" dirty="0" smtClean="0"/>
              <a:t>1- sin soporte para las paredes – paredes pueden ceder, no hay apoyo para la tubería, tomacorriente sobrecargado, no utilizan casco </a:t>
            </a:r>
            <a:endParaRPr lang="es-ES" noProof="0"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75B847-D32A-4FE8-810A-40E23305A897}" type="slidenum">
              <a:rPr lang="en-US"/>
              <a:pPr/>
              <a:t>33</a:t>
            </a:fld>
            <a:endParaRPr lang="en-US"/>
          </a:p>
        </p:txBody>
      </p:sp>
      <p:sp>
        <p:nvSpPr>
          <p:cNvPr id="151554" name="Rectangle 2"/>
          <p:cNvSpPr>
            <a:spLocks noGrp="1" noRot="1" noChangeAspect="1" noChangeArrowheads="1" noTextEdit="1"/>
          </p:cNvSpPr>
          <p:nvPr>
            <p:ph type="sldImg"/>
          </p:nvPr>
        </p:nvSpPr>
        <p:spPr>
          <a:xfrm>
            <a:off x="1143000" y="682625"/>
            <a:ext cx="4573588" cy="3430588"/>
          </a:xfrm>
          <a:ln/>
        </p:spPr>
      </p:sp>
      <p:sp>
        <p:nvSpPr>
          <p:cNvPr id="151555" name="Rectangle 3"/>
          <p:cNvSpPr>
            <a:spLocks noGrp="1" noChangeArrowheads="1"/>
          </p:cNvSpPr>
          <p:nvPr>
            <p:ph type="body" idx="1"/>
          </p:nvPr>
        </p:nvSpPr>
        <p:spPr>
          <a:xfrm>
            <a:off x="685800" y="4326850"/>
            <a:ext cx="5791200" cy="4112926"/>
          </a:xfrm>
        </p:spPr>
        <p:txBody>
          <a:bodyPr/>
          <a:lstStyle/>
          <a:p>
            <a:r>
              <a:rPr lang="en-US" b="1" dirty="0"/>
              <a:t>1926 Subpart P ‑ Excavations</a:t>
            </a:r>
          </a:p>
          <a:p>
            <a:endParaRPr lang="en-US" dirty="0" smtClean="0"/>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29 CFR 1926.652 de referencia.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Al final del entrenamiento, debería ser capaz de mencionar: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S" dirty="0" smtClean="0"/>
              <a:t>el mayor riesgo que está presente en una excavación.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S" dirty="0" smtClean="0"/>
              <a:t>Describir los tres métodos principales para la protección de los trabajadores de derrumbes.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S" dirty="0" smtClean="0"/>
              <a:t> Mencione al menos tres factores que ponen en peligro los empleados que trabajan en las excavaciones y al menos una forma de eliminar o reducir cada uno de los peligros.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S" dirty="0" smtClean="0"/>
              <a:t>Describir la función de una persona competente en un sitio de excavación.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Reference 29 CFR 1926.652.</a:t>
            </a:r>
          </a:p>
          <a:p>
            <a:r>
              <a:rPr lang="en-US" dirty="0" smtClean="0"/>
              <a:t>At the conclusion of the training, you should be able to:</a:t>
            </a:r>
          </a:p>
          <a:p>
            <a:pPr marL="228600" indent="-228600">
              <a:buAutoNum type="arabicPeriod"/>
            </a:pPr>
            <a:r>
              <a:rPr lang="en-US" dirty="0" smtClean="0"/>
              <a:t>State the greatest risk that is present at an excavation.</a:t>
            </a:r>
          </a:p>
          <a:p>
            <a:pPr marL="228600" indent="-228600">
              <a:buNone/>
            </a:pPr>
            <a:r>
              <a:rPr lang="en-US" dirty="0" smtClean="0"/>
              <a:t>2.</a:t>
            </a:r>
            <a:r>
              <a:rPr lang="en-US" baseline="0" dirty="0" smtClean="0"/>
              <a:t> </a:t>
            </a:r>
            <a:r>
              <a:rPr lang="en-US" dirty="0" smtClean="0"/>
              <a:t> Briefly describe the three main methods for protecting employees from cave-ins.</a:t>
            </a:r>
          </a:p>
          <a:p>
            <a:r>
              <a:rPr lang="en-US" dirty="0" smtClean="0"/>
              <a:t>3.  Name at least three factors that pose a hazard to employees working in excavations, and at least 	</a:t>
            </a:r>
            <a:r>
              <a:rPr lang="en-US" baseline="0" dirty="0" smtClean="0"/>
              <a:t>     </a:t>
            </a:r>
            <a:r>
              <a:rPr lang="en-US" dirty="0" smtClean="0"/>
              <a:t>one way to eliminate or reduce each of the hazards.</a:t>
            </a:r>
          </a:p>
          <a:p>
            <a:r>
              <a:rPr lang="en-US" dirty="0" smtClean="0"/>
              <a:t>4. Describe the role of a competent person at an excavation site.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16DE85C-A58D-4A68-BC58-AC293142C8E5}"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Normalmente no hay ninguna advertencia antes de un derrumbe. </a:t>
            </a:r>
          </a:p>
          <a:p>
            <a:r>
              <a:rPr lang="es-ES" dirty="0" smtClean="0"/>
              <a:t>Algunos de los riesgos implica: </a:t>
            </a:r>
          </a:p>
          <a:p>
            <a:r>
              <a:rPr lang="es-ES" dirty="0" smtClean="0"/>
              <a:t>asfixia debido a la falta de oxígeno </a:t>
            </a:r>
          </a:p>
          <a:p>
            <a:r>
              <a:rPr lang="es-ES" dirty="0" smtClean="0"/>
              <a:t>siendo aplastado por el peso de tierra </a:t>
            </a:r>
          </a:p>
          <a:p>
            <a:r>
              <a:rPr lang="es-ES" dirty="0" smtClean="0"/>
              <a:t>por inhalación de materiales tóxicos </a:t>
            </a:r>
          </a:p>
          <a:p>
            <a:r>
              <a:rPr lang="es-ES" dirty="0" smtClean="0"/>
              <a:t>fuego </a:t>
            </a:r>
          </a:p>
          <a:p>
            <a:r>
              <a:rPr lang="es-ES" dirty="0" smtClean="0"/>
              <a:t>mover maquinaria cerca del borde de la excavación </a:t>
            </a:r>
          </a:p>
          <a:p>
            <a:r>
              <a:rPr lang="es-ES" dirty="0" smtClean="0"/>
              <a:t>ruptura Accidental de colapso de líneas subterráneas de utilidad</a:t>
            </a:r>
            <a:endParaRPr lang="en-US" dirty="0" smtClean="0"/>
          </a:p>
        </p:txBody>
      </p:sp>
      <p:sp>
        <p:nvSpPr>
          <p:cNvPr id="4" name="Slide Number Placeholder 3"/>
          <p:cNvSpPr>
            <a:spLocks noGrp="1"/>
          </p:cNvSpPr>
          <p:nvPr>
            <p:ph type="sldNum" sz="quarter" idx="10"/>
          </p:nvPr>
        </p:nvSpPr>
        <p:spPr/>
        <p:txBody>
          <a:bodyPr/>
          <a:lstStyle/>
          <a:p>
            <a:fld id="{F16DE85C-A58D-4A68-BC58-AC293142C8E5}" type="slidenum">
              <a:rPr lang="en-US" smtClean="0"/>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¿Qué es un sistema de protección? </a:t>
            </a:r>
          </a:p>
          <a:p>
            <a:r>
              <a:rPr lang="es-ES" dirty="0" smtClean="0"/>
              <a:t>Sistema de protección es un método de protección para los trabajadores contra caída de materiales dentro del área de trabajo. </a:t>
            </a:r>
            <a:r>
              <a:rPr lang="es-ES" baseline="0" dirty="0" smtClean="0"/>
              <a:t> </a:t>
            </a:r>
            <a:r>
              <a:rPr lang="es-ES" dirty="0" smtClean="0"/>
              <a:t>Sistemas de protección incluyen los sistemas de apoyo, inclinado, sistemas de escudo y otros sistemas que proporcionan la protección necesaria.</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16DE85C-A58D-4A68-BC58-AC293142C8E5}"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Referencia 1926.652, 1926.652(b), 1926.652(c) </a:t>
            </a:r>
          </a:p>
          <a:p>
            <a:r>
              <a:rPr lang="es-ES" dirty="0" err="1" smtClean="0"/>
              <a:t>Benching</a:t>
            </a:r>
            <a:r>
              <a:rPr lang="es-ES" dirty="0" smtClean="0"/>
              <a:t>--excavar a los lados de una excavación para formar una serie de planos horizontales o pasos, generalmente con superficies verticales o casi verticales entre niveles. Blindaje se utiliza cuando la ubicación o la profundidad del Corte inclinado hacia la inclinación permisible máxima es impracticable. </a:t>
            </a:r>
          </a:p>
          <a:p>
            <a:r>
              <a:rPr lang="es-ES" dirty="0" smtClean="0"/>
              <a:t>Hay dos tipos básicos de cimbra, madera y aluminio hidráulico. </a:t>
            </a:r>
          </a:p>
          <a:p>
            <a:r>
              <a:rPr lang="es-ES" dirty="0" smtClean="0"/>
              <a:t> Cuadros de trinchera (blindaje) son diferentes de cimbrar porque en lugar de apoyar la cara de trinchera, sirven para proteger a los trabajadores de derrumbes. </a:t>
            </a:r>
          </a:p>
          <a:p>
            <a:r>
              <a:rPr lang="es-ES" dirty="0" smtClean="0"/>
              <a:t> La zona excavada entre el exterior de la caja de la trinchera y la cara de la fosa debe ser tan pequeña como sea posible.  El espacio entre el cuadro de trinchera y el lado de excavación debe</a:t>
            </a:r>
            <a:r>
              <a:rPr lang="es-ES" baseline="0" dirty="0" smtClean="0"/>
              <a:t> </a:t>
            </a:r>
            <a:r>
              <a:rPr lang="es-ES" dirty="0" smtClean="0"/>
              <a:t>impedir el movimiento lateral de la caja.  </a:t>
            </a:r>
          </a:p>
          <a:p>
            <a:r>
              <a:rPr lang="es-ES" dirty="0" smtClean="0"/>
              <a:t>Escudos no pueden ser sometidos a cargas superiores a los que el sistema fue diseñado para resistir.  </a:t>
            </a:r>
          </a:p>
        </p:txBody>
      </p:sp>
      <p:sp>
        <p:nvSpPr>
          <p:cNvPr id="4" name="Slide Number Placeholder 3"/>
          <p:cNvSpPr>
            <a:spLocks noGrp="1"/>
          </p:cNvSpPr>
          <p:nvPr>
            <p:ph type="sldNum" sz="quarter" idx="10"/>
          </p:nvPr>
        </p:nvSpPr>
        <p:spPr/>
        <p:txBody>
          <a:bodyPr/>
          <a:lstStyle/>
          <a:p>
            <a:fld id="{F16DE85C-A58D-4A68-BC58-AC293142C8E5}" type="slidenum">
              <a:rPr lang="en-US" smtClean="0"/>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47650" indent="-247650">
              <a:lnSpc>
                <a:spcPct val="90000"/>
              </a:lnSpc>
              <a:buFontTx/>
              <a:buNone/>
            </a:pPr>
            <a:r>
              <a:rPr lang="es-ES" dirty="0" smtClean="0"/>
              <a:t>Nota a</a:t>
            </a:r>
            <a:r>
              <a:rPr lang="es-ES" baseline="0" dirty="0" smtClean="0"/>
              <a:t> </a:t>
            </a:r>
            <a:r>
              <a:rPr lang="es-ES" dirty="0" smtClean="0"/>
              <a:t>Instructores : </a:t>
            </a:r>
          </a:p>
          <a:p>
            <a:pPr marL="247650" indent="-247650">
              <a:lnSpc>
                <a:spcPct val="90000"/>
              </a:lnSpc>
              <a:buFontTx/>
              <a:buNone/>
            </a:pPr>
            <a:r>
              <a:rPr lang="es-ES" dirty="0" smtClean="0"/>
              <a:t>Cada empleado en una excavación deberá estar protegido de derrumbes por un sistema de</a:t>
            </a:r>
          </a:p>
          <a:p>
            <a:pPr marL="247650" indent="-247650">
              <a:lnSpc>
                <a:spcPct val="90000"/>
              </a:lnSpc>
              <a:buFontTx/>
              <a:buNone/>
            </a:pPr>
            <a:r>
              <a:rPr lang="es-ES" dirty="0" smtClean="0"/>
              <a:t>protección adecuado excepto cuando: </a:t>
            </a:r>
          </a:p>
          <a:p>
            <a:pPr marL="247650" indent="-247650">
              <a:lnSpc>
                <a:spcPct val="90000"/>
              </a:lnSpc>
              <a:buFontTx/>
              <a:buNone/>
            </a:pPr>
            <a:r>
              <a:rPr lang="es-ES" dirty="0" smtClean="0"/>
              <a:t>las excavaciones se realizan totalmente en roca estable; o las excavaciones son menos de 5</a:t>
            </a:r>
          </a:p>
          <a:p>
            <a:pPr marL="247650" indent="-247650">
              <a:lnSpc>
                <a:spcPct val="90000"/>
              </a:lnSpc>
              <a:buFontTx/>
              <a:buNone/>
            </a:pPr>
            <a:r>
              <a:rPr lang="es-ES" dirty="0" smtClean="0"/>
              <a:t>metros de profundidad y </a:t>
            </a:r>
          </a:p>
          <a:p>
            <a:pPr marL="247650" indent="-247650">
              <a:lnSpc>
                <a:spcPct val="90000"/>
              </a:lnSpc>
              <a:buFontTx/>
              <a:buNone/>
            </a:pPr>
            <a:r>
              <a:rPr lang="es-ES" dirty="0" smtClean="0"/>
              <a:t>Exanimación de la tierra por una persona competente proporciona que no hay indicios de un</a:t>
            </a:r>
          </a:p>
          <a:p>
            <a:pPr marL="247650" indent="-247650">
              <a:lnSpc>
                <a:spcPct val="90000"/>
              </a:lnSpc>
              <a:buFontTx/>
              <a:buNone/>
            </a:pPr>
            <a:r>
              <a:rPr lang="es-ES" dirty="0" smtClean="0"/>
              <a:t>derrumbe. </a:t>
            </a:r>
          </a:p>
          <a:p>
            <a:pPr marL="247650" indent="-247650">
              <a:lnSpc>
                <a:spcPct val="90000"/>
              </a:lnSpc>
              <a:buFontTx/>
              <a:buNone/>
            </a:pPr>
            <a:r>
              <a:rPr lang="es-ES" dirty="0" smtClean="0"/>
              <a:t>Los sistemas de protección deberán tener la capacidad de resistir sin fallos todas las cargas</a:t>
            </a:r>
          </a:p>
          <a:p>
            <a:pPr marL="247650" indent="-247650">
              <a:lnSpc>
                <a:spcPct val="90000"/>
              </a:lnSpc>
              <a:buFontTx/>
              <a:buNone/>
            </a:pPr>
            <a:r>
              <a:rPr lang="es-ES" dirty="0" smtClean="0"/>
              <a:t>que están destinadas o que razonablemente podrían esperarse que se aplican o </a:t>
            </a:r>
          </a:p>
          <a:p>
            <a:pPr marL="247650" indent="-247650">
              <a:lnSpc>
                <a:spcPct val="90000"/>
              </a:lnSpc>
              <a:buFontTx/>
              <a:buNone/>
            </a:pPr>
            <a:r>
              <a:rPr lang="es-ES" dirty="0" smtClean="0"/>
              <a:t>transmitidos al sistema.</a:t>
            </a:r>
            <a:endParaRPr lang="en-US" dirty="0" smtClean="0"/>
          </a:p>
          <a:p>
            <a:pPr marL="247650" indent="-247650">
              <a:lnSpc>
                <a:spcPct val="90000"/>
              </a:lnSpc>
              <a:buFontTx/>
              <a:buNone/>
            </a:pPr>
            <a:endParaRPr lang="en-US" dirty="0" smtClean="0"/>
          </a:p>
        </p:txBody>
      </p:sp>
      <p:sp>
        <p:nvSpPr>
          <p:cNvPr id="4" name="Slide Number Placeholder 3"/>
          <p:cNvSpPr>
            <a:spLocks noGrp="1"/>
          </p:cNvSpPr>
          <p:nvPr>
            <p:ph type="sldNum" sz="quarter" idx="10"/>
          </p:nvPr>
        </p:nvSpPr>
        <p:spPr/>
        <p:txBody>
          <a:bodyPr/>
          <a:lstStyle/>
          <a:p>
            <a:fld id="{F16DE85C-A58D-4A68-BC58-AC293142C8E5}"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dirty="0" smtClean="0">
                <a:solidFill>
                  <a:srgbClr val="FFFFFF"/>
                </a:solidFill>
              </a:rPr>
              <a:t>Hay trabajadores en una trinchera sin</a:t>
            </a:r>
            <a:r>
              <a:rPr lang="es-ES" sz="1200" b="0" baseline="0" dirty="0" smtClean="0">
                <a:solidFill>
                  <a:srgbClr val="FFFFFF"/>
                </a:solidFill>
              </a:rPr>
              <a:t> </a:t>
            </a:r>
            <a:r>
              <a:rPr lang="es-ES" sz="1200" b="0" dirty="0" smtClean="0">
                <a:solidFill>
                  <a:srgbClr val="FFFFFF"/>
                </a:solidFill>
              </a:rPr>
              <a:t>sistema de protección, y no tiene ningún medio de salida.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dirty="0" smtClean="0">
                <a:solidFill>
                  <a:srgbClr val="FFFFFF"/>
                </a:solidFill>
              </a:rPr>
              <a:t>Un sistema de apoyo protección debería ser diseñado antes de comenzar a trabajar</a:t>
            </a:r>
            <a:endParaRPr lang="en-US" sz="1200" b="0" dirty="0" smtClean="0">
              <a:solidFill>
                <a:srgbClr val="FFFFFF"/>
              </a:solidFill>
            </a:endParaRPr>
          </a:p>
          <a:p>
            <a:endParaRPr lang="en-US" dirty="0" smtClean="0"/>
          </a:p>
        </p:txBody>
      </p:sp>
      <p:sp>
        <p:nvSpPr>
          <p:cNvPr id="4" name="Slide Number Placeholder 3"/>
          <p:cNvSpPr>
            <a:spLocks noGrp="1"/>
          </p:cNvSpPr>
          <p:nvPr>
            <p:ph type="sldNum" sz="quarter" idx="10"/>
          </p:nvPr>
        </p:nvSpPr>
        <p:spPr/>
        <p:txBody>
          <a:bodyPr/>
          <a:lstStyle/>
          <a:p>
            <a:fld id="{F16DE85C-A58D-4A68-BC58-AC293142C8E5}"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endParaRPr lang="en-US" dirty="0" smtClean="0"/>
          </a:p>
          <a:p>
            <a:pPr>
              <a:lnSpc>
                <a:spcPct val="90000"/>
              </a:lnSpc>
            </a:pPr>
            <a:r>
              <a:rPr lang="es-ES" dirty="0" smtClean="0"/>
              <a:t>El empleador o persona designada debe seleccionar y construir los diseños de sistemas de apoyo</a:t>
            </a:r>
            <a:r>
              <a:rPr lang="es-ES" baseline="0" dirty="0" smtClean="0"/>
              <a:t> y </a:t>
            </a:r>
            <a:r>
              <a:rPr lang="es-ES" dirty="0" smtClean="0"/>
              <a:t>sistemas de protección para</a:t>
            </a:r>
            <a:r>
              <a:rPr lang="es-ES" baseline="0" dirty="0" smtClean="0"/>
              <a:t> operaciones en área de </a:t>
            </a:r>
            <a:r>
              <a:rPr lang="es-ES" dirty="0" smtClean="0"/>
              <a:t>más de 5 metros .</a:t>
            </a:r>
            <a:r>
              <a:rPr lang="es-ES" baseline="0" dirty="0" smtClean="0"/>
              <a:t> </a:t>
            </a:r>
            <a:r>
              <a:rPr lang="es-ES" dirty="0" smtClean="0"/>
              <a:t>una persona competente debe inspeccionar para determinar que el sistema de protección no es necesario en suelos donde no hay indicios que</a:t>
            </a:r>
            <a:r>
              <a:rPr lang="es-ES" baseline="0" dirty="0" smtClean="0"/>
              <a:t> un derrumbe es inminente </a:t>
            </a:r>
            <a:endParaRPr lang="en-US" dirty="0" smtClean="0"/>
          </a:p>
          <a:p>
            <a:pPr>
              <a:lnSpc>
                <a:spcPct val="90000"/>
              </a:lnSpc>
            </a:pPr>
            <a:r>
              <a:rPr lang="en-US" dirty="0" smtClean="0"/>
              <a:t>potential cave-in</a:t>
            </a:r>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104DA-3233-4DC0-AD41-1918F3588024}" type="slidenum">
              <a:rPr lang="en-US"/>
              <a:pPr/>
              <a:t>41</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104DA-3233-4DC0-AD41-1918F3588024}" type="slidenum">
              <a:rPr lang="en-US"/>
              <a:pPr/>
              <a:t>42</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pPr>
              <a:buSzTx/>
              <a:buNone/>
            </a:pPr>
            <a:r>
              <a:rPr lang="es-ES" sz="1200" dirty="0" smtClean="0"/>
              <a:t>Usando gatos hidráulicos el operador puede colocar fácilmente el sistema en el agujero una vez en el lugar, se aumenta presión hidráulica para mantener las formas en lugar de trinchera,  pines se instalan en caso de fallo hidráulico</a:t>
            </a:r>
            <a:endParaRPr lang="en-US" sz="1200" dirty="0" smtClean="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the four</a:t>
            </a:r>
            <a:r>
              <a:rPr lang="en-US" baseline="0" dirty="0" smtClean="0"/>
              <a:t> major hazards : </a:t>
            </a:r>
          </a:p>
          <a:p>
            <a:r>
              <a:rPr lang="en-US" baseline="0" dirty="0" smtClean="0"/>
              <a:t>Electrical, Excavation/Trenches, Falls, Being struck by objects or vehicles</a:t>
            </a:r>
          </a:p>
          <a:p>
            <a:r>
              <a:rPr lang="en-US" baseline="0" dirty="0" smtClean="0"/>
              <a:t>Knowing the major hazards,  tell me What’s wrong with these pictures?</a:t>
            </a:r>
          </a:p>
          <a:p>
            <a:r>
              <a:rPr lang="en-US" baseline="0" dirty="0" smtClean="0"/>
              <a:t>Possible answers:</a:t>
            </a:r>
          </a:p>
          <a:p>
            <a:r>
              <a:rPr lang="en-US" baseline="0" dirty="0" smtClean="0"/>
              <a:t>1- No support for the walls – caved in possible, no additional support for pipes</a:t>
            </a:r>
          </a:p>
          <a:p>
            <a:r>
              <a:rPr lang="en-US" baseline="0" dirty="0" smtClean="0"/>
              <a:t>2- Overloaded electrical outlets</a:t>
            </a:r>
          </a:p>
          <a:p>
            <a:r>
              <a:rPr lang="en-US" baseline="0" dirty="0" smtClean="0"/>
              <a:t>3- No guardrails to support worker or prevent fall</a:t>
            </a:r>
          </a:p>
          <a:p>
            <a:r>
              <a:rPr lang="en-US" baseline="0" dirty="0" smtClean="0"/>
              <a:t>No safety harness</a:t>
            </a:r>
          </a:p>
          <a:p>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104DA-3233-4DC0-AD41-1918F3588024}" type="slidenum">
              <a:rPr lang="en-US"/>
              <a:pPr/>
              <a:t>43</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u="sng" dirty="0" smtClean="0"/>
              <a:t>Reference 1926.650(b) "Competent person"</a:t>
            </a:r>
            <a:r>
              <a:rPr lang="en-US" dirty="0" smtClean="0"/>
              <a:t> </a:t>
            </a:r>
          </a:p>
          <a:p>
            <a:pPr>
              <a:lnSpc>
                <a:spcPct val="90000"/>
              </a:lnSpc>
            </a:pPr>
            <a:r>
              <a:rPr lang="es-ES" dirty="0" smtClean="0"/>
              <a:t>Aquel que es capaz de identificar los peligros existentes y predecibles en los alrededores, o condiciones que son peligrosas, insalubres o peligrosas a los empleados, y quién tiene autorización para que adopte con prontitud medidas correctivas para eliminarlas.</a:t>
            </a:r>
            <a:endParaRPr lang="en-US" dirty="0" smtClean="0"/>
          </a:p>
          <a:p>
            <a:pPr>
              <a:lnSpc>
                <a:spcPct val="90000"/>
              </a:lnSpc>
            </a:pPr>
            <a:endParaRPr lang="en-US" dirty="0" smtClean="0"/>
          </a:p>
        </p:txBody>
      </p:sp>
      <p:sp>
        <p:nvSpPr>
          <p:cNvPr id="4" name="Slide Number Placeholder 3"/>
          <p:cNvSpPr>
            <a:spLocks noGrp="1"/>
          </p:cNvSpPr>
          <p:nvPr>
            <p:ph type="sldNum" sz="quarter" idx="10"/>
          </p:nvPr>
        </p:nvSpPr>
        <p:spPr/>
        <p:txBody>
          <a:bodyPr/>
          <a:lstStyle/>
          <a:p>
            <a:fld id="{F16DE85C-A58D-4A68-BC58-AC293142C8E5}" type="slidenum">
              <a:rPr lang="en-US" smtClean="0"/>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Inspecciones</a:t>
            </a:r>
            <a:r>
              <a:rPr lang="en-US" baseline="0" dirty="0" smtClean="0"/>
              <a:t> </a:t>
            </a:r>
            <a:r>
              <a:rPr lang="es-ES" dirty="0" smtClean="0"/>
              <a:t>diarias de las excavaciones, las áreas adyacentes y sistemas de protección serán efectuados por una persona competente para pruebas de una situación que podría dar lugar a posibles derrumbes, indicios de falla de los sistemas de protección, atmósferas peligrosas u otras condiciones peligrosas. Se llevará a cabo una inspección por la persona competente antes para el inicio del trabajo y cuando sea necesario durante el turno. También se efectuarán inspecciones después de cada aguacero o otro peligro creciente ocurrencia. Estas inspecciones sólo son necesarios cuando la exposición empleado puede preverse razonablemente</a:t>
            </a:r>
            <a:endParaRPr lang="en-US" dirty="0" smtClean="0"/>
          </a:p>
        </p:txBody>
      </p:sp>
      <p:sp>
        <p:nvSpPr>
          <p:cNvPr id="4" name="Slide Number Placeholder 3"/>
          <p:cNvSpPr>
            <a:spLocks noGrp="1"/>
          </p:cNvSpPr>
          <p:nvPr>
            <p:ph type="sldNum" sz="quarter" idx="10"/>
          </p:nvPr>
        </p:nvSpPr>
        <p:spPr/>
        <p:txBody>
          <a:bodyPr/>
          <a:lstStyle/>
          <a:p>
            <a:fld id="{F16DE85C-A58D-4A68-BC58-AC293142C8E5}" type="slidenum">
              <a:rPr lang="en-US" smtClean="0"/>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16DE85C-A58D-4A68-BC58-AC293142C8E5}" type="slidenum">
              <a:rPr lang="en-US" smtClean="0"/>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ftr" sz="quarter" idx="4"/>
          </p:nvPr>
        </p:nvSpPr>
        <p:spPr>
          <a:noFill/>
          <a:ln>
            <a:miter lim="800000"/>
            <a:headEnd/>
            <a:tailEnd/>
          </a:ln>
        </p:spPr>
        <p:txBody>
          <a:bodyPr/>
          <a:lstStyle/>
          <a:p>
            <a:r>
              <a:rPr lang="en-US" dirty="0" smtClean="0"/>
              <a:t>11006115 Copyright </a:t>
            </a:r>
            <a:r>
              <a:rPr lang="en-US" dirty="0" smtClean="0">
                <a:latin typeface="Symbol" pitchFamily="18" charset="2"/>
              </a:rPr>
              <a:t>ã1999 </a:t>
            </a:r>
            <a:r>
              <a:rPr lang="en-US" dirty="0" smtClean="0"/>
              <a:t>Business &amp; Legal Reports, Inc.</a:t>
            </a:r>
          </a:p>
          <a:p>
            <a:endParaRPr lang="en-US" sz="1400" dirty="0" smtClean="0"/>
          </a:p>
          <a:p>
            <a:endParaRPr lang="en-US" dirty="0" smtClean="0"/>
          </a:p>
        </p:txBody>
      </p:sp>
      <p:sp>
        <p:nvSpPr>
          <p:cNvPr id="38915" name="Rectangle 7"/>
          <p:cNvSpPr>
            <a:spLocks noGrp="1" noChangeArrowheads="1"/>
          </p:cNvSpPr>
          <p:nvPr>
            <p:ph type="sldNum" sz="quarter" idx="5"/>
          </p:nvPr>
        </p:nvSpPr>
        <p:spPr>
          <a:noFill/>
          <a:ln>
            <a:miter lim="800000"/>
            <a:headEnd/>
            <a:tailEnd/>
          </a:ln>
        </p:spPr>
        <p:txBody>
          <a:bodyPr/>
          <a:lstStyle/>
          <a:p>
            <a:fld id="{E4F2CACE-116E-4F68-BDC8-982B62674108}" type="slidenum">
              <a:rPr lang="en-US" smtClean="0"/>
              <a:pPr/>
              <a:t>47</a:t>
            </a:fld>
            <a:endParaRPr lang="en-US" smtClean="0"/>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p:spPr>
        <p:txBody>
          <a:bodyPr/>
          <a:lstStyle/>
          <a:p>
            <a:pPr>
              <a:buFontTx/>
              <a:buNone/>
            </a:pPr>
            <a:r>
              <a:rPr lang="en-US" smtClean="0"/>
              <a:t>	OSHA is here to assist you in preventing injuries by providing training and assistance to ALL individuals. For more in formation please contact OSHA.</a:t>
            </a:r>
          </a:p>
          <a:p>
            <a:pPr>
              <a:buFontTx/>
              <a:buNone/>
            </a:pPr>
            <a:endParaRPr lang="en-US" smtClean="0"/>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Arial" charset="0"/>
              </a:rPr>
              <a:t>Cómo proporcionar protección de caída adecuada para los empleados en las obras de construcción es difícil porque hay muchos tipos diferentes de trabajo llevándose a cabo; Desde techado a mantenimiento en edificios comerciales y</a:t>
            </a:r>
            <a:r>
              <a:rPr lang="es-ES" sz="1200" baseline="0" dirty="0" smtClean="0">
                <a:latin typeface="Arial" charset="0"/>
              </a:rPr>
              <a:t> residencias</a:t>
            </a:r>
            <a:r>
              <a:rPr lang="es-ES" sz="1200" dirty="0" smtClean="0">
                <a:latin typeface="Arial" charset="0"/>
              </a:rPr>
              <a:t>.</a:t>
            </a:r>
            <a:endParaRPr lang="en-US" sz="1200" baseline="0" dirty="0" smtClean="0">
              <a:latin typeface="Arial" charset="0"/>
            </a:endParaRPr>
          </a:p>
        </p:txBody>
      </p:sp>
      <p:sp>
        <p:nvSpPr>
          <p:cNvPr id="4" name="Slide Number Placeholder 3"/>
          <p:cNvSpPr>
            <a:spLocks noGrp="1"/>
          </p:cNvSpPr>
          <p:nvPr>
            <p:ph type="sldNum" sz="quarter" idx="10"/>
          </p:nvPr>
        </p:nvSpPr>
        <p:spPr/>
        <p:txBody>
          <a:bodyPr/>
          <a:lstStyle/>
          <a:p>
            <a:fld id="{F16DE85C-A58D-4A68-BC58-AC293142C8E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Arial" charset="0"/>
              </a:rPr>
              <a:t>Condiciones: durante los trabajos en andamios, grúas, túneles y no mencionen trabajo en las escaleras</a:t>
            </a:r>
            <a:endParaRPr lang="en-US" sz="1200"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charset="0"/>
            </a:endParaRPr>
          </a:p>
        </p:txBody>
      </p:sp>
      <p:sp>
        <p:nvSpPr>
          <p:cNvPr id="4" name="Slide Number Placeholder 3"/>
          <p:cNvSpPr>
            <a:spLocks noGrp="1"/>
          </p:cNvSpPr>
          <p:nvPr>
            <p:ph type="sldNum" sz="quarter" idx="10"/>
          </p:nvPr>
        </p:nvSpPr>
        <p:spPr/>
        <p:txBody>
          <a:bodyPr/>
          <a:lstStyle/>
          <a:p>
            <a:fld id="{F16DE85C-A58D-4A68-BC58-AC293142C8E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noProof="0" dirty="0" smtClean="0"/>
              <a:t>Regla general: </a:t>
            </a:r>
          </a:p>
          <a:p>
            <a:pPr marL="0" marR="0" indent="0" algn="l" defTabSz="914400" rtl="0" eaLnBrk="1" fontAlgn="auto" latinLnBrk="0" hangingPunct="1">
              <a:lnSpc>
                <a:spcPct val="100000"/>
              </a:lnSpc>
              <a:spcBef>
                <a:spcPts val="0"/>
              </a:spcBef>
              <a:spcAft>
                <a:spcPts val="0"/>
              </a:spcAft>
              <a:buClrTx/>
              <a:buSzTx/>
              <a:buFontTx/>
              <a:buNone/>
              <a:tabLst/>
              <a:defRPr/>
            </a:pPr>
            <a:r>
              <a:rPr lang="es-ES" noProof="0" dirty="0" smtClean="0"/>
              <a:t>Si un empleado puede caer 6 pies o más las medidas de protección deben ser implementados </a:t>
            </a:r>
          </a:p>
          <a:p>
            <a:pPr marL="0" marR="0" indent="0" algn="l" defTabSz="914400" rtl="0" eaLnBrk="1" fontAlgn="auto" latinLnBrk="0" hangingPunct="1">
              <a:lnSpc>
                <a:spcPct val="100000"/>
              </a:lnSpc>
              <a:spcBef>
                <a:spcPts val="0"/>
              </a:spcBef>
              <a:spcAft>
                <a:spcPts val="0"/>
              </a:spcAft>
              <a:buClrTx/>
              <a:buSzTx/>
              <a:buFontTx/>
              <a:buNone/>
              <a:tabLst/>
              <a:defRPr/>
            </a:pPr>
            <a:r>
              <a:rPr lang="es-ES" noProof="0" dirty="0" smtClean="0"/>
              <a:t>Qué equipo de seguridad es necesario: redes de seguridad, Pasamanos</a:t>
            </a:r>
          </a:p>
          <a:p>
            <a:pPr marL="0" marR="0" indent="0" algn="l" defTabSz="914400" rtl="0" eaLnBrk="1" fontAlgn="auto" latinLnBrk="0" hangingPunct="1">
              <a:lnSpc>
                <a:spcPct val="100000"/>
              </a:lnSpc>
              <a:spcBef>
                <a:spcPts val="0"/>
              </a:spcBef>
              <a:spcAft>
                <a:spcPts val="0"/>
              </a:spcAft>
              <a:buClrTx/>
              <a:buSzTx/>
              <a:buFontTx/>
              <a:buNone/>
              <a:tabLst/>
              <a:defRPr/>
            </a:pPr>
            <a:r>
              <a:rPr lang="es-ES" noProof="0" dirty="0" smtClean="0"/>
              <a:t>Todos los equipos de seguridad deben estar en el lugar antes del comienzo de los trabajos. Empleador debe proporcionar equipo de seguridad</a:t>
            </a:r>
          </a:p>
          <a:p>
            <a:pPr marL="0" marR="0" indent="0" algn="l" defTabSz="914400" rtl="0" eaLnBrk="1" fontAlgn="auto" latinLnBrk="0" hangingPunct="1">
              <a:lnSpc>
                <a:spcPct val="100000"/>
              </a:lnSpc>
              <a:spcBef>
                <a:spcPts val="0"/>
              </a:spcBef>
              <a:spcAft>
                <a:spcPts val="0"/>
              </a:spcAft>
              <a:buClrTx/>
              <a:buSzTx/>
              <a:buFontTx/>
              <a:buNone/>
              <a:tabLst/>
              <a:defRPr/>
            </a:pPr>
            <a:r>
              <a:rPr lang="es-ES" noProof="0" dirty="0" smtClean="0"/>
              <a:t>Controles periódicos deben ser llevado a cabo</a:t>
            </a:r>
          </a:p>
          <a:p>
            <a:pPr marL="0" marR="0" indent="0" algn="l" defTabSz="914400" rtl="0" eaLnBrk="1" fontAlgn="auto" latinLnBrk="0" hangingPunct="1">
              <a:lnSpc>
                <a:spcPct val="100000"/>
              </a:lnSpc>
              <a:spcBef>
                <a:spcPts val="0"/>
              </a:spcBef>
              <a:spcAft>
                <a:spcPts val="0"/>
              </a:spcAft>
              <a:buClrTx/>
              <a:buSzTx/>
              <a:buFontTx/>
              <a:buNone/>
              <a:tabLst/>
              <a:defRPr/>
            </a:pPr>
            <a:r>
              <a:rPr lang="es-ES" noProof="0" dirty="0" smtClean="0"/>
              <a:t>Uno</a:t>
            </a:r>
            <a:r>
              <a:rPr lang="es-ES" baseline="0" noProof="0" dirty="0" smtClean="0"/>
              <a:t> o mas de estos medios de protección deben ser utilizados</a:t>
            </a:r>
            <a:endParaRPr lang="es-ES" noProof="0" dirty="0" smtClean="0"/>
          </a:p>
        </p:txBody>
      </p:sp>
      <p:sp>
        <p:nvSpPr>
          <p:cNvPr id="4" name="Slide Number Placeholder 3"/>
          <p:cNvSpPr>
            <a:spLocks noGrp="1"/>
          </p:cNvSpPr>
          <p:nvPr>
            <p:ph type="sldNum" sz="quarter" idx="10"/>
          </p:nvPr>
        </p:nvSpPr>
        <p:spPr/>
        <p:txBody>
          <a:bodyPr/>
          <a:lstStyle/>
          <a:p>
            <a:fld id="{F16DE85C-A58D-4A68-BC58-AC293142C8E5}"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Reference 1926.502(d)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PFAS </a:t>
            </a:r>
            <a:r>
              <a:rPr lang="es-ES" dirty="0" smtClean="0"/>
              <a:t>es un arnés de cuerpo que esta sujeto a un fondeadero seguro para que éste no puede caer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Arial" charset="0"/>
              </a:rPr>
              <a:t>No</a:t>
            </a:r>
            <a:r>
              <a:rPr lang="es-ES" sz="1200" baseline="0" dirty="0" smtClean="0">
                <a:latin typeface="Arial" charset="0"/>
              </a:rPr>
              <a:t> se debe utilizar hasta que sea inspeccionado por personal competente</a:t>
            </a:r>
            <a:endParaRPr lang="en-US" sz="1200" dirty="0" smtClean="0">
              <a:latin typeface="Arial" charset="0"/>
            </a:endParaRPr>
          </a:p>
        </p:txBody>
      </p:sp>
      <p:sp>
        <p:nvSpPr>
          <p:cNvPr id="4" name="Slide Number Placeholder 3"/>
          <p:cNvSpPr>
            <a:spLocks noGrp="1"/>
          </p:cNvSpPr>
          <p:nvPr>
            <p:ph type="sldNum" sz="quarter" idx="10"/>
          </p:nvPr>
        </p:nvSpPr>
        <p:spPr/>
        <p:txBody>
          <a:bodyPr/>
          <a:lstStyle/>
          <a:p>
            <a:fld id="{F16DE85C-A58D-4A68-BC58-AC293142C8E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5" name="AutoShape 3"/>
          <p:cNvSpPr>
            <a:spLocks noChangeArrowheads="1"/>
          </p:cNvSpPr>
          <p:nvPr/>
        </p:nvSpPr>
        <p:spPr bwMode="white">
          <a:xfrm>
            <a:off x="327378" y="488950"/>
            <a:ext cx="8435623" cy="4768850"/>
          </a:xfrm>
          <a:prstGeom prst="roundRect">
            <a:avLst>
              <a:gd name="adj" fmla="val 7310"/>
            </a:avLst>
          </a:prstGeom>
          <a:solidFill>
            <a:schemeClr val="bg1"/>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eaLnBrk="1" hangingPunct="1">
              <a:defRPr/>
            </a:pPr>
            <a:endParaRPr lang="en-US"/>
          </a:p>
        </p:txBody>
      </p:sp>
      <p:sp>
        <p:nvSpPr>
          <p:cNvPr id="253957"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pPr lvl="0"/>
            <a:r>
              <a:rPr lang="en-US" noProof="0" smtClean="0"/>
              <a:t>Click to edit Master title style</a:t>
            </a:r>
          </a:p>
        </p:txBody>
      </p:sp>
      <p:sp>
        <p:nvSpPr>
          <p:cNvPr id="253958"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pPr lvl="0"/>
            <a:r>
              <a:rPr lang="en-US" noProof="0" smtClean="0"/>
              <a:t>Click to edit Master subtitle style</a:t>
            </a:r>
          </a:p>
        </p:txBody>
      </p:sp>
      <p:sp>
        <p:nvSpPr>
          <p:cNvPr id="7" name="Rectangle 7"/>
          <p:cNvSpPr>
            <a:spLocks noGrp="1" noChangeArrowheads="1"/>
          </p:cNvSpPr>
          <p:nvPr>
            <p:ph type="dt" sz="half" idx="10"/>
          </p:nvPr>
        </p:nvSpPr>
        <p:spPr/>
        <p:txBody>
          <a:bodyPr/>
          <a:lstStyle>
            <a:lvl1pPr>
              <a:defRPr/>
            </a:lvl1pPr>
          </a:lstStyle>
          <a:p>
            <a:fld id="{D7D8A364-E9C9-4258-831C-ACBC415F0A5E}" type="datetimeFigureOut">
              <a:rPr lang="en-US" smtClean="0"/>
              <a:pPr/>
              <a:t>2/25/2014</a:t>
            </a:fld>
            <a:endParaRPr lang="en-US"/>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endParaRPr lang="en-US"/>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fld id="{FEDCE38A-4F41-47C4-99F5-7714186FB0F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7D8A364-E9C9-4258-831C-ACBC415F0A5E}" type="datetimeFigureOut">
              <a:rPr lang="en-US" smtClean="0"/>
              <a:pPr/>
              <a:t>2/25/2014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EDCE38A-4F41-47C4-99F5-7714186FB0F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49" y="533400"/>
            <a:ext cx="1924051"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2" y="533400"/>
            <a:ext cx="5619751"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7D8A364-E9C9-4258-831C-ACBC415F0A5E}" type="datetimeFigureOut">
              <a:rPr lang="en-US" smtClean="0"/>
              <a:pPr/>
              <a:t>2/25/2014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EDCE38A-4F41-47C4-99F5-7714186FB0F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D7D8A364-E9C9-4258-831C-ACBC415F0A5E}" type="datetimeFigureOut">
              <a:rPr lang="en-US" smtClean="0"/>
              <a:pPr/>
              <a:t>2/25/2014</a:t>
            </a:fld>
            <a:endParaRPr lang="en-US"/>
          </a:p>
        </p:txBody>
      </p:sp>
      <p:sp>
        <p:nvSpPr>
          <p:cNvPr id="6" name="Footer Placeholder 5"/>
          <p:cNvSpPr>
            <a:spLocks noGrp="1"/>
          </p:cNvSpPr>
          <p:nvPr>
            <p:ph type="ftr" sz="quarter" idx="11"/>
          </p:nvPr>
        </p:nvSpPr>
        <p:spPr>
          <a:xfrm>
            <a:off x="2743200" y="6248400"/>
            <a:ext cx="3657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EDCE38A-4F41-47C4-99F5-7714186FB0F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fld id="{A8255A45-AECB-4064-8BEC-A2659FB1509F}" type="slidenum">
              <a:rPr lang="en-US" smtClean="0"/>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3"/>
          <p:cNvSpPr>
            <a:spLocks noGrp="1"/>
          </p:cNvSpPr>
          <p:nvPr>
            <p:ph type="dt" sz="half" idx="12"/>
          </p:nvPr>
        </p:nvSpPr>
        <p:spPr/>
        <p:txBody>
          <a:bodyPr/>
          <a:lstStyle>
            <a:lvl1pPr>
              <a:defRPr/>
            </a:lvl1pPr>
          </a:lstStyle>
          <a:p>
            <a:fld id="{DC76CDD7-D0F9-4C49-810C-F39443067B3B}" type="datetimeFigureOut">
              <a:rPr lang="en-US" smtClean="0"/>
              <a:pPr/>
              <a:t>2/25/2014</a:t>
            </a:fld>
            <a:endParaRPr lang="en-US"/>
          </a:p>
        </p:txBody>
      </p:sp>
    </p:spTree>
    <p:extLst>
      <p:ext uri="{BB962C8B-B14F-4D97-AF65-F5344CB8AC3E}">
        <p14:creationId xmlns:p14="http://schemas.microsoft.com/office/powerpoint/2010/main" val="36645524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A8255A45-AECB-4064-8BEC-A2659FB1509F}" type="slidenum">
              <a:rPr lang="en-US" smtClean="0"/>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3"/>
          <p:cNvSpPr>
            <a:spLocks noGrp="1"/>
          </p:cNvSpPr>
          <p:nvPr>
            <p:ph type="dt" sz="half" idx="12"/>
          </p:nvPr>
        </p:nvSpPr>
        <p:spPr/>
        <p:txBody>
          <a:bodyPr/>
          <a:lstStyle>
            <a:lvl1pPr>
              <a:defRPr/>
            </a:lvl1pPr>
          </a:lstStyle>
          <a:p>
            <a:fld id="{DC76CDD7-D0F9-4C49-810C-F39443067B3B}" type="datetimeFigureOut">
              <a:rPr lang="en-US" smtClean="0"/>
              <a:pPr/>
              <a:t>2/25/2014</a:t>
            </a:fld>
            <a:endParaRPr lang="en-US"/>
          </a:p>
        </p:txBody>
      </p:sp>
    </p:spTree>
    <p:extLst>
      <p:ext uri="{BB962C8B-B14F-4D97-AF65-F5344CB8AC3E}">
        <p14:creationId xmlns:p14="http://schemas.microsoft.com/office/powerpoint/2010/main" val="6792088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fld id="{A8255A45-AECB-4064-8BEC-A2659FB1509F}" type="slidenum">
              <a:rPr lang="en-US" smtClean="0"/>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3"/>
          <p:cNvSpPr>
            <a:spLocks noGrp="1"/>
          </p:cNvSpPr>
          <p:nvPr>
            <p:ph type="dt" sz="half" idx="12"/>
          </p:nvPr>
        </p:nvSpPr>
        <p:spPr/>
        <p:txBody>
          <a:bodyPr/>
          <a:lstStyle>
            <a:lvl1pPr>
              <a:defRPr/>
            </a:lvl1pPr>
          </a:lstStyle>
          <a:p>
            <a:fld id="{DC76CDD7-D0F9-4C49-810C-F39443067B3B}" type="datetimeFigureOut">
              <a:rPr lang="en-US" smtClean="0"/>
              <a:pPr/>
              <a:t>2/25/2014</a:t>
            </a:fld>
            <a:endParaRPr lang="en-US"/>
          </a:p>
        </p:txBody>
      </p:sp>
    </p:spTree>
    <p:extLst>
      <p:ext uri="{BB962C8B-B14F-4D97-AF65-F5344CB8AC3E}">
        <p14:creationId xmlns:p14="http://schemas.microsoft.com/office/powerpoint/2010/main" val="33258900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fld id="{A8255A45-AECB-4064-8BEC-A2659FB1509F}" type="slidenum">
              <a:rPr lang="en-US" smtClean="0"/>
              <a:pPr/>
              <a:t>‹#›</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Date Placeholder 3"/>
          <p:cNvSpPr>
            <a:spLocks noGrp="1"/>
          </p:cNvSpPr>
          <p:nvPr>
            <p:ph type="dt" sz="half" idx="12"/>
          </p:nvPr>
        </p:nvSpPr>
        <p:spPr/>
        <p:txBody>
          <a:bodyPr/>
          <a:lstStyle>
            <a:lvl1pPr>
              <a:defRPr/>
            </a:lvl1pPr>
          </a:lstStyle>
          <a:p>
            <a:fld id="{DC76CDD7-D0F9-4C49-810C-F39443067B3B}" type="datetimeFigureOut">
              <a:rPr lang="en-US" smtClean="0"/>
              <a:pPr/>
              <a:t>2/25/2014</a:t>
            </a:fld>
            <a:endParaRPr lang="en-US"/>
          </a:p>
        </p:txBody>
      </p:sp>
    </p:spTree>
    <p:extLst>
      <p:ext uri="{BB962C8B-B14F-4D97-AF65-F5344CB8AC3E}">
        <p14:creationId xmlns:p14="http://schemas.microsoft.com/office/powerpoint/2010/main" val="35589221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fld id="{A8255A45-AECB-4064-8BEC-A2659FB1509F}" type="slidenum">
              <a:rPr lang="en-US" smtClean="0"/>
              <a:pPr/>
              <a:t>‹#›</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Date Placeholder 3"/>
          <p:cNvSpPr>
            <a:spLocks noGrp="1"/>
          </p:cNvSpPr>
          <p:nvPr>
            <p:ph type="dt" sz="half" idx="12"/>
          </p:nvPr>
        </p:nvSpPr>
        <p:spPr/>
        <p:txBody>
          <a:bodyPr/>
          <a:lstStyle>
            <a:lvl1pPr>
              <a:defRPr/>
            </a:lvl1pPr>
          </a:lstStyle>
          <a:p>
            <a:fld id="{DC76CDD7-D0F9-4C49-810C-F39443067B3B}" type="datetimeFigureOut">
              <a:rPr lang="en-US" smtClean="0"/>
              <a:pPr/>
              <a:t>2/25/2014</a:t>
            </a:fld>
            <a:endParaRPr lang="en-US"/>
          </a:p>
        </p:txBody>
      </p:sp>
    </p:spTree>
    <p:extLst>
      <p:ext uri="{BB962C8B-B14F-4D97-AF65-F5344CB8AC3E}">
        <p14:creationId xmlns:p14="http://schemas.microsoft.com/office/powerpoint/2010/main" val="30578563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fld id="{A8255A45-AECB-4064-8BEC-A2659FB1509F}" type="slidenum">
              <a:rPr lang="en-US" smtClean="0"/>
              <a:pPr/>
              <a:t>‹#›</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Date Placeholder 3"/>
          <p:cNvSpPr>
            <a:spLocks noGrp="1"/>
          </p:cNvSpPr>
          <p:nvPr>
            <p:ph type="dt" sz="half" idx="12"/>
          </p:nvPr>
        </p:nvSpPr>
        <p:spPr/>
        <p:txBody>
          <a:bodyPr/>
          <a:lstStyle>
            <a:lvl1pPr>
              <a:defRPr/>
            </a:lvl1pPr>
          </a:lstStyle>
          <a:p>
            <a:fld id="{DC76CDD7-D0F9-4C49-810C-F39443067B3B}" type="datetimeFigureOut">
              <a:rPr lang="en-US" smtClean="0"/>
              <a:pPr/>
              <a:t>2/25/2014</a:t>
            </a:fld>
            <a:endParaRPr lang="en-US"/>
          </a:p>
        </p:txBody>
      </p:sp>
    </p:spTree>
    <p:extLst>
      <p:ext uri="{BB962C8B-B14F-4D97-AF65-F5344CB8AC3E}">
        <p14:creationId xmlns:p14="http://schemas.microsoft.com/office/powerpoint/2010/main" val="24530291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A8255A45-AECB-4064-8BEC-A2659FB1509F}" type="slidenum">
              <a:rPr lang="en-US" smtClean="0"/>
              <a:pPr/>
              <a:t>‹#›</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Date Placeholder 3"/>
          <p:cNvSpPr>
            <a:spLocks noGrp="1"/>
          </p:cNvSpPr>
          <p:nvPr>
            <p:ph type="dt" sz="half" idx="12"/>
          </p:nvPr>
        </p:nvSpPr>
        <p:spPr/>
        <p:txBody>
          <a:bodyPr/>
          <a:lstStyle>
            <a:lvl1pPr>
              <a:defRPr/>
            </a:lvl1pPr>
          </a:lstStyle>
          <a:p>
            <a:fld id="{DC76CDD7-D0F9-4C49-810C-F39443067B3B}" type="datetimeFigureOut">
              <a:rPr lang="en-US" smtClean="0"/>
              <a:pPr/>
              <a:t>2/25/2014</a:t>
            </a:fld>
            <a:endParaRPr lang="en-US"/>
          </a:p>
        </p:txBody>
      </p:sp>
    </p:spTree>
    <p:extLst>
      <p:ext uri="{BB962C8B-B14F-4D97-AF65-F5344CB8AC3E}">
        <p14:creationId xmlns:p14="http://schemas.microsoft.com/office/powerpoint/2010/main" val="5091909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D7D8A364-E9C9-4258-831C-ACBC415F0A5E}" type="datetimeFigureOut">
              <a:rPr lang="en-US" smtClean="0"/>
              <a:pPr/>
              <a:t>2/25/2014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EDCE38A-4F41-47C4-99F5-7714186FB0F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fld id="{A8255A45-AECB-4064-8BEC-A2659FB1509F}" type="slidenum">
              <a:rPr lang="en-US" smtClean="0"/>
              <a:pPr/>
              <a:t>‹#›</a:t>
            </a:fld>
            <a:endParaRPr lang="en-US"/>
          </a:p>
        </p:txBody>
      </p:sp>
      <p:sp>
        <p:nvSpPr>
          <p:cNvPr id="6" name="Footer Placeholder 4"/>
          <p:cNvSpPr>
            <a:spLocks noGrp="1"/>
          </p:cNvSpPr>
          <p:nvPr>
            <p:ph type="ftr" sz="quarter" idx="15"/>
          </p:nvPr>
        </p:nvSpPr>
        <p:spPr/>
        <p:txBody>
          <a:bodyPr/>
          <a:lstStyle>
            <a:lvl1pPr>
              <a:defRPr/>
            </a:lvl1pPr>
          </a:lstStyle>
          <a:p>
            <a:endParaRPr lang="en-US"/>
          </a:p>
        </p:txBody>
      </p:sp>
      <p:sp>
        <p:nvSpPr>
          <p:cNvPr id="7" name="Date Placeholder 3"/>
          <p:cNvSpPr>
            <a:spLocks noGrp="1"/>
          </p:cNvSpPr>
          <p:nvPr>
            <p:ph type="dt" sz="half" idx="16"/>
          </p:nvPr>
        </p:nvSpPr>
        <p:spPr/>
        <p:txBody>
          <a:bodyPr/>
          <a:lstStyle>
            <a:lvl1pPr>
              <a:defRPr/>
            </a:lvl1pPr>
          </a:lstStyle>
          <a:p>
            <a:fld id="{DC76CDD7-D0F9-4C49-810C-F39443067B3B}" type="datetimeFigureOut">
              <a:rPr lang="en-US" smtClean="0"/>
              <a:pPr/>
              <a:t>2/25/2014</a:t>
            </a:fld>
            <a:endParaRPr lang="en-US"/>
          </a:p>
        </p:txBody>
      </p:sp>
    </p:spTree>
    <p:extLst>
      <p:ext uri="{BB962C8B-B14F-4D97-AF65-F5344CB8AC3E}">
        <p14:creationId xmlns:p14="http://schemas.microsoft.com/office/powerpoint/2010/main" val="38044108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A8255A45-AECB-4064-8BEC-A2659FB1509F}" type="slidenum">
              <a:rPr lang="en-US" smtClean="0"/>
              <a:pPr/>
              <a:t>‹#›</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Date Placeholder 3"/>
          <p:cNvSpPr>
            <a:spLocks noGrp="1"/>
          </p:cNvSpPr>
          <p:nvPr>
            <p:ph type="dt" sz="half" idx="12"/>
          </p:nvPr>
        </p:nvSpPr>
        <p:spPr/>
        <p:txBody>
          <a:bodyPr/>
          <a:lstStyle>
            <a:lvl1pPr>
              <a:defRPr/>
            </a:lvl1pPr>
          </a:lstStyle>
          <a:p>
            <a:fld id="{DC76CDD7-D0F9-4C49-810C-F39443067B3B}" type="datetimeFigureOut">
              <a:rPr lang="en-US" smtClean="0"/>
              <a:pPr/>
              <a:t>2/25/2014</a:t>
            </a:fld>
            <a:endParaRPr lang="en-US"/>
          </a:p>
        </p:txBody>
      </p:sp>
    </p:spTree>
    <p:extLst>
      <p:ext uri="{BB962C8B-B14F-4D97-AF65-F5344CB8AC3E}">
        <p14:creationId xmlns:p14="http://schemas.microsoft.com/office/powerpoint/2010/main" val="24471642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A8255A45-AECB-4064-8BEC-A2659FB1509F}" type="slidenum">
              <a:rPr lang="en-US" smtClean="0"/>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3"/>
          <p:cNvSpPr>
            <a:spLocks noGrp="1"/>
          </p:cNvSpPr>
          <p:nvPr>
            <p:ph type="dt" sz="half" idx="12"/>
          </p:nvPr>
        </p:nvSpPr>
        <p:spPr/>
        <p:txBody>
          <a:bodyPr/>
          <a:lstStyle>
            <a:lvl1pPr>
              <a:defRPr/>
            </a:lvl1pPr>
          </a:lstStyle>
          <a:p>
            <a:fld id="{DC76CDD7-D0F9-4C49-810C-F39443067B3B}" type="datetimeFigureOut">
              <a:rPr lang="en-US" smtClean="0"/>
              <a:pPr/>
              <a:t>2/25/2014</a:t>
            </a:fld>
            <a:endParaRPr lang="en-US"/>
          </a:p>
        </p:txBody>
      </p:sp>
    </p:spTree>
    <p:extLst>
      <p:ext uri="{BB962C8B-B14F-4D97-AF65-F5344CB8AC3E}">
        <p14:creationId xmlns:p14="http://schemas.microsoft.com/office/powerpoint/2010/main" val="37220525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A8255A45-AECB-4064-8BEC-A2659FB1509F}" type="slidenum">
              <a:rPr lang="en-US" smtClean="0"/>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3"/>
          <p:cNvSpPr>
            <a:spLocks noGrp="1"/>
          </p:cNvSpPr>
          <p:nvPr>
            <p:ph type="dt" sz="half" idx="12"/>
          </p:nvPr>
        </p:nvSpPr>
        <p:spPr/>
        <p:txBody>
          <a:bodyPr/>
          <a:lstStyle>
            <a:lvl1pPr>
              <a:defRPr/>
            </a:lvl1pPr>
          </a:lstStyle>
          <a:p>
            <a:fld id="{DC76CDD7-D0F9-4C49-810C-F39443067B3B}" type="datetimeFigureOut">
              <a:rPr lang="en-US" smtClean="0"/>
              <a:pPr/>
              <a:t>2/25/2014</a:t>
            </a:fld>
            <a:endParaRPr lang="en-US"/>
          </a:p>
        </p:txBody>
      </p:sp>
    </p:spTree>
    <p:extLst>
      <p:ext uri="{BB962C8B-B14F-4D97-AF65-F5344CB8AC3E}">
        <p14:creationId xmlns:p14="http://schemas.microsoft.com/office/powerpoint/2010/main" val="1061006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9050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0005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ln/>
        </p:spPr>
        <p:txBody>
          <a:bodyPr/>
          <a:lstStyle>
            <a:lvl1pPr>
              <a:defRPr/>
            </a:lvl1pPr>
          </a:lstStyle>
          <a:p>
            <a:fld id="{A8255A45-AECB-4064-8BEC-A2659FB1509F}" type="slidenum">
              <a:rPr lang="en-US" smtClean="0"/>
              <a:pPr/>
              <a:t>‹#›</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Date Placeholder 3"/>
          <p:cNvSpPr>
            <a:spLocks noGrp="1"/>
          </p:cNvSpPr>
          <p:nvPr>
            <p:ph type="dt" sz="half" idx="12"/>
          </p:nvPr>
        </p:nvSpPr>
        <p:spPr/>
        <p:txBody>
          <a:bodyPr/>
          <a:lstStyle>
            <a:lvl1pPr>
              <a:defRPr/>
            </a:lvl1pPr>
          </a:lstStyle>
          <a:p>
            <a:fld id="{DC76CDD7-D0F9-4C49-810C-F39443067B3B}" type="datetimeFigureOut">
              <a:rPr lang="en-US" smtClean="0"/>
              <a:pPr/>
              <a:t>2/25/2014</a:t>
            </a:fld>
            <a:endParaRPr lang="en-US"/>
          </a:p>
        </p:txBody>
      </p:sp>
    </p:spTree>
    <p:extLst>
      <p:ext uri="{BB962C8B-B14F-4D97-AF65-F5344CB8AC3E}">
        <p14:creationId xmlns:p14="http://schemas.microsoft.com/office/powerpoint/2010/main" val="26163401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a:p>
        </p:txBody>
      </p:sp>
      <p:sp>
        <p:nvSpPr>
          <p:cNvPr id="53253"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pPr lvl="0"/>
            <a:r>
              <a:rPr lang="en-US" noProof="0" smtClean="0"/>
              <a:t>Click to edit Master title style</a:t>
            </a:r>
          </a:p>
        </p:txBody>
      </p:sp>
      <p:sp>
        <p:nvSpPr>
          <p:cNvPr id="53254"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pPr lvl="0"/>
            <a:r>
              <a:rPr lang="en-US" noProof="0" smtClean="0"/>
              <a:t>Click to edit Master subtitle style</a:t>
            </a:r>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fld id="{63B3BF0B-D3E2-454E-B4BF-47C419FCA92A}" type="slidenum">
              <a:rPr lang="en-US"/>
              <a:pPr/>
              <a:t>‹#›</a:t>
            </a:fld>
            <a:endParaRPr lang="en-US"/>
          </a:p>
        </p:txBody>
      </p:sp>
    </p:spTree>
    <p:extLst>
      <p:ext uri="{BB962C8B-B14F-4D97-AF65-F5344CB8AC3E}">
        <p14:creationId xmlns:p14="http://schemas.microsoft.com/office/powerpoint/2010/main" val="38885115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202D0B-5B67-A544-811C-0B31CB4ACC46}" type="slidenum">
              <a:rPr lang="en-US"/>
              <a:pPr/>
              <a:t>‹#›</a:t>
            </a:fld>
            <a:endParaRPr lang="en-US"/>
          </a:p>
        </p:txBody>
      </p:sp>
    </p:spTree>
    <p:extLst>
      <p:ext uri="{BB962C8B-B14F-4D97-AF65-F5344CB8AC3E}">
        <p14:creationId xmlns:p14="http://schemas.microsoft.com/office/powerpoint/2010/main" val="13782226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431226C-5E48-5B46-9DEE-68F187FCAF13}" type="slidenum">
              <a:rPr lang="en-US"/>
              <a:pPr/>
              <a:t>‹#›</a:t>
            </a:fld>
            <a:endParaRPr lang="en-US"/>
          </a:p>
        </p:txBody>
      </p:sp>
    </p:spTree>
    <p:extLst>
      <p:ext uri="{BB962C8B-B14F-4D97-AF65-F5344CB8AC3E}">
        <p14:creationId xmlns:p14="http://schemas.microsoft.com/office/powerpoint/2010/main" val="9971231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5E5F78B-7F46-4844-B26A-81E3821F0E17}" type="slidenum">
              <a:rPr lang="en-US"/>
              <a:pPr/>
              <a:t>‹#›</a:t>
            </a:fld>
            <a:endParaRPr lang="en-US"/>
          </a:p>
        </p:txBody>
      </p:sp>
    </p:spTree>
    <p:extLst>
      <p:ext uri="{BB962C8B-B14F-4D97-AF65-F5344CB8AC3E}">
        <p14:creationId xmlns:p14="http://schemas.microsoft.com/office/powerpoint/2010/main" val="32410039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2FA1D05-CFC2-444E-969D-7CDD9A9FF9F9}" type="slidenum">
              <a:rPr lang="en-US"/>
              <a:pPr/>
              <a:t>‹#›</a:t>
            </a:fld>
            <a:endParaRPr lang="en-US"/>
          </a:p>
        </p:txBody>
      </p:sp>
    </p:spTree>
    <p:extLst>
      <p:ext uri="{BB962C8B-B14F-4D97-AF65-F5344CB8AC3E}">
        <p14:creationId xmlns:p14="http://schemas.microsoft.com/office/powerpoint/2010/main" val="14912994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7D8A364-E9C9-4258-831C-ACBC415F0A5E}" type="datetimeFigureOut">
              <a:rPr lang="en-US" smtClean="0"/>
              <a:pPr/>
              <a:t>2/25/2014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EDCE38A-4F41-47C4-99F5-7714186FB0F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28070D4-AC35-D841-A794-B4FA40E354E4}" type="slidenum">
              <a:rPr lang="en-US"/>
              <a:pPr/>
              <a:t>‹#›</a:t>
            </a:fld>
            <a:endParaRPr lang="en-US"/>
          </a:p>
        </p:txBody>
      </p:sp>
    </p:spTree>
    <p:extLst>
      <p:ext uri="{BB962C8B-B14F-4D97-AF65-F5344CB8AC3E}">
        <p14:creationId xmlns:p14="http://schemas.microsoft.com/office/powerpoint/2010/main" val="24568283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D4DFB05-5377-414E-87CE-BF8C60D953FB}" type="slidenum">
              <a:rPr lang="en-US"/>
              <a:pPr/>
              <a:t>‹#›</a:t>
            </a:fld>
            <a:endParaRPr lang="en-US"/>
          </a:p>
        </p:txBody>
      </p:sp>
    </p:spTree>
    <p:extLst>
      <p:ext uri="{BB962C8B-B14F-4D97-AF65-F5344CB8AC3E}">
        <p14:creationId xmlns:p14="http://schemas.microsoft.com/office/powerpoint/2010/main" val="32987680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C891C4F-900C-BC4A-80FE-4E355A83FEEB}" type="slidenum">
              <a:rPr lang="en-US"/>
              <a:pPr/>
              <a:t>‹#›</a:t>
            </a:fld>
            <a:endParaRPr lang="en-US"/>
          </a:p>
        </p:txBody>
      </p:sp>
    </p:spTree>
    <p:extLst>
      <p:ext uri="{BB962C8B-B14F-4D97-AF65-F5344CB8AC3E}">
        <p14:creationId xmlns:p14="http://schemas.microsoft.com/office/powerpoint/2010/main" val="29043121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DC315E5-28F8-9040-B9A2-AA4D35E39280}" type="slidenum">
              <a:rPr lang="en-US"/>
              <a:pPr/>
              <a:t>‹#›</a:t>
            </a:fld>
            <a:endParaRPr lang="en-US"/>
          </a:p>
        </p:txBody>
      </p:sp>
    </p:spTree>
    <p:extLst>
      <p:ext uri="{BB962C8B-B14F-4D97-AF65-F5344CB8AC3E}">
        <p14:creationId xmlns:p14="http://schemas.microsoft.com/office/powerpoint/2010/main" val="17108836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5C5CE77-C305-1F4D-B1F2-75AF061849B8}" type="slidenum">
              <a:rPr lang="en-US"/>
              <a:pPr/>
              <a:t>‹#›</a:t>
            </a:fld>
            <a:endParaRPr lang="en-US"/>
          </a:p>
        </p:txBody>
      </p:sp>
    </p:spTree>
    <p:extLst>
      <p:ext uri="{BB962C8B-B14F-4D97-AF65-F5344CB8AC3E}">
        <p14:creationId xmlns:p14="http://schemas.microsoft.com/office/powerpoint/2010/main" val="30095134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F284047-78B0-8D43-B9A0-01F67AC846AF}" type="slidenum">
              <a:rPr lang="en-US"/>
              <a:pPr/>
              <a:t>‹#›</a:t>
            </a:fld>
            <a:endParaRPr lang="en-US"/>
          </a:p>
        </p:txBody>
      </p:sp>
    </p:spTree>
    <p:extLst>
      <p:ext uri="{BB962C8B-B14F-4D97-AF65-F5344CB8AC3E}">
        <p14:creationId xmlns:p14="http://schemas.microsoft.com/office/powerpoint/2010/main" val="3206261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9050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0005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2701E34F-1A4C-AA45-9ED8-66CE0ED4B42D}" type="slidenum">
              <a:rPr lang="en-US"/>
              <a:pPr/>
              <a:t>‹#›</a:t>
            </a:fld>
            <a:endParaRPr lang="en-US"/>
          </a:p>
        </p:txBody>
      </p:sp>
    </p:spTree>
    <p:extLst>
      <p:ext uri="{BB962C8B-B14F-4D97-AF65-F5344CB8AC3E}">
        <p14:creationId xmlns:p14="http://schemas.microsoft.com/office/powerpoint/2010/main" val="20114732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905000"/>
            <a:ext cx="3771900" cy="4038600"/>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EC6446D-3BBA-3F4C-A611-5F95792D3EFF}" type="slidenum">
              <a:rPr lang="en-US"/>
              <a:pPr/>
              <a:t>‹#›</a:t>
            </a:fld>
            <a:endParaRPr lang="en-US"/>
          </a:p>
        </p:txBody>
      </p:sp>
    </p:spTree>
    <p:extLst>
      <p:ext uri="{BB962C8B-B14F-4D97-AF65-F5344CB8AC3E}">
        <p14:creationId xmlns:p14="http://schemas.microsoft.com/office/powerpoint/2010/main" val="38240823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98E24D7-9340-1F43-B564-1D7951EEF10F}" type="slidenum">
              <a:rPr lang="en-US"/>
              <a:pPr/>
              <a:t>‹#›</a:t>
            </a:fld>
            <a:endParaRPr lang="en-US"/>
          </a:p>
        </p:txBody>
      </p:sp>
    </p:spTree>
    <p:extLst>
      <p:ext uri="{BB962C8B-B14F-4D97-AF65-F5344CB8AC3E}">
        <p14:creationId xmlns:p14="http://schemas.microsoft.com/office/powerpoint/2010/main" val="8663580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62000" y="1905000"/>
            <a:ext cx="3771900" cy="40386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8018543-CD3C-B440-A2EB-B92C8EE5D0C8}" type="slidenum">
              <a:rPr lang="en-US"/>
              <a:pPr/>
              <a:t>‹#›</a:t>
            </a:fld>
            <a:endParaRPr lang="en-US"/>
          </a:p>
        </p:txBody>
      </p:sp>
    </p:spTree>
    <p:extLst>
      <p:ext uri="{BB962C8B-B14F-4D97-AF65-F5344CB8AC3E}">
        <p14:creationId xmlns:p14="http://schemas.microsoft.com/office/powerpoint/2010/main" val="29822244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1"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1"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7D8A364-E9C9-4258-831C-ACBC415F0A5E}" type="datetimeFigureOut">
              <a:rPr lang="en-US" smtClean="0"/>
              <a:pPr/>
              <a:t>2/25/2014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EDCE38A-4F41-47C4-99F5-7714186FB0F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7D8A364-E9C9-4258-831C-ACBC415F0A5E}" type="datetimeFigureOut">
              <a:rPr lang="en-US" smtClean="0"/>
              <a:pPr/>
              <a:t>2/25/2014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FEDCE38A-4F41-47C4-99F5-7714186FB0F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7D8A364-E9C9-4258-831C-ACBC415F0A5E}" type="datetimeFigureOut">
              <a:rPr lang="en-US" smtClean="0"/>
              <a:pPr/>
              <a:t>2/25/2014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FEDCE38A-4F41-47C4-99F5-7714186FB0F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7D8A364-E9C9-4258-831C-ACBC415F0A5E}" type="datetimeFigureOut">
              <a:rPr lang="en-US" smtClean="0"/>
              <a:pPr/>
              <a:t>2/25/2014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FEDCE38A-4F41-47C4-99F5-7714186FB0F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7D8A364-E9C9-4258-831C-ACBC415F0A5E}" type="datetimeFigureOut">
              <a:rPr lang="en-US" smtClean="0"/>
              <a:pPr/>
              <a:t>2/25/2014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EDCE38A-4F41-47C4-99F5-7714186FB0F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7D8A364-E9C9-4258-831C-ACBC415F0A5E}" type="datetimeFigureOut">
              <a:rPr lang="en-US" smtClean="0"/>
              <a:pPr/>
              <a:t>2/25/2014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EDCE38A-4F41-47C4-99F5-7714186FB0F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62000" y="533400"/>
            <a:ext cx="7696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762000" y="1905000"/>
            <a:ext cx="76962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2932" name="Rectangle 4"/>
          <p:cNvSpPr>
            <a:spLocks noGrp="1" noChangeArrowheads="1"/>
          </p:cNvSpPr>
          <p:nvPr>
            <p:ph type="dt" sz="half" idx="2"/>
          </p:nvPr>
        </p:nvSpPr>
        <p:spPr bwMode="auto">
          <a:xfrm>
            <a:off x="762000" y="6391275"/>
            <a:ext cx="2057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vl1pPr>
          </a:lstStyle>
          <a:p>
            <a:fld id="{D7D8A364-E9C9-4258-831C-ACBC415F0A5E}" type="datetimeFigureOut">
              <a:rPr lang="en-US" smtClean="0"/>
              <a:pPr/>
              <a:t>2/25/2014</a:t>
            </a:fld>
            <a:endParaRPr lang="en-US"/>
          </a:p>
        </p:txBody>
      </p:sp>
      <p:sp>
        <p:nvSpPr>
          <p:cNvPr id="252933" name="Rectangle 5"/>
          <p:cNvSpPr>
            <a:spLocks noGrp="1" noChangeArrowheads="1"/>
          </p:cNvSpPr>
          <p:nvPr>
            <p:ph type="ftr" sz="quarter" idx="3"/>
          </p:nvPr>
        </p:nvSpPr>
        <p:spPr bwMode="auto">
          <a:xfrm>
            <a:off x="3352800" y="6403975"/>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252934" name="Rectangle 6"/>
          <p:cNvSpPr>
            <a:spLocks noGrp="1" noChangeArrowheads="1"/>
          </p:cNvSpPr>
          <p:nvPr>
            <p:ph type="sldNum" sz="quarter" idx="4"/>
          </p:nvPr>
        </p:nvSpPr>
        <p:spPr bwMode="auto">
          <a:xfrm>
            <a:off x="6858000" y="6400800"/>
            <a:ext cx="16002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vl1pPr>
          </a:lstStyle>
          <a:p>
            <a:fld id="{FEDCE38A-4F41-47C4-99F5-7714186FB0FC}" type="slidenum">
              <a:rPr lang="en-US" smtClean="0"/>
              <a:pPr/>
              <a:t>‹#›</a:t>
            </a:fld>
            <a:endParaRPr lang="en-US"/>
          </a:p>
        </p:txBody>
      </p:sp>
      <p:grpSp>
        <p:nvGrpSpPr>
          <p:cNvPr id="2" name="Group 7"/>
          <p:cNvGrpSpPr>
            <a:grpSpLocks/>
          </p:cNvGrpSpPr>
          <p:nvPr/>
        </p:nvGrpSpPr>
        <p:grpSpPr bwMode="auto">
          <a:xfrm>
            <a:off x="167924" y="228600"/>
            <a:ext cx="8823677" cy="6096000"/>
            <a:chOff x="106" y="144"/>
            <a:chExt cx="5558" cy="3840"/>
          </a:xfrm>
        </p:grpSpPr>
        <p:sp>
          <p:nvSpPr>
            <p:cNvPr id="103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1033"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txStyles>
    <p:titleStyle>
      <a:lvl1pPr algn="l" rtl="0" eaLnBrk="1" fontAlgn="base" hangingPunct="1">
        <a:spcBef>
          <a:spcPct val="0"/>
        </a:spcBef>
        <a:spcAft>
          <a:spcPct val="0"/>
        </a:spcAft>
        <a:defRPr sz="3300">
          <a:solidFill>
            <a:schemeClr val="tx2"/>
          </a:solidFill>
          <a:latin typeface="+mj-lt"/>
          <a:ea typeface="+mj-ea"/>
          <a:cs typeface="+mj-cs"/>
        </a:defRPr>
      </a:lvl1pPr>
      <a:lvl2pPr algn="l" rtl="0" eaLnBrk="1" fontAlgn="base" hangingPunct="1">
        <a:spcBef>
          <a:spcPct val="0"/>
        </a:spcBef>
        <a:spcAft>
          <a:spcPct val="0"/>
        </a:spcAft>
        <a:defRPr sz="3300">
          <a:solidFill>
            <a:schemeClr val="tx2"/>
          </a:solidFill>
          <a:latin typeface="Arial Black" pitchFamily="34" charset="0"/>
        </a:defRPr>
      </a:lvl2pPr>
      <a:lvl3pPr algn="l" rtl="0" eaLnBrk="1" fontAlgn="base" hangingPunct="1">
        <a:spcBef>
          <a:spcPct val="0"/>
        </a:spcBef>
        <a:spcAft>
          <a:spcPct val="0"/>
        </a:spcAft>
        <a:defRPr sz="3300">
          <a:solidFill>
            <a:schemeClr val="tx2"/>
          </a:solidFill>
          <a:latin typeface="Arial Black" pitchFamily="34" charset="0"/>
        </a:defRPr>
      </a:lvl3pPr>
      <a:lvl4pPr algn="l" rtl="0" eaLnBrk="1" fontAlgn="base" hangingPunct="1">
        <a:spcBef>
          <a:spcPct val="0"/>
        </a:spcBef>
        <a:spcAft>
          <a:spcPct val="0"/>
        </a:spcAft>
        <a:defRPr sz="3300">
          <a:solidFill>
            <a:schemeClr val="tx2"/>
          </a:solidFill>
          <a:latin typeface="Arial Black" pitchFamily="34" charset="0"/>
        </a:defRPr>
      </a:lvl4pPr>
      <a:lvl5pPr algn="l" rtl="0" eaLnBrk="1" fontAlgn="base" hangingPunct="1">
        <a:spcBef>
          <a:spcPct val="0"/>
        </a:spcBef>
        <a:spcAft>
          <a:spcPct val="0"/>
        </a:spcAft>
        <a:defRPr sz="3300">
          <a:solidFill>
            <a:schemeClr val="tx2"/>
          </a:solidFill>
          <a:latin typeface="Arial Black" pitchFamily="34" charset="0"/>
        </a:defRPr>
      </a:lvl5pPr>
      <a:lvl6pPr marL="457200" algn="l" rtl="0" eaLnBrk="1" fontAlgn="base" hangingPunct="1">
        <a:spcBef>
          <a:spcPct val="0"/>
        </a:spcBef>
        <a:spcAft>
          <a:spcPct val="0"/>
        </a:spcAft>
        <a:defRPr sz="3300">
          <a:solidFill>
            <a:schemeClr val="tx2"/>
          </a:solidFill>
          <a:latin typeface="Arial Black" pitchFamily="34" charset="0"/>
        </a:defRPr>
      </a:lvl6pPr>
      <a:lvl7pPr marL="914400" algn="l" rtl="0" eaLnBrk="1" fontAlgn="base" hangingPunct="1">
        <a:spcBef>
          <a:spcPct val="0"/>
        </a:spcBef>
        <a:spcAft>
          <a:spcPct val="0"/>
        </a:spcAft>
        <a:defRPr sz="3300">
          <a:solidFill>
            <a:schemeClr val="tx2"/>
          </a:solidFill>
          <a:latin typeface="Arial Black" pitchFamily="34" charset="0"/>
        </a:defRPr>
      </a:lvl7pPr>
      <a:lvl8pPr marL="1371600" algn="l" rtl="0" eaLnBrk="1" fontAlgn="base" hangingPunct="1">
        <a:spcBef>
          <a:spcPct val="0"/>
        </a:spcBef>
        <a:spcAft>
          <a:spcPct val="0"/>
        </a:spcAft>
        <a:defRPr sz="3300">
          <a:solidFill>
            <a:schemeClr val="tx2"/>
          </a:solidFill>
          <a:latin typeface="Arial Black" pitchFamily="34" charset="0"/>
        </a:defRPr>
      </a:lvl8pPr>
      <a:lvl9pPr marL="1828800" algn="l" rtl="0" eaLnBrk="1" fontAlgn="base" hangingPunct="1">
        <a:spcBef>
          <a:spcPct val="0"/>
        </a:spcBef>
        <a:spcAft>
          <a:spcPct val="0"/>
        </a:spcAft>
        <a:defRPr sz="3300">
          <a:solidFill>
            <a:schemeClr val="tx2"/>
          </a:solidFill>
          <a:latin typeface="Arial Black" pitchFamily="34" charset="0"/>
        </a:defRPr>
      </a:lvl9pPr>
    </p:titleStyle>
    <p:bodyStyle>
      <a:lvl1pPr marL="342900" indent="-342900" algn="l" rtl="0" eaLnBrk="1" fontAlgn="base" hangingPunct="1">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150000"/>
        <a:buChar char="•"/>
        <a:defRPr sz="2600">
          <a:solidFill>
            <a:schemeClr val="tx1"/>
          </a:solidFill>
          <a:latin typeface="+mn-lt"/>
        </a:defRPr>
      </a:lvl2pPr>
      <a:lvl3pPr marL="1143000" indent="-228600" algn="l" rtl="0" eaLnBrk="1" fontAlgn="base" hangingPunct="1">
        <a:spcBef>
          <a:spcPct val="20000"/>
        </a:spcBef>
        <a:spcAft>
          <a:spcPct val="0"/>
        </a:spcAft>
        <a:buClr>
          <a:schemeClr val="tx1"/>
        </a:buClr>
        <a:buSzPct val="150000"/>
        <a:buChar char="•"/>
        <a:defRPr sz="2200">
          <a:solidFill>
            <a:schemeClr val="tx1"/>
          </a:solidFill>
          <a:latin typeface="+mn-lt"/>
        </a:defRPr>
      </a:lvl3pPr>
      <a:lvl4pPr marL="1600200" indent="-228600" algn="l" rtl="0" eaLnBrk="1" fontAlgn="base" hangingPunct="1">
        <a:spcBef>
          <a:spcPct val="20000"/>
        </a:spcBef>
        <a:spcAft>
          <a:spcPct val="0"/>
        </a:spcAft>
        <a:buClr>
          <a:schemeClr val="tx2"/>
        </a:buClr>
        <a:buSzPct val="150000"/>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2051"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a:solidFill>
                  <a:srgbClr val="FFFFFF"/>
                </a:solidFill>
              </a:defRPr>
            </a:lvl1pPr>
          </a:lstStyle>
          <a:p>
            <a:fld id="{A8255A45-AECB-4064-8BEC-A2659FB1509F}" type="slidenum">
              <a:rPr lang="en-US" smtClean="0"/>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ea typeface="+mn-ea"/>
              </a:defRPr>
            </a:lvl1pPr>
          </a:lstStyle>
          <a:p>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ea typeface="+mn-ea"/>
              </a:defRPr>
            </a:lvl1pPr>
          </a:lstStyle>
          <a:p>
            <a:fld id="{DC76CDD7-D0F9-4C49-810C-F39443067B3B}" type="datetimeFigureOut">
              <a:rPr lang="en-US" smtClean="0"/>
              <a:pPr/>
              <a:t>2/25/2014</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txStyles>
    <p:titleStyle>
      <a:lvl1pPr algn="l" rtl="0" eaLnBrk="1" fontAlgn="base" hangingPunct="1">
        <a:spcBef>
          <a:spcPct val="0"/>
        </a:spcBef>
        <a:spcAft>
          <a:spcPct val="0"/>
        </a:spcAft>
        <a:defRPr sz="4600" kern="1200" spc="-100">
          <a:solidFill>
            <a:schemeClr val="tx2"/>
          </a:solidFill>
          <a:latin typeface="+mj-lt"/>
          <a:ea typeface="ＭＳ Ｐゴシック" charset="0"/>
          <a:cs typeface="+mj-cs"/>
        </a:defRPr>
      </a:lvl1pPr>
      <a:lvl2pPr algn="l" rtl="0" eaLnBrk="1" fontAlgn="base" hangingPunct="1">
        <a:spcBef>
          <a:spcPct val="0"/>
        </a:spcBef>
        <a:spcAft>
          <a:spcPct val="0"/>
        </a:spcAft>
        <a:defRPr sz="4600">
          <a:solidFill>
            <a:schemeClr val="tx2"/>
          </a:solidFill>
          <a:latin typeface="Cambria" pitchFamily="18" charset="0"/>
          <a:ea typeface="ＭＳ Ｐゴシック" charset="0"/>
        </a:defRPr>
      </a:lvl2pPr>
      <a:lvl3pPr algn="l" rtl="0" eaLnBrk="1" fontAlgn="base" hangingPunct="1">
        <a:spcBef>
          <a:spcPct val="0"/>
        </a:spcBef>
        <a:spcAft>
          <a:spcPct val="0"/>
        </a:spcAft>
        <a:defRPr sz="4600">
          <a:solidFill>
            <a:schemeClr val="tx2"/>
          </a:solidFill>
          <a:latin typeface="Cambria" pitchFamily="18" charset="0"/>
          <a:ea typeface="ＭＳ Ｐゴシック" charset="0"/>
        </a:defRPr>
      </a:lvl3pPr>
      <a:lvl4pPr algn="l" rtl="0" eaLnBrk="1" fontAlgn="base" hangingPunct="1">
        <a:spcBef>
          <a:spcPct val="0"/>
        </a:spcBef>
        <a:spcAft>
          <a:spcPct val="0"/>
        </a:spcAft>
        <a:defRPr sz="4600">
          <a:solidFill>
            <a:schemeClr val="tx2"/>
          </a:solidFill>
          <a:latin typeface="Cambria" pitchFamily="18" charset="0"/>
          <a:ea typeface="ＭＳ Ｐゴシック" charset="0"/>
        </a:defRPr>
      </a:lvl4pPr>
      <a:lvl5pPr algn="l" rtl="0" eaLnBrk="1" fontAlgn="base" hangingPunct="1">
        <a:spcBef>
          <a:spcPct val="0"/>
        </a:spcBef>
        <a:spcAft>
          <a:spcPct val="0"/>
        </a:spcAft>
        <a:defRPr sz="4600">
          <a:solidFill>
            <a:schemeClr val="tx2"/>
          </a:solidFill>
          <a:latin typeface="Cambria" pitchFamily="18" charset="0"/>
          <a:ea typeface="ＭＳ Ｐゴシック" charset="0"/>
        </a:defRPr>
      </a:lvl5pPr>
      <a:lvl6pPr marL="457200" algn="l" rtl="0" eaLnBrk="1" fontAlgn="base" hangingPunct="1">
        <a:spcBef>
          <a:spcPct val="0"/>
        </a:spcBef>
        <a:spcAft>
          <a:spcPct val="0"/>
        </a:spcAft>
        <a:defRPr sz="4600">
          <a:solidFill>
            <a:schemeClr val="tx2"/>
          </a:solidFill>
          <a:latin typeface="Cambria" pitchFamily="18" charset="0"/>
        </a:defRPr>
      </a:lvl6pPr>
      <a:lvl7pPr marL="914400" algn="l" rtl="0" eaLnBrk="1" fontAlgn="base" hangingPunct="1">
        <a:spcBef>
          <a:spcPct val="0"/>
        </a:spcBef>
        <a:spcAft>
          <a:spcPct val="0"/>
        </a:spcAft>
        <a:defRPr sz="4600">
          <a:solidFill>
            <a:schemeClr val="tx2"/>
          </a:solidFill>
          <a:latin typeface="Cambria" pitchFamily="18" charset="0"/>
        </a:defRPr>
      </a:lvl7pPr>
      <a:lvl8pPr marL="1371600" algn="l" rtl="0" eaLnBrk="1" fontAlgn="base" hangingPunct="1">
        <a:spcBef>
          <a:spcPct val="0"/>
        </a:spcBef>
        <a:spcAft>
          <a:spcPct val="0"/>
        </a:spcAft>
        <a:defRPr sz="4600">
          <a:solidFill>
            <a:schemeClr val="tx2"/>
          </a:solidFill>
          <a:latin typeface="Cambria" pitchFamily="18" charset="0"/>
        </a:defRPr>
      </a:lvl8pPr>
      <a:lvl9pPr marL="1828800" algn="l" rtl="0" eaLnBrk="1" fontAlgn="base" hangingPunct="1">
        <a:spcBef>
          <a:spcPct val="0"/>
        </a:spcBef>
        <a:spcAft>
          <a:spcPct val="0"/>
        </a:spcAft>
        <a:defRPr sz="4600">
          <a:solidFill>
            <a:schemeClr val="tx2"/>
          </a:solidFill>
          <a:latin typeface="Cambria" pitchFamily="18" charset="0"/>
        </a:defRPr>
      </a:lvl9pPr>
    </p:titleStyle>
    <p:bodyStyle>
      <a:lvl1pPr marL="342900" indent="-228600" algn="l" rtl="0" eaLnBrk="1" fontAlgn="base" hangingPunct="1">
        <a:spcBef>
          <a:spcPct val="20000"/>
        </a:spcBef>
        <a:spcAft>
          <a:spcPct val="0"/>
        </a:spcAft>
        <a:buClr>
          <a:schemeClr val="accent1"/>
        </a:buClr>
        <a:buFont typeface="Arial" charset="0"/>
        <a:buChar char="•"/>
        <a:defRPr sz="2200" kern="1200">
          <a:solidFill>
            <a:schemeClr val="tx1"/>
          </a:solidFill>
          <a:latin typeface="+mn-lt"/>
          <a:ea typeface="ＭＳ Ｐゴシック" charset="0"/>
          <a:cs typeface="+mn-cs"/>
        </a:defRPr>
      </a:lvl1pPr>
      <a:lvl2pPr marL="639763" indent="-228600" algn="l" rtl="0" eaLnBrk="1" fontAlgn="base" hangingPunct="1">
        <a:spcBef>
          <a:spcPct val="20000"/>
        </a:spcBef>
        <a:spcAft>
          <a:spcPct val="0"/>
        </a:spcAft>
        <a:buClr>
          <a:schemeClr val="accent2"/>
        </a:buClr>
        <a:buFont typeface="Arial" charset="0"/>
        <a:buChar char="•"/>
        <a:defRPr sz="2000" kern="1200">
          <a:solidFill>
            <a:schemeClr val="tx1"/>
          </a:solidFill>
          <a:latin typeface="+mn-lt"/>
          <a:ea typeface="ＭＳ Ｐゴシック" charset="0"/>
          <a:cs typeface="+mn-cs"/>
        </a:defRPr>
      </a:lvl2pPr>
      <a:lvl3pPr marL="1004888" indent="-228600" algn="l" rtl="0" eaLnBrk="1" fontAlgn="base" hangingPunct="1">
        <a:spcBef>
          <a:spcPct val="20000"/>
        </a:spcBef>
        <a:spcAft>
          <a:spcPct val="0"/>
        </a:spcAft>
        <a:buClr>
          <a:srgbClr val="9BBB59"/>
        </a:buClr>
        <a:buFont typeface="Arial" charset="0"/>
        <a:buChar char="•"/>
        <a:defRPr kern="1200">
          <a:solidFill>
            <a:schemeClr val="tx1"/>
          </a:solidFill>
          <a:latin typeface="+mn-lt"/>
          <a:ea typeface="ＭＳ Ｐゴシック" charset="0"/>
          <a:cs typeface="+mn-cs"/>
        </a:defRPr>
      </a:lvl3pPr>
      <a:lvl4pPr marL="1279525" indent="-228600" algn="l" rtl="0" eaLnBrk="1" fontAlgn="base" hangingPunct="1">
        <a:spcBef>
          <a:spcPct val="20000"/>
        </a:spcBef>
        <a:spcAft>
          <a:spcPct val="0"/>
        </a:spcAft>
        <a:buClr>
          <a:srgbClr val="8064A2"/>
        </a:buClr>
        <a:buFont typeface="Arial" charset="0"/>
        <a:buChar char="•"/>
        <a:defRPr sz="1600" kern="1200">
          <a:solidFill>
            <a:schemeClr val="tx1"/>
          </a:solidFill>
          <a:latin typeface="+mn-lt"/>
          <a:ea typeface="ＭＳ Ｐゴシック" charset="0"/>
          <a:cs typeface="+mn-cs"/>
        </a:defRPr>
      </a:lvl4pPr>
      <a:lvl5pPr marL="1554163" indent="-228600" algn="l" rtl="0" eaLnBrk="1" fontAlgn="base" hangingPunct="1">
        <a:spcBef>
          <a:spcPct val="20000"/>
        </a:spcBef>
        <a:spcAft>
          <a:spcPct val="0"/>
        </a:spcAft>
        <a:buClr>
          <a:srgbClr val="4BACC6"/>
        </a:buClr>
        <a:buFont typeface="Arial" charset="0"/>
        <a:buChar char="•"/>
        <a:defRPr sz="14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762000" y="1905000"/>
            <a:ext cx="7696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2228" name="Rectangle 4"/>
          <p:cNvSpPr>
            <a:spLocks noGrp="1" noChangeArrowheads="1"/>
          </p:cNvSpPr>
          <p:nvPr>
            <p:ph type="dt" sz="half" idx="2"/>
          </p:nvPr>
        </p:nvSpPr>
        <p:spPr bwMode="auto">
          <a:xfrm>
            <a:off x="762000" y="6391275"/>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mn-ea"/>
              </a:defRPr>
            </a:lvl1pPr>
          </a:lstStyle>
          <a:p>
            <a:pPr>
              <a:defRPr/>
            </a:pPr>
            <a:endParaRPr lang="en-US"/>
          </a:p>
        </p:txBody>
      </p:sp>
      <p:sp>
        <p:nvSpPr>
          <p:cNvPr id="52229" name="Rectangle 5"/>
          <p:cNvSpPr>
            <a:spLocks noGrp="1" noChangeArrowheads="1"/>
          </p:cNvSpPr>
          <p:nvPr>
            <p:ph type="ftr" sz="quarter" idx="3"/>
          </p:nvPr>
        </p:nvSpPr>
        <p:spPr bwMode="auto">
          <a:xfrm>
            <a:off x="3352800" y="640397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mn-ea"/>
              </a:defRPr>
            </a:lvl1pPr>
          </a:lstStyle>
          <a:p>
            <a:pPr>
              <a:defRPr/>
            </a:pPr>
            <a:endParaRPr lang="en-US"/>
          </a:p>
        </p:txBody>
      </p:sp>
      <p:sp>
        <p:nvSpPr>
          <p:cNvPr id="52230" name="Rectangle 6"/>
          <p:cNvSpPr>
            <a:spLocks noGrp="1" noChangeArrowheads="1"/>
          </p:cNvSpPr>
          <p:nvPr>
            <p:ph type="sldNum" sz="quarter" idx="4"/>
          </p:nvPr>
        </p:nvSpPr>
        <p:spPr bwMode="auto">
          <a:xfrm>
            <a:off x="6858000" y="6400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fld id="{909BE19A-EC1D-754B-80B2-BEA07A604270}" type="slidenum">
              <a:rPr lang="en-US"/>
              <a:pPr/>
              <a:t>‹#›</a:t>
            </a:fld>
            <a:endParaRPr lang="en-US"/>
          </a:p>
        </p:txBody>
      </p:sp>
      <p:grpSp>
        <p:nvGrpSpPr>
          <p:cNvPr id="2" name="Group 7"/>
          <p:cNvGrpSpPr>
            <a:grpSpLocks/>
          </p:cNvGrpSpPr>
          <p:nvPr/>
        </p:nvGrpSpPr>
        <p:grpSpPr bwMode="auto">
          <a:xfrm>
            <a:off x="168275" y="228600"/>
            <a:ext cx="8823325" cy="6096000"/>
            <a:chOff x="106" y="144"/>
            <a:chExt cx="5558" cy="3840"/>
          </a:xfrm>
        </p:grpSpPr>
        <p:sp>
          <p:nvSpPr>
            <p:cNvPr id="103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1033" name="Line 9"/>
            <p:cNvSpPr>
              <a:spLocks noChangeShapeType="1"/>
            </p:cNvSpPr>
            <p:nvPr/>
          </p:nvSpPr>
          <p:spPr bwMode="auto">
            <a:xfrm>
              <a:off x="480" y="1077"/>
              <a:ext cx="484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rtl="0" eaLnBrk="1" fontAlgn="base" hangingPunct="1">
        <a:spcBef>
          <a:spcPct val="0"/>
        </a:spcBef>
        <a:spcAft>
          <a:spcPct val="0"/>
        </a:spcAft>
        <a:defRPr sz="3300">
          <a:solidFill>
            <a:schemeClr val="tx2"/>
          </a:solidFill>
          <a:latin typeface="+mj-lt"/>
          <a:ea typeface="ＭＳ Ｐゴシック" charset="0"/>
          <a:cs typeface="+mj-cs"/>
        </a:defRPr>
      </a:lvl1pPr>
      <a:lvl2pPr algn="l" rtl="0" eaLnBrk="1" fontAlgn="base" hangingPunct="1">
        <a:spcBef>
          <a:spcPct val="0"/>
        </a:spcBef>
        <a:spcAft>
          <a:spcPct val="0"/>
        </a:spcAft>
        <a:defRPr sz="3300">
          <a:solidFill>
            <a:schemeClr val="tx2"/>
          </a:solidFill>
          <a:latin typeface="Arial Black" pitchFamily="34" charset="0"/>
          <a:ea typeface="ＭＳ Ｐゴシック" charset="0"/>
        </a:defRPr>
      </a:lvl2pPr>
      <a:lvl3pPr algn="l" rtl="0" eaLnBrk="1" fontAlgn="base" hangingPunct="1">
        <a:spcBef>
          <a:spcPct val="0"/>
        </a:spcBef>
        <a:spcAft>
          <a:spcPct val="0"/>
        </a:spcAft>
        <a:defRPr sz="3300">
          <a:solidFill>
            <a:schemeClr val="tx2"/>
          </a:solidFill>
          <a:latin typeface="Arial Black" pitchFamily="34" charset="0"/>
          <a:ea typeface="ＭＳ Ｐゴシック" charset="0"/>
        </a:defRPr>
      </a:lvl3pPr>
      <a:lvl4pPr algn="l" rtl="0" eaLnBrk="1" fontAlgn="base" hangingPunct="1">
        <a:spcBef>
          <a:spcPct val="0"/>
        </a:spcBef>
        <a:spcAft>
          <a:spcPct val="0"/>
        </a:spcAft>
        <a:defRPr sz="3300">
          <a:solidFill>
            <a:schemeClr val="tx2"/>
          </a:solidFill>
          <a:latin typeface="Arial Black" pitchFamily="34" charset="0"/>
          <a:ea typeface="ＭＳ Ｐゴシック" charset="0"/>
        </a:defRPr>
      </a:lvl4pPr>
      <a:lvl5pPr algn="l" rtl="0" eaLnBrk="1" fontAlgn="base" hangingPunct="1">
        <a:spcBef>
          <a:spcPct val="0"/>
        </a:spcBef>
        <a:spcAft>
          <a:spcPct val="0"/>
        </a:spcAft>
        <a:defRPr sz="3300">
          <a:solidFill>
            <a:schemeClr val="tx2"/>
          </a:solidFill>
          <a:latin typeface="Arial Black" pitchFamily="34" charset="0"/>
          <a:ea typeface="ＭＳ Ｐゴシック" charset="0"/>
        </a:defRPr>
      </a:lvl5pPr>
      <a:lvl6pPr marL="457200" algn="l" rtl="0" eaLnBrk="1" fontAlgn="base" hangingPunct="1">
        <a:spcBef>
          <a:spcPct val="0"/>
        </a:spcBef>
        <a:spcAft>
          <a:spcPct val="0"/>
        </a:spcAft>
        <a:defRPr sz="3300">
          <a:solidFill>
            <a:schemeClr val="tx2"/>
          </a:solidFill>
          <a:latin typeface="Arial Black" pitchFamily="34" charset="0"/>
        </a:defRPr>
      </a:lvl6pPr>
      <a:lvl7pPr marL="914400" algn="l" rtl="0" eaLnBrk="1" fontAlgn="base" hangingPunct="1">
        <a:spcBef>
          <a:spcPct val="0"/>
        </a:spcBef>
        <a:spcAft>
          <a:spcPct val="0"/>
        </a:spcAft>
        <a:defRPr sz="3300">
          <a:solidFill>
            <a:schemeClr val="tx2"/>
          </a:solidFill>
          <a:latin typeface="Arial Black" pitchFamily="34" charset="0"/>
        </a:defRPr>
      </a:lvl7pPr>
      <a:lvl8pPr marL="1371600" algn="l" rtl="0" eaLnBrk="1" fontAlgn="base" hangingPunct="1">
        <a:spcBef>
          <a:spcPct val="0"/>
        </a:spcBef>
        <a:spcAft>
          <a:spcPct val="0"/>
        </a:spcAft>
        <a:defRPr sz="3300">
          <a:solidFill>
            <a:schemeClr val="tx2"/>
          </a:solidFill>
          <a:latin typeface="Arial Black" pitchFamily="34" charset="0"/>
        </a:defRPr>
      </a:lvl8pPr>
      <a:lvl9pPr marL="1828800" algn="l" rtl="0" eaLnBrk="1" fontAlgn="base" hangingPunct="1">
        <a:spcBef>
          <a:spcPct val="0"/>
        </a:spcBef>
        <a:spcAft>
          <a:spcPct val="0"/>
        </a:spcAft>
        <a:defRPr sz="3300">
          <a:solidFill>
            <a:schemeClr val="tx2"/>
          </a:solidFill>
          <a:latin typeface="Arial Black" pitchFamily="34" charset="0"/>
        </a:defRPr>
      </a:lvl9pPr>
    </p:titleStyle>
    <p:bodyStyle>
      <a:lvl1pPr marL="342900" indent="-342900" algn="l" rtl="0" eaLnBrk="1" fontAlgn="base" hangingPunct="1">
        <a:spcBef>
          <a:spcPct val="20000"/>
        </a:spcBef>
        <a:spcAft>
          <a:spcPct val="0"/>
        </a:spcAft>
        <a:buClr>
          <a:schemeClr val="bg2"/>
        </a:buClr>
        <a:buSzPct val="70000"/>
        <a:buFont typeface="Wingdings" charset="0"/>
        <a:buChar char="l"/>
        <a:defRPr sz="31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lr>
          <a:schemeClr val="accent1"/>
        </a:buClr>
        <a:buSzPct val="150000"/>
        <a:buChar char="•"/>
        <a:defRPr sz="26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tx1"/>
        </a:buClr>
        <a:buSzPct val="150000"/>
        <a:buChar char="•"/>
        <a:defRPr sz="22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tx2"/>
        </a:buClr>
        <a:buSzPct val="150000"/>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folHlink"/>
        </a:buClr>
        <a:buSzPct val="150000"/>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osha.gov/pls/oshaweb/owadisp.show_document?p_table=STANDARDS&amp;p_id=10686" TargetMode="External"/><Relationship Id="rId2" Type="http://schemas.openxmlformats.org/officeDocument/2006/relationships/hyperlink" Target="http://www.osha.gov/pls/oshaweb/owastand.display_standard_group?p_toc_level=1&amp;p_part_number=1926" TargetMode="External"/><Relationship Id="rId1" Type="http://schemas.openxmlformats.org/officeDocument/2006/relationships/slideLayout" Target="../slideLayouts/slideLayout2.xml"/><Relationship Id="rId4" Type="http://schemas.openxmlformats.org/officeDocument/2006/relationships/hyperlink" Target="http://www.osha.gov/pls/oshaweb/owadisp.show_document?p_table=STANDARDS&amp;p_id=982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567113"/>
            <a:ext cx="6324600" cy="1905000"/>
          </a:xfrm>
        </p:spPr>
        <p:txBody>
          <a:bodyPr/>
          <a:lstStyle/>
          <a:p>
            <a:pPr>
              <a:spcBef>
                <a:spcPct val="50000"/>
              </a:spcBef>
            </a:pPr>
            <a:r>
              <a:rPr lang="en-US" sz="2000" b="1" dirty="0" smtClean="0">
                <a:solidFill>
                  <a:srgbClr val="990000"/>
                </a:solidFill>
              </a:rPr>
              <a:t>OSHA 2011 SUSAN HARDWOOD </a:t>
            </a:r>
            <a:r>
              <a:rPr lang="en-US" sz="2000" b="1" dirty="0" smtClean="0">
                <a:solidFill>
                  <a:srgbClr val="990000"/>
                </a:solidFill>
              </a:rPr>
              <a:t>GRANT</a:t>
            </a:r>
          </a:p>
          <a:p>
            <a:pPr>
              <a:spcBef>
                <a:spcPct val="50000"/>
              </a:spcBef>
            </a:pPr>
            <a:r>
              <a:rPr lang="en-US" sz="2000" b="1" dirty="0" smtClean="0">
                <a:solidFill>
                  <a:srgbClr val="C00000"/>
                </a:solidFill>
              </a:rPr>
              <a:t>SH-22297-11 </a:t>
            </a:r>
            <a:endParaRPr lang="en-US" sz="2000" b="1" dirty="0" smtClean="0">
              <a:solidFill>
                <a:srgbClr val="C00000"/>
              </a:solidFill>
            </a:endParaRPr>
          </a:p>
          <a:p>
            <a:endParaRPr lang="en-US" sz="2800" b="1" dirty="0">
              <a:solidFill>
                <a:srgbClr val="C00000"/>
              </a:solidFill>
            </a:endParaRPr>
          </a:p>
        </p:txBody>
      </p:sp>
      <p:pic>
        <p:nvPicPr>
          <p:cNvPr id="4" name="Picture 2" descr="M:\MPSS Logos\MPSS Vertical\MPSS Logo Vertical 4C\MPSS Logo Vertical 4C.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981315"/>
            <a:ext cx="1447800" cy="20617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47800" y="1597025"/>
            <a:ext cx="7543800" cy="1222375"/>
          </a:xfrm>
        </p:spPr>
        <p:txBody>
          <a:bodyPr/>
          <a:lstStyle/>
          <a:p>
            <a:r>
              <a:rPr lang="en-US" sz="4000" b="1" i="0" dirty="0" smtClean="0">
                <a:latin typeface="Times New Roman" pitchFamily="18" charset="0"/>
                <a:cs typeface="Times New Roman" pitchFamily="18" charset="0"/>
              </a:rPr>
              <a:t>PELIGROS EN LA CONSTRUCCION</a:t>
            </a:r>
            <a:br>
              <a:rPr lang="en-US" sz="4000" b="1" i="0" dirty="0" smtClean="0">
                <a:latin typeface="Times New Roman" pitchFamily="18" charset="0"/>
                <a:cs typeface="Times New Roman" pitchFamily="18" charset="0"/>
              </a:rPr>
            </a:br>
            <a:endParaRPr lang="en-US" sz="4000" b="1" i="0" dirty="0">
              <a:latin typeface="Times New Roman" pitchFamily="18" charset="0"/>
              <a:cs typeface="Times New Roman" pitchFamily="18" charset="0"/>
            </a:endParaRPr>
          </a:p>
        </p:txBody>
      </p:sp>
    </p:spTree>
    <p:extLst>
      <p:ext uri="{BB962C8B-B14F-4D97-AF65-F5344CB8AC3E}">
        <p14:creationId xmlns:p14="http://schemas.microsoft.com/office/powerpoint/2010/main" val="18795874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1752600"/>
            <a:ext cx="5105400" cy="4572000"/>
          </a:xfrm>
        </p:spPr>
        <p:txBody>
          <a:bodyPr/>
          <a:lstStyle/>
          <a:p>
            <a:r>
              <a:rPr lang="es-ES" sz="3200" dirty="0" smtClean="0">
                <a:latin typeface="+mj-lt"/>
              </a:rPr>
              <a:t>Deben ser  debidamente capacitados</a:t>
            </a:r>
          </a:p>
          <a:p>
            <a:r>
              <a:rPr lang="es-ES" sz="3200" dirty="0" smtClean="0">
                <a:latin typeface="+mj-lt"/>
              </a:rPr>
              <a:t>Requerimientos importantes</a:t>
            </a:r>
          </a:p>
          <a:p>
            <a:pPr lvl="1"/>
            <a:r>
              <a:rPr lang="es-ES" sz="2800" dirty="0" smtClean="0">
                <a:latin typeface="+mj-lt"/>
              </a:rPr>
              <a:t>Caídas libres no mas de 6 pies </a:t>
            </a:r>
          </a:p>
          <a:p>
            <a:pPr lvl="1"/>
            <a:r>
              <a:rPr lang="es-ES" sz="2800" dirty="0" smtClean="0">
                <a:latin typeface="+mj-lt"/>
              </a:rPr>
              <a:t>Debe ser inspeccionado antes de usar</a:t>
            </a:r>
          </a:p>
          <a:p>
            <a:pPr lvl="1"/>
            <a:r>
              <a:rPr lang="es-ES" sz="2800" dirty="0" smtClean="0">
                <a:latin typeface="+mj-lt"/>
              </a:rPr>
              <a:t>Debe soportar 5000 </a:t>
            </a:r>
            <a:r>
              <a:rPr lang="es-ES" sz="2800" dirty="0" err="1" smtClean="0">
                <a:latin typeface="+mj-lt"/>
              </a:rPr>
              <a:t>lbs</a:t>
            </a:r>
            <a:endParaRPr lang="es-ES" sz="2800" dirty="0" smtClean="0">
              <a:latin typeface="+mj-lt"/>
            </a:endParaRPr>
          </a:p>
          <a:p>
            <a:pPr lvl="1"/>
            <a:endParaRPr lang="es-ES" sz="2800" dirty="0" smtClean="0">
              <a:latin typeface="+mj-lt"/>
            </a:endParaRPr>
          </a:p>
          <a:p>
            <a:pPr lvl="2"/>
            <a:endParaRPr lang="es-ES" sz="1050" dirty="0" smtClean="0">
              <a:latin typeface="+mj-lt"/>
            </a:endParaRPr>
          </a:p>
          <a:p>
            <a:endParaRPr lang="es-ES" sz="3200" dirty="0">
              <a:latin typeface="+mj-lt"/>
            </a:endParaRPr>
          </a:p>
        </p:txBody>
      </p:sp>
      <p:sp>
        <p:nvSpPr>
          <p:cNvPr id="8" name="Title 1"/>
          <p:cNvSpPr>
            <a:spLocks noGrp="1"/>
          </p:cNvSpPr>
          <p:nvPr>
            <p:ph type="title"/>
          </p:nvPr>
        </p:nvSpPr>
        <p:spPr/>
        <p:txBody>
          <a:bodyPr/>
          <a:lstStyle/>
          <a:p>
            <a:r>
              <a:rPr lang="en-US" sz="3600" b="1" dirty="0" smtClean="0"/>
              <a:t>PFAS</a:t>
            </a:r>
            <a:endParaRPr lang="en-US" sz="3600" b="1" dirty="0"/>
          </a:p>
        </p:txBody>
      </p:sp>
      <p:pic>
        <p:nvPicPr>
          <p:cNvPr id="11" name="Picture 6" descr="A:\anchor-1.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1752600"/>
            <a:ext cx="2826410" cy="4243388"/>
          </a:xfrm>
          <a:prstGeom prst="rect">
            <a:avLst/>
          </a:prstGeom>
          <a:solidFill>
            <a:schemeClr val="accent2"/>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PASAMANOS</a:t>
            </a:r>
            <a:endParaRPr lang="en-US" sz="3600" b="1" dirty="0"/>
          </a:p>
        </p:txBody>
      </p:sp>
      <p:sp>
        <p:nvSpPr>
          <p:cNvPr id="3" name="Content Placeholder 2"/>
          <p:cNvSpPr>
            <a:spLocks noGrp="1"/>
          </p:cNvSpPr>
          <p:nvPr>
            <p:ph sz="half" idx="1"/>
          </p:nvPr>
        </p:nvSpPr>
        <p:spPr>
          <a:xfrm>
            <a:off x="114299" y="1752600"/>
            <a:ext cx="4533901" cy="4038600"/>
          </a:xfrm>
        </p:spPr>
        <p:txBody>
          <a:bodyPr/>
          <a:lstStyle/>
          <a:p>
            <a:pPr>
              <a:buSzPct val="73000"/>
            </a:pPr>
            <a:r>
              <a:rPr lang="es-ES" dirty="0" smtClean="0">
                <a:latin typeface="+mj-lt"/>
              </a:rPr>
              <a:t>Riel superior entre 39 y 45 pulgadas de altura</a:t>
            </a:r>
          </a:p>
          <a:p>
            <a:pPr>
              <a:buSzPct val="73000"/>
            </a:pPr>
            <a:r>
              <a:rPr lang="es-ES" dirty="0" smtClean="0">
                <a:latin typeface="+mj-lt"/>
              </a:rPr>
              <a:t>Riel de fondo por lo menos 3 pulgadas de altura</a:t>
            </a:r>
          </a:p>
          <a:p>
            <a:pPr lvl="1">
              <a:buSzPct val="73000"/>
            </a:pPr>
            <a:r>
              <a:rPr lang="es-ES" dirty="0" smtClean="0">
                <a:latin typeface="+mj-lt"/>
              </a:rPr>
              <a:t>Riel superior</a:t>
            </a:r>
          </a:p>
          <a:p>
            <a:pPr lvl="1">
              <a:buSzPct val="73000"/>
            </a:pPr>
            <a:r>
              <a:rPr lang="es-ES" dirty="0" smtClean="0">
                <a:latin typeface="+mj-lt"/>
              </a:rPr>
              <a:t>Riel central</a:t>
            </a:r>
          </a:p>
          <a:p>
            <a:pPr lvl="1">
              <a:buSzPct val="73000"/>
            </a:pPr>
            <a:r>
              <a:rPr lang="es-ES" dirty="0" smtClean="0">
                <a:latin typeface="+mj-lt"/>
              </a:rPr>
              <a:t>Riel de fondo</a:t>
            </a:r>
          </a:p>
          <a:p>
            <a:pPr>
              <a:buSzPct val="73000"/>
            </a:pPr>
            <a:endParaRPr lang="es-ES" dirty="0">
              <a:latin typeface="+mj-lt"/>
            </a:endParaRPr>
          </a:p>
        </p:txBody>
      </p:sp>
      <p:pic>
        <p:nvPicPr>
          <p:cNvPr id="5" name="Picture 5" descr="C:\Reynaldo\1910-Sub D\Dickinson Sub-D 1 hr presentation.pptTEMPT\Slide13.JPG"/>
          <p:cNvPicPr>
            <a:picLocks noGrp="1" noChangeAspect="1" noChangeArrowheads="1"/>
          </p:cNvPicPr>
          <p:nvPr>
            <p:ph sz="half" idx="2"/>
          </p:nvPr>
        </p:nvPicPr>
        <p:blipFill>
          <a:blip r:embed="rId3" cstate="print"/>
          <a:srcRect/>
          <a:stretch>
            <a:fillRect/>
          </a:stretch>
        </p:blipFill>
        <p:spPr bwMode="auto">
          <a:xfrm>
            <a:off x="4686300" y="1981200"/>
            <a:ext cx="3771900" cy="3733799"/>
          </a:xfrm>
          <a:prstGeom prst="rect">
            <a:avLst/>
          </a:prstGeom>
          <a:noFill/>
          <a:ln w="9525">
            <a:solidFill>
              <a:schemeClr val="accent2"/>
            </a:solidFill>
            <a:miter lim="800000"/>
            <a:headEnd/>
            <a:tailEnd/>
          </a:ln>
        </p:spPr>
      </p:pic>
      <p:sp>
        <p:nvSpPr>
          <p:cNvPr id="7" name="Right Arrow 6"/>
          <p:cNvSpPr/>
          <p:nvPr/>
        </p:nvSpPr>
        <p:spPr bwMode="auto">
          <a:xfrm rot="20268567">
            <a:off x="3078423" y="4698178"/>
            <a:ext cx="2743678" cy="295647"/>
          </a:xfrm>
          <a:prstGeom prst="rightArrow">
            <a:avLst/>
          </a:prstGeom>
          <a:solidFill>
            <a:srgbClr val="C0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ight Arrow 7"/>
          <p:cNvSpPr/>
          <p:nvPr/>
        </p:nvSpPr>
        <p:spPr bwMode="auto">
          <a:xfrm>
            <a:off x="3505200" y="5562600"/>
            <a:ext cx="2743678" cy="295647"/>
          </a:xfrm>
          <a:prstGeom prst="rightArrow">
            <a:avLst/>
          </a:prstGeom>
          <a:solidFill>
            <a:srgbClr val="C0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ight Arrow 8"/>
          <p:cNvSpPr/>
          <p:nvPr/>
        </p:nvSpPr>
        <p:spPr bwMode="auto">
          <a:xfrm rot="19386432">
            <a:off x="3165674" y="3769250"/>
            <a:ext cx="2822219" cy="317945"/>
          </a:xfrm>
          <a:prstGeom prst="rightArrow">
            <a:avLst/>
          </a:prstGeom>
          <a:solidFill>
            <a:srgbClr val="C0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600" b="1" dirty="0" smtClean="0"/>
              <a:t>Redes de Seguridad</a:t>
            </a:r>
            <a:endParaRPr lang="es-ES" sz="3600" b="1" dirty="0"/>
          </a:p>
        </p:txBody>
      </p:sp>
      <p:sp>
        <p:nvSpPr>
          <p:cNvPr id="3" name="Content Placeholder 2"/>
          <p:cNvSpPr>
            <a:spLocks noGrp="1"/>
          </p:cNvSpPr>
          <p:nvPr>
            <p:ph sz="half" idx="1"/>
          </p:nvPr>
        </p:nvSpPr>
        <p:spPr/>
        <p:txBody>
          <a:bodyPr/>
          <a:lstStyle/>
          <a:p>
            <a:pPr>
              <a:buSzPct val="73000"/>
            </a:pPr>
            <a:r>
              <a:rPr lang="es-ES" dirty="0" smtClean="0">
                <a:latin typeface="+mj-lt"/>
              </a:rPr>
              <a:t>Para atrapar trabajadores</a:t>
            </a:r>
          </a:p>
          <a:p>
            <a:pPr>
              <a:buSzPct val="73000"/>
            </a:pPr>
            <a:r>
              <a:rPr lang="es-ES" dirty="0" smtClean="0">
                <a:latin typeface="+mj-lt"/>
              </a:rPr>
              <a:t>Colocados no mas de 30 pies debajo del área de trabajo</a:t>
            </a:r>
          </a:p>
          <a:p>
            <a:pPr>
              <a:buSzPct val="73000"/>
            </a:pPr>
            <a:r>
              <a:rPr lang="es-ES" dirty="0" smtClean="0">
                <a:latin typeface="+mj-lt"/>
              </a:rPr>
              <a:t>Colocado no mas de 8-13 pies de distancia del borde</a:t>
            </a:r>
            <a:endParaRPr lang="es-ES" dirty="0">
              <a:latin typeface="+mj-lt"/>
            </a:endParaRPr>
          </a:p>
        </p:txBody>
      </p:sp>
      <p:pic>
        <p:nvPicPr>
          <p:cNvPr id="11" name="Picture 3" descr="C:\PowerPoint Presentations\CONSTRUCTION\Approved\Fall Protection\No fall prot-EE per concrete oper06.jpg"/>
          <p:cNvPicPr>
            <a:picLocks noGrp="1" noChangeAspect="1" noChangeArrowheads="1"/>
          </p:cNvPicPr>
          <p:nvPr>
            <p:ph sz="half" idx="2"/>
          </p:nvPr>
        </p:nvPicPr>
        <p:blipFill>
          <a:blip r:embed="rId3" cstate="print"/>
          <a:srcRect/>
          <a:stretch>
            <a:fillRect/>
          </a:stretch>
        </p:blipFill>
        <p:spPr bwMode="auto">
          <a:xfrm>
            <a:off x="4648200" y="2209800"/>
            <a:ext cx="3771900" cy="3429000"/>
          </a:xfrm>
          <a:prstGeom prst="rect">
            <a:avLst/>
          </a:prstGeom>
          <a:noFill/>
          <a:ln w="9525">
            <a:solidFill>
              <a:schemeClr val="accent2"/>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600" b="1" dirty="0" smtClean="0"/>
              <a:t>Caída de Objetos </a:t>
            </a:r>
            <a:endParaRPr lang="es-ES" sz="3600" b="1" dirty="0"/>
          </a:p>
        </p:txBody>
      </p:sp>
      <p:sp>
        <p:nvSpPr>
          <p:cNvPr id="3" name="Content Placeholder 2"/>
          <p:cNvSpPr>
            <a:spLocks noGrp="1"/>
          </p:cNvSpPr>
          <p:nvPr>
            <p:ph sz="half" idx="1"/>
          </p:nvPr>
        </p:nvSpPr>
        <p:spPr>
          <a:xfrm>
            <a:off x="533400" y="1828800"/>
            <a:ext cx="4190999" cy="4038600"/>
          </a:xfrm>
        </p:spPr>
        <p:txBody>
          <a:bodyPr/>
          <a:lstStyle/>
          <a:p>
            <a:pPr>
              <a:buSzPct val="73000"/>
            </a:pPr>
            <a:r>
              <a:rPr lang="es-ES" dirty="0" smtClean="0">
                <a:latin typeface="+mj-lt"/>
              </a:rPr>
              <a:t>Cascos son requeridos  </a:t>
            </a:r>
          </a:p>
          <a:p>
            <a:pPr>
              <a:buSzPct val="73000"/>
            </a:pPr>
            <a:r>
              <a:rPr lang="es-ES" dirty="0" smtClean="0">
                <a:latin typeface="+mj-lt"/>
              </a:rPr>
              <a:t>Si es necesario, el uso de  es autorizado</a:t>
            </a:r>
          </a:p>
          <a:p>
            <a:pPr>
              <a:buSzPct val="73000"/>
            </a:pPr>
            <a:r>
              <a:rPr lang="es-ES" dirty="0" smtClean="0">
                <a:latin typeface="+mj-lt"/>
              </a:rPr>
              <a:t>Área debe ser restringida por los medios adecuados y necesarios incluyendo guardias de seguridad.</a:t>
            </a:r>
            <a:endParaRPr lang="es-ES" dirty="0">
              <a:latin typeface="+mj-lt"/>
            </a:endParaRPr>
          </a:p>
        </p:txBody>
      </p:sp>
      <p:pic>
        <p:nvPicPr>
          <p:cNvPr id="2051" name="Picture 3" descr="J:\Construction\Instructor resources\FAlling Objects.jpg"/>
          <p:cNvPicPr>
            <a:picLocks noGrp="1" noChangeAspect="1" noChangeArrowheads="1"/>
          </p:cNvPicPr>
          <p:nvPr>
            <p:ph sz="half" idx="2"/>
          </p:nvPr>
        </p:nvPicPr>
        <p:blipFill>
          <a:blip r:embed="rId3" cstate="print"/>
          <a:srcRect/>
          <a:stretch>
            <a:fillRect/>
          </a:stretch>
        </p:blipFill>
        <p:spPr bwMode="auto">
          <a:xfrm>
            <a:off x="4800600" y="1752600"/>
            <a:ext cx="2015758" cy="2667000"/>
          </a:xfrm>
          <a:prstGeom prst="rect">
            <a:avLst/>
          </a:prstGeom>
          <a:noFill/>
        </p:spPr>
      </p:pic>
      <p:pic>
        <p:nvPicPr>
          <p:cNvPr id="2052" name="Picture 4" descr="J:\Construction\Instructor resources\danger falling.jpg"/>
          <p:cNvPicPr>
            <a:picLocks noChangeAspect="1" noChangeArrowheads="1"/>
          </p:cNvPicPr>
          <p:nvPr/>
        </p:nvPicPr>
        <p:blipFill>
          <a:blip r:embed="rId4" cstate="print"/>
          <a:srcRect/>
          <a:stretch>
            <a:fillRect/>
          </a:stretch>
        </p:blipFill>
        <p:spPr bwMode="auto">
          <a:xfrm>
            <a:off x="4800600" y="4419600"/>
            <a:ext cx="2466975" cy="1847850"/>
          </a:xfrm>
          <a:prstGeom prst="rect">
            <a:avLst/>
          </a:prstGeom>
          <a:noFill/>
        </p:spPr>
      </p:pic>
      <p:pic>
        <p:nvPicPr>
          <p:cNvPr id="2053" name="Picture 5" descr="J:\Construction\Instructor resources\Hammer.jpg"/>
          <p:cNvPicPr>
            <a:picLocks noChangeAspect="1" noChangeArrowheads="1"/>
          </p:cNvPicPr>
          <p:nvPr/>
        </p:nvPicPr>
        <p:blipFill>
          <a:blip r:embed="rId5" cstate="print"/>
          <a:srcRect/>
          <a:stretch>
            <a:fillRect/>
          </a:stretch>
        </p:blipFill>
        <p:spPr bwMode="auto">
          <a:xfrm>
            <a:off x="6858000" y="1828800"/>
            <a:ext cx="1952626" cy="23526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RESUMEN</a:t>
            </a:r>
            <a:endParaRPr lang="en-US" sz="3600" b="1" dirty="0"/>
          </a:p>
        </p:txBody>
      </p:sp>
      <p:sp>
        <p:nvSpPr>
          <p:cNvPr id="3" name="Content Placeholder 2"/>
          <p:cNvSpPr>
            <a:spLocks noGrp="1"/>
          </p:cNvSpPr>
          <p:nvPr>
            <p:ph idx="1"/>
          </p:nvPr>
        </p:nvSpPr>
        <p:spPr/>
        <p:txBody>
          <a:bodyPr/>
          <a:lstStyle/>
          <a:p>
            <a:pPr>
              <a:lnSpc>
                <a:spcPct val="150000"/>
              </a:lnSpc>
            </a:pPr>
            <a:r>
              <a:rPr lang="es-ES" dirty="0" smtClean="0">
                <a:latin typeface="Arial" pitchFamily="34" charset="0"/>
                <a:cs typeface="Arial" pitchFamily="34" charset="0"/>
              </a:rPr>
              <a:t>Si usted puede caer más de 6 pies protección es necesaria</a:t>
            </a:r>
          </a:p>
          <a:p>
            <a:pPr>
              <a:lnSpc>
                <a:spcPct val="150000"/>
              </a:lnSpc>
            </a:pPr>
            <a:r>
              <a:rPr lang="es-ES" dirty="0" smtClean="0">
                <a:latin typeface="Arial" pitchFamily="34" charset="0"/>
                <a:cs typeface="Arial" pitchFamily="34" charset="0"/>
              </a:rPr>
              <a:t>Utilice protección de caída en :</a:t>
            </a:r>
          </a:p>
          <a:p>
            <a:pPr>
              <a:lnSpc>
                <a:spcPct val="150000"/>
              </a:lnSpc>
            </a:pPr>
            <a:r>
              <a:rPr lang="es-ES" dirty="0" smtClean="0">
                <a:latin typeface="Arial" pitchFamily="34" charset="0"/>
                <a:cs typeface="Arial" pitchFamily="34" charset="0"/>
              </a:rPr>
              <a:t> pasarelas, rampas, excavaciones, techos, edificios</a:t>
            </a:r>
            <a:endParaRPr 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3600" b="1" dirty="0" smtClean="0"/>
              <a:t>Seguridad</a:t>
            </a:r>
            <a:r>
              <a:rPr lang="en-US" sz="3600" b="1" dirty="0" smtClean="0"/>
              <a:t> con la </a:t>
            </a:r>
            <a:r>
              <a:rPr lang="es-US" sz="3600" b="1" dirty="0" smtClean="0"/>
              <a:t>Electricidad</a:t>
            </a:r>
            <a:endParaRPr lang="es-US" sz="3600" b="1" dirty="0"/>
          </a:p>
        </p:txBody>
      </p:sp>
      <p:pic>
        <p:nvPicPr>
          <p:cNvPr id="1026" name="Picture 2" descr="J:\Construction\Pictures\imagesCAQM0LWL.jpg"/>
          <p:cNvPicPr>
            <a:picLocks noGrp="1" noChangeAspect="1" noChangeArrowheads="1"/>
          </p:cNvPicPr>
          <p:nvPr>
            <p:ph idx="1"/>
          </p:nvPr>
        </p:nvPicPr>
        <p:blipFill>
          <a:blip r:embed="rId2" cstate="print"/>
          <a:srcRect/>
          <a:stretch>
            <a:fillRect/>
          </a:stretch>
        </p:blipFill>
        <p:spPr bwMode="auto">
          <a:xfrm>
            <a:off x="2895600" y="1905000"/>
            <a:ext cx="3981450" cy="4191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SEGURIDAD CON LECTRICIDAD</a:t>
            </a:r>
            <a:endParaRPr lang="en-US" sz="3600" b="1" dirty="0"/>
          </a:p>
        </p:txBody>
      </p:sp>
      <p:sp>
        <p:nvSpPr>
          <p:cNvPr id="3" name="Content Placeholder 2"/>
          <p:cNvSpPr>
            <a:spLocks noGrp="1"/>
          </p:cNvSpPr>
          <p:nvPr>
            <p:ph idx="1"/>
          </p:nvPr>
        </p:nvSpPr>
        <p:spPr/>
        <p:txBody>
          <a:bodyPr/>
          <a:lstStyle/>
          <a:p>
            <a:pPr>
              <a:buNone/>
            </a:pPr>
            <a:r>
              <a:rPr lang="es-US" dirty="0" smtClean="0"/>
              <a:t>Esta sección discutirá:</a:t>
            </a:r>
          </a:p>
          <a:p>
            <a:pPr>
              <a:lnSpc>
                <a:spcPct val="150000"/>
              </a:lnSpc>
            </a:pPr>
            <a:r>
              <a:rPr lang="es-US" dirty="0" smtClean="0"/>
              <a:t>Requisitos de seguridad eléctrica</a:t>
            </a:r>
          </a:p>
          <a:p>
            <a:pPr>
              <a:lnSpc>
                <a:spcPct val="150000"/>
              </a:lnSpc>
            </a:pPr>
            <a:r>
              <a:rPr lang="es-US" dirty="0" smtClean="0"/>
              <a:t>Medios para prevenir riesgos</a:t>
            </a:r>
          </a:p>
          <a:p>
            <a:pPr>
              <a:lnSpc>
                <a:spcPct val="150000"/>
              </a:lnSpc>
            </a:pPr>
            <a:r>
              <a:rPr lang="es-US" dirty="0" smtClean="0"/>
              <a:t>Lesiones mas comunes</a:t>
            </a:r>
          </a:p>
          <a:p>
            <a:pPr>
              <a:lnSpc>
                <a:spcPct val="150000"/>
              </a:lnSpc>
            </a:pPr>
            <a:r>
              <a:rPr lang="es-US" dirty="0" smtClean="0"/>
              <a:t>Equipo de protección personal</a:t>
            </a:r>
          </a:p>
          <a:p>
            <a:endParaRPr lang="es-US" dirty="0" smtClean="0"/>
          </a:p>
        </p:txBody>
      </p:sp>
      <p:pic>
        <p:nvPicPr>
          <p:cNvPr id="4" name="Picture 2" descr="J:\Construction\Instructor resources\icon2_electrical.jpg"/>
          <p:cNvPicPr>
            <a:picLocks noChangeAspect="1" noChangeArrowheads="1"/>
          </p:cNvPicPr>
          <p:nvPr/>
        </p:nvPicPr>
        <p:blipFill>
          <a:blip r:embed="rId3" cstate="print"/>
          <a:srcRect/>
          <a:stretch>
            <a:fillRect/>
          </a:stretch>
        </p:blipFill>
        <p:spPr bwMode="auto">
          <a:xfrm>
            <a:off x="6858000" y="3429000"/>
            <a:ext cx="1904999" cy="2455955"/>
          </a:xfrm>
          <a:prstGeom prst="rect">
            <a:avLst/>
          </a:prstGeom>
          <a:noFill/>
        </p:spPr>
      </p:pic>
    </p:spTree>
    <p:extLst>
      <p:ext uri="{BB962C8B-B14F-4D97-AF65-F5344CB8AC3E}">
        <p14:creationId xmlns:p14="http://schemas.microsoft.com/office/powerpoint/2010/main" val="29486326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COMO TRABAJA</a:t>
            </a:r>
            <a:endParaRPr lang="en-US" sz="3600" b="1" dirty="0"/>
          </a:p>
        </p:txBody>
      </p:sp>
      <p:sp>
        <p:nvSpPr>
          <p:cNvPr id="3" name="Content Placeholder 2"/>
          <p:cNvSpPr>
            <a:spLocks noGrp="1"/>
          </p:cNvSpPr>
          <p:nvPr>
            <p:ph sz="half" idx="1"/>
          </p:nvPr>
        </p:nvSpPr>
        <p:spPr>
          <a:xfrm>
            <a:off x="762000" y="1676400"/>
            <a:ext cx="3962399" cy="4495800"/>
          </a:xfrm>
        </p:spPr>
        <p:txBody>
          <a:bodyPr/>
          <a:lstStyle/>
          <a:p>
            <a:r>
              <a:rPr lang="es-ES" dirty="0" smtClean="0">
                <a:latin typeface="+mj-lt"/>
              </a:rPr>
              <a:t>La electricidad es el flujo de energía de un lugar a otro</a:t>
            </a:r>
          </a:p>
          <a:p>
            <a:r>
              <a:rPr lang="es-ES" dirty="0" smtClean="0">
                <a:latin typeface="+mj-lt"/>
              </a:rPr>
              <a:t> Requiere una fuente de alimentación (generación de estación, central o generador portátil) </a:t>
            </a:r>
          </a:p>
          <a:p>
            <a:r>
              <a:rPr lang="es-ES" dirty="0" smtClean="0">
                <a:latin typeface="+mj-lt"/>
              </a:rPr>
              <a:t>Viaja en un circuito cerrado</a:t>
            </a:r>
            <a:endParaRPr lang="en-US" dirty="0">
              <a:latin typeface="+mj-lt"/>
            </a:endParaRPr>
          </a:p>
        </p:txBody>
      </p:sp>
      <p:pic>
        <p:nvPicPr>
          <p:cNvPr id="5" name="Content Placeholder 4" descr="texasgeneration2.jpg"/>
          <p:cNvPicPr>
            <a:picLocks noGrp="1" noChangeAspect="1"/>
          </p:cNvPicPr>
          <p:nvPr>
            <p:ph sz="half" idx="2"/>
          </p:nvPr>
        </p:nvPicPr>
        <p:blipFill>
          <a:blip r:embed="rId3" cstate="print"/>
          <a:stretch>
            <a:fillRect/>
          </a:stretch>
        </p:blipFill>
        <p:spPr>
          <a:xfrm>
            <a:off x="4627626" y="1828800"/>
            <a:ext cx="4516374" cy="4114800"/>
          </a:xfr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SEGURIDAD CON ELECTRICIDAD</a:t>
            </a:r>
            <a:endParaRPr lang="en-US" sz="3600" b="1" dirty="0"/>
          </a:p>
        </p:txBody>
      </p:sp>
      <p:sp>
        <p:nvSpPr>
          <p:cNvPr id="3" name="Content Placeholder 2"/>
          <p:cNvSpPr>
            <a:spLocks noGrp="1"/>
          </p:cNvSpPr>
          <p:nvPr>
            <p:ph idx="1"/>
          </p:nvPr>
        </p:nvSpPr>
        <p:spPr>
          <a:xfrm>
            <a:off x="762000" y="1600200"/>
            <a:ext cx="7696200" cy="5105400"/>
          </a:xfrm>
        </p:spPr>
        <p:txBody>
          <a:bodyPr/>
          <a:lstStyle/>
          <a:p>
            <a:r>
              <a:rPr lang="es-ES" sz="3200" dirty="0" smtClean="0"/>
              <a:t>Siempre asuma que los cables tienen corriente</a:t>
            </a:r>
          </a:p>
          <a:p>
            <a:r>
              <a:rPr lang="es-ES" sz="3200" dirty="0" smtClean="0"/>
              <a:t>Nunca toque una línea eléctrica caída </a:t>
            </a:r>
          </a:p>
          <a:p>
            <a:r>
              <a:rPr lang="es-ES" sz="3200" dirty="0" smtClean="0"/>
              <a:t>Nunca opere equipos eléctricos si esta parado en agua ya que puede causar corriente que </a:t>
            </a:r>
            <a:r>
              <a:rPr lang="es-ES" sz="3200" dirty="0" err="1" smtClean="0"/>
              <a:t>fluja</a:t>
            </a:r>
            <a:r>
              <a:rPr lang="es-ES" sz="3200" dirty="0" smtClean="0"/>
              <a:t> a través del cuerpo, resultando en descargas eléctricas y quemaduras</a:t>
            </a:r>
            <a:r>
              <a:rPr lang="es-ES" sz="3200" b="1" dirty="0" smtClean="0">
                <a:solidFill>
                  <a:srgbClr val="FF0000"/>
                </a:solidFill>
              </a:rPr>
              <a:t>.  </a:t>
            </a:r>
            <a:r>
              <a:rPr lang="es-ES" sz="3200" b="1" i="1" dirty="0" smtClean="0">
                <a:solidFill>
                  <a:srgbClr val="FF0000"/>
                </a:solidFill>
              </a:rPr>
              <a:t>Puede producir lesiones graves o incluso la muerte</a:t>
            </a:r>
            <a:r>
              <a:rPr lang="es-ES" sz="3200" i="1" dirty="0" smtClean="0"/>
              <a:t>.</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763000" cy="1143000"/>
          </a:xfrm>
        </p:spPr>
        <p:txBody>
          <a:bodyPr/>
          <a:lstStyle/>
          <a:p>
            <a:r>
              <a:rPr lang="es-ES" sz="3600" b="1" dirty="0" smtClean="0"/>
              <a:t>Causas más frecuentes de accidentes eléctricos</a:t>
            </a:r>
            <a:endParaRPr lang="en-US" sz="3600" b="1" dirty="0"/>
          </a:p>
        </p:txBody>
      </p:sp>
      <p:sp>
        <p:nvSpPr>
          <p:cNvPr id="3" name="Content Placeholder 2"/>
          <p:cNvSpPr>
            <a:spLocks noGrp="1"/>
          </p:cNvSpPr>
          <p:nvPr>
            <p:ph idx="1"/>
          </p:nvPr>
        </p:nvSpPr>
        <p:spPr/>
        <p:txBody>
          <a:bodyPr/>
          <a:lstStyle/>
          <a:p>
            <a:pPr>
              <a:lnSpc>
                <a:spcPct val="150000"/>
              </a:lnSpc>
            </a:pPr>
            <a:r>
              <a:rPr lang="es-ES" dirty="0" smtClean="0"/>
              <a:t>Contacto con líneas eléctricas de alto </a:t>
            </a:r>
            <a:r>
              <a:rPr lang="es-ES" dirty="0" err="1" smtClean="0"/>
              <a:t>voltage</a:t>
            </a:r>
            <a:endParaRPr lang="es-ES" dirty="0" smtClean="0"/>
          </a:p>
          <a:p>
            <a:pPr>
              <a:lnSpc>
                <a:spcPct val="150000"/>
              </a:lnSpc>
            </a:pPr>
            <a:r>
              <a:rPr lang="es-ES" dirty="0" smtClean="0"/>
              <a:t>Falta de tierra en cables de extensión</a:t>
            </a:r>
          </a:p>
          <a:p>
            <a:pPr>
              <a:lnSpc>
                <a:spcPct val="150000"/>
              </a:lnSpc>
            </a:pPr>
            <a:r>
              <a:rPr lang="es-ES" dirty="0" smtClean="0"/>
              <a:t>Uso indebido de equipos eléctricos</a:t>
            </a:r>
          </a:p>
          <a:p>
            <a:pPr>
              <a:lnSpc>
                <a:spcPct val="150000"/>
              </a:lnSpc>
            </a:pPr>
            <a:r>
              <a:rPr lang="es-ES" dirty="0" smtClean="0"/>
              <a:t>Uso indebido de extensiones</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81200"/>
            <a:ext cx="7696200" cy="4191000"/>
          </a:xfrm>
        </p:spPr>
        <p:txBody>
          <a:bodyPr/>
          <a:lstStyle/>
          <a:p>
            <a:pPr marL="0" indent="0">
              <a:buNone/>
            </a:pPr>
            <a:r>
              <a:rPr lang="es-ES" sz="2800" dirty="0" smtClean="0">
                <a:solidFill>
                  <a:schemeClr val="accent5">
                    <a:lumMod val="50000"/>
                  </a:schemeClr>
                </a:solidFill>
                <a:latin typeface="Times New Roman" pitchFamily="18" charset="0"/>
                <a:cs typeface="Times New Roman" pitchFamily="18" charset="0"/>
              </a:rPr>
              <a:t>Este material fue producido bajo concesión número </a:t>
            </a:r>
            <a:r>
              <a:rPr lang="en-US" sz="2800" dirty="0" smtClean="0">
                <a:solidFill>
                  <a:schemeClr val="accent1">
                    <a:lumMod val="50000"/>
                  </a:schemeClr>
                </a:solidFill>
              </a:rPr>
              <a:t>SH-22297-11 </a:t>
            </a:r>
            <a:r>
              <a:rPr lang="es-ES" sz="2800" dirty="0" smtClean="0">
                <a:solidFill>
                  <a:schemeClr val="accent5">
                    <a:lumMod val="50000"/>
                  </a:schemeClr>
                </a:solidFill>
                <a:latin typeface="Times New Roman" pitchFamily="18" charset="0"/>
                <a:cs typeface="Times New Roman" pitchFamily="18" charset="0"/>
              </a:rPr>
              <a:t> </a:t>
            </a:r>
            <a:r>
              <a:rPr lang="es-ES" sz="2800" dirty="0" smtClean="0">
                <a:solidFill>
                  <a:schemeClr val="accent5">
                    <a:lumMod val="50000"/>
                  </a:schemeClr>
                </a:solidFill>
                <a:latin typeface="Times New Roman" pitchFamily="18" charset="0"/>
                <a:cs typeface="Times New Roman" pitchFamily="18" charset="0"/>
              </a:rPr>
              <a:t>de OSHA. No necesariamente reflejan las opiniones o regulaciones del departamento de trabajo de Estados Unidos, utilización de nombres comerciales, productos comerciales, o las organizaciones no implican apoyo por parte del Gobierno de los Estados Unidos</a:t>
            </a:r>
            <a:endParaRPr lang="en-US" sz="2800" dirty="0"/>
          </a:p>
        </p:txBody>
      </p:sp>
      <p:sp>
        <p:nvSpPr>
          <p:cNvPr id="4" name="Title 1"/>
          <p:cNvSpPr>
            <a:spLocks noGrp="1"/>
          </p:cNvSpPr>
          <p:nvPr>
            <p:ph type="title"/>
          </p:nvPr>
        </p:nvSpPr>
        <p:spPr>
          <a:xfrm>
            <a:off x="762000" y="533400"/>
            <a:ext cx="7696200" cy="1143000"/>
          </a:xfrm>
        </p:spPr>
        <p:txBody>
          <a:bodyPr/>
          <a:lstStyle/>
          <a:p>
            <a:r>
              <a:rPr lang="es-US" sz="3600" b="1" dirty="0" smtClean="0">
                <a:latin typeface="+mn-lt"/>
              </a:rPr>
              <a:t>DESCARGA DE RESPONSABILIDAD</a:t>
            </a:r>
            <a:endParaRPr lang="es-US" sz="3600" b="1" dirty="0">
              <a:latin typeface="+mn-lt"/>
            </a:endParaRPr>
          </a:p>
        </p:txBody>
      </p:sp>
    </p:spTree>
    <p:extLst>
      <p:ext uri="{BB962C8B-B14F-4D97-AF65-F5344CB8AC3E}">
        <p14:creationId xmlns:p14="http://schemas.microsoft.com/office/powerpoint/2010/main" val="37884985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PELIGROS ELECTRICOS</a:t>
            </a:r>
            <a:endParaRPr lang="en-US" sz="3600" b="1" dirty="0"/>
          </a:p>
        </p:txBody>
      </p:sp>
      <p:sp>
        <p:nvSpPr>
          <p:cNvPr id="3" name="Content Placeholder 2"/>
          <p:cNvSpPr>
            <a:spLocks noGrp="1"/>
          </p:cNvSpPr>
          <p:nvPr>
            <p:ph idx="1"/>
          </p:nvPr>
        </p:nvSpPr>
        <p:spPr>
          <a:xfrm>
            <a:off x="762000" y="1905000"/>
            <a:ext cx="7696200" cy="4191000"/>
          </a:xfrm>
        </p:spPr>
        <p:txBody>
          <a:bodyPr/>
          <a:lstStyle/>
          <a:p>
            <a:pPr>
              <a:lnSpc>
                <a:spcPct val="90000"/>
              </a:lnSpc>
            </a:pPr>
            <a:r>
              <a:rPr lang="es-ES" sz="2800" dirty="0" smtClean="0"/>
              <a:t>Los accidentes eléctricos son causados por una combinación de tres factores:</a:t>
            </a:r>
          </a:p>
          <a:p>
            <a:pPr lvl="1">
              <a:lnSpc>
                <a:spcPct val="150000"/>
              </a:lnSpc>
            </a:pPr>
            <a:r>
              <a:rPr lang="es-ES" sz="2800" dirty="0" smtClean="0"/>
              <a:t>Equipo no seguro o instalación indebida</a:t>
            </a:r>
          </a:p>
          <a:p>
            <a:pPr lvl="1">
              <a:lnSpc>
                <a:spcPct val="150000"/>
              </a:lnSpc>
            </a:pPr>
            <a:r>
              <a:rPr lang="es-ES" sz="2800" dirty="0" smtClean="0"/>
              <a:t>Lugar de trabajo no son seguras debido al clima o condiciones del terreno</a:t>
            </a:r>
          </a:p>
          <a:p>
            <a:pPr lvl="1">
              <a:lnSpc>
                <a:spcPct val="150000"/>
              </a:lnSpc>
            </a:pPr>
            <a:r>
              <a:rPr lang="es-ES" sz="2800" dirty="0" smtClean="0"/>
              <a:t>Practicas de trabajo indebidas</a:t>
            </a:r>
            <a:endParaRPr lang="es-ES" sz="2800"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600" b="1" dirty="0" smtClean="0"/>
              <a:t>PELIGRO:</a:t>
            </a:r>
            <a:br>
              <a:rPr lang="es-ES" sz="3600" b="1" dirty="0" smtClean="0"/>
            </a:br>
            <a:r>
              <a:rPr lang="es-ES" sz="3600" b="1" dirty="0" smtClean="0"/>
              <a:t> Piezas eléctricas expuestas</a:t>
            </a:r>
            <a:endParaRPr lang="es-ES" sz="3600" b="1" dirty="0"/>
          </a:p>
        </p:txBody>
      </p:sp>
      <p:sp>
        <p:nvSpPr>
          <p:cNvPr id="3" name="Content Placeholder 2"/>
          <p:cNvSpPr>
            <a:spLocks noGrp="1"/>
          </p:cNvSpPr>
          <p:nvPr>
            <p:ph sz="half" idx="1"/>
          </p:nvPr>
        </p:nvSpPr>
        <p:spPr/>
        <p:txBody>
          <a:bodyPr/>
          <a:lstStyle/>
          <a:p>
            <a:r>
              <a:rPr lang="es-ES" sz="3200" dirty="0" smtClean="0"/>
              <a:t>Aislar partes eléctricas</a:t>
            </a:r>
          </a:p>
          <a:p>
            <a:pPr>
              <a:buNone/>
            </a:pPr>
            <a:endParaRPr lang="es-ES" sz="3200" dirty="0" smtClean="0"/>
          </a:p>
          <a:p>
            <a:r>
              <a:rPr lang="es-ES" sz="3200" dirty="0" smtClean="0"/>
              <a:t>Utilizar barreras</a:t>
            </a:r>
          </a:p>
          <a:p>
            <a:pPr>
              <a:buFontTx/>
              <a:buNone/>
            </a:pPr>
            <a:endParaRPr lang="es-ES" sz="3200" dirty="0" smtClean="0"/>
          </a:p>
          <a:p>
            <a:r>
              <a:rPr lang="es-ES" sz="3200" dirty="0" smtClean="0"/>
              <a:t>Reemplazar partes defectuosas</a:t>
            </a:r>
          </a:p>
          <a:p>
            <a:endParaRPr lang="es-ES" sz="3200" dirty="0"/>
          </a:p>
        </p:txBody>
      </p:sp>
      <p:pic>
        <p:nvPicPr>
          <p:cNvPr id="5" name="Content Placeholder 4" descr="P:\Photos\elec-KNOCKOUT10.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431332" y="1752600"/>
            <a:ext cx="2341068" cy="3048000"/>
          </a:xfrm>
          <a:prstGeom prst="rect">
            <a:avLst/>
          </a:prstGeom>
          <a:noFill/>
          <a:ln w="9525">
            <a:noFill/>
            <a:miter lim="800000"/>
            <a:headEnd/>
            <a:tailEnd/>
          </a:ln>
        </p:spPr>
      </p:pic>
      <p:pic>
        <p:nvPicPr>
          <p:cNvPr id="6" name="Picture 8" descr="G:\Photos\Hazards-JPG Filter\Slide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76800" y="4800600"/>
            <a:ext cx="2913530" cy="1600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9144000" cy="1676400"/>
          </a:xfrm>
        </p:spPr>
        <p:txBody>
          <a:bodyPr/>
          <a:lstStyle/>
          <a:p>
            <a:r>
              <a:rPr lang="es-ES" sz="3600" b="1" dirty="0" smtClean="0"/>
              <a:t/>
            </a:r>
            <a:br>
              <a:rPr lang="es-ES" sz="3600" b="1" dirty="0" smtClean="0"/>
            </a:br>
            <a:r>
              <a:rPr lang="es-ES" sz="3600" b="1" dirty="0" smtClean="0"/>
              <a:t/>
            </a:r>
            <a:br>
              <a:rPr lang="es-ES" sz="3600" b="1" dirty="0" smtClean="0"/>
            </a:br>
            <a:r>
              <a:rPr lang="es-ES" sz="3600" b="1" dirty="0" smtClean="0"/>
              <a:t/>
            </a:r>
            <a:br>
              <a:rPr lang="es-ES" sz="3600" b="1" dirty="0" smtClean="0"/>
            </a:br>
            <a:r>
              <a:rPr lang="es-ES" sz="3600" b="1" dirty="0" smtClean="0"/>
              <a:t/>
            </a:r>
            <a:br>
              <a:rPr lang="es-ES" sz="3600" b="1" dirty="0" smtClean="0"/>
            </a:br>
            <a:r>
              <a:rPr lang="es-ES" sz="3600" b="1" dirty="0" smtClean="0"/>
              <a:t/>
            </a:r>
            <a:br>
              <a:rPr lang="es-ES" sz="3600" b="1" dirty="0" smtClean="0"/>
            </a:br>
            <a:r>
              <a:rPr lang="es-ES" sz="3600" b="1" dirty="0" smtClean="0"/>
              <a:t/>
            </a:r>
            <a:br>
              <a:rPr lang="es-ES" sz="3600" b="1" dirty="0" smtClean="0"/>
            </a:br>
            <a:r>
              <a:rPr lang="es-ES" sz="3600" b="1" dirty="0" smtClean="0"/>
              <a:t>PELIGRO:</a:t>
            </a:r>
            <a:br>
              <a:rPr lang="es-ES" sz="3600" b="1" dirty="0" smtClean="0"/>
            </a:br>
            <a:r>
              <a:rPr lang="es-ES" sz="3600" b="1" dirty="0" smtClean="0"/>
              <a:t>Cables entrando cuadros eléctricos</a:t>
            </a:r>
            <a:endParaRPr lang="es-ES" sz="3600" b="1" dirty="0"/>
          </a:p>
        </p:txBody>
      </p:sp>
      <p:sp>
        <p:nvSpPr>
          <p:cNvPr id="3" name="Content Placeholder 2"/>
          <p:cNvSpPr>
            <a:spLocks noGrp="1"/>
          </p:cNvSpPr>
          <p:nvPr>
            <p:ph sz="half" idx="1"/>
          </p:nvPr>
        </p:nvSpPr>
        <p:spPr/>
        <p:txBody>
          <a:bodyPr/>
          <a:lstStyle/>
          <a:p>
            <a:r>
              <a:rPr lang="es-ES" sz="3200" dirty="0" smtClean="0">
                <a:latin typeface="+mj-lt"/>
              </a:rPr>
              <a:t>Deberán estar protegidos contra abrasión </a:t>
            </a:r>
          </a:p>
          <a:p>
            <a:r>
              <a:rPr lang="es-ES" sz="3200" dirty="0" smtClean="0">
                <a:latin typeface="+mj-lt"/>
              </a:rPr>
              <a:t>Todas las aberturas deberán estar cerradas para evitar el acceso</a:t>
            </a:r>
            <a:endParaRPr lang="en-US" sz="3200" dirty="0">
              <a:latin typeface="+mj-lt"/>
            </a:endParaRPr>
          </a:p>
        </p:txBody>
      </p:sp>
      <p:pic>
        <p:nvPicPr>
          <p:cNvPr id="8" name="Picture 1029" descr="P:\Photos\elec-KNOCKOUT01.jpg"/>
          <p:cNvPicPr>
            <a:picLocks noGrp="1" noChangeAspect="1" noChangeArrowheads="1"/>
          </p:cNvPicPr>
          <p:nvPr>
            <p:ph sz="half" idx="2"/>
          </p:nvPr>
        </p:nvPicPr>
        <p:blipFill>
          <a:blip r:embed="rId3" cstate="print"/>
          <a:srcRect/>
          <a:stretch>
            <a:fillRect/>
          </a:stretch>
        </p:blipFill>
        <p:spPr bwMode="auto">
          <a:xfrm>
            <a:off x="5059121" y="1905000"/>
            <a:ext cx="3026258" cy="4038600"/>
          </a:xfrm>
          <a:prstGeom prst="rect">
            <a:avLst/>
          </a:prstGeom>
          <a:noFill/>
          <a:ln w="9525">
            <a:solidFill>
              <a:srgbClr val="000099"/>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696200" cy="1676400"/>
          </a:xfrm>
        </p:spPr>
        <p:txBody>
          <a:bodyPr/>
          <a:lstStyle/>
          <a:p>
            <a:r>
              <a:rPr lang="es-ES" sz="3600" b="1" dirty="0" smtClean="0"/>
              <a:t>PELIGRO:</a:t>
            </a:r>
            <a:br>
              <a:rPr lang="es-ES" sz="3600" b="1" dirty="0" smtClean="0"/>
            </a:br>
            <a:r>
              <a:rPr lang="es-ES" sz="3600" b="1" dirty="0" smtClean="0"/>
              <a:t>Líneas Eléctricas</a:t>
            </a:r>
            <a:endParaRPr lang="es-ES" sz="3600" b="1" dirty="0"/>
          </a:p>
        </p:txBody>
      </p:sp>
      <p:sp>
        <p:nvSpPr>
          <p:cNvPr id="3" name="Content Placeholder 2"/>
          <p:cNvSpPr>
            <a:spLocks noGrp="1"/>
          </p:cNvSpPr>
          <p:nvPr>
            <p:ph sz="half" idx="1"/>
          </p:nvPr>
        </p:nvSpPr>
        <p:spPr>
          <a:xfrm>
            <a:off x="685800" y="1905000"/>
            <a:ext cx="4419600" cy="4038600"/>
          </a:xfrm>
        </p:spPr>
        <p:txBody>
          <a:bodyPr/>
          <a:lstStyle/>
          <a:p>
            <a:r>
              <a:rPr lang="es-ES" dirty="0" smtClean="0">
                <a:latin typeface="+mj-lt"/>
              </a:rPr>
              <a:t>Usualmente no están aisladas</a:t>
            </a:r>
          </a:p>
          <a:p>
            <a:r>
              <a:rPr lang="es-ES" dirty="0" smtClean="0">
                <a:latin typeface="+mj-lt"/>
              </a:rPr>
              <a:t>Extremadamente alto voltaje</a:t>
            </a:r>
          </a:p>
          <a:p>
            <a:r>
              <a:rPr lang="es-ES" dirty="0" smtClean="0">
                <a:latin typeface="+mj-lt"/>
              </a:rPr>
              <a:t>80%  de todas la muertes fueron causadas por contacto con los cables con la mano sin protección</a:t>
            </a:r>
            <a:endParaRPr lang="es-ES" dirty="0">
              <a:latin typeface="+mj-lt"/>
            </a:endParaRPr>
          </a:p>
        </p:txBody>
      </p:sp>
      <p:pic>
        <p:nvPicPr>
          <p:cNvPr id="6" name="Content Placeholder 5" descr="overhead.jpg"/>
          <p:cNvPicPr>
            <a:picLocks noGrp="1" noChangeAspect="1"/>
          </p:cNvPicPr>
          <p:nvPr>
            <p:ph sz="half" idx="2"/>
          </p:nvPr>
        </p:nvPicPr>
        <p:blipFill>
          <a:blip r:embed="rId3" cstate="print"/>
          <a:stretch>
            <a:fillRect/>
          </a:stretch>
        </p:blipFill>
        <p:spPr>
          <a:xfrm>
            <a:off x="5181600" y="2590800"/>
            <a:ext cx="3344694" cy="2667000"/>
          </a:xfr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905000"/>
            <a:ext cx="3771900" cy="4038600"/>
          </a:xfrm>
        </p:spPr>
        <p:txBody>
          <a:bodyPr/>
          <a:lstStyle/>
          <a:p>
            <a:pPr>
              <a:lnSpc>
                <a:spcPct val="150000"/>
              </a:lnSpc>
            </a:pPr>
            <a:r>
              <a:rPr lang="es-ES" dirty="0" smtClean="0">
                <a:latin typeface="+mj-lt"/>
              </a:rPr>
              <a:t>Equipo que puede establecer contacto con líneas eléctricas: Grúas, andamios escaleras, </a:t>
            </a:r>
            <a:r>
              <a:rPr lang="es-ES" dirty="0" err="1" smtClean="0">
                <a:latin typeface="+mj-lt"/>
              </a:rPr>
              <a:t>etc</a:t>
            </a:r>
            <a:endParaRPr lang="en-US" dirty="0">
              <a:latin typeface="+mj-lt"/>
            </a:endParaRPr>
          </a:p>
        </p:txBody>
      </p:sp>
      <p:pic>
        <p:nvPicPr>
          <p:cNvPr id="1026" name="Picture 2" descr="C:\Users\Dajona90\Pictures\overhead2.jpg"/>
          <p:cNvPicPr>
            <a:picLocks noChangeAspect="1" noChangeArrowheads="1"/>
          </p:cNvPicPr>
          <p:nvPr/>
        </p:nvPicPr>
        <p:blipFill>
          <a:blip r:embed="rId3" cstate="print"/>
          <a:srcRect/>
          <a:stretch>
            <a:fillRect/>
          </a:stretch>
        </p:blipFill>
        <p:spPr bwMode="auto">
          <a:xfrm>
            <a:off x="5029200" y="2286000"/>
            <a:ext cx="3584862"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itle 1"/>
          <p:cNvSpPr>
            <a:spLocks noGrp="1"/>
          </p:cNvSpPr>
          <p:nvPr>
            <p:ph type="title"/>
          </p:nvPr>
        </p:nvSpPr>
        <p:spPr>
          <a:xfrm>
            <a:off x="762000" y="0"/>
            <a:ext cx="7696200" cy="1676400"/>
          </a:xfrm>
        </p:spPr>
        <p:txBody>
          <a:bodyPr/>
          <a:lstStyle/>
          <a:p>
            <a:r>
              <a:rPr lang="es-ES" sz="3600" b="1" dirty="0" smtClean="0"/>
              <a:t>PELIGRO:</a:t>
            </a:r>
            <a:br>
              <a:rPr lang="es-ES" sz="3600" b="1" dirty="0" smtClean="0"/>
            </a:br>
            <a:r>
              <a:rPr lang="es-ES" sz="3600" b="1" dirty="0" smtClean="0"/>
              <a:t>Líneas Eléctricas</a:t>
            </a:r>
            <a:endParaRPr lang="es-ES" sz="3600" b="1"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LESIONES MAS COMUNES</a:t>
            </a:r>
            <a:endParaRPr lang="en-US" sz="3600" b="1" dirty="0"/>
          </a:p>
        </p:txBody>
      </p:sp>
      <p:sp>
        <p:nvSpPr>
          <p:cNvPr id="3" name="Content Placeholder 2"/>
          <p:cNvSpPr>
            <a:spLocks noGrp="1"/>
          </p:cNvSpPr>
          <p:nvPr>
            <p:ph sz="half" idx="1"/>
          </p:nvPr>
        </p:nvSpPr>
        <p:spPr/>
        <p:txBody>
          <a:bodyPr/>
          <a:lstStyle/>
          <a:p>
            <a:pPr>
              <a:buNone/>
            </a:pPr>
            <a:r>
              <a:rPr lang="es-ES" sz="3200" dirty="0" smtClean="0">
                <a:latin typeface="+mj-lt"/>
              </a:rPr>
              <a:t>DIRECTA </a:t>
            </a:r>
          </a:p>
          <a:p>
            <a:pPr>
              <a:lnSpc>
                <a:spcPct val="150000"/>
              </a:lnSpc>
            </a:pPr>
            <a:r>
              <a:rPr lang="es-ES" sz="3200" dirty="0" smtClean="0">
                <a:latin typeface="+mj-lt"/>
              </a:rPr>
              <a:t>Muerte o electrocución </a:t>
            </a:r>
          </a:p>
          <a:p>
            <a:pPr>
              <a:lnSpc>
                <a:spcPct val="150000"/>
              </a:lnSpc>
            </a:pPr>
            <a:r>
              <a:rPr lang="es-ES" sz="3200" dirty="0" smtClean="0">
                <a:latin typeface="+mj-lt"/>
              </a:rPr>
              <a:t>Shock</a:t>
            </a:r>
          </a:p>
          <a:p>
            <a:pPr>
              <a:lnSpc>
                <a:spcPct val="150000"/>
              </a:lnSpc>
            </a:pPr>
            <a:r>
              <a:rPr lang="es-ES" sz="3200" dirty="0" smtClean="0">
                <a:latin typeface="+mj-lt"/>
              </a:rPr>
              <a:t>Quemaduras</a:t>
            </a:r>
            <a:endParaRPr lang="es-ES" sz="3200" dirty="0">
              <a:latin typeface="+mj-lt"/>
            </a:endParaRPr>
          </a:p>
        </p:txBody>
      </p:sp>
      <p:sp>
        <p:nvSpPr>
          <p:cNvPr id="4" name="Content Placeholder 3"/>
          <p:cNvSpPr>
            <a:spLocks noGrp="1"/>
          </p:cNvSpPr>
          <p:nvPr>
            <p:ph sz="half" idx="2"/>
          </p:nvPr>
        </p:nvSpPr>
        <p:spPr/>
        <p:txBody>
          <a:bodyPr/>
          <a:lstStyle/>
          <a:p>
            <a:pPr>
              <a:buNone/>
            </a:pPr>
            <a:r>
              <a:rPr lang="es-ES" sz="3200" dirty="0" smtClean="0">
                <a:latin typeface="+mj-lt"/>
              </a:rPr>
              <a:t>INDIRECTA</a:t>
            </a:r>
          </a:p>
          <a:p>
            <a:r>
              <a:rPr lang="es-ES" sz="3200" dirty="0" smtClean="0">
                <a:latin typeface="+mj-lt"/>
              </a:rPr>
              <a:t>Caídas debido a electrocución</a:t>
            </a:r>
          </a:p>
          <a:p>
            <a:endParaRPr lang="es-ES" sz="3200" dirty="0" smtClean="0">
              <a:latin typeface="+mj-lt"/>
            </a:endParaRPr>
          </a:p>
          <a:p>
            <a:endParaRPr lang="es-ES" sz="3200" dirty="0">
              <a:latin typeface="+mj-lt"/>
            </a:endParaRPr>
          </a:p>
        </p:txBody>
      </p:sp>
      <p:pic>
        <p:nvPicPr>
          <p:cNvPr id="1028" name="Picture 4" descr="C:\Users\pam\AppData\Local\Microsoft\Windows\Temporary Internet Files\Content.IE5\N992NCR2\MP900439244[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42460" y="3657600"/>
            <a:ext cx="3634740" cy="2423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600" b="1" dirty="0" smtClean="0"/>
              <a:t>Lesiones Comunes </a:t>
            </a:r>
            <a:br>
              <a:rPr lang="es-ES" sz="3600" b="1" dirty="0" smtClean="0"/>
            </a:br>
            <a:r>
              <a:rPr lang="es-ES" sz="3600" b="1" dirty="0" smtClean="0"/>
              <a:t>golpes eléctricos y electrocución</a:t>
            </a:r>
            <a:endParaRPr lang="en-US" sz="3600" b="1" dirty="0"/>
          </a:p>
        </p:txBody>
      </p:sp>
      <p:sp>
        <p:nvSpPr>
          <p:cNvPr id="3" name="Content Placeholder 2"/>
          <p:cNvSpPr>
            <a:spLocks noGrp="1"/>
          </p:cNvSpPr>
          <p:nvPr>
            <p:ph idx="1"/>
          </p:nvPr>
        </p:nvSpPr>
        <p:spPr>
          <a:xfrm>
            <a:off x="381000" y="1828800"/>
            <a:ext cx="6705600" cy="4419600"/>
          </a:xfrm>
        </p:spPr>
        <p:txBody>
          <a:bodyPr/>
          <a:lstStyle/>
          <a:p>
            <a:pPr>
              <a:lnSpc>
                <a:spcPct val="85000"/>
              </a:lnSpc>
              <a:spcBef>
                <a:spcPct val="15000"/>
              </a:spcBef>
            </a:pPr>
            <a:r>
              <a:rPr lang="es-ES" sz="2800" dirty="0" smtClean="0">
                <a:latin typeface="Arial" pitchFamily="34" charset="0"/>
                <a:cs typeface="Arial" pitchFamily="34" charset="0"/>
              </a:rPr>
              <a:t>Descarga eléctrica es recibida cuando la corriente eléctrica pasa a través del cuerpo.  </a:t>
            </a:r>
          </a:p>
          <a:p>
            <a:pPr>
              <a:lnSpc>
                <a:spcPct val="85000"/>
              </a:lnSpc>
              <a:spcBef>
                <a:spcPct val="15000"/>
              </a:spcBef>
            </a:pPr>
            <a:r>
              <a:rPr lang="es-ES" sz="2800" dirty="0" smtClean="0">
                <a:latin typeface="Arial" pitchFamily="34" charset="0"/>
                <a:cs typeface="Arial" pitchFamily="34" charset="0"/>
              </a:rPr>
              <a:t>Puede causar daños graves o la muerte. </a:t>
            </a:r>
          </a:p>
          <a:p>
            <a:pPr>
              <a:lnSpc>
                <a:spcPct val="85000"/>
              </a:lnSpc>
              <a:spcBef>
                <a:spcPct val="15000"/>
              </a:spcBef>
            </a:pPr>
            <a:r>
              <a:rPr lang="es-ES" sz="2800" dirty="0" smtClean="0">
                <a:latin typeface="Arial" pitchFamily="34" charset="0"/>
                <a:cs typeface="Arial" pitchFamily="34" charset="0"/>
              </a:rPr>
              <a:t>Se recibirá una descarga eléctrica si una parte de su cuerpo completa un circuito eléctrico</a:t>
            </a:r>
          </a:p>
          <a:p>
            <a:pPr>
              <a:lnSpc>
                <a:spcPct val="85000"/>
              </a:lnSpc>
              <a:spcBef>
                <a:spcPct val="15000"/>
              </a:spcBef>
            </a:pPr>
            <a:r>
              <a:rPr lang="es-ES" sz="2800" dirty="0" smtClean="0">
                <a:latin typeface="Arial" pitchFamily="34" charset="0"/>
                <a:cs typeface="Arial" pitchFamily="34" charset="0"/>
              </a:rPr>
              <a:t>Tocar un cable o una planta eléctrica, o tocar un alambre vivo y otro cable a un voltaje diferente.</a:t>
            </a:r>
            <a:endParaRPr lang="en-US" sz="2800" dirty="0" smtClean="0">
              <a:latin typeface="Arial" pitchFamily="34" charset="0"/>
              <a:cs typeface="Arial" pitchFamily="34" charset="0"/>
            </a:endParaRPr>
          </a:p>
        </p:txBody>
      </p:sp>
      <p:pic>
        <p:nvPicPr>
          <p:cNvPr id="4" name="Picture 4" descr="Q:\Oetd\Path.jpg"/>
          <p:cNvPicPr>
            <a:picLocks noChangeAspect="1" noChangeArrowheads="1"/>
          </p:cNvPicPr>
          <p:nvPr/>
        </p:nvPicPr>
        <p:blipFill>
          <a:blip r:embed="rId3" cstate="print"/>
          <a:srcRect/>
          <a:stretch>
            <a:fillRect/>
          </a:stretch>
        </p:blipFill>
        <p:spPr bwMode="auto">
          <a:xfrm>
            <a:off x="7086600" y="2057400"/>
            <a:ext cx="1819274" cy="3657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600" b="1" dirty="0" smtClean="0"/>
              <a:t>Lesiones más comunes </a:t>
            </a:r>
            <a:br>
              <a:rPr lang="es-ES" sz="3600" b="1" dirty="0" smtClean="0"/>
            </a:br>
            <a:r>
              <a:rPr lang="es-ES" sz="3600" b="1" dirty="0" smtClean="0"/>
              <a:t>Quemaduras</a:t>
            </a:r>
            <a:endParaRPr lang="es-ES" sz="3600" b="1" dirty="0"/>
          </a:p>
        </p:txBody>
      </p:sp>
      <p:sp>
        <p:nvSpPr>
          <p:cNvPr id="3" name="Content Placeholder 2"/>
          <p:cNvSpPr>
            <a:spLocks noGrp="1"/>
          </p:cNvSpPr>
          <p:nvPr>
            <p:ph idx="1"/>
          </p:nvPr>
        </p:nvSpPr>
        <p:spPr>
          <a:xfrm>
            <a:off x="228600" y="1828800"/>
            <a:ext cx="6248400" cy="4419600"/>
          </a:xfrm>
        </p:spPr>
        <p:txBody>
          <a:bodyPr/>
          <a:lstStyle/>
          <a:p>
            <a:pPr>
              <a:lnSpc>
                <a:spcPct val="85000"/>
              </a:lnSpc>
              <a:spcBef>
                <a:spcPct val="35000"/>
              </a:spcBef>
            </a:pPr>
            <a:r>
              <a:rPr lang="es-ES" sz="2800" dirty="0" smtClean="0"/>
              <a:t>Lesión relacionada con el choque más común </a:t>
            </a:r>
          </a:p>
          <a:p>
            <a:pPr>
              <a:lnSpc>
                <a:spcPct val="85000"/>
              </a:lnSpc>
              <a:spcBef>
                <a:spcPct val="35000"/>
              </a:spcBef>
            </a:pPr>
            <a:r>
              <a:rPr lang="es-ES" sz="2800" dirty="0" smtClean="0"/>
              <a:t>Quemaduras eléctricas, arco o Quemaduras Flash , Quemaduras Termales ocurren cuando toque cables eléctricos o equipos que están indebidamente mantenidos por lo general se produce en </a:t>
            </a:r>
          </a:p>
          <a:p>
            <a:pPr>
              <a:lnSpc>
                <a:spcPct val="85000"/>
              </a:lnSpc>
              <a:spcBef>
                <a:spcPct val="35000"/>
              </a:spcBef>
            </a:pPr>
            <a:r>
              <a:rPr lang="es-ES" sz="2800" dirty="0" smtClean="0"/>
              <a:t>Las manos. Lesión muy grave que necesita atención inmediata</a:t>
            </a:r>
            <a:endParaRPr lang="en-US" sz="2800" dirty="0" smtClean="0"/>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2895600"/>
            <a:ext cx="2362200" cy="2409825"/>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600" b="1" dirty="0" smtClean="0"/>
              <a:t>Lesiones más comunes </a:t>
            </a:r>
            <a:br>
              <a:rPr lang="es-ES" sz="3600" b="1" dirty="0" smtClean="0"/>
            </a:br>
            <a:r>
              <a:rPr lang="es-ES" sz="3600" b="1" dirty="0" smtClean="0"/>
              <a:t>Caídas</a:t>
            </a:r>
            <a:endParaRPr lang="es-ES" sz="3600" b="1" dirty="0"/>
          </a:p>
        </p:txBody>
      </p:sp>
      <p:sp>
        <p:nvSpPr>
          <p:cNvPr id="3" name="Content Placeholder 2"/>
          <p:cNvSpPr>
            <a:spLocks noGrp="1"/>
          </p:cNvSpPr>
          <p:nvPr>
            <p:ph idx="1"/>
          </p:nvPr>
        </p:nvSpPr>
        <p:spPr>
          <a:xfrm>
            <a:off x="152400" y="1920240"/>
            <a:ext cx="6248400" cy="4419600"/>
          </a:xfrm>
        </p:spPr>
        <p:txBody>
          <a:bodyPr/>
          <a:lstStyle/>
          <a:p>
            <a:pPr>
              <a:lnSpc>
                <a:spcPct val="85000"/>
              </a:lnSpc>
              <a:spcBef>
                <a:spcPct val="35000"/>
              </a:spcBef>
            </a:pPr>
            <a:r>
              <a:rPr lang="es-ES" dirty="0" smtClean="0"/>
              <a:t>Causados por electrocución involuntaria </a:t>
            </a:r>
          </a:p>
          <a:p>
            <a:pPr>
              <a:lnSpc>
                <a:spcPct val="85000"/>
              </a:lnSpc>
              <a:spcBef>
                <a:spcPct val="35000"/>
              </a:spcBef>
            </a:pPr>
            <a:endParaRPr lang="es-ES" dirty="0" smtClean="0"/>
          </a:p>
          <a:p>
            <a:pPr>
              <a:lnSpc>
                <a:spcPct val="85000"/>
              </a:lnSpc>
              <a:spcBef>
                <a:spcPct val="35000"/>
              </a:spcBef>
            </a:pPr>
            <a:r>
              <a:rPr lang="es-ES" dirty="0" smtClean="0"/>
              <a:t>Ocurre por el personal trabajando en lugares elevados (escalera, andamios, etc.) </a:t>
            </a:r>
          </a:p>
          <a:p>
            <a:pPr>
              <a:lnSpc>
                <a:spcPct val="85000"/>
              </a:lnSpc>
              <a:spcBef>
                <a:spcPct val="35000"/>
              </a:spcBef>
            </a:pPr>
            <a:endParaRPr lang="es-ES" dirty="0" smtClean="0"/>
          </a:p>
          <a:p>
            <a:pPr>
              <a:lnSpc>
                <a:spcPct val="85000"/>
              </a:lnSpc>
              <a:spcBef>
                <a:spcPct val="35000"/>
              </a:spcBef>
            </a:pPr>
            <a:r>
              <a:rPr lang="es-ES" dirty="0" smtClean="0"/>
              <a:t>puede provocar lesiones graves o la muerte</a:t>
            </a:r>
            <a:endParaRPr lang="en-US" dirty="0" smtClean="0"/>
          </a:p>
        </p:txBody>
      </p:sp>
      <p:pic>
        <p:nvPicPr>
          <p:cNvPr id="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2057400"/>
            <a:ext cx="2453728" cy="39624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EQUIPO DE PROTECCION PERSONAL</a:t>
            </a:r>
            <a:endParaRPr lang="en-US" sz="3600" b="1" dirty="0"/>
          </a:p>
        </p:txBody>
      </p:sp>
      <p:sp>
        <p:nvSpPr>
          <p:cNvPr id="3" name="Content Placeholder 2"/>
          <p:cNvSpPr>
            <a:spLocks noGrp="1"/>
          </p:cNvSpPr>
          <p:nvPr>
            <p:ph idx="1"/>
          </p:nvPr>
        </p:nvSpPr>
        <p:spPr>
          <a:xfrm>
            <a:off x="762000" y="1828800"/>
            <a:ext cx="6248400" cy="4419600"/>
          </a:xfrm>
        </p:spPr>
        <p:txBody>
          <a:bodyPr/>
          <a:lstStyle/>
          <a:p>
            <a:pPr>
              <a:spcBef>
                <a:spcPct val="35000"/>
              </a:spcBef>
            </a:pPr>
            <a:r>
              <a:rPr lang="es-ES" sz="2800" dirty="0" smtClean="0"/>
              <a:t>PPE siempre debe ser la primera línea de defensa </a:t>
            </a:r>
          </a:p>
          <a:p>
            <a:pPr>
              <a:spcBef>
                <a:spcPct val="35000"/>
              </a:spcBef>
            </a:pPr>
            <a:endParaRPr lang="es-ES" sz="2800" dirty="0" smtClean="0"/>
          </a:p>
          <a:p>
            <a:pPr>
              <a:spcBef>
                <a:spcPct val="35000"/>
              </a:spcBef>
            </a:pPr>
            <a:r>
              <a:rPr lang="es-ES" sz="2800" dirty="0" smtClean="0"/>
              <a:t>Guantes de goma, botas de trabajo de caucho aislante, </a:t>
            </a:r>
          </a:p>
          <a:p>
            <a:pPr>
              <a:spcBef>
                <a:spcPct val="35000"/>
              </a:spcBef>
            </a:pPr>
            <a:endParaRPr lang="es-ES" sz="2800" dirty="0" smtClean="0"/>
          </a:p>
          <a:p>
            <a:pPr>
              <a:spcBef>
                <a:spcPct val="35000"/>
              </a:spcBef>
            </a:pPr>
            <a:r>
              <a:rPr lang="es-ES" sz="2800" dirty="0" smtClean="0"/>
              <a:t>capuchas, mangas o mantas</a:t>
            </a:r>
            <a:endParaRPr lang="en-US" sz="2800" dirty="0" smtClean="0"/>
          </a:p>
          <a:p>
            <a:pPr>
              <a:spcBef>
                <a:spcPct val="35000"/>
              </a:spcBef>
              <a:buNone/>
            </a:pPr>
            <a:endParaRPr lang="en-US" sz="2800" dirty="0" smtClean="0"/>
          </a:p>
        </p:txBody>
      </p:sp>
      <p:pic>
        <p:nvPicPr>
          <p:cNvPr id="5" name="Picture 11"/>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6172200" y="3931920"/>
            <a:ext cx="2286000" cy="22328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12"/>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0" y="1905000"/>
            <a:ext cx="1770062" cy="1676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696200" cy="1143000"/>
          </a:xfrm>
        </p:spPr>
        <p:txBody>
          <a:bodyPr/>
          <a:lstStyle/>
          <a:p>
            <a:r>
              <a:rPr lang="es-US" sz="4000" b="1" dirty="0" smtClean="0">
                <a:latin typeface="Arial" pitchFamily="34" charset="0"/>
                <a:cs typeface="Arial" pitchFamily="34" charset="0"/>
              </a:rPr>
              <a:t/>
            </a:r>
            <a:br>
              <a:rPr lang="es-US" sz="4000" b="1" dirty="0" smtClean="0">
                <a:latin typeface="Arial" pitchFamily="34" charset="0"/>
                <a:cs typeface="Arial" pitchFamily="34" charset="0"/>
              </a:rPr>
            </a:br>
            <a:r>
              <a:rPr lang="es-US" sz="4000" b="1" dirty="0" smtClean="0">
                <a:latin typeface="Arial" pitchFamily="34" charset="0"/>
                <a:cs typeface="Arial" pitchFamily="34" charset="0"/>
              </a:rPr>
              <a:t/>
            </a:r>
            <a:br>
              <a:rPr lang="es-US" sz="4000" b="1" dirty="0" smtClean="0">
                <a:latin typeface="Arial" pitchFamily="34" charset="0"/>
                <a:cs typeface="Arial" pitchFamily="34" charset="0"/>
              </a:rPr>
            </a:br>
            <a:r>
              <a:rPr lang="es-US" sz="4000" b="1" dirty="0" smtClean="0">
                <a:latin typeface="Arial" pitchFamily="34" charset="0"/>
                <a:cs typeface="Arial" pitchFamily="34" charset="0"/>
              </a:rPr>
              <a:t/>
            </a:r>
            <a:br>
              <a:rPr lang="es-US" sz="4000" b="1" dirty="0" smtClean="0">
                <a:latin typeface="Arial" pitchFamily="34" charset="0"/>
                <a:cs typeface="Arial" pitchFamily="34" charset="0"/>
              </a:rPr>
            </a:br>
            <a:r>
              <a:rPr lang="es-US" sz="4000" b="1" dirty="0" smtClean="0">
                <a:latin typeface="Arial" pitchFamily="34" charset="0"/>
                <a:cs typeface="Arial" pitchFamily="34" charset="0"/>
              </a:rPr>
              <a:t>OBJECTIVOS</a:t>
            </a:r>
            <a:endParaRPr lang="es-US" sz="4000" b="1" dirty="0">
              <a:latin typeface="Arial" pitchFamily="34" charset="0"/>
              <a:cs typeface="Arial" pitchFamily="34" charset="0"/>
            </a:endParaRPr>
          </a:p>
        </p:txBody>
      </p:sp>
      <p:sp>
        <p:nvSpPr>
          <p:cNvPr id="3" name="Content Placeholder 2"/>
          <p:cNvSpPr>
            <a:spLocks noGrp="1"/>
          </p:cNvSpPr>
          <p:nvPr>
            <p:ph idx="1"/>
          </p:nvPr>
        </p:nvSpPr>
        <p:spPr>
          <a:xfrm>
            <a:off x="0" y="1676400"/>
            <a:ext cx="9144000" cy="5181600"/>
          </a:xfrm>
        </p:spPr>
        <p:txBody>
          <a:bodyPr/>
          <a:lstStyle/>
          <a:p>
            <a:r>
              <a:rPr lang="es-ES" sz="3200" dirty="0" smtClean="0">
                <a:latin typeface="+mj-lt"/>
              </a:rPr>
              <a:t>Identificar los cuatro riesgos de construcción y como evitarlos</a:t>
            </a:r>
          </a:p>
          <a:p>
            <a:r>
              <a:rPr lang="es-ES" sz="3200" dirty="0" smtClean="0">
                <a:latin typeface="+mj-lt"/>
              </a:rPr>
              <a:t>Describir formas de protegerse a si mismo y a otros</a:t>
            </a:r>
          </a:p>
          <a:p>
            <a:r>
              <a:rPr lang="es-ES" sz="3200" dirty="0" smtClean="0">
                <a:latin typeface="+mj-lt"/>
              </a:rPr>
              <a:t>Aprenderán como seleccionar equipo de protección personal (PPE) </a:t>
            </a:r>
          </a:p>
          <a:p>
            <a:r>
              <a:rPr lang="es-ES" sz="3200" dirty="0" smtClean="0">
                <a:latin typeface="+mj-lt"/>
              </a:rPr>
              <a:t>Aplicar procesos de seguridad cuando se trabaja en o alrededor de trincheras, equipos eléctricos, andamios y herramientas eléctricas</a:t>
            </a:r>
            <a:endParaRPr lang="es-ES" sz="3200" dirty="0">
              <a:latin typeface="+mj-lt"/>
            </a:endParaRPr>
          </a:p>
        </p:txBody>
      </p:sp>
    </p:spTree>
    <p:extLst>
      <p:ext uri="{BB962C8B-B14F-4D97-AF65-F5344CB8AC3E}">
        <p14:creationId xmlns:p14="http://schemas.microsoft.com/office/powerpoint/2010/main" val="6436488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PRACTICAS SEGURAS</a:t>
            </a:r>
            <a:endParaRPr lang="en-US" sz="3600" b="1" dirty="0"/>
          </a:p>
        </p:txBody>
      </p:sp>
      <p:sp>
        <p:nvSpPr>
          <p:cNvPr id="3" name="Content Placeholder 2"/>
          <p:cNvSpPr>
            <a:spLocks noGrp="1"/>
          </p:cNvSpPr>
          <p:nvPr>
            <p:ph idx="1"/>
          </p:nvPr>
        </p:nvSpPr>
        <p:spPr>
          <a:xfrm>
            <a:off x="381000" y="1828800"/>
            <a:ext cx="8839200" cy="4419600"/>
          </a:xfrm>
        </p:spPr>
        <p:txBody>
          <a:bodyPr/>
          <a:lstStyle/>
          <a:p>
            <a:pPr>
              <a:spcBef>
                <a:spcPct val="30000"/>
              </a:spcBef>
            </a:pPr>
            <a:r>
              <a:rPr lang="es-ES" sz="2800" dirty="0" smtClean="0"/>
              <a:t>Sólo personal calificado debe trabajar en equipos eléctricos </a:t>
            </a:r>
          </a:p>
          <a:p>
            <a:pPr>
              <a:spcBef>
                <a:spcPct val="30000"/>
              </a:spcBef>
            </a:pPr>
            <a:endParaRPr lang="es-ES" sz="2800" dirty="0" smtClean="0"/>
          </a:p>
          <a:p>
            <a:pPr>
              <a:spcBef>
                <a:spcPct val="30000"/>
              </a:spcBef>
            </a:pPr>
            <a:r>
              <a:rPr lang="es-ES" sz="2800" dirty="0" smtClean="0"/>
              <a:t>Utilice herramientas especiales de aislados cuando trabaje con terminales vivos </a:t>
            </a:r>
          </a:p>
          <a:p>
            <a:pPr>
              <a:spcBef>
                <a:spcPct val="30000"/>
              </a:spcBef>
            </a:pPr>
            <a:endParaRPr lang="es-ES" sz="2800" dirty="0" smtClean="0"/>
          </a:p>
          <a:p>
            <a:pPr>
              <a:spcBef>
                <a:spcPct val="30000"/>
              </a:spcBef>
            </a:pPr>
            <a:r>
              <a:rPr lang="es-ES" sz="2800" dirty="0" smtClean="0"/>
              <a:t>No utilice cables desgastados o deshilachados , no sujetar cables de extensión con grapas, colgar en clavos</a:t>
            </a:r>
            <a:endParaRPr lang="en-US" sz="2800" dirty="0" smtClean="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PRACTICAS SEGURAS</a:t>
            </a:r>
            <a:endParaRPr lang="en-US" sz="3600" b="1" dirty="0"/>
          </a:p>
        </p:txBody>
      </p:sp>
      <p:sp>
        <p:nvSpPr>
          <p:cNvPr id="3" name="Content Placeholder 2"/>
          <p:cNvSpPr>
            <a:spLocks noGrp="1"/>
          </p:cNvSpPr>
          <p:nvPr>
            <p:ph idx="1"/>
          </p:nvPr>
        </p:nvSpPr>
        <p:spPr>
          <a:xfrm>
            <a:off x="762000" y="1828800"/>
            <a:ext cx="8382000" cy="4419600"/>
          </a:xfrm>
        </p:spPr>
        <p:txBody>
          <a:bodyPr/>
          <a:lstStyle/>
          <a:p>
            <a:pPr>
              <a:spcBef>
                <a:spcPct val="30000"/>
              </a:spcBef>
            </a:pPr>
            <a:r>
              <a:rPr lang="es-ES" sz="3200" dirty="0" smtClean="0"/>
              <a:t>Asegúrese que no hay electricidad  antes de comenzar el</a:t>
            </a:r>
          </a:p>
          <a:p>
            <a:pPr>
              <a:spcBef>
                <a:spcPct val="30000"/>
              </a:spcBef>
            </a:pPr>
            <a:r>
              <a:rPr lang="es-ES" sz="3200" dirty="0" smtClean="0"/>
              <a:t>Bloqueo de circuitos</a:t>
            </a:r>
          </a:p>
          <a:p>
            <a:pPr>
              <a:spcBef>
                <a:spcPct val="30000"/>
              </a:spcBef>
            </a:pPr>
            <a:r>
              <a:rPr lang="es-ES" sz="3200" dirty="0" smtClean="0"/>
              <a:t>Inspeccionar extensiones</a:t>
            </a:r>
          </a:p>
          <a:p>
            <a:pPr>
              <a:spcBef>
                <a:spcPct val="30000"/>
              </a:spcBef>
            </a:pPr>
            <a:r>
              <a:rPr lang="es-ES" sz="3200" dirty="0" smtClean="0"/>
              <a:t>Evitar contacto con líneas elevadas</a:t>
            </a:r>
          </a:p>
          <a:p>
            <a:pPr>
              <a:spcBef>
                <a:spcPct val="30000"/>
              </a:spcBef>
            </a:pPr>
            <a:r>
              <a:rPr lang="es-ES" sz="3200" dirty="0" smtClean="0"/>
              <a:t>Evite áreas mojadas</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96200" cy="1143000"/>
          </a:xfrm>
        </p:spPr>
        <p:txBody>
          <a:bodyPr/>
          <a:lstStyle/>
          <a:p>
            <a:r>
              <a:rPr lang="en-US" sz="3600" b="1" dirty="0" smtClean="0"/>
              <a:t>EN RESUMEN</a:t>
            </a:r>
            <a:endParaRPr lang="en-US" sz="3600" b="1" dirty="0"/>
          </a:p>
        </p:txBody>
      </p:sp>
      <p:sp>
        <p:nvSpPr>
          <p:cNvPr id="3" name="Content Placeholder 2"/>
          <p:cNvSpPr>
            <a:spLocks noGrp="1"/>
          </p:cNvSpPr>
          <p:nvPr>
            <p:ph idx="1"/>
          </p:nvPr>
        </p:nvSpPr>
        <p:spPr>
          <a:xfrm>
            <a:off x="304800" y="1828800"/>
            <a:ext cx="6781800" cy="4419600"/>
          </a:xfrm>
        </p:spPr>
        <p:txBody>
          <a:bodyPr/>
          <a:lstStyle/>
          <a:p>
            <a:pPr>
              <a:lnSpc>
                <a:spcPct val="90000"/>
              </a:lnSpc>
              <a:buFontTx/>
              <a:buNone/>
            </a:pPr>
            <a:r>
              <a:rPr lang="es-ES" sz="3200" dirty="0" smtClean="0"/>
              <a:t>Equipos eléctricos deben ser: </a:t>
            </a:r>
          </a:p>
          <a:p>
            <a:pPr lvl="1">
              <a:lnSpc>
                <a:spcPct val="90000"/>
              </a:lnSpc>
            </a:pPr>
            <a:r>
              <a:rPr lang="es-ES" sz="2800" dirty="0" smtClean="0"/>
              <a:t> Enumerados y etiquetados</a:t>
            </a:r>
          </a:p>
          <a:p>
            <a:pPr lvl="1">
              <a:lnSpc>
                <a:spcPct val="90000"/>
              </a:lnSpc>
            </a:pPr>
            <a:r>
              <a:rPr lang="es-ES" sz="2800" dirty="0" smtClean="0"/>
              <a:t> Libre de riesgos</a:t>
            </a:r>
          </a:p>
          <a:p>
            <a:pPr lvl="1">
              <a:lnSpc>
                <a:spcPct val="90000"/>
              </a:lnSpc>
            </a:pPr>
            <a:r>
              <a:rPr lang="es-ES" sz="2800" dirty="0" smtClean="0"/>
              <a:t> Ser utilizados en forma adecuada</a:t>
            </a:r>
          </a:p>
          <a:p>
            <a:pPr>
              <a:lnSpc>
                <a:spcPct val="120000"/>
              </a:lnSpc>
              <a:buFontTx/>
              <a:buNone/>
            </a:pPr>
            <a:r>
              <a:rPr lang="es-ES" sz="3200" dirty="0" smtClean="0"/>
              <a:t>Si utiliza herramientas eléctricas:</a:t>
            </a:r>
          </a:p>
          <a:p>
            <a:pPr lvl="1">
              <a:lnSpc>
                <a:spcPct val="90000"/>
              </a:lnSpc>
            </a:pPr>
            <a:r>
              <a:rPr lang="es-ES" sz="2800" dirty="0" smtClean="0"/>
              <a:t> Protéjase contra descargas eléctricas</a:t>
            </a:r>
          </a:p>
          <a:p>
            <a:pPr lvl="1">
              <a:lnSpc>
                <a:spcPct val="90000"/>
              </a:lnSpc>
            </a:pPr>
            <a:r>
              <a:rPr lang="es-ES" sz="2800" dirty="0" smtClean="0"/>
              <a:t> Utilice equipo de seguridad apropiado y necesario</a:t>
            </a:r>
          </a:p>
          <a:p>
            <a:pPr>
              <a:lnSpc>
                <a:spcPct val="90000"/>
              </a:lnSpc>
              <a:buFontTx/>
              <a:buNone/>
            </a:pPr>
            <a:r>
              <a:rPr lang="es-ES" sz="3200" dirty="0" smtClean="0"/>
              <a:t>			</a:t>
            </a:r>
          </a:p>
          <a:p>
            <a:pPr>
              <a:lnSpc>
                <a:spcPct val="150000"/>
              </a:lnSpc>
              <a:spcBef>
                <a:spcPct val="30000"/>
              </a:spcBef>
            </a:pPr>
            <a:endParaRPr lang="es-ES" sz="3600" dirty="0" smtClean="0"/>
          </a:p>
        </p:txBody>
      </p:sp>
      <p:pic>
        <p:nvPicPr>
          <p:cNvPr id="2051" name="Picture 3" descr="C:\Users\Dajona90\Pictures\homer.jpg"/>
          <p:cNvPicPr>
            <a:picLocks noChangeAspect="1" noChangeArrowheads="1"/>
          </p:cNvPicPr>
          <p:nvPr/>
        </p:nvPicPr>
        <p:blipFill>
          <a:blip r:embed="rId3" cstate="print"/>
          <a:srcRect/>
          <a:stretch>
            <a:fillRect/>
          </a:stretch>
        </p:blipFill>
        <p:spPr bwMode="auto">
          <a:xfrm>
            <a:off x="6858000" y="2667000"/>
            <a:ext cx="1883786" cy="2438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lide Number Placeholder 5"/>
          <p:cNvSpPr>
            <a:spLocks noGrp="1"/>
          </p:cNvSpPr>
          <p:nvPr>
            <p:ph type="sldNum" sz="quarter" idx="12"/>
          </p:nvPr>
        </p:nvSpPr>
        <p:spPr/>
        <p:txBody>
          <a:bodyPr/>
          <a:lstStyle/>
          <a:p>
            <a:fld id="{2F612FDA-E493-4FAA-BC91-21740FDFF046}" type="slidenum">
              <a:rPr lang="en-US"/>
              <a:pPr/>
              <a:t>33</a:t>
            </a:fld>
            <a:endParaRPr lang="en-US">
              <a:solidFill>
                <a:schemeClr val="bg2"/>
              </a:solidFill>
            </a:endParaRPr>
          </a:p>
        </p:txBody>
      </p:sp>
      <p:grpSp>
        <p:nvGrpSpPr>
          <p:cNvPr id="2" name="Group 6"/>
          <p:cNvGrpSpPr>
            <a:grpSpLocks/>
          </p:cNvGrpSpPr>
          <p:nvPr/>
        </p:nvGrpSpPr>
        <p:grpSpPr bwMode="auto">
          <a:xfrm>
            <a:off x="2133600" y="2971800"/>
            <a:ext cx="5029200" cy="2590800"/>
            <a:chOff x="534" y="732"/>
            <a:chExt cx="4746" cy="3019"/>
          </a:xfrm>
        </p:grpSpPr>
        <p:sp>
          <p:nvSpPr>
            <p:cNvPr id="2055" name="Freeform 7"/>
            <p:cNvSpPr>
              <a:spLocks/>
            </p:cNvSpPr>
            <p:nvPr/>
          </p:nvSpPr>
          <p:spPr bwMode="auto">
            <a:xfrm>
              <a:off x="534" y="1882"/>
              <a:ext cx="3596" cy="1869"/>
            </a:xfrm>
            <a:custGeom>
              <a:avLst/>
              <a:gdLst/>
              <a:ahLst/>
              <a:cxnLst>
                <a:cxn ang="0">
                  <a:pos x="0" y="0"/>
                </a:cxn>
                <a:cxn ang="0">
                  <a:pos x="1007" y="0"/>
                </a:cxn>
                <a:cxn ang="0">
                  <a:pos x="1007" y="1437"/>
                </a:cxn>
                <a:cxn ang="0">
                  <a:pos x="2085" y="1437"/>
                </a:cxn>
                <a:cxn ang="0">
                  <a:pos x="2085" y="0"/>
                </a:cxn>
                <a:cxn ang="0">
                  <a:pos x="3595" y="0"/>
                </a:cxn>
                <a:cxn ang="0">
                  <a:pos x="3595" y="1868"/>
                </a:cxn>
                <a:cxn ang="0">
                  <a:pos x="0" y="1868"/>
                </a:cxn>
                <a:cxn ang="0">
                  <a:pos x="0" y="0"/>
                </a:cxn>
                <a:cxn ang="0">
                  <a:pos x="0" y="0"/>
                </a:cxn>
              </a:cxnLst>
              <a:rect l="0" t="0" r="r" b="b"/>
              <a:pathLst>
                <a:path w="3596" h="1869">
                  <a:moveTo>
                    <a:pt x="0" y="0"/>
                  </a:moveTo>
                  <a:lnTo>
                    <a:pt x="1007" y="0"/>
                  </a:lnTo>
                  <a:lnTo>
                    <a:pt x="1007" y="1437"/>
                  </a:lnTo>
                  <a:lnTo>
                    <a:pt x="2085" y="1437"/>
                  </a:lnTo>
                  <a:lnTo>
                    <a:pt x="2085" y="0"/>
                  </a:lnTo>
                  <a:lnTo>
                    <a:pt x="3595" y="0"/>
                  </a:lnTo>
                  <a:lnTo>
                    <a:pt x="3595" y="1868"/>
                  </a:lnTo>
                  <a:lnTo>
                    <a:pt x="0" y="1868"/>
                  </a:lnTo>
                  <a:lnTo>
                    <a:pt x="0" y="0"/>
                  </a:lnTo>
                  <a:lnTo>
                    <a:pt x="0" y="0"/>
                  </a:lnTo>
                </a:path>
              </a:pathLst>
            </a:custGeom>
            <a:solidFill>
              <a:srgbClr val="A8A8A8"/>
            </a:solidFill>
            <a:ln w="9525" cap="rnd">
              <a:noFill/>
              <a:round/>
              <a:headEnd/>
              <a:tailEnd/>
            </a:ln>
            <a:effectLst/>
          </p:spPr>
          <p:txBody>
            <a:bodyPr/>
            <a:lstStyle/>
            <a:p>
              <a:endParaRPr lang="en-US"/>
            </a:p>
          </p:txBody>
        </p:sp>
        <p:sp>
          <p:nvSpPr>
            <p:cNvPr id="2056" name="Freeform 8"/>
            <p:cNvSpPr>
              <a:spLocks/>
            </p:cNvSpPr>
            <p:nvPr/>
          </p:nvSpPr>
          <p:spPr bwMode="auto">
            <a:xfrm>
              <a:off x="534" y="1882"/>
              <a:ext cx="3596" cy="1869"/>
            </a:xfrm>
            <a:custGeom>
              <a:avLst/>
              <a:gdLst/>
              <a:ahLst/>
              <a:cxnLst>
                <a:cxn ang="0">
                  <a:pos x="0" y="0"/>
                </a:cxn>
                <a:cxn ang="0">
                  <a:pos x="1007" y="0"/>
                </a:cxn>
                <a:cxn ang="0">
                  <a:pos x="1007" y="1437"/>
                </a:cxn>
                <a:cxn ang="0">
                  <a:pos x="2085" y="1437"/>
                </a:cxn>
                <a:cxn ang="0">
                  <a:pos x="2085" y="0"/>
                </a:cxn>
                <a:cxn ang="0">
                  <a:pos x="3595" y="0"/>
                </a:cxn>
                <a:cxn ang="0">
                  <a:pos x="3595" y="1868"/>
                </a:cxn>
                <a:cxn ang="0">
                  <a:pos x="0" y="1868"/>
                </a:cxn>
                <a:cxn ang="0">
                  <a:pos x="0" y="0"/>
                </a:cxn>
              </a:cxnLst>
              <a:rect l="0" t="0" r="r" b="b"/>
              <a:pathLst>
                <a:path w="3596" h="1869">
                  <a:moveTo>
                    <a:pt x="0" y="0"/>
                  </a:moveTo>
                  <a:lnTo>
                    <a:pt x="1007" y="0"/>
                  </a:lnTo>
                  <a:lnTo>
                    <a:pt x="1007" y="1437"/>
                  </a:lnTo>
                  <a:lnTo>
                    <a:pt x="2085" y="1437"/>
                  </a:lnTo>
                  <a:lnTo>
                    <a:pt x="2085" y="0"/>
                  </a:lnTo>
                  <a:lnTo>
                    <a:pt x="3595" y="0"/>
                  </a:lnTo>
                  <a:lnTo>
                    <a:pt x="3595" y="1868"/>
                  </a:lnTo>
                  <a:lnTo>
                    <a:pt x="0" y="1868"/>
                  </a:lnTo>
                  <a:lnTo>
                    <a:pt x="0" y="0"/>
                  </a:lnTo>
                </a:path>
              </a:pathLst>
            </a:custGeom>
            <a:noFill/>
            <a:ln w="12700" cap="rnd" cmpd="sng">
              <a:solidFill>
                <a:srgbClr val="A8A8A8"/>
              </a:solidFill>
              <a:prstDash val="solid"/>
              <a:round/>
              <a:headEnd/>
              <a:tailEnd/>
            </a:ln>
            <a:effectLst/>
          </p:spPr>
          <p:txBody>
            <a:bodyPr/>
            <a:lstStyle/>
            <a:p>
              <a:endParaRPr lang="en-US"/>
            </a:p>
          </p:txBody>
        </p:sp>
        <p:sp>
          <p:nvSpPr>
            <p:cNvPr id="2057" name="Freeform 9"/>
            <p:cNvSpPr>
              <a:spLocks/>
            </p:cNvSpPr>
            <p:nvPr/>
          </p:nvSpPr>
          <p:spPr bwMode="auto">
            <a:xfrm>
              <a:off x="1541" y="1019"/>
              <a:ext cx="863" cy="2301"/>
            </a:xfrm>
            <a:custGeom>
              <a:avLst/>
              <a:gdLst/>
              <a:ahLst/>
              <a:cxnLst>
                <a:cxn ang="0">
                  <a:pos x="862" y="0"/>
                </a:cxn>
                <a:cxn ang="0">
                  <a:pos x="0" y="863"/>
                </a:cxn>
                <a:cxn ang="0">
                  <a:pos x="0" y="2300"/>
                </a:cxn>
                <a:cxn ang="0">
                  <a:pos x="862" y="1438"/>
                </a:cxn>
                <a:cxn ang="0">
                  <a:pos x="862" y="0"/>
                </a:cxn>
                <a:cxn ang="0">
                  <a:pos x="862" y="0"/>
                </a:cxn>
              </a:cxnLst>
              <a:rect l="0" t="0" r="r" b="b"/>
              <a:pathLst>
                <a:path w="863" h="2301">
                  <a:moveTo>
                    <a:pt x="862" y="0"/>
                  </a:moveTo>
                  <a:lnTo>
                    <a:pt x="0" y="863"/>
                  </a:lnTo>
                  <a:lnTo>
                    <a:pt x="0" y="2300"/>
                  </a:lnTo>
                  <a:lnTo>
                    <a:pt x="862" y="1438"/>
                  </a:lnTo>
                  <a:lnTo>
                    <a:pt x="862" y="0"/>
                  </a:lnTo>
                  <a:lnTo>
                    <a:pt x="862" y="0"/>
                  </a:lnTo>
                </a:path>
              </a:pathLst>
            </a:custGeom>
            <a:solidFill>
              <a:srgbClr val="BFBFBF"/>
            </a:solidFill>
            <a:ln w="9525" cap="rnd">
              <a:noFill/>
              <a:round/>
              <a:headEnd/>
              <a:tailEnd/>
            </a:ln>
            <a:effectLst/>
          </p:spPr>
          <p:txBody>
            <a:bodyPr/>
            <a:lstStyle/>
            <a:p>
              <a:endParaRPr lang="en-US"/>
            </a:p>
          </p:txBody>
        </p:sp>
        <p:sp>
          <p:nvSpPr>
            <p:cNvPr id="2058" name="Freeform 10"/>
            <p:cNvSpPr>
              <a:spLocks/>
            </p:cNvSpPr>
            <p:nvPr/>
          </p:nvSpPr>
          <p:spPr bwMode="auto">
            <a:xfrm>
              <a:off x="1541" y="1019"/>
              <a:ext cx="863" cy="2301"/>
            </a:xfrm>
            <a:custGeom>
              <a:avLst/>
              <a:gdLst/>
              <a:ahLst/>
              <a:cxnLst>
                <a:cxn ang="0">
                  <a:pos x="862" y="0"/>
                </a:cxn>
                <a:cxn ang="0">
                  <a:pos x="0" y="863"/>
                </a:cxn>
                <a:cxn ang="0">
                  <a:pos x="0" y="2300"/>
                </a:cxn>
                <a:cxn ang="0">
                  <a:pos x="862" y="1438"/>
                </a:cxn>
                <a:cxn ang="0">
                  <a:pos x="862" y="0"/>
                </a:cxn>
              </a:cxnLst>
              <a:rect l="0" t="0" r="r" b="b"/>
              <a:pathLst>
                <a:path w="863" h="2301">
                  <a:moveTo>
                    <a:pt x="862" y="0"/>
                  </a:moveTo>
                  <a:lnTo>
                    <a:pt x="0" y="863"/>
                  </a:lnTo>
                  <a:lnTo>
                    <a:pt x="0" y="2300"/>
                  </a:lnTo>
                  <a:lnTo>
                    <a:pt x="862" y="1438"/>
                  </a:lnTo>
                  <a:lnTo>
                    <a:pt x="862" y="0"/>
                  </a:lnTo>
                </a:path>
              </a:pathLst>
            </a:custGeom>
            <a:noFill/>
            <a:ln w="12700" cap="rnd" cmpd="sng">
              <a:solidFill>
                <a:srgbClr val="BFBFBF"/>
              </a:solidFill>
              <a:prstDash val="solid"/>
              <a:round/>
              <a:headEnd/>
              <a:tailEnd/>
            </a:ln>
            <a:effectLst/>
          </p:spPr>
          <p:txBody>
            <a:bodyPr/>
            <a:lstStyle/>
            <a:p>
              <a:endParaRPr lang="en-US"/>
            </a:p>
          </p:txBody>
        </p:sp>
        <p:sp>
          <p:nvSpPr>
            <p:cNvPr id="2059" name="Freeform 11"/>
            <p:cNvSpPr>
              <a:spLocks/>
            </p:cNvSpPr>
            <p:nvPr/>
          </p:nvSpPr>
          <p:spPr bwMode="auto">
            <a:xfrm>
              <a:off x="1541" y="2457"/>
              <a:ext cx="1079" cy="863"/>
            </a:xfrm>
            <a:custGeom>
              <a:avLst/>
              <a:gdLst/>
              <a:ahLst/>
              <a:cxnLst>
                <a:cxn ang="0">
                  <a:pos x="0" y="862"/>
                </a:cxn>
                <a:cxn ang="0">
                  <a:pos x="1078" y="862"/>
                </a:cxn>
                <a:cxn ang="0">
                  <a:pos x="1078" y="0"/>
                </a:cxn>
                <a:cxn ang="0">
                  <a:pos x="862" y="0"/>
                </a:cxn>
                <a:cxn ang="0">
                  <a:pos x="0" y="862"/>
                </a:cxn>
                <a:cxn ang="0">
                  <a:pos x="0" y="862"/>
                </a:cxn>
              </a:cxnLst>
              <a:rect l="0" t="0" r="r" b="b"/>
              <a:pathLst>
                <a:path w="1079" h="863">
                  <a:moveTo>
                    <a:pt x="0" y="862"/>
                  </a:moveTo>
                  <a:lnTo>
                    <a:pt x="1078" y="862"/>
                  </a:lnTo>
                  <a:lnTo>
                    <a:pt x="1078" y="0"/>
                  </a:lnTo>
                  <a:lnTo>
                    <a:pt x="862" y="0"/>
                  </a:lnTo>
                  <a:lnTo>
                    <a:pt x="0" y="862"/>
                  </a:lnTo>
                  <a:lnTo>
                    <a:pt x="0" y="862"/>
                  </a:lnTo>
                </a:path>
              </a:pathLst>
            </a:custGeom>
            <a:solidFill>
              <a:srgbClr val="D8D8BF"/>
            </a:solidFill>
            <a:ln w="9525" cap="rnd">
              <a:noFill/>
              <a:round/>
              <a:headEnd/>
              <a:tailEnd/>
            </a:ln>
            <a:effectLst/>
          </p:spPr>
          <p:txBody>
            <a:bodyPr/>
            <a:lstStyle/>
            <a:p>
              <a:endParaRPr lang="en-US"/>
            </a:p>
          </p:txBody>
        </p:sp>
        <p:sp>
          <p:nvSpPr>
            <p:cNvPr id="2060" name="Freeform 12"/>
            <p:cNvSpPr>
              <a:spLocks/>
            </p:cNvSpPr>
            <p:nvPr/>
          </p:nvSpPr>
          <p:spPr bwMode="auto">
            <a:xfrm>
              <a:off x="1541" y="2457"/>
              <a:ext cx="1079" cy="863"/>
            </a:xfrm>
            <a:custGeom>
              <a:avLst/>
              <a:gdLst/>
              <a:ahLst/>
              <a:cxnLst>
                <a:cxn ang="0">
                  <a:pos x="0" y="862"/>
                </a:cxn>
                <a:cxn ang="0">
                  <a:pos x="1078" y="862"/>
                </a:cxn>
                <a:cxn ang="0">
                  <a:pos x="1078" y="0"/>
                </a:cxn>
                <a:cxn ang="0">
                  <a:pos x="862" y="0"/>
                </a:cxn>
                <a:cxn ang="0">
                  <a:pos x="0" y="862"/>
                </a:cxn>
              </a:cxnLst>
              <a:rect l="0" t="0" r="r" b="b"/>
              <a:pathLst>
                <a:path w="1079" h="863">
                  <a:moveTo>
                    <a:pt x="0" y="862"/>
                  </a:moveTo>
                  <a:lnTo>
                    <a:pt x="1078" y="862"/>
                  </a:lnTo>
                  <a:lnTo>
                    <a:pt x="1078" y="0"/>
                  </a:lnTo>
                  <a:lnTo>
                    <a:pt x="862" y="0"/>
                  </a:lnTo>
                  <a:lnTo>
                    <a:pt x="0" y="862"/>
                  </a:lnTo>
                </a:path>
              </a:pathLst>
            </a:custGeom>
            <a:noFill/>
            <a:ln w="12700" cap="rnd" cmpd="sng">
              <a:solidFill>
                <a:srgbClr val="D8D8BF"/>
              </a:solidFill>
              <a:prstDash val="solid"/>
              <a:round/>
              <a:headEnd/>
              <a:tailEnd/>
            </a:ln>
            <a:effectLst/>
          </p:spPr>
          <p:txBody>
            <a:bodyPr/>
            <a:lstStyle/>
            <a:p>
              <a:endParaRPr lang="en-US"/>
            </a:p>
          </p:txBody>
        </p:sp>
        <p:sp>
          <p:nvSpPr>
            <p:cNvPr id="2061" name="Freeform 13"/>
            <p:cNvSpPr>
              <a:spLocks/>
            </p:cNvSpPr>
            <p:nvPr/>
          </p:nvSpPr>
          <p:spPr bwMode="auto">
            <a:xfrm>
              <a:off x="534" y="732"/>
              <a:ext cx="4746" cy="1151"/>
            </a:xfrm>
            <a:custGeom>
              <a:avLst/>
              <a:gdLst/>
              <a:ahLst/>
              <a:cxnLst>
                <a:cxn ang="0">
                  <a:pos x="3595" y="1150"/>
                </a:cxn>
                <a:cxn ang="0">
                  <a:pos x="2085" y="1150"/>
                </a:cxn>
                <a:cxn ang="0">
                  <a:pos x="2948" y="287"/>
                </a:cxn>
                <a:cxn ang="0">
                  <a:pos x="1869" y="287"/>
                </a:cxn>
                <a:cxn ang="0">
                  <a:pos x="1007" y="1150"/>
                </a:cxn>
                <a:cxn ang="0">
                  <a:pos x="0" y="1150"/>
                </a:cxn>
                <a:cxn ang="0">
                  <a:pos x="1150" y="0"/>
                </a:cxn>
                <a:cxn ang="0">
                  <a:pos x="4745" y="0"/>
                </a:cxn>
                <a:cxn ang="0">
                  <a:pos x="3595" y="1150"/>
                </a:cxn>
                <a:cxn ang="0">
                  <a:pos x="3595" y="1150"/>
                </a:cxn>
              </a:cxnLst>
              <a:rect l="0" t="0" r="r" b="b"/>
              <a:pathLst>
                <a:path w="4746" h="1151">
                  <a:moveTo>
                    <a:pt x="3595" y="1150"/>
                  </a:moveTo>
                  <a:lnTo>
                    <a:pt x="2085" y="1150"/>
                  </a:lnTo>
                  <a:lnTo>
                    <a:pt x="2948" y="287"/>
                  </a:lnTo>
                  <a:lnTo>
                    <a:pt x="1869" y="287"/>
                  </a:lnTo>
                  <a:lnTo>
                    <a:pt x="1007" y="1150"/>
                  </a:lnTo>
                  <a:lnTo>
                    <a:pt x="0" y="1150"/>
                  </a:lnTo>
                  <a:lnTo>
                    <a:pt x="1150" y="0"/>
                  </a:lnTo>
                  <a:lnTo>
                    <a:pt x="4745" y="0"/>
                  </a:lnTo>
                  <a:lnTo>
                    <a:pt x="3595" y="1150"/>
                  </a:lnTo>
                  <a:lnTo>
                    <a:pt x="3595" y="1150"/>
                  </a:lnTo>
                </a:path>
              </a:pathLst>
            </a:custGeom>
            <a:solidFill>
              <a:srgbClr val="00FF00"/>
            </a:solidFill>
            <a:ln w="9525" cap="rnd">
              <a:noFill/>
              <a:round/>
              <a:headEnd/>
              <a:tailEnd/>
            </a:ln>
            <a:effectLst/>
          </p:spPr>
          <p:txBody>
            <a:bodyPr/>
            <a:lstStyle/>
            <a:p>
              <a:endParaRPr lang="en-US"/>
            </a:p>
          </p:txBody>
        </p:sp>
        <p:sp>
          <p:nvSpPr>
            <p:cNvPr id="2062" name="Freeform 14"/>
            <p:cNvSpPr>
              <a:spLocks/>
            </p:cNvSpPr>
            <p:nvPr/>
          </p:nvSpPr>
          <p:spPr bwMode="auto">
            <a:xfrm>
              <a:off x="534" y="732"/>
              <a:ext cx="4746" cy="1151"/>
            </a:xfrm>
            <a:custGeom>
              <a:avLst/>
              <a:gdLst/>
              <a:ahLst/>
              <a:cxnLst>
                <a:cxn ang="0">
                  <a:pos x="3595" y="1150"/>
                </a:cxn>
                <a:cxn ang="0">
                  <a:pos x="2085" y="1150"/>
                </a:cxn>
                <a:cxn ang="0">
                  <a:pos x="2948" y="287"/>
                </a:cxn>
                <a:cxn ang="0">
                  <a:pos x="1869" y="287"/>
                </a:cxn>
                <a:cxn ang="0">
                  <a:pos x="1007" y="1150"/>
                </a:cxn>
                <a:cxn ang="0">
                  <a:pos x="0" y="1150"/>
                </a:cxn>
                <a:cxn ang="0">
                  <a:pos x="1150" y="0"/>
                </a:cxn>
                <a:cxn ang="0">
                  <a:pos x="4745" y="0"/>
                </a:cxn>
                <a:cxn ang="0">
                  <a:pos x="3595" y="1150"/>
                </a:cxn>
              </a:cxnLst>
              <a:rect l="0" t="0" r="r" b="b"/>
              <a:pathLst>
                <a:path w="4746" h="1151">
                  <a:moveTo>
                    <a:pt x="3595" y="1150"/>
                  </a:moveTo>
                  <a:lnTo>
                    <a:pt x="2085" y="1150"/>
                  </a:lnTo>
                  <a:lnTo>
                    <a:pt x="2948" y="287"/>
                  </a:lnTo>
                  <a:lnTo>
                    <a:pt x="1869" y="287"/>
                  </a:lnTo>
                  <a:lnTo>
                    <a:pt x="1007" y="1150"/>
                  </a:lnTo>
                  <a:lnTo>
                    <a:pt x="0" y="1150"/>
                  </a:lnTo>
                  <a:lnTo>
                    <a:pt x="1150" y="0"/>
                  </a:lnTo>
                  <a:lnTo>
                    <a:pt x="4745" y="0"/>
                  </a:lnTo>
                  <a:lnTo>
                    <a:pt x="3595" y="1150"/>
                  </a:lnTo>
                </a:path>
              </a:pathLst>
            </a:custGeom>
            <a:noFill/>
            <a:ln w="12700" cap="rnd" cmpd="sng">
              <a:solidFill>
                <a:srgbClr val="00FF00"/>
              </a:solidFill>
              <a:prstDash val="solid"/>
              <a:round/>
              <a:headEnd/>
              <a:tailEnd/>
            </a:ln>
            <a:effectLst/>
          </p:spPr>
          <p:txBody>
            <a:bodyPr/>
            <a:lstStyle/>
            <a:p>
              <a:endParaRPr lang="en-US"/>
            </a:p>
          </p:txBody>
        </p:sp>
        <p:sp>
          <p:nvSpPr>
            <p:cNvPr id="2063" name="Freeform 15"/>
            <p:cNvSpPr>
              <a:spLocks/>
            </p:cNvSpPr>
            <p:nvPr/>
          </p:nvSpPr>
          <p:spPr bwMode="auto">
            <a:xfrm>
              <a:off x="4129" y="732"/>
              <a:ext cx="1151" cy="3019"/>
            </a:xfrm>
            <a:custGeom>
              <a:avLst/>
              <a:gdLst/>
              <a:ahLst/>
              <a:cxnLst>
                <a:cxn ang="0">
                  <a:pos x="0" y="3018"/>
                </a:cxn>
                <a:cxn ang="0">
                  <a:pos x="1150" y="1868"/>
                </a:cxn>
                <a:cxn ang="0">
                  <a:pos x="1150" y="0"/>
                </a:cxn>
                <a:cxn ang="0">
                  <a:pos x="0" y="1150"/>
                </a:cxn>
                <a:cxn ang="0">
                  <a:pos x="0" y="3018"/>
                </a:cxn>
                <a:cxn ang="0">
                  <a:pos x="0" y="3018"/>
                </a:cxn>
              </a:cxnLst>
              <a:rect l="0" t="0" r="r" b="b"/>
              <a:pathLst>
                <a:path w="1151" h="3019">
                  <a:moveTo>
                    <a:pt x="0" y="3018"/>
                  </a:moveTo>
                  <a:lnTo>
                    <a:pt x="1150" y="1868"/>
                  </a:lnTo>
                  <a:lnTo>
                    <a:pt x="1150" y="0"/>
                  </a:lnTo>
                  <a:lnTo>
                    <a:pt x="0" y="1150"/>
                  </a:lnTo>
                  <a:lnTo>
                    <a:pt x="0" y="3018"/>
                  </a:lnTo>
                  <a:lnTo>
                    <a:pt x="0" y="3018"/>
                  </a:lnTo>
                </a:path>
              </a:pathLst>
            </a:custGeom>
            <a:solidFill>
              <a:srgbClr val="BFBFBF"/>
            </a:solidFill>
            <a:ln w="9525" cap="rnd">
              <a:noFill/>
              <a:round/>
              <a:headEnd/>
              <a:tailEnd/>
            </a:ln>
            <a:effectLst/>
          </p:spPr>
          <p:txBody>
            <a:bodyPr/>
            <a:lstStyle/>
            <a:p>
              <a:endParaRPr lang="en-US"/>
            </a:p>
          </p:txBody>
        </p:sp>
        <p:sp>
          <p:nvSpPr>
            <p:cNvPr id="2064" name="Freeform 16"/>
            <p:cNvSpPr>
              <a:spLocks/>
            </p:cNvSpPr>
            <p:nvPr/>
          </p:nvSpPr>
          <p:spPr bwMode="auto">
            <a:xfrm>
              <a:off x="4129" y="732"/>
              <a:ext cx="1151" cy="3019"/>
            </a:xfrm>
            <a:custGeom>
              <a:avLst/>
              <a:gdLst/>
              <a:ahLst/>
              <a:cxnLst>
                <a:cxn ang="0">
                  <a:pos x="0" y="3018"/>
                </a:cxn>
                <a:cxn ang="0">
                  <a:pos x="1150" y="1868"/>
                </a:cxn>
                <a:cxn ang="0">
                  <a:pos x="1150" y="0"/>
                </a:cxn>
                <a:cxn ang="0">
                  <a:pos x="0" y="1150"/>
                </a:cxn>
                <a:cxn ang="0">
                  <a:pos x="0" y="3018"/>
                </a:cxn>
              </a:cxnLst>
              <a:rect l="0" t="0" r="r" b="b"/>
              <a:pathLst>
                <a:path w="1151" h="3019">
                  <a:moveTo>
                    <a:pt x="0" y="3018"/>
                  </a:moveTo>
                  <a:lnTo>
                    <a:pt x="1150" y="1868"/>
                  </a:lnTo>
                  <a:lnTo>
                    <a:pt x="1150" y="0"/>
                  </a:lnTo>
                  <a:lnTo>
                    <a:pt x="0" y="1150"/>
                  </a:lnTo>
                  <a:lnTo>
                    <a:pt x="0" y="3018"/>
                  </a:lnTo>
                </a:path>
              </a:pathLst>
            </a:custGeom>
            <a:noFill/>
            <a:ln w="12700" cap="rnd" cmpd="sng">
              <a:solidFill>
                <a:srgbClr val="BFBFBF"/>
              </a:solidFill>
              <a:prstDash val="solid"/>
              <a:round/>
              <a:headEnd/>
              <a:tailEnd/>
            </a:ln>
            <a:effectLst/>
          </p:spPr>
          <p:txBody>
            <a:bodyPr/>
            <a:lstStyle/>
            <a:p>
              <a:endParaRPr lang="en-US"/>
            </a:p>
          </p:txBody>
        </p:sp>
        <p:sp>
          <p:nvSpPr>
            <p:cNvPr id="2065" name="Freeform 17"/>
            <p:cNvSpPr>
              <a:spLocks/>
            </p:cNvSpPr>
            <p:nvPr/>
          </p:nvSpPr>
          <p:spPr bwMode="auto">
            <a:xfrm>
              <a:off x="2403" y="1019"/>
              <a:ext cx="1080" cy="1439"/>
            </a:xfrm>
            <a:custGeom>
              <a:avLst/>
              <a:gdLst/>
              <a:ahLst/>
              <a:cxnLst>
                <a:cxn ang="0">
                  <a:pos x="0" y="1438"/>
                </a:cxn>
                <a:cxn ang="0">
                  <a:pos x="0" y="0"/>
                </a:cxn>
                <a:cxn ang="0">
                  <a:pos x="1079" y="0"/>
                </a:cxn>
                <a:cxn ang="0">
                  <a:pos x="216" y="863"/>
                </a:cxn>
                <a:cxn ang="0">
                  <a:pos x="216" y="1438"/>
                </a:cxn>
                <a:cxn ang="0">
                  <a:pos x="0" y="1438"/>
                </a:cxn>
                <a:cxn ang="0">
                  <a:pos x="0" y="1438"/>
                </a:cxn>
              </a:cxnLst>
              <a:rect l="0" t="0" r="r" b="b"/>
              <a:pathLst>
                <a:path w="1080" h="1439">
                  <a:moveTo>
                    <a:pt x="0" y="1438"/>
                  </a:moveTo>
                  <a:lnTo>
                    <a:pt x="0" y="0"/>
                  </a:lnTo>
                  <a:lnTo>
                    <a:pt x="1079" y="0"/>
                  </a:lnTo>
                  <a:lnTo>
                    <a:pt x="216" y="863"/>
                  </a:lnTo>
                  <a:lnTo>
                    <a:pt x="216" y="1438"/>
                  </a:lnTo>
                  <a:lnTo>
                    <a:pt x="0" y="1438"/>
                  </a:lnTo>
                  <a:lnTo>
                    <a:pt x="0" y="1438"/>
                  </a:lnTo>
                </a:path>
              </a:pathLst>
            </a:custGeom>
            <a:solidFill>
              <a:srgbClr val="A8A8A8"/>
            </a:solidFill>
            <a:ln w="9525" cap="rnd">
              <a:noFill/>
              <a:round/>
              <a:headEnd/>
              <a:tailEnd/>
            </a:ln>
            <a:effectLst/>
          </p:spPr>
          <p:txBody>
            <a:bodyPr/>
            <a:lstStyle/>
            <a:p>
              <a:endParaRPr lang="en-US"/>
            </a:p>
          </p:txBody>
        </p:sp>
        <p:sp>
          <p:nvSpPr>
            <p:cNvPr id="2066" name="Freeform 18"/>
            <p:cNvSpPr>
              <a:spLocks/>
            </p:cNvSpPr>
            <p:nvPr/>
          </p:nvSpPr>
          <p:spPr bwMode="auto">
            <a:xfrm>
              <a:off x="2403" y="1019"/>
              <a:ext cx="1080" cy="1439"/>
            </a:xfrm>
            <a:custGeom>
              <a:avLst/>
              <a:gdLst/>
              <a:ahLst/>
              <a:cxnLst>
                <a:cxn ang="0">
                  <a:pos x="0" y="1438"/>
                </a:cxn>
                <a:cxn ang="0">
                  <a:pos x="0" y="0"/>
                </a:cxn>
                <a:cxn ang="0">
                  <a:pos x="1079" y="0"/>
                </a:cxn>
                <a:cxn ang="0">
                  <a:pos x="216" y="863"/>
                </a:cxn>
                <a:cxn ang="0">
                  <a:pos x="216" y="1438"/>
                </a:cxn>
                <a:cxn ang="0">
                  <a:pos x="0" y="1438"/>
                </a:cxn>
              </a:cxnLst>
              <a:rect l="0" t="0" r="r" b="b"/>
              <a:pathLst>
                <a:path w="1080" h="1439">
                  <a:moveTo>
                    <a:pt x="0" y="1438"/>
                  </a:moveTo>
                  <a:lnTo>
                    <a:pt x="0" y="0"/>
                  </a:lnTo>
                  <a:lnTo>
                    <a:pt x="1079" y="0"/>
                  </a:lnTo>
                  <a:lnTo>
                    <a:pt x="216" y="863"/>
                  </a:lnTo>
                  <a:lnTo>
                    <a:pt x="216" y="1438"/>
                  </a:lnTo>
                  <a:lnTo>
                    <a:pt x="0" y="1438"/>
                  </a:lnTo>
                </a:path>
              </a:pathLst>
            </a:custGeom>
            <a:noFill/>
            <a:ln w="12700" cap="rnd" cmpd="sng">
              <a:solidFill>
                <a:srgbClr val="A8A8A8"/>
              </a:solidFill>
              <a:prstDash val="solid"/>
              <a:round/>
              <a:headEnd/>
              <a:tailEnd/>
            </a:ln>
            <a:effectLst/>
          </p:spPr>
          <p:txBody>
            <a:bodyPr/>
            <a:lstStyle/>
            <a:p>
              <a:endParaRPr lang="en-US"/>
            </a:p>
          </p:txBody>
        </p:sp>
        <p:sp>
          <p:nvSpPr>
            <p:cNvPr id="2067" name="Freeform 19"/>
            <p:cNvSpPr>
              <a:spLocks/>
            </p:cNvSpPr>
            <p:nvPr/>
          </p:nvSpPr>
          <p:spPr bwMode="auto">
            <a:xfrm>
              <a:off x="2547" y="1738"/>
              <a:ext cx="73" cy="1582"/>
            </a:xfrm>
            <a:custGeom>
              <a:avLst/>
              <a:gdLst/>
              <a:ahLst/>
              <a:cxnLst>
                <a:cxn ang="0">
                  <a:pos x="72" y="1581"/>
                </a:cxn>
                <a:cxn ang="0">
                  <a:pos x="0" y="1581"/>
                </a:cxn>
                <a:cxn ang="0">
                  <a:pos x="0" y="0"/>
                </a:cxn>
                <a:cxn ang="0">
                  <a:pos x="72" y="0"/>
                </a:cxn>
                <a:cxn ang="0">
                  <a:pos x="72" y="1581"/>
                </a:cxn>
                <a:cxn ang="0">
                  <a:pos x="72" y="1581"/>
                </a:cxn>
              </a:cxnLst>
              <a:rect l="0" t="0" r="r" b="b"/>
              <a:pathLst>
                <a:path w="73" h="1582">
                  <a:moveTo>
                    <a:pt x="72" y="1581"/>
                  </a:moveTo>
                  <a:lnTo>
                    <a:pt x="0" y="1581"/>
                  </a:lnTo>
                  <a:lnTo>
                    <a:pt x="0" y="0"/>
                  </a:lnTo>
                  <a:lnTo>
                    <a:pt x="72" y="0"/>
                  </a:lnTo>
                  <a:lnTo>
                    <a:pt x="72" y="1581"/>
                  </a:lnTo>
                  <a:lnTo>
                    <a:pt x="72" y="1581"/>
                  </a:lnTo>
                </a:path>
              </a:pathLst>
            </a:custGeom>
            <a:solidFill>
              <a:srgbClr val="8E6B23"/>
            </a:solidFill>
            <a:ln w="9525" cap="rnd">
              <a:noFill/>
              <a:round/>
              <a:headEnd/>
              <a:tailEnd/>
            </a:ln>
            <a:effectLst/>
          </p:spPr>
          <p:txBody>
            <a:bodyPr/>
            <a:lstStyle/>
            <a:p>
              <a:endParaRPr lang="en-US"/>
            </a:p>
          </p:txBody>
        </p:sp>
        <p:sp>
          <p:nvSpPr>
            <p:cNvPr id="2068" name="Freeform 20"/>
            <p:cNvSpPr>
              <a:spLocks/>
            </p:cNvSpPr>
            <p:nvPr/>
          </p:nvSpPr>
          <p:spPr bwMode="auto">
            <a:xfrm>
              <a:off x="2547" y="1738"/>
              <a:ext cx="73" cy="1582"/>
            </a:xfrm>
            <a:custGeom>
              <a:avLst/>
              <a:gdLst/>
              <a:ahLst/>
              <a:cxnLst>
                <a:cxn ang="0">
                  <a:pos x="72" y="1581"/>
                </a:cxn>
                <a:cxn ang="0">
                  <a:pos x="0" y="1581"/>
                </a:cxn>
                <a:cxn ang="0">
                  <a:pos x="0" y="0"/>
                </a:cxn>
                <a:cxn ang="0">
                  <a:pos x="72" y="0"/>
                </a:cxn>
                <a:cxn ang="0">
                  <a:pos x="72" y="1581"/>
                </a:cxn>
              </a:cxnLst>
              <a:rect l="0" t="0" r="r" b="b"/>
              <a:pathLst>
                <a:path w="73" h="1582">
                  <a:moveTo>
                    <a:pt x="72" y="1581"/>
                  </a:moveTo>
                  <a:lnTo>
                    <a:pt x="0" y="1581"/>
                  </a:lnTo>
                  <a:lnTo>
                    <a:pt x="0" y="0"/>
                  </a:lnTo>
                  <a:lnTo>
                    <a:pt x="72" y="0"/>
                  </a:lnTo>
                  <a:lnTo>
                    <a:pt x="72" y="1581"/>
                  </a:lnTo>
                </a:path>
              </a:pathLst>
            </a:custGeom>
            <a:noFill/>
            <a:ln w="12700" cap="rnd" cmpd="sng">
              <a:solidFill>
                <a:srgbClr val="8E6B23"/>
              </a:solidFill>
              <a:prstDash val="solid"/>
              <a:round/>
              <a:headEnd/>
              <a:tailEnd/>
            </a:ln>
            <a:effectLst/>
          </p:spPr>
          <p:txBody>
            <a:bodyPr/>
            <a:lstStyle/>
            <a:p>
              <a:endParaRPr lang="en-US"/>
            </a:p>
          </p:txBody>
        </p:sp>
        <p:sp>
          <p:nvSpPr>
            <p:cNvPr id="2069" name="Freeform 21"/>
            <p:cNvSpPr>
              <a:spLocks/>
            </p:cNvSpPr>
            <p:nvPr/>
          </p:nvSpPr>
          <p:spPr bwMode="auto">
            <a:xfrm>
              <a:off x="2547" y="1594"/>
              <a:ext cx="217" cy="145"/>
            </a:xfrm>
            <a:custGeom>
              <a:avLst/>
              <a:gdLst/>
              <a:ahLst/>
              <a:cxnLst>
                <a:cxn ang="0">
                  <a:pos x="72" y="144"/>
                </a:cxn>
                <a:cxn ang="0">
                  <a:pos x="0" y="144"/>
                </a:cxn>
                <a:cxn ang="0">
                  <a:pos x="144" y="0"/>
                </a:cxn>
                <a:cxn ang="0">
                  <a:pos x="216" y="0"/>
                </a:cxn>
                <a:cxn ang="0">
                  <a:pos x="72" y="144"/>
                </a:cxn>
                <a:cxn ang="0">
                  <a:pos x="72" y="144"/>
                </a:cxn>
              </a:cxnLst>
              <a:rect l="0" t="0" r="r" b="b"/>
              <a:pathLst>
                <a:path w="217" h="145">
                  <a:moveTo>
                    <a:pt x="72" y="144"/>
                  </a:moveTo>
                  <a:lnTo>
                    <a:pt x="0" y="144"/>
                  </a:lnTo>
                  <a:lnTo>
                    <a:pt x="144" y="0"/>
                  </a:lnTo>
                  <a:lnTo>
                    <a:pt x="216" y="0"/>
                  </a:lnTo>
                  <a:lnTo>
                    <a:pt x="72" y="144"/>
                  </a:lnTo>
                  <a:lnTo>
                    <a:pt x="72" y="144"/>
                  </a:lnTo>
                </a:path>
              </a:pathLst>
            </a:custGeom>
            <a:solidFill>
              <a:srgbClr val="DBDB70"/>
            </a:solidFill>
            <a:ln w="9525" cap="rnd">
              <a:noFill/>
              <a:round/>
              <a:headEnd/>
              <a:tailEnd/>
            </a:ln>
            <a:effectLst/>
          </p:spPr>
          <p:txBody>
            <a:bodyPr/>
            <a:lstStyle/>
            <a:p>
              <a:endParaRPr lang="en-US"/>
            </a:p>
          </p:txBody>
        </p:sp>
        <p:sp>
          <p:nvSpPr>
            <p:cNvPr id="2070" name="Freeform 22"/>
            <p:cNvSpPr>
              <a:spLocks/>
            </p:cNvSpPr>
            <p:nvPr/>
          </p:nvSpPr>
          <p:spPr bwMode="auto">
            <a:xfrm>
              <a:off x="2547" y="1594"/>
              <a:ext cx="217" cy="145"/>
            </a:xfrm>
            <a:custGeom>
              <a:avLst/>
              <a:gdLst/>
              <a:ahLst/>
              <a:cxnLst>
                <a:cxn ang="0">
                  <a:pos x="72" y="144"/>
                </a:cxn>
                <a:cxn ang="0">
                  <a:pos x="0" y="144"/>
                </a:cxn>
                <a:cxn ang="0">
                  <a:pos x="144" y="0"/>
                </a:cxn>
                <a:cxn ang="0">
                  <a:pos x="216" y="0"/>
                </a:cxn>
                <a:cxn ang="0">
                  <a:pos x="72" y="144"/>
                </a:cxn>
              </a:cxnLst>
              <a:rect l="0" t="0" r="r" b="b"/>
              <a:pathLst>
                <a:path w="217" h="145">
                  <a:moveTo>
                    <a:pt x="72" y="144"/>
                  </a:moveTo>
                  <a:lnTo>
                    <a:pt x="0" y="144"/>
                  </a:lnTo>
                  <a:lnTo>
                    <a:pt x="144" y="0"/>
                  </a:lnTo>
                  <a:lnTo>
                    <a:pt x="216" y="0"/>
                  </a:lnTo>
                  <a:lnTo>
                    <a:pt x="72" y="144"/>
                  </a:lnTo>
                </a:path>
              </a:pathLst>
            </a:custGeom>
            <a:noFill/>
            <a:ln w="12700" cap="rnd" cmpd="sng">
              <a:solidFill>
                <a:srgbClr val="DBDB70"/>
              </a:solidFill>
              <a:prstDash val="solid"/>
              <a:round/>
              <a:headEnd/>
              <a:tailEnd/>
            </a:ln>
            <a:effectLst/>
          </p:spPr>
          <p:txBody>
            <a:bodyPr/>
            <a:lstStyle/>
            <a:p>
              <a:endParaRPr lang="en-US"/>
            </a:p>
          </p:txBody>
        </p:sp>
        <p:sp>
          <p:nvSpPr>
            <p:cNvPr id="2071" name="Freeform 23"/>
            <p:cNvSpPr>
              <a:spLocks/>
            </p:cNvSpPr>
            <p:nvPr/>
          </p:nvSpPr>
          <p:spPr bwMode="auto">
            <a:xfrm>
              <a:off x="2619" y="1594"/>
              <a:ext cx="145" cy="289"/>
            </a:xfrm>
            <a:custGeom>
              <a:avLst/>
              <a:gdLst/>
              <a:ahLst/>
              <a:cxnLst>
                <a:cxn ang="0">
                  <a:pos x="144" y="0"/>
                </a:cxn>
                <a:cxn ang="0">
                  <a:pos x="0" y="144"/>
                </a:cxn>
                <a:cxn ang="0">
                  <a:pos x="0" y="288"/>
                </a:cxn>
                <a:cxn ang="0">
                  <a:pos x="144" y="144"/>
                </a:cxn>
                <a:cxn ang="0">
                  <a:pos x="144" y="0"/>
                </a:cxn>
                <a:cxn ang="0">
                  <a:pos x="144" y="0"/>
                </a:cxn>
              </a:cxnLst>
              <a:rect l="0" t="0" r="r" b="b"/>
              <a:pathLst>
                <a:path w="145" h="289">
                  <a:moveTo>
                    <a:pt x="144" y="0"/>
                  </a:moveTo>
                  <a:lnTo>
                    <a:pt x="0" y="144"/>
                  </a:lnTo>
                  <a:lnTo>
                    <a:pt x="0" y="288"/>
                  </a:lnTo>
                  <a:lnTo>
                    <a:pt x="144" y="144"/>
                  </a:lnTo>
                  <a:lnTo>
                    <a:pt x="144" y="0"/>
                  </a:lnTo>
                  <a:lnTo>
                    <a:pt x="144" y="0"/>
                  </a:lnTo>
                </a:path>
              </a:pathLst>
            </a:custGeom>
            <a:solidFill>
              <a:srgbClr val="DB9370"/>
            </a:solidFill>
            <a:ln w="9525" cap="rnd">
              <a:noFill/>
              <a:round/>
              <a:headEnd/>
              <a:tailEnd/>
            </a:ln>
            <a:effectLst/>
          </p:spPr>
          <p:txBody>
            <a:bodyPr/>
            <a:lstStyle/>
            <a:p>
              <a:endParaRPr lang="en-US"/>
            </a:p>
          </p:txBody>
        </p:sp>
        <p:sp>
          <p:nvSpPr>
            <p:cNvPr id="2072" name="Freeform 24"/>
            <p:cNvSpPr>
              <a:spLocks/>
            </p:cNvSpPr>
            <p:nvPr/>
          </p:nvSpPr>
          <p:spPr bwMode="auto">
            <a:xfrm>
              <a:off x="2619" y="1594"/>
              <a:ext cx="145" cy="289"/>
            </a:xfrm>
            <a:custGeom>
              <a:avLst/>
              <a:gdLst/>
              <a:ahLst/>
              <a:cxnLst>
                <a:cxn ang="0">
                  <a:pos x="144" y="0"/>
                </a:cxn>
                <a:cxn ang="0">
                  <a:pos x="0" y="144"/>
                </a:cxn>
                <a:cxn ang="0">
                  <a:pos x="0" y="288"/>
                </a:cxn>
                <a:cxn ang="0">
                  <a:pos x="144" y="144"/>
                </a:cxn>
                <a:cxn ang="0">
                  <a:pos x="144" y="0"/>
                </a:cxn>
              </a:cxnLst>
              <a:rect l="0" t="0" r="r" b="b"/>
              <a:pathLst>
                <a:path w="145" h="289">
                  <a:moveTo>
                    <a:pt x="144" y="0"/>
                  </a:moveTo>
                  <a:lnTo>
                    <a:pt x="0" y="144"/>
                  </a:lnTo>
                  <a:lnTo>
                    <a:pt x="0" y="288"/>
                  </a:lnTo>
                  <a:lnTo>
                    <a:pt x="144" y="144"/>
                  </a:lnTo>
                  <a:lnTo>
                    <a:pt x="144" y="0"/>
                  </a:lnTo>
                </a:path>
              </a:pathLst>
            </a:custGeom>
            <a:noFill/>
            <a:ln w="12700" cap="rnd" cmpd="sng">
              <a:solidFill>
                <a:srgbClr val="DB9370"/>
              </a:solidFill>
              <a:prstDash val="solid"/>
              <a:round/>
              <a:headEnd/>
              <a:tailEnd/>
            </a:ln>
            <a:effectLst/>
          </p:spPr>
          <p:txBody>
            <a:bodyPr/>
            <a:lstStyle/>
            <a:p>
              <a:endParaRPr lang="en-US"/>
            </a:p>
          </p:txBody>
        </p:sp>
        <p:sp>
          <p:nvSpPr>
            <p:cNvPr id="2073" name="Freeform 25"/>
            <p:cNvSpPr>
              <a:spLocks/>
            </p:cNvSpPr>
            <p:nvPr/>
          </p:nvSpPr>
          <p:spPr bwMode="auto">
            <a:xfrm>
              <a:off x="1541" y="1738"/>
              <a:ext cx="72" cy="1582"/>
            </a:xfrm>
            <a:custGeom>
              <a:avLst/>
              <a:gdLst/>
              <a:ahLst/>
              <a:cxnLst>
                <a:cxn ang="0">
                  <a:pos x="71" y="1581"/>
                </a:cxn>
                <a:cxn ang="0">
                  <a:pos x="0" y="1581"/>
                </a:cxn>
                <a:cxn ang="0">
                  <a:pos x="0" y="0"/>
                </a:cxn>
                <a:cxn ang="0">
                  <a:pos x="71" y="0"/>
                </a:cxn>
                <a:cxn ang="0">
                  <a:pos x="71" y="1581"/>
                </a:cxn>
                <a:cxn ang="0">
                  <a:pos x="71" y="1581"/>
                </a:cxn>
              </a:cxnLst>
              <a:rect l="0" t="0" r="r" b="b"/>
              <a:pathLst>
                <a:path w="72" h="1582">
                  <a:moveTo>
                    <a:pt x="71" y="1581"/>
                  </a:moveTo>
                  <a:lnTo>
                    <a:pt x="0" y="1581"/>
                  </a:lnTo>
                  <a:lnTo>
                    <a:pt x="0" y="0"/>
                  </a:lnTo>
                  <a:lnTo>
                    <a:pt x="71" y="0"/>
                  </a:lnTo>
                  <a:lnTo>
                    <a:pt x="71" y="1581"/>
                  </a:lnTo>
                  <a:lnTo>
                    <a:pt x="71" y="1581"/>
                  </a:lnTo>
                </a:path>
              </a:pathLst>
            </a:custGeom>
            <a:solidFill>
              <a:srgbClr val="8E6B23"/>
            </a:solidFill>
            <a:ln w="9525" cap="rnd">
              <a:noFill/>
              <a:round/>
              <a:headEnd/>
              <a:tailEnd/>
            </a:ln>
            <a:effectLst/>
          </p:spPr>
          <p:txBody>
            <a:bodyPr/>
            <a:lstStyle/>
            <a:p>
              <a:endParaRPr lang="en-US"/>
            </a:p>
          </p:txBody>
        </p:sp>
        <p:sp>
          <p:nvSpPr>
            <p:cNvPr id="2074" name="Freeform 26"/>
            <p:cNvSpPr>
              <a:spLocks/>
            </p:cNvSpPr>
            <p:nvPr/>
          </p:nvSpPr>
          <p:spPr bwMode="auto">
            <a:xfrm>
              <a:off x="1541" y="1738"/>
              <a:ext cx="72" cy="1582"/>
            </a:xfrm>
            <a:custGeom>
              <a:avLst/>
              <a:gdLst/>
              <a:ahLst/>
              <a:cxnLst>
                <a:cxn ang="0">
                  <a:pos x="71" y="1581"/>
                </a:cxn>
                <a:cxn ang="0">
                  <a:pos x="0" y="1581"/>
                </a:cxn>
                <a:cxn ang="0">
                  <a:pos x="0" y="0"/>
                </a:cxn>
                <a:cxn ang="0">
                  <a:pos x="71" y="0"/>
                </a:cxn>
                <a:cxn ang="0">
                  <a:pos x="71" y="1581"/>
                </a:cxn>
              </a:cxnLst>
              <a:rect l="0" t="0" r="r" b="b"/>
              <a:pathLst>
                <a:path w="72" h="1582">
                  <a:moveTo>
                    <a:pt x="71" y="1581"/>
                  </a:moveTo>
                  <a:lnTo>
                    <a:pt x="0" y="1581"/>
                  </a:lnTo>
                  <a:lnTo>
                    <a:pt x="0" y="0"/>
                  </a:lnTo>
                  <a:lnTo>
                    <a:pt x="71" y="0"/>
                  </a:lnTo>
                  <a:lnTo>
                    <a:pt x="71" y="1581"/>
                  </a:lnTo>
                </a:path>
              </a:pathLst>
            </a:custGeom>
            <a:noFill/>
            <a:ln w="12700" cap="rnd" cmpd="sng">
              <a:solidFill>
                <a:srgbClr val="8E6B23"/>
              </a:solidFill>
              <a:prstDash val="solid"/>
              <a:round/>
              <a:headEnd/>
              <a:tailEnd/>
            </a:ln>
            <a:effectLst/>
          </p:spPr>
          <p:txBody>
            <a:bodyPr/>
            <a:lstStyle/>
            <a:p>
              <a:endParaRPr lang="en-US"/>
            </a:p>
          </p:txBody>
        </p:sp>
        <p:sp>
          <p:nvSpPr>
            <p:cNvPr id="2075" name="Freeform 27"/>
            <p:cNvSpPr>
              <a:spLocks/>
            </p:cNvSpPr>
            <p:nvPr/>
          </p:nvSpPr>
          <p:spPr bwMode="auto">
            <a:xfrm>
              <a:off x="1541" y="1594"/>
              <a:ext cx="216" cy="145"/>
            </a:xfrm>
            <a:custGeom>
              <a:avLst/>
              <a:gdLst/>
              <a:ahLst/>
              <a:cxnLst>
                <a:cxn ang="0">
                  <a:pos x="71" y="144"/>
                </a:cxn>
                <a:cxn ang="0">
                  <a:pos x="0" y="144"/>
                </a:cxn>
                <a:cxn ang="0">
                  <a:pos x="143" y="0"/>
                </a:cxn>
                <a:cxn ang="0">
                  <a:pos x="215" y="0"/>
                </a:cxn>
                <a:cxn ang="0">
                  <a:pos x="71" y="144"/>
                </a:cxn>
                <a:cxn ang="0">
                  <a:pos x="71" y="144"/>
                </a:cxn>
              </a:cxnLst>
              <a:rect l="0" t="0" r="r" b="b"/>
              <a:pathLst>
                <a:path w="216" h="145">
                  <a:moveTo>
                    <a:pt x="71" y="144"/>
                  </a:moveTo>
                  <a:lnTo>
                    <a:pt x="0" y="144"/>
                  </a:lnTo>
                  <a:lnTo>
                    <a:pt x="143" y="0"/>
                  </a:lnTo>
                  <a:lnTo>
                    <a:pt x="215" y="0"/>
                  </a:lnTo>
                  <a:lnTo>
                    <a:pt x="71" y="144"/>
                  </a:lnTo>
                  <a:lnTo>
                    <a:pt x="71" y="144"/>
                  </a:lnTo>
                </a:path>
              </a:pathLst>
            </a:custGeom>
            <a:solidFill>
              <a:srgbClr val="DBDB70"/>
            </a:solidFill>
            <a:ln w="9525" cap="rnd">
              <a:noFill/>
              <a:round/>
              <a:headEnd/>
              <a:tailEnd/>
            </a:ln>
            <a:effectLst/>
          </p:spPr>
          <p:txBody>
            <a:bodyPr/>
            <a:lstStyle/>
            <a:p>
              <a:endParaRPr lang="en-US"/>
            </a:p>
          </p:txBody>
        </p:sp>
        <p:sp>
          <p:nvSpPr>
            <p:cNvPr id="2076" name="Freeform 28"/>
            <p:cNvSpPr>
              <a:spLocks/>
            </p:cNvSpPr>
            <p:nvPr/>
          </p:nvSpPr>
          <p:spPr bwMode="auto">
            <a:xfrm>
              <a:off x="1541" y="1594"/>
              <a:ext cx="216" cy="145"/>
            </a:xfrm>
            <a:custGeom>
              <a:avLst/>
              <a:gdLst/>
              <a:ahLst/>
              <a:cxnLst>
                <a:cxn ang="0">
                  <a:pos x="71" y="144"/>
                </a:cxn>
                <a:cxn ang="0">
                  <a:pos x="0" y="144"/>
                </a:cxn>
                <a:cxn ang="0">
                  <a:pos x="143" y="0"/>
                </a:cxn>
                <a:cxn ang="0">
                  <a:pos x="215" y="0"/>
                </a:cxn>
                <a:cxn ang="0">
                  <a:pos x="71" y="144"/>
                </a:cxn>
              </a:cxnLst>
              <a:rect l="0" t="0" r="r" b="b"/>
              <a:pathLst>
                <a:path w="216" h="145">
                  <a:moveTo>
                    <a:pt x="71" y="144"/>
                  </a:moveTo>
                  <a:lnTo>
                    <a:pt x="0" y="144"/>
                  </a:lnTo>
                  <a:lnTo>
                    <a:pt x="143" y="0"/>
                  </a:lnTo>
                  <a:lnTo>
                    <a:pt x="215" y="0"/>
                  </a:lnTo>
                  <a:lnTo>
                    <a:pt x="71" y="144"/>
                  </a:lnTo>
                </a:path>
              </a:pathLst>
            </a:custGeom>
            <a:noFill/>
            <a:ln w="12700" cap="rnd" cmpd="sng">
              <a:solidFill>
                <a:srgbClr val="DBDB70"/>
              </a:solidFill>
              <a:prstDash val="solid"/>
              <a:round/>
              <a:headEnd/>
              <a:tailEnd/>
            </a:ln>
            <a:effectLst/>
          </p:spPr>
          <p:txBody>
            <a:bodyPr/>
            <a:lstStyle/>
            <a:p>
              <a:endParaRPr lang="en-US"/>
            </a:p>
          </p:txBody>
        </p:sp>
        <p:sp>
          <p:nvSpPr>
            <p:cNvPr id="2077" name="Freeform 29"/>
            <p:cNvSpPr>
              <a:spLocks/>
            </p:cNvSpPr>
            <p:nvPr/>
          </p:nvSpPr>
          <p:spPr bwMode="auto">
            <a:xfrm>
              <a:off x="1612" y="1594"/>
              <a:ext cx="145" cy="1726"/>
            </a:xfrm>
            <a:custGeom>
              <a:avLst/>
              <a:gdLst/>
              <a:ahLst/>
              <a:cxnLst>
                <a:cxn ang="0">
                  <a:pos x="144" y="0"/>
                </a:cxn>
                <a:cxn ang="0">
                  <a:pos x="0" y="144"/>
                </a:cxn>
                <a:cxn ang="0">
                  <a:pos x="0" y="1725"/>
                </a:cxn>
                <a:cxn ang="0">
                  <a:pos x="144" y="1581"/>
                </a:cxn>
                <a:cxn ang="0">
                  <a:pos x="144" y="0"/>
                </a:cxn>
                <a:cxn ang="0">
                  <a:pos x="144" y="0"/>
                </a:cxn>
              </a:cxnLst>
              <a:rect l="0" t="0" r="r" b="b"/>
              <a:pathLst>
                <a:path w="145" h="1726">
                  <a:moveTo>
                    <a:pt x="144" y="0"/>
                  </a:moveTo>
                  <a:lnTo>
                    <a:pt x="0" y="144"/>
                  </a:lnTo>
                  <a:lnTo>
                    <a:pt x="0" y="1725"/>
                  </a:lnTo>
                  <a:lnTo>
                    <a:pt x="144" y="1581"/>
                  </a:lnTo>
                  <a:lnTo>
                    <a:pt x="144" y="0"/>
                  </a:lnTo>
                  <a:lnTo>
                    <a:pt x="144" y="0"/>
                  </a:lnTo>
                </a:path>
              </a:pathLst>
            </a:custGeom>
            <a:solidFill>
              <a:srgbClr val="DB9370"/>
            </a:solidFill>
            <a:ln w="9525" cap="rnd">
              <a:noFill/>
              <a:round/>
              <a:headEnd/>
              <a:tailEnd/>
            </a:ln>
            <a:effectLst/>
          </p:spPr>
          <p:txBody>
            <a:bodyPr/>
            <a:lstStyle/>
            <a:p>
              <a:endParaRPr lang="en-US"/>
            </a:p>
          </p:txBody>
        </p:sp>
        <p:sp>
          <p:nvSpPr>
            <p:cNvPr id="2078" name="Freeform 30"/>
            <p:cNvSpPr>
              <a:spLocks/>
            </p:cNvSpPr>
            <p:nvPr/>
          </p:nvSpPr>
          <p:spPr bwMode="auto">
            <a:xfrm>
              <a:off x="1612" y="1594"/>
              <a:ext cx="145" cy="1726"/>
            </a:xfrm>
            <a:custGeom>
              <a:avLst/>
              <a:gdLst/>
              <a:ahLst/>
              <a:cxnLst>
                <a:cxn ang="0">
                  <a:pos x="144" y="0"/>
                </a:cxn>
                <a:cxn ang="0">
                  <a:pos x="0" y="144"/>
                </a:cxn>
                <a:cxn ang="0">
                  <a:pos x="0" y="1725"/>
                </a:cxn>
                <a:cxn ang="0">
                  <a:pos x="144" y="1581"/>
                </a:cxn>
                <a:cxn ang="0">
                  <a:pos x="144" y="0"/>
                </a:cxn>
              </a:cxnLst>
              <a:rect l="0" t="0" r="r" b="b"/>
              <a:pathLst>
                <a:path w="145" h="1726">
                  <a:moveTo>
                    <a:pt x="144" y="0"/>
                  </a:moveTo>
                  <a:lnTo>
                    <a:pt x="0" y="144"/>
                  </a:lnTo>
                  <a:lnTo>
                    <a:pt x="0" y="1725"/>
                  </a:lnTo>
                  <a:lnTo>
                    <a:pt x="144" y="1581"/>
                  </a:lnTo>
                  <a:lnTo>
                    <a:pt x="144" y="0"/>
                  </a:lnTo>
                </a:path>
              </a:pathLst>
            </a:custGeom>
            <a:noFill/>
            <a:ln w="12700" cap="rnd" cmpd="sng">
              <a:solidFill>
                <a:srgbClr val="DB9370"/>
              </a:solidFill>
              <a:prstDash val="solid"/>
              <a:round/>
              <a:headEnd/>
              <a:tailEnd/>
            </a:ln>
            <a:effectLst/>
          </p:spPr>
          <p:txBody>
            <a:bodyPr/>
            <a:lstStyle/>
            <a:p>
              <a:endParaRPr lang="en-US"/>
            </a:p>
          </p:txBody>
        </p:sp>
        <p:sp>
          <p:nvSpPr>
            <p:cNvPr id="2079" name="Freeform 31"/>
            <p:cNvSpPr>
              <a:spLocks/>
            </p:cNvSpPr>
            <p:nvPr/>
          </p:nvSpPr>
          <p:spPr bwMode="auto">
            <a:xfrm>
              <a:off x="2044" y="1235"/>
              <a:ext cx="73" cy="1582"/>
            </a:xfrm>
            <a:custGeom>
              <a:avLst/>
              <a:gdLst/>
              <a:ahLst/>
              <a:cxnLst>
                <a:cxn ang="0">
                  <a:pos x="72" y="1581"/>
                </a:cxn>
                <a:cxn ang="0">
                  <a:pos x="0" y="1581"/>
                </a:cxn>
                <a:cxn ang="0">
                  <a:pos x="0" y="0"/>
                </a:cxn>
                <a:cxn ang="0">
                  <a:pos x="72" y="0"/>
                </a:cxn>
                <a:cxn ang="0">
                  <a:pos x="72" y="1581"/>
                </a:cxn>
                <a:cxn ang="0">
                  <a:pos x="72" y="1581"/>
                </a:cxn>
              </a:cxnLst>
              <a:rect l="0" t="0" r="r" b="b"/>
              <a:pathLst>
                <a:path w="73" h="1582">
                  <a:moveTo>
                    <a:pt x="72" y="1581"/>
                  </a:moveTo>
                  <a:lnTo>
                    <a:pt x="0" y="1581"/>
                  </a:lnTo>
                  <a:lnTo>
                    <a:pt x="0" y="0"/>
                  </a:lnTo>
                  <a:lnTo>
                    <a:pt x="72" y="0"/>
                  </a:lnTo>
                  <a:lnTo>
                    <a:pt x="72" y="1581"/>
                  </a:lnTo>
                  <a:lnTo>
                    <a:pt x="72" y="1581"/>
                  </a:lnTo>
                </a:path>
              </a:pathLst>
            </a:custGeom>
            <a:solidFill>
              <a:srgbClr val="8E6B23"/>
            </a:solidFill>
            <a:ln w="9525" cap="rnd">
              <a:noFill/>
              <a:round/>
              <a:headEnd/>
              <a:tailEnd/>
            </a:ln>
            <a:effectLst/>
          </p:spPr>
          <p:txBody>
            <a:bodyPr/>
            <a:lstStyle/>
            <a:p>
              <a:endParaRPr lang="en-US"/>
            </a:p>
          </p:txBody>
        </p:sp>
        <p:sp>
          <p:nvSpPr>
            <p:cNvPr id="2080" name="Freeform 32"/>
            <p:cNvSpPr>
              <a:spLocks/>
            </p:cNvSpPr>
            <p:nvPr/>
          </p:nvSpPr>
          <p:spPr bwMode="auto">
            <a:xfrm>
              <a:off x="2044" y="1235"/>
              <a:ext cx="73" cy="1582"/>
            </a:xfrm>
            <a:custGeom>
              <a:avLst/>
              <a:gdLst/>
              <a:ahLst/>
              <a:cxnLst>
                <a:cxn ang="0">
                  <a:pos x="72" y="1581"/>
                </a:cxn>
                <a:cxn ang="0">
                  <a:pos x="0" y="1581"/>
                </a:cxn>
                <a:cxn ang="0">
                  <a:pos x="0" y="0"/>
                </a:cxn>
                <a:cxn ang="0">
                  <a:pos x="72" y="0"/>
                </a:cxn>
                <a:cxn ang="0">
                  <a:pos x="72" y="1581"/>
                </a:cxn>
              </a:cxnLst>
              <a:rect l="0" t="0" r="r" b="b"/>
              <a:pathLst>
                <a:path w="73" h="1582">
                  <a:moveTo>
                    <a:pt x="72" y="1581"/>
                  </a:moveTo>
                  <a:lnTo>
                    <a:pt x="0" y="1581"/>
                  </a:lnTo>
                  <a:lnTo>
                    <a:pt x="0" y="0"/>
                  </a:lnTo>
                  <a:lnTo>
                    <a:pt x="72" y="0"/>
                  </a:lnTo>
                  <a:lnTo>
                    <a:pt x="72" y="1581"/>
                  </a:lnTo>
                </a:path>
              </a:pathLst>
            </a:custGeom>
            <a:noFill/>
            <a:ln w="12700" cap="rnd" cmpd="sng">
              <a:solidFill>
                <a:srgbClr val="8E6B23"/>
              </a:solidFill>
              <a:prstDash val="solid"/>
              <a:round/>
              <a:headEnd/>
              <a:tailEnd/>
            </a:ln>
            <a:effectLst/>
          </p:spPr>
          <p:txBody>
            <a:bodyPr/>
            <a:lstStyle/>
            <a:p>
              <a:endParaRPr lang="en-US"/>
            </a:p>
          </p:txBody>
        </p:sp>
        <p:sp>
          <p:nvSpPr>
            <p:cNvPr id="2081" name="Freeform 33"/>
            <p:cNvSpPr>
              <a:spLocks/>
            </p:cNvSpPr>
            <p:nvPr/>
          </p:nvSpPr>
          <p:spPr bwMode="auto">
            <a:xfrm>
              <a:off x="2044" y="1091"/>
              <a:ext cx="216" cy="145"/>
            </a:xfrm>
            <a:custGeom>
              <a:avLst/>
              <a:gdLst/>
              <a:ahLst/>
              <a:cxnLst>
                <a:cxn ang="0">
                  <a:pos x="72" y="144"/>
                </a:cxn>
                <a:cxn ang="0">
                  <a:pos x="0" y="144"/>
                </a:cxn>
                <a:cxn ang="0">
                  <a:pos x="144" y="0"/>
                </a:cxn>
                <a:cxn ang="0">
                  <a:pos x="215" y="0"/>
                </a:cxn>
                <a:cxn ang="0">
                  <a:pos x="72" y="144"/>
                </a:cxn>
                <a:cxn ang="0">
                  <a:pos x="72" y="144"/>
                </a:cxn>
              </a:cxnLst>
              <a:rect l="0" t="0" r="r" b="b"/>
              <a:pathLst>
                <a:path w="216" h="145">
                  <a:moveTo>
                    <a:pt x="72" y="144"/>
                  </a:moveTo>
                  <a:lnTo>
                    <a:pt x="0" y="144"/>
                  </a:lnTo>
                  <a:lnTo>
                    <a:pt x="144" y="0"/>
                  </a:lnTo>
                  <a:lnTo>
                    <a:pt x="215" y="0"/>
                  </a:lnTo>
                  <a:lnTo>
                    <a:pt x="72" y="144"/>
                  </a:lnTo>
                  <a:lnTo>
                    <a:pt x="72" y="144"/>
                  </a:lnTo>
                </a:path>
              </a:pathLst>
            </a:custGeom>
            <a:solidFill>
              <a:srgbClr val="DBDB70"/>
            </a:solidFill>
            <a:ln w="9525" cap="rnd">
              <a:noFill/>
              <a:round/>
              <a:headEnd/>
              <a:tailEnd/>
            </a:ln>
            <a:effectLst/>
          </p:spPr>
          <p:txBody>
            <a:bodyPr/>
            <a:lstStyle/>
            <a:p>
              <a:endParaRPr lang="en-US"/>
            </a:p>
          </p:txBody>
        </p:sp>
        <p:sp>
          <p:nvSpPr>
            <p:cNvPr id="2082" name="Freeform 34"/>
            <p:cNvSpPr>
              <a:spLocks/>
            </p:cNvSpPr>
            <p:nvPr/>
          </p:nvSpPr>
          <p:spPr bwMode="auto">
            <a:xfrm>
              <a:off x="2044" y="1091"/>
              <a:ext cx="216" cy="145"/>
            </a:xfrm>
            <a:custGeom>
              <a:avLst/>
              <a:gdLst/>
              <a:ahLst/>
              <a:cxnLst>
                <a:cxn ang="0">
                  <a:pos x="72" y="144"/>
                </a:cxn>
                <a:cxn ang="0">
                  <a:pos x="0" y="144"/>
                </a:cxn>
                <a:cxn ang="0">
                  <a:pos x="144" y="0"/>
                </a:cxn>
                <a:cxn ang="0">
                  <a:pos x="215" y="0"/>
                </a:cxn>
                <a:cxn ang="0">
                  <a:pos x="72" y="144"/>
                </a:cxn>
              </a:cxnLst>
              <a:rect l="0" t="0" r="r" b="b"/>
              <a:pathLst>
                <a:path w="216" h="145">
                  <a:moveTo>
                    <a:pt x="72" y="144"/>
                  </a:moveTo>
                  <a:lnTo>
                    <a:pt x="0" y="144"/>
                  </a:lnTo>
                  <a:lnTo>
                    <a:pt x="144" y="0"/>
                  </a:lnTo>
                  <a:lnTo>
                    <a:pt x="215" y="0"/>
                  </a:lnTo>
                  <a:lnTo>
                    <a:pt x="72" y="144"/>
                  </a:lnTo>
                </a:path>
              </a:pathLst>
            </a:custGeom>
            <a:noFill/>
            <a:ln w="12700" cap="rnd" cmpd="sng">
              <a:solidFill>
                <a:srgbClr val="DBDB70"/>
              </a:solidFill>
              <a:prstDash val="solid"/>
              <a:round/>
              <a:headEnd/>
              <a:tailEnd/>
            </a:ln>
            <a:effectLst/>
          </p:spPr>
          <p:txBody>
            <a:bodyPr/>
            <a:lstStyle/>
            <a:p>
              <a:endParaRPr lang="en-US"/>
            </a:p>
          </p:txBody>
        </p:sp>
        <p:sp>
          <p:nvSpPr>
            <p:cNvPr id="2083" name="Freeform 35"/>
            <p:cNvSpPr>
              <a:spLocks/>
            </p:cNvSpPr>
            <p:nvPr/>
          </p:nvSpPr>
          <p:spPr bwMode="auto">
            <a:xfrm>
              <a:off x="2116" y="1091"/>
              <a:ext cx="144" cy="1726"/>
            </a:xfrm>
            <a:custGeom>
              <a:avLst/>
              <a:gdLst/>
              <a:ahLst/>
              <a:cxnLst>
                <a:cxn ang="0">
                  <a:pos x="143" y="0"/>
                </a:cxn>
                <a:cxn ang="0">
                  <a:pos x="0" y="144"/>
                </a:cxn>
                <a:cxn ang="0">
                  <a:pos x="0" y="1725"/>
                </a:cxn>
                <a:cxn ang="0">
                  <a:pos x="143" y="1581"/>
                </a:cxn>
                <a:cxn ang="0">
                  <a:pos x="143" y="0"/>
                </a:cxn>
                <a:cxn ang="0">
                  <a:pos x="143" y="0"/>
                </a:cxn>
              </a:cxnLst>
              <a:rect l="0" t="0" r="r" b="b"/>
              <a:pathLst>
                <a:path w="144" h="1726">
                  <a:moveTo>
                    <a:pt x="143" y="0"/>
                  </a:moveTo>
                  <a:lnTo>
                    <a:pt x="0" y="144"/>
                  </a:lnTo>
                  <a:lnTo>
                    <a:pt x="0" y="1725"/>
                  </a:lnTo>
                  <a:lnTo>
                    <a:pt x="143" y="1581"/>
                  </a:lnTo>
                  <a:lnTo>
                    <a:pt x="143" y="0"/>
                  </a:lnTo>
                  <a:lnTo>
                    <a:pt x="143" y="0"/>
                  </a:lnTo>
                </a:path>
              </a:pathLst>
            </a:custGeom>
            <a:solidFill>
              <a:srgbClr val="DB9370"/>
            </a:solidFill>
            <a:ln w="9525" cap="rnd">
              <a:noFill/>
              <a:round/>
              <a:headEnd/>
              <a:tailEnd/>
            </a:ln>
            <a:effectLst/>
          </p:spPr>
          <p:txBody>
            <a:bodyPr/>
            <a:lstStyle/>
            <a:p>
              <a:endParaRPr lang="en-US"/>
            </a:p>
          </p:txBody>
        </p:sp>
        <p:sp>
          <p:nvSpPr>
            <p:cNvPr id="2084" name="Freeform 36"/>
            <p:cNvSpPr>
              <a:spLocks/>
            </p:cNvSpPr>
            <p:nvPr/>
          </p:nvSpPr>
          <p:spPr bwMode="auto">
            <a:xfrm>
              <a:off x="2116" y="1091"/>
              <a:ext cx="144" cy="1726"/>
            </a:xfrm>
            <a:custGeom>
              <a:avLst/>
              <a:gdLst/>
              <a:ahLst/>
              <a:cxnLst>
                <a:cxn ang="0">
                  <a:pos x="143" y="0"/>
                </a:cxn>
                <a:cxn ang="0">
                  <a:pos x="0" y="144"/>
                </a:cxn>
                <a:cxn ang="0">
                  <a:pos x="0" y="1725"/>
                </a:cxn>
                <a:cxn ang="0">
                  <a:pos x="143" y="1581"/>
                </a:cxn>
                <a:cxn ang="0">
                  <a:pos x="143" y="0"/>
                </a:cxn>
              </a:cxnLst>
              <a:rect l="0" t="0" r="r" b="b"/>
              <a:pathLst>
                <a:path w="144" h="1726">
                  <a:moveTo>
                    <a:pt x="143" y="0"/>
                  </a:moveTo>
                  <a:lnTo>
                    <a:pt x="0" y="144"/>
                  </a:lnTo>
                  <a:lnTo>
                    <a:pt x="0" y="1725"/>
                  </a:lnTo>
                  <a:lnTo>
                    <a:pt x="143" y="1581"/>
                  </a:lnTo>
                  <a:lnTo>
                    <a:pt x="143" y="0"/>
                  </a:lnTo>
                </a:path>
              </a:pathLst>
            </a:custGeom>
            <a:noFill/>
            <a:ln w="12700" cap="rnd" cmpd="sng">
              <a:solidFill>
                <a:srgbClr val="DB9370"/>
              </a:solidFill>
              <a:prstDash val="solid"/>
              <a:round/>
              <a:headEnd/>
              <a:tailEnd/>
            </a:ln>
            <a:effectLst/>
          </p:spPr>
          <p:txBody>
            <a:bodyPr/>
            <a:lstStyle/>
            <a:p>
              <a:endParaRPr lang="en-US"/>
            </a:p>
          </p:txBody>
        </p:sp>
        <p:sp>
          <p:nvSpPr>
            <p:cNvPr id="2085" name="Freeform 37"/>
            <p:cNvSpPr>
              <a:spLocks/>
            </p:cNvSpPr>
            <p:nvPr/>
          </p:nvSpPr>
          <p:spPr bwMode="auto">
            <a:xfrm>
              <a:off x="3050" y="1235"/>
              <a:ext cx="73" cy="217"/>
            </a:xfrm>
            <a:custGeom>
              <a:avLst/>
              <a:gdLst/>
              <a:ahLst/>
              <a:cxnLst>
                <a:cxn ang="0">
                  <a:pos x="72" y="144"/>
                </a:cxn>
                <a:cxn ang="0">
                  <a:pos x="0" y="216"/>
                </a:cxn>
                <a:cxn ang="0">
                  <a:pos x="0" y="0"/>
                </a:cxn>
                <a:cxn ang="0">
                  <a:pos x="72" y="0"/>
                </a:cxn>
                <a:cxn ang="0">
                  <a:pos x="72" y="144"/>
                </a:cxn>
                <a:cxn ang="0">
                  <a:pos x="72" y="144"/>
                </a:cxn>
              </a:cxnLst>
              <a:rect l="0" t="0" r="r" b="b"/>
              <a:pathLst>
                <a:path w="73" h="217">
                  <a:moveTo>
                    <a:pt x="72" y="144"/>
                  </a:moveTo>
                  <a:lnTo>
                    <a:pt x="0" y="216"/>
                  </a:lnTo>
                  <a:lnTo>
                    <a:pt x="0" y="0"/>
                  </a:lnTo>
                  <a:lnTo>
                    <a:pt x="72" y="0"/>
                  </a:lnTo>
                  <a:lnTo>
                    <a:pt x="72" y="144"/>
                  </a:lnTo>
                  <a:lnTo>
                    <a:pt x="72" y="144"/>
                  </a:lnTo>
                </a:path>
              </a:pathLst>
            </a:custGeom>
            <a:solidFill>
              <a:srgbClr val="8E6B23"/>
            </a:solidFill>
            <a:ln w="9525" cap="rnd">
              <a:noFill/>
              <a:round/>
              <a:headEnd/>
              <a:tailEnd/>
            </a:ln>
            <a:effectLst/>
          </p:spPr>
          <p:txBody>
            <a:bodyPr/>
            <a:lstStyle/>
            <a:p>
              <a:endParaRPr lang="en-US"/>
            </a:p>
          </p:txBody>
        </p:sp>
        <p:sp>
          <p:nvSpPr>
            <p:cNvPr id="2086" name="Freeform 38"/>
            <p:cNvSpPr>
              <a:spLocks/>
            </p:cNvSpPr>
            <p:nvPr/>
          </p:nvSpPr>
          <p:spPr bwMode="auto">
            <a:xfrm>
              <a:off x="3050" y="1235"/>
              <a:ext cx="73" cy="217"/>
            </a:xfrm>
            <a:custGeom>
              <a:avLst/>
              <a:gdLst/>
              <a:ahLst/>
              <a:cxnLst>
                <a:cxn ang="0">
                  <a:pos x="72" y="144"/>
                </a:cxn>
                <a:cxn ang="0">
                  <a:pos x="0" y="216"/>
                </a:cxn>
                <a:cxn ang="0">
                  <a:pos x="0" y="0"/>
                </a:cxn>
                <a:cxn ang="0">
                  <a:pos x="72" y="0"/>
                </a:cxn>
                <a:cxn ang="0">
                  <a:pos x="72" y="144"/>
                </a:cxn>
              </a:cxnLst>
              <a:rect l="0" t="0" r="r" b="b"/>
              <a:pathLst>
                <a:path w="73" h="217">
                  <a:moveTo>
                    <a:pt x="72" y="144"/>
                  </a:moveTo>
                  <a:lnTo>
                    <a:pt x="0" y="216"/>
                  </a:lnTo>
                  <a:lnTo>
                    <a:pt x="0" y="0"/>
                  </a:lnTo>
                  <a:lnTo>
                    <a:pt x="72" y="0"/>
                  </a:lnTo>
                  <a:lnTo>
                    <a:pt x="72" y="144"/>
                  </a:lnTo>
                </a:path>
              </a:pathLst>
            </a:custGeom>
            <a:noFill/>
            <a:ln w="12700" cap="rnd" cmpd="sng">
              <a:solidFill>
                <a:srgbClr val="8E6B23"/>
              </a:solidFill>
              <a:prstDash val="solid"/>
              <a:round/>
              <a:headEnd/>
              <a:tailEnd/>
            </a:ln>
            <a:effectLst/>
          </p:spPr>
          <p:txBody>
            <a:bodyPr/>
            <a:lstStyle/>
            <a:p>
              <a:endParaRPr lang="en-US"/>
            </a:p>
          </p:txBody>
        </p:sp>
        <p:sp>
          <p:nvSpPr>
            <p:cNvPr id="2087" name="Freeform 39"/>
            <p:cNvSpPr>
              <a:spLocks/>
            </p:cNvSpPr>
            <p:nvPr/>
          </p:nvSpPr>
          <p:spPr bwMode="auto">
            <a:xfrm>
              <a:off x="3050" y="1091"/>
              <a:ext cx="217" cy="145"/>
            </a:xfrm>
            <a:custGeom>
              <a:avLst/>
              <a:gdLst/>
              <a:ahLst/>
              <a:cxnLst>
                <a:cxn ang="0">
                  <a:pos x="72" y="144"/>
                </a:cxn>
                <a:cxn ang="0">
                  <a:pos x="0" y="144"/>
                </a:cxn>
                <a:cxn ang="0">
                  <a:pos x="144" y="0"/>
                </a:cxn>
                <a:cxn ang="0">
                  <a:pos x="216" y="0"/>
                </a:cxn>
                <a:cxn ang="0">
                  <a:pos x="72" y="144"/>
                </a:cxn>
                <a:cxn ang="0">
                  <a:pos x="72" y="144"/>
                </a:cxn>
              </a:cxnLst>
              <a:rect l="0" t="0" r="r" b="b"/>
              <a:pathLst>
                <a:path w="217" h="145">
                  <a:moveTo>
                    <a:pt x="72" y="144"/>
                  </a:moveTo>
                  <a:lnTo>
                    <a:pt x="0" y="144"/>
                  </a:lnTo>
                  <a:lnTo>
                    <a:pt x="144" y="0"/>
                  </a:lnTo>
                  <a:lnTo>
                    <a:pt x="216" y="0"/>
                  </a:lnTo>
                  <a:lnTo>
                    <a:pt x="72" y="144"/>
                  </a:lnTo>
                  <a:lnTo>
                    <a:pt x="72" y="144"/>
                  </a:lnTo>
                </a:path>
              </a:pathLst>
            </a:custGeom>
            <a:solidFill>
              <a:srgbClr val="DBDB70"/>
            </a:solidFill>
            <a:ln w="9525" cap="rnd">
              <a:noFill/>
              <a:round/>
              <a:headEnd/>
              <a:tailEnd/>
            </a:ln>
            <a:effectLst/>
          </p:spPr>
          <p:txBody>
            <a:bodyPr/>
            <a:lstStyle/>
            <a:p>
              <a:endParaRPr lang="en-US"/>
            </a:p>
          </p:txBody>
        </p:sp>
        <p:sp>
          <p:nvSpPr>
            <p:cNvPr id="2088" name="Freeform 40"/>
            <p:cNvSpPr>
              <a:spLocks/>
            </p:cNvSpPr>
            <p:nvPr/>
          </p:nvSpPr>
          <p:spPr bwMode="auto">
            <a:xfrm>
              <a:off x="3050" y="1091"/>
              <a:ext cx="217" cy="145"/>
            </a:xfrm>
            <a:custGeom>
              <a:avLst/>
              <a:gdLst/>
              <a:ahLst/>
              <a:cxnLst>
                <a:cxn ang="0">
                  <a:pos x="72" y="144"/>
                </a:cxn>
                <a:cxn ang="0">
                  <a:pos x="0" y="144"/>
                </a:cxn>
                <a:cxn ang="0">
                  <a:pos x="144" y="0"/>
                </a:cxn>
                <a:cxn ang="0">
                  <a:pos x="216" y="0"/>
                </a:cxn>
                <a:cxn ang="0">
                  <a:pos x="72" y="144"/>
                </a:cxn>
              </a:cxnLst>
              <a:rect l="0" t="0" r="r" b="b"/>
              <a:pathLst>
                <a:path w="217" h="145">
                  <a:moveTo>
                    <a:pt x="72" y="144"/>
                  </a:moveTo>
                  <a:lnTo>
                    <a:pt x="0" y="144"/>
                  </a:lnTo>
                  <a:lnTo>
                    <a:pt x="144" y="0"/>
                  </a:lnTo>
                  <a:lnTo>
                    <a:pt x="216" y="0"/>
                  </a:lnTo>
                  <a:lnTo>
                    <a:pt x="72" y="144"/>
                  </a:lnTo>
                </a:path>
              </a:pathLst>
            </a:custGeom>
            <a:noFill/>
            <a:ln w="12700" cap="rnd" cmpd="sng">
              <a:solidFill>
                <a:srgbClr val="DBDB70"/>
              </a:solidFill>
              <a:prstDash val="solid"/>
              <a:round/>
              <a:headEnd/>
              <a:tailEnd/>
            </a:ln>
            <a:effectLst/>
          </p:spPr>
          <p:txBody>
            <a:bodyPr/>
            <a:lstStyle/>
            <a:p>
              <a:endParaRPr lang="en-US"/>
            </a:p>
          </p:txBody>
        </p:sp>
        <p:sp>
          <p:nvSpPr>
            <p:cNvPr id="2089" name="Freeform 41"/>
            <p:cNvSpPr>
              <a:spLocks/>
            </p:cNvSpPr>
            <p:nvPr/>
          </p:nvSpPr>
          <p:spPr bwMode="auto">
            <a:xfrm>
              <a:off x="3122" y="1091"/>
              <a:ext cx="145" cy="289"/>
            </a:xfrm>
            <a:custGeom>
              <a:avLst/>
              <a:gdLst/>
              <a:ahLst/>
              <a:cxnLst>
                <a:cxn ang="0">
                  <a:pos x="144" y="0"/>
                </a:cxn>
                <a:cxn ang="0">
                  <a:pos x="0" y="144"/>
                </a:cxn>
                <a:cxn ang="0">
                  <a:pos x="0" y="288"/>
                </a:cxn>
                <a:cxn ang="0">
                  <a:pos x="144" y="144"/>
                </a:cxn>
                <a:cxn ang="0">
                  <a:pos x="144" y="0"/>
                </a:cxn>
                <a:cxn ang="0">
                  <a:pos x="144" y="0"/>
                </a:cxn>
              </a:cxnLst>
              <a:rect l="0" t="0" r="r" b="b"/>
              <a:pathLst>
                <a:path w="145" h="289">
                  <a:moveTo>
                    <a:pt x="144" y="0"/>
                  </a:moveTo>
                  <a:lnTo>
                    <a:pt x="0" y="144"/>
                  </a:lnTo>
                  <a:lnTo>
                    <a:pt x="0" y="288"/>
                  </a:lnTo>
                  <a:lnTo>
                    <a:pt x="144" y="144"/>
                  </a:lnTo>
                  <a:lnTo>
                    <a:pt x="144" y="0"/>
                  </a:lnTo>
                  <a:lnTo>
                    <a:pt x="144" y="0"/>
                  </a:lnTo>
                </a:path>
              </a:pathLst>
            </a:custGeom>
            <a:solidFill>
              <a:srgbClr val="DB9370"/>
            </a:solidFill>
            <a:ln w="9525" cap="rnd">
              <a:noFill/>
              <a:round/>
              <a:headEnd/>
              <a:tailEnd/>
            </a:ln>
            <a:effectLst/>
          </p:spPr>
          <p:txBody>
            <a:bodyPr/>
            <a:lstStyle/>
            <a:p>
              <a:endParaRPr lang="en-US"/>
            </a:p>
          </p:txBody>
        </p:sp>
        <p:sp>
          <p:nvSpPr>
            <p:cNvPr id="2090" name="Freeform 42"/>
            <p:cNvSpPr>
              <a:spLocks/>
            </p:cNvSpPr>
            <p:nvPr/>
          </p:nvSpPr>
          <p:spPr bwMode="auto">
            <a:xfrm>
              <a:off x="3122" y="1091"/>
              <a:ext cx="145" cy="289"/>
            </a:xfrm>
            <a:custGeom>
              <a:avLst/>
              <a:gdLst/>
              <a:ahLst/>
              <a:cxnLst>
                <a:cxn ang="0">
                  <a:pos x="144" y="0"/>
                </a:cxn>
                <a:cxn ang="0">
                  <a:pos x="0" y="144"/>
                </a:cxn>
                <a:cxn ang="0">
                  <a:pos x="0" y="288"/>
                </a:cxn>
                <a:cxn ang="0">
                  <a:pos x="144" y="144"/>
                </a:cxn>
                <a:cxn ang="0">
                  <a:pos x="144" y="0"/>
                </a:cxn>
              </a:cxnLst>
              <a:rect l="0" t="0" r="r" b="b"/>
              <a:pathLst>
                <a:path w="145" h="289">
                  <a:moveTo>
                    <a:pt x="144" y="0"/>
                  </a:moveTo>
                  <a:lnTo>
                    <a:pt x="0" y="144"/>
                  </a:lnTo>
                  <a:lnTo>
                    <a:pt x="0" y="288"/>
                  </a:lnTo>
                  <a:lnTo>
                    <a:pt x="144" y="144"/>
                  </a:lnTo>
                  <a:lnTo>
                    <a:pt x="144" y="0"/>
                  </a:lnTo>
                </a:path>
              </a:pathLst>
            </a:custGeom>
            <a:noFill/>
            <a:ln w="12700" cap="rnd" cmpd="sng">
              <a:solidFill>
                <a:srgbClr val="DB9370"/>
              </a:solidFill>
              <a:prstDash val="solid"/>
              <a:round/>
              <a:headEnd/>
              <a:tailEnd/>
            </a:ln>
            <a:effectLst/>
          </p:spPr>
          <p:txBody>
            <a:bodyPr/>
            <a:lstStyle/>
            <a:p>
              <a:endParaRPr lang="en-US"/>
            </a:p>
          </p:txBody>
        </p:sp>
        <p:sp>
          <p:nvSpPr>
            <p:cNvPr id="2091" name="Freeform 43"/>
            <p:cNvSpPr>
              <a:spLocks/>
            </p:cNvSpPr>
            <p:nvPr/>
          </p:nvSpPr>
          <p:spPr bwMode="auto">
            <a:xfrm>
              <a:off x="1900" y="2025"/>
              <a:ext cx="648" cy="109"/>
            </a:xfrm>
            <a:custGeom>
              <a:avLst/>
              <a:gdLst/>
              <a:ahLst/>
              <a:cxnLst>
                <a:cxn ang="0">
                  <a:pos x="647" y="108"/>
                </a:cxn>
                <a:cxn ang="0">
                  <a:pos x="647" y="0"/>
                </a:cxn>
                <a:cxn ang="0">
                  <a:pos x="0" y="0"/>
                </a:cxn>
                <a:cxn ang="0">
                  <a:pos x="0" y="108"/>
                </a:cxn>
                <a:cxn ang="0">
                  <a:pos x="647" y="108"/>
                </a:cxn>
                <a:cxn ang="0">
                  <a:pos x="647" y="108"/>
                </a:cxn>
              </a:cxnLst>
              <a:rect l="0" t="0" r="r" b="b"/>
              <a:pathLst>
                <a:path w="648" h="109">
                  <a:moveTo>
                    <a:pt x="647" y="108"/>
                  </a:moveTo>
                  <a:lnTo>
                    <a:pt x="647" y="0"/>
                  </a:lnTo>
                  <a:lnTo>
                    <a:pt x="0" y="0"/>
                  </a:lnTo>
                  <a:lnTo>
                    <a:pt x="0" y="108"/>
                  </a:lnTo>
                  <a:lnTo>
                    <a:pt x="647" y="108"/>
                  </a:lnTo>
                  <a:lnTo>
                    <a:pt x="647" y="108"/>
                  </a:lnTo>
                </a:path>
              </a:pathLst>
            </a:custGeom>
            <a:solidFill>
              <a:srgbClr val="0000FF"/>
            </a:solidFill>
            <a:ln w="9525" cap="rnd">
              <a:noFill/>
              <a:round/>
              <a:headEnd/>
              <a:tailEnd/>
            </a:ln>
            <a:effectLst/>
          </p:spPr>
          <p:txBody>
            <a:bodyPr/>
            <a:lstStyle/>
            <a:p>
              <a:endParaRPr lang="en-US"/>
            </a:p>
          </p:txBody>
        </p:sp>
        <p:sp>
          <p:nvSpPr>
            <p:cNvPr id="2092" name="Freeform 44"/>
            <p:cNvSpPr>
              <a:spLocks/>
            </p:cNvSpPr>
            <p:nvPr/>
          </p:nvSpPr>
          <p:spPr bwMode="auto">
            <a:xfrm>
              <a:off x="1900" y="2025"/>
              <a:ext cx="648" cy="109"/>
            </a:xfrm>
            <a:custGeom>
              <a:avLst/>
              <a:gdLst/>
              <a:ahLst/>
              <a:cxnLst>
                <a:cxn ang="0">
                  <a:pos x="647" y="108"/>
                </a:cxn>
                <a:cxn ang="0">
                  <a:pos x="647" y="0"/>
                </a:cxn>
                <a:cxn ang="0">
                  <a:pos x="0" y="0"/>
                </a:cxn>
                <a:cxn ang="0">
                  <a:pos x="0" y="108"/>
                </a:cxn>
                <a:cxn ang="0">
                  <a:pos x="647" y="108"/>
                </a:cxn>
              </a:cxnLst>
              <a:rect l="0" t="0" r="r" b="b"/>
              <a:pathLst>
                <a:path w="648" h="109">
                  <a:moveTo>
                    <a:pt x="647" y="108"/>
                  </a:moveTo>
                  <a:lnTo>
                    <a:pt x="647" y="0"/>
                  </a:lnTo>
                  <a:lnTo>
                    <a:pt x="0" y="0"/>
                  </a:lnTo>
                  <a:lnTo>
                    <a:pt x="0" y="108"/>
                  </a:lnTo>
                  <a:lnTo>
                    <a:pt x="647" y="108"/>
                  </a:lnTo>
                </a:path>
              </a:pathLst>
            </a:custGeom>
            <a:noFill/>
            <a:ln w="12700" cap="rnd" cmpd="sng">
              <a:solidFill>
                <a:srgbClr val="0000FF"/>
              </a:solidFill>
              <a:prstDash val="solid"/>
              <a:round/>
              <a:headEnd/>
              <a:tailEnd/>
            </a:ln>
            <a:effectLst/>
          </p:spPr>
          <p:txBody>
            <a:bodyPr/>
            <a:lstStyle/>
            <a:p>
              <a:endParaRPr lang="en-US"/>
            </a:p>
          </p:txBody>
        </p:sp>
        <p:sp>
          <p:nvSpPr>
            <p:cNvPr id="2093" name="Freeform 45"/>
            <p:cNvSpPr>
              <a:spLocks/>
            </p:cNvSpPr>
            <p:nvPr/>
          </p:nvSpPr>
          <p:spPr bwMode="auto">
            <a:xfrm>
              <a:off x="1828" y="2025"/>
              <a:ext cx="73" cy="109"/>
            </a:xfrm>
            <a:custGeom>
              <a:avLst/>
              <a:gdLst/>
              <a:ahLst/>
              <a:cxnLst>
                <a:cxn ang="0">
                  <a:pos x="72" y="0"/>
                </a:cxn>
                <a:cxn ang="0">
                  <a:pos x="72" y="108"/>
                </a:cxn>
                <a:cxn ang="0">
                  <a:pos x="0" y="108"/>
                </a:cxn>
                <a:cxn ang="0">
                  <a:pos x="0" y="0"/>
                </a:cxn>
                <a:cxn ang="0">
                  <a:pos x="72" y="0"/>
                </a:cxn>
                <a:cxn ang="0">
                  <a:pos x="72" y="0"/>
                </a:cxn>
              </a:cxnLst>
              <a:rect l="0" t="0" r="r" b="b"/>
              <a:pathLst>
                <a:path w="73" h="109">
                  <a:moveTo>
                    <a:pt x="72" y="0"/>
                  </a:moveTo>
                  <a:lnTo>
                    <a:pt x="72" y="108"/>
                  </a:lnTo>
                  <a:lnTo>
                    <a:pt x="0" y="108"/>
                  </a:lnTo>
                  <a:lnTo>
                    <a:pt x="0" y="0"/>
                  </a:lnTo>
                  <a:lnTo>
                    <a:pt x="72" y="0"/>
                  </a:lnTo>
                  <a:lnTo>
                    <a:pt x="72" y="0"/>
                  </a:lnTo>
                </a:path>
              </a:pathLst>
            </a:custGeom>
            <a:solidFill>
              <a:srgbClr val="FF0000"/>
            </a:solidFill>
            <a:ln w="9525" cap="rnd">
              <a:noFill/>
              <a:round/>
              <a:headEnd/>
              <a:tailEnd/>
            </a:ln>
            <a:effectLst/>
          </p:spPr>
          <p:txBody>
            <a:bodyPr/>
            <a:lstStyle/>
            <a:p>
              <a:endParaRPr lang="en-US"/>
            </a:p>
          </p:txBody>
        </p:sp>
        <p:sp>
          <p:nvSpPr>
            <p:cNvPr id="2094" name="Freeform 46"/>
            <p:cNvSpPr>
              <a:spLocks/>
            </p:cNvSpPr>
            <p:nvPr/>
          </p:nvSpPr>
          <p:spPr bwMode="auto">
            <a:xfrm>
              <a:off x="1828" y="2025"/>
              <a:ext cx="73" cy="109"/>
            </a:xfrm>
            <a:custGeom>
              <a:avLst/>
              <a:gdLst/>
              <a:ahLst/>
              <a:cxnLst>
                <a:cxn ang="0">
                  <a:pos x="72" y="0"/>
                </a:cxn>
                <a:cxn ang="0">
                  <a:pos x="72" y="108"/>
                </a:cxn>
                <a:cxn ang="0">
                  <a:pos x="0" y="108"/>
                </a:cxn>
                <a:cxn ang="0">
                  <a:pos x="0" y="0"/>
                </a:cxn>
                <a:cxn ang="0">
                  <a:pos x="72" y="0"/>
                </a:cxn>
              </a:cxnLst>
              <a:rect l="0" t="0" r="r" b="b"/>
              <a:pathLst>
                <a:path w="73" h="109">
                  <a:moveTo>
                    <a:pt x="72" y="0"/>
                  </a:moveTo>
                  <a:lnTo>
                    <a:pt x="72" y="108"/>
                  </a:lnTo>
                  <a:lnTo>
                    <a:pt x="0" y="108"/>
                  </a:lnTo>
                  <a:lnTo>
                    <a:pt x="0" y="0"/>
                  </a:lnTo>
                  <a:lnTo>
                    <a:pt x="72" y="0"/>
                  </a:lnTo>
                </a:path>
              </a:pathLst>
            </a:custGeom>
            <a:noFill/>
            <a:ln w="12700" cap="rnd" cmpd="sng">
              <a:solidFill>
                <a:srgbClr val="FF0000"/>
              </a:solidFill>
              <a:prstDash val="solid"/>
              <a:round/>
              <a:headEnd/>
              <a:tailEnd/>
            </a:ln>
            <a:effectLst/>
          </p:spPr>
          <p:txBody>
            <a:bodyPr/>
            <a:lstStyle/>
            <a:p>
              <a:endParaRPr lang="en-US"/>
            </a:p>
          </p:txBody>
        </p:sp>
        <p:sp>
          <p:nvSpPr>
            <p:cNvPr id="2095" name="Freeform 47"/>
            <p:cNvSpPr>
              <a:spLocks/>
            </p:cNvSpPr>
            <p:nvPr/>
          </p:nvSpPr>
          <p:spPr bwMode="auto">
            <a:xfrm>
              <a:off x="1612" y="1954"/>
              <a:ext cx="145" cy="252"/>
            </a:xfrm>
            <a:custGeom>
              <a:avLst/>
              <a:gdLst/>
              <a:ahLst/>
              <a:cxnLst>
                <a:cxn ang="0">
                  <a:pos x="0" y="143"/>
                </a:cxn>
                <a:cxn ang="0">
                  <a:pos x="0" y="251"/>
                </a:cxn>
                <a:cxn ang="0">
                  <a:pos x="144" y="107"/>
                </a:cxn>
                <a:cxn ang="0">
                  <a:pos x="144" y="0"/>
                </a:cxn>
                <a:cxn ang="0">
                  <a:pos x="0" y="143"/>
                </a:cxn>
                <a:cxn ang="0">
                  <a:pos x="0" y="143"/>
                </a:cxn>
              </a:cxnLst>
              <a:rect l="0" t="0" r="r" b="b"/>
              <a:pathLst>
                <a:path w="145" h="252">
                  <a:moveTo>
                    <a:pt x="0" y="143"/>
                  </a:moveTo>
                  <a:lnTo>
                    <a:pt x="0" y="251"/>
                  </a:lnTo>
                  <a:lnTo>
                    <a:pt x="144" y="107"/>
                  </a:lnTo>
                  <a:lnTo>
                    <a:pt x="144" y="0"/>
                  </a:lnTo>
                  <a:lnTo>
                    <a:pt x="0" y="143"/>
                  </a:lnTo>
                  <a:lnTo>
                    <a:pt x="0" y="143"/>
                  </a:lnTo>
                </a:path>
              </a:pathLst>
            </a:custGeom>
            <a:solidFill>
              <a:srgbClr val="00FF7E"/>
            </a:solidFill>
            <a:ln w="9525" cap="rnd">
              <a:noFill/>
              <a:round/>
              <a:headEnd/>
              <a:tailEnd/>
            </a:ln>
            <a:effectLst/>
          </p:spPr>
          <p:txBody>
            <a:bodyPr/>
            <a:lstStyle/>
            <a:p>
              <a:endParaRPr lang="en-US"/>
            </a:p>
          </p:txBody>
        </p:sp>
        <p:sp>
          <p:nvSpPr>
            <p:cNvPr id="2096" name="Freeform 48"/>
            <p:cNvSpPr>
              <a:spLocks/>
            </p:cNvSpPr>
            <p:nvPr/>
          </p:nvSpPr>
          <p:spPr bwMode="auto">
            <a:xfrm>
              <a:off x="1612" y="1954"/>
              <a:ext cx="145" cy="252"/>
            </a:xfrm>
            <a:custGeom>
              <a:avLst/>
              <a:gdLst/>
              <a:ahLst/>
              <a:cxnLst>
                <a:cxn ang="0">
                  <a:pos x="0" y="143"/>
                </a:cxn>
                <a:cxn ang="0">
                  <a:pos x="0" y="251"/>
                </a:cxn>
                <a:cxn ang="0">
                  <a:pos x="144" y="107"/>
                </a:cxn>
                <a:cxn ang="0">
                  <a:pos x="144" y="0"/>
                </a:cxn>
                <a:cxn ang="0">
                  <a:pos x="0" y="143"/>
                </a:cxn>
              </a:cxnLst>
              <a:rect l="0" t="0" r="r" b="b"/>
              <a:pathLst>
                <a:path w="145" h="252">
                  <a:moveTo>
                    <a:pt x="0" y="143"/>
                  </a:moveTo>
                  <a:lnTo>
                    <a:pt x="0" y="251"/>
                  </a:lnTo>
                  <a:lnTo>
                    <a:pt x="144" y="107"/>
                  </a:lnTo>
                  <a:lnTo>
                    <a:pt x="144" y="0"/>
                  </a:lnTo>
                  <a:lnTo>
                    <a:pt x="0" y="143"/>
                  </a:lnTo>
                </a:path>
              </a:pathLst>
            </a:custGeom>
            <a:noFill/>
            <a:ln w="12700" cap="rnd" cmpd="sng">
              <a:solidFill>
                <a:srgbClr val="00FF7E"/>
              </a:solidFill>
              <a:prstDash val="solid"/>
              <a:round/>
              <a:headEnd/>
              <a:tailEnd/>
            </a:ln>
            <a:effectLst/>
          </p:spPr>
          <p:txBody>
            <a:bodyPr/>
            <a:lstStyle/>
            <a:p>
              <a:endParaRPr lang="en-US"/>
            </a:p>
          </p:txBody>
        </p:sp>
        <p:sp>
          <p:nvSpPr>
            <p:cNvPr id="2097" name="Freeform 49"/>
            <p:cNvSpPr>
              <a:spLocks/>
            </p:cNvSpPr>
            <p:nvPr/>
          </p:nvSpPr>
          <p:spPr bwMode="auto">
            <a:xfrm>
              <a:off x="1684" y="2061"/>
              <a:ext cx="145" cy="37"/>
            </a:xfrm>
            <a:custGeom>
              <a:avLst/>
              <a:gdLst/>
              <a:ahLst/>
              <a:cxnLst>
                <a:cxn ang="0">
                  <a:pos x="144" y="36"/>
                </a:cxn>
                <a:cxn ang="0">
                  <a:pos x="0" y="36"/>
                </a:cxn>
                <a:cxn ang="0">
                  <a:pos x="0" y="0"/>
                </a:cxn>
                <a:cxn ang="0">
                  <a:pos x="144" y="0"/>
                </a:cxn>
                <a:cxn ang="0">
                  <a:pos x="144" y="36"/>
                </a:cxn>
                <a:cxn ang="0">
                  <a:pos x="144" y="36"/>
                </a:cxn>
              </a:cxnLst>
              <a:rect l="0" t="0" r="r" b="b"/>
              <a:pathLst>
                <a:path w="145" h="37">
                  <a:moveTo>
                    <a:pt x="144" y="36"/>
                  </a:moveTo>
                  <a:lnTo>
                    <a:pt x="0" y="36"/>
                  </a:lnTo>
                  <a:lnTo>
                    <a:pt x="0" y="0"/>
                  </a:lnTo>
                  <a:lnTo>
                    <a:pt x="144" y="0"/>
                  </a:lnTo>
                  <a:lnTo>
                    <a:pt x="144" y="36"/>
                  </a:lnTo>
                  <a:lnTo>
                    <a:pt x="144" y="36"/>
                  </a:lnTo>
                </a:path>
              </a:pathLst>
            </a:custGeom>
            <a:solidFill>
              <a:srgbClr val="3199CC"/>
            </a:solidFill>
            <a:ln w="9525" cap="rnd">
              <a:noFill/>
              <a:round/>
              <a:headEnd/>
              <a:tailEnd/>
            </a:ln>
            <a:effectLst/>
          </p:spPr>
          <p:txBody>
            <a:bodyPr/>
            <a:lstStyle/>
            <a:p>
              <a:endParaRPr lang="en-US"/>
            </a:p>
          </p:txBody>
        </p:sp>
        <p:sp>
          <p:nvSpPr>
            <p:cNvPr id="2098" name="Freeform 50"/>
            <p:cNvSpPr>
              <a:spLocks/>
            </p:cNvSpPr>
            <p:nvPr/>
          </p:nvSpPr>
          <p:spPr bwMode="auto">
            <a:xfrm>
              <a:off x="1684" y="2061"/>
              <a:ext cx="145" cy="37"/>
            </a:xfrm>
            <a:custGeom>
              <a:avLst/>
              <a:gdLst/>
              <a:ahLst/>
              <a:cxnLst>
                <a:cxn ang="0">
                  <a:pos x="144" y="36"/>
                </a:cxn>
                <a:cxn ang="0">
                  <a:pos x="0" y="36"/>
                </a:cxn>
                <a:cxn ang="0">
                  <a:pos x="0" y="0"/>
                </a:cxn>
                <a:cxn ang="0">
                  <a:pos x="144" y="0"/>
                </a:cxn>
                <a:cxn ang="0">
                  <a:pos x="144" y="36"/>
                </a:cxn>
              </a:cxnLst>
              <a:rect l="0" t="0" r="r" b="b"/>
              <a:pathLst>
                <a:path w="145" h="37">
                  <a:moveTo>
                    <a:pt x="144" y="36"/>
                  </a:moveTo>
                  <a:lnTo>
                    <a:pt x="0" y="36"/>
                  </a:lnTo>
                  <a:lnTo>
                    <a:pt x="0" y="0"/>
                  </a:lnTo>
                  <a:lnTo>
                    <a:pt x="144" y="0"/>
                  </a:lnTo>
                  <a:lnTo>
                    <a:pt x="144" y="36"/>
                  </a:lnTo>
                </a:path>
              </a:pathLst>
            </a:custGeom>
            <a:noFill/>
            <a:ln w="12700" cap="rnd" cmpd="sng">
              <a:solidFill>
                <a:srgbClr val="3199CC"/>
              </a:solidFill>
              <a:prstDash val="solid"/>
              <a:round/>
              <a:headEnd/>
              <a:tailEnd/>
            </a:ln>
            <a:effectLst/>
          </p:spPr>
          <p:txBody>
            <a:bodyPr/>
            <a:lstStyle/>
            <a:p>
              <a:endParaRPr lang="en-US"/>
            </a:p>
          </p:txBody>
        </p:sp>
        <p:sp>
          <p:nvSpPr>
            <p:cNvPr id="2099" name="Freeform 51"/>
            <p:cNvSpPr>
              <a:spLocks/>
            </p:cNvSpPr>
            <p:nvPr/>
          </p:nvSpPr>
          <p:spPr bwMode="auto">
            <a:xfrm>
              <a:off x="1864" y="1882"/>
              <a:ext cx="37" cy="144"/>
            </a:xfrm>
            <a:custGeom>
              <a:avLst/>
              <a:gdLst/>
              <a:ahLst/>
              <a:cxnLst>
                <a:cxn ang="0">
                  <a:pos x="0" y="143"/>
                </a:cxn>
                <a:cxn ang="0">
                  <a:pos x="36" y="143"/>
                </a:cxn>
                <a:cxn ang="0">
                  <a:pos x="36" y="0"/>
                </a:cxn>
                <a:cxn ang="0">
                  <a:pos x="0" y="0"/>
                </a:cxn>
                <a:cxn ang="0">
                  <a:pos x="0" y="143"/>
                </a:cxn>
                <a:cxn ang="0">
                  <a:pos x="0" y="143"/>
                </a:cxn>
              </a:cxnLst>
              <a:rect l="0" t="0" r="r" b="b"/>
              <a:pathLst>
                <a:path w="37" h="144">
                  <a:moveTo>
                    <a:pt x="0" y="143"/>
                  </a:moveTo>
                  <a:lnTo>
                    <a:pt x="36" y="143"/>
                  </a:lnTo>
                  <a:lnTo>
                    <a:pt x="36" y="0"/>
                  </a:lnTo>
                  <a:lnTo>
                    <a:pt x="0" y="0"/>
                  </a:lnTo>
                  <a:lnTo>
                    <a:pt x="0" y="143"/>
                  </a:lnTo>
                  <a:lnTo>
                    <a:pt x="0" y="143"/>
                  </a:lnTo>
                </a:path>
              </a:pathLst>
            </a:custGeom>
            <a:solidFill>
              <a:srgbClr val="3199CC"/>
            </a:solidFill>
            <a:ln w="9525" cap="rnd">
              <a:noFill/>
              <a:round/>
              <a:headEnd/>
              <a:tailEnd/>
            </a:ln>
            <a:effectLst/>
          </p:spPr>
          <p:txBody>
            <a:bodyPr/>
            <a:lstStyle/>
            <a:p>
              <a:endParaRPr lang="en-US"/>
            </a:p>
          </p:txBody>
        </p:sp>
        <p:sp>
          <p:nvSpPr>
            <p:cNvPr id="2100" name="Freeform 52"/>
            <p:cNvSpPr>
              <a:spLocks/>
            </p:cNvSpPr>
            <p:nvPr/>
          </p:nvSpPr>
          <p:spPr bwMode="auto">
            <a:xfrm>
              <a:off x="1864" y="1882"/>
              <a:ext cx="37" cy="144"/>
            </a:xfrm>
            <a:custGeom>
              <a:avLst/>
              <a:gdLst/>
              <a:ahLst/>
              <a:cxnLst>
                <a:cxn ang="0">
                  <a:pos x="0" y="143"/>
                </a:cxn>
                <a:cxn ang="0">
                  <a:pos x="36" y="143"/>
                </a:cxn>
                <a:cxn ang="0">
                  <a:pos x="36" y="0"/>
                </a:cxn>
                <a:cxn ang="0">
                  <a:pos x="0" y="0"/>
                </a:cxn>
                <a:cxn ang="0">
                  <a:pos x="0" y="143"/>
                </a:cxn>
              </a:cxnLst>
              <a:rect l="0" t="0" r="r" b="b"/>
              <a:pathLst>
                <a:path w="37" h="144">
                  <a:moveTo>
                    <a:pt x="0" y="143"/>
                  </a:moveTo>
                  <a:lnTo>
                    <a:pt x="36" y="143"/>
                  </a:lnTo>
                  <a:lnTo>
                    <a:pt x="36" y="0"/>
                  </a:lnTo>
                  <a:lnTo>
                    <a:pt x="0" y="0"/>
                  </a:lnTo>
                  <a:lnTo>
                    <a:pt x="0" y="143"/>
                  </a:lnTo>
                </a:path>
              </a:pathLst>
            </a:custGeom>
            <a:noFill/>
            <a:ln w="12700" cap="rnd" cmpd="sng">
              <a:solidFill>
                <a:srgbClr val="3199CC"/>
              </a:solidFill>
              <a:prstDash val="solid"/>
              <a:round/>
              <a:headEnd/>
              <a:tailEnd/>
            </a:ln>
            <a:effectLst/>
          </p:spPr>
          <p:txBody>
            <a:bodyPr/>
            <a:lstStyle/>
            <a:p>
              <a:endParaRPr lang="en-US"/>
            </a:p>
          </p:txBody>
        </p:sp>
        <p:sp>
          <p:nvSpPr>
            <p:cNvPr id="2101" name="Freeform 53"/>
            <p:cNvSpPr>
              <a:spLocks/>
            </p:cNvSpPr>
            <p:nvPr/>
          </p:nvSpPr>
          <p:spPr bwMode="auto">
            <a:xfrm>
              <a:off x="1864" y="2133"/>
              <a:ext cx="37" cy="145"/>
            </a:xfrm>
            <a:custGeom>
              <a:avLst/>
              <a:gdLst/>
              <a:ahLst/>
              <a:cxnLst>
                <a:cxn ang="0">
                  <a:pos x="0" y="144"/>
                </a:cxn>
                <a:cxn ang="0">
                  <a:pos x="36" y="144"/>
                </a:cxn>
                <a:cxn ang="0">
                  <a:pos x="36" y="0"/>
                </a:cxn>
                <a:cxn ang="0">
                  <a:pos x="0" y="0"/>
                </a:cxn>
                <a:cxn ang="0">
                  <a:pos x="0" y="144"/>
                </a:cxn>
                <a:cxn ang="0">
                  <a:pos x="0" y="144"/>
                </a:cxn>
              </a:cxnLst>
              <a:rect l="0" t="0" r="r" b="b"/>
              <a:pathLst>
                <a:path w="37" h="145">
                  <a:moveTo>
                    <a:pt x="0" y="144"/>
                  </a:moveTo>
                  <a:lnTo>
                    <a:pt x="36" y="144"/>
                  </a:lnTo>
                  <a:lnTo>
                    <a:pt x="36" y="0"/>
                  </a:lnTo>
                  <a:lnTo>
                    <a:pt x="0" y="0"/>
                  </a:lnTo>
                  <a:lnTo>
                    <a:pt x="0" y="144"/>
                  </a:lnTo>
                  <a:lnTo>
                    <a:pt x="0" y="144"/>
                  </a:lnTo>
                </a:path>
              </a:pathLst>
            </a:custGeom>
            <a:solidFill>
              <a:srgbClr val="3199CC"/>
            </a:solidFill>
            <a:ln w="9525" cap="rnd">
              <a:noFill/>
              <a:round/>
              <a:headEnd/>
              <a:tailEnd/>
            </a:ln>
            <a:effectLst/>
          </p:spPr>
          <p:txBody>
            <a:bodyPr/>
            <a:lstStyle/>
            <a:p>
              <a:endParaRPr lang="en-US"/>
            </a:p>
          </p:txBody>
        </p:sp>
        <p:sp>
          <p:nvSpPr>
            <p:cNvPr id="2102" name="Freeform 54"/>
            <p:cNvSpPr>
              <a:spLocks/>
            </p:cNvSpPr>
            <p:nvPr/>
          </p:nvSpPr>
          <p:spPr bwMode="auto">
            <a:xfrm>
              <a:off x="1864" y="2133"/>
              <a:ext cx="37" cy="145"/>
            </a:xfrm>
            <a:custGeom>
              <a:avLst/>
              <a:gdLst/>
              <a:ahLst/>
              <a:cxnLst>
                <a:cxn ang="0">
                  <a:pos x="0" y="144"/>
                </a:cxn>
                <a:cxn ang="0">
                  <a:pos x="36" y="144"/>
                </a:cxn>
                <a:cxn ang="0">
                  <a:pos x="36" y="0"/>
                </a:cxn>
                <a:cxn ang="0">
                  <a:pos x="0" y="0"/>
                </a:cxn>
                <a:cxn ang="0">
                  <a:pos x="0" y="144"/>
                </a:cxn>
              </a:cxnLst>
              <a:rect l="0" t="0" r="r" b="b"/>
              <a:pathLst>
                <a:path w="37" h="145">
                  <a:moveTo>
                    <a:pt x="0" y="144"/>
                  </a:moveTo>
                  <a:lnTo>
                    <a:pt x="36" y="144"/>
                  </a:lnTo>
                  <a:lnTo>
                    <a:pt x="36" y="0"/>
                  </a:lnTo>
                  <a:lnTo>
                    <a:pt x="0" y="0"/>
                  </a:lnTo>
                  <a:lnTo>
                    <a:pt x="0" y="144"/>
                  </a:lnTo>
                </a:path>
              </a:pathLst>
            </a:custGeom>
            <a:noFill/>
            <a:ln w="12700" cap="rnd" cmpd="sng">
              <a:solidFill>
                <a:srgbClr val="3199CC"/>
              </a:solidFill>
              <a:prstDash val="solid"/>
              <a:round/>
              <a:headEnd/>
              <a:tailEnd/>
            </a:ln>
            <a:effectLst/>
          </p:spPr>
          <p:txBody>
            <a:bodyPr/>
            <a:lstStyle/>
            <a:p>
              <a:endParaRPr lang="en-US"/>
            </a:p>
          </p:txBody>
        </p:sp>
        <p:sp>
          <p:nvSpPr>
            <p:cNvPr id="2103" name="Freeform 55"/>
            <p:cNvSpPr>
              <a:spLocks/>
            </p:cNvSpPr>
            <p:nvPr/>
          </p:nvSpPr>
          <p:spPr bwMode="auto">
            <a:xfrm>
              <a:off x="1900" y="2852"/>
              <a:ext cx="648" cy="109"/>
            </a:xfrm>
            <a:custGeom>
              <a:avLst/>
              <a:gdLst/>
              <a:ahLst/>
              <a:cxnLst>
                <a:cxn ang="0">
                  <a:pos x="647" y="108"/>
                </a:cxn>
                <a:cxn ang="0">
                  <a:pos x="647" y="0"/>
                </a:cxn>
                <a:cxn ang="0">
                  <a:pos x="0" y="0"/>
                </a:cxn>
                <a:cxn ang="0">
                  <a:pos x="0" y="108"/>
                </a:cxn>
                <a:cxn ang="0">
                  <a:pos x="647" y="108"/>
                </a:cxn>
                <a:cxn ang="0">
                  <a:pos x="647" y="108"/>
                </a:cxn>
              </a:cxnLst>
              <a:rect l="0" t="0" r="r" b="b"/>
              <a:pathLst>
                <a:path w="648" h="109">
                  <a:moveTo>
                    <a:pt x="647" y="108"/>
                  </a:moveTo>
                  <a:lnTo>
                    <a:pt x="647" y="0"/>
                  </a:lnTo>
                  <a:lnTo>
                    <a:pt x="0" y="0"/>
                  </a:lnTo>
                  <a:lnTo>
                    <a:pt x="0" y="108"/>
                  </a:lnTo>
                  <a:lnTo>
                    <a:pt x="647" y="108"/>
                  </a:lnTo>
                  <a:lnTo>
                    <a:pt x="647" y="108"/>
                  </a:lnTo>
                </a:path>
              </a:pathLst>
            </a:custGeom>
            <a:solidFill>
              <a:srgbClr val="0000FF"/>
            </a:solidFill>
            <a:ln w="9525" cap="rnd">
              <a:noFill/>
              <a:round/>
              <a:headEnd/>
              <a:tailEnd/>
            </a:ln>
            <a:effectLst/>
          </p:spPr>
          <p:txBody>
            <a:bodyPr/>
            <a:lstStyle/>
            <a:p>
              <a:endParaRPr lang="en-US"/>
            </a:p>
          </p:txBody>
        </p:sp>
        <p:sp>
          <p:nvSpPr>
            <p:cNvPr id="2104" name="Freeform 56"/>
            <p:cNvSpPr>
              <a:spLocks/>
            </p:cNvSpPr>
            <p:nvPr/>
          </p:nvSpPr>
          <p:spPr bwMode="auto">
            <a:xfrm>
              <a:off x="1900" y="2852"/>
              <a:ext cx="648" cy="109"/>
            </a:xfrm>
            <a:custGeom>
              <a:avLst/>
              <a:gdLst/>
              <a:ahLst/>
              <a:cxnLst>
                <a:cxn ang="0">
                  <a:pos x="647" y="108"/>
                </a:cxn>
                <a:cxn ang="0">
                  <a:pos x="647" y="0"/>
                </a:cxn>
                <a:cxn ang="0">
                  <a:pos x="0" y="0"/>
                </a:cxn>
                <a:cxn ang="0">
                  <a:pos x="0" y="108"/>
                </a:cxn>
                <a:cxn ang="0">
                  <a:pos x="647" y="108"/>
                </a:cxn>
              </a:cxnLst>
              <a:rect l="0" t="0" r="r" b="b"/>
              <a:pathLst>
                <a:path w="648" h="109">
                  <a:moveTo>
                    <a:pt x="647" y="108"/>
                  </a:moveTo>
                  <a:lnTo>
                    <a:pt x="647" y="0"/>
                  </a:lnTo>
                  <a:lnTo>
                    <a:pt x="0" y="0"/>
                  </a:lnTo>
                  <a:lnTo>
                    <a:pt x="0" y="108"/>
                  </a:lnTo>
                  <a:lnTo>
                    <a:pt x="647" y="108"/>
                  </a:lnTo>
                </a:path>
              </a:pathLst>
            </a:custGeom>
            <a:noFill/>
            <a:ln w="12700" cap="rnd" cmpd="sng">
              <a:solidFill>
                <a:srgbClr val="0000FF"/>
              </a:solidFill>
              <a:prstDash val="solid"/>
              <a:round/>
              <a:headEnd/>
              <a:tailEnd/>
            </a:ln>
            <a:effectLst/>
          </p:spPr>
          <p:txBody>
            <a:bodyPr/>
            <a:lstStyle/>
            <a:p>
              <a:endParaRPr lang="en-US"/>
            </a:p>
          </p:txBody>
        </p:sp>
        <p:sp>
          <p:nvSpPr>
            <p:cNvPr id="2105" name="Freeform 57"/>
            <p:cNvSpPr>
              <a:spLocks/>
            </p:cNvSpPr>
            <p:nvPr/>
          </p:nvSpPr>
          <p:spPr bwMode="auto">
            <a:xfrm>
              <a:off x="1828" y="2852"/>
              <a:ext cx="73" cy="109"/>
            </a:xfrm>
            <a:custGeom>
              <a:avLst/>
              <a:gdLst/>
              <a:ahLst/>
              <a:cxnLst>
                <a:cxn ang="0">
                  <a:pos x="72" y="0"/>
                </a:cxn>
                <a:cxn ang="0">
                  <a:pos x="72" y="108"/>
                </a:cxn>
                <a:cxn ang="0">
                  <a:pos x="0" y="108"/>
                </a:cxn>
                <a:cxn ang="0">
                  <a:pos x="0" y="0"/>
                </a:cxn>
                <a:cxn ang="0">
                  <a:pos x="72" y="0"/>
                </a:cxn>
                <a:cxn ang="0">
                  <a:pos x="72" y="0"/>
                </a:cxn>
              </a:cxnLst>
              <a:rect l="0" t="0" r="r" b="b"/>
              <a:pathLst>
                <a:path w="73" h="109">
                  <a:moveTo>
                    <a:pt x="72" y="0"/>
                  </a:moveTo>
                  <a:lnTo>
                    <a:pt x="72" y="108"/>
                  </a:lnTo>
                  <a:lnTo>
                    <a:pt x="0" y="108"/>
                  </a:lnTo>
                  <a:lnTo>
                    <a:pt x="0" y="0"/>
                  </a:lnTo>
                  <a:lnTo>
                    <a:pt x="72" y="0"/>
                  </a:lnTo>
                  <a:lnTo>
                    <a:pt x="72" y="0"/>
                  </a:lnTo>
                </a:path>
              </a:pathLst>
            </a:custGeom>
            <a:solidFill>
              <a:srgbClr val="FF0000"/>
            </a:solidFill>
            <a:ln w="9525" cap="rnd">
              <a:noFill/>
              <a:round/>
              <a:headEnd/>
              <a:tailEnd/>
            </a:ln>
            <a:effectLst/>
          </p:spPr>
          <p:txBody>
            <a:bodyPr/>
            <a:lstStyle/>
            <a:p>
              <a:endParaRPr lang="en-US"/>
            </a:p>
          </p:txBody>
        </p:sp>
        <p:sp>
          <p:nvSpPr>
            <p:cNvPr id="2106" name="Freeform 58"/>
            <p:cNvSpPr>
              <a:spLocks/>
            </p:cNvSpPr>
            <p:nvPr/>
          </p:nvSpPr>
          <p:spPr bwMode="auto">
            <a:xfrm>
              <a:off x="1828" y="2852"/>
              <a:ext cx="73" cy="109"/>
            </a:xfrm>
            <a:custGeom>
              <a:avLst/>
              <a:gdLst/>
              <a:ahLst/>
              <a:cxnLst>
                <a:cxn ang="0">
                  <a:pos x="72" y="0"/>
                </a:cxn>
                <a:cxn ang="0">
                  <a:pos x="72" y="108"/>
                </a:cxn>
                <a:cxn ang="0">
                  <a:pos x="0" y="108"/>
                </a:cxn>
                <a:cxn ang="0">
                  <a:pos x="0" y="0"/>
                </a:cxn>
                <a:cxn ang="0">
                  <a:pos x="72" y="0"/>
                </a:cxn>
              </a:cxnLst>
              <a:rect l="0" t="0" r="r" b="b"/>
              <a:pathLst>
                <a:path w="73" h="109">
                  <a:moveTo>
                    <a:pt x="72" y="0"/>
                  </a:moveTo>
                  <a:lnTo>
                    <a:pt x="72" y="108"/>
                  </a:lnTo>
                  <a:lnTo>
                    <a:pt x="0" y="108"/>
                  </a:lnTo>
                  <a:lnTo>
                    <a:pt x="0" y="0"/>
                  </a:lnTo>
                  <a:lnTo>
                    <a:pt x="72" y="0"/>
                  </a:lnTo>
                </a:path>
              </a:pathLst>
            </a:custGeom>
            <a:noFill/>
            <a:ln w="12700" cap="rnd" cmpd="sng">
              <a:solidFill>
                <a:srgbClr val="FF0000"/>
              </a:solidFill>
              <a:prstDash val="solid"/>
              <a:round/>
              <a:headEnd/>
              <a:tailEnd/>
            </a:ln>
            <a:effectLst/>
          </p:spPr>
          <p:txBody>
            <a:bodyPr/>
            <a:lstStyle/>
            <a:p>
              <a:endParaRPr lang="en-US"/>
            </a:p>
          </p:txBody>
        </p:sp>
        <p:sp>
          <p:nvSpPr>
            <p:cNvPr id="2107" name="Freeform 59"/>
            <p:cNvSpPr>
              <a:spLocks/>
            </p:cNvSpPr>
            <p:nvPr/>
          </p:nvSpPr>
          <p:spPr bwMode="auto">
            <a:xfrm>
              <a:off x="1612" y="2780"/>
              <a:ext cx="145" cy="252"/>
            </a:xfrm>
            <a:custGeom>
              <a:avLst/>
              <a:gdLst/>
              <a:ahLst/>
              <a:cxnLst>
                <a:cxn ang="0">
                  <a:pos x="0" y="144"/>
                </a:cxn>
                <a:cxn ang="0">
                  <a:pos x="0" y="251"/>
                </a:cxn>
                <a:cxn ang="0">
                  <a:pos x="144" y="108"/>
                </a:cxn>
                <a:cxn ang="0">
                  <a:pos x="144" y="0"/>
                </a:cxn>
                <a:cxn ang="0">
                  <a:pos x="0" y="144"/>
                </a:cxn>
                <a:cxn ang="0">
                  <a:pos x="0" y="144"/>
                </a:cxn>
              </a:cxnLst>
              <a:rect l="0" t="0" r="r" b="b"/>
              <a:pathLst>
                <a:path w="145" h="252">
                  <a:moveTo>
                    <a:pt x="0" y="144"/>
                  </a:moveTo>
                  <a:lnTo>
                    <a:pt x="0" y="251"/>
                  </a:lnTo>
                  <a:lnTo>
                    <a:pt x="144" y="108"/>
                  </a:lnTo>
                  <a:lnTo>
                    <a:pt x="144" y="0"/>
                  </a:lnTo>
                  <a:lnTo>
                    <a:pt x="0" y="144"/>
                  </a:lnTo>
                  <a:lnTo>
                    <a:pt x="0" y="144"/>
                  </a:lnTo>
                </a:path>
              </a:pathLst>
            </a:custGeom>
            <a:solidFill>
              <a:srgbClr val="00FF7E"/>
            </a:solidFill>
            <a:ln w="9525" cap="rnd">
              <a:noFill/>
              <a:round/>
              <a:headEnd/>
              <a:tailEnd/>
            </a:ln>
            <a:effectLst/>
          </p:spPr>
          <p:txBody>
            <a:bodyPr/>
            <a:lstStyle/>
            <a:p>
              <a:endParaRPr lang="en-US"/>
            </a:p>
          </p:txBody>
        </p:sp>
        <p:sp>
          <p:nvSpPr>
            <p:cNvPr id="2108" name="Freeform 60"/>
            <p:cNvSpPr>
              <a:spLocks/>
            </p:cNvSpPr>
            <p:nvPr/>
          </p:nvSpPr>
          <p:spPr bwMode="auto">
            <a:xfrm>
              <a:off x="1612" y="2780"/>
              <a:ext cx="145" cy="252"/>
            </a:xfrm>
            <a:custGeom>
              <a:avLst/>
              <a:gdLst/>
              <a:ahLst/>
              <a:cxnLst>
                <a:cxn ang="0">
                  <a:pos x="0" y="144"/>
                </a:cxn>
                <a:cxn ang="0">
                  <a:pos x="0" y="251"/>
                </a:cxn>
                <a:cxn ang="0">
                  <a:pos x="144" y="108"/>
                </a:cxn>
                <a:cxn ang="0">
                  <a:pos x="144" y="0"/>
                </a:cxn>
                <a:cxn ang="0">
                  <a:pos x="0" y="144"/>
                </a:cxn>
              </a:cxnLst>
              <a:rect l="0" t="0" r="r" b="b"/>
              <a:pathLst>
                <a:path w="145" h="252">
                  <a:moveTo>
                    <a:pt x="0" y="144"/>
                  </a:moveTo>
                  <a:lnTo>
                    <a:pt x="0" y="251"/>
                  </a:lnTo>
                  <a:lnTo>
                    <a:pt x="144" y="108"/>
                  </a:lnTo>
                  <a:lnTo>
                    <a:pt x="144" y="0"/>
                  </a:lnTo>
                  <a:lnTo>
                    <a:pt x="0" y="144"/>
                  </a:lnTo>
                </a:path>
              </a:pathLst>
            </a:custGeom>
            <a:noFill/>
            <a:ln w="12700" cap="rnd" cmpd="sng">
              <a:solidFill>
                <a:srgbClr val="00FF7E"/>
              </a:solidFill>
              <a:prstDash val="solid"/>
              <a:round/>
              <a:headEnd/>
              <a:tailEnd/>
            </a:ln>
            <a:effectLst/>
          </p:spPr>
          <p:txBody>
            <a:bodyPr/>
            <a:lstStyle/>
            <a:p>
              <a:endParaRPr lang="en-US"/>
            </a:p>
          </p:txBody>
        </p:sp>
        <p:sp>
          <p:nvSpPr>
            <p:cNvPr id="2109" name="Freeform 61"/>
            <p:cNvSpPr>
              <a:spLocks/>
            </p:cNvSpPr>
            <p:nvPr/>
          </p:nvSpPr>
          <p:spPr bwMode="auto">
            <a:xfrm>
              <a:off x="1684" y="2888"/>
              <a:ext cx="145" cy="37"/>
            </a:xfrm>
            <a:custGeom>
              <a:avLst/>
              <a:gdLst/>
              <a:ahLst/>
              <a:cxnLst>
                <a:cxn ang="0">
                  <a:pos x="144" y="36"/>
                </a:cxn>
                <a:cxn ang="0">
                  <a:pos x="0" y="36"/>
                </a:cxn>
                <a:cxn ang="0">
                  <a:pos x="0" y="0"/>
                </a:cxn>
                <a:cxn ang="0">
                  <a:pos x="144" y="0"/>
                </a:cxn>
                <a:cxn ang="0">
                  <a:pos x="144" y="36"/>
                </a:cxn>
                <a:cxn ang="0">
                  <a:pos x="144" y="36"/>
                </a:cxn>
              </a:cxnLst>
              <a:rect l="0" t="0" r="r" b="b"/>
              <a:pathLst>
                <a:path w="145" h="37">
                  <a:moveTo>
                    <a:pt x="144" y="36"/>
                  </a:moveTo>
                  <a:lnTo>
                    <a:pt x="0" y="36"/>
                  </a:lnTo>
                  <a:lnTo>
                    <a:pt x="0" y="0"/>
                  </a:lnTo>
                  <a:lnTo>
                    <a:pt x="144" y="0"/>
                  </a:lnTo>
                  <a:lnTo>
                    <a:pt x="144" y="36"/>
                  </a:lnTo>
                  <a:lnTo>
                    <a:pt x="144" y="36"/>
                  </a:lnTo>
                </a:path>
              </a:pathLst>
            </a:custGeom>
            <a:solidFill>
              <a:srgbClr val="3199CC"/>
            </a:solidFill>
            <a:ln w="9525" cap="rnd">
              <a:noFill/>
              <a:round/>
              <a:headEnd/>
              <a:tailEnd/>
            </a:ln>
            <a:effectLst/>
          </p:spPr>
          <p:txBody>
            <a:bodyPr/>
            <a:lstStyle/>
            <a:p>
              <a:endParaRPr lang="en-US"/>
            </a:p>
          </p:txBody>
        </p:sp>
        <p:sp>
          <p:nvSpPr>
            <p:cNvPr id="2110" name="Freeform 62"/>
            <p:cNvSpPr>
              <a:spLocks/>
            </p:cNvSpPr>
            <p:nvPr/>
          </p:nvSpPr>
          <p:spPr bwMode="auto">
            <a:xfrm>
              <a:off x="1684" y="2888"/>
              <a:ext cx="145" cy="37"/>
            </a:xfrm>
            <a:custGeom>
              <a:avLst/>
              <a:gdLst/>
              <a:ahLst/>
              <a:cxnLst>
                <a:cxn ang="0">
                  <a:pos x="144" y="36"/>
                </a:cxn>
                <a:cxn ang="0">
                  <a:pos x="0" y="36"/>
                </a:cxn>
                <a:cxn ang="0">
                  <a:pos x="0" y="0"/>
                </a:cxn>
                <a:cxn ang="0">
                  <a:pos x="144" y="0"/>
                </a:cxn>
                <a:cxn ang="0">
                  <a:pos x="144" y="36"/>
                </a:cxn>
              </a:cxnLst>
              <a:rect l="0" t="0" r="r" b="b"/>
              <a:pathLst>
                <a:path w="145" h="37">
                  <a:moveTo>
                    <a:pt x="144" y="36"/>
                  </a:moveTo>
                  <a:lnTo>
                    <a:pt x="0" y="36"/>
                  </a:lnTo>
                  <a:lnTo>
                    <a:pt x="0" y="0"/>
                  </a:lnTo>
                  <a:lnTo>
                    <a:pt x="144" y="0"/>
                  </a:lnTo>
                  <a:lnTo>
                    <a:pt x="144" y="36"/>
                  </a:lnTo>
                </a:path>
              </a:pathLst>
            </a:custGeom>
            <a:noFill/>
            <a:ln w="12700" cap="rnd" cmpd="sng">
              <a:solidFill>
                <a:srgbClr val="3199CC"/>
              </a:solidFill>
              <a:prstDash val="solid"/>
              <a:round/>
              <a:headEnd/>
              <a:tailEnd/>
            </a:ln>
            <a:effectLst/>
          </p:spPr>
          <p:txBody>
            <a:bodyPr/>
            <a:lstStyle/>
            <a:p>
              <a:endParaRPr lang="en-US"/>
            </a:p>
          </p:txBody>
        </p:sp>
        <p:sp>
          <p:nvSpPr>
            <p:cNvPr id="2111" name="Freeform 63"/>
            <p:cNvSpPr>
              <a:spLocks/>
            </p:cNvSpPr>
            <p:nvPr/>
          </p:nvSpPr>
          <p:spPr bwMode="auto">
            <a:xfrm>
              <a:off x="1864" y="2708"/>
              <a:ext cx="37" cy="145"/>
            </a:xfrm>
            <a:custGeom>
              <a:avLst/>
              <a:gdLst/>
              <a:ahLst/>
              <a:cxnLst>
                <a:cxn ang="0">
                  <a:pos x="0" y="144"/>
                </a:cxn>
                <a:cxn ang="0">
                  <a:pos x="36" y="144"/>
                </a:cxn>
                <a:cxn ang="0">
                  <a:pos x="36" y="0"/>
                </a:cxn>
                <a:cxn ang="0">
                  <a:pos x="0" y="0"/>
                </a:cxn>
                <a:cxn ang="0">
                  <a:pos x="0" y="144"/>
                </a:cxn>
                <a:cxn ang="0">
                  <a:pos x="0" y="144"/>
                </a:cxn>
              </a:cxnLst>
              <a:rect l="0" t="0" r="r" b="b"/>
              <a:pathLst>
                <a:path w="37" h="145">
                  <a:moveTo>
                    <a:pt x="0" y="144"/>
                  </a:moveTo>
                  <a:lnTo>
                    <a:pt x="36" y="144"/>
                  </a:lnTo>
                  <a:lnTo>
                    <a:pt x="36" y="0"/>
                  </a:lnTo>
                  <a:lnTo>
                    <a:pt x="0" y="0"/>
                  </a:lnTo>
                  <a:lnTo>
                    <a:pt x="0" y="144"/>
                  </a:lnTo>
                  <a:lnTo>
                    <a:pt x="0" y="144"/>
                  </a:lnTo>
                </a:path>
              </a:pathLst>
            </a:custGeom>
            <a:solidFill>
              <a:srgbClr val="3199CC"/>
            </a:solidFill>
            <a:ln w="9525" cap="rnd">
              <a:noFill/>
              <a:round/>
              <a:headEnd/>
              <a:tailEnd/>
            </a:ln>
            <a:effectLst/>
          </p:spPr>
          <p:txBody>
            <a:bodyPr/>
            <a:lstStyle/>
            <a:p>
              <a:endParaRPr lang="en-US"/>
            </a:p>
          </p:txBody>
        </p:sp>
        <p:sp>
          <p:nvSpPr>
            <p:cNvPr id="2112" name="Freeform 64"/>
            <p:cNvSpPr>
              <a:spLocks/>
            </p:cNvSpPr>
            <p:nvPr/>
          </p:nvSpPr>
          <p:spPr bwMode="auto">
            <a:xfrm>
              <a:off x="1864" y="2708"/>
              <a:ext cx="37" cy="145"/>
            </a:xfrm>
            <a:custGeom>
              <a:avLst/>
              <a:gdLst/>
              <a:ahLst/>
              <a:cxnLst>
                <a:cxn ang="0">
                  <a:pos x="0" y="144"/>
                </a:cxn>
                <a:cxn ang="0">
                  <a:pos x="36" y="144"/>
                </a:cxn>
                <a:cxn ang="0">
                  <a:pos x="36" y="0"/>
                </a:cxn>
                <a:cxn ang="0">
                  <a:pos x="0" y="0"/>
                </a:cxn>
                <a:cxn ang="0">
                  <a:pos x="0" y="144"/>
                </a:cxn>
              </a:cxnLst>
              <a:rect l="0" t="0" r="r" b="b"/>
              <a:pathLst>
                <a:path w="37" h="145">
                  <a:moveTo>
                    <a:pt x="0" y="144"/>
                  </a:moveTo>
                  <a:lnTo>
                    <a:pt x="36" y="144"/>
                  </a:lnTo>
                  <a:lnTo>
                    <a:pt x="36" y="0"/>
                  </a:lnTo>
                  <a:lnTo>
                    <a:pt x="0" y="0"/>
                  </a:lnTo>
                  <a:lnTo>
                    <a:pt x="0" y="144"/>
                  </a:lnTo>
                </a:path>
              </a:pathLst>
            </a:custGeom>
            <a:noFill/>
            <a:ln w="12700" cap="rnd" cmpd="sng">
              <a:solidFill>
                <a:srgbClr val="3199CC"/>
              </a:solidFill>
              <a:prstDash val="solid"/>
              <a:round/>
              <a:headEnd/>
              <a:tailEnd/>
            </a:ln>
            <a:effectLst/>
          </p:spPr>
          <p:txBody>
            <a:bodyPr/>
            <a:lstStyle/>
            <a:p>
              <a:endParaRPr lang="en-US"/>
            </a:p>
          </p:txBody>
        </p:sp>
        <p:sp>
          <p:nvSpPr>
            <p:cNvPr id="2113" name="Freeform 65"/>
            <p:cNvSpPr>
              <a:spLocks/>
            </p:cNvSpPr>
            <p:nvPr/>
          </p:nvSpPr>
          <p:spPr bwMode="auto">
            <a:xfrm>
              <a:off x="1864" y="2960"/>
              <a:ext cx="37" cy="144"/>
            </a:xfrm>
            <a:custGeom>
              <a:avLst/>
              <a:gdLst/>
              <a:ahLst/>
              <a:cxnLst>
                <a:cxn ang="0">
                  <a:pos x="0" y="143"/>
                </a:cxn>
                <a:cxn ang="0">
                  <a:pos x="36" y="143"/>
                </a:cxn>
                <a:cxn ang="0">
                  <a:pos x="36" y="0"/>
                </a:cxn>
                <a:cxn ang="0">
                  <a:pos x="0" y="0"/>
                </a:cxn>
                <a:cxn ang="0">
                  <a:pos x="0" y="143"/>
                </a:cxn>
                <a:cxn ang="0">
                  <a:pos x="0" y="143"/>
                </a:cxn>
              </a:cxnLst>
              <a:rect l="0" t="0" r="r" b="b"/>
              <a:pathLst>
                <a:path w="37" h="144">
                  <a:moveTo>
                    <a:pt x="0" y="143"/>
                  </a:moveTo>
                  <a:lnTo>
                    <a:pt x="36" y="143"/>
                  </a:lnTo>
                  <a:lnTo>
                    <a:pt x="36" y="0"/>
                  </a:lnTo>
                  <a:lnTo>
                    <a:pt x="0" y="0"/>
                  </a:lnTo>
                  <a:lnTo>
                    <a:pt x="0" y="143"/>
                  </a:lnTo>
                  <a:lnTo>
                    <a:pt x="0" y="143"/>
                  </a:lnTo>
                </a:path>
              </a:pathLst>
            </a:custGeom>
            <a:solidFill>
              <a:srgbClr val="3199CC"/>
            </a:solidFill>
            <a:ln w="9525" cap="rnd">
              <a:noFill/>
              <a:round/>
              <a:headEnd/>
              <a:tailEnd/>
            </a:ln>
            <a:effectLst/>
          </p:spPr>
          <p:txBody>
            <a:bodyPr/>
            <a:lstStyle/>
            <a:p>
              <a:endParaRPr lang="en-US"/>
            </a:p>
          </p:txBody>
        </p:sp>
        <p:sp>
          <p:nvSpPr>
            <p:cNvPr id="2114" name="Freeform 66"/>
            <p:cNvSpPr>
              <a:spLocks/>
            </p:cNvSpPr>
            <p:nvPr/>
          </p:nvSpPr>
          <p:spPr bwMode="auto">
            <a:xfrm>
              <a:off x="1864" y="2960"/>
              <a:ext cx="37" cy="144"/>
            </a:xfrm>
            <a:custGeom>
              <a:avLst/>
              <a:gdLst/>
              <a:ahLst/>
              <a:cxnLst>
                <a:cxn ang="0">
                  <a:pos x="0" y="143"/>
                </a:cxn>
                <a:cxn ang="0">
                  <a:pos x="36" y="143"/>
                </a:cxn>
                <a:cxn ang="0">
                  <a:pos x="36" y="0"/>
                </a:cxn>
                <a:cxn ang="0">
                  <a:pos x="0" y="0"/>
                </a:cxn>
                <a:cxn ang="0">
                  <a:pos x="0" y="143"/>
                </a:cxn>
              </a:cxnLst>
              <a:rect l="0" t="0" r="r" b="b"/>
              <a:pathLst>
                <a:path w="37" h="144">
                  <a:moveTo>
                    <a:pt x="0" y="143"/>
                  </a:moveTo>
                  <a:lnTo>
                    <a:pt x="36" y="143"/>
                  </a:lnTo>
                  <a:lnTo>
                    <a:pt x="36" y="0"/>
                  </a:lnTo>
                  <a:lnTo>
                    <a:pt x="0" y="0"/>
                  </a:lnTo>
                  <a:lnTo>
                    <a:pt x="0" y="143"/>
                  </a:lnTo>
                </a:path>
              </a:pathLst>
            </a:custGeom>
            <a:noFill/>
            <a:ln w="12700" cap="rnd" cmpd="sng">
              <a:solidFill>
                <a:srgbClr val="3199CC"/>
              </a:solidFill>
              <a:prstDash val="solid"/>
              <a:round/>
              <a:headEnd/>
              <a:tailEnd/>
            </a:ln>
            <a:effectLst/>
          </p:spPr>
          <p:txBody>
            <a:bodyPr/>
            <a:lstStyle/>
            <a:p>
              <a:endParaRPr lang="en-US"/>
            </a:p>
          </p:txBody>
        </p:sp>
        <p:sp>
          <p:nvSpPr>
            <p:cNvPr id="2115" name="Freeform 67"/>
            <p:cNvSpPr>
              <a:spLocks/>
            </p:cNvSpPr>
            <p:nvPr/>
          </p:nvSpPr>
          <p:spPr bwMode="auto">
            <a:xfrm>
              <a:off x="2403" y="2349"/>
              <a:ext cx="145" cy="109"/>
            </a:xfrm>
            <a:custGeom>
              <a:avLst/>
              <a:gdLst/>
              <a:ahLst/>
              <a:cxnLst>
                <a:cxn ang="0">
                  <a:pos x="144" y="108"/>
                </a:cxn>
                <a:cxn ang="0">
                  <a:pos x="144" y="0"/>
                </a:cxn>
                <a:cxn ang="0">
                  <a:pos x="0" y="0"/>
                </a:cxn>
                <a:cxn ang="0">
                  <a:pos x="0" y="108"/>
                </a:cxn>
                <a:cxn ang="0">
                  <a:pos x="144" y="108"/>
                </a:cxn>
                <a:cxn ang="0">
                  <a:pos x="144" y="108"/>
                </a:cxn>
              </a:cxnLst>
              <a:rect l="0" t="0" r="r" b="b"/>
              <a:pathLst>
                <a:path w="145" h="109">
                  <a:moveTo>
                    <a:pt x="144" y="108"/>
                  </a:moveTo>
                  <a:lnTo>
                    <a:pt x="144" y="0"/>
                  </a:lnTo>
                  <a:lnTo>
                    <a:pt x="0" y="0"/>
                  </a:lnTo>
                  <a:lnTo>
                    <a:pt x="0" y="108"/>
                  </a:lnTo>
                  <a:lnTo>
                    <a:pt x="144" y="108"/>
                  </a:lnTo>
                  <a:lnTo>
                    <a:pt x="144" y="108"/>
                  </a:lnTo>
                </a:path>
              </a:pathLst>
            </a:custGeom>
            <a:solidFill>
              <a:srgbClr val="0000FF"/>
            </a:solidFill>
            <a:ln w="9525" cap="rnd">
              <a:noFill/>
              <a:round/>
              <a:headEnd/>
              <a:tailEnd/>
            </a:ln>
            <a:effectLst/>
          </p:spPr>
          <p:txBody>
            <a:bodyPr/>
            <a:lstStyle/>
            <a:p>
              <a:endParaRPr lang="en-US"/>
            </a:p>
          </p:txBody>
        </p:sp>
        <p:sp>
          <p:nvSpPr>
            <p:cNvPr id="2116" name="Freeform 68"/>
            <p:cNvSpPr>
              <a:spLocks/>
            </p:cNvSpPr>
            <p:nvPr/>
          </p:nvSpPr>
          <p:spPr bwMode="auto">
            <a:xfrm>
              <a:off x="2403" y="2349"/>
              <a:ext cx="145" cy="109"/>
            </a:xfrm>
            <a:custGeom>
              <a:avLst/>
              <a:gdLst/>
              <a:ahLst/>
              <a:cxnLst>
                <a:cxn ang="0">
                  <a:pos x="144" y="108"/>
                </a:cxn>
                <a:cxn ang="0">
                  <a:pos x="144" y="0"/>
                </a:cxn>
                <a:cxn ang="0">
                  <a:pos x="0" y="0"/>
                </a:cxn>
                <a:cxn ang="0">
                  <a:pos x="0" y="108"/>
                </a:cxn>
                <a:cxn ang="0">
                  <a:pos x="144" y="108"/>
                </a:cxn>
              </a:cxnLst>
              <a:rect l="0" t="0" r="r" b="b"/>
              <a:pathLst>
                <a:path w="145" h="109">
                  <a:moveTo>
                    <a:pt x="144" y="108"/>
                  </a:moveTo>
                  <a:lnTo>
                    <a:pt x="144" y="0"/>
                  </a:lnTo>
                  <a:lnTo>
                    <a:pt x="0" y="0"/>
                  </a:lnTo>
                  <a:lnTo>
                    <a:pt x="0" y="108"/>
                  </a:lnTo>
                  <a:lnTo>
                    <a:pt x="144" y="108"/>
                  </a:lnTo>
                </a:path>
              </a:pathLst>
            </a:custGeom>
            <a:noFill/>
            <a:ln w="12700" cap="rnd" cmpd="sng">
              <a:solidFill>
                <a:srgbClr val="0000FF"/>
              </a:solidFill>
              <a:prstDash val="solid"/>
              <a:round/>
              <a:headEnd/>
              <a:tailEnd/>
            </a:ln>
            <a:effectLst/>
          </p:spPr>
          <p:txBody>
            <a:bodyPr/>
            <a:lstStyle/>
            <a:p>
              <a:endParaRPr lang="en-US"/>
            </a:p>
          </p:txBody>
        </p:sp>
        <p:sp>
          <p:nvSpPr>
            <p:cNvPr id="2117" name="Freeform 69"/>
            <p:cNvSpPr>
              <a:spLocks/>
            </p:cNvSpPr>
            <p:nvPr/>
          </p:nvSpPr>
          <p:spPr bwMode="auto">
            <a:xfrm>
              <a:off x="2331" y="2349"/>
              <a:ext cx="73" cy="109"/>
            </a:xfrm>
            <a:custGeom>
              <a:avLst/>
              <a:gdLst/>
              <a:ahLst/>
              <a:cxnLst>
                <a:cxn ang="0">
                  <a:pos x="72" y="0"/>
                </a:cxn>
                <a:cxn ang="0">
                  <a:pos x="72" y="108"/>
                </a:cxn>
                <a:cxn ang="0">
                  <a:pos x="0" y="108"/>
                </a:cxn>
                <a:cxn ang="0">
                  <a:pos x="0" y="0"/>
                </a:cxn>
                <a:cxn ang="0">
                  <a:pos x="72" y="0"/>
                </a:cxn>
                <a:cxn ang="0">
                  <a:pos x="72" y="0"/>
                </a:cxn>
              </a:cxnLst>
              <a:rect l="0" t="0" r="r" b="b"/>
              <a:pathLst>
                <a:path w="73" h="109">
                  <a:moveTo>
                    <a:pt x="72" y="0"/>
                  </a:moveTo>
                  <a:lnTo>
                    <a:pt x="72" y="108"/>
                  </a:lnTo>
                  <a:lnTo>
                    <a:pt x="0" y="108"/>
                  </a:lnTo>
                  <a:lnTo>
                    <a:pt x="0" y="0"/>
                  </a:lnTo>
                  <a:lnTo>
                    <a:pt x="72" y="0"/>
                  </a:lnTo>
                  <a:lnTo>
                    <a:pt x="72" y="0"/>
                  </a:lnTo>
                </a:path>
              </a:pathLst>
            </a:custGeom>
            <a:solidFill>
              <a:srgbClr val="FF0000"/>
            </a:solidFill>
            <a:ln w="9525" cap="rnd">
              <a:noFill/>
              <a:round/>
              <a:headEnd/>
              <a:tailEnd/>
            </a:ln>
            <a:effectLst/>
          </p:spPr>
          <p:txBody>
            <a:bodyPr/>
            <a:lstStyle/>
            <a:p>
              <a:endParaRPr lang="en-US"/>
            </a:p>
          </p:txBody>
        </p:sp>
        <p:sp>
          <p:nvSpPr>
            <p:cNvPr id="2118" name="Freeform 70"/>
            <p:cNvSpPr>
              <a:spLocks/>
            </p:cNvSpPr>
            <p:nvPr/>
          </p:nvSpPr>
          <p:spPr bwMode="auto">
            <a:xfrm>
              <a:off x="2331" y="2349"/>
              <a:ext cx="73" cy="109"/>
            </a:xfrm>
            <a:custGeom>
              <a:avLst/>
              <a:gdLst/>
              <a:ahLst/>
              <a:cxnLst>
                <a:cxn ang="0">
                  <a:pos x="72" y="0"/>
                </a:cxn>
                <a:cxn ang="0">
                  <a:pos x="72" y="108"/>
                </a:cxn>
                <a:cxn ang="0">
                  <a:pos x="0" y="108"/>
                </a:cxn>
                <a:cxn ang="0">
                  <a:pos x="0" y="0"/>
                </a:cxn>
                <a:cxn ang="0">
                  <a:pos x="72" y="0"/>
                </a:cxn>
              </a:cxnLst>
              <a:rect l="0" t="0" r="r" b="b"/>
              <a:pathLst>
                <a:path w="73" h="109">
                  <a:moveTo>
                    <a:pt x="72" y="0"/>
                  </a:moveTo>
                  <a:lnTo>
                    <a:pt x="72" y="108"/>
                  </a:lnTo>
                  <a:lnTo>
                    <a:pt x="0" y="108"/>
                  </a:lnTo>
                  <a:lnTo>
                    <a:pt x="0" y="0"/>
                  </a:lnTo>
                  <a:lnTo>
                    <a:pt x="72" y="0"/>
                  </a:lnTo>
                </a:path>
              </a:pathLst>
            </a:custGeom>
            <a:noFill/>
            <a:ln w="12700" cap="rnd" cmpd="sng">
              <a:solidFill>
                <a:srgbClr val="FF0000"/>
              </a:solidFill>
              <a:prstDash val="solid"/>
              <a:round/>
              <a:headEnd/>
              <a:tailEnd/>
            </a:ln>
            <a:effectLst/>
          </p:spPr>
          <p:txBody>
            <a:bodyPr/>
            <a:lstStyle/>
            <a:p>
              <a:endParaRPr lang="en-US"/>
            </a:p>
          </p:txBody>
        </p:sp>
        <p:sp>
          <p:nvSpPr>
            <p:cNvPr id="2119" name="Freeform 71"/>
            <p:cNvSpPr>
              <a:spLocks/>
            </p:cNvSpPr>
            <p:nvPr/>
          </p:nvSpPr>
          <p:spPr bwMode="auto">
            <a:xfrm>
              <a:off x="2116" y="2277"/>
              <a:ext cx="144" cy="252"/>
            </a:xfrm>
            <a:custGeom>
              <a:avLst/>
              <a:gdLst/>
              <a:ahLst/>
              <a:cxnLst>
                <a:cxn ang="0">
                  <a:pos x="0" y="144"/>
                </a:cxn>
                <a:cxn ang="0">
                  <a:pos x="0" y="251"/>
                </a:cxn>
                <a:cxn ang="0">
                  <a:pos x="143" y="108"/>
                </a:cxn>
                <a:cxn ang="0">
                  <a:pos x="143" y="0"/>
                </a:cxn>
                <a:cxn ang="0">
                  <a:pos x="0" y="144"/>
                </a:cxn>
                <a:cxn ang="0">
                  <a:pos x="0" y="144"/>
                </a:cxn>
              </a:cxnLst>
              <a:rect l="0" t="0" r="r" b="b"/>
              <a:pathLst>
                <a:path w="144" h="252">
                  <a:moveTo>
                    <a:pt x="0" y="144"/>
                  </a:moveTo>
                  <a:lnTo>
                    <a:pt x="0" y="251"/>
                  </a:lnTo>
                  <a:lnTo>
                    <a:pt x="143" y="108"/>
                  </a:lnTo>
                  <a:lnTo>
                    <a:pt x="143" y="0"/>
                  </a:lnTo>
                  <a:lnTo>
                    <a:pt x="0" y="144"/>
                  </a:lnTo>
                  <a:lnTo>
                    <a:pt x="0" y="144"/>
                  </a:lnTo>
                </a:path>
              </a:pathLst>
            </a:custGeom>
            <a:solidFill>
              <a:srgbClr val="00FF7E"/>
            </a:solidFill>
            <a:ln w="9525" cap="rnd">
              <a:noFill/>
              <a:round/>
              <a:headEnd/>
              <a:tailEnd/>
            </a:ln>
            <a:effectLst/>
          </p:spPr>
          <p:txBody>
            <a:bodyPr/>
            <a:lstStyle/>
            <a:p>
              <a:endParaRPr lang="en-US"/>
            </a:p>
          </p:txBody>
        </p:sp>
        <p:sp>
          <p:nvSpPr>
            <p:cNvPr id="2120" name="Freeform 72"/>
            <p:cNvSpPr>
              <a:spLocks/>
            </p:cNvSpPr>
            <p:nvPr/>
          </p:nvSpPr>
          <p:spPr bwMode="auto">
            <a:xfrm>
              <a:off x="2116" y="2277"/>
              <a:ext cx="144" cy="252"/>
            </a:xfrm>
            <a:custGeom>
              <a:avLst/>
              <a:gdLst/>
              <a:ahLst/>
              <a:cxnLst>
                <a:cxn ang="0">
                  <a:pos x="0" y="144"/>
                </a:cxn>
                <a:cxn ang="0">
                  <a:pos x="0" y="251"/>
                </a:cxn>
                <a:cxn ang="0">
                  <a:pos x="143" y="108"/>
                </a:cxn>
                <a:cxn ang="0">
                  <a:pos x="143" y="0"/>
                </a:cxn>
                <a:cxn ang="0">
                  <a:pos x="0" y="144"/>
                </a:cxn>
              </a:cxnLst>
              <a:rect l="0" t="0" r="r" b="b"/>
              <a:pathLst>
                <a:path w="144" h="252">
                  <a:moveTo>
                    <a:pt x="0" y="144"/>
                  </a:moveTo>
                  <a:lnTo>
                    <a:pt x="0" y="251"/>
                  </a:lnTo>
                  <a:lnTo>
                    <a:pt x="143" y="108"/>
                  </a:lnTo>
                  <a:lnTo>
                    <a:pt x="143" y="0"/>
                  </a:lnTo>
                  <a:lnTo>
                    <a:pt x="0" y="144"/>
                  </a:lnTo>
                </a:path>
              </a:pathLst>
            </a:custGeom>
            <a:noFill/>
            <a:ln w="12700" cap="rnd" cmpd="sng">
              <a:solidFill>
                <a:srgbClr val="00FF7E"/>
              </a:solidFill>
              <a:prstDash val="solid"/>
              <a:round/>
              <a:headEnd/>
              <a:tailEnd/>
            </a:ln>
            <a:effectLst/>
          </p:spPr>
          <p:txBody>
            <a:bodyPr/>
            <a:lstStyle/>
            <a:p>
              <a:endParaRPr lang="en-US"/>
            </a:p>
          </p:txBody>
        </p:sp>
        <p:sp>
          <p:nvSpPr>
            <p:cNvPr id="2121" name="Freeform 73"/>
            <p:cNvSpPr>
              <a:spLocks/>
            </p:cNvSpPr>
            <p:nvPr/>
          </p:nvSpPr>
          <p:spPr bwMode="auto">
            <a:xfrm>
              <a:off x="2188" y="2385"/>
              <a:ext cx="144" cy="37"/>
            </a:xfrm>
            <a:custGeom>
              <a:avLst/>
              <a:gdLst/>
              <a:ahLst/>
              <a:cxnLst>
                <a:cxn ang="0">
                  <a:pos x="143" y="36"/>
                </a:cxn>
                <a:cxn ang="0">
                  <a:pos x="0" y="36"/>
                </a:cxn>
                <a:cxn ang="0">
                  <a:pos x="0" y="0"/>
                </a:cxn>
                <a:cxn ang="0">
                  <a:pos x="143" y="0"/>
                </a:cxn>
                <a:cxn ang="0">
                  <a:pos x="143" y="36"/>
                </a:cxn>
                <a:cxn ang="0">
                  <a:pos x="143" y="36"/>
                </a:cxn>
              </a:cxnLst>
              <a:rect l="0" t="0" r="r" b="b"/>
              <a:pathLst>
                <a:path w="144" h="37">
                  <a:moveTo>
                    <a:pt x="143" y="36"/>
                  </a:moveTo>
                  <a:lnTo>
                    <a:pt x="0" y="36"/>
                  </a:lnTo>
                  <a:lnTo>
                    <a:pt x="0" y="0"/>
                  </a:lnTo>
                  <a:lnTo>
                    <a:pt x="143" y="0"/>
                  </a:lnTo>
                  <a:lnTo>
                    <a:pt x="143" y="36"/>
                  </a:lnTo>
                  <a:lnTo>
                    <a:pt x="143" y="36"/>
                  </a:lnTo>
                </a:path>
              </a:pathLst>
            </a:custGeom>
            <a:solidFill>
              <a:srgbClr val="3199CC"/>
            </a:solidFill>
            <a:ln w="9525" cap="rnd">
              <a:noFill/>
              <a:round/>
              <a:headEnd/>
              <a:tailEnd/>
            </a:ln>
            <a:effectLst/>
          </p:spPr>
          <p:txBody>
            <a:bodyPr/>
            <a:lstStyle/>
            <a:p>
              <a:endParaRPr lang="en-US"/>
            </a:p>
          </p:txBody>
        </p:sp>
        <p:sp>
          <p:nvSpPr>
            <p:cNvPr id="2122" name="Freeform 74"/>
            <p:cNvSpPr>
              <a:spLocks/>
            </p:cNvSpPr>
            <p:nvPr/>
          </p:nvSpPr>
          <p:spPr bwMode="auto">
            <a:xfrm>
              <a:off x="2188" y="2385"/>
              <a:ext cx="144" cy="37"/>
            </a:xfrm>
            <a:custGeom>
              <a:avLst/>
              <a:gdLst/>
              <a:ahLst/>
              <a:cxnLst>
                <a:cxn ang="0">
                  <a:pos x="143" y="36"/>
                </a:cxn>
                <a:cxn ang="0">
                  <a:pos x="0" y="36"/>
                </a:cxn>
                <a:cxn ang="0">
                  <a:pos x="0" y="0"/>
                </a:cxn>
                <a:cxn ang="0">
                  <a:pos x="143" y="0"/>
                </a:cxn>
                <a:cxn ang="0">
                  <a:pos x="143" y="36"/>
                </a:cxn>
              </a:cxnLst>
              <a:rect l="0" t="0" r="r" b="b"/>
              <a:pathLst>
                <a:path w="144" h="37">
                  <a:moveTo>
                    <a:pt x="143" y="36"/>
                  </a:moveTo>
                  <a:lnTo>
                    <a:pt x="0" y="36"/>
                  </a:lnTo>
                  <a:lnTo>
                    <a:pt x="0" y="0"/>
                  </a:lnTo>
                  <a:lnTo>
                    <a:pt x="143" y="0"/>
                  </a:lnTo>
                  <a:lnTo>
                    <a:pt x="143" y="36"/>
                  </a:lnTo>
                </a:path>
              </a:pathLst>
            </a:custGeom>
            <a:noFill/>
            <a:ln w="12700" cap="rnd" cmpd="sng">
              <a:solidFill>
                <a:srgbClr val="3199CC"/>
              </a:solidFill>
              <a:prstDash val="solid"/>
              <a:round/>
              <a:headEnd/>
              <a:tailEnd/>
            </a:ln>
            <a:effectLst/>
          </p:spPr>
          <p:txBody>
            <a:bodyPr/>
            <a:lstStyle/>
            <a:p>
              <a:endParaRPr lang="en-US"/>
            </a:p>
          </p:txBody>
        </p:sp>
        <p:sp>
          <p:nvSpPr>
            <p:cNvPr id="2123" name="Freeform 75"/>
            <p:cNvSpPr>
              <a:spLocks/>
            </p:cNvSpPr>
            <p:nvPr/>
          </p:nvSpPr>
          <p:spPr bwMode="auto">
            <a:xfrm>
              <a:off x="2367" y="2205"/>
              <a:ext cx="37" cy="145"/>
            </a:xfrm>
            <a:custGeom>
              <a:avLst/>
              <a:gdLst/>
              <a:ahLst/>
              <a:cxnLst>
                <a:cxn ang="0">
                  <a:pos x="0" y="144"/>
                </a:cxn>
                <a:cxn ang="0">
                  <a:pos x="36" y="144"/>
                </a:cxn>
                <a:cxn ang="0">
                  <a:pos x="36" y="0"/>
                </a:cxn>
                <a:cxn ang="0">
                  <a:pos x="0" y="0"/>
                </a:cxn>
                <a:cxn ang="0">
                  <a:pos x="0" y="144"/>
                </a:cxn>
                <a:cxn ang="0">
                  <a:pos x="0" y="144"/>
                </a:cxn>
              </a:cxnLst>
              <a:rect l="0" t="0" r="r" b="b"/>
              <a:pathLst>
                <a:path w="37" h="145">
                  <a:moveTo>
                    <a:pt x="0" y="144"/>
                  </a:moveTo>
                  <a:lnTo>
                    <a:pt x="36" y="144"/>
                  </a:lnTo>
                  <a:lnTo>
                    <a:pt x="36" y="0"/>
                  </a:lnTo>
                  <a:lnTo>
                    <a:pt x="0" y="0"/>
                  </a:lnTo>
                  <a:lnTo>
                    <a:pt x="0" y="144"/>
                  </a:lnTo>
                  <a:lnTo>
                    <a:pt x="0" y="144"/>
                  </a:lnTo>
                </a:path>
              </a:pathLst>
            </a:custGeom>
            <a:solidFill>
              <a:srgbClr val="3199CC"/>
            </a:solidFill>
            <a:ln w="9525" cap="rnd">
              <a:noFill/>
              <a:round/>
              <a:headEnd/>
              <a:tailEnd/>
            </a:ln>
            <a:effectLst/>
          </p:spPr>
          <p:txBody>
            <a:bodyPr/>
            <a:lstStyle/>
            <a:p>
              <a:endParaRPr lang="en-US"/>
            </a:p>
          </p:txBody>
        </p:sp>
        <p:sp>
          <p:nvSpPr>
            <p:cNvPr id="2124" name="Freeform 76"/>
            <p:cNvSpPr>
              <a:spLocks/>
            </p:cNvSpPr>
            <p:nvPr/>
          </p:nvSpPr>
          <p:spPr bwMode="auto">
            <a:xfrm>
              <a:off x="2367" y="2205"/>
              <a:ext cx="37" cy="145"/>
            </a:xfrm>
            <a:custGeom>
              <a:avLst/>
              <a:gdLst/>
              <a:ahLst/>
              <a:cxnLst>
                <a:cxn ang="0">
                  <a:pos x="0" y="144"/>
                </a:cxn>
                <a:cxn ang="0">
                  <a:pos x="36" y="144"/>
                </a:cxn>
                <a:cxn ang="0">
                  <a:pos x="36" y="0"/>
                </a:cxn>
                <a:cxn ang="0">
                  <a:pos x="0" y="0"/>
                </a:cxn>
                <a:cxn ang="0">
                  <a:pos x="0" y="144"/>
                </a:cxn>
              </a:cxnLst>
              <a:rect l="0" t="0" r="r" b="b"/>
              <a:pathLst>
                <a:path w="37" h="145">
                  <a:moveTo>
                    <a:pt x="0" y="144"/>
                  </a:moveTo>
                  <a:lnTo>
                    <a:pt x="36" y="144"/>
                  </a:lnTo>
                  <a:lnTo>
                    <a:pt x="36" y="0"/>
                  </a:lnTo>
                  <a:lnTo>
                    <a:pt x="0" y="0"/>
                  </a:lnTo>
                  <a:lnTo>
                    <a:pt x="0" y="144"/>
                  </a:lnTo>
                </a:path>
              </a:pathLst>
            </a:custGeom>
            <a:noFill/>
            <a:ln w="12700" cap="rnd" cmpd="sng">
              <a:solidFill>
                <a:srgbClr val="3199CC"/>
              </a:solidFill>
              <a:prstDash val="solid"/>
              <a:round/>
              <a:headEnd/>
              <a:tailEnd/>
            </a:ln>
            <a:effectLst/>
          </p:spPr>
          <p:txBody>
            <a:bodyPr/>
            <a:lstStyle/>
            <a:p>
              <a:endParaRPr lang="en-US"/>
            </a:p>
          </p:txBody>
        </p:sp>
        <p:sp>
          <p:nvSpPr>
            <p:cNvPr id="2125" name="Freeform 77"/>
            <p:cNvSpPr>
              <a:spLocks/>
            </p:cNvSpPr>
            <p:nvPr/>
          </p:nvSpPr>
          <p:spPr bwMode="auto">
            <a:xfrm>
              <a:off x="2367" y="2457"/>
              <a:ext cx="37" cy="144"/>
            </a:xfrm>
            <a:custGeom>
              <a:avLst/>
              <a:gdLst/>
              <a:ahLst/>
              <a:cxnLst>
                <a:cxn ang="0">
                  <a:pos x="0" y="143"/>
                </a:cxn>
                <a:cxn ang="0">
                  <a:pos x="36" y="143"/>
                </a:cxn>
                <a:cxn ang="0">
                  <a:pos x="36" y="0"/>
                </a:cxn>
                <a:cxn ang="0">
                  <a:pos x="0" y="0"/>
                </a:cxn>
                <a:cxn ang="0">
                  <a:pos x="0" y="143"/>
                </a:cxn>
                <a:cxn ang="0">
                  <a:pos x="0" y="143"/>
                </a:cxn>
              </a:cxnLst>
              <a:rect l="0" t="0" r="r" b="b"/>
              <a:pathLst>
                <a:path w="37" h="144">
                  <a:moveTo>
                    <a:pt x="0" y="143"/>
                  </a:moveTo>
                  <a:lnTo>
                    <a:pt x="36" y="143"/>
                  </a:lnTo>
                  <a:lnTo>
                    <a:pt x="36" y="0"/>
                  </a:lnTo>
                  <a:lnTo>
                    <a:pt x="0" y="0"/>
                  </a:lnTo>
                  <a:lnTo>
                    <a:pt x="0" y="143"/>
                  </a:lnTo>
                  <a:lnTo>
                    <a:pt x="0" y="143"/>
                  </a:lnTo>
                </a:path>
              </a:pathLst>
            </a:custGeom>
            <a:solidFill>
              <a:srgbClr val="3199CC"/>
            </a:solidFill>
            <a:ln w="9525" cap="rnd">
              <a:noFill/>
              <a:round/>
              <a:headEnd/>
              <a:tailEnd/>
            </a:ln>
            <a:effectLst/>
          </p:spPr>
          <p:txBody>
            <a:bodyPr/>
            <a:lstStyle/>
            <a:p>
              <a:endParaRPr lang="en-US"/>
            </a:p>
          </p:txBody>
        </p:sp>
        <p:sp>
          <p:nvSpPr>
            <p:cNvPr id="2126" name="Freeform 78"/>
            <p:cNvSpPr>
              <a:spLocks/>
            </p:cNvSpPr>
            <p:nvPr/>
          </p:nvSpPr>
          <p:spPr bwMode="auto">
            <a:xfrm>
              <a:off x="2367" y="2457"/>
              <a:ext cx="37" cy="144"/>
            </a:xfrm>
            <a:custGeom>
              <a:avLst/>
              <a:gdLst/>
              <a:ahLst/>
              <a:cxnLst>
                <a:cxn ang="0">
                  <a:pos x="0" y="143"/>
                </a:cxn>
                <a:cxn ang="0">
                  <a:pos x="36" y="143"/>
                </a:cxn>
                <a:cxn ang="0">
                  <a:pos x="36" y="0"/>
                </a:cxn>
                <a:cxn ang="0">
                  <a:pos x="0" y="0"/>
                </a:cxn>
                <a:cxn ang="0">
                  <a:pos x="0" y="143"/>
                </a:cxn>
              </a:cxnLst>
              <a:rect l="0" t="0" r="r" b="b"/>
              <a:pathLst>
                <a:path w="37" h="144">
                  <a:moveTo>
                    <a:pt x="0" y="143"/>
                  </a:moveTo>
                  <a:lnTo>
                    <a:pt x="36" y="143"/>
                  </a:lnTo>
                  <a:lnTo>
                    <a:pt x="36" y="0"/>
                  </a:lnTo>
                  <a:lnTo>
                    <a:pt x="0" y="0"/>
                  </a:lnTo>
                  <a:lnTo>
                    <a:pt x="0" y="143"/>
                  </a:lnTo>
                </a:path>
              </a:pathLst>
            </a:custGeom>
            <a:noFill/>
            <a:ln w="12700" cap="rnd" cmpd="sng">
              <a:solidFill>
                <a:srgbClr val="3199CC"/>
              </a:solidFill>
              <a:prstDash val="solid"/>
              <a:round/>
              <a:headEnd/>
              <a:tailEnd/>
            </a:ln>
            <a:effectLst/>
          </p:spPr>
          <p:txBody>
            <a:bodyPr/>
            <a:lstStyle/>
            <a:p>
              <a:endParaRPr lang="en-US"/>
            </a:p>
          </p:txBody>
        </p:sp>
        <p:sp>
          <p:nvSpPr>
            <p:cNvPr id="2127" name="Freeform 79"/>
            <p:cNvSpPr>
              <a:spLocks/>
            </p:cNvSpPr>
            <p:nvPr/>
          </p:nvSpPr>
          <p:spPr bwMode="auto">
            <a:xfrm>
              <a:off x="2403" y="1522"/>
              <a:ext cx="576" cy="109"/>
            </a:xfrm>
            <a:custGeom>
              <a:avLst/>
              <a:gdLst/>
              <a:ahLst/>
              <a:cxnLst>
                <a:cxn ang="0">
                  <a:pos x="468" y="108"/>
                </a:cxn>
                <a:cxn ang="0">
                  <a:pos x="575" y="0"/>
                </a:cxn>
                <a:cxn ang="0">
                  <a:pos x="0" y="0"/>
                </a:cxn>
                <a:cxn ang="0">
                  <a:pos x="0" y="108"/>
                </a:cxn>
                <a:cxn ang="0">
                  <a:pos x="186" y="108"/>
                </a:cxn>
                <a:cxn ang="0">
                  <a:pos x="252" y="108"/>
                </a:cxn>
                <a:cxn ang="0">
                  <a:pos x="288" y="72"/>
                </a:cxn>
                <a:cxn ang="0">
                  <a:pos x="360" y="72"/>
                </a:cxn>
                <a:cxn ang="0">
                  <a:pos x="360" y="108"/>
                </a:cxn>
                <a:cxn ang="0">
                  <a:pos x="468" y="108"/>
                </a:cxn>
                <a:cxn ang="0">
                  <a:pos x="468" y="108"/>
                </a:cxn>
              </a:cxnLst>
              <a:rect l="0" t="0" r="r" b="b"/>
              <a:pathLst>
                <a:path w="576" h="109">
                  <a:moveTo>
                    <a:pt x="468" y="108"/>
                  </a:moveTo>
                  <a:lnTo>
                    <a:pt x="575" y="0"/>
                  </a:lnTo>
                  <a:lnTo>
                    <a:pt x="0" y="0"/>
                  </a:lnTo>
                  <a:lnTo>
                    <a:pt x="0" y="108"/>
                  </a:lnTo>
                  <a:lnTo>
                    <a:pt x="186" y="108"/>
                  </a:lnTo>
                  <a:lnTo>
                    <a:pt x="252" y="108"/>
                  </a:lnTo>
                  <a:lnTo>
                    <a:pt x="288" y="72"/>
                  </a:lnTo>
                  <a:lnTo>
                    <a:pt x="360" y="72"/>
                  </a:lnTo>
                  <a:lnTo>
                    <a:pt x="360" y="108"/>
                  </a:lnTo>
                  <a:lnTo>
                    <a:pt x="468" y="108"/>
                  </a:lnTo>
                  <a:lnTo>
                    <a:pt x="468" y="108"/>
                  </a:lnTo>
                </a:path>
              </a:pathLst>
            </a:custGeom>
            <a:solidFill>
              <a:srgbClr val="0000FF"/>
            </a:solidFill>
            <a:ln w="9525" cap="rnd">
              <a:noFill/>
              <a:round/>
              <a:headEnd/>
              <a:tailEnd/>
            </a:ln>
            <a:effectLst/>
          </p:spPr>
          <p:txBody>
            <a:bodyPr/>
            <a:lstStyle/>
            <a:p>
              <a:endParaRPr lang="en-US"/>
            </a:p>
          </p:txBody>
        </p:sp>
        <p:sp>
          <p:nvSpPr>
            <p:cNvPr id="2128" name="Freeform 80"/>
            <p:cNvSpPr>
              <a:spLocks/>
            </p:cNvSpPr>
            <p:nvPr/>
          </p:nvSpPr>
          <p:spPr bwMode="auto">
            <a:xfrm>
              <a:off x="2403" y="1522"/>
              <a:ext cx="576" cy="109"/>
            </a:xfrm>
            <a:custGeom>
              <a:avLst/>
              <a:gdLst/>
              <a:ahLst/>
              <a:cxnLst>
                <a:cxn ang="0">
                  <a:pos x="468" y="108"/>
                </a:cxn>
                <a:cxn ang="0">
                  <a:pos x="575" y="0"/>
                </a:cxn>
                <a:cxn ang="0">
                  <a:pos x="0" y="0"/>
                </a:cxn>
                <a:cxn ang="0">
                  <a:pos x="0" y="108"/>
                </a:cxn>
                <a:cxn ang="0">
                  <a:pos x="186" y="108"/>
                </a:cxn>
                <a:cxn ang="0">
                  <a:pos x="252" y="108"/>
                </a:cxn>
                <a:cxn ang="0">
                  <a:pos x="288" y="72"/>
                </a:cxn>
                <a:cxn ang="0">
                  <a:pos x="360" y="72"/>
                </a:cxn>
                <a:cxn ang="0">
                  <a:pos x="360" y="108"/>
                </a:cxn>
                <a:cxn ang="0">
                  <a:pos x="468" y="108"/>
                </a:cxn>
              </a:cxnLst>
              <a:rect l="0" t="0" r="r" b="b"/>
              <a:pathLst>
                <a:path w="576" h="109">
                  <a:moveTo>
                    <a:pt x="468" y="108"/>
                  </a:moveTo>
                  <a:lnTo>
                    <a:pt x="575" y="0"/>
                  </a:lnTo>
                  <a:lnTo>
                    <a:pt x="0" y="0"/>
                  </a:lnTo>
                  <a:lnTo>
                    <a:pt x="0" y="108"/>
                  </a:lnTo>
                  <a:lnTo>
                    <a:pt x="186" y="108"/>
                  </a:lnTo>
                  <a:lnTo>
                    <a:pt x="252" y="108"/>
                  </a:lnTo>
                  <a:lnTo>
                    <a:pt x="288" y="72"/>
                  </a:lnTo>
                  <a:lnTo>
                    <a:pt x="360" y="72"/>
                  </a:lnTo>
                  <a:lnTo>
                    <a:pt x="360" y="108"/>
                  </a:lnTo>
                  <a:lnTo>
                    <a:pt x="468" y="108"/>
                  </a:lnTo>
                </a:path>
              </a:pathLst>
            </a:custGeom>
            <a:noFill/>
            <a:ln w="12700" cap="rnd" cmpd="sng">
              <a:solidFill>
                <a:srgbClr val="0000FF"/>
              </a:solidFill>
              <a:prstDash val="solid"/>
              <a:round/>
              <a:headEnd/>
              <a:tailEnd/>
            </a:ln>
            <a:effectLst/>
          </p:spPr>
          <p:txBody>
            <a:bodyPr/>
            <a:lstStyle/>
            <a:p>
              <a:endParaRPr lang="en-US"/>
            </a:p>
          </p:txBody>
        </p:sp>
        <p:sp>
          <p:nvSpPr>
            <p:cNvPr id="2129" name="Freeform 81"/>
            <p:cNvSpPr>
              <a:spLocks/>
            </p:cNvSpPr>
            <p:nvPr/>
          </p:nvSpPr>
          <p:spPr bwMode="auto">
            <a:xfrm>
              <a:off x="2331" y="1522"/>
              <a:ext cx="73" cy="109"/>
            </a:xfrm>
            <a:custGeom>
              <a:avLst/>
              <a:gdLst/>
              <a:ahLst/>
              <a:cxnLst>
                <a:cxn ang="0">
                  <a:pos x="72" y="0"/>
                </a:cxn>
                <a:cxn ang="0">
                  <a:pos x="72" y="108"/>
                </a:cxn>
                <a:cxn ang="0">
                  <a:pos x="0" y="108"/>
                </a:cxn>
                <a:cxn ang="0">
                  <a:pos x="0" y="0"/>
                </a:cxn>
                <a:cxn ang="0">
                  <a:pos x="72" y="0"/>
                </a:cxn>
                <a:cxn ang="0">
                  <a:pos x="72" y="0"/>
                </a:cxn>
              </a:cxnLst>
              <a:rect l="0" t="0" r="r" b="b"/>
              <a:pathLst>
                <a:path w="73" h="109">
                  <a:moveTo>
                    <a:pt x="72" y="0"/>
                  </a:moveTo>
                  <a:lnTo>
                    <a:pt x="72" y="108"/>
                  </a:lnTo>
                  <a:lnTo>
                    <a:pt x="0" y="108"/>
                  </a:lnTo>
                  <a:lnTo>
                    <a:pt x="0" y="0"/>
                  </a:lnTo>
                  <a:lnTo>
                    <a:pt x="72" y="0"/>
                  </a:lnTo>
                  <a:lnTo>
                    <a:pt x="72" y="0"/>
                  </a:lnTo>
                </a:path>
              </a:pathLst>
            </a:custGeom>
            <a:solidFill>
              <a:srgbClr val="FF0000"/>
            </a:solidFill>
            <a:ln w="9525" cap="rnd">
              <a:noFill/>
              <a:round/>
              <a:headEnd/>
              <a:tailEnd/>
            </a:ln>
            <a:effectLst/>
          </p:spPr>
          <p:txBody>
            <a:bodyPr/>
            <a:lstStyle/>
            <a:p>
              <a:endParaRPr lang="en-US"/>
            </a:p>
          </p:txBody>
        </p:sp>
        <p:sp>
          <p:nvSpPr>
            <p:cNvPr id="2130" name="Freeform 82"/>
            <p:cNvSpPr>
              <a:spLocks/>
            </p:cNvSpPr>
            <p:nvPr/>
          </p:nvSpPr>
          <p:spPr bwMode="auto">
            <a:xfrm>
              <a:off x="2331" y="1522"/>
              <a:ext cx="73" cy="109"/>
            </a:xfrm>
            <a:custGeom>
              <a:avLst/>
              <a:gdLst/>
              <a:ahLst/>
              <a:cxnLst>
                <a:cxn ang="0">
                  <a:pos x="72" y="0"/>
                </a:cxn>
                <a:cxn ang="0">
                  <a:pos x="72" y="108"/>
                </a:cxn>
                <a:cxn ang="0">
                  <a:pos x="0" y="108"/>
                </a:cxn>
                <a:cxn ang="0">
                  <a:pos x="0" y="0"/>
                </a:cxn>
                <a:cxn ang="0">
                  <a:pos x="72" y="0"/>
                </a:cxn>
              </a:cxnLst>
              <a:rect l="0" t="0" r="r" b="b"/>
              <a:pathLst>
                <a:path w="73" h="109">
                  <a:moveTo>
                    <a:pt x="72" y="0"/>
                  </a:moveTo>
                  <a:lnTo>
                    <a:pt x="72" y="108"/>
                  </a:lnTo>
                  <a:lnTo>
                    <a:pt x="0" y="108"/>
                  </a:lnTo>
                  <a:lnTo>
                    <a:pt x="0" y="0"/>
                  </a:lnTo>
                  <a:lnTo>
                    <a:pt x="72" y="0"/>
                  </a:lnTo>
                </a:path>
              </a:pathLst>
            </a:custGeom>
            <a:noFill/>
            <a:ln w="12700" cap="rnd" cmpd="sng">
              <a:solidFill>
                <a:srgbClr val="FF0000"/>
              </a:solidFill>
              <a:prstDash val="solid"/>
              <a:round/>
              <a:headEnd/>
              <a:tailEnd/>
            </a:ln>
            <a:effectLst/>
          </p:spPr>
          <p:txBody>
            <a:bodyPr/>
            <a:lstStyle/>
            <a:p>
              <a:endParaRPr lang="en-US"/>
            </a:p>
          </p:txBody>
        </p:sp>
        <p:sp>
          <p:nvSpPr>
            <p:cNvPr id="2131" name="Freeform 83"/>
            <p:cNvSpPr>
              <a:spLocks/>
            </p:cNvSpPr>
            <p:nvPr/>
          </p:nvSpPr>
          <p:spPr bwMode="auto">
            <a:xfrm>
              <a:off x="2116" y="1451"/>
              <a:ext cx="144" cy="252"/>
            </a:xfrm>
            <a:custGeom>
              <a:avLst/>
              <a:gdLst/>
              <a:ahLst/>
              <a:cxnLst>
                <a:cxn ang="0">
                  <a:pos x="0" y="143"/>
                </a:cxn>
                <a:cxn ang="0">
                  <a:pos x="0" y="251"/>
                </a:cxn>
                <a:cxn ang="0">
                  <a:pos x="143" y="107"/>
                </a:cxn>
                <a:cxn ang="0">
                  <a:pos x="143" y="0"/>
                </a:cxn>
                <a:cxn ang="0">
                  <a:pos x="0" y="143"/>
                </a:cxn>
                <a:cxn ang="0">
                  <a:pos x="0" y="143"/>
                </a:cxn>
              </a:cxnLst>
              <a:rect l="0" t="0" r="r" b="b"/>
              <a:pathLst>
                <a:path w="144" h="252">
                  <a:moveTo>
                    <a:pt x="0" y="143"/>
                  </a:moveTo>
                  <a:lnTo>
                    <a:pt x="0" y="251"/>
                  </a:lnTo>
                  <a:lnTo>
                    <a:pt x="143" y="107"/>
                  </a:lnTo>
                  <a:lnTo>
                    <a:pt x="143" y="0"/>
                  </a:lnTo>
                  <a:lnTo>
                    <a:pt x="0" y="143"/>
                  </a:lnTo>
                  <a:lnTo>
                    <a:pt x="0" y="143"/>
                  </a:lnTo>
                </a:path>
              </a:pathLst>
            </a:custGeom>
            <a:solidFill>
              <a:srgbClr val="00FF7E"/>
            </a:solidFill>
            <a:ln w="9525" cap="rnd">
              <a:noFill/>
              <a:round/>
              <a:headEnd/>
              <a:tailEnd/>
            </a:ln>
            <a:effectLst/>
          </p:spPr>
          <p:txBody>
            <a:bodyPr/>
            <a:lstStyle/>
            <a:p>
              <a:endParaRPr lang="en-US"/>
            </a:p>
          </p:txBody>
        </p:sp>
        <p:sp>
          <p:nvSpPr>
            <p:cNvPr id="2132" name="Freeform 84"/>
            <p:cNvSpPr>
              <a:spLocks/>
            </p:cNvSpPr>
            <p:nvPr/>
          </p:nvSpPr>
          <p:spPr bwMode="auto">
            <a:xfrm>
              <a:off x="2116" y="1451"/>
              <a:ext cx="144" cy="252"/>
            </a:xfrm>
            <a:custGeom>
              <a:avLst/>
              <a:gdLst/>
              <a:ahLst/>
              <a:cxnLst>
                <a:cxn ang="0">
                  <a:pos x="0" y="143"/>
                </a:cxn>
                <a:cxn ang="0">
                  <a:pos x="0" y="251"/>
                </a:cxn>
                <a:cxn ang="0">
                  <a:pos x="143" y="107"/>
                </a:cxn>
                <a:cxn ang="0">
                  <a:pos x="143" y="0"/>
                </a:cxn>
                <a:cxn ang="0">
                  <a:pos x="0" y="143"/>
                </a:cxn>
              </a:cxnLst>
              <a:rect l="0" t="0" r="r" b="b"/>
              <a:pathLst>
                <a:path w="144" h="252">
                  <a:moveTo>
                    <a:pt x="0" y="143"/>
                  </a:moveTo>
                  <a:lnTo>
                    <a:pt x="0" y="251"/>
                  </a:lnTo>
                  <a:lnTo>
                    <a:pt x="143" y="107"/>
                  </a:lnTo>
                  <a:lnTo>
                    <a:pt x="143" y="0"/>
                  </a:lnTo>
                  <a:lnTo>
                    <a:pt x="0" y="143"/>
                  </a:lnTo>
                </a:path>
              </a:pathLst>
            </a:custGeom>
            <a:noFill/>
            <a:ln w="12700" cap="rnd" cmpd="sng">
              <a:solidFill>
                <a:srgbClr val="00FF7E"/>
              </a:solidFill>
              <a:prstDash val="solid"/>
              <a:round/>
              <a:headEnd/>
              <a:tailEnd/>
            </a:ln>
            <a:effectLst/>
          </p:spPr>
          <p:txBody>
            <a:bodyPr/>
            <a:lstStyle/>
            <a:p>
              <a:endParaRPr lang="en-US"/>
            </a:p>
          </p:txBody>
        </p:sp>
        <p:sp>
          <p:nvSpPr>
            <p:cNvPr id="2133" name="Freeform 85"/>
            <p:cNvSpPr>
              <a:spLocks/>
            </p:cNvSpPr>
            <p:nvPr/>
          </p:nvSpPr>
          <p:spPr bwMode="auto">
            <a:xfrm>
              <a:off x="2188" y="1558"/>
              <a:ext cx="144" cy="37"/>
            </a:xfrm>
            <a:custGeom>
              <a:avLst/>
              <a:gdLst/>
              <a:ahLst/>
              <a:cxnLst>
                <a:cxn ang="0">
                  <a:pos x="143" y="36"/>
                </a:cxn>
                <a:cxn ang="0">
                  <a:pos x="0" y="36"/>
                </a:cxn>
                <a:cxn ang="0">
                  <a:pos x="0" y="0"/>
                </a:cxn>
                <a:cxn ang="0">
                  <a:pos x="143" y="0"/>
                </a:cxn>
                <a:cxn ang="0">
                  <a:pos x="143" y="36"/>
                </a:cxn>
                <a:cxn ang="0">
                  <a:pos x="143" y="36"/>
                </a:cxn>
              </a:cxnLst>
              <a:rect l="0" t="0" r="r" b="b"/>
              <a:pathLst>
                <a:path w="144" h="37">
                  <a:moveTo>
                    <a:pt x="143" y="36"/>
                  </a:moveTo>
                  <a:lnTo>
                    <a:pt x="0" y="36"/>
                  </a:lnTo>
                  <a:lnTo>
                    <a:pt x="0" y="0"/>
                  </a:lnTo>
                  <a:lnTo>
                    <a:pt x="143" y="0"/>
                  </a:lnTo>
                  <a:lnTo>
                    <a:pt x="143" y="36"/>
                  </a:lnTo>
                  <a:lnTo>
                    <a:pt x="143" y="36"/>
                  </a:lnTo>
                </a:path>
              </a:pathLst>
            </a:custGeom>
            <a:solidFill>
              <a:srgbClr val="3199CC"/>
            </a:solidFill>
            <a:ln w="9525" cap="rnd">
              <a:noFill/>
              <a:round/>
              <a:headEnd/>
              <a:tailEnd/>
            </a:ln>
            <a:effectLst/>
          </p:spPr>
          <p:txBody>
            <a:bodyPr/>
            <a:lstStyle/>
            <a:p>
              <a:endParaRPr lang="en-US"/>
            </a:p>
          </p:txBody>
        </p:sp>
        <p:sp>
          <p:nvSpPr>
            <p:cNvPr id="2134" name="Freeform 86"/>
            <p:cNvSpPr>
              <a:spLocks/>
            </p:cNvSpPr>
            <p:nvPr/>
          </p:nvSpPr>
          <p:spPr bwMode="auto">
            <a:xfrm>
              <a:off x="2188" y="1558"/>
              <a:ext cx="144" cy="37"/>
            </a:xfrm>
            <a:custGeom>
              <a:avLst/>
              <a:gdLst/>
              <a:ahLst/>
              <a:cxnLst>
                <a:cxn ang="0">
                  <a:pos x="143" y="36"/>
                </a:cxn>
                <a:cxn ang="0">
                  <a:pos x="0" y="36"/>
                </a:cxn>
                <a:cxn ang="0">
                  <a:pos x="0" y="0"/>
                </a:cxn>
                <a:cxn ang="0">
                  <a:pos x="143" y="0"/>
                </a:cxn>
                <a:cxn ang="0">
                  <a:pos x="143" y="36"/>
                </a:cxn>
              </a:cxnLst>
              <a:rect l="0" t="0" r="r" b="b"/>
              <a:pathLst>
                <a:path w="144" h="37">
                  <a:moveTo>
                    <a:pt x="143" y="36"/>
                  </a:moveTo>
                  <a:lnTo>
                    <a:pt x="0" y="36"/>
                  </a:lnTo>
                  <a:lnTo>
                    <a:pt x="0" y="0"/>
                  </a:lnTo>
                  <a:lnTo>
                    <a:pt x="143" y="0"/>
                  </a:lnTo>
                  <a:lnTo>
                    <a:pt x="143" y="36"/>
                  </a:lnTo>
                </a:path>
              </a:pathLst>
            </a:custGeom>
            <a:noFill/>
            <a:ln w="12700" cap="rnd" cmpd="sng">
              <a:solidFill>
                <a:srgbClr val="3199CC"/>
              </a:solidFill>
              <a:prstDash val="solid"/>
              <a:round/>
              <a:headEnd/>
              <a:tailEnd/>
            </a:ln>
            <a:effectLst/>
          </p:spPr>
          <p:txBody>
            <a:bodyPr/>
            <a:lstStyle/>
            <a:p>
              <a:endParaRPr lang="en-US"/>
            </a:p>
          </p:txBody>
        </p:sp>
        <p:sp>
          <p:nvSpPr>
            <p:cNvPr id="2135" name="Freeform 87"/>
            <p:cNvSpPr>
              <a:spLocks/>
            </p:cNvSpPr>
            <p:nvPr/>
          </p:nvSpPr>
          <p:spPr bwMode="auto">
            <a:xfrm>
              <a:off x="2367" y="1379"/>
              <a:ext cx="37" cy="144"/>
            </a:xfrm>
            <a:custGeom>
              <a:avLst/>
              <a:gdLst/>
              <a:ahLst/>
              <a:cxnLst>
                <a:cxn ang="0">
                  <a:pos x="0" y="143"/>
                </a:cxn>
                <a:cxn ang="0">
                  <a:pos x="36" y="143"/>
                </a:cxn>
                <a:cxn ang="0">
                  <a:pos x="36" y="0"/>
                </a:cxn>
                <a:cxn ang="0">
                  <a:pos x="0" y="0"/>
                </a:cxn>
                <a:cxn ang="0">
                  <a:pos x="0" y="143"/>
                </a:cxn>
                <a:cxn ang="0">
                  <a:pos x="0" y="143"/>
                </a:cxn>
              </a:cxnLst>
              <a:rect l="0" t="0" r="r" b="b"/>
              <a:pathLst>
                <a:path w="37" h="144">
                  <a:moveTo>
                    <a:pt x="0" y="143"/>
                  </a:moveTo>
                  <a:lnTo>
                    <a:pt x="36" y="143"/>
                  </a:lnTo>
                  <a:lnTo>
                    <a:pt x="36" y="0"/>
                  </a:lnTo>
                  <a:lnTo>
                    <a:pt x="0" y="0"/>
                  </a:lnTo>
                  <a:lnTo>
                    <a:pt x="0" y="143"/>
                  </a:lnTo>
                  <a:lnTo>
                    <a:pt x="0" y="143"/>
                  </a:lnTo>
                </a:path>
              </a:pathLst>
            </a:custGeom>
            <a:solidFill>
              <a:srgbClr val="3199CC"/>
            </a:solidFill>
            <a:ln w="9525" cap="rnd">
              <a:noFill/>
              <a:round/>
              <a:headEnd/>
              <a:tailEnd/>
            </a:ln>
            <a:effectLst/>
          </p:spPr>
          <p:txBody>
            <a:bodyPr/>
            <a:lstStyle/>
            <a:p>
              <a:endParaRPr lang="en-US"/>
            </a:p>
          </p:txBody>
        </p:sp>
        <p:sp>
          <p:nvSpPr>
            <p:cNvPr id="2136" name="Freeform 88"/>
            <p:cNvSpPr>
              <a:spLocks/>
            </p:cNvSpPr>
            <p:nvPr/>
          </p:nvSpPr>
          <p:spPr bwMode="auto">
            <a:xfrm>
              <a:off x="2367" y="1379"/>
              <a:ext cx="37" cy="144"/>
            </a:xfrm>
            <a:custGeom>
              <a:avLst/>
              <a:gdLst/>
              <a:ahLst/>
              <a:cxnLst>
                <a:cxn ang="0">
                  <a:pos x="0" y="143"/>
                </a:cxn>
                <a:cxn ang="0">
                  <a:pos x="36" y="143"/>
                </a:cxn>
                <a:cxn ang="0">
                  <a:pos x="36" y="0"/>
                </a:cxn>
                <a:cxn ang="0">
                  <a:pos x="0" y="0"/>
                </a:cxn>
                <a:cxn ang="0">
                  <a:pos x="0" y="143"/>
                </a:cxn>
              </a:cxnLst>
              <a:rect l="0" t="0" r="r" b="b"/>
              <a:pathLst>
                <a:path w="37" h="144">
                  <a:moveTo>
                    <a:pt x="0" y="143"/>
                  </a:moveTo>
                  <a:lnTo>
                    <a:pt x="36" y="143"/>
                  </a:lnTo>
                  <a:lnTo>
                    <a:pt x="36" y="0"/>
                  </a:lnTo>
                  <a:lnTo>
                    <a:pt x="0" y="0"/>
                  </a:lnTo>
                  <a:lnTo>
                    <a:pt x="0" y="143"/>
                  </a:lnTo>
                </a:path>
              </a:pathLst>
            </a:custGeom>
            <a:noFill/>
            <a:ln w="12700" cap="rnd" cmpd="sng">
              <a:solidFill>
                <a:srgbClr val="3199CC"/>
              </a:solidFill>
              <a:prstDash val="solid"/>
              <a:round/>
              <a:headEnd/>
              <a:tailEnd/>
            </a:ln>
            <a:effectLst/>
          </p:spPr>
          <p:txBody>
            <a:bodyPr/>
            <a:lstStyle/>
            <a:p>
              <a:endParaRPr lang="en-US"/>
            </a:p>
          </p:txBody>
        </p:sp>
        <p:sp>
          <p:nvSpPr>
            <p:cNvPr id="2137" name="Freeform 89"/>
            <p:cNvSpPr>
              <a:spLocks/>
            </p:cNvSpPr>
            <p:nvPr/>
          </p:nvSpPr>
          <p:spPr bwMode="auto">
            <a:xfrm>
              <a:off x="2367" y="1630"/>
              <a:ext cx="37" cy="145"/>
            </a:xfrm>
            <a:custGeom>
              <a:avLst/>
              <a:gdLst/>
              <a:ahLst/>
              <a:cxnLst>
                <a:cxn ang="0">
                  <a:pos x="0" y="144"/>
                </a:cxn>
                <a:cxn ang="0">
                  <a:pos x="36" y="144"/>
                </a:cxn>
                <a:cxn ang="0">
                  <a:pos x="36" y="0"/>
                </a:cxn>
                <a:cxn ang="0">
                  <a:pos x="0" y="0"/>
                </a:cxn>
                <a:cxn ang="0">
                  <a:pos x="0" y="144"/>
                </a:cxn>
                <a:cxn ang="0">
                  <a:pos x="0" y="144"/>
                </a:cxn>
              </a:cxnLst>
              <a:rect l="0" t="0" r="r" b="b"/>
              <a:pathLst>
                <a:path w="37" h="145">
                  <a:moveTo>
                    <a:pt x="0" y="144"/>
                  </a:moveTo>
                  <a:lnTo>
                    <a:pt x="36" y="144"/>
                  </a:lnTo>
                  <a:lnTo>
                    <a:pt x="36" y="0"/>
                  </a:lnTo>
                  <a:lnTo>
                    <a:pt x="0" y="0"/>
                  </a:lnTo>
                  <a:lnTo>
                    <a:pt x="0" y="144"/>
                  </a:lnTo>
                  <a:lnTo>
                    <a:pt x="0" y="144"/>
                  </a:lnTo>
                </a:path>
              </a:pathLst>
            </a:custGeom>
            <a:solidFill>
              <a:srgbClr val="3199CC"/>
            </a:solidFill>
            <a:ln w="9525" cap="rnd">
              <a:noFill/>
              <a:round/>
              <a:headEnd/>
              <a:tailEnd/>
            </a:ln>
            <a:effectLst/>
          </p:spPr>
          <p:txBody>
            <a:bodyPr/>
            <a:lstStyle/>
            <a:p>
              <a:endParaRPr lang="en-US"/>
            </a:p>
          </p:txBody>
        </p:sp>
        <p:sp>
          <p:nvSpPr>
            <p:cNvPr id="2138" name="Freeform 90"/>
            <p:cNvSpPr>
              <a:spLocks/>
            </p:cNvSpPr>
            <p:nvPr/>
          </p:nvSpPr>
          <p:spPr bwMode="auto">
            <a:xfrm>
              <a:off x="2367" y="1630"/>
              <a:ext cx="37" cy="145"/>
            </a:xfrm>
            <a:custGeom>
              <a:avLst/>
              <a:gdLst/>
              <a:ahLst/>
              <a:cxnLst>
                <a:cxn ang="0">
                  <a:pos x="0" y="144"/>
                </a:cxn>
                <a:cxn ang="0">
                  <a:pos x="36" y="144"/>
                </a:cxn>
                <a:cxn ang="0">
                  <a:pos x="36" y="0"/>
                </a:cxn>
                <a:cxn ang="0">
                  <a:pos x="0" y="0"/>
                </a:cxn>
                <a:cxn ang="0">
                  <a:pos x="0" y="144"/>
                </a:cxn>
              </a:cxnLst>
              <a:rect l="0" t="0" r="r" b="b"/>
              <a:pathLst>
                <a:path w="37" h="145">
                  <a:moveTo>
                    <a:pt x="0" y="144"/>
                  </a:moveTo>
                  <a:lnTo>
                    <a:pt x="36" y="144"/>
                  </a:lnTo>
                  <a:lnTo>
                    <a:pt x="36" y="0"/>
                  </a:lnTo>
                  <a:lnTo>
                    <a:pt x="0" y="0"/>
                  </a:lnTo>
                  <a:lnTo>
                    <a:pt x="0" y="144"/>
                  </a:lnTo>
                </a:path>
              </a:pathLst>
            </a:custGeom>
            <a:noFill/>
            <a:ln w="12700" cap="rnd" cmpd="sng">
              <a:solidFill>
                <a:srgbClr val="3199CC"/>
              </a:solidFill>
              <a:prstDash val="solid"/>
              <a:round/>
              <a:headEnd/>
              <a:tailEnd/>
            </a:ln>
            <a:effectLst/>
          </p:spPr>
          <p:txBody>
            <a:bodyPr/>
            <a:lstStyle/>
            <a:p>
              <a:endParaRPr lang="en-US"/>
            </a:p>
          </p:txBody>
        </p:sp>
      </p:grpSp>
      <p:sp>
        <p:nvSpPr>
          <p:cNvPr id="2143" name="Rectangle 95"/>
          <p:cNvSpPr>
            <a:spLocks noChangeArrowheads="1"/>
          </p:cNvSpPr>
          <p:nvPr/>
        </p:nvSpPr>
        <p:spPr bwMode="auto">
          <a:xfrm>
            <a:off x="6781800" y="2743200"/>
            <a:ext cx="762000" cy="2362200"/>
          </a:xfrm>
          <a:prstGeom prst="rect">
            <a:avLst/>
          </a:prstGeom>
          <a:solidFill>
            <a:srgbClr val="000099"/>
          </a:solidFill>
          <a:ln w="9525">
            <a:solidFill>
              <a:srgbClr val="000099"/>
            </a:solidFill>
            <a:miter lim="800000"/>
            <a:headEnd/>
            <a:tailEnd/>
          </a:ln>
          <a:effectLst/>
        </p:spPr>
        <p:txBody>
          <a:bodyPr wrap="none" anchor="ctr"/>
          <a:lstStyle/>
          <a:p>
            <a:endParaRPr lang="en-US"/>
          </a:p>
        </p:txBody>
      </p:sp>
      <p:pic>
        <p:nvPicPr>
          <p:cNvPr id="2144" name="Picture 96" descr="D:\Construction\CONST PART II\Trenching\filter\Slide3.JPG"/>
          <p:cNvPicPr>
            <a:picLocks noChangeAspect="1" noChangeArrowheads="1"/>
          </p:cNvPicPr>
          <p:nvPr/>
        </p:nvPicPr>
        <p:blipFill>
          <a:blip r:embed="rId3" cstate="print"/>
          <a:srcRect/>
          <a:stretch>
            <a:fillRect/>
          </a:stretch>
        </p:blipFill>
        <p:spPr bwMode="auto">
          <a:xfrm>
            <a:off x="0" y="1752600"/>
            <a:ext cx="9144000" cy="5105400"/>
          </a:xfrm>
          <a:prstGeom prst="rect">
            <a:avLst/>
          </a:prstGeom>
          <a:noFill/>
        </p:spPr>
      </p:pic>
      <p:sp>
        <p:nvSpPr>
          <p:cNvPr id="94" name="Footer Placeholder 4"/>
          <p:cNvSpPr>
            <a:spLocks noGrp="1"/>
          </p:cNvSpPr>
          <p:nvPr>
            <p:ph type="ftr" sz="quarter" idx="11"/>
          </p:nvPr>
        </p:nvSpPr>
        <p:spPr>
          <a:xfrm>
            <a:off x="990600" y="228600"/>
            <a:ext cx="7239000" cy="1524000"/>
          </a:xfrm>
        </p:spPr>
        <p:txBody>
          <a:bodyPr/>
          <a:lstStyle/>
          <a:p>
            <a:r>
              <a:rPr lang="en-US" sz="3600" b="1" dirty="0" smtClean="0"/>
              <a:t>ESTA TRABAJANDO EN UNA ZANJA O UNA TUMBA?</a:t>
            </a:r>
            <a:endParaRPr lang="en-US" sz="3600" b="1"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z="3600" b="1" dirty="0" smtClean="0"/>
              <a:t>RIESGOS DE EXCAVACION Y ZANJAS</a:t>
            </a:r>
            <a:endParaRPr lang="en-US" sz="3600" b="1" dirty="0"/>
          </a:p>
        </p:txBody>
      </p:sp>
      <p:sp>
        <p:nvSpPr>
          <p:cNvPr id="3" name="Content Placeholder 2"/>
          <p:cNvSpPr>
            <a:spLocks noGrp="1"/>
          </p:cNvSpPr>
          <p:nvPr>
            <p:ph idx="1"/>
          </p:nvPr>
        </p:nvSpPr>
        <p:spPr>
          <a:xfrm>
            <a:off x="914400" y="1600200"/>
            <a:ext cx="8229600" cy="4419600"/>
          </a:xfrm>
        </p:spPr>
        <p:txBody>
          <a:bodyPr/>
          <a:lstStyle/>
          <a:p>
            <a:pPr>
              <a:lnSpc>
                <a:spcPct val="150000"/>
              </a:lnSpc>
              <a:buFontTx/>
              <a:buNone/>
            </a:pPr>
            <a:r>
              <a:rPr lang="es-ES" sz="3200" dirty="0" smtClean="0"/>
              <a:t>Esta sección discutirá:</a:t>
            </a:r>
          </a:p>
          <a:p>
            <a:r>
              <a:rPr lang="es-ES" sz="3300" dirty="0" smtClean="0"/>
              <a:t> </a:t>
            </a:r>
            <a:r>
              <a:rPr lang="es-ES" sz="3000" dirty="0" smtClean="0"/>
              <a:t>Riesgos de excavación</a:t>
            </a:r>
          </a:p>
          <a:p>
            <a:r>
              <a:rPr lang="es-ES" sz="3000" dirty="0" smtClean="0"/>
              <a:t>Como proteger a empleados contra derrumbes</a:t>
            </a:r>
          </a:p>
          <a:p>
            <a:r>
              <a:rPr lang="es-ES" sz="3000" dirty="0" smtClean="0"/>
              <a:t>Factores que presentan peligros a empleados</a:t>
            </a:r>
          </a:p>
          <a:p>
            <a:r>
              <a:rPr lang="es-ES" sz="3000" dirty="0" smtClean="0"/>
              <a:t>Papel de la persona competente</a:t>
            </a:r>
          </a:p>
          <a:p>
            <a:pPr lvl="1">
              <a:lnSpc>
                <a:spcPct val="150000"/>
              </a:lnSpc>
              <a:buClr>
                <a:schemeClr val="bg2"/>
              </a:buClr>
            </a:pPr>
            <a:endParaRPr lang="es-ES" sz="3600" dirty="0" smtClean="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96200" cy="1143000"/>
          </a:xfrm>
        </p:spPr>
        <p:txBody>
          <a:bodyPr/>
          <a:lstStyle/>
          <a:p>
            <a:r>
              <a:rPr lang="en-US" sz="3600" b="1" dirty="0" smtClean="0"/>
              <a:t>RIESGOS DE EXCAVACION</a:t>
            </a:r>
            <a:endParaRPr lang="en-US" sz="3600" b="1" dirty="0"/>
          </a:p>
        </p:txBody>
      </p:sp>
      <p:sp>
        <p:nvSpPr>
          <p:cNvPr id="3" name="Content Placeholder 2"/>
          <p:cNvSpPr>
            <a:spLocks noGrp="1"/>
          </p:cNvSpPr>
          <p:nvPr>
            <p:ph idx="1"/>
          </p:nvPr>
        </p:nvSpPr>
        <p:spPr>
          <a:xfrm>
            <a:off x="304800" y="1828800"/>
            <a:ext cx="6781800" cy="4419600"/>
          </a:xfrm>
        </p:spPr>
        <p:txBody>
          <a:bodyPr/>
          <a:lstStyle/>
          <a:p>
            <a:pPr>
              <a:lnSpc>
                <a:spcPct val="150000"/>
              </a:lnSpc>
            </a:pPr>
            <a:r>
              <a:rPr lang="es-ES" sz="3200" dirty="0" smtClean="0"/>
              <a:t>Operación mas peligrosa</a:t>
            </a:r>
          </a:p>
          <a:p>
            <a:pPr>
              <a:lnSpc>
                <a:spcPct val="150000"/>
              </a:lnSpc>
            </a:pPr>
            <a:r>
              <a:rPr lang="es-ES" sz="3200" dirty="0" smtClean="0"/>
              <a:t>Derrumbes son el mayor riesgo</a:t>
            </a:r>
          </a:p>
          <a:p>
            <a:pPr>
              <a:lnSpc>
                <a:spcPct val="150000"/>
              </a:lnSpc>
            </a:pPr>
            <a:r>
              <a:rPr lang="es-ES" sz="3200" dirty="0" smtClean="0"/>
              <a:t>La mayoría de los accidentes ocurren entre 5-15 pies de profundidad</a:t>
            </a:r>
          </a:p>
        </p:txBody>
      </p:sp>
      <p:pic>
        <p:nvPicPr>
          <p:cNvPr id="5" name="Picture 9" descr="C:\A-MAIN FILE\OUTREACH\fact41graphic1.jpg"/>
          <p:cNvPicPr>
            <a:picLocks noChangeAspect="1" noChangeArrowheads="1"/>
          </p:cNvPicPr>
          <p:nvPr/>
        </p:nvPicPr>
        <p:blipFill>
          <a:blip r:embed="rId3" cstate="email">
            <a:extLst>
              <a:ext uri="{28A0092B-C50C-407E-A947-70E740481C1C}">
                <a14:useLocalDpi xmlns:a14="http://schemas.microsoft.com/office/drawing/2010/main"/>
              </a:ext>
            </a:extLst>
          </a:blip>
          <a:srcRect l="18605" r="16280"/>
          <a:stretch>
            <a:fillRect/>
          </a:stretch>
        </p:blipFill>
        <p:spPr bwMode="auto">
          <a:xfrm>
            <a:off x="6553200" y="1981200"/>
            <a:ext cx="2209800" cy="41910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96200" cy="1143000"/>
          </a:xfrm>
        </p:spPr>
        <p:txBody>
          <a:bodyPr/>
          <a:lstStyle/>
          <a:p>
            <a:r>
              <a:rPr lang="es-ES" sz="3600" b="1" dirty="0" smtClean="0"/>
              <a:t>RIESGOS DE EXCAVACION</a:t>
            </a:r>
            <a:endParaRPr lang="es-ES" sz="3600" b="1" dirty="0"/>
          </a:p>
        </p:txBody>
      </p:sp>
      <p:sp>
        <p:nvSpPr>
          <p:cNvPr id="3" name="Content Placeholder 2"/>
          <p:cNvSpPr>
            <a:spLocks noGrp="1"/>
          </p:cNvSpPr>
          <p:nvPr>
            <p:ph idx="1"/>
          </p:nvPr>
        </p:nvSpPr>
        <p:spPr>
          <a:xfrm>
            <a:off x="304800" y="1828800"/>
            <a:ext cx="8610600" cy="4419600"/>
          </a:xfrm>
        </p:spPr>
        <p:txBody>
          <a:bodyPr/>
          <a:lstStyle/>
          <a:p>
            <a:pPr>
              <a:lnSpc>
                <a:spcPct val="150000"/>
              </a:lnSpc>
            </a:pPr>
            <a:r>
              <a:rPr lang="es-ES" sz="3000" dirty="0" smtClean="0"/>
              <a:t>Empleados deben ser protegidos contra derrumbes mediante el uso de sistema de protección bien diseñado</a:t>
            </a:r>
          </a:p>
          <a:p>
            <a:pPr>
              <a:lnSpc>
                <a:spcPct val="150000"/>
              </a:lnSpc>
            </a:pPr>
            <a:r>
              <a:rPr lang="es-ES" sz="3000" dirty="0" smtClean="0"/>
              <a:t>Sistemas deben ser capaces de aguantar cargas imprevistas</a:t>
            </a:r>
          </a:p>
          <a:p>
            <a:pPr>
              <a:lnSpc>
                <a:spcPct val="150000"/>
              </a:lnSpc>
              <a:buNone/>
            </a:pPr>
            <a:endParaRPr lang="es-ES" sz="3000" dirty="0" smtClean="0"/>
          </a:p>
          <a:p>
            <a:pPr>
              <a:lnSpc>
                <a:spcPct val="150000"/>
              </a:lnSpc>
            </a:pPr>
            <a:endParaRPr lang="es-ES" sz="3000" dirty="0" smtClean="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96200" cy="1143000"/>
          </a:xfrm>
        </p:spPr>
        <p:txBody>
          <a:bodyPr/>
          <a:lstStyle/>
          <a:p>
            <a:r>
              <a:rPr lang="en-US" sz="3600" b="1" dirty="0" smtClean="0"/>
              <a:t>RIESGOS DE EXCAVACION</a:t>
            </a:r>
            <a:endParaRPr lang="en-US" sz="3600" b="1" dirty="0"/>
          </a:p>
        </p:txBody>
      </p:sp>
      <p:sp>
        <p:nvSpPr>
          <p:cNvPr id="3" name="Content Placeholder 2"/>
          <p:cNvSpPr>
            <a:spLocks noGrp="1"/>
          </p:cNvSpPr>
          <p:nvPr>
            <p:ph idx="1"/>
          </p:nvPr>
        </p:nvSpPr>
        <p:spPr>
          <a:xfrm>
            <a:off x="304800" y="1828800"/>
            <a:ext cx="8610600" cy="4419600"/>
          </a:xfrm>
        </p:spPr>
        <p:txBody>
          <a:bodyPr/>
          <a:lstStyle/>
          <a:p>
            <a:pPr>
              <a:lnSpc>
                <a:spcPct val="150000"/>
              </a:lnSpc>
            </a:pPr>
            <a:r>
              <a:rPr lang="es-ES" sz="3000" dirty="0" smtClean="0"/>
              <a:t>Un sistema bien diseñado tendrá un diseño correcto de inclinadas y suplementa el diseño correcto de los sistemas de soporte y de control de materiales y equipos</a:t>
            </a:r>
            <a:endParaRPr lang="en-US" sz="3000" dirty="0" smtClean="0"/>
          </a:p>
          <a:p>
            <a:pPr>
              <a:lnSpc>
                <a:spcPct val="150000"/>
              </a:lnSpc>
            </a:pPr>
            <a:endParaRPr lang="en-US" sz="3000" dirty="0" smtClean="0"/>
          </a:p>
        </p:txBody>
      </p:sp>
      <p:pic>
        <p:nvPicPr>
          <p:cNvPr id="5" name="Picture 6" descr="C:\A-MAIN FILE\OUTREACH\Presentation2\Presentation5\Slid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3886200"/>
            <a:ext cx="2209800" cy="2414411"/>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96200" cy="1143000"/>
          </a:xfrm>
        </p:spPr>
        <p:txBody>
          <a:bodyPr/>
          <a:lstStyle/>
          <a:p>
            <a:r>
              <a:rPr lang="en-US" sz="3600" b="1" dirty="0" smtClean="0"/>
              <a:t>RIESGO DE EXCAVACION</a:t>
            </a:r>
            <a:endParaRPr lang="en-US" sz="3600" b="1" dirty="0"/>
          </a:p>
        </p:txBody>
      </p:sp>
      <p:sp>
        <p:nvSpPr>
          <p:cNvPr id="3" name="Content Placeholder 2"/>
          <p:cNvSpPr>
            <a:spLocks noGrp="1"/>
          </p:cNvSpPr>
          <p:nvPr>
            <p:ph idx="1"/>
          </p:nvPr>
        </p:nvSpPr>
        <p:spPr>
          <a:xfrm>
            <a:off x="304800" y="1828800"/>
            <a:ext cx="5791200" cy="4419600"/>
          </a:xfrm>
        </p:spPr>
        <p:txBody>
          <a:bodyPr/>
          <a:lstStyle/>
          <a:p>
            <a:pPr>
              <a:lnSpc>
                <a:spcPct val="150000"/>
              </a:lnSpc>
            </a:pPr>
            <a:r>
              <a:rPr lang="es-ES" sz="3000" dirty="0" smtClean="0"/>
              <a:t>Proteger a los trabajadores de posibles derrumbes.</a:t>
            </a:r>
          </a:p>
          <a:p>
            <a:pPr>
              <a:lnSpc>
                <a:spcPct val="150000"/>
              </a:lnSpc>
            </a:pPr>
            <a:r>
              <a:rPr lang="es-ES" sz="3000" dirty="0" smtClean="0"/>
              <a:t>Escudos en lugar de excavación entre el lado de la zona de excavación y trabajo</a:t>
            </a:r>
            <a:endParaRPr lang="en-US" sz="3000" dirty="0" smtClean="0"/>
          </a:p>
          <a:p>
            <a:pPr>
              <a:lnSpc>
                <a:spcPct val="150000"/>
              </a:lnSpc>
              <a:buNone/>
            </a:pPr>
            <a:endParaRPr lang="en-US" sz="3000" dirty="0" smtClean="0"/>
          </a:p>
        </p:txBody>
      </p:sp>
      <p:pic>
        <p:nvPicPr>
          <p:cNvPr id="4" name="Picture 4" descr="C:\A-MAIN FILE\OUTREACH\fig13.gif"/>
          <p:cNvPicPr>
            <a:picLocks noChangeAspect="1" noChangeArrowheads="1"/>
          </p:cNvPicPr>
          <p:nvPr/>
        </p:nvPicPr>
        <p:blipFill>
          <a:blip r:embed="rId3" cstate="email">
            <a:extLst>
              <a:ext uri="{28A0092B-C50C-407E-A947-70E740481C1C}">
                <a14:useLocalDpi xmlns:a14="http://schemas.microsoft.com/office/drawing/2010/main"/>
              </a:ext>
            </a:extLst>
          </a:blip>
          <a:srcRect l="20537" r="18919"/>
          <a:stretch>
            <a:fillRect/>
          </a:stretch>
        </p:blipFill>
        <p:spPr bwMode="auto">
          <a:xfrm>
            <a:off x="6096000" y="2057400"/>
            <a:ext cx="2839472" cy="389572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96200" cy="1143000"/>
          </a:xfrm>
        </p:spPr>
        <p:txBody>
          <a:bodyPr/>
          <a:lstStyle/>
          <a:p>
            <a:r>
              <a:rPr lang="es-ES" sz="3600" b="1" dirty="0" smtClean="0"/>
              <a:t>PROTECCION INADECUADA</a:t>
            </a:r>
            <a:endParaRPr lang="es-ES" sz="3600" b="1" dirty="0"/>
          </a:p>
        </p:txBody>
      </p:sp>
      <p:pic>
        <p:nvPicPr>
          <p:cNvPr id="6" name="Picture 2052" descr="S:\Excavation oper - Improper shoring.jpg"/>
          <p:cNvPicPr>
            <a:picLocks noGrp="1" noChangeAspect="1" noChangeArrowheads="1"/>
          </p:cNvPicPr>
          <p:nvPr>
            <p:ph idx="1"/>
          </p:nvPr>
        </p:nvPicPr>
        <p:blipFill>
          <a:blip r:embed="rId3" cstate="print"/>
          <a:srcRect/>
          <a:stretch>
            <a:fillRect/>
          </a:stretch>
        </p:blipFill>
        <p:spPr bwMode="auto">
          <a:xfrm>
            <a:off x="4572000" y="1752600"/>
            <a:ext cx="4191000" cy="4572000"/>
          </a:xfrm>
          <a:prstGeom prst="rect">
            <a:avLst/>
          </a:prstGeom>
          <a:noFill/>
          <a:ln w="9525">
            <a:solidFill>
              <a:srgbClr val="000099"/>
            </a:solidFill>
            <a:miter lim="800000"/>
            <a:headEnd/>
            <a:tailEnd/>
          </a:ln>
        </p:spPr>
      </p:pic>
      <p:pic>
        <p:nvPicPr>
          <p:cNvPr id="7" name="Picture 5" descr="C:\My Documents\My Pictures\trench1.jpg"/>
          <p:cNvPicPr>
            <a:picLocks noChangeAspect="1" noChangeArrowheads="1"/>
          </p:cNvPicPr>
          <p:nvPr/>
        </p:nvPicPr>
        <p:blipFill>
          <a:blip r:embed="rId4" cstate="print"/>
          <a:srcRect/>
          <a:stretch>
            <a:fillRect/>
          </a:stretch>
        </p:blipFill>
        <p:spPr bwMode="auto">
          <a:xfrm>
            <a:off x="381000" y="1752600"/>
            <a:ext cx="3962400" cy="4572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696200" cy="1143000"/>
          </a:xfrm>
        </p:spPr>
        <p:txBody>
          <a:bodyPr/>
          <a:lstStyle/>
          <a:p>
            <a:r>
              <a:rPr lang="es-US" sz="3600" b="1" dirty="0" smtClean="0">
                <a:latin typeface="Arial" pitchFamily="34" charset="0"/>
                <a:cs typeface="Arial" pitchFamily="34" charset="0"/>
              </a:rPr>
              <a:t>Riesgos  principales en la construcción</a:t>
            </a:r>
            <a:endParaRPr lang="es-US" sz="3600" b="1" dirty="0">
              <a:latin typeface="Arial" pitchFamily="34" charset="0"/>
              <a:cs typeface="Arial" pitchFamily="34" charset="0"/>
            </a:endParaRPr>
          </a:p>
        </p:txBody>
      </p:sp>
      <p:sp>
        <p:nvSpPr>
          <p:cNvPr id="3" name="Content Placeholder 2"/>
          <p:cNvSpPr>
            <a:spLocks noGrp="1"/>
          </p:cNvSpPr>
          <p:nvPr>
            <p:ph sz="half" idx="1"/>
          </p:nvPr>
        </p:nvSpPr>
        <p:spPr>
          <a:xfrm>
            <a:off x="609600" y="1600200"/>
            <a:ext cx="3771900" cy="4343400"/>
          </a:xfrm>
        </p:spPr>
        <p:txBody>
          <a:bodyPr/>
          <a:lstStyle/>
          <a:p>
            <a:pPr>
              <a:lnSpc>
                <a:spcPct val="150000"/>
              </a:lnSpc>
            </a:pPr>
            <a:r>
              <a:rPr lang="es-ES" dirty="0" smtClean="0">
                <a:latin typeface="+mj-lt"/>
              </a:rPr>
              <a:t>Caídas</a:t>
            </a:r>
          </a:p>
          <a:p>
            <a:pPr>
              <a:lnSpc>
                <a:spcPct val="150000"/>
              </a:lnSpc>
            </a:pPr>
            <a:r>
              <a:rPr lang="es-ES" dirty="0" smtClean="0">
                <a:latin typeface="+mj-lt"/>
              </a:rPr>
              <a:t>Ser Electrocutado</a:t>
            </a:r>
          </a:p>
          <a:p>
            <a:pPr>
              <a:lnSpc>
                <a:spcPct val="150000"/>
              </a:lnSpc>
            </a:pPr>
            <a:r>
              <a:rPr lang="es-ES" dirty="0" smtClean="0">
                <a:latin typeface="+mj-lt"/>
              </a:rPr>
              <a:t>Ser golpeados por caída de objetos </a:t>
            </a:r>
          </a:p>
          <a:p>
            <a:pPr>
              <a:lnSpc>
                <a:spcPct val="150000"/>
              </a:lnSpc>
            </a:pPr>
            <a:r>
              <a:rPr lang="es-ES" dirty="0" smtClean="0">
                <a:latin typeface="+mj-lt"/>
              </a:rPr>
              <a:t>Ser atrapados durante una excavación</a:t>
            </a:r>
            <a:endParaRPr lang="es-ES" dirty="0">
              <a:latin typeface="+mj-lt"/>
            </a:endParaRPr>
          </a:p>
        </p:txBody>
      </p:sp>
      <p:pic>
        <p:nvPicPr>
          <p:cNvPr id="5" name="Picture 3"/>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038600" y="1752600"/>
            <a:ext cx="2400300" cy="2211292"/>
          </a:xfrm>
          <a:prstGeom prst="rect">
            <a:avLst/>
          </a:prstGeom>
          <a:noFill/>
          <a:ln w="9525">
            <a:noFill/>
            <a:miter lim="800000"/>
            <a:headEnd/>
            <a:tailEnd/>
          </a:ln>
        </p:spPr>
      </p:pic>
      <p:pic>
        <p:nvPicPr>
          <p:cNvPr id="6" name="Picture 1030" descr="G:\Photos\Hazards-JPG Filter\Slide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38600" y="3962400"/>
            <a:ext cx="2362200" cy="2224564"/>
          </a:xfrm>
          <a:prstGeom prst="rect">
            <a:avLst/>
          </a:prstGeom>
          <a:noFill/>
        </p:spPr>
      </p:pic>
      <p:pic>
        <p:nvPicPr>
          <p:cNvPr id="7" name="Picture 2" descr="J:\Construction\Instructor resources\falling_flying.jpg"/>
          <p:cNvPicPr>
            <a:picLocks noChangeAspect="1" noChangeArrowheads="1"/>
          </p:cNvPicPr>
          <p:nvPr/>
        </p:nvPicPr>
        <p:blipFill>
          <a:blip r:embed="rId5" cstate="print"/>
          <a:srcRect/>
          <a:stretch>
            <a:fillRect/>
          </a:stretch>
        </p:blipFill>
        <p:spPr bwMode="auto">
          <a:xfrm>
            <a:off x="6400800" y="1752600"/>
            <a:ext cx="2057400" cy="2209798"/>
          </a:xfrm>
          <a:prstGeom prst="rect">
            <a:avLst/>
          </a:prstGeom>
          <a:noFill/>
        </p:spPr>
      </p:pic>
      <p:pic>
        <p:nvPicPr>
          <p:cNvPr id="8" name="Picture 5" descr="C:\PowerPoint Presentations\CONSTRUCTION\Approved\Fall Protection\No fall prot-EE per concrete oper.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00800" y="3962400"/>
            <a:ext cx="2057400" cy="2133600"/>
          </a:xfrm>
          <a:prstGeom prst="rect">
            <a:avLst/>
          </a:prstGeom>
          <a:noFill/>
          <a:ln w="9525">
            <a:solidFill>
              <a:schemeClr val="accent2"/>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1143000"/>
          </a:xfrm>
        </p:spPr>
        <p:txBody>
          <a:bodyPr/>
          <a:lstStyle/>
          <a:p>
            <a:r>
              <a:rPr lang="es-ES" sz="3600" b="1" dirty="0" smtClean="0"/>
              <a:t>Factores que plantean riesgos para los empleados</a:t>
            </a:r>
            <a:endParaRPr lang="en-US" sz="3600" b="1" dirty="0"/>
          </a:p>
        </p:txBody>
      </p:sp>
      <p:sp>
        <p:nvSpPr>
          <p:cNvPr id="3" name="Content Placeholder 2"/>
          <p:cNvSpPr>
            <a:spLocks noGrp="1"/>
          </p:cNvSpPr>
          <p:nvPr>
            <p:ph idx="1"/>
          </p:nvPr>
        </p:nvSpPr>
        <p:spPr>
          <a:xfrm>
            <a:off x="304800" y="1828800"/>
            <a:ext cx="8839200" cy="4419600"/>
          </a:xfrm>
        </p:spPr>
        <p:txBody>
          <a:bodyPr/>
          <a:lstStyle/>
          <a:p>
            <a:pPr>
              <a:lnSpc>
                <a:spcPct val="150000"/>
              </a:lnSpc>
            </a:pPr>
            <a:r>
              <a:rPr lang="es-ES" sz="3200" dirty="0" smtClean="0"/>
              <a:t>Clasificación de suelos </a:t>
            </a:r>
          </a:p>
          <a:p>
            <a:pPr>
              <a:lnSpc>
                <a:spcPct val="150000"/>
              </a:lnSpc>
            </a:pPr>
            <a:r>
              <a:rPr lang="es-ES" sz="3200" dirty="0" smtClean="0"/>
              <a:t>Profundidad de corte </a:t>
            </a:r>
          </a:p>
          <a:p>
            <a:pPr>
              <a:lnSpc>
                <a:spcPct val="150000"/>
              </a:lnSpc>
            </a:pPr>
            <a:r>
              <a:rPr lang="es-ES" sz="3200" dirty="0" smtClean="0"/>
              <a:t>Contenido de agua en el suelo cambia debido al clima y otras operaciones en las cercanías</a:t>
            </a:r>
            <a:endParaRPr lang="en-US" sz="3200" dirty="0" smtClean="0"/>
          </a:p>
          <a:p>
            <a:pPr>
              <a:lnSpc>
                <a:spcPct val="150000"/>
              </a:lnSpc>
              <a:buNone/>
            </a:pPr>
            <a:endParaRPr lang="en-US" sz="3200" dirty="0" smtClean="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C537AE-B292-4003-9406-B83E0AC22C7F}" type="slidenum">
              <a:rPr lang="en-US"/>
              <a:pPr/>
              <a:t>41</a:t>
            </a:fld>
            <a:endParaRPr lang="en-US">
              <a:solidFill>
                <a:schemeClr val="bg2"/>
              </a:solidFill>
            </a:endParaRPr>
          </a:p>
        </p:txBody>
      </p:sp>
      <p:sp>
        <p:nvSpPr>
          <p:cNvPr id="148482" name="Rectangle 2"/>
          <p:cNvSpPr>
            <a:spLocks noGrp="1" noChangeArrowheads="1"/>
          </p:cNvSpPr>
          <p:nvPr>
            <p:ph type="title"/>
          </p:nvPr>
        </p:nvSpPr>
        <p:spPr>
          <a:xfrm>
            <a:off x="609600" y="0"/>
            <a:ext cx="7772400" cy="1447800"/>
          </a:xfrm>
        </p:spPr>
        <p:txBody>
          <a:bodyPr/>
          <a:lstStyle/>
          <a:p>
            <a:r>
              <a:rPr lang="en-US" sz="3800" b="1" dirty="0" smtClean="0"/>
              <a:t>TIPOS DE PROTECCION: </a:t>
            </a:r>
            <a:br>
              <a:rPr lang="en-US" sz="3800" b="1" dirty="0" smtClean="0"/>
            </a:br>
            <a:r>
              <a:rPr lang="en-US" sz="3800" b="1" dirty="0" smtClean="0"/>
              <a:t>Escudos</a:t>
            </a:r>
            <a:endParaRPr lang="en-US" sz="3800" b="1" dirty="0"/>
          </a:p>
        </p:txBody>
      </p:sp>
      <p:sp>
        <p:nvSpPr>
          <p:cNvPr id="148484" name="Rectangle 4"/>
          <p:cNvSpPr>
            <a:spLocks noGrp="1" noChangeArrowheads="1"/>
          </p:cNvSpPr>
          <p:nvPr>
            <p:ph type="body" sz="half" idx="2"/>
          </p:nvPr>
        </p:nvSpPr>
        <p:spPr>
          <a:xfrm>
            <a:off x="5391150" y="2286000"/>
            <a:ext cx="3448050" cy="2647950"/>
          </a:xfrm>
        </p:spPr>
        <p:txBody>
          <a:bodyPr/>
          <a:lstStyle/>
          <a:p>
            <a:pPr marL="0" indent="0">
              <a:buSzTx/>
              <a:buFontTx/>
              <a:buNone/>
            </a:pPr>
            <a:r>
              <a:rPr lang="es-ES" dirty="0" smtClean="0">
                <a:latin typeface="+mj-lt"/>
              </a:rPr>
              <a:t>Un escudo de trinchera fue construido alrededor de esta área de trabajo</a:t>
            </a:r>
            <a:endParaRPr lang="en-US" dirty="0">
              <a:latin typeface="+mj-lt"/>
            </a:endParaRPr>
          </a:p>
        </p:txBody>
      </p:sp>
      <p:pic>
        <p:nvPicPr>
          <p:cNvPr id="148488" name="Picture 8" descr="C:\A-MAIN FILE\OUTREACH\Presentation5\Slid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828800"/>
            <a:ext cx="4278313" cy="421957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C537AE-B292-4003-9406-B83E0AC22C7F}" type="slidenum">
              <a:rPr lang="en-US"/>
              <a:pPr/>
              <a:t>42</a:t>
            </a:fld>
            <a:endParaRPr lang="en-US">
              <a:solidFill>
                <a:schemeClr val="bg2"/>
              </a:solidFill>
            </a:endParaRPr>
          </a:p>
        </p:txBody>
      </p:sp>
      <p:sp>
        <p:nvSpPr>
          <p:cNvPr id="148482" name="Rectangle 2"/>
          <p:cNvSpPr>
            <a:spLocks noGrp="1" noChangeArrowheads="1"/>
          </p:cNvSpPr>
          <p:nvPr>
            <p:ph type="title"/>
          </p:nvPr>
        </p:nvSpPr>
        <p:spPr>
          <a:xfrm>
            <a:off x="685800" y="228600"/>
            <a:ext cx="7772400" cy="971550"/>
          </a:xfrm>
        </p:spPr>
        <p:txBody>
          <a:bodyPr/>
          <a:lstStyle/>
          <a:p>
            <a:r>
              <a:rPr lang="en-US" sz="3800" b="1" dirty="0" smtClean="0"/>
              <a:t>SISTEMA HYDRAULICO</a:t>
            </a:r>
            <a:endParaRPr lang="en-US" sz="3800" b="1" dirty="0"/>
          </a:p>
        </p:txBody>
      </p:sp>
      <p:sp>
        <p:nvSpPr>
          <p:cNvPr id="148484" name="Rectangle 4"/>
          <p:cNvSpPr>
            <a:spLocks noGrp="1" noChangeArrowheads="1"/>
          </p:cNvSpPr>
          <p:nvPr>
            <p:ph type="body" sz="half" idx="2"/>
          </p:nvPr>
        </p:nvSpPr>
        <p:spPr>
          <a:xfrm>
            <a:off x="5048250" y="2057400"/>
            <a:ext cx="3448050" cy="3810000"/>
          </a:xfrm>
        </p:spPr>
        <p:txBody>
          <a:bodyPr/>
          <a:lstStyle/>
          <a:p>
            <a:pPr>
              <a:buSzTx/>
              <a:buNone/>
            </a:pPr>
            <a:r>
              <a:rPr lang="es-ES" sz="2800" dirty="0" smtClean="0">
                <a:latin typeface="+mj-lt"/>
              </a:rPr>
              <a:t>Gatos hidráulicos facilitan la colocación del sistema en su lugar y ajustado pines de trinchera instalados en caso de fallo hidráulico</a:t>
            </a:r>
            <a:endParaRPr lang="en-US" sz="2800" dirty="0" smtClean="0">
              <a:latin typeface="+mj-lt"/>
            </a:endParaRPr>
          </a:p>
        </p:txBody>
      </p:sp>
      <p:pic>
        <p:nvPicPr>
          <p:cNvPr id="6" name="Picture 9" descr="C:\A-MAIN FILE\OUTREACH\Presentation2\hydraulic\Slid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 y="1905000"/>
            <a:ext cx="3965575" cy="429577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228600"/>
            <a:ext cx="7772400" cy="971550"/>
          </a:xfrm>
        </p:spPr>
        <p:txBody>
          <a:bodyPr/>
          <a:lstStyle/>
          <a:p>
            <a:r>
              <a:rPr lang="en-US" sz="3800" b="1" dirty="0" smtClean="0"/>
              <a:t>SYSTEMA DE SALIDA</a:t>
            </a:r>
            <a:endParaRPr lang="en-US" sz="3800" b="1" dirty="0"/>
          </a:p>
        </p:txBody>
      </p:sp>
      <p:sp>
        <p:nvSpPr>
          <p:cNvPr id="148484" name="Rectangle 4"/>
          <p:cNvSpPr>
            <a:spLocks noGrp="1" noChangeArrowheads="1"/>
          </p:cNvSpPr>
          <p:nvPr>
            <p:ph type="body" sz="half" idx="2"/>
          </p:nvPr>
        </p:nvSpPr>
        <p:spPr>
          <a:xfrm>
            <a:off x="304800" y="1676400"/>
            <a:ext cx="4087170" cy="3810000"/>
          </a:xfrm>
        </p:spPr>
        <p:txBody>
          <a:bodyPr/>
          <a:lstStyle/>
          <a:p>
            <a:pPr>
              <a:lnSpc>
                <a:spcPct val="90000"/>
              </a:lnSpc>
            </a:pPr>
            <a:r>
              <a:rPr lang="es-ES" sz="2800" dirty="0" smtClean="0">
                <a:latin typeface="+mj-lt"/>
              </a:rPr>
              <a:t>Una escalera, o rampa debe estar presente en las excavaciones que son 4 o más pies de profundidad y al menos de 25 pies de distancia de los empleados deben extender 3 pies por encima de la excavación</a:t>
            </a:r>
            <a:endParaRPr lang="en-US" sz="2800" dirty="0" smtClean="0">
              <a:latin typeface="+mj-lt"/>
            </a:endParaRPr>
          </a:p>
        </p:txBody>
      </p:sp>
      <p:pic>
        <p:nvPicPr>
          <p:cNvPr id="8" name="Picture 4" descr="S:\trench-haz-rec-3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1970" y="2254885"/>
            <a:ext cx="4523429" cy="3886200"/>
          </a:xfrm>
          <a:prstGeom prst="rect">
            <a:avLst/>
          </a:prstGeom>
          <a:noFill/>
          <a:ln w="9525">
            <a:solidFill>
              <a:srgbClr val="000099"/>
            </a:solidFill>
            <a:miter lim="800000"/>
            <a:headEnd/>
            <a:tailEnd/>
          </a:ln>
        </p:spPr>
      </p:pic>
      <p:sp>
        <p:nvSpPr>
          <p:cNvPr id="9" name="Text Box 6"/>
          <p:cNvSpPr txBox="1">
            <a:spLocks noChangeArrowheads="1"/>
          </p:cNvSpPr>
          <p:nvPr/>
        </p:nvSpPr>
        <p:spPr bwMode="auto">
          <a:xfrm>
            <a:off x="4862984" y="2438400"/>
            <a:ext cx="3581400" cy="641350"/>
          </a:xfrm>
          <a:prstGeom prst="rect">
            <a:avLst/>
          </a:prstGeom>
          <a:solidFill>
            <a:srgbClr val="00FF00"/>
          </a:solidFill>
          <a:ln w="9525">
            <a:noFill/>
            <a:miter lim="800000"/>
            <a:headEnd/>
            <a:tailEnd/>
          </a:ln>
          <a:effectLst/>
        </p:spPr>
        <p:txBody>
          <a:bodyPr>
            <a:spAutoFit/>
          </a:bodyPr>
          <a:lstStyle/>
          <a:p>
            <a:pPr>
              <a:spcBef>
                <a:spcPct val="50000"/>
              </a:spcBef>
            </a:pPr>
            <a:r>
              <a:rPr lang="en-US" sz="1800" b="1" dirty="0"/>
              <a:t>This ladder does not meet the requirements of the standard</a:t>
            </a:r>
            <a:endParaRPr lang="en-US" sz="1800" b="1" dirty="0">
              <a:latin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696200" cy="1143000"/>
          </a:xfrm>
        </p:spPr>
        <p:txBody>
          <a:bodyPr/>
          <a:lstStyle/>
          <a:p>
            <a:r>
              <a:rPr lang="es-ES" sz="3600" b="1" dirty="0" smtClean="0"/>
              <a:t>PELIGROS DE EXCAVACION</a:t>
            </a:r>
            <a:br>
              <a:rPr lang="es-ES" sz="3600" b="1" dirty="0" smtClean="0"/>
            </a:br>
            <a:r>
              <a:rPr lang="es-ES" sz="3600" b="1" dirty="0" smtClean="0"/>
              <a:t>Persona Competente</a:t>
            </a:r>
            <a:endParaRPr lang="es-ES" sz="3600" b="1" dirty="0"/>
          </a:p>
        </p:txBody>
      </p:sp>
      <p:sp>
        <p:nvSpPr>
          <p:cNvPr id="3" name="Content Placeholder 2"/>
          <p:cNvSpPr>
            <a:spLocks noGrp="1"/>
          </p:cNvSpPr>
          <p:nvPr>
            <p:ph idx="1"/>
          </p:nvPr>
        </p:nvSpPr>
        <p:spPr>
          <a:xfrm>
            <a:off x="304800" y="1828800"/>
            <a:ext cx="8610600" cy="4419600"/>
          </a:xfrm>
        </p:spPr>
        <p:txBody>
          <a:bodyPr/>
          <a:lstStyle/>
          <a:p>
            <a:pPr>
              <a:lnSpc>
                <a:spcPct val="90000"/>
              </a:lnSpc>
              <a:spcBef>
                <a:spcPct val="40000"/>
              </a:spcBef>
              <a:buFont typeface="Arial" pitchFamily="34" charset="0"/>
              <a:buChar char="•"/>
            </a:pPr>
            <a:r>
              <a:rPr kumimoji="1" lang="es-ES" sz="3200" dirty="0" smtClean="0"/>
              <a:t>Debe tener entrenamiento especifico y estar informado sobre:</a:t>
            </a:r>
          </a:p>
          <a:p>
            <a:pPr lvl="1">
              <a:lnSpc>
                <a:spcPct val="90000"/>
              </a:lnSpc>
              <a:spcBef>
                <a:spcPct val="40000"/>
              </a:spcBef>
              <a:buClr>
                <a:schemeClr val="bg2"/>
              </a:buClr>
              <a:buSzPct val="70000"/>
              <a:buFont typeface="Arial" pitchFamily="34" charset="0"/>
              <a:buChar char="•"/>
            </a:pPr>
            <a:r>
              <a:rPr kumimoji="1" lang="es-ES" sz="3200" dirty="0" smtClean="0"/>
              <a:t>Clasificación de suelo</a:t>
            </a:r>
          </a:p>
          <a:p>
            <a:pPr lvl="1">
              <a:lnSpc>
                <a:spcPct val="90000"/>
              </a:lnSpc>
              <a:spcBef>
                <a:spcPct val="40000"/>
              </a:spcBef>
              <a:buClr>
                <a:schemeClr val="bg2"/>
              </a:buClr>
              <a:buSzPct val="70000"/>
              <a:buFont typeface="Arial" pitchFamily="34" charset="0"/>
              <a:buChar char="•"/>
            </a:pPr>
            <a:r>
              <a:rPr kumimoji="1" lang="es-ES" sz="3200" dirty="0" smtClean="0"/>
              <a:t>Uso de sistemas de protección</a:t>
            </a:r>
          </a:p>
          <a:p>
            <a:pPr lvl="1">
              <a:lnSpc>
                <a:spcPct val="90000"/>
              </a:lnSpc>
              <a:spcBef>
                <a:spcPct val="40000"/>
              </a:spcBef>
              <a:buClr>
                <a:schemeClr val="bg2"/>
              </a:buClr>
              <a:buSzPct val="70000"/>
              <a:buFont typeface="Arial" pitchFamily="34" charset="0"/>
              <a:buChar char="•"/>
            </a:pPr>
            <a:r>
              <a:rPr kumimoji="1" lang="es-ES" sz="3200" dirty="0" smtClean="0"/>
              <a:t>Requisitos de la norma</a:t>
            </a:r>
          </a:p>
          <a:p>
            <a:pPr>
              <a:lnSpc>
                <a:spcPct val="90000"/>
              </a:lnSpc>
              <a:spcBef>
                <a:spcPct val="40000"/>
              </a:spcBef>
              <a:buFont typeface="Arial" pitchFamily="34" charset="0"/>
              <a:buChar char="•"/>
            </a:pPr>
            <a:r>
              <a:rPr kumimoji="1" lang="es-ES" sz="3200" dirty="0" smtClean="0"/>
              <a:t>Debe ser capaz de identificar peligros y esta autorizado a eliminar estos peligros</a:t>
            </a:r>
            <a:endParaRPr lang="es-ES" sz="3200" dirty="0" smtClean="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696200" cy="1143000"/>
          </a:xfrm>
        </p:spPr>
        <p:txBody>
          <a:bodyPr/>
          <a:lstStyle/>
          <a:p>
            <a:r>
              <a:rPr lang="es-ES" sz="3600" b="1" dirty="0" smtClean="0"/>
              <a:t>PELIGROS DE EXCAVACION</a:t>
            </a:r>
            <a:br>
              <a:rPr lang="es-ES" sz="3600" b="1" dirty="0" smtClean="0"/>
            </a:br>
            <a:r>
              <a:rPr lang="es-ES" sz="3600" b="1" dirty="0" smtClean="0"/>
              <a:t>Persona Competente</a:t>
            </a:r>
            <a:endParaRPr lang="es-ES" sz="3600" b="1" dirty="0"/>
          </a:p>
        </p:txBody>
      </p:sp>
      <p:sp>
        <p:nvSpPr>
          <p:cNvPr id="3" name="Content Placeholder 2"/>
          <p:cNvSpPr>
            <a:spLocks noGrp="1"/>
          </p:cNvSpPr>
          <p:nvPr>
            <p:ph idx="1"/>
          </p:nvPr>
        </p:nvSpPr>
        <p:spPr>
          <a:xfrm>
            <a:off x="304800" y="1828800"/>
            <a:ext cx="8610600" cy="4419600"/>
          </a:xfrm>
        </p:spPr>
        <p:txBody>
          <a:bodyPr/>
          <a:lstStyle/>
          <a:p>
            <a:pPr>
              <a:lnSpc>
                <a:spcPct val="90000"/>
              </a:lnSpc>
              <a:spcBef>
                <a:spcPct val="40000"/>
              </a:spcBef>
              <a:buSzPct val="80000"/>
              <a:buFont typeface="Arial" pitchFamily="34" charset="0"/>
              <a:buChar char="•"/>
            </a:pPr>
            <a:r>
              <a:rPr lang="es-ES" sz="2600" dirty="0" smtClean="0"/>
              <a:t>UNA PERSONA COMPETENTE DEBE REALIZAR INSPECCIONES DIARIAS DE EXCAVACIONES, LAS ZONAS ALREDEDOR DE ELLOS Y PROTECCIÓN DE SISTEMAS</a:t>
            </a:r>
          </a:p>
          <a:p>
            <a:pPr>
              <a:lnSpc>
                <a:spcPct val="90000"/>
              </a:lnSpc>
              <a:spcBef>
                <a:spcPct val="40000"/>
              </a:spcBef>
              <a:buSzPct val="80000"/>
              <a:buFont typeface="Arial" pitchFamily="34" charset="0"/>
              <a:buChar char="•"/>
            </a:pPr>
            <a:endParaRPr lang="es-ES" sz="2600" dirty="0" smtClean="0"/>
          </a:p>
          <a:p>
            <a:pPr>
              <a:lnSpc>
                <a:spcPct val="90000"/>
              </a:lnSpc>
              <a:spcBef>
                <a:spcPct val="40000"/>
              </a:spcBef>
              <a:buSzPct val="80000"/>
              <a:buFont typeface="Arial" pitchFamily="34" charset="0"/>
              <a:buChar char="•"/>
            </a:pPr>
            <a:r>
              <a:rPr lang="es-ES" sz="2600" dirty="0" smtClean="0"/>
              <a:t>ANTES DE QUE COMIENCE EL TRABAJO Y SI ES NECESARIO, DESPUÉS DE LLUVIAS, FUERTES VIENTOS O OTRO SUCESO QUE PUEDE AUMENTAR LOS RIESGOS, Y CUANDO RAZONABLEMENTE PUEDE ANTICIPAR UN EMPLEADO SERÁ EXPUESTO A PELIGROS.</a:t>
            </a:r>
            <a:endParaRPr lang="en-US" sz="2600" dirty="0" smtClean="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96200" cy="1143000"/>
          </a:xfrm>
        </p:spPr>
        <p:txBody>
          <a:bodyPr/>
          <a:lstStyle/>
          <a:p>
            <a:r>
              <a:rPr lang="en-US" sz="3600" b="1" dirty="0" smtClean="0"/>
              <a:t>RESUMEN</a:t>
            </a:r>
            <a:endParaRPr lang="en-US" sz="3600" b="1" dirty="0"/>
          </a:p>
        </p:txBody>
      </p:sp>
      <p:sp>
        <p:nvSpPr>
          <p:cNvPr id="3" name="Content Placeholder 2"/>
          <p:cNvSpPr>
            <a:spLocks noGrp="1"/>
          </p:cNvSpPr>
          <p:nvPr>
            <p:ph idx="1"/>
          </p:nvPr>
        </p:nvSpPr>
        <p:spPr>
          <a:xfrm>
            <a:off x="304800" y="1828800"/>
            <a:ext cx="8610600" cy="4419600"/>
          </a:xfrm>
        </p:spPr>
        <p:txBody>
          <a:bodyPr/>
          <a:lstStyle/>
          <a:p>
            <a:pPr>
              <a:lnSpc>
                <a:spcPct val="90000"/>
              </a:lnSpc>
              <a:spcBef>
                <a:spcPct val="50000"/>
              </a:spcBef>
              <a:buFontTx/>
              <a:buChar char="•"/>
            </a:pPr>
            <a:r>
              <a:rPr lang="es-ES" sz="2800" dirty="0" smtClean="0"/>
              <a:t>El mayor riesgo en una excavación es un derrumbe. </a:t>
            </a:r>
          </a:p>
          <a:p>
            <a:pPr>
              <a:lnSpc>
                <a:spcPct val="90000"/>
              </a:lnSpc>
              <a:spcBef>
                <a:spcPct val="50000"/>
              </a:spcBef>
              <a:buFontTx/>
              <a:buChar char="•"/>
            </a:pPr>
            <a:r>
              <a:rPr lang="es-ES" sz="2800" dirty="0" smtClean="0"/>
              <a:t>Empleados pueden protegerse mediante inclinado, blindaje y cimbrar la excavación. </a:t>
            </a:r>
          </a:p>
          <a:p>
            <a:pPr>
              <a:lnSpc>
                <a:spcPct val="90000"/>
              </a:lnSpc>
              <a:spcBef>
                <a:spcPct val="50000"/>
              </a:spcBef>
              <a:buFontTx/>
              <a:buChar char="•"/>
            </a:pPr>
            <a:r>
              <a:rPr lang="es-ES" sz="2800" dirty="0" smtClean="0"/>
              <a:t>Una persona competente es responsable de inspeccionar la excavación.   </a:t>
            </a:r>
          </a:p>
          <a:p>
            <a:pPr>
              <a:lnSpc>
                <a:spcPct val="90000"/>
              </a:lnSpc>
              <a:spcBef>
                <a:spcPct val="50000"/>
              </a:spcBef>
              <a:buFontTx/>
              <a:buChar char="•"/>
            </a:pPr>
            <a:r>
              <a:rPr lang="es-ES" sz="2800" dirty="0" smtClean="0"/>
              <a:t>Otros peligros de excavación incluyen la acumulación de agua, deficiencia de oxígeno, gases tóxicos, cataratas y equipos móviles</a:t>
            </a:r>
            <a:endParaRPr lang="en-US" sz="2800" dirty="0" smtClean="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latin typeface="Arial Black" pitchFamily="34" charset="0"/>
              </a:rPr>
              <a:t>OSHA </a:t>
            </a:r>
          </a:p>
        </p:txBody>
      </p:sp>
      <p:sp>
        <p:nvSpPr>
          <p:cNvPr id="20483" name="Rectangle 4"/>
          <p:cNvSpPr>
            <a:spLocks noGrp="1" noChangeArrowheads="1"/>
          </p:cNvSpPr>
          <p:nvPr>
            <p:ph type="body" idx="1"/>
          </p:nvPr>
        </p:nvSpPr>
        <p:spPr>
          <a:xfrm>
            <a:off x="762000" y="1752600"/>
            <a:ext cx="7696200" cy="4038600"/>
          </a:xfrm>
        </p:spPr>
        <p:txBody>
          <a:bodyPr/>
          <a:lstStyle/>
          <a:p>
            <a:pPr marL="0" indent="0">
              <a:buFont typeface="Wingdings" pitchFamily="2" charset="2"/>
              <a:buNone/>
            </a:pPr>
            <a:r>
              <a:rPr lang="es-US" sz="2800" dirty="0" smtClean="0"/>
              <a:t>Para reportar condiciones inseguras</a:t>
            </a:r>
          </a:p>
          <a:p>
            <a:pPr marL="0" indent="0">
              <a:buFont typeface="Wingdings" pitchFamily="2" charset="2"/>
              <a:buNone/>
            </a:pPr>
            <a:r>
              <a:rPr lang="es-US" sz="2800" dirty="0" smtClean="0"/>
              <a:t> 1-800-321-OSHA (6742) / TTY1-877-889-5627</a:t>
            </a:r>
          </a:p>
          <a:p>
            <a:pPr marL="0" indent="0">
              <a:buFont typeface="Wingdings" pitchFamily="2" charset="2"/>
              <a:buNone/>
            </a:pPr>
            <a:r>
              <a:rPr lang="es-US" sz="2800" dirty="0" smtClean="0"/>
              <a:t>Para quejas formales:</a:t>
            </a:r>
          </a:p>
          <a:p>
            <a:pPr marL="0" indent="0">
              <a:buFont typeface="Wingdings" pitchFamily="2" charset="2"/>
              <a:buNone/>
            </a:pPr>
            <a:r>
              <a:rPr lang="es-US" sz="2800" dirty="0" smtClean="0"/>
              <a:t>Para el formulario OSHA-7 visítenos en la web OSHA (</a:t>
            </a:r>
            <a:r>
              <a:rPr lang="es-US" sz="2800" dirty="0" smtClean="0">
                <a:hlinkClick r:id="rId3"/>
              </a:rPr>
              <a:t>www.osha.gov</a:t>
            </a:r>
            <a:r>
              <a:rPr lang="es-US" sz="2800" dirty="0" smtClean="0"/>
              <a:t>)</a:t>
            </a:r>
          </a:p>
          <a:p>
            <a:pPr marL="0" indent="0">
              <a:buFont typeface="Wingdings" pitchFamily="2" charset="2"/>
              <a:buNone/>
            </a:pPr>
            <a:endParaRPr lang="es-US" sz="2800" dirty="0" smtClean="0"/>
          </a:p>
          <a:p>
            <a:pPr marL="0" indent="0">
              <a:buFont typeface="Wingdings" pitchFamily="2" charset="2"/>
              <a:buNone/>
            </a:pPr>
            <a:r>
              <a:rPr lang="es-US" sz="2800" dirty="0" smtClean="0"/>
              <a:t>Para información sobre sus derechos visite la pagina de derechos del trabajador</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References</a:t>
            </a:r>
          </a:p>
        </p:txBody>
      </p:sp>
      <p:sp>
        <p:nvSpPr>
          <p:cNvPr id="21507" name="Content Placeholder 2"/>
          <p:cNvSpPr>
            <a:spLocks noGrp="1"/>
          </p:cNvSpPr>
          <p:nvPr>
            <p:ph idx="1"/>
          </p:nvPr>
        </p:nvSpPr>
        <p:spPr/>
        <p:txBody>
          <a:bodyPr/>
          <a:lstStyle/>
          <a:p>
            <a:r>
              <a:rPr lang="en-US" sz="2400" dirty="0" smtClean="0">
                <a:hlinkClick r:id="rId2" action="ppaction://hlinkfile" tooltip="29 CFR 1926 Subpart O"/>
              </a:rPr>
              <a:t>29 CFR 1926</a:t>
            </a:r>
            <a:r>
              <a:rPr lang="en-US" sz="2400" dirty="0" smtClean="0"/>
              <a:t>  Safety and Health Regulations for construction</a:t>
            </a:r>
          </a:p>
          <a:p>
            <a:r>
              <a:rPr lang="en-US" sz="2400" dirty="0" smtClean="0">
                <a:hlinkClick r:id="rId3" action="ppaction://hlinkfile" tooltip="29 CFR 1926.251"/>
              </a:rPr>
              <a:t>29 CFR 1926.</a:t>
            </a:r>
            <a:r>
              <a:rPr lang="en-US" sz="2400" dirty="0" smtClean="0"/>
              <a:t>Subpart E- Personal Protective Equipment</a:t>
            </a:r>
          </a:p>
          <a:p>
            <a:r>
              <a:rPr lang="en-US" sz="2400" dirty="0" smtClean="0">
                <a:hlinkClick r:id="rId3" action="ppaction://hlinkfile" tooltip="29 CFR 1926.251"/>
              </a:rPr>
              <a:t>29 CFR 1926</a:t>
            </a:r>
            <a:r>
              <a:rPr lang="en-US" sz="2400" dirty="0" smtClean="0"/>
              <a:t> Subpart K – Electrical</a:t>
            </a:r>
          </a:p>
          <a:p>
            <a:r>
              <a:rPr lang="en-US" sz="2400" dirty="0" smtClean="0">
                <a:hlinkClick r:id="rId3" action="ppaction://hlinkfile" tooltip="29 CFR 1926.251"/>
              </a:rPr>
              <a:t>29 CFR 1926</a:t>
            </a:r>
            <a:r>
              <a:rPr lang="en-US" sz="2400" dirty="0" smtClean="0"/>
              <a:t> Subpart L – Scaffold</a:t>
            </a:r>
          </a:p>
          <a:p>
            <a:r>
              <a:rPr lang="en-US" sz="2400" dirty="0" smtClean="0">
                <a:hlinkClick r:id="rId3" action="ppaction://hlinkfile" tooltip="29 CFR 1926.251"/>
              </a:rPr>
              <a:t>29 CFR 1926</a:t>
            </a:r>
            <a:r>
              <a:rPr lang="en-US" sz="2400" dirty="0" smtClean="0"/>
              <a:t> Subpart M – Fall Protection</a:t>
            </a:r>
          </a:p>
          <a:p>
            <a:r>
              <a:rPr lang="en-US" sz="2400" dirty="0" smtClean="0">
                <a:hlinkClick r:id="rId3" action="ppaction://hlinkfile" tooltip="29 CFR 1926.251"/>
              </a:rPr>
              <a:t>29 CFR 1926</a:t>
            </a:r>
            <a:r>
              <a:rPr lang="en-US" sz="2400" dirty="0" smtClean="0"/>
              <a:t> Subpart P – Excavations</a:t>
            </a:r>
          </a:p>
          <a:p>
            <a:r>
              <a:rPr lang="en-US" sz="2400" dirty="0" smtClean="0">
                <a:hlinkClick r:id="rId3" action="ppaction://hlinkfile" tooltip="29 CFR 1926.251"/>
              </a:rPr>
              <a:t>29 CFR 1926</a:t>
            </a:r>
            <a:r>
              <a:rPr lang="en-US" sz="2400" dirty="0" smtClean="0"/>
              <a:t> Subpart T - Demolition</a:t>
            </a:r>
            <a:r>
              <a:rPr lang="en-US" sz="2400" dirty="0" smtClean="0">
                <a:hlinkClick r:id="rId4" action="ppaction://hlinkfile" tooltip="29 CFR 1910.178"/>
              </a:rPr>
              <a:t> </a:t>
            </a:r>
            <a:endParaRPr lang="en-US" sz="2400" dirty="0" smtClean="0"/>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600" b="1" dirty="0">
              <a:latin typeface="+mn-lt"/>
            </a:endParaRPr>
          </a:p>
        </p:txBody>
      </p:sp>
      <p:sp>
        <p:nvSpPr>
          <p:cNvPr id="3" name="Content Placeholder 2"/>
          <p:cNvSpPr>
            <a:spLocks noGrp="1"/>
          </p:cNvSpPr>
          <p:nvPr>
            <p:ph idx="1"/>
          </p:nvPr>
        </p:nvSpPr>
        <p:spPr>
          <a:xfrm>
            <a:off x="762000" y="1752600"/>
            <a:ext cx="7696200" cy="4038600"/>
          </a:xfrm>
        </p:spPr>
        <p:txBody>
          <a:bodyPr/>
          <a:lstStyle/>
          <a:p>
            <a:endParaRPr lang="en-US" sz="2800" dirty="0" smtClean="0"/>
          </a:p>
          <a:p>
            <a:endParaRPr lang="en-US" sz="2800"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1752600"/>
            <a:ext cx="3657600" cy="2209800"/>
          </a:xfrm>
          <a:prstGeom prst="rect">
            <a:avLst/>
          </a:prstGeom>
          <a:noFill/>
          <a:ln w="9525">
            <a:noFill/>
            <a:miter lim="800000"/>
            <a:headEnd/>
            <a:tailEnd/>
          </a:ln>
        </p:spPr>
      </p:pic>
      <p:sp>
        <p:nvSpPr>
          <p:cNvPr id="6" name="TextBox 5"/>
          <p:cNvSpPr txBox="1"/>
          <p:nvPr/>
        </p:nvSpPr>
        <p:spPr>
          <a:xfrm>
            <a:off x="609600" y="2286000"/>
            <a:ext cx="338554" cy="461665"/>
          </a:xfrm>
          <a:prstGeom prst="rect">
            <a:avLst/>
          </a:prstGeom>
          <a:noFill/>
        </p:spPr>
        <p:txBody>
          <a:bodyPr wrap="none" rtlCol="0">
            <a:spAutoFit/>
          </a:bodyPr>
          <a:lstStyle/>
          <a:p>
            <a:r>
              <a:rPr lang="en-US" sz="2400" b="1" dirty="0" smtClean="0">
                <a:solidFill>
                  <a:schemeClr val="bg1"/>
                </a:solidFill>
              </a:rPr>
              <a:t>1</a:t>
            </a:r>
            <a:endParaRPr lang="en-US" sz="2400" b="1" dirty="0">
              <a:solidFill>
                <a:schemeClr val="bg1"/>
              </a:solidFill>
            </a:endParaRPr>
          </a:p>
        </p:txBody>
      </p:sp>
      <p:pic>
        <p:nvPicPr>
          <p:cNvPr id="7" name="Picture 1030" descr="G:\Photos\Hazards-JPG Filter\Slide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0" y="1752600"/>
            <a:ext cx="3429000" cy="2224564"/>
          </a:xfrm>
          <a:prstGeom prst="rect">
            <a:avLst/>
          </a:prstGeom>
          <a:noFill/>
        </p:spPr>
      </p:pic>
      <p:pic>
        <p:nvPicPr>
          <p:cNvPr id="9" name="Picture 5" descr="C:\PowerPoint Presentations\CONSTRUCTION\Approved\Fall Protection\No fall prot-EE per concrete ope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4400" y="3962400"/>
            <a:ext cx="3581400" cy="2362200"/>
          </a:xfrm>
          <a:prstGeom prst="rect">
            <a:avLst/>
          </a:prstGeom>
          <a:noFill/>
          <a:ln w="9525">
            <a:solidFill>
              <a:schemeClr val="accent2"/>
            </a:solidFill>
            <a:miter lim="800000"/>
            <a:headEnd/>
            <a:tailEnd/>
          </a:ln>
        </p:spPr>
      </p:pic>
      <p:pic>
        <p:nvPicPr>
          <p:cNvPr id="1026" name="Picture 2" descr="J:\Construction\Instructor resources\falling_flying.jpg"/>
          <p:cNvPicPr>
            <a:picLocks noChangeAspect="1" noChangeArrowheads="1"/>
          </p:cNvPicPr>
          <p:nvPr/>
        </p:nvPicPr>
        <p:blipFill>
          <a:blip r:embed="rId6" cstate="print"/>
          <a:srcRect/>
          <a:stretch>
            <a:fillRect/>
          </a:stretch>
        </p:blipFill>
        <p:spPr bwMode="auto">
          <a:xfrm>
            <a:off x="4495800" y="3962401"/>
            <a:ext cx="3429000" cy="2362199"/>
          </a:xfrm>
          <a:prstGeom prst="rect">
            <a:avLst/>
          </a:prstGeom>
          <a:noFill/>
        </p:spPr>
      </p:pic>
    </p:spTree>
    <p:extLst>
      <p:ext uri="{BB962C8B-B14F-4D97-AF65-F5344CB8AC3E}">
        <p14:creationId xmlns:p14="http://schemas.microsoft.com/office/powerpoint/2010/main" val="643648823"/>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PROTECCION DE CAIDAS</a:t>
            </a:r>
            <a:endParaRPr lang="en-US" sz="3600" b="1" dirty="0"/>
          </a:p>
        </p:txBody>
      </p:sp>
      <p:sp>
        <p:nvSpPr>
          <p:cNvPr id="3" name="Content Placeholder 2"/>
          <p:cNvSpPr>
            <a:spLocks noGrp="1"/>
          </p:cNvSpPr>
          <p:nvPr>
            <p:ph idx="1"/>
          </p:nvPr>
        </p:nvSpPr>
        <p:spPr/>
        <p:txBody>
          <a:bodyPr/>
          <a:lstStyle/>
          <a:p>
            <a:pPr>
              <a:buNone/>
            </a:pPr>
            <a:r>
              <a:rPr lang="es-ES" dirty="0" smtClean="0">
                <a:latin typeface="+mj-lt"/>
              </a:rPr>
              <a:t>Esta sección discutirá</a:t>
            </a:r>
          </a:p>
          <a:p>
            <a:endParaRPr lang="es-ES" dirty="0" smtClean="0">
              <a:latin typeface="+mj-lt"/>
            </a:endParaRPr>
          </a:p>
          <a:p>
            <a:r>
              <a:rPr lang="es-ES" dirty="0" smtClean="0">
                <a:latin typeface="+mj-lt"/>
              </a:rPr>
              <a:t>Condiciones de trabajo que requieren del uso de protección contra caídas</a:t>
            </a:r>
          </a:p>
          <a:p>
            <a:r>
              <a:rPr lang="es-ES" dirty="0" smtClean="0">
                <a:latin typeface="+mj-lt"/>
              </a:rPr>
              <a:t>Opciones disponibles para proteger a los trabajadores de protección de caída</a:t>
            </a:r>
          </a:p>
        </p:txBody>
      </p:sp>
    </p:spTree>
    <p:extLst>
      <p:ext uri="{BB962C8B-B14F-4D97-AF65-F5344CB8AC3E}">
        <p14:creationId xmlns:p14="http://schemas.microsoft.com/office/powerpoint/2010/main" val="29486326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s-ES" dirty="0" smtClean="0">
                <a:latin typeface="+mj-lt"/>
              </a:rPr>
              <a:t>Las caídas son la causa principal de muertes y fatalidades en la industria de construcción. </a:t>
            </a:r>
          </a:p>
          <a:p>
            <a:r>
              <a:rPr lang="es-ES" dirty="0" smtClean="0">
                <a:latin typeface="+mj-lt"/>
              </a:rPr>
              <a:t>Las condiciones que requieren del uso de protección de caída</a:t>
            </a:r>
          </a:p>
          <a:p>
            <a:r>
              <a:rPr lang="es-ES" dirty="0" smtClean="0">
                <a:latin typeface="+mj-lt"/>
              </a:rPr>
              <a:t>Una caída de tan sólo 4-6 pies puede causar la pérdida de trabajo y en algunos casos la muerte</a:t>
            </a:r>
          </a:p>
        </p:txBody>
      </p:sp>
      <p:sp>
        <p:nvSpPr>
          <p:cNvPr id="5" name="Title 1"/>
          <p:cNvSpPr>
            <a:spLocks noGrp="1"/>
          </p:cNvSpPr>
          <p:nvPr>
            <p:ph type="title"/>
          </p:nvPr>
        </p:nvSpPr>
        <p:spPr>
          <a:xfrm>
            <a:off x="762000" y="533400"/>
            <a:ext cx="7696200" cy="1143000"/>
          </a:xfrm>
        </p:spPr>
        <p:txBody>
          <a:bodyPr/>
          <a:lstStyle/>
          <a:p>
            <a:r>
              <a:rPr lang="en-US" sz="3600" b="1" dirty="0" smtClean="0"/>
              <a:t>PROTECCION DE CAIDAS</a:t>
            </a:r>
            <a:endParaRPr lang="en-US" sz="3600" b="1" dirty="0"/>
          </a:p>
        </p:txBody>
      </p:sp>
    </p:spTree>
    <p:extLst>
      <p:ext uri="{BB962C8B-B14F-4D97-AF65-F5344CB8AC3E}">
        <p14:creationId xmlns:p14="http://schemas.microsoft.com/office/powerpoint/2010/main" val="29486326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600" b="1" dirty="0" smtClean="0"/>
              <a:t>CUANDO SE NECESITA PROTECCIÓN DE CAÍDA</a:t>
            </a:r>
            <a:endParaRPr lang="en-US" sz="3600" b="1" dirty="0"/>
          </a:p>
        </p:txBody>
      </p:sp>
      <p:sp>
        <p:nvSpPr>
          <p:cNvPr id="3" name="Content Placeholder 2"/>
          <p:cNvSpPr>
            <a:spLocks noGrp="1"/>
          </p:cNvSpPr>
          <p:nvPr>
            <p:ph sz="half" idx="1"/>
          </p:nvPr>
        </p:nvSpPr>
        <p:spPr/>
        <p:txBody>
          <a:bodyPr/>
          <a:lstStyle/>
          <a:p>
            <a:r>
              <a:rPr lang="es-ES" sz="3200" dirty="0" smtClean="0">
                <a:latin typeface="Arial" pitchFamily="34" charset="0"/>
                <a:cs typeface="Arial" pitchFamily="34" charset="0"/>
              </a:rPr>
              <a:t>Pasarelas &amp; rampas</a:t>
            </a:r>
          </a:p>
          <a:p>
            <a:r>
              <a:rPr lang="es-ES" sz="3200" dirty="0" smtClean="0">
                <a:latin typeface="Arial" pitchFamily="34" charset="0"/>
                <a:cs typeface="Arial" pitchFamily="34" charset="0"/>
              </a:rPr>
              <a:t>Paredes abiertas o expuestas</a:t>
            </a:r>
          </a:p>
          <a:p>
            <a:r>
              <a:rPr lang="es-ES" sz="3200" dirty="0" smtClean="0">
                <a:latin typeface="Arial" pitchFamily="34" charset="0"/>
                <a:cs typeface="Arial" pitchFamily="34" charset="0"/>
              </a:rPr>
              <a:t>Agujeros en el suelo</a:t>
            </a:r>
          </a:p>
          <a:p>
            <a:r>
              <a:rPr lang="es-ES" sz="3200" dirty="0" smtClean="0">
                <a:latin typeface="Arial" pitchFamily="34" charset="0"/>
                <a:cs typeface="Arial" pitchFamily="34" charset="0"/>
              </a:rPr>
              <a:t>Excavaciones</a:t>
            </a:r>
            <a:endParaRPr lang="es-ES" sz="3200" dirty="0">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s-ES" sz="3200" dirty="0" smtClean="0">
                <a:latin typeface="Arial" pitchFamily="34" charset="0"/>
                <a:cs typeface="Arial" pitchFamily="34" charset="0"/>
              </a:rPr>
              <a:t>Techos</a:t>
            </a:r>
          </a:p>
          <a:p>
            <a:r>
              <a:rPr lang="es-ES" sz="3200" dirty="0" smtClean="0">
                <a:latin typeface="Arial" pitchFamily="34" charset="0"/>
                <a:cs typeface="Arial" pitchFamily="34" charset="0"/>
              </a:rPr>
              <a:t>Aperturas en paredes</a:t>
            </a:r>
          </a:p>
          <a:p>
            <a:r>
              <a:rPr lang="es-ES" sz="3200" dirty="0" smtClean="0">
                <a:latin typeface="Arial" pitchFamily="34" charset="0"/>
                <a:cs typeface="Arial" pitchFamily="34" charset="0"/>
              </a:rPr>
              <a:t> Albañilería</a:t>
            </a:r>
          </a:p>
          <a:p>
            <a:r>
              <a:rPr lang="es-ES" sz="3200" dirty="0" smtClean="0">
                <a:latin typeface="Arial" pitchFamily="34" charset="0"/>
                <a:cs typeface="Arial" pitchFamily="34" charset="0"/>
              </a:rPr>
              <a:t>Construcción residencial</a:t>
            </a:r>
          </a:p>
          <a:p>
            <a:endParaRPr lang="es-ES" sz="3200"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PowerPoint Presentations\CONSTRUCTION\Approved\Fall Protection\fall protection-1926\Slide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1800" y="2133600"/>
            <a:ext cx="2209800" cy="3705226"/>
          </a:xfrm>
          <a:prstGeom prst="rect">
            <a:avLst/>
          </a:prstGeom>
          <a:noFill/>
          <a:ln w="9525">
            <a:solidFill>
              <a:schemeClr val="accent2"/>
            </a:solidFill>
            <a:miter lim="800000"/>
            <a:headEnd/>
            <a:tailEnd/>
          </a:ln>
        </p:spPr>
      </p:pic>
      <p:sp>
        <p:nvSpPr>
          <p:cNvPr id="3" name="Content Placeholder 2"/>
          <p:cNvSpPr>
            <a:spLocks noGrp="1"/>
          </p:cNvSpPr>
          <p:nvPr>
            <p:ph sz="half" idx="1"/>
          </p:nvPr>
        </p:nvSpPr>
        <p:spPr/>
        <p:txBody>
          <a:bodyPr/>
          <a:lstStyle/>
          <a:p>
            <a:r>
              <a:rPr lang="es-ES" dirty="0" smtClean="0">
                <a:latin typeface="Arial" pitchFamily="34" charset="0"/>
                <a:cs typeface="Arial" pitchFamily="34" charset="0"/>
              </a:rPr>
              <a:t>Redes de seguridad</a:t>
            </a:r>
          </a:p>
          <a:p>
            <a:r>
              <a:rPr lang="es-ES" dirty="0" smtClean="0">
                <a:latin typeface="Arial" pitchFamily="34" charset="0"/>
                <a:cs typeface="Arial" pitchFamily="34" charset="0"/>
              </a:rPr>
              <a:t>Pasamanos</a:t>
            </a:r>
          </a:p>
          <a:p>
            <a:r>
              <a:rPr lang="es-ES" dirty="0" smtClean="0">
                <a:latin typeface="Arial" pitchFamily="34" charset="0"/>
                <a:cs typeface="Arial" pitchFamily="34" charset="0"/>
              </a:rPr>
              <a:t>Arnés de seguridad (PFAS)</a:t>
            </a:r>
          </a:p>
          <a:p>
            <a:r>
              <a:rPr lang="es-ES" i="1" dirty="0" smtClean="0">
                <a:latin typeface="Arial" pitchFamily="34" charset="0"/>
                <a:cs typeface="Arial" pitchFamily="34" charset="0"/>
              </a:rPr>
              <a:t>Protección contra caídas debe estar en posición antes que comience el trabajo</a:t>
            </a:r>
            <a:endParaRPr lang="es-ES" i="1" dirty="0">
              <a:latin typeface="Arial" pitchFamily="34" charset="0"/>
              <a:cs typeface="Arial" pitchFamily="34" charset="0"/>
            </a:endParaRPr>
          </a:p>
        </p:txBody>
      </p:sp>
      <p:pic>
        <p:nvPicPr>
          <p:cNvPr id="5" name="Picture 3" descr="C:\PowerPoint Presentations\CONSTRUCTION\Approved\Fall Protection\fall protection-1926\Slide6.JPG"/>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bwMode="auto">
          <a:xfrm>
            <a:off x="4495800" y="1752600"/>
            <a:ext cx="2362200" cy="2852642"/>
          </a:xfrm>
          <a:prstGeom prst="rect">
            <a:avLst/>
          </a:prstGeom>
          <a:noFill/>
          <a:ln w="9525">
            <a:solidFill>
              <a:schemeClr val="accent2"/>
            </a:solidFill>
            <a:miter lim="800000"/>
            <a:headEnd/>
            <a:tailEnd/>
          </a:ln>
        </p:spPr>
      </p:pic>
      <p:pic>
        <p:nvPicPr>
          <p:cNvPr id="6" name="Picture 4" descr="C:\My Documents\1910-Sub D\1910 SUB D- General Requirements\Slide1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95800" y="4572000"/>
            <a:ext cx="2373838" cy="1647826"/>
          </a:xfrm>
          <a:prstGeom prst="rect">
            <a:avLst/>
          </a:prstGeom>
          <a:noFill/>
          <a:ln w="9525">
            <a:solidFill>
              <a:schemeClr val="accent2"/>
            </a:solidFill>
            <a:miter lim="800000"/>
            <a:headEnd/>
            <a:tailEnd/>
          </a:ln>
        </p:spPr>
      </p:pic>
      <p:sp>
        <p:nvSpPr>
          <p:cNvPr id="8" name="Title 1"/>
          <p:cNvSpPr>
            <a:spLocks noGrp="1"/>
          </p:cNvSpPr>
          <p:nvPr>
            <p:ph type="title"/>
          </p:nvPr>
        </p:nvSpPr>
        <p:spPr/>
        <p:txBody>
          <a:bodyPr/>
          <a:lstStyle/>
          <a:p>
            <a:r>
              <a:rPr lang="es-ES" sz="3600" b="1" dirty="0" smtClean="0"/>
              <a:t>OPCIONES DE PROTECCIÓN &amp; PREVENCIÓN DE CAÍDA</a:t>
            </a:r>
            <a:endParaRPr lang="en-US" sz="3600" b="1"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djacency">
  <a:themeElements>
    <a:clrScheme name="Custom 1">
      <a:dk1>
        <a:sysClr val="windowText" lastClr="000000"/>
      </a:dk1>
      <a:lt1>
        <a:sysClr val="window" lastClr="FFFFFF"/>
      </a:lt1>
      <a:dk2>
        <a:srgbClr val="205867"/>
      </a:dk2>
      <a:lt2>
        <a:srgbClr val="EEECE1"/>
      </a:lt2>
      <a:accent1>
        <a:srgbClr val="31859B"/>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CONSTRUCTION HAZARDS</Template>
  <TotalTime>282</TotalTime>
  <Words>3635</Words>
  <Application>Microsoft Office PowerPoint</Application>
  <PresentationFormat>On-screen Show (4:3)</PresentationFormat>
  <Paragraphs>395</Paragraphs>
  <Slides>48</Slides>
  <Notes>44</Notes>
  <HiddenSlides>1</HiddenSlides>
  <MMClips>0</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1_Studio</vt:lpstr>
      <vt:lpstr>Adjacency</vt:lpstr>
      <vt:lpstr>Studio</vt:lpstr>
      <vt:lpstr>PELIGROS EN LA CONSTRUCCION </vt:lpstr>
      <vt:lpstr>DESCARGA DE RESPONSABILIDAD</vt:lpstr>
      <vt:lpstr>   OBJECTIVOS</vt:lpstr>
      <vt:lpstr>Riesgos  principales en la construcción</vt:lpstr>
      <vt:lpstr>PowerPoint Presentation</vt:lpstr>
      <vt:lpstr>PROTECCION DE CAIDAS</vt:lpstr>
      <vt:lpstr>PROTECCION DE CAIDAS</vt:lpstr>
      <vt:lpstr>CUANDO SE NECESITA PROTECCIÓN DE CAÍDA</vt:lpstr>
      <vt:lpstr>OPCIONES DE PROTECCIÓN &amp; PREVENCIÓN DE CAÍDA</vt:lpstr>
      <vt:lpstr>PFAS</vt:lpstr>
      <vt:lpstr>PASAMANOS</vt:lpstr>
      <vt:lpstr>Redes de Seguridad</vt:lpstr>
      <vt:lpstr>Caída de Objetos </vt:lpstr>
      <vt:lpstr>RESUMEN</vt:lpstr>
      <vt:lpstr>Seguridad con la Electricidad</vt:lpstr>
      <vt:lpstr>SEGURIDAD CON LECTRICIDAD</vt:lpstr>
      <vt:lpstr>COMO TRABAJA</vt:lpstr>
      <vt:lpstr>SEGURIDAD CON ELECTRICIDAD</vt:lpstr>
      <vt:lpstr>Causas más frecuentes de accidentes eléctricos</vt:lpstr>
      <vt:lpstr>PELIGROS ELECTRICOS</vt:lpstr>
      <vt:lpstr>PELIGRO:  Piezas eléctricas expuestas</vt:lpstr>
      <vt:lpstr>      PELIGRO: Cables entrando cuadros eléctricos</vt:lpstr>
      <vt:lpstr>PELIGRO: Líneas Eléctricas</vt:lpstr>
      <vt:lpstr>PELIGRO: Líneas Eléctricas</vt:lpstr>
      <vt:lpstr>LESIONES MAS COMUNES</vt:lpstr>
      <vt:lpstr>Lesiones Comunes  golpes eléctricos y electrocución</vt:lpstr>
      <vt:lpstr>Lesiones más comunes  Quemaduras</vt:lpstr>
      <vt:lpstr>Lesiones más comunes  Caídas</vt:lpstr>
      <vt:lpstr>EQUIPO DE PROTECCION PERSONAL</vt:lpstr>
      <vt:lpstr>PRACTICAS SEGURAS</vt:lpstr>
      <vt:lpstr>PRACTICAS SEGURAS</vt:lpstr>
      <vt:lpstr>EN RESUMEN</vt:lpstr>
      <vt:lpstr>PowerPoint Presentation</vt:lpstr>
      <vt:lpstr>RIESGOS DE EXCAVACION Y ZANJAS</vt:lpstr>
      <vt:lpstr>RIESGOS DE EXCAVACION</vt:lpstr>
      <vt:lpstr>RIESGOS DE EXCAVACION</vt:lpstr>
      <vt:lpstr>RIESGOS DE EXCAVACION</vt:lpstr>
      <vt:lpstr>RIESGO DE EXCAVACION</vt:lpstr>
      <vt:lpstr>PROTECCION INADECUADA</vt:lpstr>
      <vt:lpstr>Factores que plantean riesgos para los empleados</vt:lpstr>
      <vt:lpstr>TIPOS DE PROTECCION:  Escudos</vt:lpstr>
      <vt:lpstr>SISTEMA HYDRAULICO</vt:lpstr>
      <vt:lpstr>SYSTEMA DE SALIDA</vt:lpstr>
      <vt:lpstr>PELIGROS DE EXCAVACION Persona Competente</vt:lpstr>
      <vt:lpstr>PELIGROS DE EXCAVACION Persona Competente</vt:lpstr>
      <vt:lpstr>RESUMEN</vt:lpstr>
      <vt:lpstr>OSHA </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HAZARDS</dc:title>
  <dc:creator>Dajona90</dc:creator>
  <cp:lastModifiedBy>Vosburgh, Linda - OSHA</cp:lastModifiedBy>
  <cp:revision>57</cp:revision>
  <dcterms:created xsi:type="dcterms:W3CDTF">2011-11-07T02:07:02Z</dcterms:created>
  <dcterms:modified xsi:type="dcterms:W3CDTF">2014-02-25T13:23:27Z</dcterms:modified>
</cp:coreProperties>
</file>