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25"/>
  </p:notesMasterIdLst>
  <p:handoutMasterIdLst>
    <p:handoutMasterId r:id="rId26"/>
  </p:handoutMasterIdLst>
  <p:sldIdLst>
    <p:sldId id="256" r:id="rId2"/>
    <p:sldId id="344" r:id="rId3"/>
    <p:sldId id="327" r:id="rId4"/>
    <p:sldId id="308" r:id="rId5"/>
    <p:sldId id="328" r:id="rId6"/>
    <p:sldId id="345" r:id="rId7"/>
    <p:sldId id="325" r:id="rId8"/>
    <p:sldId id="324" r:id="rId9"/>
    <p:sldId id="326" r:id="rId10"/>
    <p:sldId id="329" r:id="rId11"/>
    <p:sldId id="331" r:id="rId12"/>
    <p:sldId id="332" r:id="rId13"/>
    <p:sldId id="333" r:id="rId14"/>
    <p:sldId id="334" r:id="rId15"/>
    <p:sldId id="335" r:id="rId16"/>
    <p:sldId id="336" r:id="rId17"/>
    <p:sldId id="337" r:id="rId18"/>
    <p:sldId id="338" r:id="rId19"/>
    <p:sldId id="339" r:id="rId20"/>
    <p:sldId id="258" r:id="rId21"/>
    <p:sldId id="322" r:id="rId22"/>
    <p:sldId id="342" r:id="rId23"/>
    <p:sldId id="323" r:id="rId24"/>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55" autoAdjust="0"/>
    <p:restoredTop sz="89114" autoAdjust="0"/>
  </p:normalViewPr>
  <p:slideViewPr>
    <p:cSldViewPr>
      <p:cViewPr>
        <p:scale>
          <a:sx n="60" d="100"/>
          <a:sy n="60" d="100"/>
        </p:scale>
        <p:origin x="-1482" y="-486"/>
      </p:cViewPr>
      <p:guideLst>
        <p:guide orient="horz" pos="81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6" d="100"/>
        <a:sy n="116" d="100"/>
      </p:scale>
      <p:origin x="0" y="1758"/>
    </p:cViewPr>
  </p:sorterViewPr>
  <p:notesViewPr>
    <p:cSldViewPr>
      <p:cViewPr>
        <p:scale>
          <a:sx n="75" d="100"/>
          <a:sy n="75" d="100"/>
        </p:scale>
        <p:origin x="-1404" y="-60"/>
      </p:cViewPr>
      <p:guideLst>
        <p:guide orient="horz" pos="2934"/>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54350" cy="458788"/>
          </a:xfrm>
          <a:prstGeom prst="rect">
            <a:avLst/>
          </a:prstGeom>
          <a:noFill/>
          <a:ln>
            <a:noFill/>
          </a:ln>
          <a:effectLst/>
          <a:extLst/>
        </p:spPr>
        <p:txBody>
          <a:bodyPr vert="horz" wrap="square" lIns="91761" tIns="45881" rIns="91761" bIns="45881" numCol="1" anchor="t" anchorCtr="0" compatLnSpc="1">
            <a:prstTxWarp prst="textNoShape">
              <a:avLst/>
            </a:prstTxWarp>
          </a:bodyPr>
          <a:lstStyle>
            <a:lvl1pPr defTabSz="918922">
              <a:defRPr sz="1200">
                <a:latin typeface="Times New Roman" pitchFamily="18" charset="0"/>
              </a:defRPr>
            </a:lvl1pPr>
          </a:lstStyle>
          <a:p>
            <a:pPr>
              <a:defRPr/>
            </a:pPr>
            <a:endParaRPr lang="en-US"/>
          </a:p>
        </p:txBody>
      </p:sp>
      <p:sp>
        <p:nvSpPr>
          <p:cNvPr id="54275" name="Rectangle 3"/>
          <p:cNvSpPr>
            <a:spLocks noGrp="1" noChangeArrowheads="1"/>
          </p:cNvSpPr>
          <p:nvPr>
            <p:ph type="dt" sz="quarter" idx="1"/>
          </p:nvPr>
        </p:nvSpPr>
        <p:spPr bwMode="auto">
          <a:xfrm>
            <a:off x="3971925" y="0"/>
            <a:ext cx="3054350" cy="458788"/>
          </a:xfrm>
          <a:prstGeom prst="rect">
            <a:avLst/>
          </a:prstGeom>
          <a:noFill/>
          <a:ln>
            <a:noFill/>
          </a:ln>
          <a:effectLst/>
          <a:extLst/>
        </p:spPr>
        <p:txBody>
          <a:bodyPr vert="horz" wrap="square" lIns="91761" tIns="45881" rIns="91761" bIns="45881" numCol="1" anchor="t" anchorCtr="0" compatLnSpc="1">
            <a:prstTxWarp prst="textNoShape">
              <a:avLst/>
            </a:prstTxWarp>
          </a:bodyPr>
          <a:lstStyle>
            <a:lvl1pPr algn="r" defTabSz="918922">
              <a:defRPr sz="1200">
                <a:latin typeface="Times New Roman" pitchFamily="18" charset="0"/>
              </a:defRPr>
            </a:lvl1pPr>
          </a:lstStyle>
          <a:p>
            <a:pPr>
              <a:defRPr/>
            </a:pPr>
            <a:endParaRPr lang="en-US"/>
          </a:p>
        </p:txBody>
      </p:sp>
      <p:sp>
        <p:nvSpPr>
          <p:cNvPr id="54276" name="Rectangle 4"/>
          <p:cNvSpPr>
            <a:spLocks noGrp="1" noChangeArrowheads="1"/>
          </p:cNvSpPr>
          <p:nvPr>
            <p:ph type="ftr" sz="quarter" idx="2"/>
          </p:nvPr>
        </p:nvSpPr>
        <p:spPr bwMode="auto">
          <a:xfrm>
            <a:off x="0" y="8853488"/>
            <a:ext cx="3054350" cy="458787"/>
          </a:xfrm>
          <a:prstGeom prst="rect">
            <a:avLst/>
          </a:prstGeom>
          <a:noFill/>
          <a:ln>
            <a:noFill/>
          </a:ln>
          <a:effectLst/>
          <a:extLst/>
        </p:spPr>
        <p:txBody>
          <a:bodyPr vert="horz" wrap="square" lIns="91761" tIns="45881" rIns="91761" bIns="45881" numCol="1" anchor="b" anchorCtr="0" compatLnSpc="1">
            <a:prstTxWarp prst="textNoShape">
              <a:avLst/>
            </a:prstTxWarp>
          </a:bodyPr>
          <a:lstStyle>
            <a:lvl1pPr defTabSz="918922">
              <a:defRPr sz="1200">
                <a:latin typeface="Times New Roman" pitchFamily="18" charset="0"/>
              </a:defRPr>
            </a:lvl1pPr>
          </a:lstStyle>
          <a:p>
            <a:pPr>
              <a:defRPr/>
            </a:pPr>
            <a:endParaRPr lang="en-US"/>
          </a:p>
        </p:txBody>
      </p:sp>
      <p:sp>
        <p:nvSpPr>
          <p:cNvPr id="54277" name="Rectangle 5"/>
          <p:cNvSpPr>
            <a:spLocks noGrp="1" noChangeArrowheads="1"/>
          </p:cNvSpPr>
          <p:nvPr>
            <p:ph type="sldNum" sz="quarter" idx="3"/>
          </p:nvPr>
        </p:nvSpPr>
        <p:spPr bwMode="auto">
          <a:xfrm>
            <a:off x="3971925" y="8853488"/>
            <a:ext cx="3054350" cy="458787"/>
          </a:xfrm>
          <a:prstGeom prst="rect">
            <a:avLst/>
          </a:prstGeom>
          <a:noFill/>
          <a:ln>
            <a:noFill/>
          </a:ln>
          <a:effectLst/>
          <a:extLst/>
        </p:spPr>
        <p:txBody>
          <a:bodyPr vert="horz" wrap="square" lIns="91761" tIns="45881" rIns="91761" bIns="45881" numCol="1" anchor="b" anchorCtr="0" compatLnSpc="1">
            <a:prstTxWarp prst="textNoShape">
              <a:avLst/>
            </a:prstTxWarp>
          </a:bodyPr>
          <a:lstStyle>
            <a:lvl1pPr algn="r" defTabSz="918922">
              <a:defRPr sz="1200">
                <a:latin typeface="Times New Roman" pitchFamily="18" charset="0"/>
              </a:defRPr>
            </a:lvl1pPr>
          </a:lstStyle>
          <a:p>
            <a:pPr>
              <a:defRPr/>
            </a:pPr>
            <a:fld id="{F60F1664-5995-4909-A7B0-F7DE330B8F5E}" type="slidenum">
              <a:rPr lang="en-US"/>
              <a:pPr>
                <a:defRPr/>
              </a:pPr>
              <a:t>‹#›</a:t>
            </a:fld>
            <a:endParaRPr lang="en-US"/>
          </a:p>
        </p:txBody>
      </p:sp>
    </p:spTree>
    <p:extLst>
      <p:ext uri="{BB962C8B-B14F-4D97-AF65-F5344CB8AC3E}">
        <p14:creationId xmlns:p14="http://schemas.microsoft.com/office/powerpoint/2010/main" val="917294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44825" cy="466725"/>
          </a:xfrm>
          <a:prstGeom prst="rect">
            <a:avLst/>
          </a:prstGeom>
          <a:noFill/>
          <a:ln>
            <a:noFill/>
          </a:ln>
          <a:effectLst/>
          <a:extLst/>
        </p:spPr>
        <p:txBody>
          <a:bodyPr vert="horz" wrap="square" lIns="93504" tIns="46753" rIns="93504" bIns="46753"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28675" name="Rectangle 3"/>
          <p:cNvSpPr>
            <a:spLocks noGrp="1" noChangeArrowheads="1"/>
          </p:cNvSpPr>
          <p:nvPr>
            <p:ph type="dt" idx="1"/>
          </p:nvPr>
        </p:nvSpPr>
        <p:spPr bwMode="auto">
          <a:xfrm>
            <a:off x="3981450" y="0"/>
            <a:ext cx="3044825" cy="466725"/>
          </a:xfrm>
          <a:prstGeom prst="rect">
            <a:avLst/>
          </a:prstGeom>
          <a:noFill/>
          <a:ln>
            <a:noFill/>
          </a:ln>
          <a:effectLst/>
          <a:extLst/>
        </p:spPr>
        <p:txBody>
          <a:bodyPr vert="horz" wrap="square" lIns="93504" tIns="46753" rIns="93504" bIns="46753"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7652" name="Rectangle 4"/>
          <p:cNvSpPr>
            <a:spLocks noChangeArrowheads="1" noTextEdit="1"/>
          </p:cNvSpPr>
          <p:nvPr>
            <p:ph type="sldImg" idx="2"/>
          </p:nvPr>
        </p:nvSpPr>
        <p:spPr bwMode="auto">
          <a:xfrm>
            <a:off x="1184275" y="696913"/>
            <a:ext cx="46577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936625" y="4424363"/>
            <a:ext cx="5153025" cy="4191000"/>
          </a:xfrm>
          <a:prstGeom prst="rect">
            <a:avLst/>
          </a:prstGeom>
          <a:noFill/>
          <a:ln>
            <a:noFill/>
          </a:ln>
          <a:effectLst/>
          <a:extLst/>
        </p:spPr>
        <p:txBody>
          <a:bodyPr vert="horz" wrap="square" lIns="93504" tIns="46753" rIns="93504" bIns="467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920750" y="8486775"/>
            <a:ext cx="3756025" cy="825500"/>
          </a:xfrm>
          <a:prstGeom prst="rect">
            <a:avLst/>
          </a:prstGeom>
          <a:noFill/>
          <a:ln>
            <a:noFill/>
          </a:ln>
          <a:effectLst/>
          <a:extLst/>
        </p:spPr>
        <p:txBody>
          <a:bodyPr vert="horz" wrap="square" lIns="93504" tIns="46753" rIns="93504" bIns="46753" numCol="1" anchor="b" anchorCtr="0" compatLnSpc="1">
            <a:prstTxWarp prst="textNoShape">
              <a:avLst/>
            </a:prstTxWarp>
          </a:bodyPr>
          <a:lstStyle>
            <a:lvl1pPr>
              <a:defRPr sz="900">
                <a:latin typeface="Arial" charset="0"/>
              </a:defRPr>
            </a:lvl1pPr>
          </a:lstStyle>
          <a:p>
            <a:pPr>
              <a:defRPr/>
            </a:pPr>
            <a:r>
              <a:rPr lang="en-US"/>
              <a:t>11006115 Copyright </a:t>
            </a:r>
            <a:r>
              <a:rPr lang="en-US">
                <a:latin typeface="Symbol" pitchFamily="18" charset="2"/>
              </a:rPr>
              <a:t>ã1999 </a:t>
            </a:r>
            <a:r>
              <a:rPr lang="en-US"/>
              <a:t>Business &amp; Legal Reports, Inc.</a:t>
            </a:r>
          </a:p>
          <a:p>
            <a:pPr>
              <a:defRPr/>
            </a:pPr>
            <a:endParaRPr lang="en-US"/>
          </a:p>
          <a:p>
            <a:pPr>
              <a:defRPr/>
            </a:pPr>
            <a:endParaRPr lang="en-US"/>
          </a:p>
        </p:txBody>
      </p:sp>
      <p:sp>
        <p:nvSpPr>
          <p:cNvPr id="28679" name="Rectangle 7"/>
          <p:cNvSpPr>
            <a:spLocks noGrp="1" noChangeArrowheads="1"/>
          </p:cNvSpPr>
          <p:nvPr>
            <p:ph type="sldNum" sz="quarter" idx="5"/>
          </p:nvPr>
        </p:nvSpPr>
        <p:spPr bwMode="auto">
          <a:xfrm>
            <a:off x="3981450" y="8845550"/>
            <a:ext cx="3044825" cy="466725"/>
          </a:xfrm>
          <a:prstGeom prst="rect">
            <a:avLst/>
          </a:prstGeom>
          <a:noFill/>
          <a:ln>
            <a:noFill/>
          </a:ln>
          <a:effectLst/>
          <a:extLst/>
        </p:spPr>
        <p:txBody>
          <a:bodyPr vert="horz" wrap="square" lIns="93504" tIns="46753" rIns="93504" bIns="46753" numCol="1" anchor="b" anchorCtr="0" compatLnSpc="1">
            <a:prstTxWarp prst="textNoShape">
              <a:avLst/>
            </a:prstTxWarp>
          </a:bodyPr>
          <a:lstStyle>
            <a:lvl1pPr algn="r">
              <a:defRPr sz="1200">
                <a:latin typeface="Times New Roman" pitchFamily="18" charset="0"/>
              </a:defRPr>
            </a:lvl1pPr>
          </a:lstStyle>
          <a:p>
            <a:pPr>
              <a:defRPr/>
            </a:pPr>
            <a:fld id="{01C71D39-2E31-40FC-AF07-FB5343556981}" type="slidenum">
              <a:rPr lang="en-US"/>
              <a:pPr>
                <a:defRPr/>
              </a:pPr>
              <a:t>‹#›</a:t>
            </a:fld>
            <a:endParaRPr lang="en-US"/>
          </a:p>
        </p:txBody>
      </p:sp>
    </p:spTree>
    <p:extLst>
      <p:ext uri="{BB962C8B-B14F-4D97-AF65-F5344CB8AC3E}">
        <p14:creationId xmlns:p14="http://schemas.microsoft.com/office/powerpoint/2010/main" val="2619663291"/>
      </p:ext>
    </p:extLst>
  </p:cSld>
  <p:clrMap bg1="lt1" tx1="dk1" bg2="lt2" tx2="dk2" accent1="accent1" accent2="accent2" accent3="accent3" accent4="accent4" accent5="accent5" accent6="accent6" hlink="hlink" folHlink="folHlink"/>
  <p:hf hdr="0" dt="0"/>
  <p:notesStyle>
    <a:lvl1pPr marL="230188" indent="-230188" algn="l" rtl="0" eaLnBrk="0" fontAlgn="base" hangingPunct="0">
      <a:spcBef>
        <a:spcPct val="30000"/>
      </a:spcBef>
      <a:spcAft>
        <a:spcPct val="0"/>
      </a:spcAft>
      <a:buSzPct val="135000"/>
      <a:buChar char="•"/>
      <a:defRPr sz="1100" kern="1200">
        <a:solidFill>
          <a:schemeClr val="tx1"/>
        </a:solidFill>
        <a:latin typeface="Times New Roman" pitchFamily="18" charset="0"/>
        <a:ea typeface="+mn-ea"/>
        <a:cs typeface="+mn-cs"/>
      </a:defRPr>
    </a:lvl1pPr>
    <a:lvl2pPr marL="625475" indent="-111125" algn="l" rtl="0" eaLnBrk="0" fontAlgn="base" hangingPunct="0">
      <a:spcBef>
        <a:spcPct val="30000"/>
      </a:spcBef>
      <a:spcAft>
        <a:spcPct val="0"/>
      </a:spcAft>
      <a:buChar char="–"/>
      <a:defRPr sz="11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z="1400" smtClean="0">
              <a:latin typeface="Times New Roman" pitchFamily="18" charset="0"/>
            </a:endParaRPr>
          </a:p>
          <a:p>
            <a:endParaRPr lang="en-US" altLang="en-US" sz="1200" smtClean="0">
              <a:latin typeface="Times New Roman" pitchFamily="18" charset="0"/>
            </a:endParaRPr>
          </a:p>
        </p:txBody>
      </p:sp>
      <p:sp>
        <p:nvSpPr>
          <p:cNvPr id="2969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9FC359-E577-48B1-A1E9-31A1EEE8E6C9}" type="slidenum">
              <a:rPr lang="en-US" altLang="en-US" smtClean="0">
                <a:latin typeface="Times New Roman" pitchFamily="18" charset="0"/>
              </a:rPr>
              <a:pPr/>
              <a:t>1</a:t>
            </a:fld>
            <a:endParaRPr lang="en-US" altLang="en-US" smtClean="0">
              <a:latin typeface="Times New Roman" pitchFamily="18" charset="0"/>
            </a:endParaRPr>
          </a:p>
        </p:txBody>
      </p:sp>
      <p:sp>
        <p:nvSpPr>
          <p:cNvPr id="29700" name="Rectangle 2"/>
          <p:cNvSpPr>
            <a:spLocks noChangeArrowheads="1" noTextEdit="1"/>
          </p:cNvSpPr>
          <p:nvPr>
            <p:ph type="sldImg"/>
          </p:nvPr>
        </p:nvSpPr>
        <p:spPr>
          <a:ln/>
        </p:spPr>
      </p:sp>
      <p:sp>
        <p:nvSpPr>
          <p:cNvPr id="2970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smtClean="0"/>
              <a:t>Introduce yourself </a:t>
            </a:r>
          </a:p>
          <a:p>
            <a:pPr marL="0" indent="0">
              <a:buFontTx/>
              <a:buNone/>
            </a:pPr>
            <a:r>
              <a:rPr lang="en-US" altLang="en-US" smtClean="0"/>
              <a:t>Briefly describe location of emergency exits, restrooms, smoking and eating facilities State classroom rules.</a:t>
            </a:r>
          </a:p>
          <a:p>
            <a:pPr marL="0" indent="0">
              <a:buFontTx/>
              <a:buNone/>
            </a:pPr>
            <a:r>
              <a:rPr lang="en-US" altLang="en-US" smtClean="0"/>
              <a:t>Relate any applicable experience with class and start participant introductions.</a:t>
            </a:r>
          </a:p>
          <a:p>
            <a:pPr marL="0" indent="0">
              <a:buFontTx/>
              <a:buNone/>
            </a:pPr>
            <a:endParaRPr lang="en-US" altLang="en-US" smtClean="0"/>
          </a:p>
          <a:p>
            <a:pPr marL="0" indent="0">
              <a:buFontTx/>
              <a:buNone/>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Air purifying respirators filters atmospheric air: Single Strap dust mask can be used to provide comfort during pollen season. Not intended for Lead</a:t>
            </a:r>
          </a:p>
          <a:p>
            <a:r>
              <a:rPr lang="en-US" altLang="en-US" smtClean="0"/>
              <a:t>Dust mask must be NIOSH approved. Single strap mask are not NIOSH approved. </a:t>
            </a:r>
          </a:p>
          <a:p>
            <a:endParaRPr lang="en-US" altLang="en-US" smtClean="0"/>
          </a:p>
        </p:txBody>
      </p:sp>
      <p:sp>
        <p:nvSpPr>
          <p:cNvPr id="37892"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z="1400" smtClean="0"/>
          </a:p>
          <a:p>
            <a:endParaRPr lang="en-US" altLang="en-US" sz="1400" smtClean="0"/>
          </a:p>
        </p:txBody>
      </p:sp>
      <p:sp>
        <p:nvSpPr>
          <p:cNvPr id="378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C3911FC-0E71-4382-AB1E-B538C02B45AB}" type="slidenum">
              <a:rPr lang="en-US" altLang="en-US" smtClean="0">
                <a:latin typeface="Times New Roman" pitchFamily="18" charset="0"/>
              </a:rPr>
              <a:pPr/>
              <a:t>10</a:t>
            </a:fld>
            <a:endParaRPr lang="en-US"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Dust mask, Half Mask and Full Face respirators need to be test fitted to the user</a:t>
            </a:r>
          </a:p>
        </p:txBody>
      </p:sp>
      <p:sp>
        <p:nvSpPr>
          <p:cNvPr id="38916"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z="1400" smtClean="0"/>
          </a:p>
          <a:p>
            <a:endParaRPr lang="en-US" altLang="en-US" sz="1400" smtClean="0"/>
          </a:p>
        </p:txBody>
      </p:sp>
      <p:sp>
        <p:nvSpPr>
          <p:cNvPr id="389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3C242C-D195-4B1C-98CA-C6645F7EA165}" type="slidenum">
              <a:rPr lang="en-US" altLang="en-US" smtClean="0">
                <a:latin typeface="Times New Roman" pitchFamily="18" charset="0"/>
              </a:rPr>
              <a:pPr/>
              <a:t>11</a:t>
            </a:fld>
            <a:endParaRPr lang="en-US" alt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Must be test fitted</a:t>
            </a:r>
          </a:p>
          <a:p>
            <a:r>
              <a:rPr lang="en-US" altLang="en-US" smtClean="0"/>
              <a:t>Includes SCBA (Self Contained Breathing Apparatus)</a:t>
            </a:r>
          </a:p>
          <a:p>
            <a:r>
              <a:rPr lang="en-US" altLang="en-US" smtClean="0"/>
              <a:t>IDLH – Immediate Danger to Life and Health</a:t>
            </a:r>
          </a:p>
          <a:p>
            <a:pPr lvl="1"/>
            <a:r>
              <a:rPr lang="en-US" altLang="en-US" b="1" smtClean="0"/>
              <a:t>Poses immediate threat to life</a:t>
            </a:r>
          </a:p>
          <a:p>
            <a:pPr lvl="1"/>
            <a:r>
              <a:rPr lang="en-US" altLang="en-US" b="1" smtClean="0"/>
              <a:t>Would cause irreversible adverse health effects</a:t>
            </a:r>
          </a:p>
          <a:p>
            <a:pPr lvl="1"/>
            <a:r>
              <a:rPr lang="en-US" altLang="en-US" b="1" smtClean="0"/>
              <a:t>Would impair ability to escape from dangerous situation</a:t>
            </a:r>
          </a:p>
        </p:txBody>
      </p:sp>
      <p:sp>
        <p:nvSpPr>
          <p:cNvPr id="39940"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z="1400" smtClean="0"/>
          </a:p>
          <a:p>
            <a:endParaRPr lang="en-US" altLang="en-US" sz="1400" smtClean="0"/>
          </a:p>
        </p:txBody>
      </p:sp>
      <p:sp>
        <p:nvSpPr>
          <p:cNvPr id="3994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A81D440-8AE9-4EF9-BBD0-04D74D92C0FE}" type="slidenum">
              <a:rPr lang="en-US" altLang="en-US" smtClean="0">
                <a:latin typeface="Times New Roman" pitchFamily="18" charset="0"/>
              </a:rPr>
              <a:pPr/>
              <a:t>12</a:t>
            </a:fld>
            <a:endParaRPr lang="en-US" alt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SCBA minimum service life 30 minutes</a:t>
            </a:r>
          </a:p>
        </p:txBody>
      </p:sp>
      <p:sp>
        <p:nvSpPr>
          <p:cNvPr id="40964"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z="1400" smtClean="0"/>
          </a:p>
          <a:p>
            <a:endParaRPr lang="en-US" altLang="en-US" sz="1400" smtClean="0"/>
          </a:p>
        </p:txBody>
      </p:sp>
      <p:sp>
        <p:nvSpPr>
          <p:cNvPr id="4096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29AB7A0-35C8-4DF0-84F9-2FBC76DE0D73}" type="slidenum">
              <a:rPr lang="en-US" altLang="en-US" smtClean="0">
                <a:latin typeface="Times New Roman" pitchFamily="18" charset="0"/>
              </a:rPr>
              <a:pPr/>
              <a:t>13</a:t>
            </a:fld>
            <a:endParaRPr lang="en-US" alt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NIOSH – National Institute of safety and health</a:t>
            </a:r>
          </a:p>
          <a:p>
            <a:r>
              <a:rPr lang="en-US" altLang="en-US" smtClean="0"/>
              <a:t>An oxygen deficient atmosphere should be considered IDLH</a:t>
            </a:r>
          </a:p>
        </p:txBody>
      </p:sp>
      <p:sp>
        <p:nvSpPr>
          <p:cNvPr id="41988"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z="1400" smtClean="0"/>
          </a:p>
          <a:p>
            <a:endParaRPr lang="en-US" altLang="en-US" sz="1400" smtClean="0"/>
          </a:p>
        </p:txBody>
      </p:sp>
      <p:sp>
        <p:nvSpPr>
          <p:cNvPr id="4198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34D9F1-4CCC-400C-B515-6D63A2AEE9BD}" type="slidenum">
              <a:rPr lang="en-US" altLang="en-US" smtClean="0">
                <a:latin typeface="Times New Roman" pitchFamily="18" charset="0"/>
              </a:rPr>
              <a:pPr/>
              <a:t>14</a:t>
            </a:fld>
            <a:endParaRPr lang="en-US" alt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 oxygen deficient atmosphere should be considered IDLH</a:t>
            </a:r>
          </a:p>
          <a:p>
            <a:r>
              <a:rPr lang="en-US" altLang="en-US" smtClean="0"/>
              <a:t>SAR – Atmosphere supplying respirator where source of breathing is not carried by the user…</a:t>
            </a:r>
          </a:p>
        </p:txBody>
      </p:sp>
      <p:sp>
        <p:nvSpPr>
          <p:cNvPr id="43012"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z="1400" smtClean="0"/>
          </a:p>
          <a:p>
            <a:endParaRPr lang="en-US" altLang="en-US" sz="1400" smtClean="0"/>
          </a:p>
        </p:txBody>
      </p:sp>
      <p:sp>
        <p:nvSpPr>
          <p:cNvPr id="4301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916BF79-44EF-4249-8CED-1FD0B08B6C62}" type="slidenum">
              <a:rPr lang="en-US" altLang="en-US" smtClean="0">
                <a:latin typeface="Times New Roman" pitchFamily="18" charset="0"/>
              </a:rPr>
              <a:pPr/>
              <a:t>15</a:t>
            </a:fld>
            <a:endParaRPr lang="en-US" alt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other words use a respirator that meet or exceeds required level of protection</a:t>
            </a:r>
          </a:p>
        </p:txBody>
      </p:sp>
      <p:sp>
        <p:nvSpPr>
          <p:cNvPr id="44036"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z="1400" smtClean="0"/>
          </a:p>
          <a:p>
            <a:endParaRPr lang="en-US" altLang="en-US" sz="1400" smtClean="0"/>
          </a:p>
        </p:txBody>
      </p:sp>
      <p:sp>
        <p:nvSpPr>
          <p:cNvPr id="440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6FC2DA1-8C5F-48D3-BD35-27425E7E0512}" type="slidenum">
              <a:rPr lang="en-US" altLang="en-US" smtClean="0">
                <a:latin typeface="Times New Roman" pitchFamily="18" charset="0"/>
              </a:rPr>
              <a:pPr/>
              <a:t>16</a:t>
            </a:fld>
            <a:endParaRPr lang="en-US" alt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Employee need to be working in an environment that requires the use of a </a:t>
            </a:r>
            <a:r>
              <a:rPr lang="en-US" dirty="0" err="1" smtClean="0"/>
              <a:t>rerspirator</a:t>
            </a:r>
            <a:endParaRPr lang="en-US" dirty="0" smtClean="0"/>
          </a:p>
          <a:p>
            <a:pPr>
              <a:defRPr/>
            </a:pPr>
            <a:r>
              <a:rPr lang="en-US" dirty="0" smtClean="0"/>
              <a:t>Using a respirator may place physiological stress on the employee and varies with type of respirator, workplace conditions and medical status of the employee. </a:t>
            </a:r>
          </a:p>
          <a:p>
            <a:pPr>
              <a:defRPr/>
            </a:pPr>
            <a:r>
              <a:rPr lang="en-US" dirty="0" smtClean="0"/>
              <a:t>Evaluations is conducted before any fit test takes place by a physician designated by the employer.</a:t>
            </a:r>
          </a:p>
          <a:p>
            <a:pPr>
              <a:defRPr/>
            </a:pPr>
            <a:r>
              <a:rPr lang="en-US" dirty="0" smtClean="0"/>
              <a:t>Students refer to the provided attachment ( OSHA respirator questionnaire) </a:t>
            </a:r>
            <a:endParaRPr lang="en-US" sz="1050" dirty="0" smtClean="0"/>
          </a:p>
          <a:p>
            <a:pPr>
              <a:defRPr/>
            </a:pPr>
            <a:endParaRPr lang="en-US" dirty="0"/>
          </a:p>
        </p:txBody>
      </p:sp>
      <p:sp>
        <p:nvSpPr>
          <p:cNvPr id="45060"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z="1400" smtClean="0"/>
          </a:p>
          <a:p>
            <a:endParaRPr lang="en-US" altLang="en-US" sz="1400" smtClean="0"/>
          </a:p>
        </p:txBody>
      </p:sp>
      <p:sp>
        <p:nvSpPr>
          <p:cNvPr id="4506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9118481-4493-4165-83DA-0D15681A0392}" type="slidenum">
              <a:rPr lang="en-US" altLang="en-US" smtClean="0">
                <a:latin typeface="Times New Roman" pitchFamily="18" charset="0"/>
              </a:rPr>
              <a:pPr/>
              <a:t>17</a:t>
            </a:fld>
            <a:endParaRPr lang="en-US" alt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Must also pass a qualitative fit test</a:t>
            </a:r>
          </a:p>
          <a:p>
            <a:r>
              <a:rPr lang="en-US" altLang="en-US" smtClean="0"/>
              <a:t>Additional test should be conducted if any changes are noted, employee reports changes, or if a supervisor visually notes changes in employee condition or behavior</a:t>
            </a:r>
          </a:p>
          <a:p>
            <a:r>
              <a:rPr lang="en-US" altLang="en-US" smtClean="0"/>
              <a:t>Not only facial hair but also any other conditions like corrective glasses, dentures, or any condition that interfere with with a tight seal of the respirator.</a:t>
            </a:r>
          </a:p>
        </p:txBody>
      </p:sp>
      <p:sp>
        <p:nvSpPr>
          <p:cNvPr id="46084"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z="1400" smtClean="0"/>
          </a:p>
          <a:p>
            <a:endParaRPr lang="en-US" altLang="en-US" sz="1400" smtClean="0"/>
          </a:p>
        </p:txBody>
      </p:sp>
      <p:sp>
        <p:nvSpPr>
          <p:cNvPr id="4608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99E968E-40BB-4E7C-BDA2-3D178993E427}" type="slidenum">
              <a:rPr lang="en-US" altLang="en-US" smtClean="0">
                <a:latin typeface="Times New Roman" pitchFamily="18" charset="0"/>
              </a:rPr>
              <a:pPr/>
              <a:t>18</a:t>
            </a:fld>
            <a:endParaRPr lang="en-US" alt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Employer provide cleaning and disinfecting material for respirators</a:t>
            </a:r>
          </a:p>
          <a:p>
            <a:r>
              <a:rPr lang="en-US" altLang="en-US" smtClean="0"/>
              <a:t>Example of used by multiple employee will be training and fit testing</a:t>
            </a:r>
          </a:p>
          <a:p>
            <a:r>
              <a:rPr lang="en-US" altLang="en-US" smtClean="0"/>
              <a:t>Inspected before use include:</a:t>
            </a:r>
          </a:p>
          <a:p>
            <a:pPr lvl="1"/>
            <a:r>
              <a:rPr lang="en-US" altLang="en-US" smtClean="0"/>
              <a:t>Check for proper function</a:t>
            </a:r>
          </a:p>
          <a:p>
            <a:pPr lvl="1"/>
            <a:r>
              <a:rPr lang="en-US" altLang="en-US" smtClean="0"/>
              <a:t>Check all rubber parts for deterioration</a:t>
            </a:r>
          </a:p>
          <a:p>
            <a:pPr lvl="1"/>
            <a:r>
              <a:rPr lang="en-US" altLang="en-US" smtClean="0"/>
              <a:t>SCBA should be inspected montly</a:t>
            </a:r>
          </a:p>
          <a:p>
            <a:pPr lvl="1"/>
            <a:endParaRPr lang="en-US" altLang="en-US" smtClean="0"/>
          </a:p>
          <a:p>
            <a:pPr lvl="1"/>
            <a:endParaRPr lang="en-US" altLang="en-US" smtClean="0"/>
          </a:p>
          <a:p>
            <a:endParaRPr lang="en-US" altLang="en-US" smtClean="0"/>
          </a:p>
        </p:txBody>
      </p:sp>
      <p:sp>
        <p:nvSpPr>
          <p:cNvPr id="47108"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z="1400" smtClean="0"/>
          </a:p>
          <a:p>
            <a:endParaRPr lang="en-US" altLang="en-US" sz="1400" smtClean="0"/>
          </a:p>
        </p:txBody>
      </p:sp>
      <p:sp>
        <p:nvSpPr>
          <p:cNvPr id="4710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EE3CA7F-956B-4785-A5B6-4B2227873C1C}" type="slidenum">
              <a:rPr lang="en-US" altLang="en-US" smtClean="0">
                <a:latin typeface="Times New Roman" pitchFamily="18" charset="0"/>
              </a:rPr>
              <a:pPr/>
              <a:t>19</a:t>
            </a:fld>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49656D-2F0F-43B5-A244-1E442E151FBD}" type="slidenum">
              <a:rPr lang="en-US" altLang="en-US" smtClean="0">
                <a:latin typeface="Times New Roman" pitchFamily="18" charset="0"/>
              </a:rPr>
              <a:pPr/>
              <a:t>2</a:t>
            </a:fld>
            <a:endParaRPr lang="en-US" alt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z="1400" smtClean="0">
              <a:latin typeface="Times New Roman" pitchFamily="18" charset="0"/>
            </a:endParaRPr>
          </a:p>
          <a:p>
            <a:endParaRPr lang="en-US" altLang="en-US" sz="1200" smtClean="0">
              <a:latin typeface="Times New Roman" pitchFamily="18" charset="0"/>
            </a:endParaRPr>
          </a:p>
        </p:txBody>
      </p:sp>
      <p:sp>
        <p:nvSpPr>
          <p:cNvPr id="4813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9D7264D-5F31-47B4-881F-02B5E0D7C560}" type="slidenum">
              <a:rPr lang="en-US" altLang="en-US" smtClean="0">
                <a:latin typeface="Times New Roman" pitchFamily="18" charset="0"/>
              </a:rPr>
              <a:pPr/>
              <a:t>20</a:t>
            </a:fld>
            <a:endParaRPr lang="en-US" altLang="en-US" smtClean="0">
              <a:latin typeface="Times New Roman" pitchFamily="18" charset="0"/>
            </a:endParaRPr>
          </a:p>
        </p:txBody>
      </p:sp>
      <p:sp>
        <p:nvSpPr>
          <p:cNvPr id="48132" name="Rectangle 2"/>
          <p:cNvSpPr>
            <a:spLocks noChangeArrowheads="1" noTextEdit="1"/>
          </p:cNvSpPr>
          <p:nvPr>
            <p:ph type="sldImg"/>
          </p:nvPr>
        </p:nvSpPr>
        <p:spPr>
          <a:ln/>
        </p:spPr>
      </p:sp>
      <p:sp>
        <p:nvSpPr>
          <p:cNvPr id="4813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smtClean="0"/>
              <a:t>	This slide lists the main points to remember when working with electricity.</a:t>
            </a:r>
          </a:p>
          <a:p>
            <a:pPr>
              <a:buFontTx/>
              <a:buNone/>
            </a:pPr>
            <a:endParaRPr lang="en-US" altLang="en-US" smtClean="0"/>
          </a:p>
          <a:p>
            <a:pPr>
              <a:buFontTx/>
              <a:buNone/>
            </a:pPr>
            <a:endParaRPr lang="en-US" altLang="en-US" smtClean="0"/>
          </a:p>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z="1400" smtClean="0">
              <a:latin typeface="Times New Roman" pitchFamily="18" charset="0"/>
            </a:endParaRPr>
          </a:p>
          <a:p>
            <a:endParaRPr lang="en-US" altLang="en-US" sz="1200" smtClean="0">
              <a:latin typeface="Times New Roman" pitchFamily="18" charset="0"/>
            </a:endParaRPr>
          </a:p>
        </p:txBody>
      </p:sp>
      <p:sp>
        <p:nvSpPr>
          <p:cNvPr id="4915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B9BB6D1-5C0E-41E9-A663-9AF08DC29250}" type="slidenum">
              <a:rPr lang="en-US" altLang="en-US" smtClean="0">
                <a:latin typeface="Times New Roman" pitchFamily="18" charset="0"/>
              </a:rPr>
              <a:pPr/>
              <a:t>22</a:t>
            </a:fld>
            <a:endParaRPr lang="en-US" altLang="en-US" smtClean="0">
              <a:latin typeface="Times New Roman" pitchFamily="18" charset="0"/>
            </a:endParaRPr>
          </a:p>
        </p:txBody>
      </p:sp>
      <p:sp>
        <p:nvSpPr>
          <p:cNvPr id="49156" name="Rectangle 2"/>
          <p:cNvSpPr>
            <a:spLocks noChangeArrowheads="1" noTextEdit="1"/>
          </p:cNvSpPr>
          <p:nvPr>
            <p:ph type="sldImg"/>
          </p:nvPr>
        </p:nvSpPr>
        <p:spPr>
          <a:ln/>
        </p:spPr>
      </p:sp>
      <p:sp>
        <p:nvSpPr>
          <p:cNvPr id="4915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smtClean="0"/>
              <a:t>	OSHA is here to assist you in preventing injuries by providing training and assistance to ALL individuals. For more in formation please contact OSHA.</a:t>
            </a:r>
          </a:p>
          <a:p>
            <a:pPr>
              <a:buFontTx/>
              <a:buNone/>
            </a:pPr>
            <a:endParaRPr lang="en-US" altLang="en-US" smtClean="0"/>
          </a:p>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0724"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z="1400" smtClean="0">
              <a:latin typeface="Times New Roman" pitchFamily="18" charset="0"/>
            </a:endParaRPr>
          </a:p>
          <a:p>
            <a:endParaRPr lang="en-US" altLang="en-US" sz="1200" smtClean="0">
              <a:latin typeface="Times New Roman" pitchFamily="18" charset="0"/>
            </a:endParaRPr>
          </a:p>
        </p:txBody>
      </p:sp>
      <p:sp>
        <p:nvSpPr>
          <p:cNvPr id="307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A127294-E4E7-475C-809F-4A5F495D8F2F}" type="slidenum">
              <a:rPr lang="en-US" altLang="en-US" smtClean="0">
                <a:latin typeface="Times New Roman" pitchFamily="18" charset="0"/>
              </a:rPr>
              <a:pPr/>
              <a:t>3</a:t>
            </a:fld>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smtClean="0"/>
              <a:t>This standard applies to General Industry, (part 1910), Shipyards (part 1915), Marine Terminals (part 1917), Longshoring (part 1918), and Construction (part 1926).</a:t>
            </a:r>
          </a:p>
          <a:p>
            <a:pPr marL="0" indent="0">
              <a:buFontTx/>
              <a:buNone/>
            </a:pPr>
            <a:r>
              <a:rPr lang="en-US" altLang="en-US" smtClean="0"/>
              <a:t>29 CFR provides guidelines and procedures for the use of respirators, also provides instructions on how to create an effective program at the work place.</a:t>
            </a:r>
          </a:p>
          <a:p>
            <a:pPr marL="0" indent="0">
              <a:buFontTx/>
              <a:buNone/>
            </a:pPr>
            <a:endParaRPr lang="en-US" altLang="en-US" smtClean="0"/>
          </a:p>
        </p:txBody>
      </p:sp>
      <p:sp>
        <p:nvSpPr>
          <p:cNvPr id="31748"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z="1400" smtClean="0">
              <a:latin typeface="Times New Roman" pitchFamily="18" charset="0"/>
            </a:endParaRPr>
          </a:p>
          <a:p>
            <a:endParaRPr lang="en-US" altLang="en-US" sz="1200" smtClean="0">
              <a:latin typeface="Times New Roman" pitchFamily="18" charset="0"/>
            </a:endParaRPr>
          </a:p>
        </p:txBody>
      </p:sp>
      <p:sp>
        <p:nvSpPr>
          <p:cNvPr id="3174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FC056E4-C011-4EC0-8B29-2DCBC6A87081}" type="slidenum">
              <a:rPr lang="en-US" altLang="en-US" smtClean="0">
                <a:latin typeface="Times New Roman" pitchFamily="18" charset="0"/>
              </a:rPr>
              <a:pPr/>
              <a:t>4</a:t>
            </a:fld>
            <a:endParaRPr lang="en-US"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b="1" smtClean="0"/>
              <a:t>Engineering controls:</a:t>
            </a:r>
          </a:p>
          <a:p>
            <a:pPr marL="393700" lvl="1" indent="0"/>
            <a:r>
              <a:rPr lang="en-US" altLang="en-US" smtClean="0"/>
              <a:t>Mechanical ventilation (fans, exhaust systems, etc)</a:t>
            </a:r>
          </a:p>
          <a:p>
            <a:pPr marL="393700" lvl="1" indent="0"/>
            <a:r>
              <a:rPr lang="en-US" altLang="en-US" smtClean="0"/>
              <a:t>Isolate hazard in specific building </a:t>
            </a:r>
          </a:p>
          <a:p>
            <a:pPr marL="393700" lvl="1" indent="0"/>
            <a:r>
              <a:rPr lang="en-US" altLang="en-US" smtClean="0"/>
              <a:t>Use of less toxic chemicals</a:t>
            </a:r>
          </a:p>
          <a:p>
            <a:pPr marL="393700" lvl="1" indent="0"/>
            <a:endParaRPr lang="en-US" altLang="en-US" smtClean="0"/>
          </a:p>
          <a:p>
            <a:pPr marL="0" indent="0"/>
            <a:r>
              <a:rPr lang="en-US" altLang="en-US" b="1" smtClean="0"/>
              <a:t>Administrative controls</a:t>
            </a:r>
          </a:p>
          <a:p>
            <a:pPr marL="393700" lvl="1" indent="0"/>
            <a:r>
              <a:rPr lang="en-US" altLang="en-US" smtClean="0"/>
              <a:t>Provide respirators to employees</a:t>
            </a:r>
          </a:p>
          <a:p>
            <a:pPr marL="393700" lvl="1" indent="0"/>
            <a:r>
              <a:rPr lang="en-US" altLang="en-US" smtClean="0"/>
              <a:t>Training</a:t>
            </a:r>
          </a:p>
          <a:p>
            <a:pPr marL="393700" lvl="1" indent="0"/>
            <a:r>
              <a:rPr lang="en-US" altLang="en-US" smtClean="0"/>
              <a:t>Evaluations</a:t>
            </a:r>
          </a:p>
          <a:p>
            <a:pPr marL="0" indent="0">
              <a:buFontTx/>
              <a:buNone/>
            </a:pPr>
            <a:endParaRPr lang="en-US" altLang="en-US" smtClean="0"/>
          </a:p>
        </p:txBody>
      </p:sp>
      <p:sp>
        <p:nvSpPr>
          <p:cNvPr id="32772"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z="1400" smtClean="0">
              <a:latin typeface="Times New Roman" pitchFamily="18" charset="0"/>
            </a:endParaRPr>
          </a:p>
          <a:p>
            <a:endParaRPr lang="en-US" altLang="en-US" sz="1200" smtClean="0">
              <a:latin typeface="Times New Roman" pitchFamily="18" charset="0"/>
            </a:endParaRPr>
          </a:p>
        </p:txBody>
      </p:sp>
      <p:sp>
        <p:nvSpPr>
          <p:cNvPr id="327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D0F545-3D9D-4FED-AB5E-7B9827BDB3A9}" type="slidenum">
              <a:rPr lang="en-US" altLang="en-US" smtClean="0">
                <a:latin typeface="Times New Roman" pitchFamily="18" charset="0"/>
              </a:rPr>
              <a:pPr/>
              <a:t>5</a:t>
            </a:fld>
            <a:endParaRPr lang="en-US"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Respirators can be hot, bulky, heavy and just an overall hassle. But they can also be the difference between life and death. Give your workers a straight-forward look at why they need respirators, how to properly fit and maintain them and when to use certain types.</a:t>
            </a:r>
            <a:br>
              <a:rPr lang="en-US" altLang="en-US" smtClean="0"/>
            </a:br>
            <a:r>
              <a:rPr lang="en-US" altLang="en-US" smtClean="0"/>
              <a:t/>
            </a:r>
            <a:br>
              <a:rPr lang="en-US" altLang="en-US" smtClean="0"/>
            </a:br>
            <a:r>
              <a:rPr lang="en-US" altLang="en-US" smtClean="0"/>
              <a:t>Airborne hazards Control and respirator selection Fit test and fit check Care and maintenance</a:t>
            </a:r>
            <a:br>
              <a:rPr lang="en-US" altLang="en-US" smtClean="0"/>
            </a:br>
            <a:endParaRPr lang="en-US" altLang="en-US" smtClean="0"/>
          </a:p>
          <a:p>
            <a:endParaRPr lang="en-US" altLang="en-US" smtClean="0"/>
          </a:p>
          <a:p>
            <a:endParaRPr lang="en-US" altLang="en-US" smtClean="0"/>
          </a:p>
        </p:txBody>
      </p:sp>
      <p:sp>
        <p:nvSpPr>
          <p:cNvPr id="33796"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mtClean="0"/>
          </a:p>
          <a:p>
            <a:endParaRPr lang="en-US" altLang="en-US" smtClean="0"/>
          </a:p>
        </p:txBody>
      </p:sp>
      <p:sp>
        <p:nvSpPr>
          <p:cNvPr id="3379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DDBEA1-EC90-40BB-B650-B012704AE44F}" type="slidenum">
              <a:rPr lang="en-US" altLang="en-US" smtClean="0">
                <a:latin typeface="Times New Roman" pitchFamily="18" charset="0"/>
              </a:rPr>
              <a:pPr/>
              <a:t>6</a:t>
            </a:fld>
            <a:endParaRPr lang="en-US"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respirator is a device to protect the wearer from the inhalation of harmful atmospheres.</a:t>
            </a:r>
          </a:p>
          <a:p>
            <a:r>
              <a:rPr lang="en-US" altLang="en-US" smtClean="0"/>
              <a:t/>
            </a:r>
            <a:br>
              <a:rPr lang="en-US" altLang="en-US" smtClean="0"/>
            </a:br>
            <a:r>
              <a:rPr lang="en-US" altLang="en-US" smtClean="0"/>
              <a:t>Before implementing a respiratory program, all efforts should first be made to engineer out the hazards either by providing ventilation or isolating source.</a:t>
            </a:r>
            <a:br>
              <a:rPr lang="en-US" altLang="en-US" smtClean="0"/>
            </a:br>
            <a:endParaRPr lang="en-US" altLang="en-US" smtClean="0"/>
          </a:p>
          <a:p>
            <a:r>
              <a:rPr lang="en-US" altLang="en-US" smtClean="0"/>
              <a:t>Respirators must be approved for the type and severity of conditions in which they are to be used</a:t>
            </a:r>
          </a:p>
          <a:p>
            <a:endParaRPr lang="en-US" altLang="en-US" smtClean="0"/>
          </a:p>
        </p:txBody>
      </p:sp>
      <p:sp>
        <p:nvSpPr>
          <p:cNvPr id="34820"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z="1400" smtClean="0"/>
          </a:p>
          <a:p>
            <a:endParaRPr lang="en-US" altLang="en-US" sz="1400" smtClean="0"/>
          </a:p>
        </p:txBody>
      </p:sp>
      <p:sp>
        <p:nvSpPr>
          <p:cNvPr id="3482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75ACE76-40D2-4722-A974-7CFFBC2814CE}" type="slidenum">
              <a:rPr lang="en-US" altLang="en-US" smtClean="0">
                <a:latin typeface="Times New Roman" pitchFamily="18" charset="0"/>
              </a:rPr>
              <a:pPr/>
              <a:t>7</a:t>
            </a:fld>
            <a:endParaRPr lang="en-US" alt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Respiratory hazards at the workplace should be evaluated by your supervisor or a person designated by the employer at the following times</a:t>
            </a:r>
          </a:p>
          <a:p>
            <a:pPr lvl="1"/>
            <a:r>
              <a:rPr lang="en-US" altLang="en-US" b="1" smtClean="0"/>
              <a:t>New hire. </a:t>
            </a:r>
            <a:r>
              <a:rPr lang="en-US" altLang="en-US" smtClean="0"/>
              <a:t>This is when you’re provided with your respirator.  Employer conducts a fit test, positive and negative test and a medical evaluation is conducted.</a:t>
            </a:r>
          </a:p>
          <a:p>
            <a:pPr lvl="1"/>
            <a:r>
              <a:rPr lang="en-US" altLang="en-US" b="1" smtClean="0"/>
              <a:t>A new user </a:t>
            </a:r>
            <a:r>
              <a:rPr lang="en-US" altLang="en-US" smtClean="0"/>
              <a:t>will be provided with a respirator and same as the new hire fit test and medical evaluation will be conducted</a:t>
            </a:r>
          </a:p>
          <a:p>
            <a:r>
              <a:rPr lang="en-US" altLang="en-US" b="1" smtClean="0"/>
              <a:t>When working with new chemicals</a:t>
            </a:r>
            <a:r>
              <a:rPr lang="en-US" altLang="en-US" smtClean="0"/>
              <a:t>, the supervisor should consult MSDS provided with the chemical and ensure appropriate protection is supplied to employees. </a:t>
            </a:r>
          </a:p>
          <a:p>
            <a:r>
              <a:rPr lang="en-US" altLang="en-US" b="1" smtClean="0"/>
              <a:t>Failure to comply with established guidelines could result in death.</a:t>
            </a:r>
          </a:p>
        </p:txBody>
      </p:sp>
      <p:sp>
        <p:nvSpPr>
          <p:cNvPr id="35844"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z="1400" smtClean="0"/>
          </a:p>
          <a:p>
            <a:endParaRPr lang="en-US" altLang="en-US" sz="1400" smtClean="0"/>
          </a:p>
        </p:txBody>
      </p:sp>
      <p:sp>
        <p:nvSpPr>
          <p:cNvPr id="358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C06F23-BD1D-40A9-B657-614D4BD7BC73}" type="slidenum">
              <a:rPr lang="en-US" altLang="en-US" smtClean="0">
                <a:latin typeface="Times New Roman" pitchFamily="18" charset="0"/>
              </a:rPr>
              <a:pPr/>
              <a:t>8</a:t>
            </a:fld>
            <a:endParaRPr lang="en-US" alt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NIOSH : National institute of Occupational Safety and Health must approved all respirators.</a:t>
            </a:r>
          </a:p>
          <a:p>
            <a:r>
              <a:rPr lang="en-US" altLang="en-US" smtClean="0"/>
              <a:t>Atmosphere supplying: Air supply is received from compressed air, oxygen tank or compressor driven air not from the atmosphere.</a:t>
            </a:r>
          </a:p>
        </p:txBody>
      </p:sp>
      <p:sp>
        <p:nvSpPr>
          <p:cNvPr id="36868"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11006115 Copyright </a:t>
            </a:r>
            <a:r>
              <a:rPr lang="en-US" altLang="en-US" smtClean="0">
                <a:latin typeface="Symbol" pitchFamily="18" charset="2"/>
              </a:rPr>
              <a:t>ã1999 </a:t>
            </a:r>
            <a:r>
              <a:rPr lang="en-US" altLang="en-US" smtClean="0"/>
              <a:t>Business &amp; Legal Reports, Inc.</a:t>
            </a:r>
          </a:p>
          <a:p>
            <a:endParaRPr lang="en-US" altLang="en-US" sz="1400" smtClean="0"/>
          </a:p>
          <a:p>
            <a:endParaRPr lang="en-US" altLang="en-US" sz="1400" smtClean="0"/>
          </a:p>
        </p:txBody>
      </p:sp>
      <p:sp>
        <p:nvSpPr>
          <p:cNvPr id="3686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1AE925-2E22-407B-9F6F-432B8C664818}" type="slidenum">
              <a:rPr lang="en-US" altLang="en-US" smtClean="0">
                <a:latin typeface="Times New Roman" pitchFamily="18" charset="0"/>
              </a:rPr>
              <a:pPr/>
              <a:t>9</a:t>
            </a:fld>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400">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400">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97285"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en-US" noProof="0" smtClean="0"/>
              <a:t>Click to edit Master title style</a:t>
            </a:r>
          </a:p>
        </p:txBody>
      </p:sp>
      <p:sp>
        <p:nvSpPr>
          <p:cNvPr id="9728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pPr lvl="0"/>
            <a:r>
              <a:rPr lang="en-US" noProof="0" smtClean="0"/>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40EC8B13-CFA2-40D8-ABD3-30E360F5231E}" type="slidenum">
              <a:rPr lang="en-US"/>
              <a:pPr>
                <a:defRPr/>
              </a:pPr>
              <a:t>‹#›</a:t>
            </a:fld>
            <a:endParaRPr lang="en-US"/>
          </a:p>
        </p:txBody>
      </p:sp>
    </p:spTree>
    <p:extLst>
      <p:ext uri="{BB962C8B-B14F-4D97-AF65-F5344CB8AC3E}">
        <p14:creationId xmlns:p14="http://schemas.microsoft.com/office/powerpoint/2010/main" val="307109087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19664A-1617-46D2-9589-D245CBC68B64}" type="slidenum">
              <a:rPr lang="en-US"/>
              <a:pPr>
                <a:defRPr/>
              </a:pPr>
              <a:t>‹#›</a:t>
            </a:fld>
            <a:endParaRPr lang="en-US"/>
          </a:p>
        </p:txBody>
      </p:sp>
    </p:spTree>
    <p:extLst>
      <p:ext uri="{BB962C8B-B14F-4D97-AF65-F5344CB8AC3E}">
        <p14:creationId xmlns:p14="http://schemas.microsoft.com/office/powerpoint/2010/main" val="32411745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11006B-360E-4B88-BCFD-120704265C0F}" type="slidenum">
              <a:rPr lang="en-US"/>
              <a:pPr>
                <a:defRPr/>
              </a:pPr>
              <a:t>‹#›</a:t>
            </a:fld>
            <a:endParaRPr lang="en-US"/>
          </a:p>
        </p:txBody>
      </p:sp>
    </p:spTree>
    <p:extLst>
      <p:ext uri="{BB962C8B-B14F-4D97-AF65-F5344CB8AC3E}">
        <p14:creationId xmlns:p14="http://schemas.microsoft.com/office/powerpoint/2010/main" val="11844746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B4B751-782E-4DAD-BE9A-2044C2034FE7}" type="slidenum">
              <a:rPr lang="en-US"/>
              <a:pPr>
                <a:defRPr/>
              </a:pPr>
              <a:t>‹#›</a:t>
            </a:fld>
            <a:endParaRPr lang="en-US"/>
          </a:p>
        </p:txBody>
      </p:sp>
    </p:spTree>
    <p:extLst>
      <p:ext uri="{BB962C8B-B14F-4D97-AF65-F5344CB8AC3E}">
        <p14:creationId xmlns:p14="http://schemas.microsoft.com/office/powerpoint/2010/main" val="25088584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F49166-B3DD-4818-A0A5-53DE6F369A36}" type="slidenum">
              <a:rPr lang="en-US"/>
              <a:pPr>
                <a:defRPr/>
              </a:pPr>
              <a:t>‹#›</a:t>
            </a:fld>
            <a:endParaRPr lang="en-US"/>
          </a:p>
        </p:txBody>
      </p:sp>
    </p:spTree>
    <p:extLst>
      <p:ext uri="{BB962C8B-B14F-4D97-AF65-F5344CB8AC3E}">
        <p14:creationId xmlns:p14="http://schemas.microsoft.com/office/powerpoint/2010/main" val="10550523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B9766E-F64F-4D81-A01A-637FCF918D5C}" type="slidenum">
              <a:rPr lang="en-US"/>
              <a:pPr>
                <a:defRPr/>
              </a:pPr>
              <a:t>‹#›</a:t>
            </a:fld>
            <a:endParaRPr lang="en-US"/>
          </a:p>
        </p:txBody>
      </p:sp>
    </p:spTree>
    <p:extLst>
      <p:ext uri="{BB962C8B-B14F-4D97-AF65-F5344CB8AC3E}">
        <p14:creationId xmlns:p14="http://schemas.microsoft.com/office/powerpoint/2010/main" val="39268819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955412-6DCA-4F4B-B891-7976D9DC5534}" type="slidenum">
              <a:rPr lang="en-US"/>
              <a:pPr>
                <a:defRPr/>
              </a:pPr>
              <a:t>‹#›</a:t>
            </a:fld>
            <a:endParaRPr lang="en-US"/>
          </a:p>
        </p:txBody>
      </p:sp>
    </p:spTree>
    <p:extLst>
      <p:ext uri="{BB962C8B-B14F-4D97-AF65-F5344CB8AC3E}">
        <p14:creationId xmlns:p14="http://schemas.microsoft.com/office/powerpoint/2010/main" val="32440774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AD3F0D-7B3E-4C8D-B980-39960623C99A}" type="slidenum">
              <a:rPr lang="en-US"/>
              <a:pPr>
                <a:defRPr/>
              </a:pPr>
              <a:t>‹#›</a:t>
            </a:fld>
            <a:endParaRPr lang="en-US"/>
          </a:p>
        </p:txBody>
      </p:sp>
    </p:spTree>
    <p:extLst>
      <p:ext uri="{BB962C8B-B14F-4D97-AF65-F5344CB8AC3E}">
        <p14:creationId xmlns:p14="http://schemas.microsoft.com/office/powerpoint/2010/main" val="18639678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5CCD09-3E55-4EFA-85DC-D8756C88E29E}" type="slidenum">
              <a:rPr lang="en-US"/>
              <a:pPr>
                <a:defRPr/>
              </a:pPr>
              <a:t>‹#›</a:t>
            </a:fld>
            <a:endParaRPr lang="en-US"/>
          </a:p>
        </p:txBody>
      </p:sp>
    </p:spTree>
    <p:extLst>
      <p:ext uri="{BB962C8B-B14F-4D97-AF65-F5344CB8AC3E}">
        <p14:creationId xmlns:p14="http://schemas.microsoft.com/office/powerpoint/2010/main" val="36631909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7838EE-3D04-4178-8949-78E9057C609C}" type="slidenum">
              <a:rPr lang="en-US"/>
              <a:pPr>
                <a:defRPr/>
              </a:pPr>
              <a:t>‹#›</a:t>
            </a:fld>
            <a:endParaRPr lang="en-US"/>
          </a:p>
        </p:txBody>
      </p:sp>
    </p:spTree>
    <p:extLst>
      <p:ext uri="{BB962C8B-B14F-4D97-AF65-F5344CB8AC3E}">
        <p14:creationId xmlns:p14="http://schemas.microsoft.com/office/powerpoint/2010/main" val="27451763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B797C6-E699-4C80-BF49-20F8FA3AA704}" type="slidenum">
              <a:rPr lang="en-US"/>
              <a:pPr>
                <a:defRPr/>
              </a:pPr>
              <a:t>‹#›</a:t>
            </a:fld>
            <a:endParaRPr lang="en-US"/>
          </a:p>
        </p:txBody>
      </p:sp>
    </p:spTree>
    <p:extLst>
      <p:ext uri="{BB962C8B-B14F-4D97-AF65-F5344CB8AC3E}">
        <p14:creationId xmlns:p14="http://schemas.microsoft.com/office/powerpoint/2010/main" val="378161277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55DC4A-36C9-4EEE-BA99-73B13A743B19}" type="slidenum">
              <a:rPr lang="en-US"/>
              <a:pPr>
                <a:defRPr/>
              </a:pPr>
              <a:t>‹#›</a:t>
            </a:fld>
            <a:endParaRPr lang="en-US"/>
          </a:p>
        </p:txBody>
      </p:sp>
    </p:spTree>
    <p:extLst>
      <p:ext uri="{BB962C8B-B14F-4D97-AF65-F5344CB8AC3E}">
        <p14:creationId xmlns:p14="http://schemas.microsoft.com/office/powerpoint/2010/main" val="38346809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6260" name="Rectangle 4"/>
          <p:cNvSpPr>
            <a:spLocks noGrp="1" noChangeArrowheads="1"/>
          </p:cNvSpPr>
          <p:nvPr>
            <p:ph type="dt" sz="half" idx="2"/>
          </p:nvPr>
        </p:nvSpPr>
        <p:spPr bwMode="auto">
          <a:xfrm>
            <a:off x="762000" y="6391275"/>
            <a:ext cx="2057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96261" name="Rectangle 5"/>
          <p:cNvSpPr>
            <a:spLocks noGrp="1" noChangeArrowheads="1"/>
          </p:cNvSpPr>
          <p:nvPr>
            <p:ph type="ftr" sz="quarter" idx="3"/>
          </p:nvPr>
        </p:nvSpPr>
        <p:spPr bwMode="auto">
          <a:xfrm>
            <a:off x="3352800" y="6403975"/>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96262" name="Rectangle 6"/>
          <p:cNvSpPr>
            <a:spLocks noGrp="1" noChangeArrowheads="1"/>
          </p:cNvSpPr>
          <p:nvPr>
            <p:ph type="sldNum" sz="quarter" idx="4"/>
          </p:nvPr>
        </p:nvSpPr>
        <p:spPr bwMode="auto">
          <a:xfrm>
            <a:off x="6858000" y="6400800"/>
            <a:ext cx="16002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fld id="{4E1EF357-0B34-4A45-B5F6-FF85D10C9313}" type="slidenum">
              <a:rPr lang="en-US"/>
              <a:pPr>
                <a:defRPr/>
              </a:pPr>
              <a:t>‹#›</a:t>
            </a:fld>
            <a:endParaRPr lang="en-US"/>
          </a:p>
        </p:txBody>
      </p:sp>
      <p:grpSp>
        <p:nvGrpSpPr>
          <p:cNvPr id="1031" name="Group 7"/>
          <p:cNvGrpSpPr>
            <a:grpSpLocks/>
          </p:cNvGrpSpPr>
          <p:nvPr/>
        </p:nvGrpSpPr>
        <p:grpSpPr bwMode="auto">
          <a:xfrm>
            <a:off x="168275" y="228600"/>
            <a:ext cx="8823325"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400">
                <a:latin typeface="Times New Roman" pitchFamily="18"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886"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ransition/>
  <p:timing>
    <p:tnLst>
      <p:par>
        <p:cTn id="1" dur="indefinite" restart="never" nodeType="tmRoot"/>
      </p:par>
    </p:tnLst>
  </p:timing>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eshpartnering.com/topics/wp-content/uploads/2010/02/OSHA-logo.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osh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1752600" y="3962400"/>
            <a:ext cx="5715000" cy="990600"/>
          </a:xfrm>
        </p:spPr>
        <p:txBody>
          <a:bodyPr/>
          <a:lstStyle/>
          <a:p>
            <a:pPr eaLnBrk="1" hangingPunct="1">
              <a:lnSpc>
                <a:spcPct val="90000"/>
              </a:lnSpc>
            </a:pPr>
            <a:r>
              <a:rPr lang="en-US" altLang="en-US" sz="2900" smtClean="0"/>
              <a:t>Respiratory Protection Awareness </a:t>
            </a:r>
          </a:p>
        </p:txBody>
      </p:sp>
      <p:sp>
        <p:nvSpPr>
          <p:cNvPr id="5123" name="Rectangle 5"/>
          <p:cNvSpPr>
            <a:spLocks noGrp="1" noChangeArrowheads="1"/>
          </p:cNvSpPr>
          <p:nvPr>
            <p:ph type="ctrTitle"/>
          </p:nvPr>
        </p:nvSpPr>
        <p:spPr>
          <a:xfrm>
            <a:off x="2209800" y="1600200"/>
            <a:ext cx="6781800" cy="838200"/>
          </a:xfrm>
        </p:spPr>
        <p:txBody>
          <a:bodyPr/>
          <a:lstStyle/>
          <a:p>
            <a:pPr eaLnBrk="1" hangingPunct="1">
              <a:lnSpc>
                <a:spcPct val="90000"/>
              </a:lnSpc>
            </a:pPr>
            <a:r>
              <a:rPr lang="en-US" altLang="en-US" sz="2800" i="0" smtClean="0"/>
              <a:t>Safety Training Presentations</a:t>
            </a:r>
            <a:endParaRPr lang="en-US" altLang="en-US" sz="2800" i="0" smtClean="0">
              <a:solidFill>
                <a:schemeClr val="bg2"/>
              </a:solidFill>
            </a:endParaRPr>
          </a:p>
        </p:txBody>
      </p:sp>
      <p:sp>
        <p:nvSpPr>
          <p:cNvPr id="5124" name="Text Box 8"/>
          <p:cNvSpPr txBox="1">
            <a:spLocks noChangeArrowheads="1"/>
          </p:cNvSpPr>
          <p:nvPr/>
        </p:nvSpPr>
        <p:spPr bwMode="auto">
          <a:xfrm>
            <a:off x="2895600" y="1143000"/>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b="1">
                <a:solidFill>
                  <a:srgbClr val="990000"/>
                </a:solidFill>
              </a:rPr>
              <a:t>Institute of Occupational Safety and Health</a:t>
            </a:r>
          </a:p>
        </p:txBody>
      </p:sp>
      <p:pic>
        <p:nvPicPr>
          <p:cNvPr id="5125" name="Picture 9" descr="M:\MPSS Logos\MPSS Vertical\MPSS Logo Vertical 4C\MPSS Logo Vertical 4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762000"/>
            <a:ext cx="16049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Air Purifying</a:t>
            </a:r>
          </a:p>
        </p:txBody>
      </p:sp>
      <p:sp>
        <p:nvSpPr>
          <p:cNvPr id="13315" name="Content Placeholder 2"/>
          <p:cNvSpPr>
            <a:spLocks noGrp="1"/>
          </p:cNvSpPr>
          <p:nvPr>
            <p:ph idx="1"/>
          </p:nvPr>
        </p:nvSpPr>
        <p:spPr/>
        <p:txBody>
          <a:bodyPr/>
          <a:lstStyle/>
          <a:p>
            <a:pPr>
              <a:lnSpc>
                <a:spcPct val="150000"/>
              </a:lnSpc>
            </a:pPr>
            <a:r>
              <a:rPr lang="en-US" altLang="en-US" smtClean="0"/>
              <a:t>Air Purifying respirators: removes contaminants by passing ambient air through the air purifying filter, cartridge or canister.</a:t>
            </a:r>
          </a:p>
          <a:p>
            <a:pPr>
              <a:lnSpc>
                <a:spcPct val="150000"/>
              </a:lnSpc>
            </a:pPr>
            <a:r>
              <a:rPr lang="en-US" altLang="en-US" smtClean="0"/>
              <a:t>Includes dust mask</a:t>
            </a:r>
          </a:p>
          <a:p>
            <a:pPr lvl="1"/>
            <a:endParaRPr lang="en-US" altLang="en-US" smtClean="0"/>
          </a:p>
          <a:p>
            <a:pPr>
              <a:buFont typeface="Wingdings" pitchFamily="2" charset="2"/>
              <a:buNone/>
            </a:pPr>
            <a:endParaRPr lang="en-US" altLang="en-US" smtClean="0"/>
          </a:p>
          <a:p>
            <a:endParaRPr lang="en-US" alt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533400"/>
            <a:ext cx="8229600" cy="1143000"/>
          </a:xfrm>
        </p:spPr>
        <p:txBody>
          <a:bodyPr/>
          <a:lstStyle/>
          <a:p>
            <a:r>
              <a:rPr lang="en-US" altLang="en-US" smtClean="0"/>
              <a:t>Air Purifying </a:t>
            </a:r>
          </a:p>
        </p:txBody>
      </p:sp>
      <p:pic>
        <p:nvPicPr>
          <p:cNvPr id="3174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041400" y="1990725"/>
            <a:ext cx="1419225" cy="1866900"/>
          </a:xfrm>
          <a:noFill/>
        </p:spPr>
      </p:pic>
      <p:pic>
        <p:nvPicPr>
          <p:cNvPr id="317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9675" y="1998663"/>
            <a:ext cx="1500188"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3174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56400" y="2057400"/>
            <a:ext cx="14192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3277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33600" y="3962400"/>
            <a:ext cx="16764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32771"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86400" y="4038600"/>
            <a:ext cx="16319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 name="TextBox 8"/>
          <p:cNvSpPr txBox="1">
            <a:spLocks noChangeArrowheads="1"/>
          </p:cNvSpPr>
          <p:nvPr/>
        </p:nvSpPr>
        <p:spPr bwMode="auto">
          <a:xfrm>
            <a:off x="173038" y="20574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Dust Mask</a:t>
            </a:r>
          </a:p>
        </p:txBody>
      </p:sp>
      <p:sp>
        <p:nvSpPr>
          <p:cNvPr id="10" name="TextBox 9"/>
          <p:cNvSpPr txBox="1">
            <a:spLocks noChangeArrowheads="1"/>
          </p:cNvSpPr>
          <p:nvPr/>
        </p:nvSpPr>
        <p:spPr bwMode="auto">
          <a:xfrm>
            <a:off x="2611438" y="19812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Half Mask</a:t>
            </a:r>
          </a:p>
        </p:txBody>
      </p:sp>
      <p:sp>
        <p:nvSpPr>
          <p:cNvPr id="11" name="TextBox 10"/>
          <p:cNvSpPr txBox="1">
            <a:spLocks noChangeArrowheads="1"/>
          </p:cNvSpPr>
          <p:nvPr/>
        </p:nvSpPr>
        <p:spPr bwMode="auto">
          <a:xfrm>
            <a:off x="6029325" y="1981200"/>
            <a:ext cx="113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Full Face</a:t>
            </a:r>
          </a:p>
        </p:txBody>
      </p:sp>
      <p:sp>
        <p:nvSpPr>
          <p:cNvPr id="12" name="TextBox 11"/>
          <p:cNvSpPr txBox="1">
            <a:spLocks noChangeArrowheads="1"/>
          </p:cNvSpPr>
          <p:nvPr/>
        </p:nvSpPr>
        <p:spPr bwMode="auto">
          <a:xfrm>
            <a:off x="3927475" y="4419600"/>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Hood Powered</a:t>
            </a:r>
          </a:p>
        </p:txBody>
      </p:sp>
      <p:sp>
        <p:nvSpPr>
          <p:cNvPr id="13" name="TextBox 12"/>
          <p:cNvSpPr txBox="1">
            <a:spLocks noChangeArrowheads="1"/>
          </p:cNvSpPr>
          <p:nvPr/>
        </p:nvSpPr>
        <p:spPr bwMode="auto">
          <a:xfrm>
            <a:off x="792163" y="4459288"/>
            <a:ext cx="1570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Loose Fitting </a:t>
            </a:r>
          </a:p>
          <a:p>
            <a:r>
              <a:rPr lang="en-US" altLang="en-US"/>
              <a:t>Powered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wipe(down)">
                                      <p:cBhvr>
                                        <p:cTn id="10" dur="500"/>
                                        <p:tgtEl>
                                          <p:spTgt spid="3174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31747"/>
                                        </p:tgtEl>
                                        <p:attrNameLst>
                                          <p:attrName>style.visibility</p:attrName>
                                        </p:attrNameLst>
                                      </p:cBhvr>
                                      <p:to>
                                        <p:strVal val="visible"/>
                                      </p:to>
                                    </p:set>
                                    <p:animEffect transition="in" filter="wipe(down)">
                                      <p:cBhvr>
                                        <p:cTn id="16" dur="500"/>
                                        <p:tgtEl>
                                          <p:spTgt spid="3174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31748"/>
                                        </p:tgtEl>
                                        <p:attrNameLst>
                                          <p:attrName>style.visibility</p:attrName>
                                        </p:attrNameLst>
                                      </p:cBhvr>
                                      <p:to>
                                        <p:strVal val="visible"/>
                                      </p:to>
                                    </p:set>
                                    <p:animEffect transition="in" filter="wipe(down)">
                                      <p:cBhvr>
                                        <p:cTn id="22" dur="500"/>
                                        <p:tgtEl>
                                          <p:spTgt spid="3174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32770"/>
                                        </p:tgtEl>
                                        <p:attrNameLst>
                                          <p:attrName>style.visibility</p:attrName>
                                        </p:attrNameLst>
                                      </p:cBhvr>
                                      <p:to>
                                        <p:strVal val="visible"/>
                                      </p:to>
                                    </p:set>
                                    <p:animEffect transition="in" filter="wipe(down)">
                                      <p:cBhvr>
                                        <p:cTn id="28" dur="500"/>
                                        <p:tgtEl>
                                          <p:spTgt spid="3277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nodeType="withEffect">
                                  <p:stCondLst>
                                    <p:cond delay="0"/>
                                  </p:stCondLst>
                                  <p:childTnLst>
                                    <p:set>
                                      <p:cBhvr>
                                        <p:cTn id="33" dur="1" fill="hold">
                                          <p:stCondLst>
                                            <p:cond delay="0"/>
                                          </p:stCondLst>
                                        </p:cTn>
                                        <p:tgtEl>
                                          <p:spTgt spid="32771"/>
                                        </p:tgtEl>
                                        <p:attrNameLst>
                                          <p:attrName>style.visibility</p:attrName>
                                        </p:attrNameLst>
                                      </p:cBhvr>
                                      <p:to>
                                        <p:strVal val="visible"/>
                                      </p:to>
                                    </p:set>
                                    <p:animEffect transition="in" filter="wipe(down)">
                                      <p:cBhvr>
                                        <p:cTn id="34"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Atmosphere Supplying</a:t>
            </a:r>
          </a:p>
        </p:txBody>
      </p:sp>
      <p:sp>
        <p:nvSpPr>
          <p:cNvPr id="15363" name="Content Placeholder 2"/>
          <p:cNvSpPr>
            <a:spLocks noGrp="1"/>
          </p:cNvSpPr>
          <p:nvPr>
            <p:ph idx="1"/>
          </p:nvPr>
        </p:nvSpPr>
        <p:spPr/>
        <p:txBody>
          <a:bodyPr/>
          <a:lstStyle/>
          <a:p>
            <a:pPr>
              <a:lnSpc>
                <a:spcPct val="150000"/>
              </a:lnSpc>
            </a:pPr>
            <a:r>
              <a:rPr lang="en-US" altLang="en-US" smtClean="0"/>
              <a:t>Supplies the user with breathing air from other sources (compressors, compressed air) not ambient air</a:t>
            </a:r>
          </a:p>
          <a:p>
            <a:pPr>
              <a:lnSpc>
                <a:spcPct val="150000"/>
              </a:lnSpc>
            </a:pPr>
            <a:r>
              <a:rPr lang="en-US" altLang="en-US" smtClean="0"/>
              <a:t>For IDLH environments</a:t>
            </a:r>
          </a:p>
          <a:p>
            <a:pPr>
              <a:lnSpc>
                <a:spcPct val="150000"/>
              </a:lnSpc>
              <a:buFont typeface="Wingdings" pitchFamily="2" charset="2"/>
              <a:buNone/>
            </a:pPr>
            <a:endParaRPr lang="en-US" altLang="en-US" smtClean="0"/>
          </a:p>
          <a:p>
            <a:pPr>
              <a:lnSpc>
                <a:spcPct val="150000"/>
              </a:lnSpc>
              <a:buFont typeface="Wingdings" pitchFamily="2" charset="2"/>
              <a:buNone/>
            </a:pPr>
            <a:endParaRPr lang="en-US" altLang="en-US" smtClean="0"/>
          </a:p>
          <a:p>
            <a:pPr lvl="1"/>
            <a:endParaRPr lang="en-US" altLang="en-US" smtClean="0"/>
          </a:p>
          <a:p>
            <a:pPr>
              <a:buFont typeface="Wingdings" pitchFamily="2" charset="2"/>
              <a:buNone/>
            </a:pPr>
            <a:endParaRPr lang="en-US" altLang="en-US" smtClean="0"/>
          </a:p>
          <a:p>
            <a:endParaRPr lang="en-US" altLang="en-US" smtClean="0"/>
          </a:p>
        </p:txBody>
      </p:sp>
      <p:pic>
        <p:nvPicPr>
          <p:cNvPr id="1536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3886200"/>
            <a:ext cx="28336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Atmosphere Supplying</a:t>
            </a:r>
          </a:p>
        </p:txBody>
      </p:sp>
      <p:pic>
        <p:nvPicPr>
          <p:cNvPr id="34818"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63563" y="1981200"/>
            <a:ext cx="2673350" cy="3352800"/>
          </a:xfrm>
          <a:noFill/>
        </p:spPr>
      </p:pic>
      <p:pic>
        <p:nvPicPr>
          <p:cNvPr id="3481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0" y="1946275"/>
            <a:ext cx="2733675"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3482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9800" y="1905000"/>
            <a:ext cx="275272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8" name="TextBox 7"/>
          <p:cNvSpPr txBox="1">
            <a:spLocks noChangeArrowheads="1"/>
          </p:cNvSpPr>
          <p:nvPr/>
        </p:nvSpPr>
        <p:spPr bwMode="auto">
          <a:xfrm>
            <a:off x="533400" y="5334000"/>
            <a:ext cx="2544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Supplied Air Respirator</a:t>
            </a:r>
          </a:p>
        </p:txBody>
      </p:sp>
      <p:sp>
        <p:nvSpPr>
          <p:cNvPr id="9" name="TextBox 8"/>
          <p:cNvSpPr txBox="1">
            <a:spLocks noChangeArrowheads="1"/>
          </p:cNvSpPr>
          <p:nvPr/>
        </p:nvSpPr>
        <p:spPr bwMode="auto">
          <a:xfrm>
            <a:off x="3475038" y="5334000"/>
            <a:ext cx="203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Abrasive Blasting </a:t>
            </a:r>
          </a:p>
          <a:p>
            <a:r>
              <a:rPr lang="en-US" altLang="en-US"/>
              <a:t>Continuous flow</a:t>
            </a:r>
          </a:p>
        </p:txBody>
      </p:sp>
      <p:sp>
        <p:nvSpPr>
          <p:cNvPr id="10" name="TextBox 9"/>
          <p:cNvSpPr txBox="1">
            <a:spLocks noChangeArrowheads="1"/>
          </p:cNvSpPr>
          <p:nvPr/>
        </p:nvSpPr>
        <p:spPr bwMode="auto">
          <a:xfrm>
            <a:off x="6400800" y="5334000"/>
            <a:ext cx="22748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Self Contained </a:t>
            </a:r>
          </a:p>
          <a:p>
            <a:r>
              <a:rPr lang="en-US" altLang="en-US"/>
              <a:t>Breathing Apparatus</a:t>
            </a:r>
          </a:p>
          <a:p>
            <a:r>
              <a:rPr lang="en-US" altLang="en-US"/>
              <a:t>(SCBA)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down)">
                                      <p:cBhvr>
                                        <p:cTn id="7" dur="500"/>
                                        <p:tgtEl>
                                          <p:spTgt spid="348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34819"/>
                                        </p:tgtEl>
                                        <p:attrNameLst>
                                          <p:attrName>style.visibility</p:attrName>
                                        </p:attrNameLst>
                                      </p:cBhvr>
                                      <p:to>
                                        <p:strVal val="visible"/>
                                      </p:to>
                                    </p:set>
                                    <p:animEffect transition="in" filter="wipe(down)">
                                      <p:cBhvr>
                                        <p:cTn id="16" dur="500"/>
                                        <p:tgtEl>
                                          <p:spTgt spid="34819"/>
                                        </p:tgtEl>
                                      </p:cBhvr>
                                    </p:animEffect>
                                  </p:childTnLst>
                                </p:cTn>
                              </p:par>
                              <p:par>
                                <p:cTn id="17" presetID="22" presetClass="entr" presetSubtype="4" fill="hold" nodeType="withEffect">
                                  <p:stCondLst>
                                    <p:cond delay="0"/>
                                  </p:stCondLst>
                                  <p:childTnLst>
                                    <p:set>
                                      <p:cBhvr>
                                        <p:cTn id="18" dur="1" fill="hold">
                                          <p:stCondLst>
                                            <p:cond delay="0"/>
                                          </p:stCondLst>
                                        </p:cTn>
                                        <p:tgtEl>
                                          <p:spTgt spid="34820"/>
                                        </p:tgtEl>
                                        <p:attrNameLst>
                                          <p:attrName>style.visibility</p:attrName>
                                        </p:attrNameLst>
                                      </p:cBhvr>
                                      <p:to>
                                        <p:strVal val="visible"/>
                                      </p:to>
                                    </p:set>
                                    <p:animEffect transition="in" filter="wipe(down)">
                                      <p:cBhvr>
                                        <p:cTn id="19" dur="500"/>
                                        <p:tgtEl>
                                          <p:spTgt spid="348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457200"/>
            <a:ext cx="7696200" cy="1143000"/>
          </a:xfrm>
        </p:spPr>
        <p:txBody>
          <a:bodyPr/>
          <a:lstStyle/>
          <a:p>
            <a:pPr eaLnBrk="1" hangingPunct="1"/>
            <a:r>
              <a:rPr lang="en-US" altLang="en-US" smtClean="0"/>
              <a:t>Selection of respirators</a:t>
            </a:r>
          </a:p>
        </p:txBody>
      </p:sp>
      <p:sp>
        <p:nvSpPr>
          <p:cNvPr id="17411" name="Content Placeholder 2"/>
          <p:cNvSpPr>
            <a:spLocks noGrp="1"/>
          </p:cNvSpPr>
          <p:nvPr>
            <p:ph idx="1"/>
          </p:nvPr>
        </p:nvSpPr>
        <p:spPr>
          <a:xfrm>
            <a:off x="152400" y="1676400"/>
            <a:ext cx="8991600" cy="4038600"/>
          </a:xfrm>
        </p:spPr>
        <p:txBody>
          <a:bodyPr/>
          <a:lstStyle/>
          <a:p>
            <a:pPr eaLnBrk="1" hangingPunct="1">
              <a:lnSpc>
                <a:spcPct val="150000"/>
              </a:lnSpc>
            </a:pPr>
            <a:r>
              <a:rPr lang="en-US" altLang="en-US" sz="2800" smtClean="0"/>
              <a:t>Selected based on respiratory hazards workers is exposed</a:t>
            </a:r>
          </a:p>
          <a:p>
            <a:pPr eaLnBrk="1" hangingPunct="1">
              <a:lnSpc>
                <a:spcPct val="150000"/>
              </a:lnSpc>
            </a:pPr>
            <a:r>
              <a:rPr lang="en-US" altLang="en-US" sz="2800" smtClean="0"/>
              <a:t>Only NIOSH certified respirators should be used</a:t>
            </a:r>
          </a:p>
          <a:p>
            <a:pPr eaLnBrk="1" hangingPunct="1">
              <a:lnSpc>
                <a:spcPct val="150000"/>
              </a:lnSpc>
            </a:pPr>
            <a:r>
              <a:rPr lang="en-US" altLang="en-US" sz="2800" smtClean="0"/>
              <a:t>Selected from different models and sizes so it properly fits employee</a:t>
            </a:r>
          </a:p>
          <a:p>
            <a:pPr eaLnBrk="1" hangingPunct="1">
              <a:lnSpc>
                <a:spcPct val="150000"/>
              </a:lnSpc>
            </a:pPr>
            <a:r>
              <a:rPr lang="en-US" altLang="en-US" sz="2800" smtClean="0"/>
              <a:t>If exposure cannot be identified, the atmosphere should be considered IDLH</a:t>
            </a:r>
          </a:p>
          <a:p>
            <a:pPr eaLnBrk="1" hangingPunct="1"/>
            <a:endParaRPr lang="en-US" altLang="en-US" sz="280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457200"/>
            <a:ext cx="7696200" cy="1143000"/>
          </a:xfrm>
        </p:spPr>
        <p:txBody>
          <a:bodyPr/>
          <a:lstStyle/>
          <a:p>
            <a:pPr eaLnBrk="1" hangingPunct="1"/>
            <a:r>
              <a:rPr lang="en-US" altLang="en-US" smtClean="0"/>
              <a:t>Selection of respirators</a:t>
            </a:r>
          </a:p>
        </p:txBody>
      </p:sp>
      <p:sp>
        <p:nvSpPr>
          <p:cNvPr id="18435" name="Content Placeholder 2"/>
          <p:cNvSpPr>
            <a:spLocks noGrp="1"/>
          </p:cNvSpPr>
          <p:nvPr>
            <p:ph idx="1"/>
          </p:nvPr>
        </p:nvSpPr>
        <p:spPr>
          <a:xfrm>
            <a:off x="304800" y="1676400"/>
            <a:ext cx="8610600" cy="4038600"/>
          </a:xfrm>
        </p:spPr>
        <p:txBody>
          <a:bodyPr/>
          <a:lstStyle/>
          <a:p>
            <a:pPr eaLnBrk="1" hangingPunct="1">
              <a:lnSpc>
                <a:spcPct val="150000"/>
              </a:lnSpc>
            </a:pPr>
            <a:r>
              <a:rPr lang="en-US" altLang="en-US" sz="2800" smtClean="0"/>
              <a:t>For Immediate Danger of Life or Health, (IDLH) atmospheres: </a:t>
            </a:r>
          </a:p>
          <a:p>
            <a:pPr lvl="1" eaLnBrk="1" hangingPunct="1">
              <a:lnSpc>
                <a:spcPct val="150000"/>
              </a:lnSpc>
            </a:pPr>
            <a:r>
              <a:rPr lang="en-US" altLang="en-US" sz="2800" smtClean="0"/>
              <a:t>Full face pressure demand SCBA with minimum service life of 30 minutes.</a:t>
            </a:r>
          </a:p>
          <a:p>
            <a:pPr lvl="1" eaLnBrk="1" hangingPunct="1">
              <a:lnSpc>
                <a:spcPct val="150000"/>
              </a:lnSpc>
            </a:pPr>
            <a:r>
              <a:rPr lang="en-US" altLang="en-US" sz="2800" smtClean="0"/>
              <a:t>Supply on demand (SAR) with self contained air supply.</a:t>
            </a:r>
          </a:p>
          <a:p>
            <a:pPr lvl="1" eaLnBrk="1" hangingPunct="1">
              <a:lnSpc>
                <a:spcPct val="150000"/>
              </a:lnSpc>
            </a:pPr>
            <a:endParaRPr lang="en-US" altLang="en-US" sz="2300" smtClean="0"/>
          </a:p>
          <a:p>
            <a:pPr eaLnBrk="1" hangingPunct="1"/>
            <a:endParaRPr lang="en-US" altLang="en-US" sz="280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457200"/>
            <a:ext cx="7696200" cy="1143000"/>
          </a:xfrm>
        </p:spPr>
        <p:txBody>
          <a:bodyPr/>
          <a:lstStyle/>
          <a:p>
            <a:pPr eaLnBrk="1" hangingPunct="1"/>
            <a:r>
              <a:rPr lang="en-US" altLang="en-US" smtClean="0"/>
              <a:t>Selection of respirators</a:t>
            </a:r>
          </a:p>
        </p:txBody>
      </p:sp>
      <p:sp>
        <p:nvSpPr>
          <p:cNvPr id="19459" name="Content Placeholder 2"/>
          <p:cNvSpPr>
            <a:spLocks noGrp="1"/>
          </p:cNvSpPr>
          <p:nvPr>
            <p:ph idx="1"/>
          </p:nvPr>
        </p:nvSpPr>
        <p:spPr>
          <a:xfrm>
            <a:off x="304800" y="1676400"/>
            <a:ext cx="8610600" cy="4038600"/>
          </a:xfrm>
        </p:spPr>
        <p:txBody>
          <a:bodyPr/>
          <a:lstStyle/>
          <a:p>
            <a:pPr eaLnBrk="1" hangingPunct="1">
              <a:lnSpc>
                <a:spcPct val="150000"/>
              </a:lnSpc>
            </a:pPr>
            <a:r>
              <a:rPr lang="en-US" altLang="en-US" sz="2800" smtClean="0"/>
              <a:t>For Non-IDLH atmospheres: </a:t>
            </a:r>
          </a:p>
          <a:p>
            <a:pPr lvl="1" eaLnBrk="1" hangingPunct="1">
              <a:lnSpc>
                <a:spcPct val="150000"/>
              </a:lnSpc>
            </a:pPr>
            <a:r>
              <a:rPr lang="en-US" altLang="en-US" sz="2800" smtClean="0"/>
              <a:t>Employer provides a respirator that is adequate for the protection of employee health.</a:t>
            </a:r>
          </a:p>
          <a:p>
            <a:pPr lvl="1" eaLnBrk="1" hangingPunct="1">
              <a:lnSpc>
                <a:spcPct val="150000"/>
              </a:lnSpc>
            </a:pPr>
            <a:r>
              <a:rPr lang="en-US" altLang="en-US" sz="2800" smtClean="0"/>
              <a:t>Dust Mask, Full Face piece</a:t>
            </a:r>
          </a:p>
          <a:p>
            <a:pPr lvl="1" eaLnBrk="1" hangingPunct="1">
              <a:lnSpc>
                <a:spcPct val="150000"/>
              </a:lnSpc>
            </a:pPr>
            <a:endParaRPr lang="en-US" altLang="en-US" sz="2300" smtClean="0"/>
          </a:p>
          <a:p>
            <a:pPr eaLnBrk="1" hangingPunct="1"/>
            <a:endParaRPr lang="en-US" altLang="en-US" sz="2800" smtClean="0"/>
          </a:p>
        </p:txBody>
      </p:sp>
      <p:pic>
        <p:nvPicPr>
          <p:cNvPr id="19460" name="Picture 4" descr="C:\Users\pam\AppData\Local\Microsoft\Windows\Temporary Internet Files\Content.IE5\WSS608AB\MC900018431[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7400" y="4229100"/>
            <a:ext cx="279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457200"/>
            <a:ext cx="7696200" cy="1143000"/>
          </a:xfrm>
        </p:spPr>
        <p:txBody>
          <a:bodyPr/>
          <a:lstStyle/>
          <a:p>
            <a:pPr eaLnBrk="1" hangingPunct="1"/>
            <a:r>
              <a:rPr lang="en-US" altLang="en-US" smtClean="0"/>
              <a:t>Requirements: Evaluation </a:t>
            </a:r>
          </a:p>
        </p:txBody>
      </p:sp>
      <p:sp>
        <p:nvSpPr>
          <p:cNvPr id="20483" name="Content Placeholder 2"/>
          <p:cNvSpPr>
            <a:spLocks noGrp="1"/>
          </p:cNvSpPr>
          <p:nvPr>
            <p:ph idx="1"/>
          </p:nvPr>
        </p:nvSpPr>
        <p:spPr>
          <a:xfrm>
            <a:off x="304800" y="1676400"/>
            <a:ext cx="8610600" cy="4038600"/>
          </a:xfrm>
        </p:spPr>
        <p:txBody>
          <a:bodyPr/>
          <a:lstStyle/>
          <a:p>
            <a:pPr eaLnBrk="1" hangingPunct="1">
              <a:lnSpc>
                <a:spcPct val="150000"/>
              </a:lnSpc>
            </a:pPr>
            <a:r>
              <a:rPr lang="en-US" altLang="en-US" sz="2800" smtClean="0"/>
              <a:t>Must be or will work in an environment that requires a respirator</a:t>
            </a:r>
          </a:p>
          <a:p>
            <a:pPr eaLnBrk="1" hangingPunct="1">
              <a:lnSpc>
                <a:spcPct val="150000"/>
              </a:lnSpc>
            </a:pPr>
            <a:r>
              <a:rPr lang="en-US" altLang="en-US" sz="2800" smtClean="0"/>
              <a:t>Medical Evaluation is provided by the employer to determine the employee ability to use a respirator</a:t>
            </a:r>
          </a:p>
          <a:p>
            <a:pPr eaLnBrk="1" hangingPunct="1">
              <a:lnSpc>
                <a:spcPct val="150000"/>
              </a:lnSpc>
            </a:pPr>
            <a:r>
              <a:rPr lang="en-US" altLang="en-US" sz="2800" smtClean="0"/>
              <a:t>A medical evaluation questionnaire is mandatory</a:t>
            </a:r>
          </a:p>
          <a:p>
            <a:pPr eaLnBrk="1" hangingPunct="1">
              <a:lnSpc>
                <a:spcPct val="150000"/>
              </a:lnSpc>
            </a:pPr>
            <a:endParaRPr lang="en-US" altLang="en-US" sz="2800" smtClean="0"/>
          </a:p>
          <a:p>
            <a:pPr lvl="1" eaLnBrk="1" hangingPunct="1">
              <a:lnSpc>
                <a:spcPct val="150000"/>
              </a:lnSpc>
            </a:pPr>
            <a:endParaRPr lang="en-US" altLang="en-US" sz="2300" smtClean="0"/>
          </a:p>
          <a:p>
            <a:pPr eaLnBrk="1" hangingPunct="1"/>
            <a:endParaRPr lang="en-US" altLang="en-US" sz="280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457200"/>
            <a:ext cx="7696200" cy="1143000"/>
          </a:xfrm>
        </p:spPr>
        <p:txBody>
          <a:bodyPr/>
          <a:lstStyle/>
          <a:p>
            <a:pPr eaLnBrk="1" hangingPunct="1"/>
            <a:r>
              <a:rPr lang="en-US" altLang="en-US" smtClean="0"/>
              <a:t>Requirements: Fit Tested</a:t>
            </a:r>
          </a:p>
        </p:txBody>
      </p:sp>
      <p:sp>
        <p:nvSpPr>
          <p:cNvPr id="21507" name="Content Placeholder 2"/>
          <p:cNvSpPr>
            <a:spLocks noGrp="1"/>
          </p:cNvSpPr>
          <p:nvPr>
            <p:ph idx="1"/>
          </p:nvPr>
        </p:nvSpPr>
        <p:spPr>
          <a:xfrm>
            <a:off x="304800" y="1676400"/>
            <a:ext cx="8610600" cy="4038600"/>
          </a:xfrm>
        </p:spPr>
        <p:txBody>
          <a:bodyPr/>
          <a:lstStyle/>
          <a:p>
            <a:pPr eaLnBrk="1" hangingPunct="1">
              <a:lnSpc>
                <a:spcPct val="150000"/>
              </a:lnSpc>
            </a:pPr>
            <a:r>
              <a:rPr lang="en-US" altLang="en-US" sz="2800" smtClean="0"/>
              <a:t>Must be Fit Tested with same brand, model and size that will be used</a:t>
            </a:r>
          </a:p>
          <a:p>
            <a:pPr eaLnBrk="1" hangingPunct="1">
              <a:lnSpc>
                <a:spcPct val="150000"/>
              </a:lnSpc>
            </a:pPr>
            <a:r>
              <a:rPr lang="en-US" altLang="en-US" sz="2800" smtClean="0"/>
              <a:t>Tested before first use</a:t>
            </a:r>
          </a:p>
          <a:p>
            <a:pPr eaLnBrk="1" hangingPunct="1">
              <a:lnSpc>
                <a:spcPct val="150000"/>
              </a:lnSpc>
            </a:pPr>
            <a:r>
              <a:rPr lang="en-US" altLang="en-US" sz="2800" smtClean="0"/>
              <a:t>Note: Facial hair may not be permitted if employee will use a respirator that requires tight seal </a:t>
            </a:r>
          </a:p>
          <a:p>
            <a:pPr eaLnBrk="1" hangingPunct="1">
              <a:lnSpc>
                <a:spcPct val="150000"/>
              </a:lnSpc>
            </a:pPr>
            <a:endParaRPr lang="en-US" altLang="en-US" sz="2800" smtClean="0"/>
          </a:p>
          <a:p>
            <a:pPr eaLnBrk="1" hangingPunct="1">
              <a:lnSpc>
                <a:spcPct val="150000"/>
              </a:lnSpc>
            </a:pPr>
            <a:endParaRPr lang="en-US" altLang="en-US" sz="2800" smtClean="0"/>
          </a:p>
          <a:p>
            <a:pPr lvl="1" eaLnBrk="1" hangingPunct="1">
              <a:lnSpc>
                <a:spcPct val="150000"/>
              </a:lnSpc>
            </a:pPr>
            <a:endParaRPr lang="en-US" altLang="en-US" sz="2300" smtClean="0"/>
          </a:p>
          <a:p>
            <a:pPr eaLnBrk="1" hangingPunct="1"/>
            <a:endParaRPr lang="en-US" altLang="en-US" sz="280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457200"/>
            <a:ext cx="7696200" cy="1143000"/>
          </a:xfrm>
        </p:spPr>
        <p:txBody>
          <a:bodyPr/>
          <a:lstStyle/>
          <a:p>
            <a:pPr eaLnBrk="1" hangingPunct="1"/>
            <a:r>
              <a:rPr lang="en-US" altLang="en-US" smtClean="0"/>
              <a:t>Requirements: Maintenance</a:t>
            </a:r>
          </a:p>
        </p:txBody>
      </p:sp>
      <p:sp>
        <p:nvSpPr>
          <p:cNvPr id="22531" name="Content Placeholder 2"/>
          <p:cNvSpPr>
            <a:spLocks noGrp="1"/>
          </p:cNvSpPr>
          <p:nvPr>
            <p:ph idx="1"/>
          </p:nvPr>
        </p:nvSpPr>
        <p:spPr>
          <a:xfrm>
            <a:off x="304800" y="1676400"/>
            <a:ext cx="8610600" cy="4038600"/>
          </a:xfrm>
        </p:spPr>
        <p:txBody>
          <a:bodyPr/>
          <a:lstStyle/>
          <a:p>
            <a:pPr eaLnBrk="1" hangingPunct="1">
              <a:lnSpc>
                <a:spcPct val="150000"/>
              </a:lnSpc>
            </a:pPr>
            <a:r>
              <a:rPr lang="en-US" altLang="en-US" sz="2800" smtClean="0"/>
              <a:t>Respirators should be clean and disinfected as often as necessary if used by one employee.</a:t>
            </a:r>
          </a:p>
          <a:p>
            <a:pPr eaLnBrk="1" hangingPunct="1">
              <a:lnSpc>
                <a:spcPct val="150000"/>
              </a:lnSpc>
            </a:pPr>
            <a:r>
              <a:rPr lang="en-US" altLang="en-US" sz="2800" smtClean="0"/>
              <a:t>After each use if used by more than one employee</a:t>
            </a:r>
          </a:p>
          <a:p>
            <a:pPr eaLnBrk="1" hangingPunct="1">
              <a:lnSpc>
                <a:spcPct val="150000"/>
              </a:lnSpc>
            </a:pPr>
            <a:r>
              <a:rPr lang="en-US" altLang="en-US" sz="2800" smtClean="0"/>
              <a:t>Stored and protected from damage, dust, sunlight</a:t>
            </a:r>
          </a:p>
          <a:p>
            <a:pPr eaLnBrk="1" hangingPunct="1">
              <a:lnSpc>
                <a:spcPct val="150000"/>
              </a:lnSpc>
            </a:pPr>
            <a:r>
              <a:rPr lang="en-US" altLang="en-US" sz="2800" i="1" smtClean="0">
                <a:solidFill>
                  <a:srgbClr val="FF0000"/>
                </a:solidFill>
              </a:rPr>
              <a:t>Inspected before use and if found defective do not use and notify supervisor</a:t>
            </a:r>
          </a:p>
          <a:p>
            <a:pPr eaLnBrk="1" hangingPunct="1">
              <a:lnSpc>
                <a:spcPct val="150000"/>
              </a:lnSpc>
            </a:pPr>
            <a:endParaRPr lang="en-US" altLang="en-US" sz="2800" smtClean="0"/>
          </a:p>
          <a:p>
            <a:pPr eaLnBrk="1" hangingPunct="1">
              <a:lnSpc>
                <a:spcPct val="150000"/>
              </a:lnSpc>
            </a:pPr>
            <a:endParaRPr lang="en-US" altLang="en-US" sz="2800" smtClean="0"/>
          </a:p>
          <a:p>
            <a:pPr eaLnBrk="1" hangingPunct="1">
              <a:lnSpc>
                <a:spcPct val="150000"/>
              </a:lnSpc>
            </a:pPr>
            <a:endParaRPr lang="en-US" altLang="en-US" sz="2800" smtClean="0"/>
          </a:p>
          <a:p>
            <a:pPr eaLnBrk="1" hangingPunct="1">
              <a:lnSpc>
                <a:spcPct val="150000"/>
              </a:lnSpc>
            </a:pPr>
            <a:endParaRPr lang="en-US" altLang="en-US" sz="2800" smtClean="0"/>
          </a:p>
          <a:p>
            <a:pPr eaLnBrk="1" hangingPunct="1">
              <a:lnSpc>
                <a:spcPct val="150000"/>
              </a:lnSpc>
            </a:pPr>
            <a:endParaRPr lang="en-US" altLang="en-US" sz="2800" smtClean="0"/>
          </a:p>
          <a:p>
            <a:pPr lvl="1" eaLnBrk="1" hangingPunct="1">
              <a:lnSpc>
                <a:spcPct val="150000"/>
              </a:lnSpc>
            </a:pPr>
            <a:endParaRPr lang="en-US" altLang="en-US" sz="2300" smtClean="0"/>
          </a:p>
          <a:p>
            <a:pPr eaLnBrk="1" hangingPunct="1"/>
            <a:endParaRPr lang="en-US" altLang="en-US" sz="280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0" y="1371600"/>
            <a:ext cx="8305800" cy="3276600"/>
          </a:xfrm>
        </p:spPr>
        <p:txBody>
          <a:bodyPr rtlCol="0">
            <a:noAutofit/>
          </a:bodyPr>
          <a:lstStyle/>
          <a:p>
            <a:pPr marL="114300" indent="0">
              <a:buFont typeface="Wingdings" pitchFamily="2" charset="2"/>
              <a:buNone/>
              <a:defRPr/>
            </a:pPr>
            <a:endParaRPr lang="en-US" dirty="0" smtClean="0"/>
          </a:p>
          <a:p>
            <a:pPr marL="811213" lvl="1" indent="-514350">
              <a:buClr>
                <a:schemeClr val="accent1">
                  <a:lumMod val="50000"/>
                </a:schemeClr>
              </a:buClr>
              <a:buFont typeface="Arial" pitchFamily="34" charset="0"/>
              <a:buChar char="•"/>
              <a:defRPr/>
            </a:pPr>
            <a:endParaRPr lang="en-US" sz="2400" dirty="0">
              <a:solidFill>
                <a:schemeClr val="accent5">
                  <a:lumMod val="50000"/>
                </a:schemeClr>
              </a:solidFill>
              <a:latin typeface="Times New Roman" pitchFamily="18" charset="0"/>
              <a:ea typeface="ＭＳ Ｐゴシック" pitchFamily="34" charset="-128"/>
              <a:cs typeface="Times New Roman" pitchFamily="18" charset="0"/>
            </a:endParaRPr>
          </a:p>
          <a:p>
            <a:pPr marL="296863" lvl="1" indent="0">
              <a:buClr>
                <a:schemeClr val="accent1">
                  <a:lumMod val="50000"/>
                </a:schemeClr>
              </a:buClr>
              <a:buFontTx/>
              <a:buNone/>
              <a:defRPr/>
            </a:pPr>
            <a:endParaRPr lang="en-US" sz="2800" dirty="0" smtClean="0">
              <a:solidFill>
                <a:schemeClr val="accent5">
                  <a:lumMod val="50000"/>
                </a:schemeClr>
              </a:solidFill>
              <a:latin typeface="Times New Roman" pitchFamily="18" charset="0"/>
              <a:ea typeface="ＭＳ Ｐゴシック" pitchFamily="34" charset="-128"/>
              <a:cs typeface="Times New Roman" pitchFamily="18" charset="0"/>
            </a:endParaRPr>
          </a:p>
          <a:p>
            <a:pPr marL="0" indent="0">
              <a:buFont typeface="Wingdings" pitchFamily="2" charset="2"/>
              <a:buNone/>
              <a:defRPr/>
            </a:pPr>
            <a:endParaRPr lang="en-US" sz="2600" dirty="0" smtClean="0"/>
          </a:p>
        </p:txBody>
      </p:sp>
      <p:pic>
        <p:nvPicPr>
          <p:cNvPr id="2" name="Picture 3" descr="Mpss horizontal logo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68625" y="60198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8664575" y="1708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cs typeface="Arial" charset="0"/>
            </a:endParaRPr>
          </a:p>
        </p:txBody>
      </p:sp>
      <p:sp>
        <p:nvSpPr>
          <p:cNvPr id="3077" name="TextBox 2"/>
          <p:cNvSpPr txBox="1">
            <a:spLocks noChangeArrowheads="1"/>
          </p:cNvSpPr>
          <p:nvPr/>
        </p:nvSpPr>
        <p:spPr bwMode="auto">
          <a:xfrm>
            <a:off x="8847138" y="12001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cs typeface="Arial" charset="0"/>
            </a:endParaRPr>
          </a:p>
        </p:txBody>
      </p:sp>
      <p:sp>
        <p:nvSpPr>
          <p:cNvPr id="3078" name="Title 6"/>
          <p:cNvSpPr>
            <a:spLocks noGrp="1"/>
          </p:cNvSpPr>
          <p:nvPr>
            <p:ph type="title"/>
          </p:nvPr>
        </p:nvSpPr>
        <p:spPr>
          <a:xfrm>
            <a:off x="722313" y="523875"/>
            <a:ext cx="8001000" cy="1143000"/>
          </a:xfrm>
        </p:spPr>
        <p:txBody>
          <a:bodyPr/>
          <a:lstStyle/>
          <a:p>
            <a:r>
              <a:rPr lang="en-US" altLang="en-US" smtClean="0"/>
              <a:t>FY-11 OSHA Susan Harwood Grant Program</a:t>
            </a:r>
          </a:p>
        </p:txBody>
      </p:sp>
      <p:sp>
        <p:nvSpPr>
          <p:cNvPr id="8" name="Rectangle 7"/>
          <p:cNvSpPr/>
          <p:nvPr/>
        </p:nvSpPr>
        <p:spPr>
          <a:xfrm>
            <a:off x="952500" y="2076450"/>
            <a:ext cx="7543800" cy="3108325"/>
          </a:xfrm>
          <a:prstGeom prst="rect">
            <a:avLst/>
          </a:prstGeom>
        </p:spPr>
        <p:txBody>
          <a:bodyPr>
            <a:spAutoFit/>
          </a:bodyPr>
          <a:lstStyle/>
          <a:p>
            <a:pPr>
              <a:defRPr/>
            </a:pPr>
            <a:r>
              <a:rPr lang="en-US" sz="2800" dirty="0">
                <a:solidFill>
                  <a:schemeClr val="accent1">
                    <a:lumMod val="50000"/>
                  </a:schemeClr>
                </a:solidFill>
                <a:latin typeface="Arial" pitchFamily="34" charset="0"/>
                <a:cs typeface="Arial" pitchFamily="34" charset="0"/>
              </a:rPr>
              <a:t>This material was produced under grant number </a:t>
            </a:r>
            <a:r>
              <a:rPr lang="en-US" sz="2800" dirty="0">
                <a:solidFill>
                  <a:schemeClr val="tx2"/>
                </a:solidFill>
              </a:rPr>
              <a:t>SH22297-SH1</a:t>
            </a:r>
            <a:r>
              <a:rPr lang="en-US" sz="2800" dirty="0">
                <a:solidFill>
                  <a:schemeClr val="accent1">
                    <a:lumMod val="50000"/>
                  </a:schemeClr>
                </a:solidFill>
                <a:latin typeface="Arial" pitchFamily="34" charset="0"/>
                <a:cs typeface="Arial" pitchFamily="34" charset="0"/>
              </a:rPr>
              <a:t> from OSHA. It does not necessarily reflect the views or policies of the U.S. Department of Labor, nor does mention of trade names, commercial products, or organizations imply endorsement by the U.S. Government. </a:t>
            </a:r>
          </a:p>
        </p:txBody>
      </p:sp>
      <p:pic>
        <p:nvPicPr>
          <p:cNvPr id="3080" name="Picture 2" descr="http://eshpartnering.com/topics/wp-content/uploads/2010/02/OSHA-logo-300x177.jp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46963" y="620713"/>
            <a:ext cx="1401762"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Summary</a:t>
            </a:r>
          </a:p>
        </p:txBody>
      </p:sp>
      <p:sp>
        <p:nvSpPr>
          <p:cNvPr id="23555" name="Rectangle 4"/>
          <p:cNvSpPr>
            <a:spLocks noGrp="1" noChangeArrowheads="1"/>
          </p:cNvSpPr>
          <p:nvPr>
            <p:ph type="body" idx="1"/>
          </p:nvPr>
        </p:nvSpPr>
        <p:spPr>
          <a:xfrm>
            <a:off x="762000" y="1905000"/>
            <a:ext cx="8153400" cy="4038600"/>
          </a:xfrm>
        </p:spPr>
        <p:txBody>
          <a:bodyPr/>
          <a:lstStyle/>
          <a:p>
            <a:pPr>
              <a:lnSpc>
                <a:spcPct val="150000"/>
              </a:lnSpc>
            </a:pPr>
            <a:r>
              <a:rPr lang="en-US" altLang="en-US" sz="2800" smtClean="0"/>
              <a:t>Re-cap current OSHA standards for respiratory protection, state the purpose and use of respirators, different types of respirators and discuss key requirements for the use of  respiratory protection</a:t>
            </a:r>
          </a:p>
          <a:p>
            <a:pPr eaLnBrk="1" hangingPunct="1"/>
            <a:endParaRPr lang="en-US" altLang="en-US" sz="2800" smtClean="0"/>
          </a:p>
        </p:txBody>
      </p:sp>
      <p:pic>
        <p:nvPicPr>
          <p:cNvPr id="23556" name="Picture 5" descr="C:\Users\pam\AppData\Local\Microsoft\Windows\Temporary Internet Files\Content.IE5\O4ITYDCX\MC900097841[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4419600"/>
            <a:ext cx="1793875"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600" y="457200"/>
            <a:ext cx="7696200" cy="1143000"/>
          </a:xfrm>
        </p:spPr>
        <p:txBody>
          <a:bodyPr/>
          <a:lstStyle/>
          <a:p>
            <a:pPr eaLnBrk="1" hangingPunct="1"/>
            <a:r>
              <a:rPr lang="en-US" altLang="en-US" smtClean="0"/>
              <a:t>Helpful OSHA Resources</a:t>
            </a:r>
          </a:p>
        </p:txBody>
      </p:sp>
      <p:sp>
        <p:nvSpPr>
          <p:cNvPr id="24579" name="Content Placeholder 2"/>
          <p:cNvSpPr>
            <a:spLocks noGrp="1"/>
          </p:cNvSpPr>
          <p:nvPr>
            <p:ph idx="1"/>
          </p:nvPr>
        </p:nvSpPr>
        <p:spPr>
          <a:xfrm>
            <a:off x="304800" y="1905000"/>
            <a:ext cx="8610600" cy="4038600"/>
          </a:xfrm>
        </p:spPr>
        <p:txBody>
          <a:bodyPr/>
          <a:lstStyle/>
          <a:p>
            <a:pPr eaLnBrk="1" hangingPunct="1"/>
            <a:r>
              <a:rPr lang="en-US" altLang="en-US" sz="2800" smtClean="0"/>
              <a:t>OSHA has many helpful programs, including assistance about safety and health programs, state plans, workplace consultations, voluntary protection programs, strategic partnerships, training and education, and more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OSHA Contact Numbers</a:t>
            </a:r>
          </a:p>
        </p:txBody>
      </p:sp>
      <p:sp>
        <p:nvSpPr>
          <p:cNvPr id="25603" name="Rectangle 4"/>
          <p:cNvSpPr>
            <a:spLocks noGrp="1" noChangeArrowheads="1"/>
          </p:cNvSpPr>
          <p:nvPr>
            <p:ph type="body" idx="1"/>
          </p:nvPr>
        </p:nvSpPr>
        <p:spPr>
          <a:xfrm>
            <a:off x="762000" y="1752600"/>
            <a:ext cx="7696200" cy="4038600"/>
          </a:xfrm>
        </p:spPr>
        <p:txBody>
          <a:bodyPr/>
          <a:lstStyle/>
          <a:p>
            <a:pPr marL="0" indent="0">
              <a:buFont typeface="Wingdings" pitchFamily="2" charset="2"/>
              <a:buNone/>
            </a:pPr>
            <a:r>
              <a:rPr lang="en-US" altLang="en-US" sz="2800" smtClean="0"/>
              <a:t>To report Unsafe Working Conditions, Safety and Health Violations Contact OSHA @: </a:t>
            </a:r>
          </a:p>
          <a:p>
            <a:pPr marL="0" indent="0">
              <a:buFont typeface="Wingdings" pitchFamily="2" charset="2"/>
              <a:buNone/>
            </a:pPr>
            <a:r>
              <a:rPr lang="en-US" altLang="en-US" sz="2800" smtClean="0"/>
              <a:t>1-800-321-OSHA (6742) / TTY1-877-889-5627</a:t>
            </a:r>
          </a:p>
          <a:p>
            <a:pPr marL="0" indent="0">
              <a:buFont typeface="Wingdings" pitchFamily="2" charset="2"/>
              <a:buNone/>
            </a:pPr>
            <a:r>
              <a:rPr lang="en-US" altLang="en-US" sz="2800" smtClean="0"/>
              <a:t>To File a Complaint Form:</a:t>
            </a:r>
          </a:p>
          <a:p>
            <a:pPr marL="0" indent="0">
              <a:buFont typeface="Wingdings" pitchFamily="2" charset="2"/>
              <a:buNone/>
            </a:pPr>
            <a:r>
              <a:rPr lang="en-US" altLang="en-US" sz="2800" smtClean="0"/>
              <a:t>To file an OSHA-7 report online, see how to file a complaint with OSHA (www.osha.gov)</a:t>
            </a:r>
          </a:p>
          <a:p>
            <a:pPr marL="0" indent="0">
              <a:buFont typeface="Wingdings" pitchFamily="2" charset="2"/>
              <a:buNone/>
            </a:pPr>
            <a:r>
              <a:rPr lang="en-US" altLang="en-US" sz="2800" smtClean="0"/>
              <a:t>For more information regarding your rights, see Worker Rights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References</a:t>
            </a:r>
          </a:p>
        </p:txBody>
      </p:sp>
      <p:sp>
        <p:nvSpPr>
          <p:cNvPr id="26627" name="Content Placeholder 2"/>
          <p:cNvSpPr>
            <a:spLocks noGrp="1"/>
          </p:cNvSpPr>
          <p:nvPr>
            <p:ph idx="1"/>
          </p:nvPr>
        </p:nvSpPr>
        <p:spPr/>
        <p:txBody>
          <a:bodyPr/>
          <a:lstStyle/>
          <a:p>
            <a:pPr eaLnBrk="1" hangingPunct="1"/>
            <a:r>
              <a:rPr lang="en-US" altLang="en-US" smtClean="0"/>
              <a:t>OSHA Website: </a:t>
            </a:r>
            <a:r>
              <a:rPr lang="en-US" altLang="en-US" smtClean="0">
                <a:hlinkClick r:id="rId2"/>
              </a:rPr>
              <a:t>www.osha.gov</a:t>
            </a:r>
            <a:endParaRPr lang="en-US" altLang="en-US" smtClean="0"/>
          </a:p>
          <a:p>
            <a:pPr lvl="1" eaLnBrk="1" hangingPunct="1"/>
            <a:r>
              <a:rPr lang="en-US" altLang="en-US" smtClean="0"/>
              <a:t>OSHA 29 CFR 1910.134 – Respiratory Protection</a:t>
            </a:r>
          </a:p>
          <a:p>
            <a:pPr lvl="1" eaLnBrk="1" hangingPunct="1"/>
            <a:r>
              <a:rPr lang="en-US" altLang="en-US" smtClean="0"/>
              <a:t>OSHA 3389- Small Entity Compliance Guide for the Respiratory Protection Standard</a:t>
            </a:r>
          </a:p>
          <a:p>
            <a:pPr lvl="1" eaLnBrk="1" hangingPunct="1"/>
            <a:r>
              <a:rPr lang="en-US" altLang="en-US" smtClean="0"/>
              <a:t>OSHA E-Tool </a:t>
            </a:r>
          </a:p>
          <a:p>
            <a:pPr lvl="1" eaLnBrk="1" hangingPunct="1">
              <a:buFontTx/>
              <a:buNone/>
            </a:pPr>
            <a:endParaRPr lang="en-US" altLang="en-US" smtClean="0"/>
          </a:p>
          <a:p>
            <a:pPr lvl="1" eaLnBrk="1" hangingPunct="1"/>
            <a:endParaRPr lang="en-US" altLang="en-US" smtClean="0"/>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Objectives: Participants will:</a:t>
            </a:r>
          </a:p>
        </p:txBody>
      </p:sp>
      <p:sp>
        <p:nvSpPr>
          <p:cNvPr id="6147" name="Content Placeholder 2"/>
          <p:cNvSpPr>
            <a:spLocks noGrp="1"/>
          </p:cNvSpPr>
          <p:nvPr>
            <p:ph idx="1"/>
          </p:nvPr>
        </p:nvSpPr>
        <p:spPr>
          <a:xfrm>
            <a:off x="762000" y="1676400"/>
            <a:ext cx="8382000" cy="4038600"/>
          </a:xfrm>
        </p:spPr>
        <p:txBody>
          <a:bodyPr/>
          <a:lstStyle/>
          <a:p>
            <a:pPr>
              <a:lnSpc>
                <a:spcPct val="150000"/>
              </a:lnSpc>
            </a:pPr>
            <a:r>
              <a:rPr lang="en-US" altLang="en-US" sz="2800" smtClean="0"/>
              <a:t>Analyze current OSHA standards for respiratory protection</a:t>
            </a:r>
          </a:p>
          <a:p>
            <a:pPr>
              <a:lnSpc>
                <a:spcPct val="150000"/>
              </a:lnSpc>
            </a:pPr>
            <a:r>
              <a:rPr lang="en-US" altLang="en-US" sz="2800" smtClean="0"/>
              <a:t>State the purpose and use of respirators</a:t>
            </a:r>
          </a:p>
          <a:p>
            <a:pPr>
              <a:lnSpc>
                <a:spcPct val="150000"/>
              </a:lnSpc>
            </a:pPr>
            <a:r>
              <a:rPr lang="en-US" altLang="en-US" sz="2800" smtClean="0"/>
              <a:t>Identify and select different types of respirators</a:t>
            </a:r>
          </a:p>
          <a:p>
            <a:pPr>
              <a:lnSpc>
                <a:spcPct val="150000"/>
              </a:lnSpc>
            </a:pPr>
            <a:r>
              <a:rPr lang="en-US" altLang="en-US" sz="2800" smtClean="0"/>
              <a:t>Identify requirements for the use of  respiratory protection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533400"/>
            <a:ext cx="8153400" cy="1143000"/>
          </a:xfrm>
        </p:spPr>
        <p:txBody>
          <a:bodyPr/>
          <a:lstStyle/>
          <a:p>
            <a:pPr eaLnBrk="1" hangingPunct="1"/>
            <a:r>
              <a:rPr lang="en-US" altLang="en-US" smtClean="0"/>
              <a:t>OSHA Standards: 29 CFR 1910.134</a:t>
            </a:r>
          </a:p>
        </p:txBody>
      </p:sp>
      <p:sp>
        <p:nvSpPr>
          <p:cNvPr id="7171" name="Content Placeholder 2"/>
          <p:cNvSpPr>
            <a:spLocks noGrp="1"/>
          </p:cNvSpPr>
          <p:nvPr>
            <p:ph idx="1"/>
          </p:nvPr>
        </p:nvSpPr>
        <p:spPr>
          <a:xfrm>
            <a:off x="381000" y="1828800"/>
            <a:ext cx="8686800" cy="4038600"/>
          </a:xfrm>
        </p:spPr>
        <p:txBody>
          <a:bodyPr/>
          <a:lstStyle/>
          <a:p>
            <a:pPr eaLnBrk="1" hangingPunct="1">
              <a:lnSpc>
                <a:spcPct val="150000"/>
              </a:lnSpc>
            </a:pPr>
            <a:r>
              <a:rPr lang="en-US" altLang="en-US" sz="2800" smtClean="0"/>
              <a:t>Standard for respiratory protection at the workplace</a:t>
            </a:r>
          </a:p>
          <a:p>
            <a:pPr eaLnBrk="1" hangingPunct="1">
              <a:lnSpc>
                <a:spcPct val="150000"/>
              </a:lnSpc>
            </a:pPr>
            <a:r>
              <a:rPr lang="en-US" altLang="en-US" sz="2800" smtClean="0"/>
              <a:t>Employer provides respirators to employees </a:t>
            </a:r>
          </a:p>
          <a:p>
            <a:pPr eaLnBrk="1" hangingPunct="1">
              <a:lnSpc>
                <a:spcPct val="150000"/>
              </a:lnSpc>
            </a:pPr>
            <a:r>
              <a:rPr lang="en-US" altLang="en-US" sz="2800" smtClean="0"/>
              <a:t>The employer shall be responsible for the establishment and maintenance of a respiratory protection program.</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533400"/>
            <a:ext cx="8153400" cy="1143000"/>
          </a:xfrm>
        </p:spPr>
        <p:txBody>
          <a:bodyPr/>
          <a:lstStyle/>
          <a:p>
            <a:pPr eaLnBrk="1" hangingPunct="1"/>
            <a:r>
              <a:rPr lang="en-US" altLang="en-US" smtClean="0"/>
              <a:t>OSHA Standards: 29 CFR 1910.134</a:t>
            </a:r>
          </a:p>
        </p:txBody>
      </p:sp>
      <p:sp>
        <p:nvSpPr>
          <p:cNvPr id="8195" name="Content Placeholder 2"/>
          <p:cNvSpPr>
            <a:spLocks noGrp="1"/>
          </p:cNvSpPr>
          <p:nvPr>
            <p:ph idx="1"/>
          </p:nvPr>
        </p:nvSpPr>
        <p:spPr>
          <a:xfrm>
            <a:off x="381000" y="1828800"/>
            <a:ext cx="8686800" cy="4038600"/>
          </a:xfrm>
        </p:spPr>
        <p:txBody>
          <a:bodyPr/>
          <a:lstStyle/>
          <a:p>
            <a:pPr eaLnBrk="1" hangingPunct="1">
              <a:lnSpc>
                <a:spcPct val="150000"/>
              </a:lnSpc>
            </a:pPr>
            <a:r>
              <a:rPr lang="en-US" altLang="en-US" sz="2800" smtClean="0"/>
              <a:t>Primary employer safety goal is engineering and administrative controls</a:t>
            </a:r>
          </a:p>
          <a:p>
            <a:pPr eaLnBrk="1" hangingPunct="1">
              <a:lnSpc>
                <a:spcPct val="150000"/>
              </a:lnSpc>
            </a:pPr>
            <a:r>
              <a:rPr lang="en-US" altLang="en-US" sz="2800" smtClean="0"/>
              <a:t>Annual fit test and whenever conditions change</a:t>
            </a:r>
          </a:p>
          <a:p>
            <a:pPr eaLnBrk="1" hangingPunct="1">
              <a:lnSpc>
                <a:spcPct val="150000"/>
              </a:lnSpc>
            </a:pPr>
            <a:r>
              <a:rPr lang="en-US" altLang="en-US" sz="2800" smtClean="0"/>
              <a:t>Must be worn whenever you are working in a hazardous atmosphere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762000" y="1905000"/>
            <a:ext cx="8077200" cy="4038600"/>
          </a:xfrm>
        </p:spPr>
        <p:txBody>
          <a:bodyPr/>
          <a:lstStyle/>
          <a:p>
            <a:pPr marL="0" indent="0" algn="ctr">
              <a:buFont typeface="Wingdings" pitchFamily="2" charset="2"/>
              <a:buNone/>
            </a:pPr>
            <a:r>
              <a:rPr lang="en-US" altLang="en-US" sz="4000" b="1" smtClean="0"/>
              <a:t>Respirator Safety: Public Knowledge DVD</a:t>
            </a:r>
          </a:p>
        </p:txBody>
      </p:sp>
      <p:sp>
        <p:nvSpPr>
          <p:cNvPr id="9219" name="TextBox 4"/>
          <p:cNvSpPr txBox="1">
            <a:spLocks noChangeArrowheads="1"/>
          </p:cNvSpPr>
          <p:nvPr/>
        </p:nvSpPr>
        <p:spPr bwMode="auto">
          <a:xfrm>
            <a:off x="2743200" y="5880100"/>
            <a:ext cx="3621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cs typeface="Arial" charset="0"/>
              </a:rPr>
              <a:t>   Coastal DVD: www.coastal.com</a:t>
            </a:r>
          </a:p>
        </p:txBody>
      </p:sp>
      <p:pic>
        <p:nvPicPr>
          <p:cNvPr id="9220" name="Picture 2" descr="C:\Users\pscherer\AppData\Local\Microsoft\Windows\Temporary Internet Files\Content.IE5\HC44PJGE\MC900432653[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C:\Users\pscherer\AppData\Local\Microsoft\Windows\Temporary Internet Files\Content.IE5\HC44PJGE\MC900432653[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 descr="C:\Users\pscherer\AppData\Local\Microsoft\Windows\Temporary Internet Files\Content.IE5\HC44PJGE\MC900432653[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 descr="http://ecom.training.dupont.com/IMAGE/PRODUCTIMAGE/US/RES009_400X30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8488" y="33528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Respirator Purpose</a:t>
            </a:r>
          </a:p>
        </p:txBody>
      </p:sp>
      <p:sp>
        <p:nvSpPr>
          <p:cNvPr id="10243" name="Content Placeholder 2"/>
          <p:cNvSpPr>
            <a:spLocks noGrp="1"/>
          </p:cNvSpPr>
          <p:nvPr>
            <p:ph idx="1"/>
          </p:nvPr>
        </p:nvSpPr>
        <p:spPr/>
        <p:txBody>
          <a:bodyPr/>
          <a:lstStyle/>
          <a:p>
            <a:r>
              <a:rPr lang="en-US" altLang="en-US" smtClean="0"/>
              <a:t>A respirator protects the user from harmful inhalation of toxic atmosphere hazards such as:</a:t>
            </a:r>
          </a:p>
          <a:p>
            <a:pPr lvl="1">
              <a:buFont typeface="Wingdings" pitchFamily="2" charset="2"/>
              <a:buNone/>
            </a:pPr>
            <a:r>
              <a:rPr lang="en-US" altLang="en-US" smtClean="0"/>
              <a:t>	Dusts, fogs, fumes, mists, gases, smokes, sprays, fibers or vapors</a:t>
            </a:r>
          </a:p>
          <a:p>
            <a:r>
              <a:rPr lang="en-US" altLang="en-US" smtClean="0"/>
              <a:t>The primary objective shall be to prevent contamination from toxic vapors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Respiratory Hazards</a:t>
            </a:r>
          </a:p>
        </p:txBody>
      </p:sp>
      <p:sp>
        <p:nvSpPr>
          <p:cNvPr id="11267" name="Content Placeholder 2"/>
          <p:cNvSpPr>
            <a:spLocks noGrp="1"/>
          </p:cNvSpPr>
          <p:nvPr>
            <p:ph idx="1"/>
          </p:nvPr>
        </p:nvSpPr>
        <p:spPr>
          <a:xfrm>
            <a:off x="762000" y="1676400"/>
            <a:ext cx="7696200" cy="4038600"/>
          </a:xfrm>
        </p:spPr>
        <p:txBody>
          <a:bodyPr/>
          <a:lstStyle/>
          <a:p>
            <a:pPr>
              <a:lnSpc>
                <a:spcPct val="150000"/>
              </a:lnSpc>
            </a:pPr>
            <a:r>
              <a:rPr lang="en-US" altLang="en-US" smtClean="0"/>
              <a:t>Must be evaluated by supervisor </a:t>
            </a:r>
          </a:p>
          <a:p>
            <a:pPr lvl="1">
              <a:lnSpc>
                <a:spcPct val="150000"/>
              </a:lnSpc>
            </a:pPr>
            <a:r>
              <a:rPr lang="en-US" altLang="en-US" smtClean="0"/>
              <a:t>When First Hired</a:t>
            </a:r>
          </a:p>
          <a:p>
            <a:pPr lvl="1">
              <a:lnSpc>
                <a:spcPct val="150000"/>
              </a:lnSpc>
            </a:pPr>
            <a:r>
              <a:rPr lang="en-US" altLang="en-US" smtClean="0"/>
              <a:t>If you are a New user</a:t>
            </a:r>
          </a:p>
          <a:p>
            <a:pPr>
              <a:lnSpc>
                <a:spcPct val="150000"/>
              </a:lnSpc>
            </a:pPr>
            <a:r>
              <a:rPr lang="en-US" altLang="en-US" smtClean="0"/>
              <a:t>Working with new chemicals</a:t>
            </a:r>
          </a:p>
          <a:p>
            <a:pPr>
              <a:lnSpc>
                <a:spcPct val="150000"/>
              </a:lnSpc>
            </a:pPr>
            <a:r>
              <a:rPr lang="en-US" altLang="en-US" i="1" smtClean="0">
                <a:solidFill>
                  <a:srgbClr val="FF0000"/>
                </a:solidFill>
              </a:rPr>
              <a:t>If any conditions changed, stop and contact supervisor</a:t>
            </a:r>
          </a:p>
          <a:p>
            <a:pPr>
              <a:buFont typeface="Wingdings" pitchFamily="2" charset="2"/>
              <a:buNone/>
            </a:pPr>
            <a:endParaRPr lang="en-US" altLang="en-US" smtClean="0"/>
          </a:p>
          <a:p>
            <a:endParaRPr lang="en-US" altLang="en-US" smtClean="0"/>
          </a:p>
        </p:txBody>
      </p:sp>
      <p:pic>
        <p:nvPicPr>
          <p:cNvPr id="11268" name="Picture 4" descr="C:\Users\pam\AppData\Local\Microsoft\Windows\Temporary Internet Files\Content.IE5\WSS608AB\MC90009782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800" y="2438400"/>
            <a:ext cx="17526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Major types of respirators</a:t>
            </a:r>
          </a:p>
        </p:txBody>
      </p:sp>
      <p:sp>
        <p:nvSpPr>
          <p:cNvPr id="12291" name="Content Placeholder 2"/>
          <p:cNvSpPr>
            <a:spLocks noGrp="1"/>
          </p:cNvSpPr>
          <p:nvPr>
            <p:ph idx="1"/>
          </p:nvPr>
        </p:nvSpPr>
        <p:spPr/>
        <p:txBody>
          <a:bodyPr/>
          <a:lstStyle/>
          <a:p>
            <a:pPr>
              <a:buFont typeface="Wingdings" pitchFamily="2" charset="2"/>
              <a:buNone/>
            </a:pPr>
            <a:r>
              <a:rPr lang="en-US" altLang="en-US" smtClean="0"/>
              <a:t>Two Types:</a:t>
            </a:r>
          </a:p>
          <a:p>
            <a:pPr>
              <a:lnSpc>
                <a:spcPct val="150000"/>
              </a:lnSpc>
            </a:pPr>
            <a:r>
              <a:rPr lang="en-US" altLang="en-US" smtClean="0"/>
              <a:t>Air Purifying</a:t>
            </a:r>
          </a:p>
          <a:p>
            <a:pPr>
              <a:lnSpc>
                <a:spcPct val="150000"/>
              </a:lnSpc>
            </a:pPr>
            <a:r>
              <a:rPr lang="en-US" altLang="en-US" smtClean="0"/>
              <a:t>Atmosphere supplying respirators</a:t>
            </a:r>
          </a:p>
          <a:p>
            <a:pPr>
              <a:lnSpc>
                <a:spcPct val="150000"/>
              </a:lnSpc>
            </a:pPr>
            <a:r>
              <a:rPr lang="en-US" altLang="en-US" smtClean="0"/>
              <a:t>Must be approved by NIOSH</a:t>
            </a:r>
          </a:p>
          <a:p>
            <a:pPr>
              <a:lnSpc>
                <a:spcPct val="150000"/>
              </a:lnSpc>
            </a:pPr>
            <a:r>
              <a:rPr lang="en-US" altLang="en-US" smtClean="0"/>
              <a:t>Medical evaluation required</a:t>
            </a:r>
          </a:p>
          <a:p>
            <a:pPr lvl="1"/>
            <a:endParaRPr lang="en-US" altLang="en-US" smtClean="0"/>
          </a:p>
          <a:p>
            <a:pPr>
              <a:buFont typeface="Wingdings" pitchFamily="2" charset="2"/>
              <a:buNone/>
            </a:pPr>
            <a:endParaRPr lang="en-US" altLang="en-US" smtClean="0"/>
          </a:p>
          <a:p>
            <a:endParaRPr lang="en-US" altLang="en-US"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4745</TotalTime>
  <Words>1590</Words>
  <Application>Microsoft Office PowerPoint</Application>
  <PresentationFormat>On-screen Show (4:3)</PresentationFormat>
  <Paragraphs>211</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Black</vt:lpstr>
      <vt:lpstr>Wingdings</vt:lpstr>
      <vt:lpstr>Times New Roman</vt:lpstr>
      <vt:lpstr>Symbol</vt:lpstr>
      <vt:lpstr>ＭＳ Ｐゴシック</vt:lpstr>
      <vt:lpstr>Studio</vt:lpstr>
      <vt:lpstr>Safety Training Presentations</vt:lpstr>
      <vt:lpstr>FY-11 OSHA Susan Harwood Grant Program</vt:lpstr>
      <vt:lpstr>Objectives: Participants will:</vt:lpstr>
      <vt:lpstr>OSHA Standards: 29 CFR 1910.134</vt:lpstr>
      <vt:lpstr>OSHA Standards: 29 CFR 1910.134</vt:lpstr>
      <vt:lpstr>PowerPoint Presentation</vt:lpstr>
      <vt:lpstr>Respirator Purpose</vt:lpstr>
      <vt:lpstr>Respiratory Hazards</vt:lpstr>
      <vt:lpstr>Major types of respirators</vt:lpstr>
      <vt:lpstr>Air Purifying</vt:lpstr>
      <vt:lpstr>Air Purifying </vt:lpstr>
      <vt:lpstr>Atmosphere Supplying</vt:lpstr>
      <vt:lpstr>Atmosphere Supplying</vt:lpstr>
      <vt:lpstr>Selection of respirators</vt:lpstr>
      <vt:lpstr>Selection of respirators</vt:lpstr>
      <vt:lpstr>Selection of respirators</vt:lpstr>
      <vt:lpstr>Requirements: Evaluation </vt:lpstr>
      <vt:lpstr>Requirements: Fit Tested</vt:lpstr>
      <vt:lpstr>Requirements: Maintenance</vt:lpstr>
      <vt:lpstr>Summary</vt:lpstr>
      <vt:lpstr>Helpful OSHA Resources</vt:lpstr>
      <vt:lpstr>OSHA Contact Numbers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IOSH’s Safety Training Presentations</dc:title>
  <dc:creator>Alton L. Scott</dc:creator>
  <cp:lastModifiedBy>Vosburgh, Linda - OSHA</cp:lastModifiedBy>
  <cp:revision>187</cp:revision>
  <cp:lastPrinted>2011-11-22T16:42:30Z</cp:lastPrinted>
  <dcterms:created xsi:type="dcterms:W3CDTF">1999-08-14T00:35:00Z</dcterms:created>
  <dcterms:modified xsi:type="dcterms:W3CDTF">2014-02-25T15:27:09Z</dcterms:modified>
</cp:coreProperties>
</file>