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9" r:id="rId1"/>
    <p:sldMasterId id="2147483835" r:id="rId2"/>
    <p:sldMasterId id="2147483848" r:id="rId3"/>
    <p:sldMasterId id="2147483861" r:id="rId4"/>
  </p:sldMasterIdLst>
  <p:notesMasterIdLst>
    <p:notesMasterId r:id="rId24"/>
  </p:notesMasterIdLst>
  <p:handoutMasterIdLst>
    <p:handoutMasterId r:id="rId25"/>
  </p:handoutMasterIdLst>
  <p:sldIdLst>
    <p:sldId id="256" r:id="rId5"/>
    <p:sldId id="257" r:id="rId6"/>
    <p:sldId id="267" r:id="rId7"/>
    <p:sldId id="275" r:id="rId8"/>
    <p:sldId id="276" r:id="rId9"/>
    <p:sldId id="286" r:id="rId10"/>
    <p:sldId id="278" r:id="rId11"/>
    <p:sldId id="284" r:id="rId12"/>
    <p:sldId id="279" r:id="rId13"/>
    <p:sldId id="283" r:id="rId14"/>
    <p:sldId id="260" r:id="rId15"/>
    <p:sldId id="280" r:id="rId16"/>
    <p:sldId id="258" r:id="rId17"/>
    <p:sldId id="282" r:id="rId18"/>
    <p:sldId id="262" r:id="rId19"/>
    <p:sldId id="281" r:id="rId20"/>
    <p:sldId id="272" r:id="rId21"/>
    <p:sldId id="271" r:id="rId22"/>
    <p:sldId id="27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78" autoAdjust="0"/>
    <p:restoredTop sz="69231" autoAdjust="0"/>
  </p:normalViewPr>
  <p:slideViewPr>
    <p:cSldViewPr>
      <p:cViewPr varScale="1">
        <p:scale>
          <a:sx n="60" d="100"/>
          <a:sy n="60" d="100"/>
        </p:scale>
        <p:origin x="-1590" y="-84"/>
      </p:cViewPr>
      <p:guideLst>
        <p:guide orient="horz" pos="2160"/>
        <p:guide pos="2880"/>
      </p:guideLst>
    </p:cSldViewPr>
  </p:slideViewPr>
  <p:outlineViewPr>
    <p:cViewPr>
      <p:scale>
        <a:sx n="33" d="100"/>
        <a:sy n="33" d="100"/>
      </p:scale>
      <p:origin x="0" y="117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617714E-3DA0-3F44-9597-DE86625A39CA}" type="datetimeFigureOut">
              <a:rPr lang="en-US" smtClean="0"/>
              <a:pPr/>
              <a:t>2/25/2014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6E6606-FDF5-034A-9B3C-8B8D7D520623}" type="slidenum">
              <a:rPr lang="en-US" smtClean="0"/>
              <a:pPr/>
              <a:t>‹#›</a:t>
            </a:fld>
            <a:endParaRPr lang="en-US"/>
          </a:p>
        </p:txBody>
      </p:sp>
    </p:spTree>
    <p:extLst>
      <p:ext uri="{BB962C8B-B14F-4D97-AF65-F5344CB8AC3E}">
        <p14:creationId xmlns:p14="http://schemas.microsoft.com/office/powerpoint/2010/main" val="35721885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4DA361-03A1-4786-8F83-B235B5342E63}" type="datetimeFigureOut">
              <a:rPr lang="en-US" smtClean="0"/>
              <a:pPr/>
              <a:t>2/25/2014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D7446F-E10F-402F-8C45-84D85AC2EC4D}" type="slidenum">
              <a:rPr lang="en-US" smtClean="0"/>
              <a:pPr/>
              <a:t>‹#›</a:t>
            </a:fld>
            <a:endParaRPr lang="en-US"/>
          </a:p>
        </p:txBody>
      </p:sp>
    </p:spTree>
    <p:extLst>
      <p:ext uri="{BB962C8B-B14F-4D97-AF65-F5344CB8AC3E}">
        <p14:creationId xmlns:p14="http://schemas.microsoft.com/office/powerpoint/2010/main" val="3788596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 this presentation we will briefly discuss the</a:t>
            </a:r>
            <a:r>
              <a:rPr lang="en-US" baseline="0" dirty="0" smtClean="0"/>
              <a:t> requirements and safety awareness for highway workers working in road construction. This include and is not limited to flaggers, maintenance crews, Department of Transportation employees (DOT), Heavy Equipment operators, supervisors, contractors, etc.</a:t>
            </a:r>
          </a:p>
          <a:p>
            <a:endParaRPr lang="en-US" baseline="0" dirty="0" smtClean="0"/>
          </a:p>
          <a:p>
            <a:r>
              <a:rPr lang="en-US" baseline="0" dirty="0" smtClean="0"/>
              <a:t>This training does not replace OSHA training requirements and/or State or district requirements regarding training.</a:t>
            </a:r>
            <a:endParaRPr lang="en-US"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1</a:t>
            </a:fld>
            <a:endParaRPr lang="en-US"/>
          </a:p>
        </p:txBody>
      </p:sp>
    </p:spTree>
    <p:extLst>
      <p:ext uri="{BB962C8B-B14F-4D97-AF65-F5344CB8AC3E}">
        <p14:creationId xmlns:p14="http://schemas.microsoft.com/office/powerpoint/2010/main" val="892206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10</a:t>
            </a:fld>
            <a:endParaRPr lang="en-US"/>
          </a:p>
        </p:txBody>
      </p:sp>
    </p:spTree>
    <p:extLst>
      <p:ext uri="{BB962C8B-B14F-4D97-AF65-F5344CB8AC3E}">
        <p14:creationId xmlns:p14="http://schemas.microsoft.com/office/powerpoint/2010/main" val="8471609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endParaRPr lang="en-US" baseline="0" dirty="0" smtClean="0"/>
          </a:p>
          <a:p>
            <a:r>
              <a:rPr lang="en-US" sz="1200" dirty="0" smtClean="0">
                <a:solidFill>
                  <a:schemeClr val="accent1"/>
                </a:solidFill>
              </a:rPr>
              <a:t>Flaggers must not use  devices which may distract the vision, hearing or attention</a:t>
            </a:r>
          </a:p>
          <a:p>
            <a:pPr>
              <a:spcBef>
                <a:spcPct val="50000"/>
              </a:spcBef>
              <a:buFontTx/>
              <a:buChar char="•"/>
            </a:pPr>
            <a:r>
              <a:rPr lang="en-US" sz="1200" b="1" dirty="0" smtClean="0"/>
              <a:t>Cell phones</a:t>
            </a:r>
          </a:p>
          <a:p>
            <a:pPr>
              <a:spcBef>
                <a:spcPct val="50000"/>
              </a:spcBef>
              <a:buFontTx/>
              <a:buChar char="•"/>
            </a:pPr>
            <a:r>
              <a:rPr lang="en-US" sz="1200" b="1" dirty="0" smtClean="0"/>
              <a:t> Pagers</a:t>
            </a:r>
          </a:p>
          <a:p>
            <a:pPr>
              <a:spcBef>
                <a:spcPct val="50000"/>
              </a:spcBef>
              <a:buFontTx/>
              <a:buChar char="•"/>
            </a:pPr>
            <a:r>
              <a:rPr lang="en-US" sz="1200" b="1" dirty="0" smtClean="0"/>
              <a:t> Radios</a:t>
            </a:r>
          </a:p>
          <a:p>
            <a:pPr>
              <a:spcBef>
                <a:spcPct val="50000"/>
              </a:spcBef>
              <a:buFontTx/>
              <a:buChar char="•"/>
            </a:pPr>
            <a:r>
              <a:rPr lang="en-US" sz="1200" b="1" dirty="0" smtClean="0"/>
              <a:t> Headphones</a:t>
            </a:r>
          </a:p>
          <a:p>
            <a:endParaRPr lang="en-US" baseline="0" dirty="0" smtClean="0"/>
          </a:p>
          <a:p>
            <a:r>
              <a:rPr lang="en-US" sz="1100" dirty="0" smtClean="0">
                <a:solidFill>
                  <a:schemeClr val="accent1"/>
                </a:solidFill>
              </a:rPr>
              <a:t>Where</a:t>
            </a:r>
            <a:r>
              <a:rPr lang="en-US" dirty="0" smtClean="0">
                <a:solidFill>
                  <a:schemeClr val="accent1"/>
                </a:solidFill>
              </a:rPr>
              <a:t> Flaggers </a:t>
            </a:r>
            <a:r>
              <a:rPr lang="en-US" u="sng" dirty="0" smtClean="0">
                <a:solidFill>
                  <a:schemeClr val="accent1"/>
                </a:solidFill>
              </a:rPr>
              <a:t>Must</a:t>
            </a:r>
            <a:r>
              <a:rPr lang="en-US" dirty="0" smtClean="0">
                <a:solidFill>
                  <a:schemeClr val="accent1"/>
                </a:solidFill>
              </a:rPr>
              <a:t> Stand</a:t>
            </a:r>
          </a:p>
          <a:p>
            <a:r>
              <a:rPr lang="en-US" dirty="0" smtClean="0"/>
              <a:t>Shoulder</a:t>
            </a:r>
            <a:endParaRPr lang="en-US" dirty="0" smtClean="0">
              <a:solidFill>
                <a:schemeClr val="accent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Exception: when road users have stopped</a:t>
            </a:r>
          </a:p>
          <a:p>
            <a:endParaRPr lang="en-US" baseline="0" dirty="0" smtClean="0"/>
          </a:p>
          <a:p>
            <a:endParaRPr lang="en-US" baseline="0" dirty="0" smtClean="0"/>
          </a:p>
          <a:p>
            <a:r>
              <a:rPr lang="en-US" b="1" baseline="0" dirty="0" smtClean="0"/>
              <a:t>While acting as a flagger when their becomes a excess amount of traffic it my become necessary to </a:t>
            </a:r>
          </a:p>
          <a:p>
            <a:endParaRPr lang="en-US" b="1" baseline="0" dirty="0" smtClean="0"/>
          </a:p>
          <a:p>
            <a:r>
              <a:rPr lang="en-US" dirty="0" smtClean="0"/>
              <a:t>Flaggers and others providing temporary</a:t>
            </a:r>
          </a:p>
          <a:p>
            <a:r>
              <a:rPr lang="en-US" dirty="0" smtClean="0"/>
              <a:t>traffic control should wear high visibility</a:t>
            </a:r>
          </a:p>
          <a:p>
            <a:r>
              <a:rPr lang="en-US" dirty="0" smtClean="0"/>
              <a:t>clothing with a background of fluorescent</a:t>
            </a:r>
          </a:p>
          <a:p>
            <a:r>
              <a:rPr lang="en-US" dirty="0" smtClean="0"/>
              <a:t>orange-red or yellow-green and retro-reflective material of orange, yellow, white, silver,</a:t>
            </a:r>
          </a:p>
          <a:p>
            <a:r>
              <a:rPr lang="en-US" dirty="0" smtClean="0"/>
              <a:t>or yellow-green.  In areas of traffic movement, this personal protective equipment</a:t>
            </a:r>
          </a:p>
          <a:p>
            <a:r>
              <a:rPr lang="en-US" dirty="0" smtClean="0"/>
              <a:t>will make the worker visible for at least</a:t>
            </a:r>
          </a:p>
          <a:p>
            <a:r>
              <a:rPr lang="en-US" dirty="0" smtClean="0"/>
              <a:t>1,000 feet, so that the worker can be seen</a:t>
            </a:r>
          </a:p>
          <a:p>
            <a:r>
              <a:rPr lang="en-US" dirty="0" smtClean="0"/>
              <a:t>from any direction, and make the worker</a:t>
            </a:r>
          </a:p>
          <a:p>
            <a:r>
              <a:rPr lang="en-US" dirty="0" smtClean="0"/>
              <a:t>stand out from the background.  Check the</a:t>
            </a:r>
          </a:p>
          <a:p>
            <a:r>
              <a:rPr lang="en-US" dirty="0" smtClean="0"/>
              <a:t>label or packaging to ensure that the garments are performance class 2 or 3. </a:t>
            </a:r>
          </a:p>
          <a:p>
            <a:r>
              <a:rPr lang="en-US" dirty="0" smtClean="0"/>
              <a:t>Drivers should be warned in advance with</a:t>
            </a:r>
          </a:p>
          <a:p>
            <a:r>
              <a:rPr lang="en-US" dirty="0" smtClean="0"/>
              <a:t>signs that there will be a flagger ahead.</a:t>
            </a:r>
          </a:p>
          <a:p>
            <a:r>
              <a:rPr lang="en-US" dirty="0" smtClean="0"/>
              <a:t>Flaggers should use STOP/SLOW paddles,</a:t>
            </a:r>
          </a:p>
          <a:p>
            <a:r>
              <a:rPr lang="en-US" dirty="0" smtClean="0"/>
              <a:t>paddles with lights, or flags (flags should be</a:t>
            </a:r>
          </a:p>
          <a:p>
            <a:r>
              <a:rPr lang="en-US" dirty="0" smtClean="0"/>
              <a:t>used only in emergencies.)  The STOP sign</a:t>
            </a:r>
          </a:p>
          <a:p>
            <a:r>
              <a:rPr lang="en-US" dirty="0" smtClean="0"/>
              <a:t>should be octagonal with a red background</a:t>
            </a:r>
          </a:p>
          <a:p>
            <a:r>
              <a:rPr lang="en-US" dirty="0" smtClean="0"/>
              <a:t>and white letters and border.  The SLOW</a:t>
            </a:r>
          </a:p>
          <a:p>
            <a:r>
              <a:rPr lang="en-US" dirty="0" smtClean="0"/>
              <a:t>sign is the same shape, with an orange</a:t>
            </a:r>
          </a:p>
          <a:p>
            <a:r>
              <a:rPr lang="en-US" dirty="0" smtClean="0"/>
              <a:t>background and black letters and a border</a:t>
            </a:r>
          </a:p>
          <a:p>
            <a:endParaRPr lang="en-US" baseline="0" dirty="0" smtClean="0"/>
          </a:p>
          <a:p>
            <a:r>
              <a:rPr lang="en-US" baseline="0" dirty="0" smtClean="0"/>
              <a:t>Equipment / Clothing </a:t>
            </a:r>
          </a:p>
          <a:p>
            <a:r>
              <a:rPr lang="en-US" baseline="0" dirty="0" smtClean="0"/>
              <a:t>Neat </a:t>
            </a:r>
            <a:r>
              <a:rPr lang="en-US" baseline="0" dirty="0" err="1" smtClean="0"/>
              <a:t>apperance</a:t>
            </a:r>
            <a:r>
              <a:rPr lang="en-US" baseline="0" dirty="0" smtClean="0"/>
              <a:t> </a:t>
            </a:r>
          </a:p>
          <a:p>
            <a:r>
              <a:rPr lang="en-US" baseline="0" dirty="0" smtClean="0"/>
              <a:t>	If you keep a need </a:t>
            </a:r>
            <a:r>
              <a:rPr lang="en-US" baseline="0" dirty="0" err="1" smtClean="0"/>
              <a:t>apperance</a:t>
            </a:r>
            <a:r>
              <a:rPr lang="en-US" baseline="0" dirty="0" smtClean="0"/>
              <a:t> drivers are more likely to respect your </a:t>
            </a:r>
            <a:r>
              <a:rPr lang="en-US" baseline="0" dirty="0" err="1" smtClean="0"/>
              <a:t>athority</a:t>
            </a:r>
            <a:endParaRPr lang="en-US" baseline="0" dirty="0" smtClean="0"/>
          </a:p>
          <a:p>
            <a:r>
              <a:rPr lang="en-US" baseline="0" dirty="0" smtClean="0"/>
              <a:t>Reflective Vest</a:t>
            </a:r>
          </a:p>
          <a:p>
            <a:r>
              <a:rPr lang="en-US" baseline="0" dirty="0" smtClean="0"/>
              <a:t>	Orange is the standard color for contraction site warnings </a:t>
            </a:r>
          </a:p>
          <a:p>
            <a:r>
              <a:rPr lang="en-US" baseline="0" dirty="0" smtClean="0"/>
              <a:t>Hard Hat</a:t>
            </a:r>
          </a:p>
          <a:p>
            <a:r>
              <a:rPr lang="en-US" baseline="0" dirty="0" smtClean="0"/>
              <a:t>	Not only to protect your self and give the construction worker appearance but, can all so act as a communications device telling other flaggers with in visual sight that you are releasing traffic.  </a:t>
            </a:r>
          </a:p>
          <a:p>
            <a:r>
              <a:rPr lang="en-US" baseline="0" dirty="0" smtClean="0"/>
              <a:t>Air Horn</a:t>
            </a:r>
            <a:endParaRPr lang="en-US" dirty="0" smtClean="0"/>
          </a:p>
          <a:p>
            <a:r>
              <a:rPr lang="en-US" baseline="0" dirty="0" smtClean="0"/>
              <a:t>	Warning tool in case a rouge car is heading into the work area. </a:t>
            </a:r>
          </a:p>
          <a:p>
            <a:endParaRPr lang="en-US" baseline="0" dirty="0" smtClean="0"/>
          </a:p>
          <a:p>
            <a:r>
              <a:rPr lang="en-US" baseline="0" dirty="0" smtClean="0"/>
              <a:t>Consider situations where Two Flaggers are Needed </a:t>
            </a:r>
          </a:p>
          <a:p>
            <a:r>
              <a:rPr lang="en-US" baseline="0" dirty="0" smtClean="0"/>
              <a:t>Short Distances where visual communication can be used consider use these visual quires to stop, slow and release traffic.  </a:t>
            </a:r>
          </a:p>
          <a:p>
            <a:endParaRPr lang="en-US" baseline="0" dirty="0" smtClean="0"/>
          </a:p>
          <a:p>
            <a:r>
              <a:rPr lang="en-US" baseline="0" dirty="0" smtClean="0"/>
              <a:t>Removing you hard hat</a:t>
            </a:r>
          </a:p>
          <a:p>
            <a:r>
              <a:rPr lang="en-US" baseline="0" dirty="0" smtClean="0"/>
              <a:t>Giving a thumbs up</a:t>
            </a:r>
          </a:p>
          <a:p>
            <a:r>
              <a:rPr lang="en-US" baseline="0" dirty="0" smtClean="0"/>
              <a:t>Or other predetermined hand signals. </a:t>
            </a:r>
          </a:p>
          <a:p>
            <a:endParaRPr lang="en-US" dirty="0" smtClean="0"/>
          </a:p>
          <a:p>
            <a:r>
              <a:rPr lang="en-US" dirty="0" smtClean="0"/>
              <a:t>Single Flagger Operations </a:t>
            </a:r>
          </a:p>
          <a:p>
            <a:r>
              <a:rPr lang="en-US" dirty="0" smtClean="0"/>
              <a:t>	Know</a:t>
            </a:r>
            <a:r>
              <a:rPr lang="en-US" baseline="0" dirty="0" smtClean="0"/>
              <a:t> what is around you and how you are feeling. </a:t>
            </a:r>
          </a:p>
          <a:p>
            <a:endParaRPr lang="en-US" baseline="0" dirty="0" smtClean="0"/>
          </a:p>
          <a:p>
            <a:r>
              <a:rPr lang="en-US" baseline="0" dirty="0" smtClean="0"/>
              <a:t>Longer Distances </a:t>
            </a:r>
          </a:p>
          <a:p>
            <a:r>
              <a:rPr lang="en-US" baseline="0" dirty="0" smtClean="0"/>
              <a:t>	Were visibility is limited it is a good idea to use radios in order to communicate how to slow, stop, and release traffic. Or if radios are not available use the flag hand off method. With this method the flagger that released the traffic hands of a small flag to the last car. This car then takes the flag to the other flagger signaling him that it is safe to release traffic. </a:t>
            </a:r>
          </a:p>
        </p:txBody>
      </p:sp>
      <p:sp>
        <p:nvSpPr>
          <p:cNvPr id="4" name="Slide Number Placeholder 3"/>
          <p:cNvSpPr>
            <a:spLocks noGrp="1"/>
          </p:cNvSpPr>
          <p:nvPr>
            <p:ph type="sldNum" sz="quarter" idx="10"/>
          </p:nvPr>
        </p:nvSpPr>
        <p:spPr/>
        <p:txBody>
          <a:bodyPr/>
          <a:lstStyle/>
          <a:p>
            <a:fld id="{19D7446F-E10F-402F-8C45-84D85AC2EC4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variety of safety equipment is</a:t>
            </a:r>
            <a:r>
              <a:rPr lang="en-US" baseline="0" dirty="0" smtClean="0"/>
              <a:t> used by flaggers depending on the environment. </a:t>
            </a:r>
          </a:p>
          <a:p>
            <a:r>
              <a:rPr lang="en-US" i="0" baseline="0" dirty="0" smtClean="0"/>
              <a:t>Safety gear must be provided by the employer.</a:t>
            </a:r>
          </a:p>
          <a:p>
            <a:endParaRPr lang="en-US" i="0" baseline="0" dirty="0" smtClean="0"/>
          </a:p>
          <a:p>
            <a:r>
              <a:rPr lang="en-US" i="0" baseline="0" dirty="0" smtClean="0"/>
              <a:t>Not picture:</a:t>
            </a:r>
          </a:p>
          <a:p>
            <a:endParaRPr lang="en-US" i="0" baseline="0" dirty="0" smtClean="0"/>
          </a:p>
          <a:p>
            <a:r>
              <a:rPr lang="en-US" i="0" baseline="0" dirty="0" smtClean="0"/>
              <a:t>Safety goggles</a:t>
            </a:r>
          </a:p>
          <a:p>
            <a:r>
              <a:rPr lang="en-US" i="0" baseline="0" dirty="0" smtClean="0"/>
              <a:t>Hearing protection</a:t>
            </a:r>
          </a:p>
          <a:p>
            <a:r>
              <a:rPr lang="en-US" i="0" baseline="0" dirty="0" smtClean="0"/>
              <a:t>Whistle</a:t>
            </a:r>
          </a:p>
          <a:p>
            <a:r>
              <a:rPr lang="en-US" i="0" baseline="0" dirty="0" smtClean="0"/>
              <a:t>Paddles</a:t>
            </a:r>
            <a:endParaRPr lang="en-US" i="0"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12</a:t>
            </a:fld>
            <a:endParaRPr lang="en-US"/>
          </a:p>
        </p:txBody>
      </p:sp>
    </p:spTree>
    <p:extLst>
      <p:ext uri="{BB962C8B-B14F-4D97-AF65-F5344CB8AC3E}">
        <p14:creationId xmlns:p14="http://schemas.microsoft.com/office/powerpoint/2010/main" val="847160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Advance</a:t>
            </a:r>
            <a:r>
              <a:rPr lang="en-US" b="1" baseline="0" dirty="0" smtClean="0"/>
              <a:t> warning Area </a:t>
            </a:r>
            <a:r>
              <a:rPr lang="en-US" baseline="0" dirty="0" smtClean="0"/>
              <a:t>- </a:t>
            </a:r>
            <a:r>
              <a:rPr lang="en-US" dirty="0" smtClean="0"/>
              <a:t>Advises drivers about what to expect in the upcoming work zone area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Transition area-</a:t>
            </a:r>
            <a:r>
              <a:rPr lang="en-US" b="1" baseline="0" dirty="0" smtClean="0"/>
              <a:t> </a:t>
            </a:r>
            <a:r>
              <a:rPr lang="en-US" dirty="0" smtClean="0"/>
              <a:t>Redirect traffic from a normal traffic flow to a new flow</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b="1" dirty="0" smtClean="0"/>
              <a:t>Buffer space </a:t>
            </a:r>
            <a:r>
              <a:rPr lang="en-US" dirty="0" smtClean="0"/>
              <a:t>- Provides protection for traffic and workers</a:t>
            </a:r>
          </a:p>
          <a:p>
            <a:endParaRPr lang="en-US" dirty="0" smtClean="0"/>
          </a:p>
          <a:p>
            <a:r>
              <a:rPr lang="en-US" b="1" dirty="0" smtClean="0"/>
              <a:t>Activity area - </a:t>
            </a:r>
            <a:r>
              <a:rPr lang="en-US" dirty="0" smtClean="0"/>
              <a:t>The area where work takes place.</a:t>
            </a:r>
          </a:p>
          <a:p>
            <a:endParaRPr lang="en-US" dirty="0" smtClean="0"/>
          </a:p>
          <a:p>
            <a:r>
              <a:rPr lang="en-US" b="1" dirty="0" smtClean="0"/>
              <a:t>Termination area </a:t>
            </a:r>
            <a:r>
              <a:rPr lang="en-US" dirty="0" smtClean="0"/>
              <a:t>- U</a:t>
            </a:r>
            <a:r>
              <a:rPr lang="en-US" dirty="0" smtClean="0">
                <a:latin typeface="Times-Bold"/>
              </a:rPr>
              <a:t>sed to return road users to their normal path</a:t>
            </a:r>
            <a:endParaRPr lang="en-US" dirty="0" smtClean="0"/>
          </a:p>
          <a:p>
            <a:endParaRPr lang="en-US" dirty="0" smtClean="0"/>
          </a:p>
          <a:p>
            <a:endParaRPr lang="en-US" dirty="0" smtClean="0"/>
          </a:p>
          <a:p>
            <a:endParaRPr lang="en-US" i="0" dirty="0" smtClean="0"/>
          </a:p>
          <a:p>
            <a:endParaRPr lang="en-US"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Advance</a:t>
            </a:r>
            <a:r>
              <a:rPr lang="en-US" b="1" baseline="0" dirty="0" smtClean="0"/>
              <a:t> warning Area </a:t>
            </a:r>
            <a:r>
              <a:rPr lang="en-US" baseline="0" dirty="0" smtClean="0"/>
              <a:t>- </a:t>
            </a:r>
            <a:r>
              <a:rPr lang="en-US" dirty="0" smtClean="0"/>
              <a:t>Advises drivers about what to expect in the upcoming work zone area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b="1" dirty="0" smtClean="0"/>
              <a:t>Transition area-</a:t>
            </a:r>
            <a:r>
              <a:rPr lang="en-US" b="1" baseline="0" dirty="0" smtClean="0"/>
              <a:t> </a:t>
            </a:r>
            <a:r>
              <a:rPr lang="en-US" dirty="0" smtClean="0"/>
              <a:t>Redirect traffic from a normal traffic flow to a new flow</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b="1" dirty="0" smtClean="0"/>
              <a:t>Buffer space </a:t>
            </a:r>
            <a:r>
              <a:rPr lang="en-US" dirty="0" smtClean="0"/>
              <a:t>- Provides protection for traffic and workers</a:t>
            </a:r>
          </a:p>
          <a:p>
            <a:endParaRPr lang="en-US" dirty="0" smtClean="0"/>
          </a:p>
          <a:p>
            <a:r>
              <a:rPr lang="en-US" b="1" dirty="0" smtClean="0"/>
              <a:t>Activity area - </a:t>
            </a:r>
            <a:r>
              <a:rPr lang="en-US" dirty="0" smtClean="0"/>
              <a:t>The area where work takes place.</a:t>
            </a:r>
          </a:p>
          <a:p>
            <a:endParaRPr lang="en-US" dirty="0" smtClean="0"/>
          </a:p>
          <a:p>
            <a:r>
              <a:rPr lang="en-US" b="1" dirty="0" smtClean="0"/>
              <a:t>Termination area </a:t>
            </a:r>
            <a:r>
              <a:rPr lang="en-US" dirty="0" smtClean="0"/>
              <a:t>- U</a:t>
            </a:r>
            <a:r>
              <a:rPr lang="en-US" dirty="0" smtClean="0">
                <a:latin typeface="Times-Bold"/>
              </a:rPr>
              <a:t>sed to return road users to their normal path</a:t>
            </a:r>
            <a:endParaRPr lang="en-US" dirty="0" smtClean="0"/>
          </a:p>
          <a:p>
            <a:endParaRPr lang="en-US" dirty="0" smtClean="0"/>
          </a:p>
          <a:p>
            <a:endParaRPr lang="en-US" dirty="0" smtClean="0"/>
          </a:p>
          <a:p>
            <a:endParaRPr lang="en-US" i="0" dirty="0" smtClean="0"/>
          </a:p>
          <a:p>
            <a:endParaRPr lang="en-US"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200" b="0" i="0" kern="1200" dirty="0" smtClean="0">
                <a:solidFill>
                  <a:schemeClr val="tx1"/>
                </a:solidFill>
                <a:latin typeface="Arial" pitchFamily="34" charset="0"/>
                <a:ea typeface="+mn-ea"/>
                <a:cs typeface="Arial" pitchFamily="34" charset="0"/>
              </a:rPr>
              <a:t>Traffic control plan is required if work will last more than one day</a:t>
            </a:r>
          </a:p>
          <a:p>
            <a:endParaRPr lang="en-US" sz="1200" b="0" i="0" kern="1200" dirty="0" smtClean="0">
              <a:solidFill>
                <a:schemeClr val="tx1"/>
              </a:solidFill>
              <a:latin typeface="Arial" pitchFamily="34" charset="0"/>
              <a:ea typeface="+mn-ea"/>
              <a:cs typeface="Arial" pitchFamily="34" charset="0"/>
            </a:endParaRPr>
          </a:p>
          <a:p>
            <a:r>
              <a:rPr lang="en-US" sz="1200" b="0" i="0" kern="1200" dirty="0" smtClean="0">
                <a:solidFill>
                  <a:schemeClr val="tx1"/>
                </a:solidFill>
                <a:latin typeface="Arial" pitchFamily="34" charset="0"/>
                <a:ea typeface="+mn-ea"/>
                <a:cs typeface="Arial" pitchFamily="34" charset="0"/>
              </a:rPr>
              <a:t>Traffic control plan (TCP) is used for the movement of vehicles in areas where workers conducting other tasks.</a:t>
            </a:r>
          </a:p>
          <a:p>
            <a:r>
              <a:rPr lang="en-US" sz="1200" b="0" i="0" kern="1200" dirty="0" smtClean="0">
                <a:solidFill>
                  <a:schemeClr val="tx1"/>
                </a:solidFill>
                <a:latin typeface="Arial" pitchFamily="34" charset="0"/>
                <a:ea typeface="+mn-ea"/>
                <a:cs typeface="Arial" pitchFamily="34" charset="0"/>
              </a:rPr>
              <a:t>The construction project manager will determine the internal traffic control plan within the construction/demolition worksite. </a:t>
            </a:r>
          </a:p>
          <a:p>
            <a:r>
              <a:rPr lang="en-US" sz="1200" b="0" i="0" kern="1200" dirty="0" smtClean="0">
                <a:solidFill>
                  <a:schemeClr val="tx1"/>
                </a:solidFill>
                <a:latin typeface="Arial" pitchFamily="34" charset="0"/>
                <a:ea typeface="+mn-ea"/>
                <a:cs typeface="Arial" pitchFamily="34" charset="0"/>
              </a:rPr>
              <a:t>TTC plans should be prepared by qualified person or engineer.</a:t>
            </a:r>
          </a:p>
          <a:p>
            <a:endParaRPr lang="en-US" i="0" baseline="0" dirty="0" smtClean="0">
              <a:latin typeface="Arial" pitchFamily="34" charset="0"/>
              <a:cs typeface="Arial" pitchFamily="34" charset="0"/>
            </a:endParaRPr>
          </a:p>
          <a:p>
            <a:endParaRPr lang="en-US" i="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19D7446F-E10F-402F-8C45-84D85AC2EC4D}"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200" b="0" i="0" kern="1200" dirty="0" smtClean="0">
                <a:solidFill>
                  <a:schemeClr val="tx1"/>
                </a:solidFill>
                <a:latin typeface="Arial" pitchFamily="34" charset="0"/>
                <a:ea typeface="+mn-ea"/>
                <a:cs typeface="Arial" pitchFamily="34" charset="0"/>
              </a:rPr>
              <a:t>Traffic control plan (TCP) is used for the movement of vehicles in areas where workers conducting other tasks.</a:t>
            </a:r>
          </a:p>
          <a:p>
            <a:r>
              <a:rPr lang="en-US" sz="1200" b="0" i="0" kern="1200" dirty="0" smtClean="0">
                <a:solidFill>
                  <a:schemeClr val="tx1"/>
                </a:solidFill>
                <a:latin typeface="Arial" pitchFamily="34" charset="0"/>
                <a:ea typeface="+mn-ea"/>
                <a:cs typeface="Arial" pitchFamily="34" charset="0"/>
              </a:rPr>
              <a:t>The construction project manager will determine the internal traffic control plan within the construction/demolition worksite. </a:t>
            </a:r>
          </a:p>
          <a:p>
            <a:r>
              <a:rPr lang="en-US" sz="1200" b="0" i="0" kern="1200" dirty="0" smtClean="0">
                <a:solidFill>
                  <a:schemeClr val="tx1"/>
                </a:solidFill>
                <a:latin typeface="Arial" pitchFamily="34" charset="0"/>
                <a:ea typeface="+mn-ea"/>
                <a:cs typeface="Arial" pitchFamily="34" charset="0"/>
              </a:rPr>
              <a:t>TTC plans should be prepared by qualified person or engineer.</a:t>
            </a:r>
          </a:p>
          <a:p>
            <a:endParaRPr lang="en-US" i="0" baseline="0" dirty="0" smtClean="0">
              <a:latin typeface="Arial" pitchFamily="34" charset="0"/>
              <a:cs typeface="Arial" pitchFamily="34" charset="0"/>
            </a:endParaRPr>
          </a:p>
          <a:p>
            <a:endParaRPr lang="en-US" i="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19D7446F-E10F-402F-8C45-84D85AC2EC4D}"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some of the enhanced traffic signs you may encounter when</a:t>
            </a:r>
            <a:r>
              <a:rPr lang="en-US" baseline="0" dirty="0" smtClean="0"/>
              <a:t> approaching a highway construction project</a:t>
            </a:r>
            <a:endParaRPr lang="en-US"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9D7446F-E10F-402F-8C45-84D85AC2EC4D}" type="slidenum">
              <a:rPr lang="en-US" smtClean="0"/>
              <a:pPr/>
              <a:t>18</a:t>
            </a:fld>
            <a:endParaRPr lang="en-US"/>
          </a:p>
        </p:txBody>
      </p:sp>
    </p:spTree>
    <p:extLst>
      <p:ext uri="{BB962C8B-B14F-4D97-AF65-F5344CB8AC3E}">
        <p14:creationId xmlns:p14="http://schemas.microsoft.com/office/powerpoint/2010/main" val="30917661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19</a:t>
            </a:fld>
            <a:endParaRPr lang="en-US"/>
          </a:p>
        </p:txBody>
      </p:sp>
    </p:spTree>
    <p:extLst>
      <p:ext uri="{BB962C8B-B14F-4D97-AF65-F5344CB8AC3E}">
        <p14:creationId xmlns:p14="http://schemas.microsoft.com/office/powerpoint/2010/main" val="3157270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also</a:t>
            </a:r>
            <a:r>
              <a:rPr lang="en-US" baseline="0" dirty="0" smtClean="0"/>
              <a:t> discuss were a flagger can safely perform his/her duties. </a:t>
            </a:r>
          </a:p>
        </p:txBody>
      </p:sp>
      <p:sp>
        <p:nvSpPr>
          <p:cNvPr id="4" name="Slide Number Placeholder 3"/>
          <p:cNvSpPr>
            <a:spLocks noGrp="1"/>
          </p:cNvSpPr>
          <p:nvPr>
            <p:ph type="sldNum" sz="quarter" idx="10"/>
          </p:nvPr>
        </p:nvSpPr>
        <p:spPr/>
        <p:txBody>
          <a:bodyPr/>
          <a:lstStyle/>
          <a:p>
            <a:fld id="{19D7446F-E10F-402F-8C45-84D85AC2EC4D}" type="slidenum">
              <a:rPr lang="en-US" smtClean="0"/>
              <a:pPr/>
              <a:t>2</a:t>
            </a:fld>
            <a:endParaRPr lang="en-US"/>
          </a:p>
        </p:txBody>
      </p:sp>
    </p:spTree>
    <p:extLst>
      <p:ext uri="{BB962C8B-B14F-4D97-AF65-F5344CB8AC3E}">
        <p14:creationId xmlns:p14="http://schemas.microsoft.com/office/powerpoint/2010/main" val="847160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 the 1995 to 2002 period, 844 workers were killed while working at a road construction site. During this same period there were 9325 deaths in the construction industry. </a:t>
            </a:r>
          </a:p>
          <a:p>
            <a:endParaRPr lang="en-US" dirty="0" smtClean="0"/>
          </a:p>
          <a:p>
            <a:r>
              <a:rPr lang="en-US" dirty="0" smtClean="0"/>
              <a:t>The 844 worker deaths in road construction represent 9% of all deaths in construction. </a:t>
            </a:r>
          </a:p>
          <a:p>
            <a:endParaRPr lang="en-US" dirty="0" smtClean="0"/>
          </a:p>
          <a:p>
            <a:r>
              <a:rPr lang="en-US" dirty="0" smtClean="0"/>
              <a:t>More than half of these fatalities were attributable to a worker being struck by a vehicle or mobile equipment. </a:t>
            </a:r>
          </a:p>
          <a:p>
            <a:endParaRPr lang="en-US" dirty="0" smtClean="0"/>
          </a:p>
          <a:p>
            <a:r>
              <a:rPr lang="en-US" dirty="0" smtClean="0"/>
              <a:t>Workplace fatalities that occur at a road construction site typically account for 1.5 percent to 2.0 percent of all workplace fatalities annually. </a:t>
            </a:r>
          </a:p>
          <a:p>
            <a:endParaRPr lang="en-US"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3</a:t>
            </a:fld>
            <a:endParaRPr lang="en-US"/>
          </a:p>
        </p:txBody>
      </p:sp>
    </p:spTree>
    <p:extLst>
      <p:ext uri="{BB962C8B-B14F-4D97-AF65-F5344CB8AC3E}">
        <p14:creationId xmlns:p14="http://schemas.microsoft.com/office/powerpoint/2010/main" val="4062128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MUTCD  is the national standard for highway safety.</a:t>
            </a:r>
          </a:p>
          <a:p>
            <a:r>
              <a:rPr lang="en-US" dirty="0" smtClean="0"/>
              <a:t>also</a:t>
            </a:r>
            <a:r>
              <a:rPr lang="en-US" baseline="0" dirty="0" smtClean="0"/>
              <a:t> provides guidance for flagger training and safety procedures (CH 6E).</a:t>
            </a:r>
          </a:p>
          <a:p>
            <a:endParaRPr lang="en-US"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4</a:t>
            </a:fld>
            <a:endParaRPr lang="en-US"/>
          </a:p>
        </p:txBody>
      </p:sp>
    </p:spTree>
    <p:extLst>
      <p:ext uri="{BB962C8B-B14F-4D97-AF65-F5344CB8AC3E}">
        <p14:creationId xmlns:p14="http://schemas.microsoft.com/office/powerpoint/2010/main" val="847160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Flaggers are responsible</a:t>
            </a:r>
            <a:r>
              <a:rPr lang="en-US" baseline="0" dirty="0" smtClean="0"/>
              <a:t> for public safety in the highways and must be properly trained </a:t>
            </a:r>
            <a:r>
              <a:rPr lang="en-US" i="0" dirty="0" smtClean="0"/>
              <a:t>in safe traffic control practices and public contact techniques.</a:t>
            </a:r>
          </a:p>
          <a:p>
            <a:pPr marL="171450" indent="-171450">
              <a:buFont typeface="Arial" pitchFamily="34" charset="0"/>
              <a:buChar char="•"/>
            </a:pPr>
            <a:r>
              <a:rPr lang="en-US" i="0" dirty="0" smtClean="0"/>
              <a:t>Must be qualified either by third party or employer. (OSHA guidelines)</a:t>
            </a:r>
          </a:p>
          <a:p>
            <a:pPr marL="171450" indent="-171450">
              <a:buFont typeface="Arial" pitchFamily="34" charset="0"/>
              <a:buChar char="•"/>
            </a:pPr>
            <a:r>
              <a:rPr lang="en-US" i="0" dirty="0" smtClean="0"/>
              <a:t>Prior to performing duties, must</a:t>
            </a:r>
            <a:r>
              <a:rPr lang="en-US" i="0" baseline="0" dirty="0" smtClean="0"/>
              <a:t> have knowledge of the work area</a:t>
            </a:r>
            <a:endParaRPr lang="en-US" i="0" dirty="0" smtClean="0"/>
          </a:p>
          <a:p>
            <a:pPr marL="171450" indent="-171450">
              <a:buFont typeface="Arial" pitchFamily="34" charset="0"/>
              <a:buChar char="•"/>
            </a:pPr>
            <a:endParaRPr lang="en-US" i="0"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5</a:t>
            </a:fld>
            <a:endParaRPr lang="en-US"/>
          </a:p>
        </p:txBody>
      </p:sp>
    </p:spTree>
    <p:extLst>
      <p:ext uri="{BB962C8B-B14F-4D97-AF65-F5344CB8AC3E}">
        <p14:creationId xmlns:p14="http://schemas.microsoft.com/office/powerpoint/2010/main" val="847160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latin typeface="Arial" pitchFamily="34" charset="0"/>
            </a:endParaRPr>
          </a:p>
          <a:p>
            <a:r>
              <a:rPr lang="en-US" smtClean="0">
                <a:latin typeface="Arial" pitchFamily="34" charset="0"/>
              </a:rPr>
              <a:t>Photo: http://www.osha.gov/SLTC/images/workzone_traffic_fig6e1.gif</a:t>
            </a:r>
          </a:p>
          <a:p>
            <a:endParaRPr lang="en-US" smtClean="0">
              <a:latin typeface="Arial" pitchFamily="34" charset="0"/>
            </a:endParaRPr>
          </a:p>
        </p:txBody>
      </p:sp>
      <p:sp>
        <p:nvSpPr>
          <p:cNvPr id="71684" name="Slide Number Placeholder 3"/>
          <p:cNvSpPr>
            <a:spLocks noGrp="1"/>
          </p:cNvSpPr>
          <p:nvPr>
            <p:ph type="sldNum" sz="quarter" idx="5"/>
          </p:nvPr>
        </p:nvSpPr>
        <p:spPr>
          <a:noFill/>
        </p:spPr>
        <p:txBody>
          <a:bodyPr/>
          <a:lstStyle/>
          <a:p>
            <a:fld id="{634A6674-A8E4-4037-B638-DB86D265EB9C}"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Flaggers are responsible</a:t>
            </a:r>
            <a:r>
              <a:rPr lang="en-US" baseline="0" dirty="0" smtClean="0"/>
              <a:t> for public safety in the highways and must be properly trained </a:t>
            </a:r>
            <a:r>
              <a:rPr lang="en-US" i="0" dirty="0" smtClean="0"/>
              <a:t>in safe traffic control practices and public contact techniques.</a:t>
            </a:r>
          </a:p>
          <a:p>
            <a:r>
              <a:rPr lang="en-US" dirty="0" smtClean="0"/>
              <a:t>Flaggers are to be used only when other reasonable …methods will not adequately control traffic…”  When signs do not provide adequate protection.</a:t>
            </a:r>
          </a:p>
          <a:p>
            <a:endParaRPr lang="en-US" dirty="0" smtClean="0"/>
          </a:p>
        </p:txBody>
      </p:sp>
      <p:sp>
        <p:nvSpPr>
          <p:cNvPr id="4" name="Slide Number Placeholder 3"/>
          <p:cNvSpPr>
            <a:spLocks noGrp="1"/>
          </p:cNvSpPr>
          <p:nvPr>
            <p:ph type="sldNum" sz="quarter" idx="10"/>
          </p:nvPr>
        </p:nvSpPr>
        <p:spPr/>
        <p:txBody>
          <a:bodyPr/>
          <a:lstStyle/>
          <a:p>
            <a:fld id="{19D7446F-E10F-402F-8C45-84D85AC2EC4D}" type="slidenum">
              <a:rPr lang="en-US" smtClean="0"/>
              <a:pPr/>
              <a:t>7</a:t>
            </a:fld>
            <a:endParaRPr lang="en-US"/>
          </a:p>
        </p:txBody>
      </p:sp>
    </p:spTree>
    <p:extLst>
      <p:ext uri="{BB962C8B-B14F-4D97-AF65-F5344CB8AC3E}">
        <p14:creationId xmlns:p14="http://schemas.microsoft.com/office/powerpoint/2010/main" val="8471609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The workers assuming specific temporary traffic control responsibilities shall be trained on appropriate temporary traffic control techniques, using the safety devices and the placement of traffic control devices appropriately to meet the expectations of drivers while entering to and traveling through the work zone.</a:t>
            </a:r>
          </a:p>
          <a:p>
            <a:endParaRPr lang="en-US" dirty="0" smtClean="0"/>
          </a:p>
        </p:txBody>
      </p:sp>
      <p:sp>
        <p:nvSpPr>
          <p:cNvPr id="4" name="Slide Number Placeholder 3"/>
          <p:cNvSpPr>
            <a:spLocks noGrp="1"/>
          </p:cNvSpPr>
          <p:nvPr>
            <p:ph type="sldNum" sz="quarter" idx="10"/>
          </p:nvPr>
        </p:nvSpPr>
        <p:spPr/>
        <p:txBody>
          <a:bodyPr/>
          <a:lstStyle/>
          <a:p>
            <a:fld id="{19D7446F-E10F-402F-8C45-84D85AC2EC4D}" type="slidenum">
              <a:rPr lang="en-US" smtClean="0"/>
              <a:pPr/>
              <a:t>8</a:t>
            </a:fld>
            <a:endParaRPr lang="en-US"/>
          </a:p>
        </p:txBody>
      </p:sp>
    </p:spTree>
    <p:extLst>
      <p:ext uri="{BB962C8B-B14F-4D97-AF65-F5344CB8AC3E}">
        <p14:creationId xmlns:p14="http://schemas.microsoft.com/office/powerpoint/2010/main" val="847160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Flaggers are responsible</a:t>
            </a:r>
            <a:r>
              <a:rPr lang="en-US" baseline="0" dirty="0" smtClean="0"/>
              <a:t> for public safety in the highways and must be properly trained </a:t>
            </a:r>
            <a:r>
              <a:rPr lang="en-US" i="0" dirty="0" smtClean="0"/>
              <a:t>in safe traffic control practices and public contact techniques.</a:t>
            </a:r>
          </a:p>
          <a:p>
            <a:endParaRPr lang="en-US" i="0" dirty="0" smtClean="0"/>
          </a:p>
          <a:p>
            <a:r>
              <a:rPr lang="en-US" i="0" dirty="0" smtClean="0"/>
              <a:t>Flags are no longer accepted as means of controlling traffic except when an emergency.</a:t>
            </a:r>
            <a:endParaRPr lang="en-US" i="0" dirty="0"/>
          </a:p>
        </p:txBody>
      </p:sp>
      <p:sp>
        <p:nvSpPr>
          <p:cNvPr id="4" name="Slide Number Placeholder 3"/>
          <p:cNvSpPr>
            <a:spLocks noGrp="1"/>
          </p:cNvSpPr>
          <p:nvPr>
            <p:ph type="sldNum" sz="quarter" idx="10"/>
          </p:nvPr>
        </p:nvSpPr>
        <p:spPr/>
        <p:txBody>
          <a:bodyPr/>
          <a:lstStyle/>
          <a:p>
            <a:fld id="{19D7446F-E10F-402F-8C45-84D85AC2EC4D}" type="slidenum">
              <a:rPr lang="en-US" smtClean="0"/>
              <a:pPr/>
              <a:t>9</a:t>
            </a:fld>
            <a:endParaRPr lang="en-US"/>
          </a:p>
        </p:txBody>
      </p:sp>
    </p:spTree>
    <p:extLst>
      <p:ext uri="{BB962C8B-B14F-4D97-AF65-F5344CB8AC3E}">
        <p14:creationId xmlns:p14="http://schemas.microsoft.com/office/powerpoint/2010/main" val="84716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a:noFill/>
          </a:ln>
          <a:effectLst/>
          <a:extLst>
            <a:ext uri="{91240B29-F687-4F45-9708-019B960494DF}">
              <a14:hiddenLine xmlns:a14="http://schemas.microsoft.com/office/drawing/2010/main" w="9525">
                <a:solidFill>
                  <a:srgbClr val="CCCC99"/>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a:noFill/>
          </a:ln>
          <a:effectLst/>
          <a:extLst>
            <a:ext uri="{91240B29-F687-4F45-9708-019B960494DF}">
              <a14:hiddenLine xmlns:a14="http://schemas.microsoft.com/office/drawing/2010/main" w="9525">
                <a:solidFill>
                  <a:srgbClr val="CCCC99"/>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a:p>
        </p:txBody>
      </p:sp>
      <p:sp>
        <p:nvSpPr>
          <p:cNvPr id="53253"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pPr lvl="0"/>
            <a:r>
              <a:rPr lang="en-US" noProof="0" smtClean="0"/>
              <a:t>Click to edit Master title style</a:t>
            </a:r>
          </a:p>
        </p:txBody>
      </p:sp>
      <p:sp>
        <p:nvSpPr>
          <p:cNvPr id="53254"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pPr lvl="0"/>
            <a:r>
              <a:rPr lang="en-US" noProof="0" smtClean="0"/>
              <a:t>Click to edit Master subtitle style</a:t>
            </a:r>
          </a:p>
        </p:txBody>
      </p:sp>
      <p:sp>
        <p:nvSpPr>
          <p:cNvPr id="7" name="Rectangle 7"/>
          <p:cNvSpPr>
            <a:spLocks noGrp="1" noChangeArrowheads="1"/>
          </p:cNvSpPr>
          <p:nvPr>
            <p:ph type="dt" sz="half" idx="10"/>
          </p:nvPr>
        </p:nvSpPr>
        <p:spPr/>
        <p:txBody>
          <a:bodyPr/>
          <a:lstStyle>
            <a:lvl1pPr>
              <a:defRPr/>
            </a:lvl1pPr>
          </a:lstStyle>
          <a:p>
            <a:fld id="{9D3EB278-5792-4FDA-9F9A-232D8F9F1287}" type="datetimeFigureOut">
              <a:rPr lang="en-US" smtClean="0"/>
              <a:pPr/>
              <a:t>2/25/2014</a:t>
            </a:fld>
            <a:endParaRPr lang="en-US"/>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endParaRPr lang="en-US"/>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3888511511"/>
      </p:ext>
    </p:extLst>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3009513495"/>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320626194"/>
      </p:ext>
    </p:extLst>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863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7" name="Rectangle 5"/>
          <p:cNvSpPr>
            <a:spLocks noGrp="1" noChangeArrowheads="1"/>
          </p:cNvSpPr>
          <p:nvPr>
            <p:ph type="ftr" sz="quarter" idx="11"/>
          </p:nvPr>
        </p:nvSpPr>
        <p:spPr>
          <a:ln/>
        </p:spPr>
        <p:txBody>
          <a:bodyPr/>
          <a:lstStyle>
            <a:lvl1pPr>
              <a:defRPr/>
            </a:lvl1pPr>
          </a:lstStyle>
          <a:p>
            <a:endParaRPr lang="en-US"/>
          </a:p>
        </p:txBody>
      </p:sp>
      <p:sp>
        <p:nvSpPr>
          <p:cNvPr id="8"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2011473283"/>
      </p:ext>
    </p:extLst>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86300" y="1905000"/>
            <a:ext cx="3771900" cy="4038600"/>
          </a:xfrm>
        </p:spPr>
        <p:txBody>
          <a:bodyPr/>
          <a:lstStyle/>
          <a:p>
            <a:pPr lvl="0"/>
            <a:r>
              <a:rPr lang="en-US" noProof="0" smtClean="0"/>
              <a:t>Click icon to add clip art</a:t>
            </a:r>
          </a:p>
        </p:txBody>
      </p:sp>
      <p:sp>
        <p:nvSpPr>
          <p:cNvPr id="5"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3824082359"/>
      </p:ext>
    </p:extLst>
  </p:cSld>
  <p:clrMapOvr>
    <a:masterClrMapping/>
  </p:clrMapOvr>
  <p:transition advClick="0"/>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866358064"/>
      </p:ext>
    </p:extLst>
  </p:cSld>
  <p:clrMapOvr>
    <a:masterClrMapping/>
  </p:clrMapOvr>
  <p:transition advClick="0"/>
</p:sldLayout>
</file>

<file path=ppt/slideLayouts/slideLayout15.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762000" y="1905000"/>
            <a:ext cx="3771900" cy="4038600"/>
          </a:xfrm>
        </p:spPr>
        <p:txBody>
          <a:bodyPr/>
          <a:lstStyle/>
          <a:p>
            <a:pPr lvl="0"/>
            <a:r>
              <a:rPr lang="en-US" noProof="0" smtClean="0"/>
              <a:t>Click icon to add clip art</a:t>
            </a:r>
          </a:p>
        </p:txBody>
      </p:sp>
      <p:sp>
        <p:nvSpPr>
          <p:cNvPr id="4" name="Text Placeholder 3"/>
          <p:cNvSpPr>
            <a:spLocks noGrp="1"/>
          </p:cNvSpPr>
          <p:nvPr>
            <p:ph type="body" sz="half" idx="2"/>
          </p:nvPr>
        </p:nvSpPr>
        <p:spPr>
          <a:xfrm>
            <a:off x="46863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2982224469"/>
      </p:ext>
    </p:extLst>
  </p:cSld>
  <p:clrMapOvr>
    <a:masterClrMapping/>
  </p:clrMapOvr>
  <p:transition advClick="0"/>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fld id="{794FA1AB-2A3B-974A-BE3E-BCDC353105CE}"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664552422"/>
      </p:ext>
    </p:extLst>
  </p:cSld>
  <p:clrMapOvr>
    <a:masterClrMapping/>
  </p:clrMapOvr>
  <p:transition advClick="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088A5E05-845D-0D40-AF22-2692DC8B90A3}"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679208840"/>
      </p:ext>
    </p:extLst>
  </p:cSld>
  <p:clrMapOvr>
    <a:masterClrMapping/>
  </p:clrMapOvr>
  <p:transition advClick="0"/>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A0222560-6B44-C143-8977-E52049FD2519}"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325890016"/>
      </p:ext>
    </p:extLst>
  </p:cSld>
  <p:clrMapOvr>
    <a:masterClrMapping/>
  </p:clrMapOvr>
  <p:transition advClick="0"/>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532BFCA1-B30B-0846-82A8-884F738D2FFC}"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558922170"/>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1378222620"/>
      </p:ext>
    </p:extLst>
  </p:cSld>
  <p:clrMapOvr>
    <a:masterClrMapping/>
  </p:clrMapOvr>
  <p:transition advClick="0"/>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fld id="{9A6CB2F3-A13E-E248-9D93-CF41EC8D7CF8}" type="slidenum">
              <a:rPr lang="en-US"/>
              <a:pPr/>
              <a:t>‹#›</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057856312"/>
      </p:ext>
    </p:extLst>
  </p:cSld>
  <p:clrMapOvr>
    <a:masterClrMapping/>
  </p:clrMapOvr>
  <p:transition advClick="0"/>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fld id="{DF3B4693-0862-5E4B-B447-8B9184D84563}" type="slidenum">
              <a:rPr lang="en-US"/>
              <a:pPr/>
              <a:t>‹#›</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453029191"/>
      </p:ext>
    </p:extLst>
  </p:cSld>
  <p:clrMapOvr>
    <a:masterClrMapping/>
  </p:clrMapOvr>
  <p:transition advClick="0"/>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65D5BC8A-D27A-404E-B32C-BB4F669789A4}" type="slidenum">
              <a:rPr lang="en-US"/>
              <a:pPr/>
              <a:t>‹#›</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509190939"/>
      </p:ext>
    </p:extLst>
  </p:cSld>
  <p:clrMapOvr>
    <a:masterClrMapping/>
  </p:clrMapOvr>
  <p:transition advClick="0"/>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fld id="{85426540-6758-5641-B51E-0F0F9FC4133C}" type="slidenum">
              <a:rPr lang="en-US"/>
              <a:pPr/>
              <a:t>‹#›</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Date Placeholder 3"/>
          <p:cNvSpPr>
            <a:spLocks noGrp="1"/>
          </p:cNvSpPr>
          <p:nvPr>
            <p:ph type="dt" sz="half" idx="16"/>
          </p:nvPr>
        </p:nvSpPr>
        <p:spPr/>
        <p:txBody>
          <a:bodyPr/>
          <a:lstStyle>
            <a:lvl1pPr>
              <a:defRPr/>
            </a:lvl1pPr>
          </a:lstStyle>
          <a:p>
            <a:pPr>
              <a:defRPr/>
            </a:pPr>
            <a:endParaRPr lang="en-US"/>
          </a:p>
        </p:txBody>
      </p:sp>
    </p:spTree>
    <p:extLst>
      <p:ext uri="{BB962C8B-B14F-4D97-AF65-F5344CB8AC3E}">
        <p14:creationId xmlns:p14="http://schemas.microsoft.com/office/powerpoint/2010/main" val="3804410821"/>
      </p:ext>
    </p:extLst>
  </p:cSld>
  <p:clrMapOvr>
    <a:masterClrMapping/>
  </p:clrMapOvr>
  <p:transition advClick="0"/>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22D3D404-FBE2-264E-BE5A-16315A10525D}"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447164243"/>
      </p:ext>
    </p:extLst>
  </p:cSld>
  <p:clrMapOvr>
    <a:masterClrMapping/>
  </p:clrMapOvr>
  <p:transition advClick="0"/>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2E6C9014-F517-E942-9DD3-257AE566C658}"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3722052590"/>
      </p:ext>
    </p:extLst>
  </p:cSld>
  <p:clrMapOvr>
    <a:masterClrMapping/>
  </p:clrMapOvr>
  <p:transition advClick="0"/>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3EFB17AD-E348-F943-A81D-62142CA2DF71}"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106100693"/>
      </p:ext>
    </p:extLst>
  </p:cSld>
  <p:clrMapOvr>
    <a:masterClrMapping/>
  </p:clrMapOvr>
  <p:transition advClick="0"/>
</p:sldLayout>
</file>

<file path=ppt/slideLayouts/slideLayout27.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9050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86300" y="4000500"/>
            <a:ext cx="3771900" cy="19431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0"/>
          </p:nvPr>
        </p:nvSpPr>
        <p:spPr>
          <a:ln/>
        </p:spPr>
        <p:txBody>
          <a:bodyPr/>
          <a:lstStyle>
            <a:lvl1pPr>
              <a:defRPr/>
            </a:lvl1pPr>
          </a:lstStyle>
          <a:p>
            <a:fld id="{59D10C6D-489D-414F-9192-522908BB38FE}" type="slidenum">
              <a:rPr lang="en-US"/>
              <a:pPr/>
              <a:t>‹#›</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Date Placeholder 3"/>
          <p:cNvSpPr>
            <a:spLocks noGrp="1"/>
          </p:cNvSpPr>
          <p:nvPr>
            <p:ph type="dt" sz="half" idx="12"/>
          </p:nvPr>
        </p:nvSpPr>
        <p:spPr/>
        <p:txBody>
          <a:bodyPr/>
          <a:lstStyle>
            <a:lvl1pPr>
              <a:defRPr/>
            </a:lvl1pPr>
          </a:lstStyle>
          <a:p>
            <a:pPr>
              <a:defRPr/>
            </a:pPr>
            <a:endParaRPr lang="en-US"/>
          </a:p>
        </p:txBody>
      </p:sp>
    </p:spTree>
    <p:extLst>
      <p:ext uri="{BB962C8B-B14F-4D97-AF65-F5344CB8AC3E}">
        <p14:creationId xmlns:p14="http://schemas.microsoft.com/office/powerpoint/2010/main" val="2616340178"/>
      </p:ext>
    </p:extLst>
  </p:cSld>
  <p:clrMapOvr>
    <a:masterClrMapping/>
  </p:clrMapOvr>
  <p:transition advClick="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5" name="AutoShape 3"/>
          <p:cNvSpPr>
            <a:spLocks noChangeArrowheads="1"/>
          </p:cNvSpPr>
          <p:nvPr/>
        </p:nvSpPr>
        <p:spPr bwMode="white">
          <a:xfrm>
            <a:off x="327378" y="488950"/>
            <a:ext cx="8435623" cy="4768850"/>
          </a:xfrm>
          <a:prstGeom prst="roundRect">
            <a:avLst>
              <a:gd name="adj" fmla="val 7310"/>
            </a:avLst>
          </a:prstGeom>
          <a:solidFill>
            <a:schemeClr val="bg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eaLnBrk="1" hangingPunct="1">
              <a:defRPr/>
            </a:pPr>
            <a:endParaRPr lang="en-US"/>
          </a:p>
        </p:txBody>
      </p:sp>
      <p:sp>
        <p:nvSpPr>
          <p:cNvPr id="253957"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pPr lvl="0"/>
            <a:r>
              <a:rPr lang="en-US" noProof="0" smtClean="0"/>
              <a:t>Click to edit Master title style</a:t>
            </a:r>
          </a:p>
        </p:txBody>
      </p:sp>
      <p:sp>
        <p:nvSpPr>
          <p:cNvPr id="253958"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pPr lvl="0"/>
            <a:r>
              <a:rPr lang="en-US" noProof="0" smtClean="0"/>
              <a:t>Click to edit Master subtitle style</a:t>
            </a:r>
          </a:p>
        </p:txBody>
      </p:sp>
      <p:sp>
        <p:nvSpPr>
          <p:cNvPr id="7" name="Rectangle 7"/>
          <p:cNvSpPr>
            <a:spLocks noGrp="1" noChangeArrowheads="1"/>
          </p:cNvSpPr>
          <p:nvPr>
            <p:ph type="dt" sz="half" idx="10"/>
          </p:nvPr>
        </p:nvSpPr>
        <p:spPr/>
        <p:txBody>
          <a:bodyPr/>
          <a:lstStyle>
            <a:lvl1pPr>
              <a:defRPr/>
            </a:lvl1pPr>
          </a:lstStyle>
          <a:p>
            <a:pPr>
              <a:defRPr/>
            </a:pPr>
            <a:endParaRPr lang="en-US"/>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en-US"/>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fld id="{794FA1AB-2A3B-974A-BE3E-BCDC353105CE}"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88A5E05-845D-0D40-AF22-2692DC8B90A3}"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997123186"/>
      </p:ext>
    </p:extLst>
  </p:cSld>
  <p:clrMapOvr>
    <a:masterClrMapping/>
  </p:clrMapOvr>
  <p:transition advClick="0"/>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0222560-6B44-C143-8977-E52049FD2519}"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1"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1"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32BFCA1-B30B-0846-82A8-884F738D2FFC}"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9A6CB2F3-A13E-E248-9D93-CF41EC8D7CF8}"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DF3B4693-0862-5E4B-B447-8B9184D84563}"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65D5BC8A-D27A-404E-B32C-BB4F669789A4}"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5426540-6758-5641-B51E-0F0F9FC4133C}"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2D3D404-FBE2-264E-BE5A-16315A10525D}"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E6C9014-F517-E942-9DD3-257AE566C658}"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49" y="533400"/>
            <a:ext cx="1924051"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2" y="533400"/>
            <a:ext cx="5619751"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EFB17AD-E348-F943-A81D-62142CA2DF71}"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2" y="1905000"/>
            <a:ext cx="3780367"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77834" y="1905000"/>
            <a:ext cx="3780367" cy="4038600"/>
          </a:xfrm>
        </p:spPr>
        <p:txBody>
          <a:bodyPr rtlCol="0">
            <a:normAutofit/>
          </a:bodyPr>
          <a:lstStyle/>
          <a:p>
            <a:pPr lvl="0"/>
            <a:r>
              <a:rPr lang="en-US" noProof="0" smtClean="0"/>
              <a:t>Click icon to add clip art</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F808998-ABCB-1746-8679-9CAADDB490A7}" type="slidenum">
              <a:rPr lang="en-US" smtClean="0"/>
              <a:pPr/>
              <a:t>‹#›</a:t>
            </a:fld>
            <a:endParaRPr lang="en-US"/>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3241003961"/>
      </p:ext>
    </p:extLst>
  </p:cSld>
  <p:clrMapOvr>
    <a:masterClrMapping/>
  </p:clrMapOvr>
  <p:transition advClick="0"/>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p:spPr>
        <p:txBody>
          <a:bodyPr wrap="none" anchor="ctr"/>
          <a:lstStyle/>
          <a:p>
            <a:pPr algn="ctr" eaLnBrk="1" hangingPunct="1">
              <a:defRPr/>
            </a:pPr>
            <a:endParaRPr lang="en-US" sz="2400" dirty="0">
              <a:latin typeface="Times New Roman" pitchFamily="18"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p:spPr>
        <p:txBody>
          <a:bodyPr wrap="none" anchor="ctr"/>
          <a:lstStyle/>
          <a:p>
            <a:pPr algn="ctr" eaLnBrk="1" hangingPunct="1">
              <a:defRPr/>
            </a:pPr>
            <a:endParaRPr lang="en-US" sz="2400" dirty="0">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p:spPr>
        <p:txBody>
          <a:bodyPr wrap="none" anchor="ctr"/>
          <a:lstStyle/>
          <a:p>
            <a:pPr algn="ctr" eaLnBrk="1" hangingPunct="1">
              <a:defRPr/>
            </a:pPr>
            <a:endParaRPr lang="en-US" dirty="0"/>
          </a:p>
        </p:txBody>
      </p:sp>
      <p:sp>
        <p:nvSpPr>
          <p:cNvPr id="97285"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pPr lvl="0"/>
            <a:r>
              <a:rPr lang="en-US" noProof="0" smtClean="0"/>
              <a:t>Click to edit Master title style</a:t>
            </a:r>
          </a:p>
        </p:txBody>
      </p:sp>
      <p:sp>
        <p:nvSpPr>
          <p:cNvPr id="97286"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pPr lvl="0"/>
            <a:r>
              <a:rPr lang="en-US" noProof="0" smtClean="0"/>
              <a:t>Click to edit Master subtitle style</a:t>
            </a:r>
          </a:p>
        </p:txBody>
      </p:sp>
      <p:sp>
        <p:nvSpPr>
          <p:cNvPr id="7" name="Rectangle 7"/>
          <p:cNvSpPr>
            <a:spLocks noGrp="1" noChangeArrowheads="1"/>
          </p:cNvSpPr>
          <p:nvPr>
            <p:ph type="dt" sz="half" idx="10"/>
          </p:nvPr>
        </p:nvSpPr>
        <p:spPr/>
        <p:txBody>
          <a:bodyPr/>
          <a:lstStyle>
            <a:lvl1pPr>
              <a:defRPr/>
            </a:lvl1pPr>
          </a:lstStyle>
          <a:p>
            <a:pPr>
              <a:defRPr/>
            </a:pPr>
            <a:endParaRPr lang="en-US"/>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en-US"/>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fld id="{794FA1AB-2A3B-974A-BE3E-BCDC353105CE}"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88A5E05-845D-0D40-AF22-2692DC8B90A3}"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0222560-6B44-C143-8977-E52049FD2519}"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32BFCA1-B30B-0846-82A8-884F738D2FFC}"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9A6CB2F3-A13E-E248-9D93-CF41EC8D7CF8}"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DF3B4693-0862-5E4B-B447-8B9184D84563}"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65D5BC8A-D27A-404E-B32C-BB4F669789A4}"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5426540-6758-5641-B51E-0F0F9FC4133C}"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2D3D404-FBE2-264E-BE5A-16315A10525D}"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E6C9014-F517-E942-9DD3-257AE566C658}"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1491299431"/>
      </p:ext>
    </p:extLst>
  </p:cSld>
  <p:clrMapOvr>
    <a:masterClrMapping/>
  </p:clrMapOvr>
  <p:transition advClick="0"/>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EFB17AD-E348-F943-A81D-62142CA2DF71}" type="slidenum">
              <a:rPr lang="en-US" smtClean="0"/>
              <a:pPr/>
              <a:t>‹#›</a:t>
            </a:fld>
            <a:endParaRPr lang="en-US"/>
          </a:p>
        </p:txBody>
      </p:sp>
    </p:spTree>
  </p:cSld>
  <p:clrMapOvr>
    <a:masterClrMapping/>
  </p:clrMapOvr>
  <p:transition advClick="0"/>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F808998-ABCB-1746-8679-9CAADDB490A7}" type="slidenum">
              <a:rPr lang="en-US" smtClean="0"/>
              <a:pPr/>
              <a:t>‹#›</a:t>
            </a:fld>
            <a:endParaRPr lang="en-US"/>
          </a:p>
        </p:txBody>
      </p:sp>
    </p:spTree>
  </p:cSld>
  <p:clrMapOvr>
    <a:masterClrMapping/>
  </p:clrMapOvr>
  <p:transition advClick="0"/>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549275"/>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609600" y="1219200"/>
            <a:ext cx="8001000" cy="47244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Content Placeholder 8"/>
          <p:cNvSpPr>
            <a:spLocks noGrp="1"/>
          </p:cNvSpPr>
          <p:nvPr>
            <p:ph sz="quarter" idx="10"/>
          </p:nvPr>
        </p:nvSpPr>
        <p:spPr>
          <a:xfrm>
            <a:off x="6400800" y="609600"/>
            <a:ext cx="2133600" cy="381000"/>
          </a:xfrm>
        </p:spPr>
        <p:txBody>
          <a:bodyPr/>
          <a:lstStyle>
            <a:lvl1pPr>
              <a:buNone/>
              <a:defRPr sz="1800"/>
            </a:lvl1pPr>
            <a:lvl2pPr>
              <a:buNone/>
              <a:defRPr sz="2000"/>
            </a:lvl2pPr>
            <a:lvl3pPr>
              <a:buNone/>
              <a:defRPr sz="2000"/>
            </a:lvl3pPr>
            <a:lvl4pPr>
              <a:buNone/>
              <a:defRPr sz="2000"/>
            </a:lvl4pPr>
            <a:lvl5pPr>
              <a:buNone/>
              <a:defRPr sz="2000"/>
            </a:lvl5pPr>
          </a:lstStyle>
          <a:p>
            <a:pPr lvl="0"/>
            <a:r>
              <a:rPr lang="en-US" dirty="0" smtClean="0"/>
              <a:t>Click to edit Master text styles</a:t>
            </a:r>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2456828374"/>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3298768031"/>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2904312154"/>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3EB278-5792-4FDA-9F9A-232D8F9F1287}" type="datetimeFigureOut">
              <a:rPr lang="en-US" smtClean="0"/>
              <a:pPr/>
              <a:t>2/25/2014</a:t>
            </a:fld>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0145DCC-3CBA-42FF-B643-12DAAA96253C}" type="slidenum">
              <a:rPr lang="en-US" smtClean="0"/>
              <a:pPr/>
              <a:t>‹#›</a:t>
            </a:fld>
            <a:endParaRPr lang="en-US"/>
          </a:p>
        </p:txBody>
      </p:sp>
    </p:spTree>
    <p:extLst>
      <p:ext uri="{BB962C8B-B14F-4D97-AF65-F5344CB8AC3E}">
        <p14:creationId xmlns:p14="http://schemas.microsoft.com/office/powerpoint/2010/main" val="1710883646"/>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theme" Target="../theme/theme3.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5334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endParaRPr lang="en-US"/>
          </a:p>
        </p:txBody>
      </p:sp>
      <p:sp>
        <p:nvSpPr>
          <p:cNvPr id="1027" name="Rectangle 3"/>
          <p:cNvSpPr>
            <a:spLocks noGrp="1" noChangeArrowheads="1"/>
          </p:cNvSpPr>
          <p:nvPr>
            <p:ph type="body" idx="1"/>
          </p:nvPr>
        </p:nvSpPr>
        <p:spPr bwMode="auto">
          <a:xfrm>
            <a:off x="762000" y="1905000"/>
            <a:ext cx="76962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2228" name="Rectangle 4"/>
          <p:cNvSpPr>
            <a:spLocks noGrp="1" noChangeArrowheads="1"/>
          </p:cNvSpPr>
          <p:nvPr>
            <p:ph type="dt" sz="half" idx="2"/>
          </p:nvPr>
        </p:nvSpPr>
        <p:spPr bwMode="auto">
          <a:xfrm>
            <a:off x="762000" y="6391275"/>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ea typeface="+mn-ea"/>
              </a:defRPr>
            </a:lvl1pPr>
          </a:lstStyle>
          <a:p>
            <a:fld id="{9D3EB278-5792-4FDA-9F9A-232D8F9F1287}" type="datetimeFigureOut">
              <a:rPr lang="en-US" smtClean="0"/>
              <a:pPr/>
              <a:t>2/25/2014</a:t>
            </a:fld>
            <a:endParaRPr lang="en-US"/>
          </a:p>
        </p:txBody>
      </p:sp>
      <p:sp>
        <p:nvSpPr>
          <p:cNvPr id="52229" name="Rectangle 5"/>
          <p:cNvSpPr>
            <a:spLocks noGrp="1" noChangeArrowheads="1"/>
          </p:cNvSpPr>
          <p:nvPr>
            <p:ph type="ftr" sz="quarter" idx="3"/>
          </p:nvPr>
        </p:nvSpPr>
        <p:spPr bwMode="auto">
          <a:xfrm>
            <a:off x="3352800" y="6403975"/>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ea typeface="+mn-ea"/>
              </a:defRPr>
            </a:lvl1pPr>
          </a:lstStyle>
          <a:p>
            <a:endParaRPr lang="en-US"/>
          </a:p>
        </p:txBody>
      </p:sp>
      <p:sp>
        <p:nvSpPr>
          <p:cNvPr id="52230" name="Rectangle 6"/>
          <p:cNvSpPr>
            <a:spLocks noGrp="1" noChangeArrowheads="1"/>
          </p:cNvSpPr>
          <p:nvPr>
            <p:ph type="sldNum" sz="quarter" idx="4"/>
          </p:nvPr>
        </p:nvSpPr>
        <p:spPr bwMode="auto">
          <a:xfrm>
            <a:off x="6858000" y="64008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fld id="{10145DCC-3CBA-42FF-B643-12DAAA96253C}" type="slidenum">
              <a:rPr lang="en-US" smtClean="0"/>
              <a:pPr/>
              <a:t>‹#›</a:t>
            </a:fld>
            <a:endParaRPr lang="en-US"/>
          </a:p>
        </p:txBody>
      </p:sp>
      <p:grpSp>
        <p:nvGrpSpPr>
          <p:cNvPr id="1031" name="Group 7"/>
          <p:cNvGrpSpPr>
            <a:grpSpLocks/>
          </p:cNvGrpSpPr>
          <p:nvPr/>
        </p:nvGrpSpPr>
        <p:grpSpPr bwMode="auto">
          <a:xfrm>
            <a:off x="168275" y="228600"/>
            <a:ext cx="8823325" cy="6096000"/>
            <a:chOff x="106" y="144"/>
            <a:chExt cx="5558" cy="3840"/>
          </a:xfrm>
        </p:grpSpPr>
        <p:sp>
          <p:nvSpPr>
            <p:cNvPr id="1032"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1033" name="Line 9"/>
            <p:cNvSpPr>
              <a:spLocks noChangeShapeType="1"/>
            </p:cNvSpPr>
            <p:nvPr/>
          </p:nvSpPr>
          <p:spPr bwMode="auto">
            <a:xfrm>
              <a:off x="480" y="1077"/>
              <a:ext cx="4848"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Lst>
  <p:transition advClick="0"/>
  <p:txStyles>
    <p:titleStyle>
      <a:lvl1pPr algn="l" rtl="0" eaLnBrk="1" fontAlgn="base" hangingPunct="1">
        <a:spcBef>
          <a:spcPct val="0"/>
        </a:spcBef>
        <a:spcAft>
          <a:spcPct val="0"/>
        </a:spcAft>
        <a:defRPr sz="3300">
          <a:solidFill>
            <a:schemeClr val="tx2"/>
          </a:solidFill>
          <a:latin typeface="+mj-lt"/>
          <a:ea typeface="ＭＳ Ｐゴシック" charset="0"/>
          <a:cs typeface="+mj-cs"/>
        </a:defRPr>
      </a:lvl1pPr>
      <a:lvl2pPr algn="l" rtl="0" eaLnBrk="1" fontAlgn="base" hangingPunct="1">
        <a:spcBef>
          <a:spcPct val="0"/>
        </a:spcBef>
        <a:spcAft>
          <a:spcPct val="0"/>
        </a:spcAft>
        <a:defRPr sz="3300">
          <a:solidFill>
            <a:schemeClr val="tx2"/>
          </a:solidFill>
          <a:latin typeface="Arial Black" pitchFamily="34" charset="0"/>
          <a:ea typeface="ＭＳ Ｐゴシック" charset="0"/>
        </a:defRPr>
      </a:lvl2pPr>
      <a:lvl3pPr algn="l" rtl="0" eaLnBrk="1" fontAlgn="base" hangingPunct="1">
        <a:spcBef>
          <a:spcPct val="0"/>
        </a:spcBef>
        <a:spcAft>
          <a:spcPct val="0"/>
        </a:spcAft>
        <a:defRPr sz="3300">
          <a:solidFill>
            <a:schemeClr val="tx2"/>
          </a:solidFill>
          <a:latin typeface="Arial Black" pitchFamily="34" charset="0"/>
          <a:ea typeface="ＭＳ Ｐゴシック" charset="0"/>
        </a:defRPr>
      </a:lvl3pPr>
      <a:lvl4pPr algn="l" rtl="0" eaLnBrk="1" fontAlgn="base" hangingPunct="1">
        <a:spcBef>
          <a:spcPct val="0"/>
        </a:spcBef>
        <a:spcAft>
          <a:spcPct val="0"/>
        </a:spcAft>
        <a:defRPr sz="3300">
          <a:solidFill>
            <a:schemeClr val="tx2"/>
          </a:solidFill>
          <a:latin typeface="Arial Black" pitchFamily="34" charset="0"/>
          <a:ea typeface="ＭＳ Ｐゴシック" charset="0"/>
        </a:defRPr>
      </a:lvl4pPr>
      <a:lvl5pPr algn="l" rtl="0" eaLnBrk="1" fontAlgn="base" hangingPunct="1">
        <a:spcBef>
          <a:spcPct val="0"/>
        </a:spcBef>
        <a:spcAft>
          <a:spcPct val="0"/>
        </a:spcAft>
        <a:defRPr sz="3300">
          <a:solidFill>
            <a:schemeClr val="tx2"/>
          </a:solidFill>
          <a:latin typeface="Arial Black" pitchFamily="34" charset="0"/>
          <a:ea typeface="ＭＳ Ｐゴシック" charset="0"/>
        </a:defRPr>
      </a:lvl5pPr>
      <a:lvl6pPr marL="457200" algn="l" rtl="0" eaLnBrk="1" fontAlgn="base" hangingPunct="1">
        <a:spcBef>
          <a:spcPct val="0"/>
        </a:spcBef>
        <a:spcAft>
          <a:spcPct val="0"/>
        </a:spcAft>
        <a:defRPr sz="3300">
          <a:solidFill>
            <a:schemeClr val="tx2"/>
          </a:solidFill>
          <a:latin typeface="Arial Black" pitchFamily="34" charset="0"/>
        </a:defRPr>
      </a:lvl6pPr>
      <a:lvl7pPr marL="914400" algn="l" rtl="0" eaLnBrk="1" fontAlgn="base" hangingPunct="1">
        <a:spcBef>
          <a:spcPct val="0"/>
        </a:spcBef>
        <a:spcAft>
          <a:spcPct val="0"/>
        </a:spcAft>
        <a:defRPr sz="3300">
          <a:solidFill>
            <a:schemeClr val="tx2"/>
          </a:solidFill>
          <a:latin typeface="Arial Black" pitchFamily="34" charset="0"/>
        </a:defRPr>
      </a:lvl7pPr>
      <a:lvl8pPr marL="1371600" algn="l" rtl="0" eaLnBrk="1" fontAlgn="base" hangingPunct="1">
        <a:spcBef>
          <a:spcPct val="0"/>
        </a:spcBef>
        <a:spcAft>
          <a:spcPct val="0"/>
        </a:spcAft>
        <a:defRPr sz="3300">
          <a:solidFill>
            <a:schemeClr val="tx2"/>
          </a:solidFill>
          <a:latin typeface="Arial Black" pitchFamily="34" charset="0"/>
        </a:defRPr>
      </a:lvl8pPr>
      <a:lvl9pPr marL="1828800" algn="l" rtl="0" eaLnBrk="1" fontAlgn="base" hangingPunct="1">
        <a:spcBef>
          <a:spcPct val="0"/>
        </a:spcBef>
        <a:spcAft>
          <a:spcPct val="0"/>
        </a:spcAft>
        <a:defRPr sz="3300">
          <a:solidFill>
            <a:schemeClr val="tx2"/>
          </a:solidFill>
          <a:latin typeface="Arial Black" pitchFamily="34" charset="0"/>
        </a:defRPr>
      </a:lvl9pPr>
    </p:titleStyle>
    <p:bodyStyle>
      <a:lvl1pPr marL="342900" indent="-342900" algn="l" rtl="0" eaLnBrk="1" fontAlgn="base" hangingPunct="1">
        <a:spcBef>
          <a:spcPct val="20000"/>
        </a:spcBef>
        <a:spcAft>
          <a:spcPct val="0"/>
        </a:spcAft>
        <a:buClr>
          <a:schemeClr val="bg2"/>
        </a:buClr>
        <a:buSzPct val="70000"/>
        <a:buFont typeface="Wingdings" charset="0"/>
        <a:buChar char="l"/>
        <a:defRPr sz="3100">
          <a:solidFill>
            <a:schemeClr val="tx1"/>
          </a:solidFill>
          <a:latin typeface="+mn-lt"/>
          <a:ea typeface="ＭＳ Ｐゴシック" charset="0"/>
          <a:cs typeface="+mn-cs"/>
        </a:defRPr>
      </a:lvl1pPr>
      <a:lvl2pPr marL="742950" indent="-285750" algn="l" rtl="0" eaLnBrk="1" fontAlgn="base" hangingPunct="1">
        <a:spcBef>
          <a:spcPct val="20000"/>
        </a:spcBef>
        <a:spcAft>
          <a:spcPct val="0"/>
        </a:spcAft>
        <a:buClr>
          <a:schemeClr val="accent1"/>
        </a:buClr>
        <a:buSzPct val="150000"/>
        <a:buChar char="•"/>
        <a:defRPr sz="2600">
          <a:solidFill>
            <a:schemeClr val="tx1"/>
          </a:solidFill>
          <a:latin typeface="+mn-lt"/>
          <a:ea typeface="ＭＳ Ｐゴシック" charset="0"/>
        </a:defRPr>
      </a:lvl2pPr>
      <a:lvl3pPr marL="1143000" indent="-228600" algn="l" rtl="0" eaLnBrk="1" fontAlgn="base" hangingPunct="1">
        <a:spcBef>
          <a:spcPct val="20000"/>
        </a:spcBef>
        <a:spcAft>
          <a:spcPct val="0"/>
        </a:spcAft>
        <a:buClr>
          <a:schemeClr val="tx1"/>
        </a:buClr>
        <a:buSzPct val="150000"/>
        <a:buChar char="•"/>
        <a:defRPr sz="2200">
          <a:solidFill>
            <a:schemeClr val="tx1"/>
          </a:solidFill>
          <a:latin typeface="+mn-lt"/>
          <a:ea typeface="ＭＳ Ｐゴシック" charset="0"/>
        </a:defRPr>
      </a:lvl3pPr>
      <a:lvl4pPr marL="1600200" indent="-228600" algn="l" rtl="0" eaLnBrk="1" fontAlgn="base" hangingPunct="1">
        <a:spcBef>
          <a:spcPct val="20000"/>
        </a:spcBef>
        <a:spcAft>
          <a:spcPct val="0"/>
        </a:spcAft>
        <a:buClr>
          <a:schemeClr val="tx2"/>
        </a:buClr>
        <a:buSzPct val="150000"/>
        <a:buChar char="•"/>
        <a:defRPr sz="2000">
          <a:solidFill>
            <a:schemeClr val="tx1"/>
          </a:solidFill>
          <a:latin typeface="+mn-lt"/>
          <a:ea typeface="ＭＳ Ｐゴシック" charset="0"/>
        </a:defRPr>
      </a:lvl4pPr>
      <a:lvl5pPr marL="2057400" indent="-228600" algn="l" rtl="0" eaLnBrk="1" fontAlgn="base" hangingPunct="1">
        <a:spcBef>
          <a:spcPct val="20000"/>
        </a:spcBef>
        <a:spcAft>
          <a:spcPct val="0"/>
        </a:spcAft>
        <a:buClr>
          <a:schemeClr val="folHlink"/>
        </a:buClr>
        <a:buSzPct val="150000"/>
        <a:buChar char="•"/>
        <a:defRPr sz="2000">
          <a:solidFill>
            <a:schemeClr val="tx1"/>
          </a:solidFill>
          <a:latin typeface="+mn-lt"/>
          <a:ea typeface="ＭＳ Ｐゴシック" charset="0"/>
        </a:defRPr>
      </a:lvl5pPr>
      <a:lvl6pPr marL="25146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2051"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wrap="square" lIns="0" tIns="0" rIns="0" bIns="0" numCol="1" anchor="ctr" anchorCtr="0" compatLnSpc="1">
            <a:prstTxWarp prst="textNoShape">
              <a:avLst/>
            </a:prstTxWarp>
          </a:bodyPr>
          <a:lstStyle>
            <a:lvl1pPr algn="ctr">
              <a:defRPr>
                <a:solidFill>
                  <a:srgbClr val="FFFFFF"/>
                </a:solidFill>
              </a:defRPr>
            </a:lvl1pPr>
          </a:lstStyle>
          <a:p>
            <a:fld id="{8F808998-ABCB-1746-8679-9CAADDB490A7}" type="slidenum">
              <a:rPr lang="en-US"/>
              <a:pPr/>
              <a:t>‹#›</a:t>
            </a:fld>
            <a:endParaRPr 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a:defRPr sz="1200">
                <a:solidFill>
                  <a:schemeClr val="bg2"/>
                </a:solidFill>
                <a:ea typeface="+mn-ea"/>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a:defRPr sz="1200">
                <a:solidFill>
                  <a:schemeClr val="bg2"/>
                </a:solidFill>
                <a:ea typeface="+mn-ea"/>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 id="2147483847" r:id="rId12"/>
  </p:sldLayoutIdLst>
  <p:transition advClick="0"/>
  <p:timing>
    <p:tnLst>
      <p:par>
        <p:cTn id="1" dur="indefinite" restart="never" nodeType="tmRoot"/>
      </p:par>
    </p:tnLst>
  </p:timing>
  <p:txStyles>
    <p:titleStyle>
      <a:lvl1pPr algn="l" rtl="0" eaLnBrk="1" fontAlgn="base" hangingPunct="1">
        <a:spcBef>
          <a:spcPct val="0"/>
        </a:spcBef>
        <a:spcAft>
          <a:spcPct val="0"/>
        </a:spcAft>
        <a:defRPr sz="4600" kern="1200" spc="-100">
          <a:solidFill>
            <a:schemeClr val="tx2"/>
          </a:solidFill>
          <a:latin typeface="+mj-lt"/>
          <a:ea typeface="ＭＳ Ｐゴシック" charset="0"/>
          <a:cs typeface="+mj-cs"/>
        </a:defRPr>
      </a:lvl1pPr>
      <a:lvl2pPr algn="l" rtl="0" eaLnBrk="1" fontAlgn="base" hangingPunct="1">
        <a:spcBef>
          <a:spcPct val="0"/>
        </a:spcBef>
        <a:spcAft>
          <a:spcPct val="0"/>
        </a:spcAft>
        <a:defRPr sz="4600">
          <a:solidFill>
            <a:schemeClr val="tx2"/>
          </a:solidFill>
          <a:latin typeface="Cambria" pitchFamily="18" charset="0"/>
          <a:ea typeface="ＭＳ Ｐゴシック" charset="0"/>
        </a:defRPr>
      </a:lvl2pPr>
      <a:lvl3pPr algn="l" rtl="0" eaLnBrk="1" fontAlgn="base" hangingPunct="1">
        <a:spcBef>
          <a:spcPct val="0"/>
        </a:spcBef>
        <a:spcAft>
          <a:spcPct val="0"/>
        </a:spcAft>
        <a:defRPr sz="4600">
          <a:solidFill>
            <a:schemeClr val="tx2"/>
          </a:solidFill>
          <a:latin typeface="Cambria" pitchFamily="18" charset="0"/>
          <a:ea typeface="ＭＳ Ｐゴシック" charset="0"/>
        </a:defRPr>
      </a:lvl3pPr>
      <a:lvl4pPr algn="l" rtl="0" eaLnBrk="1" fontAlgn="base" hangingPunct="1">
        <a:spcBef>
          <a:spcPct val="0"/>
        </a:spcBef>
        <a:spcAft>
          <a:spcPct val="0"/>
        </a:spcAft>
        <a:defRPr sz="4600">
          <a:solidFill>
            <a:schemeClr val="tx2"/>
          </a:solidFill>
          <a:latin typeface="Cambria" pitchFamily="18" charset="0"/>
          <a:ea typeface="ＭＳ Ｐゴシック" charset="0"/>
        </a:defRPr>
      </a:lvl4pPr>
      <a:lvl5pPr algn="l" rtl="0" eaLnBrk="1" fontAlgn="base" hangingPunct="1">
        <a:spcBef>
          <a:spcPct val="0"/>
        </a:spcBef>
        <a:spcAft>
          <a:spcPct val="0"/>
        </a:spcAft>
        <a:defRPr sz="4600">
          <a:solidFill>
            <a:schemeClr val="tx2"/>
          </a:solidFill>
          <a:latin typeface="Cambria" pitchFamily="18" charset="0"/>
          <a:ea typeface="ＭＳ Ｐゴシック" charset="0"/>
        </a:defRPr>
      </a:lvl5pPr>
      <a:lvl6pPr marL="457200" algn="l" rtl="0" eaLnBrk="1" fontAlgn="base" hangingPunct="1">
        <a:spcBef>
          <a:spcPct val="0"/>
        </a:spcBef>
        <a:spcAft>
          <a:spcPct val="0"/>
        </a:spcAft>
        <a:defRPr sz="4600">
          <a:solidFill>
            <a:schemeClr val="tx2"/>
          </a:solidFill>
          <a:latin typeface="Cambria" pitchFamily="18" charset="0"/>
        </a:defRPr>
      </a:lvl6pPr>
      <a:lvl7pPr marL="914400" algn="l" rtl="0" eaLnBrk="1" fontAlgn="base" hangingPunct="1">
        <a:spcBef>
          <a:spcPct val="0"/>
        </a:spcBef>
        <a:spcAft>
          <a:spcPct val="0"/>
        </a:spcAft>
        <a:defRPr sz="4600">
          <a:solidFill>
            <a:schemeClr val="tx2"/>
          </a:solidFill>
          <a:latin typeface="Cambria" pitchFamily="18" charset="0"/>
        </a:defRPr>
      </a:lvl7pPr>
      <a:lvl8pPr marL="1371600" algn="l" rtl="0" eaLnBrk="1" fontAlgn="base" hangingPunct="1">
        <a:spcBef>
          <a:spcPct val="0"/>
        </a:spcBef>
        <a:spcAft>
          <a:spcPct val="0"/>
        </a:spcAft>
        <a:defRPr sz="4600">
          <a:solidFill>
            <a:schemeClr val="tx2"/>
          </a:solidFill>
          <a:latin typeface="Cambria" pitchFamily="18" charset="0"/>
        </a:defRPr>
      </a:lvl8pPr>
      <a:lvl9pPr marL="1828800" algn="l" rtl="0" eaLnBrk="1" fontAlgn="base" hangingPunct="1">
        <a:spcBef>
          <a:spcPct val="0"/>
        </a:spcBef>
        <a:spcAft>
          <a:spcPct val="0"/>
        </a:spcAft>
        <a:defRPr sz="4600">
          <a:solidFill>
            <a:schemeClr val="tx2"/>
          </a:solidFill>
          <a:latin typeface="Cambria" pitchFamily="18" charset="0"/>
        </a:defRPr>
      </a:lvl9pPr>
    </p:titleStyle>
    <p:bodyStyle>
      <a:lvl1pPr marL="342900" indent="-228600" algn="l" rtl="0" eaLnBrk="1" fontAlgn="base" hangingPunct="1">
        <a:spcBef>
          <a:spcPct val="20000"/>
        </a:spcBef>
        <a:spcAft>
          <a:spcPct val="0"/>
        </a:spcAft>
        <a:buClr>
          <a:schemeClr val="accent1"/>
        </a:buClr>
        <a:buFont typeface="Arial" charset="0"/>
        <a:buChar char="•"/>
        <a:defRPr sz="2200" kern="1200">
          <a:solidFill>
            <a:schemeClr val="tx1"/>
          </a:solidFill>
          <a:latin typeface="+mn-lt"/>
          <a:ea typeface="ＭＳ Ｐゴシック" charset="0"/>
          <a:cs typeface="+mn-cs"/>
        </a:defRPr>
      </a:lvl1pPr>
      <a:lvl2pPr marL="639763" indent="-228600" algn="l" rtl="0" eaLnBrk="1" fontAlgn="base" hangingPunct="1">
        <a:spcBef>
          <a:spcPct val="20000"/>
        </a:spcBef>
        <a:spcAft>
          <a:spcPct val="0"/>
        </a:spcAft>
        <a:buClr>
          <a:schemeClr val="accent2"/>
        </a:buClr>
        <a:buFont typeface="Arial" charset="0"/>
        <a:buChar char="•"/>
        <a:defRPr sz="2000" kern="1200">
          <a:solidFill>
            <a:schemeClr val="tx1"/>
          </a:solidFill>
          <a:latin typeface="+mn-lt"/>
          <a:ea typeface="ＭＳ Ｐゴシック" charset="0"/>
          <a:cs typeface="+mn-cs"/>
        </a:defRPr>
      </a:lvl2pPr>
      <a:lvl3pPr marL="1004888" indent="-228600" algn="l" rtl="0" eaLnBrk="1" fontAlgn="base" hangingPunct="1">
        <a:spcBef>
          <a:spcPct val="20000"/>
        </a:spcBef>
        <a:spcAft>
          <a:spcPct val="0"/>
        </a:spcAft>
        <a:buClr>
          <a:srgbClr val="9BBB59"/>
        </a:buClr>
        <a:buFont typeface="Arial" charset="0"/>
        <a:buChar char="•"/>
        <a:defRPr kern="1200">
          <a:solidFill>
            <a:schemeClr val="tx1"/>
          </a:solidFill>
          <a:latin typeface="+mn-lt"/>
          <a:ea typeface="ＭＳ Ｐゴシック" charset="0"/>
          <a:cs typeface="+mn-cs"/>
        </a:defRPr>
      </a:lvl3pPr>
      <a:lvl4pPr marL="1279525" indent="-228600" algn="l" rtl="0" eaLnBrk="1" fontAlgn="base" hangingPunct="1">
        <a:spcBef>
          <a:spcPct val="20000"/>
        </a:spcBef>
        <a:spcAft>
          <a:spcPct val="0"/>
        </a:spcAft>
        <a:buClr>
          <a:srgbClr val="8064A2"/>
        </a:buClr>
        <a:buFont typeface="Arial" charset="0"/>
        <a:buChar char="•"/>
        <a:defRPr sz="1600" kern="1200">
          <a:solidFill>
            <a:schemeClr val="tx1"/>
          </a:solidFill>
          <a:latin typeface="+mn-lt"/>
          <a:ea typeface="ＭＳ Ｐゴシック" charset="0"/>
          <a:cs typeface="+mn-cs"/>
        </a:defRPr>
      </a:lvl4pPr>
      <a:lvl5pPr marL="1554163" indent="-228600" algn="l" rtl="0" eaLnBrk="1" fontAlgn="base" hangingPunct="1">
        <a:spcBef>
          <a:spcPct val="20000"/>
        </a:spcBef>
        <a:spcAft>
          <a:spcPct val="0"/>
        </a:spcAft>
        <a:buClr>
          <a:srgbClr val="4BACC6"/>
        </a:buClr>
        <a:buFont typeface="Arial" charset="0"/>
        <a:buChar char="•"/>
        <a:defRPr sz="1400" kern="1200">
          <a:solidFill>
            <a:schemeClr val="tx1"/>
          </a:solidFill>
          <a:latin typeface="+mn-lt"/>
          <a:ea typeface="ＭＳ Ｐゴシック" charset="0"/>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2932" name="Rectangle 4"/>
          <p:cNvSpPr>
            <a:spLocks noGrp="1" noChangeArrowheads="1"/>
          </p:cNvSpPr>
          <p:nvPr>
            <p:ph type="dt" sz="half" idx="2"/>
          </p:nvPr>
        </p:nvSpPr>
        <p:spPr bwMode="auto">
          <a:xfrm>
            <a:off x="762000" y="6391275"/>
            <a:ext cx="20574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fld id="{9D3EB278-5792-4FDA-9F9A-232D8F9F1287}" type="datetimeFigureOut">
              <a:rPr lang="en-US" smtClean="0"/>
              <a:pPr/>
              <a:t>2/25/2014</a:t>
            </a:fld>
            <a:endParaRPr lang="en-US"/>
          </a:p>
        </p:txBody>
      </p:sp>
      <p:sp>
        <p:nvSpPr>
          <p:cNvPr id="252933" name="Rectangle 5"/>
          <p:cNvSpPr>
            <a:spLocks noGrp="1" noChangeArrowheads="1"/>
          </p:cNvSpPr>
          <p:nvPr>
            <p:ph type="ftr" sz="quarter" idx="3"/>
          </p:nvPr>
        </p:nvSpPr>
        <p:spPr bwMode="auto">
          <a:xfrm>
            <a:off x="3352800" y="6403975"/>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252934" name="Rectangle 6"/>
          <p:cNvSpPr>
            <a:spLocks noGrp="1" noChangeArrowheads="1"/>
          </p:cNvSpPr>
          <p:nvPr>
            <p:ph type="sldNum" sz="quarter" idx="4"/>
          </p:nvPr>
        </p:nvSpPr>
        <p:spPr bwMode="auto">
          <a:xfrm>
            <a:off x="6858000" y="6400800"/>
            <a:ext cx="16002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fld id="{10145DCC-3CBA-42FF-B643-12DAAA96253C}" type="slidenum">
              <a:rPr lang="en-US" smtClean="0"/>
              <a:pPr/>
              <a:t>‹#›</a:t>
            </a:fld>
            <a:endParaRPr lang="en-US"/>
          </a:p>
        </p:txBody>
      </p:sp>
      <p:grpSp>
        <p:nvGrpSpPr>
          <p:cNvPr id="2" name="Group 7"/>
          <p:cNvGrpSpPr>
            <a:grpSpLocks/>
          </p:cNvGrpSpPr>
          <p:nvPr/>
        </p:nvGrpSpPr>
        <p:grpSpPr bwMode="auto">
          <a:xfrm>
            <a:off x="167924" y="228600"/>
            <a:ext cx="8823677" cy="6096000"/>
            <a:chOff x="106" y="144"/>
            <a:chExt cx="5558" cy="3840"/>
          </a:xfrm>
        </p:grpSpPr>
        <p:sp>
          <p:nvSpPr>
            <p:cNvPr id="1032"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1033"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Lst>
  <p:transition advClick="0"/>
  <p:timing>
    <p:tnLst>
      <p:par>
        <p:cTn id="1" dur="indefinite" restart="never" nodeType="tmRoot"/>
      </p:par>
    </p:tnLst>
  </p:timing>
  <p:txStyles>
    <p:titleStyle>
      <a:lvl1pPr algn="l" rtl="0" eaLnBrk="1" fontAlgn="base" hangingPunct="1">
        <a:spcBef>
          <a:spcPct val="0"/>
        </a:spcBef>
        <a:spcAft>
          <a:spcPct val="0"/>
        </a:spcAft>
        <a:defRPr sz="3300">
          <a:solidFill>
            <a:schemeClr val="tx2"/>
          </a:solidFill>
          <a:latin typeface="+mj-lt"/>
          <a:ea typeface="+mj-ea"/>
          <a:cs typeface="+mj-cs"/>
        </a:defRPr>
      </a:lvl1pPr>
      <a:lvl2pPr algn="l" rtl="0" eaLnBrk="1" fontAlgn="base" hangingPunct="1">
        <a:spcBef>
          <a:spcPct val="0"/>
        </a:spcBef>
        <a:spcAft>
          <a:spcPct val="0"/>
        </a:spcAft>
        <a:defRPr sz="3300">
          <a:solidFill>
            <a:schemeClr val="tx2"/>
          </a:solidFill>
          <a:latin typeface="Arial Black" pitchFamily="34" charset="0"/>
        </a:defRPr>
      </a:lvl2pPr>
      <a:lvl3pPr algn="l" rtl="0" eaLnBrk="1" fontAlgn="base" hangingPunct="1">
        <a:spcBef>
          <a:spcPct val="0"/>
        </a:spcBef>
        <a:spcAft>
          <a:spcPct val="0"/>
        </a:spcAft>
        <a:defRPr sz="3300">
          <a:solidFill>
            <a:schemeClr val="tx2"/>
          </a:solidFill>
          <a:latin typeface="Arial Black" pitchFamily="34" charset="0"/>
        </a:defRPr>
      </a:lvl3pPr>
      <a:lvl4pPr algn="l" rtl="0" eaLnBrk="1" fontAlgn="base" hangingPunct="1">
        <a:spcBef>
          <a:spcPct val="0"/>
        </a:spcBef>
        <a:spcAft>
          <a:spcPct val="0"/>
        </a:spcAft>
        <a:defRPr sz="3300">
          <a:solidFill>
            <a:schemeClr val="tx2"/>
          </a:solidFill>
          <a:latin typeface="Arial Black" pitchFamily="34" charset="0"/>
        </a:defRPr>
      </a:lvl4pPr>
      <a:lvl5pPr algn="l" rtl="0" eaLnBrk="1" fontAlgn="base" hangingPunct="1">
        <a:spcBef>
          <a:spcPct val="0"/>
        </a:spcBef>
        <a:spcAft>
          <a:spcPct val="0"/>
        </a:spcAft>
        <a:defRPr sz="3300">
          <a:solidFill>
            <a:schemeClr val="tx2"/>
          </a:solidFill>
          <a:latin typeface="Arial Black" pitchFamily="34" charset="0"/>
        </a:defRPr>
      </a:lvl5pPr>
      <a:lvl6pPr marL="457200" algn="l" rtl="0" eaLnBrk="1" fontAlgn="base" hangingPunct="1">
        <a:spcBef>
          <a:spcPct val="0"/>
        </a:spcBef>
        <a:spcAft>
          <a:spcPct val="0"/>
        </a:spcAft>
        <a:defRPr sz="3300">
          <a:solidFill>
            <a:schemeClr val="tx2"/>
          </a:solidFill>
          <a:latin typeface="Arial Black" pitchFamily="34" charset="0"/>
        </a:defRPr>
      </a:lvl6pPr>
      <a:lvl7pPr marL="914400" algn="l" rtl="0" eaLnBrk="1" fontAlgn="base" hangingPunct="1">
        <a:spcBef>
          <a:spcPct val="0"/>
        </a:spcBef>
        <a:spcAft>
          <a:spcPct val="0"/>
        </a:spcAft>
        <a:defRPr sz="3300">
          <a:solidFill>
            <a:schemeClr val="tx2"/>
          </a:solidFill>
          <a:latin typeface="Arial Black" pitchFamily="34" charset="0"/>
        </a:defRPr>
      </a:lvl7pPr>
      <a:lvl8pPr marL="1371600" algn="l" rtl="0" eaLnBrk="1" fontAlgn="base" hangingPunct="1">
        <a:spcBef>
          <a:spcPct val="0"/>
        </a:spcBef>
        <a:spcAft>
          <a:spcPct val="0"/>
        </a:spcAft>
        <a:defRPr sz="3300">
          <a:solidFill>
            <a:schemeClr val="tx2"/>
          </a:solidFill>
          <a:latin typeface="Arial Black" pitchFamily="34" charset="0"/>
        </a:defRPr>
      </a:lvl8pPr>
      <a:lvl9pPr marL="1828800" algn="l" rtl="0" eaLnBrk="1" fontAlgn="base" hangingPunct="1">
        <a:spcBef>
          <a:spcPct val="0"/>
        </a:spcBef>
        <a:spcAft>
          <a:spcPct val="0"/>
        </a:spcAft>
        <a:defRPr sz="3300">
          <a:solidFill>
            <a:schemeClr val="tx2"/>
          </a:solidFill>
          <a:latin typeface="Arial Black" pitchFamily="34" charset="0"/>
        </a:defRPr>
      </a:lvl9pPr>
    </p:titleStyle>
    <p:bodyStyle>
      <a:lvl1pPr marL="342900" indent="-342900" algn="l" rtl="0" eaLnBrk="1" fontAlgn="base" hangingPunct="1">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SzPct val="150000"/>
        <a:buChar char="•"/>
        <a:defRPr sz="2600">
          <a:solidFill>
            <a:schemeClr val="tx1"/>
          </a:solidFill>
          <a:latin typeface="+mn-lt"/>
        </a:defRPr>
      </a:lvl2pPr>
      <a:lvl3pPr marL="1143000" indent="-228600" algn="l" rtl="0" eaLnBrk="1" fontAlgn="base" hangingPunct="1">
        <a:spcBef>
          <a:spcPct val="20000"/>
        </a:spcBef>
        <a:spcAft>
          <a:spcPct val="0"/>
        </a:spcAft>
        <a:buClr>
          <a:schemeClr val="tx1"/>
        </a:buClr>
        <a:buSzPct val="150000"/>
        <a:buChar char="•"/>
        <a:defRPr sz="2200">
          <a:solidFill>
            <a:schemeClr val="tx1"/>
          </a:solidFill>
          <a:latin typeface="+mn-lt"/>
        </a:defRPr>
      </a:lvl3pPr>
      <a:lvl4pPr marL="1600200" indent="-228600" algn="l" rtl="0" eaLnBrk="1" fontAlgn="base" hangingPunct="1">
        <a:spcBef>
          <a:spcPct val="20000"/>
        </a:spcBef>
        <a:spcAft>
          <a:spcPct val="0"/>
        </a:spcAft>
        <a:buClr>
          <a:schemeClr val="tx2"/>
        </a:buClr>
        <a:buSzPct val="150000"/>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6260" name="Rectangle 4"/>
          <p:cNvSpPr>
            <a:spLocks noGrp="1" noChangeArrowheads="1"/>
          </p:cNvSpPr>
          <p:nvPr>
            <p:ph type="dt" sz="half" idx="2"/>
          </p:nvPr>
        </p:nvSpPr>
        <p:spPr bwMode="auto">
          <a:xfrm>
            <a:off x="762000" y="6391275"/>
            <a:ext cx="20574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fld id="{9D3EB278-5792-4FDA-9F9A-232D8F9F1287}" type="datetimeFigureOut">
              <a:rPr lang="en-US" smtClean="0"/>
              <a:pPr/>
              <a:t>2/25/2014</a:t>
            </a:fld>
            <a:endParaRPr lang="en-US"/>
          </a:p>
        </p:txBody>
      </p:sp>
      <p:sp>
        <p:nvSpPr>
          <p:cNvPr id="96261" name="Rectangle 5"/>
          <p:cNvSpPr>
            <a:spLocks noGrp="1" noChangeArrowheads="1"/>
          </p:cNvSpPr>
          <p:nvPr>
            <p:ph type="ftr" sz="quarter" idx="3"/>
          </p:nvPr>
        </p:nvSpPr>
        <p:spPr bwMode="auto">
          <a:xfrm>
            <a:off x="3352800" y="6403975"/>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96262" name="Rectangle 6"/>
          <p:cNvSpPr>
            <a:spLocks noGrp="1" noChangeArrowheads="1"/>
          </p:cNvSpPr>
          <p:nvPr>
            <p:ph type="sldNum" sz="quarter" idx="4"/>
          </p:nvPr>
        </p:nvSpPr>
        <p:spPr bwMode="auto">
          <a:xfrm>
            <a:off x="6858000" y="6400800"/>
            <a:ext cx="16002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vl1pPr>
          </a:lstStyle>
          <a:p>
            <a:fld id="{10145DCC-3CBA-42FF-B643-12DAAA96253C}" type="slidenum">
              <a:rPr lang="en-US" smtClean="0"/>
              <a:pPr/>
              <a:t>‹#›</a:t>
            </a:fld>
            <a:endParaRPr lang="en-US"/>
          </a:p>
        </p:txBody>
      </p:sp>
      <p:grpSp>
        <p:nvGrpSpPr>
          <p:cNvPr id="2" name="Group 7"/>
          <p:cNvGrpSpPr>
            <a:grpSpLocks/>
          </p:cNvGrpSpPr>
          <p:nvPr/>
        </p:nvGrpSpPr>
        <p:grpSpPr bwMode="auto">
          <a:xfrm>
            <a:off x="168275" y="228600"/>
            <a:ext cx="8823325" cy="6096000"/>
            <a:chOff x="106" y="144"/>
            <a:chExt cx="5558" cy="3840"/>
          </a:xfrm>
        </p:grpSpPr>
        <p:sp>
          <p:nvSpPr>
            <p:cNvPr id="1032"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p:spPr>
          <p:txBody>
            <a:bodyPr wrap="none" anchor="ctr"/>
            <a:lstStyle/>
            <a:p>
              <a:pPr algn="ctr" eaLnBrk="1" hangingPunct="1">
                <a:defRPr/>
              </a:pPr>
              <a:endParaRPr lang="en-US" sz="2400" dirty="0">
                <a:latin typeface="Times New Roman" pitchFamily="18" charset="0"/>
              </a:endParaRPr>
            </a:p>
          </p:txBody>
        </p:sp>
        <p:sp>
          <p:nvSpPr>
            <p:cNvPr id="1033" name="Line 9"/>
            <p:cNvSpPr>
              <a:spLocks noChangeShapeType="1"/>
            </p:cNvSpPr>
            <p:nvPr/>
          </p:nvSpPr>
          <p:spPr bwMode="auto">
            <a:xfrm>
              <a:off x="480" y="1077"/>
              <a:ext cx="4848" cy="0"/>
            </a:xfrm>
            <a:prstGeom prst="line">
              <a:avLst/>
            </a:prstGeom>
            <a:noFill/>
            <a:ln w="38100">
              <a:solidFill>
                <a:schemeClr val="folHlink"/>
              </a:solidFill>
              <a:round/>
              <a:headEnd/>
              <a:tailEnd/>
            </a:ln>
          </p:spPr>
          <p:txBody>
            <a:bodyPr/>
            <a:lstStyle/>
            <a:p>
              <a:pPr>
                <a:defRPr/>
              </a:pPr>
              <a:endParaRPr lang="en-US" dirty="0"/>
            </a:p>
          </p:txBody>
        </p:sp>
      </p:grp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 id="2147483873" r:id="rId12"/>
    <p:sldLayoutId id="2147483874" r:id="rId13"/>
  </p:sldLayoutIdLst>
  <p:transition advClick="0"/>
  <p:timing>
    <p:tnLst>
      <p:par>
        <p:cTn id="1" dur="indefinite" restart="never" nodeType="tmRoot"/>
      </p:par>
    </p:tnLst>
  </p:timing>
  <p:txStyles>
    <p:titleStyle>
      <a:lvl1pPr algn="l" rtl="0" eaLnBrk="1" fontAlgn="base" hangingPunct="1">
        <a:spcBef>
          <a:spcPct val="0"/>
        </a:spcBef>
        <a:spcAft>
          <a:spcPct val="0"/>
        </a:spcAft>
        <a:defRPr sz="3300">
          <a:solidFill>
            <a:schemeClr val="tx2"/>
          </a:solidFill>
          <a:latin typeface="+mj-lt"/>
          <a:ea typeface="+mj-ea"/>
          <a:cs typeface="+mj-cs"/>
        </a:defRPr>
      </a:lvl1pPr>
      <a:lvl2pPr algn="l" rtl="0" eaLnBrk="1" fontAlgn="base" hangingPunct="1">
        <a:spcBef>
          <a:spcPct val="0"/>
        </a:spcBef>
        <a:spcAft>
          <a:spcPct val="0"/>
        </a:spcAft>
        <a:defRPr sz="3300">
          <a:solidFill>
            <a:schemeClr val="tx2"/>
          </a:solidFill>
          <a:latin typeface="Arial Black" pitchFamily="34" charset="0"/>
        </a:defRPr>
      </a:lvl2pPr>
      <a:lvl3pPr algn="l" rtl="0" eaLnBrk="1" fontAlgn="base" hangingPunct="1">
        <a:spcBef>
          <a:spcPct val="0"/>
        </a:spcBef>
        <a:spcAft>
          <a:spcPct val="0"/>
        </a:spcAft>
        <a:defRPr sz="3300">
          <a:solidFill>
            <a:schemeClr val="tx2"/>
          </a:solidFill>
          <a:latin typeface="Arial Black" pitchFamily="34" charset="0"/>
        </a:defRPr>
      </a:lvl3pPr>
      <a:lvl4pPr algn="l" rtl="0" eaLnBrk="1" fontAlgn="base" hangingPunct="1">
        <a:spcBef>
          <a:spcPct val="0"/>
        </a:spcBef>
        <a:spcAft>
          <a:spcPct val="0"/>
        </a:spcAft>
        <a:defRPr sz="3300">
          <a:solidFill>
            <a:schemeClr val="tx2"/>
          </a:solidFill>
          <a:latin typeface="Arial Black" pitchFamily="34" charset="0"/>
        </a:defRPr>
      </a:lvl4pPr>
      <a:lvl5pPr algn="l" rtl="0" eaLnBrk="1" fontAlgn="base" hangingPunct="1">
        <a:spcBef>
          <a:spcPct val="0"/>
        </a:spcBef>
        <a:spcAft>
          <a:spcPct val="0"/>
        </a:spcAft>
        <a:defRPr sz="3300">
          <a:solidFill>
            <a:schemeClr val="tx2"/>
          </a:solidFill>
          <a:latin typeface="Arial Black" pitchFamily="34" charset="0"/>
        </a:defRPr>
      </a:lvl5pPr>
      <a:lvl6pPr marL="457200" algn="l" rtl="0" eaLnBrk="1" fontAlgn="base" hangingPunct="1">
        <a:spcBef>
          <a:spcPct val="0"/>
        </a:spcBef>
        <a:spcAft>
          <a:spcPct val="0"/>
        </a:spcAft>
        <a:defRPr sz="3300">
          <a:solidFill>
            <a:schemeClr val="tx2"/>
          </a:solidFill>
          <a:latin typeface="Arial Black" pitchFamily="34" charset="0"/>
        </a:defRPr>
      </a:lvl6pPr>
      <a:lvl7pPr marL="914400" algn="l" rtl="0" eaLnBrk="1" fontAlgn="base" hangingPunct="1">
        <a:spcBef>
          <a:spcPct val="0"/>
        </a:spcBef>
        <a:spcAft>
          <a:spcPct val="0"/>
        </a:spcAft>
        <a:defRPr sz="3300">
          <a:solidFill>
            <a:schemeClr val="tx2"/>
          </a:solidFill>
          <a:latin typeface="Arial Black" pitchFamily="34" charset="0"/>
        </a:defRPr>
      </a:lvl7pPr>
      <a:lvl8pPr marL="1371600" algn="l" rtl="0" eaLnBrk="1" fontAlgn="base" hangingPunct="1">
        <a:spcBef>
          <a:spcPct val="0"/>
        </a:spcBef>
        <a:spcAft>
          <a:spcPct val="0"/>
        </a:spcAft>
        <a:defRPr sz="3300">
          <a:solidFill>
            <a:schemeClr val="tx2"/>
          </a:solidFill>
          <a:latin typeface="Arial Black" pitchFamily="34" charset="0"/>
        </a:defRPr>
      </a:lvl8pPr>
      <a:lvl9pPr marL="1828800" algn="l" rtl="0" eaLnBrk="1" fontAlgn="base" hangingPunct="1">
        <a:spcBef>
          <a:spcPct val="0"/>
        </a:spcBef>
        <a:spcAft>
          <a:spcPct val="0"/>
        </a:spcAft>
        <a:defRPr sz="3300">
          <a:solidFill>
            <a:schemeClr val="tx2"/>
          </a:solidFill>
          <a:latin typeface="Arial Black" pitchFamily="34" charset="0"/>
        </a:defRPr>
      </a:lvl9pPr>
    </p:titleStyle>
    <p:bodyStyle>
      <a:lvl1pPr marL="342900" indent="-342900" algn="l" rtl="0" eaLnBrk="1" fontAlgn="base" hangingPunct="1">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SzPct val="150000"/>
        <a:buChar char="•"/>
        <a:defRPr sz="2600">
          <a:solidFill>
            <a:schemeClr val="tx1"/>
          </a:solidFill>
          <a:latin typeface="+mn-lt"/>
        </a:defRPr>
      </a:lvl2pPr>
      <a:lvl3pPr marL="1143000" indent="-228600" algn="l" rtl="0" eaLnBrk="1" fontAlgn="base" hangingPunct="1">
        <a:spcBef>
          <a:spcPct val="20000"/>
        </a:spcBef>
        <a:spcAft>
          <a:spcPct val="0"/>
        </a:spcAft>
        <a:buClr>
          <a:schemeClr val="tx1"/>
        </a:buClr>
        <a:buSzPct val="150000"/>
        <a:buChar char="•"/>
        <a:defRPr sz="2200">
          <a:solidFill>
            <a:schemeClr val="tx1"/>
          </a:solidFill>
          <a:latin typeface="+mn-lt"/>
        </a:defRPr>
      </a:lvl3pPr>
      <a:lvl4pPr marL="1600200" indent="-228600" algn="l" rtl="0" eaLnBrk="1" fontAlgn="base" hangingPunct="1">
        <a:spcBef>
          <a:spcPct val="20000"/>
        </a:spcBef>
        <a:spcAft>
          <a:spcPct val="0"/>
        </a:spcAft>
        <a:buClr>
          <a:schemeClr val="tx2"/>
        </a:buClr>
        <a:buSzPct val="150000"/>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1.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41.xml"/><Relationship Id="rId5" Type="http://schemas.openxmlformats.org/officeDocument/2006/relationships/image" Target="../media/image11.jpeg"/><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1.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4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1.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41.xml"/><Relationship Id="rId5" Type="http://schemas.openxmlformats.org/officeDocument/2006/relationships/image" Target="../media/image15.jpeg"/><Relationship Id="rId4" Type="http://schemas.openxmlformats.org/officeDocument/2006/relationships/image" Target="../media/image14.jpeg"/></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7.xml"/><Relationship Id="rId1" Type="http://schemas.openxmlformats.org/officeDocument/2006/relationships/slideLayout" Target="../slideLayouts/slideLayout41.xml"/><Relationship Id="rId6" Type="http://schemas.openxmlformats.org/officeDocument/2006/relationships/image" Target="../media/image14.jpeg"/><Relationship Id="rId5" Type="http://schemas.openxmlformats.org/officeDocument/2006/relationships/image" Target="../media/image18.jpeg"/><Relationship Id="rId4" Type="http://schemas.openxmlformats.org/officeDocument/2006/relationships/image" Target="../media/image17.gi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1.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8200"/>
            <a:ext cx="7467600" cy="2266950"/>
          </a:xfrm>
        </p:spPr>
        <p:txBody>
          <a:bodyPr>
            <a:normAutofit/>
          </a:bodyPr>
          <a:lstStyle/>
          <a:p>
            <a:r>
              <a:rPr lang="en-US" sz="3600" i="0" dirty="0" smtClean="0"/>
              <a:t>Road Safety &amp; Awareness </a:t>
            </a:r>
            <a:br>
              <a:rPr lang="en-US" sz="3600" i="0" dirty="0" smtClean="0"/>
            </a:br>
            <a:r>
              <a:rPr lang="en-US" sz="3600" i="0" dirty="0" smtClean="0"/>
              <a:t>Training  </a:t>
            </a:r>
            <a:endParaRPr lang="en-US" sz="3600" i="0" dirty="0"/>
          </a:p>
        </p:txBody>
      </p:sp>
      <p:sp>
        <p:nvSpPr>
          <p:cNvPr id="3" name="Subtitle 2"/>
          <p:cNvSpPr>
            <a:spLocks noGrp="1"/>
          </p:cNvSpPr>
          <p:nvPr>
            <p:ph type="subTitle" idx="1"/>
          </p:nvPr>
        </p:nvSpPr>
        <p:spPr/>
        <p:txBody>
          <a:bodyPr>
            <a:normAutofit fontScale="40000" lnSpcReduction="20000"/>
          </a:bodyPr>
          <a:lstStyle/>
          <a:p>
            <a:pPr marL="342900" indent="-342900"/>
            <a:r>
              <a:rPr lang="en-US" sz="8000" b="1" i="1" dirty="0">
                <a:solidFill>
                  <a:schemeClr val="accent5">
                    <a:lumMod val="50000"/>
                  </a:schemeClr>
                </a:solidFill>
                <a:latin typeface="Times New Roman" pitchFamily="18" charset="0"/>
                <a:ea typeface="ＭＳ Ｐゴシック" pitchFamily="34" charset="-128"/>
                <a:cs typeface="Times New Roman" pitchFamily="18" charset="0"/>
              </a:rPr>
              <a:t>Your “Right to Know”</a:t>
            </a:r>
          </a:p>
          <a:p>
            <a:pPr marL="342900" indent="-342900"/>
            <a:r>
              <a:rPr lang="en-US" sz="8000" b="1" i="1" dirty="0">
                <a:solidFill>
                  <a:schemeClr val="accent5">
                    <a:lumMod val="50000"/>
                  </a:schemeClr>
                </a:solidFill>
                <a:latin typeface="Times New Roman" pitchFamily="18" charset="0"/>
                <a:ea typeface="ＭＳ Ｐゴシック" pitchFamily="34" charset="-128"/>
                <a:cs typeface="Times New Roman" pitchFamily="18" charset="0"/>
              </a:rPr>
              <a:t>29 CFR </a:t>
            </a:r>
            <a:r>
              <a:rPr lang="en-US" sz="8000" b="1" i="1" dirty="0" smtClean="0">
                <a:solidFill>
                  <a:schemeClr val="accent5">
                    <a:lumMod val="50000"/>
                  </a:schemeClr>
                </a:solidFill>
                <a:latin typeface="Times New Roman" pitchFamily="18" charset="0"/>
                <a:ea typeface="ＭＳ Ｐゴシック" pitchFamily="34" charset="-128"/>
                <a:cs typeface="Times New Roman" pitchFamily="18" charset="0"/>
              </a:rPr>
              <a:t>1926 / DOT MUTCD</a:t>
            </a:r>
            <a:endParaRPr lang="en-US" sz="8000" b="1" i="1" dirty="0">
              <a:solidFill>
                <a:schemeClr val="accent5">
                  <a:lumMod val="50000"/>
                </a:schemeClr>
              </a:solidFill>
              <a:latin typeface="Times New Roman" pitchFamily="18" charset="0"/>
              <a:ea typeface="ＭＳ Ｐゴシック" pitchFamily="34" charset="-128"/>
              <a:cs typeface="Times New Roman" pitchFamily="18" charset="0"/>
            </a:endParaRPr>
          </a:p>
          <a:p>
            <a:pPr marL="342900" indent="-342900"/>
            <a:r>
              <a:rPr lang="en-US" sz="3600" dirty="0">
                <a:solidFill>
                  <a:schemeClr val="accent5">
                    <a:lumMod val="50000"/>
                  </a:schemeClr>
                </a:solidFill>
                <a:latin typeface="Times New Roman" pitchFamily="18" charset="0"/>
                <a:cs typeface="Times New Roman" pitchFamily="18" charset="0"/>
              </a:rPr>
              <a:t>This material was produced under grant number </a:t>
            </a:r>
            <a:r>
              <a:rPr lang="en-US" sz="3600" dirty="0">
                <a:solidFill>
                  <a:schemeClr val="tx2"/>
                </a:solidFill>
              </a:rPr>
              <a:t>SH22297-SH1</a:t>
            </a:r>
            <a:r>
              <a:rPr lang="en-US" sz="3600" dirty="0" smtClean="0">
                <a:solidFill>
                  <a:schemeClr val="accent5">
                    <a:lumMod val="50000"/>
                  </a:schemeClr>
                </a:solidFill>
                <a:latin typeface="Times New Roman" pitchFamily="18" charset="0"/>
                <a:cs typeface="Times New Roman" pitchFamily="18" charset="0"/>
              </a:rPr>
              <a:t> </a:t>
            </a:r>
            <a:r>
              <a:rPr lang="en-US" sz="3600" dirty="0">
                <a:solidFill>
                  <a:schemeClr val="accent5">
                    <a:lumMod val="50000"/>
                  </a:schemeClr>
                </a:solidFill>
                <a:latin typeface="Times New Roman" pitchFamily="18" charset="0"/>
                <a:cs typeface="Times New Roman" pitchFamily="18" charset="0"/>
              </a:rPr>
              <a:t>from OSHA. It does not necessarily reflect the views or policies of the U.S. Department of Labor, nor does mention of trade names, commercial products, or organizations imply endorsement by the U.S. Government. </a:t>
            </a:r>
          </a:p>
          <a:p>
            <a:endParaRPr lang="en-US" dirty="0"/>
          </a:p>
        </p:txBody>
      </p:sp>
      <p:pic>
        <p:nvPicPr>
          <p:cNvPr id="4" name="Picture 2" descr="M:\MPSS Logos\MPSS Vertical\MPSS Logo Vertical 4C\MPSS Logo Vertical 4C.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57200" y="981315"/>
            <a:ext cx="1447800" cy="2061732"/>
          </a:xfrm>
          <a:prstGeom prst="rect">
            <a:avLst/>
          </a:prstGeom>
          <a:noFill/>
          <a:extLst>
            <a:ext uri="{909E8E84-426E-40DD-AFC4-6F175D3DCCD1}">
              <a14:hiddenFill xmlns:a14="http://schemas.microsoft.com/office/drawing/2010/main">
                <a:solidFill>
                  <a:srgbClr val="FFFFFF"/>
                </a:solidFill>
              </a14:hiddenFill>
            </a:ext>
          </a:extLst>
        </p:spPr>
      </p:pic>
      <p:sp>
        <p:nvSpPr>
          <p:cNvPr id="5" name="Text Box 8"/>
          <p:cNvSpPr txBox="1">
            <a:spLocks noChangeArrowheads="1"/>
          </p:cNvSpPr>
          <p:nvPr/>
        </p:nvSpPr>
        <p:spPr bwMode="auto">
          <a:xfrm>
            <a:off x="2057400" y="838200"/>
            <a:ext cx="6629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spcBef>
                <a:spcPct val="50000"/>
              </a:spcBef>
            </a:pPr>
            <a:r>
              <a:rPr lang="en-US" sz="2400" b="1" dirty="0">
                <a:solidFill>
                  <a:schemeClr val="accent5">
                    <a:lumMod val="50000"/>
                  </a:schemeClr>
                </a:solidFill>
                <a:latin typeface="Times New Roman" pitchFamily="18" charset="0"/>
                <a:cs typeface="Times New Roman" pitchFamily="18" charset="0"/>
              </a:rPr>
              <a:t>Institute of Occupational Safety and Health</a:t>
            </a:r>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t>Flaggers</a:t>
            </a:r>
            <a:endParaRPr lang="en-US" sz="4000" dirty="0"/>
          </a:p>
        </p:txBody>
      </p:sp>
      <p:sp>
        <p:nvSpPr>
          <p:cNvPr id="3" name="Content Placeholder 2"/>
          <p:cNvSpPr>
            <a:spLocks noGrp="1"/>
          </p:cNvSpPr>
          <p:nvPr>
            <p:ph idx="1"/>
          </p:nvPr>
        </p:nvSpPr>
        <p:spPr>
          <a:xfrm>
            <a:off x="762000" y="1905000"/>
            <a:ext cx="7696200" cy="4419600"/>
          </a:xfrm>
        </p:spPr>
        <p:txBody>
          <a:bodyPr/>
          <a:lstStyle/>
          <a:p>
            <a:r>
              <a:rPr lang="en-US" dirty="0" smtClean="0"/>
              <a:t>Flaggers must not use  devices which may distract the vision, hearing or attention</a:t>
            </a:r>
          </a:p>
          <a:p>
            <a:pPr lvl="1">
              <a:spcBef>
                <a:spcPct val="50000"/>
              </a:spcBef>
            </a:pPr>
            <a:r>
              <a:rPr lang="en-US" sz="3200" dirty="0" smtClean="0"/>
              <a:t>Cell phones</a:t>
            </a:r>
          </a:p>
          <a:p>
            <a:pPr lvl="1">
              <a:spcBef>
                <a:spcPct val="50000"/>
              </a:spcBef>
            </a:pPr>
            <a:r>
              <a:rPr lang="en-US" sz="3200" dirty="0" smtClean="0"/>
              <a:t> Pagers</a:t>
            </a:r>
          </a:p>
          <a:p>
            <a:pPr lvl="1">
              <a:spcBef>
                <a:spcPct val="50000"/>
              </a:spcBef>
            </a:pPr>
            <a:r>
              <a:rPr lang="en-US" sz="3200" dirty="0" smtClean="0"/>
              <a:t> Radios</a:t>
            </a:r>
          </a:p>
          <a:p>
            <a:pPr lvl="1">
              <a:spcBef>
                <a:spcPct val="50000"/>
              </a:spcBef>
            </a:pPr>
            <a:r>
              <a:rPr lang="en-US" sz="3200" dirty="0" smtClean="0"/>
              <a:t>Headphones</a:t>
            </a:r>
          </a:p>
          <a:p>
            <a:endParaRPr lang="en-US" sz="3600" dirty="0" smtClean="0"/>
          </a:p>
          <a:p>
            <a:endParaRPr lang="en-US" sz="3600" dirty="0"/>
          </a:p>
        </p:txBody>
      </p:sp>
    </p:spTree>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4000" dirty="0" smtClean="0"/>
              <a:t>Single and Two Flagger </a:t>
            </a:r>
            <a:br>
              <a:rPr lang="en-US" sz="4000" dirty="0" smtClean="0"/>
            </a:br>
            <a:r>
              <a:rPr lang="en-US" sz="4000" dirty="0" smtClean="0"/>
              <a:t>Operations</a:t>
            </a:r>
            <a:endParaRPr lang="en-US" sz="4000" dirty="0"/>
          </a:p>
        </p:txBody>
      </p:sp>
      <p:sp>
        <p:nvSpPr>
          <p:cNvPr id="3" name="Content Placeholder 2"/>
          <p:cNvSpPr>
            <a:spLocks noGrp="1"/>
          </p:cNvSpPr>
          <p:nvPr>
            <p:ph idx="1"/>
          </p:nvPr>
        </p:nvSpPr>
        <p:spPr>
          <a:xfrm>
            <a:off x="457200" y="1905000"/>
            <a:ext cx="7467600" cy="4525963"/>
          </a:xfrm>
        </p:spPr>
        <p:txBody>
          <a:bodyPr/>
          <a:lstStyle/>
          <a:p>
            <a:r>
              <a:rPr lang="en-US" sz="3600" dirty="0" smtClean="0"/>
              <a:t>Single Flagger Operations </a:t>
            </a:r>
          </a:p>
          <a:p>
            <a:pPr lvl="1"/>
            <a:r>
              <a:rPr lang="en-US" sz="3600" dirty="0" smtClean="0"/>
              <a:t>Low volume traffic (country roads, single lane) </a:t>
            </a:r>
          </a:p>
          <a:p>
            <a:r>
              <a:rPr lang="en-US" sz="3600" dirty="0" smtClean="0"/>
              <a:t>Two Flagger Operations </a:t>
            </a:r>
          </a:p>
          <a:p>
            <a:pPr lvl="1"/>
            <a:r>
              <a:rPr lang="en-US" sz="3600" dirty="0" smtClean="0"/>
              <a:t>High volume roads</a:t>
            </a:r>
          </a:p>
          <a:p>
            <a:pPr lvl="1"/>
            <a:r>
              <a:rPr lang="en-US" sz="3600" dirty="0" smtClean="0"/>
              <a:t>Intersections </a:t>
            </a:r>
          </a:p>
          <a:p>
            <a:pPr lvl="1"/>
            <a:r>
              <a:rPr lang="en-US" sz="3600" dirty="0" smtClean="0"/>
              <a:t>Long Distance</a:t>
            </a:r>
          </a:p>
          <a:p>
            <a:pPr lvl="1">
              <a:buNone/>
            </a:pPr>
            <a:endParaRPr lang="en-US" dirty="0" smtClean="0"/>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t>Flaggers Safety Equipment</a:t>
            </a:r>
            <a:endParaRPr lang="en-US" sz="4000" dirty="0"/>
          </a:p>
        </p:txBody>
      </p:sp>
      <p:pic>
        <p:nvPicPr>
          <p:cNvPr id="5" name="Content Placeholder 4" descr="Hard Hat Mirror"/>
          <p:cNvPicPr>
            <a:picLocks noGrp="1" noChangeAspect="1" noChangeArrowheads="1"/>
          </p:cNvPicPr>
          <p:nvPr>
            <p:ph idx="1"/>
          </p:nvPr>
        </p:nvPicPr>
        <p:blipFill>
          <a:blip r:embed="rId3" cstate="email">
            <a:extLst>
              <a:ext uri="{28A0092B-C50C-407E-A947-70E740481C1C}">
                <a14:useLocalDpi xmlns:a14="http://schemas.microsoft.com/office/drawing/2010/main"/>
              </a:ext>
            </a:extLst>
          </a:blip>
          <a:srcRect/>
          <a:stretch>
            <a:fillRect/>
          </a:stretch>
        </p:blipFill>
        <p:spPr bwMode="auto">
          <a:xfrm>
            <a:off x="228600" y="1752600"/>
            <a:ext cx="2989626" cy="2276474"/>
          </a:xfrm>
          <a:prstGeom prst="rect">
            <a:avLst/>
          </a:prstGeom>
          <a:noFill/>
          <a:ln w="9525">
            <a:noFill/>
            <a:miter lim="800000"/>
            <a:headEnd/>
            <a:tailEnd/>
          </a:ln>
        </p:spPr>
      </p:pic>
      <p:pic>
        <p:nvPicPr>
          <p:cNvPr id="6" name="Picture 6" descr="Green Safety Vest"/>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075784" y="1752600"/>
            <a:ext cx="2915816" cy="3113380"/>
          </a:xfrm>
          <a:prstGeom prst="rect">
            <a:avLst/>
          </a:prstGeom>
          <a:noFill/>
          <a:ln w="9525">
            <a:noFill/>
            <a:miter lim="800000"/>
            <a:headEnd/>
            <a:tailEnd/>
          </a:ln>
        </p:spPr>
      </p:pic>
      <p:pic>
        <p:nvPicPr>
          <p:cNvPr id="7" name="Picture 12" descr="100_9604"/>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511550" y="3733800"/>
            <a:ext cx="2355850" cy="2508250"/>
          </a:xfrm>
          <a:prstGeom prst="rect">
            <a:avLst/>
          </a:prstGeom>
          <a:noFill/>
          <a:ln w="3175">
            <a:solidFill>
              <a:srgbClr val="000000"/>
            </a:solidFill>
            <a:miter lim="800000"/>
            <a:headEnd/>
            <a:tailEnd/>
          </a:ln>
        </p:spPr>
      </p:pic>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000" dirty="0" smtClean="0"/>
              <a:t>Work Zones</a:t>
            </a:r>
            <a:endParaRPr lang="en-US" sz="4000" dirty="0"/>
          </a:p>
        </p:txBody>
      </p:sp>
      <p:sp>
        <p:nvSpPr>
          <p:cNvPr id="3" name="Content Placeholder 2"/>
          <p:cNvSpPr>
            <a:spLocks noGrp="1"/>
          </p:cNvSpPr>
          <p:nvPr>
            <p:ph idx="1"/>
          </p:nvPr>
        </p:nvSpPr>
        <p:spPr/>
        <p:txBody>
          <a:bodyPr>
            <a:noAutofit/>
          </a:bodyPr>
          <a:lstStyle/>
          <a:p>
            <a:r>
              <a:rPr lang="en-US" sz="3200" dirty="0" smtClean="0"/>
              <a:t>Advance warning area</a:t>
            </a:r>
          </a:p>
          <a:p>
            <a:r>
              <a:rPr lang="en-US" sz="3200" dirty="0" smtClean="0"/>
              <a:t>Transition area</a:t>
            </a:r>
          </a:p>
          <a:p>
            <a:r>
              <a:rPr lang="en-US" sz="3200" dirty="0" smtClean="0"/>
              <a:t>Buffer space</a:t>
            </a:r>
          </a:p>
          <a:p>
            <a:r>
              <a:rPr lang="en-US" sz="3200" dirty="0" smtClean="0"/>
              <a:t>Activity area</a:t>
            </a:r>
          </a:p>
          <a:p>
            <a:r>
              <a:rPr lang="en-US" sz="3200" dirty="0" smtClean="0"/>
              <a:t>Termination area</a:t>
            </a:r>
          </a:p>
          <a:p>
            <a:endParaRPr lang="en-US" sz="3200" dirty="0"/>
          </a:p>
        </p:txBody>
      </p: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000" dirty="0" smtClean="0"/>
              <a:t>Work Traffic Control</a:t>
            </a:r>
            <a:endParaRPr lang="en-US" sz="4000" dirty="0"/>
          </a:p>
        </p:txBody>
      </p:sp>
      <p:pic>
        <p:nvPicPr>
          <p:cNvPr id="7" name="Picture 6" descr="Traffic control plan"/>
          <p:cNvPicPr>
            <a:picLocks noChangeAspect="1" noChangeArrowheads="1"/>
          </p:cNvPicPr>
          <p:nvPr/>
        </p:nvPicPr>
        <p:blipFill>
          <a:blip r:embed="rId3" cstate="print"/>
          <a:srcRect/>
          <a:stretch>
            <a:fillRect/>
          </a:stretch>
        </p:blipFill>
        <p:spPr bwMode="auto">
          <a:xfrm>
            <a:off x="0" y="1752600"/>
            <a:ext cx="6172200" cy="4572000"/>
          </a:xfrm>
          <a:prstGeom prst="rect">
            <a:avLst/>
          </a:prstGeom>
          <a:noFill/>
          <a:ln w="3175">
            <a:solidFill>
              <a:srgbClr val="000000"/>
            </a:solidFill>
            <a:miter lim="800000"/>
            <a:headEnd/>
            <a:tailEnd/>
          </a:ln>
        </p:spPr>
      </p:pic>
      <p:sp>
        <p:nvSpPr>
          <p:cNvPr id="8" name="TextBox 7"/>
          <p:cNvSpPr txBox="1"/>
          <p:nvPr/>
        </p:nvSpPr>
        <p:spPr>
          <a:xfrm>
            <a:off x="6259764" y="5725180"/>
            <a:ext cx="2350836" cy="523220"/>
          </a:xfrm>
          <a:prstGeom prst="rect">
            <a:avLst/>
          </a:prstGeom>
          <a:noFill/>
        </p:spPr>
        <p:txBody>
          <a:bodyPr wrap="none" rtlCol="0">
            <a:spAutoFit/>
          </a:bodyPr>
          <a:lstStyle/>
          <a:p>
            <a:r>
              <a:rPr lang="en-US" sz="2800" dirty="0" smtClean="0"/>
              <a:t>Warning Area</a:t>
            </a:r>
            <a:endParaRPr lang="en-US" sz="2800" dirty="0"/>
          </a:p>
        </p:txBody>
      </p:sp>
      <p:sp>
        <p:nvSpPr>
          <p:cNvPr id="9" name="TextBox 8"/>
          <p:cNvSpPr txBox="1"/>
          <p:nvPr/>
        </p:nvSpPr>
        <p:spPr>
          <a:xfrm>
            <a:off x="6183564" y="4495800"/>
            <a:ext cx="2871812" cy="523220"/>
          </a:xfrm>
          <a:prstGeom prst="rect">
            <a:avLst/>
          </a:prstGeom>
          <a:noFill/>
        </p:spPr>
        <p:txBody>
          <a:bodyPr wrap="none" rtlCol="0">
            <a:spAutoFit/>
          </a:bodyPr>
          <a:lstStyle/>
          <a:p>
            <a:r>
              <a:rPr lang="en-US" sz="2800" dirty="0" smtClean="0"/>
              <a:t>Transitional Area</a:t>
            </a:r>
            <a:endParaRPr lang="en-US" sz="2800" dirty="0"/>
          </a:p>
        </p:txBody>
      </p:sp>
      <p:sp>
        <p:nvSpPr>
          <p:cNvPr id="10" name="TextBox 9"/>
          <p:cNvSpPr txBox="1"/>
          <p:nvPr/>
        </p:nvSpPr>
        <p:spPr>
          <a:xfrm>
            <a:off x="6172200" y="3591580"/>
            <a:ext cx="2255682" cy="523220"/>
          </a:xfrm>
          <a:prstGeom prst="rect">
            <a:avLst/>
          </a:prstGeom>
          <a:noFill/>
        </p:spPr>
        <p:txBody>
          <a:bodyPr wrap="none" rtlCol="0">
            <a:spAutoFit/>
          </a:bodyPr>
          <a:lstStyle/>
          <a:p>
            <a:r>
              <a:rPr lang="en-US" sz="2800" dirty="0" smtClean="0"/>
              <a:t>Buffer Space</a:t>
            </a:r>
            <a:endParaRPr lang="en-US" sz="2800" dirty="0"/>
          </a:p>
        </p:txBody>
      </p:sp>
      <p:sp>
        <p:nvSpPr>
          <p:cNvPr id="11" name="TextBox 10"/>
          <p:cNvSpPr txBox="1"/>
          <p:nvPr/>
        </p:nvSpPr>
        <p:spPr>
          <a:xfrm>
            <a:off x="6160836" y="1981200"/>
            <a:ext cx="2046009" cy="523220"/>
          </a:xfrm>
          <a:prstGeom prst="rect">
            <a:avLst/>
          </a:prstGeom>
          <a:noFill/>
        </p:spPr>
        <p:txBody>
          <a:bodyPr wrap="none" rtlCol="0">
            <a:spAutoFit/>
          </a:bodyPr>
          <a:lstStyle/>
          <a:p>
            <a:r>
              <a:rPr lang="en-US" sz="2800" dirty="0" smtClean="0"/>
              <a:t>Termination</a:t>
            </a:r>
            <a:endParaRPr lang="en-US" sz="2800" dirty="0"/>
          </a:p>
        </p:txBody>
      </p:sp>
    </p:spTree>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4000" dirty="0" smtClean="0"/>
              <a:t>Advanced work zone</a:t>
            </a:r>
            <a:br>
              <a:rPr lang="en-US" sz="4000" dirty="0" smtClean="0"/>
            </a:br>
            <a:r>
              <a:rPr lang="en-US" sz="4000" dirty="0" smtClean="0"/>
              <a:t>Transition Area</a:t>
            </a:r>
            <a:endParaRPr lang="en-US" sz="4000" dirty="0"/>
          </a:p>
        </p:txBody>
      </p:sp>
      <p:sp>
        <p:nvSpPr>
          <p:cNvPr id="3" name="Content Placeholder 2"/>
          <p:cNvSpPr>
            <a:spLocks noGrp="1"/>
          </p:cNvSpPr>
          <p:nvPr>
            <p:ph idx="1"/>
          </p:nvPr>
        </p:nvSpPr>
        <p:spPr/>
        <p:txBody>
          <a:bodyPr/>
          <a:lstStyle/>
          <a:p>
            <a:r>
              <a:rPr lang="en-US" sz="3200" dirty="0" smtClean="0"/>
              <a:t>Temporary Traffic  Control (TTC) Plan</a:t>
            </a:r>
          </a:p>
          <a:p>
            <a:r>
              <a:rPr lang="en-US" sz="3200" dirty="0" smtClean="0"/>
              <a:t>Barricades, Barriers and Vertical Panels</a:t>
            </a:r>
          </a:p>
          <a:p>
            <a:r>
              <a:rPr lang="en-US" sz="3200" dirty="0" smtClean="0"/>
              <a:t>Revised lane markings</a:t>
            </a:r>
          </a:p>
          <a:p>
            <a:r>
              <a:rPr lang="en-US" sz="3200" dirty="0" smtClean="0"/>
              <a:t>Signs</a:t>
            </a:r>
          </a:p>
          <a:p>
            <a:r>
              <a:rPr lang="en-US" sz="3200" dirty="0" smtClean="0"/>
              <a:t>Cones </a:t>
            </a:r>
          </a:p>
          <a:p>
            <a:r>
              <a:rPr lang="en-US" sz="3200" dirty="0" smtClean="0"/>
              <a:t>Flagger</a:t>
            </a:r>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4000" dirty="0" smtClean="0"/>
              <a:t>Highway construction warning signs</a:t>
            </a:r>
            <a:endParaRPr lang="en-US" sz="4000" dirty="0"/>
          </a:p>
        </p:txBody>
      </p:sp>
      <p:sp>
        <p:nvSpPr>
          <p:cNvPr id="3" name="Content Placeholder 2"/>
          <p:cNvSpPr>
            <a:spLocks noGrp="1"/>
          </p:cNvSpPr>
          <p:nvPr>
            <p:ph idx="1"/>
          </p:nvPr>
        </p:nvSpPr>
        <p:spPr/>
        <p:txBody>
          <a:bodyPr/>
          <a:lstStyle/>
          <a:p>
            <a:r>
              <a:rPr lang="en-US" sz="3200" dirty="0" smtClean="0"/>
              <a:t>Must be visible</a:t>
            </a:r>
          </a:p>
          <a:p>
            <a:r>
              <a:rPr lang="en-US" sz="3200" dirty="0" smtClean="0"/>
              <a:t>Electronic signs must not be used to promote business </a:t>
            </a:r>
          </a:p>
        </p:txBody>
      </p:sp>
      <p:pic>
        <p:nvPicPr>
          <p:cNvPr id="101378" name="Picture 2" descr="J:\imagesCALA434L.jpg"/>
          <p:cNvPicPr>
            <a:picLocks noChangeAspect="1" noChangeArrowheads="1"/>
          </p:cNvPicPr>
          <p:nvPr/>
        </p:nvPicPr>
        <p:blipFill>
          <a:blip r:embed="rId3" cstate="print"/>
          <a:srcRect/>
          <a:stretch>
            <a:fillRect/>
          </a:stretch>
        </p:blipFill>
        <p:spPr bwMode="auto">
          <a:xfrm>
            <a:off x="1295400" y="3707031"/>
            <a:ext cx="2466975" cy="2457450"/>
          </a:xfrm>
          <a:prstGeom prst="rect">
            <a:avLst/>
          </a:prstGeom>
          <a:noFill/>
        </p:spPr>
      </p:pic>
      <p:pic>
        <p:nvPicPr>
          <p:cNvPr id="5" name="Picture 2" descr="J:\caution.jpg"/>
          <p:cNvPicPr>
            <a:picLocks noChangeAspect="1" noChangeArrowheads="1"/>
          </p:cNvPicPr>
          <p:nvPr/>
        </p:nvPicPr>
        <p:blipFill>
          <a:blip r:embed="rId4" cstate="print"/>
          <a:srcRect/>
          <a:stretch>
            <a:fillRect/>
          </a:stretch>
        </p:blipFill>
        <p:spPr bwMode="auto">
          <a:xfrm>
            <a:off x="5772150" y="3352800"/>
            <a:ext cx="2457450" cy="1857375"/>
          </a:xfrm>
          <a:prstGeom prst="rect">
            <a:avLst/>
          </a:prstGeom>
          <a:noFill/>
          <a:ln w="9525">
            <a:noFill/>
            <a:miter lim="800000"/>
            <a:headEnd/>
            <a:tailEnd/>
          </a:ln>
        </p:spPr>
      </p:pic>
      <p:pic>
        <p:nvPicPr>
          <p:cNvPr id="101379" name="Picture 3" descr="J:\imagesCA5DTJ06.jpg"/>
          <p:cNvPicPr>
            <a:picLocks noChangeAspect="1" noChangeArrowheads="1"/>
          </p:cNvPicPr>
          <p:nvPr/>
        </p:nvPicPr>
        <p:blipFill>
          <a:blip r:embed="rId5" cstate="print"/>
          <a:srcRect/>
          <a:stretch>
            <a:fillRect/>
          </a:stretch>
        </p:blipFill>
        <p:spPr bwMode="auto">
          <a:xfrm>
            <a:off x="7000875" y="0"/>
            <a:ext cx="2143125" cy="2143125"/>
          </a:xfrm>
          <a:prstGeom prst="rect">
            <a:avLst/>
          </a:prstGeom>
          <a:noFill/>
        </p:spPr>
      </p:pic>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3" descr="Lane ends merge left sign"/>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553200" y="3657600"/>
            <a:ext cx="2319454" cy="2286000"/>
          </a:xfrm>
          <a:prstGeom prst="rect">
            <a:avLst/>
          </a:prstGeom>
          <a:noFill/>
          <a:ln w="3175">
            <a:solidFill>
              <a:srgbClr val="FFFFFF"/>
            </a:solidFill>
            <a:miter lim="800000"/>
            <a:headEnd/>
            <a:tailEnd/>
          </a:ln>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sz="4000" dirty="0" smtClean="0"/>
              <a:t>Warning </a:t>
            </a:r>
            <a:r>
              <a:rPr lang="en-US" sz="4000" dirty="0"/>
              <a:t>Signs</a:t>
            </a:r>
          </a:p>
        </p:txBody>
      </p:sp>
      <p:pic>
        <p:nvPicPr>
          <p:cNvPr id="2052" name="Picture 4" descr="J:\traffic-const.gif"/>
          <p:cNvPicPr>
            <a:picLocks noChangeAspect="1" noChangeArrowheads="1"/>
          </p:cNvPicPr>
          <p:nvPr/>
        </p:nvPicPr>
        <p:blipFill>
          <a:blip r:embed="rId4" cstate="print"/>
          <a:srcRect/>
          <a:stretch>
            <a:fillRect/>
          </a:stretch>
        </p:blipFill>
        <p:spPr bwMode="auto">
          <a:xfrm>
            <a:off x="3342729" y="1790864"/>
            <a:ext cx="3231492" cy="2834640"/>
          </a:xfrm>
          <a:prstGeom prst="rect">
            <a:avLst/>
          </a:prstGeom>
          <a:noFill/>
        </p:spPr>
      </p:pic>
      <p:pic>
        <p:nvPicPr>
          <p:cNvPr id="2053" name="Picture 5" descr="J:\imagesCA679B7B.jpg"/>
          <p:cNvPicPr>
            <a:picLocks noChangeAspect="1" noChangeArrowheads="1"/>
          </p:cNvPicPr>
          <p:nvPr/>
        </p:nvPicPr>
        <p:blipFill>
          <a:blip r:embed="rId5" cstate="print"/>
          <a:srcRect/>
          <a:stretch>
            <a:fillRect/>
          </a:stretch>
        </p:blipFill>
        <p:spPr bwMode="auto">
          <a:xfrm>
            <a:off x="762000" y="1828800"/>
            <a:ext cx="2028825" cy="2257425"/>
          </a:xfrm>
          <a:prstGeom prst="rect">
            <a:avLst/>
          </a:prstGeom>
          <a:noFill/>
        </p:spPr>
      </p:pic>
      <p:pic>
        <p:nvPicPr>
          <p:cNvPr id="2050" name="Picture 2" descr="J:\caution.jpg"/>
          <p:cNvPicPr>
            <a:picLocks noGrp="1" noChangeAspect="1" noChangeArrowheads="1"/>
          </p:cNvPicPr>
          <p:nvPr>
            <p:ph idx="1"/>
          </p:nvPr>
        </p:nvPicPr>
        <p:blipFill>
          <a:blip r:embed="rId6" cstate="print"/>
          <a:srcRect/>
          <a:stretch>
            <a:fillRect/>
          </a:stretch>
        </p:blipFill>
        <p:spPr bwMode="auto">
          <a:xfrm>
            <a:off x="1776412" y="4343400"/>
            <a:ext cx="2457450" cy="1857375"/>
          </a:xfrm>
          <a:prstGeom prst="rect">
            <a:avLst/>
          </a:prstGeom>
          <a:noFill/>
        </p:spPr>
      </p:pic>
    </p:spTree>
    <p:extLst>
      <p:ext uri="{BB962C8B-B14F-4D97-AF65-F5344CB8AC3E}">
        <p14:creationId xmlns:p14="http://schemas.microsoft.com/office/powerpoint/2010/main" val="1488808440"/>
      </p:ext>
    </p:extLst>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Summary</a:t>
            </a:r>
            <a:endParaRPr lang="en-US" sz="4000" dirty="0"/>
          </a:p>
        </p:txBody>
      </p:sp>
      <p:sp>
        <p:nvSpPr>
          <p:cNvPr id="3" name="Content Placeholder 2"/>
          <p:cNvSpPr>
            <a:spLocks noGrp="1"/>
          </p:cNvSpPr>
          <p:nvPr>
            <p:ph idx="1"/>
          </p:nvPr>
        </p:nvSpPr>
        <p:spPr>
          <a:xfrm>
            <a:off x="762000" y="1905000"/>
            <a:ext cx="7696200" cy="4343400"/>
          </a:xfrm>
        </p:spPr>
        <p:txBody>
          <a:bodyPr/>
          <a:lstStyle/>
          <a:p>
            <a:r>
              <a:rPr lang="en-US" dirty="0" smtClean="0"/>
              <a:t>Flaggers must be trained</a:t>
            </a:r>
          </a:p>
          <a:p>
            <a:r>
              <a:rPr lang="en-US" dirty="0" smtClean="0"/>
              <a:t>Only used when other methods (signs, signals and barricades) do not provide necessary protection</a:t>
            </a:r>
          </a:p>
          <a:p>
            <a:r>
              <a:rPr lang="en-US" dirty="0" smtClean="0"/>
              <a:t>Maintain situational awareness</a:t>
            </a:r>
          </a:p>
          <a:p>
            <a:r>
              <a:rPr lang="en-US" dirty="0" smtClean="0"/>
              <a:t>Protective clothing</a:t>
            </a:r>
          </a:p>
          <a:p>
            <a:r>
              <a:rPr lang="en-US" dirty="0" smtClean="0"/>
              <a:t>Additional information provided in the MUTCD</a:t>
            </a:r>
            <a:endParaRPr lang="en-US" dirty="0"/>
          </a:p>
        </p:txBody>
      </p:sp>
    </p:spTree>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References</a:t>
            </a:r>
            <a:endParaRPr lang="en-US" dirty="0"/>
          </a:p>
        </p:txBody>
      </p:sp>
      <p:sp>
        <p:nvSpPr>
          <p:cNvPr id="3" name="Content Placeholder 2"/>
          <p:cNvSpPr>
            <a:spLocks noGrp="1"/>
          </p:cNvSpPr>
          <p:nvPr>
            <p:ph idx="1"/>
          </p:nvPr>
        </p:nvSpPr>
        <p:spPr/>
        <p:txBody>
          <a:bodyPr/>
          <a:lstStyle/>
          <a:p>
            <a:r>
              <a:rPr lang="en-US" dirty="0" smtClean="0"/>
              <a:t>29 CFR 1926 – Signs , Signals &amp; Barricades (1926.200)</a:t>
            </a:r>
          </a:p>
          <a:p>
            <a:r>
              <a:rPr lang="en-US" dirty="0" smtClean="0"/>
              <a:t>DOT Manual Uniform Traffic and Control devices 2009 edition</a:t>
            </a:r>
          </a:p>
          <a:p>
            <a:pPr marL="342900" lvl="1" indent="-342900">
              <a:buClr>
                <a:schemeClr val="bg2"/>
              </a:buClr>
              <a:buSzPct val="70000"/>
              <a:buFont typeface="Wingdings" pitchFamily="2" charset="2"/>
              <a:buChar char="l"/>
            </a:pPr>
            <a:r>
              <a:rPr lang="en-US" sz="3100" dirty="0" smtClean="0"/>
              <a:t>29 CFR 1926.21, Safety Training and Education</a:t>
            </a:r>
          </a:p>
          <a:p>
            <a:endParaRPr lang="en-US" dirty="0" smtClean="0"/>
          </a:p>
          <a:p>
            <a:endParaRPr lang="en-US" dirty="0" smtClean="0"/>
          </a:p>
          <a:p>
            <a:endParaRPr lang="en-US" dirty="0"/>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000" dirty="0" smtClean="0"/>
              <a:t>Objectives: Participants Will:</a:t>
            </a:r>
            <a:endParaRPr lang="en-US" sz="4000" dirty="0"/>
          </a:p>
        </p:txBody>
      </p:sp>
      <p:sp>
        <p:nvSpPr>
          <p:cNvPr id="3" name="Content Placeholder 2"/>
          <p:cNvSpPr>
            <a:spLocks noGrp="1"/>
          </p:cNvSpPr>
          <p:nvPr>
            <p:ph idx="1"/>
          </p:nvPr>
        </p:nvSpPr>
        <p:spPr>
          <a:xfrm>
            <a:off x="457200" y="1905000"/>
            <a:ext cx="8382000" cy="4038600"/>
          </a:xfrm>
        </p:spPr>
        <p:txBody>
          <a:bodyPr/>
          <a:lstStyle/>
          <a:p>
            <a:r>
              <a:rPr lang="en-US" sz="2800" dirty="0" smtClean="0">
                <a:cs typeface="Times New Roman" pitchFamily="18" charset="0"/>
              </a:rPr>
              <a:t>Describe purpose of traffic control devices</a:t>
            </a:r>
          </a:p>
          <a:p>
            <a:r>
              <a:rPr lang="en-US" sz="2800" dirty="0" smtClean="0">
                <a:cs typeface="Times New Roman" pitchFamily="18" charset="0"/>
              </a:rPr>
              <a:t>Interpret </a:t>
            </a:r>
            <a:r>
              <a:rPr lang="en-US" sz="2800" dirty="0">
                <a:cs typeface="Times New Roman" pitchFamily="18" charset="0"/>
              </a:rPr>
              <a:t>OSHA’s role and standards regarding </a:t>
            </a:r>
            <a:r>
              <a:rPr lang="en-US" sz="2800" dirty="0" smtClean="0">
                <a:cs typeface="Times New Roman" pitchFamily="18" charset="0"/>
              </a:rPr>
              <a:t>road </a:t>
            </a:r>
            <a:r>
              <a:rPr lang="en-US" sz="2800" dirty="0">
                <a:cs typeface="Times New Roman" pitchFamily="18" charset="0"/>
              </a:rPr>
              <a:t>safety / hazards</a:t>
            </a:r>
          </a:p>
          <a:p>
            <a:r>
              <a:rPr lang="en-US" sz="2800" dirty="0" smtClean="0"/>
              <a:t>Implement and define basic fundamentals of road safety</a:t>
            </a:r>
          </a:p>
          <a:p>
            <a:r>
              <a:rPr lang="en-US" sz="2800" dirty="0" smtClean="0"/>
              <a:t>Identify road hazards</a:t>
            </a:r>
          </a:p>
          <a:p>
            <a:r>
              <a:rPr lang="en-US" sz="2800" dirty="0" smtClean="0"/>
              <a:t>Recognize and implement safety methods to protect themself and co-workers from road hazards</a:t>
            </a:r>
          </a:p>
          <a:p>
            <a:pPr marL="114300" indent="0">
              <a:buNone/>
            </a:pPr>
            <a:endParaRPr lang="en-US" sz="2800" dirty="0" smtClean="0"/>
          </a:p>
          <a:p>
            <a:pPr lvl="1"/>
            <a:endParaRPr lang="en-US" sz="2800" dirty="0"/>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Work zone Traffic Safety</a:t>
            </a:r>
            <a:endParaRPr lang="en-US" dirty="0"/>
          </a:p>
        </p:txBody>
      </p:sp>
      <p:sp>
        <p:nvSpPr>
          <p:cNvPr id="3" name="Content Placeholder 2"/>
          <p:cNvSpPr>
            <a:spLocks noGrp="1"/>
          </p:cNvSpPr>
          <p:nvPr>
            <p:ph idx="1"/>
          </p:nvPr>
        </p:nvSpPr>
        <p:spPr>
          <a:xfrm>
            <a:off x="228600" y="2057400"/>
            <a:ext cx="8763000" cy="4495800"/>
          </a:xfrm>
        </p:spPr>
        <p:txBody>
          <a:bodyPr>
            <a:normAutofit/>
          </a:bodyPr>
          <a:lstStyle/>
          <a:p>
            <a:pPr>
              <a:buSzPct val="85000"/>
            </a:pPr>
            <a:r>
              <a:rPr lang="en-US" dirty="0" smtClean="0"/>
              <a:t>According to the Bureau of Labor Statistics, workers struck by vehicles or mobile equipment account for the highest number of fatal work injuries </a:t>
            </a:r>
          </a:p>
          <a:p>
            <a:pPr>
              <a:buSzPct val="85000"/>
            </a:pPr>
            <a:endParaRPr lang="en-US" dirty="0" smtClean="0"/>
          </a:p>
          <a:p>
            <a:pPr>
              <a:buSzPct val="85000"/>
            </a:pPr>
            <a:r>
              <a:rPr lang="en-US" b="1" i="1" u="sng" dirty="0" smtClean="0">
                <a:solidFill>
                  <a:srgbClr val="C00000"/>
                </a:solidFill>
              </a:rPr>
              <a:t>844 killed from 1995-2002</a:t>
            </a:r>
            <a:endParaRPr lang="en-US" b="1" i="1" u="sng" dirty="0">
              <a:solidFill>
                <a:srgbClr val="C00000"/>
              </a:solidFill>
            </a:endParaRPr>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Traffic Control Devices</a:t>
            </a:r>
            <a:endParaRPr lang="en-US" sz="3600" dirty="0"/>
          </a:p>
        </p:txBody>
      </p:sp>
      <p:sp>
        <p:nvSpPr>
          <p:cNvPr id="3" name="Content Placeholder 2"/>
          <p:cNvSpPr>
            <a:spLocks noGrp="1"/>
          </p:cNvSpPr>
          <p:nvPr>
            <p:ph idx="1"/>
          </p:nvPr>
        </p:nvSpPr>
        <p:spPr/>
        <p:txBody>
          <a:bodyPr/>
          <a:lstStyle/>
          <a:p>
            <a:r>
              <a:rPr lang="en-US" sz="2800" dirty="0" smtClean="0"/>
              <a:t>Promote highway safety </a:t>
            </a:r>
          </a:p>
          <a:p>
            <a:r>
              <a:rPr lang="en-US" sz="2800" dirty="0" smtClean="0"/>
              <a:t>Notify road users of regulations</a:t>
            </a:r>
          </a:p>
          <a:p>
            <a:r>
              <a:rPr lang="en-US" sz="2800" dirty="0" smtClean="0"/>
              <a:t>Provide warning and guidance needed for the operation of the traffic stream </a:t>
            </a:r>
          </a:p>
          <a:p>
            <a:r>
              <a:rPr lang="en-US" sz="2800" dirty="0" smtClean="0"/>
              <a:t>Is intended to minimize crashes</a:t>
            </a:r>
          </a:p>
          <a:p>
            <a:r>
              <a:rPr lang="en-US" sz="2800" i="1" dirty="0" smtClean="0">
                <a:solidFill>
                  <a:srgbClr val="FF0000"/>
                </a:solidFill>
              </a:rPr>
              <a:t>Ref: MUTCD (Manual of Uniform Traffic Control Devices</a:t>
            </a:r>
            <a:endParaRPr lang="en-US" sz="2800" i="1" dirty="0">
              <a:solidFill>
                <a:srgbClr val="FF0000"/>
              </a:solidFill>
            </a:endParaRPr>
          </a:p>
        </p:txBody>
      </p:sp>
      <p:pic>
        <p:nvPicPr>
          <p:cNvPr id="4" name="Picture 8"/>
          <p:cNvPicPr>
            <a:picLocks noChangeAspect="1" noChangeArrowheads="1"/>
          </p:cNvPicPr>
          <p:nvPr/>
        </p:nvPicPr>
        <p:blipFill>
          <a:blip r:embed="rId3" cstate="print"/>
          <a:srcRect/>
          <a:stretch>
            <a:fillRect/>
          </a:stretch>
        </p:blipFill>
        <p:spPr bwMode="auto">
          <a:xfrm>
            <a:off x="7667396" y="0"/>
            <a:ext cx="1476604" cy="1727200"/>
          </a:xfrm>
          <a:prstGeom prst="rect">
            <a:avLst/>
          </a:prstGeom>
          <a:noFill/>
          <a:ln w="9525">
            <a:noFill/>
            <a:miter lim="800000"/>
            <a:headEnd/>
            <a:tailEnd/>
          </a:ln>
          <a:effectLst/>
        </p:spPr>
      </p:pic>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t>Flaggers</a:t>
            </a:r>
            <a:endParaRPr lang="en-US" sz="4000" dirty="0"/>
          </a:p>
        </p:txBody>
      </p:sp>
      <p:sp>
        <p:nvSpPr>
          <p:cNvPr id="3" name="Content Placeholder 2"/>
          <p:cNvSpPr>
            <a:spLocks noGrp="1"/>
          </p:cNvSpPr>
          <p:nvPr>
            <p:ph idx="1"/>
          </p:nvPr>
        </p:nvSpPr>
        <p:spPr/>
        <p:txBody>
          <a:bodyPr/>
          <a:lstStyle/>
          <a:p>
            <a:pPr lvl="1">
              <a:lnSpc>
                <a:spcPct val="150000"/>
              </a:lnSpc>
            </a:pPr>
            <a:endParaRPr lang="en-US" dirty="0" smtClean="0"/>
          </a:p>
          <a:p>
            <a:pPr>
              <a:lnSpc>
                <a:spcPct val="150000"/>
              </a:lnSpc>
            </a:pPr>
            <a:endParaRPr lang="en-US" sz="3600" dirty="0"/>
          </a:p>
        </p:txBody>
      </p:sp>
      <p:pic>
        <p:nvPicPr>
          <p:cNvPr id="7" name="Picture 7" descr="Paddle stop"/>
          <p:cNvPicPr>
            <a:picLocks noChangeAspect="1" noChangeArrowheads="1"/>
          </p:cNvPicPr>
          <p:nvPr/>
        </p:nvPicPr>
        <p:blipFill>
          <a:blip r:embed="rId3" cstate="print"/>
          <a:srcRect/>
          <a:stretch>
            <a:fillRect/>
          </a:stretch>
        </p:blipFill>
        <p:spPr bwMode="auto">
          <a:xfrm>
            <a:off x="152400" y="1735430"/>
            <a:ext cx="3335338" cy="3622088"/>
          </a:xfrm>
          <a:prstGeom prst="rect">
            <a:avLst/>
          </a:prstGeom>
          <a:noFill/>
          <a:ln w="9525">
            <a:noFill/>
            <a:miter lim="800000"/>
            <a:headEnd/>
            <a:tailEnd/>
          </a:ln>
        </p:spPr>
      </p:pic>
      <p:pic>
        <p:nvPicPr>
          <p:cNvPr id="8" name="Picture 6" descr="Paddle slow"/>
          <p:cNvPicPr>
            <a:picLocks noChangeAspect="1" noChangeArrowheads="1"/>
          </p:cNvPicPr>
          <p:nvPr/>
        </p:nvPicPr>
        <p:blipFill>
          <a:blip r:embed="rId4" cstate="print"/>
          <a:srcRect/>
          <a:stretch>
            <a:fillRect/>
          </a:stretch>
        </p:blipFill>
        <p:spPr bwMode="auto">
          <a:xfrm>
            <a:off x="6096000" y="1749426"/>
            <a:ext cx="2866202" cy="3736974"/>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Signs and Signals</a:t>
            </a:r>
          </a:p>
        </p:txBody>
      </p:sp>
      <p:pic>
        <p:nvPicPr>
          <p:cNvPr id="24579" name="Picture 2" descr="Full-size image of Figure 6F-4, sheet 3 of 4"/>
          <p:cNvPicPr>
            <a:picLocks noGrp="1" noChangeAspect="1" noChangeArrowheads="1"/>
          </p:cNvPicPr>
          <p:nvPr>
            <p:ph idx="1"/>
          </p:nvPr>
        </p:nvPicPr>
        <p:blipFill>
          <a:blip r:embed="rId3" cstate="email">
            <a:extLst>
              <a:ext uri="{28A0092B-C50C-407E-A947-70E740481C1C}">
                <a14:useLocalDpi xmlns:a14="http://schemas.microsoft.com/office/drawing/2010/main"/>
              </a:ext>
            </a:extLst>
          </a:blip>
          <a:srcRect/>
          <a:stretch>
            <a:fillRect/>
          </a:stretch>
        </p:blipFill>
        <p:spPr>
          <a:xfrm>
            <a:off x="609600" y="1219200"/>
            <a:ext cx="4038600" cy="5029200"/>
          </a:xfrm>
          <a:noFill/>
          <a:ln>
            <a:solidFill>
              <a:schemeClr val="folHlink"/>
            </a:solidFill>
          </a:ln>
        </p:spPr>
      </p:pic>
      <p:pic>
        <p:nvPicPr>
          <p:cNvPr id="24580" name="Picture 5" descr="workzone_traffic_fig6e1"/>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648200" y="1219200"/>
            <a:ext cx="3886200" cy="5029200"/>
          </a:xfrm>
          <a:prstGeom prst="rect">
            <a:avLst/>
          </a:prstGeom>
          <a:noFill/>
          <a:ln w="9525">
            <a:solidFill>
              <a:schemeClr val="folHlink"/>
            </a:solidFill>
            <a:miter lim="800000"/>
            <a:headEnd/>
            <a:tailEnd/>
          </a:ln>
        </p:spPr>
      </p:pic>
      <p:sp>
        <p:nvSpPr>
          <p:cNvPr id="24581" name="Content Placeholder 9"/>
          <p:cNvSpPr>
            <a:spLocks/>
          </p:cNvSpPr>
          <p:nvPr/>
        </p:nvSpPr>
        <p:spPr bwMode="auto">
          <a:xfrm>
            <a:off x="5715000" y="533400"/>
            <a:ext cx="3429000" cy="381000"/>
          </a:xfrm>
          <a:prstGeom prst="rect">
            <a:avLst/>
          </a:prstGeom>
          <a:noFill/>
          <a:ln w="9525">
            <a:noFill/>
            <a:miter lim="800000"/>
            <a:headEnd/>
            <a:tailEnd/>
          </a:ln>
        </p:spPr>
        <p:txBody>
          <a:bodyPr/>
          <a:lstStyle/>
          <a:p>
            <a:pPr marL="342900" indent="-342900">
              <a:buClr>
                <a:srgbClr val="910046"/>
              </a:buClr>
              <a:buSzPct val="84000"/>
              <a:buFont typeface="Wingdings" pitchFamily="2" charset="2"/>
              <a:buNone/>
            </a:pPr>
            <a:r>
              <a:rPr lang="en-US" sz="1800" u="none">
                <a:latin typeface="Arial" pitchFamily="34" charset="0"/>
              </a:rPr>
              <a:t>1926.201 and MUTCD Part VI</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t>Flaggers</a:t>
            </a:r>
            <a:endParaRPr lang="en-US" sz="4000" dirty="0"/>
          </a:p>
        </p:txBody>
      </p:sp>
      <p:sp>
        <p:nvSpPr>
          <p:cNvPr id="3" name="Content Placeholder 2"/>
          <p:cNvSpPr>
            <a:spLocks noGrp="1"/>
          </p:cNvSpPr>
          <p:nvPr>
            <p:ph idx="1"/>
          </p:nvPr>
        </p:nvSpPr>
        <p:spPr>
          <a:xfrm>
            <a:off x="762000" y="1905000"/>
            <a:ext cx="8001000" cy="4038600"/>
          </a:xfrm>
        </p:spPr>
        <p:txBody>
          <a:bodyPr/>
          <a:lstStyle/>
          <a:p>
            <a:r>
              <a:rPr lang="en-US" sz="3200" dirty="0" smtClean="0"/>
              <a:t>Responsible for public safety</a:t>
            </a:r>
          </a:p>
          <a:p>
            <a:r>
              <a:rPr lang="en-US" sz="3200" dirty="0" smtClean="0"/>
              <a:t>Must received proper training</a:t>
            </a:r>
          </a:p>
          <a:p>
            <a:r>
              <a:rPr lang="en-US" sz="3200" dirty="0" smtClean="0"/>
              <a:t>Able to recognize dangerous traffic situations and warn workers</a:t>
            </a:r>
          </a:p>
          <a:p>
            <a:r>
              <a:rPr lang="en-US" sz="3200" dirty="0" smtClean="0"/>
              <a:t>Must not be assigned any other duties</a:t>
            </a:r>
          </a:p>
          <a:p>
            <a:pPr lvl="1"/>
            <a:endParaRPr lang="en-US" dirty="0" smtClean="0"/>
          </a:p>
          <a:p>
            <a:endParaRPr lang="en-US" sz="3600" dirty="0"/>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8077200" cy="1143000"/>
          </a:xfrm>
        </p:spPr>
        <p:txBody>
          <a:bodyPr>
            <a:normAutofit fontScale="90000"/>
          </a:bodyPr>
          <a:lstStyle/>
          <a:p>
            <a:pPr algn="l"/>
            <a:r>
              <a:rPr lang="en-US" sz="4000" dirty="0" smtClean="0"/>
              <a:t>Work Safety Consideration Flagger Training</a:t>
            </a:r>
            <a:endParaRPr lang="en-US" sz="4000" dirty="0"/>
          </a:p>
        </p:txBody>
      </p:sp>
      <p:sp>
        <p:nvSpPr>
          <p:cNvPr id="3" name="Content Placeholder 2"/>
          <p:cNvSpPr>
            <a:spLocks noGrp="1"/>
          </p:cNvSpPr>
          <p:nvPr>
            <p:ph idx="1"/>
          </p:nvPr>
        </p:nvSpPr>
        <p:spPr>
          <a:xfrm>
            <a:off x="533400" y="1905000"/>
            <a:ext cx="8458200" cy="4495800"/>
          </a:xfrm>
        </p:spPr>
        <p:txBody>
          <a:bodyPr/>
          <a:lstStyle/>
          <a:p>
            <a:pPr>
              <a:lnSpc>
                <a:spcPct val="80000"/>
              </a:lnSpc>
            </a:pPr>
            <a:r>
              <a:rPr lang="en-US" sz="3200" dirty="0" smtClean="0"/>
              <a:t>All workers should be trained on:</a:t>
            </a:r>
          </a:p>
          <a:p>
            <a:pPr lvl="1">
              <a:lnSpc>
                <a:spcPct val="80000"/>
              </a:lnSpc>
            </a:pPr>
            <a:r>
              <a:rPr lang="en-US" sz="2800" dirty="0" smtClean="0"/>
              <a:t>Working safely adjacent to vehicular traffic</a:t>
            </a:r>
          </a:p>
          <a:p>
            <a:pPr lvl="1">
              <a:lnSpc>
                <a:spcPct val="80000"/>
              </a:lnSpc>
            </a:pPr>
            <a:r>
              <a:rPr lang="en-US" sz="2800" dirty="0" smtClean="0"/>
              <a:t>Work zone traffic control techniques</a:t>
            </a:r>
          </a:p>
          <a:p>
            <a:pPr lvl="1">
              <a:lnSpc>
                <a:spcPct val="80000"/>
              </a:lnSpc>
            </a:pPr>
            <a:r>
              <a:rPr lang="en-US" sz="2800" dirty="0" smtClean="0"/>
              <a:t>Device Usage</a:t>
            </a:r>
          </a:p>
          <a:p>
            <a:pPr lvl="2">
              <a:lnSpc>
                <a:spcPct val="80000"/>
              </a:lnSpc>
            </a:pPr>
            <a:r>
              <a:rPr lang="en-US" sz="2400" dirty="0" smtClean="0"/>
              <a:t>Safety devices</a:t>
            </a:r>
          </a:p>
          <a:p>
            <a:pPr lvl="2">
              <a:lnSpc>
                <a:spcPct val="80000"/>
              </a:lnSpc>
            </a:pPr>
            <a:r>
              <a:rPr lang="en-US" sz="2400" dirty="0" smtClean="0"/>
              <a:t>Traffic control devices</a:t>
            </a:r>
          </a:p>
          <a:p>
            <a:pPr lvl="1">
              <a:lnSpc>
                <a:spcPct val="80000"/>
              </a:lnSpc>
            </a:pPr>
            <a:r>
              <a:rPr lang="en-US" sz="2800" dirty="0" smtClean="0"/>
              <a:t>Placement of traffic control devices</a:t>
            </a:r>
          </a:p>
          <a:p>
            <a:pPr>
              <a:lnSpc>
                <a:spcPct val="80000"/>
              </a:lnSpc>
            </a:pPr>
            <a:r>
              <a:rPr lang="en-US" sz="3200" dirty="0" smtClean="0"/>
              <a:t>Relevant OSHA Regulation</a:t>
            </a:r>
          </a:p>
          <a:p>
            <a:pPr lvl="1">
              <a:lnSpc>
                <a:spcPct val="80000"/>
              </a:lnSpc>
            </a:pPr>
            <a:r>
              <a:rPr lang="en-US" sz="2800" dirty="0" smtClean="0"/>
              <a:t>29 CFR 1926.21, Safety Training and Education</a:t>
            </a:r>
          </a:p>
          <a:p>
            <a:pPr lvl="1"/>
            <a:endParaRPr lang="en-US" sz="2800" dirty="0" smtClean="0"/>
          </a:p>
          <a:p>
            <a:endParaRPr lang="en-US" sz="4000" dirty="0"/>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t>Flaggers</a:t>
            </a:r>
            <a:endParaRPr lang="en-US" sz="4000" dirty="0"/>
          </a:p>
        </p:txBody>
      </p:sp>
      <p:sp>
        <p:nvSpPr>
          <p:cNvPr id="3" name="Content Placeholder 2"/>
          <p:cNvSpPr>
            <a:spLocks noGrp="1"/>
          </p:cNvSpPr>
          <p:nvPr>
            <p:ph idx="1"/>
          </p:nvPr>
        </p:nvSpPr>
        <p:spPr>
          <a:xfrm>
            <a:off x="381000" y="1905000"/>
            <a:ext cx="8686800" cy="4038600"/>
          </a:xfrm>
        </p:spPr>
        <p:txBody>
          <a:bodyPr/>
          <a:lstStyle/>
          <a:p>
            <a:r>
              <a:rPr lang="en-US" sz="2800" dirty="0" smtClean="0"/>
              <a:t>Must stand in the closed lane/shoulder </a:t>
            </a:r>
          </a:p>
          <a:p>
            <a:r>
              <a:rPr lang="en-US" sz="2800" dirty="0" smtClean="0"/>
              <a:t>Exception: when road use have stopped</a:t>
            </a:r>
          </a:p>
          <a:p>
            <a:r>
              <a:rPr lang="en-US" sz="2800" dirty="0" smtClean="0"/>
              <a:t>When directing backing vehicles, flagger must remain visible to the driver</a:t>
            </a:r>
          </a:p>
          <a:p>
            <a:pPr>
              <a:lnSpc>
                <a:spcPct val="150000"/>
              </a:lnSpc>
            </a:pPr>
            <a:endParaRPr lang="en-US" sz="3600" dirty="0"/>
          </a:p>
        </p:txBody>
      </p:sp>
      <p:pic>
        <p:nvPicPr>
          <p:cNvPr id="4" name="Picture 4" descr="Flagger in danger"/>
          <p:cNvPicPr>
            <a:picLocks noChangeAspect="1" noChangeArrowheads="1"/>
          </p:cNvPicPr>
          <p:nvPr/>
        </p:nvPicPr>
        <p:blipFill>
          <a:blip r:embed="rId3" cstate="print"/>
          <a:srcRect/>
          <a:stretch>
            <a:fillRect/>
          </a:stretch>
        </p:blipFill>
        <p:spPr bwMode="auto">
          <a:xfrm>
            <a:off x="5867400" y="3581400"/>
            <a:ext cx="2133600" cy="2643006"/>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azcom FSCJ--Final">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djacency">
  <a:themeElements>
    <a:clrScheme name="Custom 1">
      <a:dk1>
        <a:sysClr val="windowText" lastClr="000000"/>
      </a:dk1>
      <a:lt1>
        <a:sysClr val="window" lastClr="FFFFFF"/>
      </a:lt1>
      <a:dk2>
        <a:srgbClr val="205867"/>
      </a:dk2>
      <a:lt2>
        <a:srgbClr val="EEECE1"/>
      </a:lt2>
      <a:accent1>
        <a:srgbClr val="31859B"/>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CONFINED SPACE ENTRY NEW PPT">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tudio">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1132</TotalTime>
  <Words>1367</Words>
  <Application>Microsoft Office PowerPoint</Application>
  <PresentationFormat>On-screen Show (4:3)</PresentationFormat>
  <Paragraphs>229</Paragraphs>
  <Slides>19</Slides>
  <Notes>19</Notes>
  <HiddenSlides>0</HiddenSlides>
  <MMClips>0</MMClips>
  <ScaleCrop>false</ScaleCrop>
  <HeadingPairs>
    <vt:vector size="4" baseType="variant">
      <vt:variant>
        <vt:lpstr>Theme</vt:lpstr>
      </vt:variant>
      <vt:variant>
        <vt:i4>4</vt:i4>
      </vt:variant>
      <vt:variant>
        <vt:lpstr>Slide Titles</vt:lpstr>
      </vt:variant>
      <vt:variant>
        <vt:i4>19</vt:i4>
      </vt:variant>
    </vt:vector>
  </HeadingPairs>
  <TitlesOfParts>
    <vt:vector size="23" baseType="lpstr">
      <vt:lpstr>Hazcom FSCJ--Final</vt:lpstr>
      <vt:lpstr>1_Adjacency</vt:lpstr>
      <vt:lpstr>CONFINED SPACE ENTRY NEW PPT</vt:lpstr>
      <vt:lpstr>Studio</vt:lpstr>
      <vt:lpstr>Road Safety &amp; Awareness  Training  </vt:lpstr>
      <vt:lpstr>Objectives: Participants Will:</vt:lpstr>
      <vt:lpstr>Work zone Traffic Safety</vt:lpstr>
      <vt:lpstr>Traffic Control Devices</vt:lpstr>
      <vt:lpstr>Flaggers</vt:lpstr>
      <vt:lpstr>Signs and Signals</vt:lpstr>
      <vt:lpstr>Flaggers</vt:lpstr>
      <vt:lpstr>Work Safety Consideration Flagger Training</vt:lpstr>
      <vt:lpstr>Flaggers</vt:lpstr>
      <vt:lpstr>Flaggers</vt:lpstr>
      <vt:lpstr>Single and Two Flagger  Operations</vt:lpstr>
      <vt:lpstr>Flaggers Safety Equipment</vt:lpstr>
      <vt:lpstr>Work Zones</vt:lpstr>
      <vt:lpstr>Work Traffic Control</vt:lpstr>
      <vt:lpstr>Advanced work zone Transition Area</vt:lpstr>
      <vt:lpstr>Highway construction warning signs</vt:lpstr>
      <vt:lpstr>Warning Signs</vt:lpstr>
      <vt:lpstr>Summary</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Vosburgh, Linda - OSHA</cp:lastModifiedBy>
  <cp:revision>95</cp:revision>
  <cp:lastPrinted>2011-11-23T12:58:54Z</cp:lastPrinted>
  <dcterms:created xsi:type="dcterms:W3CDTF">2011-11-22T13:48:55Z</dcterms:created>
  <dcterms:modified xsi:type="dcterms:W3CDTF">2014-02-25T15:45:01Z</dcterms:modified>
</cp:coreProperties>
</file>