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42"/>
  </p:notesMasterIdLst>
  <p:handoutMasterIdLst>
    <p:handoutMasterId r:id="rId43"/>
  </p:handoutMasterIdLst>
  <p:sldIdLst>
    <p:sldId id="256" r:id="rId2"/>
    <p:sldId id="360" r:id="rId3"/>
    <p:sldId id="307" r:id="rId4"/>
    <p:sldId id="342" r:id="rId5"/>
    <p:sldId id="437" r:id="rId6"/>
    <p:sldId id="438" r:id="rId7"/>
    <p:sldId id="363" r:id="rId8"/>
    <p:sldId id="441" r:id="rId9"/>
    <p:sldId id="442" r:id="rId10"/>
    <p:sldId id="443" r:id="rId11"/>
    <p:sldId id="444" r:id="rId12"/>
    <p:sldId id="445" r:id="rId13"/>
    <p:sldId id="414" r:id="rId14"/>
    <p:sldId id="415" r:id="rId15"/>
    <p:sldId id="440" r:id="rId16"/>
    <p:sldId id="416" r:id="rId17"/>
    <p:sldId id="417" r:id="rId18"/>
    <p:sldId id="418" r:id="rId19"/>
    <p:sldId id="419" r:id="rId20"/>
    <p:sldId id="424" r:id="rId21"/>
    <p:sldId id="430" r:id="rId22"/>
    <p:sldId id="435" r:id="rId23"/>
    <p:sldId id="432" r:id="rId24"/>
    <p:sldId id="434" r:id="rId25"/>
    <p:sldId id="431" r:id="rId26"/>
    <p:sldId id="420" r:id="rId27"/>
    <p:sldId id="446" r:id="rId28"/>
    <p:sldId id="436" r:id="rId29"/>
    <p:sldId id="368" r:id="rId30"/>
    <p:sldId id="422" r:id="rId31"/>
    <p:sldId id="426" r:id="rId32"/>
    <p:sldId id="427" r:id="rId33"/>
    <p:sldId id="428" r:id="rId34"/>
    <p:sldId id="429" r:id="rId35"/>
    <p:sldId id="371" r:id="rId36"/>
    <p:sldId id="372" r:id="rId37"/>
    <p:sldId id="322" r:id="rId38"/>
    <p:sldId id="258" r:id="rId39"/>
    <p:sldId id="361" r:id="rId40"/>
    <p:sldId id="301" r:id="rId41"/>
  </p:sldIdLst>
  <p:sldSz cx="9144000" cy="6858000" type="screen4x3"/>
  <p:notesSz cx="7026275" cy="93122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12" autoAdjust="0"/>
    <p:restoredTop sz="74738" autoAdjust="0"/>
  </p:normalViewPr>
  <p:slideViewPr>
    <p:cSldViewPr>
      <p:cViewPr varScale="1">
        <p:scale>
          <a:sx n="65" d="100"/>
          <a:sy n="65" d="100"/>
        </p:scale>
        <p:origin x="-1344" y="-108"/>
      </p:cViewPr>
      <p:guideLst>
        <p:guide orient="horz" pos="81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6" d="100"/>
        <a:sy n="116" d="100"/>
      </p:scale>
      <p:origin x="0" y="2718"/>
    </p:cViewPr>
  </p:sorterViewPr>
  <p:notesViewPr>
    <p:cSldViewPr>
      <p:cViewPr>
        <p:scale>
          <a:sx n="75" d="100"/>
          <a:sy n="75" d="100"/>
        </p:scale>
        <p:origin x="-1404" y="-60"/>
      </p:cViewPr>
      <p:guideLst>
        <p:guide orient="horz" pos="2934"/>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543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61" tIns="45881" rIns="91761" bIns="45881" numCol="1" anchor="t" anchorCtr="0" compatLnSpc="1">
            <a:prstTxWarp prst="textNoShape">
              <a:avLst/>
            </a:prstTxWarp>
          </a:bodyPr>
          <a:lstStyle>
            <a:lvl1pPr defTabSz="918922">
              <a:defRPr sz="1200">
                <a:latin typeface="Times New Roman" pitchFamily="18" charset="0"/>
              </a:defRPr>
            </a:lvl1pPr>
          </a:lstStyle>
          <a:p>
            <a:pPr>
              <a:defRPr/>
            </a:pPr>
            <a:endParaRPr lang="en-US"/>
          </a:p>
        </p:txBody>
      </p:sp>
      <p:sp>
        <p:nvSpPr>
          <p:cNvPr id="54275" name="Rectangle 3"/>
          <p:cNvSpPr>
            <a:spLocks noGrp="1" noChangeArrowheads="1"/>
          </p:cNvSpPr>
          <p:nvPr>
            <p:ph type="dt" sz="quarter" idx="1"/>
          </p:nvPr>
        </p:nvSpPr>
        <p:spPr bwMode="auto">
          <a:xfrm>
            <a:off x="3971925" y="0"/>
            <a:ext cx="30543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61" tIns="45881" rIns="91761" bIns="45881" numCol="1" anchor="t" anchorCtr="0" compatLnSpc="1">
            <a:prstTxWarp prst="textNoShape">
              <a:avLst/>
            </a:prstTxWarp>
          </a:bodyPr>
          <a:lstStyle>
            <a:lvl1pPr algn="r" defTabSz="918922">
              <a:defRPr sz="1200">
                <a:latin typeface="Times New Roman" pitchFamily="18" charset="0"/>
              </a:defRPr>
            </a:lvl1pPr>
          </a:lstStyle>
          <a:p>
            <a:pPr>
              <a:defRPr/>
            </a:pPr>
            <a:endParaRPr lang="en-US"/>
          </a:p>
        </p:txBody>
      </p:sp>
      <p:sp>
        <p:nvSpPr>
          <p:cNvPr id="54276" name="Rectangle 4"/>
          <p:cNvSpPr>
            <a:spLocks noGrp="1" noChangeArrowheads="1"/>
          </p:cNvSpPr>
          <p:nvPr>
            <p:ph type="ftr" sz="quarter" idx="2"/>
          </p:nvPr>
        </p:nvSpPr>
        <p:spPr bwMode="auto">
          <a:xfrm>
            <a:off x="0" y="8853488"/>
            <a:ext cx="305435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61" tIns="45881" rIns="91761" bIns="45881" numCol="1" anchor="b" anchorCtr="0" compatLnSpc="1">
            <a:prstTxWarp prst="textNoShape">
              <a:avLst/>
            </a:prstTxWarp>
          </a:bodyPr>
          <a:lstStyle>
            <a:lvl1pPr defTabSz="918922">
              <a:defRPr sz="1200">
                <a:latin typeface="Times New Roman" pitchFamily="18" charset="0"/>
              </a:defRPr>
            </a:lvl1pPr>
          </a:lstStyle>
          <a:p>
            <a:pPr>
              <a:defRPr/>
            </a:pPr>
            <a:endParaRPr lang="en-US"/>
          </a:p>
        </p:txBody>
      </p:sp>
      <p:sp>
        <p:nvSpPr>
          <p:cNvPr id="54277" name="Rectangle 5"/>
          <p:cNvSpPr>
            <a:spLocks noGrp="1" noChangeArrowheads="1"/>
          </p:cNvSpPr>
          <p:nvPr>
            <p:ph type="sldNum" sz="quarter" idx="3"/>
          </p:nvPr>
        </p:nvSpPr>
        <p:spPr bwMode="auto">
          <a:xfrm>
            <a:off x="3971925" y="8853488"/>
            <a:ext cx="305435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61" tIns="45881" rIns="91761" bIns="45881" numCol="1" anchor="b" anchorCtr="0" compatLnSpc="1">
            <a:prstTxWarp prst="textNoShape">
              <a:avLst/>
            </a:prstTxWarp>
          </a:bodyPr>
          <a:lstStyle>
            <a:lvl1pPr algn="r" defTabSz="918922">
              <a:defRPr sz="1200">
                <a:latin typeface="Times New Roman" pitchFamily="18" charset="0"/>
              </a:defRPr>
            </a:lvl1pPr>
          </a:lstStyle>
          <a:p>
            <a:pPr>
              <a:defRPr/>
            </a:pPr>
            <a:fld id="{802E7464-3C8D-4212-8C84-15A255C660A9}" type="slidenum">
              <a:rPr lang="en-US"/>
              <a:pPr>
                <a:defRPr/>
              </a:pPr>
              <a:t>‹#›</a:t>
            </a:fld>
            <a:endParaRPr lang="en-US"/>
          </a:p>
        </p:txBody>
      </p:sp>
    </p:spTree>
    <p:extLst>
      <p:ext uri="{BB962C8B-B14F-4D97-AF65-F5344CB8AC3E}">
        <p14:creationId xmlns:p14="http://schemas.microsoft.com/office/powerpoint/2010/main" val="4259780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4482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04" tIns="46753" rIns="93504" bIns="46753"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28675" name="Rectangle 3"/>
          <p:cNvSpPr>
            <a:spLocks noGrp="1" noChangeArrowheads="1"/>
          </p:cNvSpPr>
          <p:nvPr>
            <p:ph type="dt" idx="1"/>
          </p:nvPr>
        </p:nvSpPr>
        <p:spPr bwMode="auto">
          <a:xfrm>
            <a:off x="3981450" y="0"/>
            <a:ext cx="304482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04" tIns="46753" rIns="93504" bIns="46753"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4036" name="Rectangle 4"/>
          <p:cNvSpPr>
            <a:spLocks noChangeArrowheads="1" noTextEdit="1"/>
          </p:cNvSpPr>
          <p:nvPr>
            <p:ph type="sldImg" idx="2"/>
          </p:nvPr>
        </p:nvSpPr>
        <p:spPr bwMode="auto">
          <a:xfrm>
            <a:off x="1184275" y="696913"/>
            <a:ext cx="4657725" cy="34925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p:cNvSpPr>
            <a:spLocks noGrp="1" noChangeArrowheads="1"/>
          </p:cNvSpPr>
          <p:nvPr>
            <p:ph type="body" sz="quarter" idx="3"/>
          </p:nvPr>
        </p:nvSpPr>
        <p:spPr bwMode="auto">
          <a:xfrm>
            <a:off x="936625" y="4424363"/>
            <a:ext cx="515302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04" tIns="46753" rIns="93504" bIns="4675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920750" y="8486775"/>
            <a:ext cx="37560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04" tIns="46753" rIns="93504" bIns="46753" numCol="1" anchor="b" anchorCtr="0" compatLnSpc="1">
            <a:prstTxWarp prst="textNoShape">
              <a:avLst/>
            </a:prstTxWarp>
          </a:bodyPr>
          <a:lstStyle>
            <a:lvl1pPr>
              <a:defRPr sz="1400">
                <a:latin typeface="Arial" charset="0"/>
              </a:defRPr>
            </a:lvl1pPr>
          </a:lstStyle>
          <a:p>
            <a:pPr>
              <a:defRPr/>
            </a:pPr>
            <a:r>
              <a:rPr lang="en-US" sz="900"/>
              <a:t>11006115 Copyright </a:t>
            </a:r>
            <a:r>
              <a:rPr lang="en-US" sz="900">
                <a:latin typeface="Symbol" pitchFamily="18" charset="2"/>
              </a:rPr>
              <a:t>ã1999 </a:t>
            </a:r>
            <a:r>
              <a:rPr lang="en-US" sz="900"/>
              <a:t>Business &amp; Legal Reports, Inc.</a:t>
            </a:r>
          </a:p>
          <a:p>
            <a:pPr>
              <a:defRPr/>
            </a:pPr>
            <a:endParaRPr lang="en-US">
              <a:latin typeface="Times New Roman" pitchFamily="18" charset="0"/>
            </a:endParaRPr>
          </a:p>
          <a:p>
            <a:pPr>
              <a:defRPr/>
            </a:pPr>
            <a:endParaRPr lang="en-US" sz="1200">
              <a:latin typeface="Times New Roman" pitchFamily="18" charset="0"/>
            </a:endParaRPr>
          </a:p>
        </p:txBody>
      </p:sp>
      <p:sp>
        <p:nvSpPr>
          <p:cNvPr id="28679" name="Rectangle 7"/>
          <p:cNvSpPr>
            <a:spLocks noGrp="1" noChangeArrowheads="1"/>
          </p:cNvSpPr>
          <p:nvPr>
            <p:ph type="sldNum" sz="quarter" idx="5"/>
          </p:nvPr>
        </p:nvSpPr>
        <p:spPr bwMode="auto">
          <a:xfrm>
            <a:off x="3981450" y="8845550"/>
            <a:ext cx="304482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04" tIns="46753" rIns="93504" bIns="46753" numCol="1" anchor="b" anchorCtr="0" compatLnSpc="1">
            <a:prstTxWarp prst="textNoShape">
              <a:avLst/>
            </a:prstTxWarp>
          </a:bodyPr>
          <a:lstStyle>
            <a:lvl1pPr algn="r">
              <a:defRPr sz="1200">
                <a:latin typeface="Times New Roman" pitchFamily="18" charset="0"/>
              </a:defRPr>
            </a:lvl1pPr>
          </a:lstStyle>
          <a:p>
            <a:pPr>
              <a:defRPr/>
            </a:pPr>
            <a:fld id="{2DCEC6C2-FD4A-4524-AADD-744574376623}" type="slidenum">
              <a:rPr lang="en-US"/>
              <a:pPr>
                <a:defRPr/>
              </a:pPr>
              <a:t>‹#›</a:t>
            </a:fld>
            <a:endParaRPr lang="en-US"/>
          </a:p>
        </p:txBody>
      </p:sp>
    </p:spTree>
    <p:extLst>
      <p:ext uri="{BB962C8B-B14F-4D97-AF65-F5344CB8AC3E}">
        <p14:creationId xmlns:p14="http://schemas.microsoft.com/office/powerpoint/2010/main" val="2321070238"/>
      </p:ext>
    </p:extLst>
  </p:cSld>
  <p:clrMap bg1="lt1" tx1="dk1" bg2="lt2" tx2="dk2" accent1="accent1" accent2="accent2" accent3="accent3" accent4="accent4" accent5="accent5" accent6="accent6" hlink="hlink" folHlink="folHlink"/>
  <p:hf hdr="0" dt="0"/>
  <p:notesStyle>
    <a:lvl1pPr marL="230188" indent="-230188" algn="l" rtl="0" eaLnBrk="0" fontAlgn="base" hangingPunct="0">
      <a:spcBef>
        <a:spcPct val="30000"/>
      </a:spcBef>
      <a:spcAft>
        <a:spcPct val="0"/>
      </a:spcAft>
      <a:buSzPct val="135000"/>
      <a:buChar char="•"/>
      <a:defRPr sz="1100" kern="1200">
        <a:solidFill>
          <a:schemeClr val="tx1"/>
        </a:solidFill>
        <a:latin typeface="Times New Roman" pitchFamily="18" charset="0"/>
        <a:ea typeface="+mn-ea"/>
        <a:cs typeface="+mn-cs"/>
      </a:defRPr>
    </a:lvl1pPr>
    <a:lvl2pPr marL="625475" indent="-111125" algn="l" rtl="0" eaLnBrk="0" fontAlgn="base" hangingPunct="0">
      <a:spcBef>
        <a:spcPct val="30000"/>
      </a:spcBef>
      <a:spcAft>
        <a:spcPct val="0"/>
      </a:spcAft>
      <a:buChar char="–"/>
      <a:defRPr sz="11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nwlink.com/~donclark/hrd/history/rogers.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nwlink.com/~Donclark/hrd/learning/active.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nwlink.com/~Donclark/hrd/styles.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nwlink.com/~Donclark/hrd/development/self.htm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nwlink.com/~Donclark/hrd/learning/theories.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900" smtClean="0"/>
              <a:t>11006115 Copyright </a:t>
            </a:r>
            <a:r>
              <a:rPr lang="en-US" altLang="en-US" sz="900" smtClean="0">
                <a:latin typeface="Symbol" pitchFamily="18" charset="2"/>
              </a:rPr>
              <a:t>ã1999 </a:t>
            </a:r>
            <a:r>
              <a:rPr lang="en-US" altLang="en-US" sz="900" smtClean="0"/>
              <a:t>Business &amp; Legal Reports, Inc.</a:t>
            </a:r>
          </a:p>
          <a:p>
            <a:endParaRPr lang="en-US" altLang="en-US" smtClean="0">
              <a:latin typeface="Times New Roman" pitchFamily="18" charset="0"/>
            </a:endParaRPr>
          </a:p>
          <a:p>
            <a:endParaRPr lang="en-US" altLang="en-US" sz="1200" smtClean="0">
              <a:latin typeface="Times New Roman" pitchFamily="18" charset="0"/>
            </a:endParaRPr>
          </a:p>
        </p:txBody>
      </p:sp>
      <p:sp>
        <p:nvSpPr>
          <p:cNvPr id="46083"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9C90FD4-CFA6-46BC-828D-B66CDA4515FA}" type="slidenum">
              <a:rPr lang="en-US" altLang="en-US" smtClean="0">
                <a:latin typeface="Times New Roman" pitchFamily="18" charset="0"/>
              </a:rPr>
              <a:pPr/>
              <a:t>1</a:t>
            </a:fld>
            <a:endParaRPr lang="en-US" altLang="en-US" smtClean="0">
              <a:latin typeface="Times New Roman" pitchFamily="18" charset="0"/>
            </a:endParaRPr>
          </a:p>
        </p:txBody>
      </p:sp>
      <p:sp>
        <p:nvSpPr>
          <p:cNvPr id="46084" name="Rectangle 2"/>
          <p:cNvSpPr>
            <a:spLocks noChangeArrowheads="1" noTextEdit="1"/>
          </p:cNvSpPr>
          <p:nvPr>
            <p:ph type="sldImg"/>
          </p:nvPr>
        </p:nvSpPr>
        <p:spPr>
          <a:ln/>
        </p:spPr>
      </p:sp>
      <p:sp>
        <p:nvSpPr>
          <p:cNvPr id="46085" name="Rectangle 3"/>
          <p:cNvSpPr>
            <a:spLocks noGrp="1" noChangeArrowheads="1"/>
          </p:cNvSpPr>
          <p:nvPr>
            <p:ph type="body" idx="1"/>
          </p:nvPr>
        </p:nvSpPr>
        <p:spPr>
          <a:noFill/>
        </p:spPr>
        <p:txBody>
          <a:bodyPr/>
          <a:lstStyle/>
          <a:p>
            <a:pPr marL="0" indent="0">
              <a:buFontTx/>
              <a:buNone/>
            </a:pPr>
            <a:r>
              <a:rPr lang="en-US" altLang="en-US" smtClean="0"/>
              <a:t>The goal of this training is to provide the education and tools needed so the participant will be able to effectively deliver safety and health training to their workers.  Upon the completion of this lesson we will expect each of the participants to give an oral presentation of what they had learned in the class.  This should be accomplished in no more than 15 minutes.  You will be filmed during your presentation and the class and instructors will review and critique each video.  </a:t>
            </a:r>
          </a:p>
          <a:p>
            <a:pPr marL="0" indent="0">
              <a:buFontTx/>
              <a:buNone/>
            </a:pPr>
            <a:endParaRPr lang="en-US" altLang="en-US" smtClean="0"/>
          </a:p>
          <a:p>
            <a:pPr marL="0" indent="0">
              <a:buFontTx/>
              <a:buNone/>
            </a:pPr>
            <a:r>
              <a:rPr lang="en-US" altLang="en-US" smtClean="0"/>
              <a:t>Take good notes and ask plenty of questions!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Even if the activities of the learning session do not require changing the seating rearrangements, there are several reasons to do so: </a:t>
            </a:r>
          </a:p>
          <a:p>
            <a:pPr lvl="1">
              <a:defRPr/>
            </a:pPr>
            <a:r>
              <a:rPr lang="en-US" dirty="0" smtClean="0"/>
              <a:t>Learners are given a new perspective on the activity by sitting in a different part of the room. </a:t>
            </a:r>
          </a:p>
          <a:p>
            <a:pPr lvl="1">
              <a:defRPr/>
            </a:pPr>
            <a:r>
              <a:rPr lang="en-US" dirty="0" smtClean="0"/>
              <a:t>They get better acquainted with their peers. </a:t>
            </a:r>
          </a:p>
          <a:p>
            <a:pPr lvl="1">
              <a:defRPr/>
            </a:pPr>
            <a:r>
              <a:rPr lang="en-US" dirty="0" smtClean="0"/>
              <a:t>Learners are not consistently punished by being at greater distances from the screen or speakers. </a:t>
            </a:r>
          </a:p>
          <a:p>
            <a:pPr lvl="1">
              <a:defRPr/>
            </a:pPr>
            <a:r>
              <a:rPr lang="en-US" dirty="0" smtClean="0"/>
              <a:t>Small cliques do not arise—there is nothing wrong with cliques but in some cases they can become a problem by forcing their norms or agendas upon the entire group. </a:t>
            </a:r>
          </a:p>
          <a:p>
            <a:pPr lvl="1">
              <a:defRPr/>
            </a:pPr>
            <a:r>
              <a:rPr lang="en-US" dirty="0" smtClean="0"/>
              <a:t>The following seating designs list some of the pros and cons of different learning rooms (Laird, 1985).</a:t>
            </a:r>
          </a:p>
          <a:p>
            <a:pPr marL="395287" lvl="1" indent="0">
              <a:buFontTx/>
              <a:buNone/>
              <a:defRPr/>
            </a:pPr>
            <a:endParaRPr lang="en-US" dirty="0"/>
          </a:p>
        </p:txBody>
      </p:sp>
      <p:sp>
        <p:nvSpPr>
          <p:cNvPr id="54276" name="Footer Placeholder 3"/>
          <p:cNvSpPr>
            <a:spLocks noGrp="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900" smtClean="0"/>
              <a:t>11006115 Copyright </a:t>
            </a:r>
            <a:r>
              <a:rPr lang="en-US" altLang="en-US" sz="900" smtClean="0">
                <a:latin typeface="Symbol" pitchFamily="18" charset="2"/>
              </a:rPr>
              <a:t>ã1999 </a:t>
            </a:r>
            <a:r>
              <a:rPr lang="en-US" altLang="en-US" sz="900" smtClean="0"/>
              <a:t>Business &amp; Legal Reports, Inc.</a:t>
            </a:r>
          </a:p>
          <a:p>
            <a:endParaRPr lang="en-US" altLang="en-US" smtClean="0">
              <a:latin typeface="Times New Roman" pitchFamily="18" charset="0"/>
            </a:endParaRPr>
          </a:p>
          <a:p>
            <a:endParaRPr lang="en-US" altLang="en-US" sz="1200" smtClean="0">
              <a:latin typeface="Times New Roman" pitchFamily="18" charset="0"/>
            </a:endParaRPr>
          </a:p>
        </p:txBody>
      </p:sp>
      <p:sp>
        <p:nvSpPr>
          <p:cNvPr id="54277" name="Slide Number Placeholder 4"/>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8957974-3971-4847-B9DE-2E3305620654}" type="slidenum">
              <a:rPr lang="en-US" altLang="en-US" smtClean="0">
                <a:latin typeface="Times New Roman" pitchFamily="18" charset="0"/>
              </a:rPr>
              <a:pPr/>
              <a:t>12</a:t>
            </a:fld>
            <a:endParaRPr lang="en-US" alt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1" dirty="0" smtClean="0"/>
              <a:t>Volume</a:t>
            </a:r>
            <a:r>
              <a:rPr lang="en-US" dirty="0" smtClean="0"/>
              <a:t>: How loud the sound is. The goal is to be heard without shouting. Good speakers lower their voice to draw the audience in, and raise it to make a point.</a:t>
            </a:r>
          </a:p>
          <a:p>
            <a:pPr>
              <a:defRPr/>
            </a:pPr>
            <a:r>
              <a:rPr lang="en-US" b="1" dirty="0" smtClean="0"/>
              <a:t>Tone</a:t>
            </a:r>
            <a:r>
              <a:rPr lang="en-US" dirty="0" smtClean="0"/>
              <a:t>: The characteristics of a sound. An airplane has a different sound than leaves being rustled by the wind. A voice that carries fear can frighten the audience, while a voice that carries laughter can get the audience to smile.</a:t>
            </a:r>
          </a:p>
          <a:p>
            <a:pPr>
              <a:defRPr/>
            </a:pPr>
            <a:r>
              <a:rPr lang="en-US" b="1" dirty="0" smtClean="0"/>
              <a:t>Pitch</a:t>
            </a:r>
            <a:r>
              <a:rPr lang="en-US" dirty="0" smtClean="0"/>
              <a:t>: How high or low a note is. Pee Wee Herman has a high voice, Barbara Walters has a moderate voice, while James Earl Jones has a low voice.</a:t>
            </a:r>
          </a:p>
          <a:p>
            <a:pPr>
              <a:defRPr/>
            </a:pPr>
            <a:r>
              <a:rPr lang="en-US" b="1" dirty="0" smtClean="0"/>
              <a:t>Pace</a:t>
            </a:r>
            <a:r>
              <a:rPr lang="en-US" dirty="0" smtClean="0"/>
              <a:t>: This is how long a sound lasts. Talking too fast causes the words and syllables to be short, while talking slowly lengthens them. Varying the pace helps to maintain the audience's interest.</a:t>
            </a:r>
          </a:p>
          <a:p>
            <a:pPr>
              <a:defRPr/>
            </a:pPr>
            <a:r>
              <a:rPr lang="en-US" b="1" dirty="0" smtClean="0"/>
              <a:t>Color</a:t>
            </a:r>
            <a:r>
              <a:rPr lang="en-US" dirty="0" smtClean="0"/>
              <a:t>: Both projection and tone variance can be practiced by taking the line “This new policy is going to be exciting” and saying it first with surprise, then with irony, then with grief, and finally with anger. The key is to </a:t>
            </a:r>
            <a:r>
              <a:rPr lang="en-US" i="1" dirty="0" smtClean="0"/>
              <a:t>over-act</a:t>
            </a:r>
            <a:r>
              <a:rPr lang="en-US" dirty="0" smtClean="0"/>
              <a:t>. Remember Shakespeare's words “</a:t>
            </a:r>
            <a:r>
              <a:rPr lang="en-US" i="1" dirty="0" smtClean="0"/>
              <a:t>All the world's a stage</a:t>
            </a:r>
            <a:r>
              <a:rPr lang="en-US" dirty="0" smtClean="0"/>
              <a:t>” — presentations are the opening night on Broadway!</a:t>
            </a:r>
          </a:p>
          <a:p>
            <a:pPr marL="0" indent="0">
              <a:buFontTx/>
              <a:buNone/>
              <a:defRPr/>
            </a:pPr>
            <a:endParaRPr lang="en-US" dirty="0"/>
          </a:p>
        </p:txBody>
      </p:sp>
      <p:sp>
        <p:nvSpPr>
          <p:cNvPr id="55300" name="Footer Placeholder 3"/>
          <p:cNvSpPr>
            <a:spLocks noGrp="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900" smtClean="0"/>
              <a:t>11006115 Copyright </a:t>
            </a:r>
            <a:r>
              <a:rPr lang="en-US" altLang="en-US" sz="900" smtClean="0">
                <a:latin typeface="Symbol" pitchFamily="18" charset="2"/>
              </a:rPr>
              <a:t>ã1999 </a:t>
            </a:r>
            <a:r>
              <a:rPr lang="en-US" altLang="en-US" sz="900" smtClean="0"/>
              <a:t>Business &amp; Legal Reports, Inc.</a:t>
            </a:r>
          </a:p>
          <a:p>
            <a:endParaRPr lang="en-US" altLang="en-US" smtClean="0">
              <a:latin typeface="Times New Roman" pitchFamily="18" charset="0"/>
            </a:endParaRPr>
          </a:p>
          <a:p>
            <a:endParaRPr lang="en-US" altLang="en-US" sz="1200" smtClean="0">
              <a:latin typeface="Times New Roman" pitchFamily="18" charset="0"/>
            </a:endParaRPr>
          </a:p>
        </p:txBody>
      </p:sp>
      <p:sp>
        <p:nvSpPr>
          <p:cNvPr id="55301" name="Slide Number Placeholder 4"/>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3C44F2F-43EB-46C3-86A1-EB3B9CED68D4}" type="slidenum">
              <a:rPr lang="en-US" altLang="en-US" smtClean="0">
                <a:latin typeface="Times New Roman" pitchFamily="18" charset="0"/>
              </a:rPr>
              <a:pPr/>
              <a:t>13</a:t>
            </a:fld>
            <a:endParaRPr lang="en-US" alt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pPr marL="0" indent="0">
              <a:buFontTx/>
              <a:buNone/>
            </a:pPr>
            <a:r>
              <a:rPr lang="en-US" altLang="en-US" smtClean="0"/>
              <a:t>Get students involved.  Ask them for their input of other methods to improve one’s voice. Ask how many sing or have had singing lessons or took a speech class.</a:t>
            </a:r>
          </a:p>
        </p:txBody>
      </p:sp>
      <p:sp>
        <p:nvSpPr>
          <p:cNvPr id="56324" name="Footer Placeholder 3"/>
          <p:cNvSpPr>
            <a:spLocks noGrp="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900" smtClean="0"/>
              <a:t>11006115 Copyright </a:t>
            </a:r>
            <a:r>
              <a:rPr lang="en-US" altLang="en-US" sz="900" smtClean="0">
                <a:latin typeface="Symbol" pitchFamily="18" charset="2"/>
              </a:rPr>
              <a:t>ã1999 </a:t>
            </a:r>
            <a:r>
              <a:rPr lang="en-US" altLang="en-US" sz="900" smtClean="0"/>
              <a:t>Business &amp; Legal Reports, Inc.</a:t>
            </a:r>
          </a:p>
          <a:p>
            <a:endParaRPr lang="en-US" altLang="en-US" smtClean="0">
              <a:latin typeface="Times New Roman" pitchFamily="18" charset="0"/>
            </a:endParaRPr>
          </a:p>
          <a:p>
            <a:endParaRPr lang="en-US" altLang="en-US" sz="1200" smtClean="0">
              <a:latin typeface="Times New Roman" pitchFamily="18" charset="0"/>
            </a:endParaRPr>
          </a:p>
        </p:txBody>
      </p:sp>
      <p:sp>
        <p:nvSpPr>
          <p:cNvPr id="56325" name="Slide Number Placeholder 4"/>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7BB2471-44B1-47BD-94E9-2D3D3BB3386D}" type="slidenum">
              <a:rPr lang="en-US" altLang="en-US" smtClean="0">
                <a:latin typeface="Times New Roman" pitchFamily="18" charset="0"/>
              </a:rPr>
              <a:pPr/>
              <a:t>14</a:t>
            </a:fld>
            <a:endParaRPr lang="en-US" alt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0" indent="0">
              <a:buFontTx/>
              <a:buNone/>
              <a:defRPr/>
            </a:pPr>
            <a:r>
              <a:rPr lang="en-US" b="1" dirty="0" smtClean="0"/>
              <a:t>Have each person try this method and discuss the results.</a:t>
            </a:r>
          </a:p>
          <a:p>
            <a:pPr marL="0" indent="0">
              <a:buFontTx/>
              <a:buNone/>
              <a:defRPr/>
            </a:pPr>
            <a:endParaRPr lang="en-US" dirty="0" smtClean="0"/>
          </a:p>
          <a:p>
            <a:pPr marL="0" indent="0">
              <a:buFontTx/>
              <a:buNone/>
              <a:defRPr/>
            </a:pPr>
            <a:r>
              <a:rPr lang="en-US" dirty="0" smtClean="0"/>
              <a:t>2. To really listen to your voice, cup your right hand around your right ear and gently pull the ear forward. Next, cup your left hand around your mouth and direct the sound straight into your ear. This helps you to really hear your voice as others hear it... and it might be completely different from the voice you thought it was! Now practice moderating your voice. </a:t>
            </a:r>
          </a:p>
          <a:p>
            <a:pPr marL="0" indent="0">
              <a:buFontTx/>
              <a:buNone/>
              <a:defRPr/>
            </a:pPr>
            <a:endParaRPr lang="en-US" dirty="0" smtClean="0"/>
          </a:p>
          <a:p>
            <a:pPr>
              <a:defRPr/>
            </a:pPr>
            <a:endParaRPr lang="en-US" dirty="0"/>
          </a:p>
        </p:txBody>
      </p:sp>
      <p:sp>
        <p:nvSpPr>
          <p:cNvPr id="57348" name="Footer Placeholder 3"/>
          <p:cNvSpPr>
            <a:spLocks noGrp="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900" smtClean="0"/>
              <a:t>11006115 Copyright </a:t>
            </a:r>
            <a:r>
              <a:rPr lang="en-US" altLang="en-US" sz="900" smtClean="0">
                <a:latin typeface="Symbol" pitchFamily="18" charset="2"/>
              </a:rPr>
              <a:t>ã1999 </a:t>
            </a:r>
            <a:r>
              <a:rPr lang="en-US" altLang="en-US" sz="900" smtClean="0"/>
              <a:t>Business &amp; Legal Reports, Inc.</a:t>
            </a:r>
          </a:p>
          <a:p>
            <a:endParaRPr lang="en-US" altLang="en-US" smtClean="0">
              <a:latin typeface="Times New Roman" pitchFamily="18" charset="0"/>
            </a:endParaRPr>
          </a:p>
          <a:p>
            <a:endParaRPr lang="en-US" altLang="en-US" sz="1200" smtClean="0">
              <a:latin typeface="Times New Roman" pitchFamily="18" charset="0"/>
            </a:endParaRPr>
          </a:p>
        </p:txBody>
      </p:sp>
      <p:sp>
        <p:nvSpPr>
          <p:cNvPr id="57349" name="Slide Number Placeholder 4"/>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0D597AC-DCA6-477A-8EC2-C27F3F1CED7F}" type="slidenum">
              <a:rPr lang="en-US" altLang="en-US" smtClean="0">
                <a:latin typeface="Times New Roman" pitchFamily="18" charset="0"/>
              </a:rPr>
              <a:pPr/>
              <a:t>15</a:t>
            </a:fld>
            <a:endParaRPr lang="en-US" alt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1" dirty="0" smtClean="0"/>
              <a:t>Eye contact</a:t>
            </a:r>
            <a:r>
              <a:rPr lang="en-US" dirty="0" smtClean="0"/>
              <a:t>: This helps to regulate the flow of communication. It signals interest in others and increases the speaker's credibility. Speakers who make eye contact open the flow of communication and convey interest, concern, warmth, and credibility.</a:t>
            </a:r>
          </a:p>
          <a:p>
            <a:pPr>
              <a:defRPr/>
            </a:pPr>
            <a:r>
              <a:rPr lang="en-US" b="1" dirty="0" smtClean="0"/>
              <a:t>Facial Expressions</a:t>
            </a:r>
            <a:r>
              <a:rPr lang="en-US" dirty="0" smtClean="0"/>
              <a:t>: Smiling is a powerful cue that transmits happiness, friendliness, warmth, and liking. So, if you smile frequently you will be perceived as more likable, friendly, warm, and approachable. Smiling is often contagious and others will react favorably. They will be more comfortable around you and will want to listen to you more.</a:t>
            </a:r>
          </a:p>
          <a:p>
            <a:pPr>
              <a:defRPr/>
            </a:pPr>
            <a:r>
              <a:rPr lang="en-US" b="1" dirty="0" smtClean="0"/>
              <a:t>Gestures</a:t>
            </a:r>
            <a:r>
              <a:rPr lang="en-US" dirty="0" smtClean="0"/>
              <a:t>: If you fail to gesture while speaking, you may be perceived as boring and stiff. A lively speaking style captures attention, makes the material more interesting, and facilitates understanding.</a:t>
            </a:r>
          </a:p>
          <a:p>
            <a:pPr>
              <a:defRPr/>
            </a:pPr>
            <a:r>
              <a:rPr lang="en-US" b="1" dirty="0" smtClean="0"/>
              <a:t>Posture and body orientation</a:t>
            </a:r>
            <a:r>
              <a:rPr lang="en-US" dirty="0" smtClean="0"/>
              <a:t>: You communicate numerous messages by the way you talk and move. Standing erect and leaning forward communicates that you are approachable, receptive, and friendly. Interpersonal closeness results when you and your audience face each other. Speaking with your back turned or looking at the floor or ceiling should be avoided as it communicates disinterest.</a:t>
            </a:r>
          </a:p>
          <a:p>
            <a:pPr>
              <a:defRPr/>
            </a:pPr>
            <a:r>
              <a:rPr lang="en-US" b="1" dirty="0" smtClean="0"/>
              <a:t>Proximity</a:t>
            </a:r>
            <a:r>
              <a:rPr lang="en-US" dirty="0" smtClean="0"/>
              <a:t>: Cultural norms dictate a comfortable distance for interaction with others. You should look for signals of discomfort caused by invading other's space. Some of these are: rocking, leg swinging, tapping, and gaze aversion. Typically, in large rooms, space invasion is not a problem. In most instances there is too much distance. To counteract this, move around the room to increase interaction with your audience. Increasing the proximity enables you to make better eye contact and increases the opportunities for others to speak.</a:t>
            </a:r>
          </a:p>
          <a:p>
            <a:pPr>
              <a:defRPr/>
            </a:pPr>
            <a:r>
              <a:rPr lang="en-US" b="1" dirty="0" smtClean="0"/>
              <a:t>Voice</a:t>
            </a:r>
            <a:r>
              <a:rPr lang="en-US" dirty="0" smtClean="0"/>
              <a:t>. One of the major criticisms of speakers is that they speak in a monotone voice. Listeners perceive this type of speaker as boring and dull. People report that they learn less and lose interest more quickly when listening to those who have not learned to modulate their voices.</a:t>
            </a:r>
          </a:p>
          <a:p>
            <a:pPr marL="0" indent="0">
              <a:buFontTx/>
              <a:buNone/>
              <a:defRPr/>
            </a:pPr>
            <a:endParaRPr lang="en-US" dirty="0"/>
          </a:p>
        </p:txBody>
      </p:sp>
      <p:sp>
        <p:nvSpPr>
          <p:cNvPr id="58372" name="Footer Placeholder 3"/>
          <p:cNvSpPr>
            <a:spLocks noGrp="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900" smtClean="0"/>
              <a:t>11006115 Copyright </a:t>
            </a:r>
            <a:r>
              <a:rPr lang="en-US" altLang="en-US" sz="900" smtClean="0">
                <a:latin typeface="Symbol" pitchFamily="18" charset="2"/>
              </a:rPr>
              <a:t>ã1999 </a:t>
            </a:r>
            <a:r>
              <a:rPr lang="en-US" altLang="en-US" sz="900" smtClean="0"/>
              <a:t>Business &amp; Legal Reports, Inc.</a:t>
            </a:r>
          </a:p>
          <a:p>
            <a:endParaRPr lang="en-US" altLang="en-US" smtClean="0">
              <a:latin typeface="Times New Roman" pitchFamily="18" charset="0"/>
            </a:endParaRPr>
          </a:p>
          <a:p>
            <a:endParaRPr lang="en-US" altLang="en-US" sz="1200" smtClean="0">
              <a:latin typeface="Times New Roman" pitchFamily="18" charset="0"/>
            </a:endParaRPr>
          </a:p>
        </p:txBody>
      </p:sp>
      <p:sp>
        <p:nvSpPr>
          <p:cNvPr id="58373" name="Slide Number Placeholder 4"/>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6239C9A-5274-4EC2-942E-D7A21EFD57AC}" type="slidenum">
              <a:rPr lang="en-US" altLang="en-US" smtClean="0">
                <a:latin typeface="Times New Roman" pitchFamily="18" charset="0"/>
              </a:rPr>
              <a:pPr/>
              <a:t>16</a:t>
            </a:fld>
            <a:endParaRPr lang="en-US" alt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0" indent="0">
              <a:buFontTx/>
              <a:buNone/>
              <a:defRPr/>
            </a:pPr>
            <a:r>
              <a:rPr lang="en-US" dirty="0" smtClean="0"/>
              <a:t>Listening, the second part, involves an attachment of meaning to the aural symbols that are perceived. Passive listening occurs when the receiver has little motivation to listen carefully. Active listening with a purpose is used to gain information, to determine how another person feels, and to understand others. Some good traits of effective listeners are: </a:t>
            </a:r>
          </a:p>
          <a:p>
            <a:pPr>
              <a:defRPr/>
            </a:pPr>
            <a:r>
              <a:rPr lang="en-US" dirty="0" smtClean="0"/>
              <a:t>Spend more time listening than talking (but of course, as a presenter, you will be doing most of the talking).</a:t>
            </a:r>
          </a:p>
          <a:p>
            <a:pPr>
              <a:defRPr/>
            </a:pPr>
            <a:r>
              <a:rPr lang="en-US" dirty="0" smtClean="0"/>
              <a:t>Do not finish the sentence of others.</a:t>
            </a:r>
          </a:p>
          <a:p>
            <a:pPr>
              <a:defRPr/>
            </a:pPr>
            <a:r>
              <a:rPr lang="en-US" dirty="0" smtClean="0"/>
              <a:t>Do not answer questions with questions.</a:t>
            </a:r>
          </a:p>
          <a:p>
            <a:pPr>
              <a:defRPr/>
            </a:pPr>
            <a:r>
              <a:rPr lang="en-US" dirty="0" smtClean="0"/>
              <a:t>Aware of biases. We all have them. We need to control them.</a:t>
            </a:r>
          </a:p>
          <a:p>
            <a:pPr>
              <a:defRPr/>
            </a:pPr>
            <a:r>
              <a:rPr lang="en-US" dirty="0" smtClean="0"/>
              <a:t>Never daydream or become preoccupied with their own thoughts when others talk.</a:t>
            </a:r>
          </a:p>
          <a:p>
            <a:pPr>
              <a:defRPr/>
            </a:pPr>
            <a:r>
              <a:rPr lang="en-US" dirty="0" smtClean="0"/>
              <a:t>Let the other speaker talk. Do not dominate the conversation.</a:t>
            </a:r>
          </a:p>
          <a:p>
            <a:pPr>
              <a:defRPr/>
            </a:pPr>
            <a:r>
              <a:rPr lang="en-US" dirty="0" smtClean="0"/>
              <a:t>Plan responses after others have finished speaking...NOT while they are speaking. Their full concentration is on what others are saying, not on what they are going to respond with.</a:t>
            </a:r>
          </a:p>
          <a:p>
            <a:pPr>
              <a:defRPr/>
            </a:pPr>
            <a:r>
              <a:rPr lang="en-US" dirty="0" smtClean="0"/>
              <a:t>Provide feedback but do not interrupt incessantly.</a:t>
            </a:r>
          </a:p>
          <a:p>
            <a:pPr>
              <a:defRPr/>
            </a:pPr>
            <a:r>
              <a:rPr lang="en-US" dirty="0" smtClean="0"/>
              <a:t>Analyze by looking at all the relevant factors and asking open-ended questions. Walk the person through analysis (summarize).</a:t>
            </a:r>
          </a:p>
          <a:p>
            <a:pPr>
              <a:defRPr/>
            </a:pPr>
            <a:r>
              <a:rPr lang="en-US" dirty="0" smtClean="0"/>
              <a:t>Keep the conversation on what the speaker says...NOT on what interest them.</a:t>
            </a:r>
          </a:p>
          <a:p>
            <a:pPr>
              <a:defRPr/>
            </a:pPr>
            <a:endParaRPr lang="en-US" dirty="0" smtClean="0"/>
          </a:p>
          <a:p>
            <a:pPr>
              <a:defRPr/>
            </a:pPr>
            <a:r>
              <a:rPr lang="en-US" dirty="0" smtClean="0"/>
              <a:t>Part of the listening process is getting feedback by changing and altering the message so the intention of the original communicator is understood by the second communicator. This is done by paraphrasing the words of the sender and restating the sender's feelings or ideas in your own words, rather than repeating their words. Your words should be saying, “This is what I understand your feelings to be, am I correct?” It not only includes verbal responses, but also nonverbal ones. Nodding your head or squeezing their hand to show agreement, dipping your eyebrows to show you don't quite understand the meaning of their last phrase, or sucking air in deeply and blowing out hard shows that you are also exasperated with the situation. </a:t>
            </a:r>
          </a:p>
          <a:p>
            <a:pPr>
              <a:defRPr/>
            </a:pPr>
            <a:r>
              <a:rPr lang="en-US" dirty="0" smtClean="0">
                <a:hlinkClick r:id="rId3"/>
              </a:rPr>
              <a:t>Carl Rogers</a:t>
            </a:r>
            <a:r>
              <a:rPr lang="en-US" dirty="0" smtClean="0"/>
              <a:t> (1957) listed five main categories of feedback (Demos, </a:t>
            </a:r>
            <a:r>
              <a:rPr lang="en-US" dirty="0" err="1" smtClean="0"/>
              <a:t>Zuwaylif</a:t>
            </a:r>
            <a:r>
              <a:rPr lang="en-US" dirty="0" smtClean="0"/>
              <a:t>, 1962). They are listed in the order in which they occur most frequently in daily conversations (notice that we make judgments more often than we try to understand): </a:t>
            </a:r>
          </a:p>
          <a:p>
            <a:pPr>
              <a:defRPr/>
            </a:pPr>
            <a:r>
              <a:rPr lang="en-US" b="1" dirty="0" smtClean="0"/>
              <a:t>Evaluative: </a:t>
            </a:r>
            <a:r>
              <a:rPr lang="en-US" dirty="0" smtClean="0"/>
              <a:t>Makes a judgment about the worth, goodness, or appropriateness of the other person's statement. </a:t>
            </a:r>
          </a:p>
          <a:p>
            <a:pPr>
              <a:defRPr/>
            </a:pPr>
            <a:r>
              <a:rPr lang="en-US" b="1" dirty="0" smtClean="0"/>
              <a:t>Interpretive: </a:t>
            </a:r>
            <a:r>
              <a:rPr lang="en-US" dirty="0" smtClean="0"/>
              <a:t>Paraphrasing to explain what another person's statement mean. </a:t>
            </a:r>
          </a:p>
          <a:p>
            <a:pPr>
              <a:defRPr/>
            </a:pPr>
            <a:r>
              <a:rPr lang="en-US" b="1" dirty="0" smtClean="0"/>
              <a:t>Supportive: </a:t>
            </a:r>
            <a:r>
              <a:rPr lang="en-US" dirty="0" smtClean="0"/>
              <a:t>Attempt to assist or bolster the other communicator </a:t>
            </a:r>
          </a:p>
          <a:p>
            <a:pPr>
              <a:defRPr/>
            </a:pPr>
            <a:r>
              <a:rPr lang="en-US" b="1" dirty="0" smtClean="0"/>
              <a:t>Probing: </a:t>
            </a:r>
            <a:r>
              <a:rPr lang="en-US" dirty="0" smtClean="0"/>
              <a:t>Attempt to gain additional information, continue the discussion, or clarify a point. </a:t>
            </a:r>
          </a:p>
          <a:p>
            <a:pPr>
              <a:defRPr/>
            </a:pPr>
            <a:r>
              <a:rPr lang="en-US" b="1" dirty="0" smtClean="0"/>
              <a:t>Understanding: </a:t>
            </a:r>
            <a:r>
              <a:rPr lang="en-US" dirty="0" smtClean="0"/>
              <a:t>Attempt to discover completely what the other communicator means by her statements. </a:t>
            </a:r>
          </a:p>
          <a:p>
            <a:pPr marL="0" indent="0">
              <a:buFontTx/>
              <a:buNone/>
              <a:defRPr/>
            </a:pPr>
            <a:endParaRPr lang="en-US" dirty="0"/>
          </a:p>
        </p:txBody>
      </p:sp>
      <p:sp>
        <p:nvSpPr>
          <p:cNvPr id="59396" name="Footer Placeholder 3"/>
          <p:cNvSpPr>
            <a:spLocks noGrp="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900" smtClean="0"/>
              <a:t>11006115 Copyright </a:t>
            </a:r>
            <a:r>
              <a:rPr lang="en-US" altLang="en-US" sz="900" smtClean="0">
                <a:latin typeface="Symbol" pitchFamily="18" charset="2"/>
              </a:rPr>
              <a:t>ã1999 </a:t>
            </a:r>
            <a:r>
              <a:rPr lang="en-US" altLang="en-US" sz="900" smtClean="0"/>
              <a:t>Business &amp; Legal Reports, Inc.</a:t>
            </a:r>
          </a:p>
          <a:p>
            <a:endParaRPr lang="en-US" altLang="en-US" smtClean="0">
              <a:latin typeface="Times New Roman" pitchFamily="18" charset="0"/>
            </a:endParaRPr>
          </a:p>
          <a:p>
            <a:endParaRPr lang="en-US" altLang="en-US" sz="1200" smtClean="0">
              <a:latin typeface="Times New Roman" pitchFamily="18" charset="0"/>
            </a:endParaRPr>
          </a:p>
        </p:txBody>
      </p:sp>
      <p:sp>
        <p:nvSpPr>
          <p:cNvPr id="59397" name="Slide Number Placeholder 4"/>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47E8F32-E752-46FE-A99A-948622F02645}" type="slidenum">
              <a:rPr lang="en-US" altLang="en-US" smtClean="0">
                <a:latin typeface="Times New Roman" pitchFamily="18" charset="0"/>
              </a:rPr>
              <a:pPr/>
              <a:t>17</a:t>
            </a:fld>
            <a:endParaRPr lang="en-US" alt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0" indent="0">
              <a:buFontTx/>
              <a:buNone/>
              <a:defRPr/>
            </a:pPr>
            <a:r>
              <a:rPr lang="en-US" dirty="0" smtClean="0"/>
              <a:t>The main enemy of a presenter is tension, which ruins the voice, posture, and spontaneity. The voice becomes higher as the throat tenses. Shoulders tighten up and limits flexibility while the legs start to shake and causes unsteadiness. The presentation becomes </a:t>
            </a:r>
            <a:r>
              <a:rPr lang="en-US" i="1" dirty="0" smtClean="0"/>
              <a:t>canned</a:t>
            </a:r>
            <a:r>
              <a:rPr lang="en-US" dirty="0" smtClean="0"/>
              <a:t> as the speaker locks in on the notes and starts to read directly from them.</a:t>
            </a:r>
          </a:p>
          <a:p>
            <a:pPr marL="0" indent="0">
              <a:buFontTx/>
              <a:buNone/>
              <a:defRPr/>
            </a:pPr>
            <a:endParaRPr lang="en-US" dirty="0" smtClean="0"/>
          </a:p>
          <a:p>
            <a:pPr>
              <a:defRPr/>
            </a:pPr>
            <a:r>
              <a:rPr lang="en-US" dirty="0" smtClean="0"/>
              <a:t>First, </a:t>
            </a:r>
            <a:r>
              <a:rPr lang="en-US" b="1" dirty="0" smtClean="0"/>
              <a:t>do not fight nerves, welcome them! </a:t>
            </a:r>
            <a:r>
              <a:rPr lang="en-US" dirty="0" smtClean="0"/>
              <a:t>Then you can get on with the presentation instead of focusing in on being nervous. Actors recognize the value of nerves...they add to the value of the performance. This is because adrenaline starts to kick in. It's a left over from our ancestors' “fight or flight” syndrome. If you welcome nerves, then the presentation becomes a challenge and you become better. If you let your nerves take over, then you go into the flight mode by withdrawing from the audience. Again, welcome your nerves, recognize them, let them help you gain that needed edge! Do not go into the flight mode! When you feel tension or anxiety, remember that everyone gets them, but the winners use them to their advantage, while the losers get overwhelmed by them. </a:t>
            </a:r>
          </a:p>
          <a:p>
            <a:pPr>
              <a:defRPr/>
            </a:pPr>
            <a:r>
              <a:rPr lang="en-US" dirty="0" smtClean="0"/>
              <a:t>Tension can be reduced by performing some relaxation exercises. Listed below are a couple to get you started: </a:t>
            </a:r>
          </a:p>
          <a:p>
            <a:pPr>
              <a:defRPr/>
            </a:pPr>
            <a:r>
              <a:rPr lang="en-US" dirty="0" smtClean="0"/>
              <a:t>Before the presentation: Lie on the floor. Your back should be flat on the floor. Pull your feet towards you so that your knees are up in the air. Relax. Close your eyes. Feel your back spreading out and supporting your weight. Feel your neck lengthening. Work your way through your body, relaxing one section at a time — your toes, feet, legs, torso, etc. When finished, stand up slowly and try to maintain the relaxed feeling in a standing position.</a:t>
            </a:r>
          </a:p>
          <a:p>
            <a:pPr>
              <a:defRPr/>
            </a:pPr>
            <a:r>
              <a:rPr lang="en-US" dirty="0" smtClean="0"/>
              <a:t>If you cannot lie down: Stand with you feet about 6 inches apart, arms hanging by your sides, and fingers unclenched. Gently shake each part of your body, starting with your hands, then arms, shoulders, torso, and legs. Concentrate on shaking out the tension. Then slowly rotate your shoulders forwards and the backwards. Move on to your head. Rotate it slowly clockwise, and then counter-clockwise.</a:t>
            </a:r>
          </a:p>
          <a:p>
            <a:pPr>
              <a:defRPr/>
            </a:pPr>
            <a:r>
              <a:rPr lang="en-US" dirty="0" smtClean="0"/>
              <a:t>Mental Visualization: Before the presentation, visualize the room, audience, and you giving the presentation. Mentally go over what you are going to do from the moment you start to the end of the presentation.</a:t>
            </a:r>
          </a:p>
          <a:p>
            <a:pPr>
              <a:defRPr/>
            </a:pPr>
            <a:r>
              <a:rPr lang="en-US" dirty="0" smtClean="0"/>
              <a:t>During the presentation: Take a moment to yourself by getting a drink of water, take a deep breath, concentrate on relaxing the most tense part of your body, and then return to the presentation saying to your self, </a:t>
            </a:r>
            <a:r>
              <a:rPr lang="en-US" b="1" dirty="0" smtClean="0"/>
              <a:t>“I can do it!”</a:t>
            </a:r>
            <a:endParaRPr lang="en-US" dirty="0" smtClean="0"/>
          </a:p>
          <a:p>
            <a:pPr>
              <a:defRPr/>
            </a:pPr>
            <a:r>
              <a:rPr lang="en-US" dirty="0" smtClean="0"/>
              <a:t>You do NOT need to get rid of anxiety and tension! Channel the energy into concentration and expressiveness.</a:t>
            </a:r>
          </a:p>
          <a:p>
            <a:pPr>
              <a:defRPr/>
            </a:pPr>
            <a:r>
              <a:rPr lang="en-US" dirty="0" smtClean="0"/>
              <a:t>Know that anxiety and tension is not as noticeable to the audience as it is to you.</a:t>
            </a:r>
          </a:p>
          <a:p>
            <a:pPr>
              <a:defRPr/>
            </a:pPr>
            <a:r>
              <a:rPr lang="en-US" dirty="0" smtClean="0"/>
              <a:t>Know that even the best presenters make mistakes. The key is to continue on after the mistake. If you pick up and continue, so will the audience. Winners continue! Losers stop!</a:t>
            </a:r>
          </a:p>
          <a:p>
            <a:pPr>
              <a:defRPr/>
            </a:pPr>
            <a:r>
              <a:rPr lang="en-US" dirty="0" smtClean="0"/>
              <a:t>Never drink alcohol to reduce tension! It affects not only your coordination but also your awareness of coordination. You might not realize it, but your audience will!</a:t>
            </a:r>
          </a:p>
          <a:p>
            <a:pPr marL="0" indent="0">
              <a:buFontTx/>
              <a:buNone/>
              <a:defRPr/>
            </a:pPr>
            <a:endParaRPr lang="en-US" dirty="0" smtClean="0"/>
          </a:p>
          <a:p>
            <a:pPr marL="0" indent="0">
              <a:buFontTx/>
              <a:buNone/>
              <a:defRPr/>
            </a:pPr>
            <a:endParaRPr lang="en-US" dirty="0"/>
          </a:p>
        </p:txBody>
      </p:sp>
      <p:sp>
        <p:nvSpPr>
          <p:cNvPr id="60420" name="Footer Placeholder 3"/>
          <p:cNvSpPr>
            <a:spLocks noGrp="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900" smtClean="0"/>
              <a:t>11006115 Copyright </a:t>
            </a:r>
            <a:r>
              <a:rPr lang="en-US" altLang="en-US" sz="900" smtClean="0">
                <a:latin typeface="Symbol" pitchFamily="18" charset="2"/>
              </a:rPr>
              <a:t>ã1999 </a:t>
            </a:r>
            <a:r>
              <a:rPr lang="en-US" altLang="en-US" sz="900" smtClean="0"/>
              <a:t>Business &amp; Legal Reports, Inc.</a:t>
            </a:r>
          </a:p>
          <a:p>
            <a:endParaRPr lang="en-US" altLang="en-US" smtClean="0">
              <a:latin typeface="Times New Roman" pitchFamily="18" charset="0"/>
            </a:endParaRPr>
          </a:p>
          <a:p>
            <a:endParaRPr lang="en-US" altLang="en-US" sz="1200" smtClean="0">
              <a:latin typeface="Times New Roman" pitchFamily="18" charset="0"/>
            </a:endParaRPr>
          </a:p>
        </p:txBody>
      </p:sp>
      <p:sp>
        <p:nvSpPr>
          <p:cNvPr id="60421" name="Slide Number Placeholder 4"/>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15206F4-2827-4FDC-9613-B00142A042C9}" type="slidenum">
              <a:rPr lang="en-US" altLang="en-US" smtClean="0">
                <a:latin typeface="Times New Roman" pitchFamily="18" charset="0"/>
              </a:rPr>
              <a:pPr/>
              <a:t>18</a:t>
            </a:fld>
            <a:endParaRPr lang="en-US" alt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r>
              <a:rPr lang="en-US" altLang="en-US" smtClean="0"/>
              <a:t>Although some people get a perverse pleasure from putting others on the spot, and some try to look good in front of the boss, most people ask questions from a genuine interest. Questions do not mean you did not explain the topic good enough, but that their interest is deeper than the average audience. </a:t>
            </a:r>
          </a:p>
          <a:p>
            <a:r>
              <a:rPr lang="en-US" altLang="en-US" smtClean="0"/>
              <a:t>Always allow time at the end of the presentation for questions. After inviting questions, do not rush ahead if no one asks a question. Pause for about 6 seconds to allow the audience to gather their thoughts. When a question is asked, repeat the question to ensure that everyone heard it (and that you heard it correctly). When answering, direct your remarks to the entire audience. That way, you keep everyone focused, not just the questioner. To reinforce your presentation, try to relate the question back to the main points. </a:t>
            </a:r>
          </a:p>
          <a:p>
            <a:r>
              <a:rPr lang="en-US" altLang="en-US" smtClean="0"/>
              <a:t>Make sure you listen to the question being asked. If you do not understand it, ask them to clarify. Pause to think about the question as the answer you give may be correct, but ignore the main issue. If you do not know the answer, be honest, do not waffle. Tell them you will get back to them... and make sure you do! </a:t>
            </a:r>
          </a:p>
          <a:p>
            <a:r>
              <a:rPr lang="en-US" altLang="en-US" smtClean="0"/>
              <a:t>Answers that last 10 to 40 seconds work best. If they are too short, they seem abrupt; while longer answers appear too elaborate. Also, be sure to keep on track. Do not let off-the-wall questions sidetrack you into areas that are not relevant to the presentation. </a:t>
            </a:r>
          </a:p>
          <a:p>
            <a:r>
              <a:rPr lang="en-US" altLang="en-US" smtClean="0"/>
              <a:t>If someone takes issue with something you said, try to find a way to agree with part of their argument. For example, “Yes, I understand your position...” or “I'm glad you raised that point, but...” The idea is to praise their point and agree with them as audiences sometimes tend to think of “us verses you.” You do not want to risk alienating them. </a:t>
            </a:r>
          </a:p>
        </p:txBody>
      </p:sp>
      <p:sp>
        <p:nvSpPr>
          <p:cNvPr id="61444" name="Footer Placeholder 3"/>
          <p:cNvSpPr>
            <a:spLocks noGrp="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900" smtClean="0"/>
              <a:t>11006115 Copyright </a:t>
            </a:r>
            <a:r>
              <a:rPr lang="en-US" altLang="en-US" sz="900" smtClean="0">
                <a:latin typeface="Symbol" pitchFamily="18" charset="2"/>
              </a:rPr>
              <a:t>ã1999 </a:t>
            </a:r>
            <a:r>
              <a:rPr lang="en-US" altLang="en-US" sz="900" smtClean="0"/>
              <a:t>Business &amp; Legal Reports, Inc.</a:t>
            </a:r>
          </a:p>
          <a:p>
            <a:endParaRPr lang="en-US" altLang="en-US" smtClean="0">
              <a:latin typeface="Times New Roman" pitchFamily="18" charset="0"/>
            </a:endParaRPr>
          </a:p>
          <a:p>
            <a:endParaRPr lang="en-US" altLang="en-US" sz="1200" smtClean="0">
              <a:latin typeface="Times New Roman" pitchFamily="18" charset="0"/>
            </a:endParaRPr>
          </a:p>
        </p:txBody>
      </p:sp>
      <p:sp>
        <p:nvSpPr>
          <p:cNvPr id="61445" name="Slide Number Placeholder 4"/>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0289569-EB1B-4577-AF02-BE6FC5FBC172}" type="slidenum">
              <a:rPr lang="en-US" altLang="en-US" smtClean="0">
                <a:latin typeface="Times New Roman" pitchFamily="18" charset="0"/>
              </a:rPr>
              <a:pPr/>
              <a:t>19</a:t>
            </a:fld>
            <a:endParaRPr lang="en-US" alt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We all have a few habits, and some are more annoying than others. For example, if we say “uh”, “you know,” or put our hands in our pockets and jingle our keys too often during a presentation, it distracts from the message we are trying to get across. </a:t>
            </a:r>
          </a:p>
          <a:p>
            <a:pPr>
              <a:defRPr/>
            </a:pPr>
            <a:r>
              <a:rPr lang="en-US" dirty="0" smtClean="0"/>
              <a:t>The best way to break one of these distracting habits is with immediate feedback. This can be done with a small group of coworkers, family, or friends. Take turns giving small off-the-cuff talks about your favorite hobby, work project, first work assignment, etc. The talk should last about five minutes. During a speaker's first talk, the audience should listen and watch for annoying habits. </a:t>
            </a:r>
          </a:p>
          <a:p>
            <a:pPr>
              <a:defRPr/>
            </a:pPr>
            <a:r>
              <a:rPr lang="en-US" dirty="0" smtClean="0"/>
              <a:t>After the presentation, the audience should agree on the worst two or three habits that take the most away from the presentation. After agreement, each audience member should write these habits on a 8 1/2 "x 11" sheet of paper (such as the word “Uh”). Use a magic marker and write in BIG letters. </a:t>
            </a:r>
          </a:p>
          <a:p>
            <a:pPr>
              <a:defRPr/>
            </a:pPr>
            <a:r>
              <a:rPr lang="en-US" dirty="0" smtClean="0"/>
              <a:t>The next time the person gives her or his talk, each audience member should wave the corresponding sign in the air whenever they hear or see the annoying habit. For most people, this method will break a habit by practicing at least once a day for one to two weeks. </a:t>
            </a:r>
          </a:p>
          <a:p>
            <a:pPr marL="0" indent="0">
              <a:buFontTx/>
              <a:buNone/>
              <a:defRPr/>
            </a:pPr>
            <a:endParaRPr lang="en-US" dirty="0"/>
          </a:p>
        </p:txBody>
      </p:sp>
      <p:sp>
        <p:nvSpPr>
          <p:cNvPr id="62468" name="Footer Placeholder 3"/>
          <p:cNvSpPr>
            <a:spLocks noGrp="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900" smtClean="0"/>
              <a:t>11006115 Copyright </a:t>
            </a:r>
            <a:r>
              <a:rPr lang="en-US" altLang="en-US" sz="900" smtClean="0">
                <a:latin typeface="Symbol" pitchFamily="18" charset="2"/>
              </a:rPr>
              <a:t>ã1999 </a:t>
            </a:r>
            <a:r>
              <a:rPr lang="en-US" altLang="en-US" sz="900" smtClean="0"/>
              <a:t>Business &amp; Legal Reports, Inc.</a:t>
            </a:r>
          </a:p>
          <a:p>
            <a:endParaRPr lang="en-US" altLang="en-US" smtClean="0">
              <a:latin typeface="Times New Roman" pitchFamily="18" charset="0"/>
            </a:endParaRPr>
          </a:p>
          <a:p>
            <a:endParaRPr lang="en-US" altLang="en-US" sz="1200" smtClean="0">
              <a:latin typeface="Times New Roman" pitchFamily="18" charset="0"/>
            </a:endParaRPr>
          </a:p>
        </p:txBody>
      </p:sp>
      <p:sp>
        <p:nvSpPr>
          <p:cNvPr id="62469" name="Slide Number Placeholder 4"/>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1DD7314-D824-48B4-80AD-642C5870EF79}" type="slidenum">
              <a:rPr lang="en-US" altLang="en-US" smtClean="0">
                <a:latin typeface="Times New Roman" pitchFamily="18" charset="0"/>
              </a:rPr>
              <a:pPr/>
              <a:t>20</a:t>
            </a:fld>
            <a:endParaRPr lang="en-US" alt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r>
              <a:rPr lang="en-US" altLang="en-US" smtClean="0"/>
              <a:t>Diversity is about empowering people. It makes an organization effective by capitalizing on all of the strengths of each employee. It is not EEO or Affirmative Action. These are laws and policies. While on the other hand, diversity is understanding, valuing, and using the differences in every person. </a:t>
            </a:r>
          </a:p>
          <a:p>
            <a:r>
              <a:rPr lang="en-US" altLang="en-US" smtClean="0"/>
              <a:t>Simply enforcing government regulations will not get you to the best. To obtain that competitive edge, you need to grow your work-force from groups into teams that use the full potential of every individual. Teams are much more than a group. A group is collection of individuals where each person is working towards his or her own goal, while a team is a collection of individuals working towards a common goal or vision. This helps to create a synergy effect with teams. . . that is, one plus one equals more than one. An individual, acting alone, can accomplish much; but a group of people acting together in a unified force can accomplish great wonders. This is because team members understand each other and support each other. Their main goal is to see the team accomplish its mission. Personal agendas do not get in the way of team agendas. By using the synergy effect of teams you create a competitive advantage over other organizations who are using people acting alone. You are getting more for your efforts! </a:t>
            </a:r>
          </a:p>
          <a:p>
            <a:endParaRPr lang="en-US" altLang="en-US" smtClean="0"/>
          </a:p>
        </p:txBody>
      </p:sp>
      <p:sp>
        <p:nvSpPr>
          <p:cNvPr id="63492" name="Footer Placeholder 3"/>
          <p:cNvSpPr>
            <a:spLocks noGrp="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900" smtClean="0"/>
              <a:t>11006115 Copyright </a:t>
            </a:r>
            <a:r>
              <a:rPr lang="en-US" altLang="en-US" sz="900" smtClean="0">
                <a:latin typeface="Symbol" pitchFamily="18" charset="2"/>
              </a:rPr>
              <a:t>ã1999 </a:t>
            </a:r>
            <a:r>
              <a:rPr lang="en-US" altLang="en-US" sz="900" smtClean="0"/>
              <a:t>Business &amp; Legal Reports, Inc.</a:t>
            </a:r>
          </a:p>
          <a:p>
            <a:endParaRPr lang="en-US" altLang="en-US" smtClean="0">
              <a:latin typeface="Times New Roman" pitchFamily="18" charset="0"/>
            </a:endParaRPr>
          </a:p>
          <a:p>
            <a:endParaRPr lang="en-US" altLang="en-US" sz="1200" smtClean="0">
              <a:latin typeface="Times New Roman" pitchFamily="18" charset="0"/>
            </a:endParaRPr>
          </a:p>
        </p:txBody>
      </p:sp>
      <p:sp>
        <p:nvSpPr>
          <p:cNvPr id="63493" name="Slide Number Placeholder 4"/>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1B2D739-D7F1-429D-84D5-16737CC8CE99}" type="slidenum">
              <a:rPr lang="en-US" altLang="en-US" smtClean="0">
                <a:latin typeface="Times New Roman" pitchFamily="18" charset="0"/>
              </a:rPr>
              <a:pPr/>
              <a:t>21</a:t>
            </a:fld>
            <a:endParaRPr lang="en-US" alt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p:txBody>
          <a:bodyPr/>
          <a:lstStyle/>
          <a:p>
            <a:pPr marL="0" indent="0">
              <a:buFontTx/>
              <a:buNone/>
              <a:defRPr/>
            </a:pPr>
            <a:r>
              <a:rPr lang="en-US" dirty="0" smtClean="0"/>
              <a:t>The Susan Harwood Training Grant program provides funds for developing training materials and providing training to workers and/or employers to recognize, avoid, abate, and prevent safety and health hazards in their workplaces. The program emphasizes:</a:t>
            </a:r>
          </a:p>
          <a:p>
            <a:pPr>
              <a:defRPr/>
            </a:pPr>
            <a:r>
              <a:rPr lang="en-US" dirty="0" smtClean="0"/>
              <a:t>Educating workers on their rights and educating employers on their responsibilities under the Occupational Safety and Health Act. </a:t>
            </a:r>
          </a:p>
          <a:p>
            <a:pPr>
              <a:defRPr/>
            </a:pPr>
            <a:r>
              <a:rPr lang="en-US" dirty="0" smtClean="0"/>
              <a:t>Educating workers and employers in small businesses. (For the purposes of this grant program, a small business is one with 250 or fewer employees.) </a:t>
            </a:r>
          </a:p>
          <a:p>
            <a:pPr>
              <a:defRPr/>
            </a:pPr>
            <a:r>
              <a:rPr lang="en-US" dirty="0" smtClean="0"/>
              <a:t>Training workers and employers about new OSHA standards. </a:t>
            </a:r>
          </a:p>
          <a:p>
            <a:pPr>
              <a:defRPr/>
            </a:pPr>
            <a:r>
              <a:rPr lang="en-US" dirty="0" smtClean="0"/>
              <a:t>Training at-risk worker populations. </a:t>
            </a:r>
          </a:p>
          <a:p>
            <a:pPr>
              <a:defRPr/>
            </a:pPr>
            <a:r>
              <a:rPr lang="en-US" dirty="0" smtClean="0"/>
              <a:t>Training workers and employers about high risk activities or hazards identified by OSHA through the Department of Labor's Strategic Plan, as part of an OSHA special emphasis program or other OSHA priorities. </a:t>
            </a:r>
          </a:p>
          <a:p>
            <a:pPr>
              <a:defRPr/>
            </a:pPr>
            <a:r>
              <a:rPr lang="en-US" dirty="0" smtClean="0"/>
              <a:t>Providing technical assistance to employers and workers. </a:t>
            </a:r>
          </a:p>
          <a:p>
            <a:pPr>
              <a:defRPr/>
            </a:pPr>
            <a:endParaRPr lang="en-US" dirty="0" smtClean="0"/>
          </a:p>
        </p:txBody>
      </p:sp>
      <p:sp>
        <p:nvSpPr>
          <p:cNvPr id="45060"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31F791A-EAB0-4622-A7CB-1864FED42F9D}" type="slidenum">
              <a:rPr lang="en-US" altLang="en-US" smtClean="0">
                <a:latin typeface="Times New Roman" pitchFamily="18" charset="0"/>
              </a:rPr>
              <a:pPr/>
              <a:t>2</a:t>
            </a:fld>
            <a:endParaRPr lang="en-US" alt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US" altLang="en-US" smtClean="0"/>
              <a:t>Diversity is not only black and white, female and male, homosexual and heterosexual, Jew and Christian, young and old, etc.; but the diversity of every individual, slow learner and fast learner, introvert and extrovert, controlling type and people type, scholar and sports-person, liberal and conservative, etc. This is where HRD needs to focus its efforts. . . helping people to realize that it takes a wide variety of people to become the best and that they need to have the ability to be able to rely on everyone on their team, no matter how different another person may be. A organization needs controllers, thinkers, dreamers, doers, organizers, team builders, etc. to reach the goals that make an organization the best. It does </a:t>
            </a:r>
            <a:r>
              <a:rPr lang="en-US" altLang="en-US" b="1" smtClean="0"/>
              <a:t>not</a:t>
            </a:r>
            <a:r>
              <a:rPr lang="en-US" altLang="en-US" smtClean="0"/>
              <a:t> need people fighting and distrusting other team members!</a:t>
            </a:r>
          </a:p>
          <a:p>
            <a:r>
              <a:rPr lang="en-US" altLang="en-US" smtClean="0"/>
              <a:t>Organizations need an extremely diverse group of people on each and every team. For example, having a group of team builders will get you nowhere, as everyone will be out trying to create a team. Likewise, having a group of doers will get you nowhere as everyone will be trying to accomplish something without a clear goal or vision to guide them. Most organizations picture diversity in very limited terms. The essence of diversity should NOT be to picture diversity as race, religion, sex, age; but to picture it as the </a:t>
            </a:r>
            <a:r>
              <a:rPr lang="en-US" altLang="en-US" b="1" smtClean="0"/>
              <a:t>uniqueness of every individual.</a:t>
            </a:r>
            <a:r>
              <a:rPr lang="en-US" altLang="en-US" smtClean="0"/>
              <a:t> Only by accepting this distinctiveness in others, will people want to help the team as a whole to succeed. </a:t>
            </a:r>
          </a:p>
          <a:p>
            <a:endParaRPr lang="en-US" altLang="en-US" smtClean="0"/>
          </a:p>
        </p:txBody>
      </p:sp>
      <p:sp>
        <p:nvSpPr>
          <p:cNvPr id="64516" name="Footer Placeholder 3"/>
          <p:cNvSpPr>
            <a:spLocks noGrp="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900" smtClean="0"/>
              <a:t>11006115 Copyright </a:t>
            </a:r>
            <a:r>
              <a:rPr lang="en-US" altLang="en-US" sz="900" smtClean="0">
                <a:latin typeface="Symbol" pitchFamily="18" charset="2"/>
              </a:rPr>
              <a:t>ã1999 </a:t>
            </a:r>
            <a:r>
              <a:rPr lang="en-US" altLang="en-US" sz="900" smtClean="0"/>
              <a:t>Business &amp; Legal Reports, Inc.</a:t>
            </a:r>
          </a:p>
          <a:p>
            <a:endParaRPr lang="en-US" altLang="en-US" smtClean="0">
              <a:latin typeface="Times New Roman" pitchFamily="18" charset="0"/>
            </a:endParaRPr>
          </a:p>
          <a:p>
            <a:endParaRPr lang="en-US" altLang="en-US" sz="1200" smtClean="0">
              <a:latin typeface="Times New Roman" pitchFamily="18" charset="0"/>
            </a:endParaRPr>
          </a:p>
        </p:txBody>
      </p:sp>
      <p:sp>
        <p:nvSpPr>
          <p:cNvPr id="64517" name="Slide Number Placeholder 4"/>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2542AD2-05FA-4372-919A-73ADB1FCF8C0}" type="slidenum">
              <a:rPr lang="en-US" altLang="en-US" smtClean="0">
                <a:latin typeface="Times New Roman" pitchFamily="18" charset="0"/>
              </a:rPr>
              <a:pPr/>
              <a:t>22</a:t>
            </a:fld>
            <a:endParaRPr lang="en-US" alt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r>
              <a:rPr lang="en-US" altLang="en-US" smtClean="0"/>
              <a:t>Our bias and prejudice are deeply rooted within us. From the moment when we are born, we learn about ourselves, our environment, and the world. Families, friends, peers, books, teachers, idols, and others influence us on what is right and what is wrong. These early learnings are deeply rooted within us and shape our perceptions about how we view things and how we respond to them. What we learn and experience gives us a </a:t>
            </a:r>
            <a:r>
              <a:rPr lang="en-US" altLang="en-US" i="1" smtClean="0"/>
              <a:t>subjective point of view</a:t>
            </a:r>
            <a:r>
              <a:rPr lang="en-US" altLang="en-US" smtClean="0"/>
              <a:t> known as </a:t>
            </a:r>
            <a:r>
              <a:rPr lang="en-US" altLang="en-US" i="1" smtClean="0"/>
              <a:t>bias</a:t>
            </a:r>
            <a:r>
              <a:rPr lang="en-US" altLang="en-US" smtClean="0"/>
              <a:t>. Our biases serve as filtering lenses that allow us to make sense of new information and experiences based on what we already know. Many of our bias are good as they allow us to assume that something is true without proof. Otherwise, we would have to start learning anew on everything that we do. But, if we allow our bias to shade our perceptions of what people are capable of, then the bias is harmful. We start prejudging others on what we think that they cannot do.</a:t>
            </a:r>
          </a:p>
          <a:p>
            <a:r>
              <a:rPr lang="en-US" altLang="en-US" smtClean="0"/>
              <a:t>Simply giving a class on diversity will not erase these bias. Indeed, even the best development programs will not erase most of these deeply rooted beliefs. Development can only help us to become aware of them so that we can make a conscious effort to change. Developing diversity is more than a two-hour class; it involves workshops, role models, one-on-ones, etc. But most of all, it involves a heavy commitment by the organization's leadership. Not only the formal leadership but also the informal leadership that can be found in almost every organization. </a:t>
            </a:r>
          </a:p>
          <a:p>
            <a:endParaRPr lang="en-US" altLang="en-US" smtClean="0"/>
          </a:p>
        </p:txBody>
      </p:sp>
      <p:sp>
        <p:nvSpPr>
          <p:cNvPr id="65540" name="Footer Placeholder 3"/>
          <p:cNvSpPr>
            <a:spLocks noGrp="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900" smtClean="0"/>
              <a:t>11006115 Copyright </a:t>
            </a:r>
            <a:r>
              <a:rPr lang="en-US" altLang="en-US" sz="900" smtClean="0">
                <a:latin typeface="Symbol" pitchFamily="18" charset="2"/>
              </a:rPr>
              <a:t>ã1999 </a:t>
            </a:r>
            <a:r>
              <a:rPr lang="en-US" altLang="en-US" sz="900" smtClean="0"/>
              <a:t>Business &amp; Legal Reports, Inc.</a:t>
            </a:r>
          </a:p>
          <a:p>
            <a:endParaRPr lang="en-US" altLang="en-US" smtClean="0">
              <a:latin typeface="Times New Roman" pitchFamily="18" charset="0"/>
            </a:endParaRPr>
          </a:p>
          <a:p>
            <a:endParaRPr lang="en-US" altLang="en-US" sz="1200" smtClean="0">
              <a:latin typeface="Times New Roman" pitchFamily="18" charset="0"/>
            </a:endParaRPr>
          </a:p>
        </p:txBody>
      </p:sp>
      <p:sp>
        <p:nvSpPr>
          <p:cNvPr id="65541" name="Slide Number Placeholder 4"/>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BB4DAC2-09B2-4B00-8FB1-B5BF88CB7CC2}" type="slidenum">
              <a:rPr lang="en-US" altLang="en-US" smtClean="0">
                <a:latin typeface="Times New Roman" pitchFamily="18" charset="0"/>
              </a:rPr>
              <a:pPr/>
              <a:t>23</a:t>
            </a:fld>
            <a:endParaRPr lang="en-US" alt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r>
              <a:rPr lang="en-US" altLang="en-US" smtClean="0"/>
              <a:t>Developing an atmosphere that is safe for all employees to ask for help. People should not be viewed as weak if they ask for help. This is what helps to build great teams — joining weakness with strengths to get the goal accomplished. </a:t>
            </a:r>
          </a:p>
          <a:p>
            <a:r>
              <a:rPr lang="en-US" altLang="en-US" smtClean="0"/>
              <a:t>Actively seeking information from people from a variety of backgrounds and cultures. Also, including everyone on the problem solving and decision making process. </a:t>
            </a:r>
          </a:p>
          <a:p>
            <a:r>
              <a:rPr lang="en-US" altLang="en-US" smtClean="0"/>
              <a:t>Including people who different than you in informal gatherings such as lunch, coffee breaks, and spur of the moment meetings. </a:t>
            </a:r>
          </a:p>
          <a:p>
            <a:r>
              <a:rPr lang="en-US" altLang="en-US" smtClean="0"/>
              <a:t>Creating a team spirit where every member feels a part of. </a:t>
            </a:r>
          </a:p>
          <a:p>
            <a:endParaRPr lang="en-US" altLang="en-US" smtClean="0"/>
          </a:p>
          <a:p>
            <a:endParaRPr lang="en-US" altLang="en-US" smtClean="0"/>
          </a:p>
        </p:txBody>
      </p:sp>
      <p:sp>
        <p:nvSpPr>
          <p:cNvPr id="66564" name="Footer Placeholder 3"/>
          <p:cNvSpPr>
            <a:spLocks noGrp="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900" smtClean="0"/>
              <a:t>11006115 Copyright </a:t>
            </a:r>
            <a:r>
              <a:rPr lang="en-US" altLang="en-US" sz="900" smtClean="0">
                <a:latin typeface="Symbol" pitchFamily="18" charset="2"/>
              </a:rPr>
              <a:t>ã1999 </a:t>
            </a:r>
            <a:r>
              <a:rPr lang="en-US" altLang="en-US" sz="900" smtClean="0"/>
              <a:t>Business &amp; Legal Reports, Inc.</a:t>
            </a:r>
          </a:p>
          <a:p>
            <a:endParaRPr lang="en-US" altLang="en-US" smtClean="0">
              <a:latin typeface="Times New Roman" pitchFamily="18" charset="0"/>
            </a:endParaRPr>
          </a:p>
          <a:p>
            <a:endParaRPr lang="en-US" altLang="en-US" sz="1200" smtClean="0">
              <a:latin typeface="Times New Roman" pitchFamily="18" charset="0"/>
            </a:endParaRPr>
          </a:p>
        </p:txBody>
      </p:sp>
      <p:sp>
        <p:nvSpPr>
          <p:cNvPr id="66565" name="Slide Number Placeholder 4"/>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50B76AA-2A5B-4717-AD5F-336A4AD36E96}" type="slidenum">
              <a:rPr lang="en-US" altLang="en-US" smtClean="0">
                <a:latin typeface="Times New Roman" pitchFamily="18" charset="0"/>
              </a:rPr>
              <a:pPr/>
              <a:t>24</a:t>
            </a:fld>
            <a:endParaRPr lang="en-US" alt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Divide the class into small groups - about 4 learners to a group and issue each group a flipchart and markers.</a:t>
            </a:r>
          </a:p>
          <a:p>
            <a:pPr>
              <a:defRPr/>
            </a:pPr>
            <a:r>
              <a:rPr lang="en-US" dirty="0" smtClean="0"/>
              <a:t>Each group will make two flipcharts. One will be titled "How prejudices and bias focus on the physical characteristics of people" and the other will be titled "How prejudices and bias focus on the dress and makes up of people".</a:t>
            </a:r>
          </a:p>
          <a:p>
            <a:pPr>
              <a:defRPr/>
            </a:pPr>
            <a:r>
              <a:rPr lang="en-US" dirty="0" smtClean="0"/>
              <a:t>Under each title they will list how people are hindered for not meeting a group's or organizational standards (norms).</a:t>
            </a:r>
          </a:p>
          <a:p>
            <a:pPr>
              <a:defRPr/>
            </a:pPr>
            <a:r>
              <a:rPr lang="en-US" dirty="0" smtClean="0"/>
              <a:t>Coach the groups as they work their way through the exercise.</a:t>
            </a:r>
          </a:p>
          <a:p>
            <a:pPr marL="0" indent="0">
              <a:buFontTx/>
              <a:buNone/>
              <a:defRPr/>
            </a:pPr>
            <a:endParaRPr lang="en-US" dirty="0"/>
          </a:p>
        </p:txBody>
      </p:sp>
      <p:sp>
        <p:nvSpPr>
          <p:cNvPr id="67588" name="Footer Placeholder 3"/>
          <p:cNvSpPr>
            <a:spLocks noGrp="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900" smtClean="0"/>
              <a:t>11006115 Copyright </a:t>
            </a:r>
            <a:r>
              <a:rPr lang="en-US" altLang="en-US" sz="900" smtClean="0">
                <a:latin typeface="Symbol" pitchFamily="18" charset="2"/>
              </a:rPr>
              <a:t>ã1999 </a:t>
            </a:r>
            <a:r>
              <a:rPr lang="en-US" altLang="en-US" sz="900" smtClean="0"/>
              <a:t>Business &amp; Legal Reports, Inc.</a:t>
            </a:r>
          </a:p>
          <a:p>
            <a:endParaRPr lang="en-US" altLang="en-US" smtClean="0">
              <a:latin typeface="Times New Roman" pitchFamily="18" charset="0"/>
            </a:endParaRPr>
          </a:p>
          <a:p>
            <a:endParaRPr lang="en-US" altLang="en-US" sz="1200" smtClean="0">
              <a:latin typeface="Times New Roman" pitchFamily="18" charset="0"/>
            </a:endParaRPr>
          </a:p>
        </p:txBody>
      </p:sp>
      <p:sp>
        <p:nvSpPr>
          <p:cNvPr id="67589" name="Slide Number Placeholder 4"/>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4D358CB-70BF-42AB-9790-E25D3F877BC7}" type="slidenum">
              <a:rPr lang="en-US" altLang="en-US" smtClean="0">
                <a:latin typeface="Times New Roman" pitchFamily="18" charset="0"/>
              </a:rPr>
              <a:pPr/>
              <a:t>25</a:t>
            </a:fld>
            <a:endParaRPr lang="en-US" alt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0" indent="0">
              <a:buFontTx/>
              <a:buNone/>
              <a:defRPr/>
            </a:pPr>
            <a:r>
              <a:rPr lang="en-US" dirty="0" smtClean="0"/>
              <a:t>The vast majority of students who attend safety and health training sessions are adults who already possess the knowledge, skills, and abilities to work in their current occupations. The objective of safety and health training is to provide additional knowledge, skills, and attitudes to assist workers in recognizing and taking action to correct hazards in their current work environments.</a:t>
            </a:r>
            <a:br>
              <a:rPr lang="en-US" dirty="0" smtClean="0"/>
            </a:br>
            <a:r>
              <a:rPr lang="en-US" dirty="0" smtClean="0"/>
              <a:t/>
            </a:r>
            <a:br>
              <a:rPr lang="en-US" dirty="0" smtClean="0"/>
            </a:br>
            <a:r>
              <a:rPr lang="en-US" dirty="0" smtClean="0"/>
              <a:t>The following are the basic principles of how adults learn, which is directly applicable to safety and health training programs: </a:t>
            </a:r>
          </a:p>
          <a:p>
            <a:pPr marL="0" indent="0">
              <a:buFontTx/>
              <a:buNone/>
              <a:defRPr/>
            </a:pPr>
            <a:endParaRPr lang="en-US" b="1" dirty="0" smtClean="0"/>
          </a:p>
          <a:p>
            <a:pPr>
              <a:defRPr/>
            </a:pPr>
            <a:r>
              <a:rPr lang="en-US" b="1" dirty="0" smtClean="0"/>
              <a:t>Adults are voluntary learners</a:t>
            </a:r>
            <a:r>
              <a:rPr lang="en-US" dirty="0" smtClean="0"/>
              <a:t>: Most adults learn because they want to. They learn best when they have decided they need to learn for a particular reason.</a:t>
            </a:r>
            <a:br>
              <a:rPr lang="en-US" dirty="0" smtClean="0"/>
            </a:br>
            <a:r>
              <a:rPr lang="en-US" b="1" dirty="0" smtClean="0"/>
              <a:t>Adults learn needed information quickly: </a:t>
            </a:r>
            <a:r>
              <a:rPr lang="en-US" dirty="0" smtClean="0"/>
              <a:t>Adults need to see that the subject matter and the methods are relevant to their lives and to what they want to learn. They have a right to know why the information is important to them.</a:t>
            </a:r>
          </a:p>
          <a:p>
            <a:pPr>
              <a:defRPr/>
            </a:pPr>
            <a:r>
              <a:rPr lang="en-US" b="1" dirty="0" smtClean="0"/>
              <a:t>Adults come with a good deal of life experience that needs to be acknowledged</a:t>
            </a:r>
            <a:r>
              <a:rPr lang="en-US" dirty="0" smtClean="0"/>
              <a:t>: They should be encouraged to share their experiences and knowledge.</a:t>
            </a:r>
          </a:p>
          <a:p>
            <a:pPr>
              <a:defRPr/>
            </a:pPr>
            <a:r>
              <a:rPr lang="en-US" b="1" dirty="0" smtClean="0"/>
              <a:t>Adults need to be treated with respect</a:t>
            </a:r>
            <a:r>
              <a:rPr lang="en-US" dirty="0" smtClean="0"/>
              <a:t>: They resent an instructor who talks down to them or ignores their ideas and concerns.</a:t>
            </a:r>
          </a:p>
          <a:p>
            <a:pPr>
              <a:defRPr/>
            </a:pPr>
            <a:r>
              <a:rPr lang="en-US" b="1" dirty="0" smtClean="0"/>
              <a:t>Adults learn more when they participate in the learning process</a:t>
            </a:r>
            <a:r>
              <a:rPr lang="en-US" dirty="0" smtClean="0"/>
              <a:t>: Adults need to be involved and actively participating in class.</a:t>
            </a:r>
          </a:p>
          <a:p>
            <a:pPr>
              <a:defRPr/>
            </a:pPr>
            <a:r>
              <a:rPr lang="en-US" b="1" dirty="0" smtClean="0"/>
              <a:t>Adults learn best by doing</a:t>
            </a:r>
            <a:r>
              <a:rPr lang="en-US" dirty="0" smtClean="0"/>
              <a:t>: Adults need to "try-on" and practice what they are learning. They will retain more information when they use and practice their knowledge and skills </a:t>
            </a:r>
            <a:br>
              <a:rPr lang="en-US" dirty="0" smtClean="0"/>
            </a:br>
            <a:r>
              <a:rPr lang="en-US" dirty="0" smtClean="0"/>
              <a:t>in class.</a:t>
            </a:r>
            <a:br>
              <a:rPr lang="en-US" dirty="0" smtClean="0"/>
            </a:br>
            <a:r>
              <a:rPr lang="en-US" dirty="0" smtClean="0"/>
              <a:t/>
            </a:r>
            <a:br>
              <a:rPr lang="en-US" dirty="0" smtClean="0"/>
            </a:br>
            <a:endParaRPr lang="en-US" dirty="0" smtClean="0"/>
          </a:p>
          <a:p>
            <a:pPr>
              <a:defRPr/>
            </a:pPr>
            <a:r>
              <a:rPr lang="en-US" b="1" dirty="0" smtClean="0"/>
              <a:t>Adults need to know where they are heading</a:t>
            </a:r>
            <a:r>
              <a:rPr lang="en-US" dirty="0" smtClean="0"/>
              <a:t>: Learners need "route maps," with clear objectives. Each new piece of information needs to build logically on the last.</a:t>
            </a:r>
            <a:br>
              <a:rPr lang="en-US" dirty="0" smtClean="0"/>
            </a:br>
            <a:r>
              <a:rPr lang="en-US" dirty="0" smtClean="0"/>
              <a:t/>
            </a:r>
            <a:br>
              <a:rPr lang="en-US" dirty="0" smtClean="0"/>
            </a:br>
            <a:endParaRPr lang="en-US" dirty="0" smtClean="0"/>
          </a:p>
          <a:p>
            <a:pPr>
              <a:defRPr/>
            </a:pPr>
            <a:r>
              <a:rPr lang="en-US" b="1" dirty="0" smtClean="0"/>
              <a:t>Adults learn best when new information is reinforced and repeated</a:t>
            </a:r>
            <a:r>
              <a:rPr lang="en-US" dirty="0" smtClean="0"/>
              <a:t>: Adults need to hear things more than once. They need time to master new knowledge, skills, and attitudes. They need to have this mastery reinforced at every opportunity.</a:t>
            </a:r>
            <a:br>
              <a:rPr lang="en-US" dirty="0" smtClean="0"/>
            </a:br>
            <a:r>
              <a:rPr lang="en-US" dirty="0" smtClean="0"/>
              <a:t/>
            </a:r>
            <a:br>
              <a:rPr lang="en-US" dirty="0" smtClean="0"/>
            </a:br>
            <a:endParaRPr lang="en-US" dirty="0" smtClean="0"/>
          </a:p>
          <a:p>
            <a:pPr>
              <a:defRPr/>
            </a:pPr>
            <a:r>
              <a:rPr lang="en-US" b="1" dirty="0" smtClean="0"/>
              <a:t>Adults learn better when information is presented in different ways</a:t>
            </a:r>
            <a:r>
              <a:rPr lang="en-US" dirty="0" smtClean="0"/>
              <a:t>: They will learn better when an instructor uses a variety of teaching techniques. </a:t>
            </a:r>
          </a:p>
          <a:p>
            <a:pPr>
              <a:defRPr/>
            </a:pPr>
            <a:r>
              <a:rPr lang="en-US" dirty="0" smtClean="0"/>
              <a:t>Three kinds of "learning exchanges" should be used during training:</a:t>
            </a:r>
          </a:p>
          <a:p>
            <a:pPr>
              <a:defRPr/>
            </a:pPr>
            <a:r>
              <a:rPr lang="en-US" b="1" dirty="0" smtClean="0"/>
              <a:t>Participant-to-Participant:</a:t>
            </a:r>
            <a:r>
              <a:rPr lang="en-US" dirty="0" smtClean="0"/>
              <a:t> "Participant-to-participant" learning exchange recognizes that participants can learn from one another's experiences. Participant-to-participant exchanges should be a key feature of the training.</a:t>
            </a:r>
            <a:br>
              <a:rPr lang="en-US" dirty="0" smtClean="0"/>
            </a:br>
            <a:r>
              <a:rPr lang="en-US" dirty="0" smtClean="0"/>
              <a:t/>
            </a:r>
            <a:br>
              <a:rPr lang="en-US" dirty="0" smtClean="0"/>
            </a:br>
            <a:endParaRPr lang="en-US" dirty="0" smtClean="0"/>
          </a:p>
          <a:p>
            <a:pPr>
              <a:defRPr/>
            </a:pPr>
            <a:r>
              <a:rPr lang="en-US" b="1" dirty="0" smtClean="0"/>
              <a:t>Participant-to-Facilitator:</a:t>
            </a:r>
            <a:r>
              <a:rPr lang="en-US" dirty="0" smtClean="0"/>
              <a:t> Facilitators can learn as much from training sessions as participants do. On many subjects, a group of participants may have more extensive knowledge and experience in certain areas than a facilitator.</a:t>
            </a:r>
            <a:br>
              <a:rPr lang="en-US" dirty="0" smtClean="0"/>
            </a:br>
            <a:r>
              <a:rPr lang="en-US" dirty="0" smtClean="0"/>
              <a:t/>
            </a:r>
            <a:br>
              <a:rPr lang="en-US" dirty="0" smtClean="0"/>
            </a:br>
            <a:endParaRPr lang="en-US" dirty="0" smtClean="0"/>
          </a:p>
          <a:p>
            <a:pPr>
              <a:defRPr/>
            </a:pPr>
            <a:r>
              <a:rPr lang="en-US" b="1" dirty="0" smtClean="0"/>
              <a:t>Facilitator-to-Participant:</a:t>
            </a:r>
            <a:r>
              <a:rPr lang="en-US" dirty="0" smtClean="0"/>
              <a:t> Classroom learning needs structure. A facilitator's role is to guide discussions, encourage participation, draw out and/or add information as needed, and highlight key issues and points.</a:t>
            </a:r>
            <a:br>
              <a:rPr lang="en-US" dirty="0" smtClean="0"/>
            </a:br>
            <a:endParaRPr lang="en-US" dirty="0" smtClean="0"/>
          </a:p>
          <a:p>
            <a:pPr>
              <a:defRPr/>
            </a:pPr>
            <a:endParaRPr lang="en-US" dirty="0"/>
          </a:p>
        </p:txBody>
      </p:sp>
      <p:sp>
        <p:nvSpPr>
          <p:cNvPr id="68612" name="Footer Placeholder 3"/>
          <p:cNvSpPr>
            <a:spLocks noGrp="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900" smtClean="0"/>
              <a:t>11006115 Copyright </a:t>
            </a:r>
            <a:r>
              <a:rPr lang="en-US" altLang="en-US" sz="900" smtClean="0">
                <a:latin typeface="Symbol" pitchFamily="18" charset="2"/>
              </a:rPr>
              <a:t>ã1999 </a:t>
            </a:r>
            <a:r>
              <a:rPr lang="en-US" altLang="en-US" sz="900" smtClean="0"/>
              <a:t>Business &amp; Legal Reports, Inc.</a:t>
            </a:r>
          </a:p>
          <a:p>
            <a:endParaRPr lang="en-US" altLang="en-US" smtClean="0">
              <a:latin typeface="Times New Roman" pitchFamily="18" charset="0"/>
            </a:endParaRPr>
          </a:p>
          <a:p>
            <a:endParaRPr lang="en-US" altLang="en-US" sz="1200" smtClean="0">
              <a:latin typeface="Times New Roman" pitchFamily="18" charset="0"/>
            </a:endParaRPr>
          </a:p>
        </p:txBody>
      </p:sp>
      <p:sp>
        <p:nvSpPr>
          <p:cNvPr id="68613" name="Slide Number Placeholder 4"/>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6E64B6F-6C94-4E1C-A63A-117D8DD252B4}" type="slidenum">
              <a:rPr lang="en-US" altLang="en-US" smtClean="0">
                <a:latin typeface="Times New Roman" pitchFamily="18" charset="0"/>
              </a:rPr>
              <a:pPr/>
              <a:t>26</a:t>
            </a:fld>
            <a:endParaRPr lang="en-US" alt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smtClean="0"/>
              <a:t>Do not assume that all participants are equally skilled or confident in speaking, reading, writing, and math. </a:t>
            </a:r>
          </a:p>
          <a:p>
            <a:r>
              <a:rPr lang="en-US" altLang="en-US" smtClean="0"/>
              <a:t>Plan for plenty of small group activities where participants get to work together on shared tasks – reading, discussing, integrating new information, relating to life experience, recording ideas on flip charts, and reporting back to the whole group. In small groups, participants can contribute to the tasks according to their different backgrounds and abilities. </a:t>
            </a:r>
          </a:p>
          <a:p>
            <a:r>
              <a:rPr lang="en-US" altLang="en-US" smtClean="0"/>
              <a:t>Try to use as many teaching techniques as possible that require little or no reading. </a:t>
            </a:r>
          </a:p>
          <a:p>
            <a:r>
              <a:rPr lang="en-US" altLang="en-US" smtClean="0"/>
              <a:t>At the beginning of a class mention that you are aware that people in the group may have different levels of reading and writing skills. </a:t>
            </a:r>
          </a:p>
          <a:p>
            <a:r>
              <a:rPr lang="en-US" altLang="en-US" smtClean="0"/>
              <a:t>Establish a positive learning situation where lack of knowledge is acceptable and where questions are expected and valued. Participants need to be able to indicate when they do not understand and to feel comfortable asking for explanations of unfamiliar terms or concepts. </a:t>
            </a:r>
          </a:p>
          <a:p>
            <a:r>
              <a:rPr lang="en-US" altLang="en-US" smtClean="0"/>
              <a:t>Make it clear that you will not put people on the spot. Let them know that you are available during breaks to talk about any concerns. </a:t>
            </a:r>
          </a:p>
          <a:p>
            <a:r>
              <a:rPr lang="en-US" altLang="en-US" smtClean="0"/>
              <a:t>Let the group know that they will not necessarily be expected to read material by themselves during the training. </a:t>
            </a:r>
          </a:p>
          <a:p>
            <a:r>
              <a:rPr lang="en-US" altLang="en-US" smtClean="0"/>
              <a:t>Let people know that you will not be requiring them to read aloud. Ask for volunteers when reading aloud is part of an activity. Never call on someone who does not volunteer. </a:t>
            </a:r>
          </a:p>
          <a:p>
            <a:r>
              <a:rPr lang="en-US" altLang="en-US" smtClean="0"/>
              <a:t>Do not rely on printed material alone. When information is important, make sure plenty of time for discussion is built into the class so participants have the opportunity to really understand. </a:t>
            </a:r>
          </a:p>
          <a:p>
            <a:r>
              <a:rPr lang="en-US" altLang="en-US" smtClean="0"/>
              <a:t>Read all instructions aloud. Do not rely on written instructions or checklists as the only way of explaining an activity or concept. </a:t>
            </a:r>
          </a:p>
          <a:p>
            <a:r>
              <a:rPr lang="en-US" altLang="en-US" smtClean="0"/>
              <a:t>If other materials must be read aloud, read them yourself or ask for a volunteer. </a:t>
            </a:r>
          </a:p>
          <a:p>
            <a:r>
              <a:rPr lang="en-US" altLang="en-US" smtClean="0"/>
              <a:t>Make sure your handouts are easy to read and visually appealing. </a:t>
            </a:r>
          </a:p>
          <a:p>
            <a:r>
              <a:rPr lang="en-US" altLang="en-US" smtClean="0"/>
              <a:t>Give out only the most important written material. Make any other materials available as an option. </a:t>
            </a:r>
          </a:p>
          <a:p>
            <a:r>
              <a:rPr lang="en-US" altLang="en-US" smtClean="0"/>
              <a:t>If possible, provide audio recordings of key readings so that participants have the option to listen and read along. </a:t>
            </a:r>
          </a:p>
          <a:p>
            <a:r>
              <a:rPr lang="en-US" altLang="en-US" smtClean="0"/>
              <a:t>Explain any special terms, jargon, or abbreviations that come up during the training. Write them on a flip chart. </a:t>
            </a:r>
          </a:p>
          <a:p>
            <a:r>
              <a:rPr lang="en-US" altLang="en-US" smtClean="0"/>
              <a:t>If participants have to write, post a list of key words. This can serve as a resource for people with writing or spelling difficulties. </a:t>
            </a:r>
          </a:p>
          <a:p>
            <a:endParaRPr lang="en-US" altLang="en-US" smtClean="0"/>
          </a:p>
        </p:txBody>
      </p:sp>
      <p:sp>
        <p:nvSpPr>
          <p:cNvPr id="69636" name="Footer Placeholder 3"/>
          <p:cNvSpPr>
            <a:spLocks noGrp="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900" smtClean="0"/>
              <a:t>11006115 Copyright </a:t>
            </a:r>
            <a:r>
              <a:rPr lang="en-US" altLang="en-US" sz="900" smtClean="0">
                <a:latin typeface="Symbol" pitchFamily="18" charset="2"/>
              </a:rPr>
              <a:t>ã1999 </a:t>
            </a:r>
            <a:r>
              <a:rPr lang="en-US" altLang="en-US" sz="900" smtClean="0"/>
              <a:t>Business &amp; Legal Reports, Inc.</a:t>
            </a:r>
          </a:p>
          <a:p>
            <a:endParaRPr lang="en-US" altLang="en-US" smtClean="0">
              <a:latin typeface="Times New Roman" pitchFamily="18" charset="0"/>
            </a:endParaRPr>
          </a:p>
          <a:p>
            <a:endParaRPr lang="en-US" altLang="en-US" sz="1200" smtClean="0">
              <a:latin typeface="Times New Roman" pitchFamily="18" charset="0"/>
            </a:endParaRPr>
          </a:p>
        </p:txBody>
      </p:sp>
      <p:sp>
        <p:nvSpPr>
          <p:cNvPr id="69637" name="Slide Number Placeholder 4"/>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235C990-4038-41AE-9F0F-72BE002C9029}" type="slidenum">
              <a:rPr lang="en-US" altLang="en-US" smtClean="0">
                <a:latin typeface="Times New Roman" pitchFamily="18" charset="0"/>
              </a:rPr>
              <a:pPr/>
              <a:t>28</a:t>
            </a:fld>
            <a:endParaRPr lang="en-US" altLang="en-US"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r>
              <a:rPr lang="en-US" altLang="en-US" b="1" smtClean="0"/>
              <a:t>Using PowerPoint</a:t>
            </a:r>
            <a:r>
              <a:rPr lang="en-US" altLang="en-US" smtClean="0"/>
              <a:t>. PowerPoint </a:t>
            </a:r>
            <a:r>
              <a:rPr lang="en-US" altLang="en-US" b="1" i="1" smtClean="0"/>
              <a:t>is not a teaching technique</a:t>
            </a:r>
            <a:r>
              <a:rPr lang="en-US" altLang="en-US" smtClean="0"/>
              <a:t> - it is a visual aid that can be used to enhance learning, just like flip charts, overheads, and handouts. PowerPoint will not, in and of itself, improve student learning. It is the way that instructors use PowerPoint that can encourage learning. Deciding when, where, and how it can be used appropriately is the key.</a:t>
            </a:r>
          </a:p>
          <a:p>
            <a:r>
              <a:rPr lang="en-US" altLang="en-US" smtClean="0"/>
              <a:t>Many instructors mistakenly use PowerPoint as their main teaching technique. If an instructor teaches only by showing and reading a PowerPoint presentation, there is not much opportunity for participation. In fact, use of PowerPoint can stifle participation. The teaching turns out to be "one-way", similar to the "traditional" model of education with the instructor as expert and the students as just the receivers of information. As mentioned previously adult education is most effective when it is participatory - when students are active participants in the learning process.</a:t>
            </a:r>
          </a:p>
          <a:p>
            <a:r>
              <a:rPr lang="en-US" altLang="en-US" smtClean="0"/>
              <a:t>Educators need to be creative in using PowerPoint. If you plan to use PowerPoint, it is critical that it be used in such a way that participants retain and use the information, as well as participate in the learning experience.</a:t>
            </a:r>
          </a:p>
          <a:p>
            <a:r>
              <a:rPr lang="en-US" altLang="en-US" smtClean="0"/>
              <a:t>There are three main issues to consider when using PowerPoint: content, design, and delivery.</a:t>
            </a:r>
          </a:p>
          <a:p>
            <a:endParaRPr lang="en-US" altLang="en-US" smtClean="0"/>
          </a:p>
        </p:txBody>
      </p:sp>
      <p:sp>
        <p:nvSpPr>
          <p:cNvPr id="70660" name="Footer Placeholder 3"/>
          <p:cNvSpPr>
            <a:spLocks noGrp="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900" smtClean="0"/>
              <a:t>11006115 Copyright </a:t>
            </a:r>
            <a:r>
              <a:rPr lang="en-US" altLang="en-US" sz="900" smtClean="0">
                <a:latin typeface="Symbol" pitchFamily="18" charset="2"/>
              </a:rPr>
              <a:t>ã1999 </a:t>
            </a:r>
            <a:r>
              <a:rPr lang="en-US" altLang="en-US" sz="900" smtClean="0"/>
              <a:t>Business &amp; Legal Reports, Inc.</a:t>
            </a:r>
          </a:p>
          <a:p>
            <a:endParaRPr lang="en-US" altLang="en-US" smtClean="0">
              <a:latin typeface="Times New Roman" pitchFamily="18" charset="0"/>
            </a:endParaRPr>
          </a:p>
          <a:p>
            <a:endParaRPr lang="en-US" altLang="en-US" sz="1200" smtClean="0">
              <a:latin typeface="Times New Roman" pitchFamily="18" charset="0"/>
            </a:endParaRPr>
          </a:p>
        </p:txBody>
      </p:sp>
      <p:sp>
        <p:nvSpPr>
          <p:cNvPr id="70661" name="Slide Number Placeholder 4"/>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33F9E0F-29CA-42E8-B8C1-4B4E85C90EAE}" type="slidenum">
              <a:rPr lang="en-US" altLang="en-US" smtClean="0">
                <a:latin typeface="Times New Roman" pitchFamily="18" charset="0"/>
              </a:rPr>
              <a:pPr/>
              <a:t>29</a:t>
            </a:fld>
            <a:endParaRPr lang="en-US" alt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r>
              <a:rPr lang="en-US" altLang="en-US" smtClean="0"/>
              <a:t>If you have handouts, do not read straight from them. The audience does not know if they should read along with you or listen to you read.</a:t>
            </a:r>
          </a:p>
          <a:p>
            <a:r>
              <a:rPr lang="en-US" altLang="en-US" smtClean="0"/>
              <a:t>Do not put both hands in your pockets for long periods of time. This tends to make you look unprofessional. It is OK to put one hand in a pocket but ensure there is no loose change or keys to jingle around. This will distract the listeners.</a:t>
            </a:r>
          </a:p>
          <a:p>
            <a:r>
              <a:rPr lang="en-US" altLang="en-US" smtClean="0"/>
              <a:t>Do not wave a pointer around in the air like a wild knight branding a sword to slay a dragon. Use the pointer for what it is intended and then put it down, otherwise the audience will become fixated upon your “sword”, instead upon you.</a:t>
            </a:r>
          </a:p>
          <a:p>
            <a:r>
              <a:rPr lang="en-US" altLang="en-US" smtClean="0"/>
              <a:t>Do not lean on the podium for long periods. The audience will begin to wonder when you are going to fall over.</a:t>
            </a:r>
          </a:p>
          <a:p>
            <a:r>
              <a:rPr lang="en-US" altLang="en-US" smtClean="0"/>
              <a:t>Speak to the audience...NOT to the visual aids, such as flip charts or overheads. Also, do not stand between the visual aid and the audience.</a:t>
            </a:r>
          </a:p>
        </p:txBody>
      </p:sp>
      <p:sp>
        <p:nvSpPr>
          <p:cNvPr id="71684" name="Footer Placeholder 3"/>
          <p:cNvSpPr>
            <a:spLocks noGrp="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900" smtClean="0"/>
              <a:t>11006115 Copyright </a:t>
            </a:r>
            <a:r>
              <a:rPr lang="en-US" altLang="en-US" sz="900" smtClean="0">
                <a:latin typeface="Symbol" pitchFamily="18" charset="2"/>
              </a:rPr>
              <a:t>ã1999 </a:t>
            </a:r>
            <a:r>
              <a:rPr lang="en-US" altLang="en-US" sz="900" smtClean="0"/>
              <a:t>Business &amp; Legal Reports, Inc.</a:t>
            </a:r>
          </a:p>
          <a:p>
            <a:endParaRPr lang="en-US" altLang="en-US" smtClean="0">
              <a:latin typeface="Times New Roman" pitchFamily="18" charset="0"/>
            </a:endParaRPr>
          </a:p>
          <a:p>
            <a:endParaRPr lang="en-US" altLang="en-US" sz="1200" smtClean="0">
              <a:latin typeface="Times New Roman" pitchFamily="18" charset="0"/>
            </a:endParaRPr>
          </a:p>
        </p:txBody>
      </p:sp>
      <p:sp>
        <p:nvSpPr>
          <p:cNvPr id="71685" name="Slide Number Placeholder 4"/>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4869D84-EFA2-45E7-ADD6-CB005D9B6FFA}" type="slidenum">
              <a:rPr lang="en-US" altLang="en-US" smtClean="0">
                <a:latin typeface="Times New Roman" pitchFamily="18" charset="0"/>
              </a:rPr>
              <a:pPr/>
              <a:t>31</a:t>
            </a:fld>
            <a:endParaRPr lang="en-US" altLang="en-US"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r>
              <a:rPr lang="en-US" altLang="en-US" smtClean="0"/>
              <a:t>Speak clearly and loudly enough for all to hear. Do not speak in a monotone voice. Use inflection to emphasize your main points.</a:t>
            </a:r>
          </a:p>
          <a:p>
            <a:r>
              <a:rPr lang="en-US" altLang="en-US" smtClean="0"/>
              <a:t>The disadvantages of presentations is that people cannot see the punctuation and this can lead to misunderstandings. An effective way of overcoming this problem is to pause at the time when there would normally be punctuation marks.</a:t>
            </a:r>
          </a:p>
          <a:p>
            <a:r>
              <a:rPr lang="en-US" altLang="en-US" smtClean="0"/>
              <a:t>Learn the name of each participant as quickly as possible. Based upon the atmosphere you want to create, call them by their first names or by using Mr., Mrs., Miss, Ms.</a:t>
            </a:r>
          </a:p>
          <a:p>
            <a:r>
              <a:rPr lang="en-US" altLang="en-US" smtClean="0"/>
              <a:t>Tell them what name and title you prefer to be called.</a:t>
            </a:r>
          </a:p>
          <a:p>
            <a:r>
              <a:rPr lang="en-US" altLang="en-US" smtClean="0"/>
              <a:t>Listen intently to comments and opinions. By using a </a:t>
            </a:r>
            <a:r>
              <a:rPr lang="en-US" altLang="en-US" i="1" smtClean="0"/>
              <a:t>lateral thinking technique </a:t>
            </a:r>
            <a:r>
              <a:rPr lang="en-US" altLang="en-US" smtClean="0"/>
              <a:t>(adding to ideas rather than dismissing them), the audience will feel that their ideas, comments, and opinions are worthwhile.</a:t>
            </a:r>
          </a:p>
          <a:p>
            <a:r>
              <a:rPr lang="en-US" altLang="en-US" smtClean="0"/>
              <a:t>Circulate around the room as you speak. This movement creates a physical closeness to the audience.</a:t>
            </a:r>
          </a:p>
        </p:txBody>
      </p:sp>
      <p:sp>
        <p:nvSpPr>
          <p:cNvPr id="72708" name="Footer Placeholder 3"/>
          <p:cNvSpPr>
            <a:spLocks noGrp="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900" smtClean="0"/>
              <a:t>11006115 Copyright </a:t>
            </a:r>
            <a:r>
              <a:rPr lang="en-US" altLang="en-US" sz="900" smtClean="0">
                <a:latin typeface="Symbol" pitchFamily="18" charset="2"/>
              </a:rPr>
              <a:t>ã1999 </a:t>
            </a:r>
            <a:r>
              <a:rPr lang="en-US" altLang="en-US" sz="900" smtClean="0"/>
              <a:t>Business &amp; Legal Reports, Inc.</a:t>
            </a:r>
          </a:p>
          <a:p>
            <a:endParaRPr lang="en-US" altLang="en-US" smtClean="0">
              <a:latin typeface="Times New Roman" pitchFamily="18" charset="0"/>
            </a:endParaRPr>
          </a:p>
          <a:p>
            <a:endParaRPr lang="en-US" altLang="en-US" sz="1200" smtClean="0">
              <a:latin typeface="Times New Roman" pitchFamily="18" charset="0"/>
            </a:endParaRPr>
          </a:p>
        </p:txBody>
      </p:sp>
      <p:sp>
        <p:nvSpPr>
          <p:cNvPr id="72709" name="Slide Number Placeholder 4"/>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713147E-CF6B-40BE-899A-B15DA870DE5D}" type="slidenum">
              <a:rPr lang="en-US" altLang="en-US" smtClean="0">
                <a:latin typeface="Times New Roman" pitchFamily="18" charset="0"/>
              </a:rPr>
              <a:pPr/>
              <a:t>32</a:t>
            </a:fld>
            <a:endParaRPr lang="en-US" alt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smtClean="0"/>
              <a:t>List and discuss your objectives at the beginning of the presentation. Let the audience know how your presentation fits in with their goals. Discuss some of the fears and apprehensions that both you and the audience might have. Tell them what they should expect of you and how you will contribute to their goals.</a:t>
            </a:r>
          </a:p>
          <a:p>
            <a:r>
              <a:rPr lang="en-US" altLang="en-US" smtClean="0"/>
              <a:t>Vary your techniques (lecture, discussion, debate, films, slides, reading, etc.)</a:t>
            </a:r>
          </a:p>
          <a:p>
            <a:r>
              <a:rPr lang="en-US" altLang="en-US" smtClean="0"/>
              <a:t>Get to the presentation before your audience arrives; be the last one to leave.</a:t>
            </a:r>
          </a:p>
          <a:p>
            <a:r>
              <a:rPr lang="en-US" altLang="en-US" smtClean="0"/>
              <a:t>Be prepared to use an alternate approach if the one you've chosen seems to bog down. You should be confident enough with your own material so that the audience's interests and concerns, not the presentation outline, determines the format. Use your background, experience, and knowledge to interrelate your subject matter.</a:t>
            </a:r>
          </a:p>
        </p:txBody>
      </p:sp>
      <p:sp>
        <p:nvSpPr>
          <p:cNvPr id="73732" name="Footer Placeholder 3"/>
          <p:cNvSpPr>
            <a:spLocks noGrp="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900" smtClean="0"/>
              <a:t>11006115 Copyright </a:t>
            </a:r>
            <a:r>
              <a:rPr lang="en-US" altLang="en-US" sz="900" smtClean="0">
                <a:latin typeface="Symbol" pitchFamily="18" charset="2"/>
              </a:rPr>
              <a:t>ã1999 </a:t>
            </a:r>
            <a:r>
              <a:rPr lang="en-US" altLang="en-US" sz="900" smtClean="0"/>
              <a:t>Business &amp; Legal Reports, Inc.</a:t>
            </a:r>
          </a:p>
          <a:p>
            <a:endParaRPr lang="en-US" altLang="en-US" smtClean="0">
              <a:latin typeface="Times New Roman" pitchFamily="18" charset="0"/>
            </a:endParaRPr>
          </a:p>
          <a:p>
            <a:endParaRPr lang="en-US" altLang="en-US" sz="1200" smtClean="0">
              <a:latin typeface="Times New Roman" pitchFamily="18" charset="0"/>
            </a:endParaRPr>
          </a:p>
        </p:txBody>
      </p:sp>
      <p:sp>
        <p:nvSpPr>
          <p:cNvPr id="73733" name="Slide Number Placeholder 4"/>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1A9D085-F0F6-4F10-BA7A-D0A8984CD566}" type="slidenum">
              <a:rPr lang="en-US" altLang="en-US" smtClean="0">
                <a:latin typeface="Times New Roman" pitchFamily="18" charset="0"/>
              </a:rPr>
              <a:pPr/>
              <a:t>33</a:t>
            </a:fld>
            <a:endParaRPr lang="en-US" alt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endParaRPr lang="en-US" altLang="en-US" smtClean="0"/>
          </a:p>
        </p:txBody>
      </p:sp>
      <p:sp>
        <p:nvSpPr>
          <p:cNvPr id="47108" name="Footer Placeholder 3"/>
          <p:cNvSpPr>
            <a:spLocks noGrp="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900" smtClean="0"/>
              <a:t>11006115 Copyright </a:t>
            </a:r>
            <a:r>
              <a:rPr lang="en-US" altLang="en-US" sz="900" smtClean="0">
                <a:latin typeface="Symbol" pitchFamily="18" charset="2"/>
              </a:rPr>
              <a:t>ã1999 </a:t>
            </a:r>
            <a:r>
              <a:rPr lang="en-US" altLang="en-US" sz="900" smtClean="0"/>
              <a:t>Business &amp; Legal Reports, Inc.</a:t>
            </a:r>
          </a:p>
          <a:p>
            <a:endParaRPr lang="en-US" altLang="en-US" smtClean="0">
              <a:latin typeface="Times New Roman" pitchFamily="18" charset="0"/>
            </a:endParaRPr>
          </a:p>
          <a:p>
            <a:endParaRPr lang="en-US" altLang="en-US" sz="1200" smtClean="0">
              <a:latin typeface="Times New Roman" pitchFamily="18" charset="0"/>
            </a:endParaRPr>
          </a:p>
        </p:txBody>
      </p:sp>
      <p:sp>
        <p:nvSpPr>
          <p:cNvPr id="47109" name="Slide Number Placeholder 4"/>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6E0EBB7-60D2-47E9-9628-6CC8E7D07A3D}" type="slidenum">
              <a:rPr lang="en-US" altLang="en-US" smtClean="0">
                <a:latin typeface="Times New Roman" pitchFamily="18" charset="0"/>
              </a:rPr>
              <a:pPr/>
              <a:t>3</a:t>
            </a:fld>
            <a:endParaRPr lang="en-US" altLang="en-US"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r>
              <a:rPr lang="en-US" altLang="en-US" smtClean="0"/>
              <a:t>When writing on flip charts use no more than 7 lines of text per page and no more than 7 word per line (the 7 x 7 rule). Also, use bright and bold colors, and pictures as well as text.</a:t>
            </a:r>
          </a:p>
          <a:p>
            <a:r>
              <a:rPr lang="en-US" altLang="en-US" smtClean="0"/>
              <a:t>Consider the time of day and how long you have got for your talk. Time of day can affect the audience. After lunch is known as the graveyard section in training and speaking circles as audiences will feel more like a nap than attending a presentation.</a:t>
            </a:r>
          </a:p>
          <a:p>
            <a:r>
              <a:rPr lang="en-US" altLang="en-US" smtClean="0"/>
              <a:t>Most people find that if they practice in their head, the actual talk will take about 25 percent longer. Using a flip chart or other visual aids also adds to the time. Remember — </a:t>
            </a:r>
            <a:r>
              <a:rPr lang="en-US" altLang="en-US" b="1" smtClean="0"/>
              <a:t>it is better to finish slightly early than to overrun.</a:t>
            </a:r>
            <a:endParaRPr lang="en-US" altLang="en-US" smtClean="0"/>
          </a:p>
          <a:p>
            <a:endParaRPr lang="en-US" altLang="en-US" smtClean="0"/>
          </a:p>
          <a:p>
            <a:endParaRPr lang="en-US" altLang="en-US" smtClean="0"/>
          </a:p>
          <a:p>
            <a:endParaRPr lang="en-US" altLang="en-US" smtClean="0"/>
          </a:p>
          <a:p>
            <a:endParaRPr lang="en-US" altLang="en-US" smtClean="0"/>
          </a:p>
        </p:txBody>
      </p:sp>
      <p:sp>
        <p:nvSpPr>
          <p:cNvPr id="74756" name="Footer Placeholder 3"/>
          <p:cNvSpPr>
            <a:spLocks noGrp="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900" smtClean="0"/>
              <a:t>11006115 Copyright </a:t>
            </a:r>
            <a:r>
              <a:rPr lang="en-US" altLang="en-US" sz="900" smtClean="0">
                <a:latin typeface="Symbol" pitchFamily="18" charset="2"/>
              </a:rPr>
              <a:t>ã1999 </a:t>
            </a:r>
            <a:r>
              <a:rPr lang="en-US" altLang="en-US" sz="900" smtClean="0"/>
              <a:t>Business &amp; Legal Reports, Inc.</a:t>
            </a:r>
          </a:p>
          <a:p>
            <a:endParaRPr lang="en-US" altLang="en-US" smtClean="0">
              <a:latin typeface="Times New Roman" pitchFamily="18" charset="0"/>
            </a:endParaRPr>
          </a:p>
          <a:p>
            <a:endParaRPr lang="en-US" altLang="en-US" sz="1200" smtClean="0">
              <a:latin typeface="Times New Roman" pitchFamily="18" charset="0"/>
            </a:endParaRPr>
          </a:p>
        </p:txBody>
      </p:sp>
      <p:sp>
        <p:nvSpPr>
          <p:cNvPr id="74757" name="Slide Number Placeholder 4"/>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571DBC5-03DD-4C42-B30C-D1F4BB76C452}" type="slidenum">
              <a:rPr lang="en-US" altLang="en-US" smtClean="0">
                <a:latin typeface="Times New Roman" pitchFamily="18" charset="0"/>
              </a:rPr>
              <a:pPr/>
              <a:t>34</a:t>
            </a:fld>
            <a:endParaRPr lang="en-US" altLang="en-U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r>
              <a:rPr lang="en-US" altLang="en-US" smtClean="0"/>
              <a:t>Assessment is intended to answer the question "have students learned?" Teachers use assessment to determine the effectiveness of instruction and to guide future learning. Teachers analyze the results of assessment to determine which students require further instruction and to reflect on their practice in order to improve student learning.</a:t>
            </a:r>
          </a:p>
          <a:p>
            <a:r>
              <a:rPr lang="en-US" altLang="en-US" smtClean="0"/>
              <a:t>For the student, assessment is beneficial because it provides timely constructive feedback about their understanding. Students use this feedback to adjust their learning and to identify areas for further growth.</a:t>
            </a:r>
          </a:p>
          <a:p>
            <a:endParaRPr lang="en-US" altLang="en-US" smtClean="0"/>
          </a:p>
        </p:txBody>
      </p:sp>
      <p:sp>
        <p:nvSpPr>
          <p:cNvPr id="75780" name="Footer Placeholder 3"/>
          <p:cNvSpPr>
            <a:spLocks noGrp="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900" smtClean="0"/>
              <a:t>11006115 Copyright </a:t>
            </a:r>
            <a:r>
              <a:rPr lang="en-US" altLang="en-US" sz="900" smtClean="0">
                <a:latin typeface="Symbol" pitchFamily="18" charset="2"/>
              </a:rPr>
              <a:t>ã1999 </a:t>
            </a:r>
            <a:r>
              <a:rPr lang="en-US" altLang="en-US" sz="900" smtClean="0"/>
              <a:t>Business &amp; Legal Reports, Inc.</a:t>
            </a:r>
          </a:p>
          <a:p>
            <a:endParaRPr lang="en-US" altLang="en-US" smtClean="0">
              <a:latin typeface="Times New Roman" pitchFamily="18" charset="0"/>
            </a:endParaRPr>
          </a:p>
          <a:p>
            <a:endParaRPr lang="en-US" altLang="en-US" sz="1200" smtClean="0">
              <a:latin typeface="Times New Roman" pitchFamily="18" charset="0"/>
            </a:endParaRPr>
          </a:p>
        </p:txBody>
      </p:sp>
      <p:sp>
        <p:nvSpPr>
          <p:cNvPr id="75781" name="Slide Number Placeholder 4"/>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3ABFCF8-1D65-4FCF-8B28-27E4A144AFCD}" type="slidenum">
              <a:rPr lang="en-US" altLang="en-US" smtClean="0">
                <a:latin typeface="Times New Roman" pitchFamily="18" charset="0"/>
              </a:rPr>
              <a:pPr/>
              <a:t>35</a:t>
            </a:fld>
            <a:endParaRPr lang="en-US" altLang="en-US"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900" smtClean="0"/>
              <a:t>11006115 Copyright </a:t>
            </a:r>
            <a:r>
              <a:rPr lang="en-US" altLang="en-US" sz="900" smtClean="0">
                <a:latin typeface="Symbol" pitchFamily="18" charset="2"/>
              </a:rPr>
              <a:t>ã1999 </a:t>
            </a:r>
            <a:r>
              <a:rPr lang="en-US" altLang="en-US" sz="900" smtClean="0"/>
              <a:t>Business &amp; Legal Reports, Inc.</a:t>
            </a:r>
          </a:p>
          <a:p>
            <a:endParaRPr lang="en-US" altLang="en-US" smtClean="0">
              <a:latin typeface="Times New Roman" pitchFamily="18" charset="0"/>
            </a:endParaRPr>
          </a:p>
          <a:p>
            <a:endParaRPr lang="en-US" altLang="en-US" sz="1200" smtClean="0">
              <a:latin typeface="Times New Roman" pitchFamily="18" charset="0"/>
            </a:endParaRPr>
          </a:p>
        </p:txBody>
      </p:sp>
      <p:sp>
        <p:nvSpPr>
          <p:cNvPr id="76803"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EE23601-6443-4A2A-8847-D8E9AE568128}" type="slidenum">
              <a:rPr lang="en-US" altLang="en-US" smtClean="0">
                <a:latin typeface="Times New Roman" pitchFamily="18" charset="0"/>
              </a:rPr>
              <a:pPr/>
              <a:t>38</a:t>
            </a:fld>
            <a:endParaRPr lang="en-US" altLang="en-US" smtClean="0">
              <a:latin typeface="Times New Roman" pitchFamily="18" charset="0"/>
            </a:endParaRPr>
          </a:p>
        </p:txBody>
      </p:sp>
      <p:sp>
        <p:nvSpPr>
          <p:cNvPr id="76804" name="Rectangle 2"/>
          <p:cNvSpPr>
            <a:spLocks noChangeArrowheads="1" noTextEdit="1"/>
          </p:cNvSpPr>
          <p:nvPr>
            <p:ph type="sldImg"/>
          </p:nvPr>
        </p:nvSpPr>
        <p:spPr>
          <a:ln/>
        </p:spPr>
      </p:sp>
      <p:sp>
        <p:nvSpPr>
          <p:cNvPr id="76805" name="Rectangle 3"/>
          <p:cNvSpPr>
            <a:spLocks noGrp="1" noChangeArrowheads="1"/>
          </p:cNvSpPr>
          <p:nvPr>
            <p:ph type="body" idx="1"/>
          </p:nvPr>
        </p:nvSpPr>
        <p:spPr>
          <a:noFill/>
        </p:spPr>
        <p:txBody>
          <a:bodyPr/>
          <a:lstStyle/>
          <a:p>
            <a:pPr>
              <a:buFontTx/>
              <a:buNone/>
            </a:pPr>
            <a:endParaRPr lang="en-US" altLang="en-US" smtClean="0"/>
          </a:p>
          <a:p>
            <a:pPr>
              <a:buFontTx/>
              <a:buNone/>
            </a:pPr>
            <a:endParaRPr lang="en-US" altLang="en-US" smtClean="0"/>
          </a:p>
          <a:p>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200" smtClean="0"/>
              <a:t>11006115 Copyright </a:t>
            </a:r>
            <a:r>
              <a:rPr lang="en-US" altLang="en-US" sz="1200" smtClean="0">
                <a:latin typeface="Symbol" pitchFamily="18" charset="2"/>
              </a:rPr>
              <a:t>ã1999 </a:t>
            </a:r>
            <a:r>
              <a:rPr lang="en-US" altLang="en-US" sz="1200" smtClean="0"/>
              <a:t>Business &amp; Legal Reports, Inc.</a:t>
            </a:r>
          </a:p>
          <a:p>
            <a:endParaRPr lang="en-US" altLang="en-US" smtClean="0">
              <a:latin typeface="Times New Roman" pitchFamily="18" charset="0"/>
            </a:endParaRPr>
          </a:p>
          <a:p>
            <a:endParaRPr lang="en-US" altLang="en-US" sz="1200" smtClean="0">
              <a:latin typeface="Times New Roman" pitchFamily="18" charset="0"/>
            </a:endParaRPr>
          </a:p>
        </p:txBody>
      </p:sp>
      <p:sp>
        <p:nvSpPr>
          <p:cNvPr id="7782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CAEF24-6806-47DA-94F5-9F3BF2ADB9FE}" type="slidenum">
              <a:rPr lang="en-US" altLang="en-US" smtClean="0">
                <a:latin typeface="Times New Roman" pitchFamily="18" charset="0"/>
              </a:rPr>
              <a:pPr/>
              <a:t>39</a:t>
            </a:fld>
            <a:endParaRPr lang="en-US" altLang="en-US" smtClean="0">
              <a:latin typeface="Times New Roman" pitchFamily="18" charset="0"/>
            </a:endParaRPr>
          </a:p>
        </p:txBody>
      </p:sp>
      <p:sp>
        <p:nvSpPr>
          <p:cNvPr id="77828" name="Rectangle 2"/>
          <p:cNvSpPr>
            <a:spLocks noChangeArrowheads="1" noTextEdit="1"/>
          </p:cNvSpPr>
          <p:nvPr>
            <p:ph type="sldImg"/>
          </p:nvPr>
        </p:nvSpPr>
        <p:spPr>
          <a:ln/>
        </p:spPr>
      </p:sp>
      <p:sp>
        <p:nvSpPr>
          <p:cNvPr id="7782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altLang="en-US" smtClean="0"/>
              <a:t>	OSHA is here to assist you in preventing injuries by providing training and assistance to ALL individuals. For more in formation please contact OSHA.</a:t>
            </a:r>
          </a:p>
          <a:p>
            <a:pPr>
              <a:buFontTx/>
              <a:buNone/>
            </a:pPr>
            <a:endParaRPr lang="en-US" altLang="en-US" smtClean="0"/>
          </a:p>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p:txBody>
          <a:bodyPr/>
          <a:lstStyle/>
          <a:p>
            <a:pPr marL="0" indent="0">
              <a:buFontTx/>
              <a:buNone/>
              <a:defRPr/>
            </a:pPr>
            <a:r>
              <a:rPr lang="en-US" dirty="0" smtClean="0"/>
              <a:t>What are all these titles we use to describe ourselves and others, whose job is to guide learners to reach a learning objective? It seems as if every organization has its own title. For a starter, a brief definition of the major terms:</a:t>
            </a:r>
          </a:p>
          <a:p>
            <a:pPr>
              <a:defRPr/>
            </a:pPr>
            <a:r>
              <a:rPr lang="en-US" b="1" dirty="0" smtClean="0"/>
              <a:t>Trainer</a:t>
            </a:r>
            <a:r>
              <a:rPr lang="en-US" b="1" dirty="0" smtClean="0">
                <a:solidFill>
                  <a:srgbClr val="C00000"/>
                </a:solidFill>
              </a:rPr>
              <a:t>: </a:t>
            </a:r>
            <a:r>
              <a:rPr lang="en-US" dirty="0" smtClean="0">
                <a:solidFill>
                  <a:srgbClr val="C00000"/>
                </a:solidFill>
              </a:rPr>
              <a:t>Directs the growth of learners by making them qualified or proficient in a skill or task.</a:t>
            </a:r>
          </a:p>
          <a:p>
            <a:pPr>
              <a:defRPr/>
            </a:pPr>
            <a:r>
              <a:rPr lang="en-US" b="1" dirty="0" smtClean="0">
                <a:solidFill>
                  <a:srgbClr val="C00000"/>
                </a:solidFill>
              </a:rPr>
              <a:t>Instructor</a:t>
            </a:r>
            <a:r>
              <a:rPr lang="en-US" b="1" dirty="0" smtClean="0"/>
              <a:t>: </a:t>
            </a:r>
            <a:r>
              <a:rPr lang="en-US" dirty="0" smtClean="0"/>
              <a:t>Gives knowledge or information to learners in a systematic manner.</a:t>
            </a:r>
          </a:p>
          <a:p>
            <a:pPr>
              <a:defRPr/>
            </a:pPr>
            <a:r>
              <a:rPr lang="en-US" b="1" dirty="0" smtClean="0"/>
              <a:t>Coach: </a:t>
            </a:r>
            <a:r>
              <a:rPr lang="en-US" dirty="0" smtClean="0"/>
              <a:t>Instructs, demonstrates, directs, guides, and prompts learners. Generally concerned with methods rather than concepts.</a:t>
            </a:r>
          </a:p>
          <a:p>
            <a:pPr>
              <a:defRPr/>
            </a:pPr>
            <a:r>
              <a:rPr lang="en-US" b="1" dirty="0" smtClean="0"/>
              <a:t>Facilitator: </a:t>
            </a:r>
            <a:r>
              <a:rPr lang="en-US" dirty="0" smtClean="0"/>
              <a:t>Makes it easier for learners to learn. Guides a team towards the results for which it exists to achieve and then the team maintains or improves its competency for continuing to achieve results.</a:t>
            </a:r>
          </a:p>
          <a:p>
            <a:pPr marL="0" indent="0">
              <a:buFontTx/>
              <a:buNone/>
              <a:defRPr/>
            </a:pPr>
            <a:r>
              <a:rPr lang="en-US" dirty="0" smtClean="0"/>
              <a:t>Now, does all the above sound like your job description? If not, it should for this is what a trainer is and does. To keep it simple, this guide will use the term </a:t>
            </a:r>
            <a:r>
              <a:rPr lang="en-US" b="1" i="1" dirty="0" smtClean="0"/>
              <a:t>trainer</a:t>
            </a:r>
            <a:r>
              <a:rPr lang="en-US" dirty="0" smtClean="0"/>
              <a:t>.</a:t>
            </a:r>
          </a:p>
          <a:p>
            <a:pPr>
              <a:defRPr/>
            </a:pPr>
            <a:r>
              <a:rPr lang="en-US" dirty="0" smtClean="0"/>
              <a:t>Just as an actor has a repertoire of skills to perform on-stage, a trainer needs a repertoire of skills for helpings others to learn. Some of these skills may come naturally, while others must be practiced and learned. Although most of these skill are based on scientific fact or theory, knowing when and how to use them is more of an art. </a:t>
            </a:r>
          </a:p>
          <a:p>
            <a:pPr>
              <a:defRPr/>
            </a:pPr>
            <a:endParaRPr lang="en-US" dirty="0" smtClean="0"/>
          </a:p>
        </p:txBody>
      </p:sp>
      <p:sp>
        <p:nvSpPr>
          <p:cNvPr id="48132" name="Footer Placeholder 3"/>
          <p:cNvSpPr>
            <a:spLocks noGrp="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900" smtClean="0"/>
              <a:t>11006115 Copyright </a:t>
            </a:r>
            <a:r>
              <a:rPr lang="en-US" altLang="en-US" sz="900" smtClean="0">
                <a:latin typeface="Symbol" pitchFamily="18" charset="2"/>
              </a:rPr>
              <a:t>ã1999 </a:t>
            </a:r>
            <a:r>
              <a:rPr lang="en-US" altLang="en-US" sz="900" smtClean="0"/>
              <a:t>Business &amp; Legal Reports, Inc.</a:t>
            </a:r>
          </a:p>
          <a:p>
            <a:endParaRPr lang="en-US" altLang="en-US" smtClean="0">
              <a:latin typeface="Times New Roman" pitchFamily="18" charset="0"/>
            </a:endParaRPr>
          </a:p>
          <a:p>
            <a:endParaRPr lang="en-US" altLang="en-US" sz="1200" smtClean="0">
              <a:latin typeface="Times New Roman" pitchFamily="18" charset="0"/>
            </a:endParaRPr>
          </a:p>
        </p:txBody>
      </p:sp>
      <p:sp>
        <p:nvSpPr>
          <p:cNvPr id="48133" name="Slide Number Placeholder 4"/>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0662F00-2CF7-41CB-9340-F8885F950242}" type="slidenum">
              <a:rPr lang="en-US" altLang="en-US" smtClean="0">
                <a:latin typeface="Times New Roman" pitchFamily="18" charset="0"/>
              </a:rPr>
              <a:pPr/>
              <a:t>4</a:t>
            </a:fld>
            <a:endParaRPr lang="en-US" alt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r>
              <a:rPr lang="en-US" altLang="en-US" smtClean="0"/>
              <a:t>The learning platform is brought to life by skillful trainers. Skillful means involvement is the focus, rather than favorable impressions such as oratorical skills. You should be less concerned with platform skills and more concerned with skills that facilitate learning. The days of long </a:t>
            </a:r>
            <a:r>
              <a:rPr lang="en-US" altLang="en-US" smtClean="0">
                <a:hlinkClick r:id="rId3" action="ppaction://hlinkfile"/>
              </a:rPr>
              <a:t>lectures</a:t>
            </a:r>
            <a:r>
              <a:rPr lang="en-US" altLang="en-US" smtClean="0"/>
              <a:t> are over! Learning is achieved by focusing on the learners. If you want someone to put on a great show, then hire a struggling actor. They can sometimes be cheaper than a good trainer. Good trainers bring a poorly designed course to life and make a well constructed course great.</a:t>
            </a:r>
          </a:p>
        </p:txBody>
      </p:sp>
      <p:sp>
        <p:nvSpPr>
          <p:cNvPr id="49156" name="Footer Placeholder 3"/>
          <p:cNvSpPr>
            <a:spLocks noGrp="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900" smtClean="0"/>
              <a:t>11006115 Copyright </a:t>
            </a:r>
            <a:r>
              <a:rPr lang="en-US" altLang="en-US" sz="900" smtClean="0">
                <a:latin typeface="Symbol" pitchFamily="18" charset="2"/>
              </a:rPr>
              <a:t>ã1999 </a:t>
            </a:r>
            <a:r>
              <a:rPr lang="en-US" altLang="en-US" sz="900" smtClean="0"/>
              <a:t>Business &amp; Legal Reports, Inc.</a:t>
            </a:r>
          </a:p>
          <a:p>
            <a:endParaRPr lang="en-US" altLang="en-US" smtClean="0">
              <a:latin typeface="Times New Roman" pitchFamily="18" charset="0"/>
            </a:endParaRPr>
          </a:p>
          <a:p>
            <a:endParaRPr lang="en-US" altLang="en-US" sz="1200" smtClean="0">
              <a:latin typeface="Times New Roman" pitchFamily="18" charset="0"/>
            </a:endParaRPr>
          </a:p>
        </p:txBody>
      </p:sp>
      <p:sp>
        <p:nvSpPr>
          <p:cNvPr id="49157" name="Slide Number Placeholder 4"/>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C786877-BE43-4532-A9ED-0979B5EA443B}" type="slidenum">
              <a:rPr lang="en-US" altLang="en-US" smtClean="0">
                <a:latin typeface="Times New Roman" pitchFamily="18" charset="0"/>
              </a:rPr>
              <a:pPr/>
              <a:t>7</a:t>
            </a:fld>
            <a:endParaRPr lang="en-US" alt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1" dirty="0" smtClean="0"/>
              <a:t>Knowledge</a:t>
            </a:r>
            <a:r>
              <a:rPr lang="en-US" dirty="0" smtClean="0"/>
              <a:t>: Know the subject matter, provide leadership, model the desired behavior, and adapt to the learners' needs and preferences.</a:t>
            </a:r>
          </a:p>
          <a:p>
            <a:pPr>
              <a:defRPr/>
            </a:pPr>
            <a:r>
              <a:rPr lang="en-US" b="1" dirty="0" smtClean="0"/>
              <a:t>Environment</a:t>
            </a:r>
            <a:r>
              <a:rPr lang="en-US" dirty="0" smtClean="0"/>
              <a:t>: Have the tools to transfer the subject matter to the learners such computers and software for computer classes, find adequate classroom space, and ensure the courseware, such as lesson plans and training aids, are on hand. Fuse the training tools with to the needs of the learners.</a:t>
            </a:r>
          </a:p>
          <a:p>
            <a:pPr>
              <a:defRPr/>
            </a:pPr>
            <a:r>
              <a:rPr lang="en-US" b="1" dirty="0" smtClean="0"/>
              <a:t>Involvement Skills</a:t>
            </a:r>
            <a:r>
              <a:rPr lang="en-US" dirty="0" smtClean="0"/>
              <a:t>: Know the learners. Easy enough, you say, "I have a student roster that lists their names, departments for which they work, and I always ask them to give a short introduction about themselves at the beginning of the class." But, do you really </a:t>
            </a:r>
            <a:r>
              <a:rPr lang="en-US" i="1" dirty="0" smtClean="0"/>
              <a:t>know</a:t>
            </a:r>
            <a:r>
              <a:rPr lang="en-US" dirty="0" smtClean="0"/>
              <a:t> your learners? What are their real goals for being in the classroom? What are their </a:t>
            </a:r>
            <a:r>
              <a:rPr lang="en-US" dirty="0" smtClean="0">
                <a:hlinkClick r:id="rId3" action="ppaction://hlinkfile"/>
              </a:rPr>
              <a:t>learning preferences</a:t>
            </a:r>
            <a:r>
              <a:rPr lang="en-US" dirty="0" smtClean="0"/>
              <a:t>? What tools do they need to help them succeed? What are some of the </a:t>
            </a:r>
            <a:r>
              <a:rPr lang="en-US" dirty="0" smtClean="0">
                <a:hlinkClick r:id="rId4" action="ppaction://hlinkfile"/>
              </a:rPr>
              <a:t>affective-tools</a:t>
            </a:r>
            <a:r>
              <a:rPr lang="en-US" dirty="0" smtClean="0"/>
              <a:t> that will help your learners succeed in the learning environment you have been charged with? You must also coach the learners to become self-directed, intrinsically motivated, goal oriented, and open to learning.</a:t>
            </a:r>
          </a:p>
          <a:p>
            <a:pPr marL="0" indent="0">
              <a:buFontTx/>
              <a:buNone/>
              <a:defRPr/>
            </a:pPr>
            <a:endParaRPr lang="en-US" dirty="0"/>
          </a:p>
        </p:txBody>
      </p:sp>
      <p:sp>
        <p:nvSpPr>
          <p:cNvPr id="50180" name="Footer Placeholder 3"/>
          <p:cNvSpPr>
            <a:spLocks noGrp="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900" smtClean="0"/>
              <a:t>11006115 Copyright </a:t>
            </a:r>
            <a:r>
              <a:rPr lang="en-US" altLang="en-US" sz="900" smtClean="0">
                <a:latin typeface="Symbol" pitchFamily="18" charset="2"/>
              </a:rPr>
              <a:t>ã1999 </a:t>
            </a:r>
            <a:r>
              <a:rPr lang="en-US" altLang="en-US" sz="900" smtClean="0"/>
              <a:t>Business &amp; Legal Reports, Inc.</a:t>
            </a:r>
          </a:p>
          <a:p>
            <a:endParaRPr lang="en-US" altLang="en-US" smtClean="0">
              <a:latin typeface="Times New Roman" pitchFamily="18" charset="0"/>
            </a:endParaRPr>
          </a:p>
          <a:p>
            <a:endParaRPr lang="en-US" altLang="en-US" sz="1200" smtClean="0">
              <a:latin typeface="Times New Roman" pitchFamily="18" charset="0"/>
            </a:endParaRPr>
          </a:p>
        </p:txBody>
      </p:sp>
      <p:sp>
        <p:nvSpPr>
          <p:cNvPr id="50181" name="Slide Number Placeholder 4"/>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BF48DFC-01B2-48E2-8B46-9788CB32E4A4}" type="slidenum">
              <a:rPr lang="en-US" altLang="en-US" smtClean="0">
                <a:latin typeface="Times New Roman" pitchFamily="18" charset="0"/>
              </a:rPr>
              <a:pPr/>
              <a:t>8</a:t>
            </a:fld>
            <a:endParaRPr lang="en-US" alt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0" indent="0">
              <a:buFontTx/>
              <a:buNone/>
              <a:defRPr/>
            </a:pPr>
            <a:r>
              <a:rPr lang="en-US" dirty="0" smtClean="0"/>
              <a:t>Our brain is divided into two hemispheres — the left brain and the right brain. The left side of a brain is the Dr. Spock of Star Trek (the logical side), while our right side is our Henry David Thoreau (the creative side). </a:t>
            </a:r>
          </a:p>
          <a:p>
            <a:pPr>
              <a:defRPr/>
            </a:pPr>
            <a:r>
              <a:rPr lang="en-US" dirty="0" smtClean="0"/>
              <a:t>Note that both sides of the brain work together as they are not completely divided; however, depending on the task at hand, one half is normally considered more dominant. Thus the idea is to actively engage both halves equally.</a:t>
            </a:r>
          </a:p>
          <a:p>
            <a:pPr>
              <a:defRPr/>
            </a:pPr>
            <a:r>
              <a:rPr lang="en-US" dirty="0" smtClean="0"/>
              <a:t>Our left hemisphere characteristics include: judgmental, linear, logical, systematic, and verbal. It provides:</a:t>
            </a:r>
          </a:p>
          <a:p>
            <a:pPr lvl="1">
              <a:defRPr/>
            </a:pPr>
            <a:r>
              <a:rPr lang="en-US" dirty="0" smtClean="0"/>
              <a:t>Time orientation</a:t>
            </a:r>
          </a:p>
          <a:p>
            <a:pPr lvl="1">
              <a:defRPr/>
            </a:pPr>
            <a:r>
              <a:rPr lang="en-US" dirty="0" smtClean="0"/>
              <a:t>Language skills</a:t>
            </a:r>
          </a:p>
          <a:p>
            <a:pPr lvl="1">
              <a:defRPr/>
            </a:pPr>
            <a:r>
              <a:rPr lang="en-US" dirty="0" smtClean="0"/>
              <a:t>Mathematics</a:t>
            </a:r>
          </a:p>
          <a:p>
            <a:pPr lvl="1">
              <a:defRPr/>
            </a:pPr>
            <a:r>
              <a:rPr lang="en-US" dirty="0" smtClean="0"/>
              <a:t>Sequential processing</a:t>
            </a:r>
          </a:p>
          <a:p>
            <a:pPr lvl="1">
              <a:defRPr/>
            </a:pPr>
            <a:r>
              <a:rPr lang="en-US" dirty="0" smtClean="0"/>
              <a:t>Analysis</a:t>
            </a:r>
          </a:p>
          <a:p>
            <a:pPr lvl="1">
              <a:defRPr/>
            </a:pPr>
            <a:r>
              <a:rPr lang="en-US" dirty="0" smtClean="0"/>
              <a:t>Detail</a:t>
            </a:r>
          </a:p>
          <a:p>
            <a:pPr>
              <a:defRPr/>
            </a:pPr>
            <a:r>
              <a:rPr lang="en-US" dirty="0" smtClean="0"/>
              <a:t>Our right hemisphere characteristics include: creative, intuitive, holistic, playful, and visual. It provides these functions:</a:t>
            </a:r>
          </a:p>
          <a:p>
            <a:pPr lvl="1">
              <a:defRPr/>
            </a:pPr>
            <a:r>
              <a:rPr lang="en-US" dirty="0" smtClean="0"/>
              <a:t>Emotion</a:t>
            </a:r>
          </a:p>
          <a:p>
            <a:pPr lvl="1">
              <a:defRPr/>
            </a:pPr>
            <a:r>
              <a:rPr lang="en-US" dirty="0" err="1" smtClean="0"/>
              <a:t>Visuospatial</a:t>
            </a:r>
            <a:r>
              <a:rPr lang="en-US" dirty="0" smtClean="0"/>
              <a:t> orientation</a:t>
            </a:r>
          </a:p>
          <a:p>
            <a:pPr lvl="1">
              <a:defRPr/>
            </a:pPr>
            <a:r>
              <a:rPr lang="en-US" dirty="0" smtClean="0"/>
              <a:t>Art and pattern awareness</a:t>
            </a:r>
          </a:p>
          <a:p>
            <a:pPr lvl="1">
              <a:defRPr/>
            </a:pPr>
            <a:r>
              <a:rPr lang="en-US" dirty="0" smtClean="0"/>
              <a:t>Intuition</a:t>
            </a:r>
          </a:p>
          <a:p>
            <a:pPr lvl="1">
              <a:defRPr/>
            </a:pPr>
            <a:r>
              <a:rPr lang="en-US" dirty="0" smtClean="0"/>
              <a:t>Kinesthetic</a:t>
            </a:r>
          </a:p>
          <a:p>
            <a:pPr lvl="1">
              <a:defRPr/>
            </a:pPr>
            <a:r>
              <a:rPr lang="en-US" dirty="0" smtClean="0"/>
              <a:t>Synthesis of information</a:t>
            </a:r>
          </a:p>
          <a:p>
            <a:pPr lvl="1">
              <a:defRPr/>
            </a:pPr>
            <a:r>
              <a:rPr lang="en-US" dirty="0" smtClean="0"/>
              <a:t>Interpersonal</a:t>
            </a:r>
          </a:p>
          <a:p>
            <a:pPr>
              <a:defRPr/>
            </a:pPr>
            <a:r>
              <a:rPr lang="en-US" dirty="0" smtClean="0"/>
              <a:t>Learning should be orchestrated so that both the left and right sides of the brain cooperate equally. You must combine the technical step-by-step side of the learning objective with interpersonal and experimental activities so that both sides of the brain become involved in mastering the subject matter.</a:t>
            </a:r>
          </a:p>
          <a:p>
            <a:pPr>
              <a:defRPr/>
            </a:pPr>
            <a:r>
              <a:rPr lang="en-US" dirty="0" smtClean="0"/>
              <a:t>Using both sides of the brain to learn a new skill aids us in learning it faster and retaining it longer. Note that the left and right brain theory is quite similar to the </a:t>
            </a:r>
            <a:r>
              <a:rPr lang="en-US" dirty="0" smtClean="0">
                <a:hlinkClick r:id="rId3" action="ppaction://hlinkfile"/>
              </a:rPr>
              <a:t>Three Representational Modes</a:t>
            </a:r>
            <a:r>
              <a:rPr lang="en-US" dirty="0" smtClean="0"/>
              <a:t> (linguistic, nonlinguistic, and affective). </a:t>
            </a:r>
          </a:p>
          <a:p>
            <a:pPr>
              <a:defRPr/>
            </a:pPr>
            <a:endParaRPr lang="en-US" dirty="0"/>
          </a:p>
        </p:txBody>
      </p:sp>
      <p:sp>
        <p:nvSpPr>
          <p:cNvPr id="51204" name="Footer Placeholder 3"/>
          <p:cNvSpPr>
            <a:spLocks noGrp="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900" smtClean="0"/>
              <a:t>11006115 Copyright </a:t>
            </a:r>
            <a:r>
              <a:rPr lang="en-US" altLang="en-US" sz="900" smtClean="0">
                <a:latin typeface="Symbol" pitchFamily="18" charset="2"/>
              </a:rPr>
              <a:t>ã1999 </a:t>
            </a:r>
            <a:r>
              <a:rPr lang="en-US" altLang="en-US" sz="900" smtClean="0"/>
              <a:t>Business &amp; Legal Reports, Inc.</a:t>
            </a:r>
          </a:p>
          <a:p>
            <a:endParaRPr lang="en-US" altLang="en-US" smtClean="0">
              <a:latin typeface="Times New Roman" pitchFamily="18" charset="0"/>
            </a:endParaRPr>
          </a:p>
          <a:p>
            <a:endParaRPr lang="en-US" altLang="en-US" sz="1200" smtClean="0">
              <a:latin typeface="Times New Roman" pitchFamily="18" charset="0"/>
            </a:endParaRPr>
          </a:p>
        </p:txBody>
      </p:sp>
      <p:sp>
        <p:nvSpPr>
          <p:cNvPr id="51205" name="Slide Number Placeholder 4"/>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85CA27F-78E6-43A1-98FC-D7FEE2FAD7AB}" type="slidenum">
              <a:rPr lang="en-US" altLang="en-US" smtClean="0">
                <a:latin typeface="Times New Roman" pitchFamily="18" charset="0"/>
              </a:rPr>
              <a:pPr/>
              <a:t>9</a:t>
            </a:fld>
            <a:endParaRPr lang="en-US" alt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In a good learning organization, learning generally goes through a process (based upon Hershey and Blanchard's Situational Leadership Model) similar to this:</a:t>
            </a:r>
          </a:p>
          <a:p>
            <a:pPr>
              <a:defRPr/>
            </a:pPr>
            <a:r>
              <a:rPr lang="en-US" dirty="0" smtClean="0"/>
              <a:t>The learner starts the training as a beginner. She is very enthusiastic to learn a new skill. She may be somewhat apprehensive because she is about to enter a </a:t>
            </a:r>
            <a:r>
              <a:rPr lang="en-US" i="1" dirty="0" smtClean="0"/>
              <a:t>change process</a:t>
            </a:r>
            <a:r>
              <a:rPr lang="en-US" dirty="0" smtClean="0"/>
              <a:t>. She needs clear instructions because the task is new, and just a little bit of support to calm the stress of change.</a:t>
            </a:r>
          </a:p>
          <a:p>
            <a:pPr>
              <a:defRPr/>
            </a:pPr>
            <a:r>
              <a:rPr lang="en-US" dirty="0" smtClean="0"/>
              <a:t>The level of guidance from the trainer becomes somewhat less so that the learner may experiment with the learning style that works best for her. She has now reached failure a few times in the process. Although the trainer still provides a lot of technical support, emotional support must increase to keep her confidence high. This normally becomes one of the toughest time for the trainer as he has to provide technical support and emotional support. Technical support is needed so that the failures do not become learned. Emotional support is required so that the learner does not give up. The emotional feedback needs to be specific, such as: “You did an excellent job with the..., now you need to...”; </a:t>
            </a:r>
            <a:r>
              <a:rPr lang="en-US" b="1" dirty="0" smtClean="0"/>
              <a:t>not:</a:t>
            </a:r>
            <a:r>
              <a:rPr lang="en-US" dirty="0" smtClean="0"/>
              <a:t> “You are doing just fine. Keep trying.”</a:t>
            </a:r>
          </a:p>
          <a:p>
            <a:pPr>
              <a:defRPr/>
            </a:pPr>
            <a:r>
              <a:rPr lang="en-US" dirty="0" smtClean="0"/>
              <a:t>At this point, the learner has become capable in performing her new skill. The amount of guidance drops to just a few pointers so that the learner can experiment with her new skill. But she is still not sure of herself! The amount of emotional support stays high to help build up her confidence.</a:t>
            </a:r>
          </a:p>
          <a:p>
            <a:pPr>
              <a:defRPr/>
            </a:pPr>
            <a:r>
              <a:rPr lang="en-US" dirty="0" smtClean="0"/>
              <a:t>The learner now returns to her job. Her supervisor provides little direction and less support so that she can begin to take ownership of her new tasks and responsibilities. She is allowed to perform. She is also encouraged to take on new responsibilities and new assignments... the learning cycle now repeats itself.</a:t>
            </a:r>
          </a:p>
          <a:p>
            <a:pPr marL="0" indent="0">
              <a:buFontTx/>
              <a:buNone/>
              <a:defRPr/>
            </a:pPr>
            <a:endParaRPr lang="en-US" dirty="0"/>
          </a:p>
        </p:txBody>
      </p:sp>
      <p:sp>
        <p:nvSpPr>
          <p:cNvPr id="52228" name="Footer Placeholder 3"/>
          <p:cNvSpPr>
            <a:spLocks noGrp="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900" smtClean="0"/>
              <a:t>11006115 Copyright </a:t>
            </a:r>
            <a:r>
              <a:rPr lang="en-US" altLang="en-US" sz="900" smtClean="0">
                <a:latin typeface="Symbol" pitchFamily="18" charset="2"/>
              </a:rPr>
              <a:t>ã1999 </a:t>
            </a:r>
            <a:r>
              <a:rPr lang="en-US" altLang="en-US" sz="900" smtClean="0"/>
              <a:t>Business &amp; Legal Reports, Inc.</a:t>
            </a:r>
          </a:p>
          <a:p>
            <a:endParaRPr lang="en-US" altLang="en-US" smtClean="0">
              <a:latin typeface="Times New Roman" pitchFamily="18" charset="0"/>
            </a:endParaRPr>
          </a:p>
          <a:p>
            <a:endParaRPr lang="en-US" altLang="en-US" sz="1200" smtClean="0">
              <a:latin typeface="Times New Roman" pitchFamily="18" charset="0"/>
            </a:endParaRPr>
          </a:p>
        </p:txBody>
      </p:sp>
      <p:sp>
        <p:nvSpPr>
          <p:cNvPr id="52229" name="Slide Number Placeholder 4"/>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6701C1-1D8E-4348-B0E8-56735EE146F9}" type="slidenum">
              <a:rPr lang="en-US" altLang="en-US" smtClean="0">
                <a:latin typeface="Times New Roman" pitchFamily="18" charset="0"/>
              </a:rPr>
              <a:pPr/>
              <a:t>10</a:t>
            </a:fld>
            <a:endParaRPr lang="en-US" alt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en-US" altLang="en-US" smtClean="0"/>
          </a:p>
        </p:txBody>
      </p:sp>
      <p:sp>
        <p:nvSpPr>
          <p:cNvPr id="53252" name="Footer Placeholder 3"/>
          <p:cNvSpPr>
            <a:spLocks noGrp="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900" smtClean="0"/>
              <a:t>11006115 Copyright </a:t>
            </a:r>
            <a:r>
              <a:rPr lang="en-US" altLang="en-US" sz="900" smtClean="0">
                <a:latin typeface="Symbol" pitchFamily="18" charset="2"/>
              </a:rPr>
              <a:t>ã1999 </a:t>
            </a:r>
            <a:r>
              <a:rPr lang="en-US" altLang="en-US" sz="900" smtClean="0"/>
              <a:t>Business &amp; Legal Reports, Inc.</a:t>
            </a:r>
          </a:p>
          <a:p>
            <a:endParaRPr lang="en-US" altLang="en-US" smtClean="0">
              <a:latin typeface="Times New Roman" pitchFamily="18" charset="0"/>
            </a:endParaRPr>
          </a:p>
          <a:p>
            <a:endParaRPr lang="en-US" altLang="en-US" sz="1200" smtClean="0">
              <a:latin typeface="Times New Roman" pitchFamily="18" charset="0"/>
            </a:endParaRPr>
          </a:p>
        </p:txBody>
      </p:sp>
      <p:sp>
        <p:nvSpPr>
          <p:cNvPr id="53253" name="Slide Number Placeholder 4"/>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00B9427-E5FD-4489-9809-DC30B8CA829F}" type="slidenum">
              <a:rPr lang="en-US" altLang="en-US" smtClean="0">
                <a:latin typeface="Times New Roman" pitchFamily="18" charset="0"/>
              </a:rPr>
              <a:pPr/>
              <a:t>11</a:t>
            </a:fld>
            <a:endParaRPr lang="en-US" alt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168275" y="228600"/>
            <a:ext cx="8823325" cy="6096000"/>
            <a:chOff x="106" y="144"/>
            <a:chExt cx="5558" cy="3840"/>
          </a:xfrm>
        </p:grpSpPr>
        <p:sp>
          <p:nvSpPr>
            <p:cNvPr id="5"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2400">
                <a:latin typeface="Times New Roman" pitchFamily="18" charset="0"/>
              </a:endParaRPr>
            </a:p>
          </p:txBody>
        </p:sp>
        <p:sp>
          <p:nvSpPr>
            <p:cNvPr id="6" name="Line 9"/>
            <p:cNvSpPr>
              <a:spLocks noChangeShapeType="1"/>
            </p:cNvSpPr>
            <p:nvPr/>
          </p:nvSpPr>
          <p:spPr bwMode="auto">
            <a:xfrm>
              <a:off x="480" y="1077"/>
              <a:ext cx="4848"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 name="AutoShape 2"/>
          <p:cNvSpPr>
            <a:spLocks noChangeArrowheads="1"/>
          </p:cNvSpPr>
          <p:nvPr/>
        </p:nvSpPr>
        <p:spPr bwMode="auto">
          <a:xfrm>
            <a:off x="228600" y="381000"/>
            <a:ext cx="8686800" cy="5638800"/>
          </a:xfrm>
          <a:prstGeom prst="roundRect">
            <a:avLst>
              <a:gd name="adj" fmla="val 7912"/>
            </a:avLst>
          </a:prstGeom>
          <a:solidFill>
            <a:schemeClr val="folHlink"/>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2400">
              <a:latin typeface="Times New Roman" pitchFamily="18" charset="0"/>
            </a:endParaRPr>
          </a:p>
        </p:txBody>
      </p:sp>
      <p:sp>
        <p:nvSpPr>
          <p:cNvPr id="8" name="AutoShape 3"/>
          <p:cNvSpPr>
            <a:spLocks noChangeArrowheads="1"/>
          </p:cNvSpPr>
          <p:nvPr/>
        </p:nvSpPr>
        <p:spPr bwMode="white">
          <a:xfrm>
            <a:off x="327025" y="488950"/>
            <a:ext cx="8435975" cy="4768850"/>
          </a:xfrm>
          <a:prstGeom prst="roundRect">
            <a:avLst>
              <a:gd name="adj" fmla="val 7310"/>
            </a:avLst>
          </a:prstGeom>
          <a:solidFill>
            <a:schemeClr val="bg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2400">
              <a:latin typeface="Times New Roman" pitchFamily="18" charset="0"/>
            </a:endParaRPr>
          </a:p>
        </p:txBody>
      </p:sp>
      <p:sp>
        <p:nvSpPr>
          <p:cNvPr id="9"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97285"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pPr lvl="0"/>
            <a:r>
              <a:rPr lang="en-US" noProof="0" smtClean="0"/>
              <a:t>Click to edit Master title style</a:t>
            </a:r>
          </a:p>
        </p:txBody>
      </p:sp>
      <p:sp>
        <p:nvSpPr>
          <p:cNvPr id="97286"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pPr lvl="0"/>
            <a:r>
              <a:rPr lang="en-US" noProof="0" smtClean="0"/>
              <a:t>Click to edit Master subtitle style</a:t>
            </a:r>
          </a:p>
        </p:txBody>
      </p:sp>
      <p:sp>
        <p:nvSpPr>
          <p:cNvPr id="10" name="Rectangle 7"/>
          <p:cNvSpPr>
            <a:spLocks noGrp="1" noChangeArrowheads="1"/>
          </p:cNvSpPr>
          <p:nvPr>
            <p:ph type="dt" sz="half" idx="10"/>
          </p:nvPr>
        </p:nvSpPr>
        <p:spPr/>
        <p:txBody>
          <a:bodyPr/>
          <a:lstStyle>
            <a:lvl1pPr>
              <a:defRPr/>
            </a:lvl1pPr>
          </a:lstStyle>
          <a:p>
            <a:pPr>
              <a:defRPr/>
            </a:pPr>
            <a:endParaRPr lang="en-US"/>
          </a:p>
        </p:txBody>
      </p:sp>
      <p:sp>
        <p:nvSpPr>
          <p:cNvPr id="11" name="Rectangle 8"/>
          <p:cNvSpPr>
            <a:spLocks noGrp="1" noChangeArrowheads="1"/>
          </p:cNvSpPr>
          <p:nvPr>
            <p:ph type="ftr" sz="quarter" idx="11"/>
          </p:nvPr>
        </p:nvSpPr>
        <p:spPr>
          <a:xfrm>
            <a:off x="3352800" y="6391275"/>
            <a:ext cx="2895600" cy="457200"/>
          </a:xfrm>
        </p:spPr>
        <p:txBody>
          <a:bodyPr/>
          <a:lstStyle>
            <a:lvl1pPr>
              <a:defRPr/>
            </a:lvl1pPr>
          </a:lstStyle>
          <a:p>
            <a:pPr>
              <a:defRPr/>
            </a:pPr>
            <a:endParaRPr lang="en-US"/>
          </a:p>
        </p:txBody>
      </p:sp>
      <p:sp>
        <p:nvSpPr>
          <p:cNvPr id="12" name="Rectangle 9"/>
          <p:cNvSpPr>
            <a:spLocks noGrp="1" noChangeArrowheads="1"/>
          </p:cNvSpPr>
          <p:nvPr>
            <p:ph type="sldNum" sz="quarter" idx="12"/>
          </p:nvPr>
        </p:nvSpPr>
        <p:spPr>
          <a:xfrm>
            <a:off x="6858000" y="6391275"/>
            <a:ext cx="1600200" cy="457200"/>
          </a:xfrm>
        </p:spPr>
        <p:txBody>
          <a:bodyPr/>
          <a:lstStyle>
            <a:lvl1pPr>
              <a:defRPr/>
            </a:lvl1pPr>
          </a:lstStyle>
          <a:p>
            <a:pPr>
              <a:defRPr/>
            </a:pPr>
            <a:fld id="{FCD475B1-B61F-47BE-B525-A3257FDA8EDA}" type="slidenum">
              <a:rPr lang="en-US"/>
              <a:pPr>
                <a:defRPr/>
              </a:pPr>
              <a:t>‹#›</a:t>
            </a:fld>
            <a:endParaRPr lang="en-US"/>
          </a:p>
        </p:txBody>
      </p:sp>
    </p:spTree>
    <p:extLst>
      <p:ext uri="{BB962C8B-B14F-4D97-AF65-F5344CB8AC3E}">
        <p14:creationId xmlns:p14="http://schemas.microsoft.com/office/powerpoint/2010/main" val="13573473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7EB5A5-CAF5-490C-A722-885303A55050}" type="slidenum">
              <a:rPr lang="en-US"/>
              <a:pPr>
                <a:defRPr/>
              </a:pPr>
              <a:t>‹#›</a:t>
            </a:fld>
            <a:endParaRPr lang="en-US"/>
          </a:p>
        </p:txBody>
      </p:sp>
    </p:spTree>
    <p:extLst>
      <p:ext uri="{BB962C8B-B14F-4D97-AF65-F5344CB8AC3E}">
        <p14:creationId xmlns:p14="http://schemas.microsoft.com/office/powerpoint/2010/main" val="2617845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19240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56197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913D27-6385-4E55-9B2C-73AD2E96BB62}" type="slidenum">
              <a:rPr lang="en-US"/>
              <a:pPr>
                <a:defRPr/>
              </a:pPr>
              <a:t>‹#›</a:t>
            </a:fld>
            <a:endParaRPr lang="en-US"/>
          </a:p>
        </p:txBody>
      </p:sp>
    </p:spTree>
    <p:extLst>
      <p:ext uri="{BB962C8B-B14F-4D97-AF65-F5344CB8AC3E}">
        <p14:creationId xmlns:p14="http://schemas.microsoft.com/office/powerpoint/2010/main" val="2660373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3BEEE5-CE58-4544-9680-C209688E9144}" type="slidenum">
              <a:rPr lang="en-US"/>
              <a:pPr>
                <a:defRPr/>
              </a:pPr>
              <a:t>‹#›</a:t>
            </a:fld>
            <a:endParaRPr lang="en-US"/>
          </a:p>
        </p:txBody>
      </p:sp>
    </p:spTree>
    <p:extLst>
      <p:ext uri="{BB962C8B-B14F-4D97-AF65-F5344CB8AC3E}">
        <p14:creationId xmlns:p14="http://schemas.microsoft.com/office/powerpoint/2010/main" val="3164478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B24894-2D59-4E7F-A595-9B61B438EAB7}" type="slidenum">
              <a:rPr lang="en-US"/>
              <a:pPr>
                <a:defRPr/>
              </a:pPr>
              <a:t>‹#›</a:t>
            </a:fld>
            <a:endParaRPr lang="en-US"/>
          </a:p>
        </p:txBody>
      </p:sp>
    </p:spTree>
    <p:extLst>
      <p:ext uri="{BB962C8B-B14F-4D97-AF65-F5344CB8AC3E}">
        <p14:creationId xmlns:p14="http://schemas.microsoft.com/office/powerpoint/2010/main" val="213533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552C27-F4FD-48D0-8029-CA50EB0F16A3}" type="slidenum">
              <a:rPr lang="en-US"/>
              <a:pPr>
                <a:defRPr/>
              </a:pPr>
              <a:t>‹#›</a:t>
            </a:fld>
            <a:endParaRPr lang="en-US"/>
          </a:p>
        </p:txBody>
      </p:sp>
    </p:spTree>
    <p:extLst>
      <p:ext uri="{BB962C8B-B14F-4D97-AF65-F5344CB8AC3E}">
        <p14:creationId xmlns:p14="http://schemas.microsoft.com/office/powerpoint/2010/main" val="3165437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5BC52A-9E34-43DD-9EFE-4D19F8B18C02}" type="slidenum">
              <a:rPr lang="en-US"/>
              <a:pPr>
                <a:defRPr/>
              </a:pPr>
              <a:t>‹#›</a:t>
            </a:fld>
            <a:endParaRPr lang="en-US"/>
          </a:p>
        </p:txBody>
      </p:sp>
    </p:spTree>
    <p:extLst>
      <p:ext uri="{BB962C8B-B14F-4D97-AF65-F5344CB8AC3E}">
        <p14:creationId xmlns:p14="http://schemas.microsoft.com/office/powerpoint/2010/main" val="338567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3B28C2F-28E9-4E43-98D0-637937D08CF0}" type="slidenum">
              <a:rPr lang="en-US"/>
              <a:pPr>
                <a:defRPr/>
              </a:pPr>
              <a:t>‹#›</a:t>
            </a:fld>
            <a:endParaRPr lang="en-US"/>
          </a:p>
        </p:txBody>
      </p:sp>
    </p:spTree>
    <p:extLst>
      <p:ext uri="{BB962C8B-B14F-4D97-AF65-F5344CB8AC3E}">
        <p14:creationId xmlns:p14="http://schemas.microsoft.com/office/powerpoint/2010/main" val="4067929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A2D9BD-DDB8-4F82-85C2-09EFEAE6AAE2}" type="slidenum">
              <a:rPr lang="en-US"/>
              <a:pPr>
                <a:defRPr/>
              </a:pPr>
              <a:t>‹#›</a:t>
            </a:fld>
            <a:endParaRPr lang="en-US"/>
          </a:p>
        </p:txBody>
      </p:sp>
    </p:spTree>
    <p:extLst>
      <p:ext uri="{BB962C8B-B14F-4D97-AF65-F5344CB8AC3E}">
        <p14:creationId xmlns:p14="http://schemas.microsoft.com/office/powerpoint/2010/main" val="4164689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6F7D774-3F3B-40D2-B7DD-AE358C4A95FD}" type="slidenum">
              <a:rPr lang="en-US"/>
              <a:pPr>
                <a:defRPr/>
              </a:pPr>
              <a:t>‹#›</a:t>
            </a:fld>
            <a:endParaRPr lang="en-US"/>
          </a:p>
        </p:txBody>
      </p:sp>
    </p:spTree>
    <p:extLst>
      <p:ext uri="{BB962C8B-B14F-4D97-AF65-F5344CB8AC3E}">
        <p14:creationId xmlns:p14="http://schemas.microsoft.com/office/powerpoint/2010/main" val="2349201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AC6151-CAD9-4F6A-BC12-5131A284D293}" type="slidenum">
              <a:rPr lang="en-US"/>
              <a:pPr>
                <a:defRPr/>
              </a:pPr>
              <a:t>‹#›</a:t>
            </a:fld>
            <a:endParaRPr lang="en-US"/>
          </a:p>
        </p:txBody>
      </p:sp>
    </p:spTree>
    <p:extLst>
      <p:ext uri="{BB962C8B-B14F-4D97-AF65-F5344CB8AC3E}">
        <p14:creationId xmlns:p14="http://schemas.microsoft.com/office/powerpoint/2010/main" val="719351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7F62C1-E881-4C49-87B3-7C08700BEA40}" type="slidenum">
              <a:rPr lang="en-US"/>
              <a:pPr>
                <a:defRPr/>
              </a:pPr>
              <a:t>‹#›</a:t>
            </a:fld>
            <a:endParaRPr lang="en-US"/>
          </a:p>
        </p:txBody>
      </p:sp>
    </p:spTree>
    <p:extLst>
      <p:ext uri="{BB962C8B-B14F-4D97-AF65-F5344CB8AC3E}">
        <p14:creationId xmlns:p14="http://schemas.microsoft.com/office/powerpoint/2010/main" val="1496646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pattFill prst="pct5">
          <a:fgClr>
            <a:schemeClr val="tx2">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33400"/>
            <a:ext cx="7696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96259" name="Rectangle 3"/>
          <p:cNvSpPr>
            <a:spLocks noGrp="1" noChangeArrowheads="1"/>
          </p:cNvSpPr>
          <p:nvPr>
            <p:ph type="body" idx="1"/>
          </p:nvPr>
        </p:nvSpPr>
        <p:spPr bwMode="auto">
          <a:xfrm>
            <a:off x="762000" y="1905000"/>
            <a:ext cx="7696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6260" name="Rectangle 4"/>
          <p:cNvSpPr>
            <a:spLocks noGrp="1" noChangeArrowheads="1"/>
          </p:cNvSpPr>
          <p:nvPr>
            <p:ph type="dt" sz="half" idx="2"/>
          </p:nvPr>
        </p:nvSpPr>
        <p:spPr bwMode="auto">
          <a:xfrm>
            <a:off x="762000" y="6391275"/>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96261" name="Rectangle 5"/>
          <p:cNvSpPr>
            <a:spLocks noGrp="1" noChangeArrowheads="1"/>
          </p:cNvSpPr>
          <p:nvPr>
            <p:ph type="ftr" sz="quarter" idx="3"/>
          </p:nvPr>
        </p:nvSpPr>
        <p:spPr bwMode="auto">
          <a:xfrm>
            <a:off x="3352800" y="6403975"/>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96262" name="Rectangle 6"/>
          <p:cNvSpPr>
            <a:spLocks noGrp="1" noChangeArrowheads="1"/>
          </p:cNvSpPr>
          <p:nvPr>
            <p:ph type="sldNum" sz="quarter" idx="4"/>
          </p:nvPr>
        </p:nvSpPr>
        <p:spPr bwMode="auto">
          <a:xfrm>
            <a:off x="6858000" y="64008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fld id="{9AB3CD26-FD39-4735-877B-5682B526CC00}" type="slidenum">
              <a:rPr lang="en-US"/>
              <a:pPr>
                <a:defRPr/>
              </a:pPr>
              <a:t>‹#›</a:t>
            </a:fld>
            <a:endParaRPr lang="en-US"/>
          </a:p>
        </p:txBody>
      </p:sp>
      <p:grpSp>
        <p:nvGrpSpPr>
          <p:cNvPr id="1031" name="Group 7"/>
          <p:cNvGrpSpPr>
            <a:grpSpLocks/>
          </p:cNvGrpSpPr>
          <p:nvPr/>
        </p:nvGrpSpPr>
        <p:grpSpPr bwMode="auto">
          <a:xfrm>
            <a:off x="168275" y="228600"/>
            <a:ext cx="8823325" cy="6096000"/>
            <a:chOff x="106" y="144"/>
            <a:chExt cx="5558" cy="3840"/>
          </a:xfrm>
        </p:grpSpPr>
        <p:sp>
          <p:nvSpPr>
            <p:cNvPr id="1032"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2400">
                <a:latin typeface="Times New Roman" pitchFamily="18" charset="0"/>
              </a:endParaRPr>
            </a:p>
          </p:txBody>
        </p:sp>
        <p:sp>
          <p:nvSpPr>
            <p:cNvPr id="1033" name="Line 9"/>
            <p:cNvSpPr>
              <a:spLocks noChangeShapeType="1"/>
            </p:cNvSpPr>
            <p:nvPr/>
          </p:nvSpPr>
          <p:spPr bwMode="auto">
            <a:xfrm>
              <a:off x="480" y="1077"/>
              <a:ext cx="4848"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964"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additive="base">
                                        <p:cTn id="7" dur="500" fill="hold"/>
                                        <p:tgtEl>
                                          <p:spTgt spid="962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62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6259">
                                            <p:txEl>
                                              <p:pRg st="1" end="1"/>
                                            </p:txEl>
                                          </p:spTgt>
                                        </p:tgtEl>
                                        <p:attrNameLst>
                                          <p:attrName>style.visibility</p:attrName>
                                        </p:attrNameLst>
                                      </p:cBhvr>
                                      <p:to>
                                        <p:strVal val="visible"/>
                                      </p:to>
                                    </p:set>
                                    <p:anim calcmode="lin" valueType="num">
                                      <p:cBhvr additive="base">
                                        <p:cTn id="13" dur="500" fill="hold"/>
                                        <p:tgtEl>
                                          <p:spTgt spid="962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625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96259">
                                            <p:txEl>
                                              <p:pRg st="2" end="2"/>
                                            </p:txEl>
                                          </p:spTgt>
                                        </p:tgtEl>
                                        <p:attrNameLst>
                                          <p:attrName>style.visibility</p:attrName>
                                        </p:attrNameLst>
                                      </p:cBhvr>
                                      <p:to>
                                        <p:strVal val="visible"/>
                                      </p:to>
                                    </p:set>
                                    <p:anim calcmode="lin" valueType="num">
                                      <p:cBhvr additive="base">
                                        <p:cTn id="17" dur="500" fill="hold"/>
                                        <p:tgtEl>
                                          <p:spTgt spid="9625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625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96259">
                                            <p:txEl>
                                              <p:pRg st="3" end="3"/>
                                            </p:txEl>
                                          </p:spTgt>
                                        </p:tgtEl>
                                        <p:attrNameLst>
                                          <p:attrName>style.visibility</p:attrName>
                                        </p:attrNameLst>
                                      </p:cBhvr>
                                      <p:to>
                                        <p:strVal val="visible"/>
                                      </p:to>
                                    </p:set>
                                    <p:anim calcmode="lin" valueType="num">
                                      <p:cBhvr additive="base">
                                        <p:cTn id="21" dur="500" fill="hold"/>
                                        <p:tgtEl>
                                          <p:spTgt spid="9625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9625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96259">
                                            <p:txEl>
                                              <p:pRg st="4" end="4"/>
                                            </p:txEl>
                                          </p:spTgt>
                                        </p:tgtEl>
                                        <p:attrNameLst>
                                          <p:attrName>style.visibility</p:attrName>
                                        </p:attrNameLst>
                                      </p:cBhvr>
                                      <p:to>
                                        <p:strVal val="visible"/>
                                      </p:to>
                                    </p:set>
                                    <p:anim calcmode="lin" valueType="num">
                                      <p:cBhvr additive="base">
                                        <p:cTn id="25" dur="500" fill="hold"/>
                                        <p:tgtEl>
                                          <p:spTgt spid="9625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625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bldLvl="2" autoUpdateAnimBg="0">
        <p:tmplLst>
          <p:tmpl lvl="1">
            <p:tnLst>
              <p:par>
                <p:cTn presetID="2" presetClass="entr" presetSubtype="8" fill="hold" nodeType="clickEffect">
                  <p:stCondLst>
                    <p:cond delay="0"/>
                  </p:stCondLst>
                  <p:childTnLst>
                    <p:set>
                      <p:cBhvr>
                        <p:cTn dur="1" fill="hold">
                          <p:stCondLst>
                            <p:cond delay="0"/>
                          </p:stCondLst>
                        </p:cTn>
                        <p:tgtEl>
                          <p:spTgt spid="96259"/>
                        </p:tgtEl>
                        <p:attrNameLst>
                          <p:attrName>style.visibility</p:attrName>
                        </p:attrNameLst>
                      </p:cBhvr>
                      <p:to>
                        <p:strVal val="visible"/>
                      </p:to>
                    </p:set>
                    <p:anim calcmode="lin" valueType="num">
                      <p:cBhvr additive="base">
                        <p:cTn dur="500" fill="hold"/>
                        <p:tgtEl>
                          <p:spTgt spid="96259"/>
                        </p:tgtEl>
                        <p:attrNameLst>
                          <p:attrName>ppt_x</p:attrName>
                        </p:attrNameLst>
                      </p:cBhvr>
                      <p:tavLst>
                        <p:tav tm="0">
                          <p:val>
                            <p:strVal val="0-#ppt_w/2"/>
                          </p:val>
                        </p:tav>
                        <p:tav tm="100000">
                          <p:val>
                            <p:strVal val="#ppt_x"/>
                          </p:val>
                        </p:tav>
                      </p:tavLst>
                    </p:anim>
                    <p:anim calcmode="lin" valueType="num">
                      <p:cBhvr additive="base">
                        <p:cTn dur="500" fill="hold"/>
                        <p:tgtEl>
                          <p:spTgt spid="96259"/>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96259"/>
                        </p:tgtEl>
                        <p:attrNameLst>
                          <p:attrName>style.visibility</p:attrName>
                        </p:attrNameLst>
                      </p:cBhvr>
                      <p:to>
                        <p:strVal val="visible"/>
                      </p:to>
                    </p:set>
                    <p:anim calcmode="lin" valueType="num">
                      <p:cBhvr additive="base">
                        <p:cTn dur="500" fill="hold"/>
                        <p:tgtEl>
                          <p:spTgt spid="96259"/>
                        </p:tgtEl>
                        <p:attrNameLst>
                          <p:attrName>ppt_x</p:attrName>
                        </p:attrNameLst>
                      </p:cBhvr>
                      <p:tavLst>
                        <p:tav tm="0">
                          <p:val>
                            <p:strVal val="0-#ppt_w/2"/>
                          </p:val>
                        </p:tav>
                        <p:tav tm="100000">
                          <p:val>
                            <p:strVal val="#ppt_x"/>
                          </p:val>
                        </p:tav>
                      </p:tavLst>
                    </p:anim>
                    <p:anim calcmode="lin" valueType="num">
                      <p:cBhvr additive="base">
                        <p:cTn dur="500" fill="hold"/>
                        <p:tgtEl>
                          <p:spTgt spid="96259"/>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96259"/>
                        </p:tgtEl>
                        <p:attrNameLst>
                          <p:attrName>style.visibility</p:attrName>
                        </p:attrNameLst>
                      </p:cBhvr>
                      <p:to>
                        <p:strVal val="visible"/>
                      </p:to>
                    </p:set>
                    <p:anim calcmode="lin" valueType="num">
                      <p:cBhvr additive="base">
                        <p:cTn dur="500" fill="hold"/>
                        <p:tgtEl>
                          <p:spTgt spid="96259"/>
                        </p:tgtEl>
                        <p:attrNameLst>
                          <p:attrName>ppt_x</p:attrName>
                        </p:attrNameLst>
                      </p:cBhvr>
                      <p:tavLst>
                        <p:tav tm="0">
                          <p:val>
                            <p:strVal val="0-#ppt_w/2"/>
                          </p:val>
                        </p:tav>
                        <p:tav tm="100000">
                          <p:val>
                            <p:strVal val="#ppt_x"/>
                          </p:val>
                        </p:tav>
                      </p:tavLst>
                    </p:anim>
                    <p:anim calcmode="lin" valueType="num">
                      <p:cBhvr additive="base">
                        <p:cTn dur="500" fill="hold"/>
                        <p:tgtEl>
                          <p:spTgt spid="96259"/>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96259"/>
                        </p:tgtEl>
                        <p:attrNameLst>
                          <p:attrName>style.visibility</p:attrName>
                        </p:attrNameLst>
                      </p:cBhvr>
                      <p:to>
                        <p:strVal val="visible"/>
                      </p:to>
                    </p:set>
                    <p:anim calcmode="lin" valueType="num">
                      <p:cBhvr additive="base">
                        <p:cTn dur="500" fill="hold"/>
                        <p:tgtEl>
                          <p:spTgt spid="96259"/>
                        </p:tgtEl>
                        <p:attrNameLst>
                          <p:attrName>ppt_x</p:attrName>
                        </p:attrNameLst>
                      </p:cBhvr>
                      <p:tavLst>
                        <p:tav tm="0">
                          <p:val>
                            <p:strVal val="0-#ppt_w/2"/>
                          </p:val>
                        </p:tav>
                        <p:tav tm="100000">
                          <p:val>
                            <p:strVal val="#ppt_x"/>
                          </p:val>
                        </p:tav>
                      </p:tavLst>
                    </p:anim>
                    <p:anim calcmode="lin" valueType="num">
                      <p:cBhvr additive="base">
                        <p:cTn dur="500" fill="hold"/>
                        <p:tgtEl>
                          <p:spTgt spid="96259"/>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96259"/>
                        </p:tgtEl>
                        <p:attrNameLst>
                          <p:attrName>style.visibility</p:attrName>
                        </p:attrNameLst>
                      </p:cBhvr>
                      <p:to>
                        <p:strVal val="visible"/>
                      </p:to>
                    </p:set>
                    <p:anim calcmode="lin" valueType="num">
                      <p:cBhvr additive="base">
                        <p:cTn dur="500" fill="hold"/>
                        <p:tgtEl>
                          <p:spTgt spid="96259"/>
                        </p:tgtEl>
                        <p:attrNameLst>
                          <p:attrName>ppt_x</p:attrName>
                        </p:attrNameLst>
                      </p:cBhvr>
                      <p:tavLst>
                        <p:tav tm="0">
                          <p:val>
                            <p:strVal val="0-#ppt_w/2"/>
                          </p:val>
                        </p:tav>
                        <p:tav tm="100000">
                          <p:val>
                            <p:strVal val="#ppt_x"/>
                          </p:val>
                        </p:tav>
                      </p:tavLst>
                    </p:anim>
                    <p:anim calcmode="lin" valueType="num">
                      <p:cBhvr additive="base">
                        <p:cTn dur="500" fill="hold"/>
                        <p:tgtEl>
                          <p:spTgt spid="96259"/>
                        </p:tgtEl>
                        <p:attrNameLst>
                          <p:attrName>ppt_y</p:attrName>
                        </p:attrNameLst>
                      </p:cBhvr>
                      <p:tavLst>
                        <p:tav tm="0">
                          <p:val>
                            <p:strVal val="#ppt_y"/>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defRPr>
      </a:lvl2pPr>
      <a:lvl3pPr algn="l" rtl="0" eaLnBrk="0" fontAlgn="base" hangingPunct="0">
        <a:spcBef>
          <a:spcPct val="0"/>
        </a:spcBef>
        <a:spcAft>
          <a:spcPct val="0"/>
        </a:spcAft>
        <a:defRPr sz="3300">
          <a:solidFill>
            <a:schemeClr val="tx2"/>
          </a:solidFill>
          <a:latin typeface="Arial Black" pitchFamily="34" charset="0"/>
        </a:defRPr>
      </a:lvl3pPr>
      <a:lvl4pPr algn="l" rtl="0" eaLnBrk="0" fontAlgn="base" hangingPunct="0">
        <a:spcBef>
          <a:spcPct val="0"/>
        </a:spcBef>
        <a:spcAft>
          <a:spcPct val="0"/>
        </a:spcAft>
        <a:defRPr sz="3300">
          <a:solidFill>
            <a:schemeClr val="tx2"/>
          </a:solidFill>
          <a:latin typeface="Arial Black" pitchFamily="34" charset="0"/>
        </a:defRPr>
      </a:lvl4pPr>
      <a:lvl5pPr algn="l" rtl="0" eaLnBrk="0" fontAlgn="base" hangingPunct="0">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nwlink.com/~donclark/leader/leadcom.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eshpartnering.com/topics/wp-content/uploads/2010/02/OSHA-logo.jp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2.honolulu.hawaii.edu/facdev/guidebk/teachtip/teachtip.htm"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osha.gov/dte/sharwood/best-practices.html" TargetMode="External"/><Relationship Id="rId2" Type="http://schemas.openxmlformats.org/officeDocument/2006/relationships/hyperlink" Target="http://nwlink.com/~Donclark/hrd/sat.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1905000" y="3886200"/>
            <a:ext cx="5715000" cy="990600"/>
          </a:xfrm>
        </p:spPr>
        <p:txBody>
          <a:bodyPr/>
          <a:lstStyle/>
          <a:p>
            <a:pPr eaLnBrk="1" hangingPunct="1">
              <a:lnSpc>
                <a:spcPct val="90000"/>
              </a:lnSpc>
            </a:pPr>
            <a:r>
              <a:rPr lang="en-US" altLang="en-US" sz="4400" smtClean="0"/>
              <a:t>Train-the-Trainer</a:t>
            </a:r>
          </a:p>
        </p:txBody>
      </p:sp>
      <p:sp>
        <p:nvSpPr>
          <p:cNvPr id="4099" name="Rectangle 5"/>
          <p:cNvSpPr>
            <a:spLocks noGrp="1" noChangeArrowheads="1"/>
          </p:cNvSpPr>
          <p:nvPr>
            <p:ph type="ctrTitle"/>
          </p:nvPr>
        </p:nvSpPr>
        <p:spPr>
          <a:xfrm>
            <a:off x="2209800" y="1600200"/>
            <a:ext cx="6781800" cy="838200"/>
          </a:xfrm>
        </p:spPr>
        <p:txBody>
          <a:bodyPr/>
          <a:lstStyle/>
          <a:p>
            <a:pPr eaLnBrk="1" hangingPunct="1">
              <a:lnSpc>
                <a:spcPct val="90000"/>
              </a:lnSpc>
            </a:pPr>
            <a:r>
              <a:rPr lang="en-US" altLang="en-US" sz="2800" i="0" smtClean="0"/>
              <a:t>Safety Training Presentations</a:t>
            </a:r>
            <a:endParaRPr lang="en-US" altLang="en-US" sz="2800" i="0" smtClean="0">
              <a:solidFill>
                <a:schemeClr val="bg2"/>
              </a:solidFill>
            </a:endParaRPr>
          </a:p>
        </p:txBody>
      </p:sp>
      <p:sp>
        <p:nvSpPr>
          <p:cNvPr id="4100" name="Text Box 8"/>
          <p:cNvSpPr txBox="1">
            <a:spLocks noChangeArrowheads="1"/>
          </p:cNvSpPr>
          <p:nvPr/>
        </p:nvSpPr>
        <p:spPr bwMode="auto">
          <a:xfrm>
            <a:off x="2895600" y="1143000"/>
            <a:ext cx="624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b="1">
                <a:solidFill>
                  <a:srgbClr val="990000"/>
                </a:solidFill>
              </a:rPr>
              <a:t>Institute of Occupational Safety and Health</a:t>
            </a:r>
          </a:p>
        </p:txBody>
      </p:sp>
      <p:pic>
        <p:nvPicPr>
          <p:cNvPr id="4101" name="Picture 9" descr="M:\MPSS Logos\MPSS Vertical\MPSS Logo Vertical 4C\MPSS Logo Vertical 4C.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762000"/>
            <a:ext cx="16049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b="1" smtClean="0"/>
              <a:t>The Learning Cycle</a:t>
            </a:r>
            <a:endParaRPr lang="en-US" altLang="en-US" smtClean="0"/>
          </a:p>
        </p:txBody>
      </p:sp>
      <p:sp>
        <p:nvSpPr>
          <p:cNvPr id="3" name="Content Placeholder 2"/>
          <p:cNvSpPr>
            <a:spLocks noGrp="1"/>
          </p:cNvSpPr>
          <p:nvPr>
            <p:ph idx="1"/>
          </p:nvPr>
        </p:nvSpPr>
        <p:spPr/>
        <p:txBody>
          <a:bodyPr/>
          <a:lstStyle/>
          <a:p>
            <a:pPr>
              <a:defRPr/>
            </a:pPr>
            <a:r>
              <a:rPr lang="en-US" sz="2800" dirty="0" smtClean="0"/>
              <a:t>The learner starts learning as a beginner</a:t>
            </a:r>
          </a:p>
          <a:p>
            <a:pPr>
              <a:defRPr/>
            </a:pPr>
            <a:r>
              <a:rPr lang="en-US" sz="2800" dirty="0" smtClean="0"/>
              <a:t>Less guidance from the trainer</a:t>
            </a:r>
          </a:p>
          <a:p>
            <a:pPr>
              <a:defRPr/>
            </a:pPr>
            <a:r>
              <a:rPr lang="en-US" sz="2800" dirty="0" smtClean="0"/>
              <a:t>The learner becomes capable of learning a skill</a:t>
            </a:r>
          </a:p>
          <a:p>
            <a:pPr>
              <a:defRPr/>
            </a:pPr>
            <a:r>
              <a:rPr lang="en-US" sz="2800" dirty="0" smtClean="0"/>
              <a:t>The learner now returns to their job</a:t>
            </a:r>
          </a:p>
          <a:p>
            <a:pPr lvl="1">
              <a:defRPr/>
            </a:pPr>
            <a:r>
              <a:rPr lang="en-US" dirty="0" smtClean="0"/>
              <a:t>Requires less or no supervision from the boss</a:t>
            </a:r>
          </a:p>
          <a:p>
            <a:pPr lvl="1">
              <a:defRPr/>
            </a:pPr>
            <a:r>
              <a:rPr lang="en-US" dirty="0" smtClean="0"/>
              <a:t>Encouraged to take on new tasks</a:t>
            </a:r>
          </a:p>
          <a:p>
            <a:pPr lvl="1">
              <a:defRPr/>
            </a:pPr>
            <a:r>
              <a:rPr lang="en-US" dirty="0" smtClean="0"/>
              <a:t>The learning cycle repeats itself</a:t>
            </a:r>
          </a:p>
          <a:p>
            <a:pPr marL="0" indent="0">
              <a:buFont typeface="Wingdings" pitchFamily="2" charset="2"/>
              <a:buNone/>
              <a:defRPr/>
            </a:pP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b="1" smtClean="0"/>
              <a:t>Setting Up The Learning Environment</a:t>
            </a:r>
            <a:endParaRPr lang="en-US" altLang="en-US" smtClean="0"/>
          </a:p>
        </p:txBody>
      </p:sp>
      <p:sp>
        <p:nvSpPr>
          <p:cNvPr id="13315" name="Content Placeholder 2"/>
          <p:cNvSpPr>
            <a:spLocks noGrp="1"/>
          </p:cNvSpPr>
          <p:nvPr>
            <p:ph idx="1"/>
          </p:nvPr>
        </p:nvSpPr>
        <p:spPr/>
        <p:txBody>
          <a:bodyPr/>
          <a:lstStyle/>
          <a:p>
            <a:r>
              <a:rPr lang="en-US" altLang="en-US" sz="2800" smtClean="0"/>
              <a:t>How much space (square footage) should we allocate for the classroom?</a:t>
            </a:r>
          </a:p>
          <a:p>
            <a:pPr lvl="1"/>
            <a:r>
              <a:rPr lang="en-US" altLang="en-US" smtClean="0"/>
              <a:t>15 to 17 square feet per participant</a:t>
            </a:r>
          </a:p>
        </p:txBody>
      </p:sp>
      <p:pic>
        <p:nvPicPr>
          <p:cNvPr id="13316" name="Picture 2" descr="C:\Users\pam\AppData\Local\Microsoft\Windows\Temporary Internet Files\Content.IE5\WSS608AB\MP90043862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38400" y="3352800"/>
            <a:ext cx="39624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Standard Seating Arrangements</a:t>
            </a:r>
          </a:p>
        </p:txBody>
      </p:sp>
      <p:sp>
        <p:nvSpPr>
          <p:cNvPr id="14339" name="Content Placeholder 2"/>
          <p:cNvSpPr>
            <a:spLocks noGrp="1"/>
          </p:cNvSpPr>
          <p:nvPr>
            <p:ph idx="1"/>
          </p:nvPr>
        </p:nvSpPr>
        <p:spPr>
          <a:xfrm>
            <a:off x="762000" y="1905000"/>
            <a:ext cx="8305800" cy="3505200"/>
          </a:xfrm>
        </p:spPr>
        <p:txBody>
          <a:bodyPr/>
          <a:lstStyle/>
          <a:p>
            <a:r>
              <a:rPr lang="en-US" altLang="en-US" sz="2800" smtClean="0"/>
              <a:t>Square for large groups</a:t>
            </a:r>
          </a:p>
          <a:p>
            <a:r>
              <a:rPr lang="en-US" altLang="en-US" sz="2800" smtClean="0"/>
              <a:t>Horse shoe </a:t>
            </a:r>
          </a:p>
          <a:p>
            <a:pPr lvl="1"/>
            <a:r>
              <a:rPr lang="en-US" altLang="en-US" sz="2300" smtClean="0"/>
              <a:t>Instructor can monitor each student more closely</a:t>
            </a:r>
          </a:p>
          <a:p>
            <a:pPr lvl="1"/>
            <a:r>
              <a:rPr lang="en-US" altLang="en-US" sz="2300" smtClean="0"/>
              <a:t>Non-verbally encourages participation</a:t>
            </a:r>
          </a:p>
          <a:p>
            <a:pPr lvl="1"/>
            <a:r>
              <a:rPr lang="en-US" altLang="en-US" sz="2300" smtClean="0"/>
              <a:t>Good for demonstrations</a:t>
            </a:r>
          </a:p>
          <a:p>
            <a:r>
              <a:rPr lang="en-US" altLang="en-US" sz="2800" smtClean="0"/>
              <a:t>Circular for smaller groups</a:t>
            </a:r>
          </a:p>
          <a:p>
            <a:pPr lvl="1"/>
            <a:r>
              <a:rPr lang="en-US" altLang="en-US" sz="2300" smtClean="0"/>
              <a:t>Informal</a:t>
            </a:r>
          </a:p>
          <a:p>
            <a:pPr lvl="1"/>
            <a:r>
              <a:rPr lang="en-US" altLang="en-US" sz="2300" smtClean="0"/>
              <a:t>Fosters group participation</a:t>
            </a:r>
          </a:p>
          <a:p>
            <a:endParaRPr lang="en-US" altLang="en-US" sz="2800" smtClean="0"/>
          </a:p>
          <a:p>
            <a:endParaRPr lang="en-US" altLang="en-US" sz="2800" smtClean="0"/>
          </a:p>
        </p:txBody>
      </p:sp>
      <p:pic>
        <p:nvPicPr>
          <p:cNvPr id="14340" name="Picture 3" descr="C:\Users\pam\AppData\Local\Microsoft\Windows\Temporary Internet Files\Content.IE5\O4ITYDCX\MC90023099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3810000"/>
            <a:ext cx="33194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The Voice</a:t>
            </a:r>
          </a:p>
        </p:txBody>
      </p:sp>
      <p:sp>
        <p:nvSpPr>
          <p:cNvPr id="15363" name="Content Placeholder 2"/>
          <p:cNvSpPr>
            <a:spLocks noGrp="1"/>
          </p:cNvSpPr>
          <p:nvPr>
            <p:ph idx="1"/>
          </p:nvPr>
        </p:nvSpPr>
        <p:spPr/>
        <p:txBody>
          <a:bodyPr/>
          <a:lstStyle/>
          <a:p>
            <a:pPr marL="0" indent="0">
              <a:buFont typeface="Wingdings" pitchFamily="2" charset="2"/>
              <a:buNone/>
            </a:pPr>
            <a:r>
              <a:rPr lang="en-US" altLang="en-US" sz="2800" smtClean="0"/>
              <a:t>There are five main terms used for defining vocal qualities (Grant-Williams, 2002):</a:t>
            </a:r>
          </a:p>
          <a:p>
            <a:pPr lvl="1"/>
            <a:r>
              <a:rPr lang="en-US" altLang="en-US" sz="2800" smtClean="0"/>
              <a:t>Volume</a:t>
            </a:r>
          </a:p>
          <a:p>
            <a:pPr lvl="1"/>
            <a:r>
              <a:rPr lang="en-US" altLang="en-US" sz="2800" smtClean="0"/>
              <a:t>Tone</a:t>
            </a:r>
          </a:p>
          <a:p>
            <a:pPr lvl="1"/>
            <a:r>
              <a:rPr lang="en-US" altLang="en-US" sz="2800" smtClean="0"/>
              <a:t>Pitch</a:t>
            </a:r>
          </a:p>
          <a:p>
            <a:pPr lvl="1"/>
            <a:r>
              <a:rPr lang="en-US" altLang="en-US" sz="2800" smtClean="0"/>
              <a:t>Pace </a:t>
            </a:r>
          </a:p>
          <a:p>
            <a:pPr lvl="1"/>
            <a:r>
              <a:rPr lang="en-US" altLang="en-US" sz="2800" smtClean="0"/>
              <a:t>Color</a:t>
            </a:r>
          </a:p>
        </p:txBody>
      </p:sp>
      <p:pic>
        <p:nvPicPr>
          <p:cNvPr id="15364" name="Picture 2" descr="C:\Users\pam\AppData\Local\Microsoft\Windows\Temporary Internet Files\Content.IE5\WSS608AB\MC900295721[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0" y="3200400"/>
            <a:ext cx="38100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Two good methods for improving your voice: </a:t>
            </a:r>
          </a:p>
        </p:txBody>
      </p:sp>
      <p:sp>
        <p:nvSpPr>
          <p:cNvPr id="10243" name="Content Placeholder 2"/>
          <p:cNvSpPr>
            <a:spLocks noGrp="1"/>
          </p:cNvSpPr>
          <p:nvPr>
            <p:ph idx="1"/>
          </p:nvPr>
        </p:nvSpPr>
        <p:spPr>
          <a:xfrm>
            <a:off x="304800" y="2057400"/>
            <a:ext cx="8991600" cy="4038600"/>
          </a:xfrm>
        </p:spPr>
        <p:txBody>
          <a:bodyPr/>
          <a:lstStyle/>
          <a:p>
            <a:pPr>
              <a:defRPr/>
            </a:pPr>
            <a:r>
              <a:rPr lang="en-US" sz="2600" dirty="0" smtClean="0"/>
              <a:t>Listen to it! Practice listening to your voice</a:t>
            </a:r>
          </a:p>
          <a:p>
            <a:pPr marL="0" indent="0">
              <a:buFont typeface="Wingdings" pitchFamily="2" charset="2"/>
              <a:buNone/>
              <a:defRPr/>
            </a:pPr>
            <a:r>
              <a:rPr lang="en-US" sz="2600" dirty="0"/>
              <a:t> </a:t>
            </a:r>
            <a:r>
              <a:rPr lang="en-US" sz="2600" dirty="0" smtClean="0"/>
              <a:t>   while at home, driving, walking, etc. </a:t>
            </a:r>
          </a:p>
          <a:p>
            <a:pPr>
              <a:defRPr/>
            </a:pPr>
            <a:r>
              <a:rPr lang="en-US" sz="2600" dirty="0" smtClean="0"/>
              <a:t>Get an opinion from trusted confidants</a:t>
            </a:r>
          </a:p>
          <a:p>
            <a:pPr>
              <a:defRPr/>
            </a:pPr>
            <a:r>
              <a:rPr lang="en-US" sz="2600" dirty="0" smtClean="0"/>
              <a:t>Practice articulation</a:t>
            </a:r>
          </a:p>
          <a:p>
            <a:pPr>
              <a:defRPr/>
            </a:pPr>
            <a:r>
              <a:rPr lang="en-US" sz="2600" dirty="0" smtClean="0"/>
              <a:t>Pose to let information sink in and to emphasize punctuation</a:t>
            </a:r>
          </a:p>
          <a:p>
            <a:pPr>
              <a:defRPr/>
            </a:pPr>
            <a:r>
              <a:rPr lang="en-US" sz="2600" dirty="0" smtClean="0"/>
              <a:t>May want to take voice lessons</a:t>
            </a:r>
          </a:p>
          <a:p>
            <a:pPr>
              <a:defRPr/>
            </a:pPr>
            <a:endParaRPr lang="en-US" sz="2800" dirty="0" smtClean="0"/>
          </a:p>
        </p:txBody>
      </p:sp>
      <p:pic>
        <p:nvPicPr>
          <p:cNvPr id="16388" name="Picture 4" descr="C:\Users\pam\AppData\Local\Microsoft\Windows\Temporary Internet Files\Content.IE5\N992NCR2\MC900078738[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88138" y="4343400"/>
            <a:ext cx="1546225"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“Listen to it” Exercise</a:t>
            </a:r>
          </a:p>
        </p:txBody>
      </p:sp>
      <p:sp>
        <p:nvSpPr>
          <p:cNvPr id="17411" name="Content Placeholder 2"/>
          <p:cNvSpPr>
            <a:spLocks noGrp="1"/>
          </p:cNvSpPr>
          <p:nvPr>
            <p:ph idx="1"/>
          </p:nvPr>
        </p:nvSpPr>
        <p:spPr>
          <a:xfrm>
            <a:off x="304800" y="1905000"/>
            <a:ext cx="8763000" cy="4038600"/>
          </a:xfrm>
        </p:spPr>
        <p:txBody>
          <a:bodyPr/>
          <a:lstStyle/>
          <a:p>
            <a:r>
              <a:rPr lang="en-US" altLang="en-US" sz="2800" smtClean="0"/>
              <a:t>To really listen to your voice, cup your right hand around your right ear and gently pull the ear forward. Next, cup your left hand around your mouth and direct the sound straight into your ear. This helps you to hear your voice as others hear it... and it might be way different from the voice you thought it was! </a:t>
            </a:r>
          </a:p>
          <a:p>
            <a:r>
              <a:rPr lang="en-US" altLang="en-US" sz="2800" smtClean="0"/>
              <a:t>Now practice moderating your voice. </a:t>
            </a:r>
          </a:p>
          <a:p>
            <a:endParaRPr lang="en-US" altLang="en-US" sz="28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Non Verbal Body Language</a:t>
            </a:r>
          </a:p>
        </p:txBody>
      </p:sp>
      <p:sp>
        <p:nvSpPr>
          <p:cNvPr id="3" name="Content Placeholder 2"/>
          <p:cNvSpPr>
            <a:spLocks noGrp="1"/>
          </p:cNvSpPr>
          <p:nvPr>
            <p:ph idx="1"/>
          </p:nvPr>
        </p:nvSpPr>
        <p:spPr/>
        <p:txBody>
          <a:bodyPr/>
          <a:lstStyle/>
          <a:p>
            <a:pPr>
              <a:defRPr/>
            </a:pPr>
            <a:r>
              <a:rPr lang="en-US" sz="2800" dirty="0" smtClean="0"/>
              <a:t>Eye contact</a:t>
            </a:r>
          </a:p>
          <a:p>
            <a:pPr>
              <a:defRPr/>
            </a:pPr>
            <a:r>
              <a:rPr lang="en-US" sz="2800" dirty="0" smtClean="0"/>
              <a:t>Facial expressions</a:t>
            </a:r>
          </a:p>
          <a:p>
            <a:pPr>
              <a:defRPr/>
            </a:pPr>
            <a:r>
              <a:rPr lang="en-US" sz="2800" dirty="0" smtClean="0"/>
              <a:t>Gestures</a:t>
            </a:r>
          </a:p>
          <a:p>
            <a:pPr>
              <a:defRPr/>
            </a:pPr>
            <a:r>
              <a:rPr lang="en-US" sz="2800" dirty="0" smtClean="0"/>
              <a:t>Posture / body orientation</a:t>
            </a:r>
          </a:p>
          <a:p>
            <a:pPr>
              <a:defRPr/>
            </a:pPr>
            <a:r>
              <a:rPr lang="en-US" sz="2800" dirty="0" smtClean="0"/>
              <a:t>Proximity</a:t>
            </a:r>
          </a:p>
          <a:p>
            <a:pPr>
              <a:defRPr/>
            </a:pPr>
            <a:r>
              <a:rPr lang="en-US" sz="2800" dirty="0" smtClean="0"/>
              <a:t>Voice</a:t>
            </a:r>
          </a:p>
          <a:p>
            <a:pPr marL="0" indent="0">
              <a:buFont typeface="Wingdings" pitchFamily="2" charset="2"/>
              <a:buNone/>
              <a:defRPr/>
            </a:pPr>
            <a:endParaRPr lang="en-US" sz="2800" dirty="0"/>
          </a:p>
        </p:txBody>
      </p:sp>
      <p:pic>
        <p:nvPicPr>
          <p:cNvPr id="72706" name="Picture 2" descr="C:\Users\pam\AppData\Local\Microsoft\Windows\Temporary Internet Files\Content.IE5\WSS608AB\MP900435893[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0200" y="2057400"/>
            <a:ext cx="3352800"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b="1" smtClean="0"/>
              <a:t>Active Listening</a:t>
            </a:r>
            <a:endParaRPr lang="en-US" altLang="en-US" smtClean="0"/>
          </a:p>
        </p:txBody>
      </p:sp>
      <p:sp>
        <p:nvSpPr>
          <p:cNvPr id="3" name="Content Placeholder 2"/>
          <p:cNvSpPr>
            <a:spLocks noGrp="1"/>
          </p:cNvSpPr>
          <p:nvPr>
            <p:ph idx="1"/>
          </p:nvPr>
        </p:nvSpPr>
        <p:spPr>
          <a:xfrm>
            <a:off x="457200" y="1828800"/>
            <a:ext cx="7696200" cy="4038600"/>
          </a:xfrm>
        </p:spPr>
        <p:txBody>
          <a:bodyPr/>
          <a:lstStyle/>
          <a:p>
            <a:pPr>
              <a:defRPr/>
            </a:pPr>
            <a:r>
              <a:rPr lang="en-US" b="1" dirty="0" smtClean="0"/>
              <a:t>Active listening</a:t>
            </a:r>
            <a:r>
              <a:rPr lang="en-US" dirty="0" smtClean="0"/>
              <a:t> is NOT the same as </a:t>
            </a:r>
            <a:r>
              <a:rPr lang="en-US" b="1" dirty="0" smtClean="0"/>
              <a:t>hearing</a:t>
            </a:r>
            <a:r>
              <a:rPr lang="en-US" dirty="0" smtClean="0"/>
              <a:t>! Hearing is the first part and consists of the perception of sound.</a:t>
            </a:r>
          </a:p>
          <a:p>
            <a:pPr marL="0" indent="0">
              <a:buFont typeface="Wingdings" pitchFamily="2" charset="2"/>
              <a:buNone/>
              <a:defRPr/>
            </a:pPr>
            <a:endParaRPr lang="en-US" dirty="0" smtClean="0"/>
          </a:p>
          <a:p>
            <a:pPr>
              <a:defRPr/>
            </a:pPr>
            <a:r>
              <a:rPr lang="en-US" dirty="0" smtClean="0"/>
              <a:t>Listening can be one of our most </a:t>
            </a:r>
            <a:r>
              <a:rPr lang="en-US" b="1" dirty="0" smtClean="0"/>
              <a:t>powerful </a:t>
            </a:r>
            <a:r>
              <a:rPr lang="en-US" dirty="0" smtClean="0">
                <a:hlinkClick r:id="rId3"/>
              </a:rPr>
              <a:t>communication</a:t>
            </a:r>
            <a:r>
              <a:rPr lang="en-US" dirty="0" smtClean="0"/>
              <a:t> tools! </a:t>
            </a:r>
          </a:p>
          <a:p>
            <a:pPr marL="0" indent="0">
              <a:buFont typeface="Wingdings" pitchFamily="2" charset="2"/>
              <a:buNone/>
              <a:defRPr/>
            </a:pPr>
            <a:endParaRPr lang="en-US" dirty="0" smtClean="0"/>
          </a:p>
          <a:p>
            <a:pPr>
              <a:defRPr/>
            </a:pPr>
            <a:r>
              <a:rPr lang="en-US" dirty="0" smtClean="0"/>
              <a:t>Be sure to use it! </a:t>
            </a:r>
            <a:endParaRPr lang="en-US" dirty="0"/>
          </a:p>
        </p:txBody>
      </p:sp>
      <p:pic>
        <p:nvPicPr>
          <p:cNvPr id="19460" name="Picture 2" descr="C:\Users\pam\AppData\Local\Microsoft\Windows\Temporary Internet Files\Content.IE5\N992NCR2\MP900399215[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81800" y="3276600"/>
            <a:ext cx="2057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b="1" smtClean="0"/>
              <a:t>Nerves: The Main Enemy of the Presenter</a:t>
            </a:r>
            <a:endParaRPr lang="en-US" altLang="en-US" smtClean="0"/>
          </a:p>
        </p:txBody>
      </p:sp>
      <p:sp>
        <p:nvSpPr>
          <p:cNvPr id="3" name="Content Placeholder 2"/>
          <p:cNvSpPr>
            <a:spLocks noGrp="1"/>
          </p:cNvSpPr>
          <p:nvPr>
            <p:ph idx="1"/>
          </p:nvPr>
        </p:nvSpPr>
        <p:spPr>
          <a:xfrm>
            <a:off x="228600" y="1905000"/>
            <a:ext cx="8686800" cy="4038600"/>
          </a:xfrm>
        </p:spPr>
        <p:txBody>
          <a:bodyPr/>
          <a:lstStyle/>
          <a:p>
            <a:pPr>
              <a:defRPr/>
            </a:pPr>
            <a:r>
              <a:rPr lang="en-US" sz="2800" dirty="0" smtClean="0"/>
              <a:t>Do not fight nerves, welcome them!</a:t>
            </a:r>
          </a:p>
          <a:p>
            <a:pPr lvl="1">
              <a:defRPr/>
            </a:pPr>
            <a:r>
              <a:rPr lang="en-US" sz="2800" dirty="0" smtClean="0"/>
              <a:t>Presentation becomes a challenge</a:t>
            </a:r>
          </a:p>
          <a:p>
            <a:pPr lvl="1">
              <a:defRPr/>
            </a:pPr>
            <a:r>
              <a:rPr lang="en-US" sz="2800" i="1" dirty="0" smtClean="0">
                <a:solidFill>
                  <a:srgbClr val="C00000"/>
                </a:solidFill>
              </a:rPr>
              <a:t>Winners overcome nerves. You are all winners!</a:t>
            </a:r>
          </a:p>
          <a:p>
            <a:pPr lvl="2">
              <a:defRPr/>
            </a:pPr>
            <a:r>
              <a:rPr lang="en-US" sz="2400" dirty="0" smtClean="0"/>
              <a:t>Be well prepared. Be the SME that you are!</a:t>
            </a:r>
          </a:p>
          <a:p>
            <a:pPr lvl="2">
              <a:defRPr/>
            </a:pPr>
            <a:r>
              <a:rPr lang="en-US" sz="2400" dirty="0" smtClean="0"/>
              <a:t>Don’t drink too much coffee</a:t>
            </a:r>
          </a:p>
          <a:p>
            <a:pPr lvl="2">
              <a:defRPr/>
            </a:pPr>
            <a:r>
              <a:rPr lang="en-US" sz="2400" dirty="0" smtClean="0"/>
              <a:t>Exercise can reduce tension</a:t>
            </a:r>
          </a:p>
          <a:p>
            <a:pPr lvl="2">
              <a:defRPr/>
            </a:pPr>
            <a:r>
              <a:rPr lang="en-US" sz="2400" dirty="0" smtClean="0"/>
              <a:t>Eat a balanced breakfast</a:t>
            </a:r>
          </a:p>
          <a:p>
            <a:pPr lvl="2">
              <a:lnSpc>
                <a:spcPct val="150000"/>
              </a:lnSpc>
              <a:spcBef>
                <a:spcPts val="0"/>
              </a:spcBef>
              <a:defRPr/>
            </a:pPr>
            <a:r>
              <a:rPr lang="en-US" sz="2400" dirty="0" smtClean="0"/>
              <a:t>Mentally rehearse your presentation</a:t>
            </a:r>
          </a:p>
          <a:p>
            <a:pPr marL="914400" lvl="2" indent="0">
              <a:lnSpc>
                <a:spcPct val="150000"/>
              </a:lnSpc>
              <a:spcBef>
                <a:spcPts val="0"/>
              </a:spcBef>
              <a:buFontTx/>
              <a:buNone/>
              <a:defRPr/>
            </a:pPr>
            <a:r>
              <a:rPr lang="en-US" sz="2400" b="1" dirty="0" smtClean="0">
                <a:solidFill>
                  <a:srgbClr val="0070C0"/>
                </a:solidFill>
              </a:rPr>
              <a:t>      “To </a:t>
            </a:r>
            <a:r>
              <a:rPr lang="en-US" sz="2400" b="1" dirty="0">
                <a:solidFill>
                  <a:srgbClr val="0070C0"/>
                </a:solidFill>
              </a:rPr>
              <a:t>fail to prepare is to prepare to </a:t>
            </a:r>
            <a:r>
              <a:rPr lang="en-US" sz="2400" b="1" dirty="0" smtClean="0">
                <a:solidFill>
                  <a:srgbClr val="0070C0"/>
                </a:solidFill>
              </a:rPr>
              <a:t>fail”</a:t>
            </a:r>
            <a:endParaRPr lang="en-US" sz="2400" dirty="0" smtClean="0">
              <a:solidFill>
                <a:srgbClr val="0070C0"/>
              </a:solidFill>
            </a:endParaRPr>
          </a:p>
          <a:p>
            <a:pPr lvl="1">
              <a:defRPr/>
            </a:pPr>
            <a:endParaRPr lang="en-US" dirty="0" smtClean="0">
              <a:solidFill>
                <a:srgbClr val="0070C0"/>
              </a:solidFill>
            </a:endParaRPr>
          </a:p>
          <a:p>
            <a:pPr lvl="1">
              <a:defRPr/>
            </a:pPr>
            <a:endParaRPr lang="en-US" dirty="0">
              <a:solidFill>
                <a:srgbClr val="0070C0"/>
              </a:solidFill>
            </a:endParaRPr>
          </a:p>
        </p:txBody>
      </p:sp>
      <p:pic>
        <p:nvPicPr>
          <p:cNvPr id="20484" name="Picture 2" descr="C:\Users\pam\AppData\Local\Microsoft\Windows\Temporary Internet Files\Content.IE5\O4ITYDCX\MC900412568[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0" y="3570288"/>
            <a:ext cx="1981200"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381000"/>
            <a:ext cx="7696200" cy="1143000"/>
          </a:xfrm>
        </p:spPr>
        <p:txBody>
          <a:bodyPr/>
          <a:lstStyle/>
          <a:p>
            <a:r>
              <a:rPr lang="en-US" altLang="en-US" b="1" smtClean="0"/>
              <a:t>Student Questions</a:t>
            </a:r>
            <a:endParaRPr lang="en-US" altLang="en-US" smtClean="0"/>
          </a:p>
        </p:txBody>
      </p:sp>
      <p:sp>
        <p:nvSpPr>
          <p:cNvPr id="12291" name="Content Placeholder 2"/>
          <p:cNvSpPr>
            <a:spLocks noGrp="1"/>
          </p:cNvSpPr>
          <p:nvPr>
            <p:ph idx="1"/>
          </p:nvPr>
        </p:nvSpPr>
        <p:spPr>
          <a:xfrm>
            <a:off x="762000" y="1905000"/>
            <a:ext cx="8153400" cy="4038600"/>
          </a:xfrm>
        </p:spPr>
        <p:txBody>
          <a:bodyPr/>
          <a:lstStyle/>
          <a:p>
            <a:pPr>
              <a:defRPr/>
            </a:pPr>
            <a:r>
              <a:rPr lang="en-US" sz="2800" dirty="0" smtClean="0"/>
              <a:t>Always allow time at the end of the presentation for questions</a:t>
            </a:r>
          </a:p>
          <a:p>
            <a:pPr>
              <a:defRPr/>
            </a:pPr>
            <a:r>
              <a:rPr lang="en-US" sz="2800" dirty="0" smtClean="0"/>
              <a:t>Listen closely to the questions</a:t>
            </a:r>
          </a:p>
          <a:p>
            <a:pPr lvl="1">
              <a:defRPr/>
            </a:pPr>
            <a:r>
              <a:rPr lang="en-US" sz="2800" dirty="0" smtClean="0"/>
              <a:t>Be honest if you do not know the answer</a:t>
            </a:r>
          </a:p>
          <a:p>
            <a:pPr lvl="1">
              <a:defRPr/>
            </a:pPr>
            <a:r>
              <a:rPr lang="en-US" sz="2800" dirty="0" smtClean="0"/>
              <a:t>Find the answer and get back to the class</a:t>
            </a:r>
          </a:p>
          <a:p>
            <a:pPr>
              <a:defRPr/>
            </a:pPr>
            <a:r>
              <a:rPr lang="en-US" sz="2800" dirty="0" smtClean="0"/>
              <a:t>Answers that last 10-40 seconds work best</a:t>
            </a:r>
          </a:p>
          <a:p>
            <a:pPr>
              <a:defRPr/>
            </a:pPr>
            <a:r>
              <a:rPr lang="en-US" sz="2800" dirty="0" smtClean="0"/>
              <a:t>Use empathy if some disagrees with your answer</a:t>
            </a:r>
          </a:p>
          <a:p>
            <a:pPr>
              <a:defRPr/>
            </a:pPr>
            <a:endParaRPr lang="en-US" dirty="0" smtClean="0"/>
          </a:p>
          <a:p>
            <a:pPr marL="0" indent="0">
              <a:buFont typeface="Wingdings" pitchFamily="2" charset="2"/>
              <a:buNone/>
              <a:defRPr/>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0" y="1371600"/>
            <a:ext cx="8305800" cy="3276600"/>
          </a:xfrm>
        </p:spPr>
        <p:txBody>
          <a:bodyPr rtlCol="0">
            <a:noAutofit/>
          </a:bodyPr>
          <a:lstStyle/>
          <a:p>
            <a:pPr marL="114300" indent="0">
              <a:buFont typeface="Wingdings" pitchFamily="2" charset="2"/>
              <a:buNone/>
              <a:defRPr/>
            </a:pPr>
            <a:endParaRPr lang="en-US" dirty="0" smtClean="0"/>
          </a:p>
          <a:p>
            <a:pPr marL="811213" lvl="1" indent="-514350">
              <a:buClr>
                <a:schemeClr val="accent1">
                  <a:lumMod val="50000"/>
                </a:schemeClr>
              </a:buClr>
              <a:buFont typeface="Arial" pitchFamily="34" charset="0"/>
              <a:buChar char="•"/>
              <a:defRPr/>
            </a:pPr>
            <a:endParaRPr lang="en-US" sz="2400" dirty="0">
              <a:solidFill>
                <a:schemeClr val="accent5">
                  <a:lumMod val="50000"/>
                </a:schemeClr>
              </a:solidFill>
              <a:latin typeface="Times New Roman" pitchFamily="18" charset="0"/>
              <a:ea typeface="ＭＳ Ｐゴシック" pitchFamily="34" charset="-128"/>
              <a:cs typeface="Times New Roman" pitchFamily="18" charset="0"/>
            </a:endParaRPr>
          </a:p>
          <a:p>
            <a:pPr marL="296863" lvl="1" indent="0">
              <a:buClr>
                <a:schemeClr val="accent1">
                  <a:lumMod val="50000"/>
                </a:schemeClr>
              </a:buClr>
              <a:buFontTx/>
              <a:buNone/>
              <a:defRPr/>
            </a:pPr>
            <a:endParaRPr lang="en-US" sz="2800" dirty="0" smtClean="0">
              <a:solidFill>
                <a:schemeClr val="accent5">
                  <a:lumMod val="50000"/>
                </a:schemeClr>
              </a:solidFill>
              <a:latin typeface="Times New Roman" pitchFamily="18" charset="0"/>
              <a:ea typeface="ＭＳ Ｐゴシック" pitchFamily="34" charset="-128"/>
              <a:cs typeface="Times New Roman" pitchFamily="18" charset="0"/>
            </a:endParaRPr>
          </a:p>
          <a:p>
            <a:pPr marL="0" indent="0">
              <a:buFont typeface="Wingdings" pitchFamily="2" charset="2"/>
              <a:buNone/>
              <a:defRPr/>
            </a:pPr>
            <a:endParaRPr lang="en-US" sz="2600" dirty="0" smtClean="0"/>
          </a:p>
        </p:txBody>
      </p:sp>
      <p:pic>
        <p:nvPicPr>
          <p:cNvPr id="2" name="Picture 3" descr="Mpss horizontal logo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68625" y="6019800"/>
            <a:ext cx="3276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1"/>
          <p:cNvSpPr txBox="1">
            <a:spLocks noChangeArrowheads="1"/>
          </p:cNvSpPr>
          <p:nvPr/>
        </p:nvSpPr>
        <p:spPr bwMode="auto">
          <a:xfrm>
            <a:off x="8664575" y="17081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077" name="TextBox 2"/>
          <p:cNvSpPr txBox="1">
            <a:spLocks noChangeArrowheads="1"/>
          </p:cNvSpPr>
          <p:nvPr/>
        </p:nvSpPr>
        <p:spPr bwMode="auto">
          <a:xfrm>
            <a:off x="8847138" y="1200150"/>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078" name="Title 6"/>
          <p:cNvSpPr>
            <a:spLocks noGrp="1"/>
          </p:cNvSpPr>
          <p:nvPr>
            <p:ph type="title"/>
          </p:nvPr>
        </p:nvSpPr>
        <p:spPr>
          <a:xfrm>
            <a:off x="722313" y="523875"/>
            <a:ext cx="8001000" cy="1143000"/>
          </a:xfrm>
        </p:spPr>
        <p:txBody>
          <a:bodyPr/>
          <a:lstStyle/>
          <a:p>
            <a:r>
              <a:rPr lang="en-US" altLang="en-US" smtClean="0"/>
              <a:t>FY-11 OSHA Susan Harwood Grant Program</a:t>
            </a:r>
          </a:p>
        </p:txBody>
      </p:sp>
      <p:sp>
        <p:nvSpPr>
          <p:cNvPr id="8" name="Rectangle 7"/>
          <p:cNvSpPr/>
          <p:nvPr/>
        </p:nvSpPr>
        <p:spPr>
          <a:xfrm>
            <a:off x="952500" y="2076450"/>
            <a:ext cx="7543800" cy="3232150"/>
          </a:xfrm>
          <a:prstGeom prst="rect">
            <a:avLst/>
          </a:prstGeom>
        </p:spPr>
        <p:txBody>
          <a:bodyPr>
            <a:spAutoFit/>
          </a:bodyPr>
          <a:lstStyle/>
          <a:p>
            <a:pPr>
              <a:defRPr/>
            </a:pPr>
            <a:r>
              <a:rPr lang="en-US" sz="2800" dirty="0">
                <a:solidFill>
                  <a:schemeClr val="accent1">
                    <a:lumMod val="50000"/>
                  </a:schemeClr>
                </a:solidFill>
                <a:latin typeface="Arial" pitchFamily="34" charset="0"/>
              </a:rPr>
              <a:t>This material was produced under grant number </a:t>
            </a:r>
            <a:r>
              <a:rPr lang="en-US" sz="2800" dirty="0">
                <a:solidFill>
                  <a:schemeClr val="tx2"/>
                </a:solidFill>
              </a:rPr>
              <a:t>SH22297-SH1</a:t>
            </a:r>
            <a:r>
              <a:rPr lang="en-US" sz="2800" dirty="0">
                <a:solidFill>
                  <a:schemeClr val="accent1">
                    <a:lumMod val="50000"/>
                  </a:schemeClr>
                </a:solidFill>
                <a:latin typeface="Arial" pitchFamily="34" charset="0"/>
              </a:rPr>
              <a:t> </a:t>
            </a:r>
            <a:r>
              <a:rPr lang="en-US" sz="2800" dirty="0">
                <a:solidFill>
                  <a:schemeClr val="accent1">
                    <a:lumMod val="50000"/>
                  </a:schemeClr>
                </a:solidFill>
                <a:latin typeface="Arial" pitchFamily="34" charset="0"/>
              </a:rPr>
              <a:t>from OSHA. It does not necessarily reflect the views or policies of the U.S. Department of Labor, nor does mention of trade names, commercial products, or organizations imply endorsement by the U.S. Government. </a:t>
            </a:r>
          </a:p>
        </p:txBody>
      </p:sp>
      <p:pic>
        <p:nvPicPr>
          <p:cNvPr id="3080" name="Picture 2" descr="http://eshpartnering.com/topics/wp-content/uploads/2010/02/OSHA-logo-300x177.jpg">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446963" y="620713"/>
            <a:ext cx="1401762"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Breaking Distracting Habits</a:t>
            </a:r>
          </a:p>
        </p:txBody>
      </p:sp>
      <p:sp>
        <p:nvSpPr>
          <p:cNvPr id="3" name="Content Placeholder 2"/>
          <p:cNvSpPr>
            <a:spLocks noGrp="1"/>
          </p:cNvSpPr>
          <p:nvPr>
            <p:ph idx="1"/>
          </p:nvPr>
        </p:nvSpPr>
        <p:spPr/>
        <p:txBody>
          <a:bodyPr/>
          <a:lstStyle/>
          <a:p>
            <a:pPr>
              <a:defRPr/>
            </a:pPr>
            <a:r>
              <a:rPr lang="en-US" sz="2800" dirty="0" smtClean="0"/>
              <a:t>Hands in the pocket</a:t>
            </a:r>
          </a:p>
          <a:p>
            <a:pPr>
              <a:defRPr/>
            </a:pPr>
            <a:r>
              <a:rPr lang="en-US" sz="2800" dirty="0" smtClean="0"/>
              <a:t>Talking to the screen</a:t>
            </a:r>
          </a:p>
          <a:p>
            <a:pPr>
              <a:defRPr/>
            </a:pPr>
            <a:r>
              <a:rPr lang="en-US" sz="2800" dirty="0" smtClean="0"/>
              <a:t>Slang</a:t>
            </a:r>
          </a:p>
          <a:p>
            <a:pPr>
              <a:defRPr/>
            </a:pPr>
            <a:r>
              <a:rPr lang="en-US" sz="2800" dirty="0" smtClean="0"/>
              <a:t>Lack of eye contact</a:t>
            </a:r>
          </a:p>
          <a:p>
            <a:pPr>
              <a:defRPr/>
            </a:pPr>
            <a:r>
              <a:rPr lang="en-US" sz="2800" dirty="0" smtClean="0"/>
              <a:t>Talking with the hands</a:t>
            </a:r>
          </a:p>
          <a:p>
            <a:pPr>
              <a:defRPr/>
            </a:pPr>
            <a:r>
              <a:rPr lang="en-US" sz="2800" dirty="0" smtClean="0"/>
              <a:t>Saying “uh” “ok” “you know”</a:t>
            </a:r>
          </a:p>
          <a:p>
            <a:pPr marL="0" indent="0">
              <a:buFont typeface="Wingdings" pitchFamily="2" charset="2"/>
              <a:buNone/>
              <a:defRPr/>
            </a:pPr>
            <a:endParaRPr lang="en-US" sz="2800" dirty="0" smtClean="0"/>
          </a:p>
          <a:p>
            <a:pPr>
              <a:defRPr/>
            </a:pPr>
            <a:endParaRPr lang="en-US" dirty="0"/>
          </a:p>
        </p:txBody>
      </p:sp>
      <p:pic>
        <p:nvPicPr>
          <p:cNvPr id="22532" name="Picture 3" descr="C:\Users\pam\AppData\Local\Microsoft\Windows\Temporary Internet Files\Content.IE5\357BF1WV\MP900289340[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0" y="2033588"/>
            <a:ext cx="24193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Diversity in the Classroom</a:t>
            </a:r>
          </a:p>
        </p:txBody>
      </p:sp>
      <p:sp>
        <p:nvSpPr>
          <p:cNvPr id="23555" name="Content Placeholder 2"/>
          <p:cNvSpPr>
            <a:spLocks noGrp="1"/>
          </p:cNvSpPr>
          <p:nvPr>
            <p:ph idx="1"/>
          </p:nvPr>
        </p:nvSpPr>
        <p:spPr/>
        <p:txBody>
          <a:bodyPr/>
          <a:lstStyle/>
          <a:p>
            <a:r>
              <a:rPr lang="en-US" altLang="en-US" sz="2800" b="1" smtClean="0"/>
              <a:t>Why Must We Embrace Diversity?</a:t>
            </a:r>
            <a:endParaRPr lang="en-US" altLang="en-US" sz="2800" smtClean="0"/>
          </a:p>
        </p:txBody>
      </p:sp>
      <p:pic>
        <p:nvPicPr>
          <p:cNvPr id="23556" name="Picture 2" descr="Diversity in 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743200"/>
            <a:ext cx="47625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b="1" smtClean="0"/>
              <a:t>What Exactly Does Diversity Include?</a:t>
            </a:r>
            <a:endParaRPr lang="en-US" altLang="en-US" smtClean="0"/>
          </a:p>
        </p:txBody>
      </p:sp>
      <p:sp>
        <p:nvSpPr>
          <p:cNvPr id="24579" name="Content Placeholder 2"/>
          <p:cNvSpPr>
            <a:spLocks noGrp="1"/>
          </p:cNvSpPr>
          <p:nvPr>
            <p:ph idx="1"/>
          </p:nvPr>
        </p:nvSpPr>
        <p:spPr>
          <a:xfrm>
            <a:off x="304800" y="1905000"/>
            <a:ext cx="8686800" cy="4038600"/>
          </a:xfrm>
        </p:spPr>
        <p:txBody>
          <a:bodyPr/>
          <a:lstStyle/>
          <a:p>
            <a:r>
              <a:rPr lang="en-US" altLang="en-US" sz="2800" smtClean="0"/>
              <a:t>A wide variety of people, examples such as:</a:t>
            </a:r>
          </a:p>
          <a:p>
            <a:pPr lvl="1"/>
            <a:r>
              <a:rPr lang="en-US" altLang="en-US" sz="2800" smtClean="0"/>
              <a:t>Gender</a:t>
            </a:r>
          </a:p>
          <a:p>
            <a:pPr lvl="1"/>
            <a:r>
              <a:rPr lang="en-US" altLang="en-US" sz="2800" smtClean="0"/>
              <a:t>Religion</a:t>
            </a:r>
          </a:p>
          <a:p>
            <a:pPr lvl="1"/>
            <a:r>
              <a:rPr lang="en-US" altLang="en-US" sz="2800" smtClean="0"/>
              <a:t>The diversity of an individual:</a:t>
            </a:r>
          </a:p>
          <a:p>
            <a:pPr lvl="2"/>
            <a:r>
              <a:rPr lang="en-US" altLang="en-US" sz="2800" smtClean="0"/>
              <a:t>Scholar</a:t>
            </a:r>
          </a:p>
          <a:p>
            <a:pPr lvl="2"/>
            <a:r>
              <a:rPr lang="en-US" altLang="en-US" sz="2800" smtClean="0"/>
              <a:t>Sports-person</a:t>
            </a:r>
          </a:p>
          <a:p>
            <a:pPr lvl="2"/>
            <a:r>
              <a:rPr lang="en-US" altLang="en-US" sz="2800" smtClean="0"/>
              <a:t>Slow learner</a:t>
            </a:r>
          </a:p>
          <a:p>
            <a:r>
              <a:rPr lang="en-US" altLang="en-US" sz="2800" i="1" smtClean="0">
                <a:solidFill>
                  <a:srgbClr val="C00000"/>
                </a:solidFill>
              </a:rPr>
              <a:t>Takes a wide variety of people to become the best</a:t>
            </a:r>
          </a:p>
          <a:p>
            <a:pPr lvl="2"/>
            <a:endParaRPr lang="en-US" altLang="en-US" sz="2800" smtClean="0">
              <a:solidFill>
                <a:srgbClr val="C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b="1" smtClean="0"/>
              <a:t>Why Is Embracing Diversity A Challenge?</a:t>
            </a:r>
            <a:endParaRPr lang="en-US" altLang="en-US" smtClean="0"/>
          </a:p>
        </p:txBody>
      </p:sp>
      <p:sp>
        <p:nvSpPr>
          <p:cNvPr id="25603" name="Content Placeholder 2"/>
          <p:cNvSpPr>
            <a:spLocks noGrp="1"/>
          </p:cNvSpPr>
          <p:nvPr>
            <p:ph idx="1"/>
          </p:nvPr>
        </p:nvSpPr>
        <p:spPr/>
        <p:txBody>
          <a:bodyPr/>
          <a:lstStyle/>
          <a:p>
            <a:r>
              <a:rPr lang="en-US" altLang="en-US" smtClean="0"/>
              <a:t>Our bias and prejudice are deeply rooted within us</a:t>
            </a:r>
          </a:p>
          <a:p>
            <a:pPr lvl="1"/>
            <a:endParaRPr lang="en-US" altLang="en-US" smtClean="0"/>
          </a:p>
        </p:txBody>
      </p:sp>
      <p:pic>
        <p:nvPicPr>
          <p:cNvPr id="25604" name="Picture 2" descr="C:\Users\pam\AppData\Local\Microsoft\Windows\Temporary Internet Files\Content.IE5\N992NCR2\MP900439454[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0" y="2971800"/>
            <a:ext cx="473392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09600" y="533400"/>
            <a:ext cx="8305800" cy="1143000"/>
          </a:xfrm>
        </p:spPr>
        <p:txBody>
          <a:bodyPr/>
          <a:lstStyle/>
          <a:p>
            <a:r>
              <a:rPr lang="en-US" altLang="en-US" sz="3200" smtClean="0"/>
              <a:t>Embracing diversity is more than tolerating people who are different</a:t>
            </a:r>
          </a:p>
        </p:txBody>
      </p:sp>
      <p:sp>
        <p:nvSpPr>
          <p:cNvPr id="26627" name="Content Placeholder 2"/>
          <p:cNvSpPr>
            <a:spLocks noGrp="1"/>
          </p:cNvSpPr>
          <p:nvPr>
            <p:ph idx="1"/>
          </p:nvPr>
        </p:nvSpPr>
        <p:spPr>
          <a:xfrm>
            <a:off x="228600" y="1905000"/>
            <a:ext cx="8686800" cy="4038600"/>
          </a:xfrm>
        </p:spPr>
        <p:txBody>
          <a:bodyPr/>
          <a:lstStyle/>
          <a:p>
            <a:r>
              <a:rPr lang="en-US" altLang="en-US" sz="2400" smtClean="0"/>
              <a:t>It means actively welcoming and involving them by: </a:t>
            </a:r>
          </a:p>
          <a:p>
            <a:pPr lvl="1"/>
            <a:r>
              <a:rPr lang="en-US" altLang="en-US" sz="2400" smtClean="0"/>
              <a:t>Developing an atmosphere that is safe for all employees to ask for help. </a:t>
            </a:r>
          </a:p>
          <a:p>
            <a:pPr lvl="1"/>
            <a:r>
              <a:rPr lang="en-US" altLang="en-US" sz="2400" smtClean="0"/>
              <a:t>Actively seeking information from people from a variety of backgrounds and cultures. </a:t>
            </a:r>
          </a:p>
          <a:p>
            <a:pPr lvl="1"/>
            <a:r>
              <a:rPr lang="en-US" altLang="en-US" sz="2400" smtClean="0"/>
              <a:t>Including people who are different than you to lunch, coffee breaks, and spur of the moment meetings. </a:t>
            </a:r>
          </a:p>
          <a:p>
            <a:pPr lvl="1"/>
            <a:r>
              <a:rPr lang="en-US" altLang="en-US" sz="2400" smtClean="0"/>
              <a:t>Creating a team spirit where every member feels a part of. </a:t>
            </a:r>
          </a:p>
          <a:p>
            <a:pPr lvl="1"/>
            <a:endParaRPr lang="en-US" altLang="en-US" sz="24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Diversity Classroom Exercise</a:t>
            </a:r>
          </a:p>
        </p:txBody>
      </p:sp>
      <p:sp>
        <p:nvSpPr>
          <p:cNvPr id="27651" name="Content Placeholder 2"/>
          <p:cNvSpPr>
            <a:spLocks noGrp="1"/>
          </p:cNvSpPr>
          <p:nvPr>
            <p:ph idx="1"/>
          </p:nvPr>
        </p:nvSpPr>
        <p:spPr/>
        <p:txBody>
          <a:bodyPr/>
          <a:lstStyle/>
          <a:p>
            <a:r>
              <a:rPr lang="en-US" altLang="en-US" b="1" smtClean="0"/>
              <a:t>Looksism and Diversity</a:t>
            </a:r>
            <a:endParaRPr lang="en-US" altLang="en-US" smtClean="0"/>
          </a:p>
        </p:txBody>
      </p:sp>
      <p:pic>
        <p:nvPicPr>
          <p:cNvPr id="27652" name="Picture 2" descr="C:\Users\pam\AppData\Local\Microsoft\Windows\Temporary Internet Files\Content.IE5\357BF1WV\MP900411828[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14600" y="2492375"/>
            <a:ext cx="4346575"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Adult Learning Styles</a:t>
            </a:r>
          </a:p>
        </p:txBody>
      </p:sp>
      <p:sp>
        <p:nvSpPr>
          <p:cNvPr id="28675" name="Content Placeholder 2"/>
          <p:cNvSpPr>
            <a:spLocks noGrp="1"/>
          </p:cNvSpPr>
          <p:nvPr>
            <p:ph idx="1"/>
          </p:nvPr>
        </p:nvSpPr>
        <p:spPr>
          <a:xfrm>
            <a:off x="762000" y="1905000"/>
            <a:ext cx="8229600" cy="4038600"/>
          </a:xfrm>
        </p:spPr>
        <p:txBody>
          <a:bodyPr/>
          <a:lstStyle/>
          <a:p>
            <a:r>
              <a:rPr lang="en-US" altLang="en-US" sz="2800" smtClean="0"/>
              <a:t>Learn because they want to learn</a:t>
            </a:r>
          </a:p>
          <a:p>
            <a:r>
              <a:rPr lang="en-US" altLang="en-US" sz="2800" smtClean="0"/>
              <a:t>Need information quickly</a:t>
            </a:r>
          </a:p>
          <a:p>
            <a:r>
              <a:rPr lang="en-US" altLang="en-US" sz="2800" smtClean="0"/>
              <a:t>Encouraged to share relevant experience</a:t>
            </a:r>
          </a:p>
          <a:p>
            <a:r>
              <a:rPr lang="en-US" altLang="en-US" sz="2800" smtClean="0"/>
              <a:t>Treated with respect</a:t>
            </a:r>
          </a:p>
          <a:p>
            <a:r>
              <a:rPr lang="en-US" altLang="en-US" sz="2800" smtClean="0"/>
              <a:t>Active participation</a:t>
            </a:r>
          </a:p>
          <a:p>
            <a:r>
              <a:rPr lang="en-US" altLang="en-US" sz="2800" smtClean="0"/>
              <a:t>“Hands on”</a:t>
            </a:r>
          </a:p>
          <a:p>
            <a:endParaRPr lang="en-US" altLang="en-US" smtClean="0"/>
          </a:p>
        </p:txBody>
      </p:sp>
      <p:pic>
        <p:nvPicPr>
          <p:cNvPr id="28676" name="Picture 7" descr="C:\Users\pam\AppData\Local\Microsoft\Windows\Temporary Internet Files\Content.IE5\WSS608AB\MC900231035[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00800" y="3675063"/>
            <a:ext cx="2300288"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1"/>
          <p:cNvSpPr>
            <a:spLocks noChangeArrowheads="1"/>
          </p:cNvSpPr>
          <p:nvPr/>
        </p:nvSpPr>
        <p:spPr bwMode="auto">
          <a:xfrm>
            <a:off x="1066800" y="54102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hlinkClick r:id="rId4"/>
              </a:rPr>
              <a:t>http://www2.honolulu.hawaii.edu/facdev/guidebk/teachtip/teachtip.htm</a:t>
            </a:r>
            <a:endParaRPr lang="en-US"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Training Methods</a:t>
            </a:r>
          </a:p>
        </p:txBody>
      </p:sp>
      <p:sp>
        <p:nvSpPr>
          <p:cNvPr id="3" name="Content Placeholder 2"/>
          <p:cNvSpPr>
            <a:spLocks noGrp="1"/>
          </p:cNvSpPr>
          <p:nvPr>
            <p:ph idx="1"/>
          </p:nvPr>
        </p:nvSpPr>
        <p:spPr/>
        <p:txBody>
          <a:bodyPr/>
          <a:lstStyle/>
          <a:p>
            <a:pPr>
              <a:defRPr/>
            </a:pPr>
            <a:r>
              <a:rPr lang="en-US" dirty="0" smtClean="0"/>
              <a:t>Case studies</a:t>
            </a:r>
          </a:p>
          <a:p>
            <a:pPr>
              <a:defRPr/>
            </a:pPr>
            <a:r>
              <a:rPr lang="en-US" dirty="0" smtClean="0"/>
              <a:t>Debates</a:t>
            </a:r>
          </a:p>
          <a:p>
            <a:pPr>
              <a:defRPr/>
            </a:pPr>
            <a:r>
              <a:rPr lang="en-US" dirty="0" smtClean="0"/>
              <a:t>Tabletop drills</a:t>
            </a:r>
          </a:p>
          <a:p>
            <a:pPr>
              <a:spcBef>
                <a:spcPts val="0"/>
              </a:spcBef>
              <a:defRPr/>
            </a:pPr>
            <a:r>
              <a:rPr lang="en-US" dirty="0" smtClean="0"/>
              <a:t>Hands on training </a:t>
            </a:r>
          </a:p>
          <a:p>
            <a:pPr marL="0" indent="0">
              <a:spcBef>
                <a:spcPts val="0"/>
              </a:spcBef>
              <a:buFont typeface="Wingdings" pitchFamily="2" charset="2"/>
              <a:buNone/>
              <a:defRPr/>
            </a:pPr>
            <a:r>
              <a:rPr lang="en-US" dirty="0"/>
              <a:t> </a:t>
            </a:r>
            <a:r>
              <a:rPr lang="en-US" dirty="0" smtClean="0"/>
              <a:t>  scenarios</a:t>
            </a:r>
          </a:p>
          <a:p>
            <a:pPr>
              <a:defRPr/>
            </a:pPr>
            <a:r>
              <a:rPr lang="en-US" dirty="0" smtClean="0"/>
              <a:t>Brain storming session</a:t>
            </a:r>
          </a:p>
          <a:p>
            <a:pPr>
              <a:defRPr/>
            </a:pPr>
            <a:r>
              <a:rPr lang="en-US" dirty="0" smtClean="0"/>
              <a:t>Role playing exercises </a:t>
            </a:r>
          </a:p>
          <a:p>
            <a:pPr marL="0" indent="0">
              <a:buFont typeface="Wingdings" pitchFamily="2" charset="2"/>
              <a:buNone/>
              <a:defRPr/>
            </a:pPr>
            <a:endParaRPr lang="en-US" dirty="0" smtClean="0"/>
          </a:p>
          <a:p>
            <a:pPr>
              <a:defRPr/>
            </a:pPr>
            <a:endParaRPr lang="en-US" dirty="0"/>
          </a:p>
        </p:txBody>
      </p:sp>
      <p:pic>
        <p:nvPicPr>
          <p:cNvPr id="29700" name="Picture 2" descr="C:\Users\pscherer\AppData\Local\Microsoft\Windows\Temporary Internet Files\Content.IE5\KPXN0RL3\MP900439560[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59413" y="2133600"/>
            <a:ext cx="3379787"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Training Techniques to Reach all Literacies</a:t>
            </a:r>
          </a:p>
        </p:txBody>
      </p:sp>
      <p:sp>
        <p:nvSpPr>
          <p:cNvPr id="30723" name="Content Placeholder 2"/>
          <p:cNvSpPr>
            <a:spLocks noGrp="1"/>
          </p:cNvSpPr>
          <p:nvPr>
            <p:ph idx="1"/>
          </p:nvPr>
        </p:nvSpPr>
        <p:spPr>
          <a:xfrm>
            <a:off x="533400" y="1981200"/>
            <a:ext cx="8229600" cy="4038600"/>
          </a:xfrm>
        </p:spPr>
        <p:txBody>
          <a:bodyPr/>
          <a:lstStyle/>
          <a:p>
            <a:r>
              <a:rPr lang="en-US" altLang="en-US" sz="2800" smtClean="0"/>
              <a:t>Give out only most important written material</a:t>
            </a:r>
          </a:p>
          <a:p>
            <a:r>
              <a:rPr lang="en-US" altLang="en-US" sz="2800" smtClean="0"/>
              <a:t>Let them know you will not require them to read out loud</a:t>
            </a:r>
          </a:p>
          <a:p>
            <a:r>
              <a:rPr lang="en-US" altLang="en-US" sz="2800" smtClean="0"/>
              <a:t>Let them know you are available during breaks</a:t>
            </a:r>
          </a:p>
          <a:p>
            <a:r>
              <a:rPr lang="en-US" altLang="en-US" sz="2800" smtClean="0"/>
              <a:t>Explain certain terminology and acronyms</a:t>
            </a:r>
          </a:p>
          <a:p>
            <a:r>
              <a:rPr lang="en-US" altLang="en-US" sz="2800" smtClean="0"/>
              <a:t>If they have to write, post a list of key words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533400"/>
            <a:ext cx="7696200" cy="1143000"/>
          </a:xfrm>
        </p:spPr>
        <p:txBody>
          <a:bodyPr/>
          <a:lstStyle/>
          <a:p>
            <a:r>
              <a:rPr lang="en-US" altLang="en-US" smtClean="0"/>
              <a:t>Power point Presentations</a:t>
            </a:r>
          </a:p>
        </p:txBody>
      </p:sp>
      <p:sp>
        <p:nvSpPr>
          <p:cNvPr id="31747" name="Content Placeholder 2"/>
          <p:cNvSpPr>
            <a:spLocks noGrp="1"/>
          </p:cNvSpPr>
          <p:nvPr>
            <p:ph idx="1"/>
          </p:nvPr>
        </p:nvSpPr>
        <p:spPr>
          <a:xfrm>
            <a:off x="304800" y="1905000"/>
            <a:ext cx="8686800" cy="4038600"/>
          </a:xfrm>
        </p:spPr>
        <p:txBody>
          <a:bodyPr/>
          <a:lstStyle/>
          <a:p>
            <a:r>
              <a:rPr lang="en-US" altLang="en-US" sz="2800" smtClean="0"/>
              <a:t>Is a visual aid </a:t>
            </a:r>
            <a:r>
              <a:rPr lang="en-US" altLang="en-US" sz="2800" i="1" smtClean="0">
                <a:solidFill>
                  <a:srgbClr val="C00000"/>
                </a:solidFill>
              </a:rPr>
              <a:t>not </a:t>
            </a:r>
            <a:r>
              <a:rPr lang="en-US" altLang="en-US" sz="2800" smtClean="0"/>
              <a:t>a teaching technique </a:t>
            </a:r>
          </a:p>
          <a:p>
            <a:r>
              <a:rPr lang="en-US" altLang="en-US" sz="2800" smtClean="0"/>
              <a:t>Five by five rule</a:t>
            </a:r>
          </a:p>
          <a:p>
            <a:pPr lvl="1"/>
            <a:r>
              <a:rPr lang="en-US" altLang="en-US" sz="2800" smtClean="0"/>
              <a:t>5 words across</a:t>
            </a:r>
          </a:p>
          <a:p>
            <a:pPr lvl="1"/>
            <a:r>
              <a:rPr lang="en-US" altLang="en-US" sz="2800" smtClean="0"/>
              <a:t>5 bullets down</a:t>
            </a:r>
          </a:p>
          <a:p>
            <a:r>
              <a:rPr lang="en-US" altLang="en-US" sz="2800" smtClean="0"/>
              <a:t>General “rule of thumb” is 5 minutes per slide</a:t>
            </a:r>
          </a:p>
          <a:p>
            <a:r>
              <a:rPr lang="en-US" altLang="en-US" sz="2800" smtClean="0"/>
              <a:t>Do not just read from the slide</a:t>
            </a:r>
          </a:p>
          <a:p>
            <a:endParaRPr lang="en-US" altLang="en-US" sz="2800" smtClean="0"/>
          </a:p>
        </p:txBody>
      </p:sp>
      <p:sp>
        <p:nvSpPr>
          <p:cNvPr id="2" name="Rectangle 1"/>
          <p:cNvSpPr/>
          <p:nvPr/>
        </p:nvSpPr>
        <p:spPr>
          <a:xfrm>
            <a:off x="2098276" y="5257800"/>
            <a:ext cx="5397631" cy="707886"/>
          </a:xfrm>
          <a:prstGeom prst="rect">
            <a:avLst/>
          </a:prstGeom>
          <a:noFill/>
          <a:ln>
            <a:solidFill>
              <a:schemeClr val="bg2">
                <a:lumMod val="50000"/>
              </a:schemeClr>
            </a:solidFill>
          </a:ln>
        </p:spPr>
        <p:txBody>
          <a:bodyPr wrap="none">
            <a:spAutoFit/>
          </a:bodyPr>
          <a:lstStyle/>
          <a:p>
            <a:pPr algn="ctr">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Death by power point</a:t>
            </a:r>
          </a:p>
        </p:txBody>
      </p:sp>
      <p:pic>
        <p:nvPicPr>
          <p:cNvPr id="31749" name="Picture 4" descr="C:\Users\pscherer\AppData\Local\Microsoft\Windows\Temporary Internet Files\Content.IE5\DTZJG19E\MC900217312[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 y="5203825"/>
            <a:ext cx="12954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smtClean="0"/>
              <a:t>Objectives: Participants will:</a:t>
            </a:r>
          </a:p>
        </p:txBody>
      </p:sp>
      <p:sp>
        <p:nvSpPr>
          <p:cNvPr id="5123" name="Content Placeholder 2"/>
          <p:cNvSpPr>
            <a:spLocks noGrp="1"/>
          </p:cNvSpPr>
          <p:nvPr>
            <p:ph idx="1"/>
          </p:nvPr>
        </p:nvSpPr>
        <p:spPr>
          <a:xfrm>
            <a:off x="762000" y="1676400"/>
            <a:ext cx="7696200" cy="4038600"/>
          </a:xfrm>
        </p:spPr>
        <p:txBody>
          <a:bodyPr/>
          <a:lstStyle/>
          <a:p>
            <a:pPr eaLnBrk="1" hangingPunct="1">
              <a:defRPr/>
            </a:pPr>
            <a:r>
              <a:rPr lang="en-US" sz="2800" dirty="0" smtClean="0">
                <a:latin typeface="Times New Roman" pitchFamily="18" charset="0"/>
                <a:cs typeface="Times New Roman" pitchFamily="18" charset="0"/>
              </a:rPr>
              <a:t>Explain the different titles of a teacher </a:t>
            </a:r>
          </a:p>
          <a:p>
            <a:pPr eaLnBrk="1" hangingPunct="1">
              <a:defRPr/>
            </a:pPr>
            <a:r>
              <a:rPr lang="en-US" sz="2800" dirty="0" smtClean="0">
                <a:latin typeface="Times New Roman" pitchFamily="18" charset="0"/>
                <a:cs typeface="Times New Roman" pitchFamily="18" charset="0"/>
              </a:rPr>
              <a:t>Determine positive classroom control measures</a:t>
            </a:r>
          </a:p>
          <a:p>
            <a:pPr eaLnBrk="1" hangingPunct="1">
              <a:defRPr/>
            </a:pPr>
            <a:r>
              <a:rPr lang="en-US" sz="2800" dirty="0" smtClean="0">
                <a:latin typeface="Times New Roman" pitchFamily="18" charset="0"/>
                <a:cs typeface="Times New Roman" pitchFamily="18" charset="0"/>
              </a:rPr>
              <a:t>Examine diversity and stereotypes</a:t>
            </a:r>
          </a:p>
          <a:p>
            <a:pPr eaLnBrk="1" hangingPunct="1">
              <a:defRPr/>
            </a:pPr>
            <a:r>
              <a:rPr lang="en-US" sz="2800" dirty="0" smtClean="0">
                <a:latin typeface="Times New Roman" pitchFamily="18" charset="0"/>
                <a:cs typeface="Times New Roman" pitchFamily="18" charset="0"/>
              </a:rPr>
              <a:t>Describe training delivery methods</a:t>
            </a:r>
          </a:p>
          <a:p>
            <a:pPr eaLnBrk="1" hangingPunct="1">
              <a:defRPr/>
            </a:pPr>
            <a:r>
              <a:rPr lang="en-US" sz="2800" dirty="0" smtClean="0">
                <a:latin typeface="Times New Roman" pitchFamily="18" charset="0"/>
                <a:cs typeface="Times New Roman" pitchFamily="18" charset="0"/>
              </a:rPr>
              <a:t>Analyze questioning types and techniques</a:t>
            </a:r>
          </a:p>
          <a:p>
            <a:pPr eaLnBrk="1" hangingPunct="1">
              <a:defRPr/>
            </a:pPr>
            <a:r>
              <a:rPr lang="en-US" sz="2800" dirty="0" smtClean="0">
                <a:latin typeface="Times New Roman" pitchFamily="18" charset="0"/>
                <a:cs typeface="Times New Roman" pitchFamily="18" charset="0"/>
              </a:rPr>
              <a:t>Demonstrate the use of training aids</a:t>
            </a:r>
          </a:p>
          <a:p>
            <a:pPr eaLnBrk="1" hangingPunct="1">
              <a:defRPr/>
            </a:pPr>
            <a:r>
              <a:rPr lang="en-US" sz="2800" dirty="0" smtClean="0">
                <a:latin typeface="Times New Roman" pitchFamily="18" charset="0"/>
                <a:cs typeface="Times New Roman" pitchFamily="18" charset="0"/>
              </a:rPr>
              <a:t>Define how to empowering the adult learner</a:t>
            </a:r>
          </a:p>
          <a:p>
            <a:pPr eaLnBrk="1" hangingPunct="1">
              <a:defRPr/>
            </a:pPr>
            <a:r>
              <a:rPr lang="en-US" sz="2800" dirty="0" smtClean="0">
                <a:latin typeface="Times New Roman" pitchFamily="18" charset="0"/>
                <a:cs typeface="Times New Roman" pitchFamily="18" charset="0"/>
              </a:rPr>
              <a:t>Illustrate the proper use of assessments and Critiques</a:t>
            </a:r>
          </a:p>
          <a:p>
            <a:pPr eaLnBrk="1" hangingPunct="1">
              <a:defRPr/>
            </a:pPr>
            <a:endParaRPr lang="en-US" sz="2800" dirty="0" smtClean="0">
              <a:latin typeface="Times New Roman" pitchFamily="18" charset="0"/>
              <a:cs typeface="Times New Roman" pitchFamily="18" charset="0"/>
            </a:endParaRPr>
          </a:p>
          <a:p>
            <a:pPr marL="0" indent="0" eaLnBrk="1" hangingPunct="1">
              <a:buFont typeface="Wingdings" pitchFamily="2" charset="2"/>
              <a:buNone/>
              <a:defRPr/>
            </a:pPr>
            <a:endParaRPr lang="en-US" sz="2800" dirty="0" smtClean="0">
              <a:latin typeface="Times New Roman" pitchFamily="18" charset="0"/>
              <a:cs typeface="Times New Roman" pitchFamily="18" charset="0"/>
            </a:endParaRPr>
          </a:p>
          <a:p>
            <a:pPr eaLnBrk="1" hangingPunct="1">
              <a:defRPr/>
            </a:pPr>
            <a:endParaRPr lang="en-US"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Visual Aids</a:t>
            </a:r>
          </a:p>
        </p:txBody>
      </p:sp>
      <p:sp>
        <p:nvSpPr>
          <p:cNvPr id="32771" name="Content Placeholder 2"/>
          <p:cNvSpPr>
            <a:spLocks noGrp="1"/>
          </p:cNvSpPr>
          <p:nvPr>
            <p:ph idx="1"/>
          </p:nvPr>
        </p:nvSpPr>
        <p:spPr/>
        <p:txBody>
          <a:bodyPr/>
          <a:lstStyle/>
          <a:p>
            <a:r>
              <a:rPr lang="en-US" altLang="en-US" smtClean="0"/>
              <a:t>Flip chart</a:t>
            </a:r>
          </a:p>
          <a:p>
            <a:r>
              <a:rPr lang="en-US" altLang="en-US" smtClean="0"/>
              <a:t>Videos</a:t>
            </a:r>
          </a:p>
          <a:p>
            <a:r>
              <a:rPr lang="en-US" altLang="en-US" smtClean="0"/>
              <a:t>Hand outs</a:t>
            </a:r>
          </a:p>
          <a:p>
            <a:r>
              <a:rPr lang="en-US" altLang="en-US" smtClean="0"/>
              <a:t>Whiteboards</a:t>
            </a:r>
          </a:p>
          <a:p>
            <a:r>
              <a:rPr lang="en-US" altLang="en-US" smtClean="0"/>
              <a:t>Training DVDs</a:t>
            </a:r>
          </a:p>
          <a:p>
            <a:r>
              <a:rPr lang="en-US" altLang="en-US" smtClean="0"/>
              <a:t>Posters</a:t>
            </a:r>
          </a:p>
          <a:p>
            <a:r>
              <a:rPr lang="en-US" altLang="en-US" smtClean="0"/>
              <a:t>Software simulations</a:t>
            </a:r>
          </a:p>
          <a:p>
            <a:endParaRPr lang="en-US" altLang="en-US" smtClean="0"/>
          </a:p>
        </p:txBody>
      </p:sp>
      <p:pic>
        <p:nvPicPr>
          <p:cNvPr id="32772" name="Picture 4" descr="C:\Users\pam\AppData\Local\Microsoft\Windows\Temporary Internet Files\Content.IE5\O4ITYDCX\MP900422803[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029200" y="1974850"/>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Tips for Great Presentations</a:t>
            </a:r>
          </a:p>
        </p:txBody>
      </p:sp>
      <p:sp>
        <p:nvSpPr>
          <p:cNvPr id="33795" name="Content Placeholder 2"/>
          <p:cNvSpPr>
            <a:spLocks noGrp="1"/>
          </p:cNvSpPr>
          <p:nvPr>
            <p:ph idx="1"/>
          </p:nvPr>
        </p:nvSpPr>
        <p:spPr/>
        <p:txBody>
          <a:bodyPr/>
          <a:lstStyle/>
          <a:p>
            <a:r>
              <a:rPr lang="en-US" altLang="en-US" sz="2800" smtClean="0"/>
              <a:t>If you have handouts, do not read straight from them</a:t>
            </a:r>
          </a:p>
          <a:p>
            <a:r>
              <a:rPr lang="en-US" altLang="en-US" sz="2800" smtClean="0"/>
              <a:t>Do not wave a pointer around in the air</a:t>
            </a:r>
          </a:p>
          <a:p>
            <a:r>
              <a:rPr lang="en-US" altLang="en-US" sz="2800" smtClean="0"/>
              <a:t>Do not lean on the podium for long periods</a:t>
            </a:r>
          </a:p>
          <a:p>
            <a:r>
              <a:rPr lang="en-US" altLang="en-US" sz="2800" smtClean="0"/>
              <a:t>Speak to the audience...NOT to the visual aids, such as flip charts or overheads</a:t>
            </a:r>
          </a:p>
          <a:p>
            <a:endParaRPr lang="en-US" altLang="en-US" sz="2800" smtClean="0"/>
          </a:p>
          <a:p>
            <a:endParaRPr lang="en-US" altLang="en-US" sz="28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Tips for Great Presentations</a:t>
            </a:r>
          </a:p>
        </p:txBody>
      </p:sp>
      <p:sp>
        <p:nvSpPr>
          <p:cNvPr id="34819" name="Content Placeholder 2"/>
          <p:cNvSpPr>
            <a:spLocks noGrp="1"/>
          </p:cNvSpPr>
          <p:nvPr>
            <p:ph idx="1"/>
          </p:nvPr>
        </p:nvSpPr>
        <p:spPr/>
        <p:txBody>
          <a:bodyPr/>
          <a:lstStyle/>
          <a:p>
            <a:r>
              <a:rPr lang="en-US" altLang="en-US" sz="2800" smtClean="0"/>
              <a:t>Speak clearly and loudly enough for all to hear. </a:t>
            </a:r>
          </a:p>
          <a:p>
            <a:r>
              <a:rPr lang="en-US" altLang="en-US" sz="2800" smtClean="0"/>
              <a:t>Pause between punctuation marks</a:t>
            </a:r>
          </a:p>
          <a:p>
            <a:r>
              <a:rPr lang="en-US" altLang="en-US" sz="2800" smtClean="0"/>
              <a:t>Learn the name of each participant as quickly as possible</a:t>
            </a:r>
          </a:p>
          <a:p>
            <a:r>
              <a:rPr lang="en-US" altLang="en-US" sz="2800" smtClean="0"/>
              <a:t>Listen intently to comments and opinions</a:t>
            </a:r>
          </a:p>
          <a:p>
            <a:r>
              <a:rPr lang="en-US" altLang="en-US" sz="2800" smtClean="0"/>
              <a:t>Circulate around the room as you speak</a:t>
            </a:r>
          </a:p>
          <a:p>
            <a:endParaRPr lang="en-US" altLang="en-US" sz="2800" smtClean="0"/>
          </a:p>
          <a:p>
            <a:endParaRPr lang="en-US" altLang="en-US" smtClean="0"/>
          </a:p>
          <a:p>
            <a:endParaRPr lang="en-US" altLang="en-US" smtClean="0"/>
          </a:p>
          <a:p>
            <a:endParaRPr lang="en-US" alt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Tips for Great Presentations</a:t>
            </a:r>
          </a:p>
        </p:txBody>
      </p:sp>
      <p:sp>
        <p:nvSpPr>
          <p:cNvPr id="35843" name="Content Placeholder 2"/>
          <p:cNvSpPr>
            <a:spLocks noGrp="1"/>
          </p:cNvSpPr>
          <p:nvPr>
            <p:ph idx="1"/>
          </p:nvPr>
        </p:nvSpPr>
        <p:spPr>
          <a:xfrm>
            <a:off x="762000" y="1905000"/>
            <a:ext cx="8305800" cy="4038600"/>
          </a:xfrm>
        </p:spPr>
        <p:txBody>
          <a:bodyPr/>
          <a:lstStyle/>
          <a:p>
            <a:r>
              <a:rPr lang="en-US" altLang="en-US" sz="2800" smtClean="0"/>
              <a:t>List and discuss your objectives at the beginning of the presentation</a:t>
            </a:r>
          </a:p>
          <a:p>
            <a:r>
              <a:rPr lang="en-US" altLang="en-US" sz="2800" smtClean="0"/>
              <a:t>Vary your techniques </a:t>
            </a:r>
          </a:p>
          <a:p>
            <a:r>
              <a:rPr lang="en-US" altLang="en-US" sz="2800" smtClean="0"/>
              <a:t>Get to the presentation before your audience arrives; be the last one to leave</a:t>
            </a:r>
          </a:p>
          <a:p>
            <a:r>
              <a:rPr lang="en-US" altLang="en-US" sz="2800" smtClean="0"/>
              <a:t>Be prepared to use an alternate approach if the one you've chosen seems to bog down</a:t>
            </a:r>
          </a:p>
          <a:p>
            <a:endParaRPr lang="en-US" altLang="en-US" smtClean="0"/>
          </a:p>
          <a:p>
            <a:endParaRPr lang="en-US" altLang="en-US" smtClean="0"/>
          </a:p>
          <a:p>
            <a:endParaRPr lang="en-US" alt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Tips for Great Presentations</a:t>
            </a:r>
          </a:p>
        </p:txBody>
      </p:sp>
      <p:sp>
        <p:nvSpPr>
          <p:cNvPr id="36867" name="Content Placeholder 2"/>
          <p:cNvSpPr>
            <a:spLocks noGrp="1"/>
          </p:cNvSpPr>
          <p:nvPr>
            <p:ph idx="1"/>
          </p:nvPr>
        </p:nvSpPr>
        <p:spPr>
          <a:xfrm>
            <a:off x="457200" y="1905000"/>
            <a:ext cx="7696200" cy="4038600"/>
          </a:xfrm>
        </p:spPr>
        <p:txBody>
          <a:bodyPr/>
          <a:lstStyle/>
          <a:p>
            <a:r>
              <a:rPr lang="en-US" altLang="en-US" sz="2800" smtClean="0"/>
              <a:t>When writing on flip charts use no more than 7 lines of text per page</a:t>
            </a:r>
          </a:p>
          <a:p>
            <a:r>
              <a:rPr lang="en-US" altLang="en-US" sz="2800" smtClean="0"/>
              <a:t>Consider the time of day and how long you have got for your talk</a:t>
            </a:r>
          </a:p>
          <a:p>
            <a:r>
              <a:rPr lang="en-US" altLang="en-US" sz="2800" smtClean="0"/>
              <a:t>Most people find that if they practice in their head, the actual talk will take about 25 percent longer</a:t>
            </a:r>
          </a:p>
          <a:p>
            <a:pPr lvl="1"/>
            <a:r>
              <a:rPr lang="en-US" altLang="en-US" sz="2800" smtClean="0"/>
              <a:t>Timing is very important</a:t>
            </a:r>
          </a:p>
          <a:p>
            <a:endParaRPr lang="en-US" altLang="en-US" smtClean="0"/>
          </a:p>
        </p:txBody>
      </p:sp>
      <p:pic>
        <p:nvPicPr>
          <p:cNvPr id="104452" name="Picture 4" descr="C:\Users\pam\AppData\Local\Microsoft\Windows\Temporary Internet Files\Content.IE5\O4ITYDCX\MP900385402[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4419600"/>
            <a:ext cx="1600200" cy="1752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Assessments</a:t>
            </a:r>
          </a:p>
        </p:txBody>
      </p:sp>
      <p:sp>
        <p:nvSpPr>
          <p:cNvPr id="37891" name="Content Placeholder 2"/>
          <p:cNvSpPr>
            <a:spLocks noGrp="1"/>
          </p:cNvSpPr>
          <p:nvPr>
            <p:ph idx="1"/>
          </p:nvPr>
        </p:nvSpPr>
        <p:spPr/>
        <p:txBody>
          <a:bodyPr/>
          <a:lstStyle/>
          <a:p>
            <a:r>
              <a:rPr lang="en-US" altLang="en-US" smtClean="0"/>
              <a:t>The primary purpose of student assessment and evaluation is to support student learning</a:t>
            </a:r>
          </a:p>
        </p:txBody>
      </p:sp>
      <p:pic>
        <p:nvPicPr>
          <p:cNvPr id="37892" name="Picture 4" descr="C:\Users\pscherer\AppData\Local\Microsoft\Windows\Temporary Internet Files\Content.IE5\PN9QTQCU\MC900150927[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81400" y="3625850"/>
            <a:ext cx="2159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Critiques and Feedback</a:t>
            </a:r>
          </a:p>
        </p:txBody>
      </p:sp>
      <p:sp>
        <p:nvSpPr>
          <p:cNvPr id="38915" name="Content Placeholder 2"/>
          <p:cNvSpPr>
            <a:spLocks noGrp="1"/>
          </p:cNvSpPr>
          <p:nvPr>
            <p:ph idx="1"/>
          </p:nvPr>
        </p:nvSpPr>
        <p:spPr>
          <a:xfrm>
            <a:off x="304800" y="1887538"/>
            <a:ext cx="8564563" cy="4038600"/>
          </a:xfrm>
        </p:spPr>
        <p:txBody>
          <a:bodyPr/>
          <a:lstStyle/>
          <a:p>
            <a:r>
              <a:rPr lang="en-US" altLang="en-US" smtClean="0"/>
              <a:t>Critiques should be given to students upon the completion the training</a:t>
            </a:r>
          </a:p>
          <a:p>
            <a:pPr lvl="1"/>
            <a:r>
              <a:rPr lang="en-US" altLang="en-US" smtClean="0"/>
              <a:t>This is tool to identify and correct deficiencies  in the training program or issues with the trainer</a:t>
            </a:r>
          </a:p>
          <a:p>
            <a:pPr lvl="1"/>
            <a:r>
              <a:rPr lang="en-US" altLang="en-US" smtClean="0"/>
              <a:t>Remember, this is to be a “constructive” mechanism not a sword to slay the trainer!</a:t>
            </a:r>
          </a:p>
        </p:txBody>
      </p:sp>
      <p:pic>
        <p:nvPicPr>
          <p:cNvPr id="38916" name="Picture 5" descr="C:\Users\pscherer\AppData\Local\Microsoft\Windows\Temporary Internet Files\Content.IE5\1PAL3A02\MC900295377[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961063" y="4321175"/>
            <a:ext cx="266700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09600" y="457200"/>
            <a:ext cx="7696200" cy="1143000"/>
          </a:xfrm>
        </p:spPr>
        <p:txBody>
          <a:bodyPr/>
          <a:lstStyle/>
          <a:p>
            <a:pPr eaLnBrk="1" hangingPunct="1"/>
            <a:r>
              <a:rPr lang="en-US" altLang="en-US" smtClean="0"/>
              <a:t>OSHA Resources</a:t>
            </a:r>
          </a:p>
        </p:txBody>
      </p:sp>
      <p:sp>
        <p:nvSpPr>
          <p:cNvPr id="39939" name="Content Placeholder 2"/>
          <p:cNvSpPr>
            <a:spLocks noGrp="1"/>
          </p:cNvSpPr>
          <p:nvPr>
            <p:ph idx="1"/>
          </p:nvPr>
        </p:nvSpPr>
        <p:spPr>
          <a:xfrm>
            <a:off x="304800" y="1905000"/>
            <a:ext cx="8610600" cy="4038600"/>
          </a:xfrm>
        </p:spPr>
        <p:txBody>
          <a:bodyPr/>
          <a:lstStyle/>
          <a:p>
            <a:pPr eaLnBrk="1" hangingPunct="1"/>
            <a:r>
              <a:rPr lang="en-US" altLang="en-US" sz="2800" smtClean="0"/>
              <a:t>OSHA has many helpful programs, including assistance about safety and health programs, state plans, workplace consultations, voluntary protection programs, strategic partnerships, training and education, and more.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mtClean="0"/>
              <a:t>Summary</a:t>
            </a:r>
          </a:p>
        </p:txBody>
      </p:sp>
      <p:sp>
        <p:nvSpPr>
          <p:cNvPr id="40963" name="Rectangle 4"/>
          <p:cNvSpPr>
            <a:spLocks noGrp="1" noChangeArrowheads="1"/>
          </p:cNvSpPr>
          <p:nvPr>
            <p:ph type="body" idx="1"/>
          </p:nvPr>
        </p:nvSpPr>
        <p:spPr>
          <a:xfrm>
            <a:off x="457200" y="1905000"/>
            <a:ext cx="8305800" cy="4038600"/>
          </a:xfrm>
        </p:spPr>
        <p:txBody>
          <a:bodyPr/>
          <a:lstStyle/>
          <a:p>
            <a:pPr marL="0" indent="0" eaLnBrk="1" hangingPunct="1">
              <a:buFont typeface="Wingdings" pitchFamily="2" charset="2"/>
              <a:buNone/>
            </a:pPr>
            <a:r>
              <a:rPr lang="en-US" altLang="en-US" sz="2800" smtClean="0">
                <a:latin typeface="Times New Roman" pitchFamily="18" charset="0"/>
                <a:cs typeface="Times New Roman" pitchFamily="18" charset="0"/>
              </a:rPr>
              <a:t>Now, participants should have an idea of how to give an effective and dynamic presentation. Keys to success is to be well-prepared, know the subject, understand the learning process and really involve the learners. Remember, power point is a visual aid not the lesson plan so ensure you incorporate a well balanced mixture of learning activities. “Read and heed” student critiques as this is how you can improve your teaching style and the training course.</a:t>
            </a:r>
          </a:p>
        </p:txBody>
      </p:sp>
      <p:pic>
        <p:nvPicPr>
          <p:cNvPr id="40964" name="Content Placeholder 3" descr="Mpss horizontal logo (2)"/>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971800" y="6172200"/>
            <a:ext cx="320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mtClean="0"/>
              <a:t>OSHA Contact Numbers</a:t>
            </a:r>
          </a:p>
        </p:txBody>
      </p:sp>
      <p:sp>
        <p:nvSpPr>
          <p:cNvPr id="41987" name="Rectangle 4"/>
          <p:cNvSpPr>
            <a:spLocks noGrp="1" noChangeArrowheads="1"/>
          </p:cNvSpPr>
          <p:nvPr>
            <p:ph type="body" idx="1"/>
          </p:nvPr>
        </p:nvSpPr>
        <p:spPr>
          <a:xfrm>
            <a:off x="762000" y="1752600"/>
            <a:ext cx="7696200" cy="4038600"/>
          </a:xfrm>
        </p:spPr>
        <p:txBody>
          <a:bodyPr/>
          <a:lstStyle/>
          <a:p>
            <a:pPr marL="0" indent="0">
              <a:buFont typeface="Wingdings" pitchFamily="2" charset="2"/>
              <a:buNone/>
            </a:pPr>
            <a:r>
              <a:rPr lang="en-US" altLang="en-US" sz="2800" smtClean="0"/>
              <a:t>To report Unsafe Working Conditions, Safety and Health Violations Contact OSHA @: </a:t>
            </a:r>
          </a:p>
          <a:p>
            <a:pPr marL="0" indent="0">
              <a:buFont typeface="Wingdings" pitchFamily="2" charset="2"/>
              <a:buNone/>
            </a:pPr>
            <a:r>
              <a:rPr lang="en-US" altLang="en-US" sz="2800" smtClean="0"/>
              <a:t>1-800-321-OSHA (6742) / TTY1-877-889-5627</a:t>
            </a:r>
          </a:p>
          <a:p>
            <a:pPr marL="0" indent="0">
              <a:buFont typeface="Wingdings" pitchFamily="2" charset="2"/>
              <a:buNone/>
            </a:pPr>
            <a:r>
              <a:rPr lang="en-US" altLang="en-US" sz="2800" smtClean="0"/>
              <a:t>To File a Complaint Form:</a:t>
            </a:r>
          </a:p>
          <a:p>
            <a:pPr marL="0" indent="0">
              <a:buFont typeface="Wingdings" pitchFamily="2" charset="2"/>
              <a:buNone/>
            </a:pPr>
            <a:r>
              <a:rPr lang="en-US" altLang="en-US" sz="2800" smtClean="0"/>
              <a:t>To file an OSHA-7 report online, see how to file a complaint with OSHA (www.osha.gov)</a:t>
            </a:r>
          </a:p>
          <a:p>
            <a:pPr marL="0" indent="0">
              <a:buFont typeface="Wingdings" pitchFamily="2" charset="2"/>
              <a:buNone/>
            </a:pPr>
            <a:r>
              <a:rPr lang="en-US" altLang="en-US" sz="2800" smtClean="0"/>
              <a:t>For more information regarding your rights, see Worker Rights</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Titles of Folks that Guide Learners</a:t>
            </a:r>
          </a:p>
        </p:txBody>
      </p:sp>
      <p:sp>
        <p:nvSpPr>
          <p:cNvPr id="6147" name="Content Placeholder 2"/>
          <p:cNvSpPr>
            <a:spLocks noGrp="1"/>
          </p:cNvSpPr>
          <p:nvPr>
            <p:ph idx="1"/>
          </p:nvPr>
        </p:nvSpPr>
        <p:spPr>
          <a:xfrm>
            <a:off x="228600" y="1981200"/>
            <a:ext cx="8763000" cy="4038600"/>
          </a:xfrm>
        </p:spPr>
        <p:txBody>
          <a:bodyPr/>
          <a:lstStyle/>
          <a:p>
            <a:pPr eaLnBrk="1" hangingPunct="1"/>
            <a:r>
              <a:rPr lang="en-US" altLang="en-US" sz="2600" smtClean="0">
                <a:solidFill>
                  <a:srgbClr val="C00000"/>
                </a:solidFill>
              </a:rPr>
              <a:t>Trainer</a:t>
            </a:r>
            <a:r>
              <a:rPr lang="en-US" altLang="en-US" sz="2600" smtClean="0"/>
              <a:t>: Directs the growth of learners by making them qualified or proficient in a skill or task.</a:t>
            </a:r>
          </a:p>
          <a:p>
            <a:pPr eaLnBrk="1" hangingPunct="1"/>
            <a:r>
              <a:rPr lang="en-US" altLang="en-US" sz="2600" smtClean="0">
                <a:solidFill>
                  <a:srgbClr val="C00000"/>
                </a:solidFill>
              </a:rPr>
              <a:t>Instructor: </a:t>
            </a:r>
            <a:r>
              <a:rPr lang="en-US" altLang="en-US" sz="2600" smtClean="0"/>
              <a:t>Gives knowledge or information to learners in a systematic manner.</a:t>
            </a:r>
          </a:p>
          <a:p>
            <a:pPr eaLnBrk="1" hangingPunct="1"/>
            <a:r>
              <a:rPr lang="en-US" altLang="en-US" sz="2400" smtClean="0">
                <a:solidFill>
                  <a:srgbClr val="C00000"/>
                </a:solidFill>
              </a:rPr>
              <a:t>Coach: </a:t>
            </a:r>
            <a:r>
              <a:rPr lang="en-US" altLang="en-US" sz="2400" smtClean="0"/>
              <a:t>Instructs, demonstrates, directs, guides, and prompts learners.</a:t>
            </a:r>
          </a:p>
          <a:p>
            <a:pPr eaLnBrk="1" hangingPunct="1"/>
            <a:r>
              <a:rPr lang="en-US" altLang="en-US" sz="2400" smtClean="0">
                <a:solidFill>
                  <a:srgbClr val="C00000"/>
                </a:solidFill>
              </a:rPr>
              <a:t>Facilitator: </a:t>
            </a:r>
            <a:r>
              <a:rPr lang="en-US" altLang="en-US" sz="2400" smtClean="0"/>
              <a:t>Makes it easier for learners to learn. </a:t>
            </a:r>
          </a:p>
          <a:p>
            <a:pPr eaLnBrk="1" hangingPunct="1"/>
            <a:endParaRPr lang="en-US" altLang="en-US" sz="2600" smtClean="0"/>
          </a:p>
        </p:txBody>
      </p:sp>
      <p:pic>
        <p:nvPicPr>
          <p:cNvPr id="6148" name="Picture 4" descr="C:\Program Files (x86)\Microsoft Office\MEDIA\CAGCAT10\j0301252.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16763" y="4724400"/>
            <a:ext cx="182880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51524" y="5181600"/>
            <a:ext cx="3558988" cy="707886"/>
          </a:xfrm>
          <a:prstGeom prst="rect">
            <a:avLst/>
          </a:prstGeom>
          <a:noFill/>
          <a:ln>
            <a:noFill/>
          </a:ln>
        </p:spPr>
        <p:txBody>
          <a:bodyPr wrap="none">
            <a:spAutoFit/>
          </a:bodyPr>
          <a:lstStyle/>
          <a:p>
            <a:pPr algn="ctr">
              <a:defRPr/>
            </a:pPr>
            <a:r>
              <a:rPr lang="en-US" sz="4000" b="1" i="1" spc="100" dirty="0">
                <a:ln w="18000">
                  <a:solidFill>
                    <a:schemeClr val="accent1">
                      <a:satMod val="200000"/>
                      <a:tint val="72000"/>
                    </a:schemeClr>
                  </a:solidFill>
                  <a:prstDash val="solid"/>
                </a:ln>
                <a:solidFill>
                  <a:srgbClr val="002060">
                    <a:alpha val="5700"/>
                  </a:srgbClr>
                </a:solidFill>
                <a:effectLst>
                  <a:outerShdw blurRad="25000" dist="20000" dir="16020000" algn="tl">
                    <a:schemeClr val="accent1">
                      <a:satMod val="200000"/>
                      <a:shade val="1000"/>
                      <a:alpha val="60000"/>
                    </a:schemeClr>
                  </a:outerShdw>
                </a:effectLst>
              </a:rPr>
              <a:t>All</a:t>
            </a:r>
            <a:r>
              <a:rPr lang="en-US" sz="4000" b="1" i="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 The Same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mtClean="0"/>
              <a:t>References</a:t>
            </a:r>
          </a:p>
        </p:txBody>
      </p:sp>
      <p:sp>
        <p:nvSpPr>
          <p:cNvPr id="2" name="TextBox 1"/>
          <p:cNvSpPr txBox="1"/>
          <p:nvPr/>
        </p:nvSpPr>
        <p:spPr>
          <a:xfrm>
            <a:off x="304800" y="1905000"/>
            <a:ext cx="8610600" cy="4832350"/>
          </a:xfrm>
          <a:prstGeom prst="rect">
            <a:avLst/>
          </a:prstGeom>
          <a:noFill/>
        </p:spPr>
        <p:txBody>
          <a:bodyPr>
            <a:spAutoFit/>
          </a:bodyPr>
          <a:lstStyle/>
          <a:p>
            <a:pPr marL="285750" indent="-285750">
              <a:buFont typeface="Arial" pitchFamily="34" charset="0"/>
              <a:buChar char="•"/>
              <a:defRPr/>
            </a:pPr>
            <a:r>
              <a:rPr lang="en-US" sz="2800" dirty="0"/>
              <a:t>Instructional System Design. Retrieved from:</a:t>
            </a:r>
          </a:p>
          <a:p>
            <a:pPr marL="914400" lvl="1" indent="-457200">
              <a:buFont typeface="Courier New" pitchFamily="49" charset="0"/>
              <a:buChar char="o"/>
              <a:defRPr/>
            </a:pPr>
            <a:r>
              <a:rPr lang="en-US" sz="2800" dirty="0"/>
              <a:t> </a:t>
            </a:r>
            <a:r>
              <a:rPr lang="en-US" sz="2800" dirty="0">
                <a:hlinkClick r:id="rId2"/>
              </a:rPr>
              <a:t>http://nwlink.com/~Donclark/hrd/sat.html</a:t>
            </a:r>
            <a:endParaRPr lang="en-US" sz="2800" dirty="0"/>
          </a:p>
          <a:p>
            <a:pPr lvl="1">
              <a:defRPr/>
            </a:pPr>
            <a:endParaRPr lang="en-US" sz="2800" dirty="0"/>
          </a:p>
          <a:p>
            <a:pPr marL="457200" indent="-457200">
              <a:buFont typeface="Arial" pitchFamily="34" charset="0"/>
              <a:buChar char="•"/>
              <a:defRPr/>
            </a:pPr>
            <a:r>
              <a:rPr lang="en-US" sz="2800" dirty="0"/>
              <a:t>Susan Harwood Training Grant Program</a:t>
            </a:r>
          </a:p>
          <a:p>
            <a:pPr lvl="1">
              <a:defRPr/>
            </a:pPr>
            <a:r>
              <a:rPr lang="en-US" sz="2800" dirty="0"/>
              <a:t>Best Practices for the Development, Delivery, and Evaluation of Susan Harwood Training Grants. Retrieved from: </a:t>
            </a:r>
          </a:p>
          <a:p>
            <a:pPr marL="914400" lvl="1" indent="-457200">
              <a:buFont typeface="Courier New" pitchFamily="49" charset="0"/>
              <a:buChar char="o"/>
              <a:defRPr/>
            </a:pPr>
            <a:r>
              <a:rPr lang="en-US" sz="2800" dirty="0">
                <a:hlinkClick r:id="rId3"/>
              </a:rPr>
              <a:t>http://www.osha.gov/dte/sharwood/best-practices.html</a:t>
            </a:r>
            <a:endParaRPr lang="en-US" sz="2800" dirty="0"/>
          </a:p>
          <a:p>
            <a:pPr lvl="1">
              <a:defRPr/>
            </a:pPr>
            <a:endParaRPr lang="en-US" sz="2800" dirty="0"/>
          </a:p>
          <a:p>
            <a:pPr marL="457200" indent="-457200">
              <a:buFont typeface="Arial" pitchFamily="34" charset="0"/>
              <a:buChar char="•"/>
              <a:defRPr/>
            </a:pP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Professional Image</a:t>
            </a:r>
          </a:p>
        </p:txBody>
      </p:sp>
      <p:sp>
        <p:nvSpPr>
          <p:cNvPr id="7171" name="Content Placeholder 2"/>
          <p:cNvSpPr>
            <a:spLocks noGrp="1"/>
          </p:cNvSpPr>
          <p:nvPr>
            <p:ph idx="1"/>
          </p:nvPr>
        </p:nvSpPr>
        <p:spPr>
          <a:xfrm>
            <a:off x="838200" y="1905000"/>
            <a:ext cx="8458200" cy="4038600"/>
          </a:xfrm>
        </p:spPr>
        <p:txBody>
          <a:bodyPr/>
          <a:lstStyle/>
          <a:p>
            <a:r>
              <a:rPr lang="en-US" altLang="en-US" sz="2600" smtClean="0"/>
              <a:t>Dress in the correct attire</a:t>
            </a:r>
          </a:p>
          <a:p>
            <a:r>
              <a:rPr lang="en-US" altLang="en-US" sz="2600" smtClean="0"/>
              <a:t>“Up close and personal” with students maintain personal hygiene</a:t>
            </a:r>
          </a:p>
          <a:p>
            <a:r>
              <a:rPr lang="en-US" altLang="en-US" sz="2600" smtClean="0"/>
              <a:t>Maintain a professional demeanor</a:t>
            </a:r>
          </a:p>
          <a:p>
            <a:pPr lvl="1"/>
            <a:r>
              <a:rPr lang="en-US" altLang="en-US" sz="2400" smtClean="0"/>
              <a:t>Use discretion in words and actions</a:t>
            </a:r>
          </a:p>
          <a:p>
            <a:pPr lvl="1"/>
            <a:r>
              <a:rPr lang="en-US" altLang="en-US" sz="2400" smtClean="0"/>
              <a:t>Be fair, respectful and unbiased to all</a:t>
            </a:r>
          </a:p>
          <a:p>
            <a:pPr lvl="2"/>
            <a:r>
              <a:rPr lang="en-US" altLang="en-US" sz="2400" smtClean="0"/>
              <a:t>Leave your stereotypes at home</a:t>
            </a:r>
          </a:p>
          <a:p>
            <a:pPr lvl="1"/>
            <a:r>
              <a:rPr lang="en-US" altLang="en-US" sz="2400" smtClean="0"/>
              <a:t>Religion and political opinion are not allowed in the classroom</a:t>
            </a:r>
          </a:p>
          <a:p>
            <a:endParaRPr lang="en-US" alt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Establish Classroom Rules</a:t>
            </a:r>
          </a:p>
        </p:txBody>
      </p:sp>
      <p:sp>
        <p:nvSpPr>
          <p:cNvPr id="8195" name="Content Placeholder 2"/>
          <p:cNvSpPr>
            <a:spLocks noGrp="1"/>
          </p:cNvSpPr>
          <p:nvPr>
            <p:ph idx="1"/>
          </p:nvPr>
        </p:nvSpPr>
        <p:spPr>
          <a:xfrm>
            <a:off x="533400" y="1905000"/>
            <a:ext cx="8610600" cy="4038600"/>
          </a:xfrm>
        </p:spPr>
        <p:txBody>
          <a:bodyPr/>
          <a:lstStyle/>
          <a:p>
            <a:r>
              <a:rPr lang="en-US" altLang="en-US" sz="2800" smtClean="0"/>
              <a:t>Introductions</a:t>
            </a:r>
          </a:p>
          <a:p>
            <a:r>
              <a:rPr lang="en-US" altLang="en-US" sz="2800" smtClean="0"/>
              <a:t>Address health and safety Emergency Procedures</a:t>
            </a:r>
          </a:p>
          <a:p>
            <a:r>
              <a:rPr lang="en-US" altLang="en-US" sz="2800" smtClean="0"/>
              <a:t>Discuss classroom rules</a:t>
            </a:r>
          </a:p>
          <a:p>
            <a:pPr lvl="1"/>
            <a:r>
              <a:rPr lang="en-US" altLang="en-US" sz="2800" smtClean="0"/>
              <a:t>Turn off cell phones</a:t>
            </a:r>
          </a:p>
          <a:p>
            <a:pPr lvl="1"/>
            <a:r>
              <a:rPr lang="en-US" altLang="en-US" sz="2800" smtClean="0"/>
              <a:t>No texting</a:t>
            </a:r>
          </a:p>
          <a:p>
            <a:pPr lvl="1"/>
            <a:r>
              <a:rPr lang="en-US" altLang="en-US" sz="2800" smtClean="0"/>
              <a:t>10 minute break every hour</a:t>
            </a:r>
          </a:p>
          <a:p>
            <a:pPr lvl="1"/>
            <a:r>
              <a:rPr lang="en-US" altLang="en-US" sz="2800" smtClean="0"/>
              <a:t>Lunch for one hour</a:t>
            </a:r>
          </a:p>
          <a:p>
            <a:pPr lvl="1"/>
            <a:r>
              <a:rPr lang="en-US" altLang="en-US" sz="2800" smtClean="0"/>
              <a:t>One person speaks at a time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09600" y="457200"/>
            <a:ext cx="7696200" cy="1143000"/>
          </a:xfrm>
        </p:spPr>
        <p:txBody>
          <a:bodyPr/>
          <a:lstStyle/>
          <a:p>
            <a:r>
              <a:rPr lang="en-US" altLang="en-US" smtClean="0"/>
              <a:t>The learning platform and skillful trainers</a:t>
            </a:r>
          </a:p>
        </p:txBody>
      </p:sp>
      <p:sp>
        <p:nvSpPr>
          <p:cNvPr id="9219" name="Content Placeholder 2"/>
          <p:cNvSpPr>
            <a:spLocks noGrp="1"/>
          </p:cNvSpPr>
          <p:nvPr>
            <p:ph idx="1"/>
          </p:nvPr>
        </p:nvSpPr>
        <p:spPr>
          <a:xfrm>
            <a:off x="457200" y="1752600"/>
            <a:ext cx="8458200" cy="4038600"/>
          </a:xfrm>
        </p:spPr>
        <p:txBody>
          <a:bodyPr/>
          <a:lstStyle/>
          <a:p>
            <a:r>
              <a:rPr lang="en-US" altLang="en-US" sz="2800" smtClean="0"/>
              <a:t>Skillful means </a:t>
            </a:r>
            <a:r>
              <a:rPr lang="en-US" altLang="en-US" sz="2800" i="1" smtClean="0">
                <a:solidFill>
                  <a:srgbClr val="C00000"/>
                </a:solidFill>
              </a:rPr>
              <a:t>involvement</a:t>
            </a:r>
            <a:r>
              <a:rPr lang="en-US" altLang="en-US" sz="2800" i="1" smtClean="0"/>
              <a:t> </a:t>
            </a:r>
            <a:r>
              <a:rPr lang="en-US" altLang="en-US" sz="2800" smtClean="0"/>
              <a:t>is the focus</a:t>
            </a:r>
          </a:p>
          <a:p>
            <a:pPr lvl="1"/>
            <a:r>
              <a:rPr lang="en-US" altLang="en-US" smtClean="0"/>
              <a:t>Focus more on skills to empower learning</a:t>
            </a:r>
          </a:p>
          <a:p>
            <a:pPr lvl="1"/>
            <a:r>
              <a:rPr lang="en-US" altLang="en-US" smtClean="0"/>
              <a:t>Powerful trainers….not actors</a:t>
            </a:r>
          </a:p>
          <a:p>
            <a:pPr lvl="1"/>
            <a:r>
              <a:rPr lang="en-US" altLang="en-US" smtClean="0"/>
              <a:t>Focus on the learner </a:t>
            </a:r>
          </a:p>
          <a:p>
            <a:pPr lvl="1"/>
            <a:r>
              <a:rPr lang="en-US" altLang="en-US" smtClean="0"/>
              <a:t>Good trainers should bring any training to life</a:t>
            </a:r>
          </a:p>
          <a:p>
            <a:pPr lvl="1"/>
            <a:endParaRPr lang="en-US" altLang="en-US" smtClean="0"/>
          </a:p>
          <a:p>
            <a:endParaRPr lang="en-US" altLang="en-US" smtClean="0"/>
          </a:p>
        </p:txBody>
      </p:sp>
      <p:pic>
        <p:nvPicPr>
          <p:cNvPr id="9220" name="Picture 3" descr="C:\Users\pam\AppData\Local\Microsoft\Windows\Temporary Internet Files\Content.IE5\WSS608AB\MP900422593[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0" y="4267200"/>
            <a:ext cx="3352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b="1" smtClean="0"/>
              <a:t>The Three Learning Factors</a:t>
            </a:r>
            <a:endParaRPr lang="en-US" altLang="en-US" smtClean="0"/>
          </a:p>
        </p:txBody>
      </p:sp>
      <p:sp>
        <p:nvSpPr>
          <p:cNvPr id="10243" name="Content Placeholder 2"/>
          <p:cNvSpPr>
            <a:spLocks noGrp="1"/>
          </p:cNvSpPr>
          <p:nvPr>
            <p:ph idx="1"/>
          </p:nvPr>
        </p:nvSpPr>
        <p:spPr>
          <a:xfrm>
            <a:off x="381000" y="1905000"/>
            <a:ext cx="8458200" cy="4038600"/>
          </a:xfrm>
        </p:spPr>
        <p:txBody>
          <a:bodyPr/>
          <a:lstStyle/>
          <a:p>
            <a:pPr marL="0" indent="0" eaLnBrk="1" hangingPunct="1">
              <a:buFont typeface="Wingdings" pitchFamily="2" charset="2"/>
              <a:buNone/>
            </a:pPr>
            <a:r>
              <a:rPr lang="en-US" altLang="en-US" sz="2800" smtClean="0"/>
              <a:t>There are three factors that must happen for a successful learning experience to take place: </a:t>
            </a:r>
          </a:p>
          <a:p>
            <a:pPr lvl="1" eaLnBrk="1" hangingPunct="1"/>
            <a:r>
              <a:rPr lang="en-US" altLang="en-US" sz="2800" smtClean="0"/>
              <a:t>Knowledge</a:t>
            </a:r>
          </a:p>
          <a:p>
            <a:pPr lvl="1" eaLnBrk="1" hangingPunct="1"/>
            <a:r>
              <a:rPr lang="en-US" altLang="en-US" sz="2800" smtClean="0"/>
              <a:t>Environment</a:t>
            </a:r>
          </a:p>
          <a:p>
            <a:pPr lvl="1" eaLnBrk="1" hangingPunct="1"/>
            <a:r>
              <a:rPr lang="en-US" altLang="en-US" sz="2800" smtClean="0"/>
              <a:t>Involvement Skills</a:t>
            </a:r>
          </a:p>
        </p:txBody>
      </p:sp>
      <p:pic>
        <p:nvPicPr>
          <p:cNvPr id="10244" name="Picture 2" descr="C:\Users\pam\AppData\Local\Microsoft\Windows\Temporary Internet Files\Content.IE5\N992NCR2\MP900399789[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3429000"/>
            <a:ext cx="390207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381000"/>
            <a:ext cx="7696200" cy="1143000"/>
          </a:xfrm>
        </p:spPr>
        <p:txBody>
          <a:bodyPr/>
          <a:lstStyle/>
          <a:p>
            <a:r>
              <a:rPr lang="en-US" altLang="en-US" b="1" smtClean="0"/>
              <a:t>Whole Brain Learning Theory</a:t>
            </a:r>
            <a:endParaRPr lang="en-US" altLang="en-US" smtClean="0"/>
          </a:p>
        </p:txBody>
      </p:sp>
      <p:sp>
        <p:nvSpPr>
          <p:cNvPr id="11267" name="Content Placeholder 2"/>
          <p:cNvSpPr>
            <a:spLocks noGrp="1"/>
          </p:cNvSpPr>
          <p:nvPr>
            <p:ph idx="1"/>
          </p:nvPr>
        </p:nvSpPr>
        <p:spPr>
          <a:xfrm>
            <a:off x="381000" y="1905000"/>
            <a:ext cx="7162800" cy="4038600"/>
          </a:xfrm>
        </p:spPr>
        <p:txBody>
          <a:bodyPr/>
          <a:lstStyle/>
          <a:p>
            <a:r>
              <a:rPr lang="en-US" altLang="en-US" sz="2800" smtClean="0"/>
              <a:t>Our brain is divided into two hemispheres the left brain and the right brain. </a:t>
            </a:r>
          </a:p>
          <a:p>
            <a:pPr lvl="1"/>
            <a:r>
              <a:rPr lang="en-US" altLang="en-US" smtClean="0"/>
              <a:t>Our </a:t>
            </a:r>
            <a:r>
              <a:rPr lang="en-US" altLang="en-US" smtClean="0">
                <a:solidFill>
                  <a:srgbClr val="C00000"/>
                </a:solidFill>
              </a:rPr>
              <a:t>left hemisphere </a:t>
            </a:r>
            <a:r>
              <a:rPr lang="en-US" altLang="en-US" smtClean="0"/>
              <a:t>characteristics include: judgmental, linear, logical, systematic, and verbal.</a:t>
            </a:r>
          </a:p>
          <a:p>
            <a:pPr lvl="1"/>
            <a:r>
              <a:rPr lang="en-US" altLang="en-US" smtClean="0"/>
              <a:t>Our </a:t>
            </a:r>
            <a:r>
              <a:rPr lang="en-US" altLang="en-US" smtClean="0">
                <a:solidFill>
                  <a:srgbClr val="C00000"/>
                </a:solidFill>
              </a:rPr>
              <a:t>right hemisphere </a:t>
            </a:r>
            <a:r>
              <a:rPr lang="en-US" altLang="en-US" smtClean="0"/>
              <a:t>characteristics include: creative, intuitive, holistic, playful, and visual.</a:t>
            </a:r>
          </a:p>
          <a:p>
            <a:pPr lvl="1"/>
            <a:r>
              <a:rPr lang="en-US" altLang="en-US" smtClean="0"/>
              <a:t>Both sides should cooperate equally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Studio</Template>
  <TotalTime>5536</TotalTime>
  <Words>8394</Words>
  <Application>Microsoft Office PowerPoint</Application>
  <PresentationFormat>On-screen Show (4:3)</PresentationFormat>
  <Paragraphs>479</Paragraphs>
  <Slides>40</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Arial Black</vt:lpstr>
      <vt:lpstr>Wingdings</vt:lpstr>
      <vt:lpstr>Times New Roman</vt:lpstr>
      <vt:lpstr>Symbol</vt:lpstr>
      <vt:lpstr>ＭＳ Ｐゴシック</vt:lpstr>
      <vt:lpstr>Courier New</vt:lpstr>
      <vt:lpstr>Studio</vt:lpstr>
      <vt:lpstr>Safety Training Presentations</vt:lpstr>
      <vt:lpstr>FY-11 OSHA Susan Harwood Grant Program</vt:lpstr>
      <vt:lpstr>Objectives: Participants will:</vt:lpstr>
      <vt:lpstr>Titles of Folks that Guide Learners</vt:lpstr>
      <vt:lpstr>Professional Image</vt:lpstr>
      <vt:lpstr>Establish Classroom Rules</vt:lpstr>
      <vt:lpstr>The learning platform and skillful trainers</vt:lpstr>
      <vt:lpstr>The Three Learning Factors</vt:lpstr>
      <vt:lpstr>Whole Brain Learning Theory</vt:lpstr>
      <vt:lpstr>The Learning Cycle</vt:lpstr>
      <vt:lpstr>Setting Up The Learning Environment</vt:lpstr>
      <vt:lpstr>Standard Seating Arrangements</vt:lpstr>
      <vt:lpstr>The Voice</vt:lpstr>
      <vt:lpstr>Two good methods for improving your voice: </vt:lpstr>
      <vt:lpstr>“Listen to it” Exercise</vt:lpstr>
      <vt:lpstr>Non Verbal Body Language</vt:lpstr>
      <vt:lpstr>Active Listening</vt:lpstr>
      <vt:lpstr>Nerves: The Main Enemy of the Presenter</vt:lpstr>
      <vt:lpstr>Student Questions</vt:lpstr>
      <vt:lpstr>Breaking Distracting Habits</vt:lpstr>
      <vt:lpstr>Diversity in the Classroom</vt:lpstr>
      <vt:lpstr>What Exactly Does Diversity Include?</vt:lpstr>
      <vt:lpstr>Why Is Embracing Diversity A Challenge?</vt:lpstr>
      <vt:lpstr>Embracing diversity is more than tolerating people who are different</vt:lpstr>
      <vt:lpstr>Diversity Classroom Exercise</vt:lpstr>
      <vt:lpstr>Adult Learning Styles</vt:lpstr>
      <vt:lpstr>Training Methods</vt:lpstr>
      <vt:lpstr>Training Techniques to Reach all Literacies</vt:lpstr>
      <vt:lpstr>Power point Presentations</vt:lpstr>
      <vt:lpstr>Visual Aids</vt:lpstr>
      <vt:lpstr>Tips for Great Presentations</vt:lpstr>
      <vt:lpstr>Tips for Great Presentations</vt:lpstr>
      <vt:lpstr>Tips for Great Presentations</vt:lpstr>
      <vt:lpstr>Tips for Great Presentations</vt:lpstr>
      <vt:lpstr>Assessments</vt:lpstr>
      <vt:lpstr>Critiques and Feedback</vt:lpstr>
      <vt:lpstr>OSHA Resources</vt:lpstr>
      <vt:lpstr>Summary</vt:lpstr>
      <vt:lpstr>OSHA Contact Numbers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IOSH’s Safety Training Presentations</dc:title>
  <dc:creator>Alton L. Scott</dc:creator>
  <cp:lastModifiedBy>Vosburgh, Linda - OSHA</cp:lastModifiedBy>
  <cp:revision>214</cp:revision>
  <cp:lastPrinted>2011-11-22T16:42:30Z</cp:lastPrinted>
  <dcterms:created xsi:type="dcterms:W3CDTF">1999-08-14T00:35:00Z</dcterms:created>
  <dcterms:modified xsi:type="dcterms:W3CDTF">2014-02-25T15:53:48Z</dcterms:modified>
</cp:coreProperties>
</file>