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3"/>
  </p:notesMasterIdLst>
  <p:handoutMasterIdLst>
    <p:handoutMasterId r:id="rId144"/>
  </p:handoutMasterIdLst>
  <p:sldIdLst>
    <p:sldId id="256" r:id="rId2"/>
    <p:sldId id="449" r:id="rId3"/>
    <p:sldId id="257" r:id="rId4"/>
    <p:sldId id="451" r:id="rId5"/>
    <p:sldId id="258" r:id="rId6"/>
    <p:sldId id="259" r:id="rId7"/>
    <p:sldId id="450" r:id="rId8"/>
    <p:sldId id="262" r:id="rId9"/>
    <p:sldId id="261" r:id="rId10"/>
    <p:sldId id="263" r:id="rId11"/>
    <p:sldId id="264" r:id="rId12"/>
    <p:sldId id="265" r:id="rId13"/>
    <p:sldId id="266" r:id="rId14"/>
    <p:sldId id="402" r:id="rId15"/>
    <p:sldId id="403" r:id="rId16"/>
    <p:sldId id="408" r:id="rId17"/>
    <p:sldId id="404" r:id="rId18"/>
    <p:sldId id="405" r:id="rId19"/>
    <p:sldId id="406" r:id="rId20"/>
    <p:sldId id="407" r:id="rId21"/>
    <p:sldId id="409" r:id="rId22"/>
    <p:sldId id="267" r:id="rId23"/>
    <p:sldId id="268" r:id="rId24"/>
    <p:sldId id="270" r:id="rId25"/>
    <p:sldId id="325" r:id="rId26"/>
    <p:sldId id="341" r:id="rId27"/>
    <p:sldId id="279" r:id="rId28"/>
    <p:sldId id="280" r:id="rId29"/>
    <p:sldId id="334" r:id="rId30"/>
    <p:sldId id="326" r:id="rId31"/>
    <p:sldId id="327" r:id="rId32"/>
    <p:sldId id="328" r:id="rId33"/>
    <p:sldId id="282" r:id="rId34"/>
    <p:sldId id="329" r:id="rId35"/>
    <p:sldId id="330" r:id="rId36"/>
    <p:sldId id="283" r:id="rId37"/>
    <p:sldId id="332" r:id="rId38"/>
    <p:sldId id="331" r:id="rId39"/>
    <p:sldId id="335" r:id="rId40"/>
    <p:sldId id="336" r:id="rId41"/>
    <p:sldId id="340" r:id="rId42"/>
    <p:sldId id="337" r:id="rId43"/>
    <p:sldId id="338" r:id="rId44"/>
    <p:sldId id="269" r:id="rId45"/>
    <p:sldId id="349" r:id="rId46"/>
    <p:sldId id="348" r:id="rId47"/>
    <p:sldId id="285" r:id="rId48"/>
    <p:sldId id="286" r:id="rId49"/>
    <p:sldId id="343" r:id="rId50"/>
    <p:sldId id="346" r:id="rId51"/>
    <p:sldId id="347" r:id="rId52"/>
    <p:sldId id="274" r:id="rId53"/>
    <p:sldId id="275" r:id="rId54"/>
    <p:sldId id="276" r:id="rId55"/>
    <p:sldId id="272" r:id="rId56"/>
    <p:sldId id="277" r:id="rId57"/>
    <p:sldId id="287" r:id="rId58"/>
    <p:sldId id="288" r:id="rId59"/>
    <p:sldId id="350" r:id="rId60"/>
    <p:sldId id="370" r:id="rId61"/>
    <p:sldId id="352" r:id="rId62"/>
    <p:sldId id="353" r:id="rId63"/>
    <p:sldId id="355" r:id="rId64"/>
    <p:sldId id="356" r:id="rId65"/>
    <p:sldId id="371" r:id="rId66"/>
    <p:sldId id="357" r:id="rId67"/>
    <p:sldId id="358" r:id="rId68"/>
    <p:sldId id="359" r:id="rId69"/>
    <p:sldId id="365" r:id="rId70"/>
    <p:sldId id="363" r:id="rId71"/>
    <p:sldId id="372" r:id="rId72"/>
    <p:sldId id="373" r:id="rId73"/>
    <p:sldId id="374" r:id="rId74"/>
    <p:sldId id="378" r:id="rId75"/>
    <p:sldId id="375" r:id="rId76"/>
    <p:sldId id="376" r:id="rId77"/>
    <p:sldId id="377" r:id="rId78"/>
    <p:sldId id="364" r:id="rId79"/>
    <p:sldId id="368" r:id="rId80"/>
    <p:sldId id="289" r:id="rId81"/>
    <p:sldId id="290" r:id="rId82"/>
    <p:sldId id="291" r:id="rId83"/>
    <p:sldId id="379" r:id="rId84"/>
    <p:sldId id="380" r:id="rId85"/>
    <p:sldId id="381" r:id="rId86"/>
    <p:sldId id="382" r:id="rId87"/>
    <p:sldId id="383" r:id="rId88"/>
    <p:sldId id="384" r:id="rId89"/>
    <p:sldId id="386" r:id="rId90"/>
    <p:sldId id="387" r:id="rId91"/>
    <p:sldId id="390" r:id="rId92"/>
    <p:sldId id="388" r:id="rId93"/>
    <p:sldId id="391" r:id="rId94"/>
    <p:sldId id="457" r:id="rId95"/>
    <p:sldId id="399" r:id="rId96"/>
    <p:sldId id="400" r:id="rId97"/>
    <p:sldId id="401" r:id="rId98"/>
    <p:sldId id="293" r:id="rId99"/>
    <p:sldId id="410" r:id="rId100"/>
    <p:sldId id="413" r:id="rId101"/>
    <p:sldId id="414" r:id="rId102"/>
    <p:sldId id="411" r:id="rId103"/>
    <p:sldId id="425" r:id="rId104"/>
    <p:sldId id="415" r:id="rId105"/>
    <p:sldId id="417" r:id="rId106"/>
    <p:sldId id="420" r:id="rId107"/>
    <p:sldId id="416" r:id="rId108"/>
    <p:sldId id="454" r:id="rId109"/>
    <p:sldId id="459" r:id="rId110"/>
    <p:sldId id="421" r:id="rId111"/>
    <p:sldId id="422" r:id="rId112"/>
    <p:sldId id="453" r:id="rId113"/>
    <p:sldId id="423" r:id="rId114"/>
    <p:sldId id="412" r:id="rId115"/>
    <p:sldId id="455" r:id="rId116"/>
    <p:sldId id="452" r:id="rId117"/>
    <p:sldId id="446" r:id="rId118"/>
    <p:sldId id="441" r:id="rId119"/>
    <p:sldId id="458" r:id="rId120"/>
    <p:sldId id="442" r:id="rId121"/>
    <p:sldId id="443" r:id="rId122"/>
    <p:sldId id="444" r:id="rId123"/>
    <p:sldId id="439" r:id="rId124"/>
    <p:sldId id="426" r:id="rId125"/>
    <p:sldId id="428" r:id="rId126"/>
    <p:sldId id="429" r:id="rId127"/>
    <p:sldId id="430" r:id="rId128"/>
    <p:sldId id="427" r:id="rId129"/>
    <p:sldId id="431" r:id="rId130"/>
    <p:sldId id="432" r:id="rId131"/>
    <p:sldId id="433" r:id="rId132"/>
    <p:sldId id="434" r:id="rId133"/>
    <p:sldId id="435" r:id="rId134"/>
    <p:sldId id="436" r:id="rId135"/>
    <p:sldId id="437" r:id="rId136"/>
    <p:sldId id="438" r:id="rId137"/>
    <p:sldId id="424" r:id="rId138"/>
    <p:sldId id="447" r:id="rId139"/>
    <p:sldId id="333" r:id="rId140"/>
    <p:sldId id="448" r:id="rId141"/>
    <p:sldId id="456" r:id="rId14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31" autoAdjust="0"/>
  </p:normalViewPr>
  <p:slideViewPr>
    <p:cSldViewPr>
      <p:cViewPr varScale="1">
        <p:scale>
          <a:sx n="62" d="100"/>
          <a:sy n="62" d="100"/>
        </p:scale>
        <p:origin x="-21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94"/>
    </p:cViewPr>
  </p:sorterViewPr>
  <p:notesViewPr>
    <p:cSldViewPr>
      <p:cViewPr varScale="1">
        <p:scale>
          <a:sx n="54" d="100"/>
          <a:sy n="54" d="100"/>
        </p:scale>
        <p:origin x="-181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33800" cy="479425"/>
          </a:xfrm>
          <a:prstGeom prst="rect">
            <a:avLst/>
          </a:prstGeom>
        </p:spPr>
        <p:txBody>
          <a:bodyPr vert="horz" lIns="96647" tIns="48324" rIns="96647" bIns="48324" rtlCol="0"/>
          <a:lstStyle>
            <a:lvl1pPr algn="l">
              <a:defRPr sz="1300"/>
            </a:lvl1pPr>
          </a:lstStyle>
          <a:p>
            <a:pPr>
              <a:defRPr/>
            </a:pPr>
            <a:r>
              <a:rPr lang="en-US"/>
              <a:t>Hispanic Contractors Association de SA    </a:t>
            </a:r>
          </a:p>
          <a:p>
            <a:pPr>
              <a:defRPr/>
            </a:pPr>
            <a:r>
              <a:rPr lang="en-US"/>
              <a:t>Fall Protection 	SH-22298-11-60-F-48</a:t>
            </a:r>
          </a:p>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47" tIns="48324" rIns="96647" bIns="48324" rtlCol="0" anchor="b"/>
          <a:lstStyle>
            <a:lvl1pPr algn="l">
              <a:defRPr sz="1300"/>
            </a:lvl1pPr>
          </a:lstStyle>
          <a:p>
            <a:pPr>
              <a:defRPr/>
            </a:pPr>
            <a:r>
              <a:rPr lang="en-US"/>
              <a:t>SHORM Consulting</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47" tIns="48324" rIns="96647" bIns="48324" rtlCol="0" anchor="b"/>
          <a:lstStyle>
            <a:lvl1pPr algn="r">
              <a:defRPr sz="1300"/>
            </a:lvl1pPr>
          </a:lstStyle>
          <a:p>
            <a:pPr>
              <a:defRPr/>
            </a:pPr>
            <a:fld id="{71530D6D-3986-4CCC-9725-4C4849335F2C}" type="slidenum">
              <a:rPr lang="en-US"/>
              <a:pPr>
                <a:defRPr/>
              </a:pPr>
              <a:t>‹#›</a:t>
            </a:fld>
            <a:endParaRPr lang="en-US"/>
          </a:p>
        </p:txBody>
      </p:sp>
    </p:spTree>
    <p:extLst>
      <p:ext uri="{BB962C8B-B14F-4D97-AF65-F5344CB8AC3E}">
        <p14:creationId xmlns:p14="http://schemas.microsoft.com/office/powerpoint/2010/main" val="249605550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05200" cy="479425"/>
          </a:xfrm>
          <a:prstGeom prst="rect">
            <a:avLst/>
          </a:prstGeom>
        </p:spPr>
        <p:txBody>
          <a:bodyPr vert="horz" lIns="96647" tIns="48324" rIns="96647" bIns="48324" rtlCol="0"/>
          <a:lstStyle>
            <a:lvl1pPr algn="l" fontAlgn="auto">
              <a:spcBef>
                <a:spcPts val="0"/>
              </a:spcBef>
              <a:spcAft>
                <a:spcPts val="0"/>
              </a:spcAft>
              <a:defRPr sz="1300">
                <a:latin typeface="+mn-lt"/>
                <a:cs typeface="+mn-cs"/>
              </a:defRPr>
            </a:lvl1pPr>
          </a:lstStyle>
          <a:p>
            <a:pPr>
              <a:defRPr/>
            </a:pPr>
            <a:r>
              <a:rPr lang="en-US"/>
              <a:t>Hispanic Contractors Association de SA    </a:t>
            </a:r>
          </a:p>
          <a:p>
            <a:pPr>
              <a:defRPr/>
            </a:pPr>
            <a:r>
              <a:rPr lang="en-US"/>
              <a:t>Fall Protection 	SH-22298-11-60-F-48</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47" tIns="48324" rIns="96647" bIns="48324"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Slide Number Placeholder 7"/>
          <p:cNvSpPr>
            <a:spLocks noGrp="1"/>
          </p:cNvSpPr>
          <p:nvPr>
            <p:ph type="sldNum" sz="quarter" idx="5"/>
          </p:nvPr>
        </p:nvSpPr>
        <p:spPr>
          <a:xfrm>
            <a:off x="4143375" y="9120188"/>
            <a:ext cx="3170238" cy="479425"/>
          </a:xfrm>
          <a:prstGeom prst="rect">
            <a:avLst/>
          </a:prstGeom>
        </p:spPr>
        <p:txBody>
          <a:bodyPr vert="horz" lIns="91427" tIns="45713" rIns="91427" bIns="45713" rtlCol="0" anchor="b"/>
          <a:lstStyle>
            <a:lvl1pPr algn="r">
              <a:defRPr sz="1200"/>
            </a:lvl1pPr>
          </a:lstStyle>
          <a:p>
            <a:pPr>
              <a:defRPr/>
            </a:pPr>
            <a:fld id="{059CBC89-0721-4BC1-A672-7E05F66653FA}" type="slidenum">
              <a:rPr lang="en-US"/>
              <a:pPr>
                <a:defRPr/>
              </a:pPr>
              <a:t>‹#›</a:t>
            </a:fld>
            <a:endParaRPr lang="en-US"/>
          </a:p>
        </p:txBody>
      </p:sp>
      <p:sp>
        <p:nvSpPr>
          <p:cNvPr id="9" name="Date Placeholder 8"/>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r>
              <a:rPr lang="en-US"/>
              <a:t>English Curriculum</a:t>
            </a:r>
          </a:p>
        </p:txBody>
      </p:sp>
      <p:sp>
        <p:nvSpPr>
          <p:cNvPr id="10" name="Footer Placeholder 9"/>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r>
              <a:rPr lang="en-US"/>
              <a:t>SHORM Consulting</a:t>
            </a:r>
          </a:p>
        </p:txBody>
      </p:sp>
    </p:spTree>
    <p:extLst>
      <p:ext uri="{BB962C8B-B14F-4D97-AF65-F5344CB8AC3E}">
        <p14:creationId xmlns:p14="http://schemas.microsoft.com/office/powerpoint/2010/main" val="114113664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600"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defRPr/>
            </a:pPr>
            <a:r>
              <a:rPr lang="en-US" dirty="0" smtClean="0"/>
              <a:t>Present the course, </a:t>
            </a:r>
          </a:p>
          <a:p>
            <a:pPr eaLnBrk="1" hangingPunct="1">
              <a:defRPr/>
            </a:pPr>
            <a:endParaRPr lang="en-US" dirty="0" smtClean="0"/>
          </a:p>
          <a:p>
            <a:pPr eaLnBrk="1" hangingPunct="1">
              <a:defRPr/>
            </a:pPr>
            <a:r>
              <a:rPr lang="en-US" dirty="0" smtClean="0"/>
              <a:t>Introduce yourself and the other trainer.  Brief background/experience of trainers. Briefly let each student introduce themselves, occupation and who they work for.</a:t>
            </a:r>
          </a:p>
          <a:p>
            <a:pPr eaLnBrk="1" hangingPunct="1">
              <a:defRPr/>
            </a:pPr>
            <a:endParaRPr lang="en-US" dirty="0" smtClean="0"/>
          </a:p>
          <a:p>
            <a:pPr eaLnBrk="1" hangingPunct="1">
              <a:defRPr/>
            </a:pPr>
            <a:r>
              <a:rPr lang="en-US" dirty="0" smtClean="0"/>
              <a:t>Review the rules of the class:</a:t>
            </a:r>
          </a:p>
          <a:p>
            <a:pPr eaLnBrk="1" hangingPunct="1">
              <a:defRPr/>
            </a:pPr>
            <a:r>
              <a:rPr lang="en-US" dirty="0" smtClean="0"/>
              <a:t> Cell phones off/vibrate</a:t>
            </a:r>
          </a:p>
          <a:p>
            <a:pPr eaLnBrk="1" hangingPunct="1">
              <a:defRPr/>
            </a:pPr>
            <a:r>
              <a:rPr lang="en-US" dirty="0" smtClean="0"/>
              <a:t> Restroom location</a:t>
            </a:r>
          </a:p>
          <a:p>
            <a:pPr eaLnBrk="1" hangingPunct="1">
              <a:defRPr/>
            </a:pPr>
            <a:r>
              <a:rPr lang="en-US" dirty="0" smtClean="0"/>
              <a:t> Closest emergency evacuation point and meeting location to account</a:t>
            </a:r>
          </a:p>
          <a:p>
            <a:pPr eaLnBrk="1" hangingPunct="1">
              <a:defRPr/>
            </a:pPr>
            <a:r>
              <a:rPr lang="en-US" dirty="0" smtClean="0"/>
              <a:t>for all attendees in the case of an emergency.</a:t>
            </a:r>
          </a:p>
          <a:p>
            <a:pPr eaLnBrk="1" hangingPunct="1">
              <a:defRPr/>
            </a:pPr>
            <a:r>
              <a:rPr lang="en-US" dirty="0" smtClean="0"/>
              <a:t> When the attendees will have time for questions</a:t>
            </a:r>
          </a:p>
          <a:p>
            <a:pPr eaLnBrk="1" hangingPunct="1">
              <a:defRPr/>
            </a:pPr>
            <a:r>
              <a:rPr lang="en-US" dirty="0" smtClean="0"/>
              <a:t> That you will be available after the session as well</a:t>
            </a:r>
          </a:p>
          <a:p>
            <a:pPr eaLnBrk="1" hangingPunct="1">
              <a:buFontTx/>
              <a:buChar char="•"/>
              <a:defRPr/>
            </a:pPr>
            <a:r>
              <a:rPr lang="en-US" dirty="0" smtClean="0"/>
              <a:t>Mention the dynamics of the training, time and schedule of the day</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FC8D1A-6520-45BA-9690-6B0BEA4D43B2}" type="slidenum">
              <a:rPr lang="en-US" smtClean="0"/>
              <a:pPr eaLnBrk="1" hangingPunct="1"/>
              <a:t>1</a:t>
            </a:fld>
            <a:endParaRPr lang="en-US" smtClean="0"/>
          </a:p>
        </p:txBody>
      </p:sp>
      <p:sp>
        <p:nvSpPr>
          <p:cNvPr id="15053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053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a:xfrm>
            <a:off x="0" y="0"/>
            <a:ext cx="3200400" cy="479425"/>
          </a:xfrm>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Point the photo of the fallen worker.  The worker had a harness on…? Look for probable causes from your students.</a:t>
            </a:r>
          </a:p>
          <a:p>
            <a:pPr eaLnBrk="1" hangingPunct="1">
              <a:spcBef>
                <a:spcPct val="0"/>
              </a:spcBef>
              <a:buFontTx/>
              <a:buChar char="•"/>
            </a:pPr>
            <a:r>
              <a:rPr lang="en-US" smtClean="0"/>
              <a:t>Stress that this fall could have been prevented.</a:t>
            </a:r>
          </a:p>
          <a:p>
            <a:pPr eaLnBrk="1" hangingPunct="1">
              <a:spcBef>
                <a:spcPct val="0"/>
              </a:spcBef>
              <a:buFontTx/>
              <a:buChar char="•"/>
            </a:pPr>
            <a:r>
              <a:rPr lang="en-US" smtClean="0"/>
              <a:t> Other examples of situations where employees need to be protected from falls.</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5320EE-5A72-4B26-AEF0-485BFBC15F7F}" type="slidenum">
              <a:rPr lang="en-US" smtClean="0"/>
              <a:pPr eaLnBrk="1" hangingPunct="1"/>
              <a:t>10</a:t>
            </a:fld>
            <a:endParaRPr lang="en-US" smtClean="0"/>
          </a:p>
        </p:txBody>
      </p:sp>
      <p:sp>
        <p:nvSpPr>
          <p:cNvPr id="1597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975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519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5489E5-F9E9-4B45-9B79-087BD6E8D228}" type="slidenum">
              <a:rPr lang="en-US" smtClean="0"/>
              <a:pPr eaLnBrk="1" hangingPunct="1"/>
              <a:t>100</a:t>
            </a:fld>
            <a:endParaRPr lang="en-US" smtClean="0"/>
          </a:p>
        </p:txBody>
      </p:sp>
      <p:sp>
        <p:nvSpPr>
          <p:cNvPr id="2519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Warning Lines/Control Lines/Safety Monitors</a:t>
            </a:r>
          </a:p>
          <a:p>
            <a:pPr eaLnBrk="1" hangingPunct="1">
              <a:spcBef>
                <a:spcPct val="0"/>
              </a:spcBef>
            </a:pPr>
            <a:endParaRPr lang="en-US" smtClean="0"/>
          </a:p>
          <a:p>
            <a:pPr eaLnBrk="1" hangingPunct="1">
              <a:spcBef>
                <a:spcPct val="0"/>
              </a:spcBef>
            </a:pPr>
            <a:r>
              <a:rPr lang="en-US" smtClean="0"/>
              <a:t>Roofs with Parapets lower than 39 inches must be protected by guardrails. Or install warning lines at least 6 feet away from the edge.  </a:t>
            </a:r>
          </a:p>
          <a:p>
            <a:pPr eaLnBrk="1" hangingPunct="1">
              <a:spcBef>
                <a:spcPct val="0"/>
              </a:spcBef>
            </a:pPr>
            <a:endParaRPr lang="en-US" smtClean="0"/>
          </a:p>
          <a:p>
            <a:pPr eaLnBrk="1" hangingPunct="1">
              <a:spcBef>
                <a:spcPct val="0"/>
              </a:spcBef>
            </a:pPr>
            <a:r>
              <a:rPr lang="en-US" smtClean="0"/>
              <a:t>Notice in these pictures, examples of both, one using warning lines only and a second photo using both guardrails and warning lines.  Note the employee that crossed the warning line is exposed to a fall hazard.  Protection can be afforded by the installation of a guardrail or providing the employee with a fall restraint mechanism.</a:t>
            </a:r>
          </a:p>
        </p:txBody>
      </p:sp>
      <p:sp>
        <p:nvSpPr>
          <p:cNvPr id="25191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529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300133-AC86-4F76-9B17-3833C2B0B906}" type="slidenum">
              <a:rPr lang="en-US" smtClean="0"/>
              <a:pPr eaLnBrk="1" hangingPunct="1"/>
              <a:t>101</a:t>
            </a:fld>
            <a:endParaRPr lang="en-US" smtClean="0"/>
          </a:p>
        </p:txBody>
      </p:sp>
      <p:sp>
        <p:nvSpPr>
          <p:cNvPr id="2529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Some work practices, such as precast concrete erection, allow employees to work under a fall protection plan without being positively protected.</a:t>
            </a:r>
          </a:p>
          <a:p>
            <a:pPr eaLnBrk="1" hangingPunct="1">
              <a:spcBef>
                <a:spcPct val="0"/>
              </a:spcBef>
            </a:pPr>
            <a:r>
              <a:rPr lang="en-US" smtClean="0"/>
              <a:t>It is imperative that all employees are properly trained and equipped to work in these instances, and that they follow all recommended procedures.</a:t>
            </a:r>
          </a:p>
        </p:txBody>
      </p:sp>
      <p:sp>
        <p:nvSpPr>
          <p:cNvPr id="252934"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Roof guardrails can be easily installed and moved as needed. </a:t>
            </a:r>
          </a:p>
          <a:p>
            <a:pPr eaLnBrk="1" hangingPunct="1">
              <a:spcBef>
                <a:spcPct val="0"/>
              </a:spcBef>
            </a:pPr>
            <a:endParaRPr lang="en-US" smtClean="0"/>
          </a:p>
          <a:p>
            <a:pPr eaLnBrk="1" hangingPunct="1">
              <a:spcBef>
                <a:spcPct val="0"/>
              </a:spcBef>
            </a:pPr>
            <a:endParaRPr lang="en-US" smtClean="0"/>
          </a:p>
        </p:txBody>
      </p:sp>
      <p:sp>
        <p:nvSpPr>
          <p:cNvPr id="2539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539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539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9D4170-FE53-4F1D-A673-AB42541DF411}" type="slidenum">
              <a:rPr lang="en-US" smtClean="0"/>
              <a:pPr eaLnBrk="1" hangingPunct="1"/>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44E193-BD5A-4A31-99B0-BE22F250DEC8}" type="slidenum">
              <a:rPr lang="en-US" smtClean="0"/>
              <a:pPr eaLnBrk="1" hangingPunct="1"/>
              <a:t>103</a:t>
            </a:fld>
            <a:endParaRPr lang="en-US" smtClean="0"/>
          </a:p>
        </p:txBody>
      </p:sp>
      <p:sp>
        <p:nvSpPr>
          <p:cNvPr id="254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8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Temporary Guardrails:</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The ability to be either side mounted or deck mounted allows flexibility to employers when using the engineered guardrail systems we just observed.</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Either way, consult the manufacturer’s instructions or a registered professional engineer to ensure proper installation. </a:t>
            </a:r>
          </a:p>
        </p:txBody>
      </p:sp>
      <p:sp>
        <p:nvSpPr>
          <p:cNvPr id="2549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5498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560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29C6801-A0D5-4509-BDD9-AF81486870F7}" type="slidenum">
              <a:rPr lang="en-US" smtClean="0"/>
              <a:pPr eaLnBrk="1" hangingPunct="1"/>
              <a:t>104</a:t>
            </a:fld>
            <a:endParaRPr lang="en-US" smtClean="0"/>
          </a:p>
        </p:txBody>
      </p:sp>
      <p:sp>
        <p:nvSpPr>
          <p:cNvPr id="2560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Simply tying off does not necessarily eliminate the hazard of a fall.</a:t>
            </a:r>
          </a:p>
          <a:p>
            <a:pPr eaLnBrk="1" hangingPunct="1">
              <a:spcBef>
                <a:spcPct val="0"/>
              </a:spcBef>
              <a:buFontTx/>
              <a:buChar char="•"/>
            </a:pPr>
            <a:r>
              <a:rPr lang="en-US" smtClean="0"/>
              <a:t>Poor planning, improper equipment, and lack of coordination and communication can create hazards as well. </a:t>
            </a:r>
          </a:p>
          <a:p>
            <a:pPr eaLnBrk="1" hangingPunct="1">
              <a:spcBef>
                <a:spcPct val="0"/>
              </a:spcBef>
              <a:buFontTx/>
              <a:buChar char="•"/>
            </a:pPr>
            <a:endParaRPr lang="en-US" smtClean="0"/>
          </a:p>
          <a:p>
            <a:pPr eaLnBrk="1" hangingPunct="1">
              <a:spcBef>
                <a:spcPct val="0"/>
              </a:spcBef>
              <a:buFontTx/>
              <a:buChar char="•"/>
            </a:pPr>
            <a:r>
              <a:rPr lang="en-US" smtClean="0"/>
              <a:t>Is there any hazard in this image? Is there proper coordination between workers, materials.</a:t>
            </a:r>
          </a:p>
        </p:txBody>
      </p:sp>
      <p:sp>
        <p:nvSpPr>
          <p:cNvPr id="256006"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570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B49E11-3C7C-4C5B-B4A5-3AC640097F1A}" type="slidenum">
              <a:rPr lang="en-US" smtClean="0"/>
              <a:pPr eaLnBrk="1" hangingPunct="1"/>
              <a:t>105</a:t>
            </a:fld>
            <a:endParaRPr lang="en-US" smtClean="0"/>
          </a:p>
        </p:txBody>
      </p:sp>
      <p:sp>
        <p:nvSpPr>
          <p:cNvPr id="2570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Ladderways and stairwells should planned well in advance to ensure their safe operation from phase to phase.</a:t>
            </a:r>
          </a:p>
          <a:p>
            <a:pPr eaLnBrk="1" hangingPunct="1">
              <a:spcBef>
                <a:spcPct val="0"/>
              </a:spcBef>
            </a:pPr>
            <a:endParaRPr lang="en-US" smtClean="0"/>
          </a:p>
          <a:p>
            <a:pPr eaLnBrk="1" hangingPunct="1">
              <a:spcBef>
                <a:spcPct val="0"/>
              </a:spcBef>
            </a:pPr>
            <a:r>
              <a:rPr lang="en-US" smtClean="0"/>
              <a:t>Additionally, proper guardrails and handrail systems should be installed and maintained throughout the project.</a:t>
            </a:r>
          </a:p>
          <a:p>
            <a:pPr eaLnBrk="1" hangingPunct="1">
              <a:spcBef>
                <a:spcPct val="0"/>
              </a:spcBef>
            </a:pPr>
            <a:endParaRPr lang="en-US" smtClean="0"/>
          </a:p>
          <a:p>
            <a:pPr eaLnBrk="1" hangingPunct="1">
              <a:spcBef>
                <a:spcPct val="0"/>
              </a:spcBef>
            </a:pPr>
            <a:r>
              <a:rPr lang="en-US" b="1" smtClean="0"/>
              <a:t>Offset guardrail systems are an ideal way to protect areas where access must be made through perimeter protection. </a:t>
            </a:r>
          </a:p>
        </p:txBody>
      </p:sp>
      <p:sp>
        <p:nvSpPr>
          <p:cNvPr id="25703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580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2A0E17-B2D1-40A5-B898-34F0E29A8FA4}" type="slidenum">
              <a:rPr lang="en-US" smtClean="0"/>
              <a:pPr eaLnBrk="1" hangingPunct="1"/>
              <a:t>106</a:t>
            </a:fld>
            <a:endParaRPr lang="en-US" smtClean="0"/>
          </a:p>
        </p:txBody>
      </p:sp>
      <p:sp>
        <p:nvSpPr>
          <p:cNvPr id="2580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Shear connectors and other protrusions from the structure constitute a tripping hazard, and additional precautions should be taken. </a:t>
            </a:r>
          </a:p>
        </p:txBody>
      </p:sp>
      <p:sp>
        <p:nvSpPr>
          <p:cNvPr id="258054"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590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4F1452-C98B-4810-91FD-C8B2501C02CF}" type="slidenum">
              <a:rPr lang="en-US" smtClean="0"/>
              <a:pPr eaLnBrk="1" hangingPunct="1"/>
              <a:t>107</a:t>
            </a:fld>
            <a:endParaRPr lang="en-US" smtClean="0"/>
          </a:p>
        </p:txBody>
      </p:sp>
      <p:sp>
        <p:nvSpPr>
          <p:cNvPr id="259076" name="Rectangle 2"/>
          <p:cNvSpPr>
            <a:spLocks noGrp="1" noRot="1" noChangeAspect="1" noChangeArrowheads="1" noTextEdit="1"/>
          </p:cNvSpPr>
          <p:nvPr>
            <p:ph type="sldImg"/>
          </p:nvPr>
        </p:nvSpPr>
        <p:spPr bwMode="auto">
          <a:xfrm>
            <a:off x="1066800" y="608013"/>
            <a:ext cx="5792788" cy="4344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7" name="Rectangle 3"/>
          <p:cNvSpPr>
            <a:spLocks noGrp="1" noChangeArrowheads="1"/>
          </p:cNvSpPr>
          <p:nvPr>
            <p:ph type="body" idx="1"/>
          </p:nvPr>
        </p:nvSpPr>
        <p:spPr bwMode="auto">
          <a:xfrm>
            <a:off x="731838" y="5170488"/>
            <a:ext cx="5851525" cy="3668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Covers must be properly marked, positively affixed, and capable of supporting twice the intended load</a:t>
            </a:r>
          </a:p>
          <a:p>
            <a:pPr eaLnBrk="1" hangingPunct="1">
              <a:spcBef>
                <a:spcPct val="0"/>
              </a:spcBef>
            </a:pPr>
            <a:r>
              <a:rPr lang="en-US" smtClean="0"/>
              <a:t>Any signage used onsite should be adequately communicated to all employees, including those who may not speak or read English. </a:t>
            </a:r>
          </a:p>
          <a:p>
            <a:pPr eaLnBrk="1" hangingPunct="1">
              <a:spcBef>
                <a:spcPct val="0"/>
              </a:spcBef>
            </a:pPr>
            <a:endParaRPr lang="en-US" smtClean="0"/>
          </a:p>
          <a:p>
            <a:pPr eaLnBrk="1" hangingPunct="1">
              <a:spcBef>
                <a:spcPct val="0"/>
              </a:spcBef>
            </a:pPr>
            <a:r>
              <a:rPr lang="en-US" smtClean="0"/>
              <a:t>Cover any hole larger than 2 inches</a:t>
            </a:r>
          </a:p>
          <a:p>
            <a:pPr eaLnBrk="1" hangingPunct="1">
              <a:spcBef>
                <a:spcPct val="0"/>
              </a:spcBef>
            </a:pPr>
            <a:endParaRPr lang="en-US" smtClean="0"/>
          </a:p>
          <a:p>
            <a:pPr eaLnBrk="1" hangingPunct="1">
              <a:spcBef>
                <a:spcPct val="0"/>
              </a:spcBef>
            </a:pPr>
            <a:r>
              <a:rPr lang="en-US" smtClean="0"/>
              <a:t>And talking about work on roofs, there is another type of elevated work that requires the use of fall protection systems.  Residential work.</a:t>
            </a:r>
          </a:p>
        </p:txBody>
      </p:sp>
      <p:sp>
        <p:nvSpPr>
          <p:cNvPr id="259078"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Residential construction is another area where fall protection is usually overlooked.  Residential contractors need to understand the requirements for residential fall protection.  These requirements are nothing new, they have been in place for many years and these provide guidance for employee protection.</a:t>
            </a:r>
          </a:p>
        </p:txBody>
      </p:sp>
      <p:sp>
        <p:nvSpPr>
          <p:cNvPr id="4" name="Header Placeholder 3"/>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601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010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601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DA3DBF-2C35-46A8-BE83-A4A907E57D5C}" type="slidenum">
              <a:rPr lang="en-US" smtClean="0"/>
              <a:pPr eaLnBrk="1" hangingPunct="1"/>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Lack of Fall Protection, steep roof. </a:t>
            </a:r>
          </a:p>
        </p:txBody>
      </p:sp>
      <p:sp>
        <p:nvSpPr>
          <p:cNvPr id="4" name="Header Placeholder 3"/>
          <p:cNvSpPr>
            <a:spLocks noGrp="1"/>
          </p:cNvSpPr>
          <p:nvPr>
            <p:ph type="hdr" sz="quarter"/>
          </p:nvPr>
        </p:nvSpPr>
        <p:spPr/>
        <p:txBody>
          <a:bodyPr/>
          <a:lstStyle/>
          <a:p>
            <a:pPr>
              <a:defRPr/>
            </a:pPr>
            <a:r>
              <a:rPr lang="en-US" smtClean="0"/>
              <a:t>Hispanic Contractors Association de SA    </a:t>
            </a:r>
          </a:p>
          <a:p>
            <a:pPr>
              <a:defRPr/>
            </a:pPr>
            <a:r>
              <a:rPr lang="en-US" smtClean="0"/>
              <a:t>Fall Protection 	SH-22298-11-60-F-48</a:t>
            </a:r>
            <a:endParaRPr lang="en-US"/>
          </a:p>
        </p:txBody>
      </p:sp>
      <p:sp>
        <p:nvSpPr>
          <p:cNvPr id="2611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E22EB7-46B3-4F78-890A-FB9A28F58C1E}" type="slidenum">
              <a:rPr lang="en-US" smtClean="0"/>
              <a:pPr eaLnBrk="1" hangingPunct="1"/>
              <a:t>109</a:t>
            </a:fld>
            <a:endParaRPr lang="en-US" smtClean="0"/>
          </a:p>
        </p:txBody>
      </p:sp>
      <p:sp>
        <p:nvSpPr>
          <p:cNvPr id="261126"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1127"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Many workers think that just because they are close to the ground, even at a distance of 4-6ft, they cannot get hurt.  </a:t>
            </a:r>
          </a:p>
          <a:p>
            <a:pPr eaLnBrk="1" hangingPunct="1">
              <a:spcBef>
                <a:spcPct val="0"/>
              </a:spcBef>
            </a:pPr>
            <a:r>
              <a:rPr lang="en-US" smtClean="0"/>
              <a:t>Indicate that you can die or become paralyzed if you fall from just a step stool, which only has 2 steps. </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F52DC4-699C-48DF-BB3E-7CEA27F0B7A0}" type="slidenum">
              <a:rPr lang="en-US" smtClean="0"/>
              <a:pPr eaLnBrk="1" hangingPunct="1"/>
              <a:t>11</a:t>
            </a:fld>
            <a:endParaRPr lang="en-US" smtClean="0"/>
          </a:p>
        </p:txBody>
      </p:sp>
      <p:sp>
        <p:nvSpPr>
          <p:cNvPr id="1607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077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595458-6C62-446C-9DCD-6029482C4A87}" type="slidenum">
              <a:rPr lang="en-US" smtClean="0"/>
              <a:pPr eaLnBrk="1" hangingPunct="1"/>
              <a:t>110</a:t>
            </a:fld>
            <a:endParaRPr lang="en-US" smtClean="0"/>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On December 16, 2010, OSHA rescinded policy directive STD 03-00-001, the Plain Language Revision of OSHA Instruction STD 3.1, Interim Fall Protection Compliance Guidelines for Residential Construction, dated June 18, 1999.  </a:t>
            </a:r>
          </a:p>
          <a:p>
            <a:pPr eaLnBrk="1" hangingPunct="1">
              <a:spcBef>
                <a:spcPct val="0"/>
              </a:spcBef>
            </a:pPr>
            <a:r>
              <a:rPr lang="en-US" smtClean="0">
                <a:latin typeface="Arial" pitchFamily="34" charset="0"/>
              </a:rPr>
              <a:t>The old guidance, which allowed employers engaged in certain residential construction activities to use specified alternative methods of fall protection, was replaced by STD 03-11-002, Compliance Guidance for Residential Construction.  </a:t>
            </a:r>
          </a:p>
          <a:p>
            <a:pPr eaLnBrk="1" hangingPunct="1">
              <a:spcBef>
                <a:spcPct val="0"/>
              </a:spcBef>
            </a:pPr>
            <a:r>
              <a:rPr lang="en-US" smtClean="0">
                <a:latin typeface="Arial" pitchFamily="34" charset="0"/>
              </a:rPr>
              <a:t>The Agency is also reviewing all letters of interpretation that referenced the cancelled directive and will  either revise, or withdraw, them as needed. </a:t>
            </a:r>
          </a:p>
        </p:txBody>
      </p:sp>
      <p:sp>
        <p:nvSpPr>
          <p:cNvPr id="2621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215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88C92E-512C-4930-A2FA-BF10A2E6B05D}" type="slidenum">
              <a:rPr lang="en-US" smtClean="0"/>
              <a:pPr eaLnBrk="1" hangingPunct="1"/>
              <a:t>111</a:t>
            </a:fld>
            <a:endParaRPr lang="en-US" smtClean="0"/>
          </a:p>
        </p:txBody>
      </p:sp>
      <p:sp>
        <p:nvSpPr>
          <p:cNvPr id="263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Enforcement of the new directive will begin on June 16, 2011.</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OSHA and State Compliance Safety and Health Officers have attended training, such as this one, to help ensure consistency in enforcement throughout the country. </a:t>
            </a:r>
          </a:p>
        </p:txBody>
      </p:sp>
      <p:sp>
        <p:nvSpPr>
          <p:cNvPr id="2631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317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It is important to mention that it has always been required to comply with this portion of the Standard.</a:t>
            </a:r>
          </a:p>
          <a:p>
            <a:pPr>
              <a:defRPr/>
            </a:pPr>
            <a:endParaRPr lang="en-US" dirty="0" smtClean="0"/>
          </a:p>
          <a:p>
            <a:pPr>
              <a:defRPr/>
            </a:pPr>
            <a:r>
              <a:rPr lang="en-US" dirty="0" smtClean="0"/>
              <a:t>Residential fall protection methods will also vary depending on the type of roof slope.  Roofs vary in pitch, elevation, and other architectural elements.  This variation in design and construction will greatly affect how each contractor implements a fall protection system.  Roof slopes can be separated into 2 categories:</a:t>
            </a:r>
          </a:p>
          <a:p>
            <a:pPr marL="800100" lvl="1" indent="-342900">
              <a:buFont typeface="+mj-lt"/>
              <a:buAutoNum type="arabicPeriod"/>
              <a:defRPr/>
            </a:pPr>
            <a:r>
              <a:rPr lang="en-US" dirty="0" smtClean="0"/>
              <a:t>Low-slope roofs, and;</a:t>
            </a:r>
          </a:p>
          <a:p>
            <a:pPr marL="800100" lvl="1" indent="-342900">
              <a:buFont typeface="+mj-lt"/>
              <a:buAutoNum type="arabicPeriod"/>
              <a:defRPr/>
            </a:pPr>
            <a:r>
              <a:rPr lang="en-US" dirty="0" smtClean="0"/>
              <a:t>High slope roofs.	 </a:t>
            </a:r>
          </a:p>
          <a:p>
            <a:pPr marL="342900" indent="-342900">
              <a:buFont typeface="+mj-lt"/>
              <a:buNone/>
              <a:defRPr/>
            </a:pPr>
            <a:endParaRPr lang="en-US" dirty="0" smtClean="0"/>
          </a:p>
          <a:p>
            <a:pPr marL="342900" indent="-342900">
              <a:buFont typeface="+mj-lt"/>
              <a:buNone/>
              <a:defRPr/>
            </a:pPr>
            <a:r>
              <a:rPr lang="en-US" dirty="0" smtClean="0"/>
              <a:t>OSHA has specific standards that address fall protection requirements for both types of roofs.  Before we cover these requirements, we need to establish a clear definition of what is considered residential construction.</a:t>
            </a:r>
          </a:p>
        </p:txBody>
      </p:sp>
      <p:sp>
        <p:nvSpPr>
          <p:cNvPr id="4" name="Header Placeholder 3"/>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641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419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641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4F8185-58ED-46F8-9E3B-2E501D44F6CE}" type="slidenum">
              <a:rPr lang="en-US" smtClean="0"/>
              <a:pPr eaLnBrk="1" hangingPunct="1"/>
              <a:t>112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4132F7-EC86-4A68-8978-226A9853E99F}" type="slidenum">
              <a:rPr lang="en-US" smtClean="0"/>
              <a:pPr eaLnBrk="1" hangingPunct="1"/>
              <a:t>113</a:t>
            </a:fld>
            <a:endParaRPr lang="en-US" smtClean="0"/>
          </a:p>
        </p:txBody>
      </p:sp>
      <p:sp>
        <p:nvSpPr>
          <p:cNvPr id="265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latin typeface="Arial" pitchFamily="34" charset="0"/>
              </a:rPr>
              <a:t>What is considered Residential Construction?</a:t>
            </a:r>
          </a:p>
          <a:p>
            <a:pPr eaLnBrk="1" hangingPunct="1">
              <a:spcBef>
                <a:spcPct val="0"/>
              </a:spcBef>
              <a:defRPr/>
            </a:pPr>
            <a:endParaRPr lang="en-US" dirty="0" smtClean="0">
              <a:latin typeface="Arial" pitchFamily="34" charset="0"/>
            </a:endParaRPr>
          </a:p>
          <a:p>
            <a:pPr marL="342849" indent="-342849" eaLnBrk="1" hangingPunct="1">
              <a:spcBef>
                <a:spcPct val="0"/>
              </a:spcBef>
              <a:buFont typeface="+mj-lt"/>
              <a:buAutoNum type="arabicPeriod"/>
              <a:defRPr/>
            </a:pPr>
            <a:r>
              <a:rPr lang="en-US" dirty="0" smtClean="0">
                <a:latin typeface="Arial" pitchFamily="34" charset="0"/>
              </a:rPr>
              <a:t>The end use of the structure being built must be as a home, i.e., a dwelling … and,</a:t>
            </a:r>
          </a:p>
          <a:p>
            <a:pPr marL="342849" indent="-342849" eaLnBrk="1" hangingPunct="1">
              <a:spcBef>
                <a:spcPct val="0"/>
              </a:spcBef>
              <a:buFont typeface="+mj-lt"/>
              <a:buAutoNum type="arabicPeriod"/>
              <a:defRPr/>
            </a:pPr>
            <a:r>
              <a:rPr lang="en-US" dirty="0" smtClean="0">
                <a:latin typeface="Arial" pitchFamily="34" charset="0"/>
              </a:rPr>
              <a:t>The structure must be constructed using traditional wood frame construction materials and methods.  </a:t>
            </a:r>
          </a:p>
          <a:p>
            <a:pPr marL="342849" indent="-342849" eaLnBrk="1" hangingPunct="1">
              <a:spcBef>
                <a:spcPct val="0"/>
              </a:spcBef>
              <a:buFont typeface="+mj-lt"/>
              <a:buAutoNum type="arabicPeriod"/>
              <a:defRPr/>
            </a:pPr>
            <a:r>
              <a:rPr lang="en-US" dirty="0" smtClean="0">
                <a:latin typeface="Arial" pitchFamily="34" charset="0"/>
              </a:rPr>
              <a:t>The limited use of steel I-beams to help support wood framing does not disqualify a structure from being considered residential construction.</a:t>
            </a:r>
          </a:p>
        </p:txBody>
      </p:sp>
      <p:sp>
        <p:nvSpPr>
          <p:cNvPr id="2652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522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Rectangle 3"/>
          <p:cNvSpPr>
            <a:spLocks noGrp="1" noChangeArrowheads="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sz="1500" dirty="0" smtClean="0">
                <a:latin typeface="Arial" pitchFamily="34" charset="0"/>
              </a:rPr>
              <a:t>In summary, the new directives simply states that all employers must protect their workers who are engaged in residential construction 6 feet or more, above lower levels  by conventional fall protection systems (guardrail systems, safety net system, or personal fall arrest system).</a:t>
            </a:r>
          </a:p>
          <a:p>
            <a:pPr eaLnBrk="1" hangingPunct="1">
              <a:spcBef>
                <a:spcPct val="0"/>
              </a:spcBef>
              <a:defRPr/>
            </a:pPr>
            <a:endParaRPr lang="en-US" sz="1500" dirty="0" smtClean="0">
              <a:latin typeface="Arial" pitchFamily="34" charset="0"/>
            </a:endParaRPr>
          </a:p>
          <a:p>
            <a:pPr eaLnBrk="1" hangingPunct="1">
              <a:spcBef>
                <a:spcPct val="0"/>
              </a:spcBef>
              <a:defRPr/>
            </a:pPr>
            <a:r>
              <a:rPr lang="en-US" sz="1500" dirty="0" smtClean="0">
                <a:latin typeface="Arial" pitchFamily="34" charset="0"/>
              </a:rPr>
              <a:t>… or, by other fall protection measures allowed under 1926.501(b) for particular types of work.</a:t>
            </a:r>
          </a:p>
          <a:p>
            <a:pPr eaLnBrk="1" hangingPunct="1">
              <a:spcBef>
                <a:spcPct val="0"/>
              </a:spcBef>
              <a:defRPr/>
            </a:pPr>
            <a:endParaRPr lang="en-US" sz="1500" dirty="0" smtClean="0">
              <a:latin typeface="Arial" pitchFamily="34" charset="0"/>
            </a:endParaRPr>
          </a:p>
          <a:p>
            <a:pPr eaLnBrk="1" hangingPunct="1">
              <a:spcBef>
                <a:spcPct val="0"/>
              </a:spcBef>
              <a:defRPr/>
            </a:pPr>
            <a:r>
              <a:rPr lang="en-US" sz="1500" dirty="0" smtClean="0">
                <a:latin typeface="Arial" pitchFamily="34" charset="0"/>
              </a:rPr>
              <a:t>Gone are the special alternative procedures allowed under the old directive for certain residential construction activities.</a:t>
            </a:r>
          </a:p>
          <a:p>
            <a:pPr lvl="1" indent="-241264" eaLnBrk="1" hangingPunct="1">
              <a:spcBef>
                <a:spcPct val="0"/>
              </a:spcBef>
              <a:buFontTx/>
              <a:buChar char="•"/>
              <a:defRPr/>
            </a:pPr>
            <a:r>
              <a:rPr lang="en-US" sz="1500" dirty="0" smtClean="0">
                <a:latin typeface="Arial" pitchFamily="34" charset="0"/>
              </a:rPr>
              <a:t>Now, employers must first demonstrate that it is infeasible to comply with the provisions of the standard, or that it creates a greater hazard.</a:t>
            </a:r>
          </a:p>
          <a:p>
            <a:pPr lvl="1" indent="-241264" eaLnBrk="1" hangingPunct="1">
              <a:spcBef>
                <a:spcPct val="0"/>
              </a:spcBef>
              <a:buFontTx/>
              <a:buChar char="•"/>
              <a:defRPr/>
            </a:pPr>
            <a:r>
              <a:rPr lang="en-US" sz="1500" dirty="0" smtClean="0">
                <a:latin typeface="Arial" pitchFamily="34" charset="0"/>
              </a:rPr>
              <a:t>Then they can use those systems as part of a written, site-specific fall protection plan that meets the requirements of 1926.502(k).</a:t>
            </a:r>
          </a:p>
          <a:p>
            <a:pPr lvl="1" indent="-241264" eaLnBrk="1" hangingPunct="1">
              <a:spcBef>
                <a:spcPct val="0"/>
              </a:spcBef>
              <a:buFontTx/>
              <a:buChar char="•"/>
              <a:defRPr/>
            </a:pPr>
            <a:endParaRPr lang="en-US" sz="1500" dirty="0" smtClean="0">
              <a:latin typeface="Arial" pitchFamily="34" charset="0"/>
            </a:endParaRPr>
          </a:p>
          <a:p>
            <a:pPr eaLnBrk="1" hangingPunct="1">
              <a:spcBef>
                <a:spcPct val="0"/>
              </a:spcBef>
              <a:defRPr/>
            </a:pPr>
            <a:r>
              <a:rPr lang="en-US" sz="1500" dirty="0" smtClean="0">
                <a:latin typeface="Arial" pitchFamily="34" charset="0"/>
              </a:rPr>
              <a:t>More simply put, all employers doing residential construction now have a clear pathway to compliance.</a:t>
            </a:r>
          </a:p>
          <a:p>
            <a:pPr eaLnBrk="1" hangingPunct="1">
              <a:spcBef>
                <a:spcPct val="0"/>
              </a:spcBef>
              <a:defRPr/>
            </a:pPr>
            <a:endParaRPr lang="en-US" sz="1500" dirty="0" smtClean="0">
              <a:latin typeface="Arial" pitchFamily="34" charset="0"/>
            </a:endParaRPr>
          </a:p>
          <a:p>
            <a:pPr eaLnBrk="1" hangingPunct="1">
              <a:spcBef>
                <a:spcPct val="0"/>
              </a:spcBef>
              <a:defRPr/>
            </a:pPr>
            <a:r>
              <a:rPr lang="en-US" sz="1500" dirty="0" smtClean="0">
                <a:latin typeface="Arial" pitchFamily="34" charset="0"/>
              </a:rPr>
              <a:t>For roofs 50ft. or less in width, Appendix A, of Subpart M, provides a non-mandatory guideline that can be used to calculate the roof width of non-conventional roofs. The next slide provides a look into this appendix.</a:t>
            </a:r>
          </a:p>
          <a:p>
            <a:pPr eaLnBrk="1" hangingPunct="1">
              <a:spcBef>
                <a:spcPct val="0"/>
              </a:spcBef>
              <a:defRPr/>
            </a:pPr>
            <a:endParaRPr lang="en-US" dirty="0" smtClean="0"/>
          </a:p>
        </p:txBody>
      </p:sp>
      <p:sp>
        <p:nvSpPr>
          <p:cNvPr id="2662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62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662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821268-5973-45EC-8D56-96059A9EF249}" type="slidenum">
              <a:rPr lang="en-US" smtClean="0"/>
              <a:pPr eaLnBrk="1" hangingPunct="1"/>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Use the OSHA 29 CFR 1926 written Standard book to show students the location of the Appendix A inside the standard and take the time to go over 1 or 2 of the sample images shown in the slide. </a:t>
            </a:r>
          </a:p>
          <a:p>
            <a:endParaRPr lang="en-US" smtClean="0"/>
          </a:p>
          <a:p>
            <a:r>
              <a:rPr lang="en-US" smtClean="0"/>
              <a:t>The examples included in the slide are (from left to right):</a:t>
            </a:r>
          </a:p>
          <a:p>
            <a:pPr lvl="1">
              <a:buFontTx/>
              <a:buChar char="•"/>
            </a:pPr>
            <a:r>
              <a:rPr lang="en-US" smtClean="0"/>
              <a:t>Example B- sloped-rectangular shaped roofs</a:t>
            </a:r>
          </a:p>
          <a:p>
            <a:pPr lvl="1">
              <a:buFontTx/>
              <a:buChar char="•"/>
            </a:pPr>
            <a:r>
              <a:rPr lang="en-US" smtClean="0"/>
              <a:t>Example D- separate, non-contiguous roof areas</a:t>
            </a:r>
          </a:p>
          <a:p>
            <a:pPr lvl="1">
              <a:buFontTx/>
              <a:buChar char="•"/>
            </a:pPr>
            <a:r>
              <a:rPr lang="en-US" smtClean="0"/>
              <a:t>Example F- irregular, non-rectangular roof area</a:t>
            </a:r>
          </a:p>
        </p:txBody>
      </p:sp>
      <p:sp>
        <p:nvSpPr>
          <p:cNvPr id="4" name="Header Placeholder 3"/>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672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727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6727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9FF39ED-4CF5-4AB8-9848-03F814EC90DD}" type="slidenum">
              <a:rPr lang="en-US" smtClean="0"/>
              <a:pPr eaLnBrk="1" hangingPunct="1"/>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Steep roofs are roofs having a slope greater than 4:12 (vertical to horizontal).</a:t>
            </a:r>
          </a:p>
          <a:p>
            <a:endParaRPr lang="en-US" smtClean="0"/>
          </a:p>
          <a:p>
            <a:r>
              <a:rPr lang="en-US" smtClean="0"/>
              <a:t>Each employee on a steep roof with unprotected sides and edges 6 feet (1.8 m) or more above lower levels shall be protected from falling by guardrail systems with toe-boards, safety net systems, or personal fall arrest systems.</a:t>
            </a:r>
          </a:p>
          <a:p>
            <a:endParaRPr lang="en-US" smtClean="0"/>
          </a:p>
          <a:p>
            <a:r>
              <a:rPr lang="en-US" smtClean="0"/>
              <a:t>Steep roof work needs to comply with 1926.501(b)(11).</a:t>
            </a:r>
          </a:p>
        </p:txBody>
      </p:sp>
      <p:sp>
        <p:nvSpPr>
          <p:cNvPr id="4" name="Header Placeholder 3"/>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682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82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682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71F38B-6B2F-439C-BCAD-1FCDFCD3A81E}" type="slidenum">
              <a:rPr lang="en-US" smtClean="0"/>
              <a:pPr eaLnBrk="1" hangingPunct="1"/>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Temporary Fall Protection Systems can be incorporated into roof structures during repair or replacement of roof components, such as shingles.</a:t>
            </a:r>
          </a:p>
          <a:p>
            <a:pPr eaLnBrk="1" hangingPunct="1">
              <a:spcBef>
                <a:spcPct val="0"/>
              </a:spcBef>
            </a:pPr>
            <a:endParaRPr lang="en-US" smtClean="0"/>
          </a:p>
          <a:p>
            <a:pPr eaLnBrk="1" hangingPunct="1">
              <a:spcBef>
                <a:spcPct val="0"/>
              </a:spcBef>
            </a:pPr>
            <a:r>
              <a:rPr lang="en-US" u="sng" smtClean="0"/>
              <a:t>Reminder to students</a:t>
            </a:r>
            <a:r>
              <a:rPr lang="en-US" smtClean="0"/>
              <a:t>: </a:t>
            </a:r>
            <a:r>
              <a:rPr lang="en-US" b="1" smtClean="0"/>
              <a:t>roof work needs to comply with: </a:t>
            </a:r>
          </a:p>
          <a:p>
            <a:pPr eaLnBrk="1" hangingPunct="1">
              <a:spcBef>
                <a:spcPct val="0"/>
              </a:spcBef>
            </a:pPr>
            <a:endParaRPr lang="en-US" b="1" smtClean="0"/>
          </a:p>
          <a:p>
            <a:pPr lvl="1" eaLnBrk="1" hangingPunct="1">
              <a:spcBef>
                <a:spcPct val="0"/>
              </a:spcBef>
              <a:buFontTx/>
              <a:buChar char="•"/>
            </a:pPr>
            <a:r>
              <a:rPr lang="en-US" b="1" smtClean="0"/>
              <a:t>1926.501(b)(10) for low-slope roofs; and</a:t>
            </a:r>
          </a:p>
          <a:p>
            <a:pPr lvl="1" eaLnBrk="1" hangingPunct="1">
              <a:spcBef>
                <a:spcPct val="0"/>
              </a:spcBef>
              <a:buFontTx/>
              <a:buChar char="•"/>
            </a:pPr>
            <a:r>
              <a:rPr lang="en-US" b="1" smtClean="0"/>
              <a:t>1926.501(b)(11) for steep roofs.</a:t>
            </a:r>
          </a:p>
          <a:p>
            <a:pPr lvl="1" eaLnBrk="1" hangingPunct="1">
              <a:spcBef>
                <a:spcPct val="0"/>
              </a:spcBef>
              <a:buFontTx/>
              <a:buChar char="•"/>
            </a:pPr>
            <a:endParaRPr lang="en-US" b="1" smtClean="0"/>
          </a:p>
          <a:p>
            <a:pPr eaLnBrk="1" hangingPunct="1">
              <a:spcBef>
                <a:spcPct val="0"/>
              </a:spcBef>
            </a:pPr>
            <a:r>
              <a:rPr lang="en-US" b="1" smtClean="0"/>
              <a:t>And, all residential roof work needs to comply with 1926.501(b)(13).</a:t>
            </a:r>
          </a:p>
          <a:p>
            <a:pPr eaLnBrk="1" hangingPunct="1">
              <a:spcBef>
                <a:spcPct val="0"/>
              </a:spcBef>
            </a:pPr>
            <a:endParaRPr lang="en-US" b="1" smtClean="0"/>
          </a:p>
          <a:p>
            <a:pPr eaLnBrk="1" hangingPunct="1">
              <a:spcBef>
                <a:spcPct val="0"/>
              </a:spcBef>
            </a:pPr>
            <a:r>
              <a:rPr lang="en-US" b="1" smtClean="0"/>
              <a:t>VIDEO: HYPERLINK TO OSHA’S ANIMATED VIDEO: RE-ROOFING WORK</a:t>
            </a:r>
            <a:endParaRPr lang="en-US" smtClean="0"/>
          </a:p>
          <a:p>
            <a:pPr eaLnBrk="1" hangingPunct="1">
              <a:spcBef>
                <a:spcPct val="0"/>
              </a:spcBef>
            </a:pPr>
            <a:endParaRPr lang="en-US" b="1"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591BF3-6080-404B-8450-FA7EBAEDFCEE}" type="slidenum">
              <a:rPr lang="en-US" smtClean="0"/>
              <a:pPr eaLnBrk="1" hangingPunct="1"/>
              <a:t>117</a:t>
            </a:fld>
            <a:endParaRPr lang="en-US" smtClean="0"/>
          </a:p>
        </p:txBody>
      </p:sp>
      <p:sp>
        <p:nvSpPr>
          <p:cNvPr id="26931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6931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Roof Trusses, Fall Protection during handling, installing and bracing</a:t>
            </a:r>
          </a:p>
          <a:p>
            <a:pPr eaLnBrk="1" hangingPunct="1">
              <a:spcBef>
                <a:spcPct val="0"/>
              </a:spcBef>
            </a:pPr>
            <a:endParaRPr lang="en-US" smtClean="0"/>
          </a:p>
          <a:p>
            <a:pPr eaLnBrk="1" hangingPunct="1">
              <a:spcBef>
                <a:spcPct val="0"/>
              </a:spcBef>
            </a:pPr>
            <a:r>
              <a:rPr lang="en-US" smtClean="0"/>
              <a:t>(PFAS) are the most widely used form of fall protection in residential construction. They might not be suitable when workers begin installing roof truss sections because there may not be a stable place to attach an anchor. </a:t>
            </a:r>
          </a:p>
          <a:p>
            <a:pPr eaLnBrk="1" hangingPunct="1">
              <a:spcBef>
                <a:spcPct val="0"/>
              </a:spcBef>
            </a:pPr>
            <a:endParaRPr lang="en-US" smtClean="0"/>
          </a:p>
          <a:p>
            <a:pPr eaLnBrk="1" hangingPunct="1">
              <a:spcBef>
                <a:spcPct val="0"/>
              </a:spcBef>
              <a:buFontTx/>
              <a:buChar char="•"/>
            </a:pPr>
            <a:r>
              <a:rPr lang="en-US" smtClean="0"/>
              <a:t>Trusses are designed to support weight from the top down. </a:t>
            </a:r>
          </a:p>
          <a:p>
            <a:pPr eaLnBrk="1" hangingPunct="1">
              <a:spcBef>
                <a:spcPct val="0"/>
              </a:spcBef>
              <a:buFontTx/>
              <a:buChar char="•"/>
            </a:pPr>
            <a:r>
              <a:rPr lang="en-US" smtClean="0"/>
              <a:t>Until trusses are properly restrained and braced, they are weak if pulled from the side (i.e., subjected to lateral</a:t>
            </a:r>
          </a:p>
          <a:p>
            <a:pPr eaLnBrk="1" hangingPunct="1">
              <a:spcBef>
                <a:spcPct val="0"/>
              </a:spcBef>
            </a:pPr>
            <a:r>
              <a:rPr lang="en-US" smtClean="0"/>
              <a:t>force) as can occur when a truss-mounted fall protection system bears the full weight of a falling worker.</a:t>
            </a:r>
          </a:p>
          <a:p>
            <a:pPr eaLnBrk="1" hangingPunct="1">
              <a:spcBef>
                <a:spcPct val="0"/>
              </a:spcBef>
              <a:buFontTx/>
              <a:buChar char="•"/>
            </a:pPr>
            <a:r>
              <a:rPr lang="en-US" smtClean="0"/>
              <a:t>No anchor with a single connection point, such as a strap anchor or a bolt-on anchor, will protect a falling worker</a:t>
            </a:r>
          </a:p>
          <a:p>
            <a:pPr eaLnBrk="1" hangingPunct="1">
              <a:spcBef>
                <a:spcPct val="0"/>
              </a:spcBef>
            </a:pPr>
            <a:r>
              <a:rPr lang="en-US" smtClean="0"/>
              <a:t>who is attached to a single truss.</a:t>
            </a:r>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6025EF-9645-44F1-A1BF-187FB7C88A50}" type="slidenum">
              <a:rPr lang="en-US" smtClean="0"/>
              <a:pPr eaLnBrk="1" hangingPunct="1"/>
              <a:t>118</a:t>
            </a:fld>
            <a:endParaRPr lang="en-US" smtClean="0"/>
          </a:p>
        </p:txBody>
      </p:sp>
      <p:sp>
        <p:nvSpPr>
          <p:cNvPr id="2703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034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Roofers installing trusses with no Fall Protection</a:t>
            </a:r>
          </a:p>
        </p:txBody>
      </p:sp>
      <p:sp>
        <p:nvSpPr>
          <p:cNvPr id="4" name="Header Placeholder 3"/>
          <p:cNvSpPr>
            <a:spLocks noGrp="1"/>
          </p:cNvSpPr>
          <p:nvPr>
            <p:ph type="hdr" sz="quarter"/>
          </p:nvPr>
        </p:nvSpPr>
        <p:spPr/>
        <p:txBody>
          <a:bodyPr/>
          <a:lstStyle/>
          <a:p>
            <a:pPr>
              <a:defRPr/>
            </a:pPr>
            <a:r>
              <a:rPr lang="en-US" smtClean="0"/>
              <a:t>Hispanic Contractors Association de SA    </a:t>
            </a:r>
          </a:p>
          <a:p>
            <a:pPr>
              <a:defRPr/>
            </a:pPr>
            <a:r>
              <a:rPr lang="en-US" smtClean="0"/>
              <a:t>Fall Protection 	SH-22298-11-60-F-48</a:t>
            </a:r>
            <a:endParaRPr lang="en-US"/>
          </a:p>
        </p:txBody>
      </p:sp>
      <p:sp>
        <p:nvSpPr>
          <p:cNvPr id="2713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D31C77-9C79-49EB-9172-B9D83EB37640}" type="slidenum">
              <a:rPr lang="en-US" smtClean="0"/>
              <a:pPr eaLnBrk="1" hangingPunct="1"/>
              <a:t>119</a:t>
            </a:fld>
            <a:endParaRPr lang="en-US" smtClean="0"/>
          </a:p>
        </p:txBody>
      </p:sp>
      <p:sp>
        <p:nvSpPr>
          <p:cNvPr id="271366"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1367"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Continue to go over the different fall hazard situations for the photos. </a:t>
            </a:r>
          </a:p>
          <a:p>
            <a:pPr eaLnBrk="1" hangingPunct="1">
              <a:spcBef>
                <a:spcPct val="0"/>
              </a:spcBef>
              <a:buFontTx/>
              <a:buChar char="•"/>
            </a:pPr>
            <a:r>
              <a:rPr lang="en-US" smtClean="0"/>
              <a:t>Important to mention at this point the requirement for fall protection in construction of 6 feet or more.  The worker needs to be protected from a possible fall.</a:t>
            </a:r>
          </a:p>
          <a:p>
            <a:pPr eaLnBrk="1" hangingPunct="1">
              <a:spcBef>
                <a:spcPct val="0"/>
              </a:spcBef>
              <a:buFontTx/>
              <a:buChar char="•"/>
            </a:pPr>
            <a:r>
              <a:rPr lang="en-US" smtClean="0"/>
              <a:t>Ask the class if they find anything wrong in the images.</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CCA417-21C0-4FAF-9722-1D75DC39ED90}" type="slidenum">
              <a:rPr lang="en-US" smtClean="0"/>
              <a:pPr eaLnBrk="1" hangingPunct="1"/>
              <a:t>12</a:t>
            </a:fld>
            <a:endParaRPr lang="en-US" smtClean="0"/>
          </a:p>
        </p:txBody>
      </p:sp>
      <p:sp>
        <p:nvSpPr>
          <p:cNvPr id="1617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179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Truss Collapse:</a:t>
            </a:r>
          </a:p>
          <a:p>
            <a:pPr eaLnBrk="1" hangingPunct="1"/>
            <a:r>
              <a:rPr lang="en-US" smtClean="0"/>
              <a:t>If a worker falls while using a single truss as an anchor point, the whole truss assembly can collapse.</a:t>
            </a:r>
          </a:p>
          <a:p>
            <a:pPr eaLnBrk="1" hangingPunct="1"/>
            <a:r>
              <a:rPr lang="en-US" smtClean="0"/>
              <a:t>Such a structural failure puts workers’ lives and entire buildings at risk.</a:t>
            </a:r>
          </a:p>
          <a:p>
            <a:pPr eaLnBrk="1" hangingPunct="1">
              <a:spcBef>
                <a:spcPct val="0"/>
              </a:spcBef>
            </a:pPr>
            <a:endParaRPr lang="en-US" smtClean="0"/>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E98EA6-E1E2-4884-B32D-9E62DCB88602}" type="slidenum">
              <a:rPr lang="en-US" smtClean="0"/>
              <a:pPr eaLnBrk="1" hangingPunct="1"/>
              <a:t>120</a:t>
            </a:fld>
            <a:endParaRPr lang="en-US" smtClean="0"/>
          </a:p>
        </p:txBody>
      </p:sp>
      <p:sp>
        <p:nvSpPr>
          <p:cNvPr id="2723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239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41617" indent="-241617" eaLnBrk="1" fontAlgn="auto" hangingPunct="1">
              <a:spcBef>
                <a:spcPts val="0"/>
              </a:spcBef>
              <a:spcAft>
                <a:spcPts val="0"/>
              </a:spcAft>
              <a:defRPr/>
            </a:pPr>
            <a:r>
              <a:rPr lang="en-US" sz="1500" b="1" dirty="0" smtClean="0"/>
              <a:t>To reduce the risk do:</a:t>
            </a:r>
          </a:p>
          <a:p>
            <a:pPr marL="241617" indent="-241617" eaLnBrk="1" fontAlgn="auto" hangingPunct="1">
              <a:spcBef>
                <a:spcPts val="0"/>
              </a:spcBef>
              <a:spcAft>
                <a:spcPts val="0"/>
              </a:spcAft>
              <a:defRPr/>
            </a:pPr>
            <a:endParaRPr lang="en-US" sz="1500" b="1" dirty="0" smtClean="0"/>
          </a:p>
          <a:p>
            <a:pPr marL="241617" indent="-241617" eaLnBrk="1" fontAlgn="auto" hangingPunct="1">
              <a:spcBef>
                <a:spcPts val="0"/>
              </a:spcBef>
              <a:spcAft>
                <a:spcPts val="0"/>
              </a:spcAft>
              <a:buFont typeface="+mj-lt"/>
              <a:buAutoNum type="arabicPeriod"/>
              <a:defRPr/>
            </a:pPr>
            <a:r>
              <a:rPr lang="en-US" sz="1500" b="1" dirty="0" smtClean="0"/>
              <a:t>Ground assembly: </a:t>
            </a:r>
            <a:r>
              <a:rPr lang="en-US" sz="1500" dirty="0" smtClean="0"/>
              <a:t>By assembling a truss section on the ground</a:t>
            </a:r>
          </a:p>
          <a:p>
            <a:pPr marL="241617" indent="-241617" eaLnBrk="1" fontAlgn="auto" hangingPunct="1">
              <a:spcBef>
                <a:spcPts val="0"/>
              </a:spcBef>
              <a:spcAft>
                <a:spcPts val="0"/>
              </a:spcAft>
              <a:buFont typeface="+mj-lt"/>
              <a:buAutoNum type="arabicPeriod"/>
              <a:defRPr/>
            </a:pPr>
            <a:r>
              <a:rPr lang="en-US" sz="1500" b="1" dirty="0" smtClean="0"/>
              <a:t>Lifts: </a:t>
            </a:r>
            <a:r>
              <a:rPr lang="en-US" sz="1500" dirty="0" smtClean="0"/>
              <a:t>provide a stable, elevated platform from which workers can operate. Workers must follow all safety procedures and conduct all operations from inside the lift basket.</a:t>
            </a:r>
          </a:p>
          <a:p>
            <a:pPr marL="241617" indent="-241617" eaLnBrk="1" fontAlgn="auto" hangingPunct="1">
              <a:spcBef>
                <a:spcPts val="0"/>
              </a:spcBef>
              <a:spcAft>
                <a:spcPts val="0"/>
              </a:spcAft>
              <a:buFont typeface="+mj-lt"/>
              <a:buAutoNum type="arabicPeriod"/>
              <a:defRPr/>
            </a:pPr>
            <a:r>
              <a:rPr lang="en-US" sz="1500" b="1" dirty="0" smtClean="0"/>
              <a:t>Scaffolds: </a:t>
            </a:r>
            <a:r>
              <a:rPr lang="en-US" sz="1500" dirty="0" smtClean="0"/>
              <a:t>When properly constructed and used, internal and external scaffolds can provide suitable protection for truss-setting tasks. For example, bracket scaffolds placed on the inside or outside of a building provide large, stable walking and working areas for workers.</a:t>
            </a:r>
          </a:p>
          <a:p>
            <a:pPr marL="241617" indent="-241617" eaLnBrk="1" fontAlgn="auto" hangingPunct="1">
              <a:spcBef>
                <a:spcPts val="0"/>
              </a:spcBef>
              <a:spcAft>
                <a:spcPts val="0"/>
              </a:spcAft>
              <a:buFont typeface="+mj-lt"/>
              <a:buAutoNum type="arabicPeriod"/>
              <a:defRPr/>
            </a:pPr>
            <a:r>
              <a:rPr lang="en-US" sz="1500" b="1" dirty="0" smtClean="0"/>
              <a:t>Ladders: </a:t>
            </a:r>
            <a:r>
              <a:rPr lang="en-US" sz="1500" dirty="0" smtClean="0"/>
              <a:t>For certain truss-setting jobs, platform and stepladders can provide a stable work platform for workers.</a:t>
            </a:r>
          </a:p>
          <a:p>
            <a:pPr marL="241617" indent="-241617" eaLnBrk="1" fontAlgn="auto" hangingPunct="1">
              <a:spcBef>
                <a:spcPts val="0"/>
              </a:spcBef>
              <a:spcAft>
                <a:spcPts val="0"/>
              </a:spcAft>
              <a:buFont typeface="+mj-lt"/>
              <a:buAutoNum type="arabicPeriod"/>
              <a:defRPr/>
            </a:pPr>
            <a:r>
              <a:rPr lang="en-US" sz="1500" b="1" dirty="0" smtClean="0"/>
              <a:t>Spreader: </a:t>
            </a:r>
            <a:r>
              <a:rPr lang="en-US" sz="1500" dirty="0" smtClean="0"/>
              <a:t>An engineered spreader, when installed in accordance with the manufacturer’s instructions, distributes the force of a PFAS across multiple trusses. The roof trusses do not need to be sheathed to use a spreader. These engineered anchorage devices are reusable and can be uninstalled and reinstalled quickly. </a:t>
            </a:r>
            <a:r>
              <a:rPr lang="en-US" sz="1500" b="1" i="1" dirty="0" smtClean="0"/>
              <a:t>A qualified person should decide if the spreader is suitable for use as an anchor.</a:t>
            </a:r>
            <a:endParaRPr lang="en-US" sz="1500" dirty="0" smtClean="0"/>
          </a:p>
          <a:p>
            <a:pPr marL="241617" indent="-241617" eaLnBrk="1" fontAlgn="auto" hangingPunct="1">
              <a:spcBef>
                <a:spcPts val="0"/>
              </a:spcBef>
              <a:spcAft>
                <a:spcPts val="0"/>
              </a:spcAft>
              <a:buFont typeface="+mj-lt"/>
              <a:buAutoNum type="arabicPeriod"/>
              <a:defRPr/>
            </a:pPr>
            <a:endParaRPr lang="en-US" b="1" dirty="0" smtClean="0"/>
          </a:p>
          <a:p>
            <a:pPr eaLnBrk="1" fontAlgn="auto" hangingPunct="1">
              <a:spcBef>
                <a:spcPts val="0"/>
              </a:spcBef>
              <a:spcAft>
                <a:spcPts val="0"/>
              </a:spcAft>
              <a:defRPr/>
            </a:pPr>
            <a:endParaRPr lang="en-US" dirty="0"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D6F7E2-600B-4769-BF36-DB01562DDDEE}" type="slidenum">
              <a:rPr lang="en-US" smtClean="0"/>
              <a:pPr eaLnBrk="1" hangingPunct="1"/>
              <a:t>121</a:t>
            </a:fld>
            <a:endParaRPr lang="en-US" smtClean="0"/>
          </a:p>
        </p:txBody>
      </p:sp>
      <p:sp>
        <p:nvSpPr>
          <p:cNvPr id="2734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34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Types of anchors that can be used after truss section has been braced and secured are:</a:t>
            </a:r>
          </a:p>
          <a:p>
            <a:pPr marL="241617" indent="-241617" eaLnBrk="1" fontAlgn="auto" hangingPunct="1">
              <a:spcBef>
                <a:spcPts val="0"/>
              </a:spcBef>
              <a:spcAft>
                <a:spcPts val="0"/>
              </a:spcAft>
              <a:buFont typeface="Arial" pitchFamily="34" charset="0"/>
              <a:buChar char="•"/>
              <a:defRPr/>
            </a:pPr>
            <a:r>
              <a:rPr lang="en-US" dirty="0" smtClean="0"/>
              <a:t>Peak anchors</a:t>
            </a:r>
          </a:p>
          <a:p>
            <a:pPr marL="241617" indent="-241617" eaLnBrk="1" fontAlgn="auto" hangingPunct="1">
              <a:spcBef>
                <a:spcPts val="0"/>
              </a:spcBef>
              <a:spcAft>
                <a:spcPts val="0"/>
              </a:spcAft>
              <a:buFont typeface="Arial" pitchFamily="34" charset="0"/>
              <a:buChar char="•"/>
              <a:defRPr/>
            </a:pPr>
            <a:r>
              <a:rPr lang="en-US" dirty="0" smtClean="0"/>
              <a:t>Strap anchors</a:t>
            </a:r>
          </a:p>
          <a:p>
            <a:pPr marL="241617" indent="-241617" eaLnBrk="1" fontAlgn="auto" hangingPunct="1">
              <a:spcBef>
                <a:spcPts val="0"/>
              </a:spcBef>
              <a:spcAft>
                <a:spcPts val="0"/>
              </a:spcAft>
              <a:buFont typeface="Arial" pitchFamily="34" charset="0"/>
              <a:buChar char="•"/>
              <a:defRPr/>
            </a:pPr>
            <a:r>
              <a:rPr lang="en-US" dirty="0" smtClean="0"/>
              <a:t>Bolt-on anchors</a:t>
            </a:r>
          </a:p>
          <a:p>
            <a:pPr marL="241617" indent="-241617" eaLnBrk="1" fontAlgn="auto" hangingPunct="1">
              <a:spcBef>
                <a:spcPts val="0"/>
              </a:spcBef>
              <a:spcAft>
                <a:spcPts val="0"/>
              </a:spcAft>
              <a:buFont typeface="Arial" pitchFamily="34" charset="0"/>
              <a:buChar char="•"/>
              <a:defRPr/>
            </a:pPr>
            <a:endParaRPr lang="en-US" dirty="0" smtClean="0"/>
          </a:p>
          <a:p>
            <a:pPr marL="241617" indent="-241617" eaLnBrk="1" fontAlgn="auto" hangingPunct="1">
              <a:spcBef>
                <a:spcPts val="0"/>
              </a:spcBef>
              <a:spcAft>
                <a:spcPts val="0"/>
              </a:spcAft>
              <a:buFont typeface="Arial" pitchFamily="34" charset="0"/>
              <a:buChar char="•"/>
              <a:defRPr/>
            </a:pPr>
            <a:r>
              <a:rPr lang="en-US" dirty="0" smtClean="0"/>
              <a:t>Discuss how each one works</a:t>
            </a:r>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618EE3-749C-45E2-83D7-208957BEB3BA}" type="slidenum">
              <a:rPr lang="en-US" smtClean="0"/>
              <a:pPr eaLnBrk="1" hangingPunct="1"/>
              <a:t>122</a:t>
            </a:fld>
            <a:endParaRPr lang="en-US" smtClean="0"/>
          </a:p>
        </p:txBody>
      </p:sp>
      <p:sp>
        <p:nvSpPr>
          <p:cNvPr id="2744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443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Some anchors can be left permanent for future work or roof access</a:t>
            </a:r>
          </a:p>
          <a:p>
            <a:pPr eaLnBrk="1" hangingPunct="1"/>
            <a:endParaRPr lang="en-US" smtClean="0"/>
          </a:p>
          <a:p>
            <a:pPr eaLnBrk="1" hangingPunct="1"/>
            <a:endParaRPr lang="en-US" smtClean="0"/>
          </a:p>
          <a:p>
            <a:pPr eaLnBrk="1" hangingPunct="1"/>
            <a:endParaRPr lang="en-US" smtClean="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76A53FC-0278-476A-82D4-E5BE283566E6}" type="slidenum">
              <a:rPr lang="en-US" smtClean="0"/>
              <a:pPr eaLnBrk="1" hangingPunct="1"/>
              <a:t>123</a:t>
            </a:fld>
            <a:endParaRPr lang="en-US" smtClean="0"/>
          </a:p>
        </p:txBody>
      </p:sp>
      <p:sp>
        <p:nvSpPr>
          <p:cNvPr id="27546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546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71D405-DF22-466E-8906-4046E4785419}" type="slidenum">
              <a:rPr lang="en-US" smtClean="0"/>
              <a:pPr eaLnBrk="1" hangingPunct="1"/>
              <a:t>124</a:t>
            </a:fld>
            <a:endParaRPr lang="en-US" smtClean="0"/>
          </a:p>
        </p:txBody>
      </p:sp>
      <p:sp>
        <p:nvSpPr>
          <p:cNvPr id="276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Hopefully we shared several ways workers can be protected while exposed to potential fall hazards.  </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But, if employers can still demonstrate that using conventional fall protection is infeasible or presents a greater hazard to their employees, they must develop and implement a fall protection plan.</a:t>
            </a:r>
          </a:p>
          <a:p>
            <a:pPr eaLnBrk="1" hangingPunct="1">
              <a:spcBef>
                <a:spcPct val="0"/>
              </a:spcBef>
            </a:pPr>
            <a:r>
              <a:rPr lang="en-US" smtClean="0">
                <a:latin typeface="Arial" pitchFamily="34" charset="0"/>
              </a:rPr>
              <a:t>Employers bear the burden of proving that a fall protection plan is needed for a particular workplace situation.</a:t>
            </a:r>
          </a:p>
        </p:txBody>
      </p:sp>
      <p:sp>
        <p:nvSpPr>
          <p:cNvPr id="2764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648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Discuss what makes a person “qualified.”</a:t>
            </a:r>
          </a:p>
          <a:p>
            <a:pPr eaLnBrk="1" hangingPunct="1">
              <a:spcBef>
                <a:spcPct val="0"/>
              </a:spcBef>
            </a:pPr>
            <a:endParaRPr lang="en-US" smtClean="0"/>
          </a:p>
          <a:p>
            <a:pPr eaLnBrk="1" hangingPunct="1">
              <a:spcBef>
                <a:spcPct val="0"/>
              </a:spcBef>
            </a:pPr>
            <a:r>
              <a:rPr lang="en-US" i="1" smtClean="0"/>
              <a:t>“Qualified" , </a:t>
            </a:r>
            <a:r>
              <a:rPr lang="en-US" smtClean="0"/>
              <a:t>means one who, by possession of a recognized degree, certificate, or professional standing, or who by extensive knowledge, training and experience, has successfully demonstrated his ability to solve or resolve problems relating to the subject matter, the work, or the project.</a:t>
            </a:r>
          </a:p>
        </p:txBody>
      </p:sp>
      <p:sp>
        <p:nvSpPr>
          <p:cNvPr id="2775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75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775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F466BB-A235-407F-B231-A21254F9062D}" type="slidenum">
              <a:rPr lang="en-US" smtClean="0"/>
              <a:pPr eaLnBrk="1" hangingPunct="1"/>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Fall Prevention Plan should address controlled zones.</a:t>
            </a:r>
          </a:p>
        </p:txBody>
      </p:sp>
      <p:sp>
        <p:nvSpPr>
          <p:cNvPr id="27853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85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785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FD1247-1ACE-4A20-A6F0-4F700AF9588C}" type="slidenum">
              <a:rPr lang="en-US" smtClean="0"/>
              <a:pPr eaLnBrk="1" hangingPunct="1"/>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If fall occur, do accident investigation and root cause analysis.</a:t>
            </a:r>
          </a:p>
          <a:p>
            <a:pPr eaLnBrk="1" hangingPunct="1">
              <a:spcBef>
                <a:spcPct val="0"/>
              </a:spcBef>
            </a:pPr>
            <a:endParaRPr lang="en-US" smtClean="0"/>
          </a:p>
          <a:p>
            <a:pPr eaLnBrk="1" hangingPunct="1">
              <a:spcBef>
                <a:spcPct val="0"/>
              </a:spcBef>
            </a:pPr>
            <a:r>
              <a:rPr lang="en-US" smtClean="0"/>
              <a:t>Modify the plan if needed.</a:t>
            </a:r>
          </a:p>
        </p:txBody>
      </p:sp>
      <p:sp>
        <p:nvSpPr>
          <p:cNvPr id="2795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795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795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FC9107-7ADA-41B6-BE70-06769CEF5966}" type="slidenum">
              <a:rPr lang="en-US" smtClean="0"/>
              <a:pPr eaLnBrk="1" hangingPunct="1"/>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FF2F1D-04B7-4A41-A41B-143D35A263EC}" type="slidenum">
              <a:rPr lang="en-US" smtClean="0"/>
              <a:pPr eaLnBrk="1" hangingPunct="1"/>
              <a:t>128</a:t>
            </a:fld>
            <a:endParaRPr lang="en-US" smtClean="0"/>
          </a:p>
        </p:txBody>
      </p:sp>
      <p:sp>
        <p:nvSpPr>
          <p:cNvPr id="280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8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OSHA included Appendix E in Subpart M to show employers and employees what a compliant fall protection plan might look like.</a:t>
            </a:r>
          </a:p>
        </p:txBody>
      </p:sp>
      <p:sp>
        <p:nvSpPr>
          <p:cNvPr id="2805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058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What’s good about having a fall protection plan if you do not include a rescue plan just in case someone falls.</a:t>
            </a:r>
          </a:p>
        </p:txBody>
      </p:sp>
      <p:sp>
        <p:nvSpPr>
          <p:cNvPr id="281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16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81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8F1340-CF18-4051-8CD6-BC27C06AF70C}" type="slidenum">
              <a:rPr lang="en-US" smtClean="0"/>
              <a:pPr eaLnBrk="1" hangingPunct="1"/>
              <a:t>129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Mention the other types of fall hazards that can be encountered during construction activities.  </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26FBE1-9539-4E16-AFAE-C099BE887A79}" type="slidenum">
              <a:rPr lang="en-US" smtClean="0"/>
              <a:pPr eaLnBrk="1" hangingPunct="1"/>
              <a:t>13</a:t>
            </a:fld>
            <a:endParaRPr lang="en-US" smtClean="0"/>
          </a:p>
        </p:txBody>
      </p:sp>
      <p:sp>
        <p:nvSpPr>
          <p:cNvPr id="1628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282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Explain what a rescue anchor is.</a:t>
            </a:r>
          </a:p>
          <a:p>
            <a:pPr eaLnBrk="1" hangingPunct="1">
              <a:spcBef>
                <a:spcPct val="0"/>
              </a:spcBef>
            </a:pPr>
            <a:endParaRPr lang="en-US" smtClean="0"/>
          </a:p>
          <a:p>
            <a:pPr eaLnBrk="1" hangingPunct="1">
              <a:spcBef>
                <a:spcPct val="0"/>
              </a:spcBef>
            </a:pPr>
            <a:r>
              <a:rPr lang="en-US" smtClean="0"/>
              <a:t>Explain what a rescue self support is.  Show item to students. And how to use one.</a:t>
            </a:r>
          </a:p>
        </p:txBody>
      </p:sp>
      <p:sp>
        <p:nvSpPr>
          <p:cNvPr id="28262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2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8263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8DE5EC9-49EB-4353-9767-EE196CD89410}" type="slidenum">
              <a:rPr lang="en-US" smtClean="0"/>
              <a:pPr eaLnBrk="1" hangingPunct="1"/>
              <a:t>130</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Discuss</a:t>
            </a:r>
          </a:p>
        </p:txBody>
      </p:sp>
      <p:sp>
        <p:nvSpPr>
          <p:cNvPr id="2836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36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8365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B75F78-543C-4D91-A701-033AE41527D6}" type="slidenum">
              <a:rPr lang="en-US" smtClean="0"/>
              <a:pPr eaLnBrk="1" hangingPunct="1"/>
              <a:t>131</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guys is alive because a rescue plan was in place. BEFORE HE FELL!</a:t>
            </a:r>
          </a:p>
        </p:txBody>
      </p:sp>
      <p:sp>
        <p:nvSpPr>
          <p:cNvPr id="28467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46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8467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C58A167-DDCF-4D5F-81C1-4BE4DE437D31}" type="slidenum">
              <a:rPr lang="en-US" smtClean="0"/>
              <a:pPr eaLnBrk="1" hangingPunct="1"/>
              <a:t>132</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WORKER HAS FALLEN AND IS HANGING FROM HIS PFAS.</a:t>
            </a:r>
          </a:p>
          <a:p>
            <a:pPr eaLnBrk="1" hangingPunct="1">
              <a:spcBef>
                <a:spcPct val="0"/>
              </a:spcBef>
            </a:pPr>
            <a:endParaRPr lang="en-US" smtClean="0"/>
          </a:p>
          <a:p>
            <a:pPr eaLnBrk="1" hangingPunct="1">
              <a:spcBef>
                <a:spcPct val="0"/>
              </a:spcBef>
            </a:pPr>
            <a:r>
              <a:rPr lang="en-US" smtClean="0"/>
              <a:t>CIRCULATION STARTS TO GET AFFECTED</a:t>
            </a:r>
          </a:p>
        </p:txBody>
      </p:sp>
      <p:sp>
        <p:nvSpPr>
          <p:cNvPr id="28570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57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857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446B7A7-4E8A-48AC-B29E-1EEDB2A35127}" type="slidenum">
              <a:rPr lang="en-US" smtClean="0"/>
              <a:pPr eaLnBrk="1" hangingPunct="1"/>
              <a:t>133</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MAN BASKET IS BEING LOWERED TO ACCESS EMPLOYEE</a:t>
            </a:r>
          </a:p>
        </p:txBody>
      </p:sp>
      <p:sp>
        <p:nvSpPr>
          <p:cNvPr id="2867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67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8672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12ACA6-06F8-4030-9760-4A6446F8D372}" type="slidenum">
              <a:rPr lang="en-US" smtClean="0"/>
              <a:pPr eaLnBrk="1" hangingPunct="1"/>
              <a:t>134</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EMPLOYEE GETS INTO THE BASKET.  ONCE IN THE BASKET LANYARD CAN BE RELEASED FROM ANCHOR.</a:t>
            </a:r>
          </a:p>
        </p:txBody>
      </p:sp>
      <p:sp>
        <p:nvSpPr>
          <p:cNvPr id="28774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77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8775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64BBC9-151A-4A2D-BF2F-BF7AA4AFB61C}" type="slidenum">
              <a:rPr lang="en-US" smtClean="0"/>
              <a:pPr eaLnBrk="1" hangingPunct="1"/>
              <a:t>135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87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8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887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5778AC-D5B0-4649-8815-C1338ABA392C}" type="slidenum">
              <a:rPr lang="en-US" smtClean="0"/>
              <a:pPr eaLnBrk="1" hangingPunct="1"/>
              <a:t>136</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1BF32F-ADCE-4F41-860E-E47DB6834D22}" type="slidenum">
              <a:rPr lang="en-US" smtClean="0"/>
              <a:pPr eaLnBrk="1" hangingPunct="1"/>
              <a:t>137</a:t>
            </a:fld>
            <a:endParaRPr lang="en-US" smtClean="0"/>
          </a:p>
        </p:txBody>
      </p:sp>
      <p:sp>
        <p:nvSpPr>
          <p:cNvPr id="289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4" name="Rectangle 3"/>
          <p:cNvSpPr>
            <a:spLocks noGrp="1" noChangeArrowheads="1"/>
          </p:cNvSpPr>
          <p:nvPr>
            <p:ph type="body" idx="1"/>
          </p:nvPr>
        </p:nvSpPr>
        <p:spPr bwMode="auto">
          <a:xfrm>
            <a:off x="0" y="4406900"/>
            <a:ext cx="6989763" cy="4559300"/>
          </a:xfrm>
        </p:spPr>
        <p:txBody>
          <a:bodyPr wrap="square" numCol="1" anchor="t" anchorCtr="0" compatLnSpc="1">
            <a:prstTxWarp prst="textNoShape">
              <a:avLst/>
            </a:prstTxWarp>
            <a:normAutofit fontScale="92500" lnSpcReduction="20000"/>
          </a:bodyPr>
          <a:lstStyle/>
          <a:p>
            <a:pPr eaLnBrk="1" hangingPunct="1">
              <a:lnSpc>
                <a:spcPct val="90000"/>
              </a:lnSpc>
              <a:spcBef>
                <a:spcPct val="0"/>
              </a:spcBef>
              <a:defRPr/>
            </a:pPr>
            <a:r>
              <a:rPr lang="en-US" sz="1500" b="1" dirty="0" smtClean="0">
                <a:latin typeface="Arial" pitchFamily="34" charset="0"/>
              </a:rPr>
              <a:t>How should I be trained?</a:t>
            </a:r>
            <a:endParaRPr lang="en-US" sz="1500" dirty="0" smtClean="0">
              <a:latin typeface="Arial" pitchFamily="34" charset="0"/>
            </a:endParaRPr>
          </a:p>
          <a:p>
            <a:pPr lvl="2" eaLnBrk="1" hangingPunct="1">
              <a:lnSpc>
                <a:spcPct val="90000"/>
              </a:lnSpc>
              <a:spcBef>
                <a:spcPct val="0"/>
              </a:spcBef>
              <a:defRPr/>
            </a:pPr>
            <a:r>
              <a:rPr lang="en-US" sz="1500" dirty="0" smtClean="0">
                <a:latin typeface="Arial" pitchFamily="34" charset="0"/>
              </a:rPr>
              <a:t>Training must be provided to each employee who might be exposed to fall hazards.  In construction, this will involve most employees. The training by a competent person must enable each employee to recognize the hazards of falling and train employees in the procedures to be followed to minimize these hazards. </a:t>
            </a:r>
          </a:p>
          <a:p>
            <a:pPr lvl="2" eaLnBrk="1" hangingPunct="1">
              <a:lnSpc>
                <a:spcPct val="90000"/>
              </a:lnSpc>
              <a:spcBef>
                <a:spcPct val="0"/>
              </a:spcBef>
              <a:defRPr/>
            </a:pPr>
            <a:endParaRPr lang="en-US" sz="1500" dirty="0" smtClean="0">
              <a:latin typeface="Arial" pitchFamily="34" charset="0"/>
            </a:endParaRPr>
          </a:p>
          <a:p>
            <a:pPr eaLnBrk="1" hangingPunct="1">
              <a:lnSpc>
                <a:spcPct val="90000"/>
              </a:lnSpc>
              <a:spcBef>
                <a:spcPct val="0"/>
              </a:spcBef>
              <a:defRPr/>
            </a:pPr>
            <a:r>
              <a:rPr lang="en-US" sz="1500" dirty="0" smtClean="0">
                <a:latin typeface="Arial" pitchFamily="34" charset="0"/>
              </a:rPr>
              <a:t>The training must include:</a:t>
            </a:r>
          </a:p>
          <a:p>
            <a:pPr lvl="2" eaLnBrk="1" hangingPunct="1">
              <a:lnSpc>
                <a:spcPct val="90000"/>
              </a:lnSpc>
              <a:spcBef>
                <a:spcPct val="0"/>
              </a:spcBef>
              <a:buFont typeface="Wingdings" pitchFamily="2" charset="2"/>
              <a:buChar char="§"/>
              <a:defRPr/>
            </a:pPr>
            <a:r>
              <a:rPr lang="en-US" sz="1500" dirty="0" smtClean="0">
                <a:latin typeface="Arial" pitchFamily="34" charset="0"/>
              </a:rPr>
              <a:t>  The nature of fall hazards in the work area;</a:t>
            </a:r>
          </a:p>
          <a:p>
            <a:pPr lvl="2" eaLnBrk="1" hangingPunct="1">
              <a:lnSpc>
                <a:spcPct val="90000"/>
              </a:lnSpc>
              <a:spcBef>
                <a:spcPct val="0"/>
              </a:spcBef>
              <a:buFont typeface="Wingdings" pitchFamily="2" charset="2"/>
              <a:buChar char="§"/>
              <a:defRPr/>
            </a:pPr>
            <a:r>
              <a:rPr lang="en-US" sz="1500" dirty="0" smtClean="0">
                <a:latin typeface="Arial" pitchFamily="34" charset="0"/>
              </a:rPr>
              <a:t>  The correct procedures for erecting, maintaining, disassembling, and inspecting the fall protection systems to be used;</a:t>
            </a:r>
          </a:p>
          <a:p>
            <a:pPr lvl="2" eaLnBrk="1" hangingPunct="1">
              <a:lnSpc>
                <a:spcPct val="90000"/>
              </a:lnSpc>
              <a:spcBef>
                <a:spcPct val="0"/>
              </a:spcBef>
              <a:buFont typeface="Wingdings" pitchFamily="2" charset="2"/>
              <a:buChar char="§"/>
              <a:defRPr/>
            </a:pPr>
            <a:r>
              <a:rPr lang="en-US" sz="1500" dirty="0" smtClean="0">
                <a:latin typeface="Arial" pitchFamily="34" charset="0"/>
              </a:rPr>
              <a:t>  The use and operation of guardrail systems, personal fall arrest systems, safety net systems, warning line systems, safety monitoring systems, controlled access zones, and other protection;</a:t>
            </a:r>
          </a:p>
          <a:p>
            <a:pPr lvl="2" eaLnBrk="1" hangingPunct="1">
              <a:lnSpc>
                <a:spcPct val="90000"/>
              </a:lnSpc>
              <a:spcBef>
                <a:spcPct val="0"/>
              </a:spcBef>
              <a:buFont typeface="Wingdings" pitchFamily="2" charset="2"/>
              <a:buChar char="§"/>
              <a:defRPr/>
            </a:pPr>
            <a:r>
              <a:rPr lang="en-US" sz="1500" dirty="0" smtClean="0">
                <a:latin typeface="Arial" pitchFamily="34" charset="0"/>
              </a:rPr>
              <a:t>  The role of each employee in the safety monitoring system when this system is used;</a:t>
            </a:r>
          </a:p>
          <a:p>
            <a:pPr lvl="2" eaLnBrk="1" hangingPunct="1">
              <a:lnSpc>
                <a:spcPct val="90000"/>
              </a:lnSpc>
              <a:spcBef>
                <a:spcPct val="0"/>
              </a:spcBef>
              <a:buFont typeface="Wingdings" pitchFamily="2" charset="2"/>
              <a:buChar char="§"/>
              <a:defRPr/>
            </a:pPr>
            <a:r>
              <a:rPr lang="en-US" sz="1500" dirty="0" smtClean="0">
                <a:latin typeface="Arial" pitchFamily="34" charset="0"/>
              </a:rPr>
              <a:t>  The limitations on the use of mechanical equipment during the performance of roofing work on low-sloped roofs;</a:t>
            </a:r>
          </a:p>
          <a:p>
            <a:pPr lvl="2" eaLnBrk="1" hangingPunct="1">
              <a:lnSpc>
                <a:spcPct val="90000"/>
              </a:lnSpc>
              <a:spcBef>
                <a:spcPct val="0"/>
              </a:spcBef>
              <a:buFont typeface="Wingdings" pitchFamily="2" charset="2"/>
              <a:buChar char="§"/>
              <a:defRPr/>
            </a:pPr>
            <a:r>
              <a:rPr lang="en-US" sz="1500" dirty="0" smtClean="0">
                <a:latin typeface="Arial" pitchFamily="34" charset="0"/>
              </a:rPr>
              <a:t>  The correct procedures for the handling and storage of equipment and materials and the erection of overhead protection; and</a:t>
            </a:r>
          </a:p>
          <a:p>
            <a:pPr lvl="2" eaLnBrk="1" hangingPunct="1">
              <a:lnSpc>
                <a:spcPct val="90000"/>
              </a:lnSpc>
              <a:spcBef>
                <a:spcPct val="0"/>
              </a:spcBef>
              <a:buFont typeface="Wingdings" pitchFamily="2" charset="2"/>
              <a:buChar char="§"/>
              <a:defRPr/>
            </a:pPr>
            <a:r>
              <a:rPr lang="en-US" sz="1500" dirty="0" smtClean="0">
                <a:latin typeface="Arial" pitchFamily="34" charset="0"/>
              </a:rPr>
              <a:t>  The role of employees in fall protection plans.</a:t>
            </a:r>
          </a:p>
          <a:p>
            <a:pPr lvl="2" eaLnBrk="1" hangingPunct="1">
              <a:lnSpc>
                <a:spcPct val="90000"/>
              </a:lnSpc>
              <a:spcBef>
                <a:spcPct val="0"/>
              </a:spcBef>
              <a:buFont typeface="Wingdings" pitchFamily="2" charset="2"/>
              <a:buChar char="§"/>
              <a:defRPr/>
            </a:pPr>
            <a:r>
              <a:rPr lang="en-US" sz="1500" dirty="0" smtClean="0">
                <a:latin typeface="Arial" pitchFamily="34" charset="0"/>
              </a:rPr>
              <a:t>  The standards of Subpart M</a:t>
            </a:r>
          </a:p>
          <a:p>
            <a:pPr eaLnBrk="1" hangingPunct="1">
              <a:lnSpc>
                <a:spcPct val="90000"/>
              </a:lnSpc>
              <a:spcBef>
                <a:spcPct val="0"/>
              </a:spcBef>
              <a:defRPr/>
            </a:pPr>
            <a:endParaRPr lang="en-US" sz="1500" dirty="0" smtClean="0">
              <a:latin typeface="Arial" pitchFamily="34" charset="0"/>
            </a:endParaRPr>
          </a:p>
          <a:p>
            <a:pPr eaLnBrk="1" hangingPunct="1">
              <a:lnSpc>
                <a:spcPct val="90000"/>
              </a:lnSpc>
              <a:spcBef>
                <a:spcPct val="0"/>
              </a:spcBef>
              <a:defRPr/>
            </a:pPr>
            <a:r>
              <a:rPr lang="en-US" sz="1500" dirty="0" smtClean="0">
                <a:latin typeface="Arial" pitchFamily="34" charset="0"/>
              </a:rPr>
              <a:t>	The employer must verify compliance with the training requirements by preparing a written 	certification record. </a:t>
            </a:r>
          </a:p>
          <a:p>
            <a:pPr eaLnBrk="1" hangingPunct="1">
              <a:lnSpc>
                <a:spcPct val="90000"/>
              </a:lnSpc>
              <a:spcBef>
                <a:spcPct val="0"/>
              </a:spcBef>
              <a:defRPr/>
            </a:pPr>
            <a:endParaRPr lang="en-US" sz="1500" dirty="0" smtClean="0">
              <a:latin typeface="Arial" pitchFamily="34" charset="0"/>
            </a:endParaRPr>
          </a:p>
          <a:p>
            <a:pPr lvl="2" eaLnBrk="1" hangingPunct="1">
              <a:lnSpc>
                <a:spcPct val="90000"/>
              </a:lnSpc>
              <a:spcBef>
                <a:spcPct val="0"/>
              </a:spcBef>
              <a:defRPr/>
            </a:pPr>
            <a:r>
              <a:rPr lang="en-US" sz="1500" dirty="0" smtClean="0">
                <a:latin typeface="Arial" pitchFamily="34" charset="0"/>
              </a:rPr>
              <a:t>The employer must retrain any employee when the employer has reason to believe that the trained employee does not have the understanding and skill required. </a:t>
            </a:r>
          </a:p>
        </p:txBody>
      </p:sp>
      <p:sp>
        <p:nvSpPr>
          <p:cNvPr id="2897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8979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Rectangle 3"/>
          <p:cNvSpPr>
            <a:spLocks noGrp="1" noChangeArrowheads="1"/>
          </p:cNvSpPr>
          <p:nvPr>
            <p:ph type="body" idx="1"/>
          </p:nvPr>
        </p:nvSpPr>
        <p:spPr bwMode="auto">
          <a:xfrm>
            <a:off x="893763" y="4481513"/>
            <a:ext cx="6015037" cy="456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4950" indent="-234950" eaLnBrk="1" hangingPunct="1">
              <a:spcBef>
                <a:spcPct val="0"/>
              </a:spcBef>
            </a:pPr>
            <a:r>
              <a:rPr lang="en-US" smtClean="0">
                <a:latin typeface="Arial" pitchFamily="34" charset="0"/>
              </a:rPr>
              <a:t>Do a brief summary.</a:t>
            </a:r>
          </a:p>
        </p:txBody>
      </p:sp>
      <p:sp>
        <p:nvSpPr>
          <p:cNvPr id="29082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9082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908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1DEDAA-63A3-4F15-AE87-548674A7C8AE}" type="slidenum">
              <a:rPr lang="en-US" smtClean="0"/>
              <a:pPr eaLnBrk="1" hangingPunct="1"/>
              <a:t>138</a:t>
            </a:fld>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CD0DFC-C72F-4024-B3A1-B76501186E34}" type="slidenum">
              <a:rPr lang="en-US" smtClean="0"/>
              <a:pPr eaLnBrk="1" hangingPunct="1"/>
              <a:t>139</a:t>
            </a:fld>
            <a:endParaRPr lang="en-US" smtClean="0"/>
          </a:p>
        </p:txBody>
      </p:sp>
      <p:sp>
        <p:nvSpPr>
          <p:cNvPr id="291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z="1400" smtClean="0"/>
              <a:t>Know your work area: where are the bridges, ramps, stairs, rails or obstacles in your area?</a:t>
            </a:r>
          </a:p>
          <a:p>
            <a:pPr eaLnBrk="1" hangingPunct="1">
              <a:spcBef>
                <a:spcPct val="0"/>
              </a:spcBef>
            </a:pPr>
            <a:endParaRPr lang="en-US" sz="1400" smtClean="0"/>
          </a:p>
          <a:p>
            <a:pPr eaLnBrk="1" hangingPunct="1">
              <a:spcBef>
                <a:spcPct val="0"/>
              </a:spcBef>
              <a:buFontTx/>
              <a:buChar char="•"/>
            </a:pPr>
            <a:r>
              <a:rPr lang="en-US" sz="1400" smtClean="0"/>
              <a:t>Remember how to use your fall arrest equipment properly. This equipment will keep you safe from serious injury only when you know how to use it the right way.</a:t>
            </a:r>
          </a:p>
          <a:p>
            <a:pPr eaLnBrk="1" hangingPunct="1">
              <a:spcBef>
                <a:spcPct val="0"/>
              </a:spcBef>
            </a:pPr>
            <a:endParaRPr lang="en-US" sz="1400" smtClean="0"/>
          </a:p>
          <a:p>
            <a:pPr eaLnBrk="1" hangingPunct="1">
              <a:spcBef>
                <a:spcPct val="0"/>
              </a:spcBef>
              <a:buFontTx/>
              <a:buChar char="•"/>
            </a:pPr>
            <a:r>
              <a:rPr lang="en-US" sz="1400" smtClean="0"/>
              <a:t>Use safety devices. The equipment only helps keep you safe if you use it.</a:t>
            </a:r>
          </a:p>
          <a:p>
            <a:pPr eaLnBrk="1" hangingPunct="1">
              <a:spcBef>
                <a:spcPct val="0"/>
              </a:spcBef>
            </a:pPr>
            <a:endParaRPr lang="en-US" sz="1400" smtClean="0"/>
          </a:p>
          <a:p>
            <a:pPr eaLnBrk="1" hangingPunct="1">
              <a:spcBef>
                <a:spcPct val="0"/>
              </a:spcBef>
              <a:buFontTx/>
              <a:buChar char="•"/>
            </a:pPr>
            <a:r>
              <a:rPr lang="en-US" sz="1400" smtClean="0"/>
              <a:t>Make sure that your equipment works. A harness with ripped stitches, a line with tears or cracks, a ring with burrs that can cut your line are all items that lead to equipment failure. If your equipment fails, you get hurt.</a:t>
            </a:r>
          </a:p>
          <a:p>
            <a:pPr eaLnBrk="1" hangingPunct="1">
              <a:spcBef>
                <a:spcPct val="0"/>
              </a:spcBef>
            </a:pPr>
            <a:endParaRPr lang="en-US" sz="1400" smtClean="0"/>
          </a:p>
          <a:p>
            <a:pPr eaLnBrk="1" hangingPunct="1">
              <a:spcBef>
                <a:spcPct val="0"/>
              </a:spcBef>
              <a:buFontTx/>
              <a:buChar char="•"/>
            </a:pPr>
            <a:r>
              <a:rPr lang="en-US" sz="1400" smtClean="0"/>
              <a:t>Use the right equipment for the location/job. Your equipment has to be certified for your weight and the height you work at.</a:t>
            </a:r>
          </a:p>
          <a:p>
            <a:pPr eaLnBrk="1" hangingPunct="1">
              <a:spcBef>
                <a:spcPct val="0"/>
              </a:spcBef>
            </a:pPr>
            <a:endParaRPr lang="en-US" sz="1400" smtClean="0"/>
          </a:p>
          <a:p>
            <a:pPr eaLnBrk="1" hangingPunct="1">
              <a:spcBef>
                <a:spcPct val="0"/>
              </a:spcBef>
              <a:buFontTx/>
              <a:buChar char="•"/>
            </a:pPr>
            <a:r>
              <a:rPr lang="en-US" sz="1400" smtClean="0"/>
              <a:t>And look for, watch for and report problems.</a:t>
            </a:r>
          </a:p>
          <a:p>
            <a:pPr eaLnBrk="1" hangingPunct="1">
              <a:spcBef>
                <a:spcPct val="0"/>
              </a:spcBef>
            </a:pPr>
            <a:endParaRPr lang="en-US" smtClean="0"/>
          </a:p>
        </p:txBody>
      </p:sp>
      <p:sp>
        <p:nvSpPr>
          <p:cNvPr id="2918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9184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49ADBC-19EE-4B1D-AEEA-6A9093EA0CD0}" type="slidenum">
              <a:rPr lang="en-US" smtClean="0"/>
              <a:pPr eaLnBrk="1" hangingPunct="1"/>
              <a:t>14</a:t>
            </a:fld>
            <a:endParaRPr lang="en-US" smtClean="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bwMode="auto">
          <a:xfrm>
            <a:off x="325438" y="4560888"/>
            <a:ext cx="6015037"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itchFamily="34" charset="0"/>
              </a:rPr>
              <a:t>Ramps, runways, and other walkways must be protected by guardrail systems when employees can fall 6 feet or more.</a:t>
            </a:r>
          </a:p>
          <a:p>
            <a:pPr eaLnBrk="1" hangingPunct="1">
              <a:spcBef>
                <a:spcPct val="0"/>
              </a:spcBef>
              <a:buFontTx/>
              <a:buChar char="•"/>
            </a:pPr>
            <a:r>
              <a:rPr lang="en-US" smtClean="0">
                <a:latin typeface="Arial" pitchFamily="34" charset="0"/>
              </a:rPr>
              <a:t>The walking/working surface must be strong enough to support employees safely.  If not, employees may not work on the surface.  This knowledge will be gained during frequent and regular inspections made, as required, by competent persons designated by the employer.</a:t>
            </a:r>
          </a:p>
          <a:p>
            <a:pPr lvl="2" eaLnBrk="1" hangingPunct="1">
              <a:spcBef>
                <a:spcPct val="0"/>
              </a:spcBef>
            </a:pPr>
            <a:endParaRPr lang="en-US" sz="1100" smtClean="0">
              <a:latin typeface="Arial" pitchFamily="34" charset="0"/>
            </a:endParaRPr>
          </a:p>
          <a:p>
            <a:pPr eaLnBrk="1" hangingPunct="1">
              <a:spcBef>
                <a:spcPct val="0"/>
              </a:spcBef>
            </a:pPr>
            <a:r>
              <a:rPr lang="en-US" sz="1100" smtClean="0">
                <a:latin typeface="Arial" pitchFamily="34" charset="0"/>
              </a:rPr>
              <a:t>	</a:t>
            </a:r>
          </a:p>
        </p:txBody>
      </p:sp>
      <p:sp>
        <p:nvSpPr>
          <p:cNvPr id="1638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384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 Fall Protection                   SH-22298-11-60-F-48</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Any questions.</a:t>
            </a:r>
          </a:p>
          <a:p>
            <a:pPr eaLnBrk="1" hangingPunct="1"/>
            <a:endParaRPr lang="en-US" smtClean="0"/>
          </a:p>
          <a:p>
            <a:pPr eaLnBrk="1" hangingPunct="1"/>
            <a:r>
              <a:rPr lang="en-US" smtClean="0"/>
              <a:t>Continue to practical exercises.</a:t>
            </a:r>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2B3F54-3612-478C-AC5D-290D9781C840}" type="slidenum">
              <a:rPr lang="en-US" smtClean="0"/>
              <a:pPr eaLnBrk="1" hangingPunct="1"/>
              <a:t>140</a:t>
            </a:fld>
            <a:endParaRPr lang="en-US" smtClean="0"/>
          </a:p>
        </p:txBody>
      </p:sp>
      <p:sp>
        <p:nvSpPr>
          <p:cNvPr id="2928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9287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Instruct students to read the disclaimer.</a:t>
            </a:r>
          </a:p>
        </p:txBody>
      </p:sp>
      <p:sp>
        <p:nvSpPr>
          <p:cNvPr id="2938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938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938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0BEC04-DCFF-47A3-BC1D-28FD071B3F17}" type="slidenum">
              <a:rPr lang="en-US" smtClean="0"/>
              <a:pPr eaLnBrk="1" hangingPunct="1"/>
              <a:t>141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B4E902-B306-4E3D-940B-AFF5A796DDBA}" type="slidenum">
              <a:rPr lang="en-US" smtClean="0"/>
              <a:pPr eaLnBrk="1" hangingPunct="1"/>
              <a:t>15</a:t>
            </a:fld>
            <a:endParaRPr lang="en-US" smtClean="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Ask the class what’s wrong with this?</a:t>
            </a:r>
          </a:p>
          <a:p>
            <a:pPr eaLnBrk="1" hangingPunct="1">
              <a:spcBef>
                <a:spcPct val="0"/>
              </a:spcBef>
              <a:buFontTx/>
              <a:buChar char="-"/>
            </a:pPr>
            <a:r>
              <a:rPr lang="en-US" smtClean="0">
                <a:latin typeface="Arial" pitchFamily="34" charset="0"/>
              </a:rPr>
              <a:t>¼ inch rope is allowed, but it does not meet the standard criteria</a:t>
            </a:r>
          </a:p>
          <a:p>
            <a:pPr eaLnBrk="1" hangingPunct="1">
              <a:spcBef>
                <a:spcPct val="0"/>
              </a:spcBef>
              <a:buFontTx/>
              <a:buChar char="-"/>
            </a:pPr>
            <a:r>
              <a:rPr lang="en-US" smtClean="0">
                <a:latin typeface="Arial" pitchFamily="34" charset="0"/>
              </a:rPr>
              <a:t> no midrail</a:t>
            </a:r>
          </a:p>
          <a:p>
            <a:pPr eaLnBrk="1" hangingPunct="1">
              <a:spcBef>
                <a:spcPct val="0"/>
              </a:spcBef>
              <a:buFontTx/>
              <a:buChar char="-"/>
            </a:pPr>
            <a:r>
              <a:rPr lang="en-US" smtClean="0">
                <a:latin typeface="Arial" pitchFamily="34" charset="0"/>
              </a:rPr>
              <a:t> no toeboards</a:t>
            </a:r>
          </a:p>
          <a:p>
            <a:pPr eaLnBrk="1" hangingPunct="1">
              <a:spcBef>
                <a:spcPct val="0"/>
              </a:spcBef>
            </a:pPr>
            <a:r>
              <a:rPr lang="en-US" smtClean="0">
                <a:latin typeface="Arial" pitchFamily="34" charset="0"/>
              </a:rPr>
              <a:t>- sagging is not allowed</a:t>
            </a:r>
          </a:p>
          <a:p>
            <a:pPr eaLnBrk="1" hangingPunct="1">
              <a:spcBef>
                <a:spcPct val="0"/>
              </a:spcBef>
            </a:pPr>
            <a:endParaRPr lang="en-US" sz="1100" smtClean="0">
              <a:latin typeface="Arial" pitchFamily="34" charset="0"/>
            </a:endParaRPr>
          </a:p>
        </p:txBody>
      </p:sp>
      <p:sp>
        <p:nvSpPr>
          <p:cNvPr id="1648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487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71B7E6-0C00-4E12-9DB5-A75704FDE074}" type="slidenum">
              <a:rPr lang="en-US" smtClean="0"/>
              <a:pPr eaLnBrk="1" hangingPunct="1"/>
              <a:t>16</a:t>
            </a:fld>
            <a:endParaRPr lang="en-US" smtClean="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Employees working on, at, above, or near wall openings (including those with chutes attached) where the outside bottom edge of the wall opening is 6 feet or more above lower levels and the inside bottom edge of the wall opening is less than 39 inches above the walking/working surface must be protected from falling by the use of </a:t>
            </a:r>
          </a:p>
          <a:p>
            <a:pPr eaLnBrk="1" hangingPunct="1">
              <a:spcBef>
                <a:spcPct val="0"/>
              </a:spcBef>
            </a:pPr>
            <a:r>
              <a:rPr lang="en-US" smtClean="0">
                <a:latin typeface="Arial" pitchFamily="34" charset="0"/>
              </a:rPr>
              <a:t>either a guardrail system, a safety net system, or a personal fall arrest system.</a:t>
            </a:r>
          </a:p>
        </p:txBody>
      </p:sp>
      <p:sp>
        <p:nvSpPr>
          <p:cNvPr id="1658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58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9F9710-3AB5-4592-908C-8B1EF6AB804B}" type="slidenum">
              <a:rPr lang="en-US" smtClean="0"/>
              <a:pPr eaLnBrk="1" hangingPunct="1"/>
              <a:t>17</a:t>
            </a:fld>
            <a:endParaRPr lang="en-US" smtClean="0"/>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6" name="Rectangle 3"/>
          <p:cNvSpPr>
            <a:spLocks noGrp="1" noChangeArrowheads="1"/>
          </p:cNvSpPr>
          <p:nvPr>
            <p:ph type="body" idx="1"/>
          </p:nvPr>
        </p:nvSpPr>
        <p:spPr bwMode="auto">
          <a:xfrm>
            <a:off x="974725" y="4560888"/>
            <a:ext cx="5608638"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Covers must be:</a:t>
            </a:r>
          </a:p>
          <a:p>
            <a:pPr eaLnBrk="1" hangingPunct="1">
              <a:spcBef>
                <a:spcPct val="0"/>
              </a:spcBef>
            </a:pPr>
            <a:r>
              <a:rPr lang="en-US" smtClean="0">
                <a:latin typeface="Arial" pitchFamily="34" charset="0"/>
              </a:rPr>
              <a:t>-- able to support at least twice the weight of employees, equipment, and materials that may be imposed on them at one time. </a:t>
            </a:r>
          </a:p>
          <a:p>
            <a:pPr eaLnBrk="1" hangingPunct="1">
              <a:spcBef>
                <a:spcPct val="0"/>
              </a:spcBef>
            </a:pPr>
            <a:r>
              <a:rPr lang="en-US" smtClean="0">
                <a:latin typeface="Arial" pitchFamily="34" charset="0"/>
              </a:rPr>
              <a:t>-- secured to prevent accidental displacement from wind, equipment, or workers’ activities.</a:t>
            </a:r>
          </a:p>
          <a:p>
            <a:pPr eaLnBrk="1" hangingPunct="1">
              <a:spcBef>
                <a:spcPct val="0"/>
              </a:spcBef>
            </a:pPr>
            <a:r>
              <a:rPr lang="en-US" smtClean="0">
                <a:latin typeface="Arial" pitchFamily="34" charset="0"/>
              </a:rPr>
              <a:t>-- color coded or bear the markings “HOLE” or “COVER.”</a:t>
            </a:r>
          </a:p>
          <a:p>
            <a:pPr eaLnBrk="1" hangingPunct="1">
              <a:spcBef>
                <a:spcPct val="0"/>
              </a:spcBef>
            </a:pPr>
            <a:endParaRPr lang="en-US" smtClean="0">
              <a:latin typeface="Arial" pitchFamily="34" charset="0"/>
            </a:endParaRPr>
          </a:p>
          <a:p>
            <a:pPr eaLnBrk="1" hangingPunct="1">
              <a:spcBef>
                <a:spcPct val="0"/>
              </a:spcBef>
            </a:pPr>
            <a:r>
              <a:rPr lang="en-US" u="sng" smtClean="0">
                <a:latin typeface="Arial" pitchFamily="34" charset="0"/>
              </a:rPr>
              <a:t>Holes</a:t>
            </a:r>
            <a:r>
              <a:rPr lang="en-US" smtClean="0">
                <a:latin typeface="Arial" pitchFamily="34" charset="0"/>
              </a:rPr>
              <a:t>:  </a:t>
            </a:r>
          </a:p>
          <a:p>
            <a:pPr eaLnBrk="1" hangingPunct="1">
              <a:spcBef>
                <a:spcPct val="0"/>
              </a:spcBef>
            </a:pPr>
            <a:r>
              <a:rPr lang="en-US" smtClean="0">
                <a:latin typeface="Arial" pitchFamily="34" charset="0"/>
              </a:rPr>
              <a:t>Personal fall arrest systems, covers, or guardrail systems shall be erected around holes (including skylights) that are more than 6 feet above lower levels.</a:t>
            </a:r>
          </a:p>
        </p:txBody>
      </p:sp>
      <p:sp>
        <p:nvSpPr>
          <p:cNvPr id="16691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691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7A85DD-1C19-4DE7-9AC5-E090AE4C9DC1}" type="slidenum">
              <a:rPr lang="en-US" smtClean="0"/>
              <a:pPr eaLnBrk="1" hangingPunct="1"/>
              <a:t>18</a:t>
            </a:fld>
            <a:endParaRPr lang="en-US" smtClean="0"/>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Covers must be:</a:t>
            </a:r>
          </a:p>
          <a:p>
            <a:pPr eaLnBrk="1" hangingPunct="1">
              <a:spcBef>
                <a:spcPct val="0"/>
              </a:spcBef>
            </a:pPr>
            <a:r>
              <a:rPr lang="en-US" smtClean="0">
                <a:latin typeface="Arial" pitchFamily="34" charset="0"/>
              </a:rPr>
              <a:t>-- able to support at least twice the weight of employees, equipment, and materials that may be imposed on them at one time. </a:t>
            </a:r>
          </a:p>
          <a:p>
            <a:pPr eaLnBrk="1" hangingPunct="1">
              <a:spcBef>
                <a:spcPct val="0"/>
              </a:spcBef>
            </a:pPr>
            <a:r>
              <a:rPr lang="en-US" smtClean="0">
                <a:latin typeface="Arial" pitchFamily="34" charset="0"/>
              </a:rPr>
              <a:t>-- secured to prevent accidental displacement from wind, equipment, or workers’ activities.</a:t>
            </a:r>
          </a:p>
          <a:p>
            <a:pPr eaLnBrk="1" hangingPunct="1">
              <a:spcBef>
                <a:spcPct val="0"/>
              </a:spcBef>
            </a:pPr>
            <a:r>
              <a:rPr lang="en-US" smtClean="0">
                <a:latin typeface="Arial" pitchFamily="34" charset="0"/>
              </a:rPr>
              <a:t>-- color coded or bear the markings “HOLE” or “COVER.”</a:t>
            </a:r>
          </a:p>
          <a:p>
            <a:pPr eaLnBrk="1" hangingPunct="1">
              <a:spcBef>
                <a:spcPct val="0"/>
              </a:spcBef>
            </a:pPr>
            <a:endParaRPr lang="en-US" smtClean="0">
              <a:latin typeface="Arial" pitchFamily="34" charset="0"/>
            </a:endParaRPr>
          </a:p>
          <a:p>
            <a:pPr eaLnBrk="1" hangingPunct="1">
              <a:spcBef>
                <a:spcPct val="0"/>
              </a:spcBef>
            </a:pPr>
            <a:r>
              <a:rPr lang="en-US" u="sng" smtClean="0">
                <a:latin typeface="Arial" pitchFamily="34" charset="0"/>
              </a:rPr>
              <a:t>Holes</a:t>
            </a:r>
            <a:r>
              <a:rPr lang="en-US" smtClean="0">
                <a:latin typeface="Arial" pitchFamily="34" charset="0"/>
              </a:rPr>
              <a:t>:  </a:t>
            </a:r>
          </a:p>
          <a:p>
            <a:pPr eaLnBrk="1" hangingPunct="1">
              <a:spcBef>
                <a:spcPct val="0"/>
              </a:spcBef>
            </a:pPr>
            <a:r>
              <a:rPr lang="en-US" smtClean="0">
                <a:latin typeface="Arial" pitchFamily="34" charset="0"/>
              </a:rPr>
              <a:t>Personal fall arrest systems, covers, or guardrail systems shall be erected around holes (including skylights) that are more than 6 feet above lower levels.</a:t>
            </a:r>
          </a:p>
          <a:p>
            <a:pPr eaLnBrk="1" hangingPunct="1">
              <a:spcBef>
                <a:spcPct val="0"/>
              </a:spcBef>
            </a:pPr>
            <a:r>
              <a:rPr lang="en-US" smtClean="0">
                <a:latin typeface="Arial" pitchFamily="34" charset="0"/>
              </a:rPr>
              <a:t>NOTE – All floor holes larger than 2 inches must be protected against slips/trips – even if less than 6 feet </a:t>
            </a:r>
          </a:p>
          <a:p>
            <a:pPr eaLnBrk="1" hangingPunct="1">
              <a:spcBef>
                <a:spcPct val="0"/>
              </a:spcBef>
            </a:pPr>
            <a:endParaRPr lang="en-US" sz="1100" smtClean="0">
              <a:latin typeface="Arial" pitchFamily="34" charset="0"/>
            </a:endParaRPr>
          </a:p>
        </p:txBody>
      </p:sp>
      <p:sp>
        <p:nvSpPr>
          <p:cNvPr id="1679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794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39A67A-0F76-45C1-8173-5E905239FAD5}" type="slidenum">
              <a:rPr lang="en-US" smtClean="0"/>
              <a:pPr eaLnBrk="1" hangingPunct="1"/>
              <a:t>19</a:t>
            </a:fld>
            <a:endParaRPr lang="en-US" smtClean="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Employees on a form scaffold exposed to falls of more than 10 feet, need fall protection.</a:t>
            </a:r>
          </a:p>
          <a:p>
            <a:pPr eaLnBrk="1" hangingPunct="1">
              <a:spcBef>
                <a:spcPct val="0"/>
              </a:spcBef>
            </a:pPr>
            <a:endParaRPr lang="en-US" sz="1100" smtClean="0">
              <a:latin typeface="Arial" pitchFamily="34" charset="0"/>
            </a:endParaRPr>
          </a:p>
        </p:txBody>
      </p:sp>
      <p:sp>
        <p:nvSpPr>
          <p:cNvPr id="1689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896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Instruct students to read the disclaimer.</a:t>
            </a:r>
          </a:p>
        </p:txBody>
      </p:sp>
      <p:sp>
        <p:nvSpPr>
          <p:cNvPr id="1515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15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1515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3A7B57-08C6-452F-971D-38BB05F9FDD8}"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65592E-BBFF-483E-B889-B3CB6EDF9EB1}" type="slidenum">
              <a:rPr lang="en-US" smtClean="0"/>
              <a:pPr eaLnBrk="1" hangingPunct="1"/>
              <a:t>20</a:t>
            </a:fld>
            <a:endParaRPr lang="en-US" smtClean="0"/>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itchFamily="34" charset="0"/>
              </a:rPr>
              <a:t>Employees at the edge of an excavation 6 feet or more deep shall be protected from falling by guardrail systems, fences, barricades, or covers. </a:t>
            </a:r>
          </a:p>
          <a:p>
            <a:pPr eaLnBrk="1" hangingPunct="1">
              <a:spcBef>
                <a:spcPct val="0"/>
              </a:spcBef>
            </a:pPr>
            <a:endParaRPr lang="en-US" smtClean="0">
              <a:latin typeface="Arial" pitchFamily="34" charset="0"/>
            </a:endParaRPr>
          </a:p>
          <a:p>
            <a:pPr eaLnBrk="1" hangingPunct="1">
              <a:spcBef>
                <a:spcPct val="0"/>
              </a:spcBef>
              <a:buFontTx/>
              <a:buChar char="•"/>
            </a:pPr>
            <a:r>
              <a:rPr lang="en-US" smtClean="0">
                <a:latin typeface="Arial" pitchFamily="34" charset="0"/>
              </a:rPr>
              <a:t>If walk-ways are used to permit workers to cross over excavations, guardrails are required on the walkway if the fall would be 6 feet or more to the lower level.</a:t>
            </a:r>
          </a:p>
        </p:txBody>
      </p:sp>
      <p:sp>
        <p:nvSpPr>
          <p:cNvPr id="1699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6999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01A0E7C-9B5A-4CDE-8F6C-DFF66EDE54AF}" type="slidenum">
              <a:rPr lang="en-US" smtClean="0"/>
              <a:pPr eaLnBrk="1" hangingPunct="1"/>
              <a:t>21</a:t>
            </a:fld>
            <a:endParaRPr lang="en-US" smtClean="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n-US" smtClean="0">
                <a:latin typeface="Arial" pitchFamily="34" charset="0"/>
              </a:rPr>
              <a:t>If workers are working on roofs with unprotected sides and edges 6 feet or more above lower levels, they shall be protected from falling by using conventional fall protection methods such as: </a:t>
            </a:r>
          </a:p>
          <a:p>
            <a:pPr lvl="1" eaLnBrk="1" hangingPunct="1">
              <a:spcBef>
                <a:spcPct val="0"/>
              </a:spcBef>
              <a:buFont typeface="Wingdings" pitchFamily="2" charset="2"/>
              <a:buChar char="v"/>
              <a:defRPr/>
            </a:pPr>
            <a:r>
              <a:rPr lang="en-US" smtClean="0">
                <a:latin typeface="Arial" pitchFamily="34" charset="0"/>
              </a:rPr>
              <a:t>Guardrail systems</a:t>
            </a:r>
          </a:p>
          <a:p>
            <a:pPr lvl="1" eaLnBrk="1" hangingPunct="1">
              <a:spcBef>
                <a:spcPct val="0"/>
              </a:spcBef>
              <a:buFont typeface="Wingdings" pitchFamily="2" charset="2"/>
              <a:buChar char="v"/>
              <a:defRPr/>
            </a:pPr>
            <a:r>
              <a:rPr lang="en-US" smtClean="0">
                <a:latin typeface="Arial" pitchFamily="34" charset="0"/>
              </a:rPr>
              <a:t>Personal Fall Arrest Systems (PFAS)</a:t>
            </a:r>
          </a:p>
          <a:p>
            <a:pPr lvl="1" eaLnBrk="1" hangingPunct="1">
              <a:spcBef>
                <a:spcPct val="0"/>
              </a:spcBef>
              <a:buFont typeface="Wingdings" pitchFamily="2" charset="2"/>
              <a:buChar char="v"/>
              <a:defRPr/>
            </a:pPr>
            <a:r>
              <a:rPr lang="en-US" smtClean="0">
                <a:latin typeface="Arial" pitchFamily="34" charset="0"/>
              </a:rPr>
              <a:t>Safety Net Systems</a:t>
            </a:r>
          </a:p>
          <a:p>
            <a:pPr eaLnBrk="1" hangingPunct="1">
              <a:spcBef>
                <a:spcPct val="0"/>
              </a:spcBef>
              <a:buFontTx/>
              <a:buChar char="•"/>
              <a:defRPr/>
            </a:pPr>
            <a:endParaRPr lang="en-US" smtClean="0">
              <a:latin typeface="Arial" pitchFamily="34" charset="0"/>
            </a:endParaRPr>
          </a:p>
          <a:p>
            <a:pPr eaLnBrk="1" hangingPunct="1">
              <a:spcBef>
                <a:spcPct val="0"/>
              </a:spcBef>
              <a:defRPr/>
            </a:pPr>
            <a:r>
              <a:rPr lang="en-US" smtClean="0">
                <a:latin typeface="Arial" pitchFamily="34" charset="0"/>
              </a:rPr>
              <a:t>Or by combining conventional with unconventional methods such as:</a:t>
            </a:r>
          </a:p>
          <a:p>
            <a:pPr lvl="1" eaLnBrk="1" hangingPunct="1">
              <a:spcBef>
                <a:spcPct val="0"/>
              </a:spcBef>
              <a:buFont typeface="Wingdings" pitchFamily="2" charset="2"/>
              <a:buChar char="§"/>
              <a:defRPr/>
            </a:pPr>
            <a:r>
              <a:rPr lang="en-US" smtClean="0">
                <a:latin typeface="Arial" pitchFamily="34" charset="0"/>
              </a:rPr>
              <a:t>Warning Line Systems</a:t>
            </a:r>
          </a:p>
          <a:p>
            <a:pPr lvl="1" eaLnBrk="1" hangingPunct="1">
              <a:spcBef>
                <a:spcPct val="0"/>
              </a:spcBef>
              <a:buFont typeface="Wingdings" pitchFamily="2" charset="2"/>
              <a:buChar char="§"/>
              <a:defRPr/>
            </a:pPr>
            <a:r>
              <a:rPr lang="en-US" smtClean="0">
                <a:latin typeface="Arial" pitchFamily="34" charset="0"/>
              </a:rPr>
              <a:t>Safety Monitoring Systems</a:t>
            </a:r>
          </a:p>
          <a:p>
            <a:pPr eaLnBrk="1" hangingPunct="1">
              <a:spcBef>
                <a:spcPct val="0"/>
              </a:spcBef>
              <a:defRPr/>
            </a:pPr>
            <a:endParaRPr lang="en-US" smtClean="0">
              <a:latin typeface="Arial" pitchFamily="34" charset="0"/>
            </a:endParaRPr>
          </a:p>
          <a:p>
            <a:pPr eaLnBrk="1" hangingPunct="1">
              <a:spcBef>
                <a:spcPct val="0"/>
              </a:spcBef>
              <a:defRPr/>
            </a:pPr>
            <a:r>
              <a:rPr lang="en-US" smtClean="0">
                <a:latin typeface="Arial" pitchFamily="34" charset="0"/>
              </a:rPr>
              <a:t>Its important to mention here that the slope of the roof will dictate what specific type of fall protection can be used while performing roofing work. </a:t>
            </a:r>
          </a:p>
          <a:p>
            <a:pPr eaLnBrk="1" hangingPunct="1">
              <a:spcBef>
                <a:spcPct val="0"/>
              </a:spcBef>
              <a:defRPr/>
            </a:pPr>
            <a:endParaRPr lang="en-US" smtClean="0">
              <a:latin typeface="Arial" pitchFamily="34" charset="0"/>
            </a:endParaRPr>
          </a:p>
          <a:p>
            <a:pPr eaLnBrk="1" hangingPunct="1">
              <a:spcBef>
                <a:spcPct val="0"/>
              </a:spcBef>
              <a:defRPr/>
            </a:pPr>
            <a:r>
              <a:rPr lang="en-US" smtClean="0">
                <a:latin typeface="Arial" pitchFamily="34" charset="0"/>
              </a:rPr>
              <a:t>Tell the class that you will discuss the slope-fall protection type factor later during the class.</a:t>
            </a:r>
          </a:p>
        </p:txBody>
      </p:sp>
      <p:sp>
        <p:nvSpPr>
          <p:cNvPr id="1710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710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After seeing the different situations where fall protection may be needed, provide the student with some general instructions on how to prevent falls.</a:t>
            </a:r>
          </a:p>
          <a:p>
            <a:pPr eaLnBrk="1" hangingPunct="1">
              <a:spcBef>
                <a:spcPct val="0"/>
              </a:spcBef>
              <a:buFontTx/>
              <a:buChar char="•"/>
            </a:pPr>
            <a:endParaRPr lang="en-US" smtClean="0"/>
          </a:p>
          <a:p>
            <a:pPr eaLnBrk="1" hangingPunct="1">
              <a:spcBef>
                <a:spcPct val="0"/>
              </a:spcBef>
              <a:buFontTx/>
              <a:buChar char="•"/>
            </a:pPr>
            <a:r>
              <a:rPr lang="en-US" smtClean="0"/>
              <a:t>Be clear on the fact that the main objective should be to prevent the exposure to the fall or eliminate the fall hazard.</a:t>
            </a:r>
          </a:p>
          <a:p>
            <a:pPr eaLnBrk="1" hangingPunct="1">
              <a:spcBef>
                <a:spcPct val="0"/>
              </a:spcBef>
              <a:buFontTx/>
              <a:buChar char="•"/>
            </a:pPr>
            <a:endParaRPr lang="en-US" smtClean="0"/>
          </a:p>
          <a:p>
            <a:pPr eaLnBrk="1" hangingPunct="1">
              <a:spcBef>
                <a:spcPct val="0"/>
              </a:spcBef>
              <a:buFontTx/>
              <a:buChar char="•"/>
            </a:pPr>
            <a:r>
              <a:rPr lang="en-US" smtClean="0"/>
              <a:t>Inform the student that you will discuss the various types of fall protection.</a:t>
            </a: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30635A-B97E-4C78-8A89-ED14C019F02C}" type="slidenum">
              <a:rPr lang="en-US" smtClean="0"/>
              <a:pPr eaLnBrk="1" hangingPunct="1"/>
              <a:t>22</a:t>
            </a:fld>
            <a:endParaRPr lang="en-US" smtClean="0"/>
          </a:p>
        </p:txBody>
      </p:sp>
      <p:sp>
        <p:nvSpPr>
          <p:cNvPr id="1720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7203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Mention the different types of fall protection and that you will discuss each one in detail.  </a:t>
            </a:r>
          </a:p>
          <a:p>
            <a:pPr eaLnBrk="1" hangingPunct="1">
              <a:spcBef>
                <a:spcPct val="0"/>
              </a:spcBef>
            </a:pPr>
            <a:endParaRPr lang="en-US" smtClean="0"/>
          </a:p>
          <a:p>
            <a:pPr eaLnBrk="1" hangingPunct="1">
              <a:spcBef>
                <a:spcPct val="0"/>
              </a:spcBef>
            </a:pPr>
            <a:r>
              <a:rPr lang="en-US" smtClean="0"/>
              <a:t>Good time to mention that some of these systems will be available during the class for students to become familiar with them and practice their implementation.</a:t>
            </a: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1E2B49-AABA-4CA0-BEC3-298A815DA667}" type="slidenum">
              <a:rPr lang="en-US" smtClean="0"/>
              <a:pPr eaLnBrk="1" hangingPunct="1"/>
              <a:t>23</a:t>
            </a:fld>
            <a:endParaRPr lang="en-US" smtClean="0"/>
          </a:p>
        </p:txBody>
      </p:sp>
      <p:sp>
        <p:nvSpPr>
          <p:cNvPr id="17306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7306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Discuss all 3 parts of the guardrail system, what function they serve, and the specs of each part.</a:t>
            </a:r>
          </a:p>
          <a:p>
            <a:pPr eaLnBrk="1" hangingPunct="1">
              <a:spcBef>
                <a:spcPct val="0"/>
              </a:spcBef>
            </a:pPr>
            <a:endParaRPr lang="en-US" smtClean="0"/>
          </a:p>
          <a:p>
            <a:pPr eaLnBrk="1" hangingPunct="1">
              <a:spcBef>
                <a:spcPct val="0"/>
              </a:spcBef>
              <a:buFontTx/>
              <a:buChar char="•"/>
            </a:pPr>
            <a:r>
              <a:rPr lang="en-US" smtClean="0"/>
              <a:t>Top Rail</a:t>
            </a:r>
          </a:p>
          <a:p>
            <a:pPr lvl="1" eaLnBrk="1" hangingPunct="1">
              <a:spcBef>
                <a:spcPct val="0"/>
              </a:spcBef>
            </a:pPr>
            <a:r>
              <a:rPr lang="en-US" smtClean="0">
                <a:latin typeface="Arial" pitchFamily="34" charset="0"/>
              </a:rPr>
              <a:t>42 inches, +/-  3 inches</a:t>
            </a:r>
          </a:p>
          <a:p>
            <a:pPr lvl="1" eaLnBrk="1" hangingPunct="1">
              <a:spcBef>
                <a:spcPct val="0"/>
              </a:spcBef>
            </a:pPr>
            <a:r>
              <a:rPr lang="en-US" smtClean="0">
                <a:latin typeface="Arial" pitchFamily="34" charset="0"/>
              </a:rPr>
              <a:t>be able to withstand 200 lbs. of force</a:t>
            </a:r>
          </a:p>
          <a:p>
            <a:pPr eaLnBrk="1" hangingPunct="1">
              <a:spcBef>
                <a:spcPct val="0"/>
              </a:spcBef>
              <a:buFontTx/>
              <a:buChar char="•"/>
            </a:pPr>
            <a:r>
              <a:rPr lang="en-US" smtClean="0"/>
              <a:t>Mid Rail</a:t>
            </a:r>
          </a:p>
          <a:p>
            <a:pPr lvl="1" eaLnBrk="1" hangingPunct="1">
              <a:spcBef>
                <a:spcPct val="0"/>
              </a:spcBef>
            </a:pPr>
            <a:r>
              <a:rPr lang="en-US" smtClean="0"/>
              <a:t>Middle of top rail and ground (21 inches)</a:t>
            </a:r>
          </a:p>
          <a:p>
            <a:pPr lvl="1" eaLnBrk="1" hangingPunct="1">
              <a:spcBef>
                <a:spcPct val="0"/>
              </a:spcBef>
            </a:pPr>
            <a:r>
              <a:rPr lang="en-US" smtClean="0"/>
              <a:t>be able to withstand 150 lbs. of force</a:t>
            </a:r>
          </a:p>
          <a:p>
            <a:pPr eaLnBrk="1" hangingPunct="1">
              <a:spcBef>
                <a:spcPct val="0"/>
              </a:spcBef>
              <a:buFontTx/>
              <a:buChar char="•"/>
            </a:pPr>
            <a:r>
              <a:rPr lang="en-US" smtClean="0"/>
              <a:t>Toeboards</a:t>
            </a:r>
          </a:p>
          <a:p>
            <a:pPr lvl="1" eaLnBrk="1" hangingPunct="1">
              <a:spcBef>
                <a:spcPct val="0"/>
              </a:spcBef>
            </a:pPr>
            <a:r>
              <a:rPr lang="en-US" smtClean="0"/>
              <a:t>at least 3 ½ inches tall (quick fix: 2 x 4 lumber)</a:t>
            </a:r>
          </a:p>
          <a:p>
            <a:pPr lvl="1" eaLnBrk="1" hangingPunct="1">
              <a:spcBef>
                <a:spcPct val="0"/>
              </a:spcBef>
            </a:pPr>
            <a:r>
              <a:rPr lang="en-US" smtClean="0"/>
              <a:t>be able to withstand 50 lbs. of force</a:t>
            </a:r>
          </a:p>
          <a:p>
            <a:pPr eaLnBrk="1" hangingPunct="1">
              <a:spcBef>
                <a:spcPct val="0"/>
              </a:spcBef>
              <a:buFontTx/>
              <a:buChar char="•"/>
            </a:pPr>
            <a:r>
              <a:rPr lang="en-US" smtClean="0"/>
              <a:t>Verticals- not more than 8 feet apart</a:t>
            </a:r>
          </a:p>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31159B-A824-448A-B09F-07884F1F041F}" type="slidenum">
              <a:rPr lang="en-US" smtClean="0"/>
              <a:pPr eaLnBrk="1" hangingPunct="1"/>
              <a:t>24</a:t>
            </a:fld>
            <a:endParaRPr lang="en-US" smtClean="0"/>
          </a:p>
        </p:txBody>
      </p:sp>
      <p:sp>
        <p:nvSpPr>
          <p:cNvPr id="1740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7408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Show how guardrails can be erected around floor openings in order to prevent a fall and at the same time they help the worker who is accessing the level to have a structure where to hold on in case the person looses his/her balance.</a:t>
            </a:r>
          </a:p>
          <a:p>
            <a:pPr eaLnBrk="1" hangingPunct="1">
              <a:spcBef>
                <a:spcPct val="0"/>
              </a:spcBef>
            </a:pPr>
            <a:endParaRPr lang="en-US" smtClean="0"/>
          </a:p>
          <a:p>
            <a:pPr eaLnBrk="1" hangingPunct="1">
              <a:spcBef>
                <a:spcPct val="0"/>
              </a:spcBef>
            </a:pPr>
            <a:r>
              <a:rPr lang="en-US" b="1" smtClean="0"/>
              <a:t>VIDEO: HYPERLINK TO OSHA’S ANIMATED VIDEO: FALLS THRU FLOOR OPENINGS</a:t>
            </a:r>
            <a:r>
              <a:rPr lang="en-US" smtClean="0"/>
              <a:t> </a:t>
            </a: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B6520E0-D3A2-435C-ACE8-7FAFB7F1EA1A}" type="slidenum">
              <a:rPr lang="en-US" smtClean="0"/>
              <a:pPr eaLnBrk="1" hangingPunct="1"/>
              <a:t>25</a:t>
            </a:fld>
            <a:endParaRPr lang="en-US" smtClean="0"/>
          </a:p>
        </p:txBody>
      </p:sp>
      <p:sp>
        <p:nvSpPr>
          <p:cNvPr id="1751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7511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Let the students recognize the hazards of improper installation of guardrails, </a:t>
            </a:r>
          </a:p>
          <a:p>
            <a:pPr eaLnBrk="1" hangingPunct="1">
              <a:spcBef>
                <a:spcPct val="0"/>
              </a:spcBef>
            </a:pPr>
            <a:endParaRPr lang="en-US" smtClean="0"/>
          </a:p>
          <a:p>
            <a:pPr eaLnBrk="1" hangingPunct="1">
              <a:spcBef>
                <a:spcPct val="0"/>
              </a:spcBef>
            </a:pPr>
            <a:r>
              <a:rPr lang="en-US" smtClean="0"/>
              <a:t>1</a:t>
            </a:r>
            <a:r>
              <a:rPr lang="en-US" baseline="30000" smtClean="0"/>
              <a:t>st</a:t>
            </a:r>
            <a:r>
              <a:rPr lang="en-US" smtClean="0"/>
              <a:t>- Midrail not placed correctly, protruding rail &amp; loosely attached </a:t>
            </a:r>
          </a:p>
          <a:p>
            <a:pPr eaLnBrk="1" hangingPunct="1">
              <a:spcBef>
                <a:spcPct val="0"/>
              </a:spcBef>
            </a:pPr>
            <a:r>
              <a:rPr lang="en-US" smtClean="0"/>
              <a:t>2</a:t>
            </a:r>
            <a:r>
              <a:rPr lang="en-US" baseline="30000" smtClean="0"/>
              <a:t>nd</a:t>
            </a:r>
            <a:r>
              <a:rPr lang="en-US" smtClean="0"/>
              <a:t> – Midrail is not properly placed, wall connectors at different heights</a:t>
            </a:r>
          </a:p>
        </p:txBody>
      </p:sp>
      <p:sp>
        <p:nvSpPr>
          <p:cNvPr id="17613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761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1761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039585-1369-4756-8DBF-CA8CE73B246E}"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State what PFAS stands for (Personal Fall Arrest Systems).  </a:t>
            </a:r>
          </a:p>
          <a:p>
            <a:pPr eaLnBrk="1" hangingPunct="1">
              <a:spcBef>
                <a:spcPct val="0"/>
              </a:spcBef>
              <a:buFontTx/>
              <a:buChar char="•"/>
            </a:pPr>
            <a:r>
              <a:rPr lang="en-US" smtClean="0"/>
              <a:t>Briefly mention each component of the PFAS:</a:t>
            </a:r>
          </a:p>
          <a:p>
            <a:pPr lvl="1" eaLnBrk="1" hangingPunct="1">
              <a:spcBef>
                <a:spcPct val="0"/>
              </a:spcBef>
              <a:buFontTx/>
              <a:buChar char="•"/>
            </a:pPr>
            <a:r>
              <a:rPr lang="en-US" smtClean="0"/>
              <a:t>Anchor</a:t>
            </a:r>
          </a:p>
          <a:p>
            <a:pPr lvl="1" eaLnBrk="1" hangingPunct="1">
              <a:spcBef>
                <a:spcPct val="0"/>
              </a:spcBef>
              <a:buFontTx/>
              <a:buChar char="•"/>
            </a:pPr>
            <a:r>
              <a:rPr lang="en-US" smtClean="0"/>
              <a:t>Lanyard/connector</a:t>
            </a:r>
          </a:p>
          <a:p>
            <a:pPr lvl="1" eaLnBrk="1" hangingPunct="1">
              <a:spcBef>
                <a:spcPct val="0"/>
              </a:spcBef>
              <a:buFontTx/>
              <a:buChar char="•"/>
            </a:pPr>
            <a:r>
              <a:rPr lang="en-US" smtClean="0"/>
              <a:t>Full Body Harness</a:t>
            </a:r>
          </a:p>
          <a:p>
            <a:pPr lvl="1" eaLnBrk="1" hangingPunct="1">
              <a:spcBef>
                <a:spcPct val="0"/>
              </a:spcBef>
            </a:pPr>
            <a:endParaRPr lang="en-US" smtClean="0"/>
          </a:p>
          <a:p>
            <a:pPr eaLnBrk="1" hangingPunct="1">
              <a:spcBef>
                <a:spcPct val="0"/>
              </a:spcBef>
              <a:buFontTx/>
              <a:buChar char="•"/>
            </a:pPr>
            <a:r>
              <a:rPr lang="en-US" smtClean="0"/>
              <a:t>Indicate the equipment and fall protection training requirement</a:t>
            </a:r>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6C16C0-9DF5-42C7-8399-DBF758D32263}" type="slidenum">
              <a:rPr lang="en-US" smtClean="0"/>
              <a:pPr eaLnBrk="1" hangingPunct="1"/>
              <a:t>27</a:t>
            </a:fld>
            <a:endParaRPr lang="en-US" smtClean="0"/>
          </a:p>
        </p:txBody>
      </p:sp>
      <p:sp>
        <p:nvSpPr>
          <p:cNvPr id="1771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7715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Show the different images for anchors, and briefly name each one. </a:t>
            </a: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6247D0-3A1F-4CB8-89B0-05015065BB0B}" type="slidenum">
              <a:rPr lang="en-US" smtClean="0"/>
              <a:pPr eaLnBrk="1" hangingPunct="1"/>
              <a:t>28</a:t>
            </a:fld>
            <a:endParaRPr lang="en-US" smtClean="0"/>
          </a:p>
        </p:txBody>
      </p:sp>
      <p:sp>
        <p:nvSpPr>
          <p:cNvPr id="1781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7818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5F874E-D6AA-4A4F-87C8-5CD8C2960604}" type="slidenum">
              <a:rPr lang="en-US" smtClean="0"/>
              <a:pPr eaLnBrk="1" hangingPunct="1"/>
              <a:t>29</a:t>
            </a:fld>
            <a:endParaRPr lang="en-US" smtClean="0"/>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Must be capable of supporting at least 5,000 pounds per employee attached</a:t>
            </a:r>
          </a:p>
          <a:p>
            <a:pPr algn="ctr" eaLnBrk="1" hangingPunct="1">
              <a:spcBef>
                <a:spcPct val="0"/>
              </a:spcBef>
            </a:pPr>
            <a:r>
              <a:rPr lang="en-US" smtClean="0"/>
              <a:t>Or</a:t>
            </a:r>
          </a:p>
          <a:p>
            <a:pPr eaLnBrk="1" hangingPunct="1">
              <a:lnSpc>
                <a:spcPct val="90000"/>
              </a:lnSpc>
              <a:spcBef>
                <a:spcPct val="0"/>
              </a:spcBef>
              <a:buFontTx/>
              <a:buChar char="•"/>
            </a:pPr>
            <a:r>
              <a:rPr lang="en-US" smtClean="0"/>
              <a:t>Must be designed and used as follows:</a:t>
            </a:r>
          </a:p>
          <a:p>
            <a:pPr lvl="1" eaLnBrk="1" hangingPunct="1">
              <a:lnSpc>
                <a:spcPct val="90000"/>
              </a:lnSpc>
              <a:spcBef>
                <a:spcPct val="0"/>
              </a:spcBef>
              <a:buFontTx/>
              <a:buChar char="•"/>
            </a:pPr>
            <a:r>
              <a:rPr lang="en-US" smtClean="0"/>
              <a:t>As part of a complete personal fall arrest system which maintains a safety factor of at least two.  </a:t>
            </a:r>
          </a:p>
          <a:p>
            <a:pPr lvl="1" eaLnBrk="1" hangingPunct="1">
              <a:lnSpc>
                <a:spcPct val="90000"/>
              </a:lnSpc>
              <a:spcBef>
                <a:spcPct val="0"/>
              </a:spcBef>
              <a:buFontTx/>
              <a:buChar char="•"/>
            </a:pPr>
            <a:r>
              <a:rPr lang="en-US" smtClean="0"/>
              <a:t>Under the supervision of a qualified person.</a:t>
            </a:r>
          </a:p>
          <a:p>
            <a:pPr lvl="1" eaLnBrk="1" hangingPunct="1">
              <a:lnSpc>
                <a:spcPct val="90000"/>
              </a:lnSpc>
              <a:spcBef>
                <a:spcPct val="0"/>
              </a:spcBef>
              <a:buFontTx/>
              <a:buChar char="•"/>
            </a:pPr>
            <a:r>
              <a:rPr lang="en-US" smtClean="0"/>
              <a:t>Care must be taken when placing an anchor.  Use the right anchor for the right job and location.  In the photo, a webbing anchor strap was placed adjacent to sharp sheet metal and anchor is not properly secured.</a:t>
            </a:r>
          </a:p>
          <a:p>
            <a:pPr lvl="1" eaLnBrk="1" hangingPunct="1">
              <a:lnSpc>
                <a:spcPct val="90000"/>
              </a:lnSpc>
              <a:spcBef>
                <a:spcPct val="0"/>
              </a:spcBef>
            </a:pPr>
            <a:endParaRPr lang="en-US" smtClean="0"/>
          </a:p>
          <a:p>
            <a:pPr eaLnBrk="1" hangingPunct="1">
              <a:spcBef>
                <a:spcPct val="0"/>
              </a:spcBef>
              <a:buFontTx/>
              <a:buChar char="•"/>
            </a:pPr>
            <a:endParaRPr lang="en-US" sz="1100" smtClean="0">
              <a:latin typeface="Arial" pitchFamily="34" charset="0"/>
              <a:cs typeface="Times New Roman" pitchFamily="18" charset="0"/>
            </a:endParaRPr>
          </a:p>
        </p:txBody>
      </p:sp>
      <p:sp>
        <p:nvSpPr>
          <p:cNvPr id="179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792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Why the emphasis for training?</a:t>
            </a:r>
          </a:p>
          <a:p>
            <a:pPr eaLnBrk="1" hangingPunct="1">
              <a:spcBef>
                <a:spcPct val="0"/>
              </a:spcBef>
            </a:pPr>
            <a:endParaRPr lang="en-US" smtClean="0"/>
          </a:p>
          <a:p>
            <a:pPr eaLnBrk="1" hangingPunct="1">
              <a:spcBef>
                <a:spcPct val="0"/>
              </a:spcBef>
            </a:pPr>
            <a:r>
              <a:rPr lang="en-US" smtClean="0"/>
              <a:t>Falls are leading cause of death in the construction industry.  </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49C099-A64F-4953-9979-5B7CB98303E1}" type="slidenum">
              <a:rPr lang="en-US" smtClean="0"/>
              <a:pPr eaLnBrk="1" hangingPunct="1"/>
              <a:t>3</a:t>
            </a:fld>
            <a:endParaRPr lang="en-US" smtClean="0"/>
          </a:p>
        </p:txBody>
      </p:sp>
      <p:sp>
        <p:nvSpPr>
          <p:cNvPr id="1525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258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7C9A28-692D-414A-8396-C6024659D84F}" type="slidenum">
              <a:rPr lang="en-US" smtClean="0"/>
              <a:pPr eaLnBrk="1" hangingPunct="1"/>
              <a:t>30</a:t>
            </a:fld>
            <a:endParaRPr lang="en-US" smtClean="0"/>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itchFamily="34" charset="0"/>
              </a:rPr>
              <a:t>Next, the Full Body Harness – Here we see Personal Fall Arrest Systems during use for roofing and re-roofing operations.   </a:t>
            </a:r>
          </a:p>
          <a:p>
            <a:pPr eaLnBrk="1" hangingPunct="1">
              <a:spcBef>
                <a:spcPct val="0"/>
              </a:spcBef>
              <a:buFontTx/>
              <a:buChar char="•"/>
            </a:pPr>
            <a:r>
              <a:rPr lang="en-US" smtClean="0">
                <a:latin typeface="Arial" pitchFamily="34" charset="0"/>
              </a:rPr>
              <a:t>As you can see, the harness has to be attached to a connector and this itself to an anchor point. </a:t>
            </a:r>
          </a:p>
          <a:p>
            <a:pPr eaLnBrk="1" hangingPunct="1">
              <a:spcBef>
                <a:spcPct val="0"/>
              </a:spcBef>
              <a:buFontTx/>
              <a:buChar char="•"/>
            </a:pPr>
            <a:r>
              <a:rPr lang="en-US" smtClean="0">
                <a:latin typeface="Arial" pitchFamily="34" charset="0"/>
              </a:rPr>
              <a:t>Depending on the application, there are specific devices designed for attachment or connection.</a:t>
            </a:r>
          </a:p>
        </p:txBody>
      </p:sp>
      <p:sp>
        <p:nvSpPr>
          <p:cNvPr id="1802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023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D2E2E2-23F1-439B-9534-050393168B00}" type="slidenum">
              <a:rPr lang="en-US" smtClean="0"/>
              <a:pPr eaLnBrk="1" hangingPunct="1"/>
              <a:t>31</a:t>
            </a:fld>
            <a:endParaRPr lang="en-US" smtClean="0"/>
          </a:p>
        </p:txBody>
      </p:sp>
      <p:sp>
        <p:nvSpPr>
          <p:cNvPr id="181251"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Rectangle 3"/>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itchFamily="34" charset="0"/>
              </a:rPr>
              <a:t>A full body harness is designed to minimize the impact on the body during a fall by distributing the force of the fall over the entire torso.</a:t>
            </a:r>
          </a:p>
          <a:p>
            <a:pPr eaLnBrk="1" hangingPunct="1">
              <a:spcBef>
                <a:spcPct val="0"/>
              </a:spcBef>
              <a:buFontTx/>
              <a:buChar char="•"/>
            </a:pPr>
            <a:r>
              <a:rPr lang="en-US" smtClean="0">
                <a:latin typeface="Arial" pitchFamily="34" charset="0"/>
              </a:rPr>
              <a:t>And remember, body belts have not been allowed as part of an arrest system since Jan 1998.  They can still be used as part of a fall restraint system and we’ll cover that in just a few minutes.</a:t>
            </a:r>
          </a:p>
        </p:txBody>
      </p:sp>
      <p:sp>
        <p:nvSpPr>
          <p:cNvPr id="18125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125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8C7EDC-A81C-41A6-9EF3-8C19E4FC0E52}" type="slidenum">
              <a:rPr lang="en-US" smtClean="0"/>
              <a:pPr eaLnBrk="1" hangingPunct="1"/>
              <a:t>32</a:t>
            </a:fld>
            <a:endParaRPr lang="en-US" smtClean="0"/>
          </a:p>
        </p:txBody>
      </p:sp>
      <p:sp>
        <p:nvSpPr>
          <p:cNvPr id="182275"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6" name="Rectangle 3"/>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itchFamily="34" charset="0"/>
              </a:rPr>
              <a:t>Workers must be trained in the proper wear and use of the body harness.  </a:t>
            </a:r>
          </a:p>
          <a:p>
            <a:pPr eaLnBrk="1" hangingPunct="1">
              <a:spcBef>
                <a:spcPct val="0"/>
              </a:spcBef>
              <a:buFontTx/>
              <a:buChar char="•"/>
            </a:pPr>
            <a:r>
              <a:rPr lang="en-US" smtClean="0">
                <a:latin typeface="Arial" pitchFamily="34" charset="0"/>
              </a:rPr>
              <a:t>They are not a one size fits all component.  </a:t>
            </a:r>
          </a:p>
          <a:p>
            <a:pPr eaLnBrk="1" hangingPunct="1">
              <a:spcBef>
                <a:spcPct val="0"/>
              </a:spcBef>
              <a:buFontTx/>
              <a:buChar char="•"/>
            </a:pPr>
            <a:r>
              <a:rPr lang="en-US" smtClean="0">
                <a:latin typeface="Arial" pitchFamily="34" charset="0"/>
              </a:rPr>
              <a:t>Proper sizing is critical to preventing injuries.  The harness must fit snugly across the chest and around the thighs and the D-ring must be positioned in the center of the back between the shoulder blades.  </a:t>
            </a:r>
          </a:p>
          <a:p>
            <a:pPr eaLnBrk="1" hangingPunct="1">
              <a:spcBef>
                <a:spcPct val="0"/>
              </a:spcBef>
              <a:buFontTx/>
              <a:buChar char="•"/>
            </a:pPr>
            <a:r>
              <a:rPr lang="en-US" smtClean="0">
                <a:latin typeface="Arial" pitchFamily="34" charset="0"/>
              </a:rPr>
              <a:t>Employers must ensure workers use a size that fits properly.</a:t>
            </a:r>
          </a:p>
          <a:p>
            <a:pPr eaLnBrk="1" hangingPunct="1">
              <a:spcBef>
                <a:spcPct val="0"/>
              </a:spcBef>
              <a:buFontTx/>
              <a:buChar char="•"/>
            </a:pPr>
            <a:r>
              <a:rPr lang="en-US" smtClean="0">
                <a:latin typeface="Arial" pitchFamily="34" charset="0"/>
              </a:rPr>
              <a:t>Emphasize the weight limitation of 310 pounds for a  standard harness.  Higher weight limit harnesses are available in the market.</a:t>
            </a:r>
          </a:p>
        </p:txBody>
      </p:sp>
      <p:sp>
        <p:nvSpPr>
          <p:cNvPr id="18227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227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During the presentation of this slide, the other instructor or a class participant can demonstrate the proper method or donning a harness. </a:t>
            </a:r>
          </a:p>
          <a:p>
            <a:pPr eaLnBrk="1" hangingPunct="1">
              <a:spcBef>
                <a:spcPct val="0"/>
              </a:spcBef>
              <a:buFontTx/>
              <a:buChar char="•"/>
            </a:pPr>
            <a:r>
              <a:rPr lang="en-US" smtClean="0"/>
              <a:t>Instructor should cover basic mistakes done when securing the harness, mention what would happen to your back, neck, pelvic area if the harness is not snug on the body.</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5190D8-8648-4A43-86F3-DBD27451F12B}" type="slidenum">
              <a:rPr lang="en-US" smtClean="0"/>
              <a:pPr eaLnBrk="1" hangingPunct="1"/>
              <a:t>33</a:t>
            </a:fld>
            <a:endParaRPr lang="en-US" smtClean="0"/>
          </a:p>
        </p:txBody>
      </p:sp>
      <p:sp>
        <p:nvSpPr>
          <p:cNvPr id="1833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330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2E220E-A5F6-42F9-8160-C98438C1CCCA}" type="slidenum">
              <a:rPr lang="en-US" smtClean="0"/>
              <a:pPr eaLnBrk="1" hangingPunct="1"/>
              <a:t>34</a:t>
            </a:fld>
            <a:endParaRPr lang="en-US" smtClean="0"/>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Which one of these workers is wearing his harness correctly?  The one on left … or the one on the right?</a:t>
            </a:r>
          </a:p>
        </p:txBody>
      </p:sp>
      <p:sp>
        <p:nvSpPr>
          <p:cNvPr id="1843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432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00F0BC-765F-4F8A-99BA-0A84681178DC}" type="slidenum">
              <a:rPr lang="en-US" smtClean="0"/>
              <a:pPr eaLnBrk="1" hangingPunct="1"/>
              <a:t>35</a:t>
            </a:fld>
            <a:endParaRPr lang="en-US" smtClean="0"/>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Which one of these workers is wearing his harness correctly?  The one on left … or the one on the right?</a:t>
            </a:r>
          </a:p>
        </p:txBody>
      </p:sp>
      <p:sp>
        <p:nvSpPr>
          <p:cNvPr id="1853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535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Establish the importance of this…</a:t>
            </a:r>
          </a:p>
          <a:p>
            <a:pPr lvl="1" eaLnBrk="1" hangingPunct="1">
              <a:spcBef>
                <a:spcPct val="0"/>
              </a:spcBef>
              <a:buFontTx/>
              <a:buChar char="•"/>
            </a:pPr>
            <a:r>
              <a:rPr lang="en-US" b="1" smtClean="0"/>
              <a:t>If a harness has been involved in any type of falls, then it must be removed from service right away.  </a:t>
            </a:r>
          </a:p>
          <a:p>
            <a:pPr lvl="1" eaLnBrk="1" hangingPunct="1">
              <a:spcBef>
                <a:spcPct val="0"/>
              </a:spcBef>
              <a:buFontTx/>
              <a:buChar char="•"/>
            </a:pPr>
            <a:r>
              <a:rPr lang="en-US" b="1" smtClean="0"/>
              <a:t>Harnesses shall be inspected before every use.</a:t>
            </a:r>
          </a:p>
          <a:p>
            <a:pPr lvl="1" eaLnBrk="1" hangingPunct="1">
              <a:spcBef>
                <a:spcPct val="0"/>
              </a:spcBef>
            </a:pPr>
            <a:endParaRPr lang="en-US" b="1" smtClean="0"/>
          </a:p>
          <a:p>
            <a:pPr eaLnBrk="1" hangingPunct="1">
              <a:spcBef>
                <a:spcPct val="0"/>
              </a:spcBef>
              <a:buFontTx/>
              <a:buChar char="•"/>
            </a:pPr>
            <a:r>
              <a:rPr lang="en-US" smtClean="0"/>
              <a:t>Demonstrate how to properly inspect a harness and what to look for.</a:t>
            </a: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845C2A-9797-47D1-B938-FE4EC7BF501C}" type="slidenum">
              <a:rPr lang="en-US" smtClean="0"/>
              <a:pPr eaLnBrk="1" hangingPunct="1"/>
              <a:t>36</a:t>
            </a:fld>
            <a:endParaRPr lang="en-US" smtClean="0"/>
          </a:p>
        </p:txBody>
      </p:sp>
      <p:sp>
        <p:nvSpPr>
          <p:cNvPr id="1863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637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C11832-A3C0-4F81-B148-DDF4880D151F}" type="slidenum">
              <a:rPr lang="en-US" smtClean="0"/>
              <a:pPr eaLnBrk="1" hangingPunct="1"/>
              <a:t>37</a:t>
            </a:fld>
            <a:endParaRPr lang="en-US" smtClean="0"/>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buFontTx/>
              <a:buChar char="•"/>
              <a:defRPr/>
            </a:pPr>
            <a:r>
              <a:rPr lang="en-US" dirty="0" smtClean="0">
                <a:latin typeface="Arial" pitchFamily="34" charset="0"/>
              </a:rPr>
              <a:t>Lanyards shall have a minimum breaking strength of 5,000 pounds. </a:t>
            </a:r>
          </a:p>
          <a:p>
            <a:pPr eaLnBrk="1" hangingPunct="1">
              <a:spcBef>
                <a:spcPct val="0"/>
              </a:spcBef>
              <a:defRPr/>
            </a:pPr>
            <a:r>
              <a:rPr lang="en-US" dirty="0" smtClean="0">
                <a:latin typeface="Arial" pitchFamily="34" charset="0"/>
              </a:rPr>
              <a:t> </a:t>
            </a:r>
          </a:p>
          <a:p>
            <a:pPr eaLnBrk="1" hangingPunct="1">
              <a:spcBef>
                <a:spcPct val="0"/>
              </a:spcBef>
              <a:buFontTx/>
              <a:buChar char="•"/>
              <a:defRPr/>
            </a:pPr>
            <a:r>
              <a:rPr lang="en-US" dirty="0" smtClean="0">
                <a:latin typeface="Arial" pitchFamily="34" charset="0"/>
              </a:rPr>
              <a:t>Self-retracting lifelines and lanyards which automatically limit free fall distance to 2 feet (0.61 m) or less shall be capable of sustaining a minimum tensile load of 3,000 pounds applied to the device with the lifeline or lanyard in the fully extended position.  </a:t>
            </a:r>
          </a:p>
          <a:p>
            <a:pPr eaLnBrk="1" hangingPunct="1">
              <a:spcBef>
                <a:spcPct val="0"/>
              </a:spcBef>
              <a:defRPr/>
            </a:pPr>
            <a:endParaRPr lang="en-US" dirty="0" smtClean="0">
              <a:latin typeface="Arial" pitchFamily="34" charset="0"/>
            </a:endParaRPr>
          </a:p>
          <a:p>
            <a:pPr eaLnBrk="1" hangingPunct="1">
              <a:spcBef>
                <a:spcPct val="0"/>
              </a:spcBef>
              <a:buFontTx/>
              <a:buChar char="•"/>
              <a:defRPr/>
            </a:pPr>
            <a:r>
              <a:rPr lang="en-US" dirty="0" smtClean="0">
                <a:latin typeface="Arial" pitchFamily="34" charset="0"/>
              </a:rPr>
              <a:t>Self-retracting lifelines and lanyards which do not limit free fall distance to 2 feet (0.61 m) or less, rip stitch lanyards, and tearing and deforming lanyards shall be capable of sustaining a minimum tensile load of 5,000 pounds applied to the device with the lifeline or lanyard in the fully extended position.</a:t>
            </a:r>
          </a:p>
          <a:p>
            <a:pPr eaLnBrk="1" hangingPunct="1">
              <a:spcBef>
                <a:spcPct val="0"/>
              </a:spcBef>
              <a:defRPr/>
            </a:pPr>
            <a:r>
              <a:rPr lang="en-US" dirty="0" smtClean="0">
                <a:latin typeface="Arial" pitchFamily="34" charset="0"/>
              </a:rPr>
              <a:t>  </a:t>
            </a:r>
          </a:p>
          <a:p>
            <a:pPr eaLnBrk="1" hangingPunct="1">
              <a:spcBef>
                <a:spcPct val="0"/>
              </a:spcBef>
              <a:buFontTx/>
              <a:buChar char="•"/>
              <a:defRPr/>
            </a:pPr>
            <a:r>
              <a:rPr lang="en-US" dirty="0" smtClean="0">
                <a:latin typeface="Arial" pitchFamily="34" charset="0"/>
              </a:rPr>
              <a:t>Ropes and straps (webbing) used in lanyards, lifelines, and strength components of body belts and body harnesses shall be made from synthetic fibers.  </a:t>
            </a:r>
          </a:p>
        </p:txBody>
      </p:sp>
      <p:sp>
        <p:nvSpPr>
          <p:cNvPr id="1873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739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45A89DE-631A-4057-92B1-76D7EA05F8E4}" type="slidenum">
              <a:rPr lang="en-US" smtClean="0"/>
              <a:pPr eaLnBrk="1" hangingPunct="1"/>
              <a:t>38</a:t>
            </a:fld>
            <a:endParaRPr lang="en-US" smtClean="0"/>
          </a:p>
        </p:txBody>
      </p:sp>
      <p:sp>
        <p:nvSpPr>
          <p:cNvPr id="188419" name="Rectangle 2"/>
          <p:cNvSpPr>
            <a:spLocks noGrp="1" noRot="1" noChangeAspect="1" noChangeArrowheads="1" noTextEdit="1"/>
          </p:cNvSpPr>
          <p:nvPr>
            <p:ph type="sldImg"/>
          </p:nvPr>
        </p:nvSpPr>
        <p:spPr bwMode="auto">
          <a:xfrm>
            <a:off x="1257300" y="722313"/>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4"/>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eaLnBrk="1" hangingPunct="1">
              <a:spcBef>
                <a:spcPct val="0"/>
              </a:spcBef>
              <a:defRPr/>
            </a:pPr>
            <a:r>
              <a:rPr lang="en-US" dirty="0" smtClean="0">
                <a:latin typeface="Arial" pitchFamily="34" charset="0"/>
              </a:rPr>
              <a:t>Now for the device that ties the anchorage and the body harness together … the connector or lanyard.</a:t>
            </a:r>
          </a:p>
          <a:p>
            <a:pPr lvl="1" indent="-236503" eaLnBrk="1" hangingPunct="1">
              <a:spcBef>
                <a:spcPct val="0"/>
              </a:spcBef>
              <a:buFontTx/>
              <a:buChar char="•"/>
              <a:defRPr/>
            </a:pPr>
            <a:r>
              <a:rPr lang="en-US" dirty="0" smtClean="0">
                <a:latin typeface="Arial" pitchFamily="34" charset="0"/>
              </a:rPr>
              <a:t>Dee-rings and snap hooks shall have a minimum tensile strength of 5,000 pounds.</a:t>
            </a:r>
          </a:p>
          <a:p>
            <a:pPr lvl="1" indent="-236503" eaLnBrk="1" hangingPunct="1">
              <a:spcBef>
                <a:spcPct val="0"/>
              </a:spcBef>
              <a:buFontTx/>
              <a:buChar char="•"/>
              <a:defRPr/>
            </a:pPr>
            <a:r>
              <a:rPr lang="en-US" dirty="0" smtClean="0">
                <a:latin typeface="Arial" pitchFamily="34" charset="0"/>
              </a:rPr>
              <a:t>Snap hooks must be size compatible with the connection point to prevent unintentional disengagement, or shall be a locking type snap hook.</a:t>
            </a:r>
          </a:p>
          <a:p>
            <a:pPr lvl="1" indent="-236503" eaLnBrk="1" hangingPunct="1">
              <a:spcBef>
                <a:spcPct val="0"/>
              </a:spcBef>
              <a:defRPr/>
            </a:pPr>
            <a:endParaRPr lang="en-US" dirty="0" smtClean="0">
              <a:latin typeface="Arial" pitchFamily="34" charset="0"/>
            </a:endParaRPr>
          </a:p>
          <a:p>
            <a:pPr eaLnBrk="1" hangingPunct="1">
              <a:spcBef>
                <a:spcPct val="0"/>
              </a:spcBef>
              <a:defRPr/>
            </a:pPr>
            <a:r>
              <a:rPr lang="en-US" dirty="0" smtClean="0">
                <a:latin typeface="Arial" pitchFamily="34" charset="0"/>
              </a:rPr>
              <a:t>Unless the snap hook is a locking type and designed for the following connections, snap hooks shall not be engaged:</a:t>
            </a:r>
          </a:p>
          <a:p>
            <a:pPr lvl="1" indent="-236503" eaLnBrk="1" hangingPunct="1">
              <a:spcBef>
                <a:spcPct val="0"/>
              </a:spcBef>
              <a:buFontTx/>
              <a:buChar char="•"/>
              <a:defRPr/>
            </a:pPr>
            <a:r>
              <a:rPr lang="en-US" dirty="0" smtClean="0">
                <a:latin typeface="Arial" pitchFamily="34" charset="0"/>
              </a:rPr>
              <a:t>Directly to webbing, rope or wire rope  </a:t>
            </a:r>
          </a:p>
          <a:p>
            <a:pPr lvl="1" indent="-236503" eaLnBrk="1" hangingPunct="1">
              <a:spcBef>
                <a:spcPct val="0"/>
              </a:spcBef>
              <a:buFontTx/>
              <a:buChar char="•"/>
              <a:defRPr/>
            </a:pPr>
            <a:r>
              <a:rPr lang="en-US" dirty="0" smtClean="0">
                <a:latin typeface="Arial" pitchFamily="34" charset="0"/>
              </a:rPr>
              <a:t>To each other</a:t>
            </a:r>
          </a:p>
          <a:p>
            <a:pPr lvl="1" indent="-236503" eaLnBrk="1" hangingPunct="1">
              <a:spcBef>
                <a:spcPct val="0"/>
              </a:spcBef>
              <a:buFontTx/>
              <a:buChar char="•"/>
              <a:defRPr/>
            </a:pPr>
            <a:r>
              <a:rPr lang="en-US" dirty="0" smtClean="0">
                <a:latin typeface="Arial" pitchFamily="34" charset="0"/>
              </a:rPr>
              <a:t>To a Dee-ring to which another snap hook or other connector is attached</a:t>
            </a:r>
          </a:p>
          <a:p>
            <a:pPr lvl="1" indent="-236503" eaLnBrk="1" hangingPunct="1">
              <a:spcBef>
                <a:spcPct val="0"/>
              </a:spcBef>
              <a:buFontTx/>
              <a:buChar char="•"/>
              <a:defRPr/>
            </a:pPr>
            <a:r>
              <a:rPr lang="en-US" dirty="0" smtClean="0">
                <a:latin typeface="Arial" pitchFamily="34" charset="0"/>
              </a:rPr>
              <a:t>To a horizontal lifeline or,</a:t>
            </a:r>
          </a:p>
          <a:p>
            <a:pPr lvl="1" indent="-236503" eaLnBrk="1" hangingPunct="1">
              <a:spcBef>
                <a:spcPct val="0"/>
              </a:spcBef>
              <a:buFontTx/>
              <a:buChar char="•"/>
              <a:defRPr/>
            </a:pPr>
            <a:r>
              <a:rPr lang="en-US" dirty="0" smtClean="0">
                <a:latin typeface="Arial" pitchFamily="34" charset="0"/>
              </a:rPr>
              <a:t>To any object which is incompatibly shaped or dimensioned in relation to the snap hook such that unintentional disengagement could occur by the connected object being able to depress the snap hook keeper and release itself.  </a:t>
            </a:r>
          </a:p>
        </p:txBody>
      </p:sp>
      <p:sp>
        <p:nvSpPr>
          <p:cNvPr id="1884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842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Times New Roman" pitchFamily="18" charset="0"/>
                <a:cs typeface="Times New Roman" pitchFamily="18" charset="0"/>
              </a:rPr>
              <a:t>Vertical lifelines/lanyards must have a minimum breaking strength of 5,000 lbs.</a:t>
            </a:r>
          </a:p>
          <a:p>
            <a:pPr eaLnBrk="1" hangingPunct="1">
              <a:spcBef>
                <a:spcPct val="0"/>
              </a:spcBef>
            </a:pPr>
            <a:endParaRPr lang="en-US" sz="1000" smtClean="0">
              <a:latin typeface="Arial" pitchFamily="34" charset="0"/>
              <a:cs typeface="Times New Roman" pitchFamily="18" charset="0"/>
            </a:endParaRPr>
          </a:p>
        </p:txBody>
      </p:sp>
      <p:sp>
        <p:nvSpPr>
          <p:cNvPr id="1894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894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1894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4E4EDF-C1B3-4B76-B9EE-C3CFB0757AC5}"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Discuss the total number of work-related fatal falls for 2010.  </a:t>
            </a:r>
          </a:p>
          <a:p>
            <a:endParaRPr lang="en-US" smtClean="0"/>
          </a:p>
          <a:p>
            <a:r>
              <a:rPr lang="en-US" smtClean="0"/>
              <a:t>Emphasize the fall fatalities from roofs and ladders.  </a:t>
            </a:r>
          </a:p>
          <a:p>
            <a:endParaRPr lang="en-US" smtClean="0"/>
          </a:p>
          <a:p>
            <a:r>
              <a:rPr lang="en-US" smtClean="0"/>
              <a:t>Mention that out of the 635 fatalities, 265 of those happened in the construction industry. </a:t>
            </a:r>
          </a:p>
          <a:p>
            <a:endParaRPr lang="en-US" smtClean="0"/>
          </a:p>
          <a:p>
            <a:r>
              <a:rPr lang="en-US" smtClean="0"/>
              <a:t>Mention the source: BLS, U.S.  Bureau of Labor Statistics.</a:t>
            </a:r>
          </a:p>
        </p:txBody>
      </p:sp>
      <p:sp>
        <p:nvSpPr>
          <p:cNvPr id="4" name="Header Placeholder 3"/>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1536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36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153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DF7947-B127-4D3B-89E3-6EFEC20D988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000" smtClean="0">
              <a:latin typeface="Arial" pitchFamily="34" charset="0"/>
              <a:cs typeface="Times New Roman" pitchFamily="18" charset="0"/>
            </a:endParaRPr>
          </a:p>
        </p:txBody>
      </p:sp>
      <p:sp>
        <p:nvSpPr>
          <p:cNvPr id="19046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04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19047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E4BB5C-64CB-4665-A9EE-9306EEF0BFD5}" type="slidenum">
              <a:rPr lang="en-US" smtClean="0"/>
              <a:pPr eaLnBrk="1" hangingPunct="1"/>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Rope grabs move easily up and down vertical lifelines providing continuous fall protection.</a:t>
            </a:r>
          </a:p>
          <a:p>
            <a:pPr eaLnBrk="1" hangingPunct="1">
              <a:spcBef>
                <a:spcPct val="0"/>
              </a:spcBef>
              <a:buFontTx/>
              <a:buChar char="•"/>
            </a:pPr>
            <a:endParaRPr lang="en-US" b="1" smtClean="0"/>
          </a:p>
          <a:p>
            <a:pPr eaLnBrk="1" hangingPunct="1">
              <a:spcBef>
                <a:spcPct val="0"/>
              </a:spcBef>
              <a:buFontTx/>
              <a:buChar char="•"/>
            </a:pPr>
            <a:r>
              <a:rPr lang="en-US" b="1" smtClean="0"/>
              <a:t>Rope grabs can be of 2 types:</a:t>
            </a:r>
          </a:p>
          <a:p>
            <a:pPr eaLnBrk="1" hangingPunct="1">
              <a:spcBef>
                <a:spcPct val="0"/>
              </a:spcBef>
            </a:pPr>
            <a:endParaRPr lang="en-US" b="1" smtClean="0"/>
          </a:p>
          <a:p>
            <a:pPr lvl="1" eaLnBrk="1" hangingPunct="1">
              <a:spcBef>
                <a:spcPct val="0"/>
              </a:spcBef>
              <a:buFontTx/>
              <a:buChar char="•"/>
            </a:pPr>
            <a:r>
              <a:rPr lang="en-US" b="1" smtClean="0"/>
              <a:t>Trailing- </a:t>
            </a:r>
            <a:r>
              <a:rPr lang="en-US" smtClean="0"/>
              <a:t>offer complete hands-free operation. In the event of a fall, Miller rope grabs lock quickly.</a:t>
            </a:r>
          </a:p>
          <a:p>
            <a:pPr lvl="1" eaLnBrk="1" hangingPunct="1">
              <a:spcBef>
                <a:spcPct val="0"/>
              </a:spcBef>
              <a:buFontTx/>
              <a:buChar char="•"/>
            </a:pPr>
            <a:r>
              <a:rPr lang="en-US" b="1" smtClean="0"/>
              <a:t>Manual- </a:t>
            </a:r>
            <a:r>
              <a:rPr lang="en-US" smtClean="0"/>
              <a:t>user controls the grab, can lock &amp; unlock the mechanism.</a:t>
            </a:r>
            <a:endParaRPr lang="en-US" b="1" smtClean="0"/>
          </a:p>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A144C5-D0D9-4968-A15B-284142404A23}" type="slidenum">
              <a:rPr lang="en-US" smtClean="0"/>
              <a:pPr eaLnBrk="1" hangingPunct="1"/>
              <a:t>41</a:t>
            </a:fld>
            <a:endParaRPr lang="en-US" smtClean="0"/>
          </a:p>
        </p:txBody>
      </p:sp>
      <p:sp>
        <p:nvSpPr>
          <p:cNvPr id="1914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14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0000"/>
              </a:lnSpc>
              <a:spcBef>
                <a:spcPct val="20000"/>
              </a:spcBef>
              <a:buSzPct val="80000"/>
              <a:buFont typeface="Wingdings" pitchFamily="2" charset="2"/>
              <a:buNone/>
            </a:pPr>
            <a:r>
              <a:rPr lang="en-US" smtClean="0">
                <a:latin typeface="Times New Roman" pitchFamily="18" charset="0"/>
                <a:cs typeface="Times New Roman" pitchFamily="18" charset="0"/>
              </a:rPr>
              <a:t>Horizontal Lifeline</a:t>
            </a:r>
          </a:p>
          <a:p>
            <a:pPr eaLnBrk="1" hangingPunct="1">
              <a:lnSpc>
                <a:spcPct val="110000"/>
              </a:lnSpc>
              <a:spcBef>
                <a:spcPct val="20000"/>
              </a:spcBef>
              <a:buSzPct val="80000"/>
              <a:buFont typeface="Wingdings" pitchFamily="2" charset="2"/>
              <a:buNone/>
            </a:pPr>
            <a:endParaRPr lang="en-US" smtClean="0">
              <a:latin typeface="Times New Roman" pitchFamily="18" charset="0"/>
              <a:cs typeface="Times New Roman" pitchFamily="18" charset="0"/>
            </a:endParaRPr>
          </a:p>
          <a:p>
            <a:pPr eaLnBrk="1" hangingPunct="1">
              <a:lnSpc>
                <a:spcPct val="110000"/>
              </a:lnSpc>
              <a:spcBef>
                <a:spcPct val="20000"/>
              </a:spcBef>
              <a:buSzPct val="80000"/>
              <a:buFont typeface="Wingdings" pitchFamily="2" charset="2"/>
              <a:buChar char="§"/>
            </a:pPr>
            <a:r>
              <a:rPr lang="en-US" smtClean="0">
                <a:latin typeface="Times New Roman" pitchFamily="18" charset="0"/>
                <a:cs typeface="Times New Roman" pitchFamily="18" charset="0"/>
              </a:rPr>
              <a:t>Qualified person should design and install.</a:t>
            </a:r>
          </a:p>
          <a:p>
            <a:pPr eaLnBrk="1" hangingPunct="1">
              <a:lnSpc>
                <a:spcPct val="110000"/>
              </a:lnSpc>
              <a:spcBef>
                <a:spcPct val="20000"/>
              </a:spcBef>
              <a:buSzPct val="80000"/>
              <a:buFont typeface="Wingdings" pitchFamily="2" charset="2"/>
              <a:buChar char="§"/>
            </a:pPr>
            <a:r>
              <a:rPr lang="en-US" smtClean="0">
                <a:latin typeface="Times New Roman" pitchFamily="18" charset="0"/>
                <a:cs typeface="Times New Roman" pitchFamily="18" charset="0"/>
              </a:rPr>
              <a:t> Safety factor of at least 2.</a:t>
            </a:r>
          </a:p>
          <a:p>
            <a:pPr eaLnBrk="1" hangingPunct="1">
              <a:spcBef>
                <a:spcPct val="0"/>
              </a:spcBef>
              <a:buFontTx/>
              <a:buChar char="•"/>
            </a:pPr>
            <a:r>
              <a:rPr lang="en-US" smtClean="0">
                <a:latin typeface="Arial" pitchFamily="34" charset="0"/>
                <a:cs typeface="Times New Roman" pitchFamily="18" charset="0"/>
              </a:rPr>
              <a:t>Mention how a horizontal lifeline is attached to the anchor point of at least 5,000 pounds per worker</a:t>
            </a:r>
          </a:p>
          <a:p>
            <a:pPr eaLnBrk="1" hangingPunct="1">
              <a:spcBef>
                <a:spcPct val="0"/>
              </a:spcBef>
              <a:buFontTx/>
              <a:buChar char="•"/>
            </a:pPr>
            <a:r>
              <a:rPr lang="en-US" smtClean="0">
                <a:latin typeface="Arial" pitchFamily="34" charset="0"/>
                <a:cs typeface="Times New Roman" pitchFamily="18" charset="0"/>
              </a:rPr>
              <a:t>Discuss the tension factor:</a:t>
            </a:r>
          </a:p>
          <a:p>
            <a:pPr lvl="1" eaLnBrk="1" hangingPunct="1">
              <a:spcBef>
                <a:spcPct val="0"/>
              </a:spcBef>
              <a:buFontTx/>
              <a:buChar char="•"/>
            </a:pPr>
            <a:r>
              <a:rPr lang="en-US" smtClean="0">
                <a:latin typeface="Arial" pitchFamily="34" charset="0"/>
                <a:cs typeface="Times New Roman" pitchFamily="18" charset="0"/>
              </a:rPr>
              <a:t>More tension on the line, smaller the sag angle = more pressure and load on the anchor</a:t>
            </a:r>
          </a:p>
          <a:p>
            <a:pPr lvl="1" eaLnBrk="1" hangingPunct="1">
              <a:spcBef>
                <a:spcPct val="0"/>
              </a:spcBef>
              <a:buFontTx/>
              <a:buChar char="•"/>
            </a:pPr>
            <a:r>
              <a:rPr lang="en-US" smtClean="0">
                <a:latin typeface="Arial" pitchFamily="34" charset="0"/>
                <a:cs typeface="Times New Roman" pitchFamily="18" charset="0"/>
              </a:rPr>
              <a:t>Less tension (30 degrees max.), bigger the angle = less pressure and load on the anchor, preferred method</a:t>
            </a:r>
          </a:p>
        </p:txBody>
      </p:sp>
      <p:sp>
        <p:nvSpPr>
          <p:cNvPr id="1925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25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1925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592252-6951-4CBC-8BC0-F235FFD3FE72}" type="slidenum">
              <a:rPr lang="en-US" smtClean="0"/>
              <a:pPr eaLnBrk="1" hangingPunct="1"/>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This will be demonstrated during the hands-on experience in the laboratory</a:t>
            </a:r>
            <a:r>
              <a:rPr lang="en-US" sz="1000" smtClean="0">
                <a:latin typeface="Arial" pitchFamily="34" charset="0"/>
                <a:cs typeface="Times New Roman" pitchFamily="18" charset="0"/>
              </a:rPr>
              <a:t>.</a:t>
            </a:r>
          </a:p>
        </p:txBody>
      </p:sp>
      <p:sp>
        <p:nvSpPr>
          <p:cNvPr id="1935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35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1935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800C08-866D-41C0-8A31-638EC8BA21BB}"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Fall restraint can be a body belt or full body harness.</a:t>
            </a:r>
          </a:p>
          <a:p>
            <a:pPr eaLnBrk="1" hangingPunct="1">
              <a:spcBef>
                <a:spcPct val="0"/>
              </a:spcBef>
              <a:buFontTx/>
              <a:buChar char="•"/>
            </a:pPr>
            <a:r>
              <a:rPr lang="en-US" smtClean="0"/>
              <a:t>Must be tied off so that the worker cannot go past the unprotected side or edge, no matter where the work is on the walking/working surface.</a:t>
            </a:r>
          </a:p>
          <a:p>
            <a:pPr eaLnBrk="1" hangingPunct="1">
              <a:spcBef>
                <a:spcPct val="0"/>
              </a:spcBef>
              <a:buFontTx/>
              <a:buChar char="•"/>
            </a:pPr>
            <a:r>
              <a:rPr lang="en-US" smtClean="0"/>
              <a:t>Lanyards should be adjustable to take up slack when workers move about. </a:t>
            </a:r>
          </a:p>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3DE0C0-A895-4163-A1B4-8AF9A152CB61}" type="slidenum">
              <a:rPr lang="en-US" smtClean="0"/>
              <a:pPr eaLnBrk="1" hangingPunct="1"/>
              <a:t>44</a:t>
            </a:fld>
            <a:endParaRPr lang="en-US" smtClean="0"/>
          </a:p>
        </p:txBody>
      </p:sp>
      <p:sp>
        <p:nvSpPr>
          <p:cNvPr id="1945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456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Discuss with class how to calculate fall clearance, and the importance of using the correct size components when working in different scenarios.</a:t>
            </a:r>
          </a:p>
          <a:p>
            <a:pPr eaLnBrk="1" hangingPunct="1">
              <a:spcBef>
                <a:spcPct val="0"/>
              </a:spcBef>
            </a:pPr>
            <a:endParaRPr lang="en-US" smtClean="0"/>
          </a:p>
          <a:p>
            <a:pPr eaLnBrk="1" hangingPunct="1">
              <a:spcBef>
                <a:spcPct val="0"/>
              </a:spcBef>
              <a:buFontTx/>
              <a:buChar char="•"/>
            </a:pPr>
            <a:r>
              <a:rPr lang="en-US" smtClean="0"/>
              <a:t>Different lanyard sizes are available to fit the needs of specific fall distance situations.  A 6ft lanyard with a deceleration device should not be used when the fall distance is less than 18ft.</a:t>
            </a:r>
          </a:p>
          <a:p>
            <a:pPr eaLnBrk="1" hangingPunct="1">
              <a:spcBef>
                <a:spcPct val="0"/>
              </a:spcBef>
              <a:buFontTx/>
              <a:buChar char="•"/>
            </a:pPr>
            <a:endParaRPr lang="en-US" smtClean="0"/>
          </a:p>
          <a:p>
            <a:pPr eaLnBrk="1" hangingPunct="1">
              <a:spcBef>
                <a:spcPct val="0"/>
              </a:spcBef>
              <a:buFontTx/>
              <a:buChar char="•"/>
            </a:pPr>
            <a:r>
              <a:rPr lang="en-US" smtClean="0"/>
              <a:t>Whether using shock-absorbing lanyards or self-retracting lifelines, it is very important to position your anchorage point directly overhead whenever possible to minimize swing falls. </a:t>
            </a:r>
          </a:p>
          <a:p>
            <a:pPr eaLnBrk="1" hangingPunct="1">
              <a:spcBef>
                <a:spcPct val="0"/>
              </a:spcBef>
            </a:pPr>
            <a:r>
              <a:rPr lang="en-US" b="1" smtClean="0"/>
              <a:t>If this overhead position is not attained employees can suffer injuries from a swing fall.</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E209851-0E5E-4486-B312-532A3B468644}" type="slidenum">
              <a:rPr lang="en-US" smtClean="0"/>
              <a:pPr eaLnBrk="1" hangingPunct="1"/>
              <a:t>45</a:t>
            </a:fld>
            <a:endParaRPr lang="en-US" smtClean="0"/>
          </a:p>
        </p:txBody>
      </p:sp>
      <p:sp>
        <p:nvSpPr>
          <p:cNvPr id="1955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559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Swing fall is the pendulum motion that results when a worker takes a fall when not directly below the anchor point.</a:t>
            </a:r>
          </a:p>
          <a:p>
            <a:pPr eaLnBrk="1" hangingPunct="1">
              <a:spcBef>
                <a:spcPct val="0"/>
              </a:spcBef>
            </a:pPr>
            <a:endParaRPr lang="en-US" smtClean="0"/>
          </a:p>
          <a:p>
            <a:pPr eaLnBrk="1" hangingPunct="1">
              <a:spcBef>
                <a:spcPct val="0"/>
              </a:spcBef>
              <a:buFontTx/>
              <a:buChar char="•"/>
            </a:pPr>
            <a:r>
              <a:rPr lang="en-US" smtClean="0"/>
              <a:t>Swing needs to be properly understood and accounted when designing and implementing a fall plan/program.</a:t>
            </a:r>
          </a:p>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227490-7936-4B3C-8AD8-5EFAB619AF99}" type="slidenum">
              <a:rPr lang="en-US" smtClean="0"/>
              <a:pPr eaLnBrk="1" hangingPunct="1"/>
              <a:t>46</a:t>
            </a:fld>
            <a:endParaRPr lang="en-US" smtClean="0"/>
          </a:p>
        </p:txBody>
      </p:sp>
      <p:sp>
        <p:nvSpPr>
          <p:cNvPr id="1966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66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Provide the students with a blank inspection sheet for their use.  </a:t>
            </a:r>
          </a:p>
          <a:p>
            <a:pPr eaLnBrk="1" hangingPunct="1">
              <a:spcBef>
                <a:spcPct val="0"/>
              </a:spcBef>
            </a:pPr>
            <a:endParaRPr lang="en-US" smtClean="0"/>
          </a:p>
          <a:p>
            <a:pPr eaLnBrk="1" hangingPunct="1">
              <a:spcBef>
                <a:spcPct val="0"/>
              </a:spcBef>
            </a:pPr>
            <a:r>
              <a:rPr lang="en-US" smtClean="0"/>
              <a:t>They can use this form at their workplace.</a:t>
            </a:r>
          </a:p>
          <a:p>
            <a:pPr eaLnBrk="1" hangingPunct="1">
              <a:spcBef>
                <a:spcPct val="0"/>
              </a:spcBef>
            </a:pPr>
            <a:endParaRPr lang="en-US" smtClean="0"/>
          </a:p>
          <a:p>
            <a:pPr eaLnBrk="1" hangingPunct="1">
              <a:spcBef>
                <a:spcPct val="0"/>
              </a:spcBef>
            </a:pPr>
            <a:r>
              <a:rPr lang="en-US" smtClean="0"/>
              <a:t>So far we have seen systems that help prevent a fall.  The next system we are going to show you is used when a fall is imminent and/or expected of the work in progress.  This system is another example of conventional fall protection methods. </a:t>
            </a:r>
          </a:p>
          <a:p>
            <a:pPr eaLnBrk="1" hangingPunct="1">
              <a:spcBef>
                <a:spcPct val="0"/>
              </a:spcBef>
            </a:pPr>
            <a:endParaRPr lang="en-US" smtClean="0"/>
          </a:p>
          <a:p>
            <a:pPr eaLnBrk="1" hangingPunct="1">
              <a:spcBef>
                <a:spcPct val="0"/>
              </a:spcBef>
            </a:pPr>
            <a:r>
              <a:rPr lang="en-US" smtClean="0"/>
              <a:t>Although it should be noted that one should always avoid the fall. </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C87B19-0463-4139-8A43-71CF71B2BBA5}" type="slidenum">
              <a:rPr lang="en-US" smtClean="0"/>
              <a:pPr eaLnBrk="1" hangingPunct="1"/>
              <a:t>47</a:t>
            </a:fld>
            <a:endParaRPr lang="en-US" smtClean="0"/>
          </a:p>
        </p:txBody>
      </p:sp>
      <p:sp>
        <p:nvSpPr>
          <p:cNvPr id="1976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763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22830" indent="-422830" eaLnBrk="1" fontAlgn="auto" hangingPunct="1">
              <a:spcBef>
                <a:spcPts val="0"/>
              </a:spcBef>
              <a:spcAft>
                <a:spcPts val="0"/>
              </a:spcAft>
              <a:buFont typeface="Arial" pitchFamily="34" charset="0"/>
              <a:buChar char="•"/>
              <a:defRPr/>
            </a:pPr>
            <a:r>
              <a:rPr lang="en-US" dirty="0" smtClean="0">
                <a:cs typeface="Times New Roman" pitchFamily="18" charset="0"/>
              </a:rPr>
              <a:t>Make sure these are installed as close as possible under the surface on which you are working.</a:t>
            </a:r>
          </a:p>
          <a:p>
            <a:pPr marL="422830" indent="-422830" eaLnBrk="1" fontAlgn="auto" hangingPunct="1">
              <a:spcBef>
                <a:spcPts val="0"/>
              </a:spcBef>
              <a:spcAft>
                <a:spcPts val="0"/>
              </a:spcAft>
              <a:buFont typeface="Arial" pitchFamily="34" charset="0"/>
              <a:buChar char="•"/>
              <a:defRPr/>
            </a:pPr>
            <a:endParaRPr lang="en-US" dirty="0" smtClean="0">
              <a:cs typeface="Times New Roman" pitchFamily="18" charset="0"/>
            </a:endParaRPr>
          </a:p>
          <a:p>
            <a:pPr marL="422830" indent="-422830" eaLnBrk="1" fontAlgn="auto" hangingPunct="1">
              <a:spcBef>
                <a:spcPts val="0"/>
              </a:spcBef>
              <a:spcAft>
                <a:spcPts val="0"/>
              </a:spcAft>
              <a:buFont typeface="Arial" pitchFamily="34" charset="0"/>
              <a:buChar char="•"/>
              <a:defRPr/>
            </a:pPr>
            <a:r>
              <a:rPr lang="en-US" dirty="0" smtClean="0">
                <a:cs typeface="Times New Roman" pitchFamily="18" charset="0"/>
              </a:rPr>
              <a:t>Nets should never be more than 30 feet below the work surface.</a:t>
            </a:r>
          </a:p>
          <a:p>
            <a:pPr marL="422830" indent="-422830" eaLnBrk="1" fontAlgn="auto" hangingPunct="1">
              <a:spcBef>
                <a:spcPts val="0"/>
              </a:spcBef>
              <a:spcAft>
                <a:spcPts val="0"/>
              </a:spcAft>
              <a:buFont typeface="Arial" pitchFamily="34" charset="0"/>
              <a:buChar char="•"/>
              <a:defRPr/>
            </a:pPr>
            <a:endParaRPr lang="en-US" dirty="0" smtClean="0">
              <a:cs typeface="Times New Roman" pitchFamily="18" charset="0"/>
            </a:endParaRPr>
          </a:p>
          <a:p>
            <a:pPr marL="422830" indent="-422830" eaLnBrk="1" fontAlgn="auto" hangingPunct="1">
              <a:spcBef>
                <a:spcPts val="0"/>
              </a:spcBef>
              <a:spcAft>
                <a:spcPts val="0"/>
              </a:spcAft>
              <a:buFont typeface="Arial" pitchFamily="34" charset="0"/>
              <a:buChar char="•"/>
              <a:defRPr/>
            </a:pPr>
            <a:r>
              <a:rPr lang="en-US" dirty="0" smtClean="0">
                <a:cs typeface="Times New Roman" pitchFamily="18" charset="0"/>
              </a:rPr>
              <a:t>The mesh size must not be bigger than 6 inches by 6 inches.</a:t>
            </a:r>
          </a:p>
          <a:p>
            <a:pPr marL="422830" indent="-422830" eaLnBrk="1" fontAlgn="auto" hangingPunct="1">
              <a:spcBef>
                <a:spcPts val="0"/>
              </a:spcBef>
              <a:spcAft>
                <a:spcPts val="0"/>
              </a:spcAft>
              <a:buFont typeface="Arial" pitchFamily="34" charset="0"/>
              <a:buChar char="•"/>
              <a:defRPr/>
            </a:pPr>
            <a:endParaRPr lang="en-US" dirty="0" smtClean="0">
              <a:cs typeface="Times New Roman" pitchFamily="18" charset="0"/>
            </a:endParaRPr>
          </a:p>
          <a:p>
            <a:pPr marL="422830" indent="-422830" eaLnBrk="1" fontAlgn="auto" hangingPunct="1">
              <a:spcBef>
                <a:spcPts val="0"/>
              </a:spcBef>
              <a:spcAft>
                <a:spcPts val="0"/>
              </a:spcAft>
              <a:buFont typeface="Arial" pitchFamily="34" charset="0"/>
              <a:buChar char="•"/>
              <a:defRPr/>
            </a:pPr>
            <a:r>
              <a:rPr lang="en-US" dirty="0" smtClean="0">
                <a:cs typeface="Times New Roman" pitchFamily="18" charset="0"/>
              </a:rPr>
              <a:t>Installers should test each safety net to make sure it can hold a worker who falls</a:t>
            </a:r>
          </a:p>
          <a:p>
            <a:pPr marL="906065" lvl="1" indent="-422830" eaLnBrk="1" fontAlgn="auto" hangingPunct="1">
              <a:spcBef>
                <a:spcPts val="0"/>
              </a:spcBef>
              <a:spcAft>
                <a:spcPts val="0"/>
              </a:spcAft>
              <a:buFont typeface="Arial" pitchFamily="34" charset="0"/>
              <a:buChar char="•"/>
              <a:defRPr/>
            </a:pPr>
            <a:endParaRPr lang="en-US" dirty="0" smtClean="0">
              <a:cs typeface="Times New Roman" pitchFamily="18" charset="0"/>
            </a:endParaRPr>
          </a:p>
          <a:p>
            <a:pPr eaLnBrk="1" fontAlgn="auto" hangingPunct="1">
              <a:spcBef>
                <a:spcPts val="0"/>
              </a:spcBef>
              <a:spcAft>
                <a:spcPts val="0"/>
              </a:spcAft>
              <a:buFont typeface="Arial" pitchFamily="34" charset="0"/>
              <a:buChar char="•"/>
              <a:defRPr/>
            </a:pPr>
            <a:endParaRPr lang="en-US" dirty="0"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01B69C-5CE2-489B-B56B-2B4D6B731AEE}" type="slidenum">
              <a:rPr lang="en-US" smtClean="0"/>
              <a:pPr eaLnBrk="1" hangingPunct="1"/>
              <a:t>48</a:t>
            </a:fld>
            <a:endParaRPr lang="en-US" smtClean="0"/>
          </a:p>
        </p:txBody>
      </p:sp>
      <p:sp>
        <p:nvSpPr>
          <p:cNvPr id="19866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866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6" name="Rectangle 3"/>
          <p:cNvSpPr>
            <a:spLocks noGrp="1" noChangeArrowheads="1"/>
          </p:cNvSpPr>
          <p:nvPr>
            <p:ph type="body" idx="1"/>
          </p:nvPr>
        </p:nvSpPr>
        <p:spPr>
          <a:ln/>
        </p:spPr>
        <p:txBody>
          <a:bodyPr/>
          <a:lstStyle/>
          <a:p>
            <a:pPr marL="399955" indent="-399955" eaLnBrk="1" fontAlgn="auto" hangingPunct="1">
              <a:spcBef>
                <a:spcPts val="0"/>
              </a:spcBef>
              <a:spcAft>
                <a:spcPts val="0"/>
              </a:spcAft>
              <a:defRPr/>
            </a:pPr>
            <a:r>
              <a:rPr lang="en-US" sz="1000" b="1" dirty="0" smtClean="0">
                <a:cs typeface="Times New Roman" pitchFamily="18" charset="0"/>
              </a:rPr>
              <a:t>How to conduct the test:</a:t>
            </a:r>
          </a:p>
          <a:p>
            <a:pPr marL="399955" indent="-399955" eaLnBrk="1" fontAlgn="auto" hangingPunct="1">
              <a:spcBef>
                <a:spcPts val="0"/>
              </a:spcBef>
              <a:spcAft>
                <a:spcPts val="0"/>
              </a:spcAft>
              <a:defRPr/>
            </a:pPr>
            <a:endParaRPr lang="en-US" sz="1000" b="1" dirty="0" smtClean="0">
              <a:cs typeface="Times New Roman" pitchFamily="18" charset="0"/>
            </a:endParaRPr>
          </a:p>
          <a:p>
            <a:pPr marL="399955" indent="-399955" eaLnBrk="1" fontAlgn="auto" hangingPunct="1">
              <a:spcBef>
                <a:spcPts val="0"/>
              </a:spcBef>
              <a:spcAft>
                <a:spcPts val="0"/>
              </a:spcAft>
              <a:defRPr/>
            </a:pPr>
            <a:r>
              <a:rPr lang="en-US" dirty="0" smtClean="0">
                <a:cs typeface="Times New Roman" pitchFamily="18" charset="0"/>
              </a:rPr>
              <a:t>Each net must be drop-tested at the jobsite:</a:t>
            </a:r>
          </a:p>
          <a:p>
            <a:pPr marL="399955" indent="-399955" eaLnBrk="1" fontAlgn="auto" hangingPunct="1">
              <a:spcBef>
                <a:spcPts val="0"/>
              </a:spcBef>
              <a:spcAft>
                <a:spcPts val="0"/>
              </a:spcAft>
              <a:defRPr/>
            </a:pPr>
            <a:r>
              <a:rPr lang="en-US" dirty="0" smtClean="0">
                <a:cs typeface="Times New Roman" pitchFamily="18" charset="0"/>
              </a:rPr>
              <a:t>		- After initial installation and before being used</a:t>
            </a:r>
          </a:p>
          <a:p>
            <a:pPr marL="399955" indent="-399955" eaLnBrk="1" fontAlgn="auto" hangingPunct="1">
              <a:spcBef>
                <a:spcPts val="0"/>
              </a:spcBef>
              <a:spcAft>
                <a:spcPts val="0"/>
              </a:spcAft>
              <a:defRPr/>
            </a:pPr>
            <a:r>
              <a:rPr lang="en-US" dirty="0" smtClean="0">
                <a:cs typeface="Times New Roman" pitchFamily="18" charset="0"/>
              </a:rPr>
              <a:t>		- Whenever relocated</a:t>
            </a:r>
          </a:p>
          <a:p>
            <a:pPr marL="399955" indent="-399955" eaLnBrk="1" fontAlgn="auto" hangingPunct="1">
              <a:spcBef>
                <a:spcPts val="0"/>
              </a:spcBef>
              <a:spcAft>
                <a:spcPts val="0"/>
              </a:spcAft>
              <a:defRPr/>
            </a:pPr>
            <a:r>
              <a:rPr lang="en-US" dirty="0" smtClean="0">
                <a:cs typeface="Times New Roman" pitchFamily="18" charset="0"/>
              </a:rPr>
              <a:t>		- After major repair</a:t>
            </a:r>
          </a:p>
          <a:p>
            <a:pPr marL="399955" indent="-399955" eaLnBrk="1" fontAlgn="auto" hangingPunct="1">
              <a:spcBef>
                <a:spcPts val="0"/>
              </a:spcBef>
              <a:spcAft>
                <a:spcPts val="0"/>
              </a:spcAft>
              <a:defRPr/>
            </a:pPr>
            <a:r>
              <a:rPr lang="en-US" dirty="0" smtClean="0">
                <a:cs typeface="Times New Roman" pitchFamily="18" charset="0"/>
              </a:rPr>
              <a:t>		- At 6-month intervals if left in one place</a:t>
            </a:r>
          </a:p>
          <a:p>
            <a:pPr marL="399955" indent="-399955" eaLnBrk="1" fontAlgn="auto" hangingPunct="1">
              <a:spcBef>
                <a:spcPts val="0"/>
              </a:spcBef>
              <a:spcAft>
                <a:spcPts val="0"/>
              </a:spcAft>
              <a:defRPr/>
            </a:pPr>
            <a:endParaRPr lang="en-US" dirty="0" smtClean="0">
              <a:cs typeface="Times New Roman" pitchFamily="18" charset="0"/>
            </a:endParaRPr>
          </a:p>
          <a:p>
            <a:pPr marL="399955" indent="-399955" eaLnBrk="1" fontAlgn="auto" hangingPunct="1">
              <a:spcBef>
                <a:spcPts val="0"/>
              </a:spcBef>
              <a:spcAft>
                <a:spcPts val="0"/>
              </a:spcAft>
              <a:defRPr/>
            </a:pPr>
            <a:r>
              <a:rPr lang="en-US" dirty="0" smtClean="0">
                <a:cs typeface="Times New Roman" pitchFamily="18" charset="0"/>
              </a:rPr>
              <a:t>A 400 pound (180 kg) bag of sand 30 + or - 2 inches (76 + or - 5 cm) in diameter dropped into the net not from less than 42 inches (1.1 m) height</a:t>
            </a:r>
          </a:p>
          <a:p>
            <a:pPr eaLnBrk="1" fontAlgn="auto" hangingPunct="1">
              <a:spcBef>
                <a:spcPts val="0"/>
              </a:spcBef>
              <a:spcAft>
                <a:spcPts val="0"/>
              </a:spcAft>
              <a:defRPr/>
            </a:pPr>
            <a:endParaRPr lang="en-US" dirty="0" smtClean="0">
              <a:latin typeface="Arial" charset="0"/>
            </a:endParaRPr>
          </a:p>
        </p:txBody>
      </p:sp>
      <p:sp>
        <p:nvSpPr>
          <p:cNvPr id="19968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996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1996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2EC8C5-A2CF-49F2-8558-08DD0CEB2E30}" type="slidenum">
              <a:rPr lang="en-US" smtClean="0"/>
              <a:pPr eaLnBrk="1" hangingPunct="1"/>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Objectives:</a:t>
            </a:r>
          </a:p>
          <a:p>
            <a:pPr eaLnBrk="1" hangingPunct="1">
              <a:spcBef>
                <a:spcPct val="0"/>
              </a:spcBef>
            </a:pPr>
            <a:endParaRPr lang="en-US" smtClean="0"/>
          </a:p>
          <a:p>
            <a:pPr eaLnBrk="1" hangingPunct="1">
              <a:spcBef>
                <a:spcPct val="0"/>
              </a:spcBef>
            </a:pPr>
            <a:r>
              <a:rPr lang="en-US" smtClean="0"/>
              <a:t>Indicate each objective on its own.</a:t>
            </a:r>
          </a:p>
          <a:p>
            <a:pPr eaLnBrk="1" hangingPunct="1">
              <a:spcBef>
                <a:spcPct val="0"/>
              </a:spcBef>
            </a:pPr>
            <a:r>
              <a:rPr lang="en-US" smtClean="0"/>
              <a:t>Mention if there will be any practical approach to the objective</a:t>
            </a: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BDC44D-72A2-4FEC-89B2-9597AD520756}" type="slidenum">
              <a:rPr lang="en-US" smtClean="0"/>
              <a:pPr eaLnBrk="1" hangingPunct="1"/>
              <a:t>5</a:t>
            </a:fld>
            <a:endParaRPr lang="en-US" smtClean="0"/>
          </a:p>
        </p:txBody>
      </p:sp>
      <p:sp>
        <p:nvSpPr>
          <p:cNvPr id="1546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463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Times New Roman" pitchFamily="18" charset="0"/>
                <a:cs typeface="Times New Roman" pitchFamily="18" charset="0"/>
              </a:rPr>
              <a:t>Must extend outward from the outermost projection of the work surface as follows:</a:t>
            </a:r>
          </a:p>
          <a:p>
            <a:pPr eaLnBrk="1" hangingPunct="1">
              <a:spcBef>
                <a:spcPct val="0"/>
              </a:spcBef>
              <a:buFontTx/>
              <a:buChar char="•"/>
            </a:pPr>
            <a:r>
              <a:rPr lang="en-US" smtClean="0">
                <a:latin typeface="Times New Roman" pitchFamily="18" charset="0"/>
                <a:cs typeface="Times New Roman" pitchFamily="18" charset="0"/>
              </a:rPr>
              <a:t>Explain the drawing</a:t>
            </a:r>
          </a:p>
        </p:txBody>
      </p:sp>
      <p:sp>
        <p:nvSpPr>
          <p:cNvPr id="2007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07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007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01FEDA-F14C-4151-A573-1F012604E1A1}" type="slidenum">
              <a:rPr lang="en-US" smtClean="0"/>
              <a:pPr eaLnBrk="1" hangingPunct="1"/>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Remember, when using a safety net, you can assume that a fall will occur.</a:t>
            </a:r>
          </a:p>
          <a:p>
            <a:pPr eaLnBrk="1" hangingPunct="1">
              <a:spcBef>
                <a:spcPct val="0"/>
              </a:spcBef>
              <a:buFontTx/>
              <a:buChar char="•"/>
            </a:pPr>
            <a:r>
              <a:rPr lang="en-US" smtClean="0"/>
              <a:t>Employee is put under great stress and can cause traumatic injury to the worker (physically and emotionally)</a:t>
            </a:r>
          </a:p>
          <a:p>
            <a:pPr eaLnBrk="1" hangingPunct="1">
              <a:spcBef>
                <a:spcPct val="0"/>
              </a:spcBef>
              <a:buFontTx/>
              <a:buChar char="•"/>
            </a:pPr>
            <a:r>
              <a:rPr lang="en-US" smtClean="0"/>
              <a:t>Employers should be concerned for any employee that has fallen from any elevated work area unto a safety net, observation and retraining should follow the incident. </a:t>
            </a:r>
          </a:p>
          <a:p>
            <a:pPr eaLnBrk="1" hangingPunct="1">
              <a:spcBef>
                <a:spcPct val="0"/>
              </a:spcBef>
              <a:buFontTx/>
              <a:buChar char="•"/>
            </a:pPr>
            <a:r>
              <a:rPr lang="en-US" smtClean="0"/>
              <a:t>Training should be for all workers, not just the employee involved in the fall.</a:t>
            </a:r>
          </a:p>
          <a:p>
            <a:pPr eaLnBrk="1" hangingPunct="1">
              <a:spcBef>
                <a:spcPct val="0"/>
              </a:spcBef>
            </a:pPr>
            <a:endParaRPr lang="en-US" smtClean="0"/>
          </a:p>
        </p:txBody>
      </p:sp>
      <p:sp>
        <p:nvSpPr>
          <p:cNvPr id="20173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17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017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1A1A17-E10E-4131-A10C-ADD614CEBBED}" type="slidenum">
              <a:rPr lang="en-US" smtClean="0"/>
              <a:pPr eaLnBrk="1" hangingPunct="1"/>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sz="1500" b="1" dirty="0" smtClean="0"/>
              <a:t>Controlled Access Zone:</a:t>
            </a:r>
          </a:p>
          <a:p>
            <a:pPr eaLnBrk="1" hangingPunct="1">
              <a:spcBef>
                <a:spcPct val="0"/>
              </a:spcBef>
              <a:buFontTx/>
              <a:buChar char="•"/>
              <a:defRPr/>
            </a:pPr>
            <a:r>
              <a:rPr lang="en-US" sz="1500" dirty="0" smtClean="0"/>
              <a:t>May only be used when employer demonstrates that conventional fall protection methods are not feasible or create a greater hazard.</a:t>
            </a:r>
          </a:p>
          <a:p>
            <a:pPr eaLnBrk="1" hangingPunct="1">
              <a:spcBef>
                <a:spcPct val="0"/>
              </a:spcBef>
              <a:buFontTx/>
              <a:buChar char="•"/>
              <a:defRPr/>
            </a:pPr>
            <a:r>
              <a:rPr lang="en-US" sz="1500" dirty="0" smtClean="0"/>
              <a:t>A fall protection plan needs to be developed.</a:t>
            </a:r>
          </a:p>
          <a:p>
            <a:pPr eaLnBrk="1" hangingPunct="1">
              <a:spcBef>
                <a:spcPct val="0"/>
              </a:spcBef>
              <a:buFontTx/>
              <a:buChar char="•"/>
              <a:defRPr/>
            </a:pPr>
            <a:r>
              <a:rPr lang="en-US" sz="1500" dirty="0" smtClean="0"/>
              <a:t>Shall be defined by a </a:t>
            </a:r>
            <a:r>
              <a:rPr lang="en-US" sz="1500" b="1" dirty="0" smtClean="0">
                <a:solidFill>
                  <a:srgbClr val="FFFF00"/>
                </a:solidFill>
              </a:rPr>
              <a:t>control line</a:t>
            </a:r>
            <a:r>
              <a:rPr lang="en-US" sz="1500" dirty="0" smtClean="0"/>
              <a:t> or by any other means that restricts access</a:t>
            </a:r>
          </a:p>
          <a:p>
            <a:pPr eaLnBrk="1" hangingPunct="1">
              <a:spcBef>
                <a:spcPct val="0"/>
              </a:spcBef>
              <a:buFontTx/>
              <a:buChar char="•"/>
              <a:defRPr/>
            </a:pPr>
            <a:endParaRPr lang="en-US" sz="1500" dirty="0" smtClean="0"/>
          </a:p>
          <a:p>
            <a:pPr eaLnBrk="1" hangingPunct="1">
              <a:spcBef>
                <a:spcPct val="0"/>
              </a:spcBef>
              <a:defRPr/>
            </a:pPr>
            <a:r>
              <a:rPr lang="en-US" sz="1500" b="1" dirty="0" smtClean="0"/>
              <a:t>Controlled Decking Zone: </a:t>
            </a:r>
          </a:p>
          <a:p>
            <a:pPr eaLnBrk="1" hangingPunct="1">
              <a:spcBef>
                <a:spcPct val="0"/>
              </a:spcBef>
              <a:buFontTx/>
              <a:buChar char="•"/>
              <a:defRPr/>
            </a:pPr>
            <a:r>
              <a:rPr lang="en-US" sz="1500" dirty="0" smtClean="0"/>
              <a:t>A CDZ can be established as a substitute for fall protection where metal decking is initially being installed and forms the </a:t>
            </a:r>
            <a:r>
              <a:rPr lang="en-US" sz="1500" b="1" dirty="0" smtClean="0"/>
              <a:t>leading edge</a:t>
            </a:r>
            <a:r>
              <a:rPr lang="en-US" sz="1500" dirty="0" smtClean="0"/>
              <a:t> of a work area </a:t>
            </a:r>
            <a:r>
              <a:rPr lang="en-US" sz="1500" b="1" dirty="0" smtClean="0"/>
              <a:t>over 15 and up to 30 feet</a:t>
            </a:r>
            <a:r>
              <a:rPr lang="en-US" sz="1500" dirty="0" smtClean="0"/>
              <a:t> above a lower level </a:t>
            </a:r>
          </a:p>
          <a:p>
            <a:pPr eaLnBrk="1" hangingPunct="1">
              <a:spcBef>
                <a:spcPct val="0"/>
              </a:spcBef>
              <a:buFontTx/>
              <a:buChar char="•"/>
              <a:defRPr/>
            </a:pPr>
            <a:r>
              <a:rPr lang="en-US" sz="1500" dirty="0" smtClean="0"/>
              <a:t>Used to control access to areas where leading edge and initial securement of metal deck and other operations connected with leading edge work are taking place.</a:t>
            </a:r>
          </a:p>
          <a:p>
            <a:pPr eaLnBrk="1" hangingPunct="1">
              <a:spcBef>
                <a:spcPct val="0"/>
              </a:spcBef>
              <a:buFontTx/>
              <a:buChar char="•"/>
              <a:defRPr/>
            </a:pPr>
            <a:r>
              <a:rPr lang="en-US" sz="1500" dirty="0" smtClean="0"/>
              <a:t>Boundaries of the CDZ must be marked by the use of </a:t>
            </a:r>
            <a:r>
              <a:rPr lang="en-US" sz="1500" b="1" dirty="0" smtClean="0">
                <a:solidFill>
                  <a:srgbClr val="FFFF00"/>
                </a:solidFill>
              </a:rPr>
              <a:t>control lines</a:t>
            </a:r>
            <a:r>
              <a:rPr lang="en-US" sz="1500" dirty="0" smtClean="0"/>
              <a:t> or the equivalent and must clearly designate the CDZ.</a:t>
            </a:r>
          </a:p>
          <a:p>
            <a:pPr eaLnBrk="1" hangingPunct="1">
              <a:spcBef>
                <a:spcPct val="0"/>
              </a:spcBef>
              <a:buFontTx/>
              <a:buChar char="•"/>
              <a:defRPr/>
            </a:pPr>
            <a:r>
              <a:rPr lang="en-US" sz="1500" dirty="0" smtClean="0"/>
              <a:t>Be no more than </a:t>
            </a:r>
            <a:r>
              <a:rPr lang="en-US" sz="1500" b="1" dirty="0" smtClean="0"/>
              <a:t>90 feet wide and 90 feet deep</a:t>
            </a:r>
            <a:r>
              <a:rPr lang="en-US" sz="1500" dirty="0" smtClean="0"/>
              <a:t> from any leading edge </a:t>
            </a:r>
          </a:p>
          <a:p>
            <a:pPr eaLnBrk="1" hangingPunct="1">
              <a:spcBef>
                <a:spcPct val="0"/>
              </a:spcBef>
              <a:buFontTx/>
              <a:buChar char="•"/>
              <a:defRPr/>
            </a:pPr>
            <a:r>
              <a:rPr lang="en-US" sz="1500" dirty="0" smtClean="0"/>
              <a:t>Not exceed </a:t>
            </a:r>
            <a:r>
              <a:rPr lang="en-US" sz="1500" b="1" dirty="0" smtClean="0"/>
              <a:t>3,000 square feet</a:t>
            </a:r>
            <a:r>
              <a:rPr lang="en-US" sz="1500" dirty="0" smtClean="0"/>
              <a:t> of unsecured decking</a:t>
            </a:r>
          </a:p>
          <a:p>
            <a:pPr eaLnBrk="1" hangingPunct="1">
              <a:spcBef>
                <a:spcPct val="0"/>
              </a:spcBef>
              <a:buFontTx/>
              <a:buChar char="•"/>
              <a:defRPr/>
            </a:pPr>
            <a:r>
              <a:rPr lang="en-US" sz="1500" dirty="0" smtClean="0"/>
              <a:t>Have designated and clearly marked </a:t>
            </a:r>
            <a:r>
              <a:rPr lang="en-US" sz="1500" b="1" dirty="0" smtClean="0"/>
              <a:t>boundaries with control lines</a:t>
            </a:r>
            <a:r>
              <a:rPr lang="en-US" sz="1500" dirty="0" smtClean="0"/>
              <a:t> or the equivalent</a:t>
            </a:r>
          </a:p>
          <a:p>
            <a:pPr eaLnBrk="1" hangingPunct="1">
              <a:spcBef>
                <a:spcPct val="0"/>
              </a:spcBef>
              <a:defRPr/>
            </a:pPr>
            <a:r>
              <a:rPr lang="en-US" dirty="0" smtClean="0"/>
              <a:t/>
            </a:r>
            <a:br>
              <a:rPr lang="en-US" dirty="0" smtClean="0"/>
            </a:br>
            <a:r>
              <a:rPr lang="en-US" dirty="0" smtClean="0"/>
              <a:t> </a:t>
            </a:r>
            <a:br>
              <a:rPr lang="en-US" dirty="0" smtClean="0"/>
            </a:br>
            <a:r>
              <a:rPr lang="en-US" dirty="0" smtClean="0"/>
              <a:t/>
            </a:r>
            <a:br>
              <a:rPr lang="en-US" dirty="0" smtClean="0"/>
            </a:br>
            <a:endParaRPr lang="en-US" dirty="0" smtClean="0"/>
          </a:p>
          <a:p>
            <a:pPr eaLnBrk="1" hangingPunct="1">
              <a:spcBef>
                <a:spcPct val="0"/>
              </a:spcBef>
              <a:defRPr/>
            </a:pPr>
            <a:endParaRPr lang="en-US" dirty="0"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03A616-7561-4213-A4CF-18B49A51C5AD}" type="slidenum">
              <a:rPr lang="en-US" smtClean="0"/>
              <a:pPr eaLnBrk="1" hangingPunct="1"/>
              <a:t>52</a:t>
            </a:fld>
            <a:endParaRPr lang="en-US" smtClean="0"/>
          </a:p>
        </p:txBody>
      </p:sp>
      <p:sp>
        <p:nvSpPr>
          <p:cNvPr id="2027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275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Control Lines:</a:t>
            </a:r>
          </a:p>
          <a:p>
            <a:pPr eaLnBrk="1" hangingPunct="1"/>
            <a:endParaRPr lang="en-US" b="1" smtClean="0"/>
          </a:p>
          <a:p>
            <a:pPr eaLnBrk="1" hangingPunct="1">
              <a:buFontTx/>
              <a:buChar char="•"/>
            </a:pPr>
            <a:r>
              <a:rPr lang="en-US" smtClean="0"/>
              <a:t>Must control access to a specific work area</a:t>
            </a:r>
          </a:p>
          <a:p>
            <a:pPr eaLnBrk="1" hangingPunct="1">
              <a:buFontTx/>
              <a:buChar char="•"/>
            </a:pPr>
            <a:r>
              <a:rPr lang="en-US" smtClean="0"/>
              <a:t>Serve as visual warning/be highly visible</a:t>
            </a:r>
          </a:p>
          <a:p>
            <a:pPr eaLnBrk="1" hangingPunct="1">
              <a:buFontTx/>
              <a:buChar char="•"/>
            </a:pPr>
            <a:r>
              <a:rPr lang="en-US" smtClean="0"/>
              <a:t>Must clearly demarcate the boundaries of the CAZ or CDZ</a:t>
            </a:r>
          </a:p>
          <a:p>
            <a:pPr eaLnBrk="1" hangingPunct="1">
              <a:buFontTx/>
              <a:buChar char="•"/>
            </a:pPr>
            <a:r>
              <a:rPr lang="en-US" u="sng" smtClean="0"/>
              <a:t>Recommended</a:t>
            </a:r>
            <a:r>
              <a:rPr lang="en-US" smtClean="0"/>
              <a:t> to have a tensile strength of 200 lbs (1926 Subpart M, Appendix D)</a:t>
            </a:r>
          </a:p>
          <a:p>
            <a:pPr eaLnBrk="1" hangingPunct="1">
              <a:buFontTx/>
              <a:buChar char="•"/>
            </a:pPr>
            <a:r>
              <a:rPr lang="en-US" smtClean="0"/>
              <a:t>Not a rigid, physical barrier</a:t>
            </a:r>
          </a:p>
          <a:p>
            <a:pPr eaLnBrk="1" hangingPunct="1"/>
            <a:endParaRPr lang="en-US" smtClean="0"/>
          </a:p>
          <a:p>
            <a:pPr eaLnBrk="1" hangingPunct="1">
              <a:buFontTx/>
              <a:buChar char="•"/>
            </a:pPr>
            <a:r>
              <a:rPr lang="en-US" b="1" smtClean="0"/>
              <a:t>Not the same as a </a:t>
            </a:r>
            <a:r>
              <a:rPr lang="en-US" b="1" smtClean="0">
                <a:solidFill>
                  <a:srgbClr val="FFC000"/>
                </a:solidFill>
              </a:rPr>
              <a:t>Warning Line!</a:t>
            </a:r>
          </a:p>
          <a:p>
            <a:pPr eaLnBrk="1" hangingPunct="1"/>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83AC33-999F-4EBA-ACA4-1A1035A7DC09}" type="slidenum">
              <a:rPr lang="en-US" smtClean="0"/>
              <a:pPr eaLnBrk="1" hangingPunct="1"/>
              <a:t>53</a:t>
            </a:fld>
            <a:endParaRPr lang="en-US" smtClean="0"/>
          </a:p>
        </p:txBody>
      </p:sp>
      <p:sp>
        <p:nvSpPr>
          <p:cNvPr id="2037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378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200000"/>
              </a:lnSpc>
            </a:pPr>
            <a:r>
              <a:rPr lang="en-US" b="1" smtClean="0"/>
              <a:t>Warning Line:</a:t>
            </a:r>
          </a:p>
          <a:p>
            <a:pPr eaLnBrk="1" hangingPunct="1">
              <a:lnSpc>
                <a:spcPct val="200000"/>
              </a:lnSpc>
            </a:pPr>
            <a:endParaRPr lang="en-US" b="1" smtClean="0"/>
          </a:p>
          <a:p>
            <a:pPr eaLnBrk="1" hangingPunct="1">
              <a:lnSpc>
                <a:spcPct val="200000"/>
              </a:lnSpc>
              <a:buFontTx/>
              <a:buChar char="•"/>
            </a:pPr>
            <a:r>
              <a:rPr lang="en-US" smtClean="0"/>
              <a:t>They provide direct physical contact with employees.</a:t>
            </a:r>
          </a:p>
          <a:p>
            <a:pPr eaLnBrk="1" hangingPunct="1">
              <a:lnSpc>
                <a:spcPct val="200000"/>
              </a:lnSpc>
              <a:buFontTx/>
              <a:buChar char="•"/>
            </a:pPr>
            <a:r>
              <a:rPr lang="en-US" u="sng" smtClean="0"/>
              <a:t>Must</a:t>
            </a:r>
            <a:r>
              <a:rPr lang="en-US" smtClean="0"/>
              <a:t> have a minimum tensile strength of 500 pounds [see §1926.502(f)(2)(iv)] </a:t>
            </a:r>
          </a:p>
          <a:p>
            <a:pPr eaLnBrk="1" hangingPunct="1">
              <a:lnSpc>
                <a:spcPct val="200000"/>
              </a:lnSpc>
              <a:buFontTx/>
              <a:buChar char="•"/>
            </a:pPr>
            <a:r>
              <a:rPr lang="en-US" u="sng" smtClean="0"/>
              <a:t>Must</a:t>
            </a:r>
            <a:r>
              <a:rPr lang="en-US" smtClean="0"/>
              <a:t> be "substantially stronger and more rigid than a system whose primary function is to limit access by a visual warning"  (control line)</a:t>
            </a:r>
          </a:p>
          <a:p>
            <a:pPr eaLnBrk="1" hangingPunct="1"/>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750018-C996-4CEC-99DC-6D8002492887}" type="slidenum">
              <a:rPr lang="en-US" smtClean="0"/>
              <a:pPr eaLnBrk="1" hangingPunct="1"/>
              <a:t>54</a:t>
            </a:fld>
            <a:endParaRPr lang="en-US" smtClean="0"/>
          </a:p>
        </p:txBody>
      </p:sp>
      <p:sp>
        <p:nvSpPr>
          <p:cNvPr id="204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48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Comment on the two images</a:t>
            </a:r>
          </a:p>
          <a:p>
            <a:endParaRPr lang="en-US" smtClean="0"/>
          </a:p>
          <a:p>
            <a:r>
              <a:rPr lang="en-US" smtClean="0"/>
              <a:t>Mention that for use of equipment/machinery, the minimum distance from leading edge will increment from 6 to 10 feet. </a:t>
            </a:r>
          </a:p>
          <a:p>
            <a:endParaRPr lang="en-US" smtClean="0"/>
          </a:p>
          <a:p>
            <a:r>
              <a:rPr lang="en-US" smtClean="0"/>
              <a:t>Indicate the use of sandbags for base support of the stanchion (vertical posts)</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5AD2C2-86F1-44E5-B7F1-83A26C915A83}" type="slidenum">
              <a:rPr lang="en-US" smtClean="0"/>
              <a:pPr eaLnBrk="1" hangingPunct="1"/>
              <a:t>55</a:t>
            </a:fld>
            <a:endParaRPr lang="en-US" smtClean="0"/>
          </a:p>
        </p:txBody>
      </p:sp>
      <p:sp>
        <p:nvSpPr>
          <p:cNvPr id="2058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583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Discuss the duties of the safety monitor</a:t>
            </a:r>
          </a:p>
          <a:p>
            <a:pPr eaLnBrk="1" hangingPunct="1"/>
            <a:endParaRPr lang="en-US" smtClean="0"/>
          </a:p>
          <a:p>
            <a:pPr eaLnBrk="1" hangingPunct="1"/>
            <a:r>
              <a:rPr lang="en-US" smtClean="0"/>
              <a:t>Cannot be used at all times.</a:t>
            </a: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F96923-75B2-40CE-AF97-CF52139BBC9F}" type="slidenum">
              <a:rPr lang="en-US" smtClean="0"/>
              <a:pPr eaLnBrk="1" hangingPunct="1"/>
              <a:t>56</a:t>
            </a:fld>
            <a:endParaRPr lang="en-US" smtClean="0"/>
          </a:p>
        </p:txBody>
      </p:sp>
      <p:sp>
        <p:nvSpPr>
          <p:cNvPr id="20685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685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Are the workers doing the right thing? Are they protected correctly?</a:t>
            </a: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369B91-49F3-4EED-909A-CAF8768383F1}" type="slidenum">
              <a:rPr lang="en-US" smtClean="0"/>
              <a:pPr eaLnBrk="1" hangingPunct="1"/>
              <a:t>57</a:t>
            </a:fld>
            <a:endParaRPr lang="en-US" smtClean="0"/>
          </a:p>
        </p:txBody>
      </p:sp>
      <p:sp>
        <p:nvSpPr>
          <p:cNvPr id="20787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787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Ask the class what do they see wrong in this image.  </a:t>
            </a:r>
          </a:p>
          <a:p>
            <a:pPr eaLnBrk="1" hangingPunct="1"/>
            <a:endParaRPr lang="en-US" smtClean="0"/>
          </a:p>
          <a:p>
            <a:pPr eaLnBrk="1" hangingPunct="1"/>
            <a:r>
              <a:rPr lang="en-US" smtClean="0"/>
              <a:t>How would they do it better and safer.</a:t>
            </a: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A901406-187C-45F0-BFB5-77A0F1358691}" type="slidenum">
              <a:rPr lang="en-US" smtClean="0"/>
              <a:pPr eaLnBrk="1" hangingPunct="1"/>
              <a:t>58</a:t>
            </a:fld>
            <a:endParaRPr lang="en-US" smtClean="0"/>
          </a:p>
        </p:txBody>
      </p:sp>
      <p:sp>
        <p:nvSpPr>
          <p:cNvPr id="2089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890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Scaffolds.  Lady Liberty during its 1980’s renovation. From 1984-1986.</a:t>
            </a:r>
          </a:p>
        </p:txBody>
      </p:sp>
      <p:sp>
        <p:nvSpPr>
          <p:cNvPr id="2099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099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0992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67450B-E0AA-4C7E-8014-3D16970BB1F5}" type="slidenum">
              <a:rPr lang="en-US" smtClean="0"/>
              <a:pPr eaLnBrk="1" hangingPunct="1"/>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Objectives:</a:t>
            </a:r>
          </a:p>
          <a:p>
            <a:pPr eaLnBrk="1" hangingPunct="1">
              <a:spcBef>
                <a:spcPct val="0"/>
              </a:spcBef>
            </a:pPr>
            <a:endParaRPr lang="en-US" smtClean="0"/>
          </a:p>
          <a:p>
            <a:pPr eaLnBrk="1" hangingPunct="1">
              <a:spcBef>
                <a:spcPct val="0"/>
              </a:spcBef>
            </a:pPr>
            <a:r>
              <a:rPr lang="en-US" smtClean="0"/>
              <a:t>Indicated each objective on its own.</a:t>
            </a:r>
          </a:p>
          <a:p>
            <a:pPr eaLnBrk="1" hangingPunct="1">
              <a:spcBef>
                <a:spcPct val="0"/>
              </a:spcBef>
            </a:pPr>
            <a:r>
              <a:rPr lang="en-US" smtClean="0"/>
              <a:t>Mention if there will be any practical approach to the objective</a:t>
            </a:r>
          </a:p>
          <a:p>
            <a:pPr eaLnBrk="1" hangingPunct="1">
              <a:spcBef>
                <a:spcPct val="0"/>
              </a:spcBef>
            </a:pPr>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EBC978-AC11-43F1-AAF9-ED88D597D7D2}" type="slidenum">
              <a:rPr lang="en-US" smtClean="0"/>
              <a:pPr eaLnBrk="1" hangingPunct="1"/>
              <a:t>6</a:t>
            </a:fld>
            <a:endParaRPr lang="en-US" smtClean="0"/>
          </a:p>
        </p:txBody>
      </p:sp>
      <p:sp>
        <p:nvSpPr>
          <p:cNvPr id="15565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565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2310AC-D771-4031-AD77-CA1C7D7D45AD}" type="slidenum">
              <a:rPr lang="en-US" smtClean="0"/>
              <a:pPr eaLnBrk="1" hangingPunct="1"/>
              <a:t>60</a:t>
            </a:fld>
            <a:endParaRPr lang="en-US" smtClean="0"/>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xfrm>
            <a:off x="974725" y="4560888"/>
            <a:ext cx="5689600"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Supported scaffold</a:t>
            </a:r>
            <a:r>
              <a:rPr lang="en-US" smtClean="0"/>
              <a:t> - one or more platforms supported by outrigger beams, brackets, poles, legs, uprights, posts, frames, or similar rigid support.</a:t>
            </a:r>
          </a:p>
          <a:p>
            <a:pPr eaLnBrk="1" hangingPunct="1">
              <a:spcBef>
                <a:spcPct val="0"/>
              </a:spcBef>
            </a:pPr>
            <a:endParaRPr lang="en-US" smtClean="0"/>
          </a:p>
          <a:p>
            <a:pPr eaLnBrk="1" hangingPunct="1">
              <a:spcBef>
                <a:spcPct val="0"/>
              </a:spcBef>
            </a:pPr>
            <a:r>
              <a:rPr lang="en-US" b="1" smtClean="0"/>
              <a:t>Suspension scaffold</a:t>
            </a:r>
            <a:r>
              <a:rPr lang="en-US" smtClean="0"/>
              <a:t> - one or more platforms suspended by ropes or other non-rigid means from an overhead structure(s)</a:t>
            </a:r>
          </a:p>
          <a:p>
            <a:pPr eaLnBrk="1" hangingPunct="1">
              <a:spcBef>
                <a:spcPct val="0"/>
              </a:spcBef>
            </a:pPr>
            <a:endParaRPr lang="en-US" smtClean="0"/>
          </a:p>
          <a:p>
            <a:pPr eaLnBrk="1" hangingPunct="1">
              <a:spcBef>
                <a:spcPct val="0"/>
              </a:spcBef>
            </a:pPr>
            <a:r>
              <a:rPr lang="en-US" b="1" smtClean="0"/>
              <a:t>Aerial lifts</a:t>
            </a:r>
            <a:r>
              <a:rPr lang="en-US" smtClean="0"/>
              <a:t> – Vehicle-mounted devices used to get a worker to an elevated position, — referred to as “cherry pickers” or “boom trucks”</a:t>
            </a:r>
          </a:p>
        </p:txBody>
      </p:sp>
      <p:sp>
        <p:nvSpPr>
          <p:cNvPr id="2109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1095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Review the different types of configurations for supported scaffolds. </a:t>
            </a:r>
          </a:p>
          <a:p>
            <a:pPr eaLnBrk="1" hangingPunct="1">
              <a:spcBef>
                <a:spcPct val="0"/>
              </a:spcBef>
            </a:pPr>
            <a:endParaRPr lang="en-US" smtClean="0"/>
          </a:p>
          <a:p>
            <a:pPr eaLnBrk="1" hangingPunct="1">
              <a:spcBef>
                <a:spcPct val="0"/>
              </a:spcBef>
              <a:buFontTx/>
              <a:buChar char="•"/>
            </a:pPr>
            <a:r>
              <a:rPr lang="en-US" smtClean="0"/>
              <a:t>Ask the class if they are familiar with any of the scaffolds in the image.</a:t>
            </a:r>
          </a:p>
        </p:txBody>
      </p:sp>
      <p:sp>
        <p:nvSpPr>
          <p:cNvPr id="2119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119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119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F98C54-99B6-43E0-B547-B4D198F9AFB3}" type="slidenum">
              <a:rPr lang="en-US" smtClean="0"/>
              <a:pPr eaLnBrk="1" hangingPunct="1"/>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Review the different types of configurations for suspended scaffolds. </a:t>
            </a:r>
          </a:p>
          <a:p>
            <a:pPr eaLnBrk="1" hangingPunct="1">
              <a:spcBef>
                <a:spcPct val="0"/>
              </a:spcBef>
            </a:pPr>
            <a:endParaRPr lang="en-US" smtClean="0"/>
          </a:p>
          <a:p>
            <a:pPr eaLnBrk="1" hangingPunct="1">
              <a:spcBef>
                <a:spcPct val="0"/>
              </a:spcBef>
              <a:buFontTx/>
              <a:buChar char="•"/>
            </a:pPr>
            <a:r>
              <a:rPr lang="en-US" smtClean="0"/>
              <a:t>Ask the class if they are familiar with any of the scaffolds in the image.</a:t>
            </a:r>
          </a:p>
          <a:p>
            <a:pPr eaLnBrk="1" hangingPunct="1">
              <a:spcBef>
                <a:spcPct val="0"/>
              </a:spcBef>
            </a:pPr>
            <a:endParaRPr lang="en-US" smtClean="0"/>
          </a:p>
        </p:txBody>
      </p:sp>
      <p:sp>
        <p:nvSpPr>
          <p:cNvPr id="2129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129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129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868275-821D-4F55-B1AC-BC4145CE320A}" type="slidenum">
              <a:rPr lang="en-US" smtClean="0"/>
              <a:pPr eaLnBrk="1" hangingPunct="1"/>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A suspended scaffold.</a:t>
            </a:r>
          </a:p>
          <a:p>
            <a:pPr eaLnBrk="1" hangingPunct="1">
              <a:spcBef>
                <a:spcPct val="0"/>
              </a:spcBef>
              <a:buFontTx/>
              <a:buChar char="•"/>
            </a:pPr>
            <a:endParaRPr lang="en-US" smtClean="0"/>
          </a:p>
          <a:p>
            <a:pPr eaLnBrk="1" hangingPunct="1">
              <a:spcBef>
                <a:spcPct val="0"/>
              </a:spcBef>
              <a:buFontTx/>
              <a:buChar char="•"/>
            </a:pPr>
            <a:r>
              <a:rPr lang="en-US" smtClean="0"/>
              <a:t>On suspended scaffolds each worker needs to have his own separate lifeline.</a:t>
            </a:r>
          </a:p>
          <a:p>
            <a:pPr eaLnBrk="1" hangingPunct="1">
              <a:spcBef>
                <a:spcPct val="0"/>
              </a:spcBef>
              <a:buFontTx/>
              <a:buChar char="•"/>
            </a:pPr>
            <a:endParaRPr lang="en-US" smtClean="0"/>
          </a:p>
          <a:p>
            <a:pPr eaLnBrk="1" hangingPunct="1">
              <a:spcBef>
                <a:spcPct val="0"/>
              </a:spcBef>
              <a:buFontTx/>
              <a:buChar char="•"/>
            </a:pPr>
            <a:r>
              <a:rPr lang="en-US" smtClean="0"/>
              <a:t>Lifeline cannot be attached to scaffold.</a:t>
            </a:r>
          </a:p>
        </p:txBody>
      </p:sp>
      <p:sp>
        <p:nvSpPr>
          <p:cNvPr id="21402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1402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140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0C861E-9B17-4D17-B694-144837A7BF1B}" type="slidenum">
              <a:rPr lang="en-US" smtClean="0"/>
              <a:pPr eaLnBrk="1" hangingPunct="1"/>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Are aerials lifts scaffolds?  Yes they are.  Mobile Platforms.</a:t>
            </a:r>
          </a:p>
          <a:p>
            <a:pPr eaLnBrk="1" hangingPunct="1">
              <a:spcBef>
                <a:spcPct val="0"/>
              </a:spcBef>
              <a:buFontTx/>
              <a:buChar char="•"/>
            </a:pPr>
            <a:endParaRPr lang="en-US" smtClean="0"/>
          </a:p>
          <a:p>
            <a:pPr eaLnBrk="1" hangingPunct="1">
              <a:spcBef>
                <a:spcPct val="0"/>
              </a:spcBef>
              <a:buFontTx/>
              <a:buChar char="•"/>
            </a:pPr>
            <a:r>
              <a:rPr lang="en-US" smtClean="0"/>
              <a:t>What is wrong with these 2 pictures?</a:t>
            </a:r>
          </a:p>
          <a:p>
            <a:pPr eaLnBrk="1" hangingPunct="1">
              <a:spcBef>
                <a:spcPct val="0"/>
              </a:spcBef>
              <a:buFontTx/>
              <a:buChar char="•"/>
            </a:pPr>
            <a:endParaRPr lang="en-US" smtClean="0"/>
          </a:p>
          <a:p>
            <a:pPr eaLnBrk="1" hangingPunct="1">
              <a:spcBef>
                <a:spcPct val="0"/>
              </a:spcBef>
              <a:buFontTx/>
              <a:buChar char="•"/>
            </a:pPr>
            <a:r>
              <a:rPr lang="en-US" smtClean="0"/>
              <a:t>What can happen to these workers?  How would you do it?</a:t>
            </a:r>
          </a:p>
        </p:txBody>
      </p:sp>
      <p:sp>
        <p:nvSpPr>
          <p:cNvPr id="2150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150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150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ACDB6C-415F-4C11-A521-BB2F8D863810}" type="slidenum">
              <a:rPr lang="en-US" smtClean="0"/>
              <a:pPr eaLnBrk="1" hangingPunct="1"/>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63C253-1765-421A-BAE0-AD74322C0D4B}" type="slidenum">
              <a:rPr lang="en-US" smtClean="0"/>
              <a:pPr eaLnBrk="1" hangingPunct="1"/>
              <a:t>65</a:t>
            </a:fld>
            <a:endParaRPr lang="en-US" smtClean="0"/>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xfrm>
            <a:off x="0" y="4560888"/>
            <a:ext cx="6827838"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buFont typeface="Wingdings" pitchFamily="2" charset="2"/>
              <a:buNone/>
            </a:pPr>
            <a:r>
              <a:rPr lang="en-US" b="1" smtClean="0"/>
              <a:t>Falls may occur:</a:t>
            </a:r>
          </a:p>
          <a:p>
            <a:pPr lvl="1" eaLnBrk="1" hangingPunct="1">
              <a:spcBef>
                <a:spcPct val="0"/>
              </a:spcBef>
              <a:buFont typeface="Wingdings" pitchFamily="2" charset="2"/>
              <a:buNone/>
            </a:pPr>
            <a:endParaRPr lang="en-US" sz="1100" b="1" smtClean="0"/>
          </a:p>
          <a:p>
            <a:pPr lvl="1" eaLnBrk="1" hangingPunct="1">
              <a:lnSpc>
                <a:spcPct val="90000"/>
              </a:lnSpc>
              <a:spcBef>
                <a:spcPct val="40000"/>
              </a:spcBef>
              <a:buClr>
                <a:srgbClr val="F2FE04"/>
              </a:buClr>
              <a:buSzPct val="115000"/>
              <a:buFontTx/>
              <a:buChar char="•"/>
            </a:pPr>
            <a:r>
              <a:rPr lang="en-US" smtClean="0"/>
              <a:t>  While climbing on or off the scaffold</a:t>
            </a:r>
          </a:p>
          <a:p>
            <a:pPr lvl="1" eaLnBrk="1" hangingPunct="1">
              <a:lnSpc>
                <a:spcPct val="90000"/>
              </a:lnSpc>
              <a:spcBef>
                <a:spcPct val="40000"/>
              </a:spcBef>
              <a:buClr>
                <a:srgbClr val="F2FE04"/>
              </a:buClr>
              <a:buSzPct val="115000"/>
              <a:buFontTx/>
              <a:buChar char="•"/>
            </a:pPr>
            <a:r>
              <a:rPr lang="en-US" smtClean="0"/>
              <a:t>  Working on unguarded scaffold platforms</a:t>
            </a:r>
          </a:p>
          <a:p>
            <a:pPr lvl="1" eaLnBrk="1" hangingPunct="1">
              <a:lnSpc>
                <a:spcPct val="90000"/>
              </a:lnSpc>
              <a:spcBef>
                <a:spcPct val="40000"/>
              </a:spcBef>
              <a:buClr>
                <a:srgbClr val="F2FE04"/>
              </a:buClr>
              <a:buSzPct val="115000"/>
              <a:buFontTx/>
              <a:buChar char="•"/>
            </a:pPr>
            <a:r>
              <a:rPr lang="en-US" smtClean="0"/>
              <a:t>  When scaffold platforms or planks fail</a:t>
            </a:r>
          </a:p>
          <a:p>
            <a:pPr lvl="1" eaLnBrk="1" hangingPunct="1">
              <a:spcBef>
                <a:spcPct val="0"/>
              </a:spcBef>
              <a:buFont typeface="Wingdings" pitchFamily="2" charset="2"/>
              <a:buNone/>
            </a:pPr>
            <a:endParaRPr lang="en-US" sz="1100" b="1" smtClean="0"/>
          </a:p>
          <a:p>
            <a:pPr lvl="1" eaLnBrk="1" hangingPunct="1">
              <a:spcBef>
                <a:spcPct val="0"/>
              </a:spcBef>
              <a:buFont typeface="Wingdings" pitchFamily="2" charset="2"/>
              <a:buNone/>
            </a:pPr>
            <a:r>
              <a:rPr lang="en-US" sz="1100" b="1" smtClean="0"/>
              <a:t>What is wrong with this picture?</a:t>
            </a:r>
          </a:p>
          <a:p>
            <a:pPr lvl="2" eaLnBrk="1" hangingPunct="1">
              <a:spcBef>
                <a:spcPct val="0"/>
              </a:spcBef>
              <a:buFont typeface="Wingdings" pitchFamily="2" charset="2"/>
              <a:buNone/>
            </a:pPr>
            <a:endParaRPr lang="en-US" sz="1100" b="1" smtClean="0"/>
          </a:p>
          <a:p>
            <a:pPr lvl="2" eaLnBrk="1" hangingPunct="1">
              <a:spcBef>
                <a:spcPct val="0"/>
              </a:spcBef>
              <a:buFont typeface="Wingdings" pitchFamily="2" charset="2"/>
              <a:buNone/>
            </a:pPr>
            <a:endParaRPr lang="en-US" sz="1100" smtClean="0"/>
          </a:p>
        </p:txBody>
      </p:sp>
      <p:sp>
        <p:nvSpPr>
          <p:cNvPr id="2160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1607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mtClean="0">
                <a:cs typeface="Times New Roman" pitchFamily="18" charset="0"/>
              </a:rPr>
              <a:t>Install guardrail systems along all open sides and ends of platforms.</a:t>
            </a:r>
          </a:p>
          <a:p>
            <a:pPr eaLnBrk="1" hangingPunct="1"/>
            <a:endParaRPr lang="en-US" smtClean="0">
              <a:cs typeface="Times New Roman" pitchFamily="18" charset="0"/>
            </a:endParaRPr>
          </a:p>
          <a:p>
            <a:pPr eaLnBrk="1" hangingPunct="1">
              <a:buFontTx/>
              <a:buChar char="•"/>
            </a:pPr>
            <a:r>
              <a:rPr lang="en-US" smtClean="0">
                <a:cs typeface="Times New Roman" pitchFamily="18" charset="0"/>
              </a:rPr>
              <a:t>Personal fall arrest system should be used on scaffolds higher than 10 feet.</a:t>
            </a:r>
          </a:p>
          <a:p>
            <a:pPr eaLnBrk="1" hangingPunct="1">
              <a:spcBef>
                <a:spcPct val="0"/>
              </a:spcBef>
            </a:pPr>
            <a:endParaRPr lang="en-US" smtClean="0"/>
          </a:p>
        </p:txBody>
      </p:sp>
      <p:sp>
        <p:nvSpPr>
          <p:cNvPr id="2170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170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170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54E707-5182-43D2-B625-B84776C18108}" type="slidenum">
              <a:rPr lang="en-US" smtClean="0"/>
              <a:pPr eaLnBrk="1" hangingPunct="1"/>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buFontTx/>
              <a:buChar char="•"/>
            </a:pPr>
            <a:r>
              <a:rPr lang="en-US" smtClean="0">
                <a:cs typeface="Times New Roman" pitchFamily="18" charset="0"/>
              </a:rPr>
              <a:t>Height of the scaffold should not be more than four times its minimum base dimension unless guys, ties, or braces are used. </a:t>
            </a:r>
          </a:p>
          <a:p>
            <a:pPr marL="0" lvl="1" eaLnBrk="1" hangingPunct="1">
              <a:spcBef>
                <a:spcPct val="0"/>
              </a:spcBef>
              <a:buFontTx/>
              <a:buChar char="•"/>
            </a:pPr>
            <a:endParaRPr lang="en-US" smtClean="0">
              <a:cs typeface="Times New Roman" pitchFamily="18" charset="0"/>
            </a:endParaRPr>
          </a:p>
          <a:p>
            <a:pPr marL="0" lvl="1" eaLnBrk="1" hangingPunct="1">
              <a:spcBef>
                <a:spcPct val="0"/>
              </a:spcBef>
              <a:buFontTx/>
              <a:buChar char="•"/>
            </a:pPr>
            <a:r>
              <a:rPr lang="en-US" smtClean="0">
                <a:cs typeface="Times New Roman" pitchFamily="18" charset="0"/>
              </a:rPr>
              <a:t>Do not work on snow or ice covered platforms during storms or high winds.</a:t>
            </a:r>
          </a:p>
          <a:p>
            <a:pPr marL="481013" lvl="2" eaLnBrk="1" hangingPunct="1">
              <a:spcBef>
                <a:spcPct val="0"/>
              </a:spcBef>
              <a:buFontTx/>
              <a:buChar char="•"/>
            </a:pPr>
            <a:r>
              <a:rPr lang="en-US" smtClean="0">
                <a:cs typeface="Times New Roman" pitchFamily="18" charset="0"/>
              </a:rPr>
              <a:t>What can happen if you do?</a:t>
            </a:r>
          </a:p>
          <a:p>
            <a:pPr marL="963613" lvl="3" eaLnBrk="1" hangingPunct="1">
              <a:spcBef>
                <a:spcPct val="0"/>
              </a:spcBef>
              <a:buFontTx/>
              <a:buChar char="•"/>
            </a:pPr>
            <a:r>
              <a:rPr lang="en-US" smtClean="0">
                <a:cs typeface="Times New Roman" pitchFamily="18" charset="0"/>
              </a:rPr>
              <a:t>Slips, falls, flying projectiles </a:t>
            </a:r>
          </a:p>
          <a:p>
            <a:pPr marL="0" lvl="1" eaLnBrk="1" hangingPunct="1">
              <a:spcBef>
                <a:spcPct val="0"/>
              </a:spcBef>
              <a:buFontTx/>
              <a:buChar char="•"/>
            </a:pPr>
            <a:endParaRPr lang="en-US" smtClean="0">
              <a:cs typeface="Times New Roman" pitchFamily="18" charset="0"/>
            </a:endParaRPr>
          </a:p>
          <a:p>
            <a:pPr eaLnBrk="1" hangingPunct="1">
              <a:spcBef>
                <a:spcPct val="0"/>
              </a:spcBef>
            </a:pPr>
            <a:endParaRPr lang="en-US" smtClean="0"/>
          </a:p>
        </p:txBody>
      </p:sp>
      <p:sp>
        <p:nvSpPr>
          <p:cNvPr id="2181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181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181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A4ACC7-2C42-4DA1-AD3B-AC7A695424CC}" type="slidenum">
              <a:rPr lang="en-US" smtClean="0"/>
              <a:pPr eaLnBrk="1" hangingPunct="1"/>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Scaffolds need to:</a:t>
            </a:r>
          </a:p>
          <a:p>
            <a:pPr eaLnBrk="1" hangingPunct="1"/>
            <a:endParaRPr lang="en-US" smtClean="0"/>
          </a:p>
          <a:p>
            <a:pPr eaLnBrk="1" hangingPunct="1">
              <a:buFontTx/>
              <a:buChar char="•"/>
            </a:pPr>
            <a:r>
              <a:rPr lang="en-US" smtClean="0"/>
              <a:t>Be on a firm foundation with base plates</a:t>
            </a:r>
          </a:p>
          <a:p>
            <a:pPr eaLnBrk="1" hangingPunct="1">
              <a:buFontTx/>
              <a:buChar char="•"/>
            </a:pPr>
            <a:r>
              <a:rPr lang="en-US" smtClean="0"/>
              <a:t>Be plumb, square and adequately braced</a:t>
            </a:r>
          </a:p>
          <a:p>
            <a:pPr eaLnBrk="1" hangingPunct="1">
              <a:buFontTx/>
              <a:buChar char="•"/>
            </a:pPr>
            <a:r>
              <a:rPr lang="en-US" smtClean="0"/>
              <a:t>Have a fully planked work deck</a:t>
            </a:r>
          </a:p>
          <a:p>
            <a:pPr eaLnBrk="1" hangingPunct="1">
              <a:spcBef>
                <a:spcPct val="0"/>
              </a:spcBef>
            </a:pPr>
            <a:endParaRPr lang="en-US" smtClean="0"/>
          </a:p>
        </p:txBody>
      </p:sp>
      <p:sp>
        <p:nvSpPr>
          <p:cNvPr id="2191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191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191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6ED7C4-38B0-43A5-991E-3FEBEAC8345A}" type="slidenum">
              <a:rPr lang="en-US" smtClean="0"/>
              <a:pPr eaLnBrk="1" hangingPunct="1"/>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cs typeface="Times New Roman" pitchFamily="18" charset="0"/>
              </a:rPr>
              <a:t>Avoiding Falls</a:t>
            </a:r>
          </a:p>
          <a:p>
            <a:pPr marL="0" lvl="1" eaLnBrk="1" hangingPunct="1">
              <a:spcBef>
                <a:spcPct val="0"/>
              </a:spcBef>
              <a:buFontTx/>
              <a:buChar char="•"/>
            </a:pPr>
            <a:r>
              <a:rPr lang="en-US" smtClean="0">
                <a:cs typeface="Times New Roman" pitchFamily="18" charset="0"/>
              </a:rPr>
              <a:t>Planks must be at least 18 inches wide.</a:t>
            </a:r>
          </a:p>
          <a:p>
            <a:pPr marL="0" lvl="1" eaLnBrk="1" hangingPunct="1">
              <a:spcBef>
                <a:spcPct val="0"/>
              </a:spcBef>
              <a:buFontTx/>
              <a:buChar char="•"/>
            </a:pPr>
            <a:r>
              <a:rPr lang="en-US" smtClean="0">
                <a:cs typeface="Times New Roman" pitchFamily="18" charset="0"/>
              </a:rPr>
              <a:t>Each abutted end of plank must rest on a separate support surface</a:t>
            </a:r>
          </a:p>
          <a:p>
            <a:pPr marL="0" lvl="1" eaLnBrk="1" hangingPunct="1">
              <a:spcBef>
                <a:spcPct val="0"/>
              </a:spcBef>
              <a:buFontTx/>
              <a:buChar char="•"/>
            </a:pPr>
            <a:r>
              <a:rPr lang="en-US" smtClean="0">
                <a:cs typeface="Times New Roman" pitchFamily="18" charset="0"/>
              </a:rPr>
              <a:t>Overlap platforms at least 12 inches over supports, unless restrained to prevent movement. </a:t>
            </a:r>
          </a:p>
          <a:p>
            <a:pPr marL="0" lvl="1" eaLnBrk="1" hangingPunct="1">
              <a:spcBef>
                <a:spcPct val="0"/>
              </a:spcBef>
              <a:buFontTx/>
              <a:buChar char="•"/>
            </a:pPr>
            <a:r>
              <a:rPr lang="en-US" smtClean="0">
                <a:cs typeface="Times New Roman" pitchFamily="18" charset="0"/>
              </a:rPr>
              <a:t>Only scaffold grade wood is to be used</a:t>
            </a:r>
          </a:p>
          <a:p>
            <a:pPr marL="0" lvl="1" eaLnBrk="1" hangingPunct="1">
              <a:spcBef>
                <a:spcPct val="0"/>
              </a:spcBef>
              <a:buFontTx/>
              <a:buChar char="•"/>
            </a:pPr>
            <a:r>
              <a:rPr lang="en-US" smtClean="0">
                <a:cs typeface="Times New Roman" pitchFamily="18" charset="0"/>
              </a:rPr>
              <a:t>Each end of a platform, unless cleated or otherwise restrained by hooks, must extend over its support by at least 6 inches.</a:t>
            </a:r>
          </a:p>
          <a:p>
            <a:pPr eaLnBrk="1" hangingPunct="1">
              <a:spcBef>
                <a:spcPct val="0"/>
              </a:spcBef>
            </a:pPr>
            <a:endParaRPr lang="en-US" smtClean="0"/>
          </a:p>
        </p:txBody>
      </p:sp>
      <p:sp>
        <p:nvSpPr>
          <p:cNvPr id="22016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201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201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4C0536-6906-4FCF-A89A-3EB81920D2D4}" type="slidenum">
              <a:rPr lang="en-US" smtClean="0"/>
              <a:pPr eaLnBrk="1" hangingPunct="1"/>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Inform the students of the training content and the order in which it will be discussed.</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51D483-5A25-40FD-8676-CBD18F789F4F}" type="slidenum">
              <a:rPr lang="en-US" smtClean="0"/>
              <a:pPr eaLnBrk="1" hangingPunct="1"/>
              <a:t>7</a:t>
            </a:fld>
            <a:endParaRPr lang="en-US" smtClean="0"/>
          </a:p>
        </p:txBody>
      </p:sp>
      <p:sp>
        <p:nvSpPr>
          <p:cNvPr id="15667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667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The scaffold is not erected on an even base.</a:t>
            </a:r>
          </a:p>
          <a:p>
            <a:pPr eaLnBrk="1" hangingPunct="1">
              <a:spcBef>
                <a:spcPct val="0"/>
              </a:spcBef>
              <a:buFontTx/>
              <a:buChar char="•"/>
            </a:pPr>
            <a:endParaRPr lang="en-US" smtClean="0"/>
          </a:p>
          <a:p>
            <a:pPr eaLnBrk="1" hangingPunct="1">
              <a:spcBef>
                <a:spcPct val="0"/>
              </a:spcBef>
              <a:buFontTx/>
              <a:buChar char="•"/>
            </a:pPr>
            <a:r>
              <a:rPr lang="en-US" smtClean="0"/>
              <a:t>Scaffold legs and plates can be adjusted to compensate.  </a:t>
            </a:r>
          </a:p>
        </p:txBody>
      </p:sp>
      <p:sp>
        <p:nvSpPr>
          <p:cNvPr id="22118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211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2119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A4F0A6-681C-4DA7-A8F1-B978B44C9B9A}" type="slidenum">
              <a:rPr lang="en-US" smtClean="0"/>
              <a:pPr eaLnBrk="1" hangingPunct="1"/>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FD0D4E-1B8C-408E-B809-8A4A1B61B699}" type="slidenum">
              <a:rPr lang="en-US" smtClean="0"/>
              <a:pPr eaLnBrk="1" hangingPunct="1"/>
              <a:t>71</a:t>
            </a:fld>
            <a:endParaRPr lang="en-US" smtClean="0"/>
          </a:p>
        </p:txBody>
      </p:sp>
      <p:sp>
        <p:nvSpPr>
          <p:cNvPr id="222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p:cNvSpPr>
            <a:spLocks noGrp="1" noChangeArrowheads="1"/>
          </p:cNvSpPr>
          <p:nvPr>
            <p:ph type="body" idx="1"/>
          </p:nvPr>
        </p:nvSpPr>
        <p:spPr bwMode="auto">
          <a:xfrm>
            <a:off x="974725" y="4560888"/>
            <a:ext cx="58531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The type of fall protection required depends on the kind of scaffold being used.</a:t>
            </a:r>
          </a:p>
          <a:p>
            <a:pPr eaLnBrk="1" hangingPunct="1">
              <a:spcBef>
                <a:spcPct val="0"/>
              </a:spcBef>
            </a:pPr>
            <a:endParaRPr lang="en-US" smtClean="0"/>
          </a:p>
          <a:p>
            <a:pPr eaLnBrk="1" hangingPunct="1">
              <a:spcBef>
                <a:spcPct val="0"/>
              </a:spcBef>
            </a:pPr>
            <a:r>
              <a:rPr lang="en-US" smtClean="0"/>
              <a:t>Is this worker using the right equipment.  Is he protected from falls?</a:t>
            </a:r>
          </a:p>
          <a:p>
            <a:pPr eaLnBrk="1" hangingPunct="1">
              <a:spcBef>
                <a:spcPct val="0"/>
              </a:spcBef>
            </a:pPr>
            <a:endParaRPr lang="en-US" smtClean="0"/>
          </a:p>
          <a:p>
            <a:pPr eaLnBrk="1" hangingPunct="1">
              <a:spcBef>
                <a:spcPct val="0"/>
              </a:spcBef>
            </a:pPr>
            <a:r>
              <a:rPr lang="en-US" smtClean="0"/>
              <a:t>No guardrails. No PFAS!</a:t>
            </a:r>
          </a:p>
          <a:p>
            <a:pPr eaLnBrk="1" hangingPunct="1">
              <a:spcBef>
                <a:spcPct val="0"/>
              </a:spcBef>
            </a:pPr>
            <a:endParaRPr lang="en-US" smtClean="0"/>
          </a:p>
          <a:p>
            <a:pPr eaLnBrk="1" hangingPunct="1">
              <a:spcBef>
                <a:spcPct val="0"/>
              </a:spcBef>
            </a:pPr>
            <a:r>
              <a:rPr lang="en-US" b="1" smtClean="0"/>
              <a:t>VIDEO: HYPERLINK TO OSHA’S ANIMATED VIDEO: FALLS FROM SCAFFOLD</a:t>
            </a:r>
            <a:endParaRPr lang="en-US" smtClean="0"/>
          </a:p>
          <a:p>
            <a:pPr eaLnBrk="1" hangingPunct="1">
              <a:spcBef>
                <a:spcPct val="0"/>
              </a:spcBef>
            </a:pPr>
            <a:endParaRPr lang="en-US" smtClean="0"/>
          </a:p>
        </p:txBody>
      </p:sp>
      <p:sp>
        <p:nvSpPr>
          <p:cNvPr id="2222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222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76984E-CAC1-40D4-9595-1D48AC9E0CEA}" type="slidenum">
              <a:rPr lang="en-US" smtClean="0"/>
              <a:pPr eaLnBrk="1" hangingPunct="1"/>
              <a:t>72</a:t>
            </a:fld>
            <a:endParaRPr lang="en-US" smtClean="0"/>
          </a:p>
        </p:txBody>
      </p:sp>
      <p:sp>
        <p:nvSpPr>
          <p:cNvPr id="223235" name="Rectangle 1026"/>
          <p:cNvSpPr>
            <a:spLocks noGrp="1" noRot="1" noChangeAspect="1" noChangeArrowheads="1" noTextEdit="1"/>
          </p:cNvSpPr>
          <p:nvPr>
            <p:ph type="sldImg"/>
          </p:nvPr>
        </p:nvSpPr>
        <p:spPr bwMode="auto">
          <a:xfrm>
            <a:off x="1258888" y="720725"/>
            <a:ext cx="4800600" cy="3600450"/>
          </a:xfrm>
          <a:solidFill>
            <a:srgbClr val="FFFFFF"/>
          </a:solidFill>
          <a:ln>
            <a:solidFill>
              <a:srgbClr val="000000"/>
            </a:solidFill>
            <a:miter lim="800000"/>
            <a:headEnd/>
            <a:tailEnd/>
          </a:ln>
        </p:spPr>
      </p:sp>
      <p:sp>
        <p:nvSpPr>
          <p:cNvPr id="231428" name="Rectangle 1027"/>
          <p:cNvSpPr>
            <a:spLocks noGrp="1" noChangeArrowheads="1"/>
          </p:cNvSpPr>
          <p:nvPr>
            <p:ph type="body" idx="1"/>
          </p:nvPr>
        </p:nvSpPr>
        <p:spPr bwMode="auto">
          <a:xfrm>
            <a:off x="974725" y="4560888"/>
            <a:ext cx="6178550" cy="4319587"/>
          </a:xfrm>
          <a:solidFill>
            <a:srgbClr val="FFFFFF"/>
          </a:solidFill>
        </p:spPr>
        <p:txBody>
          <a:bodyPr wrap="square" numCol="1" anchor="t" anchorCtr="0" compatLnSpc="1">
            <a:prstTxWarp prst="textNoShape">
              <a:avLst/>
            </a:prstTxWarp>
            <a:normAutofit fontScale="92500" lnSpcReduction="10000"/>
          </a:bodyPr>
          <a:lstStyle/>
          <a:p>
            <a:pPr eaLnBrk="1" hangingPunct="1">
              <a:spcBef>
                <a:spcPct val="0"/>
              </a:spcBef>
              <a:defRPr/>
            </a:pPr>
            <a:r>
              <a:rPr lang="en-US" sz="1500" dirty="0" smtClean="0"/>
              <a:t>Scaffold Guardrails:</a:t>
            </a:r>
          </a:p>
          <a:p>
            <a:pPr eaLnBrk="1" hangingPunct="1">
              <a:spcBef>
                <a:spcPct val="0"/>
              </a:spcBef>
              <a:defRPr/>
            </a:pPr>
            <a:endParaRPr lang="en-US" sz="1500" dirty="0" smtClean="0"/>
          </a:p>
          <a:p>
            <a:pPr eaLnBrk="1" hangingPunct="1">
              <a:spcBef>
                <a:spcPct val="0"/>
              </a:spcBef>
              <a:buFontTx/>
              <a:buChar char="•"/>
              <a:defRPr/>
            </a:pPr>
            <a:r>
              <a:rPr lang="en-US" sz="1500" dirty="0" smtClean="0"/>
              <a:t> 39 inch minimum guardrail height where guardrail is primary fall protection. </a:t>
            </a:r>
          </a:p>
          <a:p>
            <a:pPr eaLnBrk="1" hangingPunct="1">
              <a:spcBef>
                <a:spcPct val="0"/>
              </a:spcBef>
              <a:buFontTx/>
              <a:buChar char="•"/>
              <a:defRPr/>
            </a:pPr>
            <a:r>
              <a:rPr lang="en-US" sz="1500" dirty="0" smtClean="0"/>
              <a:t> 36 inch minimum guardrail height where fall arrest systems are primary fall protection. </a:t>
            </a:r>
          </a:p>
          <a:p>
            <a:pPr eaLnBrk="1" hangingPunct="1">
              <a:spcBef>
                <a:spcPct val="0"/>
              </a:spcBef>
              <a:buFontTx/>
              <a:buChar char="•"/>
              <a:defRPr/>
            </a:pPr>
            <a:r>
              <a:rPr lang="en-US" sz="1500" dirty="0" smtClean="0"/>
              <a:t> Protect from falling between the top rail and surface, by using midrails, screens or mesh.</a:t>
            </a:r>
          </a:p>
          <a:p>
            <a:pPr eaLnBrk="1" hangingPunct="1">
              <a:spcBef>
                <a:spcPct val="0"/>
              </a:spcBef>
              <a:buFontTx/>
              <a:buChar char="•"/>
              <a:defRPr/>
            </a:pPr>
            <a:r>
              <a:rPr lang="en-US" sz="1500" dirty="0" smtClean="0"/>
              <a:t> Protective barriers must be strong enough to support a falling employee.  Wood, chain and wire rope may be used for top rails and midrails.</a:t>
            </a:r>
          </a:p>
          <a:p>
            <a:pPr eaLnBrk="1" hangingPunct="1">
              <a:spcBef>
                <a:spcPct val="55000"/>
              </a:spcBef>
              <a:defRPr/>
            </a:pPr>
            <a:endParaRPr lang="en-US" sz="1500" dirty="0" smtClean="0"/>
          </a:p>
          <a:p>
            <a:pPr eaLnBrk="1" hangingPunct="1">
              <a:spcBef>
                <a:spcPct val="55000"/>
              </a:spcBef>
              <a:defRPr/>
            </a:pPr>
            <a:r>
              <a:rPr lang="en-US" sz="1500" dirty="0" smtClean="0"/>
              <a:t>Top rails - 39-45 inches tall when using the crossbracing as the top rail</a:t>
            </a:r>
          </a:p>
          <a:p>
            <a:pPr eaLnBrk="1" hangingPunct="1">
              <a:spcBef>
                <a:spcPct val="0"/>
              </a:spcBef>
              <a:defRPr/>
            </a:pPr>
            <a:endParaRPr lang="en-US" sz="1500" dirty="0" smtClean="0"/>
          </a:p>
          <a:p>
            <a:pPr eaLnBrk="1" hangingPunct="1">
              <a:spcBef>
                <a:spcPct val="0"/>
              </a:spcBef>
              <a:defRPr/>
            </a:pPr>
            <a:r>
              <a:rPr lang="en-US" sz="1500" dirty="0" smtClean="0"/>
              <a:t>When crossbracing is used as a midrail, it must be between 20 and 30 inches above the work platform. </a:t>
            </a:r>
          </a:p>
          <a:p>
            <a:pPr eaLnBrk="1" hangingPunct="1">
              <a:spcBef>
                <a:spcPct val="0"/>
              </a:spcBef>
              <a:defRPr/>
            </a:pPr>
            <a:endParaRPr lang="en-US" sz="1500" dirty="0" smtClean="0"/>
          </a:p>
          <a:p>
            <a:pPr eaLnBrk="1" hangingPunct="1">
              <a:spcBef>
                <a:spcPct val="0"/>
              </a:spcBef>
              <a:defRPr/>
            </a:pPr>
            <a:r>
              <a:rPr lang="en-US" sz="1500" dirty="0" smtClean="0"/>
              <a:t>Guardrails are not required: </a:t>
            </a:r>
          </a:p>
          <a:p>
            <a:pPr eaLnBrk="1" hangingPunct="1">
              <a:spcBef>
                <a:spcPct val="0"/>
              </a:spcBef>
              <a:defRPr/>
            </a:pPr>
            <a:r>
              <a:rPr lang="en-US" sz="1500" dirty="0" smtClean="0"/>
              <a:t>• when the front end of all platforms is less than 14 inches from the face of the work</a:t>
            </a:r>
            <a:endParaRPr lang="en-US" sz="1500" b="1" dirty="0" smtClean="0"/>
          </a:p>
          <a:p>
            <a:pPr eaLnBrk="1" hangingPunct="1">
              <a:spcBef>
                <a:spcPct val="0"/>
              </a:spcBef>
              <a:defRPr/>
            </a:pPr>
            <a:r>
              <a:rPr lang="en-US" sz="1500" dirty="0" smtClean="0"/>
              <a:t>• when outrigger scaffolds are three inches or less from the front edge</a:t>
            </a:r>
            <a:endParaRPr lang="en-US" sz="1500" b="1" dirty="0" smtClean="0"/>
          </a:p>
          <a:p>
            <a:pPr eaLnBrk="1" hangingPunct="1">
              <a:spcBef>
                <a:spcPct val="0"/>
              </a:spcBef>
              <a:defRPr/>
            </a:pPr>
            <a:r>
              <a:rPr lang="en-US" sz="1500" dirty="0" smtClean="0"/>
              <a:t>• when employees are plastering and lathing 18 inches or less from the front edge</a:t>
            </a:r>
          </a:p>
          <a:p>
            <a:pPr eaLnBrk="1" hangingPunct="1">
              <a:spcBef>
                <a:spcPct val="0"/>
              </a:spcBef>
              <a:defRPr/>
            </a:pPr>
            <a:endParaRPr lang="en-US" dirty="0" smtClean="0"/>
          </a:p>
        </p:txBody>
      </p:sp>
      <p:sp>
        <p:nvSpPr>
          <p:cNvPr id="2232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2323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ECD308-4195-440D-A43B-A3E531EB9D83}" type="slidenum">
              <a:rPr lang="en-US" smtClean="0"/>
              <a:pPr eaLnBrk="1" hangingPunct="1"/>
              <a:t>73</a:t>
            </a:fld>
            <a:endParaRPr lang="en-US" smtClean="0"/>
          </a:p>
        </p:txBody>
      </p:sp>
      <p:sp>
        <p:nvSpPr>
          <p:cNvPr id="22425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p:cNvSpPr>
            <a:spLocks noGrp="1" noChangeArrowheads="1"/>
          </p:cNvSpPr>
          <p:nvPr>
            <p:ph type="body" idx="1"/>
          </p:nvPr>
        </p:nvSpPr>
        <p:spPr bwMode="auto">
          <a:xfrm>
            <a:off x="0" y="4543425"/>
            <a:ext cx="6664325" cy="429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1100" smtClean="0"/>
              <a:t>	</a:t>
            </a:r>
            <a:endParaRPr lang="en-US" smtClean="0"/>
          </a:p>
          <a:p>
            <a:pPr eaLnBrk="1" hangingPunct="1">
              <a:spcBef>
                <a:spcPct val="0"/>
              </a:spcBef>
            </a:pPr>
            <a:r>
              <a:rPr lang="en-US" u="sng" smtClean="0"/>
              <a:t>What fall protection will I need when working on scaffolds? </a:t>
            </a:r>
          </a:p>
          <a:p>
            <a:pPr lvl="2" eaLnBrk="1" hangingPunct="1">
              <a:spcBef>
                <a:spcPct val="0"/>
              </a:spcBef>
            </a:pPr>
            <a:endParaRPr lang="en-US" u="sng" smtClean="0"/>
          </a:p>
          <a:p>
            <a:pPr lvl="1" eaLnBrk="1" hangingPunct="1">
              <a:spcBef>
                <a:spcPct val="0"/>
              </a:spcBef>
              <a:buFont typeface="Wingdings" pitchFamily="2" charset="2"/>
              <a:buChar char="§"/>
            </a:pPr>
            <a:r>
              <a:rPr lang="en-US" smtClean="0"/>
              <a:t> Boatswains’ chair, catenary scaffold, float scaffold, needle beam scaffold, ladder jack scaffold – personal fall arrest system.</a:t>
            </a:r>
          </a:p>
          <a:p>
            <a:pPr lvl="1" eaLnBrk="1" hangingPunct="1">
              <a:spcBef>
                <a:spcPct val="0"/>
              </a:spcBef>
              <a:buFont typeface="Wingdings" pitchFamily="2" charset="2"/>
              <a:buChar char="§"/>
            </a:pPr>
            <a:r>
              <a:rPr lang="en-US" smtClean="0"/>
              <a:t> Single-point or two-point adjustable scaffold – personal fall arrest system and a guardrail  system.</a:t>
            </a:r>
          </a:p>
          <a:p>
            <a:pPr lvl="1" eaLnBrk="1" hangingPunct="1">
              <a:spcBef>
                <a:spcPct val="0"/>
              </a:spcBef>
              <a:buFont typeface="Wingdings" pitchFamily="2" charset="2"/>
              <a:buChar char="§"/>
            </a:pPr>
            <a:r>
              <a:rPr lang="en-US" smtClean="0"/>
              <a:t> Crawling board (chicken ladder) – personal fall arrest system, a guardrail system or by a three-fourth inch diameter grabline or equivalent handhold securely fastened beside each crawling board.</a:t>
            </a:r>
          </a:p>
          <a:p>
            <a:pPr lvl="1" eaLnBrk="1" hangingPunct="1">
              <a:spcBef>
                <a:spcPct val="0"/>
              </a:spcBef>
              <a:buFont typeface="Wingdings" pitchFamily="2" charset="2"/>
              <a:buChar char="§"/>
            </a:pPr>
            <a:r>
              <a:rPr lang="en-US" smtClean="0"/>
              <a:t> On a walkway within a scaffold – guardrail system installed within 9 ½ inches of and along at least one side of the walkway</a:t>
            </a:r>
          </a:p>
          <a:p>
            <a:pPr lvl="1" eaLnBrk="1" hangingPunct="1">
              <a:spcBef>
                <a:spcPct val="0"/>
              </a:spcBef>
              <a:buFont typeface="Wingdings" pitchFamily="2" charset="2"/>
              <a:buChar char="§"/>
            </a:pPr>
            <a:r>
              <a:rPr lang="en-US" smtClean="0"/>
              <a:t> On a supported scaffold when performing overhand bricklaying operations – personal fall arrest system or guardrail system on all open sides and ends of the scaffold.</a:t>
            </a:r>
          </a:p>
          <a:p>
            <a:pPr lvl="1" eaLnBrk="1" hangingPunct="1">
              <a:spcBef>
                <a:spcPct val="0"/>
              </a:spcBef>
              <a:buFont typeface="Wingdings" pitchFamily="2" charset="2"/>
              <a:buChar char="§"/>
            </a:pPr>
            <a:r>
              <a:rPr lang="en-US" smtClean="0"/>
              <a:t> For all other scaffolds, a personal fall arrest system or a guardrail system</a:t>
            </a:r>
          </a:p>
          <a:p>
            <a:pPr lvl="2" eaLnBrk="1" hangingPunct="1">
              <a:spcBef>
                <a:spcPct val="0"/>
              </a:spcBef>
              <a:buFont typeface="Wingdings" pitchFamily="2" charset="2"/>
              <a:buNone/>
            </a:pPr>
            <a:endParaRPr lang="en-US" smtClean="0"/>
          </a:p>
        </p:txBody>
      </p:sp>
      <p:sp>
        <p:nvSpPr>
          <p:cNvPr id="22426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2426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mtClean="0"/>
              <a:t>Mention the different types of connectors that can be used in a scaffold.</a:t>
            </a:r>
          </a:p>
          <a:p>
            <a:pPr eaLnBrk="1" hangingPunct="1">
              <a:buFontTx/>
              <a:buChar char="•"/>
            </a:pPr>
            <a:endParaRPr lang="en-US" smtClean="0"/>
          </a:p>
          <a:p>
            <a:pPr eaLnBrk="1" hangingPunct="1">
              <a:buFontTx/>
              <a:buChar char="•"/>
            </a:pPr>
            <a:r>
              <a:rPr lang="en-US" smtClean="0"/>
              <a:t>Notice the wider pelican clip for the scaffold frame</a:t>
            </a:r>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6A300D-8E47-4388-B682-FF7747D3ED08}" type="slidenum">
              <a:rPr lang="en-US" smtClean="0"/>
              <a:pPr eaLnBrk="1" hangingPunct="1"/>
              <a:t>74</a:t>
            </a:fld>
            <a:endParaRPr lang="en-US" smtClean="0"/>
          </a:p>
        </p:txBody>
      </p:sp>
      <p:sp>
        <p:nvSpPr>
          <p:cNvPr id="2252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2528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263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032505-2D54-4D2C-A5A3-31575370BC98}" type="slidenum">
              <a:rPr lang="en-US" smtClean="0"/>
              <a:pPr eaLnBrk="1" hangingPunct="1"/>
              <a:t>75</a:t>
            </a:fld>
            <a:endParaRPr lang="en-US" smtClean="0"/>
          </a:p>
        </p:txBody>
      </p:sp>
      <p:sp>
        <p:nvSpPr>
          <p:cNvPr id="22630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Scaffold Access: (discuss both images, the good and the bad)</a:t>
            </a:r>
          </a:p>
          <a:p>
            <a:pPr eaLnBrk="1" hangingPunct="1"/>
            <a:endParaRPr lang="en-US" smtClean="0"/>
          </a:p>
          <a:p>
            <a:pPr eaLnBrk="1" hangingPunct="1">
              <a:buFontTx/>
              <a:buChar char="•"/>
            </a:pPr>
            <a:r>
              <a:rPr lang="en-US" smtClean="0"/>
              <a:t>No access by cross braces</a:t>
            </a:r>
          </a:p>
          <a:p>
            <a:pPr eaLnBrk="1" hangingPunct="1">
              <a:buFontTx/>
              <a:buChar char="•"/>
            </a:pPr>
            <a:r>
              <a:rPr lang="en-US" smtClean="0"/>
              <a:t>Bottom rung can not be more than 24</a:t>
            </a:r>
            <a:r>
              <a:rPr lang="en-US" smtClean="0">
                <a:cs typeface="Arial" pitchFamily="34" charset="0"/>
              </a:rPr>
              <a:t>"</a:t>
            </a:r>
            <a:r>
              <a:rPr lang="en-US" smtClean="0"/>
              <a:t> high</a:t>
            </a:r>
          </a:p>
          <a:p>
            <a:pPr eaLnBrk="1" hangingPunct="1">
              <a:buFontTx/>
              <a:buChar char="•"/>
            </a:pPr>
            <a:r>
              <a:rPr lang="en-US" smtClean="0"/>
              <a:t>You must use a ladder or frames designed to be used as ladders</a:t>
            </a:r>
          </a:p>
          <a:p>
            <a:pPr eaLnBrk="1" hangingPunct="1">
              <a:spcBef>
                <a:spcPct val="0"/>
              </a:spcBef>
            </a:pPr>
            <a:endParaRPr lang="en-US" sz="1800" smtClean="0"/>
          </a:p>
        </p:txBody>
      </p:sp>
      <p:sp>
        <p:nvSpPr>
          <p:cNvPr id="22631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273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AEA63C-F072-40E6-96CB-7D0A4F2CF6A0}" type="slidenum">
              <a:rPr lang="en-US" smtClean="0"/>
              <a:pPr eaLnBrk="1" hangingPunct="1"/>
              <a:t>76</a:t>
            </a:fld>
            <a:endParaRPr lang="en-US" smtClean="0"/>
          </a:p>
        </p:txBody>
      </p:sp>
      <p:sp>
        <p:nvSpPr>
          <p:cNvPr id="2273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Ladder frame must be uniform and less than 16-3/4 inches.</a:t>
            </a:r>
          </a:p>
          <a:p>
            <a:pPr eaLnBrk="1" hangingPunct="1">
              <a:spcBef>
                <a:spcPct val="0"/>
              </a:spcBef>
              <a:buFontTx/>
              <a:buChar char="•"/>
            </a:pPr>
            <a:r>
              <a:rPr lang="en-US" smtClean="0"/>
              <a:t>You should check with the manufacturer’s requirements.</a:t>
            </a:r>
          </a:p>
          <a:p>
            <a:pPr eaLnBrk="1" hangingPunct="1">
              <a:spcBef>
                <a:spcPct val="0"/>
              </a:spcBef>
              <a:buFontTx/>
              <a:buChar char="•"/>
            </a:pPr>
            <a:endParaRPr lang="en-US" smtClean="0"/>
          </a:p>
          <a:p>
            <a:pPr eaLnBrk="1" hangingPunct="1">
              <a:spcBef>
                <a:spcPct val="0"/>
              </a:spcBef>
              <a:buFontTx/>
              <a:buChar char="•"/>
            </a:pPr>
            <a:r>
              <a:rPr lang="en-US" smtClean="0"/>
              <a:t>Ladder needs to be properly attached and secured to scaffold frame.</a:t>
            </a:r>
          </a:p>
          <a:p>
            <a:pPr eaLnBrk="1" hangingPunct="1">
              <a:spcBef>
                <a:spcPct val="0"/>
              </a:spcBef>
              <a:buFontTx/>
              <a:buChar char="•"/>
            </a:pPr>
            <a:endParaRPr lang="en-US" smtClean="0"/>
          </a:p>
          <a:p>
            <a:pPr eaLnBrk="1" hangingPunct="1">
              <a:spcBef>
                <a:spcPct val="0"/>
              </a:spcBef>
              <a:buFontTx/>
              <a:buChar char="•"/>
            </a:pPr>
            <a:r>
              <a:rPr lang="en-US" smtClean="0"/>
              <a:t>If you use a stairway frame there has to be resting platforms every 25 vertical feet.</a:t>
            </a:r>
          </a:p>
        </p:txBody>
      </p:sp>
      <p:sp>
        <p:nvSpPr>
          <p:cNvPr id="227334"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283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0F4F9D-CBA9-46CF-9FD1-4CCC0DB1E5D8}" type="slidenum">
              <a:rPr lang="en-US" smtClean="0"/>
              <a:pPr eaLnBrk="1" hangingPunct="1"/>
              <a:t>77</a:t>
            </a:fld>
            <a:endParaRPr lang="en-US" smtClean="0"/>
          </a:p>
        </p:txBody>
      </p:sp>
      <p:sp>
        <p:nvSpPr>
          <p:cNvPr id="2283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Baker Scaffold:</a:t>
            </a:r>
          </a:p>
          <a:p>
            <a:pPr lvl="1" eaLnBrk="1" hangingPunct="1">
              <a:spcBef>
                <a:spcPct val="0"/>
              </a:spcBef>
            </a:pPr>
            <a:endParaRPr lang="en-US" smtClean="0"/>
          </a:p>
          <a:p>
            <a:pPr lvl="1" eaLnBrk="1" hangingPunct="1">
              <a:spcBef>
                <a:spcPct val="0"/>
              </a:spcBef>
              <a:buFontTx/>
              <a:buChar char="•"/>
            </a:pPr>
            <a:r>
              <a:rPr lang="en-US" smtClean="0"/>
              <a:t>A minimum of three wheels must be locked when employees are working on the platform.</a:t>
            </a:r>
          </a:p>
          <a:p>
            <a:pPr eaLnBrk="1" hangingPunct="1">
              <a:spcBef>
                <a:spcPct val="0"/>
              </a:spcBef>
            </a:pPr>
            <a:endParaRPr lang="en-US" smtClean="0"/>
          </a:p>
          <a:p>
            <a:pPr lvl="1" eaLnBrk="1" hangingPunct="1">
              <a:spcBef>
                <a:spcPct val="0"/>
              </a:spcBef>
              <a:buFontTx/>
              <a:buChar char="•"/>
            </a:pPr>
            <a:r>
              <a:rPr lang="en-US" smtClean="0"/>
              <a:t>Where possible, consider the use of scissor lifts when a mobile scaffold is required. </a:t>
            </a:r>
          </a:p>
        </p:txBody>
      </p:sp>
      <p:sp>
        <p:nvSpPr>
          <p:cNvPr id="228358"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cs typeface="Times New Roman" pitchFamily="18" charset="0"/>
              </a:rPr>
              <a:t>Falling Object Protection:</a:t>
            </a:r>
          </a:p>
          <a:p>
            <a:pPr eaLnBrk="1" hangingPunct="1"/>
            <a:endParaRPr lang="en-US" smtClean="0">
              <a:cs typeface="Times New Roman" pitchFamily="18" charset="0"/>
            </a:endParaRPr>
          </a:p>
          <a:p>
            <a:pPr lvl="1" eaLnBrk="1" hangingPunct="1">
              <a:buFontTx/>
              <a:buChar char="•"/>
            </a:pPr>
            <a:r>
              <a:rPr lang="en-US" smtClean="0">
                <a:cs typeface="Times New Roman" pitchFamily="18" charset="0"/>
              </a:rPr>
              <a:t>Wear hardhats</a:t>
            </a:r>
          </a:p>
          <a:p>
            <a:pPr lvl="1" eaLnBrk="1" hangingPunct="1">
              <a:buFontTx/>
              <a:buChar char="•"/>
            </a:pPr>
            <a:r>
              <a:rPr lang="en-US" smtClean="0">
                <a:cs typeface="Times New Roman" pitchFamily="18" charset="0"/>
              </a:rPr>
              <a:t>Barricade area below scaffold </a:t>
            </a:r>
          </a:p>
          <a:p>
            <a:pPr lvl="1" eaLnBrk="1" hangingPunct="1">
              <a:buFontTx/>
              <a:buChar char="•"/>
            </a:pPr>
            <a:r>
              <a:rPr lang="en-US" smtClean="0">
                <a:cs typeface="Times New Roman" pitchFamily="18" charset="0"/>
              </a:rPr>
              <a:t>Use panels or screens if material is stacked higher than the toe board</a:t>
            </a:r>
            <a:r>
              <a:rPr lang="en-US" sz="2100" smtClean="0">
                <a:cs typeface="Times New Roman" pitchFamily="18" charset="0"/>
              </a:rPr>
              <a:t>. </a:t>
            </a:r>
          </a:p>
          <a:p>
            <a:pPr eaLnBrk="1" hangingPunct="1">
              <a:spcBef>
                <a:spcPct val="0"/>
              </a:spcBef>
            </a:pPr>
            <a:endParaRPr lang="en-US" smtClean="0"/>
          </a:p>
          <a:p>
            <a:pPr eaLnBrk="1" hangingPunct="1">
              <a:spcBef>
                <a:spcPct val="0"/>
              </a:spcBef>
            </a:pPr>
            <a:r>
              <a:rPr lang="en-US" smtClean="0"/>
              <a:t>Toe board is the board used at the bottom side edge of the scaffold. If the material is stacked above it, there is a possibility that the materials will fall below and can hurt the workers worker below the scaffold.</a:t>
            </a:r>
          </a:p>
        </p:txBody>
      </p:sp>
      <p:sp>
        <p:nvSpPr>
          <p:cNvPr id="2293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293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2938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5D8997-17D2-48D5-8F8A-1C4289E344F8}" type="slidenum">
              <a:rPr lang="en-US" smtClean="0"/>
              <a:pPr eaLnBrk="1" hangingPunct="1"/>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What is wrong in these pictures?</a:t>
            </a:r>
          </a:p>
          <a:p>
            <a:pPr eaLnBrk="1" hangingPunct="1">
              <a:spcBef>
                <a:spcPct val="0"/>
              </a:spcBef>
              <a:buFontTx/>
              <a:buChar char="•"/>
            </a:pPr>
            <a:endParaRPr lang="en-US" smtClean="0"/>
          </a:p>
          <a:p>
            <a:pPr eaLnBrk="1" hangingPunct="1">
              <a:spcBef>
                <a:spcPct val="0"/>
              </a:spcBef>
              <a:buFontTx/>
              <a:buChar char="•"/>
            </a:pPr>
            <a:r>
              <a:rPr lang="en-US" smtClean="0"/>
              <a:t>In correct scaffold construction</a:t>
            </a:r>
          </a:p>
          <a:p>
            <a:pPr eaLnBrk="1" hangingPunct="1">
              <a:spcBef>
                <a:spcPct val="0"/>
              </a:spcBef>
              <a:buFontTx/>
              <a:buChar char="•"/>
            </a:pPr>
            <a:r>
              <a:rPr lang="en-US" smtClean="0"/>
              <a:t>Incorrect ladder use</a:t>
            </a:r>
          </a:p>
          <a:p>
            <a:pPr eaLnBrk="1" hangingPunct="1">
              <a:spcBef>
                <a:spcPct val="0"/>
              </a:spcBef>
              <a:buFontTx/>
              <a:buChar char="•"/>
            </a:pPr>
            <a:r>
              <a:rPr lang="en-US" smtClean="0"/>
              <a:t>No use of Personal Fall Arrest System</a:t>
            </a:r>
          </a:p>
          <a:p>
            <a:pPr eaLnBrk="1" hangingPunct="1">
              <a:spcBef>
                <a:spcPct val="0"/>
              </a:spcBef>
              <a:buFontTx/>
              <a:buChar char="•"/>
            </a:pPr>
            <a:r>
              <a:rPr lang="en-US" smtClean="0"/>
              <a:t>Working very dangerously</a:t>
            </a:r>
          </a:p>
        </p:txBody>
      </p:sp>
      <p:sp>
        <p:nvSpPr>
          <p:cNvPr id="2304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304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304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B4B718-311B-471A-84A9-1A8A2B536FDE}" type="slidenum">
              <a:rPr lang="en-US" smtClean="0"/>
              <a:pPr eaLnBrk="1" hangingPunct="1"/>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Discuss the General Duty Clause				29 USC 654 </a:t>
            </a:r>
          </a:p>
          <a:p>
            <a:pPr lvl="1" eaLnBrk="1" hangingPunct="1">
              <a:spcBef>
                <a:spcPct val="0"/>
              </a:spcBef>
            </a:pPr>
            <a:r>
              <a:rPr lang="en-US" sz="1200" smtClean="0"/>
              <a:t>“SEC. 5. Duties </a:t>
            </a:r>
          </a:p>
          <a:p>
            <a:pPr lvl="1" eaLnBrk="1" hangingPunct="1">
              <a:spcBef>
                <a:spcPct val="0"/>
              </a:spcBef>
            </a:pPr>
            <a:r>
              <a:rPr lang="en-US" sz="1200" smtClean="0"/>
              <a:t>(a) Each employer --</a:t>
            </a:r>
          </a:p>
          <a:p>
            <a:pPr lvl="1" eaLnBrk="1" hangingPunct="1">
              <a:spcBef>
                <a:spcPct val="0"/>
              </a:spcBef>
            </a:pPr>
            <a:r>
              <a:rPr lang="en-US" sz="1200" smtClean="0"/>
              <a:t> </a:t>
            </a:r>
          </a:p>
          <a:p>
            <a:pPr lvl="1" eaLnBrk="1" hangingPunct="1">
              <a:spcBef>
                <a:spcPct val="0"/>
              </a:spcBef>
            </a:pPr>
            <a:r>
              <a:rPr lang="en-US" sz="1200" smtClean="0"/>
              <a:t>  	(1) shall furnish to each of his employees employment and a place of employment which are free from recognized hazards that are causing or are likely to cause death or serious physical harm to his employees;</a:t>
            </a:r>
          </a:p>
          <a:p>
            <a:pPr lvl="1" eaLnBrk="1" hangingPunct="1">
              <a:spcBef>
                <a:spcPct val="0"/>
              </a:spcBef>
            </a:pPr>
            <a:endParaRPr lang="en-US" sz="1200" smtClean="0"/>
          </a:p>
          <a:p>
            <a:pPr lvl="1" eaLnBrk="1" hangingPunct="1">
              <a:spcBef>
                <a:spcPct val="0"/>
              </a:spcBef>
            </a:pPr>
            <a:r>
              <a:rPr lang="en-US" sz="1200" smtClean="0"/>
              <a:t>	(2) shall comply with occupational safety and health standards promulgated under this Act.</a:t>
            </a:r>
          </a:p>
          <a:p>
            <a:pPr lvl="1" eaLnBrk="1" hangingPunct="1">
              <a:spcBef>
                <a:spcPct val="0"/>
              </a:spcBef>
            </a:pPr>
            <a:endParaRPr lang="en-US" sz="1200" smtClean="0"/>
          </a:p>
          <a:p>
            <a:pPr lvl="1" eaLnBrk="1" hangingPunct="1">
              <a:spcBef>
                <a:spcPct val="0"/>
              </a:spcBef>
            </a:pPr>
            <a:r>
              <a:rPr lang="en-US" sz="1200" smtClean="0"/>
              <a:t>(b) Each employee shall comply with occupational safety and health standards and all rules, regulations, and orders issued pursuant to this Act which are applicable to his own actions and conduct.”</a:t>
            </a:r>
            <a:r>
              <a:rPr lang="en-US" smtClean="0"/>
              <a:t> </a:t>
            </a:r>
          </a:p>
          <a:p>
            <a:pPr lvl="1" eaLnBrk="1" hangingPunct="1">
              <a:spcBef>
                <a:spcPct val="0"/>
              </a:spcBef>
            </a:pPr>
            <a:endParaRPr lang="en-US" smtClean="0"/>
          </a:p>
          <a:p>
            <a:pPr eaLnBrk="1" hangingPunct="1">
              <a:spcBef>
                <a:spcPct val="0"/>
              </a:spcBef>
              <a:buFontTx/>
              <a:buChar char="•"/>
            </a:pPr>
            <a:r>
              <a:rPr lang="en-US" smtClean="0"/>
              <a:t>Make a distinction between employers responsibilities and employee’s rights</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4BB282-4088-4C0E-9FAC-B7AF6C1E7C30}" type="slidenum">
              <a:rPr lang="en-US" smtClean="0"/>
              <a:pPr eaLnBrk="1" hangingPunct="1"/>
              <a:t>8</a:t>
            </a:fld>
            <a:endParaRPr lang="en-US" smtClean="0"/>
          </a:p>
        </p:txBody>
      </p:sp>
      <p:sp>
        <p:nvSpPr>
          <p:cNvPr id="1577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770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mtClean="0"/>
              <a:t>Briefly discuss competent person.</a:t>
            </a:r>
          </a:p>
          <a:p>
            <a:pPr eaLnBrk="1" hangingPunct="1">
              <a:buFontTx/>
              <a:buChar char="•"/>
            </a:pPr>
            <a:endParaRPr lang="en-US" smtClean="0"/>
          </a:p>
          <a:p>
            <a:pPr eaLnBrk="1" hangingPunct="1">
              <a:buFontTx/>
              <a:buChar char="•"/>
            </a:pPr>
            <a:r>
              <a:rPr lang="en-US" smtClean="0"/>
              <a:t>Designated, trained, be able to recognize hazards and stop work.</a:t>
            </a:r>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60A4A2-CF55-4C2B-9048-6808E75DA6E4}" type="slidenum">
              <a:rPr lang="en-US" smtClean="0"/>
              <a:pPr eaLnBrk="1" hangingPunct="1"/>
              <a:t>80</a:t>
            </a:fld>
            <a:endParaRPr lang="en-US" smtClean="0"/>
          </a:p>
        </p:txBody>
      </p:sp>
      <p:sp>
        <p:nvSpPr>
          <p:cNvPr id="2314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3143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Make note of the difference between a stairway and a ladder.</a:t>
            </a:r>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6291610-F607-44FA-8EC9-B730A0E152EC}" type="slidenum">
              <a:rPr lang="en-US" smtClean="0"/>
              <a:pPr eaLnBrk="1" hangingPunct="1"/>
              <a:t>81</a:t>
            </a:fld>
            <a:endParaRPr lang="en-US" smtClean="0"/>
          </a:p>
        </p:txBody>
      </p:sp>
      <p:sp>
        <p:nvSpPr>
          <p:cNvPr id="23245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3245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62427" indent="-362427" eaLnBrk="1" hangingPunct="1">
              <a:lnSpc>
                <a:spcPct val="90000"/>
              </a:lnSpc>
              <a:spcBef>
                <a:spcPct val="45000"/>
              </a:spcBef>
              <a:buFont typeface="Arial" pitchFamily="34" charset="0"/>
              <a:buChar char="•"/>
              <a:defRPr/>
            </a:pPr>
            <a:r>
              <a:rPr lang="en-US" dirty="0" smtClean="0"/>
              <a:t>Stairways and ladders cause many  injuries and fatalities among construction workers</a:t>
            </a:r>
          </a:p>
          <a:p>
            <a:pPr marL="362427" indent="-362427" eaLnBrk="1" hangingPunct="1">
              <a:lnSpc>
                <a:spcPct val="90000"/>
              </a:lnSpc>
              <a:spcBef>
                <a:spcPct val="45000"/>
              </a:spcBef>
              <a:defRPr/>
            </a:pPr>
            <a:r>
              <a:rPr lang="en-US" dirty="0" smtClean="0"/>
              <a:t> </a:t>
            </a:r>
          </a:p>
          <a:p>
            <a:pPr marL="362427" indent="-362427" eaLnBrk="1" hangingPunct="1">
              <a:lnSpc>
                <a:spcPct val="90000"/>
              </a:lnSpc>
              <a:spcBef>
                <a:spcPct val="45000"/>
              </a:spcBef>
              <a:buFont typeface="Arial" pitchFamily="34" charset="0"/>
              <a:buChar char="•"/>
              <a:defRPr/>
            </a:pPr>
            <a:r>
              <a:rPr lang="en-US" dirty="0" smtClean="0"/>
              <a:t>About half the injuries caused by slips, trips and falls from ladders and stairways require time off the job</a:t>
            </a:r>
          </a:p>
          <a:p>
            <a:pPr eaLnBrk="1" hangingPunct="1">
              <a:defRPr/>
            </a:pPr>
            <a:endParaRPr lang="en-US" dirty="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73F96B-DA57-4DE9-9226-86422C074CB2}" type="slidenum">
              <a:rPr lang="en-US" smtClean="0"/>
              <a:pPr eaLnBrk="1" hangingPunct="1"/>
              <a:t>82</a:t>
            </a:fld>
            <a:endParaRPr lang="en-US" smtClean="0"/>
          </a:p>
        </p:txBody>
      </p:sp>
      <p:sp>
        <p:nvSpPr>
          <p:cNvPr id="23347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3347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9B5008-B245-49A4-856D-BC4D70928777}" type="slidenum">
              <a:rPr lang="en-US" smtClean="0"/>
              <a:pPr eaLnBrk="1" hangingPunct="1"/>
              <a:t>83</a:t>
            </a:fld>
            <a:endParaRPr lang="en-US" smtClean="0"/>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Handrail - </a:t>
            </a:r>
          </a:p>
          <a:p>
            <a:pPr eaLnBrk="1" hangingPunct="1">
              <a:spcBef>
                <a:spcPct val="0"/>
              </a:spcBef>
            </a:pPr>
            <a:r>
              <a:rPr lang="en-US" smtClean="0">
                <a:latin typeface="Arial" pitchFamily="34" charset="0"/>
              </a:rPr>
              <a:t>A rail used to provide employees with a handhold for support. </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Stair rail system - </a:t>
            </a:r>
          </a:p>
          <a:p>
            <a:pPr eaLnBrk="1" hangingPunct="1">
              <a:spcBef>
                <a:spcPct val="0"/>
              </a:spcBef>
            </a:pPr>
            <a:r>
              <a:rPr lang="en-US" smtClean="0">
                <a:latin typeface="Arial" pitchFamily="34" charset="0"/>
              </a:rPr>
              <a:t>A vertical barrier erected along the unprotected sides and edges of a stairway to prevent employees from falling to lower levels. </a:t>
            </a:r>
          </a:p>
        </p:txBody>
      </p:sp>
      <p:sp>
        <p:nvSpPr>
          <p:cNvPr id="2345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3450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1FB28C-0ACE-4599-8FE3-7E9B792DD286}" type="slidenum">
              <a:rPr lang="en-US" smtClean="0"/>
              <a:pPr eaLnBrk="1" hangingPunct="1"/>
              <a:t>84</a:t>
            </a:fld>
            <a:endParaRPr lang="en-US" smtClean="0"/>
          </a:p>
        </p:txBody>
      </p:sp>
      <p:sp>
        <p:nvSpPr>
          <p:cNvPr id="235523" name="Rectangle 2"/>
          <p:cNvSpPr>
            <a:spLocks noGrp="1" noRot="1" noChangeAspect="1" noChangeArrowheads="1" noTextEdit="1"/>
          </p:cNvSpPr>
          <p:nvPr>
            <p:ph type="sldImg"/>
          </p:nvPr>
        </p:nvSpPr>
        <p:spPr bwMode="auto">
          <a:xfrm>
            <a:off x="1260475" y="722313"/>
            <a:ext cx="4795838" cy="3597275"/>
          </a:xfrm>
          <a:solidFill>
            <a:srgbClr val="FFFFFF"/>
          </a:solidFill>
          <a:ln>
            <a:solidFill>
              <a:srgbClr val="000000"/>
            </a:solidFill>
            <a:miter lim="800000"/>
            <a:headEnd/>
            <a:tailEnd/>
          </a:ln>
        </p:spPr>
      </p:sp>
      <p:sp>
        <p:nvSpPr>
          <p:cNvPr id="235524" name="Rectangle 3"/>
          <p:cNvSpPr>
            <a:spLocks noGrp="1" noChangeArrowheads="1"/>
          </p:cNvSpPr>
          <p:nvPr>
            <p:ph type="body" idx="1"/>
          </p:nvPr>
        </p:nvSpPr>
        <p:spPr bwMode="auto">
          <a:xfrm>
            <a:off x="974725" y="4559300"/>
            <a:ext cx="5365750" cy="43211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Handrails and the top rails of the stair rail systems must be capable of withstanding, without failure, at least 200 pounds of weight applied within 2 inches of the top edge in any downward or outward direction, at any point along the top edge. </a:t>
            </a:r>
          </a:p>
        </p:txBody>
      </p:sp>
      <p:sp>
        <p:nvSpPr>
          <p:cNvPr id="2355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3552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23ECB1-2098-4C84-A8AD-960A590A7FF8}" type="slidenum">
              <a:rPr lang="en-US" smtClean="0"/>
              <a:pPr eaLnBrk="1" hangingPunct="1"/>
              <a:t>85</a:t>
            </a:fld>
            <a:endParaRPr lang="en-US" smtClean="0"/>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8" name="Rectangle 3"/>
          <p:cNvSpPr>
            <a:spLocks noGrp="1" noChangeArrowheads="1"/>
          </p:cNvSpPr>
          <p:nvPr>
            <p:ph type="body" idx="1"/>
          </p:nvPr>
        </p:nvSpPr>
        <p:spPr bwMode="auto">
          <a:xfrm>
            <a:off x="974725" y="4559300"/>
            <a:ext cx="5608638"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buFontTx/>
              <a:buChar char="•"/>
            </a:pPr>
            <a:r>
              <a:rPr lang="en-US" smtClean="0">
                <a:latin typeface="Arial" pitchFamily="34" charset="0"/>
              </a:rPr>
              <a:t>All stairways of 4 steps or more must have a handrail.  If there is a fall hazard of 6 feet or more on an exposed side of the stairs, then a stair rail system must be provided to prevent workers from falling off the side.</a:t>
            </a:r>
          </a:p>
          <a:p>
            <a:pPr eaLnBrk="1" hangingPunct="1">
              <a:spcBef>
                <a:spcPct val="50000"/>
              </a:spcBef>
            </a:pPr>
            <a:endParaRPr lang="en-US" smtClean="0">
              <a:latin typeface="Arial" pitchFamily="34" charset="0"/>
            </a:endParaRPr>
          </a:p>
          <a:p>
            <a:pPr eaLnBrk="1" hangingPunct="1">
              <a:spcBef>
                <a:spcPct val="0"/>
              </a:spcBef>
            </a:pPr>
            <a:endParaRPr lang="en-US" smtClean="0">
              <a:latin typeface="Arial" pitchFamily="34" charset="0"/>
            </a:endParaRPr>
          </a:p>
        </p:txBody>
      </p:sp>
      <p:sp>
        <p:nvSpPr>
          <p:cNvPr id="2365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3655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
            </a:pPr>
            <a:r>
              <a:rPr lang="en-US" smtClean="0"/>
              <a:t>  Account for 360 deaths every year</a:t>
            </a:r>
          </a:p>
          <a:p>
            <a:pPr>
              <a:buFont typeface="Wingdings" pitchFamily="2" charset="2"/>
              <a:buChar char="§"/>
            </a:pPr>
            <a:endParaRPr lang="en-US" smtClean="0"/>
          </a:p>
          <a:p>
            <a:pPr>
              <a:buFont typeface="Wingdings" pitchFamily="2" charset="2"/>
              <a:buChar char="§"/>
            </a:pPr>
            <a:r>
              <a:rPr lang="en-US" smtClean="0"/>
              <a:t>  151,327 reported injuries per year caused by falls from ladders. </a:t>
            </a:r>
          </a:p>
          <a:p>
            <a:pPr>
              <a:buFont typeface="Wingdings" pitchFamily="2" charset="2"/>
              <a:buChar char="§"/>
            </a:pPr>
            <a:endParaRPr lang="en-US" smtClean="0"/>
          </a:p>
          <a:p>
            <a:pPr>
              <a:buFont typeface="Wingdings" pitchFamily="2" charset="2"/>
              <a:buChar char="§"/>
            </a:pPr>
            <a:r>
              <a:rPr lang="en-US" smtClean="0"/>
              <a:t>  Result of careless or improper ladder use</a:t>
            </a:r>
          </a:p>
          <a:p>
            <a:pPr eaLnBrk="1" hangingPunct="1">
              <a:spcBef>
                <a:spcPct val="0"/>
              </a:spcBef>
            </a:pPr>
            <a:r>
              <a:rPr lang="en-US" smtClean="0"/>
              <a:t> </a:t>
            </a:r>
          </a:p>
          <a:p>
            <a:pPr eaLnBrk="1" hangingPunct="1">
              <a:spcBef>
                <a:spcPct val="0"/>
              </a:spcBef>
            </a:pPr>
            <a:r>
              <a:rPr lang="en-US" smtClean="0"/>
              <a:t>Ask the class if anyone has ever fallen off a ladder?  You ok? How it happened?</a:t>
            </a:r>
          </a:p>
        </p:txBody>
      </p:sp>
      <p:sp>
        <p:nvSpPr>
          <p:cNvPr id="2375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375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375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42AB09-8472-4AA9-88F7-170DAAAE5701}" type="slidenum">
              <a:rPr lang="en-US" smtClean="0"/>
              <a:pPr eaLnBrk="1" hangingPunct="1"/>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cs typeface="Times New Roman" pitchFamily="18" charset="0"/>
              </a:rPr>
              <a:t>Portable Ladders:</a:t>
            </a:r>
          </a:p>
          <a:p>
            <a:pPr eaLnBrk="1" hangingPunct="1">
              <a:spcBef>
                <a:spcPct val="0"/>
              </a:spcBef>
            </a:pPr>
            <a:r>
              <a:rPr lang="en-US" smtClean="0">
                <a:latin typeface="Times New Roman" pitchFamily="18" charset="0"/>
                <a:cs typeface="Times New Roman" pitchFamily="18" charset="0"/>
              </a:rPr>
              <a:t> </a:t>
            </a:r>
          </a:p>
          <a:p>
            <a:pPr eaLnBrk="1" hangingPunct="1">
              <a:spcBef>
                <a:spcPct val="0"/>
              </a:spcBef>
              <a:buFontTx/>
              <a:buChar char="•"/>
            </a:pPr>
            <a:r>
              <a:rPr lang="en-US" smtClean="0">
                <a:latin typeface="Times New Roman" pitchFamily="18" charset="0"/>
                <a:cs typeface="Times New Roman" pitchFamily="18" charset="0"/>
              </a:rPr>
              <a:t>Step ladders are self-supporting portable ladders that do not adjust in length. </a:t>
            </a:r>
          </a:p>
          <a:p>
            <a:pPr eaLnBrk="1" hangingPunct="1">
              <a:spcBef>
                <a:spcPct val="0"/>
              </a:spcBef>
              <a:buFontTx/>
              <a:buChar char="•"/>
            </a:pPr>
            <a:r>
              <a:rPr lang="en-US" smtClean="0">
                <a:latin typeface="Times New Roman" pitchFamily="18" charset="0"/>
                <a:cs typeface="Times New Roman" pitchFamily="18" charset="0"/>
              </a:rPr>
              <a:t> Platform ladders are for special purposes and have a large stable platform from which you can work while standing. </a:t>
            </a:r>
          </a:p>
          <a:p>
            <a:pPr eaLnBrk="1" hangingPunct="1">
              <a:spcBef>
                <a:spcPct val="0"/>
              </a:spcBef>
              <a:buFontTx/>
              <a:buChar char="•"/>
            </a:pPr>
            <a:r>
              <a:rPr lang="en-US" smtClean="0">
                <a:latin typeface="Times New Roman" pitchFamily="18" charset="0"/>
                <a:cs typeface="Times New Roman" pitchFamily="18" charset="0"/>
              </a:rPr>
              <a:t>Extension ladders are not self-supporting and are adjustable in length. </a:t>
            </a:r>
          </a:p>
          <a:p>
            <a:pPr eaLnBrk="1" hangingPunct="1">
              <a:spcBef>
                <a:spcPct val="0"/>
              </a:spcBef>
              <a:buFontTx/>
              <a:buChar char="•"/>
            </a:pPr>
            <a:r>
              <a:rPr lang="en-US" smtClean="0">
                <a:latin typeface="Times New Roman" pitchFamily="18" charset="0"/>
                <a:cs typeface="Times New Roman" pitchFamily="18" charset="0"/>
              </a:rPr>
              <a:t>Trestle ladders are self-supporting ladders that are not adjustable in length and have two hinged sections at the top so the legs form equal angles at the ladder’s base. </a:t>
            </a:r>
          </a:p>
          <a:p>
            <a:pPr eaLnBrk="1" hangingPunct="1">
              <a:spcBef>
                <a:spcPct val="0"/>
              </a:spcBef>
            </a:pPr>
            <a:endParaRPr lang="en-US" smtClean="0"/>
          </a:p>
        </p:txBody>
      </p:sp>
      <p:sp>
        <p:nvSpPr>
          <p:cNvPr id="2385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385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385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89F2BFC-4317-49FE-8104-19716D25B0ED}" type="slidenum">
              <a:rPr lang="en-US" smtClean="0"/>
              <a:pPr eaLnBrk="1" hangingPunct="1"/>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3961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496C33-FE72-4CF6-897C-83085C854A9B}" type="slidenum">
              <a:rPr lang="en-US" smtClean="0"/>
              <a:pPr eaLnBrk="1" hangingPunct="1"/>
              <a:t>88</a:t>
            </a:fld>
            <a:endParaRPr lang="en-US" smtClean="0"/>
          </a:p>
        </p:txBody>
      </p:sp>
      <p:sp>
        <p:nvSpPr>
          <p:cNvPr id="2396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Ladders should be chosen with the weight of a worker and his or her tools in mind. Many companies disallow the use of aluminum ladders due to their conductivity and ease of damage. </a:t>
            </a:r>
          </a:p>
          <a:p>
            <a:pPr eaLnBrk="1" hangingPunct="1">
              <a:spcBef>
                <a:spcPct val="0"/>
              </a:spcBef>
            </a:pPr>
            <a:endParaRPr lang="en-US" smtClean="0"/>
          </a:p>
          <a:p>
            <a:pPr eaLnBrk="1" hangingPunct="1">
              <a:spcBef>
                <a:spcPct val="0"/>
              </a:spcBef>
            </a:pPr>
            <a:r>
              <a:rPr lang="en-US" smtClean="0"/>
              <a:t>Type I-AA ladders are extra heavy duty and can handle up to 375 lbs.</a:t>
            </a:r>
          </a:p>
          <a:p>
            <a:pPr eaLnBrk="1" hangingPunct="1">
              <a:spcBef>
                <a:spcPct val="0"/>
              </a:spcBef>
            </a:pPr>
            <a:r>
              <a:rPr lang="en-US" smtClean="0"/>
              <a:t>Type I-A ladders are heavy-duty and can handle up to 300 lbs.</a:t>
            </a:r>
          </a:p>
          <a:p>
            <a:pPr eaLnBrk="1" hangingPunct="1">
              <a:spcBef>
                <a:spcPct val="0"/>
              </a:spcBef>
            </a:pPr>
            <a:r>
              <a:rPr lang="en-US" smtClean="0"/>
              <a:t>Type I ladders can hold up to 250 lbs. </a:t>
            </a:r>
          </a:p>
          <a:p>
            <a:pPr eaLnBrk="1" hangingPunct="1">
              <a:spcBef>
                <a:spcPct val="0"/>
              </a:spcBef>
            </a:pPr>
            <a:r>
              <a:rPr lang="en-US" smtClean="0"/>
              <a:t>Type II ladders can hold 225 lbs. </a:t>
            </a:r>
          </a:p>
          <a:p>
            <a:pPr eaLnBrk="1" hangingPunct="1">
              <a:spcBef>
                <a:spcPct val="0"/>
              </a:spcBef>
            </a:pPr>
            <a:r>
              <a:rPr lang="en-US" smtClean="0"/>
              <a:t>Type III ladders are for light duty only and can hold up to 200 lbs. </a:t>
            </a:r>
          </a:p>
        </p:txBody>
      </p:sp>
      <p:sp>
        <p:nvSpPr>
          <p:cNvPr id="239622"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406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CE8BF88-3C0E-4D15-BEAA-15B636D60C27}" type="slidenum">
              <a:rPr lang="en-US" smtClean="0"/>
              <a:pPr eaLnBrk="1" hangingPunct="1"/>
              <a:t>89</a:t>
            </a:fld>
            <a:endParaRPr lang="en-US" smtClean="0"/>
          </a:p>
        </p:txBody>
      </p:sp>
      <p:sp>
        <p:nvSpPr>
          <p:cNvPr id="2406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mtClean="0"/>
              <a:t>Use both hands to climb a ladder </a:t>
            </a:r>
          </a:p>
          <a:p>
            <a:pPr eaLnBrk="1" hangingPunct="1">
              <a:buFontTx/>
              <a:buChar char="•"/>
            </a:pPr>
            <a:r>
              <a:rPr lang="en-US" smtClean="0"/>
              <a:t>Always face the ladder when climbing, descending or working </a:t>
            </a:r>
          </a:p>
          <a:p>
            <a:pPr eaLnBrk="1" hangingPunct="1">
              <a:buFontTx/>
              <a:buChar char="•"/>
            </a:pPr>
            <a:r>
              <a:rPr lang="en-US" smtClean="0"/>
              <a:t>Avoid the top two steps of a stepladder and the top four rungs on other ladders </a:t>
            </a:r>
          </a:p>
          <a:p>
            <a:pPr eaLnBrk="1" hangingPunct="1">
              <a:buFontTx/>
              <a:buChar char="•"/>
            </a:pPr>
            <a:r>
              <a:rPr lang="en-US" smtClean="0"/>
              <a:t>Always read and follow manufacturer’s requirements.</a:t>
            </a:r>
          </a:p>
          <a:p>
            <a:pPr eaLnBrk="1" hangingPunct="1">
              <a:buFontTx/>
              <a:buChar char="•"/>
            </a:pPr>
            <a:endParaRPr lang="en-US" smtClean="0"/>
          </a:p>
          <a:p>
            <a:pPr eaLnBrk="1" hangingPunct="1">
              <a:spcBef>
                <a:spcPct val="0"/>
              </a:spcBef>
            </a:pPr>
            <a:r>
              <a:rPr lang="en-US" b="1" smtClean="0"/>
              <a:t>Be sure that ladders are secured before climbing, and that extension ladders extend at least 3 feet above the landing surface, or that a suitable grabrail is available. </a:t>
            </a:r>
          </a:p>
        </p:txBody>
      </p:sp>
      <p:sp>
        <p:nvSpPr>
          <p:cNvPr id="240646"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Have in hand the 1926 Standards book to show students the location of the regulations for fall protection.</a:t>
            </a:r>
          </a:p>
          <a:p>
            <a:pPr eaLnBrk="1" hangingPunct="1">
              <a:spcBef>
                <a:spcPct val="0"/>
              </a:spcBef>
              <a:buFontTx/>
              <a:buChar char="•"/>
            </a:pPr>
            <a:r>
              <a:rPr lang="en-US" smtClean="0"/>
              <a:t>Mention the Residential Fall Protection standard.</a:t>
            </a:r>
          </a:p>
          <a:p>
            <a:pPr eaLnBrk="1" hangingPunct="1">
              <a:spcBef>
                <a:spcPct val="0"/>
              </a:spcBef>
              <a:buFontTx/>
              <a:buChar char="•"/>
            </a:pPr>
            <a:r>
              <a:rPr lang="en-US" smtClean="0"/>
              <a:t>Mention the new compliance guidance for fall protection in residential construction.</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7B9F9C0-6B17-448A-A66E-43AFEE0AF675}" type="slidenum">
              <a:rPr lang="en-US" smtClean="0"/>
              <a:pPr eaLnBrk="1" hangingPunct="1"/>
              <a:t>9</a:t>
            </a:fld>
            <a:endParaRPr lang="en-US" smtClean="0"/>
          </a:p>
        </p:txBody>
      </p:sp>
      <p:sp>
        <p:nvSpPr>
          <p:cNvPr id="1587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15872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4166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71C7C6-37BB-4528-99F9-5CD0F7E43778}" type="slidenum">
              <a:rPr lang="en-US" smtClean="0"/>
              <a:pPr eaLnBrk="1" hangingPunct="1"/>
              <a:t>90</a:t>
            </a:fld>
            <a:endParaRPr lang="en-US" smtClean="0"/>
          </a:p>
        </p:txBody>
      </p:sp>
      <p:sp>
        <p:nvSpPr>
          <p:cNvPr id="2416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mtClean="0"/>
              <a:t>Can you use a self supported ladder (A-frame), like this?</a:t>
            </a:r>
          </a:p>
          <a:p>
            <a:pPr eaLnBrk="1" hangingPunct="1">
              <a:buFontTx/>
              <a:buChar char="•"/>
            </a:pPr>
            <a:endParaRPr lang="en-US" smtClean="0"/>
          </a:p>
          <a:p>
            <a:pPr eaLnBrk="1" hangingPunct="1">
              <a:buFontTx/>
              <a:buChar char="•"/>
            </a:pPr>
            <a:r>
              <a:rPr lang="en-US" smtClean="0"/>
              <a:t>What can happen to the ladder and to you?</a:t>
            </a:r>
          </a:p>
          <a:p>
            <a:pPr lvl="1" eaLnBrk="1" hangingPunct="1">
              <a:buFontTx/>
              <a:buChar char="•"/>
            </a:pPr>
            <a:r>
              <a:rPr lang="en-US" smtClean="0"/>
              <a:t>The support leg can contact the ground causing the step leg to kick out</a:t>
            </a:r>
          </a:p>
          <a:p>
            <a:pPr lvl="1" eaLnBrk="1" hangingPunct="1">
              <a:buFontTx/>
              <a:buChar char="•"/>
            </a:pPr>
            <a:r>
              <a:rPr lang="en-US" smtClean="0"/>
              <a:t>Also employees should not work from the top or second step</a:t>
            </a:r>
          </a:p>
          <a:p>
            <a:pPr eaLnBrk="1" hangingPunct="1">
              <a:spcBef>
                <a:spcPct val="0"/>
              </a:spcBef>
            </a:pPr>
            <a:endParaRPr lang="en-US" sz="1800" smtClean="0"/>
          </a:p>
        </p:txBody>
      </p:sp>
      <p:sp>
        <p:nvSpPr>
          <p:cNvPr id="24167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0913FF-C24B-4BA1-8359-D139EA3A6A05}" type="slidenum">
              <a:rPr lang="en-US" smtClean="0"/>
              <a:pPr eaLnBrk="1" hangingPunct="1"/>
              <a:t>91</a:t>
            </a:fld>
            <a:endParaRPr lang="en-US" smtClean="0"/>
          </a:p>
        </p:txBody>
      </p:sp>
      <p:sp>
        <p:nvSpPr>
          <p:cNvPr id="24269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Ladders placed in areas such as passage-ways, doorways, or driveways, or where they can be displaced by workplace activities or traffic must be secured to prevent accidental movement, or a barricade must be used to keep traffic or activities away from the ladder. </a:t>
            </a:r>
          </a:p>
        </p:txBody>
      </p:sp>
      <p:sp>
        <p:nvSpPr>
          <p:cNvPr id="2426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4269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24371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A2D243F-3943-417E-80B1-BD390A1F2BF7}" type="slidenum">
              <a:rPr lang="en-US" smtClean="0"/>
              <a:pPr eaLnBrk="1" hangingPunct="1"/>
              <a:t>92</a:t>
            </a:fld>
            <a:endParaRPr lang="en-US" smtClean="0"/>
          </a:p>
        </p:txBody>
      </p:sp>
      <p:sp>
        <p:nvSpPr>
          <p:cNvPr id="2437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Mention each setup, and its purpose.  What can happen if the base is set up wrong?</a:t>
            </a:r>
          </a:p>
          <a:p>
            <a:pPr eaLnBrk="1" hangingPunct="1">
              <a:spcBef>
                <a:spcPct val="0"/>
              </a:spcBef>
            </a:pPr>
            <a:endParaRPr lang="en-US" smtClean="0"/>
          </a:p>
          <a:p>
            <a:pPr eaLnBrk="1" hangingPunct="1">
              <a:spcBef>
                <a:spcPct val="0"/>
              </a:spcBef>
            </a:pPr>
            <a:r>
              <a:rPr lang="en-US" smtClean="0"/>
              <a:t>Firm Base:</a:t>
            </a:r>
          </a:p>
          <a:p>
            <a:pPr eaLnBrk="1" hangingPunct="1">
              <a:spcBef>
                <a:spcPct val="0"/>
              </a:spcBef>
            </a:pPr>
            <a:r>
              <a:rPr lang="en-US" smtClean="0"/>
              <a:t>	concrete, tile, hardwood floor, carpet, or any other firm flat ground</a:t>
            </a:r>
          </a:p>
          <a:p>
            <a:pPr eaLnBrk="1" hangingPunct="1">
              <a:spcBef>
                <a:spcPct val="0"/>
              </a:spcBef>
            </a:pPr>
            <a:endParaRPr lang="en-US" smtClean="0"/>
          </a:p>
          <a:p>
            <a:pPr eaLnBrk="1" hangingPunct="1">
              <a:spcBef>
                <a:spcPct val="0"/>
              </a:spcBef>
            </a:pPr>
            <a:r>
              <a:rPr lang="en-US" smtClean="0"/>
              <a:t>Soft Base:</a:t>
            </a:r>
          </a:p>
          <a:p>
            <a:pPr eaLnBrk="1" hangingPunct="1">
              <a:spcBef>
                <a:spcPct val="0"/>
              </a:spcBef>
            </a:pPr>
            <a:r>
              <a:rPr lang="en-US" smtClean="0"/>
              <a:t>	grass, dirt, soft grounds, or uneven terrain </a:t>
            </a:r>
          </a:p>
        </p:txBody>
      </p:sp>
      <p:sp>
        <p:nvSpPr>
          <p:cNvPr id="243718"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Use this image to discuss:</a:t>
            </a:r>
          </a:p>
          <a:p>
            <a:pPr eaLnBrk="1" hangingPunct="1">
              <a:buFontTx/>
              <a:buChar char="•"/>
            </a:pPr>
            <a:endParaRPr lang="en-US" smtClean="0"/>
          </a:p>
          <a:p>
            <a:pPr eaLnBrk="1" hangingPunct="1">
              <a:buFontTx/>
              <a:buChar char="•"/>
            </a:pPr>
            <a:r>
              <a:rPr lang="en-US" smtClean="0"/>
              <a:t>Proper ladder placement against a structure/wall.</a:t>
            </a:r>
          </a:p>
          <a:p>
            <a:pPr eaLnBrk="1" hangingPunct="1">
              <a:buFontTx/>
              <a:buChar char="•"/>
            </a:pPr>
            <a:r>
              <a:rPr lang="en-US" smtClean="0"/>
              <a:t>The 4:1 rule (for every 4 feet of vertical distance, the ladder shall extend 1 foot away from the structure)</a:t>
            </a:r>
          </a:p>
          <a:p>
            <a:pPr eaLnBrk="1" hangingPunct="1">
              <a:buFontTx/>
              <a:buChar char="•"/>
            </a:pPr>
            <a:r>
              <a:rPr lang="en-US" smtClean="0"/>
              <a:t>3 feet at least on the top or a grab rail need to be provided</a:t>
            </a:r>
          </a:p>
          <a:p>
            <a:pPr eaLnBrk="1" hangingPunct="1">
              <a:buFontTx/>
              <a:buChar char="•"/>
            </a:pPr>
            <a:r>
              <a:rPr lang="en-US" smtClean="0"/>
              <a:t>Properly secure the ladder on top and bottom</a:t>
            </a:r>
          </a:p>
          <a:p>
            <a:pPr eaLnBrk="1" hangingPunct="1">
              <a:buFontTx/>
              <a:buChar char="•"/>
            </a:pPr>
            <a:r>
              <a:rPr lang="en-US" smtClean="0"/>
              <a:t>Cleats need to be ok</a:t>
            </a:r>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0D1F2C-C8D7-42B7-952C-2FAC2599B192}" type="slidenum">
              <a:rPr lang="en-US" smtClean="0"/>
              <a:pPr eaLnBrk="1" hangingPunct="1"/>
              <a:t>93</a:t>
            </a:fld>
            <a:endParaRPr lang="en-US" smtClean="0"/>
          </a:p>
        </p:txBody>
      </p:sp>
      <p:sp>
        <p:nvSpPr>
          <p:cNvPr id="2447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4474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Discuss with students the 12 steps to follow when inspecting a ladder and how to properly maintain inspection records.</a:t>
            </a:r>
          </a:p>
        </p:txBody>
      </p:sp>
      <p:sp>
        <p:nvSpPr>
          <p:cNvPr id="4" name="Header Placeholder 3"/>
          <p:cNvSpPr>
            <a:spLocks noGrp="1"/>
          </p:cNvSpPr>
          <p:nvPr>
            <p:ph type="hdr" sz="quarter"/>
          </p:nvPr>
        </p:nvSpPr>
        <p:spPr/>
        <p:txBody>
          <a:bodyPr/>
          <a:lstStyle/>
          <a:p>
            <a:pPr>
              <a:defRPr/>
            </a:pPr>
            <a:r>
              <a:rPr lang="en-US" smtClean="0"/>
              <a:t>Hispanic Contractors Association de SA    </a:t>
            </a:r>
          </a:p>
          <a:p>
            <a:pPr>
              <a:defRPr/>
            </a:pPr>
            <a:r>
              <a:rPr lang="en-US" smtClean="0"/>
              <a:t>Fall Protection 	SH-22298-11-60-F-48</a:t>
            </a:r>
            <a:endParaRPr lang="en-US"/>
          </a:p>
        </p:txBody>
      </p:sp>
      <p:sp>
        <p:nvSpPr>
          <p:cNvPr id="2457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F38941-AF6B-494E-81FF-E26E98C5075F}" type="slidenum">
              <a:rPr lang="en-US" smtClean="0"/>
              <a:pPr eaLnBrk="1" hangingPunct="1"/>
              <a:t>94</a:t>
            </a:fld>
            <a:endParaRPr lang="en-US" smtClean="0"/>
          </a:p>
        </p:txBody>
      </p:sp>
      <p:sp>
        <p:nvSpPr>
          <p:cNvPr id="245766"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45767"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Dangers?</a:t>
            </a:r>
          </a:p>
          <a:p>
            <a:pPr eaLnBrk="1" hangingPunct="1"/>
            <a:endParaRPr lang="en-US" smtClean="0"/>
          </a:p>
          <a:p>
            <a:pPr eaLnBrk="1" hangingPunct="1">
              <a:buFontTx/>
              <a:buChar char="•"/>
            </a:pPr>
            <a:r>
              <a:rPr lang="en-US" smtClean="0"/>
              <a:t>Ladder on top of a scaffold.  NO, NO, NO!</a:t>
            </a:r>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C20D28-6059-488D-A5B2-1CDB8F5309DB}" type="slidenum">
              <a:rPr lang="en-US" smtClean="0"/>
              <a:pPr eaLnBrk="1" hangingPunct="1"/>
              <a:t>95</a:t>
            </a:fld>
            <a:endParaRPr lang="en-US" smtClean="0"/>
          </a:p>
        </p:txBody>
      </p:sp>
      <p:sp>
        <p:nvSpPr>
          <p:cNvPr id="2467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4679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Is he strong enough to hold his friend?</a:t>
            </a:r>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1C9EAB-7A1C-4FB2-BE7D-890BDBD41A17}" type="slidenum">
              <a:rPr lang="en-US" smtClean="0"/>
              <a:pPr eaLnBrk="1" hangingPunct="1"/>
              <a:t>96</a:t>
            </a:fld>
            <a:endParaRPr lang="en-US" smtClean="0"/>
          </a:p>
        </p:txBody>
      </p:sp>
      <p:sp>
        <p:nvSpPr>
          <p:cNvPr id="2478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478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This guy should be in the circus, good balance but poor setup.  No ladders on top of awnings, ladder not secured.</a:t>
            </a:r>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41F78B-EBAF-48EB-A1BD-309BADD37BB1}" type="slidenum">
              <a:rPr lang="en-US" smtClean="0"/>
              <a:pPr eaLnBrk="1" hangingPunct="1"/>
              <a:t>97</a:t>
            </a:fld>
            <a:endParaRPr lang="en-US" smtClean="0"/>
          </a:p>
        </p:txBody>
      </p:sp>
      <p:sp>
        <p:nvSpPr>
          <p:cNvPr id="2488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4883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62427" indent="-362427" eaLnBrk="1" hangingPunct="1">
              <a:lnSpc>
                <a:spcPct val="75000"/>
              </a:lnSpc>
              <a:spcBef>
                <a:spcPct val="15000"/>
              </a:spcBef>
              <a:buClr>
                <a:srgbClr val="FFCC00"/>
              </a:buClr>
              <a:defRPr/>
            </a:pPr>
            <a:r>
              <a:rPr lang="en-US" b="1" dirty="0" smtClean="0"/>
              <a:t>If you work on roofs and can fall more than 6 feet, you must be protected</a:t>
            </a:r>
            <a:endParaRPr lang="en-US" b="1" i="1" dirty="0" smtClean="0"/>
          </a:p>
          <a:p>
            <a:pPr eaLnBrk="1" hangingPunct="1">
              <a:defRPr/>
            </a:pPr>
            <a:endParaRPr lang="en-US" dirty="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FB6459-AF19-4634-B4F7-17C7AE0E71D2}" type="slidenum">
              <a:rPr lang="en-US" smtClean="0"/>
              <a:pPr eaLnBrk="1" hangingPunct="1"/>
              <a:t>98</a:t>
            </a:fld>
            <a:endParaRPr lang="en-US" smtClean="0"/>
          </a:p>
        </p:txBody>
      </p:sp>
      <p:sp>
        <p:nvSpPr>
          <p:cNvPr id="24986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4986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Discuss each method of fall prevention.</a:t>
            </a:r>
          </a:p>
          <a:p>
            <a:pPr eaLnBrk="1" hangingPunct="1">
              <a:spcBef>
                <a:spcPct val="0"/>
              </a:spcBef>
            </a:pPr>
            <a:endParaRPr lang="en-US" smtClean="0"/>
          </a:p>
          <a:p>
            <a:pPr eaLnBrk="1" hangingPunct="1">
              <a:spcBef>
                <a:spcPct val="0"/>
              </a:spcBef>
            </a:pPr>
            <a:r>
              <a:rPr lang="en-US" smtClean="0"/>
              <a:t>Warning Lines/Control Lines/Safety Monitors</a:t>
            </a:r>
          </a:p>
          <a:p>
            <a:pPr eaLnBrk="1" hangingPunct="1">
              <a:spcBef>
                <a:spcPct val="0"/>
              </a:spcBef>
            </a:pPr>
            <a:endParaRPr lang="en-US" smtClean="0"/>
          </a:p>
          <a:p>
            <a:pPr eaLnBrk="1" hangingPunct="1">
              <a:spcBef>
                <a:spcPct val="0"/>
              </a:spcBef>
            </a:pPr>
            <a:r>
              <a:rPr lang="en-US" smtClean="0"/>
              <a:t>Employees performing roofing work outside warning lines must be protected by fall restraint or positive fall protection systems.</a:t>
            </a:r>
          </a:p>
          <a:p>
            <a:pPr eaLnBrk="1" hangingPunct="1">
              <a:spcBef>
                <a:spcPct val="0"/>
              </a:spcBef>
            </a:pPr>
            <a:r>
              <a:rPr lang="en-US" smtClean="0"/>
              <a:t>OSHA allows the use of safety monitoring systems in certain limited instances.</a:t>
            </a:r>
          </a:p>
          <a:p>
            <a:pPr eaLnBrk="1" hangingPunct="1">
              <a:spcBef>
                <a:spcPct val="0"/>
              </a:spcBef>
            </a:pPr>
            <a:r>
              <a:rPr lang="en-US" smtClean="0"/>
              <a:t>This practice must be closely supervised, and must comply with all requirements of the fall protection standard.</a:t>
            </a:r>
          </a:p>
        </p:txBody>
      </p:sp>
      <p:sp>
        <p:nvSpPr>
          <p:cNvPr id="25088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English Curriculum</a:t>
            </a:r>
          </a:p>
        </p:txBody>
      </p:sp>
      <p:sp>
        <p:nvSpPr>
          <p:cNvPr id="2508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SHORM Consulting</a:t>
            </a:r>
          </a:p>
        </p:txBody>
      </p:sp>
      <p:sp>
        <p:nvSpPr>
          <p:cNvPr id="6" name="Header Placeholder 5"/>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
        <p:nvSpPr>
          <p:cNvPr id="2508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EA3FDB-6042-4577-A563-D1A32376E779}" type="slidenum">
              <a:rPr lang="en-US" smtClean="0"/>
              <a:pPr eaLnBrk="1" hangingPunct="1"/>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a:p>
        </p:txBody>
      </p:sp>
    </p:spTree>
    <p:extLst>
      <p:ext uri="{BB962C8B-B14F-4D97-AF65-F5344CB8AC3E}">
        <p14:creationId xmlns:p14="http://schemas.microsoft.com/office/powerpoint/2010/main" val="64519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7550DF31-686B-46AA-A8BC-192224FAD8C2}" type="slidenum">
              <a:rPr lang="en-US"/>
              <a:pPr>
                <a:defRPr/>
              </a:pPr>
              <a:t>‹#›</a:t>
            </a:fld>
            <a:endParaRPr lang="en-US" dirty="0"/>
          </a:p>
        </p:txBody>
      </p:sp>
    </p:spTree>
    <p:extLst>
      <p:ext uri="{BB962C8B-B14F-4D97-AF65-F5344CB8AC3E}">
        <p14:creationId xmlns:p14="http://schemas.microsoft.com/office/powerpoint/2010/main" val="82883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29F64F69-CA36-4A49-AE6E-B753D9911532}" type="slidenum">
              <a:rPr lang="en-US"/>
              <a:pPr>
                <a:defRPr/>
              </a:pPr>
              <a:t>‹#›</a:t>
            </a:fld>
            <a:endParaRPr lang="en-US" dirty="0"/>
          </a:p>
        </p:txBody>
      </p:sp>
    </p:spTree>
    <p:extLst>
      <p:ext uri="{BB962C8B-B14F-4D97-AF65-F5344CB8AC3E}">
        <p14:creationId xmlns:p14="http://schemas.microsoft.com/office/powerpoint/2010/main" val="2863262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6163" y="228600"/>
            <a:ext cx="697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9125" y="1981200"/>
            <a:ext cx="34115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183063" y="1981200"/>
            <a:ext cx="3413125" cy="4114800"/>
          </a:xfrm>
        </p:spPr>
        <p:txBody>
          <a:bodyPr rtlCol="0">
            <a:normAutofit/>
          </a:bodyPr>
          <a:lstStyle/>
          <a:p>
            <a:pPr lvl="0"/>
            <a:endParaRPr lang="en-US" noProof="0" smtClean="0"/>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a:xfrm>
            <a:off x="6934200" y="6492875"/>
            <a:ext cx="2133600" cy="365125"/>
          </a:xfrm>
        </p:spPr>
        <p:txBody>
          <a:bodyPr/>
          <a:lstStyle>
            <a:lvl1pPr>
              <a:defRPr/>
            </a:lvl1pPr>
          </a:lstStyle>
          <a:p>
            <a:pPr>
              <a:defRPr/>
            </a:pPr>
            <a:fld id="{708FEA94-CAD2-48B2-BB9A-E48FEF24FE68}" type="slidenum">
              <a:rPr lang="en-US"/>
              <a:pPr>
                <a:defRPr/>
              </a:pPr>
              <a:t>‹#›</a:t>
            </a:fld>
            <a:endParaRPr lang="en-US"/>
          </a:p>
        </p:txBody>
      </p:sp>
    </p:spTree>
    <p:extLst>
      <p:ext uri="{BB962C8B-B14F-4D97-AF65-F5344CB8AC3E}">
        <p14:creationId xmlns:p14="http://schemas.microsoft.com/office/powerpoint/2010/main" val="115062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a:xfrm>
            <a:off x="6934200" y="6492875"/>
            <a:ext cx="2133600" cy="365125"/>
          </a:xfrm>
        </p:spPr>
        <p:txBody>
          <a:bodyPr/>
          <a:lstStyle>
            <a:lvl1pPr>
              <a:defRPr/>
            </a:lvl1pPr>
          </a:lstStyle>
          <a:p>
            <a:pPr>
              <a:defRPr/>
            </a:pPr>
            <a:fld id="{436C8404-C64B-46AA-BBF7-EF04CA6EFE95}" type="slidenum">
              <a:rPr lang="en-US"/>
              <a:pPr>
                <a:defRPr/>
              </a:pPr>
              <a:t>‹#›</a:t>
            </a:fld>
            <a:endParaRPr lang="en-US"/>
          </a:p>
        </p:txBody>
      </p:sp>
    </p:spTree>
    <p:extLst>
      <p:ext uri="{BB962C8B-B14F-4D97-AF65-F5344CB8AC3E}">
        <p14:creationId xmlns:p14="http://schemas.microsoft.com/office/powerpoint/2010/main" val="240782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E66C0451-75BC-4832-9C9E-D63BEAB9FE58}" type="slidenum">
              <a:rPr lang="en-US"/>
              <a:pPr>
                <a:defRPr/>
              </a:pPr>
              <a:t>‹#›</a:t>
            </a:fld>
            <a:endParaRPr lang="en-US" dirty="0"/>
          </a:p>
        </p:txBody>
      </p:sp>
    </p:spTree>
    <p:extLst>
      <p:ext uri="{BB962C8B-B14F-4D97-AF65-F5344CB8AC3E}">
        <p14:creationId xmlns:p14="http://schemas.microsoft.com/office/powerpoint/2010/main" val="6246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400A0B55-EFF8-42F7-9E78-FF92AF1B58E3}" type="slidenum">
              <a:rPr lang="en-US"/>
              <a:pPr>
                <a:defRPr/>
              </a:pPr>
              <a:t>‹#›</a:t>
            </a:fld>
            <a:endParaRPr lang="en-US" dirty="0"/>
          </a:p>
        </p:txBody>
      </p:sp>
    </p:spTree>
    <p:extLst>
      <p:ext uri="{BB962C8B-B14F-4D97-AF65-F5344CB8AC3E}">
        <p14:creationId xmlns:p14="http://schemas.microsoft.com/office/powerpoint/2010/main" val="27051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8E60CC59-082E-48ED-9CC3-0BA5F4ADA93E}" type="slidenum">
              <a:rPr lang="en-US"/>
              <a:pPr>
                <a:defRPr/>
              </a:pPr>
              <a:t>‹#›</a:t>
            </a:fld>
            <a:endParaRPr lang="en-US" dirty="0"/>
          </a:p>
        </p:txBody>
      </p:sp>
    </p:spTree>
    <p:extLst>
      <p:ext uri="{BB962C8B-B14F-4D97-AF65-F5344CB8AC3E}">
        <p14:creationId xmlns:p14="http://schemas.microsoft.com/office/powerpoint/2010/main" val="298965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8" name="Slide Number Placeholder 5"/>
          <p:cNvSpPr>
            <a:spLocks noGrp="1"/>
          </p:cNvSpPr>
          <p:nvPr>
            <p:ph type="sldNum" sz="quarter" idx="11"/>
          </p:nvPr>
        </p:nvSpPr>
        <p:spPr/>
        <p:txBody>
          <a:bodyPr/>
          <a:lstStyle>
            <a:lvl1pPr>
              <a:defRPr/>
            </a:lvl1pPr>
          </a:lstStyle>
          <a:p>
            <a:pPr>
              <a:defRPr/>
            </a:pPr>
            <a:fld id="{748DA708-CCCD-4B3E-975C-8CE36AFA42CD}" type="slidenum">
              <a:rPr lang="en-US"/>
              <a:pPr>
                <a:defRPr/>
              </a:pPr>
              <a:t>‹#›</a:t>
            </a:fld>
            <a:endParaRPr lang="en-US" dirty="0"/>
          </a:p>
        </p:txBody>
      </p:sp>
    </p:spTree>
    <p:extLst>
      <p:ext uri="{BB962C8B-B14F-4D97-AF65-F5344CB8AC3E}">
        <p14:creationId xmlns:p14="http://schemas.microsoft.com/office/powerpoint/2010/main" val="163078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4" name="Slide Number Placeholder 5"/>
          <p:cNvSpPr>
            <a:spLocks noGrp="1"/>
          </p:cNvSpPr>
          <p:nvPr>
            <p:ph type="sldNum" sz="quarter" idx="11"/>
          </p:nvPr>
        </p:nvSpPr>
        <p:spPr/>
        <p:txBody>
          <a:bodyPr/>
          <a:lstStyle>
            <a:lvl1pPr>
              <a:defRPr/>
            </a:lvl1pPr>
          </a:lstStyle>
          <a:p>
            <a:pPr>
              <a:defRPr/>
            </a:pPr>
            <a:fld id="{A7864943-F012-4347-A40E-DC4F395E4FA1}" type="slidenum">
              <a:rPr lang="en-US"/>
              <a:pPr>
                <a:defRPr/>
              </a:pPr>
              <a:t>‹#›</a:t>
            </a:fld>
            <a:endParaRPr lang="en-US" dirty="0"/>
          </a:p>
        </p:txBody>
      </p:sp>
    </p:spTree>
    <p:extLst>
      <p:ext uri="{BB962C8B-B14F-4D97-AF65-F5344CB8AC3E}">
        <p14:creationId xmlns:p14="http://schemas.microsoft.com/office/powerpoint/2010/main" val="199180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3" name="Slide Number Placeholder 5"/>
          <p:cNvSpPr>
            <a:spLocks noGrp="1"/>
          </p:cNvSpPr>
          <p:nvPr>
            <p:ph type="sldNum" sz="quarter" idx="11"/>
          </p:nvPr>
        </p:nvSpPr>
        <p:spPr/>
        <p:txBody>
          <a:bodyPr/>
          <a:lstStyle>
            <a:lvl1pPr>
              <a:defRPr/>
            </a:lvl1pPr>
          </a:lstStyle>
          <a:p>
            <a:pPr>
              <a:defRPr/>
            </a:pPr>
            <a:fld id="{76E41743-6CA1-47F3-BFE9-72EC095CC43C}" type="slidenum">
              <a:rPr lang="en-US"/>
              <a:pPr>
                <a:defRPr/>
              </a:pPr>
              <a:t>‹#›</a:t>
            </a:fld>
            <a:endParaRPr lang="en-US" dirty="0"/>
          </a:p>
        </p:txBody>
      </p:sp>
    </p:spTree>
    <p:extLst>
      <p:ext uri="{BB962C8B-B14F-4D97-AF65-F5344CB8AC3E}">
        <p14:creationId xmlns:p14="http://schemas.microsoft.com/office/powerpoint/2010/main" val="375088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A5140AC1-1E6B-469E-9ECA-C2A069F92985}" type="slidenum">
              <a:rPr lang="en-US"/>
              <a:pPr>
                <a:defRPr/>
              </a:pPr>
              <a:t>‹#›</a:t>
            </a:fld>
            <a:endParaRPr lang="en-US" dirty="0"/>
          </a:p>
        </p:txBody>
      </p:sp>
    </p:spTree>
    <p:extLst>
      <p:ext uri="{BB962C8B-B14F-4D97-AF65-F5344CB8AC3E}">
        <p14:creationId xmlns:p14="http://schemas.microsoft.com/office/powerpoint/2010/main" val="302899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AB907681-01BC-4595-8193-F144E43233CD}" type="slidenum">
              <a:rPr lang="en-US"/>
              <a:pPr>
                <a:defRPr/>
              </a:pPr>
              <a:t>‹#›</a:t>
            </a:fld>
            <a:endParaRPr lang="en-US" dirty="0"/>
          </a:p>
        </p:txBody>
      </p:sp>
    </p:spTree>
    <p:extLst>
      <p:ext uri="{BB962C8B-B14F-4D97-AF65-F5344CB8AC3E}">
        <p14:creationId xmlns:p14="http://schemas.microsoft.com/office/powerpoint/2010/main" val="273952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5" name="Picture 7" descr="C:\Users\constantino\Desktop\SHORM\Clients\HCA-003\HCA-Fall Protection\HCA logo\image001.jpg"/>
          <p:cNvPicPr>
            <a:picLocks noChangeAspect="1" noChangeArrowheads="1"/>
          </p:cNvPicPr>
          <p:nvPr userDrawn="1"/>
        </p:nvPicPr>
        <p:blipFill>
          <a:blip r:embed="rId15" cstate="email">
            <a:grayscl/>
            <a:extLst>
              <a:ext uri="{28A0092B-C50C-407E-A947-70E740481C1C}">
                <a14:useLocalDpi xmlns:a14="http://schemas.microsoft.com/office/drawing/2010/main"/>
              </a:ext>
            </a:extLst>
          </a:blip>
          <a:srcRect/>
          <a:stretch>
            <a:fillRect/>
          </a:stretch>
        </p:blipFill>
        <p:spPr bwMode="auto">
          <a:xfrm>
            <a:off x="8252460" y="6189345"/>
            <a:ext cx="891540" cy="668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600200" y="6537325"/>
            <a:ext cx="6019800" cy="47307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r>
              <a:rPr lang="en-US"/>
              <a:t>Hispanic Contractors Association de San Antonio Fall Protection in the Construction Industry</a:t>
            </a:r>
          </a:p>
        </p:txBody>
      </p:sp>
      <p:pic>
        <p:nvPicPr>
          <p:cNvPr id="2054" name="Picture 6" descr="Shorm Tino ver.2 copy.jpg"/>
          <p:cNvPicPr>
            <a:picLocks noChangeAspect="1"/>
          </p:cNvPicPr>
          <p:nvPr userDrawn="1"/>
        </p:nvPicPr>
        <p:blipFill>
          <a:blip r:embed="rId16" cstate="email">
            <a:clrChange>
              <a:clrFrom>
                <a:srgbClr val="FFFEFF"/>
              </a:clrFrom>
              <a:clrTo>
                <a:srgbClr val="FFFEFF">
                  <a:alpha val="0"/>
                </a:srgbClr>
              </a:clrTo>
            </a:clrChange>
            <a:lum bright="40000" contrast="-100000"/>
            <a:extLst>
              <a:ext uri="{28A0092B-C50C-407E-A947-70E740481C1C}">
                <a14:useLocalDpi xmlns:a14="http://schemas.microsoft.com/office/drawing/2010/main"/>
              </a:ext>
            </a:extLst>
          </a:blip>
          <a:srcRect/>
          <a:stretch>
            <a:fillRect/>
          </a:stretch>
        </p:blipFill>
        <p:spPr bwMode="auto">
          <a:xfrm>
            <a:off x="74613" y="6400800"/>
            <a:ext cx="1352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7010400" y="6492875"/>
            <a:ext cx="2133600" cy="365125"/>
          </a:xfrm>
          <a:prstGeom prst="rect">
            <a:avLst/>
          </a:prstGeom>
        </p:spPr>
        <p:txBody>
          <a:bodyPr/>
          <a:lstStyle>
            <a:lvl1pPr>
              <a:defRPr sz="1200"/>
            </a:lvl1pPr>
          </a:lstStyle>
          <a:p>
            <a:pPr>
              <a:defRPr/>
            </a:pPr>
            <a:fld id="{909F9468-82D7-4A3D-B673-4A665C4591E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46"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7" r:id="rId12"/>
    <p:sldLayoutId id="2147483948"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47.jpeg"/></Relationships>
</file>

<file path=ppt/slides/_rels/slide101.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150.jpeg"/></Relationships>
</file>

<file path=ppt/slides/_rels/slide103.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03.xml"/><Relationship Id="rId1" Type="http://schemas.openxmlformats.org/officeDocument/2006/relationships/slideLayout" Target="../slideLayouts/slideLayout6.xml"/><Relationship Id="rId4" Type="http://schemas.openxmlformats.org/officeDocument/2006/relationships/image" Target="../media/image152.jpeg"/></Relationships>
</file>

<file path=ppt/slides/_rels/slide104.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55.jpeg"/></Relationships>
</file>

<file path=ppt/slides/_rels/slide106.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0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falls_leading_edge_fnl_eng_web.mp4"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58.jpeg"/></Relationships>
</file>

<file path=ppt/slides/_rels/slide108.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162.gif"/><Relationship Id="rId2" Type="http://schemas.openxmlformats.org/officeDocument/2006/relationships/notesSlide" Target="../notesSlides/notesSlide115.xml"/><Relationship Id="rId1" Type="http://schemas.openxmlformats.org/officeDocument/2006/relationships/slideLayout" Target="../slideLayouts/slideLayout6.xml"/><Relationship Id="rId5" Type="http://schemas.openxmlformats.org/officeDocument/2006/relationships/image" Target="../media/image164.gif"/><Relationship Id="rId4" Type="http://schemas.openxmlformats.org/officeDocument/2006/relationships/image" Target="../media/image163.gif"/></Relationships>
</file>

<file path=ppt/slides/_rels/slide116.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17.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hyperlink" Target="reroofing_fnl_eng_web.mp4" TargetMode="External"/><Relationship Id="rId4" Type="http://schemas.openxmlformats.org/officeDocument/2006/relationships/image" Target="../media/image166.png"/></Relationships>
</file>

<file path=ppt/slides/_rels/slide118.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20.xml"/><Relationship Id="rId1" Type="http://schemas.openxmlformats.org/officeDocument/2006/relationships/slideLayout" Target="../slideLayouts/slideLayout1.xml"/><Relationship Id="rId5" Type="http://schemas.openxmlformats.org/officeDocument/2006/relationships/image" Target="../media/image171.png"/><Relationship Id="rId4" Type="http://schemas.openxmlformats.org/officeDocument/2006/relationships/image" Target="../media/image170.png"/></Relationships>
</file>

<file path=ppt/slides/_rels/slide121.xml.rels><?xml version="1.0" encoding="UTF-8" standalone="yes"?>
<Relationships xmlns="http://schemas.openxmlformats.org/package/2006/relationships"><Relationship Id="rId3" Type="http://schemas.openxmlformats.org/officeDocument/2006/relationships/image" Target="../media/image172.jpeg"/><Relationship Id="rId7" Type="http://schemas.openxmlformats.org/officeDocument/2006/relationships/image" Target="../media/image176.jpeg"/><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175.jpeg"/><Relationship Id="rId5" Type="http://schemas.openxmlformats.org/officeDocument/2006/relationships/image" Target="../media/image174.jpeg"/><Relationship Id="rId4" Type="http://schemas.openxmlformats.org/officeDocument/2006/relationships/image" Target="../media/image173.jpeg"/></Relationships>
</file>

<file path=ppt/slides/_rels/slide122.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180.jpeg"/><Relationship Id="rId5" Type="http://schemas.openxmlformats.org/officeDocument/2006/relationships/image" Target="../media/image179.jpeg"/><Relationship Id="rId4" Type="http://schemas.openxmlformats.org/officeDocument/2006/relationships/image" Target="../media/image178.jpeg"/></Relationships>
</file>

<file path=ppt/slides/_rels/slide12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82.jpe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0.x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falls_floor_fnl_eng_web.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hyperlink" Target="http://www.millerfallprotection.com/gallery2/v/Donning+a+Harness/Step+6.jpg.html?g2_imageViewsIndex=1" TargetMode="External"/><Relationship Id="rId3" Type="http://schemas.openxmlformats.org/officeDocument/2006/relationships/hyperlink" Target="http://www.millerfallprotection.com/gallery2/v/Donning+a+Harness/Step+1.jpg.html?g2_imageViewsIndex=1" TargetMode="External"/><Relationship Id="rId7" Type="http://schemas.openxmlformats.org/officeDocument/2006/relationships/hyperlink" Target="http://www.millerfallprotection.com/gallery2/v/Donning+a+Harness/Step+5.jpg.html?g2_imageViewsIndex=1" TargetMode="External"/><Relationship Id="rId12"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0.jpeg"/><Relationship Id="rId11" Type="http://schemas.openxmlformats.org/officeDocument/2006/relationships/hyperlink" Target="http://www.millerfallprotection.com/gallery2/v/Donning+a+Harness/Step+3.jpg.html?g2_imageViewsIndex=1" TargetMode="External"/><Relationship Id="rId5" Type="http://schemas.openxmlformats.org/officeDocument/2006/relationships/hyperlink" Target="http://www.millerfallprotection.com/gallery2/v/Donning+a+Harness/Step+4.jpg.html?g2_imageViewsIndex=1" TargetMode="External"/><Relationship Id="rId10" Type="http://schemas.openxmlformats.org/officeDocument/2006/relationships/image" Target="../media/image52.jpeg"/><Relationship Id="rId4" Type="http://schemas.openxmlformats.org/officeDocument/2006/relationships/image" Target="../media/image49.jpeg"/><Relationship Id="rId9" Type="http://schemas.openxmlformats.org/officeDocument/2006/relationships/hyperlink" Target="http://www.millerfallprotection.com/gallery2/v/Donning+a+Harness/Step+2.jpg.html?g2_imageViewsIndex=1" TargetMode="External"/><Relationship Id="rId1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jpeg"/></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6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6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7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scaffolding_fnl_eng_web.mp4"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112.jpeg"/><Relationship Id="rId4" Type="http://schemas.openxmlformats.org/officeDocument/2006/relationships/image" Target="../media/image111.jpeg"/></Relationships>
</file>

<file path=ppt/slides/_rels/slide7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14.jpeg"/></Relationships>
</file>

<file path=ppt/slides/_rels/slide7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123.jpeg"/></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4.wmf"/><Relationship Id="rId4" Type="http://schemas.openxmlformats.org/officeDocument/2006/relationships/oleObject" Target="../embeddings/oleObject1.bin"/></Relationships>
</file>

<file path=ppt/slides/_rels/slide84.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8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92.xml"/><Relationship Id="rId1" Type="http://schemas.openxmlformats.org/officeDocument/2006/relationships/slideLayout" Target="../slideLayouts/slideLayout12.xml"/><Relationship Id="rId4" Type="http://schemas.openxmlformats.org/officeDocument/2006/relationships/image" Target="../media/image137.jpeg"/></Relationships>
</file>

<file path=ppt/slides/_rels/slide93.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141.jpeg"/></Relationships>
</file>

<file path=ppt/slides/_rels/slide96.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685800"/>
            <a:ext cx="8229600" cy="5257800"/>
          </a:xfrm>
        </p:spPr>
        <p:txBody>
          <a:bodyPr rtlCol="0">
            <a:normAutofit lnSpcReduction="10000"/>
          </a:bodyPr>
          <a:lstStyle/>
          <a:p>
            <a:pPr algn="r" eaLnBrk="1" fontAlgn="auto" hangingPunct="1">
              <a:spcAft>
                <a:spcPts val="0"/>
              </a:spcAft>
              <a:buFont typeface="Arial" pitchFamily="34" charset="0"/>
              <a:buNone/>
              <a:defRPr/>
            </a:pPr>
            <a:r>
              <a:rPr lang="en-US" sz="4800" b="1" dirty="0" smtClean="0"/>
              <a:t>Fall Protection for the Construction Industry</a:t>
            </a:r>
          </a:p>
          <a:p>
            <a:pPr algn="r" eaLnBrk="1" fontAlgn="auto" hangingPunct="1">
              <a:spcAft>
                <a:spcPts val="0"/>
              </a:spcAft>
              <a:buFont typeface="Arial" pitchFamily="34" charset="0"/>
              <a:buNone/>
              <a:defRPr/>
            </a:pPr>
            <a:endParaRPr lang="en-US" sz="4800" b="1" dirty="0" smtClean="0"/>
          </a:p>
          <a:p>
            <a:pPr algn="r" eaLnBrk="1" fontAlgn="auto" hangingPunct="1">
              <a:spcBef>
                <a:spcPts val="0"/>
              </a:spcBef>
              <a:spcAft>
                <a:spcPts val="0"/>
              </a:spcAft>
              <a:buFont typeface="Arial" pitchFamily="34" charset="0"/>
              <a:buNone/>
              <a:defRPr/>
            </a:pPr>
            <a:r>
              <a:rPr lang="en-US" sz="3600" dirty="0" smtClean="0"/>
              <a:t>Hispanic Contractors Association </a:t>
            </a:r>
          </a:p>
          <a:p>
            <a:pPr algn="r" eaLnBrk="1" fontAlgn="auto" hangingPunct="1">
              <a:spcBef>
                <a:spcPts val="0"/>
              </a:spcBef>
              <a:spcAft>
                <a:spcPts val="0"/>
              </a:spcAft>
              <a:buFont typeface="Arial" pitchFamily="34" charset="0"/>
              <a:buNone/>
              <a:defRPr/>
            </a:pPr>
            <a:r>
              <a:rPr lang="en-US" sz="3600" dirty="0" smtClean="0"/>
              <a:t>de San Antonio/OSHA</a:t>
            </a:r>
          </a:p>
          <a:p>
            <a:pPr algn="r" eaLnBrk="1" fontAlgn="auto" hangingPunct="1">
              <a:spcBef>
                <a:spcPts val="0"/>
              </a:spcBef>
              <a:spcAft>
                <a:spcPts val="0"/>
              </a:spcAft>
              <a:buFont typeface="Arial" pitchFamily="34" charset="0"/>
              <a:buNone/>
              <a:defRPr/>
            </a:pPr>
            <a:r>
              <a:rPr lang="en-US" sz="3600" dirty="0" smtClean="0"/>
              <a:t>Susan Harwood Training Grant</a:t>
            </a:r>
          </a:p>
          <a:p>
            <a:pPr algn="r" eaLnBrk="1" fontAlgn="auto" hangingPunct="1">
              <a:spcBef>
                <a:spcPts val="0"/>
              </a:spcBef>
              <a:spcAft>
                <a:spcPts val="0"/>
              </a:spcAft>
              <a:buFont typeface="Arial" pitchFamily="34" charset="0"/>
              <a:buNone/>
              <a:defRPr/>
            </a:pPr>
            <a:r>
              <a:rPr lang="en-US" sz="3600" dirty="0" smtClean="0"/>
              <a:t>SH-22298-11-60-F-48</a:t>
            </a:r>
          </a:p>
          <a:p>
            <a:pPr algn="r" eaLnBrk="1" fontAlgn="auto" hangingPunct="1">
              <a:spcBef>
                <a:spcPts val="0"/>
              </a:spcBef>
              <a:spcAft>
                <a:spcPts val="0"/>
              </a:spcAft>
              <a:buFont typeface="Arial" pitchFamily="34" charset="0"/>
              <a:buNone/>
              <a:defRPr/>
            </a:pPr>
            <a:endParaRPr lang="en-US" sz="2800" dirty="0" smtClean="0"/>
          </a:p>
          <a:p>
            <a:pPr algn="r" eaLnBrk="1" fontAlgn="auto" hangingPunct="1">
              <a:spcBef>
                <a:spcPts val="0"/>
              </a:spcBef>
              <a:spcAft>
                <a:spcPts val="0"/>
              </a:spcAft>
              <a:buFont typeface="Arial" pitchFamily="34" charset="0"/>
              <a:buNone/>
              <a:defRPr/>
            </a:pPr>
            <a:r>
              <a:rPr lang="en-US" sz="2800" dirty="0" smtClean="0"/>
              <a:t>Prepared by SHORM Consulting</a:t>
            </a:r>
          </a:p>
          <a:p>
            <a:pPr algn="ctr" eaLnBrk="1" fontAlgn="auto" hangingPunct="1">
              <a:spcAft>
                <a:spcPts val="0"/>
              </a:spcAft>
              <a:buFont typeface="Arial" pitchFamily="34" charset="0"/>
              <a:buNone/>
              <a:defRPr/>
            </a:pPr>
            <a:endParaRPr lang="en-US" sz="4800" b="1" dirty="0" smtClean="0"/>
          </a:p>
        </p:txBody>
      </p:sp>
      <p:sp>
        <p:nvSpPr>
          <p:cNvPr id="6148" name="Slide Number Placeholder 9"/>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315B31-5287-473C-A1D5-185011ADB7C4}" type="slidenum">
              <a:rPr lang="en-US" smtClean="0"/>
              <a:pPr eaLnBrk="1" hangingPunct="1"/>
              <a:t>1</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960438"/>
          </a:xfrm>
        </p:spPr>
        <p:txBody>
          <a:bodyPr/>
          <a:lstStyle/>
          <a:p>
            <a:pPr eaLnBrk="1" hangingPunct="1"/>
            <a:r>
              <a:rPr lang="en-US" smtClean="0"/>
              <a:t>General Fall Hazard Recognition</a:t>
            </a:r>
          </a:p>
        </p:txBody>
      </p:sp>
      <p:pic>
        <p:nvPicPr>
          <p:cNvPr id="26627" name="Picture 2" descr="http://www.masterbuilders.co.za/resources/images/newsletters/20110504/Fall_Protectio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1600200"/>
            <a:ext cx="3471863" cy="2438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TextBox 5"/>
          <p:cNvSpPr txBox="1">
            <a:spLocks noChangeArrowheads="1"/>
          </p:cNvSpPr>
          <p:nvPr/>
        </p:nvSpPr>
        <p:spPr bwMode="auto">
          <a:xfrm>
            <a:off x="4267200" y="1371600"/>
            <a:ext cx="4724400" cy="1865313"/>
          </a:xfrm>
          <a:prstGeom prst="rect">
            <a:avLst/>
          </a:prstGeom>
          <a:noFill/>
          <a:ln w="9525">
            <a:noFill/>
            <a:miter lim="800000"/>
            <a:headEnd/>
            <a:tailEnd/>
          </a:ln>
        </p:spPr>
        <p:txBody>
          <a:bodyPr>
            <a:spAutoFit/>
          </a:bodyPr>
          <a:lstStyle/>
          <a:p>
            <a:pPr>
              <a:lnSpc>
                <a:spcPct val="80000"/>
              </a:lnSpc>
              <a:spcAft>
                <a:spcPts val="600"/>
              </a:spcAft>
              <a:defRPr/>
            </a:pPr>
            <a:r>
              <a:rPr lang="en-US" sz="3600" dirty="0">
                <a:latin typeface="+mn-lt"/>
                <a:cs typeface="Times New Roman" pitchFamily="18" charset="0"/>
              </a:rPr>
              <a:t>Workers can be killed by falling from open-sided floors and through floor openings.</a:t>
            </a:r>
          </a:p>
        </p:txBody>
      </p:sp>
      <p:pic>
        <p:nvPicPr>
          <p:cNvPr id="26630" name="Picture 5" descr="No fall prot-EE per concrete op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0" y="3657600"/>
            <a:ext cx="3352800" cy="23764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6" name="Slide Number Placeholder 8"/>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39877C-EC75-4B0F-8231-30088205ABBE}" type="slidenum">
              <a:rPr lang="en-US" smtClean="0"/>
              <a:pPr eaLnBrk="1" hangingPunct="1"/>
              <a:t>10</a:t>
            </a:fld>
            <a:endParaRPr lang="en-US" smtClean="0"/>
          </a:p>
        </p:txBody>
      </p:sp>
      <p:pic>
        <p:nvPicPr>
          <p:cNvPr id="26629" name="Picture 3" descr="C:\Users\constantino\Desktop\Client Photos\JR Ramon\IMAG026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4114800"/>
            <a:ext cx="3771900" cy="2514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3" name="Picture 7" descr="C:\Users\constantino\Desktop\Client Photos\JR Ramon\IMAG026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1447800"/>
            <a:ext cx="480060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6499" name="Rectangle 8"/>
          <p:cNvSpPr>
            <a:spLocks noGrp="1" noChangeArrowheads="1"/>
          </p:cNvSpPr>
          <p:nvPr>
            <p:ph type="title"/>
          </p:nvPr>
        </p:nvSpPr>
        <p:spPr>
          <a:xfrm>
            <a:off x="457200" y="-76200"/>
            <a:ext cx="8229600" cy="1143000"/>
          </a:xfrm>
        </p:spPr>
        <p:txBody>
          <a:bodyPr/>
          <a:lstStyle/>
          <a:p>
            <a:pPr eaLnBrk="1" hangingPunct="1"/>
            <a:r>
              <a:rPr lang="en-US" smtClean="0"/>
              <a:t>Outside Warning Lines</a:t>
            </a:r>
          </a:p>
        </p:txBody>
      </p:sp>
      <p:sp>
        <p:nvSpPr>
          <p:cNvPr id="106500" name="Rectangle 9"/>
          <p:cNvSpPr>
            <a:spLocks noGrp="1" noChangeArrowheads="1"/>
          </p:cNvSpPr>
          <p:nvPr>
            <p:ph type="body" idx="1"/>
          </p:nvPr>
        </p:nvSpPr>
        <p:spPr>
          <a:xfrm>
            <a:off x="457200" y="1143000"/>
            <a:ext cx="3200400" cy="3657600"/>
          </a:xfrm>
        </p:spPr>
        <p:txBody>
          <a:bodyPr/>
          <a:lstStyle/>
          <a:p>
            <a:pPr eaLnBrk="1" hangingPunct="1"/>
            <a:r>
              <a:rPr lang="en-US" smtClean="0"/>
              <a:t>Parapet up to at least 39"</a:t>
            </a:r>
          </a:p>
          <a:p>
            <a:pPr eaLnBrk="1" hangingPunct="1"/>
            <a:r>
              <a:rPr lang="en-US" smtClean="0"/>
              <a:t>Fall Restraint</a:t>
            </a:r>
          </a:p>
          <a:p>
            <a:pPr eaLnBrk="1" hangingPunct="1"/>
            <a:r>
              <a:rPr lang="en-US" smtClean="0"/>
              <a:t>Safety Monitors</a:t>
            </a:r>
          </a:p>
        </p:txBody>
      </p:sp>
      <p:pic>
        <p:nvPicPr>
          <p:cNvPr id="123908" name="Picture 3" descr="roof outside warning"/>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a:xfrm>
            <a:off x="762000" y="3581400"/>
            <a:ext cx="3684461" cy="276034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6502"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B611B8-A2A4-4B29-8023-6E0379F8A7C9}" type="slidenum">
              <a:rPr lang="en-US" smtClean="0"/>
              <a:pPr eaLnBrk="1" hangingPunct="1"/>
              <a:t>100</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8"/>
          <p:cNvSpPr>
            <a:spLocks noGrp="1" noChangeArrowheads="1"/>
          </p:cNvSpPr>
          <p:nvPr>
            <p:ph type="title"/>
          </p:nvPr>
        </p:nvSpPr>
        <p:spPr>
          <a:xfrm>
            <a:off x="457200" y="-76200"/>
            <a:ext cx="8229600" cy="1143000"/>
          </a:xfrm>
        </p:spPr>
        <p:txBody>
          <a:bodyPr/>
          <a:lstStyle/>
          <a:p>
            <a:pPr eaLnBrk="1" hangingPunct="1"/>
            <a:r>
              <a:rPr lang="en-US" b="1" smtClean="0"/>
              <a:t>Stay Back from Edges</a:t>
            </a:r>
          </a:p>
        </p:txBody>
      </p:sp>
      <p:sp>
        <p:nvSpPr>
          <p:cNvPr id="107523" name="Rectangle 9"/>
          <p:cNvSpPr>
            <a:spLocks noGrp="1" noChangeArrowheads="1"/>
          </p:cNvSpPr>
          <p:nvPr>
            <p:ph type="body" idx="1"/>
          </p:nvPr>
        </p:nvSpPr>
        <p:spPr>
          <a:xfrm>
            <a:off x="457200" y="1600200"/>
            <a:ext cx="3581400" cy="4525963"/>
          </a:xfrm>
        </p:spPr>
        <p:txBody>
          <a:bodyPr/>
          <a:lstStyle/>
          <a:p>
            <a:pPr algn="just" eaLnBrk="1" hangingPunct="1"/>
            <a:r>
              <a:rPr lang="en-US" smtClean="0"/>
              <a:t>Stay away from edges unless work requires it</a:t>
            </a:r>
          </a:p>
          <a:p>
            <a:pPr algn="just" eaLnBrk="1" hangingPunct="1"/>
            <a:r>
              <a:rPr lang="en-US" smtClean="0"/>
              <a:t>Always face the edge</a:t>
            </a:r>
          </a:p>
          <a:p>
            <a:pPr algn="just" eaLnBrk="1" hangingPunct="1"/>
            <a:r>
              <a:rPr lang="en-US" smtClean="0"/>
              <a:t>Work from your knees</a:t>
            </a:r>
          </a:p>
        </p:txBody>
      </p:sp>
      <p:pic>
        <p:nvPicPr>
          <p:cNvPr id="124932" name="Picture 4" descr="precast worker near edge"/>
          <p:cNvPicPr>
            <a:picLocks noGrp="1" noChangeAspect="1" noChangeArrowheads="1"/>
          </p:cNvPicPr>
          <p:nvPr>
            <p:ph type="clipArt" sz="half" idx="4294967295"/>
          </p:nvPr>
        </p:nvPicPr>
        <p:blipFill>
          <a:blip r:embed="rId3" cstate="print">
            <a:lum bright="20000"/>
            <a:extLst>
              <a:ext uri="{28A0092B-C50C-407E-A947-70E740481C1C}">
                <a14:useLocalDpi xmlns:a14="http://schemas.microsoft.com/office/drawing/2010/main"/>
              </a:ext>
            </a:extLst>
          </a:blip>
          <a:srcRect/>
          <a:stretch>
            <a:fillRect/>
          </a:stretch>
        </p:blipFill>
        <p:spPr>
          <a:xfrm>
            <a:off x="4516438" y="1219200"/>
            <a:ext cx="4627562" cy="56388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7525" name="AutoShape 7"/>
          <p:cNvSpPr>
            <a:spLocks noChangeArrowheads="1"/>
          </p:cNvSpPr>
          <p:nvPr/>
        </p:nvSpPr>
        <p:spPr bwMode="auto">
          <a:xfrm>
            <a:off x="7010400" y="4191000"/>
            <a:ext cx="1143000" cy="762000"/>
          </a:xfrm>
          <a:prstGeom prst="wedgeRectCallout">
            <a:avLst>
              <a:gd name="adj1" fmla="val 73333"/>
              <a:gd name="adj2" fmla="val 111042"/>
            </a:avLst>
          </a:prstGeom>
          <a:solidFill>
            <a:srgbClr val="FF0000"/>
          </a:solidFill>
          <a:ln w="9525">
            <a:solidFill>
              <a:schemeClr val="tx1"/>
            </a:solidFill>
            <a:miter lim="800000"/>
            <a:headEnd/>
            <a:tailEnd/>
          </a:ln>
        </p:spPr>
        <p:txBody>
          <a:bodyPr/>
          <a:lstStyle/>
          <a:p>
            <a:pPr algn="ctr"/>
            <a:r>
              <a:rPr lang="en-US" sz="2000" b="1">
                <a:latin typeface="Calibri" pitchFamily="34" charset="0"/>
              </a:rPr>
              <a:t>Fall Hazard</a:t>
            </a:r>
          </a:p>
        </p:txBody>
      </p:sp>
      <p:sp>
        <p:nvSpPr>
          <p:cNvPr id="107526"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EFBE28-74EC-4E22-A711-90C0E670BD43}" type="slidenum">
              <a:rPr lang="en-US" smtClean="0"/>
              <a:pPr eaLnBrk="1" hangingPunct="1"/>
              <a:t>101</a:t>
            </a:fld>
            <a:endParaRPr lang="en-US" smtClean="0"/>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76200"/>
            <a:ext cx="7772400" cy="1143000"/>
          </a:xfrm>
        </p:spPr>
        <p:txBody>
          <a:bodyPr/>
          <a:lstStyle/>
          <a:p>
            <a:pPr eaLnBrk="1" hangingPunct="1"/>
            <a:r>
              <a:rPr lang="en-US" b="1" smtClean="0">
                <a:cs typeface="Times New Roman" pitchFamily="18" charset="0"/>
              </a:rPr>
              <a:t>Roof Guardrails</a:t>
            </a:r>
          </a:p>
        </p:txBody>
      </p:sp>
      <p:sp>
        <p:nvSpPr>
          <p:cNvPr id="108547" name="Slide Number Placeholder 5"/>
          <p:cNvSpPr>
            <a:spLocks noGrp="1"/>
          </p:cNvSpPr>
          <p:nvPr>
            <p:ph type="sldNum" sz="quarter" idx="11"/>
          </p:nvPr>
        </p:nvSpPr>
        <p:spPr bwMode="auto">
          <a:xfrm>
            <a:off x="6535738" y="6248400"/>
            <a:ext cx="189706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112935-BA3E-4E38-B5B1-5A2F7174CFF3}" type="slidenum">
              <a:rPr lang="en-US" smtClean="0"/>
              <a:pPr eaLnBrk="1" hangingPunct="1"/>
              <a:t>102</a:t>
            </a:fld>
            <a:endParaRPr lang="en-US" smtClean="0"/>
          </a:p>
        </p:txBody>
      </p:sp>
      <p:pic>
        <p:nvPicPr>
          <p:cNvPr id="8" name="Picture 3" descr="guardrails roof wood fram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143000"/>
            <a:ext cx="3611562" cy="4953000"/>
          </a:xfrm>
          <a:prstGeom prst="roundRect">
            <a:avLst>
              <a:gd name="adj" fmla="val 16667"/>
            </a:avLst>
          </a:prstGeom>
          <a:noFill/>
          <a:ln w="952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24400" y="1143000"/>
            <a:ext cx="3895725"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a:latin typeface="Calibri" pitchFamily="34" charset="0"/>
              </a:rPr>
              <a:t>Guardrail Systems</a:t>
            </a:r>
          </a:p>
        </p:txBody>
      </p:sp>
      <p:sp>
        <p:nvSpPr>
          <p:cNvPr id="109571"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F2ECAB-443B-46BA-B955-EBC191BAD6DE}" type="slidenum">
              <a:rPr lang="en-US" smtClean="0"/>
              <a:pPr eaLnBrk="1" hangingPunct="1"/>
              <a:t>103</a:t>
            </a:fld>
            <a:endParaRPr lang="en-US" smtClean="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1238" y="1371600"/>
            <a:ext cx="3184525" cy="43068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7200" y="1371600"/>
            <a:ext cx="3790950" cy="4267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title"/>
          </p:nvPr>
        </p:nvSpPr>
        <p:spPr>
          <a:xfrm>
            <a:off x="457200" y="-76200"/>
            <a:ext cx="8229600" cy="1143000"/>
          </a:xfrm>
        </p:spPr>
        <p:txBody>
          <a:bodyPr/>
          <a:lstStyle/>
          <a:p>
            <a:pPr eaLnBrk="1" hangingPunct="1"/>
            <a:r>
              <a:rPr lang="en-US" b="1" smtClean="0"/>
              <a:t>Don’t Create a Greater Hazard</a:t>
            </a:r>
          </a:p>
        </p:txBody>
      </p:sp>
      <p:sp>
        <p:nvSpPr>
          <p:cNvPr id="110595"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34D9AD-81CF-4246-91BF-07B46565E390}" type="slidenum">
              <a:rPr lang="en-US" smtClean="0"/>
              <a:pPr eaLnBrk="1" hangingPunct="1"/>
              <a:t>104</a:t>
            </a:fld>
            <a:endParaRPr lang="en-US" smtClean="0"/>
          </a:p>
        </p:txBody>
      </p:sp>
      <p:pic>
        <p:nvPicPr>
          <p:cNvPr id="5" name="Picture 4" descr="DSC00490"/>
          <p:cNvPicPr>
            <a:picLocks noChangeAspect="1" noChangeArrowheads="1"/>
          </p:cNvPicPr>
          <p:nvPr/>
        </p:nvPicPr>
        <p:blipFill>
          <a:blip r:embed="rId3" cstate="email">
            <a:lum bright="20000" contrast="30000"/>
            <a:extLst>
              <a:ext uri="{28A0092B-C50C-407E-A947-70E740481C1C}">
                <a14:useLocalDpi xmlns:a14="http://schemas.microsoft.com/office/drawing/2010/main"/>
              </a:ext>
            </a:extLst>
          </a:blip>
          <a:srcRect/>
          <a:stretch>
            <a:fillRect/>
          </a:stretch>
        </p:blipFill>
        <p:spPr bwMode="auto">
          <a:xfrm>
            <a:off x="990600" y="1219200"/>
            <a:ext cx="7239000" cy="487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1"/>
          <p:cNvSpPr>
            <a:spLocks noGrp="1" noChangeArrowheads="1"/>
          </p:cNvSpPr>
          <p:nvPr>
            <p:ph type="title"/>
          </p:nvPr>
        </p:nvSpPr>
        <p:spPr>
          <a:xfrm>
            <a:off x="457200" y="0"/>
            <a:ext cx="8229600" cy="1143000"/>
          </a:xfrm>
        </p:spPr>
        <p:txBody>
          <a:bodyPr/>
          <a:lstStyle/>
          <a:p>
            <a:pPr eaLnBrk="1" hangingPunct="1"/>
            <a:r>
              <a:rPr lang="en-US" b="1" smtClean="0"/>
              <a:t>Access Ways</a:t>
            </a:r>
          </a:p>
        </p:txBody>
      </p:sp>
      <p:sp>
        <p:nvSpPr>
          <p:cNvPr id="111619"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534434-FFD6-4A57-A850-4F224BBD6BD3}" type="slidenum">
              <a:rPr lang="en-US" smtClean="0"/>
              <a:pPr eaLnBrk="1" hangingPunct="1"/>
              <a:t>105</a:t>
            </a:fld>
            <a:endParaRPr lang="en-US" smtClean="0"/>
          </a:p>
        </p:txBody>
      </p:sp>
      <p:pic>
        <p:nvPicPr>
          <p:cNvPr id="6" name="Picture 4" descr="Ladder offset guard"/>
          <p:cNvPicPr>
            <a:picLocks noGrp="1" noChangeAspect="1" noChangeArrowheads="1"/>
          </p:cNvPicPr>
          <p:nvPr>
            <p:ph sz="half" idx="4294967295"/>
          </p:nvPr>
        </p:nvPicPr>
        <p:blipFill>
          <a:blip r:embed="rId3" cstate="email">
            <a:lum bright="10000" contrast="10000"/>
            <a:extLst>
              <a:ext uri="{28A0092B-C50C-407E-A947-70E740481C1C}">
                <a14:useLocalDpi xmlns:a14="http://schemas.microsoft.com/office/drawing/2010/main"/>
              </a:ext>
            </a:extLst>
          </a:blip>
          <a:srcRect/>
          <a:stretch>
            <a:fillRect/>
          </a:stretch>
        </p:blipFill>
        <p:spPr>
          <a:xfrm>
            <a:off x="152400" y="1676400"/>
            <a:ext cx="4343400" cy="3430587"/>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DSC00258"/>
          <p:cNvPicPr>
            <a:picLocks noChangeAspect="1" noChangeArrowheads="1"/>
          </p:cNvPicPr>
          <p:nvPr/>
        </p:nvPicPr>
        <p:blipFill>
          <a:blip r:embed="rId4" cstate="email">
            <a:lum bright="20000" contrast="20000"/>
            <a:extLst>
              <a:ext uri="{28A0092B-C50C-407E-A947-70E740481C1C}">
                <a14:useLocalDpi xmlns:a14="http://schemas.microsoft.com/office/drawing/2010/main"/>
              </a:ext>
            </a:extLst>
          </a:blip>
          <a:srcRect b="-40"/>
          <a:stretch>
            <a:fillRect/>
          </a:stretch>
        </p:blipFill>
        <p:spPr bwMode="auto">
          <a:xfrm>
            <a:off x="4572000" y="1676400"/>
            <a:ext cx="4343400" cy="3436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title"/>
          </p:nvPr>
        </p:nvSpPr>
        <p:spPr>
          <a:xfrm>
            <a:off x="457200" y="-76200"/>
            <a:ext cx="8229600" cy="1143000"/>
          </a:xfrm>
        </p:spPr>
        <p:txBody>
          <a:bodyPr/>
          <a:lstStyle/>
          <a:p>
            <a:pPr eaLnBrk="1" hangingPunct="1"/>
            <a:r>
              <a:rPr lang="en-US" smtClean="0"/>
              <a:t>Falls While Decking</a:t>
            </a:r>
          </a:p>
        </p:txBody>
      </p:sp>
      <p:sp>
        <p:nvSpPr>
          <p:cNvPr id="112643" name="Text Box 5"/>
          <p:cNvSpPr txBox="1">
            <a:spLocks noChangeArrowheads="1"/>
          </p:cNvSpPr>
          <p:nvPr/>
        </p:nvSpPr>
        <p:spPr bwMode="auto">
          <a:xfrm>
            <a:off x="1981200" y="60960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latin typeface="Calibri" pitchFamily="34" charset="0"/>
              </a:rPr>
              <a:t>Leading edges must be protected</a:t>
            </a:r>
          </a:p>
        </p:txBody>
      </p:sp>
      <p:sp>
        <p:nvSpPr>
          <p:cNvPr id="112644" name="Slide Number Placeholder 6"/>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BAEC67-8415-4D17-A363-891D07745DDC}" type="slidenum">
              <a:rPr lang="en-US" smtClean="0"/>
              <a:pPr eaLnBrk="1" hangingPunct="1"/>
              <a:t>106</a:t>
            </a:fld>
            <a:endParaRPr lang="en-US" smtClean="0"/>
          </a:p>
        </p:txBody>
      </p:sp>
      <p:pic>
        <p:nvPicPr>
          <p:cNvPr id="8" name="Picture 4" descr="Decking"/>
          <p:cNvPicPr>
            <a:picLocks noChangeAspect="1" noChangeArrowheads="1"/>
          </p:cNvPicPr>
          <p:nvPr/>
        </p:nvPicPr>
        <p:blipFill>
          <a:blip r:embed="rId3">
            <a:lum bright="20000" contrast="10000"/>
            <a:extLst>
              <a:ext uri="{28A0092B-C50C-407E-A947-70E740481C1C}">
                <a14:useLocalDpi xmlns:a14="http://schemas.microsoft.com/office/drawing/2010/main"/>
              </a:ext>
            </a:extLst>
          </a:blip>
          <a:srcRect/>
          <a:stretch>
            <a:fillRect/>
          </a:stretch>
        </p:blipFill>
        <p:spPr bwMode="auto">
          <a:xfrm>
            <a:off x="571500" y="1022350"/>
            <a:ext cx="7962900" cy="4845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2646" name="Line 7"/>
          <p:cNvSpPr>
            <a:spLocks noChangeShapeType="1"/>
          </p:cNvSpPr>
          <p:nvPr/>
        </p:nvSpPr>
        <p:spPr bwMode="auto">
          <a:xfrm flipV="1">
            <a:off x="4648200" y="3581400"/>
            <a:ext cx="762000" cy="2590800"/>
          </a:xfrm>
          <a:prstGeom prst="line">
            <a:avLst/>
          </a:prstGeom>
          <a:noFill/>
          <a:ln w="57150">
            <a:solidFill>
              <a:srgbClr val="BD2427"/>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47" name="Line 8"/>
          <p:cNvSpPr>
            <a:spLocks noChangeShapeType="1"/>
          </p:cNvSpPr>
          <p:nvPr/>
        </p:nvSpPr>
        <p:spPr bwMode="auto">
          <a:xfrm flipH="1" flipV="1">
            <a:off x="4114800" y="5029200"/>
            <a:ext cx="533400" cy="1143000"/>
          </a:xfrm>
          <a:prstGeom prst="line">
            <a:avLst/>
          </a:prstGeom>
          <a:noFill/>
          <a:ln w="57150">
            <a:solidFill>
              <a:srgbClr val="BD2427"/>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112649" name="Picture 9" descr="C:\Users\constantino\Downloads\MC900434799.PNG">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10600" y="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title"/>
          </p:nvPr>
        </p:nvSpPr>
        <p:spPr/>
        <p:txBody>
          <a:bodyPr/>
          <a:lstStyle/>
          <a:p>
            <a:pPr eaLnBrk="1" hangingPunct="1"/>
            <a:r>
              <a:rPr lang="en-US" b="1" smtClean="0"/>
              <a:t>Holes</a:t>
            </a:r>
          </a:p>
        </p:txBody>
      </p:sp>
      <p:sp>
        <p:nvSpPr>
          <p:cNvPr id="113667" name="Rectangle 7"/>
          <p:cNvSpPr>
            <a:spLocks noGrp="1" noChangeArrowheads="1"/>
          </p:cNvSpPr>
          <p:nvPr>
            <p:ph type="body" idx="1"/>
          </p:nvPr>
        </p:nvSpPr>
        <p:spPr/>
        <p:txBody>
          <a:bodyPr/>
          <a:lstStyle/>
          <a:p>
            <a:pPr eaLnBrk="1" hangingPunct="1"/>
            <a:r>
              <a:rPr lang="en-US" smtClean="0"/>
              <a:t>Covers</a:t>
            </a:r>
          </a:p>
          <a:p>
            <a:pPr eaLnBrk="1" hangingPunct="1"/>
            <a:r>
              <a:rPr lang="en-US" smtClean="0"/>
              <a:t>Guardrails</a:t>
            </a:r>
          </a:p>
        </p:txBody>
      </p:sp>
      <p:sp>
        <p:nvSpPr>
          <p:cNvPr id="113668" name="Rectangle 4" descr="hole"/>
          <p:cNvSpPr>
            <a:spLocks noGrp="1" noChangeAspect="1" noChangeArrowheads="1"/>
          </p:cNvSpPr>
          <p:nvPr isPhoto="1"/>
        </p:nvSpPr>
        <p:spPr bwMode="auto">
          <a:xfrm>
            <a:off x="0" y="3429000"/>
            <a:ext cx="4572000" cy="3429000"/>
          </a:xfrm>
          <a:prstGeom prst="rect">
            <a:avLst/>
          </a:prstGeom>
          <a:blipFill dpi="0" rotWithShape="1">
            <a:blip r:embed="rId3" cstate="email">
              <a:lum bright="18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113669" name="Picture 5" descr="Hole guarded"/>
          <p:cNvPicPr>
            <a:picLocks noGrp="1" noChangeAspect="1" noChangeArrowheads="1"/>
          </p:cNvPicPr>
          <p:nvPr>
            <p:ph sz="half" idx="4294967295"/>
          </p:nvPr>
        </p:nvPicPr>
        <p:blipFill>
          <a:blip r:embed="rId4" cstate="email">
            <a:lum bright="24000"/>
            <a:extLst>
              <a:ext uri="{28A0092B-C50C-407E-A947-70E740481C1C}">
                <a14:useLocalDpi xmlns:a14="http://schemas.microsoft.com/office/drawing/2010/main"/>
              </a:ext>
            </a:extLst>
          </a:blip>
          <a:srcRect/>
          <a:stretch>
            <a:fillRect/>
          </a:stretch>
        </p:blipFill>
        <p:spPr>
          <a:xfrm>
            <a:off x="4572000" y="3429000"/>
            <a:ext cx="4572000" cy="3429000"/>
          </a:xfrm>
          <a:noFill/>
        </p:spPr>
      </p:pic>
      <p:sp>
        <p:nvSpPr>
          <p:cNvPr id="113670"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490473-A537-4D85-A6BC-40158A10E7F2}" type="slidenum">
              <a:rPr lang="en-US" smtClean="0"/>
              <a:pPr eaLnBrk="1" hangingPunct="1"/>
              <a:t>107</a:t>
            </a:fld>
            <a:endParaRPr lang="en-US" smtClean="0"/>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Residential Construction</a:t>
            </a:r>
          </a:p>
        </p:txBody>
      </p:sp>
      <p:sp>
        <p:nvSpPr>
          <p:cNvPr id="3" name="Footer Placeholder 2"/>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14692"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C23F43-6E76-4FD1-A45B-C30A93051808}" type="slidenum">
              <a:rPr lang="en-US" smtClean="0"/>
              <a:pPr eaLnBrk="1" hangingPunct="1"/>
              <a:t>108</a:t>
            </a:fld>
            <a:endParaRPr lang="en-US" smtClean="0"/>
          </a:p>
        </p:txBody>
      </p:sp>
      <p:pic>
        <p:nvPicPr>
          <p:cNvPr id="310274" name="Picture 2" descr="C:\Users\constantino\Desktop\Training\Photo Library - Construction\Sub M- Fall Protection\Air nailer T007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6276" y="1447800"/>
            <a:ext cx="6249924" cy="4681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C:\Users\constantino\Desktop\Training\Photo Library - Construction\Sub M- Fall Protection\Roofing lack of Fall Prot..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1200" y="457200"/>
            <a:ext cx="7823200" cy="586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960438"/>
          </a:xfrm>
          <a:prstGeom prst="rect">
            <a:avLst/>
          </a:prstGeom>
        </p:spPr>
        <p:txBody>
          <a:bodyPr/>
          <a:lstStyle/>
          <a:p>
            <a:pPr algn="ctr" fontAlgn="auto">
              <a:spcAft>
                <a:spcPts val="0"/>
              </a:spcAft>
              <a:defRPr/>
            </a:pPr>
            <a:r>
              <a:rPr lang="en-US" sz="4400" dirty="0">
                <a:latin typeface="+mj-lt"/>
                <a:ea typeface="+mj-ea"/>
                <a:cs typeface="+mj-cs"/>
              </a:rPr>
              <a:t>General Fall Hazard Recognition</a:t>
            </a:r>
          </a:p>
        </p:txBody>
      </p:sp>
      <p:sp>
        <p:nvSpPr>
          <p:cNvPr id="27651" name="TextBox 2"/>
          <p:cNvSpPr txBox="1">
            <a:spLocks noChangeArrowheads="1"/>
          </p:cNvSpPr>
          <p:nvPr/>
        </p:nvSpPr>
        <p:spPr bwMode="auto">
          <a:xfrm>
            <a:off x="533400" y="1981200"/>
            <a:ext cx="4800600" cy="1754188"/>
          </a:xfrm>
          <a:prstGeom prst="rect">
            <a:avLst/>
          </a:prstGeom>
          <a:noFill/>
          <a:ln w="9525">
            <a:noFill/>
            <a:miter lim="800000"/>
            <a:headEnd/>
            <a:tailEnd/>
          </a:ln>
        </p:spPr>
        <p:txBody>
          <a:bodyPr>
            <a:spAutoFit/>
          </a:bodyPr>
          <a:lstStyle/>
          <a:p>
            <a:pPr>
              <a:defRPr/>
            </a:pPr>
            <a:r>
              <a:rPr lang="en-US" sz="3600" dirty="0">
                <a:latin typeface="+mn-lt"/>
                <a:cs typeface="Times New Roman" pitchFamily="18" charset="0"/>
              </a:rPr>
              <a:t>Workers can be hurt or killed if they fall from as little as 4 to 6 feet.</a:t>
            </a:r>
          </a:p>
        </p:txBody>
      </p:sp>
      <p:pic>
        <p:nvPicPr>
          <p:cNvPr id="27652" name="Picture 2" descr="http://www.how-to-kiss.net/blog/wp-content/uploads/2008/09/step_ladd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4038600"/>
            <a:ext cx="22860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3" name="Picture 4" descr="baker scaffol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1295400"/>
            <a:ext cx="290036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16391"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1239E3E-6B95-4ED1-B9E4-4512F4BBF66E}" type="slidenum">
              <a:rPr lang="en-US" sz="1100"/>
              <a:pPr algn="r" eaLnBrk="1" hangingPunct="1"/>
              <a:t>11</a:t>
            </a:fld>
            <a:endParaRPr lang="en-US" sz="11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body" idx="1"/>
          </p:nvPr>
        </p:nvSpPr>
        <p:spPr>
          <a:xfrm>
            <a:off x="457200" y="2133600"/>
            <a:ext cx="8229600" cy="3733800"/>
          </a:xfrm>
        </p:spPr>
        <p:txBody>
          <a:bodyPr rtlCol="0">
            <a:normAutofit fontScale="92500" lnSpcReduction="10000"/>
          </a:bodyPr>
          <a:lstStyle/>
          <a:p>
            <a:pPr algn="just" eaLnBrk="1" fontAlgn="auto" hangingPunct="1">
              <a:lnSpc>
                <a:spcPct val="80000"/>
              </a:lnSpc>
              <a:spcAft>
                <a:spcPts val="0"/>
              </a:spcAft>
              <a:defRPr/>
            </a:pPr>
            <a:r>
              <a:rPr lang="en-US" sz="3000" dirty="0" smtClean="0"/>
              <a:t>STD 03-11-002, Compliance Guidance for Residential Construction was issued December 16, 2010.</a:t>
            </a:r>
          </a:p>
          <a:p>
            <a:pPr algn="just" eaLnBrk="1" fontAlgn="auto" hangingPunct="1">
              <a:lnSpc>
                <a:spcPct val="80000"/>
              </a:lnSpc>
              <a:spcAft>
                <a:spcPts val="0"/>
              </a:spcAft>
              <a:defRPr/>
            </a:pPr>
            <a:endParaRPr lang="en-US" sz="3000" dirty="0" smtClean="0"/>
          </a:p>
          <a:p>
            <a:pPr algn="just" eaLnBrk="1" fontAlgn="auto" hangingPunct="1">
              <a:lnSpc>
                <a:spcPct val="80000"/>
              </a:lnSpc>
              <a:spcAft>
                <a:spcPts val="0"/>
              </a:spcAft>
              <a:defRPr/>
            </a:pPr>
            <a:r>
              <a:rPr lang="en-US" sz="3000" dirty="0" smtClean="0"/>
              <a:t>STD 03-11-002 rescinds STD 03-00-001, dated June 18, 1999, Interim Fall Protection Compliance Guidelines for Residential Construction.</a:t>
            </a:r>
          </a:p>
          <a:p>
            <a:pPr algn="just" eaLnBrk="1" fontAlgn="auto" hangingPunct="1">
              <a:lnSpc>
                <a:spcPct val="80000"/>
              </a:lnSpc>
              <a:spcAft>
                <a:spcPts val="0"/>
              </a:spcAft>
              <a:defRPr/>
            </a:pPr>
            <a:endParaRPr lang="en-US" sz="3000" dirty="0" smtClean="0"/>
          </a:p>
          <a:p>
            <a:pPr lvl="1" algn="just" eaLnBrk="1" fontAlgn="auto" hangingPunct="1">
              <a:lnSpc>
                <a:spcPct val="80000"/>
              </a:lnSpc>
              <a:spcAft>
                <a:spcPts val="0"/>
              </a:spcAft>
              <a:defRPr/>
            </a:pPr>
            <a:r>
              <a:rPr lang="en-US" sz="3000" dirty="0" smtClean="0"/>
              <a:t>All letters that reference the canceled directive will be revised or withdrawn, as appropriate. </a:t>
            </a:r>
            <a:r>
              <a:rPr lang="en-US" sz="2400" dirty="0" smtClean="0"/>
              <a:t/>
            </a:r>
            <a:br>
              <a:rPr lang="en-US" sz="2400" dirty="0" smtClean="0"/>
            </a:br>
            <a:endParaRPr lang="en-US" sz="2400" dirty="0" smtClean="0"/>
          </a:p>
        </p:txBody>
      </p:sp>
      <p:sp>
        <p:nvSpPr>
          <p:cNvPr id="116739" name="Rectangle 3"/>
          <p:cNvSpPr>
            <a:spLocks noChangeArrowheads="1"/>
          </p:cNvSpPr>
          <p:nvPr/>
        </p:nvSpPr>
        <p:spPr bwMode="auto">
          <a:xfrm>
            <a:off x="457200" y="2286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latin typeface="Calibri" pitchFamily="34" charset="0"/>
              </a:rPr>
              <a:t>Residential Fall Protection Program Update</a:t>
            </a:r>
            <a:endParaRPr lang="en-US" sz="4000" b="1">
              <a:latin typeface="Calibri" pitchFamily="34" charset="0"/>
            </a:endParaRPr>
          </a:p>
        </p:txBody>
      </p:sp>
      <p:sp>
        <p:nvSpPr>
          <p:cNvPr id="116740"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FE653B-29A2-4E1A-AFBC-A91E1DE2D902}" type="slidenum">
              <a:rPr lang="en-US" smtClean="0"/>
              <a:pPr eaLnBrk="1" hangingPunct="1"/>
              <a:t>110</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762000" y="2057400"/>
            <a:ext cx="7772400" cy="3505200"/>
          </a:xfrm>
        </p:spPr>
        <p:txBody>
          <a:bodyPr/>
          <a:lstStyle/>
          <a:p>
            <a:pPr marL="0" indent="4763" algn="just" eaLnBrk="1" hangingPunct="1">
              <a:buFontTx/>
              <a:buNone/>
            </a:pPr>
            <a:r>
              <a:rPr lang="en-US" sz="2800" smtClean="0"/>
              <a:t>Effective </a:t>
            </a:r>
            <a:r>
              <a:rPr lang="en-US" sz="2800" b="1" smtClean="0">
                <a:solidFill>
                  <a:srgbClr val="FFFF00"/>
                </a:solidFill>
              </a:rPr>
              <a:t>June 16, 2011</a:t>
            </a:r>
            <a:r>
              <a:rPr lang="en-US" sz="2800" smtClean="0"/>
              <a:t>, employers utilizing alternative fall protection found in the rescinded 1999 Interim Fall Protection Compliance Guidelines for Residential Construction will be subject to OSHA citations if they fail to comply with </a:t>
            </a:r>
            <a:r>
              <a:rPr lang="en-US" sz="2800" b="1" smtClean="0">
                <a:solidFill>
                  <a:srgbClr val="FFFF00"/>
                </a:solidFill>
              </a:rPr>
              <a:t>29 CFR 1926.501(b)(13).</a:t>
            </a:r>
            <a:r>
              <a:rPr lang="en-US" sz="2800" smtClean="0"/>
              <a:t> </a:t>
            </a:r>
          </a:p>
        </p:txBody>
      </p:sp>
      <p:sp>
        <p:nvSpPr>
          <p:cNvPr id="117763" name="Rectangle 4"/>
          <p:cNvSpPr>
            <a:spLocks noChangeArrowheads="1"/>
          </p:cNvSpPr>
          <p:nvPr/>
        </p:nvSpPr>
        <p:spPr bwMode="auto">
          <a:xfrm>
            <a:off x="457200" y="2286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latin typeface="Calibri" pitchFamily="34" charset="0"/>
              </a:rPr>
              <a:t>Residential Fall Protection Program Update</a:t>
            </a:r>
            <a:endParaRPr lang="en-US" sz="4000" b="1">
              <a:latin typeface="Calibri" pitchFamily="34" charset="0"/>
            </a:endParaRPr>
          </a:p>
        </p:txBody>
      </p:sp>
      <p:sp>
        <p:nvSpPr>
          <p:cNvPr id="117764"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7B2AC9-6256-4582-A3D9-B85B1CA1E9F3}" type="slidenum">
              <a:rPr lang="en-US" smtClean="0"/>
              <a:pPr eaLnBrk="1" hangingPunct="1"/>
              <a:t>111</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228600" y="-76200"/>
            <a:ext cx="8686800" cy="1143000"/>
          </a:xfrm>
        </p:spPr>
        <p:txBody>
          <a:bodyPr/>
          <a:lstStyle/>
          <a:p>
            <a:r>
              <a:rPr lang="en-US" smtClean="0">
                <a:solidFill>
                  <a:srgbClr val="FFFF00"/>
                </a:solidFill>
              </a:rPr>
              <a:t>What 1926.501(b)(13) indicate?</a:t>
            </a:r>
          </a:p>
        </p:txBody>
      </p:sp>
      <p:sp>
        <p:nvSpPr>
          <p:cNvPr id="3" name="Footer Placeholder 2"/>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18788"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80D8CB-95CA-4E62-8336-9FE62F5ABA46}" type="slidenum">
              <a:rPr lang="en-US" smtClean="0"/>
              <a:pPr eaLnBrk="1" hangingPunct="1"/>
              <a:t>112</a:t>
            </a:fld>
            <a:endParaRPr lang="en-US" smtClean="0"/>
          </a:p>
        </p:txBody>
      </p:sp>
      <p:sp>
        <p:nvSpPr>
          <p:cNvPr id="5" name="Rectangle 4"/>
          <p:cNvSpPr/>
          <p:nvPr/>
        </p:nvSpPr>
        <p:spPr>
          <a:xfrm>
            <a:off x="381000" y="1219200"/>
            <a:ext cx="8458200" cy="5170488"/>
          </a:xfrm>
          <a:prstGeom prst="rect">
            <a:avLst/>
          </a:prstGeom>
        </p:spPr>
        <p:txBody>
          <a:bodyPr>
            <a:spAutoFit/>
          </a:bodyPr>
          <a:lstStyle/>
          <a:p>
            <a:pPr algn="just">
              <a:lnSpc>
                <a:spcPct val="150000"/>
              </a:lnSpc>
              <a:defRPr/>
            </a:pPr>
            <a:r>
              <a:rPr lang="en-US" sz="2200" b="1" dirty="0">
                <a:latin typeface="+mj-lt"/>
              </a:rPr>
              <a:t>"Residential construction." Each employee engaged in residential construction activities 6 feet (1.8 m) or more above lower levels shall be protected by guardrail systems, safety net system, or personal fall arrest system unless another provision in paragraph (b) of this section provides for an alternative fall protection measure. </a:t>
            </a:r>
          </a:p>
          <a:p>
            <a:pPr algn="just">
              <a:lnSpc>
                <a:spcPct val="150000"/>
              </a:lnSpc>
              <a:defRPr/>
            </a:pPr>
            <a:r>
              <a:rPr lang="en-US" sz="2200" b="1" dirty="0">
                <a:latin typeface="+mj-lt"/>
              </a:rPr>
              <a:t>	</a:t>
            </a:r>
          </a:p>
          <a:p>
            <a:pPr algn="just">
              <a:lnSpc>
                <a:spcPct val="150000"/>
              </a:lnSpc>
              <a:defRPr/>
            </a:pPr>
            <a:r>
              <a:rPr lang="en-US" sz="2200" b="1" dirty="0">
                <a:latin typeface="+mj-lt"/>
              </a:rPr>
              <a:t>	Exception: When the employer can demonstrate that it is infeasible or creates a greater hazard to use these systems, the employer shall develop and implement a fall protection plan which meets the requirements of paragraph (k) of 1926.502.</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57200" y="1538288"/>
            <a:ext cx="8001000" cy="3871912"/>
          </a:xfrm>
          <a:noFill/>
        </p:spPr>
        <p:txBody>
          <a:bodyPr/>
          <a:lstStyle/>
          <a:p>
            <a:pPr marL="457200" indent="-457200" algn="just" eaLnBrk="1" hangingPunct="1">
              <a:lnSpc>
                <a:spcPct val="90000"/>
              </a:lnSpc>
            </a:pPr>
            <a:r>
              <a:rPr lang="en-US" sz="2800" smtClean="0"/>
              <a:t>In order to be classified as residential construction, two elements must be met: </a:t>
            </a:r>
          </a:p>
          <a:p>
            <a:pPr marL="838200" lvl="1" indent="-381000" algn="just" eaLnBrk="1" hangingPunct="1">
              <a:lnSpc>
                <a:spcPct val="90000"/>
              </a:lnSpc>
            </a:pPr>
            <a:r>
              <a:rPr lang="en-US" smtClean="0"/>
              <a:t>The end-use of the structure being built must be as a home, i.e., a dwelling; and </a:t>
            </a:r>
          </a:p>
          <a:p>
            <a:pPr marL="838200" lvl="1" indent="-381000" algn="just" eaLnBrk="1" hangingPunct="1">
              <a:spcBef>
                <a:spcPct val="0"/>
              </a:spcBef>
            </a:pPr>
            <a:r>
              <a:rPr lang="en-US" smtClean="0"/>
              <a:t>The structure being built must be constructed using traditional wood frame construction materials and methods.</a:t>
            </a:r>
          </a:p>
          <a:p>
            <a:pPr marL="1257300" lvl="2" indent="-342900" algn="just" eaLnBrk="1" hangingPunct="1">
              <a:spcBef>
                <a:spcPct val="0"/>
              </a:spcBef>
            </a:pPr>
            <a:r>
              <a:rPr lang="en-US" sz="2800" smtClean="0"/>
              <a:t>The limited use of steel I-beams to help support wood framing does not disqualify a structure from being considered residential construction.</a:t>
            </a:r>
          </a:p>
        </p:txBody>
      </p:sp>
      <p:sp>
        <p:nvSpPr>
          <p:cNvPr id="119811" name="Rectangle 3"/>
          <p:cNvSpPr>
            <a:spLocks noChangeArrowheads="1"/>
          </p:cNvSpPr>
          <p:nvPr/>
        </p:nvSpPr>
        <p:spPr bwMode="auto">
          <a:xfrm>
            <a:off x="457200" y="228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a:latin typeface="Calibri" pitchFamily="34" charset="0"/>
              </a:rPr>
              <a:t>Definition of Residential Construction</a:t>
            </a:r>
          </a:p>
        </p:txBody>
      </p:sp>
      <p:sp>
        <p:nvSpPr>
          <p:cNvPr id="119812"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F69FDE-519A-4F0C-97D0-360AF81F67F7}" type="slidenum">
              <a:rPr lang="en-US" smtClean="0"/>
              <a:pPr eaLnBrk="1" hangingPunct="1"/>
              <a:t>113</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533400" y="228600"/>
            <a:ext cx="7772400" cy="1143000"/>
          </a:xfrm>
        </p:spPr>
        <p:txBody>
          <a:bodyPr rtlCol="0">
            <a:normAutofit fontScale="90000"/>
          </a:bodyPr>
          <a:lstStyle/>
          <a:p>
            <a:pPr eaLnBrk="1" fontAlgn="auto" hangingPunct="1">
              <a:spcAft>
                <a:spcPts val="0"/>
              </a:spcAft>
              <a:defRPr/>
            </a:pPr>
            <a:r>
              <a:rPr lang="en-US" sz="4900" b="1" dirty="0" smtClean="0">
                <a:cs typeface="Times New Roman" pitchFamily="18" charset="0"/>
              </a:rPr>
              <a:t>Roof Fall Protection </a:t>
            </a:r>
            <a:r>
              <a:rPr lang="en-US" sz="4900" b="1" dirty="0">
                <a:cs typeface="Times New Roman" pitchFamily="18" charset="0"/>
              </a:rPr>
              <a:t/>
            </a:r>
            <a:br>
              <a:rPr lang="en-US" sz="4900" b="1" dirty="0">
                <a:cs typeface="Times New Roman" pitchFamily="18" charset="0"/>
              </a:rPr>
            </a:br>
            <a:endParaRPr lang="en-US" dirty="0">
              <a:cs typeface="Times New Roman" pitchFamily="18" charset="0"/>
            </a:endParaRPr>
          </a:p>
        </p:txBody>
      </p:sp>
      <p:sp>
        <p:nvSpPr>
          <p:cNvPr id="245763" name="Rectangle 3"/>
          <p:cNvSpPr>
            <a:spLocks noGrp="1" noChangeArrowheads="1"/>
          </p:cNvSpPr>
          <p:nvPr>
            <p:ph type="body" sz="half" idx="1"/>
          </p:nvPr>
        </p:nvSpPr>
        <p:spPr>
          <a:xfrm>
            <a:off x="381000" y="1143000"/>
            <a:ext cx="8458200" cy="5334000"/>
          </a:xfrm>
        </p:spPr>
        <p:txBody>
          <a:bodyPr rtlCol="0">
            <a:normAutofit fontScale="92500" lnSpcReduction="20000"/>
          </a:bodyPr>
          <a:lstStyle/>
          <a:p>
            <a:pPr eaLnBrk="1" fontAlgn="auto" hangingPunct="1">
              <a:spcBef>
                <a:spcPts val="500"/>
              </a:spcBef>
              <a:spcAft>
                <a:spcPts val="500"/>
              </a:spcAft>
              <a:buFont typeface="Symbol" pitchFamily="18" charset="2"/>
              <a:buChar char="·"/>
              <a:defRPr/>
            </a:pPr>
            <a:r>
              <a:rPr lang="en-US" sz="3600" b="1" dirty="0" smtClean="0">
                <a:latin typeface="+mj-lt"/>
                <a:cs typeface="Times New Roman" pitchFamily="18" charset="0"/>
              </a:rPr>
              <a:t>Low-slope roofs:</a:t>
            </a:r>
            <a:r>
              <a:rPr lang="en-US" sz="3600" dirty="0" smtClean="0">
                <a:latin typeface="+mj-lt"/>
                <a:cs typeface="Times New Roman" pitchFamily="18" charset="0"/>
              </a:rPr>
              <a:t> </a:t>
            </a:r>
          </a:p>
          <a:p>
            <a:pPr lvl="1" eaLnBrk="1" fontAlgn="auto" hangingPunct="1">
              <a:spcBef>
                <a:spcPts val="500"/>
              </a:spcBef>
              <a:spcAft>
                <a:spcPts val="500"/>
              </a:spcAft>
              <a:buFont typeface="Arial" pitchFamily="34" charset="0"/>
              <a:buNone/>
              <a:defRPr/>
            </a:pPr>
            <a:r>
              <a:rPr lang="en-US" b="1" dirty="0" smtClean="0"/>
              <a:t>“A roof having a slope less than or equal to 4 in 12 ft. (vertical to horizontal).”</a:t>
            </a:r>
          </a:p>
          <a:p>
            <a:pPr lvl="1" eaLnBrk="1" fontAlgn="auto" hangingPunct="1">
              <a:spcBef>
                <a:spcPts val="500"/>
              </a:spcBef>
              <a:spcAft>
                <a:spcPts val="500"/>
              </a:spcAft>
              <a:buFont typeface="Arial" pitchFamily="34" charset="0"/>
              <a:buNone/>
              <a:defRPr/>
            </a:pPr>
            <a:r>
              <a:rPr lang="en-US" b="1" dirty="0" smtClean="0"/>
              <a:t> Use conventional Fall Protection Methods:</a:t>
            </a:r>
          </a:p>
          <a:p>
            <a:pPr lvl="1" eaLnBrk="1" fontAlgn="auto" hangingPunct="1">
              <a:spcBef>
                <a:spcPts val="500"/>
              </a:spcBef>
              <a:spcAft>
                <a:spcPts val="500"/>
              </a:spcAft>
              <a:buFont typeface="Wingdings" pitchFamily="2" charset="2"/>
              <a:buChar char="Ø"/>
              <a:defRPr/>
            </a:pPr>
            <a:r>
              <a:rPr lang="en-US" dirty="0" smtClean="0"/>
              <a:t>Guardrails</a:t>
            </a:r>
          </a:p>
          <a:p>
            <a:pPr lvl="1" eaLnBrk="1" fontAlgn="auto" hangingPunct="1">
              <a:spcBef>
                <a:spcPts val="500"/>
              </a:spcBef>
              <a:spcAft>
                <a:spcPts val="500"/>
              </a:spcAft>
              <a:buFont typeface="Wingdings" pitchFamily="2" charset="2"/>
              <a:buChar char="Ø"/>
              <a:defRPr/>
            </a:pPr>
            <a:r>
              <a:rPr lang="en-US" dirty="0" smtClean="0"/>
              <a:t>Personal Fall Arrest Systems (PFAS)</a:t>
            </a:r>
          </a:p>
          <a:p>
            <a:pPr lvl="1" eaLnBrk="1" fontAlgn="auto" hangingPunct="1">
              <a:spcBef>
                <a:spcPts val="500"/>
              </a:spcBef>
              <a:spcAft>
                <a:spcPts val="500"/>
              </a:spcAft>
              <a:buFont typeface="Wingdings" pitchFamily="2" charset="2"/>
              <a:buChar char="Ø"/>
              <a:defRPr/>
            </a:pPr>
            <a:r>
              <a:rPr lang="en-US" dirty="0" smtClean="0"/>
              <a:t>Safety Nets					</a:t>
            </a:r>
            <a:br>
              <a:rPr lang="en-US" dirty="0" smtClean="0"/>
            </a:br>
            <a:endParaRPr lang="en-US" dirty="0" smtClean="0">
              <a:latin typeface="+mj-lt"/>
              <a:cs typeface="Times New Roman" pitchFamily="18" charset="0"/>
            </a:endParaRPr>
          </a:p>
          <a:p>
            <a:pPr eaLnBrk="1" fontAlgn="auto" hangingPunct="1">
              <a:spcBef>
                <a:spcPts val="500"/>
              </a:spcBef>
              <a:spcAft>
                <a:spcPts val="500"/>
              </a:spcAft>
              <a:buFont typeface="Symbol" pitchFamily="18" charset="2"/>
              <a:buChar char="·"/>
              <a:defRPr/>
            </a:pPr>
            <a:r>
              <a:rPr lang="en-US" sz="2800" b="1" dirty="0" smtClean="0">
                <a:latin typeface="+mj-lt"/>
                <a:cs typeface="Times New Roman" pitchFamily="18" charset="0"/>
              </a:rPr>
              <a:t>“On roofs 50-feet or less in width: </a:t>
            </a:r>
            <a:r>
              <a:rPr lang="en-US" sz="2800" dirty="0" smtClean="0">
                <a:latin typeface="+mj-lt"/>
                <a:cs typeface="Times New Roman" pitchFamily="18" charset="0"/>
              </a:rPr>
              <a:t>the use of a safety monitoring system alone [i.e. without the warning line system] is permitted.”</a:t>
            </a:r>
          </a:p>
          <a:p>
            <a:pPr lvl="1" eaLnBrk="1" fontAlgn="auto" hangingPunct="1">
              <a:spcBef>
                <a:spcPts val="500"/>
              </a:spcBef>
              <a:spcAft>
                <a:spcPts val="500"/>
              </a:spcAft>
              <a:buFont typeface="Arial" pitchFamily="34" charset="0"/>
              <a:buNone/>
              <a:defRPr/>
            </a:pPr>
            <a:r>
              <a:rPr lang="en-US" dirty="0" smtClean="0">
                <a:latin typeface="+mj-lt"/>
                <a:cs typeface="Times New Roman" pitchFamily="18" charset="0"/>
              </a:rPr>
              <a:t>1926.501(b)(10)</a:t>
            </a:r>
          </a:p>
          <a:p>
            <a:pPr eaLnBrk="1" fontAlgn="auto" hangingPunct="1">
              <a:spcBef>
                <a:spcPts val="500"/>
              </a:spcBef>
              <a:spcAft>
                <a:spcPts val="500"/>
              </a:spcAft>
              <a:buFont typeface="Symbol" pitchFamily="18" charset="2"/>
              <a:buChar char="·"/>
              <a:defRPr/>
            </a:pPr>
            <a:endParaRPr lang="en-US" sz="2800" dirty="0">
              <a:latin typeface="+mj-lt"/>
              <a:cs typeface="Times New Roman" pitchFamily="18" charset="0"/>
            </a:endParaRPr>
          </a:p>
        </p:txBody>
      </p:sp>
      <p:sp>
        <p:nvSpPr>
          <p:cNvPr id="7" name="Footer Placeholder 7"/>
          <p:cNvSpPr txBox="1">
            <a:spLocks/>
          </p:cNvSpPr>
          <p:nvPr/>
        </p:nvSpPr>
        <p:spPr>
          <a:xfrm>
            <a:off x="1828800" y="6477000"/>
            <a:ext cx="5867400" cy="609600"/>
          </a:xfrm>
          <a:prstGeom prst="rect">
            <a:avLst/>
          </a:prstGeom>
        </p:spPr>
        <p:txBody>
          <a:bodyPr anchor="ctr"/>
          <a:lstStyle/>
          <a:p>
            <a:pPr algn="ctr" fontAlgn="auto">
              <a:spcBef>
                <a:spcPts val="0"/>
              </a:spcBef>
              <a:spcAft>
                <a:spcPts val="0"/>
              </a:spcAft>
              <a:defRPr/>
            </a:pPr>
            <a:r>
              <a:rPr lang="en-US" sz="900">
                <a:solidFill>
                  <a:schemeClr val="tx1">
                    <a:tint val="75000"/>
                  </a:schemeClr>
                </a:solidFill>
                <a:latin typeface="+mn-lt"/>
                <a:cs typeface="+mn-cs"/>
              </a:rPr>
              <a:t>Hispanic Contractors Association de San Antonio Fall Protection in the Construction Industry</a:t>
            </a:r>
            <a:endParaRPr lang="en-US" sz="900" dirty="0">
              <a:solidFill>
                <a:schemeClr val="tx1">
                  <a:tint val="75000"/>
                </a:schemeClr>
              </a:solidFill>
              <a:latin typeface="+mn-lt"/>
              <a:cs typeface="+mn-cs"/>
            </a:endParaRPr>
          </a:p>
        </p:txBody>
      </p:sp>
      <p:sp>
        <p:nvSpPr>
          <p:cNvPr id="8" name="Slide Number Placeholder 9"/>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FCAAABC9-4F8A-4922-9C5C-EC41C058E4C1}" type="slidenum">
              <a:rPr lang="en-US" sz="1200">
                <a:solidFill>
                  <a:schemeClr val="tx1">
                    <a:tint val="75000"/>
                  </a:schemeClr>
                </a:solidFill>
                <a:latin typeface="+mn-lt"/>
                <a:cs typeface="+mn-cs"/>
              </a:rPr>
              <a:pPr algn="r" fontAlgn="auto">
                <a:spcBef>
                  <a:spcPts val="0"/>
                </a:spcBef>
                <a:spcAft>
                  <a:spcPts val="0"/>
                </a:spcAft>
                <a:defRPr/>
              </a:pPr>
              <a:t>114</a:t>
            </a:fld>
            <a:endParaRPr lang="en-US" sz="1200" dirty="0">
              <a:solidFill>
                <a:schemeClr val="tx1">
                  <a:tint val="75000"/>
                </a:schemeClr>
              </a:solidFill>
              <a:latin typeface="+mn-lt"/>
              <a:cs typeface="+mn-cs"/>
            </a:endParaRPr>
          </a:p>
        </p:txBody>
      </p:sp>
      <p:sp>
        <p:nvSpPr>
          <p:cNvPr id="6" name="Right Triangle 5"/>
          <p:cNvSpPr/>
          <p:nvPr/>
        </p:nvSpPr>
        <p:spPr>
          <a:xfrm>
            <a:off x="6096000" y="3276600"/>
            <a:ext cx="2895600" cy="838200"/>
          </a:xfrm>
          <a:prstGeom prst="rtTriangle">
            <a:avLst/>
          </a:prstGeom>
          <a:blipFill>
            <a:blip r:embed="rId3" cstate="print">
              <a:extLst>
                <a:ext uri="{28A0092B-C50C-407E-A947-70E740481C1C}">
                  <a14:useLocalDpi xmlns:a14="http://schemas.microsoft.com/office/drawing/2010/main"/>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839" name="TextBox 8"/>
          <p:cNvSpPr txBox="1">
            <a:spLocks noChangeArrowheads="1"/>
          </p:cNvSpPr>
          <p:nvPr/>
        </p:nvSpPr>
        <p:spPr bwMode="auto">
          <a:xfrm>
            <a:off x="6096000" y="38100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solidFill>
                  <a:schemeClr val="bg1"/>
                </a:solidFill>
              </a:rPr>
              <a:t>4 Ft.</a:t>
            </a:r>
          </a:p>
        </p:txBody>
      </p:sp>
      <p:cxnSp>
        <p:nvCxnSpPr>
          <p:cNvPr id="11" name="Straight Arrow Connector 10"/>
          <p:cNvCxnSpPr/>
          <p:nvPr/>
        </p:nvCxnSpPr>
        <p:spPr>
          <a:xfrm>
            <a:off x="6172200" y="3352800"/>
            <a:ext cx="0" cy="4572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48400" y="3200400"/>
            <a:ext cx="2590800" cy="7620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0842" name="TextBox 17"/>
          <p:cNvSpPr txBox="1">
            <a:spLocks noChangeArrowheads="1"/>
          </p:cNvSpPr>
          <p:nvPr/>
        </p:nvSpPr>
        <p:spPr bwMode="auto">
          <a:xfrm>
            <a:off x="7315200" y="3243263"/>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t>12 Ft.</a:t>
            </a:r>
          </a:p>
        </p:txBody>
      </p:sp>
      <p:sp>
        <p:nvSpPr>
          <p:cNvPr id="19" name="Rectangle 18"/>
          <p:cNvSpPr/>
          <p:nvPr/>
        </p:nvSpPr>
        <p:spPr>
          <a:xfrm>
            <a:off x="4876800" y="5715000"/>
            <a:ext cx="2895600" cy="838200"/>
          </a:xfrm>
          <a:prstGeom prst="rect">
            <a:avLst/>
          </a:prstGeom>
          <a:blipFill>
            <a:blip r:embed="rId3" cstate="print">
              <a:extLst>
                <a:ext uri="{28A0092B-C50C-407E-A947-70E740481C1C}">
                  <a14:useLocalDpi xmlns:a14="http://schemas.microsoft.com/office/drawing/2010/main"/>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844" name="TextBox 19"/>
          <p:cNvSpPr txBox="1">
            <a:spLocks noChangeArrowheads="1"/>
          </p:cNvSpPr>
          <p:nvPr/>
        </p:nvSpPr>
        <p:spPr bwMode="auto">
          <a:xfrm>
            <a:off x="5029200" y="60198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solidFill>
                  <a:schemeClr val="bg1"/>
                </a:solidFill>
              </a:rPr>
              <a:t>&gt;50 Ft.</a:t>
            </a:r>
          </a:p>
        </p:txBody>
      </p:sp>
      <p:cxnSp>
        <p:nvCxnSpPr>
          <p:cNvPr id="21" name="Straight Arrow Connector 20"/>
          <p:cNvCxnSpPr/>
          <p:nvPr/>
        </p:nvCxnSpPr>
        <p:spPr>
          <a:xfrm>
            <a:off x="6248400" y="5791200"/>
            <a:ext cx="0" cy="6858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57200" y="0"/>
            <a:ext cx="8229600" cy="1143000"/>
          </a:xfrm>
        </p:spPr>
        <p:txBody>
          <a:bodyPr/>
          <a:lstStyle/>
          <a:p>
            <a:r>
              <a:rPr lang="en-US" b="1" smtClean="0"/>
              <a:t>How to Determine Roof Width </a:t>
            </a:r>
          </a:p>
        </p:txBody>
      </p:sp>
      <p:sp>
        <p:nvSpPr>
          <p:cNvPr id="3" name="Footer Placeholder 2"/>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21860"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C64253-5C68-4AC4-9E0B-A0631C9DA37D}" type="slidenum">
              <a:rPr lang="en-US" smtClean="0"/>
              <a:pPr eaLnBrk="1" hangingPunct="1"/>
              <a:t>115</a:t>
            </a:fld>
            <a:endParaRPr lang="en-US" smtClean="0"/>
          </a:p>
        </p:txBody>
      </p:sp>
      <p:sp>
        <p:nvSpPr>
          <p:cNvPr id="6" name="TextBox 5"/>
          <p:cNvSpPr txBox="1"/>
          <p:nvPr/>
        </p:nvSpPr>
        <p:spPr>
          <a:xfrm>
            <a:off x="457200" y="1371600"/>
            <a:ext cx="8001000" cy="1616075"/>
          </a:xfrm>
          <a:prstGeom prst="rect">
            <a:avLst/>
          </a:prstGeom>
          <a:noFill/>
        </p:spPr>
        <p:txBody>
          <a:bodyPr>
            <a:spAutoFit/>
          </a:bodyPr>
          <a:lstStyle/>
          <a:p>
            <a:pPr>
              <a:buFont typeface="Arial" pitchFamily="34" charset="0"/>
              <a:buChar char="•"/>
              <a:defRPr/>
            </a:pPr>
            <a:r>
              <a:rPr lang="en-US" sz="3300" dirty="0">
                <a:latin typeface="+mn-lt"/>
              </a:rPr>
              <a:t> 1926 Subpart M, Appendix A: How to Determine Roof Width </a:t>
            </a:r>
            <a:r>
              <a:rPr lang="en-US" sz="2800" dirty="0">
                <a:latin typeface="+mn-lt"/>
              </a:rPr>
              <a:t>(Non-mandatory Compliance Guidance)</a:t>
            </a:r>
            <a:r>
              <a:rPr lang="en-US" sz="3300" dirty="0">
                <a:latin typeface="+mn-lt"/>
              </a:rPr>
              <a:t> </a:t>
            </a:r>
          </a:p>
        </p:txBody>
      </p:sp>
      <p:pic>
        <p:nvPicPr>
          <p:cNvPr id="311298" name="Picture 2" descr="http://www.osha.gov/OshStd_gif/26mfb.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1" y="3352800"/>
            <a:ext cx="2667000" cy="2190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1300" name="Picture 4" descr="http://www.osha.gov/OshStd_gif/26mff.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3317296"/>
            <a:ext cx="1963694" cy="2321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1302" name="Picture 6" descr="http://www.osha.gov/OshStd_gif/26mfd.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58650" y="3048000"/>
            <a:ext cx="1932550" cy="286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22883"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2E3B885-1E4B-4A81-8970-2FAB451720DF}" type="slidenum">
              <a:rPr lang="en-US" smtClean="0"/>
              <a:pPr eaLnBrk="1" hangingPunct="1"/>
              <a:t>116</a:t>
            </a:fld>
            <a:endParaRPr lang="en-US" smtClean="0"/>
          </a:p>
        </p:txBody>
      </p:sp>
      <p:sp>
        <p:nvSpPr>
          <p:cNvPr id="5" name="Rectangle 2"/>
          <p:cNvSpPr>
            <a:spLocks noGrp="1" noChangeArrowheads="1"/>
          </p:cNvSpPr>
          <p:nvPr>
            <p:ph type="title"/>
          </p:nvPr>
        </p:nvSpPr>
        <p:spPr>
          <a:xfrm>
            <a:off x="533400" y="228600"/>
            <a:ext cx="7772400" cy="1143000"/>
          </a:xfrm>
        </p:spPr>
        <p:txBody>
          <a:bodyPr rtlCol="0">
            <a:normAutofit fontScale="90000"/>
          </a:bodyPr>
          <a:lstStyle/>
          <a:p>
            <a:pPr eaLnBrk="1" fontAlgn="auto" hangingPunct="1">
              <a:spcAft>
                <a:spcPts val="0"/>
              </a:spcAft>
              <a:defRPr/>
            </a:pPr>
            <a:r>
              <a:rPr lang="en-US" sz="4900" b="1" dirty="0" smtClean="0">
                <a:cs typeface="Times New Roman" pitchFamily="18" charset="0"/>
              </a:rPr>
              <a:t>Roof Fall Protection </a:t>
            </a:r>
            <a:r>
              <a:rPr lang="en-US" sz="4900" b="1" dirty="0">
                <a:cs typeface="Times New Roman" pitchFamily="18" charset="0"/>
              </a:rPr>
              <a:t/>
            </a:r>
            <a:br>
              <a:rPr lang="en-US" sz="4900" b="1" dirty="0">
                <a:cs typeface="Times New Roman" pitchFamily="18" charset="0"/>
              </a:rPr>
            </a:br>
            <a:endParaRPr lang="en-US" dirty="0">
              <a:cs typeface="Times New Roman" pitchFamily="18" charset="0"/>
            </a:endParaRPr>
          </a:p>
        </p:txBody>
      </p:sp>
      <p:sp>
        <p:nvSpPr>
          <p:cNvPr id="7" name="Rectangle 3"/>
          <p:cNvSpPr txBox="1">
            <a:spLocks noChangeArrowheads="1"/>
          </p:cNvSpPr>
          <p:nvPr/>
        </p:nvSpPr>
        <p:spPr>
          <a:xfrm>
            <a:off x="381000" y="1143000"/>
            <a:ext cx="8458200" cy="5334000"/>
          </a:xfrm>
          <a:prstGeom prst="rect">
            <a:avLst/>
          </a:prstGeom>
        </p:spPr>
        <p:txBody>
          <a:bodyPr>
            <a:normAutofit/>
          </a:bodyPr>
          <a:lstStyle/>
          <a:p>
            <a:pPr marL="342900" indent="-342900" fontAlgn="auto">
              <a:spcBef>
                <a:spcPts val="500"/>
              </a:spcBef>
              <a:spcAft>
                <a:spcPts val="500"/>
              </a:spcAft>
              <a:buFont typeface="Symbol" pitchFamily="18" charset="2"/>
              <a:buChar char="·"/>
              <a:defRPr/>
            </a:pPr>
            <a:r>
              <a:rPr lang="en-US" sz="3300" b="1" dirty="0">
                <a:latin typeface="+mj-lt"/>
                <a:cs typeface="Times New Roman" pitchFamily="18" charset="0"/>
              </a:rPr>
              <a:t>Steep roofs</a:t>
            </a:r>
            <a:r>
              <a:rPr lang="en-US" sz="3600" b="1" dirty="0">
                <a:latin typeface="+mj-lt"/>
                <a:cs typeface="Times New Roman" pitchFamily="18" charset="0"/>
              </a:rPr>
              <a:t>:</a:t>
            </a:r>
            <a:r>
              <a:rPr lang="en-US" sz="3600" dirty="0">
                <a:latin typeface="+mj-lt"/>
                <a:cs typeface="Times New Roman" pitchFamily="18" charset="0"/>
              </a:rPr>
              <a:t> </a:t>
            </a:r>
          </a:p>
          <a:p>
            <a:pPr marL="742950" lvl="1" indent="-285750" fontAlgn="auto">
              <a:spcBef>
                <a:spcPts val="500"/>
              </a:spcBef>
              <a:spcAft>
                <a:spcPts val="500"/>
              </a:spcAft>
              <a:defRPr/>
            </a:pPr>
            <a:r>
              <a:rPr lang="en-US" sz="2600" b="1" dirty="0">
                <a:latin typeface="+mn-lt"/>
                <a:cs typeface="+mn-cs"/>
              </a:rPr>
              <a:t>“A roof having a slope greater than 4 in 12 (vertical to horizontal)”</a:t>
            </a:r>
          </a:p>
          <a:p>
            <a:pPr marL="742950" lvl="1" indent="-285750" fontAlgn="auto">
              <a:spcBef>
                <a:spcPts val="500"/>
              </a:spcBef>
              <a:spcAft>
                <a:spcPts val="500"/>
              </a:spcAft>
              <a:defRPr/>
            </a:pPr>
            <a:endParaRPr lang="en-US" sz="2600" b="1" dirty="0">
              <a:latin typeface="+mn-lt"/>
              <a:cs typeface="+mn-cs"/>
            </a:endParaRPr>
          </a:p>
          <a:p>
            <a:pPr marL="742950" lvl="1" indent="-285750" fontAlgn="auto">
              <a:spcBef>
                <a:spcPts val="500"/>
              </a:spcBef>
              <a:spcAft>
                <a:spcPts val="500"/>
              </a:spcAft>
              <a:defRPr/>
            </a:pPr>
            <a:endParaRPr lang="en-US" sz="2600" b="1" dirty="0">
              <a:latin typeface="+mn-lt"/>
              <a:cs typeface="+mn-cs"/>
            </a:endParaRPr>
          </a:p>
          <a:p>
            <a:pPr marL="742950" lvl="1" indent="-285750" fontAlgn="auto">
              <a:spcBef>
                <a:spcPts val="500"/>
              </a:spcBef>
              <a:spcAft>
                <a:spcPts val="500"/>
              </a:spcAft>
              <a:defRPr/>
            </a:pPr>
            <a:r>
              <a:rPr lang="en-US" sz="2600" b="1" dirty="0">
                <a:latin typeface="+mn-lt"/>
                <a:cs typeface="+mn-cs"/>
              </a:rPr>
              <a:t>“Each employee on a steep roof with unprotected sides and edges 6 feet (1.8 m) or more above lower levels shall be protected from falling by guardrail systems with toe-boards, safety net systems, or personal fall arrest systems.” 1926.501(b)(11)</a:t>
            </a:r>
          </a:p>
          <a:p>
            <a:pPr marL="742950" lvl="1" indent="-285750" fontAlgn="auto">
              <a:spcBef>
                <a:spcPts val="500"/>
              </a:spcBef>
              <a:spcAft>
                <a:spcPts val="500"/>
              </a:spcAft>
              <a:defRPr/>
            </a:pPr>
            <a:endParaRPr lang="en-US" sz="2800" b="1" dirty="0">
              <a:latin typeface="+mn-lt"/>
              <a:cs typeface="+mn-cs"/>
            </a:endParaRPr>
          </a:p>
          <a:p>
            <a:pPr marL="342900" indent="-342900" fontAlgn="auto">
              <a:spcBef>
                <a:spcPts val="500"/>
              </a:spcBef>
              <a:spcAft>
                <a:spcPts val="500"/>
              </a:spcAft>
              <a:buFont typeface="Symbol" pitchFamily="18" charset="2"/>
              <a:buChar char="·"/>
              <a:defRPr/>
            </a:pPr>
            <a:endParaRPr lang="en-US" sz="2800" dirty="0">
              <a:latin typeface="+mj-lt"/>
              <a:cs typeface="Times New Roman" pitchFamily="18" charset="0"/>
            </a:endParaRPr>
          </a:p>
        </p:txBody>
      </p:sp>
      <p:sp>
        <p:nvSpPr>
          <p:cNvPr id="18" name="Right Triangle 17"/>
          <p:cNvSpPr/>
          <p:nvPr/>
        </p:nvSpPr>
        <p:spPr>
          <a:xfrm>
            <a:off x="6096000" y="2709863"/>
            <a:ext cx="2895600" cy="838200"/>
          </a:xfrm>
          <a:prstGeom prst="rtTriangle">
            <a:avLst/>
          </a:prstGeom>
          <a:blipFill>
            <a:blip r:embed="rId3" cstate="print">
              <a:extLst>
                <a:ext uri="{28A0092B-C50C-407E-A947-70E740481C1C}">
                  <a14:useLocalDpi xmlns:a14="http://schemas.microsoft.com/office/drawing/2010/main"/>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887" name="TextBox 8"/>
          <p:cNvSpPr txBox="1">
            <a:spLocks noChangeArrowheads="1"/>
          </p:cNvSpPr>
          <p:nvPr/>
        </p:nvSpPr>
        <p:spPr bwMode="auto">
          <a:xfrm>
            <a:off x="6096000" y="3243263"/>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solidFill>
                  <a:schemeClr val="bg1"/>
                </a:solidFill>
              </a:rPr>
              <a:t>+4 Ft.</a:t>
            </a:r>
          </a:p>
        </p:txBody>
      </p:sp>
      <p:cxnSp>
        <p:nvCxnSpPr>
          <p:cNvPr id="20" name="Straight Arrow Connector 19"/>
          <p:cNvCxnSpPr/>
          <p:nvPr/>
        </p:nvCxnSpPr>
        <p:spPr>
          <a:xfrm>
            <a:off x="6172200" y="2438400"/>
            <a:ext cx="0" cy="8382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15000" y="2514600"/>
            <a:ext cx="3276600" cy="9144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2890" name="TextBox 17"/>
          <p:cNvSpPr txBox="1">
            <a:spLocks noChangeArrowheads="1"/>
          </p:cNvSpPr>
          <p:nvPr/>
        </p:nvSpPr>
        <p:spPr bwMode="auto">
          <a:xfrm>
            <a:off x="7315200" y="2676525"/>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t>+12 Ft.</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4"/>
          <p:cNvSpPr>
            <a:spLocks noGrp="1"/>
          </p:cNvSpPr>
          <p:nvPr>
            <p:ph type="sldNum" sz="quarter" idx="11"/>
          </p:nvPr>
        </p:nvSpPr>
        <p:spPr bwMode="auto">
          <a:xfrm>
            <a:off x="6535738" y="6248400"/>
            <a:ext cx="189706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E59454-A955-45AC-AC91-63E2A08A1EC1}" type="slidenum">
              <a:rPr lang="en-US" smtClean="0"/>
              <a:pPr eaLnBrk="1" hangingPunct="1"/>
              <a:t>117</a:t>
            </a:fld>
            <a:endParaRPr lang="en-US" smtClean="0"/>
          </a:p>
        </p:txBody>
      </p:sp>
      <p:sp>
        <p:nvSpPr>
          <p:cNvPr id="6" name="Rectangle 2"/>
          <p:cNvSpPr>
            <a:spLocks noGrp="1" noChangeArrowheads="1"/>
          </p:cNvSpPr>
          <p:nvPr>
            <p:ph type="title"/>
          </p:nvPr>
        </p:nvSpPr>
        <p:spPr>
          <a:xfrm>
            <a:off x="533400" y="304800"/>
            <a:ext cx="7772400" cy="1447800"/>
          </a:xfrm>
        </p:spPr>
        <p:txBody>
          <a:bodyPr rtlCol="0">
            <a:normAutofit fontScale="90000"/>
          </a:bodyPr>
          <a:lstStyle/>
          <a:p>
            <a:pPr eaLnBrk="1" fontAlgn="auto" hangingPunct="1">
              <a:spcAft>
                <a:spcPts val="0"/>
              </a:spcAft>
              <a:defRPr/>
            </a:pPr>
            <a:r>
              <a:rPr lang="en-US" sz="4900" b="1" dirty="0">
                <a:cs typeface="Times New Roman" pitchFamily="18" charset="0"/>
              </a:rPr>
              <a:t>Residential-type </a:t>
            </a:r>
            <a:r>
              <a:rPr lang="en-US" sz="4900" b="1" dirty="0" smtClean="0">
                <a:cs typeface="Times New Roman" pitchFamily="18" charset="0"/>
              </a:rPr>
              <a:t>Roof</a:t>
            </a:r>
            <a:br>
              <a:rPr lang="en-US" sz="4900" b="1" dirty="0" smtClean="0">
                <a:cs typeface="Times New Roman" pitchFamily="18" charset="0"/>
              </a:rPr>
            </a:br>
            <a:r>
              <a:rPr lang="en-US" sz="4900" b="1" dirty="0" smtClean="0">
                <a:cs typeface="Times New Roman" pitchFamily="18" charset="0"/>
              </a:rPr>
              <a:t>Repairs</a:t>
            </a:r>
            <a:r>
              <a:rPr lang="en-US" sz="4900" b="1" dirty="0">
                <a:cs typeface="Times New Roman" pitchFamily="18" charset="0"/>
              </a:rPr>
              <a:t/>
            </a:r>
            <a:br>
              <a:rPr lang="en-US" sz="4900" b="1" dirty="0">
                <a:cs typeface="Times New Roman" pitchFamily="18" charset="0"/>
              </a:rPr>
            </a:br>
            <a:endParaRPr lang="en-US" dirty="0">
              <a:cs typeface="Times New Roman" pitchFamily="18" charset="0"/>
            </a:endParaRPr>
          </a:p>
        </p:txBody>
      </p:sp>
      <p:pic>
        <p:nvPicPr>
          <p:cNvPr id="13517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133600"/>
            <a:ext cx="3962400" cy="3379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517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5038" y="2133600"/>
            <a:ext cx="4017962"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pic>
        <p:nvPicPr>
          <p:cNvPr id="123911" name="Picture 7" descr="C:\Users\constantino\Downloads\MC900434799.PNG">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34400" y="76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524000"/>
          </a:xfrm>
        </p:spPr>
        <p:txBody>
          <a:bodyPr/>
          <a:lstStyle/>
          <a:p>
            <a:pPr eaLnBrk="1" hangingPunct="1"/>
            <a:r>
              <a:rPr lang="en-US" smtClean="0"/>
              <a:t>Roof Trusses</a:t>
            </a:r>
            <a:br>
              <a:rPr lang="en-US" smtClean="0"/>
            </a:br>
            <a:r>
              <a:rPr lang="en-US" smtClean="0"/>
              <a:t>Handling, installing and bracing</a:t>
            </a:r>
          </a:p>
        </p:txBody>
      </p:sp>
      <p:sp>
        <p:nvSpPr>
          <p:cNvPr id="4" name="TextBox 3"/>
          <p:cNvSpPr txBox="1"/>
          <p:nvPr/>
        </p:nvSpPr>
        <p:spPr>
          <a:xfrm>
            <a:off x="685800" y="1981200"/>
            <a:ext cx="4953000" cy="3970338"/>
          </a:xfrm>
          <a:prstGeom prst="rect">
            <a:avLst/>
          </a:prstGeom>
          <a:noFill/>
        </p:spPr>
        <p:txBody>
          <a:bodyPr>
            <a:spAutoFit/>
          </a:bodyPr>
          <a:lstStyle/>
          <a:p>
            <a:pPr algn="just" fontAlgn="auto">
              <a:spcBef>
                <a:spcPts val="0"/>
              </a:spcBef>
              <a:spcAft>
                <a:spcPts val="0"/>
              </a:spcAft>
              <a:defRPr/>
            </a:pPr>
            <a:r>
              <a:rPr lang="en-US" sz="2800" b="1" dirty="0">
                <a:solidFill>
                  <a:srgbClr val="FFFF00"/>
                </a:solidFill>
                <a:latin typeface="+mn-lt"/>
                <a:cs typeface="+mn-cs"/>
              </a:rPr>
              <a:t>Handling of roof trusses can be </a:t>
            </a:r>
          </a:p>
          <a:p>
            <a:pPr algn="just" fontAlgn="auto">
              <a:spcBef>
                <a:spcPts val="0"/>
              </a:spcBef>
              <a:spcAft>
                <a:spcPts val="0"/>
              </a:spcAft>
              <a:defRPr/>
            </a:pPr>
            <a:r>
              <a:rPr lang="en-US" sz="2800" b="1" dirty="0">
                <a:solidFill>
                  <a:srgbClr val="FFFF00"/>
                </a:solidFill>
                <a:latin typeface="+mn-lt"/>
                <a:cs typeface="+mn-cs"/>
              </a:rPr>
              <a:t>VERY DANGEROUS because:</a:t>
            </a:r>
          </a:p>
          <a:p>
            <a:pPr algn="just" fontAlgn="auto">
              <a:spcBef>
                <a:spcPts val="0"/>
              </a:spcBef>
              <a:spcAft>
                <a:spcPts val="0"/>
              </a:spcAft>
              <a:defRPr/>
            </a:pPr>
            <a:endParaRPr lang="en-US" sz="2800" b="1" dirty="0">
              <a:solidFill>
                <a:srgbClr val="FFFF00"/>
              </a:solidFill>
              <a:latin typeface="+mn-lt"/>
              <a:cs typeface="+mn-cs"/>
            </a:endParaRPr>
          </a:p>
          <a:p>
            <a:pPr marL="514350" indent="-514350" algn="just" fontAlgn="auto">
              <a:spcBef>
                <a:spcPts val="0"/>
              </a:spcBef>
              <a:spcAft>
                <a:spcPts val="0"/>
              </a:spcAft>
              <a:buFont typeface="+mj-lt"/>
              <a:buAutoNum type="arabicPeriod"/>
              <a:defRPr/>
            </a:pPr>
            <a:r>
              <a:rPr lang="en-US" sz="2800" b="1" dirty="0">
                <a:solidFill>
                  <a:srgbClr val="FFFF00"/>
                </a:solidFill>
                <a:latin typeface="+mn-lt"/>
                <a:cs typeface="+mn-cs"/>
              </a:rPr>
              <a:t>Truss construction occurs high above the ground</a:t>
            </a:r>
          </a:p>
          <a:p>
            <a:pPr marL="514350" indent="-514350" algn="just" fontAlgn="auto">
              <a:spcBef>
                <a:spcPts val="0"/>
              </a:spcBef>
              <a:spcAft>
                <a:spcPts val="0"/>
              </a:spcAft>
              <a:buFont typeface="+mj-lt"/>
              <a:buAutoNum type="arabicPeriod"/>
              <a:defRPr/>
            </a:pPr>
            <a:r>
              <a:rPr lang="en-US" sz="2800" b="1" dirty="0">
                <a:solidFill>
                  <a:srgbClr val="FFFF00"/>
                </a:solidFill>
                <a:latin typeface="+mn-lt"/>
                <a:cs typeface="+mn-cs"/>
              </a:rPr>
              <a:t>Trusses are not stable until they are properly restrained &amp; braced</a:t>
            </a:r>
          </a:p>
          <a:p>
            <a:pPr algn="just" fontAlgn="auto">
              <a:spcBef>
                <a:spcPts val="0"/>
              </a:spcBef>
              <a:spcAft>
                <a:spcPts val="0"/>
              </a:spcAft>
              <a:buFont typeface="Arial" pitchFamily="34" charset="0"/>
              <a:buChar char="•"/>
              <a:defRPr/>
            </a:pPr>
            <a:endParaRPr lang="en-US" sz="2800" b="1" dirty="0">
              <a:solidFill>
                <a:srgbClr val="FFFF00"/>
              </a:solidFill>
              <a:latin typeface="+mn-lt"/>
              <a:cs typeface="+mn-cs"/>
            </a:endParaRPr>
          </a:p>
        </p:txBody>
      </p:sp>
      <p:pic>
        <p:nvPicPr>
          <p:cNvPr id="136196" name="Picture 2" descr="Figure 3 - Platform ladders can be set up inside a structure and used to install roof trusse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400" y="2133600"/>
            <a:ext cx="2976563"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4933"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022256-2AD2-4C70-BF92-D6FA010D3578}" type="slidenum">
              <a:rPr lang="en-US" smtClean="0"/>
              <a:pPr eaLnBrk="1" hangingPunct="1"/>
              <a:t>118</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C:\Users\constantino\Desktop\Training\Photo Library - Construction\Sub M- Fall Protection\Fall Protection 4 T003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960438"/>
          </a:xfrm>
          <a:prstGeom prst="rect">
            <a:avLst/>
          </a:prstGeom>
        </p:spPr>
        <p:txBody>
          <a:bodyPr/>
          <a:lstStyle/>
          <a:p>
            <a:pPr algn="ctr" fontAlgn="auto">
              <a:spcAft>
                <a:spcPts val="0"/>
              </a:spcAft>
              <a:defRPr/>
            </a:pPr>
            <a:r>
              <a:rPr lang="en-US" sz="4400" dirty="0">
                <a:latin typeface="+mj-lt"/>
                <a:ea typeface="+mj-ea"/>
                <a:cs typeface="+mj-cs"/>
              </a:rPr>
              <a:t>General Fall Hazard Recognition</a:t>
            </a:r>
          </a:p>
        </p:txBody>
      </p:sp>
      <p:sp>
        <p:nvSpPr>
          <p:cNvPr id="28675" name="Rectangle 2"/>
          <p:cNvSpPr>
            <a:spLocks noChangeArrowheads="1"/>
          </p:cNvSpPr>
          <p:nvPr/>
        </p:nvSpPr>
        <p:spPr bwMode="auto">
          <a:xfrm>
            <a:off x="228600" y="1295400"/>
            <a:ext cx="8763000" cy="790575"/>
          </a:xfrm>
          <a:prstGeom prst="rect">
            <a:avLst/>
          </a:prstGeom>
          <a:noFill/>
          <a:ln w="9525">
            <a:noFill/>
            <a:miter lim="800000"/>
            <a:headEnd/>
            <a:tailEnd/>
          </a:ln>
        </p:spPr>
        <p:txBody>
          <a:bodyPr>
            <a:spAutoFit/>
          </a:bodyPr>
          <a:lstStyle/>
          <a:p>
            <a:pPr>
              <a:lnSpc>
                <a:spcPct val="80000"/>
              </a:lnSpc>
              <a:defRPr/>
            </a:pPr>
            <a:r>
              <a:rPr lang="en-US" sz="2800" b="1" dirty="0">
                <a:latin typeface="+mn-lt"/>
                <a:cs typeface="Times New Roman" pitchFamily="18" charset="0"/>
              </a:rPr>
              <a:t>Open-sided floors and platforms 6 feet or more in height must have a guard to protect from falls.</a:t>
            </a:r>
            <a:endParaRPr lang="en-US" sz="2800" b="1" dirty="0">
              <a:solidFill>
                <a:srgbClr val="FF0000"/>
              </a:solidFill>
              <a:latin typeface="+mn-lt"/>
              <a:cs typeface="Times New Roman" pitchFamily="18" charset="0"/>
            </a:endParaRPr>
          </a:p>
        </p:txBody>
      </p:sp>
      <p:pic>
        <p:nvPicPr>
          <p:cNvPr id="28676" name="Picture 5" descr="No fall prot-EE per concrete oper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667000"/>
            <a:ext cx="4191000" cy="3222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677" name="Picture 4" descr="stair way pans not filled"/>
          <p:cNvPicPr>
            <a:picLocks noChangeAspect="1" noChangeArrowheads="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304800" y="2667000"/>
            <a:ext cx="426720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17415"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12BA52A-B409-441C-B9F3-A790086791EB}" type="slidenum">
              <a:rPr lang="en-US" sz="1100"/>
              <a:pPr algn="r" eaLnBrk="1" hangingPunct="1"/>
              <a:t>12</a:t>
            </a:fld>
            <a:endParaRPr lang="en-US" sz="11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81400" y="685800"/>
            <a:ext cx="5410200" cy="1524000"/>
          </a:xfrm>
          <a:prstGeom prst="rect">
            <a:avLst/>
          </a:prstGeom>
        </p:spPr>
        <p:txBody>
          <a:bodyPr/>
          <a:lstStyle/>
          <a:p>
            <a:pPr algn="ctr">
              <a:defRPr/>
            </a:pPr>
            <a:r>
              <a:rPr lang="en-US" sz="4400" dirty="0">
                <a:latin typeface="+mj-lt"/>
                <a:ea typeface="+mj-ea"/>
                <a:cs typeface="+mj-cs"/>
              </a:rPr>
              <a:t>Roof Trusses</a:t>
            </a:r>
            <a:br>
              <a:rPr lang="en-US" sz="4400" dirty="0">
                <a:latin typeface="+mj-lt"/>
                <a:ea typeface="+mj-ea"/>
                <a:cs typeface="+mj-cs"/>
              </a:rPr>
            </a:br>
            <a:r>
              <a:rPr lang="en-US" sz="4400" dirty="0">
                <a:latin typeface="+mj-lt"/>
                <a:ea typeface="+mj-ea"/>
                <a:cs typeface="+mj-cs"/>
              </a:rPr>
              <a:t>Collapse </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1295400"/>
            <a:ext cx="3375025" cy="2762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90800" y="3048000"/>
            <a:ext cx="3222625"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10200" y="3733800"/>
            <a:ext cx="3260725"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46038"/>
            <a:ext cx="8229600" cy="884238"/>
          </a:xfrm>
        </p:spPr>
        <p:txBody>
          <a:bodyPr/>
          <a:lstStyle/>
          <a:p>
            <a:pPr eaLnBrk="1" hangingPunct="1"/>
            <a:r>
              <a:rPr lang="en-US" smtClean="0"/>
              <a:t>Trusses- </a:t>
            </a:r>
            <a:r>
              <a:rPr lang="en-US" b="1" smtClean="0"/>
              <a:t>Reducing the Risk</a:t>
            </a:r>
            <a:endParaRPr lang="en-US" smtClean="0"/>
          </a:p>
        </p:txBody>
      </p:sp>
      <p:sp>
        <p:nvSpPr>
          <p:cNvPr id="128003"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36F228-B2C2-4783-95D8-D9EDABF5A613}" type="slidenum">
              <a:rPr lang="en-US" smtClean="0"/>
              <a:pPr eaLnBrk="1" hangingPunct="1"/>
              <a:t>121</a:t>
            </a:fld>
            <a:endParaRPr lang="en-US" smtClean="0"/>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066800"/>
            <a:ext cx="2454275" cy="2514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8005" name="Rectangle 6"/>
          <p:cNvSpPr>
            <a:spLocks noChangeArrowheads="1"/>
          </p:cNvSpPr>
          <p:nvPr/>
        </p:nvSpPr>
        <p:spPr bwMode="auto">
          <a:xfrm>
            <a:off x="228600" y="3581400"/>
            <a:ext cx="240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Calibri" pitchFamily="34" charset="0"/>
              </a:rPr>
              <a:t>Ground assembly</a:t>
            </a:r>
            <a:endParaRPr lang="en-US" sz="2400">
              <a:latin typeface="Calibri" pitchFamily="34" charset="0"/>
            </a:endParaRPr>
          </a:p>
        </p:txBody>
      </p:sp>
      <p:grpSp>
        <p:nvGrpSpPr>
          <p:cNvPr id="128006" name="Group 12"/>
          <p:cNvGrpSpPr>
            <a:grpSpLocks/>
          </p:cNvGrpSpPr>
          <p:nvPr/>
        </p:nvGrpSpPr>
        <p:grpSpPr bwMode="auto">
          <a:xfrm>
            <a:off x="2667000" y="1066800"/>
            <a:ext cx="3276600" cy="2514600"/>
            <a:chOff x="940" y="1056"/>
            <a:chExt cx="3236" cy="2027"/>
          </a:xfrm>
        </p:grpSpPr>
        <p:pic>
          <p:nvPicPr>
            <p:cNvPr id="19"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0" y="1056"/>
              <a:ext cx="3236" cy="20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8016" name="Rectangle 11"/>
            <p:cNvSpPr>
              <a:spLocks noChangeArrowheads="1"/>
            </p:cNvSpPr>
            <p:nvPr/>
          </p:nvSpPr>
          <p:spPr bwMode="auto">
            <a:xfrm rot="470730">
              <a:off x="1488" y="2592"/>
              <a:ext cx="480" cy="192"/>
            </a:xfrm>
            <a:prstGeom prst="rect">
              <a:avLst/>
            </a:prstGeom>
            <a:solidFill>
              <a:srgbClr val="CAA5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sp>
        <p:nvSpPr>
          <p:cNvPr id="128007" name="Rectangle 10"/>
          <p:cNvSpPr>
            <a:spLocks noChangeArrowheads="1"/>
          </p:cNvSpPr>
          <p:nvPr/>
        </p:nvSpPr>
        <p:spPr bwMode="auto">
          <a:xfrm>
            <a:off x="3581400" y="3581400"/>
            <a:ext cx="1541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Calibri" pitchFamily="34" charset="0"/>
              </a:rPr>
              <a:t>Aerial Lifts</a:t>
            </a:r>
            <a:endParaRPr lang="en-US" sz="2400">
              <a:latin typeface="Calibri" pitchFamily="34" charset="0"/>
            </a:endParaRPr>
          </a:p>
        </p:txBody>
      </p:sp>
      <p:pic>
        <p:nvPicPr>
          <p:cNvPr id="22" name="Picture 7" descr="Floor Beam-Truss mobile scffl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0" y="1066800"/>
            <a:ext cx="2379663" cy="30146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8009" name="Rectangle 12"/>
          <p:cNvSpPr>
            <a:spLocks noChangeArrowheads="1"/>
          </p:cNvSpPr>
          <p:nvPr/>
        </p:nvSpPr>
        <p:spPr bwMode="auto">
          <a:xfrm>
            <a:off x="6629400" y="3657600"/>
            <a:ext cx="132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Calibri" pitchFamily="34" charset="0"/>
              </a:rPr>
              <a:t>Scaffolds</a:t>
            </a:r>
            <a:endParaRPr lang="en-US" sz="2400">
              <a:latin typeface="Calibri" pitchFamily="34" charset="0"/>
            </a:endParaRPr>
          </a:p>
        </p:txBody>
      </p:sp>
      <p:pic>
        <p:nvPicPr>
          <p:cNvPr id="24" name="Picture 2" descr="Figure 4 - An example of a spreader attached to roof truss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38400" y="4419600"/>
            <a:ext cx="3849688" cy="2286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8011" name="Rectangle 14"/>
          <p:cNvSpPr>
            <a:spLocks noChangeArrowheads="1"/>
          </p:cNvSpPr>
          <p:nvPr/>
        </p:nvSpPr>
        <p:spPr bwMode="auto">
          <a:xfrm>
            <a:off x="914400" y="5105400"/>
            <a:ext cx="1338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b="1">
                <a:latin typeface="Calibri" pitchFamily="34" charset="0"/>
              </a:rPr>
              <a:t>Spreader</a:t>
            </a:r>
            <a:br>
              <a:rPr lang="en-US" sz="2400" b="1">
                <a:latin typeface="Calibri" pitchFamily="34" charset="0"/>
              </a:rPr>
            </a:br>
            <a:r>
              <a:rPr lang="en-US" sz="2400" b="1">
                <a:latin typeface="Calibri" pitchFamily="34" charset="0"/>
              </a:rPr>
              <a:t> Bar</a:t>
            </a:r>
            <a:endParaRPr lang="en-US" sz="2400">
              <a:latin typeface="Calibri" pitchFamily="34" charset="0"/>
            </a:endParaRPr>
          </a:p>
        </p:txBody>
      </p:sp>
      <p:pic>
        <p:nvPicPr>
          <p:cNvPr id="26" name="Picture 2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0800" y="4419600"/>
            <a:ext cx="1209675" cy="22764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8013" name="Rectangle 16"/>
          <p:cNvSpPr>
            <a:spLocks noChangeArrowheads="1"/>
          </p:cNvSpPr>
          <p:nvPr/>
        </p:nvSpPr>
        <p:spPr bwMode="auto">
          <a:xfrm>
            <a:off x="7772400" y="5410200"/>
            <a:ext cx="118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Calibri" pitchFamily="34" charset="0"/>
              </a:rPr>
              <a:t>Ladders</a:t>
            </a:r>
            <a:endParaRPr lang="en-US" sz="2400">
              <a:latin typeface="Calibri" pitchFamily="34" charset="0"/>
            </a:endParaRPr>
          </a:p>
        </p:txBody>
      </p:sp>
      <p:sp>
        <p:nvSpPr>
          <p:cNvPr id="17" name="Footer Placeholder 1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2"/>
          <p:cNvSpPr>
            <a:spLocks noGrp="1"/>
          </p:cNvSpPr>
          <p:nvPr>
            <p:ph idx="1"/>
          </p:nvPr>
        </p:nvSpPr>
        <p:spPr>
          <a:xfrm>
            <a:off x="152400" y="1600200"/>
            <a:ext cx="3581400" cy="4525963"/>
          </a:xfrm>
        </p:spPr>
        <p:txBody>
          <a:bodyPr/>
          <a:lstStyle/>
          <a:p>
            <a:pPr eaLnBrk="1" hangingPunct="1"/>
            <a:r>
              <a:rPr lang="en-US" sz="2800" b="1" smtClean="0"/>
              <a:t>PFAS- can be used after a truss section (</a:t>
            </a:r>
            <a:r>
              <a:rPr lang="en-US" sz="2800" smtClean="0"/>
              <a:t>typically 4 trusses) </a:t>
            </a:r>
            <a:r>
              <a:rPr lang="en-US" sz="2800" b="1" smtClean="0"/>
              <a:t>has been restrained, braced &amp; sheathed</a:t>
            </a:r>
          </a:p>
          <a:p>
            <a:pPr eaLnBrk="1" hangingPunct="1"/>
            <a:r>
              <a:rPr lang="en-US" sz="2800" b="1" smtClean="0"/>
              <a:t>Anchors can be fixed to the finished truss section </a:t>
            </a:r>
          </a:p>
        </p:txBody>
      </p:sp>
      <p:sp>
        <p:nvSpPr>
          <p:cNvPr id="129027"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2E975F4-C84C-4C25-A7E3-D5A20FB69DFC}" type="slidenum">
              <a:rPr lang="en-US" smtClean="0"/>
              <a:pPr eaLnBrk="1" hangingPunct="1"/>
              <a:t>122</a:t>
            </a:fld>
            <a:endParaRPr lang="en-US" smtClean="0"/>
          </a:p>
        </p:txBody>
      </p:sp>
      <p:sp>
        <p:nvSpPr>
          <p:cNvPr id="129028" name="Title 1"/>
          <p:cNvSpPr>
            <a:spLocks noGrp="1"/>
          </p:cNvSpPr>
          <p:nvPr>
            <p:ph type="title"/>
          </p:nvPr>
        </p:nvSpPr>
        <p:spPr/>
        <p:txBody>
          <a:bodyPr/>
          <a:lstStyle/>
          <a:p>
            <a:pPr eaLnBrk="1" hangingPunct="1"/>
            <a:r>
              <a:rPr lang="en-US" smtClean="0"/>
              <a:t>Trusses- </a:t>
            </a:r>
            <a:r>
              <a:rPr lang="en-US" b="1" smtClean="0"/>
              <a:t>Reducing the Risk</a:t>
            </a:r>
            <a:endParaRPr lang="en-US" smtClean="0"/>
          </a:p>
        </p:txBody>
      </p:sp>
      <p:pic>
        <p:nvPicPr>
          <p:cNvPr id="9" name="Picture 2" descr="http://www.texastooltraders.com/images/products/4215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2057400"/>
            <a:ext cx="838200" cy="18740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6" descr="http://www.westernsafety.com/superanchor/superanchorpg4to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4572000"/>
            <a:ext cx="1895475" cy="1873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8" descr="Figure 20 - Workers using a truss bracket anchor while installing a subfloo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00800" y="1828800"/>
            <a:ext cx="2471166" cy="4029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Main" descr="http://www.airgas.com/CachedImages/0000010/t047_r10390_v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1447800"/>
            <a:ext cx="1447800" cy="25600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Footer Placeholder 12"/>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F6D9FE-0FF0-4969-B8AB-96A4D90F80EE}" type="slidenum">
              <a:rPr lang="en-US" smtClean="0"/>
              <a:pPr eaLnBrk="1" hangingPunct="1"/>
              <a:t>123</a:t>
            </a:fld>
            <a:endParaRPr lang="en-US" smtClean="0"/>
          </a:p>
        </p:txBody>
      </p:sp>
      <p:pic>
        <p:nvPicPr>
          <p:cNvPr id="140291"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33400" y="1600200"/>
            <a:ext cx="3886200" cy="405606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0052" name="Title 1"/>
          <p:cNvSpPr>
            <a:spLocks noGrp="1"/>
          </p:cNvSpPr>
          <p:nvPr>
            <p:ph type="title"/>
          </p:nvPr>
        </p:nvSpPr>
        <p:spPr>
          <a:xfrm>
            <a:off x="457200" y="76200"/>
            <a:ext cx="8229600" cy="1143000"/>
          </a:xfrm>
        </p:spPr>
        <p:txBody>
          <a:bodyPr/>
          <a:lstStyle/>
          <a:p>
            <a:pPr eaLnBrk="1" hangingPunct="1"/>
            <a:r>
              <a:rPr lang="en-US" smtClean="0"/>
              <a:t>Trusses- </a:t>
            </a:r>
            <a:r>
              <a:rPr lang="en-US" b="1" smtClean="0"/>
              <a:t>Reducing the Risk</a:t>
            </a:r>
            <a:endParaRPr lang="en-US" smtClean="0"/>
          </a:p>
        </p:txBody>
      </p:sp>
      <p:pic>
        <p:nvPicPr>
          <p:cNvPr id="140293" name="Picture 4" descr="Figuras 11 &amp; 12 - Anclajes permanentes en los techos terminado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10100" y="1600200"/>
            <a:ext cx="4038600" cy="403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457200" y="1600200"/>
            <a:ext cx="8229600" cy="4495800"/>
          </a:xfrm>
        </p:spPr>
        <p:txBody>
          <a:bodyPr/>
          <a:lstStyle/>
          <a:p>
            <a:pPr algn="just" eaLnBrk="1" hangingPunct="1">
              <a:lnSpc>
                <a:spcPct val="90000"/>
              </a:lnSpc>
            </a:pPr>
            <a:r>
              <a:rPr lang="en-US" sz="2800" smtClean="0"/>
              <a:t>If an employer can demonstrate that conventional fall protection is infeasible or presents a greater hazard, the employer shall develop and implement a fall protection plan that complies with 1926.502(k).</a:t>
            </a:r>
          </a:p>
          <a:p>
            <a:pPr algn="just" eaLnBrk="1" hangingPunct="1">
              <a:lnSpc>
                <a:spcPct val="90000"/>
              </a:lnSpc>
              <a:buFont typeface="Wingdings" pitchFamily="2" charset="2"/>
              <a:buChar char="Ø"/>
            </a:pPr>
            <a:r>
              <a:rPr lang="en-US" sz="2800" b="1" u="sng" smtClean="0"/>
              <a:t>Only for leading edge work, pre-cast concrete erection and residential construction.</a:t>
            </a:r>
          </a:p>
          <a:p>
            <a:pPr algn="just" eaLnBrk="1" hangingPunct="1">
              <a:lnSpc>
                <a:spcPct val="90000"/>
              </a:lnSpc>
              <a:buFont typeface="Wingdings" pitchFamily="2" charset="2"/>
              <a:buChar char="Ø"/>
            </a:pPr>
            <a:endParaRPr lang="en-US" sz="2800" b="1" u="sng" smtClean="0"/>
          </a:p>
          <a:p>
            <a:pPr algn="just" eaLnBrk="1" hangingPunct="1">
              <a:lnSpc>
                <a:spcPct val="90000"/>
              </a:lnSpc>
            </a:pPr>
            <a:r>
              <a:rPr lang="en-US" sz="2800" smtClean="0"/>
              <a:t>The employer bears the burden of establishing that it is appropriate to implement a fall protection plan for a particular workplace situation.</a:t>
            </a:r>
          </a:p>
          <a:p>
            <a:pPr algn="just" eaLnBrk="1" hangingPunct="1">
              <a:lnSpc>
                <a:spcPct val="90000"/>
              </a:lnSpc>
            </a:pPr>
            <a:r>
              <a:rPr lang="en-US" sz="2800" b="1" smtClean="0"/>
              <a:t>THE PLAN MUST BE WRITTEN AND BE SITE-SPECIFIC</a:t>
            </a:r>
          </a:p>
        </p:txBody>
      </p:sp>
      <p:sp>
        <p:nvSpPr>
          <p:cNvPr id="131075" name="Rectangle 3"/>
          <p:cNvSpPr>
            <a:spLocks noChangeArrowheads="1"/>
          </p:cNvSpPr>
          <p:nvPr/>
        </p:nvSpPr>
        <p:spPr bwMode="auto">
          <a:xfrm>
            <a:off x="457200" y="228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latin typeface="Calibri" pitchFamily="34" charset="0"/>
              </a:rPr>
              <a:t>Fall Protection Plan</a:t>
            </a:r>
            <a:br>
              <a:rPr lang="en-US" sz="3600" b="1">
                <a:latin typeface="Calibri" pitchFamily="34" charset="0"/>
              </a:rPr>
            </a:br>
            <a:r>
              <a:rPr lang="en-US" sz="3600" b="1">
                <a:latin typeface="Calibri" pitchFamily="34" charset="0"/>
              </a:rPr>
              <a:t>1926.502(k)</a:t>
            </a:r>
          </a:p>
        </p:txBody>
      </p:sp>
      <p:sp>
        <p:nvSpPr>
          <p:cNvPr id="131076"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F08144-4A79-4086-9D3A-AAB2B8E3DF71}" type="slidenum">
              <a:rPr lang="en-US" smtClean="0"/>
              <a:pPr eaLnBrk="1" hangingPunct="1"/>
              <a:t>124</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s-ES" b="1" smtClean="0">
                <a:cs typeface="Times New Roman" pitchFamily="18" charset="0"/>
              </a:rPr>
              <a:t>Fall Prevention Planning</a:t>
            </a:r>
          </a:p>
        </p:txBody>
      </p:sp>
      <p:sp>
        <p:nvSpPr>
          <p:cNvPr id="3" name="Content Placeholder 2"/>
          <p:cNvSpPr>
            <a:spLocks noGrp="1"/>
          </p:cNvSpPr>
          <p:nvPr>
            <p:ph idx="1"/>
          </p:nvPr>
        </p:nvSpPr>
        <p:spPr>
          <a:xfrm>
            <a:off x="533400" y="1600200"/>
            <a:ext cx="7924800" cy="4525963"/>
          </a:xfrm>
        </p:spPr>
        <p:txBody>
          <a:bodyPr rtlCol="0">
            <a:normAutofit/>
          </a:bodyPr>
          <a:lstStyle/>
          <a:p>
            <a:pPr algn="just" eaLnBrk="1" fontAlgn="auto" hangingPunct="1">
              <a:lnSpc>
                <a:spcPct val="90000"/>
              </a:lnSpc>
              <a:spcAft>
                <a:spcPts val="0"/>
              </a:spcAft>
              <a:defRPr/>
            </a:pPr>
            <a:r>
              <a:rPr lang="en-US" sz="3600" dirty="0" smtClean="0">
                <a:latin typeface="+mj-lt"/>
                <a:cs typeface="Times New Roman" pitchFamily="18" charset="0"/>
              </a:rPr>
              <a:t>Fall prevention systems and work practices must be in place before you start work.</a:t>
            </a:r>
          </a:p>
          <a:p>
            <a:pPr algn="just" eaLnBrk="1" fontAlgn="auto" hangingPunct="1">
              <a:lnSpc>
                <a:spcPct val="90000"/>
              </a:lnSpc>
              <a:spcAft>
                <a:spcPts val="0"/>
              </a:spcAft>
              <a:defRPr/>
            </a:pPr>
            <a:r>
              <a:rPr lang="en-US" sz="3600" dirty="0" smtClean="0">
                <a:latin typeface="+mj-lt"/>
                <a:cs typeface="Times New Roman" pitchFamily="18" charset="0"/>
              </a:rPr>
              <a:t>These must be prepared by a qualified person.</a:t>
            </a:r>
          </a:p>
          <a:p>
            <a:pPr algn="just" eaLnBrk="1" fontAlgn="auto" hangingPunct="1">
              <a:lnSpc>
                <a:spcPct val="90000"/>
              </a:lnSpc>
              <a:spcAft>
                <a:spcPts val="0"/>
              </a:spcAft>
              <a:defRPr/>
            </a:pPr>
            <a:r>
              <a:rPr lang="en-US" sz="3600" dirty="0" smtClean="0">
                <a:latin typeface="+mj-lt"/>
                <a:cs typeface="Times New Roman" pitchFamily="18" charset="0"/>
              </a:rPr>
              <a:t>Plan shall be maintained at the job site</a:t>
            </a:r>
          </a:p>
          <a:p>
            <a:pPr algn="just" eaLnBrk="1" fontAlgn="auto" hangingPunct="1">
              <a:lnSpc>
                <a:spcPct val="90000"/>
              </a:lnSpc>
              <a:spcAft>
                <a:spcPts val="0"/>
              </a:spcAft>
              <a:defRPr/>
            </a:pPr>
            <a:r>
              <a:rPr lang="en-US" sz="3600" b="1" i="1" dirty="0" smtClean="0">
                <a:latin typeface="+mj-lt"/>
                <a:cs typeface="Times New Roman" pitchFamily="18" charset="0"/>
              </a:rPr>
              <a:t>Qualified</a:t>
            </a:r>
            <a:r>
              <a:rPr lang="en-US" sz="3600" dirty="0" smtClean="0">
                <a:latin typeface="+mj-lt"/>
                <a:cs typeface="Times New Roman" pitchFamily="18" charset="0"/>
              </a:rPr>
              <a:t> person should supervise the plan</a:t>
            </a:r>
          </a:p>
          <a:p>
            <a:pPr marL="400050" indent="-400050" algn="just" eaLnBrk="1" fontAlgn="auto" hangingPunct="1">
              <a:spcAft>
                <a:spcPts val="0"/>
              </a:spcAft>
              <a:buFont typeface="+mj-lt"/>
              <a:buAutoNum type="romanUcPeriod"/>
              <a:defRPr/>
            </a:pPr>
            <a:endParaRPr lang="en-US" sz="1800" dirty="0" smtClean="0">
              <a:latin typeface="+mj-lt"/>
            </a:endParaRPr>
          </a:p>
          <a:p>
            <a:pPr marL="400050" indent="-400050" algn="just" eaLnBrk="1" fontAlgn="auto" hangingPunct="1">
              <a:spcAft>
                <a:spcPts val="0"/>
              </a:spcAft>
              <a:buFont typeface="+mj-lt"/>
              <a:buAutoNum type="romanUcPeriod"/>
              <a:defRPr/>
            </a:pPr>
            <a:endParaRPr lang="en-US" sz="1800" dirty="0" smtClean="0">
              <a:latin typeface="+mj-lt"/>
            </a:endParaRPr>
          </a:p>
        </p:txBody>
      </p:sp>
      <p:sp>
        <p:nvSpPr>
          <p:cNvPr id="132100"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741C61-2C02-469B-B826-85781B0CCA2B}" type="slidenum">
              <a:rPr lang="en-US" smtClean="0"/>
              <a:pPr eaLnBrk="1" hangingPunct="1"/>
              <a:t>125</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s-ES" b="1" smtClean="0">
                <a:cs typeface="Times New Roman" pitchFamily="18" charset="0"/>
              </a:rPr>
              <a:t>Fall Prevention Planning</a:t>
            </a:r>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US" sz="3600" dirty="0" smtClean="0">
                <a:latin typeface="+mj-lt"/>
                <a:cs typeface="Times New Roman" pitchFamily="18" charset="0"/>
              </a:rPr>
              <a:t>A fall prevention plan identifies places where regular fall prevention methods, such as guardrails, cannot be used. </a:t>
            </a:r>
          </a:p>
          <a:p>
            <a:pPr algn="just" eaLnBrk="1" fontAlgn="auto" hangingPunct="1">
              <a:lnSpc>
                <a:spcPct val="90000"/>
              </a:lnSpc>
              <a:spcAft>
                <a:spcPts val="0"/>
              </a:spcAft>
              <a:defRPr/>
            </a:pPr>
            <a:endParaRPr lang="en-US" sz="3600" dirty="0" smtClean="0">
              <a:latin typeface="+mj-lt"/>
              <a:cs typeface="Times New Roman" pitchFamily="18" charset="0"/>
            </a:endParaRPr>
          </a:p>
          <a:p>
            <a:pPr algn="just" eaLnBrk="1" fontAlgn="auto" hangingPunct="1">
              <a:lnSpc>
                <a:spcPct val="90000"/>
              </a:lnSpc>
              <a:spcAft>
                <a:spcPts val="0"/>
              </a:spcAft>
              <a:defRPr/>
            </a:pPr>
            <a:r>
              <a:rPr lang="en-US" sz="3600" dirty="0" smtClean="0">
                <a:latin typeface="+mj-lt"/>
                <a:cs typeface="Times New Roman" pitchFamily="18" charset="0"/>
              </a:rPr>
              <a:t>These are called Controlled Access Zones.</a:t>
            </a:r>
          </a:p>
          <a:p>
            <a:pPr algn="just" eaLnBrk="1" fontAlgn="auto" hangingPunct="1">
              <a:lnSpc>
                <a:spcPct val="90000"/>
              </a:lnSpc>
              <a:spcAft>
                <a:spcPts val="0"/>
              </a:spcAft>
              <a:defRPr/>
            </a:pPr>
            <a:endParaRPr lang="en-US" sz="3600" dirty="0" smtClean="0">
              <a:latin typeface="+mj-lt"/>
              <a:cs typeface="Times New Roman" pitchFamily="18" charset="0"/>
            </a:endParaRPr>
          </a:p>
          <a:p>
            <a:pPr algn="just" eaLnBrk="1" fontAlgn="auto" hangingPunct="1">
              <a:lnSpc>
                <a:spcPct val="90000"/>
              </a:lnSpc>
              <a:spcAft>
                <a:spcPts val="0"/>
              </a:spcAft>
              <a:defRPr/>
            </a:pPr>
            <a:r>
              <a:rPr lang="en-US" sz="3600" dirty="0" smtClean="0">
                <a:latin typeface="+mj-lt"/>
                <a:cs typeface="Times New Roman" pitchFamily="18" charset="0"/>
              </a:rPr>
              <a:t>Safety monitoring system should be installed in Controlled Access Zones</a:t>
            </a:r>
            <a:endParaRPr lang="en-US" sz="2400" dirty="0" smtClean="0">
              <a:latin typeface="+mj-lt"/>
            </a:endParaRPr>
          </a:p>
          <a:p>
            <a:pPr marL="400050" indent="-400050" algn="just" eaLnBrk="1" fontAlgn="auto" hangingPunct="1">
              <a:spcAft>
                <a:spcPts val="0"/>
              </a:spcAft>
              <a:buFont typeface="+mj-lt"/>
              <a:buAutoNum type="romanUcPeriod"/>
              <a:defRPr/>
            </a:pPr>
            <a:endParaRPr lang="en-US" sz="1800" dirty="0" smtClean="0">
              <a:latin typeface="+mj-lt"/>
            </a:endParaRPr>
          </a:p>
        </p:txBody>
      </p:sp>
      <p:sp>
        <p:nvSpPr>
          <p:cNvPr id="133124"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8EC4DC-85CE-4AF0-9FB1-949BCFC6A79A}" type="slidenum">
              <a:rPr lang="en-US" smtClean="0"/>
              <a:pPr eaLnBrk="1" hangingPunct="1"/>
              <a:t>126</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s-ES" b="1" smtClean="0">
                <a:cs typeface="Times New Roman" pitchFamily="18" charset="0"/>
              </a:rPr>
              <a:t>Fall Prevention Planning</a:t>
            </a:r>
          </a:p>
        </p:txBody>
      </p:sp>
      <p:sp>
        <p:nvSpPr>
          <p:cNvPr id="3" name="Content Placeholder 2"/>
          <p:cNvSpPr>
            <a:spLocks noGrp="1"/>
          </p:cNvSpPr>
          <p:nvPr>
            <p:ph idx="1"/>
          </p:nvPr>
        </p:nvSpPr>
        <p:spPr/>
        <p:txBody>
          <a:bodyPr rtlCol="0">
            <a:normAutofit/>
          </a:bodyPr>
          <a:lstStyle/>
          <a:p>
            <a:pPr eaLnBrk="1" fontAlgn="auto" hangingPunct="1">
              <a:lnSpc>
                <a:spcPct val="90000"/>
              </a:lnSpc>
              <a:spcAft>
                <a:spcPts val="0"/>
              </a:spcAft>
              <a:defRPr/>
            </a:pPr>
            <a:r>
              <a:rPr lang="en-US" sz="2800" dirty="0" smtClean="0">
                <a:latin typeface="+mj-lt"/>
                <a:cs typeface="Times New Roman" pitchFamily="18" charset="0"/>
              </a:rPr>
              <a:t>If a fall occurs, the employer must investigate (look into).</a:t>
            </a:r>
          </a:p>
          <a:p>
            <a:pPr eaLnBrk="1" fontAlgn="auto" hangingPunct="1">
              <a:lnSpc>
                <a:spcPct val="90000"/>
              </a:lnSpc>
              <a:spcAft>
                <a:spcPts val="0"/>
              </a:spcAft>
              <a:defRPr/>
            </a:pPr>
            <a:r>
              <a:rPr lang="en-US" sz="2800" dirty="0" smtClean="0">
                <a:latin typeface="+mj-lt"/>
                <a:cs typeface="Times New Roman" pitchFamily="18" charset="0"/>
              </a:rPr>
              <a:t>Investigation will show whether the fall prevention plan needs to be changed.</a:t>
            </a:r>
          </a:p>
          <a:p>
            <a:pPr eaLnBrk="1" fontAlgn="auto" hangingPunct="1">
              <a:lnSpc>
                <a:spcPct val="90000"/>
              </a:lnSpc>
              <a:spcAft>
                <a:spcPts val="0"/>
              </a:spcAft>
              <a:defRPr/>
            </a:pPr>
            <a:endParaRPr lang="en-US" sz="2800" dirty="0" smtClean="0">
              <a:latin typeface="+mj-lt"/>
              <a:cs typeface="Times New Roman" pitchFamily="18" charset="0"/>
            </a:endParaRPr>
          </a:p>
          <a:p>
            <a:pPr marL="400050" indent="-400050" eaLnBrk="1" fontAlgn="auto" hangingPunct="1">
              <a:spcAft>
                <a:spcPts val="0"/>
              </a:spcAft>
              <a:buFont typeface="Arial" pitchFamily="34" charset="0"/>
              <a:buNone/>
              <a:defRPr/>
            </a:pPr>
            <a:endParaRPr lang="en-US" sz="2800" dirty="0" smtClean="0">
              <a:latin typeface="+mj-lt"/>
              <a:cs typeface="Times New Roman" pitchFamily="18" charset="0"/>
            </a:endParaRPr>
          </a:p>
          <a:p>
            <a:pPr marL="400050" indent="-400050" eaLnBrk="1" fontAlgn="auto" hangingPunct="1">
              <a:spcAft>
                <a:spcPts val="0"/>
              </a:spcAft>
              <a:buFont typeface="+mj-lt"/>
              <a:buAutoNum type="romanUcPeriod"/>
              <a:defRPr/>
            </a:pPr>
            <a:endParaRPr lang="en-US" sz="1800" dirty="0" smtClean="0">
              <a:latin typeface="+mj-lt"/>
            </a:endParaRPr>
          </a:p>
          <a:p>
            <a:pPr marL="400050" indent="-400050" eaLnBrk="1" fontAlgn="auto" hangingPunct="1">
              <a:spcAft>
                <a:spcPts val="0"/>
              </a:spcAft>
              <a:buFont typeface="+mj-lt"/>
              <a:buAutoNum type="romanUcPeriod"/>
              <a:defRPr/>
            </a:pPr>
            <a:endParaRPr lang="en-US" sz="1800" dirty="0" smtClean="0">
              <a:latin typeface="+mj-lt"/>
            </a:endParaRPr>
          </a:p>
        </p:txBody>
      </p:sp>
      <p:sp>
        <p:nvSpPr>
          <p:cNvPr id="134149"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1907FD-F326-49F5-93C7-64C87819CD5A}" type="slidenum">
              <a:rPr lang="en-US" smtClean="0"/>
              <a:pPr eaLnBrk="1" hangingPunct="1"/>
              <a:t>127</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p:txBody>
          <a:bodyPr/>
          <a:lstStyle/>
          <a:p>
            <a:pPr marL="0" indent="0" eaLnBrk="1" hangingPunct="1">
              <a:buFontTx/>
              <a:buNone/>
            </a:pPr>
            <a:r>
              <a:rPr lang="en-US" smtClean="0"/>
              <a:t>   </a:t>
            </a:r>
          </a:p>
          <a:p>
            <a:pPr marL="0" indent="0" eaLnBrk="1" hangingPunct="1">
              <a:buFontTx/>
              <a:buNone/>
            </a:pPr>
            <a:r>
              <a:rPr lang="en-US" sz="2800" smtClean="0"/>
              <a:t>A sample plan is in Appendix E to Subpart M and can be reviewed @ </a:t>
            </a:r>
          </a:p>
          <a:p>
            <a:pPr marL="0" indent="0" eaLnBrk="1" hangingPunct="1">
              <a:buFontTx/>
              <a:buNone/>
            </a:pPr>
            <a:r>
              <a:rPr lang="en-US" sz="2800" i="1" smtClean="0"/>
              <a:t> https://www.osha.gov/pls/oshaweb/owadisp.show_document?p_table=STANDARDS&amp;p_id=10927</a:t>
            </a:r>
          </a:p>
        </p:txBody>
      </p:sp>
      <p:sp>
        <p:nvSpPr>
          <p:cNvPr id="135171" name="Rectangle 3"/>
          <p:cNvSpPr>
            <a:spLocks noChangeArrowheads="1"/>
          </p:cNvSpPr>
          <p:nvPr/>
        </p:nvSpPr>
        <p:spPr bwMode="auto">
          <a:xfrm>
            <a:off x="457200" y="228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a:latin typeface="Calibri" pitchFamily="34" charset="0"/>
              </a:rPr>
              <a:t>Fall Protection Plan</a:t>
            </a:r>
            <a:br>
              <a:rPr lang="en-US" sz="4000" b="1">
                <a:latin typeface="Calibri" pitchFamily="34" charset="0"/>
              </a:rPr>
            </a:br>
            <a:r>
              <a:rPr lang="en-US" sz="4000" b="1">
                <a:latin typeface="Calibri" pitchFamily="34" charset="0"/>
              </a:rPr>
              <a:t>1926.502(k)</a:t>
            </a:r>
          </a:p>
        </p:txBody>
      </p:sp>
      <p:sp>
        <p:nvSpPr>
          <p:cNvPr id="135172"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D20C02-E1B5-4DE9-A24F-81789EA11C5A}" type="slidenum">
              <a:rPr lang="en-US" smtClean="0"/>
              <a:pPr eaLnBrk="1" hangingPunct="1"/>
              <a:t>128</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381000"/>
            <a:ext cx="7772400" cy="1143000"/>
          </a:xfrm>
        </p:spPr>
        <p:txBody>
          <a:bodyPr/>
          <a:lstStyle/>
          <a:p>
            <a:pPr eaLnBrk="1" hangingPunct="1"/>
            <a:r>
              <a:rPr lang="en-US" b="1" smtClean="0">
                <a:cs typeface="Times New Roman" pitchFamily="18" charset="0"/>
              </a:rPr>
              <a:t>Fall Rescue Procedures</a:t>
            </a:r>
            <a:endParaRPr lang="en-US" smtClean="0">
              <a:cs typeface="Times New Roman" pitchFamily="18" charset="0"/>
            </a:endParaRPr>
          </a:p>
        </p:txBody>
      </p:sp>
      <p:sp>
        <p:nvSpPr>
          <p:cNvPr id="146435" name="Rectangle 3"/>
          <p:cNvSpPr>
            <a:spLocks noGrp="1" noChangeArrowheads="1"/>
          </p:cNvSpPr>
          <p:nvPr>
            <p:ph idx="1"/>
          </p:nvPr>
        </p:nvSpPr>
        <p:spPr>
          <a:xfrm>
            <a:off x="685800" y="1981200"/>
            <a:ext cx="7772400" cy="4114800"/>
          </a:xfrm>
        </p:spPr>
        <p:txBody>
          <a:bodyPr/>
          <a:lstStyle/>
          <a:p>
            <a:pPr algn="just" eaLnBrk="1" hangingPunct="1">
              <a:lnSpc>
                <a:spcPct val="80000"/>
              </a:lnSpc>
              <a:spcBef>
                <a:spcPct val="40000"/>
              </a:spcBef>
              <a:defRPr/>
            </a:pPr>
            <a:r>
              <a:rPr lang="en-US" sz="2800" b="1" dirty="0" smtClean="0">
                <a:latin typeface="+mj-lt"/>
                <a:cs typeface="Times New Roman" pitchFamily="18" charset="0"/>
              </a:rPr>
              <a:t>What is the most amount of time for an employee to remain hanging from a harness and lanyard after falling or being ejected from a work platform?</a:t>
            </a:r>
          </a:p>
          <a:p>
            <a:pPr lvl="1" algn="just" eaLnBrk="1" hangingPunct="1">
              <a:lnSpc>
                <a:spcPct val="80000"/>
              </a:lnSpc>
              <a:spcBef>
                <a:spcPct val="40000"/>
              </a:spcBef>
              <a:defRPr/>
            </a:pPr>
            <a:r>
              <a:rPr lang="en-US" sz="3200" b="1" dirty="0" smtClean="0">
                <a:solidFill>
                  <a:srgbClr val="FFC000"/>
                </a:solidFill>
                <a:latin typeface="+mj-lt"/>
                <a:cs typeface="Times New Roman" pitchFamily="18" charset="0"/>
              </a:rPr>
              <a:t>The employee should not be hanging more than four minutes after being found</a:t>
            </a:r>
            <a:r>
              <a:rPr lang="en-US" sz="2400" dirty="0" smtClean="0">
                <a:solidFill>
                  <a:srgbClr val="FFC000"/>
                </a:solidFill>
                <a:latin typeface="+mj-lt"/>
                <a:cs typeface="Times New Roman" pitchFamily="18" charset="0"/>
              </a:rPr>
              <a:t>.</a:t>
            </a:r>
          </a:p>
          <a:p>
            <a:pPr lvl="1" algn="just" eaLnBrk="1" hangingPunct="1">
              <a:lnSpc>
                <a:spcPct val="80000"/>
              </a:lnSpc>
              <a:spcBef>
                <a:spcPct val="40000"/>
              </a:spcBef>
              <a:buFont typeface="Arial" pitchFamily="34" charset="0"/>
              <a:buNone/>
              <a:defRPr/>
            </a:pPr>
            <a:endParaRPr lang="en-US" sz="2400" dirty="0" smtClean="0">
              <a:latin typeface="+mj-lt"/>
              <a:cs typeface="Times New Roman" pitchFamily="18" charset="0"/>
            </a:endParaRPr>
          </a:p>
        </p:txBody>
      </p:sp>
      <p:pic>
        <p:nvPicPr>
          <p:cNvPr id="146436" name="Picture 3" descr="fall%20arrest%20graphic%20(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4648200"/>
            <a:ext cx="1600200" cy="18474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6197"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89E7A8-BAF5-41F8-BF44-B1F86664CAD0}" type="slidenum">
              <a:rPr lang="en-US" smtClean="0"/>
              <a:pPr eaLnBrk="1" hangingPunct="1"/>
              <a:t>129</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371600"/>
            <a:ext cx="8229600" cy="4800600"/>
          </a:xfrm>
        </p:spPr>
        <p:txBody>
          <a:bodyPr rtlCol="0">
            <a:normAutofit fontScale="77500" lnSpcReduction="20000"/>
          </a:bodyPr>
          <a:lstStyle/>
          <a:p>
            <a:pPr eaLnBrk="1" fontAlgn="auto" hangingPunct="1">
              <a:spcAft>
                <a:spcPts val="0"/>
              </a:spcAft>
              <a:defRPr/>
            </a:pPr>
            <a:r>
              <a:rPr lang="en-US" dirty="0">
                <a:cs typeface="Times New Roman" pitchFamily="18" charset="0"/>
              </a:rPr>
              <a:t>Scaffold ladders and platforms</a:t>
            </a:r>
          </a:p>
          <a:p>
            <a:pPr eaLnBrk="1" fontAlgn="auto" hangingPunct="1">
              <a:spcAft>
                <a:spcPts val="0"/>
              </a:spcAft>
              <a:defRPr/>
            </a:pPr>
            <a:r>
              <a:rPr lang="en-US" dirty="0" smtClean="0">
                <a:cs typeface="Times New Roman" pitchFamily="18" charset="0"/>
              </a:rPr>
              <a:t>Holes-floor &amp; walls</a:t>
            </a:r>
            <a:endParaRPr lang="en-US" dirty="0">
              <a:cs typeface="Times New Roman" pitchFamily="18" charset="0"/>
            </a:endParaRPr>
          </a:p>
          <a:p>
            <a:pPr eaLnBrk="1" fontAlgn="auto" hangingPunct="1">
              <a:spcAft>
                <a:spcPts val="0"/>
              </a:spcAft>
              <a:defRPr/>
            </a:pPr>
            <a:r>
              <a:rPr lang="en-US" dirty="0" smtClean="0">
                <a:cs typeface="Times New Roman" pitchFamily="18" charset="0"/>
              </a:rPr>
              <a:t>Skylights</a:t>
            </a:r>
            <a:endParaRPr lang="en-US" dirty="0">
              <a:cs typeface="Times New Roman" pitchFamily="18" charset="0"/>
            </a:endParaRPr>
          </a:p>
          <a:p>
            <a:pPr eaLnBrk="1" fontAlgn="auto" hangingPunct="1">
              <a:spcAft>
                <a:spcPts val="0"/>
              </a:spcAft>
              <a:defRPr/>
            </a:pPr>
            <a:r>
              <a:rPr lang="en-US" dirty="0" smtClean="0">
                <a:cs typeface="Times New Roman" pitchFamily="18" charset="0"/>
              </a:rPr>
              <a:t>Edges</a:t>
            </a:r>
            <a:endParaRPr lang="en-US" dirty="0">
              <a:cs typeface="Times New Roman" pitchFamily="18" charset="0"/>
            </a:endParaRPr>
          </a:p>
          <a:p>
            <a:pPr eaLnBrk="1" fontAlgn="auto" hangingPunct="1">
              <a:spcAft>
                <a:spcPts val="0"/>
              </a:spcAft>
              <a:defRPr/>
            </a:pPr>
            <a:r>
              <a:rPr lang="en-US" dirty="0" smtClean="0">
                <a:cs typeface="Times New Roman" pitchFamily="18" charset="0"/>
              </a:rPr>
              <a:t>Roofs</a:t>
            </a:r>
            <a:endParaRPr lang="en-US" dirty="0">
              <a:cs typeface="Times New Roman" pitchFamily="18" charset="0"/>
            </a:endParaRPr>
          </a:p>
          <a:p>
            <a:pPr eaLnBrk="1" fontAlgn="auto" hangingPunct="1">
              <a:spcAft>
                <a:spcPts val="0"/>
              </a:spcAft>
              <a:defRPr/>
            </a:pPr>
            <a:r>
              <a:rPr lang="en-US" dirty="0" smtClean="0">
                <a:cs typeface="Times New Roman" pitchFamily="18" charset="0"/>
              </a:rPr>
              <a:t>Elevator </a:t>
            </a:r>
            <a:r>
              <a:rPr lang="en-US" dirty="0">
                <a:cs typeface="Times New Roman" pitchFamily="18" charset="0"/>
              </a:rPr>
              <a:t>shafts</a:t>
            </a:r>
          </a:p>
          <a:p>
            <a:pPr eaLnBrk="1" fontAlgn="auto" hangingPunct="1">
              <a:spcAft>
                <a:spcPts val="0"/>
              </a:spcAft>
              <a:defRPr/>
            </a:pPr>
            <a:r>
              <a:rPr lang="en-US" dirty="0" smtClean="0">
                <a:cs typeface="Times New Roman" pitchFamily="18" charset="0"/>
              </a:rPr>
              <a:t>Ladder sides</a:t>
            </a:r>
            <a:endParaRPr lang="en-US" dirty="0">
              <a:cs typeface="Times New Roman" pitchFamily="18" charset="0"/>
            </a:endParaRPr>
          </a:p>
          <a:p>
            <a:pPr eaLnBrk="1" fontAlgn="auto" hangingPunct="1">
              <a:spcAft>
                <a:spcPts val="0"/>
              </a:spcAft>
              <a:defRPr/>
            </a:pPr>
            <a:r>
              <a:rPr lang="en-US" dirty="0" smtClean="0">
                <a:cs typeface="Times New Roman" pitchFamily="18" charset="0"/>
              </a:rPr>
              <a:t>Decking </a:t>
            </a:r>
            <a:r>
              <a:rPr lang="en-US" dirty="0">
                <a:cs typeface="Times New Roman" pitchFamily="18" charset="0"/>
              </a:rPr>
              <a:t>and </a:t>
            </a:r>
            <a:r>
              <a:rPr lang="en-US" dirty="0" smtClean="0">
                <a:cs typeface="Times New Roman" pitchFamily="18" charset="0"/>
              </a:rPr>
              <a:t>plywood</a:t>
            </a:r>
          </a:p>
          <a:p>
            <a:pPr eaLnBrk="1" fontAlgn="auto" hangingPunct="1">
              <a:spcAft>
                <a:spcPts val="0"/>
              </a:spcAft>
              <a:defRPr/>
            </a:pPr>
            <a:r>
              <a:rPr lang="en-US" dirty="0" smtClean="0">
                <a:cs typeface="Times New Roman" pitchFamily="18" charset="0"/>
              </a:rPr>
              <a:t>Installation of trusses</a:t>
            </a:r>
          </a:p>
          <a:p>
            <a:pPr eaLnBrk="1" fontAlgn="auto" hangingPunct="1">
              <a:spcAft>
                <a:spcPts val="0"/>
              </a:spcAft>
              <a:defRPr/>
            </a:pPr>
            <a:r>
              <a:rPr lang="en-US" dirty="0" smtClean="0">
                <a:cs typeface="Times New Roman" pitchFamily="18" charset="0"/>
              </a:rPr>
              <a:t>Excavations</a:t>
            </a:r>
          </a:p>
          <a:p>
            <a:pPr eaLnBrk="1" fontAlgn="auto" hangingPunct="1">
              <a:spcAft>
                <a:spcPts val="0"/>
              </a:spcAft>
              <a:defRPr/>
            </a:pPr>
            <a:r>
              <a:rPr lang="en-US" dirty="0" smtClean="0">
                <a:cs typeface="Times New Roman" pitchFamily="18" charset="0"/>
              </a:rPr>
              <a:t>Bricklaying</a:t>
            </a:r>
          </a:p>
          <a:p>
            <a:pPr eaLnBrk="1" fontAlgn="auto" hangingPunct="1">
              <a:spcAft>
                <a:spcPts val="0"/>
              </a:spcAft>
              <a:defRPr/>
            </a:pPr>
            <a:r>
              <a:rPr lang="en-US" dirty="0" smtClean="0">
                <a:cs typeface="Times New Roman" pitchFamily="18" charset="0"/>
              </a:rPr>
              <a:t>Residential Construction</a:t>
            </a:r>
            <a:endParaRPr lang="en-US" dirty="0"/>
          </a:p>
        </p:txBody>
      </p:sp>
      <p:pic>
        <p:nvPicPr>
          <p:cNvPr id="29698" name="Picture 11" descr="Additional Examples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53200" y="990600"/>
            <a:ext cx="23082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txBox="1">
            <a:spLocks/>
          </p:cNvSpPr>
          <p:nvPr/>
        </p:nvSpPr>
        <p:spPr>
          <a:xfrm>
            <a:off x="457200" y="152400"/>
            <a:ext cx="8229600" cy="960438"/>
          </a:xfrm>
          <a:prstGeom prst="rect">
            <a:avLst/>
          </a:prstGeom>
        </p:spPr>
        <p:txBody>
          <a:bodyPr/>
          <a:lstStyle/>
          <a:p>
            <a:pPr algn="ctr" fontAlgn="auto">
              <a:spcAft>
                <a:spcPts val="0"/>
              </a:spcAft>
              <a:defRPr/>
            </a:pPr>
            <a:r>
              <a:rPr lang="en-US" sz="4400" dirty="0">
                <a:latin typeface="+mj-lt"/>
                <a:ea typeface="+mj-ea"/>
                <a:cs typeface="+mj-cs"/>
              </a:rPr>
              <a:t>Fall Hazards Include</a:t>
            </a:r>
          </a:p>
        </p:txBody>
      </p:sp>
      <p:pic>
        <p:nvPicPr>
          <p:cNvPr id="29701" name="Picture 3" descr="Slide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4724400"/>
            <a:ext cx="2590800" cy="1952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702" name="Picture 3077" descr="Slide6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800" y="2209800"/>
            <a:ext cx="2633663"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439" name="Slide Number Placeholder 8"/>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F87C2-24B1-40F0-97CA-F81DFA313FC9}" type="slidenum">
              <a:rPr lang="en-US" smtClean="0"/>
              <a:pPr eaLnBrk="1" hangingPunct="1"/>
              <a:t>13</a:t>
            </a:fld>
            <a:endParaRPr lang="en-US" smtClean="0"/>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381000"/>
            <a:ext cx="7772400" cy="1143000"/>
          </a:xfrm>
        </p:spPr>
        <p:txBody>
          <a:bodyPr/>
          <a:lstStyle/>
          <a:p>
            <a:pPr eaLnBrk="1" hangingPunct="1"/>
            <a:r>
              <a:rPr lang="en-US" b="1" smtClean="0">
                <a:cs typeface="Times New Roman" pitchFamily="18" charset="0"/>
              </a:rPr>
              <a:t>Fall Rescue Procedures</a:t>
            </a:r>
            <a:endParaRPr lang="en-US" smtClean="0">
              <a:cs typeface="Times New Roman" pitchFamily="18" charset="0"/>
            </a:endParaRPr>
          </a:p>
        </p:txBody>
      </p:sp>
      <p:sp>
        <p:nvSpPr>
          <p:cNvPr id="147459" name="Rectangle 3"/>
          <p:cNvSpPr>
            <a:spLocks noGrp="1" noChangeArrowheads="1"/>
          </p:cNvSpPr>
          <p:nvPr>
            <p:ph idx="1"/>
          </p:nvPr>
        </p:nvSpPr>
        <p:spPr>
          <a:xfrm>
            <a:off x="685800" y="1981200"/>
            <a:ext cx="8001000" cy="4114800"/>
          </a:xfrm>
        </p:spPr>
        <p:txBody>
          <a:bodyPr/>
          <a:lstStyle/>
          <a:p>
            <a:pPr algn="just" eaLnBrk="1" hangingPunct="1">
              <a:lnSpc>
                <a:spcPct val="80000"/>
              </a:lnSpc>
              <a:spcBef>
                <a:spcPct val="40000"/>
              </a:spcBef>
              <a:defRPr/>
            </a:pPr>
            <a:r>
              <a:rPr lang="en-US" sz="2800" b="1" dirty="0" smtClean="0">
                <a:latin typeface="+mj-lt"/>
                <a:cs typeface="Times New Roman" pitchFamily="18" charset="0"/>
              </a:rPr>
              <a:t>If the worker may be hurt, call 9–1–1.</a:t>
            </a:r>
          </a:p>
          <a:p>
            <a:pPr algn="just" eaLnBrk="1" hangingPunct="1">
              <a:lnSpc>
                <a:spcPct val="80000"/>
              </a:lnSpc>
              <a:spcBef>
                <a:spcPct val="40000"/>
              </a:spcBef>
              <a:defRPr/>
            </a:pPr>
            <a:r>
              <a:rPr lang="en-US" sz="2800" b="1" dirty="0" smtClean="0">
                <a:latin typeface="+mj-lt"/>
                <a:cs typeface="Times New Roman" pitchFamily="18" charset="0"/>
              </a:rPr>
              <a:t>Figure out the best way to rescue the fallen worker.</a:t>
            </a:r>
          </a:p>
          <a:p>
            <a:pPr algn="just" eaLnBrk="1" hangingPunct="1">
              <a:lnSpc>
                <a:spcPct val="80000"/>
              </a:lnSpc>
              <a:spcBef>
                <a:spcPct val="40000"/>
              </a:spcBef>
              <a:defRPr/>
            </a:pPr>
            <a:r>
              <a:rPr lang="en-US" sz="2800" b="1" dirty="0" smtClean="0">
                <a:latin typeface="+mj-lt"/>
                <a:cs typeface="Times New Roman" pitchFamily="18" charset="0"/>
              </a:rPr>
              <a:t>Locate the nearest rescue anchor</a:t>
            </a:r>
          </a:p>
          <a:p>
            <a:pPr algn="just" eaLnBrk="1" hangingPunct="1">
              <a:lnSpc>
                <a:spcPct val="80000"/>
              </a:lnSpc>
              <a:spcBef>
                <a:spcPct val="40000"/>
              </a:spcBef>
              <a:defRPr/>
            </a:pPr>
            <a:r>
              <a:rPr lang="en-US" sz="2800" b="1" dirty="0" smtClean="0">
                <a:latin typeface="+mj-lt"/>
                <a:cs typeface="Times New Roman" pitchFamily="18" charset="0"/>
              </a:rPr>
              <a:t>Look for the nearest safe working level for the fallen worker</a:t>
            </a:r>
          </a:p>
          <a:p>
            <a:pPr algn="just" eaLnBrk="1" hangingPunct="1">
              <a:lnSpc>
                <a:spcPct val="80000"/>
              </a:lnSpc>
              <a:spcBef>
                <a:spcPct val="40000"/>
              </a:spcBef>
              <a:defRPr/>
            </a:pPr>
            <a:r>
              <a:rPr lang="en-US" sz="2800" b="1" dirty="0" smtClean="0">
                <a:latin typeface="+mj-lt"/>
                <a:cs typeface="Times New Roman" pitchFamily="18" charset="0"/>
              </a:rPr>
              <a:t>Identify equipment needed to get the fallen worker to a safe working level</a:t>
            </a:r>
            <a:endParaRPr lang="en-US" sz="2400" b="1" dirty="0" smtClean="0">
              <a:latin typeface="+mj-lt"/>
              <a:cs typeface="Times New Roman" pitchFamily="18" charset="0"/>
            </a:endParaRPr>
          </a:p>
        </p:txBody>
      </p:sp>
      <p:pic>
        <p:nvPicPr>
          <p:cNvPr id="137220" name="Picture 3" descr="C:\Documents and Settings\Nancy Menzel\Local Settings\Temporary Internet Files\Content.IE5\JI96MDD4\MCj0197743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5105400"/>
            <a:ext cx="188595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A16EE9-699B-423F-895F-A4E9EA7C179C}" type="slidenum">
              <a:rPr lang="en-US" smtClean="0"/>
              <a:pPr eaLnBrk="1" hangingPunct="1"/>
              <a:t>130</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381000"/>
            <a:ext cx="7772400" cy="1143000"/>
          </a:xfrm>
        </p:spPr>
        <p:txBody>
          <a:bodyPr/>
          <a:lstStyle/>
          <a:p>
            <a:pPr eaLnBrk="1" hangingPunct="1"/>
            <a:r>
              <a:rPr lang="en-US" b="1" smtClean="0">
                <a:cs typeface="Times New Roman" pitchFamily="18" charset="0"/>
              </a:rPr>
              <a:t>Fall Rescue Procedures</a:t>
            </a:r>
            <a:endParaRPr lang="en-US" smtClean="0">
              <a:cs typeface="Times New Roman" pitchFamily="18" charset="0"/>
            </a:endParaRPr>
          </a:p>
        </p:txBody>
      </p:sp>
      <p:sp>
        <p:nvSpPr>
          <p:cNvPr id="148483" name="Rectangle 3"/>
          <p:cNvSpPr>
            <a:spLocks noGrp="1" noChangeArrowheads="1"/>
          </p:cNvSpPr>
          <p:nvPr>
            <p:ph idx="1"/>
          </p:nvPr>
        </p:nvSpPr>
        <p:spPr>
          <a:xfrm>
            <a:off x="685800" y="1981200"/>
            <a:ext cx="8001000" cy="4114800"/>
          </a:xfrm>
        </p:spPr>
        <p:txBody>
          <a:bodyPr/>
          <a:lstStyle/>
          <a:p>
            <a:pPr algn="just" eaLnBrk="1" hangingPunct="1">
              <a:lnSpc>
                <a:spcPct val="80000"/>
              </a:lnSpc>
              <a:spcBef>
                <a:spcPct val="40000"/>
              </a:spcBef>
              <a:defRPr/>
            </a:pPr>
            <a:r>
              <a:rPr lang="en-US" sz="2800" dirty="0" smtClean="0">
                <a:latin typeface="+mj-lt"/>
                <a:cs typeface="Times New Roman" pitchFamily="18" charset="0"/>
              </a:rPr>
              <a:t>Manage the people needed to operate the rescue equipment</a:t>
            </a:r>
          </a:p>
          <a:p>
            <a:pPr algn="just" eaLnBrk="1" hangingPunct="1">
              <a:lnSpc>
                <a:spcPct val="80000"/>
              </a:lnSpc>
              <a:spcBef>
                <a:spcPct val="40000"/>
              </a:spcBef>
              <a:defRPr/>
            </a:pPr>
            <a:r>
              <a:rPr lang="en-US" sz="2800" dirty="0" smtClean="0">
                <a:latin typeface="+mj-lt"/>
                <a:cs typeface="Times New Roman" pitchFamily="18" charset="0"/>
              </a:rPr>
              <a:t>Protect rescue personnel during rescue operations</a:t>
            </a:r>
          </a:p>
          <a:p>
            <a:pPr algn="just" eaLnBrk="1" hangingPunct="1">
              <a:lnSpc>
                <a:spcPct val="80000"/>
              </a:lnSpc>
              <a:spcBef>
                <a:spcPct val="40000"/>
              </a:spcBef>
              <a:defRPr/>
            </a:pPr>
            <a:r>
              <a:rPr lang="en-US" sz="2800" dirty="0" smtClean="0">
                <a:latin typeface="+mj-lt"/>
                <a:cs typeface="Times New Roman" pitchFamily="18" charset="0"/>
              </a:rPr>
              <a:t>Emergency medical technicians should give first aid if needed.</a:t>
            </a:r>
          </a:p>
          <a:p>
            <a:pPr algn="just" eaLnBrk="1" hangingPunct="1">
              <a:lnSpc>
                <a:spcPct val="80000"/>
              </a:lnSpc>
              <a:spcBef>
                <a:spcPct val="40000"/>
              </a:spcBef>
              <a:defRPr/>
            </a:pPr>
            <a:r>
              <a:rPr lang="en-US" sz="2800" dirty="0" smtClean="0">
                <a:latin typeface="+mj-lt"/>
                <a:cs typeface="Times New Roman" pitchFamily="18" charset="0"/>
              </a:rPr>
              <a:t>The fall prevention plan must include provisions for quick rescue.</a:t>
            </a:r>
            <a:endParaRPr lang="en-US" sz="2400" dirty="0" smtClean="0">
              <a:latin typeface="+mj-lt"/>
              <a:cs typeface="Times New Roman" pitchFamily="18" charset="0"/>
            </a:endParaRPr>
          </a:p>
        </p:txBody>
      </p:sp>
      <p:pic>
        <p:nvPicPr>
          <p:cNvPr id="138244" name="Picture 2" descr="C:\Documents and Settings\Nancy Menzel\Local Settings\Temporary Internet Files\Content.IE5\88MGMP27\MCj0334166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4800600"/>
            <a:ext cx="1822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E95743F-367D-438A-8494-69004D1555BE}" type="slidenum">
              <a:rPr lang="en-US" smtClean="0"/>
              <a:pPr eaLnBrk="1" hangingPunct="1"/>
              <a:t>131</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ChangeArrowheads="1"/>
          </p:cNvSpPr>
          <p:nvPr>
            <p:ph type="ctrTitle"/>
          </p:nvPr>
        </p:nvSpPr>
        <p:spPr/>
        <p:txBody>
          <a:bodyPr/>
          <a:lstStyle/>
          <a:p>
            <a:pPr eaLnBrk="1" hangingPunct="1"/>
            <a:r>
              <a:rPr lang="en-US" sz="5400" b="1" smtClean="0">
                <a:cs typeface="Times New Roman" pitchFamily="18" charset="0"/>
              </a:rPr>
              <a:t>Planning For Rescue</a:t>
            </a:r>
          </a:p>
        </p:txBody>
      </p:sp>
      <p:sp>
        <p:nvSpPr>
          <p:cNvPr id="130053" name="Rectangle 5"/>
          <p:cNvSpPr>
            <a:spLocks noGrp="1" noChangeArrowheads="1"/>
          </p:cNvSpPr>
          <p:nvPr>
            <p:ph type="subTitle" idx="1"/>
          </p:nvPr>
        </p:nvSpPr>
        <p:spPr/>
        <p:txBody>
          <a:bodyPr rtlCol="0">
            <a:normAutofit/>
          </a:bodyPr>
          <a:lstStyle/>
          <a:p>
            <a:pPr eaLnBrk="1" fontAlgn="auto" hangingPunct="1">
              <a:spcAft>
                <a:spcPts val="0"/>
              </a:spcAft>
              <a:defRPr/>
            </a:pPr>
            <a:r>
              <a:rPr lang="en-US" b="1" dirty="0" smtClean="0">
                <a:latin typeface="+mj-lt"/>
                <a:cs typeface="Times New Roman" pitchFamily="18" charset="0"/>
              </a:rPr>
              <a:t>Worst Case Scenario</a:t>
            </a:r>
            <a:endParaRPr lang="en-US" b="1" dirty="0">
              <a:latin typeface="+mj-lt"/>
              <a:cs typeface="Times New Roman" pitchFamily="18" charset="0"/>
            </a:endParaRPr>
          </a:p>
        </p:txBody>
      </p:sp>
      <p:sp>
        <p:nvSpPr>
          <p:cNvPr id="139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F2AFF8-C922-4300-9998-6CF768DE724A}" type="slidenum">
              <a:rPr lang="en-US" smtClean="0"/>
              <a:pPr eaLnBrk="1" hangingPunct="1"/>
              <a:t>132</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0"/>
            <a:ext cx="8229600" cy="1036638"/>
          </a:xfrm>
        </p:spPr>
        <p:txBody>
          <a:bodyPr/>
          <a:lstStyle/>
          <a:p>
            <a:pPr eaLnBrk="1" hangingPunct="1"/>
            <a:r>
              <a:rPr lang="en-US" b="1" smtClean="0">
                <a:cs typeface="Times New Roman" pitchFamily="18" charset="0"/>
              </a:rPr>
              <a:t>When Everything Works Right!</a:t>
            </a:r>
          </a:p>
        </p:txBody>
      </p:sp>
      <p:pic>
        <p:nvPicPr>
          <p:cNvPr id="150531" name="Picture 3" descr="LambeauFall_2-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588" y="1241425"/>
            <a:ext cx="7542212" cy="49307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0292"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B178FB8-3BCA-423E-9C89-A0EA13BAAE70}" type="slidenum">
              <a:rPr lang="en-US" smtClean="0"/>
              <a:pPr eaLnBrk="1" hangingPunct="1"/>
              <a:t>133</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76200"/>
            <a:ext cx="8229600" cy="884238"/>
          </a:xfrm>
        </p:spPr>
        <p:txBody>
          <a:bodyPr/>
          <a:lstStyle/>
          <a:p>
            <a:pPr eaLnBrk="1" hangingPunct="1"/>
            <a:r>
              <a:rPr lang="en-US" b="1" smtClean="0">
                <a:cs typeface="Times New Roman" pitchFamily="18" charset="0"/>
              </a:rPr>
              <a:t>Rescue Plan Put Into Motion</a:t>
            </a:r>
          </a:p>
        </p:txBody>
      </p:sp>
      <p:pic>
        <p:nvPicPr>
          <p:cNvPr id="151555" name="Picture 3" descr="LambeauFall_3-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7100" y="1203325"/>
            <a:ext cx="7454900" cy="49688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1316"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75C18E7-424A-4EE6-AF19-E4A6E9572F1C}" type="slidenum">
              <a:rPr lang="en-US" smtClean="0"/>
              <a:pPr eaLnBrk="1" hangingPunct="1"/>
              <a:t>134</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76200"/>
            <a:ext cx="8229600" cy="960438"/>
          </a:xfrm>
        </p:spPr>
        <p:txBody>
          <a:bodyPr/>
          <a:lstStyle/>
          <a:p>
            <a:pPr eaLnBrk="1" hangingPunct="1"/>
            <a:r>
              <a:rPr lang="en-US" b="1" smtClean="0">
                <a:cs typeface="Times New Roman" pitchFamily="18" charset="0"/>
              </a:rPr>
              <a:t>Safe Rescue</a:t>
            </a:r>
          </a:p>
        </p:txBody>
      </p:sp>
      <p:pic>
        <p:nvPicPr>
          <p:cNvPr id="152579" name="Picture 3" descr="LambeauFall_5-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 y="1066800"/>
            <a:ext cx="7672388" cy="50244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2340"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0EA3D5-513D-4CB2-9EB8-40B4EBD0A453}" type="slidenum">
              <a:rPr lang="en-US" smtClean="0"/>
              <a:pPr eaLnBrk="1" hangingPunct="1"/>
              <a:t>135</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1036638"/>
          </a:xfrm>
        </p:spPr>
        <p:txBody>
          <a:bodyPr/>
          <a:lstStyle/>
          <a:p>
            <a:pPr eaLnBrk="1" hangingPunct="1"/>
            <a:r>
              <a:rPr lang="en-US" b="1" smtClean="0">
                <a:cs typeface="Times New Roman" pitchFamily="18" charset="0"/>
              </a:rPr>
              <a:t>On The Ground and Still Alive!</a:t>
            </a:r>
          </a:p>
        </p:txBody>
      </p:sp>
      <p:pic>
        <p:nvPicPr>
          <p:cNvPr id="153603" name="Picture 3" descr="LambeauFall_6-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100" y="1066800"/>
            <a:ext cx="7620000" cy="50053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3364"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80A9C7-3935-4A06-A75F-44C146CA1F72}" type="slidenum">
              <a:rPr lang="en-US" smtClean="0"/>
              <a:pPr eaLnBrk="1" hangingPunct="1"/>
              <a:t>136</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381000" y="1981200"/>
            <a:ext cx="5638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The training is to teach you:</a:t>
            </a:r>
          </a:p>
          <a:p>
            <a:pPr>
              <a:buClr>
                <a:srgbClr val="FFCC00"/>
              </a:buClr>
              <a:buFont typeface="Wingdings" pitchFamily="2" charset="2"/>
              <a:buChar char="Ø"/>
            </a:pPr>
            <a:r>
              <a:rPr lang="en-US" sz="2800" b="1"/>
              <a:t> How to recognize hazards</a:t>
            </a:r>
          </a:p>
          <a:p>
            <a:pPr algn="just">
              <a:buClr>
                <a:srgbClr val="FFCC00"/>
              </a:buClr>
              <a:buFont typeface="Wingdings" pitchFamily="2" charset="2"/>
              <a:buChar char="Ø"/>
            </a:pPr>
            <a:r>
              <a:rPr lang="en-US" sz="2800" b="1"/>
              <a:t> How to minimize hazards</a:t>
            </a:r>
          </a:p>
          <a:p>
            <a:pPr lvl="1">
              <a:buClr>
                <a:srgbClr val="FFCC00"/>
              </a:buClr>
              <a:buFont typeface="Wingdings" pitchFamily="2" charset="2"/>
              <a:buChar char="Ø"/>
            </a:pPr>
            <a:endParaRPr lang="en-US" sz="2800" b="1"/>
          </a:p>
          <a:p>
            <a:pPr>
              <a:buClr>
                <a:srgbClr val="FFCC00"/>
              </a:buClr>
              <a:buFont typeface="Wingdings" pitchFamily="2" charset="2"/>
              <a:buNone/>
            </a:pPr>
            <a:r>
              <a:rPr lang="en-US" sz="2800" b="1"/>
              <a:t>The training must cover:</a:t>
            </a:r>
          </a:p>
          <a:p>
            <a:pPr>
              <a:buClr>
                <a:srgbClr val="FFCC00"/>
              </a:buClr>
              <a:buFont typeface="Wingdings" pitchFamily="2" charset="2"/>
              <a:buChar char="Ø"/>
            </a:pPr>
            <a:r>
              <a:rPr lang="en-US" sz="2800" b="1"/>
              <a:t> Fall hazards</a:t>
            </a:r>
          </a:p>
          <a:p>
            <a:pPr>
              <a:buClr>
                <a:srgbClr val="FFCC00"/>
              </a:buClr>
              <a:buFont typeface="Wingdings" pitchFamily="2" charset="2"/>
              <a:buChar char="Ø"/>
            </a:pPr>
            <a:r>
              <a:rPr lang="en-US" sz="2800" b="1"/>
              <a:t> Fall protection systems</a:t>
            </a:r>
          </a:p>
          <a:p>
            <a:pPr>
              <a:buClr>
                <a:srgbClr val="FFCC00"/>
              </a:buClr>
              <a:buFont typeface="Wingdings" pitchFamily="2" charset="2"/>
              <a:buChar char="Ø"/>
            </a:pPr>
            <a:r>
              <a:rPr lang="en-US" sz="2800" b="1"/>
              <a:t> Use of fall protection devices</a:t>
            </a:r>
          </a:p>
          <a:p>
            <a:pPr>
              <a:buClr>
                <a:srgbClr val="FFCC00"/>
              </a:buClr>
              <a:buFont typeface="Wingdings" pitchFamily="2" charset="2"/>
              <a:buChar char="Ø"/>
            </a:pPr>
            <a:r>
              <a:rPr lang="en-US" sz="2800" b="1"/>
              <a:t> </a:t>
            </a:r>
            <a:r>
              <a:rPr lang="en-US" sz="2800" b="1" u="sng"/>
              <a:t>What about rescue training?</a:t>
            </a:r>
          </a:p>
        </p:txBody>
      </p:sp>
      <p:sp>
        <p:nvSpPr>
          <p:cNvPr id="144387" name="Text Box 3"/>
          <p:cNvSpPr txBox="1">
            <a:spLocks noChangeArrowheads="1"/>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a:solidFill>
                  <a:srgbClr val="FFFF00"/>
                </a:solidFill>
              </a:rPr>
              <a:t>Training</a:t>
            </a:r>
            <a:endParaRPr lang="en-US" sz="4400" b="1">
              <a:latin typeface="Calibri" pitchFamily="34" charset="0"/>
            </a:endParaRPr>
          </a:p>
        </p:txBody>
      </p:sp>
      <p:sp>
        <p:nvSpPr>
          <p:cNvPr id="144388" name="Text Box 6"/>
          <p:cNvSpPr txBox="1">
            <a:spLocks noChangeArrowheads="1"/>
          </p:cNvSpPr>
          <p:nvPr/>
        </p:nvSpPr>
        <p:spPr bwMode="auto">
          <a:xfrm>
            <a:off x="2743200" y="59436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000" b="1">
              <a:solidFill>
                <a:srgbClr val="FFFF00"/>
              </a:solidFill>
              <a:latin typeface="Calibri" pitchFamily="34" charset="0"/>
            </a:endParaRPr>
          </a:p>
        </p:txBody>
      </p:sp>
      <p:sp>
        <p:nvSpPr>
          <p:cNvPr id="144389" name="Rectangle 7"/>
          <p:cNvSpPr>
            <a:spLocks noChangeArrowheads="1"/>
          </p:cNvSpPr>
          <p:nvPr/>
        </p:nvSpPr>
        <p:spPr bwMode="auto">
          <a:xfrm>
            <a:off x="1166813" y="2532063"/>
            <a:ext cx="88011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Calibri" pitchFamily="34" charset="0"/>
            </a:endParaRPr>
          </a:p>
        </p:txBody>
      </p:sp>
      <p:pic>
        <p:nvPicPr>
          <p:cNvPr id="154630" name="Picture 10" descr="Traini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400" y="2514600"/>
            <a:ext cx="3276600" cy="2582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4391" name="Text Box 12"/>
          <p:cNvSpPr txBox="1">
            <a:spLocks noChangeArrowheads="1"/>
          </p:cNvSpPr>
          <p:nvPr/>
        </p:nvSpPr>
        <p:spPr bwMode="auto">
          <a:xfrm>
            <a:off x="381000" y="1371600"/>
            <a:ext cx="826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t>Employers must provide fall protection training</a:t>
            </a:r>
            <a:endParaRPr lang="en-US">
              <a:latin typeface="Calibri" pitchFamily="34" charset="0"/>
            </a:endParaRPr>
          </a:p>
        </p:txBody>
      </p:sp>
      <p:sp>
        <p:nvSpPr>
          <p:cNvPr id="144392" name="Slide Number Placeholder 7"/>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2164606-B8E1-46F7-93E8-0EAE0388078B}" type="slidenum">
              <a:rPr lang="en-US" smtClean="0"/>
              <a:pPr eaLnBrk="1" hangingPunct="1"/>
              <a:t>137</a:t>
            </a:fld>
            <a:endParaRPr lang="en-US" smtClean="0"/>
          </a:p>
        </p:txBody>
      </p:sp>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304800"/>
            <a:ext cx="7772400" cy="1143000"/>
          </a:xfrm>
        </p:spPr>
        <p:txBody>
          <a:bodyPr/>
          <a:lstStyle/>
          <a:p>
            <a:pPr eaLnBrk="1" hangingPunct="1"/>
            <a:r>
              <a:rPr lang="en-US" b="1" smtClean="0">
                <a:latin typeface="Arial" pitchFamily="34" charset="0"/>
              </a:rPr>
              <a:t>Summary</a:t>
            </a:r>
            <a:endParaRPr lang="en-US" smtClean="0"/>
          </a:p>
        </p:txBody>
      </p:sp>
      <p:sp>
        <p:nvSpPr>
          <p:cNvPr id="155651" name="Rectangle 3"/>
          <p:cNvSpPr>
            <a:spLocks noGrp="1" noChangeArrowheads="1"/>
          </p:cNvSpPr>
          <p:nvPr>
            <p:ph idx="1"/>
          </p:nvPr>
        </p:nvSpPr>
        <p:spPr>
          <a:xfrm>
            <a:off x="685800" y="1524000"/>
            <a:ext cx="7772400" cy="4114800"/>
          </a:xfrm>
        </p:spPr>
        <p:txBody>
          <a:bodyPr/>
          <a:lstStyle/>
          <a:p>
            <a:pPr algn="just" eaLnBrk="1" hangingPunct="1">
              <a:lnSpc>
                <a:spcPct val="90000"/>
              </a:lnSpc>
              <a:spcBef>
                <a:spcPct val="30000"/>
              </a:spcBef>
              <a:buClr>
                <a:schemeClr val="tx1"/>
              </a:buClr>
              <a:defRPr/>
            </a:pPr>
            <a:r>
              <a:rPr lang="en-US" sz="2800" dirty="0" smtClean="0">
                <a:latin typeface="+mj-lt"/>
                <a:cs typeface="Times New Roman" pitchFamily="18" charset="0"/>
              </a:rPr>
              <a:t>If you can fall more than 6 feet, you must be protected. </a:t>
            </a:r>
          </a:p>
          <a:p>
            <a:pPr algn="just" eaLnBrk="1" hangingPunct="1">
              <a:lnSpc>
                <a:spcPct val="90000"/>
              </a:lnSpc>
              <a:spcBef>
                <a:spcPct val="30000"/>
              </a:spcBef>
              <a:buClr>
                <a:schemeClr val="tx1"/>
              </a:buClr>
              <a:defRPr/>
            </a:pPr>
            <a:r>
              <a:rPr lang="en-US" sz="2800" dirty="0" smtClean="0">
                <a:latin typeface="+mj-lt"/>
                <a:cs typeface="Times New Roman" pitchFamily="18" charset="0"/>
              </a:rPr>
              <a:t>Use fall prevention on:</a:t>
            </a:r>
          </a:p>
          <a:p>
            <a:pPr lvl="1" algn="just" eaLnBrk="1" hangingPunct="1">
              <a:lnSpc>
                <a:spcPct val="90000"/>
              </a:lnSpc>
              <a:spcBef>
                <a:spcPct val="30000"/>
              </a:spcBef>
              <a:buClr>
                <a:schemeClr val="tx1"/>
              </a:buClr>
              <a:buFont typeface="Wingdings" pitchFamily="2" charset="2"/>
              <a:buChar char="Ø"/>
              <a:defRPr/>
            </a:pPr>
            <a:r>
              <a:rPr lang="en-US" dirty="0" smtClean="0">
                <a:latin typeface="+mj-lt"/>
                <a:cs typeface="Times New Roman" pitchFamily="18" charset="0"/>
              </a:rPr>
              <a:t>walkways &amp; ramps, open sides &amp; edges, holes, concrete forms &amp; rebar, excavations, roofs, wall openings, bricklaying, residential construction</a:t>
            </a:r>
          </a:p>
          <a:p>
            <a:pPr algn="just" eaLnBrk="1" hangingPunct="1">
              <a:lnSpc>
                <a:spcPct val="90000"/>
              </a:lnSpc>
              <a:spcBef>
                <a:spcPct val="30000"/>
              </a:spcBef>
              <a:buClr>
                <a:schemeClr val="tx1"/>
              </a:buClr>
              <a:defRPr/>
            </a:pPr>
            <a:r>
              <a:rPr lang="en-US" sz="2800" dirty="0" smtClean="0">
                <a:latin typeface="+mj-lt"/>
                <a:cs typeface="Times New Roman" pitchFamily="18" charset="0"/>
              </a:rPr>
              <a:t>Protective measures include guardrails, covers, safety nets, and Personal Fall Arrest Systems</a:t>
            </a:r>
          </a:p>
        </p:txBody>
      </p:sp>
      <p:sp>
        <p:nvSpPr>
          <p:cNvPr id="145412"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05DF53-6ED1-4E87-B125-8435925E64E2}" type="slidenum">
              <a:rPr lang="en-US" smtClean="0"/>
              <a:pPr eaLnBrk="1" hangingPunct="1"/>
              <a:t>138</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81000" y="0"/>
            <a:ext cx="7772400" cy="1143000"/>
          </a:xfrm>
        </p:spPr>
        <p:txBody>
          <a:bodyPr/>
          <a:lstStyle/>
          <a:p>
            <a:pPr eaLnBrk="1" hangingPunct="1"/>
            <a:r>
              <a:rPr lang="en-US" sz="4000" smtClean="0"/>
              <a:t>It’s Your Life, Stay Safe</a:t>
            </a:r>
          </a:p>
        </p:txBody>
      </p:sp>
      <p:sp>
        <p:nvSpPr>
          <p:cNvPr id="146435" name="Rectangle 3"/>
          <p:cNvSpPr>
            <a:spLocks noGrp="1" noChangeArrowheads="1"/>
          </p:cNvSpPr>
          <p:nvPr>
            <p:ph type="body" idx="1"/>
          </p:nvPr>
        </p:nvSpPr>
        <p:spPr>
          <a:xfrm>
            <a:off x="685800" y="1219200"/>
            <a:ext cx="8001000" cy="5105400"/>
          </a:xfrm>
        </p:spPr>
        <p:txBody>
          <a:bodyPr/>
          <a:lstStyle/>
          <a:p>
            <a:pPr algn="just" eaLnBrk="1" hangingPunct="1">
              <a:lnSpc>
                <a:spcPct val="90000"/>
              </a:lnSpc>
            </a:pPr>
            <a:r>
              <a:rPr lang="en-US" smtClean="0"/>
              <a:t>Know your work area</a:t>
            </a:r>
          </a:p>
          <a:p>
            <a:pPr algn="just" eaLnBrk="1" hangingPunct="1">
              <a:lnSpc>
                <a:spcPct val="90000"/>
              </a:lnSpc>
            </a:pPr>
            <a:r>
              <a:rPr lang="en-US" smtClean="0"/>
              <a:t>Utilize your fall arrest equipment when necessary</a:t>
            </a:r>
          </a:p>
          <a:p>
            <a:pPr algn="just" eaLnBrk="1" hangingPunct="1">
              <a:lnSpc>
                <a:spcPct val="90000"/>
              </a:lnSpc>
            </a:pPr>
            <a:r>
              <a:rPr lang="en-US" smtClean="0"/>
              <a:t>Use the protection you need</a:t>
            </a:r>
          </a:p>
          <a:p>
            <a:pPr algn="just" eaLnBrk="1" hangingPunct="1">
              <a:lnSpc>
                <a:spcPct val="90000"/>
              </a:lnSpc>
            </a:pPr>
            <a:r>
              <a:rPr lang="en-US" smtClean="0"/>
              <a:t>Inspect fall protection equipment prior to each use</a:t>
            </a:r>
          </a:p>
          <a:p>
            <a:pPr algn="just" eaLnBrk="1" hangingPunct="1">
              <a:lnSpc>
                <a:spcPct val="90000"/>
              </a:lnSpc>
            </a:pPr>
            <a:r>
              <a:rPr lang="en-US" smtClean="0"/>
              <a:t>Report problems and replace defective equipment</a:t>
            </a:r>
          </a:p>
          <a:p>
            <a:pPr algn="just" eaLnBrk="1" hangingPunct="1">
              <a:lnSpc>
                <a:spcPct val="90000"/>
              </a:lnSpc>
            </a:pPr>
            <a:r>
              <a:rPr lang="en-US" smtClean="0"/>
              <a:t>Listen for, watch for, and recognize hazards</a:t>
            </a:r>
          </a:p>
        </p:txBody>
      </p:sp>
      <p:sp>
        <p:nvSpPr>
          <p:cNvPr id="146436"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0E04E8-4A8F-49AC-9A07-6B4AA4017D1C}" type="slidenum">
              <a:rPr lang="en-US" smtClean="0"/>
              <a:pPr eaLnBrk="1" hangingPunct="1"/>
              <a:t>139</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D5FBBC-0958-4319-893C-755D51DE5CEB}" type="slidenum">
              <a:rPr lang="en-US" smtClean="0"/>
              <a:pPr eaLnBrk="1" hangingPunct="1"/>
              <a:t>14</a:t>
            </a:fld>
            <a:endParaRPr lang="en-US" smtClean="0"/>
          </a:p>
        </p:txBody>
      </p:sp>
      <p:pic>
        <p:nvPicPr>
          <p:cNvPr id="30723" name="Picture 3" descr="Slide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366838"/>
            <a:ext cx="5791200" cy="44243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9460" name="Text Box 4"/>
          <p:cNvSpPr txBox="1">
            <a:spLocks noChangeArrowheads="1"/>
          </p:cNvSpPr>
          <p:nvPr/>
        </p:nvSpPr>
        <p:spPr bwMode="auto">
          <a:xfrm>
            <a:off x="228600" y="2286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t>Fall Hazard- </a:t>
            </a:r>
            <a:r>
              <a:rPr lang="en-US" sz="4000" b="1">
                <a:solidFill>
                  <a:srgbClr val="FFFF00"/>
                </a:solidFill>
              </a:rPr>
              <a:t>Walkways and Ramps</a:t>
            </a:r>
            <a:endParaRPr lang="en-US">
              <a:latin typeface="Calibri" pitchFamily="34" charset="0"/>
            </a:endParaRPr>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2514600"/>
            <a:ext cx="3024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Box 3"/>
          <p:cNvSpPr txBox="1">
            <a:spLocks noChangeArrowheads="1"/>
          </p:cNvSpPr>
          <p:nvPr/>
        </p:nvSpPr>
        <p:spPr bwMode="auto">
          <a:xfrm>
            <a:off x="1981200" y="685800"/>
            <a:ext cx="541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400" b="1">
                <a:solidFill>
                  <a:srgbClr val="FFFF00"/>
                </a:solidFill>
                <a:latin typeface="Calibri" pitchFamily="34" charset="0"/>
              </a:rPr>
              <a:t>QUESTIONS…</a:t>
            </a:r>
          </a:p>
        </p:txBody>
      </p:sp>
      <p:sp>
        <p:nvSpPr>
          <p:cNvPr id="4"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eaLnBrk="1" hangingPunct="1"/>
            <a:r>
              <a:rPr lang="en-US" b="1" smtClean="0">
                <a:latin typeface="Times New Roman" pitchFamily="18" charset="0"/>
                <a:cs typeface="Times New Roman" pitchFamily="18" charset="0"/>
              </a:rPr>
              <a:t>Disclaimer</a:t>
            </a:r>
          </a:p>
        </p:txBody>
      </p:sp>
      <p:sp>
        <p:nvSpPr>
          <p:cNvPr id="148483" name="Content Placeholder 3"/>
          <p:cNvSpPr>
            <a:spLocks noGrp="1"/>
          </p:cNvSpPr>
          <p:nvPr>
            <p:ph idx="1"/>
          </p:nvPr>
        </p:nvSpPr>
        <p:spPr/>
        <p:txBody>
          <a:bodyPr/>
          <a:lstStyle/>
          <a:p>
            <a:pPr eaLnBrk="1" hangingPunct="1"/>
            <a:r>
              <a:rPr lang="en-US" smtClean="0"/>
              <a:t>This material was produced under grant SH-22298-11-60-F-48 from the Occupational Safety and Health Administration, U.S. Department of Labor. It does not necessarily reflect the views or policies of the U.S. Department of Labor, nor does the mention of trade names, commercial products, or organizations imply endorsement by the U.S. Government.</a:t>
            </a:r>
          </a:p>
          <a:p>
            <a:pPr eaLnBrk="1" hangingPunct="1">
              <a:buFont typeface="Arial" pitchFamily="34" charset="0"/>
              <a:buNone/>
            </a:pPr>
            <a:endParaRPr lang="en-US" smtClean="0"/>
          </a:p>
        </p:txBody>
      </p:sp>
      <p:sp>
        <p:nvSpPr>
          <p:cNvPr id="148484"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66EE91-A5D9-43AC-9C02-5749278789FF}" type="slidenum">
              <a:rPr lang="en-US" smtClean="0"/>
              <a:pPr eaLnBrk="1" hangingPunct="1"/>
              <a:t>141</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CFAAD6-E04C-4D85-80D6-EFF91D8FCFDB}" type="slidenum">
              <a:rPr lang="en-US" smtClean="0"/>
              <a:pPr eaLnBrk="1" hangingPunct="1"/>
              <a:t>15</a:t>
            </a:fld>
            <a:endParaRPr lang="en-US" smtClean="0"/>
          </a:p>
        </p:txBody>
      </p:sp>
      <p:pic>
        <p:nvPicPr>
          <p:cNvPr id="31747" name="Picture 2" descr="open_floor2"/>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1752600" y="1447800"/>
            <a:ext cx="6170613" cy="40497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0484" name="Text Box 3"/>
          <p:cNvSpPr txBox="1">
            <a:spLocks noChangeArrowheads="1"/>
          </p:cNvSpPr>
          <p:nvPr/>
        </p:nvSpPr>
        <p:spPr bwMode="auto">
          <a:xfrm>
            <a:off x="0" y="3048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t>Fall Hazard- </a:t>
            </a:r>
            <a:r>
              <a:rPr lang="en-US" sz="4000" b="1">
                <a:solidFill>
                  <a:srgbClr val="FFFF00"/>
                </a:solidFill>
              </a:rPr>
              <a:t>Sides </a:t>
            </a:r>
            <a:r>
              <a:rPr lang="en-US" sz="3200" b="1">
                <a:solidFill>
                  <a:srgbClr val="FFFF00"/>
                </a:solidFill>
              </a:rPr>
              <a:t>&amp;</a:t>
            </a:r>
            <a:r>
              <a:rPr lang="en-US" sz="4000" b="1">
                <a:solidFill>
                  <a:srgbClr val="FFFF00"/>
                </a:solidFill>
              </a:rPr>
              <a:t> Edges</a:t>
            </a:r>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91F3398-D399-4C73-90BD-DFA07135F940}" type="slidenum">
              <a:rPr lang="en-US" smtClean="0"/>
              <a:pPr eaLnBrk="1" hangingPunct="1"/>
              <a:t>16</a:t>
            </a:fld>
            <a:endParaRPr lang="en-US" smtClean="0"/>
          </a:p>
        </p:txBody>
      </p:sp>
      <p:pic>
        <p:nvPicPr>
          <p:cNvPr id="32771" name="Picture 3" descr="No fall prot-EE per concrete oper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371600"/>
            <a:ext cx="6173788" cy="43068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2772" name="Text Box 4"/>
          <p:cNvSpPr txBox="1">
            <a:spLocks noChangeArrowheads="1"/>
          </p:cNvSpPr>
          <p:nvPr/>
        </p:nvSpPr>
        <p:spPr bwMode="auto">
          <a:xfrm>
            <a:off x="1600200" y="5181600"/>
            <a:ext cx="2209800" cy="369888"/>
          </a:xfrm>
          <a:prstGeom prst="rect">
            <a:avLst/>
          </a:prstGeom>
          <a:solidFill>
            <a:srgbClr val="339966"/>
          </a:solidFill>
          <a:ln w="9525">
            <a:noFill/>
            <a:miter lim="800000"/>
            <a:headEnd/>
            <a:tailEnd/>
          </a:ln>
        </p:spPr>
        <p:txBody>
          <a:bodyPr>
            <a:spAutoFit/>
          </a:bodyPr>
          <a:lstStyle/>
          <a:p>
            <a:pPr algn="ctr">
              <a:spcBef>
                <a:spcPct val="50000"/>
              </a:spcBef>
              <a:defRPr/>
            </a:pPr>
            <a:r>
              <a:rPr lang="en-US" b="1" dirty="0">
                <a:solidFill>
                  <a:schemeClr val="bg1"/>
                </a:solidFill>
                <a:latin typeface="+mn-lt"/>
              </a:rPr>
              <a:t>Wall opening</a:t>
            </a:r>
            <a:endParaRPr lang="en-US" dirty="0">
              <a:solidFill>
                <a:schemeClr val="bg1"/>
              </a:solidFill>
              <a:latin typeface="+mn-lt"/>
            </a:endParaRPr>
          </a:p>
        </p:txBody>
      </p:sp>
      <p:sp>
        <p:nvSpPr>
          <p:cNvPr id="32773" name="Line 5"/>
          <p:cNvSpPr>
            <a:spLocks noChangeShapeType="1"/>
          </p:cNvSpPr>
          <p:nvPr/>
        </p:nvSpPr>
        <p:spPr bwMode="auto">
          <a:xfrm flipV="1">
            <a:off x="2286000" y="3657600"/>
            <a:ext cx="1447800" cy="1447800"/>
          </a:xfrm>
          <a:prstGeom prst="line">
            <a:avLst/>
          </a:prstGeom>
          <a:noFill/>
          <a:ln w="57150">
            <a:solidFill>
              <a:srgbClr val="FF0000"/>
            </a:solidFill>
            <a:round/>
            <a:headEnd/>
            <a:tailEnd type="triangle" w="med" len="med"/>
          </a:ln>
        </p:spPr>
        <p:txBody>
          <a:bodyPr wrap="none" anchor="ctr"/>
          <a:lstStyle/>
          <a:p>
            <a:pPr>
              <a:defRPr/>
            </a:pPr>
            <a:endParaRPr lang="en-US">
              <a:latin typeface="+mn-lt"/>
            </a:endParaRPr>
          </a:p>
        </p:txBody>
      </p:sp>
      <p:sp>
        <p:nvSpPr>
          <p:cNvPr id="32774" name="Text Box 6"/>
          <p:cNvSpPr txBox="1">
            <a:spLocks noChangeArrowheads="1"/>
          </p:cNvSpPr>
          <p:nvPr/>
        </p:nvSpPr>
        <p:spPr bwMode="auto">
          <a:xfrm>
            <a:off x="381000" y="228600"/>
            <a:ext cx="8153400" cy="708025"/>
          </a:xfrm>
          <a:prstGeom prst="rect">
            <a:avLst/>
          </a:prstGeom>
          <a:noFill/>
          <a:ln w="9525">
            <a:noFill/>
            <a:miter lim="800000"/>
            <a:headEnd/>
            <a:tailEnd/>
          </a:ln>
        </p:spPr>
        <p:txBody>
          <a:bodyPr>
            <a:spAutoFit/>
          </a:bodyPr>
          <a:lstStyle/>
          <a:p>
            <a:pPr algn="ctr">
              <a:spcBef>
                <a:spcPct val="50000"/>
              </a:spcBef>
              <a:defRPr/>
            </a:pPr>
            <a:r>
              <a:rPr lang="en-US" sz="4000" b="1">
                <a:latin typeface="+mn-lt"/>
              </a:rPr>
              <a:t>Fall Hazard- </a:t>
            </a:r>
            <a:r>
              <a:rPr lang="en-US" sz="4000" b="1">
                <a:solidFill>
                  <a:srgbClr val="FFFF00"/>
                </a:solidFill>
                <a:latin typeface="+mn-lt"/>
              </a:rPr>
              <a:t>Wall Openings</a:t>
            </a:r>
            <a:endParaRPr lang="en-US">
              <a:latin typeface="+mn-lt"/>
            </a:endParaRP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C:\Users\constantino\Desktop\Client Photos\JR Ramon\IMAG016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2133600"/>
            <a:ext cx="3922713" cy="3376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531"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09F4FFB-4AC1-4464-9C73-D30E9A894C6B}" type="slidenum">
              <a:rPr lang="en-US" smtClean="0"/>
              <a:pPr eaLnBrk="1" hangingPunct="1"/>
              <a:t>17</a:t>
            </a:fld>
            <a:endParaRPr lang="en-US" smtClean="0"/>
          </a:p>
        </p:txBody>
      </p:sp>
      <p:pic>
        <p:nvPicPr>
          <p:cNvPr id="33796" name="Picture 3" descr="Slide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2133600"/>
            <a:ext cx="4114800" cy="3386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533" name="Text Box 4"/>
          <p:cNvSpPr txBox="1">
            <a:spLocks noChangeArrowheads="1"/>
          </p:cNvSpPr>
          <p:nvPr/>
        </p:nvSpPr>
        <p:spPr bwMode="auto">
          <a:xfrm>
            <a:off x="304800" y="76200"/>
            <a:ext cx="861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t>Fall Hazard- </a:t>
            </a:r>
            <a:r>
              <a:rPr lang="en-US" sz="4000" b="1">
                <a:solidFill>
                  <a:srgbClr val="FFFF00"/>
                </a:solidFill>
              </a:rPr>
              <a:t>Sky Lights and    Other Openings</a:t>
            </a:r>
            <a:endParaRPr lang="en-US">
              <a:solidFill>
                <a:srgbClr val="FFFF00"/>
              </a:solidFill>
              <a:latin typeface="Calibri" pitchFamily="34" charset="0"/>
            </a:endParaRPr>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DE9AA5-E72D-415E-9D15-397E14370A1D}" type="slidenum">
              <a:rPr lang="en-US" smtClean="0"/>
              <a:pPr eaLnBrk="1" hangingPunct="1"/>
              <a:t>18</a:t>
            </a:fld>
            <a:endParaRPr lang="en-US" smtClean="0"/>
          </a:p>
        </p:txBody>
      </p:sp>
      <p:pic>
        <p:nvPicPr>
          <p:cNvPr id="34819" name="Picture 3" descr="Slide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057400"/>
            <a:ext cx="4192588" cy="2952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56" name="Text Box 4"/>
          <p:cNvSpPr txBox="1">
            <a:spLocks noChangeArrowheads="1"/>
          </p:cNvSpPr>
          <p:nvPr/>
        </p:nvSpPr>
        <p:spPr bwMode="auto">
          <a:xfrm>
            <a:off x="609600" y="2286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t>Fall Hazard- </a:t>
            </a:r>
            <a:r>
              <a:rPr lang="en-US" sz="4000" b="1">
                <a:solidFill>
                  <a:srgbClr val="FFFF00"/>
                </a:solidFill>
              </a:rPr>
              <a:t>Floor Holes</a:t>
            </a:r>
            <a:endParaRPr lang="en-US" sz="4000" b="1">
              <a:solidFill>
                <a:srgbClr val="FFFF00"/>
              </a:solidFill>
              <a:latin typeface="Calibri" pitchFamily="34" charset="0"/>
            </a:endParaRPr>
          </a:p>
        </p:txBody>
      </p:sp>
      <p:sp>
        <p:nvSpPr>
          <p:cNvPr id="23557" name="Text Box 5"/>
          <p:cNvSpPr txBox="1">
            <a:spLocks noChangeArrowheads="1"/>
          </p:cNvSpPr>
          <p:nvPr/>
        </p:nvSpPr>
        <p:spPr bwMode="auto">
          <a:xfrm>
            <a:off x="3200400" y="59436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000" b="1">
              <a:solidFill>
                <a:srgbClr val="FFFF00"/>
              </a:solidFill>
              <a:latin typeface="Calibri" pitchFamily="34" charset="0"/>
            </a:endParaRPr>
          </a:p>
        </p:txBody>
      </p:sp>
      <p:pic>
        <p:nvPicPr>
          <p:cNvPr id="34822" name="Picture 1" descr="C:\Users\constantino\Desktop\Client Photos\JR Ramon\IMAG026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057400"/>
            <a:ext cx="4457700"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6C9F4E-51D9-439C-BC28-E385E934169E}" type="slidenum">
              <a:rPr lang="en-US" smtClean="0"/>
              <a:pPr eaLnBrk="1" hangingPunct="1"/>
              <a:t>19</a:t>
            </a:fld>
            <a:endParaRPr lang="en-US" smtClean="0"/>
          </a:p>
        </p:txBody>
      </p:sp>
      <p:sp>
        <p:nvSpPr>
          <p:cNvPr id="24579" name="Text Box 5"/>
          <p:cNvSpPr txBox="1">
            <a:spLocks noChangeArrowheads="1"/>
          </p:cNvSpPr>
          <p:nvPr/>
        </p:nvSpPr>
        <p:spPr bwMode="auto">
          <a:xfrm>
            <a:off x="914400" y="152400"/>
            <a:ext cx="731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t>Fall Hazard- </a:t>
            </a:r>
            <a:r>
              <a:rPr lang="en-US" sz="4000" b="1">
                <a:solidFill>
                  <a:srgbClr val="FFFF00"/>
                </a:solidFill>
              </a:rPr>
              <a:t>Concrete Forms and Rebar</a:t>
            </a:r>
            <a:endParaRPr lang="en-US" sz="4000" b="1">
              <a:solidFill>
                <a:srgbClr val="FFFF00"/>
              </a:solidFill>
              <a:latin typeface="Calibri" pitchFamily="34" charset="0"/>
            </a:endParaRPr>
          </a:p>
        </p:txBody>
      </p:sp>
      <p:pic>
        <p:nvPicPr>
          <p:cNvPr id="35844" name="Picture 6" descr="form-wor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905000"/>
            <a:ext cx="4572000" cy="4291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581" name="Text Box 8"/>
          <p:cNvSpPr txBox="1">
            <a:spLocks noChangeArrowheads="1"/>
          </p:cNvSpPr>
          <p:nvPr/>
        </p:nvSpPr>
        <p:spPr bwMode="auto">
          <a:xfrm>
            <a:off x="0" y="6392863"/>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000">
              <a:solidFill>
                <a:srgbClr val="FFFF00"/>
              </a:solidFill>
              <a:latin typeface="Calibri" pitchFamily="34" charset="0"/>
            </a:endParaRPr>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smtClean="0">
                <a:latin typeface="Times New Roman" pitchFamily="18" charset="0"/>
                <a:cs typeface="Times New Roman" pitchFamily="18" charset="0"/>
              </a:rPr>
              <a:t>Disclaimer</a:t>
            </a:r>
          </a:p>
        </p:txBody>
      </p:sp>
      <p:sp>
        <p:nvSpPr>
          <p:cNvPr id="7171" name="Content Placeholder 3"/>
          <p:cNvSpPr>
            <a:spLocks noGrp="1"/>
          </p:cNvSpPr>
          <p:nvPr>
            <p:ph idx="1"/>
          </p:nvPr>
        </p:nvSpPr>
        <p:spPr/>
        <p:txBody>
          <a:bodyPr/>
          <a:lstStyle/>
          <a:p>
            <a:pPr eaLnBrk="1" hangingPunct="1"/>
            <a:r>
              <a:rPr lang="en-US" smtClean="0"/>
              <a:t>This material was produced under grant SH-22298-11-60-F-48 from the Occupational Safety and Health Administration, U.S. Department of Labor. It does not necessarily reflect the views or policies of the U.S. Department of Labor, nor does the mention of trade names, commercial products, or organizations imply endorsement by the U.S. Government.</a:t>
            </a:r>
          </a:p>
          <a:p>
            <a:pPr eaLnBrk="1" hangingPunct="1">
              <a:buFont typeface="Arial" pitchFamily="34" charset="0"/>
              <a:buNone/>
            </a:pPr>
            <a:endParaRPr lang="en-US" smtClean="0"/>
          </a:p>
        </p:txBody>
      </p:sp>
      <p:sp>
        <p:nvSpPr>
          <p:cNvPr id="7172"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3C742D-C820-4237-ABB9-7A89A6D699E3}" type="slidenum">
              <a:rPr lang="en-US" smtClean="0"/>
              <a:pPr eaLnBrk="1" hangingPunct="1"/>
              <a:t>2</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8A33A0-BFD4-4EC4-BB5B-20D1183C01DA}" type="slidenum">
              <a:rPr lang="en-US" smtClean="0"/>
              <a:pPr eaLnBrk="1" hangingPunct="1"/>
              <a:t>20</a:t>
            </a:fld>
            <a:endParaRPr lang="en-US" smtClean="0"/>
          </a:p>
        </p:txBody>
      </p:sp>
      <p:sp>
        <p:nvSpPr>
          <p:cNvPr id="25603" name="Text Box 5"/>
          <p:cNvSpPr txBox="1">
            <a:spLocks noChangeArrowheads="1"/>
          </p:cNvSpPr>
          <p:nvPr/>
        </p:nvSpPr>
        <p:spPr bwMode="auto">
          <a:xfrm>
            <a:off x="304800" y="762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t>Fall Hazard- </a:t>
            </a:r>
            <a:r>
              <a:rPr lang="en-US" sz="4000" b="1">
                <a:solidFill>
                  <a:srgbClr val="FFFF00"/>
                </a:solidFill>
              </a:rPr>
              <a:t>Excavations</a:t>
            </a:r>
            <a:endParaRPr lang="en-US">
              <a:latin typeface="Calibri" pitchFamily="34" charset="0"/>
            </a:endParaRPr>
          </a:p>
        </p:txBody>
      </p:sp>
      <p:pic>
        <p:nvPicPr>
          <p:cNvPr id="36869" name="Picture 4" descr="Impalement Good &amp; Ba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981200"/>
            <a:ext cx="4158234" cy="3117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25607" name="Picture 7" descr="C:\Users\constantino\Desktop\Client Photos\Walsdorf\Harlingen Landfill\IMAG0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600200"/>
            <a:ext cx="4608576"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C713BB7-CA75-4B49-908C-A8BB16B43368}" type="slidenum">
              <a:rPr lang="en-US" smtClean="0"/>
              <a:pPr eaLnBrk="1" hangingPunct="1"/>
              <a:t>21</a:t>
            </a:fld>
            <a:endParaRPr lang="en-US" smtClean="0"/>
          </a:p>
        </p:txBody>
      </p:sp>
      <p:sp>
        <p:nvSpPr>
          <p:cNvPr id="26627" name="Text Box 6"/>
          <p:cNvSpPr txBox="1">
            <a:spLocks noChangeArrowheads="1"/>
          </p:cNvSpPr>
          <p:nvPr/>
        </p:nvSpPr>
        <p:spPr bwMode="auto">
          <a:xfrm>
            <a:off x="228600" y="3048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t>Fall Hazard- </a:t>
            </a:r>
            <a:r>
              <a:rPr lang="en-US" sz="4000" b="1">
                <a:solidFill>
                  <a:srgbClr val="FFFF00"/>
                </a:solidFill>
              </a:rPr>
              <a:t>Roofs</a:t>
            </a:r>
            <a:endParaRPr lang="en-US">
              <a:latin typeface="Calibri" pitchFamily="34" charset="0"/>
            </a:endParaRPr>
          </a:p>
        </p:txBody>
      </p:sp>
      <p:pic>
        <p:nvPicPr>
          <p:cNvPr id="37892" name="Picture 7" descr="roof_wor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47800" y="1524000"/>
            <a:ext cx="6400800" cy="4183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How to prevent falls?</a:t>
            </a:r>
          </a:p>
        </p:txBody>
      </p:sp>
      <p:sp>
        <p:nvSpPr>
          <p:cNvPr id="27651" name="Content Placeholder 2"/>
          <p:cNvSpPr>
            <a:spLocks noGrp="1"/>
          </p:cNvSpPr>
          <p:nvPr>
            <p:ph idx="1"/>
          </p:nvPr>
        </p:nvSpPr>
        <p:spPr/>
        <p:txBody>
          <a:bodyPr/>
          <a:lstStyle/>
          <a:p>
            <a:pPr eaLnBrk="1" hangingPunct="1"/>
            <a:r>
              <a:rPr lang="en-US" smtClean="0"/>
              <a:t>Do an assessment of the jobsite</a:t>
            </a:r>
          </a:p>
          <a:p>
            <a:pPr eaLnBrk="1" hangingPunct="1"/>
            <a:r>
              <a:rPr lang="en-US" smtClean="0"/>
              <a:t>Take necessary steps to mitigate, eliminate or control the fall hazard</a:t>
            </a:r>
          </a:p>
          <a:p>
            <a:pPr eaLnBrk="1" hangingPunct="1"/>
            <a:r>
              <a:rPr lang="en-US" smtClean="0"/>
              <a:t>If hazard cannot be eliminated, then provide fall protection</a:t>
            </a:r>
          </a:p>
          <a:p>
            <a:pPr eaLnBrk="1" hangingPunct="1"/>
            <a:r>
              <a:rPr lang="en-US" smtClean="0"/>
              <a:t>Which type of fall protection?</a:t>
            </a:r>
          </a:p>
        </p:txBody>
      </p:sp>
      <p:pic>
        <p:nvPicPr>
          <p:cNvPr id="38916" name="Picture 5" descr="Fall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4038600"/>
            <a:ext cx="2971800" cy="2301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653"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D9685D-BBBE-43F4-B1A6-9DDB74173289}" type="slidenum">
              <a:rPr lang="en-US" smtClean="0"/>
              <a:pPr eaLnBrk="1" hangingPunct="1"/>
              <a:t>22</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pPr eaLnBrk="1" hangingPunct="1"/>
            <a:r>
              <a:rPr lang="en-US" smtClean="0"/>
              <a:t>Types of Fall Protection</a:t>
            </a:r>
          </a:p>
        </p:txBody>
      </p:sp>
      <p:sp>
        <p:nvSpPr>
          <p:cNvPr id="7" name="Content Placeholder 6"/>
          <p:cNvSpPr>
            <a:spLocks noGrp="1"/>
          </p:cNvSpPr>
          <p:nvPr>
            <p:ph sz="half" idx="2"/>
          </p:nvPr>
        </p:nvSpPr>
        <p:spPr>
          <a:xfrm>
            <a:off x="4572000" y="1524000"/>
            <a:ext cx="4572000" cy="4373563"/>
          </a:xfrm>
        </p:spPr>
        <p:txBody>
          <a:bodyPr rtlCol="0">
            <a:normAutofit fontScale="92500" lnSpcReduction="10000"/>
          </a:bodyPr>
          <a:lstStyle/>
          <a:p>
            <a:pPr eaLnBrk="1" fontAlgn="auto" hangingPunct="1">
              <a:spcAft>
                <a:spcPts val="0"/>
              </a:spcAft>
              <a:defRPr/>
            </a:pPr>
            <a:endParaRPr lang="en-US" b="1" dirty="0" smtClean="0"/>
          </a:p>
          <a:p>
            <a:pPr marL="457200" indent="-457200" eaLnBrk="1" fontAlgn="auto" hangingPunct="1">
              <a:spcAft>
                <a:spcPts val="0"/>
              </a:spcAft>
              <a:defRPr/>
            </a:pPr>
            <a:r>
              <a:rPr lang="en-US" sz="2800" b="1" dirty="0" smtClean="0"/>
              <a:t>CONTROLLED ACCESS ZONES (CAZ)</a:t>
            </a:r>
          </a:p>
          <a:p>
            <a:pPr marL="457200" indent="-457200" eaLnBrk="1" fontAlgn="auto" hangingPunct="1">
              <a:spcAft>
                <a:spcPts val="0"/>
              </a:spcAft>
              <a:defRPr/>
            </a:pPr>
            <a:endParaRPr lang="en-US" sz="2800" b="1" dirty="0" smtClean="0"/>
          </a:p>
          <a:p>
            <a:pPr marL="457200" indent="-457200" eaLnBrk="1" fontAlgn="auto" hangingPunct="1">
              <a:spcAft>
                <a:spcPts val="0"/>
              </a:spcAft>
              <a:defRPr/>
            </a:pPr>
            <a:r>
              <a:rPr lang="en-US" sz="2800" b="1" dirty="0" smtClean="0"/>
              <a:t>CONTROLLED DECKING ZONES (CDZ)</a:t>
            </a:r>
          </a:p>
          <a:p>
            <a:pPr marL="457200" indent="-457200" eaLnBrk="1" fontAlgn="auto" hangingPunct="1">
              <a:spcAft>
                <a:spcPts val="0"/>
              </a:spcAft>
              <a:defRPr/>
            </a:pPr>
            <a:endParaRPr lang="en-US" sz="2800" b="1" dirty="0" smtClean="0"/>
          </a:p>
          <a:p>
            <a:pPr marL="457200" indent="-457200" eaLnBrk="1" fontAlgn="auto" hangingPunct="1">
              <a:spcAft>
                <a:spcPts val="0"/>
              </a:spcAft>
              <a:defRPr/>
            </a:pPr>
            <a:r>
              <a:rPr lang="en-US" sz="2800" b="1" dirty="0" smtClean="0"/>
              <a:t>WARNING LINES</a:t>
            </a:r>
          </a:p>
          <a:p>
            <a:pPr marL="457200" indent="-457200" eaLnBrk="1" fontAlgn="auto" hangingPunct="1">
              <a:spcAft>
                <a:spcPts val="0"/>
              </a:spcAft>
              <a:defRPr/>
            </a:pPr>
            <a:endParaRPr lang="en-US" sz="2800" b="1" dirty="0" smtClean="0"/>
          </a:p>
          <a:p>
            <a:pPr marL="457200" indent="-457200" eaLnBrk="1" fontAlgn="auto" hangingPunct="1">
              <a:spcAft>
                <a:spcPts val="0"/>
              </a:spcAft>
              <a:defRPr/>
            </a:pPr>
            <a:r>
              <a:rPr lang="en-US" sz="2800" b="1" dirty="0" smtClean="0"/>
              <a:t>SAFETY MONITORS</a:t>
            </a:r>
          </a:p>
          <a:p>
            <a:pPr eaLnBrk="1" fontAlgn="auto" hangingPunct="1">
              <a:spcAft>
                <a:spcPts val="0"/>
              </a:spcAft>
              <a:defRPr/>
            </a:pPr>
            <a:endParaRPr lang="en-US" dirty="0" smtClean="0"/>
          </a:p>
          <a:p>
            <a:pPr eaLnBrk="1" fontAlgn="auto" hangingPunct="1">
              <a:spcAft>
                <a:spcPts val="0"/>
              </a:spcAft>
              <a:buFont typeface="Arial" pitchFamily="34" charset="0"/>
              <a:buNone/>
              <a:defRPr/>
            </a:pPr>
            <a:endParaRPr lang="en-US" dirty="0" smtClean="0"/>
          </a:p>
        </p:txBody>
      </p:sp>
      <p:sp>
        <p:nvSpPr>
          <p:cNvPr id="9" name="Content Placeholder 8"/>
          <p:cNvSpPr>
            <a:spLocks noGrp="1"/>
          </p:cNvSpPr>
          <p:nvPr>
            <p:ph sz="quarter" idx="4"/>
          </p:nvPr>
        </p:nvSpPr>
        <p:spPr>
          <a:xfrm>
            <a:off x="228600" y="1600200"/>
            <a:ext cx="4041775" cy="4373563"/>
          </a:xfrm>
        </p:spPr>
        <p:txBody>
          <a:bodyPr rtlCol="0">
            <a:normAutofit lnSpcReduction="10000"/>
          </a:bodyPr>
          <a:lstStyle/>
          <a:p>
            <a:pPr eaLnBrk="1" fontAlgn="auto" hangingPunct="1">
              <a:spcAft>
                <a:spcPts val="0"/>
              </a:spcAft>
              <a:defRPr/>
            </a:pPr>
            <a:endParaRPr lang="en-US" b="1" dirty="0" smtClean="0"/>
          </a:p>
          <a:p>
            <a:pPr eaLnBrk="1" fontAlgn="auto" hangingPunct="1">
              <a:spcAft>
                <a:spcPts val="0"/>
              </a:spcAft>
              <a:defRPr/>
            </a:pPr>
            <a:r>
              <a:rPr lang="en-US" sz="2800" b="1" dirty="0" smtClean="0"/>
              <a:t>GUARDRAILS</a:t>
            </a:r>
          </a:p>
          <a:p>
            <a:pPr eaLnBrk="1" fontAlgn="auto" hangingPunct="1">
              <a:spcAft>
                <a:spcPts val="0"/>
              </a:spcAft>
              <a:buFont typeface="Arial" pitchFamily="34" charset="0"/>
              <a:buNone/>
              <a:defRPr/>
            </a:pPr>
            <a:endParaRPr lang="en-US" sz="2800" b="1" dirty="0" smtClean="0"/>
          </a:p>
          <a:p>
            <a:pPr eaLnBrk="1" fontAlgn="auto" hangingPunct="1">
              <a:spcAft>
                <a:spcPts val="0"/>
              </a:spcAft>
              <a:defRPr/>
            </a:pPr>
            <a:r>
              <a:rPr lang="en-US" sz="2800" b="1" dirty="0" smtClean="0"/>
              <a:t>FALL ARREST SYSTEMS</a:t>
            </a:r>
          </a:p>
          <a:p>
            <a:pPr eaLnBrk="1" fontAlgn="auto" hangingPunct="1">
              <a:spcAft>
                <a:spcPts val="0"/>
              </a:spcAft>
              <a:defRPr/>
            </a:pPr>
            <a:endParaRPr lang="en-US" sz="2800" b="1" dirty="0" smtClean="0"/>
          </a:p>
          <a:p>
            <a:pPr eaLnBrk="1" fontAlgn="auto" hangingPunct="1">
              <a:spcAft>
                <a:spcPts val="0"/>
              </a:spcAft>
              <a:defRPr/>
            </a:pPr>
            <a:r>
              <a:rPr lang="en-US" sz="2800" b="1" dirty="0" smtClean="0"/>
              <a:t>RESTRAINING &amp; POSITIONING DEVICES</a:t>
            </a:r>
          </a:p>
          <a:p>
            <a:pPr eaLnBrk="1" fontAlgn="auto" hangingPunct="1">
              <a:spcAft>
                <a:spcPts val="0"/>
              </a:spcAft>
              <a:defRPr/>
            </a:pPr>
            <a:endParaRPr lang="en-US" sz="2800" b="1" dirty="0" smtClean="0"/>
          </a:p>
          <a:p>
            <a:pPr eaLnBrk="1" fontAlgn="auto" hangingPunct="1">
              <a:spcAft>
                <a:spcPts val="0"/>
              </a:spcAft>
              <a:defRPr/>
            </a:pPr>
            <a:r>
              <a:rPr lang="en-US" sz="2800" b="1" dirty="0" smtClean="0"/>
              <a:t>SAFETY NETS</a:t>
            </a:r>
          </a:p>
          <a:p>
            <a:pPr eaLnBrk="1" fontAlgn="auto" hangingPunct="1">
              <a:spcAft>
                <a:spcPts val="0"/>
              </a:spcAft>
              <a:defRPr/>
            </a:pPr>
            <a:endParaRPr lang="en-US" dirty="0" smtClean="0"/>
          </a:p>
        </p:txBody>
      </p:sp>
      <p:sp>
        <p:nvSpPr>
          <p:cNvPr id="28677" name="Slide Number Placeholder 9"/>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6210BA-0338-4F31-BCFA-B5F55AB62218}" type="slidenum">
              <a:rPr lang="en-US" smtClean="0"/>
              <a:pPr eaLnBrk="1" hangingPunct="1"/>
              <a:t>23</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960438"/>
          </a:xfrm>
        </p:spPr>
        <p:txBody>
          <a:bodyPr/>
          <a:lstStyle/>
          <a:p>
            <a:pPr eaLnBrk="1" hangingPunct="1"/>
            <a:r>
              <a:rPr lang="en-US" b="1" smtClean="0"/>
              <a:t>Guardrails</a:t>
            </a:r>
          </a:p>
        </p:txBody>
      </p:sp>
      <p:pic>
        <p:nvPicPr>
          <p:cNvPr id="40963" name="Picture 5" descr="Slide1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990600"/>
            <a:ext cx="5867400" cy="4224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700" name="Text Box 6"/>
          <p:cNvSpPr txBox="1">
            <a:spLocks noChangeArrowheads="1"/>
          </p:cNvSpPr>
          <p:nvPr/>
        </p:nvSpPr>
        <p:spPr bwMode="auto">
          <a:xfrm>
            <a:off x="7162800" y="1719263"/>
            <a:ext cx="1600200" cy="15525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chemeClr val="bg1"/>
                </a:solidFill>
              </a:rPr>
              <a:t>Top Rail</a:t>
            </a:r>
          </a:p>
          <a:p>
            <a:pPr eaLnBrk="1" hangingPunct="1">
              <a:spcBef>
                <a:spcPct val="50000"/>
              </a:spcBef>
            </a:pPr>
            <a:r>
              <a:rPr lang="en-US" b="1">
                <a:solidFill>
                  <a:schemeClr val="bg1"/>
                </a:solidFill>
              </a:rPr>
              <a:t>Mid- Rail</a:t>
            </a:r>
          </a:p>
          <a:p>
            <a:pPr eaLnBrk="1" hangingPunct="1">
              <a:spcBef>
                <a:spcPct val="50000"/>
              </a:spcBef>
            </a:pPr>
            <a:r>
              <a:rPr lang="en-US" b="1">
                <a:solidFill>
                  <a:schemeClr val="bg1"/>
                </a:solidFill>
              </a:rPr>
              <a:t>Toeboard</a:t>
            </a:r>
            <a:endParaRPr lang="en-US">
              <a:solidFill>
                <a:schemeClr val="bg1"/>
              </a:solidFill>
              <a:latin typeface="Calibri" pitchFamily="34" charset="0"/>
            </a:endParaRPr>
          </a:p>
        </p:txBody>
      </p:sp>
      <p:sp>
        <p:nvSpPr>
          <p:cNvPr id="29701" name="Line 7"/>
          <p:cNvSpPr>
            <a:spLocks noChangeShapeType="1"/>
          </p:cNvSpPr>
          <p:nvPr/>
        </p:nvSpPr>
        <p:spPr bwMode="auto">
          <a:xfrm flipH="1" flipV="1">
            <a:off x="6096000" y="1719263"/>
            <a:ext cx="1066800" cy="228600"/>
          </a:xfrm>
          <a:prstGeom prst="line">
            <a:avLst/>
          </a:prstGeom>
          <a:noFill/>
          <a:ln w="698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2" name="Line 8"/>
          <p:cNvSpPr>
            <a:spLocks noChangeShapeType="1"/>
          </p:cNvSpPr>
          <p:nvPr/>
        </p:nvSpPr>
        <p:spPr bwMode="auto">
          <a:xfrm flipH="1">
            <a:off x="5791200" y="2438400"/>
            <a:ext cx="1371600" cy="609600"/>
          </a:xfrm>
          <a:prstGeom prst="line">
            <a:avLst/>
          </a:prstGeom>
          <a:noFill/>
          <a:ln w="698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3" name="Line 10"/>
          <p:cNvSpPr>
            <a:spLocks noChangeShapeType="1"/>
          </p:cNvSpPr>
          <p:nvPr/>
        </p:nvSpPr>
        <p:spPr bwMode="auto">
          <a:xfrm flipH="1">
            <a:off x="5562600" y="2895600"/>
            <a:ext cx="2057400" cy="1600200"/>
          </a:xfrm>
          <a:prstGeom prst="line">
            <a:avLst/>
          </a:prstGeom>
          <a:noFill/>
          <a:ln w="698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4" name="Text Box 6"/>
          <p:cNvSpPr txBox="1">
            <a:spLocks noChangeArrowheads="1"/>
          </p:cNvSpPr>
          <p:nvPr/>
        </p:nvSpPr>
        <p:spPr bwMode="auto">
          <a:xfrm>
            <a:off x="3200400" y="5562600"/>
            <a:ext cx="137160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chemeClr val="bg1"/>
                </a:solidFill>
              </a:rPr>
              <a:t>Verticals</a:t>
            </a:r>
            <a:endParaRPr lang="en-US">
              <a:solidFill>
                <a:schemeClr val="bg1"/>
              </a:solidFill>
              <a:latin typeface="Calibri" pitchFamily="34" charset="0"/>
            </a:endParaRPr>
          </a:p>
        </p:txBody>
      </p:sp>
      <p:sp>
        <p:nvSpPr>
          <p:cNvPr id="29705" name="Line 7"/>
          <p:cNvSpPr>
            <a:spLocks noChangeShapeType="1"/>
          </p:cNvSpPr>
          <p:nvPr/>
        </p:nvSpPr>
        <p:spPr bwMode="auto">
          <a:xfrm flipV="1">
            <a:off x="3276600" y="4419600"/>
            <a:ext cx="533400" cy="1143000"/>
          </a:xfrm>
          <a:prstGeom prst="line">
            <a:avLst/>
          </a:prstGeom>
          <a:noFill/>
          <a:ln w="698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6" name="Slide Number Placeholder 12"/>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3FADF9-B1A0-4F6A-B554-747F07B47ACA}" type="slidenum">
              <a:rPr lang="en-US" smtClean="0"/>
              <a:pPr eaLnBrk="1" hangingPunct="1"/>
              <a:t>24</a:t>
            </a:fld>
            <a:endParaRPr lang="en-US" smtClean="0"/>
          </a:p>
        </p:txBody>
      </p:sp>
      <p:sp>
        <p:nvSpPr>
          <p:cNvPr id="11" name="Footer Placeholder 10"/>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036638"/>
          </a:xfrm>
          <a:prstGeom prst="rect">
            <a:avLst/>
          </a:prstGeom>
        </p:spPr>
        <p:txBody>
          <a:bodyPr/>
          <a:lstStyle/>
          <a:p>
            <a:pPr algn="ctr" fontAlgn="auto">
              <a:spcAft>
                <a:spcPts val="0"/>
              </a:spcAft>
              <a:defRPr/>
            </a:pPr>
            <a:r>
              <a:rPr lang="en-US" sz="4400" b="1" dirty="0">
                <a:latin typeface="+mj-lt"/>
                <a:ea typeface="SimSun" pitchFamily="2" charset="-122"/>
                <a:cs typeface="Times New Roman" pitchFamily="18" charset="0"/>
              </a:rPr>
              <a:t>Temporary Guardrails</a:t>
            </a:r>
          </a:p>
        </p:txBody>
      </p:sp>
      <p:pic>
        <p:nvPicPr>
          <p:cNvPr id="43011" name="Picture 3" descr="C:\Users\Atilio JR\Desktop\Susan Harwood Fall Protection\Trammel Crow site visit\DSC070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447800"/>
            <a:ext cx="6096000"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24" name="Slide Number Placeholder 12"/>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100"/>
              <a:t>24</a:t>
            </a:r>
          </a:p>
        </p:txBody>
      </p:sp>
      <p:sp>
        <p:nvSpPr>
          <p:cNvPr id="8"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pic>
        <p:nvPicPr>
          <p:cNvPr id="30726" name="Picture 7" descr="C:\Users\constantino\Downloads\MC900434799.PNG">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10600" y="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cs typeface="Times New Roman" pitchFamily="18" charset="0"/>
              </a:rPr>
              <a:t>Examples of Improper Installation of Temporary Guard Rails</a:t>
            </a:r>
            <a:endParaRPr lang="en-US" b="1" dirty="0">
              <a:cs typeface="Times New Roman" pitchFamily="18" charset="0"/>
            </a:endParaRPr>
          </a:p>
        </p:txBody>
      </p:sp>
      <p:sp>
        <p:nvSpPr>
          <p:cNvPr id="31747" name="Content Placeholder 2"/>
          <p:cNvSpPr>
            <a:spLocks noGrp="1"/>
          </p:cNvSpPr>
          <p:nvPr>
            <p:ph idx="1"/>
          </p:nvPr>
        </p:nvSpPr>
        <p:spPr/>
        <p:txBody>
          <a:bodyPr/>
          <a:lstStyle/>
          <a:p>
            <a:pPr eaLnBrk="1" hangingPunct="1">
              <a:buFont typeface="Arial" pitchFamily="34" charset="0"/>
              <a:buNone/>
            </a:pPr>
            <a:endParaRPr lang="en-US" smtClean="0"/>
          </a:p>
          <a:p>
            <a:pPr eaLnBrk="1" hangingPunct="1">
              <a:buFont typeface="Arial" pitchFamily="34" charset="0"/>
              <a:buNone/>
            </a:pPr>
            <a:endParaRPr lang="es-ES" smtClean="0"/>
          </a:p>
        </p:txBody>
      </p:sp>
      <p:pic>
        <p:nvPicPr>
          <p:cNvPr id="44036" name="Picture 2" descr="C:\Users\Atilio JR\Desktop\Susan Harwood Fall Protection\Trammel Crow site visit\DSC0707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286000"/>
            <a:ext cx="4267200"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4037" name="Picture 3" descr="C:\Users\Atilio JR\Desktop\Susan Harwood Fall Protection\Trammel Crow site visit\DSC0706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2286000"/>
            <a:ext cx="4267200"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1750"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2DC078-119B-4C9C-8FFD-9A84E67EAE47}" type="slidenum">
              <a:rPr lang="en-US" smtClean="0"/>
              <a:pPr eaLnBrk="1" hangingPunct="1"/>
              <a:t>26</a:t>
            </a:fld>
            <a:endParaRPr lang="en-US" smtClean="0"/>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990600" y="304800"/>
            <a:ext cx="7391400" cy="596900"/>
          </a:xfrm>
          <a:prstGeom prst="rect">
            <a:avLst/>
          </a:prstGeom>
          <a:noFill/>
          <a:ln w="9525">
            <a:noFill/>
            <a:miter lim="800000"/>
            <a:headEnd/>
            <a:tailEnd/>
          </a:ln>
          <a:effectLst/>
        </p:spPr>
        <p:txBody>
          <a:bodyPr>
            <a:spAutoFit/>
          </a:bodyPr>
          <a:lstStyle/>
          <a:p>
            <a:pPr algn="ctr" fontAlgn="auto">
              <a:lnSpc>
                <a:spcPct val="70000"/>
              </a:lnSpc>
              <a:spcBef>
                <a:spcPct val="50000"/>
              </a:spcBef>
              <a:spcAft>
                <a:spcPts val="0"/>
              </a:spcAft>
              <a:defRPr/>
            </a:pPr>
            <a:r>
              <a:rPr lang="en-US" sz="4400" b="1" u="sng" dirty="0">
                <a:solidFill>
                  <a:srgbClr val="FFFF00"/>
                </a:solidFill>
                <a:latin typeface="+mj-lt"/>
                <a:cs typeface="+mn-cs"/>
              </a:rPr>
              <a:t>P</a:t>
            </a:r>
            <a:r>
              <a:rPr lang="en-US" sz="4400" b="1" dirty="0">
                <a:solidFill>
                  <a:srgbClr val="FFFF00"/>
                </a:solidFill>
                <a:latin typeface="+mj-lt"/>
                <a:cs typeface="+mn-cs"/>
              </a:rPr>
              <a:t>ersonal </a:t>
            </a:r>
            <a:r>
              <a:rPr lang="en-US" sz="4400" b="1" u="sng" dirty="0">
                <a:solidFill>
                  <a:srgbClr val="FFFF00"/>
                </a:solidFill>
                <a:latin typeface="+mj-lt"/>
                <a:cs typeface="+mn-cs"/>
              </a:rPr>
              <a:t>F</a:t>
            </a:r>
            <a:r>
              <a:rPr lang="en-US" sz="4400" b="1" dirty="0">
                <a:solidFill>
                  <a:srgbClr val="FFFF00"/>
                </a:solidFill>
                <a:latin typeface="+mj-lt"/>
                <a:cs typeface="+mn-cs"/>
              </a:rPr>
              <a:t>all </a:t>
            </a:r>
            <a:r>
              <a:rPr lang="en-US" sz="4400" b="1" u="sng" dirty="0">
                <a:solidFill>
                  <a:srgbClr val="FFFF00"/>
                </a:solidFill>
                <a:latin typeface="+mj-lt"/>
                <a:cs typeface="+mn-cs"/>
              </a:rPr>
              <a:t>A</a:t>
            </a:r>
            <a:r>
              <a:rPr lang="en-US" sz="4400" b="1" dirty="0">
                <a:solidFill>
                  <a:srgbClr val="FFFF00"/>
                </a:solidFill>
                <a:latin typeface="+mj-lt"/>
                <a:cs typeface="+mn-cs"/>
              </a:rPr>
              <a:t>rrest </a:t>
            </a:r>
            <a:r>
              <a:rPr lang="en-US" sz="4400" b="1" u="sng" dirty="0">
                <a:solidFill>
                  <a:srgbClr val="FFFF00"/>
                </a:solidFill>
                <a:latin typeface="+mj-lt"/>
                <a:cs typeface="+mn-cs"/>
              </a:rPr>
              <a:t>S</a:t>
            </a:r>
            <a:r>
              <a:rPr lang="en-US" sz="4400" b="1" dirty="0">
                <a:solidFill>
                  <a:srgbClr val="FFFF00"/>
                </a:solidFill>
                <a:latin typeface="+mj-lt"/>
                <a:cs typeface="+mn-cs"/>
              </a:rPr>
              <a:t>ystems</a:t>
            </a:r>
          </a:p>
        </p:txBody>
      </p:sp>
      <p:sp>
        <p:nvSpPr>
          <p:cNvPr id="32771" name="Text Box 13"/>
          <p:cNvSpPr txBox="1">
            <a:spLocks noChangeArrowheads="1"/>
          </p:cNvSpPr>
          <p:nvPr/>
        </p:nvSpPr>
        <p:spPr bwMode="auto">
          <a:xfrm>
            <a:off x="304800" y="1295400"/>
            <a:ext cx="3429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rgbClr val="FFCC00"/>
              </a:buClr>
              <a:buFontTx/>
              <a:buChar char="•"/>
            </a:pPr>
            <a:r>
              <a:rPr lang="en-US" sz="3200" b="1">
                <a:latin typeface="Calibri" pitchFamily="34" charset="0"/>
              </a:rPr>
              <a:t>You must be trained how to properly use PFAS.</a:t>
            </a:r>
          </a:p>
          <a:p>
            <a:pPr eaLnBrk="1" hangingPunct="1">
              <a:spcBef>
                <a:spcPct val="50000"/>
              </a:spcBef>
              <a:buClr>
                <a:srgbClr val="FFCC00"/>
              </a:buClr>
              <a:buFontTx/>
              <a:buChar char="•"/>
            </a:pPr>
            <a:r>
              <a:rPr lang="en-US" sz="3200" b="1">
                <a:latin typeface="Calibri" pitchFamily="34" charset="0"/>
              </a:rPr>
              <a:t> PFAS = anchorage, lifeline/connector and body harness.</a:t>
            </a:r>
          </a:p>
        </p:txBody>
      </p:sp>
      <p:pic>
        <p:nvPicPr>
          <p:cNvPr id="7" name="Picture 16" descr="Sala single point roof ancho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0" y="4267200"/>
            <a:ext cx="1600200" cy="2295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1371600"/>
            <a:ext cx="1836780" cy="3549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Main" descr="http://www.airgas.com/CachedImages/0000006/t047_r06419_v6.jpg"/>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7728966" y="1066800"/>
            <a:ext cx="1129284" cy="396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Main" descr="http://www.airgas.com/CachedImages/0000014/t047_r14050_v6.jpg"/>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rot="10800000">
            <a:off x="5597849" y="5334000"/>
            <a:ext cx="3317551" cy="121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Main" descr="http://www.airgas.com/CachedImages/0000010/t047_r10390_v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0" y="1143000"/>
            <a:ext cx="1600200" cy="283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32778"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BD50282-1B3F-43AA-BD10-0EA18987E89A}" type="slidenum">
              <a:rPr lang="en-US" sz="1100"/>
              <a:pPr algn="r" eaLnBrk="1" hangingPunct="1"/>
              <a:t>27</a:t>
            </a:fld>
            <a:endParaRPr lang="en-US" sz="11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457200" y="228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r>
              <a:rPr lang="en-US" sz="4400" b="1">
                <a:latin typeface="Calibri" pitchFamily="34" charset="0"/>
              </a:rPr>
              <a:t/>
            </a:r>
            <a:br>
              <a:rPr lang="en-US" sz="4400" b="1">
                <a:latin typeface="Calibri" pitchFamily="34" charset="0"/>
              </a:rPr>
            </a:br>
            <a:r>
              <a:rPr lang="en-US" sz="4400" b="1">
                <a:latin typeface="Calibri" pitchFamily="34" charset="0"/>
              </a:rPr>
              <a:t>Anchor Points</a:t>
            </a:r>
          </a:p>
        </p:txBody>
      </p:sp>
      <p:grpSp>
        <p:nvGrpSpPr>
          <p:cNvPr id="33795" name="Group 19"/>
          <p:cNvGrpSpPr>
            <a:grpSpLocks/>
          </p:cNvGrpSpPr>
          <p:nvPr/>
        </p:nvGrpSpPr>
        <p:grpSpPr bwMode="auto">
          <a:xfrm>
            <a:off x="1447800" y="1676400"/>
            <a:ext cx="6400800" cy="4343400"/>
            <a:chOff x="921" y="864"/>
            <a:chExt cx="3767" cy="2518"/>
          </a:xfrm>
        </p:grpSpPr>
        <p:pic>
          <p:nvPicPr>
            <p:cNvPr id="12" name="Picture 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2" y="873"/>
              <a:ext cx="1048" cy="1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3" descr="imag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13" y="2304"/>
              <a:ext cx="998" cy="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4" descr="AnchorPoint - close up"/>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80" y="864"/>
              <a:ext cx="1011" cy="1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5" descr="Sala detachable roof ancho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9" y="2016"/>
              <a:ext cx="1124" cy="13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88" y="864"/>
              <a:ext cx="800" cy="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21" y="873"/>
              <a:ext cx="904" cy="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6" descr="Sala single point roof ancho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897" y="2256"/>
              <a:ext cx="789" cy="1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9"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33797"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97A8B48-B76D-4693-A2F7-F608CE9B146A}" type="slidenum">
              <a:rPr lang="en-US" sz="1100"/>
              <a:pPr algn="r" eaLnBrk="1" hangingPunct="1"/>
              <a:t>28</a:t>
            </a:fld>
            <a:endParaRPr lang="en-US" sz="11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6D1E5F-26BC-4112-AA69-1870F0343699}" type="slidenum">
              <a:rPr lang="en-US" smtClean="0"/>
              <a:pPr eaLnBrk="1" hangingPunct="1"/>
              <a:t>29</a:t>
            </a:fld>
            <a:endParaRPr lang="en-US" smtClean="0"/>
          </a:p>
        </p:txBody>
      </p:sp>
      <p:sp>
        <p:nvSpPr>
          <p:cNvPr id="34819" name="Rectangle 3"/>
          <p:cNvSpPr>
            <a:spLocks noChangeArrowheads="1"/>
          </p:cNvSpPr>
          <p:nvPr/>
        </p:nvSpPr>
        <p:spPr bwMode="auto">
          <a:xfrm>
            <a:off x="3657600" y="2667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110000"/>
              </a:lnSpc>
              <a:spcBef>
                <a:spcPct val="20000"/>
              </a:spcBef>
              <a:buClr>
                <a:srgbClr val="990000"/>
              </a:buClr>
              <a:buFontTx/>
              <a:buChar char=" "/>
            </a:pPr>
            <a:r>
              <a:rPr lang="en-US" sz="3200" b="1"/>
              <a:t>Must be independent of any platform anchorage and  capable of supporting at least 5,000 lbs. per worker</a:t>
            </a:r>
          </a:p>
        </p:txBody>
      </p:sp>
      <p:pic>
        <p:nvPicPr>
          <p:cNvPr id="46084" name="Picture 6" descr="ancho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600200"/>
            <a:ext cx="2994025" cy="4495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4821" name="Line 12"/>
          <p:cNvSpPr>
            <a:spLocks noChangeShapeType="1"/>
          </p:cNvSpPr>
          <p:nvPr/>
        </p:nvSpPr>
        <p:spPr bwMode="auto">
          <a:xfrm flipH="1" flipV="1">
            <a:off x="3200400" y="3505200"/>
            <a:ext cx="762000" cy="76200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4822" name="Text Box 14"/>
          <p:cNvSpPr txBox="1">
            <a:spLocks noChangeArrowheads="1"/>
          </p:cNvSpPr>
          <p:nvPr/>
        </p:nvSpPr>
        <p:spPr bwMode="auto">
          <a:xfrm>
            <a:off x="5029200" y="57150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000">
              <a:solidFill>
                <a:srgbClr val="FFFF00"/>
              </a:solidFill>
              <a:latin typeface="Calibri" pitchFamily="34" charset="0"/>
            </a:endParaRPr>
          </a:p>
        </p:txBody>
      </p:sp>
      <p:sp>
        <p:nvSpPr>
          <p:cNvPr id="34823" name="Rectangle 6"/>
          <p:cNvSpPr>
            <a:spLocks noChangeArrowheads="1"/>
          </p:cNvSpPr>
          <p:nvPr/>
        </p:nvSpPr>
        <p:spPr bwMode="auto">
          <a:xfrm>
            <a:off x="457200" y="228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a:solidFill>
                  <a:srgbClr val="FFFF00"/>
                </a:solidFill>
                <a:latin typeface="Calibri" pitchFamily="34" charset="0"/>
              </a:rPr>
              <a:t>Personal Fall Arrest System-</a:t>
            </a:r>
            <a:r>
              <a:rPr lang="en-US" sz="4000" b="1">
                <a:latin typeface="Calibri" pitchFamily="34" charset="0"/>
              </a:rPr>
              <a:t/>
            </a:r>
            <a:br>
              <a:rPr lang="en-US" sz="4000" b="1">
                <a:latin typeface="Calibri" pitchFamily="34" charset="0"/>
              </a:rPr>
            </a:br>
            <a:r>
              <a:rPr lang="en-US" sz="4000" b="1">
                <a:latin typeface="Calibri" pitchFamily="34" charset="0"/>
              </a:rPr>
              <a:t>Anchor Points</a:t>
            </a:r>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34825" name="Picture 9" descr="C:\Users\constantino\Desktop\Client Photos\JR Ramon\IMAG01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9338" y="1216025"/>
            <a:ext cx="2633662" cy="17557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884238"/>
          </a:xfrm>
        </p:spPr>
        <p:txBody>
          <a:bodyPr/>
          <a:lstStyle/>
          <a:p>
            <a:pPr algn="l" eaLnBrk="1" hangingPunct="1"/>
            <a:r>
              <a:rPr lang="en-US" smtClean="0"/>
              <a:t>Need for Training:</a:t>
            </a:r>
          </a:p>
        </p:txBody>
      </p:sp>
      <p:sp>
        <p:nvSpPr>
          <p:cNvPr id="8195" name="Content Placeholder 2"/>
          <p:cNvSpPr>
            <a:spLocks noGrp="1"/>
          </p:cNvSpPr>
          <p:nvPr>
            <p:ph idx="1"/>
          </p:nvPr>
        </p:nvSpPr>
        <p:spPr>
          <a:xfrm>
            <a:off x="228600" y="1295400"/>
            <a:ext cx="8686800" cy="4800600"/>
          </a:xfrm>
        </p:spPr>
        <p:txBody>
          <a:bodyPr/>
          <a:lstStyle/>
          <a:p>
            <a:pPr algn="just" eaLnBrk="1" hangingPunct="1">
              <a:buFont typeface="Arial" pitchFamily="34" charset="0"/>
              <a:buNone/>
            </a:pPr>
            <a:r>
              <a:rPr lang="en-US" b="1" smtClean="0"/>
              <a:t>FALLS!</a:t>
            </a:r>
            <a:r>
              <a:rPr lang="en-US" smtClean="0"/>
              <a:t> are the </a:t>
            </a:r>
            <a:r>
              <a:rPr lang="en-US" b="1" smtClean="0"/>
              <a:t>Leading Cause of Death </a:t>
            </a:r>
            <a:r>
              <a:rPr lang="en-US" smtClean="0"/>
              <a:t>in Construction (BLS CFOI Data).</a:t>
            </a:r>
          </a:p>
          <a:p>
            <a:pPr algn="just" eaLnBrk="1" hangingPunct="1">
              <a:buFont typeface="Arial" pitchFamily="34" charset="0"/>
              <a:buNone/>
            </a:pPr>
            <a:endParaRPr lang="en-US" smtClean="0"/>
          </a:p>
          <a:p>
            <a:pPr algn="just" eaLnBrk="1" hangingPunct="1">
              <a:buFont typeface="Arial" pitchFamily="34" charset="0"/>
              <a:buNone/>
            </a:pPr>
            <a:r>
              <a:rPr lang="en-US" smtClean="0"/>
              <a:t>Economic conditions are pushing small businesses to take on larger and more complex projects.  In order to stay competitive, subcontractors may unintentionally sacrifice safety for production.  This in term, may increase injuries and fatalities on the job.  </a:t>
            </a:r>
          </a:p>
        </p:txBody>
      </p:sp>
      <p:sp>
        <p:nvSpPr>
          <p:cNvPr id="8196"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6D4A76-9A35-4800-AC2F-4E251C2F3B40}" type="slidenum">
              <a:rPr lang="en-US" smtClean="0"/>
              <a:pPr eaLnBrk="1" hangingPunct="1"/>
              <a:t>3</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457200" y="228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r>
              <a:rPr lang="en-US" sz="4400" b="1">
                <a:solidFill>
                  <a:schemeClr val="accent2"/>
                </a:solidFill>
                <a:latin typeface="Calibri" pitchFamily="34" charset="0"/>
              </a:rPr>
              <a:t/>
            </a:r>
            <a:br>
              <a:rPr lang="en-US" sz="4400" b="1">
                <a:solidFill>
                  <a:schemeClr val="accent2"/>
                </a:solidFill>
                <a:latin typeface="Calibri" pitchFamily="34" charset="0"/>
              </a:rPr>
            </a:br>
            <a:r>
              <a:rPr lang="en-US" sz="4400" b="1">
                <a:latin typeface="Calibri" pitchFamily="34" charset="0"/>
              </a:rPr>
              <a:t>Full Body Harness</a:t>
            </a:r>
          </a:p>
        </p:txBody>
      </p:sp>
      <p:sp>
        <p:nvSpPr>
          <p:cNvPr id="35843" name="Text Box 5"/>
          <p:cNvSpPr txBox="1">
            <a:spLocks noChangeArrowheads="1"/>
          </p:cNvSpPr>
          <p:nvPr/>
        </p:nvSpPr>
        <p:spPr bwMode="auto">
          <a:xfrm>
            <a:off x="1600200" y="5943600"/>
            <a:ext cx="7086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a:latin typeface="Calibri" pitchFamily="34" charset="0"/>
              </a:rPr>
              <a:t>PFAS in use during roofing and re-roofing activities.</a:t>
            </a:r>
          </a:p>
        </p:txBody>
      </p:sp>
      <p:sp>
        <p:nvSpPr>
          <p:cNvPr id="35844"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01AC36-C2AA-480E-B88C-CDC488FD4911}" type="slidenum">
              <a:rPr lang="en-US" smtClean="0"/>
              <a:pPr eaLnBrk="1" hangingPunct="1"/>
              <a:t>30</a:t>
            </a:fld>
            <a:endParaRPr lang="en-US" smtClean="0"/>
          </a:p>
        </p:txBody>
      </p:sp>
      <p:pic>
        <p:nvPicPr>
          <p:cNvPr id="7" name="Picture 2" descr="Harness3"/>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838200" y="1676400"/>
            <a:ext cx="3124200" cy="4305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descr="Lanyard T00646"/>
          <p:cNvPicPr>
            <a:picLocks noChangeAspect="1" noChangeArrowheads="1"/>
          </p:cNvPicPr>
          <p:nvPr/>
        </p:nvPicPr>
        <p:blipFill>
          <a:blip r:embed="rId4" cstate="email">
            <a:lum bright="20000" contrast="30000"/>
            <a:extLst>
              <a:ext uri="{28A0092B-C50C-407E-A947-70E740481C1C}">
                <a14:useLocalDpi xmlns:a14="http://schemas.microsoft.com/office/drawing/2010/main"/>
              </a:ext>
            </a:extLst>
          </a:blip>
          <a:srcRect/>
          <a:stretch>
            <a:fillRect/>
          </a:stretch>
        </p:blipFill>
        <p:spPr bwMode="auto">
          <a:xfrm>
            <a:off x="4343400" y="2133600"/>
            <a:ext cx="4470400" cy="335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457200" y="2286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r>
              <a:rPr lang="en-US" sz="4400" b="1">
                <a:solidFill>
                  <a:schemeClr val="accent2"/>
                </a:solidFill>
                <a:latin typeface="Calibri" pitchFamily="34" charset="0"/>
              </a:rPr>
              <a:t/>
            </a:r>
            <a:br>
              <a:rPr lang="en-US" sz="4400" b="1">
                <a:solidFill>
                  <a:schemeClr val="accent2"/>
                </a:solidFill>
                <a:latin typeface="Calibri" pitchFamily="34" charset="0"/>
              </a:rPr>
            </a:br>
            <a:r>
              <a:rPr lang="en-US" sz="4400" b="1">
                <a:latin typeface="Calibri" pitchFamily="34" charset="0"/>
              </a:rPr>
              <a:t>Full Body Harness</a:t>
            </a:r>
          </a:p>
        </p:txBody>
      </p:sp>
      <p:sp>
        <p:nvSpPr>
          <p:cNvPr id="36867" name="Rectangle 5"/>
          <p:cNvSpPr>
            <a:spLocks noGrp="1" noChangeArrowheads="1"/>
          </p:cNvSpPr>
          <p:nvPr>
            <p:ph type="body" idx="1"/>
          </p:nvPr>
        </p:nvSpPr>
        <p:spPr>
          <a:xfrm>
            <a:off x="457200" y="1905000"/>
            <a:ext cx="5867400" cy="3581400"/>
          </a:xfrm>
        </p:spPr>
        <p:txBody>
          <a:bodyPr/>
          <a:lstStyle/>
          <a:p>
            <a:pPr eaLnBrk="1" hangingPunct="1">
              <a:lnSpc>
                <a:spcPct val="90000"/>
              </a:lnSpc>
              <a:spcBef>
                <a:spcPct val="50000"/>
              </a:spcBef>
            </a:pPr>
            <a:r>
              <a:rPr lang="en-US" smtClean="0"/>
              <a:t>A full body harness distributes the force of the fall over the thighs, pelvis, waist, chest and shoulders</a:t>
            </a:r>
          </a:p>
          <a:p>
            <a:pPr eaLnBrk="1" hangingPunct="1">
              <a:lnSpc>
                <a:spcPct val="90000"/>
              </a:lnSpc>
              <a:spcBef>
                <a:spcPct val="50000"/>
              </a:spcBef>
            </a:pPr>
            <a:r>
              <a:rPr lang="en-US" smtClean="0"/>
              <a:t>Body belts have not been allowed as part of an arrest system since January 1998. </a:t>
            </a:r>
          </a:p>
        </p:txBody>
      </p:sp>
      <p:pic>
        <p:nvPicPr>
          <p:cNvPr id="481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5257800"/>
            <a:ext cx="2514600" cy="1403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869" name="Oval 7"/>
          <p:cNvSpPr>
            <a:spLocks noChangeArrowheads="1"/>
          </p:cNvSpPr>
          <p:nvPr/>
        </p:nvSpPr>
        <p:spPr bwMode="auto">
          <a:xfrm>
            <a:off x="4495800" y="5257800"/>
            <a:ext cx="1295400" cy="144780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6870" name="Line 8"/>
          <p:cNvSpPr>
            <a:spLocks noChangeShapeType="1"/>
          </p:cNvSpPr>
          <p:nvPr/>
        </p:nvSpPr>
        <p:spPr bwMode="auto">
          <a:xfrm flipH="1">
            <a:off x="4667250" y="5516563"/>
            <a:ext cx="917575" cy="98425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9"/>
          <p:cNvSpPr>
            <a:spLocks noChangeShapeType="1"/>
          </p:cNvSpPr>
          <p:nvPr/>
        </p:nvSpPr>
        <p:spPr bwMode="auto">
          <a:xfrm>
            <a:off x="4667250" y="5456238"/>
            <a:ext cx="917575" cy="1041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Slide Number Placeholder 8"/>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D77E51-6236-4605-A0BC-4FE772C60BCA}" type="slidenum">
              <a:rPr lang="en-US" smtClean="0"/>
              <a:pPr eaLnBrk="1" hangingPunct="1"/>
              <a:t>31</a:t>
            </a:fld>
            <a:endParaRPr lang="en-US" smtClean="0"/>
          </a:p>
        </p:txBody>
      </p:sp>
      <p:pic>
        <p:nvPicPr>
          <p:cNvPr id="10" name="Main" descr="http://www.airgas.com/CachedImages/0000013/t047_r00722_v6.jpg"/>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6629400" y="1066800"/>
            <a:ext cx="2286000" cy="4737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10"/>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457200" y="228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r>
              <a:rPr lang="en-US" sz="4400" b="1">
                <a:solidFill>
                  <a:schemeClr val="accent2"/>
                </a:solidFill>
                <a:latin typeface="Calibri" pitchFamily="34" charset="0"/>
              </a:rPr>
              <a:t/>
            </a:r>
            <a:br>
              <a:rPr lang="en-US" sz="4400" b="1">
                <a:solidFill>
                  <a:schemeClr val="accent2"/>
                </a:solidFill>
                <a:latin typeface="Calibri" pitchFamily="34" charset="0"/>
              </a:rPr>
            </a:br>
            <a:r>
              <a:rPr lang="en-US" sz="4400" b="1">
                <a:latin typeface="Calibri" pitchFamily="34" charset="0"/>
              </a:rPr>
              <a:t>Full Body Harness</a:t>
            </a:r>
          </a:p>
        </p:txBody>
      </p:sp>
      <p:sp>
        <p:nvSpPr>
          <p:cNvPr id="37891" name="Rectangle 6"/>
          <p:cNvSpPr>
            <a:spLocks noGrp="1" noChangeArrowheads="1"/>
          </p:cNvSpPr>
          <p:nvPr>
            <p:ph type="body" idx="1"/>
          </p:nvPr>
        </p:nvSpPr>
        <p:spPr>
          <a:xfrm>
            <a:off x="457200" y="1600200"/>
            <a:ext cx="5257800" cy="3810000"/>
          </a:xfrm>
        </p:spPr>
        <p:txBody>
          <a:bodyPr/>
          <a:lstStyle/>
          <a:p>
            <a:pPr eaLnBrk="1" hangingPunct="1">
              <a:spcBef>
                <a:spcPct val="50000"/>
              </a:spcBef>
            </a:pPr>
            <a:r>
              <a:rPr lang="en-US" smtClean="0"/>
              <a:t>The attachment point on a </a:t>
            </a:r>
            <a:br>
              <a:rPr lang="en-US" smtClean="0"/>
            </a:br>
            <a:r>
              <a:rPr lang="en-US" smtClean="0"/>
              <a:t>full body harness is a D-ring in the center of your upper back.</a:t>
            </a:r>
          </a:p>
          <a:p>
            <a:pPr eaLnBrk="1" hangingPunct="1">
              <a:spcBef>
                <a:spcPct val="50000"/>
              </a:spcBef>
            </a:pPr>
            <a:r>
              <a:rPr lang="en-US" smtClean="0"/>
              <a:t>Be sure to use a size that fits </a:t>
            </a:r>
            <a:br>
              <a:rPr lang="en-US" smtClean="0"/>
            </a:br>
            <a:r>
              <a:rPr lang="en-US" smtClean="0"/>
              <a:t>properly.</a:t>
            </a:r>
          </a:p>
          <a:p>
            <a:pPr eaLnBrk="1" hangingPunct="1">
              <a:spcBef>
                <a:spcPct val="50000"/>
              </a:spcBef>
            </a:pPr>
            <a:r>
              <a:rPr lang="en-US" smtClean="0"/>
              <a:t>Use with compatible equipment. </a:t>
            </a:r>
          </a:p>
        </p:txBody>
      </p:sp>
      <p:sp>
        <p:nvSpPr>
          <p:cNvPr id="37892"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7F7FF-5DDB-407F-9CC8-3A1D988AC20C}" type="slidenum">
              <a:rPr lang="en-US" smtClean="0"/>
              <a:pPr eaLnBrk="1" hangingPunct="1"/>
              <a:t>32</a:t>
            </a:fld>
            <a:endParaRPr lang="en-US" smtClean="0"/>
          </a:p>
        </p:txBody>
      </p:sp>
      <p:pic>
        <p:nvPicPr>
          <p:cNvPr id="7" name="Picture 6" descr="RGV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77000" y="762000"/>
            <a:ext cx="2362200" cy="5657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894" name="Line 3"/>
          <p:cNvSpPr>
            <a:spLocks noChangeShapeType="1"/>
          </p:cNvSpPr>
          <p:nvPr/>
        </p:nvSpPr>
        <p:spPr bwMode="auto">
          <a:xfrm flipV="1">
            <a:off x="5562600" y="1905000"/>
            <a:ext cx="2057400" cy="609600"/>
          </a:xfrm>
          <a:prstGeom prst="line">
            <a:avLst/>
          </a:prstGeom>
          <a:noFill/>
          <a:ln w="603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Step 1">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788" y="1077913"/>
            <a:ext cx="1268412"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6"/>
          <p:cNvSpPr txBox="1">
            <a:spLocks noChangeArrowheads="1"/>
          </p:cNvSpPr>
          <p:nvPr/>
        </p:nvSpPr>
        <p:spPr bwMode="auto">
          <a:xfrm>
            <a:off x="1406525" y="1093788"/>
            <a:ext cx="184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1</a:t>
            </a:r>
          </a:p>
        </p:txBody>
      </p:sp>
      <p:sp>
        <p:nvSpPr>
          <p:cNvPr id="4" name="Rectangle 2"/>
          <p:cNvSpPr txBox="1">
            <a:spLocks noChangeArrowheads="1"/>
          </p:cNvSpPr>
          <p:nvPr/>
        </p:nvSpPr>
        <p:spPr>
          <a:xfrm>
            <a:off x="673100" y="76200"/>
            <a:ext cx="8242300" cy="609600"/>
          </a:xfrm>
          <a:prstGeom prst="rect">
            <a:avLst/>
          </a:prstGeom>
        </p:spPr>
        <p:txBody>
          <a:bodyPr/>
          <a:lstStyle/>
          <a:p>
            <a:pPr algn="ctr" fontAlgn="auto">
              <a:spcAft>
                <a:spcPts val="0"/>
              </a:spcAft>
              <a:defRPr/>
            </a:pPr>
            <a:r>
              <a:rPr lang="en-US" sz="4400" b="1" dirty="0">
                <a:latin typeface="+mj-lt"/>
                <a:ea typeface="+mj-ea"/>
                <a:cs typeface="+mj-cs"/>
              </a:rPr>
              <a:t>How to don harness – 6 Steps</a:t>
            </a:r>
          </a:p>
        </p:txBody>
      </p:sp>
      <p:pic>
        <p:nvPicPr>
          <p:cNvPr id="38917" name="Picture 11" descr="Step 4">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7988" y="3897313"/>
            <a:ext cx="12700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8" name="Group 7"/>
          <p:cNvGrpSpPr>
            <a:grpSpLocks/>
          </p:cNvGrpSpPr>
          <p:nvPr/>
        </p:nvGrpSpPr>
        <p:grpSpPr bwMode="auto">
          <a:xfrm>
            <a:off x="3471863" y="3871913"/>
            <a:ext cx="1403350" cy="2198687"/>
            <a:chOff x="2339" y="2088"/>
            <a:chExt cx="1187" cy="1729"/>
          </a:xfrm>
        </p:grpSpPr>
        <p:pic>
          <p:nvPicPr>
            <p:cNvPr id="38941" name="Picture 8" descr="Step 5">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339" y="2088"/>
              <a:ext cx="1148"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2" name="Text Box 9"/>
            <p:cNvSpPr txBox="1">
              <a:spLocks noChangeArrowheads="1"/>
            </p:cNvSpPr>
            <p:nvPr/>
          </p:nvSpPr>
          <p:spPr bwMode="auto">
            <a:xfrm>
              <a:off x="3315" y="2088"/>
              <a:ext cx="21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5</a:t>
              </a:r>
            </a:p>
          </p:txBody>
        </p:sp>
      </p:grpSp>
      <p:pic>
        <p:nvPicPr>
          <p:cNvPr id="38919" name="Picture 14" descr="Step 2">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484563" y="1062038"/>
            <a:ext cx="1335087"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15"/>
          <p:cNvSpPr txBox="1">
            <a:spLocks noChangeArrowheads="1"/>
          </p:cNvSpPr>
          <p:nvPr/>
        </p:nvSpPr>
        <p:spPr bwMode="auto">
          <a:xfrm>
            <a:off x="4645025" y="1030288"/>
            <a:ext cx="231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2</a:t>
            </a:r>
          </a:p>
        </p:txBody>
      </p:sp>
      <p:grpSp>
        <p:nvGrpSpPr>
          <p:cNvPr id="38921" name="Group 16"/>
          <p:cNvGrpSpPr>
            <a:grpSpLocks/>
          </p:cNvGrpSpPr>
          <p:nvPr/>
        </p:nvGrpSpPr>
        <p:grpSpPr bwMode="auto">
          <a:xfrm>
            <a:off x="6969125" y="1093788"/>
            <a:ext cx="1214438" cy="2211387"/>
            <a:chOff x="3414" y="338"/>
            <a:chExt cx="1045" cy="1729"/>
          </a:xfrm>
        </p:grpSpPr>
        <p:pic>
          <p:nvPicPr>
            <p:cNvPr id="38939" name="Picture 17" descr="Step 3">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414" y="338"/>
              <a:ext cx="1045"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0" name="Text Box 18"/>
            <p:cNvSpPr txBox="1">
              <a:spLocks noChangeArrowheads="1"/>
            </p:cNvSpPr>
            <p:nvPr/>
          </p:nvSpPr>
          <p:spPr bwMode="auto">
            <a:xfrm>
              <a:off x="4271" y="377"/>
              <a:ext cx="18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3</a:t>
              </a:r>
            </a:p>
          </p:txBody>
        </p:sp>
      </p:grpSp>
      <p:grpSp>
        <p:nvGrpSpPr>
          <p:cNvPr id="38922" name="Group 19"/>
          <p:cNvGrpSpPr>
            <a:grpSpLocks/>
          </p:cNvGrpSpPr>
          <p:nvPr/>
        </p:nvGrpSpPr>
        <p:grpSpPr bwMode="auto">
          <a:xfrm>
            <a:off x="6981825" y="3871913"/>
            <a:ext cx="1208088" cy="2224087"/>
            <a:chOff x="4358" y="2088"/>
            <a:chExt cx="1071" cy="1729"/>
          </a:xfrm>
        </p:grpSpPr>
        <p:pic>
          <p:nvPicPr>
            <p:cNvPr id="38937" name="Picture 20" descr="Step 6">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358" y="2088"/>
              <a:ext cx="1056"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8" name="Text Box 21"/>
            <p:cNvSpPr txBox="1">
              <a:spLocks noChangeArrowheads="1"/>
            </p:cNvSpPr>
            <p:nvPr/>
          </p:nvSpPr>
          <p:spPr bwMode="auto">
            <a:xfrm>
              <a:off x="5231" y="2088"/>
              <a:ext cx="19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6</a:t>
              </a:r>
            </a:p>
          </p:txBody>
        </p:sp>
      </p:grpSp>
      <p:sp>
        <p:nvSpPr>
          <p:cNvPr id="38923" name="Text Box 23"/>
          <p:cNvSpPr txBox="1">
            <a:spLocks noChangeArrowheads="1"/>
          </p:cNvSpPr>
          <p:nvPr/>
        </p:nvSpPr>
        <p:spPr bwMode="auto">
          <a:xfrm>
            <a:off x="1701800" y="1141413"/>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1. Hold by back D-Ring and let hang feely to untangle.</a:t>
            </a:r>
          </a:p>
        </p:txBody>
      </p:sp>
      <p:sp>
        <p:nvSpPr>
          <p:cNvPr id="38924" name="AutoShape 29"/>
          <p:cNvSpPr>
            <a:spLocks noChangeArrowheads="1"/>
          </p:cNvSpPr>
          <p:nvPr/>
        </p:nvSpPr>
        <p:spPr bwMode="auto">
          <a:xfrm>
            <a:off x="1803400" y="1968500"/>
            <a:ext cx="838200" cy="88900"/>
          </a:xfrm>
          <a:prstGeom prst="leftArrow">
            <a:avLst>
              <a:gd name="adj1" fmla="val 50000"/>
              <a:gd name="adj2" fmla="val 235714"/>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8925" name="Text Box 30"/>
          <p:cNvSpPr txBox="1">
            <a:spLocks noChangeArrowheads="1"/>
          </p:cNvSpPr>
          <p:nvPr/>
        </p:nvSpPr>
        <p:spPr bwMode="auto">
          <a:xfrm>
            <a:off x="1676400" y="23876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solidFill>
                  <a:schemeClr val="bg1"/>
                </a:solidFill>
                <a:latin typeface="Calibri" pitchFamily="34" charset="0"/>
              </a:rPr>
              <a:t>2</a:t>
            </a:r>
            <a:r>
              <a:rPr lang="en-US" sz="1600">
                <a:solidFill>
                  <a:schemeClr val="bg1"/>
                </a:solidFill>
                <a:latin typeface="Calibri" pitchFamily="34" charset="0"/>
              </a:rPr>
              <a:t>. Unlatch any connectors</a:t>
            </a:r>
            <a:r>
              <a:rPr lang="en-US" sz="1000">
                <a:solidFill>
                  <a:schemeClr val="bg1"/>
                </a:solidFill>
                <a:latin typeface="Calibri" pitchFamily="34" charset="0"/>
              </a:rPr>
              <a:t>.</a:t>
            </a:r>
          </a:p>
        </p:txBody>
      </p:sp>
      <p:sp>
        <p:nvSpPr>
          <p:cNvPr id="38926" name="AutoShape 31"/>
          <p:cNvSpPr>
            <a:spLocks noChangeArrowheads="1"/>
          </p:cNvSpPr>
          <p:nvPr/>
        </p:nvSpPr>
        <p:spPr bwMode="auto">
          <a:xfrm>
            <a:off x="2032000" y="3035300"/>
            <a:ext cx="1333500" cy="88900"/>
          </a:xfrm>
          <a:prstGeom prst="rightArrow">
            <a:avLst>
              <a:gd name="adj1" fmla="val 50000"/>
              <a:gd name="adj2" fmla="val 375000"/>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8927" name="Text Box 32"/>
          <p:cNvSpPr txBox="1">
            <a:spLocks noChangeArrowheads="1"/>
          </p:cNvSpPr>
          <p:nvPr/>
        </p:nvSpPr>
        <p:spPr bwMode="auto">
          <a:xfrm>
            <a:off x="4953000" y="1179513"/>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3. Place harness over each shoulder.</a:t>
            </a:r>
          </a:p>
        </p:txBody>
      </p:sp>
      <p:sp>
        <p:nvSpPr>
          <p:cNvPr id="38928" name="AutoShape 33"/>
          <p:cNvSpPr>
            <a:spLocks noChangeArrowheads="1"/>
          </p:cNvSpPr>
          <p:nvPr/>
        </p:nvSpPr>
        <p:spPr bwMode="auto">
          <a:xfrm>
            <a:off x="5143500" y="2159000"/>
            <a:ext cx="1536700" cy="127000"/>
          </a:xfrm>
          <a:prstGeom prst="rightArrow">
            <a:avLst>
              <a:gd name="adj1" fmla="val 50000"/>
              <a:gd name="adj2" fmla="val 302500"/>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8929" name="Text Box 34"/>
          <p:cNvSpPr txBox="1">
            <a:spLocks noChangeArrowheads="1"/>
          </p:cNvSpPr>
          <p:nvPr/>
        </p:nvSpPr>
        <p:spPr bwMode="auto">
          <a:xfrm>
            <a:off x="1651000" y="3886200"/>
            <a:ext cx="173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4.  Secure leg straps.  Not too tight.  Should be able to place hand between strap and legs.  SNUG!</a:t>
            </a:r>
          </a:p>
        </p:txBody>
      </p:sp>
      <p:sp>
        <p:nvSpPr>
          <p:cNvPr id="38930" name="AutoShape 35"/>
          <p:cNvSpPr>
            <a:spLocks noChangeArrowheads="1"/>
          </p:cNvSpPr>
          <p:nvPr/>
        </p:nvSpPr>
        <p:spPr bwMode="auto">
          <a:xfrm>
            <a:off x="1676400" y="5637213"/>
            <a:ext cx="1181100" cy="88900"/>
          </a:xfrm>
          <a:prstGeom prst="leftArrow">
            <a:avLst>
              <a:gd name="adj1" fmla="val 50000"/>
              <a:gd name="adj2" fmla="val 332143"/>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8931" name="Text Box 36"/>
          <p:cNvSpPr txBox="1">
            <a:spLocks noChangeArrowheads="1"/>
          </p:cNvSpPr>
          <p:nvPr/>
        </p:nvSpPr>
        <p:spPr bwMode="auto">
          <a:xfrm>
            <a:off x="4851400" y="3810000"/>
            <a:ext cx="205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5.  Chest strap should be mid to lower area of the chest.  This strap holds you in the harness in case of a fall.</a:t>
            </a:r>
          </a:p>
        </p:txBody>
      </p:sp>
      <p:sp>
        <p:nvSpPr>
          <p:cNvPr id="38932" name="AutoShape 37"/>
          <p:cNvSpPr>
            <a:spLocks noChangeArrowheads="1"/>
          </p:cNvSpPr>
          <p:nvPr/>
        </p:nvSpPr>
        <p:spPr bwMode="auto">
          <a:xfrm>
            <a:off x="5257800" y="5105400"/>
            <a:ext cx="1181100" cy="76200"/>
          </a:xfrm>
          <a:prstGeom prst="leftArrow">
            <a:avLst>
              <a:gd name="adj1" fmla="val 50000"/>
              <a:gd name="adj2" fmla="val 387500"/>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8933" name="Text Box 38"/>
          <p:cNvSpPr txBox="1">
            <a:spLocks noChangeArrowheads="1"/>
          </p:cNvSpPr>
          <p:nvPr/>
        </p:nvSpPr>
        <p:spPr bwMode="auto">
          <a:xfrm>
            <a:off x="4851400" y="5287963"/>
            <a:ext cx="2095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6.  Complete adjustment of harness by tightening the shoulder straps.  Not to tight as to restrict movement.  SNUG! </a:t>
            </a:r>
          </a:p>
        </p:txBody>
      </p:sp>
      <p:sp>
        <p:nvSpPr>
          <p:cNvPr id="38934" name="AutoShape 39"/>
          <p:cNvSpPr>
            <a:spLocks noChangeArrowheads="1"/>
          </p:cNvSpPr>
          <p:nvPr/>
        </p:nvSpPr>
        <p:spPr bwMode="auto">
          <a:xfrm>
            <a:off x="6477000" y="5897563"/>
            <a:ext cx="685800" cy="46037"/>
          </a:xfrm>
          <a:prstGeom prst="rightArrow">
            <a:avLst>
              <a:gd name="adj1" fmla="val 50000"/>
              <a:gd name="adj2" fmla="val 439798"/>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8935" name="Text Box 12"/>
          <p:cNvSpPr txBox="1">
            <a:spLocks noChangeArrowheads="1"/>
          </p:cNvSpPr>
          <p:nvPr/>
        </p:nvSpPr>
        <p:spPr bwMode="auto">
          <a:xfrm>
            <a:off x="1423988" y="3935413"/>
            <a:ext cx="184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000099"/>
                </a:solidFill>
                <a:latin typeface="Calibri" pitchFamily="34" charset="0"/>
              </a:rPr>
              <a:t>4</a:t>
            </a:r>
          </a:p>
        </p:txBody>
      </p:sp>
      <p:sp>
        <p:nvSpPr>
          <p:cNvPr id="38936" name="Slide Number Placeholder 9"/>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456B60B-3BCD-429B-9407-9AE1AA4B7908}" type="slidenum">
              <a:rPr lang="en-US" sz="1100" smtClean="0"/>
              <a:pPr eaLnBrk="1" hangingPunct="1"/>
              <a:t>33</a:t>
            </a:fld>
            <a:endParaRPr lang="en-US" sz="11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p:cNvPicPr preferRelativeResize="0">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175" y="1743075"/>
            <a:ext cx="5838825" cy="427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939" name="Rectangle 3"/>
          <p:cNvSpPr>
            <a:spLocks noChangeArrowheads="1"/>
          </p:cNvSpPr>
          <p:nvPr/>
        </p:nvSpPr>
        <p:spPr bwMode="auto">
          <a:xfrm>
            <a:off x="457200" y="228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br>
              <a:rPr lang="en-US" sz="4400" b="1">
                <a:solidFill>
                  <a:srgbClr val="FFFF00"/>
                </a:solidFill>
                <a:latin typeface="Calibri" pitchFamily="34" charset="0"/>
              </a:rPr>
            </a:br>
            <a:r>
              <a:rPr lang="en-US" sz="4400" b="1">
                <a:latin typeface="Calibri" pitchFamily="34" charset="0"/>
              </a:rPr>
              <a:t>Full Body Harness- </a:t>
            </a:r>
            <a:r>
              <a:rPr lang="en-US" sz="4400" b="1">
                <a:solidFill>
                  <a:srgbClr val="00B050"/>
                </a:solidFill>
                <a:latin typeface="Calibri" pitchFamily="34" charset="0"/>
              </a:rPr>
              <a:t>Right</a:t>
            </a:r>
            <a:r>
              <a:rPr lang="en-US" sz="4400" b="1">
                <a:latin typeface="Calibri" pitchFamily="34" charset="0"/>
              </a:rPr>
              <a:t> vs. </a:t>
            </a:r>
            <a:r>
              <a:rPr lang="en-US" sz="4400" b="1">
                <a:solidFill>
                  <a:srgbClr val="FFC000"/>
                </a:solidFill>
                <a:latin typeface="Calibri" pitchFamily="34" charset="0"/>
              </a:rPr>
              <a:t>Wrong</a:t>
            </a:r>
          </a:p>
        </p:txBody>
      </p:sp>
      <p:sp>
        <p:nvSpPr>
          <p:cNvPr id="39940" name="Text Box 4"/>
          <p:cNvSpPr txBox="1">
            <a:spLocks noChangeArrowheads="1"/>
          </p:cNvSpPr>
          <p:nvPr/>
        </p:nvSpPr>
        <p:spPr bwMode="auto">
          <a:xfrm>
            <a:off x="2514600" y="6096000"/>
            <a:ext cx="497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Which worker is wearing the harness correctly?</a:t>
            </a:r>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7" name="Slide Number Placeholder 9"/>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29172D74-107C-48D7-AE00-1AA237E0422E}" type="slidenum">
              <a:rPr lang="en-US" sz="1200">
                <a:solidFill>
                  <a:schemeClr val="tx1">
                    <a:tint val="75000"/>
                  </a:schemeClr>
                </a:solidFill>
                <a:latin typeface="+mn-lt"/>
                <a:cs typeface="+mn-cs"/>
              </a:rPr>
              <a:pPr algn="r" fontAlgn="auto">
                <a:spcBef>
                  <a:spcPts val="0"/>
                </a:spcBef>
                <a:spcAft>
                  <a:spcPts val="0"/>
                </a:spcAft>
                <a:defRPr/>
              </a:pPr>
              <a:t>34</a:t>
            </a:fld>
            <a:endParaRPr lang="en-US"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457200" y="228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r>
              <a:rPr lang="en-US" sz="4400" b="1">
                <a:solidFill>
                  <a:schemeClr val="accent2"/>
                </a:solidFill>
                <a:latin typeface="Calibri" pitchFamily="34" charset="0"/>
              </a:rPr>
              <a:t/>
            </a:r>
            <a:br>
              <a:rPr lang="en-US" sz="4400" b="1">
                <a:solidFill>
                  <a:schemeClr val="accent2"/>
                </a:solidFill>
                <a:latin typeface="Calibri" pitchFamily="34" charset="0"/>
              </a:rPr>
            </a:br>
            <a:r>
              <a:rPr lang="en-US" sz="4400" b="1">
                <a:latin typeface="Calibri" pitchFamily="34" charset="0"/>
              </a:rPr>
              <a:t>Full Body Harness</a:t>
            </a:r>
          </a:p>
        </p:txBody>
      </p:sp>
      <p:grpSp>
        <p:nvGrpSpPr>
          <p:cNvPr id="40963" name="Group 10"/>
          <p:cNvGrpSpPr>
            <a:grpSpLocks/>
          </p:cNvGrpSpPr>
          <p:nvPr/>
        </p:nvGrpSpPr>
        <p:grpSpPr bwMode="auto">
          <a:xfrm>
            <a:off x="1628775" y="1533525"/>
            <a:ext cx="5838825" cy="4276725"/>
            <a:chOff x="1026" y="966"/>
            <a:chExt cx="3678" cy="2694"/>
          </a:xfrm>
        </p:grpSpPr>
        <p:pic>
          <p:nvPicPr>
            <p:cNvPr id="52229" name="Picture 2"/>
            <p:cNvPicPr preferRelativeResize="0">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26" y="966"/>
              <a:ext cx="3678" cy="2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0967" name="Group 6"/>
            <p:cNvGrpSpPr>
              <a:grpSpLocks/>
            </p:cNvGrpSpPr>
            <p:nvPr/>
          </p:nvGrpSpPr>
          <p:grpSpPr bwMode="auto">
            <a:xfrm>
              <a:off x="1440" y="2016"/>
              <a:ext cx="1152" cy="1200"/>
              <a:chOff x="1296" y="1584"/>
              <a:chExt cx="1152" cy="1200"/>
            </a:xfrm>
          </p:grpSpPr>
          <p:sp>
            <p:nvSpPr>
              <p:cNvPr id="40968" name="Oval 7"/>
              <p:cNvSpPr>
                <a:spLocks noChangeArrowheads="1"/>
              </p:cNvSpPr>
              <p:nvPr/>
            </p:nvSpPr>
            <p:spPr bwMode="auto">
              <a:xfrm>
                <a:off x="1296" y="1584"/>
                <a:ext cx="1152" cy="120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40969" name="Line 8"/>
              <p:cNvSpPr>
                <a:spLocks noChangeShapeType="1"/>
              </p:cNvSpPr>
              <p:nvPr/>
            </p:nvSpPr>
            <p:spPr bwMode="auto">
              <a:xfrm flipH="1">
                <a:off x="1488" y="1776"/>
                <a:ext cx="816" cy="81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9"/>
              <p:cNvSpPr>
                <a:spLocks noChangeShapeType="1"/>
              </p:cNvSpPr>
              <p:nvPr/>
            </p:nvSpPr>
            <p:spPr bwMode="auto">
              <a:xfrm>
                <a:off x="1488" y="1728"/>
                <a:ext cx="816" cy="864"/>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1" name="Slide Number Placeholder 9"/>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0083761D-8A26-44EA-8CD1-8EB0A86C4CC0}" type="slidenum">
              <a:rPr lang="en-US" sz="1200">
                <a:solidFill>
                  <a:schemeClr val="tx1">
                    <a:tint val="75000"/>
                  </a:schemeClr>
                </a:solidFill>
                <a:latin typeface="+mn-lt"/>
                <a:cs typeface="+mn-cs"/>
              </a:rPr>
              <a:pPr algn="r" fontAlgn="auto">
                <a:spcBef>
                  <a:spcPts val="0"/>
                </a:spcBef>
                <a:spcAft>
                  <a:spcPts val="0"/>
                </a:spcAft>
                <a:defRPr/>
              </a:pPr>
              <a:t>35</a:t>
            </a:fld>
            <a:endParaRPr lang="en-US"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1371600"/>
            <a:ext cx="5715000" cy="4267200"/>
          </a:xfrm>
          <a:prstGeom prst="rect">
            <a:avLst/>
          </a:prstGeom>
        </p:spPr>
        <p:txBody>
          <a:bodyPr>
            <a:normAutofit/>
          </a:bodyPr>
          <a:lstStyle/>
          <a:p>
            <a:pPr marL="400050" indent="-400050" algn="just" fontAlgn="auto">
              <a:spcBef>
                <a:spcPct val="20000"/>
              </a:spcBef>
              <a:spcAft>
                <a:spcPts val="0"/>
              </a:spcAft>
              <a:buFont typeface="Arial" pitchFamily="34" charset="0"/>
              <a:buChar char="•"/>
              <a:defRPr/>
            </a:pPr>
            <a:r>
              <a:rPr lang="en-US" sz="4000" b="1" dirty="0">
                <a:solidFill>
                  <a:srgbClr val="FFFF00"/>
                </a:solidFill>
                <a:latin typeface="+mj-lt"/>
                <a:cs typeface="Times New Roman" pitchFamily="18" charset="0"/>
              </a:rPr>
              <a:t>Once a Personal Fall Arrest System has been used in a fall, it must be removed from service right away.</a:t>
            </a:r>
          </a:p>
          <a:p>
            <a:pPr marL="400050" indent="-400050" algn="just" fontAlgn="auto">
              <a:spcBef>
                <a:spcPct val="20000"/>
              </a:spcBef>
              <a:spcAft>
                <a:spcPts val="0"/>
              </a:spcAft>
              <a:buFont typeface="+mj-lt"/>
              <a:buAutoNum type="romanUcPeriod"/>
              <a:defRPr/>
            </a:pPr>
            <a:endParaRPr lang="es-ES" dirty="0">
              <a:latin typeface="+mj-lt"/>
              <a:cs typeface="+mn-cs"/>
            </a:endParaRPr>
          </a:p>
          <a:p>
            <a:pPr marL="342900" indent="-342900" algn="just" fontAlgn="auto">
              <a:spcBef>
                <a:spcPct val="20000"/>
              </a:spcBef>
              <a:spcAft>
                <a:spcPts val="0"/>
              </a:spcAft>
              <a:buFont typeface="Arial" pitchFamily="34" charset="0"/>
              <a:buChar char="•"/>
              <a:defRPr/>
            </a:pPr>
            <a:endParaRPr lang="es-ES" dirty="0">
              <a:latin typeface="+mj-lt"/>
              <a:cs typeface="+mn-cs"/>
            </a:endParaRPr>
          </a:p>
          <a:p>
            <a:pPr marL="571500" indent="-571500" algn="just" fontAlgn="auto">
              <a:spcBef>
                <a:spcPct val="20000"/>
              </a:spcBef>
              <a:spcAft>
                <a:spcPts val="0"/>
              </a:spcAft>
              <a:buFont typeface="+mj-lt"/>
              <a:buAutoNum type="romanUcPeriod"/>
              <a:defRPr/>
            </a:pPr>
            <a:endParaRPr lang="es-ES" sz="3200" dirty="0">
              <a:latin typeface="+mj-lt"/>
              <a:cs typeface="+mn-cs"/>
            </a:endParaRPr>
          </a:p>
        </p:txBody>
      </p:sp>
      <p:sp>
        <p:nvSpPr>
          <p:cNvPr id="41987" name="Rectangle 3"/>
          <p:cNvSpPr>
            <a:spLocks noChangeArrowheads="1"/>
          </p:cNvSpPr>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latin typeface="Calibri" pitchFamily="34" charset="0"/>
              </a:rPr>
              <a:t>Full Body Harness</a:t>
            </a:r>
          </a:p>
        </p:txBody>
      </p:sp>
      <p:pic>
        <p:nvPicPr>
          <p:cNvPr id="8" name="Picture 7" descr="suspension-trauma-safety-strap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48400" y="457200"/>
            <a:ext cx="2514600" cy="593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41990"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843396-A2C6-4498-A2D8-4A5B6B31F0D4}" type="slidenum">
              <a:rPr lang="en-US" sz="1100"/>
              <a:pPr algn="r" eaLnBrk="1" hangingPunct="1"/>
              <a:t>36</a:t>
            </a:fld>
            <a:endParaRPr lang="en-US" sz="11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ChangeArrowheads="1"/>
          </p:cNvSpPr>
          <p:nvPr/>
        </p:nvSpPr>
        <p:spPr bwMode="auto">
          <a:xfrm>
            <a:off x="457200" y="228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r>
              <a:rPr lang="en-US" sz="4400" b="1">
                <a:solidFill>
                  <a:schemeClr val="accent2"/>
                </a:solidFill>
                <a:latin typeface="Calibri" pitchFamily="34" charset="0"/>
              </a:rPr>
              <a:t/>
            </a:r>
            <a:br>
              <a:rPr lang="en-US" sz="4400" b="1">
                <a:solidFill>
                  <a:schemeClr val="accent2"/>
                </a:solidFill>
                <a:latin typeface="Calibri" pitchFamily="34" charset="0"/>
              </a:rPr>
            </a:br>
            <a:r>
              <a:rPr lang="en-US" sz="4400" b="1">
                <a:latin typeface="Calibri" pitchFamily="34" charset="0"/>
              </a:rPr>
              <a:t>Connector/Lanyard</a:t>
            </a:r>
          </a:p>
        </p:txBody>
      </p:sp>
      <p:sp>
        <p:nvSpPr>
          <p:cNvPr id="43011"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DFFA9E-6B7B-41F4-9F95-31BA60E13859}" type="slidenum">
              <a:rPr lang="en-US" smtClean="0"/>
              <a:pPr eaLnBrk="1" hangingPunct="1"/>
              <a:t>37</a:t>
            </a:fld>
            <a:endParaRPr lang="en-US" smtClean="0"/>
          </a:p>
        </p:txBody>
      </p:sp>
      <p:pic>
        <p:nvPicPr>
          <p:cNvPr id="5" name="Picture 1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1595054"/>
            <a:ext cx="7596188" cy="44247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3013" name="Main" descr="http://www.airgas.com/CachedImages/0000006/t047_r15026_v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186238"/>
            <a:ext cx="19986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Main" descr="http://www.airgas.com/CachedImages/0000006/t047_r06419_v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3400" y="1595438"/>
            <a:ext cx="762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06925" y="3851275"/>
            <a:ext cx="3241675" cy="300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035" name="Rectangle 5"/>
          <p:cNvSpPr>
            <a:spLocks noChangeArrowheads="1"/>
          </p:cNvSpPr>
          <p:nvPr/>
        </p:nvSpPr>
        <p:spPr bwMode="auto">
          <a:xfrm>
            <a:off x="457200" y="228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r>
              <a:rPr lang="en-US" sz="4400" b="1">
                <a:solidFill>
                  <a:schemeClr val="accent2"/>
                </a:solidFill>
                <a:latin typeface="Calibri" pitchFamily="34" charset="0"/>
              </a:rPr>
              <a:t/>
            </a:r>
            <a:br>
              <a:rPr lang="en-US" sz="4400" b="1">
                <a:solidFill>
                  <a:schemeClr val="accent2"/>
                </a:solidFill>
                <a:latin typeface="Calibri" pitchFamily="34" charset="0"/>
              </a:rPr>
            </a:br>
            <a:r>
              <a:rPr lang="en-US" sz="4400" b="1">
                <a:latin typeface="Calibri" pitchFamily="34" charset="0"/>
              </a:rPr>
              <a:t>Connector/Lanyards</a:t>
            </a:r>
          </a:p>
        </p:txBody>
      </p:sp>
      <p:pic>
        <p:nvPicPr>
          <p:cNvPr id="55300" name="Picture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86400" y="1143000"/>
            <a:ext cx="3429000" cy="3051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037" name="Rectangle 6"/>
          <p:cNvSpPr>
            <a:spLocks noChangeArrowheads="1"/>
          </p:cNvSpPr>
          <p:nvPr/>
        </p:nvSpPr>
        <p:spPr bwMode="auto">
          <a:xfrm>
            <a:off x="152400" y="1676400"/>
            <a:ext cx="8382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800" b="1" u="sng">
                <a:latin typeface="Calibri" pitchFamily="34" charset="0"/>
              </a:rPr>
              <a:t>Inspect it every time you use it.  </a:t>
            </a:r>
          </a:p>
          <a:p>
            <a:pPr>
              <a:lnSpc>
                <a:spcPct val="90000"/>
              </a:lnSpc>
            </a:pPr>
            <a:endParaRPr lang="en-US" sz="2800" b="1">
              <a:latin typeface="Calibri" pitchFamily="34" charset="0"/>
            </a:endParaRPr>
          </a:p>
          <a:p>
            <a:pPr>
              <a:lnSpc>
                <a:spcPct val="90000"/>
              </a:lnSpc>
            </a:pPr>
            <a:r>
              <a:rPr lang="en-US" sz="2800" b="1">
                <a:latin typeface="Calibri" pitchFamily="34" charset="0"/>
              </a:rPr>
              <a:t>There shouldn’t be:</a:t>
            </a:r>
          </a:p>
          <a:p>
            <a:pPr>
              <a:lnSpc>
                <a:spcPct val="90000"/>
              </a:lnSpc>
            </a:pPr>
            <a:endParaRPr lang="en-US" sz="2800" b="1">
              <a:latin typeface="Calibri" pitchFamily="34" charset="0"/>
            </a:endParaRPr>
          </a:p>
          <a:p>
            <a:pPr>
              <a:lnSpc>
                <a:spcPct val="90000"/>
              </a:lnSpc>
              <a:buFont typeface="Arial" pitchFamily="34" charset="0"/>
              <a:buChar char="•"/>
            </a:pPr>
            <a:r>
              <a:rPr lang="en-US" sz="2800" b="1">
                <a:latin typeface="Calibri" pitchFamily="34" charset="0"/>
              </a:rPr>
              <a:t>Cracks or tears in the lines</a:t>
            </a:r>
          </a:p>
          <a:p>
            <a:pPr>
              <a:lnSpc>
                <a:spcPct val="90000"/>
              </a:lnSpc>
              <a:buFont typeface="Arial" pitchFamily="34" charset="0"/>
              <a:buChar char="•"/>
            </a:pPr>
            <a:r>
              <a:rPr lang="en-US" sz="2800" b="1">
                <a:latin typeface="Calibri" pitchFamily="34" charset="0"/>
              </a:rPr>
              <a:t>Ripped stitches</a:t>
            </a:r>
          </a:p>
          <a:p>
            <a:pPr>
              <a:lnSpc>
                <a:spcPct val="90000"/>
              </a:lnSpc>
              <a:buFont typeface="Arial" pitchFamily="34" charset="0"/>
              <a:buChar char="•"/>
            </a:pPr>
            <a:r>
              <a:rPr lang="en-US" sz="2800" b="1">
                <a:latin typeface="Calibri" pitchFamily="34" charset="0"/>
              </a:rPr>
              <a:t>Alteration of the equipment</a:t>
            </a:r>
          </a:p>
          <a:p>
            <a:pPr>
              <a:lnSpc>
                <a:spcPct val="90000"/>
              </a:lnSpc>
              <a:buFont typeface="Arial" pitchFamily="34" charset="0"/>
              <a:buChar char="•"/>
            </a:pPr>
            <a:r>
              <a:rPr lang="en-US" sz="2800" b="1">
                <a:latin typeface="Calibri" pitchFamily="34" charset="0"/>
              </a:rPr>
              <a:t>Burrs on the metal</a:t>
            </a:r>
          </a:p>
        </p:txBody>
      </p:sp>
      <p:sp>
        <p:nvSpPr>
          <p:cNvPr id="44038"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9D739B1-6C95-440D-BF37-3A48003A4130}" type="slidenum">
              <a:rPr lang="en-US" smtClean="0"/>
              <a:pPr eaLnBrk="1" hangingPunct="1"/>
              <a:t>38</a:t>
            </a:fld>
            <a:endParaRPr lang="en-US" smtClean="0"/>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800600" y="1828800"/>
            <a:ext cx="4343400" cy="34290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buSzPct val="80000"/>
              <a:buFont typeface="Wingdings" pitchFamily="2" charset="2"/>
              <a:buChar char="§"/>
              <a:defRPr/>
            </a:pPr>
            <a:r>
              <a:rPr lang="en-US" sz="3600" dirty="0">
                <a:latin typeface="+mj-lt"/>
                <a:cs typeface="Times New Roman" pitchFamily="18" charset="0"/>
              </a:rPr>
              <a:t>Each worker must be attached to a separate vertical lifeline, except during the construction of an elevator shaft</a:t>
            </a:r>
          </a:p>
        </p:txBody>
      </p:sp>
      <p:sp>
        <p:nvSpPr>
          <p:cNvPr id="45059" name="Text Box 10"/>
          <p:cNvSpPr txBox="1">
            <a:spLocks noChangeArrowheads="1"/>
          </p:cNvSpPr>
          <p:nvPr/>
        </p:nvSpPr>
        <p:spPr bwMode="auto">
          <a:xfrm>
            <a:off x="5029200" y="57150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000">
              <a:solidFill>
                <a:srgbClr val="FFFF00"/>
              </a:solidFill>
              <a:latin typeface="Times New Roman" pitchFamily="18" charset="0"/>
            </a:endParaRPr>
          </a:p>
        </p:txBody>
      </p:sp>
      <p:sp>
        <p:nvSpPr>
          <p:cNvPr id="45060" name="Slide Number Placeholder 6"/>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22CC08-2A63-4941-AF54-0B6BDBC305F8}" type="slidenum">
              <a:rPr lang="en-US" smtClean="0"/>
              <a:pPr eaLnBrk="1" hangingPunct="1"/>
              <a:t>39</a:t>
            </a:fld>
            <a:endParaRPr lang="en-US" smtClean="0"/>
          </a:p>
        </p:txBody>
      </p:sp>
      <p:sp>
        <p:nvSpPr>
          <p:cNvPr id="45061" name="Rectangle 5"/>
          <p:cNvSpPr>
            <a:spLocks noChangeArrowheads="1"/>
          </p:cNvSpPr>
          <p:nvPr/>
        </p:nvSpPr>
        <p:spPr bwMode="auto">
          <a:xfrm>
            <a:off x="457200" y="228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r>
              <a:rPr lang="en-US" sz="4400" b="1">
                <a:solidFill>
                  <a:schemeClr val="accent2"/>
                </a:solidFill>
                <a:latin typeface="Calibri" pitchFamily="34" charset="0"/>
              </a:rPr>
              <a:t/>
            </a:r>
            <a:br>
              <a:rPr lang="en-US" sz="4400" b="1">
                <a:solidFill>
                  <a:schemeClr val="accent2"/>
                </a:solidFill>
                <a:latin typeface="Calibri" pitchFamily="34" charset="0"/>
              </a:rPr>
            </a:br>
            <a:r>
              <a:rPr lang="en-US" sz="4400" b="1">
                <a:latin typeface="Calibri" pitchFamily="34" charset="0"/>
              </a:rPr>
              <a:t>Vertical Lifelines/lanyards</a:t>
            </a:r>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45063" name="AutoShape 10" descr="data:image/jpeg;base64,/9j/4AAQSkZJRgABAQAAAQABAAD/2wCEAAkGBhQSERQSExQVFRUVFRgYFxgYFxwXGBgXGhQYGBQYGRcXHCYeGB0jGRQXHy8gIycpLCwsFR4xNTAqNSYrLCkBCQoKDgwOGg8PGiklHSQsKiopKSwsKSwsLCwpLCwsKSksLCwsKSkpLCksLCkpLCwsLCwsKSwpLCksLCksLCwsLP/AABEIAOYA3AMBIgACEQEDEQH/xAAcAAABBQEBAQAAAAAAAAAAAAAGAAMEBQcBAgj/xABBEAABAwIDBQYDBgUCBQUAAAABAgMRACEEEjEFBkFRYRMicYGRoQcysSNCUnLB0RRiouHwFTMIU4KS8SRDY7LC/8QAGgEAAgMBAQAAAAAAAAAAAAAAAAMBAgQFBv/EACwRAAICAQQABgEDBQEAAAAAAAABAhEDBBIhMQUTIjJBUWEjcbFigaHw8UL/2gAMAwEAAhEDEQA/AMNp/C4goWlY1SQR5GmK6KAXBthf7VpDsiFIBJNgBF71m++2CyP5vxDXgSOIor3Dx3a4NTKoOQxBE2mU+EVH27hw8heYZglVuB5Eg+VZ01GR3skZZ8FqqStfZnFKp+P2Wpu47yefLoRwNX2ytxVOAKdVkBEjnB01p7ddnGx4p5HtiuSl3fEvASRY6flNTsJ86fzCvOzcAWMYptWqAsf02+tdwqQVpHM1N8MmKadBE18yqde0qK2rKozJHPl4/vUjETAjiR6an2peP2jMvvB4jvK8TRxuGntMLtDD/iYzjxTb9aCCe8r8x+tGPwtc/wDW9mTZxpxH9NvpWl+0QzLxh1G8WqRhcLMgn+x5zT2KBaeWgz3VqF+hIvR98JNz0YzFFxwS0yAop5qPyp6p41QrQ5ub8GHsUkPKKWmlXSVCVEdE8utE+J/4e0JSSziTm4BSO74WNa81AAAEAWAGlewqq2B8pbz7p4jBOht5ISRMK1SpPIK4p+lDmIw4FxIEwRxSeRr6z3u2GzjMOtl0C4OVXFKosoV8q7QJadW2oCUqKTyIBiD9QansBpKQQEz+QngeKVU2vvDKbKTYT/8AU/pTC1wbGQf8HnXhx6YnXnQBJaxBEK4ixHMcj5V5ceBEcvl8OKTUdtXA8a8qFAD6sUTE8BE9OVMldeaVQQKa6k1yuUAeiKLdk4gKaTmMEW/Y0IzUphawLAkVZSa6CrIldrldFVAKNwtoKRiMgIHaJIvpOo8KNMThYSUHhafH+/0rLNn4stuIcH3VA/vWv4xQWEr4LSD7VmzKuT0HhU90XjZnaNp5Vlt2ygcubUHoofrRls3bAWEoWAkxAPAjhBoM3zwOV0OcFj+oa0zsLaSoDOXMVLGW+nMD29KY1uiY4ZJafO4hRvFs3Lim3gIzNqCvzBJj1FDuDH2ifzCjrHN9qhybqQiE9SE979vKgbADvo8amDuLK6mDjltrvkvUfOa6pBzHKJgacJI4eUetcSe+adQruFUXur9vaKMXtM+f3FE61lIP4iT7wf1q73GxYax+HWf+YAY/mtQ7gccG3peHyqnLqCJmKtEbUSrEB5tPZpzpKU8kggC/gJ9a0RfAlvkjb9bNKdpYhkC5eOX/AKr0ebpbxI2LhSkpL7rigVZTlQm1kybq8aGPjI2UbS7VMgOtocBHPofSqDB4x7FrQhahAMlUdL1R8ERVujQNof8AEFigYbwzSBwJlVRk/HPaBmQyk8i3w86rX9mNuKAiyB3YgXGlzVNtZ1xtST/uBIyLI7wKjcXjWqRmmx0sO1NhKfjzjR3XGcOseBTbxFAO8+LQ6+p5Fu075TrlJ1TPGvW0sC5IdLasvVJAqvxjmZRUEBAOgTppTGjMR6VKkaqAhXtfOvFe2+XOgDypVea6RXpKCeH+aUAeKVSGsIpRI4gG3ExwAr0yynMAo2PEf5zoAjCrzY+NCW4M6n0tVTicOUKKeX+Cr/BbCzNIUZ7yZ9zHtQSgZpV0iuUEHQa1bc7HdtggMwC2gUgkZgCPlkeFZRRl8OtphDq2lEAOC0/iH9j7VSa4NmjntyU3SfHBbbz7ND7fz99ASSTYHUZiOFxQdgc+FxLalp+VQPQjoeNaO2yCFlX3gQLaiYT+9CKXEqKmF/dMZVWMjilXCqY5WqZs1uHy5xnEOcMzlCTrrPUK1+tBmJwXZYoo4ZpHgbiiXZWNSW0tz3kiL6kDT2gVE3gwkqaeA+9kV5XHtS8fpbizXqks2GOSPwVrtyQPvQPU39qmkVESJd/KPc/2qwaYUswlJUTwAmnY/acfM/UCmKwqVLUSNFGubKYcW52CUFStEka8xPTrRrsfcB1xa1PAtAGQFWKifoKvtn7KGEJUllClERmQpRXHK9q2Rg2Yp5UnwObw7nIxbeDcfzS2yELCVBJMQNSDyp/Y+7uFw/8AssjTVfeUZ11q17QuYUK7NQUhcZVd0weNzFVaAubx5GadjxRoz5Jsn/wjCRH8MAD/APHP0NesMGEJyoZQALkJTcdcpvXrDu87ev6064lKvmg/WreXFfAp5JfZWbR7N9KkzA0iNPEG4rEN4Nkqwz62V6TKSLgg6EVvLmzQb5z/ANQn3196zz4hbEJdhx1KU5MzcjUyQpOb9DzpOaPHBs01T9K938mZrRFcirBxgtGFix0Oog8jUd8QOYrKNlFxdMbbw88QKcaZE3mRw+sU0h0jSvRWVRa40ipIH3W0jwULGvDGJy9RoRzHKvQZMQogcQOM+ApvOgaAq8bD0FADqnpIKZzJ0I1I4eYrjomSqEzeOvGw0phWIPCw5C1Nmgglsvd5OUSqYk36aVo7TQSABwAFAO7+DC3ReCkhXOb0d9qrkD1mrwpg18mcF/N84vzFj5868OYYgSLjnTisYFfOJ6iyv71dt9mvCtIaI7dDilLUbQiBlF9RM2pdk0DVT9jYzsn23DolQnw0PsakdmwVgOKjmUC08iDp4ikWGFWSHETZKiQpJPXlUMmNp2jU8Y1yjKRaLCs+35weV5Lw0cTePxCx/SjfYTpdwTZN1t/Zq4mU2HqIPnTG2dgJfbyOKyBKswV80Qnvg8rR61mj6ZnotSln0ya7A3dzHLdPZnMVADIUiTM8TwFay1u0VtpS/lkhNkxJUBYlWg60JbLfbaSkJShLIbIISApb0/MVm2nAVMc2w223nQhUT3cyzF+QmAK3wwp8yPPPPkitkWEGE3LYbUVLzKJOhPdB+pFXRwjYEJiSI7ojLy04zQts7fRlSIUS2uOIlJ6TqKqFb+Otk9mcyevD+1PioR6MsvMl7gmxGJxQlIBX/MYFRy9iwO8tpA/MKF8Xv5iXOKR4CqTF7QcdPeWSeppnmIhYpPs0zY+0M7eJaU72qg12kJ7oGWbA8zVRsjaLrxzqQGmvujieZk3PjQ/8MtqAbTDJ/wDcStsk8yLWruGQ8vGLaUtR7NSrEwYSdB7WqkMlyLSx8GiYZaYsSfO1SI/yapMFixpOnP8AvVql7pWhoyUTEEih3f8A2eHcO2s6tupPkTBFXzTlUO9DocSWj8oHejn/AGrNnmoxdnR8O0ss+ZRXxywG2pspDjqmAkCEdomDGZETI6jkORoMcwRQSlZCY569LCjvB7MdwrrZWAtuJbWTJSkz3TNDG9TClFD+UDMmFR+IHXzFYIuuGbs8ZZW5rmu/xRTqCE6Aq8bD0rw5iVafKOQt/em0q4GvKk0wxHo2Os112JkaG/703XsXHh/hqCDilSeArhM16DRiYpFvS+tAFlu27Dw6gj9f0o+aEyev6Cs72OoB5Bm8/W1aAwvugjiJq0HTLNXEy+vaVkXBivFKqlSc3jUq/wB1ObqLK9eNSMNhkzmS4MnEH5onTLx8aqq6FVBKZqe5D5ZxD+FWQVWXrmSeBjyKf+2rBbKUlSEpyIJVIBJHesSZ14elZ5uvt7s8U0ty8KCVKm+U90zztWpY1qFk8x78aRltPg73h2zJFqS5XRlGKw7jC1pBskm3Sf2o13ZwOHfwiu2U4hxJGUpuDPDKRHnVNvZhsi+0AJC0iSflSQYJMcTHvUTYu3Fpsm9/l1njaKbulXpMSxwjlcZrgvX93Upbz51EBUERoD8p/wA5VF/gG5AlRJ+gFEmAWl9lUWzd0g/iiUkH19aGWge0VPAZf1J9/aqRnJrll9Vixxknj6ZXvC6gNAaaYNe3j31RzrjJma1Js57IOzccWdoNuj7jyT5SJrZNq7PQh58qT9m6UuEj5khQEOJVqMqhcVhmPcIcWBa//itz/wBRCsJg8V8x7Lvj8aQMrqetr+Rq2N1IRlXBDXiV4cj+JR2jZ0fQJlPDtBz61bMMpKQ40srQdCCCPA1DD4ZIbWo9g7/su/gm4bVwjkTwqO9gTh15grsc33wM2Hc6OI+4eorZZkqy0xOMyJKjqOHXhVAEdo4lKlRmNz7n2r1j8cSQk5Bl1yEqSTzBPCu4PBfM44kgEQjw1Kh/nCsL/Xy7V0j1OKK8O0TyP3z6/wB/HZJ3heSlm6UlYskHiCmxA8KDd78CEJEfKtsHTRQAmrzbmOIYKSMzja09mrx0PUcKrt5UqVghnBC0AT6d7ThTM2Hdu/szk6TUSxNfTtMzADrTiQBqZB5U1FKKziR1wATFwdDXGnoPnXEjga5lA18qCTqlEGxrwacKpTpfnXguWA5UEHtqQpJ6j61pGEWMtZpnPPSjrAYr7NJ5pB9hUN0Ngr4AKlXaUVIo5SpUqAPSTWzbGx/8RhGnNVZQFeKe6fpPnWMCtA+Ge0pDjB55x52V9BS8itG/QZfLy/uWW9CFDDrKeQVB5SMw+lZwh1RXKBB1hPvWwY7CZhHAgi8SUkGSBxisfxbCmXVJuChRH7VGLqh3iEVvU0H27LRDCSRcnMf/AMiD4VJ2lhQlwkABKhmTyE6+81D3Rx/bMd4ypBg+B0q0xwlrT5D4d0/rM1nTak0zo5McMmlUo/C/6B+IHfV+alhRJgX6VO/03O4olaG0AjMpRjKD01J6CrPZu3MNgl5mUqfzAgrVCct/uJvrFdOCtHnJz+F2V+yPhu/inStf2LWYd5XzHScqf1NH+w20tbPLZuMK+pN9csxJ8QfChnaHxIUQexbyknVRzCOccDT+4GKViP41lZJLzKl3vK0ydPIUyox5QpKUrsI8K2lAVh3YUwsSgn8Bvl6FJNulVm0drHBpLKHQ8lYOTNdSByVwUOXGh1zeNZZS1lkotmmZjpwI51TvYhUgHVR48uZpWbN/5h2dHRaJR/Wze1f5CLZuIB7xywmLKMBV9JGn0q9xu0lIFk5W1GCDfs1/dnmk2uKGtvbNOFWpkOKUlMHQDMFJHjVCxtnKrK8p7s8uU5YUcvAQqBrV8KWKP5Fa7Uy1eTc+l0g1dYS632yfuE9og6psYtym4qFhNqpxDHYO90qRlSuOA+vjQ2ja4Sv7F5as6FBaVJywALaEg8KZd3zUplLC2kQhMJULKHMzV1li27ETTeKKX2/4RA3s3bVgng2VBYUgLSoWkHzNwRVGTVxtTafaNtoVJKSYMyQkgW8Jn1qqcbjwPGs0kr4Fq/k8V6SrgdK8V2qkjiU3jnTZFekL4GvTyePOgBsUX7H7zKDyEehoQok3fxgS1BMd4/pUMvB0xlzZSFG3d8KrXNmLClJAmL+I5irxsi1PKbuFcRMHoeFXos4oElNkGCIrkUSrQlRggHxqM9sJJ+Ux43FQ0VcSjq53T2j2OKbUbAnKfBVv1qC9s1aZtIHEXqMDB8KhhFuMkzbMXhEFwPZIcyZc02IjXLwPCaEN4tntLUCtNyPmT8wIsZHGiPY+O7bCtua90A+IsfcT51S714UqZWRZSCFpPGNFfpWZTanTPQZNPCWncoL8lVst5nBJLnalwqEZMsAwbd7gfKo+19+XnSciUtpKcsC5ImdT+1UR2hKYUJ60yETJFgKftVnFWaaSjF8E7DvKI70yOP8AenO0nS9e9m4jOnKY7vuOtSWdY4U9PgVRAdxQRYzPKin4dbQU3jMO8qEtuLU0kfikX14TAoR2uIduLFIox3T2SrFqaIGVOHQVBZEd4HMlITxKiNao226RF1dl+9uyf4p1sdxsLJKyLHMZhPXX0orwW72DaSFJbSCdVOjMTb8WlSceQVIdz5CtAUQRYnQ+dQnHUqISFpk8Jyz5aHyp+LBFK/knVa3JlSg36V0i2YwwAsht4E6wkkDlPIVHxGBwrll4dqeqAPcRUPsIMpVkV0Mj2vTv+oKFnUBQ/Em9OcDHF8lHtjc7CNjtW2ShcgCFdwgm9j+9CON+GyFd5nEBSyZLZQRBJ0z6UfbVdSW4SrVY7p18quNllamEwQkRFhH+Gs6inNo6uWNaSMv6mfNePwimnFtrEKSogjkRTKF+lFvxTwXZ49f86Uq0iSRB+lCApMlTMKPa0cRpTdega9FE+NQSeKcQbEeleKsWMKhxA7OQ4nVJPzdR16VZKwsryivaFlNoqZsxWV9AIEZuPWrzazEuacBwqpZK+RplA9xUh0wPWoSnCFCCOo5111zvc541YccPzDrIqYHAONVjjsqEcKk4RF551JBLwNyrxqCrZ6C4UqFl3SeR4in23suaOcV6fbzAR8ybp8R+9VBoudwMVAew5PymU+ev6VdYpAMpVxlJ8CIoJ2djewxza9AuArzsfetAxrEnxrHmVOz0Hhs1PE4MyLHYIodU3qUqIpppE29qKt5tkqL6XG5laTp+JOtDWDKkuj8WbTrNaU7Rwc2N48riScKhTa05gRNjVsEd7zt+lOYzCFwQASqQU8yeXvWhbq7sJYCXn8nbwICvlRb0K9PCnY7kInLaijwm4yW2143FJkJblDRMSrgpfmR3elWO7WJBwhBQpIK1S6lNgRoDFwB7Vd74Zv4V8EXLaiMwieNjpQX8Ods/ZOoJAIXmEyLKF4PjzrRGKjKhDk5JsOcMpasIjLlcU0soPeiU8FT4RTS8c2T9q24iBElIWnyWmubIUCcS0kCVNh1I4Z02Jt6+dU2H28UylUpUP5v141ePDaIkrplwnENE2VPKBBrqcekcT51RPbVzHN3Z5gX9eNMPbdscwEaToT5UxtLshRYX7TdbXg0KCU5w8UlXGIkXprZ+InDwToo8Y41Q7M2ql1HZjMEpXmOmuWJp8bUS0VoJQDJMqVe4n5QP1rFBrzmdzPBrw+H73/IJ/FnZKkraxAOZCk5Z1KVAzB8jWfFVHPxB2kVtNJzSCSr2oGqMqqRyI9HJpTSFdzdKUWPc5tdedJKikyLEcq8ZzXQqgC0beD17JcHHgr+9M4nabuaFm4tfpURFjU5G1gBC20rItmOscKvd9hyi0ZaLhhIn62rrmznJy5SOc2+tSt32YVB5a1dYsklVuf0pO/k1NUgQ7MTT7SZjpUEvXPjUrBvAqAvemXwVOqJHWTNqdOIq7b2ClTZWFEcIj6VU7SwQaKReYm/tVVJMs/ortqgkBQ1SRWmbKxZewqHUBBc7MZQswkqFiJnXxrOVN5wpPMe4oi+HeNzNOsHVJzAHkbH3AquSuzRpZNT2p1Zc4/DKU2nNlQvLJKPlCoIXAm4oHxu676VdojK5BnuG8jTum81oOMACrmRafA6iqvdQJbxLnapU52RMADNA1CikXIg+XlVcMlLgb4hp3jUZ3fAZbJwqAyyt5tKHso75Fxb5ZFgRcTwp3GsPx3UBSf5VBQ9Zp53Foc4hE25A+LbgF+oNVmI3dUTLTyEK4JlTcjzsfEGunCKgqRwsk3kk5S7Ib+zMaEqS0FpSoEFBUCkzrAOlZlsfaBwWKWlxrPqhSCSkzNiCONaPjsLj2x3g6oc0kLHqKBd5tnrcPaQrtBrIgkfuKjIuLRMfyGewNtt/xbJSlxAJKFBagoQodEg6xrVbvHh8j7jeuVZGkECbCRrQtsTbDhWAvMopIIPEQf7a0Y/EcOFxp9kAh5pKj4gAGJtS94xR4KFSQm8wB1iob21kTAIUrSxgVDf2YpySpap66elQV7BWPlhXsah7n8E3QYbA2w23m7Q5Z0mo28ONS68VNqBBAv5Xqn/0HFNI+3ZWlox31JsmdCDwmqvFvLAAmAdAOX96TtqW42vWynhWGuETN6sQtTqQq0ITlHQ3FUsVJZxpCklQzZSCJ6cPCp38I08SpKspIUch/ELgDodKhtt2zHX0VFKpD2BWkSUkDnw8JpiKgihA10rrk10E0AegVGSQTzp1TYOpymNDTcqOp4cTwrimT4+F6kmzreLUnRRHnVlhd6Hkfekdb1T0qrSZKk0Ww2i2o95OWeX7V7wzjeYEK48bVTzSoossj+TUdkPoUmy08yJvpVFvYCHU6G3C/GKDm3yNCRUtG1liLzHOqKLT4L+ZF9lps9MriONEGxdhOYfEh0iELmE8SkgXPITQ/sLbwGIaK0ADOBI4A24+NaRiUKAGoRcJm9gb/pVZy2q2btJg86S2uqG8UJmq5llAxTanF5EuIKDJUElxJlAVkvBHDjViFSJ5g1BxuHzpIi6Sl1PigyR5ge9Jwup/udnXYvMwNfQaMYfELj7bDqt/y1T0E8fGltDdkOp76VKULhTaiADzAUZ8hTuxccFISRooAiORq8bV/mvtXafB4hox/bmLxOCd7J5ash+VYUdOo51Vf6mXe9KiJIkkk28a074gbGVisOW0JC1RIkCQf5Tw8ONZFsxhSEFChCkqUCDqDxmlzkx2JJjjivtU9QR+tGz47bZKF/ew7hSfyq/xPr0oHxWqDyV9RRxuMA6nE4Umzjcj8yTE/wBX1pQ98Ird3921PkKVKW+J4q6D96OcBg8MwmUMjPoCe9fn3v0pzA4IJQlKbJAgV7xCMiTYFUf9qf3rYuqMLlbBfeIB4ltRUoTcTZR6DkKyrePDhvEOITokwOlauDqep+tCG2cChbq8yQe8b8fWk5uiunk5TaYCVwGr/E7t/wDLV5H96qsTs1xHzIIHPh61lo2tHWtpKCC2boJBKTzHXWnnENuJTkhKyoyDZMcLmq+KVVoL+yTjcAppRBvHEaHrUcDrT7OOUBHzJ5G41mpGRp0qI+zJjKnhMib0E0n0QQBxNaHuPsTDP4UKdHfC1JNyJiCPrQKdlOXITIBInharrZTGIbbGUQlXeF+f/irJopLgGYpRSJrlQSKvZiOM14rtAHK6TXKVAHpJvWu7M2qcThWnDqmyh1iJ9qyEUd/DbGAlbKlJT95Ga6c2l+lLyRtHR8PyrHk5Chk2I5XFIIMhQEgXPKI73tUrC4N4pHa5CoLV3kRlyfdTmFidT0q0wrJSUwfljwsZNv1pUNPJv9jrZvEoKFpcv4K/dnHZVOMK+4cyPymNPA0b4ZdpBoF2kpIe+zUhS0qsAoSQoXT430oh2BtAvozNqCVJspChcEcYrqQ9p5XNzJtIu3UyJFAG/m76UOJeSmA98/5xr6ij1OIV8ricvVN0n9qrN+9l9vgXUgnMhPaII4FNz6iq5E2qRTHLbKzH9o4cBBIm0H0Ioj3M7uKbV4z1BGh9aABtpwApK5BHG9Eu5u219ulZSMiSlKlDkq0H09qzwUtyRsnKNNmxuNwTFuRqtx+LS20pxwgZdes6VbZJAEwdOlvp48b1Q7f2YVIW2oSlaTChcBUd2/jW6L4OfJclAy4FAKGipI8CbUL7VV9sv8xolwCYbSnikQfEa0PbRZl1Zj7xpWV8IppF+oyEldPtL4ag8OFNFmutoN/Cs75OnQxj9iNKJ7uU8029qp8Ru0sXQoK6aGr5WIJMnlxrqV28/wBKEuCrQFP4ZSDCkkeIpsUcKIUIIB6G9QcTu82v5ZQT5j0qKK7Qew+0VotMp5G461fYfepASApKgRaEm0dKq8XsB1HDMOab+1Vym6q4Jg1fY3SpUqkqKlSpUAKlSpUAdFWW72P7LENr4SAZ0g86rK6k1D5LwltkpI+hsTtdpDQ/mAUhKR3jI0HTTpes/wB7tr4oAZfs21WISe8DwCjw8qk7Cx3aYdCouRBP8ybGasnGwsQRI/UH94pL1Ero70PDYShvvl8oH912Fhp3MiCSFtKIvnQQbHXhWmbOxDWOQjENkNvgQsfKSriDHWhhx6Ghb5HM3kUkKHoDUzdvZLBzlajmCyUpBiUquDbrNaNNk3Ojn+I6XyoJhuwHxZSUq+tSFpSQQREggjhBEH2NV2Hw0XJMcAFaDrXnHbZZZEvPIRylUfW5rYzi8/B87707N/h8W+zwQ4qPAmR7GjjcnZmfZrmUSpSlKPPufKPSfWqL4lvsuYsPMrzhxAKjB1FgROsgUc/ClwKwIkHuOKFhN5BB96TjreNycRCfY2NUvCJcPelI0knu91XnafCah47APFBOHWFpOqePW/OlupDbj7Kc0tunKJIGVfy24ae5qy2vjUtJU4htSnOSRBP5qenToW+UmY+/tJeCxa2VZjcWJ/FeD4c6rsVvYS6s5AUlRibKA8a6HFYnaSitBUpa+8NSnQEgdBVNtzCBrEOtjRK1AeE1knzwx0Eoytdl6xvM2dQpP9QqY1tBpXyrTPjlPoaCJruak7Po0LL9oPC1xv8A54V5/hzwoKZxq0fKpQ8CantbxujUhXiP2qfWid0GEamSDXbg1Us72fiR6H9DU9nb7KuMeIip3v5RNJ9MlNOGYptaEk3SknwFPNKQq4IPnNe14aTPOpU0yNrM9pUqVAgVKlSoAVKlXaAOVIwWF7RaUDif8NNobnjRruLuznUp1WaEiBaLnx6UNOiyXPJY7qYXsZbkqSSSJHSDFWSFwR6fvVo1scJBKUqJ8KrkIgTbXjwrFli07Z6nw7LGWNx+uCU3hy4oIH3jblp+1VGNxoYh1SCvIFNkAwde6faPOiXZr4zoIHQzzEVS7ew4LrqeCir1Fx+tMg/LakimoXnwlja6VoG8f8Q8U53UrDSB91KTJHIq/amUN9veHVGNVCwPG9Qm8SvNHZEgHgI+tXWGfUUK+yUm3FQPpet26+zzDjt6Kfa+HDmFQ4kXaJbV4TatI+F2z1NYNuTBeKnE8oBiD4xNB2xsIC280pJAXe5B4aiK0zdzDlnB4dspUSlCbpixA5eZqMPuaHayPohP7X8cDWNJZx7azZOIbLaoNs6bp08RT+33O7nCoTlmwvImZPlTW9iVHD9slPeZWlwGRaDe2un0pvbG2my12Skq+0AWmO7YgZgVcjaYvWmUlH1MwxV8GV7n4iMY5jHF5UM51KMSSVSlKff2qn3pObEKdkFLvfTHI1ojLCUYR5GGbytnMu47TMoaAz3gBfWst2hjlvLzuGTAGkAAaAAaCsKluH1RFrtcpVICpUqVAHZpTXKVAHtLpFwakJ2q4BGdXrUSlQTbFSpUqCBUqVKgDoqa3gOvtUNsXHjVygXqyRZFrulsBLz6UqBKQCVDgRH7xWtYfuJCEjKEgAAchpQh8PsJCFukfMco8Bc+9F5VV0uAOlSgRc+tD+OhsurhSwiCQi5vz5RV4skAkaiYH096AN3dqrS84AohSiSfXvAzrak5kqtm/RTkpOEHTZfN4kFLbqQoAgLhWqRMQY1ru0HFl1QOHyt5S4l2SZMSnpeYimXnDYmbmCecRXtbioykmNQJt6Vj8xc8Hblpsktnqp9P8gvtJwpdJyhSCmReL8ajp2wUaNpj1qdvDhvspH3D/SaCnlEKIvfS5tWvG90bOFrMflZWgpwm8M4loZQM0pVA/FpW2Jw+VKegH0rCtwtm9tjWgb5ZWeNk/wB4rembtp6H/BWrGq5Odlm2lH47I+Mw/aIWg6KSU+orK9vbydmxhmyO+2pSV8xBj6VrGLcCbqMxpWLb/IGVxcXVij5Ds5j1q+T2MVDsIMJjkgBYJyLuQDEL4eR4igrfNvCocyYdJzAkrVNiTeAOEVb7h4VWJw+KQFwtpvOgESCBcz4ftQZjcWpxZWr5jrw0rCotGh8keuV2a5VyBUqVKgBUqVKgBUqVKgBUqVKgBUqVKgD218w8au2BNKlVolkazsHChvDtJH4QfNV6sCa5Spi6JOKXWc7Zb7HHHLxUD5KiR70qVUyL0jcLayJovlOEpibSYHWnmzKPAx5UqVcqHN39Hrs3CjX2QnmcxynRYKT6SKznabeVQ5gkehtSpVr03tZx/GElNBh8JnwMYTGrR+orYWFZQRwpUq6WL2nmsnuKrGlTh1gDhWWfEVeUlriHQSect0qVWzewiHZz4PvxtFKODja0n0mhPazeV51I0Dix/UaVKsZoIdKlSqAFSpUqAFSpUqAFSpUqAP/Z"/>
          <p:cNvSpPr>
            <a:spLocks noChangeAspect="1" noChangeArrowheads="1"/>
          </p:cNvSpPr>
          <p:nvPr/>
        </p:nvSpPr>
        <p:spPr bwMode="auto">
          <a:xfrm>
            <a:off x="63500" y="-1065213"/>
            <a:ext cx="2095500" cy="21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5068" name="Picture 12" descr="http://www.thesafetyequipmentstore.com/miva/graphics/00000001/RopeGrabVerticalLifelines.jpg285x30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1676400"/>
            <a:ext cx="4446778"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9219"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773C25-4DDC-4AE5-8FF8-4134CD618433}" type="slidenum">
              <a:rPr lang="en-US" smtClean="0"/>
              <a:pPr eaLnBrk="1" hangingPunct="1"/>
              <a:t>4</a:t>
            </a:fld>
            <a:endParaRPr lang="en-US" smtClean="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487" y="254357"/>
            <a:ext cx="8397025" cy="634928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343400" y="1600200"/>
            <a:ext cx="4572000" cy="50292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buClr>
                <a:srgbClr val="990000"/>
              </a:buClr>
              <a:buSzPct val="80000"/>
              <a:buFontTx/>
              <a:buChar char=" "/>
              <a:defRPr/>
            </a:pPr>
            <a:r>
              <a:rPr lang="en-US" sz="2800" b="1" dirty="0">
                <a:latin typeface="+mn-lt"/>
                <a:cs typeface="Times New Roman" pitchFamily="18" charset="0"/>
              </a:rPr>
              <a:t>During the construction of an elevator shaft, if two workers are attached to the same lifeline in the hoistway, then</a:t>
            </a:r>
          </a:p>
          <a:p>
            <a:pPr marL="800100" lvl="1" indent="-342900">
              <a:lnSpc>
                <a:spcPct val="110000"/>
              </a:lnSpc>
              <a:spcBef>
                <a:spcPct val="20000"/>
              </a:spcBef>
              <a:buSzPct val="80000"/>
              <a:buFont typeface="Arial" pitchFamily="34" charset="0"/>
              <a:buChar char="•"/>
              <a:defRPr/>
            </a:pPr>
            <a:r>
              <a:rPr lang="en-US" sz="2400" b="1" dirty="0">
                <a:latin typeface="+mn-lt"/>
                <a:cs typeface="Times New Roman" pitchFamily="18" charset="0"/>
              </a:rPr>
              <a:t>Both workers are working atop a false car that is equipped with guardrails</a:t>
            </a:r>
          </a:p>
          <a:p>
            <a:pPr marL="800100" lvl="1" indent="-342900">
              <a:lnSpc>
                <a:spcPct val="110000"/>
              </a:lnSpc>
              <a:spcBef>
                <a:spcPct val="20000"/>
              </a:spcBef>
              <a:buSzPct val="80000"/>
              <a:buFont typeface="Arial" pitchFamily="34" charset="0"/>
              <a:buChar char="•"/>
              <a:defRPr/>
            </a:pPr>
            <a:r>
              <a:rPr lang="en-US" sz="2400" b="1" dirty="0">
                <a:latin typeface="+mn-lt"/>
                <a:cs typeface="Times New Roman" pitchFamily="18" charset="0"/>
              </a:rPr>
              <a:t>The strength of the lifeline is 10,000 lbs</a:t>
            </a:r>
          </a:p>
          <a:p>
            <a:pPr marL="800100" lvl="1" indent="-342900">
              <a:lnSpc>
                <a:spcPct val="110000"/>
              </a:lnSpc>
              <a:spcBef>
                <a:spcPct val="20000"/>
              </a:spcBef>
              <a:buClr>
                <a:srgbClr val="990000"/>
              </a:buClr>
              <a:buSzPct val="80000"/>
              <a:buFontTx/>
              <a:buChar char=" "/>
              <a:defRPr/>
            </a:pPr>
            <a:endParaRPr lang="en-US" sz="2800" dirty="0">
              <a:latin typeface="+mn-lt"/>
              <a:cs typeface="Times New Roman" pitchFamily="18" charset="0"/>
            </a:endParaRPr>
          </a:p>
        </p:txBody>
      </p:sp>
      <p:sp>
        <p:nvSpPr>
          <p:cNvPr id="46083" name="Text Box 10"/>
          <p:cNvSpPr txBox="1">
            <a:spLocks noChangeArrowheads="1"/>
          </p:cNvSpPr>
          <p:nvPr/>
        </p:nvSpPr>
        <p:spPr bwMode="auto">
          <a:xfrm>
            <a:off x="5029200" y="57150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000">
              <a:solidFill>
                <a:srgbClr val="FFFF00"/>
              </a:solidFill>
              <a:latin typeface="Times New Roman" pitchFamily="18" charset="0"/>
            </a:endParaRPr>
          </a:p>
        </p:txBody>
      </p:sp>
      <p:pic>
        <p:nvPicPr>
          <p:cNvPr id="5734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1752600"/>
            <a:ext cx="2511879" cy="4281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6085" name="Line 9"/>
          <p:cNvSpPr>
            <a:spLocks noChangeShapeType="1"/>
          </p:cNvSpPr>
          <p:nvPr/>
        </p:nvSpPr>
        <p:spPr bwMode="auto">
          <a:xfrm flipH="1">
            <a:off x="2590800" y="1981200"/>
            <a:ext cx="2057400" cy="83820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Slide Number Placeholder 6"/>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BCA539-4283-47ED-885D-EC9CFD5441E0}" type="slidenum">
              <a:rPr lang="en-US" smtClean="0"/>
              <a:pPr eaLnBrk="1" hangingPunct="1"/>
              <a:t>40</a:t>
            </a:fld>
            <a:endParaRPr lang="en-US" smtClean="0"/>
          </a:p>
        </p:txBody>
      </p:sp>
      <p:sp>
        <p:nvSpPr>
          <p:cNvPr id="46087"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a:solidFill>
                  <a:srgbClr val="FFFF00"/>
                </a:solidFill>
                <a:latin typeface="Calibri" pitchFamily="34" charset="0"/>
              </a:rPr>
              <a:t>Personal Fall Arrest System-</a:t>
            </a:r>
            <a:r>
              <a:rPr lang="en-US" sz="4000" b="1">
                <a:solidFill>
                  <a:schemeClr val="accent2"/>
                </a:solidFill>
                <a:latin typeface="Calibri" pitchFamily="34" charset="0"/>
              </a:rPr>
              <a:t/>
            </a:r>
            <a:br>
              <a:rPr lang="en-US" sz="4000" b="1">
                <a:solidFill>
                  <a:schemeClr val="accent2"/>
                </a:solidFill>
                <a:latin typeface="Calibri" pitchFamily="34" charset="0"/>
              </a:rPr>
            </a:br>
            <a:r>
              <a:rPr lang="en-US" sz="4000" b="1">
                <a:latin typeface="Calibri" pitchFamily="34" charset="0"/>
              </a:rPr>
              <a:t>Vertical Lifelines/lanyards</a:t>
            </a:r>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9D2BBF9-36EF-4D50-97F7-014095465185}" type="slidenum">
              <a:rPr lang="en-US" smtClean="0"/>
              <a:pPr eaLnBrk="1" hangingPunct="1"/>
              <a:t>41</a:t>
            </a:fld>
            <a:endParaRPr lang="en-US" smtClean="0"/>
          </a:p>
        </p:txBody>
      </p:sp>
      <p:pic>
        <p:nvPicPr>
          <p:cNvPr id="58371"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rcRect/>
          <a:stretch>
            <a:fillRect/>
          </a:stretch>
        </p:blipFill>
        <p:spPr>
          <a:xfrm>
            <a:off x="714375" y="2543175"/>
            <a:ext cx="3552825" cy="355282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7108"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rgbClr val="FFFF00"/>
                </a:solidFill>
                <a:latin typeface="Calibri" pitchFamily="34" charset="0"/>
              </a:rPr>
              <a:t>Personal Fall Arrest System-</a:t>
            </a:r>
            <a:r>
              <a:rPr lang="en-US" sz="4400" b="1">
                <a:solidFill>
                  <a:schemeClr val="accent2"/>
                </a:solidFill>
                <a:latin typeface="Calibri" pitchFamily="34" charset="0"/>
              </a:rPr>
              <a:t/>
            </a:r>
            <a:br>
              <a:rPr lang="en-US" sz="4400" b="1">
                <a:solidFill>
                  <a:schemeClr val="accent2"/>
                </a:solidFill>
                <a:latin typeface="Calibri" pitchFamily="34" charset="0"/>
              </a:rPr>
            </a:br>
            <a:r>
              <a:rPr lang="en-US" sz="4400" b="1">
                <a:latin typeface="Calibri" pitchFamily="34" charset="0"/>
              </a:rPr>
              <a:t>Vertical Lifelines/rope grab</a:t>
            </a:r>
          </a:p>
        </p:txBody>
      </p:sp>
      <p:sp>
        <p:nvSpPr>
          <p:cNvPr id="47109" name="TextBox 7"/>
          <p:cNvSpPr txBox="1">
            <a:spLocks noChangeArrowheads="1"/>
          </p:cNvSpPr>
          <p:nvPr/>
        </p:nvSpPr>
        <p:spPr bwMode="auto">
          <a:xfrm>
            <a:off x="790575" y="190500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a:latin typeface="Calibri" pitchFamily="34" charset="0"/>
              </a:rPr>
              <a:t>Trailing rope grab</a:t>
            </a:r>
          </a:p>
        </p:txBody>
      </p:sp>
      <p:pic>
        <p:nvPicPr>
          <p:cNvPr id="58374" name="Picture 4" descr="FallTech: 7353 Manual Rope Grab w/ 3ft Lanyar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76800" y="2514600"/>
            <a:ext cx="3581400"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7111" name="TextBox 9"/>
          <p:cNvSpPr txBox="1">
            <a:spLocks noChangeArrowheads="1"/>
          </p:cNvSpPr>
          <p:nvPr/>
        </p:nvSpPr>
        <p:spPr bwMode="auto">
          <a:xfrm>
            <a:off x="4962525" y="190500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a:latin typeface="Calibri" pitchFamily="34" charset="0"/>
              </a:rPr>
              <a:t>Manual rope grab</a:t>
            </a:r>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
          <p:cNvSpPr txBox="1">
            <a:spLocks noChangeArrowheads="1"/>
          </p:cNvSpPr>
          <p:nvPr/>
        </p:nvSpPr>
        <p:spPr bwMode="auto">
          <a:xfrm>
            <a:off x="5029200" y="57150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000">
              <a:solidFill>
                <a:srgbClr val="FFFF00"/>
              </a:solidFill>
              <a:latin typeface="Times New Roman" pitchFamily="18" charset="0"/>
            </a:endParaRPr>
          </a:p>
        </p:txBody>
      </p:sp>
      <p:sp>
        <p:nvSpPr>
          <p:cNvPr id="48131" name="Slide Number Placeholder 6"/>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17B6A1A-DBBB-4319-B5F7-B5272A3FAC4F}" type="slidenum">
              <a:rPr lang="en-US" smtClean="0"/>
              <a:pPr eaLnBrk="1" hangingPunct="1"/>
              <a:t>42</a:t>
            </a:fld>
            <a:endParaRPr lang="en-US" smtClean="0"/>
          </a:p>
        </p:txBody>
      </p:sp>
      <p:sp>
        <p:nvSpPr>
          <p:cNvPr id="48132"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a:solidFill>
                  <a:srgbClr val="FFFF00"/>
                </a:solidFill>
                <a:latin typeface="Calibri" pitchFamily="34" charset="0"/>
              </a:rPr>
              <a:t>Personal Fall Arrest System-</a:t>
            </a:r>
            <a:r>
              <a:rPr lang="en-US" sz="4000" b="1">
                <a:solidFill>
                  <a:schemeClr val="accent2"/>
                </a:solidFill>
                <a:latin typeface="Calibri" pitchFamily="34" charset="0"/>
              </a:rPr>
              <a:t/>
            </a:r>
            <a:br>
              <a:rPr lang="en-US" sz="4000" b="1">
                <a:solidFill>
                  <a:schemeClr val="accent2"/>
                </a:solidFill>
                <a:latin typeface="Calibri" pitchFamily="34" charset="0"/>
              </a:rPr>
            </a:br>
            <a:r>
              <a:rPr lang="en-US" sz="4000" b="1">
                <a:latin typeface="Calibri" pitchFamily="34" charset="0"/>
              </a:rPr>
              <a:t>Horizontal lifeline</a:t>
            </a:r>
          </a:p>
        </p:txBody>
      </p:sp>
      <p:pic>
        <p:nvPicPr>
          <p:cNvPr id="8" name="Picture 2" descr="http://www.ironworkersafety.com/sitebuildercontent/sitebuilderpictures/horizo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400" y="1676400"/>
            <a:ext cx="6223000" cy="449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86600" y="152401"/>
            <a:ext cx="1938508" cy="2692854"/>
          </a:xfrm>
          <a:prstGeom prst="ellipse">
            <a:avLst/>
          </a:prstGeom>
          <a:ln>
            <a:noFill/>
          </a:ln>
          <a:effectLst>
            <a:softEdge rad="112500"/>
          </a:effectLst>
        </p:spPr>
      </p:pic>
      <p:cxnSp>
        <p:nvCxnSpPr>
          <p:cNvPr id="10" name="Straight Arrow Connector 9"/>
          <p:cNvCxnSpPr/>
          <p:nvPr/>
        </p:nvCxnSpPr>
        <p:spPr>
          <a:xfrm rot="10800000" flipV="1">
            <a:off x="4419600" y="1219200"/>
            <a:ext cx="3276600" cy="10668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924300" y="1485900"/>
            <a:ext cx="4038600" cy="36576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343400" y="1600200"/>
            <a:ext cx="4572000" cy="4419600"/>
          </a:xfrm>
          <a:prstGeom prst="rect">
            <a:avLst/>
          </a:prstGeom>
          <a:noFill/>
          <a:ln w="9525">
            <a:noFill/>
            <a:miter lim="800000"/>
            <a:headEnd/>
            <a:tailEnd/>
          </a:ln>
        </p:spPr>
        <p:txBody>
          <a:bodyPr lIns="92075" tIns="46038" rIns="92075" bIns="46038"/>
          <a:lstStyle/>
          <a:p>
            <a:pPr>
              <a:lnSpc>
                <a:spcPct val="110000"/>
              </a:lnSpc>
              <a:spcBef>
                <a:spcPct val="20000"/>
              </a:spcBef>
              <a:buSzPct val="80000"/>
              <a:defRPr/>
            </a:pPr>
            <a:r>
              <a:rPr lang="en-US" sz="3200" b="1" dirty="0">
                <a:latin typeface="+mj-lt"/>
                <a:cs typeface="Times New Roman" pitchFamily="18" charset="0"/>
              </a:rPr>
              <a:t>On work platforms, the devices used to connect to a horizontal lifeline must be able to lock in both directions on the lifeline.</a:t>
            </a:r>
          </a:p>
        </p:txBody>
      </p:sp>
      <p:sp>
        <p:nvSpPr>
          <p:cNvPr id="49155" name="Text Box 10"/>
          <p:cNvSpPr txBox="1">
            <a:spLocks noChangeArrowheads="1"/>
          </p:cNvSpPr>
          <p:nvPr/>
        </p:nvSpPr>
        <p:spPr bwMode="auto">
          <a:xfrm>
            <a:off x="5029200" y="57150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000">
              <a:solidFill>
                <a:srgbClr val="FFFF00"/>
              </a:solidFill>
              <a:latin typeface="Times New Roman" pitchFamily="18" charset="0"/>
            </a:endParaRPr>
          </a:p>
        </p:txBody>
      </p:sp>
      <p:pic>
        <p:nvPicPr>
          <p:cNvPr id="6042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1828800"/>
            <a:ext cx="4125913"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9157"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9B6A4F3-FE59-4FB0-9F58-DB15257DB934}" type="slidenum">
              <a:rPr lang="en-US" smtClean="0"/>
              <a:pPr eaLnBrk="1" hangingPunct="1"/>
              <a:t>43</a:t>
            </a:fld>
            <a:endParaRPr lang="en-US" smtClean="0"/>
          </a:p>
        </p:txBody>
      </p:sp>
      <p:sp>
        <p:nvSpPr>
          <p:cNvPr id="49158"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a:solidFill>
                  <a:srgbClr val="FFFF00"/>
                </a:solidFill>
                <a:latin typeface="Calibri" pitchFamily="34" charset="0"/>
              </a:rPr>
              <a:t>Personal Fall Arrest System-</a:t>
            </a:r>
            <a:r>
              <a:rPr lang="en-US" sz="4000" b="1">
                <a:solidFill>
                  <a:schemeClr val="accent2"/>
                </a:solidFill>
                <a:latin typeface="Calibri" pitchFamily="34" charset="0"/>
              </a:rPr>
              <a:t/>
            </a:r>
            <a:br>
              <a:rPr lang="en-US" sz="4000" b="1">
                <a:solidFill>
                  <a:schemeClr val="accent2"/>
                </a:solidFill>
                <a:latin typeface="Calibri" pitchFamily="34" charset="0"/>
              </a:rPr>
            </a:br>
            <a:r>
              <a:rPr lang="en-US" sz="4000" b="1">
                <a:latin typeface="Calibri" pitchFamily="34" charset="0"/>
              </a:rPr>
              <a:t>Horizontal Lifeline</a:t>
            </a: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rtlCol="0">
            <a:normAutofit fontScale="90000"/>
          </a:bodyPr>
          <a:lstStyle/>
          <a:p>
            <a:pPr eaLnBrk="1" fontAlgn="auto" hangingPunct="1">
              <a:spcAft>
                <a:spcPts val="0"/>
              </a:spcAft>
              <a:defRPr/>
            </a:pPr>
            <a:r>
              <a:rPr lang="en-US" dirty="0" smtClean="0"/>
              <a:t>Restraining/Positioning Devices: </a:t>
            </a:r>
            <a:r>
              <a:rPr lang="en-US" sz="3600" b="1" dirty="0" smtClean="0">
                <a:solidFill>
                  <a:srgbClr val="FFFF00"/>
                </a:solidFill>
              </a:rPr>
              <a:t>Mitigating the Hazard!</a:t>
            </a:r>
          </a:p>
        </p:txBody>
      </p:sp>
      <p:sp>
        <p:nvSpPr>
          <p:cNvPr id="50179" name="Content Placeholder 2"/>
          <p:cNvSpPr>
            <a:spLocks noGrp="1"/>
          </p:cNvSpPr>
          <p:nvPr>
            <p:ph idx="1"/>
          </p:nvPr>
        </p:nvSpPr>
        <p:spPr>
          <a:xfrm>
            <a:off x="152400" y="1524000"/>
            <a:ext cx="4495800" cy="4724400"/>
          </a:xfrm>
        </p:spPr>
        <p:txBody>
          <a:bodyPr/>
          <a:lstStyle/>
          <a:p>
            <a:pPr eaLnBrk="1" hangingPunct="1">
              <a:lnSpc>
                <a:spcPct val="80000"/>
              </a:lnSpc>
            </a:pPr>
            <a:r>
              <a:rPr lang="en-US" sz="3600" b="1" smtClean="0"/>
              <a:t>A fall restraint system consists of equipment/systems used to keep an employee from </a:t>
            </a:r>
            <a:r>
              <a:rPr lang="en-US" sz="3600" b="1" i="1" u="sng" smtClean="0"/>
              <a:t>reaching a fall</a:t>
            </a:r>
            <a:r>
              <a:rPr lang="en-US" sz="3600" b="1" u="sng" smtClean="0"/>
              <a:t> </a:t>
            </a:r>
            <a:r>
              <a:rPr lang="en-US" sz="3600" b="1" i="1" u="sng" smtClean="0"/>
              <a:t>point</a:t>
            </a:r>
            <a:r>
              <a:rPr lang="en-US" sz="3600" b="1" i="1" smtClean="0"/>
              <a:t>,</a:t>
            </a:r>
            <a:r>
              <a:rPr lang="en-US" sz="3600" b="1" smtClean="0"/>
              <a:t> such as the edge of a roof or the edge of an elevated working surface. </a:t>
            </a:r>
          </a:p>
          <a:p>
            <a:pPr eaLnBrk="1" hangingPunct="1">
              <a:buFont typeface="Arial" pitchFamily="34" charset="0"/>
              <a:buNone/>
            </a:pPr>
            <a:endParaRPr lang="en-US" smtClean="0"/>
          </a:p>
        </p:txBody>
      </p:sp>
      <p:sp>
        <p:nvSpPr>
          <p:cNvPr id="50180" name="Slide Number Placeholder 7"/>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3FB884-3000-48D2-AC23-2FF93E29E5BB}" type="slidenum">
              <a:rPr lang="en-US" smtClean="0"/>
              <a:pPr eaLnBrk="1" hangingPunct="1"/>
              <a:t>44</a:t>
            </a:fld>
            <a:endParaRPr lang="en-US" smtClean="0"/>
          </a:p>
        </p:txBody>
      </p:sp>
      <p:pic>
        <p:nvPicPr>
          <p:cNvPr id="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905000"/>
            <a:ext cx="2514600" cy="17843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2" descr="http://www.rsci.com/assets/AD212A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295400"/>
            <a:ext cx="1600200" cy="24003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4" descr="Slide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3810000"/>
            <a:ext cx="2343150" cy="2209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4" descr="Full body harnes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3810000"/>
            <a:ext cx="1827213" cy="27813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 name="Footer Placeholder 12"/>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a:solidFill>
                  <a:srgbClr val="FFFF00"/>
                </a:solidFill>
                <a:latin typeface="Calibri" pitchFamily="34" charset="0"/>
              </a:rPr>
              <a:t>Personal Fall Arrest System-</a:t>
            </a:r>
            <a:r>
              <a:rPr lang="en-US" sz="4000" b="1">
                <a:solidFill>
                  <a:schemeClr val="accent2"/>
                </a:solidFill>
                <a:latin typeface="Calibri" pitchFamily="34" charset="0"/>
              </a:rPr>
              <a:t/>
            </a:r>
            <a:br>
              <a:rPr lang="en-US" sz="4000" b="1">
                <a:solidFill>
                  <a:schemeClr val="accent2"/>
                </a:solidFill>
                <a:latin typeface="Calibri" pitchFamily="34" charset="0"/>
              </a:rPr>
            </a:br>
            <a:r>
              <a:rPr lang="en-US" sz="4000">
                <a:latin typeface="Calibri" pitchFamily="34" charset="0"/>
              </a:rPr>
              <a:t>Calculating Fall Clearance</a:t>
            </a:r>
            <a:endParaRPr lang="en-US" sz="4000">
              <a:latin typeface="Times New Roman" pitchFamily="18" charset="0"/>
            </a:endParaRPr>
          </a:p>
        </p:txBody>
      </p:sp>
      <p:pic>
        <p:nvPicPr>
          <p:cNvPr id="4" name="Picture 2" descr="Calculating_Fall_Cleara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447800"/>
            <a:ext cx="8686800" cy="43878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51205"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EB99C00-4FEE-44D4-81EE-C5DFDA81058E}" type="slidenum">
              <a:rPr lang="en-US" sz="1100"/>
              <a:pPr algn="r" eaLnBrk="1" hangingPunct="1"/>
              <a:t>45</a:t>
            </a:fld>
            <a:endParaRPr lang="en-US" sz="11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885769-6912-4816-B2AB-DB59BA5525C5}" type="slidenum">
              <a:rPr lang="en-US" smtClean="0"/>
              <a:pPr eaLnBrk="1" hangingPunct="1"/>
              <a:t>46</a:t>
            </a:fld>
            <a:endParaRPr lang="en-US" smtClean="0"/>
          </a:p>
        </p:txBody>
      </p:sp>
      <p:sp>
        <p:nvSpPr>
          <p:cNvPr id="52227"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a:solidFill>
                  <a:srgbClr val="FFFF00"/>
                </a:solidFill>
                <a:latin typeface="Calibri" pitchFamily="34" charset="0"/>
              </a:rPr>
              <a:t>Personal Fall Arrest System-</a:t>
            </a:r>
            <a:r>
              <a:rPr lang="en-US" sz="4000" b="1">
                <a:solidFill>
                  <a:schemeClr val="accent2"/>
                </a:solidFill>
                <a:latin typeface="Calibri" pitchFamily="34" charset="0"/>
              </a:rPr>
              <a:t/>
            </a:r>
            <a:br>
              <a:rPr lang="en-US" sz="4000" b="1">
                <a:solidFill>
                  <a:schemeClr val="accent2"/>
                </a:solidFill>
                <a:latin typeface="Calibri" pitchFamily="34" charset="0"/>
              </a:rPr>
            </a:br>
            <a:r>
              <a:rPr lang="en-US" sz="4000" b="1">
                <a:latin typeface="Calibri" pitchFamily="34" charset="0"/>
              </a:rPr>
              <a:t>Swing Calculation</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1000" y="1600200"/>
            <a:ext cx="4159250"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29200" y="1582738"/>
            <a:ext cx="3884613" cy="4132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a:solidFill>
                  <a:srgbClr val="FFFF00"/>
                </a:solidFill>
                <a:latin typeface="Calibri" pitchFamily="34" charset="0"/>
              </a:rPr>
              <a:t>Personal Fall Arrest System-</a:t>
            </a:r>
            <a:r>
              <a:rPr lang="en-US" sz="4000" b="1">
                <a:solidFill>
                  <a:schemeClr val="accent2"/>
                </a:solidFill>
                <a:latin typeface="Calibri" pitchFamily="34" charset="0"/>
              </a:rPr>
              <a:t/>
            </a:r>
            <a:br>
              <a:rPr lang="en-US" sz="4000" b="1">
                <a:solidFill>
                  <a:schemeClr val="accent2"/>
                </a:solidFill>
                <a:latin typeface="Calibri" pitchFamily="34" charset="0"/>
              </a:rPr>
            </a:br>
            <a:r>
              <a:rPr lang="en-US" sz="4000" b="1">
                <a:latin typeface="Calibri" pitchFamily="34" charset="0"/>
              </a:rPr>
              <a:t>Inspection</a:t>
            </a:r>
          </a:p>
        </p:txBody>
      </p:sp>
      <p:sp>
        <p:nvSpPr>
          <p:cNvPr id="53251" name="TextBox 2"/>
          <p:cNvSpPr txBox="1">
            <a:spLocks noChangeArrowheads="1"/>
          </p:cNvSpPr>
          <p:nvPr/>
        </p:nvSpPr>
        <p:spPr bwMode="auto">
          <a:xfrm>
            <a:off x="685800" y="1981200"/>
            <a:ext cx="777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a:latin typeface="Calibri" pitchFamily="34" charset="0"/>
              </a:rPr>
              <a:t>All components/systems of a PFAS need to be inspected before each use.</a:t>
            </a:r>
          </a:p>
          <a:p>
            <a:pPr eaLnBrk="1" hangingPunct="1"/>
            <a:endParaRPr lang="en-US" sz="3200" b="1">
              <a:latin typeface="Calibri" pitchFamily="34" charset="0"/>
            </a:endParaRPr>
          </a:p>
          <a:p>
            <a:pPr eaLnBrk="1" hangingPunct="1"/>
            <a:endParaRPr lang="en-US" sz="3200" b="1">
              <a:latin typeface="Calibri" pitchFamily="34" charset="0"/>
            </a:endParaRPr>
          </a:p>
          <a:p>
            <a:pPr eaLnBrk="1" hangingPunct="1"/>
            <a:r>
              <a:rPr lang="en-US" sz="3200" b="1">
                <a:solidFill>
                  <a:srgbClr val="FFC000"/>
                </a:solidFill>
                <a:latin typeface="Calibri" pitchFamily="34" charset="0"/>
              </a:rPr>
              <a:t>------Instructors will demonstrate proper methods for inspection of equipment-----</a:t>
            </a:r>
          </a:p>
        </p:txBody>
      </p:sp>
      <p:sp>
        <p:nvSpPr>
          <p:cNvPr id="5"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53253"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F2EDCB6-1A6D-49AF-B909-BF8D48A510D3}" type="slidenum">
              <a:rPr lang="en-US" sz="1100"/>
              <a:pPr algn="r" eaLnBrk="1" hangingPunct="1"/>
              <a:t>47</a:t>
            </a:fld>
            <a:endParaRPr lang="en-US" sz="11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152400"/>
            <a:ext cx="8229600" cy="1066800"/>
          </a:xfrm>
          <a:prstGeom prst="rect">
            <a:avLst/>
          </a:prstGeom>
          <a:noFill/>
          <a:ln w="9525">
            <a:noFill/>
            <a:miter lim="800000"/>
            <a:headEnd/>
            <a:tailEnd/>
          </a:ln>
        </p:spPr>
        <p:txBody>
          <a:bodyPr anchor="ctr"/>
          <a:lstStyle/>
          <a:p>
            <a:pPr fontAlgn="auto">
              <a:spcBef>
                <a:spcPts val="0"/>
              </a:spcBef>
              <a:spcAft>
                <a:spcPts val="0"/>
              </a:spcAft>
              <a:defRPr/>
            </a:pPr>
            <a:r>
              <a:rPr lang="en-US" sz="4400" b="1" dirty="0">
                <a:solidFill>
                  <a:srgbClr val="FFFF00"/>
                </a:solidFill>
                <a:latin typeface="+mj-lt"/>
                <a:cs typeface="+mn-cs"/>
              </a:rPr>
              <a:t>Safety Nets</a:t>
            </a:r>
            <a:r>
              <a:rPr lang="en-US" sz="4000" b="1" dirty="0">
                <a:solidFill>
                  <a:schemeClr val="accent2"/>
                </a:solidFill>
                <a:latin typeface="+mn-lt"/>
                <a:cs typeface="+mn-cs"/>
              </a:rPr>
              <a:t/>
            </a:r>
            <a:br>
              <a:rPr lang="en-US" sz="4000" b="1" dirty="0">
                <a:solidFill>
                  <a:schemeClr val="accent2"/>
                </a:solidFill>
                <a:latin typeface="+mn-lt"/>
                <a:cs typeface="+mn-cs"/>
              </a:rPr>
            </a:br>
            <a:endParaRPr lang="en-US" sz="4000" b="1" dirty="0">
              <a:latin typeface="+mn-lt"/>
              <a:cs typeface="+mn-cs"/>
            </a:endParaRPr>
          </a:p>
        </p:txBody>
      </p:sp>
      <p:sp>
        <p:nvSpPr>
          <p:cNvPr id="65541" name="Text Box 7"/>
          <p:cNvSpPr txBox="1">
            <a:spLocks noChangeArrowheads="1"/>
          </p:cNvSpPr>
          <p:nvPr/>
        </p:nvSpPr>
        <p:spPr bwMode="auto">
          <a:xfrm>
            <a:off x="228600" y="1066800"/>
            <a:ext cx="4800600" cy="1724025"/>
          </a:xfrm>
          <a:prstGeom prst="rect">
            <a:avLst/>
          </a:prstGeom>
          <a:noFill/>
          <a:ln w="9525">
            <a:noFill/>
            <a:miter lim="800000"/>
            <a:headEnd/>
            <a:tailEnd/>
          </a:ln>
        </p:spPr>
        <p:txBody>
          <a:bodyPr>
            <a:spAutoFit/>
          </a:bodyPr>
          <a:lstStyle/>
          <a:p>
            <a:pPr eaLnBrk="0" hangingPunct="0">
              <a:spcBef>
                <a:spcPct val="50000"/>
              </a:spcBef>
              <a:buFontTx/>
              <a:buChar char="•"/>
              <a:defRPr/>
            </a:pPr>
            <a:r>
              <a:rPr lang="en-US" sz="2800" dirty="0">
                <a:latin typeface="+mj-lt"/>
                <a:cs typeface="Times New Roman" pitchFamily="18" charset="0"/>
              </a:rPr>
              <a:t>  </a:t>
            </a:r>
            <a:r>
              <a:rPr lang="en-US" sz="3200" b="1" dirty="0">
                <a:latin typeface="+mj-lt"/>
                <a:cs typeface="Times New Roman" pitchFamily="18" charset="0"/>
              </a:rPr>
              <a:t>Assumes the fall will occur</a:t>
            </a:r>
          </a:p>
          <a:p>
            <a:pPr eaLnBrk="0" hangingPunct="0">
              <a:spcBef>
                <a:spcPct val="50000"/>
              </a:spcBef>
              <a:defRPr/>
            </a:pPr>
            <a:endParaRPr lang="en-US" sz="2800" dirty="0">
              <a:latin typeface="+mj-lt"/>
              <a:cs typeface="Times New Roman" pitchFamily="18" charset="0"/>
            </a:endParaRPr>
          </a:p>
        </p:txBody>
      </p:sp>
      <p:pic>
        <p:nvPicPr>
          <p:cNvPr id="7" name="Picture 5" descr="safety net man f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3990975"/>
            <a:ext cx="2971800" cy="23733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4" descr="safety nets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50" y="2286000"/>
            <a:ext cx="4514850" cy="33861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914400"/>
            <a:ext cx="3943350" cy="29575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54280"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255325E-661D-4F61-B577-BB654EE65F97}" type="slidenum">
              <a:rPr lang="en-US" sz="1100"/>
              <a:pPr algn="r" eaLnBrk="1" hangingPunct="1"/>
              <a:t>48</a:t>
            </a:fld>
            <a:endParaRPr lang="en-US" sz="11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No fall prot-EE per concrete oper0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0"/>
            <a:ext cx="4114800" cy="4262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9443" name="Text Box 4"/>
          <p:cNvSpPr txBox="1">
            <a:spLocks noChangeArrowheads="1"/>
          </p:cNvSpPr>
          <p:nvPr/>
        </p:nvSpPr>
        <p:spPr bwMode="auto">
          <a:xfrm>
            <a:off x="609600" y="152400"/>
            <a:ext cx="5181600" cy="769938"/>
          </a:xfrm>
          <a:prstGeom prst="rect">
            <a:avLst/>
          </a:prstGeom>
          <a:noFill/>
          <a:ln w="9525">
            <a:noFill/>
            <a:miter lim="800000"/>
            <a:headEnd/>
            <a:tailEnd/>
          </a:ln>
        </p:spPr>
        <p:txBody>
          <a:bodyPr>
            <a:spAutoFit/>
          </a:bodyPr>
          <a:lstStyle/>
          <a:p>
            <a:pPr eaLnBrk="0" fontAlgn="auto" hangingPunct="0">
              <a:spcBef>
                <a:spcPct val="50000"/>
              </a:spcBef>
              <a:spcAft>
                <a:spcPts val="0"/>
              </a:spcAft>
              <a:defRPr/>
            </a:pPr>
            <a:r>
              <a:rPr lang="en-US" sz="4400" b="1" dirty="0">
                <a:solidFill>
                  <a:srgbClr val="FFFF00"/>
                </a:solidFill>
                <a:latin typeface="+mj-lt"/>
                <a:cs typeface="Times New Roman" pitchFamily="18" charset="0"/>
              </a:rPr>
              <a:t>Safety Nets</a:t>
            </a:r>
          </a:p>
        </p:txBody>
      </p:sp>
      <p:sp>
        <p:nvSpPr>
          <p:cNvPr id="55300" name="Text Box 5"/>
          <p:cNvSpPr txBox="1">
            <a:spLocks noChangeArrowheads="1"/>
          </p:cNvSpPr>
          <p:nvPr/>
        </p:nvSpPr>
        <p:spPr bwMode="auto">
          <a:xfrm>
            <a:off x="381000" y="63246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000">
              <a:solidFill>
                <a:srgbClr val="FFFF00"/>
              </a:solidFill>
              <a:latin typeface="Times New Roman" pitchFamily="18" charset="0"/>
            </a:endParaRPr>
          </a:p>
        </p:txBody>
      </p:sp>
      <p:sp>
        <p:nvSpPr>
          <p:cNvPr id="55301"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94911A-EF06-4772-BFD6-1209A4D4E50C}" type="slidenum">
              <a:rPr lang="en-US" smtClean="0"/>
              <a:pPr eaLnBrk="1" hangingPunct="1"/>
              <a:t>49</a:t>
            </a:fld>
            <a:endParaRPr lang="en-US" smtClean="0"/>
          </a:p>
        </p:txBody>
      </p:sp>
      <p:sp>
        <p:nvSpPr>
          <p:cNvPr id="55302" name="Rectangle 6"/>
          <p:cNvSpPr>
            <a:spLocks noChangeArrowheads="1"/>
          </p:cNvSpPr>
          <p:nvPr/>
        </p:nvSpPr>
        <p:spPr bwMode="auto">
          <a:xfrm>
            <a:off x="4343400" y="990600"/>
            <a:ext cx="464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00050" indent="-400050">
              <a:buFont typeface="Arial" pitchFamily="34" charset="0"/>
              <a:buChar char="•"/>
            </a:pPr>
            <a:r>
              <a:rPr lang="en-US" sz="3600">
                <a:latin typeface="Calibri" pitchFamily="34" charset="0"/>
                <a:cs typeface="Times New Roman" pitchFamily="18" charset="0"/>
              </a:rPr>
              <a:t>Test the net</a:t>
            </a:r>
          </a:p>
          <a:p>
            <a:pPr marL="400050" indent="-400050">
              <a:buFont typeface="Arial" pitchFamily="34" charset="0"/>
              <a:buChar char="•"/>
            </a:pPr>
            <a:r>
              <a:rPr lang="en-US" sz="3600">
                <a:latin typeface="Calibri" pitchFamily="34" charset="0"/>
                <a:cs typeface="Times New Roman" pitchFamily="18" charset="0"/>
              </a:rPr>
              <a:t>Remove objects fallen into the safety net</a:t>
            </a:r>
          </a:p>
          <a:p>
            <a:pPr marL="400050" indent="-400050">
              <a:buFont typeface="Arial" pitchFamily="34" charset="0"/>
              <a:buChar char="•"/>
            </a:pPr>
            <a:r>
              <a:rPr lang="en-US" sz="3600">
                <a:latin typeface="Calibri" pitchFamily="34" charset="0"/>
                <a:cs typeface="Times New Roman" pitchFamily="18" charset="0"/>
              </a:rPr>
              <a:t>Inspect at least once a week</a:t>
            </a:r>
          </a:p>
          <a:p>
            <a:pPr marL="400050" indent="-400050">
              <a:buFont typeface="Arial" pitchFamily="34" charset="0"/>
              <a:buChar char="•"/>
            </a:pPr>
            <a:r>
              <a:rPr lang="en-US" sz="3600">
                <a:latin typeface="Calibri" pitchFamily="34" charset="0"/>
                <a:cs typeface="Times New Roman" pitchFamily="18" charset="0"/>
              </a:rPr>
              <a:t>There should be a recent certification record for each net installation</a:t>
            </a: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eaLnBrk="1" hangingPunct="1"/>
            <a:r>
              <a:rPr lang="en-US" smtClean="0"/>
              <a:t>Objectives:</a:t>
            </a:r>
          </a:p>
        </p:txBody>
      </p:sp>
      <p:sp>
        <p:nvSpPr>
          <p:cNvPr id="10243" name="Content Placeholder 2"/>
          <p:cNvSpPr>
            <a:spLocks noGrp="1"/>
          </p:cNvSpPr>
          <p:nvPr>
            <p:ph idx="1"/>
          </p:nvPr>
        </p:nvSpPr>
        <p:spPr>
          <a:xfrm>
            <a:off x="304800" y="1600200"/>
            <a:ext cx="8534400" cy="4525963"/>
          </a:xfrm>
        </p:spPr>
        <p:txBody>
          <a:bodyPr/>
          <a:lstStyle/>
          <a:p>
            <a:pPr eaLnBrk="1" hangingPunct="1"/>
            <a:r>
              <a:rPr lang="en-US" smtClean="0"/>
              <a:t>Identify the OSHA Fall Protection Standard for Construction Industry (29 CFR 1926, Subpart M).</a:t>
            </a:r>
          </a:p>
          <a:p>
            <a:pPr eaLnBrk="1" hangingPunct="1"/>
            <a:r>
              <a:rPr lang="en-US" smtClean="0"/>
              <a:t>Recognize Fall Hazards in order to avoid, abate, and prevent falls from ladders, roofs, scaffolds, and other potential situations.</a:t>
            </a:r>
          </a:p>
          <a:p>
            <a:pPr eaLnBrk="1" hangingPunct="1"/>
            <a:r>
              <a:rPr lang="en-US" smtClean="0"/>
              <a:t>Identify Fall Protection issues while handling, installing and bracing trusses.</a:t>
            </a:r>
          </a:p>
        </p:txBody>
      </p:sp>
      <p:sp>
        <p:nvSpPr>
          <p:cNvPr id="10244"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9BC1E4-22AD-44CF-A801-761DFD1E7E57}" type="slidenum">
              <a:rPr lang="en-US" smtClean="0"/>
              <a:pPr eaLnBrk="1" hangingPunct="1"/>
              <a:t>5</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76200"/>
            <a:ext cx="8229600" cy="1905000"/>
          </a:xfrm>
        </p:spPr>
        <p:txBody>
          <a:bodyPr/>
          <a:lstStyle/>
          <a:p>
            <a:pPr algn="l" eaLnBrk="1" hangingPunct="1"/>
            <a:r>
              <a:rPr lang="en-US" b="1" smtClean="0">
                <a:solidFill>
                  <a:srgbClr val="FFFF00"/>
                </a:solidFill>
                <a:cs typeface="Times New Roman" pitchFamily="18" charset="0"/>
              </a:rPr>
              <a:t>Safety Nets </a:t>
            </a: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endParaRPr lang="en-US" b="1" smtClean="0">
              <a:solidFill>
                <a:srgbClr val="FFFF00"/>
              </a:solidFill>
              <a:cs typeface="Times New Roman" pitchFamily="18" charset="0"/>
            </a:endParaRPr>
          </a:p>
        </p:txBody>
      </p:sp>
      <p:sp>
        <p:nvSpPr>
          <p:cNvPr id="56323"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BECFA3-D63C-4403-80FB-59C595406C80}" type="slidenum">
              <a:rPr lang="en-US" smtClean="0"/>
              <a:pPr eaLnBrk="1" hangingPunct="1"/>
              <a:t>50</a:t>
            </a:fld>
            <a:endParaRPr lang="en-US" smtClean="0"/>
          </a:p>
        </p:txBody>
      </p:sp>
      <p:pic>
        <p:nvPicPr>
          <p:cNvPr id="5" name="Picture 7" descr="net2b"/>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1066800"/>
            <a:ext cx="7732713" cy="515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46038"/>
            <a:ext cx="8229600" cy="1036638"/>
          </a:xfrm>
        </p:spPr>
        <p:txBody>
          <a:bodyPr/>
          <a:lstStyle/>
          <a:p>
            <a:pPr eaLnBrk="1" hangingPunct="1"/>
            <a:r>
              <a:rPr lang="en-US" b="1" smtClean="0">
                <a:solidFill>
                  <a:srgbClr val="FFFF00"/>
                </a:solidFill>
                <a:cs typeface="Times New Roman" pitchFamily="18" charset="0"/>
              </a:rPr>
              <a:t>Safety Nets</a:t>
            </a:r>
          </a:p>
        </p:txBody>
      </p:sp>
      <p:sp>
        <p:nvSpPr>
          <p:cNvPr id="3" name="Content Placeholder 2"/>
          <p:cNvSpPr>
            <a:spLocks noGrp="1"/>
          </p:cNvSpPr>
          <p:nvPr>
            <p:ph idx="1"/>
          </p:nvPr>
        </p:nvSpPr>
        <p:spPr>
          <a:xfrm>
            <a:off x="457200" y="1600200"/>
            <a:ext cx="8229600" cy="4191000"/>
          </a:xfrm>
        </p:spPr>
        <p:txBody>
          <a:bodyPr rtlCol="0">
            <a:normAutofit fontScale="92500" lnSpcReduction="20000"/>
          </a:bodyPr>
          <a:lstStyle/>
          <a:p>
            <a:pPr eaLnBrk="1" fontAlgn="auto" hangingPunct="1">
              <a:spcAft>
                <a:spcPts val="0"/>
              </a:spcAft>
              <a:buFont typeface="Arial" pitchFamily="34" charset="0"/>
              <a:buNone/>
              <a:defRPr/>
            </a:pPr>
            <a:endParaRPr lang="es-ES" dirty="0" smtClean="0"/>
          </a:p>
          <a:p>
            <a:pPr eaLnBrk="1" fontAlgn="auto" hangingPunct="1">
              <a:spcAft>
                <a:spcPts val="0"/>
              </a:spcAft>
              <a:defRPr/>
            </a:pPr>
            <a:endParaRPr lang="es-ES" dirty="0"/>
          </a:p>
          <a:p>
            <a:pPr eaLnBrk="1" fontAlgn="auto" hangingPunct="1">
              <a:spcAft>
                <a:spcPts val="0"/>
              </a:spcAft>
              <a:defRPr/>
            </a:pPr>
            <a:endParaRPr lang="es-ES" dirty="0" smtClean="0"/>
          </a:p>
          <a:p>
            <a:pPr eaLnBrk="1" fontAlgn="auto" hangingPunct="1">
              <a:spcAft>
                <a:spcPts val="0"/>
              </a:spcAft>
              <a:defRPr/>
            </a:pPr>
            <a:endParaRPr lang="es-ES" dirty="0"/>
          </a:p>
          <a:p>
            <a:pPr eaLnBrk="1" fontAlgn="auto" hangingPunct="1">
              <a:spcAft>
                <a:spcPts val="0"/>
              </a:spcAft>
              <a:defRPr/>
            </a:pPr>
            <a:endParaRPr lang="es-ES" dirty="0" smtClean="0"/>
          </a:p>
          <a:p>
            <a:pPr eaLnBrk="1" fontAlgn="auto" hangingPunct="1">
              <a:spcAft>
                <a:spcPts val="0"/>
              </a:spcAft>
              <a:defRPr/>
            </a:pPr>
            <a:endParaRPr lang="es-ES" dirty="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eaLnBrk="1" fontAlgn="auto" hangingPunct="1">
              <a:spcAft>
                <a:spcPts val="0"/>
              </a:spcAft>
              <a:buFont typeface="Arial" pitchFamily="34" charset="0"/>
              <a:buNone/>
              <a:defRPr/>
            </a:pPr>
            <a:r>
              <a:rPr lang="es-ES" sz="1800" dirty="0" smtClean="0"/>
              <a:t>	</a:t>
            </a:r>
          </a:p>
          <a:p>
            <a:pPr eaLnBrk="1" fontAlgn="auto" hangingPunct="1">
              <a:spcAft>
                <a:spcPts val="0"/>
              </a:spcAft>
              <a:buFont typeface="Arial" pitchFamily="34" charset="0"/>
              <a:buNone/>
              <a:defRPr/>
            </a:pPr>
            <a:endParaRPr lang="en-US" sz="1800" dirty="0"/>
          </a:p>
        </p:txBody>
      </p:sp>
      <p:sp>
        <p:nvSpPr>
          <p:cNvPr id="57348"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71004C-4992-4D76-8675-03B6AA62AEFB}" type="slidenum">
              <a:rPr lang="en-US" smtClean="0"/>
              <a:pPr eaLnBrk="1" hangingPunct="1"/>
              <a:t>51</a:t>
            </a:fld>
            <a:endParaRPr lang="en-US" smtClean="0"/>
          </a:p>
        </p:txBody>
      </p:sp>
      <p:pic>
        <p:nvPicPr>
          <p:cNvPr id="69637" name="Picture 4" descr="safety nets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219200"/>
            <a:ext cx="66294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rtlCol="0">
            <a:normAutofit fontScale="90000"/>
          </a:bodyPr>
          <a:lstStyle/>
          <a:p>
            <a:pPr eaLnBrk="1" fontAlgn="auto" hangingPunct="1">
              <a:spcAft>
                <a:spcPts val="0"/>
              </a:spcAft>
              <a:defRPr/>
            </a:pPr>
            <a:r>
              <a:rPr lang="en-US" dirty="0" smtClean="0">
                <a:solidFill>
                  <a:srgbClr val="FFFF00"/>
                </a:solidFill>
              </a:rPr>
              <a:t>Controlled Access Zones/Controlled Decking Zones (Steel Erection)</a:t>
            </a:r>
          </a:p>
        </p:txBody>
      </p:sp>
      <p:sp>
        <p:nvSpPr>
          <p:cNvPr id="58371" name="Text Placeholder 3"/>
          <p:cNvSpPr>
            <a:spLocks noGrp="1"/>
          </p:cNvSpPr>
          <p:nvPr>
            <p:ph type="body" idx="1"/>
          </p:nvPr>
        </p:nvSpPr>
        <p:spPr>
          <a:xfrm>
            <a:off x="228600" y="1447800"/>
            <a:ext cx="4421188" cy="639763"/>
          </a:xfrm>
        </p:spPr>
        <p:txBody>
          <a:bodyPr/>
          <a:lstStyle/>
          <a:p>
            <a:pPr eaLnBrk="1" hangingPunct="1"/>
            <a:r>
              <a:rPr lang="en-US" smtClean="0"/>
              <a:t>Controlled Access Zone (CAZ)</a:t>
            </a:r>
          </a:p>
        </p:txBody>
      </p:sp>
      <p:sp>
        <p:nvSpPr>
          <p:cNvPr id="58372" name="Text Placeholder 5"/>
          <p:cNvSpPr>
            <a:spLocks noGrp="1"/>
          </p:cNvSpPr>
          <p:nvPr>
            <p:ph type="body" sz="quarter" idx="3"/>
          </p:nvPr>
        </p:nvSpPr>
        <p:spPr>
          <a:xfrm>
            <a:off x="4648200" y="1447800"/>
            <a:ext cx="4191000" cy="639763"/>
          </a:xfrm>
        </p:spPr>
        <p:txBody>
          <a:bodyPr/>
          <a:lstStyle/>
          <a:p>
            <a:pPr eaLnBrk="1" hangingPunct="1"/>
            <a:r>
              <a:rPr lang="en-US" smtClean="0"/>
              <a:t>Controlled Decking Zone (CDZ)</a:t>
            </a:r>
          </a:p>
        </p:txBody>
      </p:sp>
      <p:sp>
        <p:nvSpPr>
          <p:cNvPr id="58373" name="Slide Number Placeholder 7"/>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3B0AAA-9B61-4D10-A7EC-100955D5759F}" type="slidenum">
              <a:rPr lang="en-US" smtClean="0"/>
              <a:pPr eaLnBrk="1" hangingPunct="1"/>
              <a:t>52</a:t>
            </a:fld>
            <a:endParaRPr lang="en-US" smtClean="0"/>
          </a:p>
        </p:txBody>
      </p:sp>
      <p:pic>
        <p:nvPicPr>
          <p:cNvPr id="9" name="Picture 2" descr="Controlled Decking Zone (CDZ)"/>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209800"/>
            <a:ext cx="4116388"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Leading Ed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4713" y="2224088"/>
            <a:ext cx="4230687" cy="3795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10"/>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2400"/>
            <a:ext cx="8229600" cy="960438"/>
          </a:xfrm>
        </p:spPr>
        <p:txBody>
          <a:bodyPr/>
          <a:lstStyle/>
          <a:p>
            <a:pPr algn="l" eaLnBrk="1" hangingPunct="1"/>
            <a:r>
              <a:rPr lang="en-US" b="1" smtClean="0">
                <a:solidFill>
                  <a:srgbClr val="FFFF00"/>
                </a:solidFill>
              </a:rPr>
              <a:t>Control Lines</a:t>
            </a:r>
          </a:p>
        </p:txBody>
      </p:sp>
      <p:sp>
        <p:nvSpPr>
          <p:cNvPr id="59395"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B73B954-EA64-4FAD-B7A3-6EEBF7B26EB0}" type="slidenum">
              <a:rPr lang="en-US" smtClean="0"/>
              <a:pPr eaLnBrk="1" hangingPunct="1"/>
              <a:t>53</a:t>
            </a:fld>
            <a:endParaRPr lang="en-US" smtClean="0"/>
          </a:p>
        </p:txBody>
      </p:sp>
      <p:pic>
        <p:nvPicPr>
          <p:cNvPr id="71684" name="Picture 7" descr="F:\SLTC\steelerection_etool\ppt_presentations\billdonavon\billdonavon_slide2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066800"/>
            <a:ext cx="7315200" cy="50069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60422" name="Picture 6" descr="C:\Users\constantino\Desktop\Client Photos\JR Ramon\IMAG015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3733800"/>
            <a:ext cx="1905000" cy="2254898"/>
          </a:xfrm>
          <a:prstGeom prst="round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52400"/>
            <a:ext cx="8229600" cy="1036638"/>
          </a:xfrm>
        </p:spPr>
        <p:txBody>
          <a:bodyPr/>
          <a:lstStyle/>
          <a:p>
            <a:pPr algn="l" eaLnBrk="1" hangingPunct="1"/>
            <a:r>
              <a:rPr lang="en-US" b="1" smtClean="0">
                <a:solidFill>
                  <a:srgbClr val="FFC000"/>
                </a:solidFill>
              </a:rPr>
              <a:t>Warning Line</a:t>
            </a:r>
          </a:p>
        </p:txBody>
      </p:sp>
      <p:sp>
        <p:nvSpPr>
          <p:cNvPr id="3" name="Content Placeholder 2"/>
          <p:cNvSpPr>
            <a:spLocks noGrp="1"/>
          </p:cNvSpPr>
          <p:nvPr>
            <p:ph idx="1"/>
          </p:nvPr>
        </p:nvSpPr>
        <p:spPr>
          <a:xfrm>
            <a:off x="228600" y="4572000"/>
            <a:ext cx="8686800" cy="1676400"/>
          </a:xfrm>
        </p:spPr>
        <p:txBody>
          <a:bodyPr rtlCol="0">
            <a:normAutofit fontScale="92500" lnSpcReduction="20000"/>
          </a:bodyPr>
          <a:lstStyle/>
          <a:p>
            <a:pPr algn="just" eaLnBrk="1" fontAlgn="auto" hangingPunct="1">
              <a:spcAft>
                <a:spcPts val="0"/>
              </a:spcAft>
              <a:defRPr/>
            </a:pPr>
            <a:r>
              <a:rPr lang="en-US" sz="2800" dirty="0" smtClean="0"/>
              <a:t>November 15, 2002, letter of interpretation to Mr. Keith Harkins, OSHA stated that a warning line system set 15 feet from an unprotected edge is permitted to be used instead of conventional fall protection to protect employees engaged in non-roofing activities.</a:t>
            </a:r>
          </a:p>
          <a:p>
            <a:pPr algn="just" eaLnBrk="1" fontAlgn="auto" hangingPunct="1">
              <a:spcAft>
                <a:spcPts val="0"/>
              </a:spcAft>
              <a:buFont typeface="Arial" pitchFamily="34" charset="0"/>
              <a:buNone/>
              <a:defRPr/>
            </a:pPr>
            <a:endParaRPr lang="en-US" dirty="0" smtClean="0"/>
          </a:p>
          <a:p>
            <a:pPr algn="just" eaLnBrk="1" fontAlgn="auto" hangingPunct="1">
              <a:spcAft>
                <a:spcPts val="0"/>
              </a:spcAft>
              <a:defRPr/>
            </a:pPr>
            <a:endParaRPr lang="en-US" dirty="0" smtClean="0"/>
          </a:p>
        </p:txBody>
      </p:sp>
      <p:sp>
        <p:nvSpPr>
          <p:cNvPr id="60420"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738C8E-99B5-4FB0-BF82-5AC4477CD506}" type="slidenum">
              <a:rPr lang="en-US" smtClean="0"/>
              <a:pPr eaLnBrk="1" hangingPunct="1"/>
              <a:t>54</a:t>
            </a:fld>
            <a:endParaRPr lang="en-US" smtClean="0"/>
          </a:p>
        </p:txBody>
      </p:sp>
      <p:pic>
        <p:nvPicPr>
          <p:cNvPr id="72709" name="Picture 6" descr="http://www.fallprotect.com/FP_Images/pics/Roof%20Top%20Fall%20Protection/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990600"/>
            <a:ext cx="6705600" cy="348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76200"/>
            <a:ext cx="8229600" cy="960438"/>
          </a:xfrm>
        </p:spPr>
        <p:txBody>
          <a:bodyPr/>
          <a:lstStyle/>
          <a:p>
            <a:pPr eaLnBrk="1" hangingPunct="1"/>
            <a:r>
              <a:rPr lang="en-US" b="1" smtClean="0">
                <a:solidFill>
                  <a:srgbClr val="FFFF00"/>
                </a:solidFill>
              </a:rPr>
              <a:t>Control Lines </a:t>
            </a:r>
            <a:r>
              <a:rPr lang="en-US" b="1" smtClean="0">
                <a:solidFill>
                  <a:srgbClr val="00B050"/>
                </a:solidFill>
              </a:rPr>
              <a:t>vs.</a:t>
            </a:r>
            <a:r>
              <a:rPr lang="en-US" b="1" smtClean="0">
                <a:solidFill>
                  <a:srgbClr val="92D050"/>
                </a:solidFill>
              </a:rPr>
              <a:t> </a:t>
            </a:r>
            <a:r>
              <a:rPr lang="en-US" b="1" smtClean="0">
                <a:solidFill>
                  <a:srgbClr val="FFC000"/>
                </a:solidFill>
              </a:rPr>
              <a:t>Warning Lines</a:t>
            </a:r>
          </a:p>
        </p:txBody>
      </p:sp>
      <p:sp>
        <p:nvSpPr>
          <p:cNvPr id="61443" name="Slide Number Placeholder 6"/>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7971271-1A10-4F85-96EE-F8F8B1AF1688}" type="slidenum">
              <a:rPr lang="en-US" smtClean="0"/>
              <a:pPr eaLnBrk="1" hangingPunct="1"/>
              <a:t>55</a:t>
            </a:fld>
            <a:endParaRPr lang="en-US" smtClean="0"/>
          </a:p>
        </p:txBody>
      </p:sp>
      <p:pic>
        <p:nvPicPr>
          <p:cNvPr id="6" name="Picture 4" descr="Warningline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676400"/>
            <a:ext cx="4060825"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 descr="C:\Users\constantino\Desktop\Client Photos\JR Ramon\IMAG024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3124200"/>
            <a:ext cx="4162425"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76200"/>
            <a:ext cx="8229600" cy="960438"/>
          </a:xfrm>
        </p:spPr>
        <p:txBody>
          <a:bodyPr/>
          <a:lstStyle/>
          <a:p>
            <a:pPr eaLnBrk="1" hangingPunct="1"/>
            <a:r>
              <a:rPr lang="en-US" smtClean="0"/>
              <a:t>Safety Monitor</a:t>
            </a:r>
          </a:p>
        </p:txBody>
      </p:sp>
      <p:sp>
        <p:nvSpPr>
          <p:cNvPr id="3" name="Content Placeholder 2"/>
          <p:cNvSpPr>
            <a:spLocks noGrp="1"/>
          </p:cNvSpPr>
          <p:nvPr>
            <p:ph idx="1"/>
          </p:nvPr>
        </p:nvSpPr>
        <p:spPr>
          <a:xfrm>
            <a:off x="457200" y="1219200"/>
            <a:ext cx="8229600" cy="5029200"/>
          </a:xfrm>
        </p:spPr>
        <p:txBody>
          <a:bodyPr rtlCol="0">
            <a:normAutofit fontScale="85000" lnSpcReduction="20000"/>
          </a:bodyPr>
          <a:lstStyle/>
          <a:p>
            <a:pPr eaLnBrk="1" fontAlgn="auto" hangingPunct="1">
              <a:spcAft>
                <a:spcPts val="0"/>
              </a:spcAft>
              <a:defRPr/>
            </a:pPr>
            <a:r>
              <a:rPr lang="en-US" dirty="0" smtClean="0"/>
              <a:t>Designated by the employer to monitor other employees; and </a:t>
            </a:r>
            <a:r>
              <a:rPr lang="en-US" b="1" dirty="0" smtClean="0">
                <a:solidFill>
                  <a:srgbClr val="FFFF00"/>
                </a:solidFill>
              </a:rPr>
              <a:t>SHALL</a:t>
            </a:r>
            <a:r>
              <a:rPr lang="en-US" dirty="0" smtClean="0"/>
              <a:t>:</a:t>
            </a:r>
          </a:p>
          <a:p>
            <a:pPr eaLnBrk="1" fontAlgn="auto" hangingPunct="1">
              <a:spcAft>
                <a:spcPts val="0"/>
              </a:spcAft>
              <a:defRPr/>
            </a:pPr>
            <a:r>
              <a:rPr lang="en-US" dirty="0" smtClean="0"/>
              <a:t>be a Competent Person</a:t>
            </a:r>
          </a:p>
          <a:p>
            <a:pPr eaLnBrk="1" fontAlgn="auto" hangingPunct="1">
              <a:spcAft>
                <a:spcPts val="0"/>
              </a:spcAft>
              <a:defRPr/>
            </a:pPr>
            <a:r>
              <a:rPr lang="en-US" dirty="0" smtClean="0"/>
              <a:t>warn the employee when it appears that the employee is unaware of a fall hazard or is acting in an unsafe manner</a:t>
            </a:r>
          </a:p>
          <a:p>
            <a:pPr eaLnBrk="1" fontAlgn="auto" hangingPunct="1">
              <a:spcAft>
                <a:spcPts val="0"/>
              </a:spcAft>
              <a:defRPr/>
            </a:pPr>
            <a:r>
              <a:rPr lang="en-US" dirty="0" smtClean="0"/>
              <a:t>be on the same walking/working surface and within visual sighting distance of the employee being monitored</a:t>
            </a:r>
          </a:p>
          <a:p>
            <a:pPr eaLnBrk="1" fontAlgn="auto" hangingPunct="1">
              <a:spcAft>
                <a:spcPts val="0"/>
              </a:spcAft>
              <a:defRPr/>
            </a:pPr>
            <a:r>
              <a:rPr lang="en-US" dirty="0" smtClean="0"/>
              <a:t>be close enough to communicate orally with the employee</a:t>
            </a:r>
          </a:p>
          <a:p>
            <a:pPr eaLnBrk="1" fontAlgn="auto" hangingPunct="1">
              <a:spcAft>
                <a:spcPts val="0"/>
              </a:spcAft>
              <a:defRPr/>
            </a:pPr>
            <a:r>
              <a:rPr lang="en-US" dirty="0" smtClean="0"/>
              <a:t>not have other responsibilities which could take the monitor's attention from the monitoring function</a:t>
            </a:r>
          </a:p>
          <a:p>
            <a:pPr eaLnBrk="1" fontAlgn="auto" hangingPunct="1">
              <a:spcAft>
                <a:spcPts val="0"/>
              </a:spcAft>
              <a:defRPr/>
            </a:pPr>
            <a:endParaRPr lang="en-US" dirty="0" smtClean="0"/>
          </a:p>
        </p:txBody>
      </p:sp>
      <p:pic>
        <p:nvPicPr>
          <p:cNvPr id="62468" name="Picture 1" descr="C:\Users\constantino\AppData\Local\Microsoft\Windows\Temporary Internet Files\Low\Content.IE5\PB8H4S4K\MC900433948[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0" y="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8E43F9-98E9-4D79-BDD1-3C3ADEE9603A}" type="slidenum">
              <a:rPr lang="en-US" smtClean="0"/>
              <a:pPr eaLnBrk="1" hangingPunct="1"/>
              <a:t>56</a:t>
            </a:fld>
            <a:endParaRPr lang="en-US" smtClean="0"/>
          </a:p>
        </p:txBody>
      </p:sp>
      <p:sp>
        <p:nvSpPr>
          <p:cNvPr id="62470" name="TextBox 5"/>
          <p:cNvSpPr txBox="1">
            <a:spLocks noChangeArrowheads="1"/>
          </p:cNvSpPr>
          <p:nvPr/>
        </p:nvSpPr>
        <p:spPr bwMode="auto">
          <a:xfrm>
            <a:off x="4419600" y="6172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1926.502(h)</a:t>
            </a: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C:\Users\constantino\Desktop\Client Photos\JR Ramon\IMAG01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8"/>
          <p:cNvSpPr txBox="1">
            <a:spLocks noChangeArrowheads="1"/>
          </p:cNvSpPr>
          <p:nvPr/>
        </p:nvSpPr>
        <p:spPr bwMode="auto">
          <a:xfrm>
            <a:off x="3657600" y="5867400"/>
            <a:ext cx="5238750" cy="382588"/>
          </a:xfrm>
          <a:prstGeom prst="rect">
            <a:avLst/>
          </a:prstGeom>
          <a:solidFill>
            <a:schemeClr val="tx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chemeClr val="bg1"/>
                </a:solidFill>
              </a:rPr>
              <a:t>Lanyards and PFAS in use</a:t>
            </a:r>
          </a:p>
        </p:txBody>
      </p:sp>
      <p:sp>
        <p:nvSpPr>
          <p:cNvPr id="63492" name="Line 9"/>
          <p:cNvSpPr>
            <a:spLocks noChangeShapeType="1"/>
          </p:cNvSpPr>
          <p:nvPr/>
        </p:nvSpPr>
        <p:spPr bwMode="auto">
          <a:xfrm flipH="1" flipV="1">
            <a:off x="3733800" y="2743200"/>
            <a:ext cx="685800" cy="304800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63493" name="Line 10"/>
          <p:cNvSpPr>
            <a:spLocks noChangeShapeType="1"/>
          </p:cNvSpPr>
          <p:nvPr/>
        </p:nvSpPr>
        <p:spPr bwMode="auto">
          <a:xfrm flipV="1">
            <a:off x="5867400" y="3124200"/>
            <a:ext cx="609600" cy="2557463"/>
          </a:xfrm>
          <a:prstGeom prst="line">
            <a:avLst/>
          </a:prstGeom>
          <a:noFill/>
          <a:ln w="508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Roofing - No Fall Pr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282575"/>
            <a:ext cx="7315200"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64516"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D81882E-1E66-408C-B418-CF018F422A7D}" type="slidenum">
              <a:rPr lang="en-US" sz="900"/>
              <a:pPr algn="r" eaLnBrk="1" hangingPunct="1"/>
              <a:t>58</a:t>
            </a:fld>
            <a:endParaRPr lang="en-US" sz="9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960438"/>
          </a:xfrm>
        </p:spPr>
        <p:txBody>
          <a:bodyPr/>
          <a:lstStyle/>
          <a:p>
            <a:pPr eaLnBrk="1" hangingPunct="1"/>
            <a:r>
              <a:rPr lang="en-US" b="1" smtClean="0">
                <a:cs typeface="Times New Roman" pitchFamily="18" charset="0"/>
              </a:rPr>
              <a:t>Scaffolds</a:t>
            </a:r>
            <a:endParaRPr lang="es-ES" b="1" smtClean="0">
              <a:cs typeface="Times New Roman" pitchFamily="18" charset="0"/>
            </a:endParaRPr>
          </a:p>
        </p:txBody>
      </p:sp>
      <p:sp>
        <p:nvSpPr>
          <p:cNvPr id="65539"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D3F66B-2A29-4456-92F7-A67E269382C6}" type="slidenum">
              <a:rPr lang="en-US" smtClean="0"/>
              <a:pPr eaLnBrk="1" hangingPunct="1"/>
              <a:t>59</a:t>
            </a:fld>
            <a:endParaRPr lang="en-US" smtClean="0"/>
          </a:p>
        </p:txBody>
      </p:sp>
      <p:pic>
        <p:nvPicPr>
          <p:cNvPr id="77828" name="Picture 90" descr="New-scaf2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67000" y="1028700"/>
            <a:ext cx="3810000" cy="5715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US" smtClean="0"/>
              <a:t>Objectives Continued:</a:t>
            </a:r>
          </a:p>
        </p:txBody>
      </p:sp>
      <p:sp>
        <p:nvSpPr>
          <p:cNvPr id="11267" name="Content Placeholder 2"/>
          <p:cNvSpPr>
            <a:spLocks noGrp="1"/>
          </p:cNvSpPr>
          <p:nvPr>
            <p:ph idx="1"/>
          </p:nvPr>
        </p:nvSpPr>
        <p:spPr/>
        <p:txBody>
          <a:bodyPr/>
          <a:lstStyle/>
          <a:p>
            <a:pPr eaLnBrk="1" hangingPunct="1"/>
            <a:r>
              <a:rPr lang="en-US" smtClean="0"/>
              <a:t>Recognize and Prevent Fall Protection Issues during Residential Construction.</a:t>
            </a:r>
          </a:p>
          <a:p>
            <a:pPr eaLnBrk="1" hangingPunct="1"/>
            <a:r>
              <a:rPr lang="en-US" smtClean="0"/>
              <a:t>Discuss the New Residential Fall Protection Guidelines</a:t>
            </a:r>
          </a:p>
          <a:p>
            <a:pPr eaLnBrk="1" hangingPunct="1"/>
            <a:r>
              <a:rPr lang="en-US" smtClean="0"/>
              <a:t>Understand some of the different types of fall protection systems available to contractors.</a:t>
            </a:r>
          </a:p>
          <a:p>
            <a:pPr eaLnBrk="1" hangingPunct="1"/>
            <a:r>
              <a:rPr lang="en-US" smtClean="0"/>
              <a:t>Understand how to develop a Fall Protection Plan.</a:t>
            </a:r>
          </a:p>
        </p:txBody>
      </p:sp>
      <p:sp>
        <p:nvSpPr>
          <p:cNvPr id="11268"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8A461B3-355B-45CD-B9C4-510009AA9F90}" type="slidenum">
              <a:rPr lang="en-US" smtClean="0"/>
              <a:pPr eaLnBrk="1" hangingPunct="1"/>
              <a:t>6</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a:spLocks noGrp="1"/>
          </p:cNvSpPr>
          <p:nvPr>
            <p:ph type="sldNum" sz="quarter" idx="11"/>
          </p:nvPr>
        </p:nvSpPr>
        <p:spPr bwMode="auto">
          <a:xfrm>
            <a:off x="6535738" y="6248400"/>
            <a:ext cx="189706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5D5FF5-E544-43CC-8BA8-BC2716535E13}" type="slidenum">
              <a:rPr lang="en-US" smtClean="0"/>
              <a:pPr eaLnBrk="1" hangingPunct="1"/>
              <a:t>60</a:t>
            </a:fld>
            <a:endParaRPr lang="en-US" smtClean="0"/>
          </a:p>
        </p:txBody>
      </p:sp>
      <p:sp>
        <p:nvSpPr>
          <p:cNvPr id="65538" name="Rectangle 2"/>
          <p:cNvSpPr>
            <a:spLocks noGrp="1" noChangeArrowheads="1"/>
          </p:cNvSpPr>
          <p:nvPr>
            <p:ph type="title"/>
          </p:nvPr>
        </p:nvSpPr>
        <p:spPr>
          <a:xfrm>
            <a:off x="1066800" y="228600"/>
            <a:ext cx="6975475" cy="609600"/>
          </a:xfrm>
        </p:spPr>
        <p:txBody>
          <a:bodyPr rtlCol="0">
            <a:normAutofit fontScale="90000"/>
          </a:bodyPr>
          <a:lstStyle/>
          <a:p>
            <a:pPr eaLnBrk="1" fontAlgn="auto" hangingPunct="1">
              <a:spcAft>
                <a:spcPts val="0"/>
              </a:spcAft>
              <a:defRPr/>
            </a:pPr>
            <a:r>
              <a:rPr lang="en-US" dirty="0" smtClean="0"/>
              <a:t>What Is A Scaffold?</a:t>
            </a:r>
          </a:p>
        </p:txBody>
      </p:sp>
      <p:sp>
        <p:nvSpPr>
          <p:cNvPr id="66564" name="Rectangle 3"/>
          <p:cNvSpPr>
            <a:spLocks noGrp="1" noChangeArrowheads="1"/>
          </p:cNvSpPr>
          <p:nvPr>
            <p:ph type="body" sz="half" idx="1"/>
          </p:nvPr>
        </p:nvSpPr>
        <p:spPr>
          <a:xfrm>
            <a:off x="228600" y="1066800"/>
            <a:ext cx="5486400" cy="4953000"/>
          </a:xfrm>
        </p:spPr>
        <p:txBody>
          <a:bodyPr/>
          <a:lstStyle/>
          <a:p>
            <a:pPr marL="346075" indent="-346075" eaLnBrk="1" hangingPunct="1">
              <a:buFontTx/>
              <a:buNone/>
            </a:pPr>
            <a:r>
              <a:rPr lang="en-US" sz="2800" smtClean="0"/>
              <a:t>An elevated, temporary work platform</a:t>
            </a:r>
          </a:p>
          <a:p>
            <a:pPr marL="346075" indent="-346075" eaLnBrk="1" hangingPunct="1">
              <a:buFontTx/>
              <a:buNone/>
            </a:pPr>
            <a:r>
              <a:rPr lang="en-US" sz="2400" smtClean="0"/>
              <a:t>Three basic types:</a:t>
            </a:r>
          </a:p>
          <a:p>
            <a:pPr marL="346075" indent="-346075" eaLnBrk="1" hangingPunct="1">
              <a:buFont typeface="Wingdings" pitchFamily="2" charset="2"/>
              <a:buChar char="Ø"/>
            </a:pPr>
            <a:r>
              <a:rPr lang="en-US" sz="2400" b="1" smtClean="0"/>
              <a:t>Supported scaffolds</a:t>
            </a:r>
            <a:r>
              <a:rPr lang="en-US" sz="2400" smtClean="0"/>
              <a:t> -- platforms supported by rigid, load bearing members, such as poles, legs, frames, &amp; outriggers</a:t>
            </a:r>
          </a:p>
          <a:p>
            <a:pPr marL="346075" indent="-346075" eaLnBrk="1" hangingPunct="1">
              <a:buFont typeface="Wingdings" pitchFamily="2" charset="2"/>
              <a:buChar char="Ø"/>
            </a:pPr>
            <a:r>
              <a:rPr lang="en-US" sz="2400" b="1" smtClean="0"/>
              <a:t>Suspended scaffolds</a:t>
            </a:r>
            <a:r>
              <a:rPr lang="en-US" sz="2400" smtClean="0"/>
              <a:t> -- platforms suspended by ropes or other non-rigid, overhead support</a:t>
            </a:r>
          </a:p>
          <a:p>
            <a:pPr marL="346075" indent="-346075" eaLnBrk="1" hangingPunct="1">
              <a:buFont typeface="Wingdings" pitchFamily="2" charset="2"/>
              <a:buChar char="Ø"/>
            </a:pPr>
            <a:r>
              <a:rPr lang="en-US" sz="2400" b="1" smtClean="0"/>
              <a:t>Aerial Lifts</a:t>
            </a:r>
            <a:r>
              <a:rPr lang="en-US" sz="2400" smtClean="0"/>
              <a:t> -- such as “cherry pickers” or “boom trucks”</a:t>
            </a:r>
          </a:p>
        </p:txBody>
      </p:sp>
      <p:pic>
        <p:nvPicPr>
          <p:cNvPr id="78853" name="Picture 7" descr="Slide1"/>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730875" y="1524000"/>
            <a:ext cx="3236913" cy="46482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a:xfrm>
            <a:off x="1676400" y="6400800"/>
            <a:ext cx="5867400" cy="609600"/>
          </a:xfrm>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1036638"/>
          </a:xfrm>
        </p:spPr>
        <p:txBody>
          <a:bodyPr/>
          <a:lstStyle/>
          <a:p>
            <a:pPr eaLnBrk="1" hangingPunct="1"/>
            <a:r>
              <a:rPr lang="en-US" b="1" smtClean="0">
                <a:cs typeface="Times New Roman" pitchFamily="18" charset="0"/>
              </a:rPr>
              <a:t>Scaffolds</a:t>
            </a:r>
          </a:p>
        </p:txBody>
      </p:sp>
      <p:sp>
        <p:nvSpPr>
          <p:cNvPr id="67587" name="TextBox 9"/>
          <p:cNvSpPr txBox="1">
            <a:spLocks noChangeArrowheads="1"/>
          </p:cNvSpPr>
          <p:nvPr/>
        </p:nvSpPr>
        <p:spPr bwMode="auto">
          <a:xfrm>
            <a:off x="381000" y="12954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a:latin typeface="Calibri" pitchFamily="34" charset="0"/>
                <a:cs typeface="Times New Roman" pitchFamily="18" charset="0"/>
              </a:rPr>
              <a:t>Supported Scaffolds</a:t>
            </a:r>
          </a:p>
        </p:txBody>
      </p:sp>
      <p:sp>
        <p:nvSpPr>
          <p:cNvPr id="67588"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52B950-9730-4812-86C2-105217FD92C9}" type="slidenum">
              <a:rPr lang="en-US" smtClean="0"/>
              <a:pPr eaLnBrk="1" hangingPunct="1"/>
              <a:t>61</a:t>
            </a:fld>
            <a:endParaRPr lang="en-US" smtClean="0"/>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057400"/>
            <a:ext cx="7086600" cy="3983038"/>
          </a:xfrm>
          <a:prstGeom prst="roundRect">
            <a:avLst>
              <a:gd name="adj" fmla="val 16667"/>
            </a:avLst>
          </a:prstGeom>
          <a:noFill/>
          <a:ln w="952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76200"/>
            <a:ext cx="8229600" cy="960438"/>
          </a:xfrm>
        </p:spPr>
        <p:txBody>
          <a:bodyPr/>
          <a:lstStyle/>
          <a:p>
            <a:pPr eaLnBrk="1" hangingPunct="1"/>
            <a:r>
              <a:rPr lang="en-US" b="1" smtClean="0">
                <a:cs typeface="Times New Roman" pitchFamily="18" charset="0"/>
              </a:rPr>
              <a:t>Scaffold Construction</a:t>
            </a:r>
          </a:p>
        </p:txBody>
      </p:sp>
      <p:sp>
        <p:nvSpPr>
          <p:cNvPr id="68611" name="TextBox 9"/>
          <p:cNvSpPr txBox="1">
            <a:spLocks noChangeArrowheads="1"/>
          </p:cNvSpPr>
          <p:nvPr/>
        </p:nvSpPr>
        <p:spPr bwMode="auto">
          <a:xfrm>
            <a:off x="381000" y="1219200"/>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a:latin typeface="Calibri" pitchFamily="34" charset="0"/>
                <a:cs typeface="Times New Roman" pitchFamily="18" charset="0"/>
              </a:rPr>
              <a:t>Suspended Scaffold</a:t>
            </a:r>
          </a:p>
        </p:txBody>
      </p:sp>
      <p:sp>
        <p:nvSpPr>
          <p:cNvPr id="68612"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8719A7-A951-4BF2-B404-ACEBAEF61CDB}" type="slidenum">
              <a:rPr lang="en-US" smtClean="0"/>
              <a:pPr eaLnBrk="1" hangingPunct="1"/>
              <a:t>62</a:t>
            </a:fld>
            <a:endParaRPr lang="en-US" smtClean="0"/>
          </a:p>
        </p:txBody>
      </p:sp>
      <p:pic>
        <p:nvPicPr>
          <p:cNvPr id="7"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90600" y="1828800"/>
            <a:ext cx="7239000" cy="44196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76200"/>
            <a:ext cx="8229600" cy="960438"/>
          </a:xfrm>
        </p:spPr>
        <p:txBody>
          <a:bodyPr/>
          <a:lstStyle/>
          <a:p>
            <a:pPr eaLnBrk="1" hangingPunct="1"/>
            <a:r>
              <a:rPr lang="en-US" b="1" smtClean="0">
                <a:cs typeface="Times New Roman" pitchFamily="18" charset="0"/>
              </a:rPr>
              <a:t>Scaffolds</a:t>
            </a:r>
            <a:endParaRPr lang="en-US" smtClean="0"/>
          </a:p>
        </p:txBody>
      </p:sp>
      <p:pic>
        <p:nvPicPr>
          <p:cNvPr id="81923"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362200" y="1752600"/>
            <a:ext cx="6034088" cy="452596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9636" name="TextBox 4"/>
          <p:cNvSpPr txBox="1">
            <a:spLocks noChangeArrowheads="1"/>
          </p:cNvSpPr>
          <p:nvPr/>
        </p:nvSpPr>
        <p:spPr bwMode="auto">
          <a:xfrm>
            <a:off x="304800" y="11684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a:latin typeface="Calibri" pitchFamily="34" charset="0"/>
                <a:cs typeface="Times New Roman" pitchFamily="18" charset="0"/>
              </a:rPr>
              <a:t>Suspended Scaffold</a:t>
            </a:r>
          </a:p>
        </p:txBody>
      </p:sp>
      <p:sp>
        <p:nvSpPr>
          <p:cNvPr id="69637"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9CF64B6-8A20-4661-AEF9-F5240652EAB9}" type="slidenum">
              <a:rPr lang="en-US" smtClean="0"/>
              <a:pPr eaLnBrk="1" hangingPunct="1"/>
              <a:t>63</a:t>
            </a:fld>
            <a:endParaRPr lang="en-US" smtClean="0"/>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76200"/>
            <a:ext cx="8229600" cy="960438"/>
          </a:xfrm>
        </p:spPr>
        <p:txBody>
          <a:bodyPr/>
          <a:lstStyle/>
          <a:p>
            <a:pPr eaLnBrk="1" hangingPunct="1"/>
            <a:r>
              <a:rPr lang="en-US" b="1" smtClean="0">
                <a:cs typeface="Times New Roman" pitchFamily="18" charset="0"/>
              </a:rPr>
              <a:t>Scaffolds</a:t>
            </a:r>
          </a:p>
        </p:txBody>
      </p:sp>
      <p:sp>
        <p:nvSpPr>
          <p:cNvPr id="82948" name="TextBox 9"/>
          <p:cNvSpPr txBox="1">
            <a:spLocks noChangeArrowheads="1"/>
          </p:cNvSpPr>
          <p:nvPr/>
        </p:nvSpPr>
        <p:spPr bwMode="auto">
          <a:xfrm>
            <a:off x="1752600" y="1295400"/>
            <a:ext cx="2362200" cy="1200150"/>
          </a:xfrm>
          <a:prstGeom prst="rect">
            <a:avLst/>
          </a:prstGeom>
          <a:noFill/>
          <a:ln w="9525">
            <a:noFill/>
            <a:miter lim="800000"/>
            <a:headEnd/>
            <a:tailEnd/>
          </a:ln>
        </p:spPr>
        <p:txBody>
          <a:bodyPr>
            <a:spAutoFit/>
          </a:bodyPr>
          <a:lstStyle/>
          <a:p>
            <a:pPr algn="ctr" eaLnBrk="0" hangingPunct="0">
              <a:defRPr/>
            </a:pPr>
            <a:r>
              <a:rPr lang="en-US" sz="3600" dirty="0">
                <a:latin typeface="+mj-lt"/>
                <a:cs typeface="Times New Roman" pitchFamily="18" charset="0"/>
              </a:rPr>
              <a:t>Aerial Lift Scaffold</a:t>
            </a:r>
          </a:p>
        </p:txBody>
      </p:sp>
      <p:sp>
        <p:nvSpPr>
          <p:cNvPr id="70660"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98FA77-1B92-4448-A17F-CB533FB0D68B}" type="slidenum">
              <a:rPr lang="en-US" smtClean="0"/>
              <a:pPr eaLnBrk="1" hangingPunct="1"/>
              <a:t>64</a:t>
            </a:fld>
            <a:endParaRPr lang="en-US" smtClean="0"/>
          </a:p>
        </p:txBody>
      </p:sp>
      <p:pic>
        <p:nvPicPr>
          <p:cNvPr id="7" name="Picture 4" descr="Fall Prot &amp; Scissor Top"/>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2590800"/>
            <a:ext cx="5257800" cy="355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descr="Scissor Lift with Plank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1295400"/>
            <a:ext cx="4191000" cy="3143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9CD8601-17DE-4017-8A29-0E0101809DAE}" type="slidenum">
              <a:rPr lang="en-US" smtClean="0"/>
              <a:pPr eaLnBrk="1" hangingPunct="1"/>
              <a:t>65</a:t>
            </a:fld>
            <a:endParaRPr lang="en-US" smtClean="0"/>
          </a:p>
        </p:txBody>
      </p:sp>
      <p:sp>
        <p:nvSpPr>
          <p:cNvPr id="71683" name="Rectangle 2"/>
          <p:cNvSpPr>
            <a:spLocks noGrp="1" noChangeArrowheads="1"/>
          </p:cNvSpPr>
          <p:nvPr>
            <p:ph type="title"/>
          </p:nvPr>
        </p:nvSpPr>
        <p:spPr>
          <a:xfrm>
            <a:off x="457200" y="152400"/>
            <a:ext cx="8229600" cy="960438"/>
          </a:xfrm>
        </p:spPr>
        <p:txBody>
          <a:bodyPr/>
          <a:lstStyle/>
          <a:p>
            <a:pPr eaLnBrk="1" hangingPunct="1"/>
            <a:r>
              <a:rPr lang="en-US" smtClean="0"/>
              <a:t>Scaffolds- </a:t>
            </a:r>
            <a:r>
              <a:rPr lang="en-US" b="1" smtClean="0"/>
              <a:t>Fall Hazards</a:t>
            </a:r>
          </a:p>
        </p:txBody>
      </p:sp>
      <p:sp>
        <p:nvSpPr>
          <p:cNvPr id="71684" name="Rectangle 3"/>
          <p:cNvSpPr>
            <a:spLocks noGrp="1" noChangeArrowheads="1"/>
          </p:cNvSpPr>
          <p:nvPr>
            <p:ph type="body" idx="1"/>
          </p:nvPr>
        </p:nvSpPr>
        <p:spPr>
          <a:xfrm>
            <a:off x="533400" y="2133600"/>
            <a:ext cx="4267200" cy="3962400"/>
          </a:xfrm>
        </p:spPr>
        <p:txBody>
          <a:bodyPr/>
          <a:lstStyle/>
          <a:p>
            <a:pPr eaLnBrk="1" hangingPunct="1">
              <a:lnSpc>
                <a:spcPct val="90000"/>
              </a:lnSpc>
              <a:spcBef>
                <a:spcPct val="40000"/>
              </a:spcBef>
              <a:buClr>
                <a:srgbClr val="F2FE04"/>
              </a:buClr>
              <a:buSzPct val="115000"/>
            </a:pPr>
            <a:r>
              <a:rPr lang="en-US" sz="3000" b="1" smtClean="0"/>
              <a:t>  While climbing on or off the scaffold</a:t>
            </a:r>
          </a:p>
          <a:p>
            <a:pPr eaLnBrk="1" hangingPunct="1">
              <a:lnSpc>
                <a:spcPct val="90000"/>
              </a:lnSpc>
              <a:spcBef>
                <a:spcPct val="40000"/>
              </a:spcBef>
              <a:buClr>
                <a:srgbClr val="F2FE04"/>
              </a:buClr>
              <a:buSzPct val="115000"/>
            </a:pPr>
            <a:r>
              <a:rPr lang="en-US" sz="3000" b="1" smtClean="0"/>
              <a:t>  Working on unguarded scaffold platforms</a:t>
            </a:r>
          </a:p>
          <a:p>
            <a:pPr eaLnBrk="1" hangingPunct="1">
              <a:lnSpc>
                <a:spcPct val="90000"/>
              </a:lnSpc>
              <a:spcBef>
                <a:spcPct val="40000"/>
              </a:spcBef>
              <a:buClr>
                <a:srgbClr val="F2FE04"/>
              </a:buClr>
              <a:buSzPct val="115000"/>
            </a:pPr>
            <a:r>
              <a:rPr lang="en-US" sz="3000" b="1" smtClean="0"/>
              <a:t>  When scaffold platforms or planks fail</a:t>
            </a:r>
          </a:p>
        </p:txBody>
      </p:sp>
      <p:sp>
        <p:nvSpPr>
          <p:cNvPr id="71685" name="Text Box 4"/>
          <p:cNvSpPr txBox="1">
            <a:spLocks noChangeArrowheads="1"/>
          </p:cNvSpPr>
          <p:nvPr/>
        </p:nvSpPr>
        <p:spPr bwMode="auto">
          <a:xfrm>
            <a:off x="457200" y="13716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a:latin typeface="Calibri" pitchFamily="34" charset="0"/>
              </a:rPr>
              <a:t>Falls may occur:</a:t>
            </a:r>
          </a:p>
        </p:txBody>
      </p:sp>
      <p:pic>
        <p:nvPicPr>
          <p:cNvPr id="83974" name="Picture 12" descr="Scaff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676400"/>
            <a:ext cx="3790950" cy="441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0"/>
            <a:ext cx="8229600" cy="1036638"/>
          </a:xfrm>
        </p:spPr>
        <p:txBody>
          <a:bodyPr/>
          <a:lstStyle/>
          <a:p>
            <a:pPr eaLnBrk="1" hangingPunct="1"/>
            <a:r>
              <a:rPr lang="en-US" smtClean="0">
                <a:cs typeface="Times New Roman" pitchFamily="18" charset="0"/>
              </a:rPr>
              <a:t>Scaffolds- </a:t>
            </a:r>
            <a:r>
              <a:rPr lang="en-US" b="1" smtClean="0">
                <a:cs typeface="Times New Roman" pitchFamily="18" charset="0"/>
              </a:rPr>
              <a:t>Avoiding Falls</a:t>
            </a:r>
          </a:p>
        </p:txBody>
      </p:sp>
      <p:sp>
        <p:nvSpPr>
          <p:cNvPr id="72707" name="Content Placeholder 2"/>
          <p:cNvSpPr>
            <a:spLocks noGrp="1"/>
          </p:cNvSpPr>
          <p:nvPr>
            <p:ph idx="1"/>
          </p:nvPr>
        </p:nvSpPr>
        <p:spPr>
          <a:xfrm>
            <a:off x="4343400" y="1066800"/>
            <a:ext cx="4343400" cy="5334000"/>
          </a:xfrm>
        </p:spPr>
        <p:txBody>
          <a:bodyPr/>
          <a:lstStyle/>
          <a:p>
            <a:pPr lvl="1" eaLnBrk="1" hangingPunct="1"/>
            <a:r>
              <a:rPr lang="en-US" sz="3000" b="1" smtClean="0">
                <a:cs typeface="Times New Roman" pitchFamily="18" charset="0"/>
              </a:rPr>
              <a:t>Follow manufacturer's instructions.</a:t>
            </a:r>
          </a:p>
          <a:p>
            <a:pPr lvl="1" eaLnBrk="1" hangingPunct="1"/>
            <a:r>
              <a:rPr lang="en-US" sz="3000" b="1" smtClean="0">
                <a:cs typeface="Times New Roman" pitchFamily="18" charset="0"/>
              </a:rPr>
              <a:t>Install guardrail systems along all open sides and ends of platforms.</a:t>
            </a:r>
          </a:p>
          <a:p>
            <a:pPr lvl="1" eaLnBrk="1" hangingPunct="1"/>
            <a:r>
              <a:rPr lang="en-US" sz="3000" b="1" smtClean="0">
                <a:cs typeface="Times New Roman" pitchFamily="18" charset="0"/>
              </a:rPr>
              <a:t>Personal fall arrest system should be used on scaffolds higher than 10 feet.</a:t>
            </a:r>
          </a:p>
        </p:txBody>
      </p:sp>
      <p:sp>
        <p:nvSpPr>
          <p:cNvPr id="72708"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28389EB-B455-43EE-AB4C-0811C6829DE5}" type="slidenum">
              <a:rPr lang="en-US" smtClean="0"/>
              <a:pPr eaLnBrk="1" hangingPunct="1"/>
              <a:t>66</a:t>
            </a:fld>
            <a:endParaRPr lang="en-US" smtClean="0"/>
          </a:p>
        </p:txBody>
      </p:sp>
      <p:pic>
        <p:nvPicPr>
          <p:cNvPr id="7" name="Picture 2" descr="C:\Users\Atilio JR\Desktop\Susan Harwood Fall Protection\Trammel Crow site visit\DSC07032.JPG"/>
          <p:cNvPicPr>
            <a:picLocks noChangeAspect="1" noChangeArrowheads="1"/>
          </p:cNvPicPr>
          <p:nvPr/>
        </p:nvPicPr>
        <p:blipFill>
          <a:blip r:embed="rId3" cstate="print">
            <a:lum bright="20000" contrast="40000"/>
            <a:extLst>
              <a:ext uri="{28A0092B-C50C-407E-A947-70E740481C1C}">
                <a14:useLocalDpi xmlns:a14="http://schemas.microsoft.com/office/drawing/2010/main"/>
              </a:ext>
            </a:extLst>
          </a:blip>
          <a:srcRect/>
          <a:stretch>
            <a:fillRect/>
          </a:stretch>
        </p:blipFill>
        <p:spPr bwMode="auto">
          <a:xfrm>
            <a:off x="304800" y="1295400"/>
            <a:ext cx="4165600"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0"/>
            <a:ext cx="8229600" cy="960438"/>
          </a:xfrm>
        </p:spPr>
        <p:txBody>
          <a:bodyPr/>
          <a:lstStyle/>
          <a:p>
            <a:pPr eaLnBrk="1" hangingPunct="1"/>
            <a:r>
              <a:rPr lang="en-US" smtClean="0">
                <a:cs typeface="Times New Roman" pitchFamily="18" charset="0"/>
              </a:rPr>
              <a:t>Scaffolds</a:t>
            </a:r>
            <a:r>
              <a:rPr lang="en-US" b="1" smtClean="0">
                <a:cs typeface="Times New Roman" pitchFamily="18" charset="0"/>
              </a:rPr>
              <a:t>- Avoiding Falls</a:t>
            </a:r>
          </a:p>
        </p:txBody>
      </p:sp>
      <p:sp>
        <p:nvSpPr>
          <p:cNvPr id="3" name="Content Placeholder 2"/>
          <p:cNvSpPr>
            <a:spLocks noGrp="1"/>
          </p:cNvSpPr>
          <p:nvPr>
            <p:ph idx="1"/>
          </p:nvPr>
        </p:nvSpPr>
        <p:spPr>
          <a:xfrm>
            <a:off x="304800" y="1295400"/>
            <a:ext cx="4267200" cy="4953000"/>
          </a:xfrm>
        </p:spPr>
        <p:txBody>
          <a:bodyPr rtlCol="0">
            <a:normAutofit/>
          </a:bodyPr>
          <a:lstStyle/>
          <a:p>
            <a:pPr lvl="1" eaLnBrk="1" fontAlgn="auto" hangingPunct="1">
              <a:spcAft>
                <a:spcPts val="0"/>
              </a:spcAft>
              <a:defRPr/>
            </a:pPr>
            <a:r>
              <a:rPr lang="en-US" sz="3000" b="1" dirty="0" smtClean="0">
                <a:latin typeface="+mj-lt"/>
                <a:cs typeface="Times New Roman" pitchFamily="18" charset="0"/>
              </a:rPr>
              <a:t>Height can’t be more than 4 times the base width unless guys, ties, or braces are used</a:t>
            </a:r>
          </a:p>
          <a:p>
            <a:pPr lvl="1" eaLnBrk="1" fontAlgn="auto" hangingPunct="1">
              <a:spcAft>
                <a:spcPts val="0"/>
              </a:spcAft>
              <a:defRPr/>
            </a:pPr>
            <a:r>
              <a:rPr lang="en-US" sz="3000" b="1" dirty="0" smtClean="0">
                <a:latin typeface="+mj-lt"/>
                <a:cs typeface="Times New Roman" pitchFamily="18" charset="0"/>
              </a:rPr>
              <a:t>Do not work on snow or ice covered platforms during storms or high winds</a:t>
            </a:r>
          </a:p>
          <a:p>
            <a:pPr marL="400050" indent="-400050" eaLnBrk="1" fontAlgn="auto" hangingPunct="1">
              <a:spcAft>
                <a:spcPts val="0"/>
              </a:spcAft>
              <a:buFont typeface="+mj-lt"/>
              <a:buAutoNum type="romanUcPeriod"/>
              <a:defRPr/>
            </a:pPr>
            <a:endParaRPr lang="es-ES" sz="1800" dirty="0" smtClean="0">
              <a:latin typeface="+mj-lt"/>
            </a:endParaRPr>
          </a:p>
        </p:txBody>
      </p:sp>
      <p:pic>
        <p:nvPicPr>
          <p:cNvPr id="8602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9338" y="1219200"/>
            <a:ext cx="4149725"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lide Number Placeholder 5"/>
          <p:cNvSpPr>
            <a:spLocks noGrp="1"/>
          </p:cNvSpPr>
          <p:nvPr>
            <p:ph type="sldNum" sz="quarter" idx="11"/>
          </p:nvPr>
        </p:nvSpPr>
        <p:spPr>
          <a:xfrm>
            <a:off x="6553200" y="6356350"/>
            <a:ext cx="2133600" cy="365125"/>
          </a:xfrm>
        </p:spPr>
        <p:txBody>
          <a:bodyPr/>
          <a:lstStyle/>
          <a:p>
            <a:pPr>
              <a:defRPr/>
            </a:pPr>
            <a:fld id="{1E8AB766-5BC7-4FCD-9C29-709C7576A10F}" type="slidenum">
              <a:rPr lang="en-US">
                <a:latin typeface="+mj-lt"/>
              </a:rPr>
              <a:pPr>
                <a:defRPr/>
              </a:pPr>
              <a:t>67</a:t>
            </a:fld>
            <a:endParaRPr lang="en-US">
              <a:latin typeface="+mj-lt"/>
            </a:endParaRP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constantino\Desktop\Client Photos\JR Ramon\IMAG02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752600"/>
            <a:ext cx="5257800" cy="3505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4755" name="Title 1"/>
          <p:cNvSpPr>
            <a:spLocks noGrp="1"/>
          </p:cNvSpPr>
          <p:nvPr>
            <p:ph type="title"/>
          </p:nvPr>
        </p:nvSpPr>
        <p:spPr>
          <a:xfrm>
            <a:off x="457200" y="152400"/>
            <a:ext cx="8229600" cy="884238"/>
          </a:xfrm>
        </p:spPr>
        <p:txBody>
          <a:bodyPr/>
          <a:lstStyle/>
          <a:p>
            <a:pPr eaLnBrk="1" hangingPunct="1"/>
            <a:r>
              <a:rPr lang="en-US" smtClean="0">
                <a:cs typeface="Times New Roman" pitchFamily="18" charset="0"/>
              </a:rPr>
              <a:t>Scaffolds</a:t>
            </a:r>
            <a:r>
              <a:rPr lang="en-US" b="1" smtClean="0">
                <a:cs typeface="Times New Roman" pitchFamily="18" charset="0"/>
              </a:rPr>
              <a:t>- Avoiding Falls</a:t>
            </a:r>
          </a:p>
        </p:txBody>
      </p:sp>
      <p:sp>
        <p:nvSpPr>
          <p:cNvPr id="74756"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4E6C7D-1441-4C08-94AB-AEAF7EE6862B}" type="slidenum">
              <a:rPr lang="en-US" smtClean="0"/>
              <a:pPr eaLnBrk="1" hangingPunct="1"/>
              <a:t>68</a:t>
            </a:fld>
            <a:endParaRPr lang="en-US" smtClean="0"/>
          </a:p>
        </p:txBody>
      </p:sp>
      <p:pic>
        <p:nvPicPr>
          <p:cNvPr id="87045" name="Picture 3" descr="base frame good"/>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1752600"/>
            <a:ext cx="3200400" cy="4267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152400" y="1371600"/>
            <a:ext cx="5410200" cy="5181600"/>
          </a:xfrm>
        </p:spPr>
        <p:txBody>
          <a:bodyPr/>
          <a:lstStyle/>
          <a:p>
            <a:pPr lvl="1" eaLnBrk="1" hangingPunct="1"/>
            <a:r>
              <a:rPr lang="en-US" sz="3200" b="1" smtClean="0">
                <a:cs typeface="Times New Roman" pitchFamily="18" charset="0"/>
              </a:rPr>
              <a:t>Planks must be at least 18 inches wide. </a:t>
            </a:r>
          </a:p>
          <a:p>
            <a:pPr lvl="1" eaLnBrk="1" hangingPunct="1"/>
            <a:r>
              <a:rPr lang="en-US" sz="3200" b="1" smtClean="0">
                <a:cs typeface="Times New Roman" pitchFamily="18" charset="0"/>
              </a:rPr>
              <a:t>Each plank end that abuts another must rest on a separate support surface</a:t>
            </a:r>
          </a:p>
          <a:p>
            <a:pPr lvl="1" eaLnBrk="1" hangingPunct="1"/>
            <a:r>
              <a:rPr lang="en-US" sz="3200" b="1" smtClean="0">
                <a:cs typeface="Times New Roman" pitchFamily="18" charset="0"/>
              </a:rPr>
              <a:t>Planks must be made of scaffold grade wood</a:t>
            </a:r>
          </a:p>
          <a:p>
            <a:pPr marL="400050" indent="-400050" eaLnBrk="1" hangingPunct="1">
              <a:buFont typeface="Calibri" pitchFamily="34" charset="0"/>
              <a:buAutoNum type="romanUcPeriod"/>
            </a:pPr>
            <a:endParaRPr lang="en-US" sz="1800" smtClean="0"/>
          </a:p>
        </p:txBody>
      </p:sp>
      <p:pic>
        <p:nvPicPr>
          <p:cNvPr id="88067" name="Picture 2" descr="C:\Users\Atilio JR\Desktop\Susan Harwood Fall Protection\Trammel Crow site visit\DSC07008.JPG"/>
          <p:cNvPicPr>
            <a:picLocks noChangeAspect="1" noChangeArrowheads="1"/>
          </p:cNvPicPr>
          <p:nvPr/>
        </p:nvPicPr>
        <p:blipFill>
          <a:blip r:embed="rId3" cstate="print">
            <a:lum bright="20000" contrast="20000"/>
            <a:extLst>
              <a:ext uri="{28A0092B-C50C-407E-A947-70E740481C1C}">
                <a14:useLocalDpi xmlns:a14="http://schemas.microsoft.com/office/drawing/2010/main"/>
              </a:ext>
            </a:extLst>
          </a:blip>
          <a:srcRect/>
          <a:stretch>
            <a:fillRect/>
          </a:stretch>
        </p:blipFill>
        <p:spPr bwMode="auto">
          <a:xfrm>
            <a:off x="5410200" y="1066800"/>
            <a:ext cx="3057525" cy="543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5780"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6DC913-B2D3-4E6F-9D22-DFE0B9192DFA}" type="slidenum">
              <a:rPr lang="en-US" smtClean="0"/>
              <a:pPr eaLnBrk="1" hangingPunct="1"/>
              <a:t>69</a:t>
            </a:fld>
            <a:endParaRPr lang="en-US" smtClean="0"/>
          </a:p>
        </p:txBody>
      </p:sp>
      <p:sp>
        <p:nvSpPr>
          <p:cNvPr id="75781" name="Title 1"/>
          <p:cNvSpPr>
            <a:spLocks noGrp="1"/>
          </p:cNvSpPr>
          <p:nvPr>
            <p:ph type="title"/>
          </p:nvPr>
        </p:nvSpPr>
        <p:spPr>
          <a:xfrm>
            <a:off x="457200" y="152400"/>
            <a:ext cx="8229600" cy="884238"/>
          </a:xfrm>
        </p:spPr>
        <p:txBody>
          <a:bodyPr/>
          <a:lstStyle/>
          <a:p>
            <a:pPr eaLnBrk="1" hangingPunct="1"/>
            <a:r>
              <a:rPr lang="en-US" smtClean="0">
                <a:cs typeface="Times New Roman" pitchFamily="18" charset="0"/>
              </a:rPr>
              <a:t>Scaffolds</a:t>
            </a:r>
            <a:r>
              <a:rPr lang="en-US" b="1" smtClean="0">
                <a:cs typeface="Times New Roman" pitchFamily="18" charset="0"/>
              </a:rPr>
              <a:t>- Avoiding Falls</a:t>
            </a:r>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884238"/>
          </a:xfrm>
        </p:spPr>
        <p:txBody>
          <a:bodyPr/>
          <a:lstStyle/>
          <a:p>
            <a:pPr eaLnBrk="1" hangingPunct="1"/>
            <a:r>
              <a:rPr lang="en-US" smtClean="0"/>
              <a:t>Training Content</a:t>
            </a:r>
          </a:p>
        </p:txBody>
      </p:sp>
      <p:sp>
        <p:nvSpPr>
          <p:cNvPr id="3" name="Content Placeholder 2"/>
          <p:cNvSpPr>
            <a:spLocks noGrp="1"/>
          </p:cNvSpPr>
          <p:nvPr>
            <p:ph idx="1"/>
          </p:nvPr>
        </p:nvSpPr>
        <p:spPr>
          <a:xfrm>
            <a:off x="457200" y="1265238"/>
            <a:ext cx="8229600" cy="4525962"/>
          </a:xfrm>
        </p:spPr>
        <p:txBody>
          <a:bodyPr/>
          <a:lstStyle/>
          <a:p>
            <a:pPr marL="514350" indent="-514350" eaLnBrk="1" hangingPunct="1">
              <a:buFont typeface="+mj-lt"/>
              <a:buAutoNum type="arabicPeriod"/>
              <a:defRPr/>
            </a:pPr>
            <a:r>
              <a:rPr lang="en-US" b="1" dirty="0" smtClean="0"/>
              <a:t>Rights and Responsibilities</a:t>
            </a:r>
          </a:p>
          <a:p>
            <a:pPr marL="514350" indent="-514350" eaLnBrk="1" hangingPunct="1">
              <a:buFont typeface="+mj-lt"/>
              <a:buAutoNum type="arabicPeriod"/>
              <a:defRPr/>
            </a:pPr>
            <a:r>
              <a:rPr lang="en-US" b="1" dirty="0" smtClean="0"/>
              <a:t>Compliance Standards for Fall Protection</a:t>
            </a:r>
          </a:p>
          <a:p>
            <a:pPr marL="514350" indent="-514350" eaLnBrk="1" hangingPunct="1">
              <a:buFont typeface="+mj-lt"/>
              <a:buAutoNum type="arabicPeriod"/>
              <a:defRPr/>
            </a:pPr>
            <a:r>
              <a:rPr lang="en-US" b="1" dirty="0" smtClean="0"/>
              <a:t>Types of Fall Protection</a:t>
            </a:r>
          </a:p>
          <a:p>
            <a:pPr marL="514350" indent="-514350" eaLnBrk="1" hangingPunct="1">
              <a:buFont typeface="+mj-lt"/>
              <a:buAutoNum type="arabicPeriod"/>
              <a:defRPr/>
            </a:pPr>
            <a:r>
              <a:rPr lang="en-US" b="1" dirty="0" smtClean="0"/>
              <a:t>Recognition and Prevention of Falls from Scaffolds, Ladders and Roofs</a:t>
            </a:r>
          </a:p>
          <a:p>
            <a:pPr marL="514350" indent="-514350" eaLnBrk="1" hangingPunct="1">
              <a:buFont typeface="+mj-lt"/>
              <a:buAutoNum type="arabicPeriod"/>
              <a:defRPr/>
            </a:pPr>
            <a:r>
              <a:rPr lang="en-US" b="1" dirty="0" smtClean="0"/>
              <a:t>Fall Protection in Residential Construction</a:t>
            </a:r>
          </a:p>
          <a:p>
            <a:pPr marL="514350" indent="-514350" eaLnBrk="1" hangingPunct="1">
              <a:buFont typeface="+mj-lt"/>
              <a:buAutoNum type="arabicPeriod"/>
              <a:defRPr/>
            </a:pPr>
            <a:r>
              <a:rPr lang="en-US" b="1" dirty="0" smtClean="0"/>
              <a:t>Prevent Falls When Handling Trusses</a:t>
            </a:r>
          </a:p>
          <a:p>
            <a:pPr marL="514350" indent="-514350" eaLnBrk="1" hangingPunct="1">
              <a:buFont typeface="+mj-lt"/>
              <a:buAutoNum type="arabicPeriod"/>
              <a:defRPr/>
            </a:pPr>
            <a:r>
              <a:rPr lang="en-US" b="1" dirty="0" smtClean="0"/>
              <a:t>Development of Fall Protection Plans</a:t>
            </a:r>
          </a:p>
          <a:p>
            <a:pPr eaLnBrk="1" hangingPunct="1">
              <a:defRPr/>
            </a:pPr>
            <a:endParaRPr lang="en-US" dirty="0" smtClean="0"/>
          </a:p>
          <a:p>
            <a:pPr eaLnBrk="1" hangingPunct="1">
              <a:defRPr/>
            </a:pPr>
            <a:endParaRPr lang="en-US" dirty="0"/>
          </a:p>
        </p:txBody>
      </p:sp>
      <p:sp>
        <p:nvSpPr>
          <p:cNvPr id="12292"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432F81-2ED5-4343-A5B3-36A80E2BBCB0}" type="slidenum">
              <a:rPr lang="en-US" smtClean="0"/>
              <a:pPr eaLnBrk="1" hangingPunct="1"/>
              <a:t>7</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76200"/>
            <a:ext cx="8229600" cy="1036638"/>
          </a:xfrm>
        </p:spPr>
        <p:txBody>
          <a:bodyPr/>
          <a:lstStyle/>
          <a:p>
            <a:pPr eaLnBrk="1" hangingPunct="1"/>
            <a:r>
              <a:rPr lang="en-US" smtClean="0">
                <a:cs typeface="Times New Roman" pitchFamily="18" charset="0"/>
              </a:rPr>
              <a:t>Scaffold- </a:t>
            </a:r>
            <a:r>
              <a:rPr lang="en-US" b="1" smtClean="0">
                <a:cs typeface="Times New Roman" pitchFamily="18" charset="0"/>
              </a:rPr>
              <a:t>Avoiding Falls</a:t>
            </a:r>
            <a:endParaRPr lang="en-US" smtClean="0">
              <a:cs typeface="Times New Roman" pitchFamily="18" charset="0"/>
            </a:endParaRPr>
          </a:p>
        </p:txBody>
      </p:sp>
      <p:sp>
        <p:nvSpPr>
          <p:cNvPr id="76803"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B07EF45-FDB3-457C-A972-57192967EE16}" type="slidenum">
              <a:rPr lang="en-US" smtClean="0"/>
              <a:pPr eaLnBrk="1" hangingPunct="1"/>
              <a:t>70</a:t>
            </a:fld>
            <a:endParaRPr lang="en-US" smtClean="0"/>
          </a:p>
        </p:txBody>
      </p:sp>
      <p:pic>
        <p:nvPicPr>
          <p:cNvPr id="7" name="Picture 2"/>
          <p:cNvPicPr>
            <a:picLocks noChangeAspect="1" noChangeArrowheads="1"/>
          </p:cNvPicPr>
          <p:nvPr/>
        </p:nvPicPr>
        <p:blipFill>
          <a:blip r:embed="rId3" cstate="print">
            <a:lum bright="20000" contrast="10000"/>
            <a:extLst>
              <a:ext uri="{28A0092B-C50C-407E-A947-70E740481C1C}">
                <a14:useLocalDpi xmlns:a14="http://schemas.microsoft.com/office/drawing/2010/main"/>
              </a:ext>
            </a:extLst>
          </a:blip>
          <a:srcRect/>
          <a:stretch>
            <a:fillRect/>
          </a:stretch>
        </p:blipFill>
        <p:spPr bwMode="auto">
          <a:xfrm>
            <a:off x="533400" y="1295400"/>
            <a:ext cx="2995613"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http://hostedmedia.reimanpub.com/TFH/Step-By-Step/FH02OCT_SCAFFP_0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91000" y="1981200"/>
            <a:ext cx="4286250" cy="3381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6806" name="TextBox 9"/>
          <p:cNvSpPr txBox="1">
            <a:spLocks noChangeArrowheads="1"/>
          </p:cNvSpPr>
          <p:nvPr/>
        </p:nvSpPr>
        <p:spPr bwMode="auto">
          <a:xfrm>
            <a:off x="4495800" y="5410200"/>
            <a:ext cx="3581400"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a:solidFill>
                  <a:schemeClr val="bg1"/>
                </a:solidFill>
                <a:latin typeface="Calibri" pitchFamily="34" charset="0"/>
              </a:rPr>
              <a:t>Leveled Mud Sills</a:t>
            </a:r>
          </a:p>
        </p:txBody>
      </p:sp>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5D326A-72F8-40A2-A44A-145F89CEFCD4}" type="slidenum">
              <a:rPr lang="en-US" smtClean="0"/>
              <a:pPr eaLnBrk="1" hangingPunct="1"/>
              <a:t>71</a:t>
            </a:fld>
            <a:endParaRPr lang="en-US" smtClean="0"/>
          </a:p>
        </p:txBody>
      </p:sp>
      <p:sp>
        <p:nvSpPr>
          <p:cNvPr id="77827" name="Rectangle 2"/>
          <p:cNvSpPr>
            <a:spLocks noGrp="1" noChangeArrowheads="1"/>
          </p:cNvSpPr>
          <p:nvPr>
            <p:ph type="title"/>
          </p:nvPr>
        </p:nvSpPr>
        <p:spPr>
          <a:xfrm>
            <a:off x="0" y="228600"/>
            <a:ext cx="9144000" cy="990600"/>
          </a:xfrm>
        </p:spPr>
        <p:txBody>
          <a:bodyPr/>
          <a:lstStyle/>
          <a:p>
            <a:pPr eaLnBrk="1" hangingPunct="1"/>
            <a:r>
              <a:rPr lang="en-US" smtClean="0"/>
              <a:t>Scaffolds- </a:t>
            </a:r>
            <a:r>
              <a:rPr lang="en-US" b="1" smtClean="0"/>
              <a:t>Protecting Workers</a:t>
            </a:r>
          </a:p>
        </p:txBody>
      </p:sp>
      <p:sp>
        <p:nvSpPr>
          <p:cNvPr id="49155" name="Rectangle 3"/>
          <p:cNvSpPr>
            <a:spLocks noGrp="1" noChangeArrowheads="1"/>
          </p:cNvSpPr>
          <p:nvPr>
            <p:ph type="body" idx="1"/>
          </p:nvPr>
        </p:nvSpPr>
        <p:spPr>
          <a:xfrm>
            <a:off x="762000" y="3733800"/>
            <a:ext cx="4114800" cy="2057400"/>
          </a:xfrm>
        </p:spPr>
        <p:txBody>
          <a:bodyPr rtlCol="0">
            <a:normAutofit fontScale="92500"/>
          </a:bodyPr>
          <a:lstStyle/>
          <a:p>
            <a:pPr eaLnBrk="1" fontAlgn="auto" hangingPunct="1">
              <a:lnSpc>
                <a:spcPct val="90000"/>
              </a:lnSpc>
              <a:spcBef>
                <a:spcPct val="40000"/>
              </a:spcBef>
              <a:spcAft>
                <a:spcPts val="0"/>
              </a:spcAft>
              <a:buClr>
                <a:srgbClr val="F2FE04"/>
              </a:buClr>
              <a:defRPr/>
            </a:pPr>
            <a:r>
              <a:rPr lang="en-US" dirty="0" smtClean="0"/>
              <a:t> </a:t>
            </a:r>
            <a:r>
              <a:rPr lang="en-US" sz="3600" b="1" dirty="0" smtClean="0"/>
              <a:t>Guardrails, and/or</a:t>
            </a:r>
          </a:p>
          <a:p>
            <a:pPr algn="just" eaLnBrk="1" fontAlgn="auto" hangingPunct="1">
              <a:lnSpc>
                <a:spcPct val="90000"/>
              </a:lnSpc>
              <a:spcBef>
                <a:spcPct val="40000"/>
              </a:spcBef>
              <a:spcAft>
                <a:spcPts val="0"/>
              </a:spcAft>
              <a:buClr>
                <a:srgbClr val="F2FE04"/>
              </a:buClr>
              <a:defRPr/>
            </a:pPr>
            <a:r>
              <a:rPr lang="en-US" sz="3600" b="1" dirty="0" smtClean="0"/>
              <a:t> Personal Fall Arrest Systems (PFAS)</a:t>
            </a:r>
          </a:p>
        </p:txBody>
      </p:sp>
      <p:sp>
        <p:nvSpPr>
          <p:cNvPr id="77829" name="Text Box 4"/>
          <p:cNvSpPr txBox="1">
            <a:spLocks noChangeArrowheads="1"/>
          </p:cNvSpPr>
          <p:nvPr/>
        </p:nvSpPr>
        <p:spPr bwMode="auto">
          <a:xfrm>
            <a:off x="533400" y="1600200"/>
            <a:ext cx="4191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90000"/>
              </a:lnSpc>
              <a:spcBef>
                <a:spcPct val="50000"/>
              </a:spcBef>
            </a:pPr>
            <a:r>
              <a:rPr lang="en-US" sz="3200" b="1">
                <a:latin typeface="Calibri" pitchFamily="34" charset="0"/>
              </a:rPr>
              <a:t>If a worker on a scaffold can fall more than 10 feet, protect them by:</a:t>
            </a:r>
          </a:p>
        </p:txBody>
      </p:sp>
      <p:pic>
        <p:nvPicPr>
          <p:cNvPr id="8" name="Picture 8" descr="Slide46"/>
          <p:cNvPicPr>
            <a:picLocks noChangeAspect="1" noChangeArrowheads="1"/>
          </p:cNvPicPr>
          <p:nvPr/>
        </p:nvPicPr>
        <p:blipFill>
          <a:blip r:embed="rId3" cstate="print">
            <a:lum bright="20000"/>
            <a:extLst>
              <a:ext uri="{28A0092B-C50C-407E-A947-70E740481C1C}">
                <a14:useLocalDpi xmlns:a14="http://schemas.microsoft.com/office/drawing/2010/main"/>
              </a:ext>
            </a:extLst>
          </a:blip>
          <a:srcRect/>
          <a:stretch>
            <a:fillRect/>
          </a:stretch>
        </p:blipFill>
        <p:spPr bwMode="auto">
          <a:xfrm>
            <a:off x="5029200" y="1600200"/>
            <a:ext cx="3910013" cy="441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77832" name="Picture 9" descr="C:\Users\constantino\AppData\Local\Microsoft\Windows\Temporary Internet Files\Low\Content.IE5\6PU5PFIP\MC900434799[1].PNG">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4400" y="76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72ABE2-F99E-4C98-ADC2-5C6ACA34DB8E}" type="slidenum">
              <a:rPr lang="en-US" smtClean="0"/>
              <a:pPr eaLnBrk="1" hangingPunct="1"/>
              <a:t>72</a:t>
            </a:fld>
            <a:endParaRPr lang="en-US" smtClean="0"/>
          </a:p>
        </p:txBody>
      </p:sp>
      <p:sp>
        <p:nvSpPr>
          <p:cNvPr id="78851" name="Rectangle 2"/>
          <p:cNvSpPr>
            <a:spLocks noChangeArrowheads="1"/>
          </p:cNvSpPr>
          <p:nvPr/>
        </p:nvSpPr>
        <p:spPr bwMode="auto">
          <a:xfrm>
            <a:off x="304800" y="1295400"/>
            <a:ext cx="4800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85000"/>
              </a:lnSpc>
              <a:spcBef>
                <a:spcPct val="55000"/>
              </a:spcBef>
              <a:buClr>
                <a:srgbClr val="F7FE62"/>
              </a:buClr>
            </a:pPr>
            <a:r>
              <a:rPr lang="en-US" sz="2800" b="1">
                <a:latin typeface="Calibri" pitchFamily="34" charset="0"/>
              </a:rPr>
              <a:t>Install along open sides &amp; ends </a:t>
            </a:r>
          </a:p>
          <a:p>
            <a:pPr>
              <a:lnSpc>
                <a:spcPct val="85000"/>
              </a:lnSpc>
              <a:spcBef>
                <a:spcPct val="55000"/>
              </a:spcBef>
              <a:buClr>
                <a:srgbClr val="F7FE62"/>
              </a:buClr>
            </a:pPr>
            <a:r>
              <a:rPr lang="en-US" sz="2800" b="1">
                <a:latin typeface="Calibri" pitchFamily="34" charset="0"/>
              </a:rPr>
              <a:t>Front edge of platforms not more than 14 inches from the work, unless using guardrails and/or PFAS</a:t>
            </a:r>
          </a:p>
          <a:p>
            <a:pPr>
              <a:lnSpc>
                <a:spcPct val="85000"/>
              </a:lnSpc>
              <a:spcBef>
                <a:spcPct val="55000"/>
              </a:spcBef>
              <a:buClr>
                <a:srgbClr val="F7FE62"/>
              </a:buClr>
            </a:pPr>
            <a:r>
              <a:rPr lang="en-US" sz="2800" b="1">
                <a:latin typeface="Calibri" pitchFamily="34" charset="0"/>
              </a:rPr>
              <a:t>Top rails - 39 to 45 inches tall </a:t>
            </a:r>
          </a:p>
          <a:p>
            <a:pPr>
              <a:lnSpc>
                <a:spcPct val="85000"/>
              </a:lnSpc>
              <a:spcBef>
                <a:spcPct val="55000"/>
              </a:spcBef>
              <a:buClr>
                <a:srgbClr val="F7FE62"/>
              </a:buClr>
            </a:pPr>
            <a:r>
              <a:rPr lang="en-US" sz="2800" b="1">
                <a:latin typeface="Calibri" pitchFamily="34" charset="0"/>
              </a:rPr>
              <a:t>Midrails halfway between  toprail and platform</a:t>
            </a:r>
          </a:p>
          <a:p>
            <a:pPr>
              <a:lnSpc>
                <a:spcPct val="85000"/>
              </a:lnSpc>
              <a:spcBef>
                <a:spcPct val="55000"/>
              </a:spcBef>
              <a:buClr>
                <a:srgbClr val="F7FE62"/>
              </a:buClr>
            </a:pPr>
            <a:r>
              <a:rPr lang="en-US" sz="2800" b="1">
                <a:latin typeface="Calibri" pitchFamily="34" charset="0"/>
              </a:rPr>
              <a:t>Toeboards at least 3-1/2 inches high</a:t>
            </a:r>
          </a:p>
          <a:p>
            <a:pPr>
              <a:lnSpc>
                <a:spcPct val="85000"/>
              </a:lnSpc>
              <a:spcBef>
                <a:spcPct val="45000"/>
              </a:spcBef>
              <a:buClr>
                <a:srgbClr val="F7FE62"/>
              </a:buClr>
            </a:pPr>
            <a:endParaRPr lang="en-US" b="1">
              <a:latin typeface="Calibri" pitchFamily="34" charset="0"/>
            </a:endParaRPr>
          </a:p>
        </p:txBody>
      </p:sp>
      <p:sp>
        <p:nvSpPr>
          <p:cNvPr id="78852" name="Text Box 8"/>
          <p:cNvSpPr txBox="1">
            <a:spLocks noChangeArrowheads="1"/>
          </p:cNvSpPr>
          <p:nvPr/>
        </p:nvSpPr>
        <p:spPr bwMode="auto">
          <a:xfrm>
            <a:off x="1524000" y="22860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400" b="1">
                <a:solidFill>
                  <a:srgbClr val="FFFF00"/>
                </a:solidFill>
                <a:latin typeface="Calibri" pitchFamily="34" charset="0"/>
              </a:rPr>
              <a:t>        </a:t>
            </a:r>
            <a:r>
              <a:rPr lang="en-US" sz="4400" b="1">
                <a:latin typeface="Calibri" pitchFamily="34" charset="0"/>
              </a:rPr>
              <a:t>Scaffolds- Guardrails</a:t>
            </a:r>
            <a:endParaRPr lang="en-US" sz="4400" b="1">
              <a:latin typeface="Times New Roman" pitchFamily="18" charset="0"/>
            </a:endParaRPr>
          </a:p>
        </p:txBody>
      </p:sp>
      <p:pic>
        <p:nvPicPr>
          <p:cNvPr id="6" name="Picture 9" descr="Slide1"/>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4876800" y="1752600"/>
            <a:ext cx="4114800" cy="3375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F8D04E-4CB4-407C-A38F-4C896A81E156}" type="slidenum">
              <a:rPr lang="en-US" smtClean="0"/>
              <a:pPr eaLnBrk="1" hangingPunct="1"/>
              <a:t>73</a:t>
            </a:fld>
            <a:endParaRPr lang="en-US" smtClean="0"/>
          </a:p>
        </p:txBody>
      </p:sp>
      <p:sp>
        <p:nvSpPr>
          <p:cNvPr id="40962" name="Rectangle 2"/>
          <p:cNvSpPr>
            <a:spLocks noGrp="1" noChangeArrowheads="1"/>
          </p:cNvSpPr>
          <p:nvPr>
            <p:ph type="body" idx="1"/>
          </p:nvPr>
        </p:nvSpPr>
        <p:spPr>
          <a:xfrm>
            <a:off x="457200" y="1752600"/>
            <a:ext cx="4876800" cy="4114800"/>
          </a:xfrm>
        </p:spPr>
        <p:txBody>
          <a:bodyPr rtlCol="0">
            <a:normAutofit fontScale="92500" lnSpcReduction="10000"/>
          </a:bodyPr>
          <a:lstStyle/>
          <a:p>
            <a:pPr lvl="1" eaLnBrk="1" fontAlgn="auto" hangingPunct="1">
              <a:spcBef>
                <a:spcPct val="50000"/>
              </a:spcBef>
              <a:spcAft>
                <a:spcPts val="0"/>
              </a:spcAft>
              <a:buClr>
                <a:srgbClr val="F2FE04"/>
              </a:buClr>
              <a:buSzPct val="50000"/>
              <a:buFont typeface="Monotype Sorts" pitchFamily="2" charset="2"/>
              <a:buChar char="l"/>
              <a:defRPr/>
            </a:pPr>
            <a:r>
              <a:rPr lang="en-US" sz="3200" b="1" dirty="0" smtClean="0"/>
              <a:t>Can use PFAS instead of guardrails on some scaffolds</a:t>
            </a:r>
          </a:p>
          <a:p>
            <a:pPr lvl="1" eaLnBrk="1" fontAlgn="auto" hangingPunct="1">
              <a:spcBef>
                <a:spcPct val="50000"/>
              </a:spcBef>
              <a:spcAft>
                <a:spcPts val="0"/>
              </a:spcAft>
              <a:buClr>
                <a:srgbClr val="F2FE04"/>
              </a:buClr>
              <a:buSzPct val="50000"/>
              <a:buFont typeface="Monotype Sorts" pitchFamily="2" charset="2"/>
              <a:buChar char="l"/>
              <a:defRPr/>
            </a:pPr>
            <a:r>
              <a:rPr lang="en-US" sz="3200" b="1" dirty="0" smtClean="0"/>
              <a:t>Use PFAS &amp; guardrails on suspension scaffolds</a:t>
            </a:r>
          </a:p>
          <a:p>
            <a:pPr lvl="1" eaLnBrk="1" fontAlgn="auto" hangingPunct="1">
              <a:spcBef>
                <a:spcPct val="50000"/>
              </a:spcBef>
              <a:spcAft>
                <a:spcPts val="0"/>
              </a:spcAft>
              <a:buClr>
                <a:srgbClr val="F2FE04"/>
              </a:buClr>
              <a:buSzPct val="50000"/>
              <a:buFont typeface="Monotype Sorts" pitchFamily="2" charset="2"/>
              <a:buChar char="l"/>
              <a:defRPr/>
            </a:pPr>
            <a:r>
              <a:rPr lang="en-US" sz="3200" b="1" dirty="0" smtClean="0"/>
              <a:t>Use PFAS on erectors and dismantlers where feasible </a:t>
            </a:r>
          </a:p>
        </p:txBody>
      </p:sp>
      <p:sp>
        <p:nvSpPr>
          <p:cNvPr id="79876" name="Rectangle 3"/>
          <p:cNvSpPr>
            <a:spLocks noChangeArrowheads="1"/>
          </p:cNvSpPr>
          <p:nvPr/>
        </p:nvSpPr>
        <p:spPr bwMode="auto">
          <a:xfrm>
            <a:off x="22860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a:r>
              <a:rPr lang="en-US" sz="4400">
                <a:latin typeface="Calibri" pitchFamily="34" charset="0"/>
              </a:rPr>
              <a:t>Scaffolds- </a:t>
            </a:r>
            <a:r>
              <a:rPr lang="en-US" sz="4000" b="1">
                <a:latin typeface="Calibri" pitchFamily="34" charset="0"/>
              </a:rPr>
              <a:t>PFAS</a:t>
            </a:r>
            <a:endParaRPr lang="en-US" sz="4000">
              <a:latin typeface="Book Antiqua" pitchFamily="18" charset="0"/>
            </a:endParaRPr>
          </a:p>
        </p:txBody>
      </p:sp>
      <p:pic>
        <p:nvPicPr>
          <p:cNvPr id="7" name="Picture 4" descr="Const -Scaffo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371600"/>
            <a:ext cx="3309938" cy="4419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9878" name="Text Box 6"/>
          <p:cNvSpPr txBox="1">
            <a:spLocks noChangeArrowheads="1"/>
          </p:cNvSpPr>
          <p:nvPr/>
        </p:nvSpPr>
        <p:spPr bwMode="auto">
          <a:xfrm>
            <a:off x="5562600" y="5791200"/>
            <a:ext cx="3429000" cy="609600"/>
          </a:xfrm>
          <a:prstGeom prst="rect">
            <a:avLst/>
          </a:prstGeom>
          <a:solidFill>
            <a:srgbClr val="66FF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spcBef>
                <a:spcPct val="50000"/>
              </a:spcBef>
            </a:pPr>
            <a:r>
              <a:rPr lang="en-US" sz="2000" b="1">
                <a:solidFill>
                  <a:schemeClr val="bg2"/>
                </a:solidFill>
                <a:latin typeface="Calibri" pitchFamily="34" charset="0"/>
              </a:rPr>
              <a:t>The ends of this scaffold are not properly guarded</a:t>
            </a:r>
          </a:p>
        </p:txBody>
      </p:sp>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22860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a:r>
              <a:rPr lang="en-US" sz="4400">
                <a:latin typeface="Calibri" pitchFamily="34" charset="0"/>
              </a:rPr>
              <a:t>Scaffolds- </a:t>
            </a:r>
            <a:r>
              <a:rPr lang="en-US" sz="4000" b="1">
                <a:latin typeface="Calibri" pitchFamily="34" charset="0"/>
              </a:rPr>
              <a:t>PFAS</a:t>
            </a:r>
            <a:endParaRPr lang="en-US" sz="4000">
              <a:latin typeface="Book Antiqua" pitchFamily="18" charset="0"/>
            </a:endParaRPr>
          </a:p>
        </p:txBody>
      </p:sp>
      <p:pic>
        <p:nvPicPr>
          <p:cNvPr id="6" name="Picture 2" descr="http://media.msanet.com/international/africa/FallProtection/Lanyards/EconomyRangeLandyards/DoublelanyardwithScaffoldhooks/Images/DoubleLanyardScaffoldHooksLar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447800"/>
            <a:ext cx="3124200" cy="2459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descr="http://t0.gstatic.com/images?q=tbn:ANd9GcRXqIynICX7EEbkRRRBf72cr0OLUxkp7MASIf9l1Ah4pnR-uQ-K9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90600" y="4267200"/>
            <a:ext cx="26670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6" descr="http://www.globalsafetyco.com/images/mr%20scaffold%20kit.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67200" y="1219200"/>
            <a:ext cx="4273550" cy="533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80903"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D10A6A3-276D-4253-A3A2-DBB8DCEC66A6}" type="slidenum">
              <a:rPr lang="en-US" sz="900"/>
              <a:pPr algn="r" eaLnBrk="1" hangingPunct="1"/>
              <a:t>74</a:t>
            </a:fld>
            <a:endParaRPr lang="en-US" sz="9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title"/>
          </p:nvPr>
        </p:nvSpPr>
        <p:spPr>
          <a:xfrm>
            <a:off x="457200" y="-76200"/>
            <a:ext cx="8229600" cy="960438"/>
          </a:xfrm>
        </p:spPr>
        <p:txBody>
          <a:bodyPr/>
          <a:lstStyle/>
          <a:p>
            <a:pPr eaLnBrk="1" hangingPunct="1"/>
            <a:r>
              <a:rPr lang="en-US" smtClean="0"/>
              <a:t>Scaffolds-</a:t>
            </a:r>
            <a:r>
              <a:rPr lang="en-US" b="1" smtClean="0"/>
              <a:t>Access</a:t>
            </a:r>
          </a:p>
        </p:txBody>
      </p:sp>
      <p:sp>
        <p:nvSpPr>
          <p:cNvPr id="81923"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CC168D-99A9-4CF5-9282-C7A625CD8DC2}" type="slidenum">
              <a:rPr lang="en-US" smtClean="0"/>
              <a:pPr eaLnBrk="1" hangingPunct="1"/>
              <a:t>75</a:t>
            </a:fld>
            <a:endParaRPr lang="en-US" smtClean="0"/>
          </a:p>
        </p:txBody>
      </p:sp>
      <p:pic>
        <p:nvPicPr>
          <p:cNvPr id="6" name="Picture 8" descr="DSC00034"/>
          <p:cNvPicPr>
            <a:picLocks noChangeAspect="1" noChangeArrowheads="1"/>
          </p:cNvPicPr>
          <p:nvPr/>
        </p:nvPicPr>
        <p:blipFill>
          <a:blip r:embed="rId3" cstate="email">
            <a:lum bright="10000" contrast="20000"/>
            <a:extLst>
              <a:ext uri="{28A0092B-C50C-407E-A947-70E740481C1C}">
                <a14:useLocalDpi xmlns:a14="http://schemas.microsoft.com/office/drawing/2010/main"/>
              </a:ext>
            </a:extLst>
          </a:blip>
          <a:srcRect/>
          <a:stretch>
            <a:fillRect/>
          </a:stretch>
        </p:blipFill>
        <p:spPr bwMode="auto">
          <a:xfrm>
            <a:off x="990600" y="1244600"/>
            <a:ext cx="3276600" cy="436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p:cNvPicPr>
            <a:picLocks noChangeAspect="1" noChangeArrowheads="1"/>
          </p:cNvPicPr>
          <p:nvPr/>
        </p:nvPicPr>
        <p:blipFill>
          <a:blip r:embed="rId4" cstate="email">
            <a:lum bright="20000" contrast="30000"/>
            <a:extLst>
              <a:ext uri="{28A0092B-C50C-407E-A947-70E740481C1C}">
                <a14:useLocalDpi xmlns:a14="http://schemas.microsoft.com/office/drawing/2010/main"/>
              </a:ext>
            </a:extLst>
          </a:blip>
          <a:srcRect/>
          <a:stretch>
            <a:fillRect/>
          </a:stretch>
        </p:blipFill>
        <p:spPr bwMode="auto">
          <a:xfrm>
            <a:off x="4648200" y="1219200"/>
            <a:ext cx="3314700" cy="441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0"/>
          <p:cNvSpPr>
            <a:spLocks noGrp="1"/>
          </p:cNvSpPr>
          <p:nvPr>
            <p:ph type="sldNum" sz="quarter" idx="11"/>
          </p:nvPr>
        </p:nvSpPr>
        <p:spPr bwMode="auto">
          <a:xfrm>
            <a:off x="6248400" y="6248400"/>
            <a:ext cx="2184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8AC738-7629-4DBB-84F3-BCF01AB0AD74}" type="slidenum">
              <a:rPr lang="en-US" smtClean="0"/>
              <a:pPr eaLnBrk="1" hangingPunct="1"/>
              <a:t>76</a:t>
            </a:fld>
            <a:endParaRPr lang="en-US" smtClean="0"/>
          </a:p>
        </p:txBody>
      </p:sp>
      <p:sp>
        <p:nvSpPr>
          <p:cNvPr id="82947" name="Rectangle 2"/>
          <p:cNvSpPr>
            <a:spLocks noGrp="1" noChangeArrowheads="1"/>
          </p:cNvSpPr>
          <p:nvPr>
            <p:ph type="title"/>
          </p:nvPr>
        </p:nvSpPr>
        <p:spPr>
          <a:xfrm>
            <a:off x="228600" y="0"/>
            <a:ext cx="5791200" cy="1143000"/>
          </a:xfrm>
        </p:spPr>
        <p:txBody>
          <a:bodyPr/>
          <a:lstStyle/>
          <a:p>
            <a:pPr eaLnBrk="1" hangingPunct="1"/>
            <a:r>
              <a:rPr lang="en-US" smtClean="0"/>
              <a:t>Scaffolds- </a:t>
            </a:r>
            <a:r>
              <a:rPr lang="en-US" b="1" smtClean="0"/>
              <a:t>Proper Access</a:t>
            </a:r>
          </a:p>
        </p:txBody>
      </p:sp>
      <p:sp>
        <p:nvSpPr>
          <p:cNvPr id="82948" name="Text Box 6"/>
          <p:cNvSpPr txBox="1">
            <a:spLocks noChangeArrowheads="1"/>
          </p:cNvSpPr>
          <p:nvPr/>
        </p:nvSpPr>
        <p:spPr bwMode="auto">
          <a:xfrm>
            <a:off x="6172200" y="1524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Ladder Tower </a:t>
            </a:r>
          </a:p>
          <a:p>
            <a:pPr algn="ctr" eaLnBrk="1" hangingPunct="1"/>
            <a:r>
              <a:rPr lang="en-US" sz="2400">
                <a:latin typeface="Calibri" pitchFamily="34" charset="0"/>
              </a:rPr>
              <a:t>with gate</a:t>
            </a:r>
          </a:p>
        </p:txBody>
      </p:sp>
      <p:sp>
        <p:nvSpPr>
          <p:cNvPr id="82949" name="Text Box 8"/>
          <p:cNvSpPr txBox="1">
            <a:spLocks noChangeArrowheads="1"/>
          </p:cNvSpPr>
          <p:nvPr/>
        </p:nvSpPr>
        <p:spPr bwMode="auto">
          <a:xfrm>
            <a:off x="2667000" y="5540375"/>
            <a:ext cx="3429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5000"/>
              </a:lnSpc>
              <a:spcBef>
                <a:spcPct val="50000"/>
              </a:spcBef>
            </a:pPr>
            <a:r>
              <a:rPr lang="en-US" sz="2400">
                <a:latin typeface="Calibri" pitchFamily="34" charset="0"/>
              </a:rPr>
              <a:t>Ladder Frame</a:t>
            </a:r>
          </a:p>
        </p:txBody>
      </p:sp>
      <p:sp>
        <p:nvSpPr>
          <p:cNvPr id="82950" name="Text Box 10"/>
          <p:cNvSpPr txBox="1">
            <a:spLocks noChangeArrowheads="1"/>
          </p:cNvSpPr>
          <p:nvPr/>
        </p:nvSpPr>
        <p:spPr bwMode="auto">
          <a:xfrm>
            <a:off x="6172200" y="6096000"/>
            <a:ext cx="2362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spcBef>
                <a:spcPct val="50000"/>
              </a:spcBef>
            </a:pPr>
            <a:r>
              <a:rPr lang="en-US" sz="2400">
                <a:latin typeface="Calibri" pitchFamily="34" charset="0"/>
              </a:rPr>
              <a:t>Stairway Frame</a:t>
            </a:r>
          </a:p>
        </p:txBody>
      </p:sp>
      <p:pic>
        <p:nvPicPr>
          <p:cNvPr id="13" name="Picture 3" descr="access nonstop"/>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6284913" y="1143000"/>
            <a:ext cx="2506662" cy="2362200"/>
          </a:xfrm>
          <a:ln w="127000" cap="sq">
            <a:solidFill>
              <a:srgbClr val="000000"/>
            </a:solidFill>
          </a:ln>
          <a:effectLst>
            <a:outerShdw blurRad="57150" dist="50800" dir="2700000" algn="tl" rotWithShape="0">
              <a:srgbClr val="000000">
                <a:alpha val="40000"/>
              </a:srgbClr>
            </a:outerShdw>
          </a:effectLst>
        </p:spPr>
      </p:pic>
      <p:pic>
        <p:nvPicPr>
          <p:cNvPr id="14" name="Picture 4" descr="ladder access ho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676400"/>
            <a:ext cx="2225675"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2953" name="Text Box 7"/>
          <p:cNvSpPr txBox="1">
            <a:spLocks noChangeArrowheads="1"/>
          </p:cNvSpPr>
          <p:nvPr/>
        </p:nvSpPr>
        <p:spPr bwMode="auto">
          <a:xfrm>
            <a:off x="228600" y="5334000"/>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Ladder</a:t>
            </a:r>
          </a:p>
          <a:p>
            <a:pPr algn="ctr" eaLnBrk="1" hangingPunct="1"/>
            <a:r>
              <a:rPr lang="en-US" sz="2400">
                <a:latin typeface="Calibri" pitchFamily="34" charset="0"/>
              </a:rPr>
              <a:t>Platform</a:t>
            </a:r>
          </a:p>
        </p:txBody>
      </p:sp>
      <p:pic>
        <p:nvPicPr>
          <p:cNvPr id="16" name="Picture 9" descr="stairway builti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3657600"/>
            <a:ext cx="1905000" cy="2286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7" name="Picture 11" descr="scaff access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32088" y="1447800"/>
            <a:ext cx="3413125" cy="3962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Footer Placeholder 11"/>
          <p:cNvSpPr>
            <a:spLocks noGrp="1"/>
          </p:cNvSpPr>
          <p:nvPr>
            <p:ph type="ftr" sz="quarter" idx="10"/>
          </p:nvPr>
        </p:nvSpPr>
        <p:spPr>
          <a:xfrm>
            <a:off x="1600200" y="6477000"/>
            <a:ext cx="5715000" cy="609600"/>
          </a:xfrm>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title"/>
          </p:nvPr>
        </p:nvSpPr>
        <p:spPr/>
        <p:txBody>
          <a:bodyPr rtlCol="0">
            <a:normAutofit fontScale="90000"/>
          </a:bodyPr>
          <a:lstStyle/>
          <a:p>
            <a:pPr eaLnBrk="1" fontAlgn="auto" hangingPunct="1">
              <a:spcAft>
                <a:spcPts val="0"/>
              </a:spcAft>
              <a:defRPr/>
            </a:pPr>
            <a:r>
              <a:rPr lang="en-US" sz="4900" dirty="0" smtClean="0"/>
              <a:t>Scaffolds- </a:t>
            </a:r>
            <a:r>
              <a:rPr lang="en-US" sz="4900" b="1" dirty="0" smtClean="0"/>
              <a:t>Baker-type</a:t>
            </a:r>
            <a:r>
              <a:rPr lang="en-US" dirty="0" smtClean="0"/>
              <a:t> </a:t>
            </a:r>
            <a:br>
              <a:rPr lang="en-US" dirty="0" smtClean="0"/>
            </a:br>
            <a:endParaRPr lang="en-US" dirty="0" smtClean="0"/>
          </a:p>
        </p:txBody>
      </p:sp>
      <p:sp>
        <p:nvSpPr>
          <p:cNvPr id="83971" name="Rectangle 7"/>
          <p:cNvSpPr>
            <a:spLocks noGrp="1" noChangeArrowheads="1"/>
          </p:cNvSpPr>
          <p:nvPr>
            <p:ph type="body" idx="1"/>
          </p:nvPr>
        </p:nvSpPr>
        <p:spPr>
          <a:xfrm>
            <a:off x="457200" y="1600200"/>
            <a:ext cx="3886200" cy="4525963"/>
          </a:xfrm>
        </p:spPr>
        <p:txBody>
          <a:bodyPr/>
          <a:lstStyle/>
          <a:p>
            <a:pPr eaLnBrk="1" hangingPunct="1"/>
            <a:r>
              <a:rPr lang="en-US" sz="3600" b="1" smtClean="0"/>
              <a:t>Baker scaffolds can be unstable</a:t>
            </a:r>
          </a:p>
          <a:p>
            <a:pPr eaLnBrk="1" hangingPunct="1"/>
            <a:r>
              <a:rPr lang="en-US" sz="3600" b="1" smtClean="0"/>
              <a:t>Never use a double stack without outriggers</a:t>
            </a:r>
          </a:p>
        </p:txBody>
      </p:sp>
      <p:sp>
        <p:nvSpPr>
          <p:cNvPr id="83972"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7628ED-8BD7-419E-B990-1AE4012D74EE}" type="slidenum">
              <a:rPr lang="en-US" smtClean="0"/>
              <a:pPr eaLnBrk="1" hangingPunct="1"/>
              <a:t>77</a:t>
            </a:fld>
            <a:endParaRPr lang="en-US" smtClean="0"/>
          </a:p>
        </p:txBody>
      </p:sp>
      <p:pic>
        <p:nvPicPr>
          <p:cNvPr id="6" name="Picture 4" descr="baker scaffo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1143000"/>
            <a:ext cx="4575175" cy="541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0"/>
            <a:ext cx="8229600" cy="1112838"/>
          </a:xfrm>
        </p:spPr>
        <p:txBody>
          <a:bodyPr/>
          <a:lstStyle/>
          <a:p>
            <a:pPr eaLnBrk="1" hangingPunct="1"/>
            <a:r>
              <a:rPr lang="en-US" smtClean="0">
                <a:cs typeface="Times New Roman" pitchFamily="18" charset="0"/>
              </a:rPr>
              <a:t>Scaffold</a:t>
            </a:r>
            <a:r>
              <a:rPr lang="en-US" b="1" smtClean="0">
                <a:cs typeface="Times New Roman" pitchFamily="18" charset="0"/>
              </a:rPr>
              <a:t>-Falling Objects</a:t>
            </a:r>
          </a:p>
        </p:txBody>
      </p:sp>
      <p:pic>
        <p:nvPicPr>
          <p:cNvPr id="97283" name="Picture 2" descr="C:\Users\Atilio JR\Desktop\Susan Harwood Fall Protection\Trammel Crow site visit\DSC0702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066800"/>
            <a:ext cx="6629400" cy="4972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4996"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81B71C-E233-42A1-A347-D2BC11322168}" type="slidenum">
              <a:rPr lang="en-US" smtClean="0"/>
              <a:pPr eaLnBrk="1" hangingPunct="1"/>
              <a:t>78</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86759D-213C-4073-8D82-3EBFAD8E9449}" type="slidenum">
              <a:rPr lang="en-US" smtClean="0"/>
              <a:pPr eaLnBrk="1" hangingPunct="1"/>
              <a:t>79</a:t>
            </a:fld>
            <a:endParaRPr lang="en-US" smtClean="0"/>
          </a:p>
        </p:txBody>
      </p:sp>
      <p:sp>
        <p:nvSpPr>
          <p:cNvPr id="86019" name="TextBox 5"/>
          <p:cNvSpPr txBox="1">
            <a:spLocks noChangeArrowheads="1"/>
          </p:cNvSpPr>
          <p:nvPr/>
        </p:nvSpPr>
        <p:spPr bwMode="auto">
          <a:xfrm>
            <a:off x="152400" y="76200"/>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solidFill>
                  <a:srgbClr val="FFC000"/>
                </a:solidFill>
                <a:latin typeface="Calibri" pitchFamily="34" charset="0"/>
              </a:rPr>
              <a:t>Seriously?</a:t>
            </a:r>
          </a:p>
        </p:txBody>
      </p:sp>
      <p:sp>
        <p:nvSpPr>
          <p:cNvPr id="86020" name="TextBox 8"/>
          <p:cNvSpPr txBox="1">
            <a:spLocks noChangeArrowheads="1"/>
          </p:cNvSpPr>
          <p:nvPr/>
        </p:nvSpPr>
        <p:spPr bwMode="auto">
          <a:xfrm>
            <a:off x="2362200" y="5334000"/>
            <a:ext cx="6477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FFFF00"/>
                </a:solidFill>
                <a:latin typeface="Calibri" pitchFamily="34" charset="0"/>
              </a:rPr>
              <a:t>REMEMBER: SCAFFOLDS NEED TO BE ERECTED, MAINTAINED, DISMANTLED BY TRAINED WORKERS  AND INSPECTED BY A </a:t>
            </a:r>
            <a:r>
              <a:rPr lang="en-US" sz="2400" b="1" u="sng">
                <a:solidFill>
                  <a:srgbClr val="FFFF00"/>
                </a:solidFill>
                <a:latin typeface="Calibri" pitchFamily="34" charset="0"/>
              </a:rPr>
              <a:t>COMPETENT PERSON</a:t>
            </a:r>
            <a:r>
              <a:rPr lang="en-US" sz="2400" b="1">
                <a:solidFill>
                  <a:srgbClr val="FFFF00"/>
                </a:solidFill>
                <a:latin typeface="Calibri" pitchFamily="34" charset="0"/>
              </a:rPr>
              <a:t>!!!</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4000" y="228600"/>
            <a:ext cx="3200400" cy="5011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descr="scaffold - Pwr Wash"/>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 y="914400"/>
            <a:ext cx="4343400"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8"/>
          <p:cNvSpPr>
            <a:spLocks noGrp="1"/>
          </p:cNvSpPr>
          <p:nvPr>
            <p:ph type="ftr" sz="quarter" idx="10"/>
          </p:nvPr>
        </p:nvSpPr>
        <p:spPr>
          <a:xfrm>
            <a:off x="2971800" y="6537325"/>
            <a:ext cx="6019800" cy="473075"/>
          </a:xfrm>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960438"/>
          </a:xfrm>
        </p:spPr>
        <p:txBody>
          <a:bodyPr/>
          <a:lstStyle/>
          <a:p>
            <a:pPr eaLnBrk="1" hangingPunct="1"/>
            <a:r>
              <a:rPr lang="en-US" b="1" smtClean="0"/>
              <a:t>Rights &amp; Responsibilities</a:t>
            </a:r>
          </a:p>
        </p:txBody>
      </p:sp>
      <p:sp>
        <p:nvSpPr>
          <p:cNvPr id="3" name="Content Placeholder 2"/>
          <p:cNvSpPr>
            <a:spLocks noGrp="1"/>
          </p:cNvSpPr>
          <p:nvPr>
            <p:ph sz="half" idx="1"/>
          </p:nvPr>
        </p:nvSpPr>
        <p:spPr>
          <a:xfrm>
            <a:off x="152400" y="1722438"/>
            <a:ext cx="4648200" cy="4525962"/>
          </a:xfrm>
        </p:spPr>
        <p:txBody>
          <a:bodyPr rtlCol="0">
            <a:normAutofit fontScale="85000" lnSpcReduction="20000"/>
          </a:bodyPr>
          <a:lstStyle/>
          <a:p>
            <a:pPr eaLnBrk="1" fontAlgn="auto" hangingPunct="1">
              <a:spcAft>
                <a:spcPts val="0"/>
              </a:spcAft>
              <a:defRPr/>
            </a:pPr>
            <a:r>
              <a:rPr lang="en-US" sz="3200" b="1" dirty="0" smtClean="0"/>
              <a:t>EMPLOYERS</a:t>
            </a:r>
          </a:p>
          <a:p>
            <a:pPr lvl="1" eaLnBrk="1" fontAlgn="auto" hangingPunct="1">
              <a:spcAft>
                <a:spcPts val="0"/>
              </a:spcAft>
              <a:defRPr/>
            </a:pPr>
            <a:r>
              <a:rPr lang="en-US" sz="2800" b="1" dirty="0" smtClean="0"/>
              <a:t>Provide a workplace free from recognized hazards and comply with OSHA standards</a:t>
            </a:r>
          </a:p>
          <a:p>
            <a:pPr lvl="1" eaLnBrk="1" fontAlgn="auto" hangingPunct="1">
              <a:spcAft>
                <a:spcPts val="0"/>
              </a:spcAft>
              <a:defRPr/>
            </a:pPr>
            <a:r>
              <a:rPr lang="en-US" sz="2800" b="1" dirty="0" smtClean="0"/>
              <a:t>Provide training required by OSHA standards</a:t>
            </a:r>
          </a:p>
          <a:p>
            <a:pPr lvl="1" eaLnBrk="1" fontAlgn="auto" hangingPunct="1">
              <a:spcAft>
                <a:spcPts val="0"/>
              </a:spcAft>
              <a:defRPr/>
            </a:pPr>
            <a:r>
              <a:rPr lang="en-US" sz="2800" b="1" dirty="0" smtClean="0"/>
              <a:t>Protect all employees by using conventional fall protection methods</a:t>
            </a:r>
          </a:p>
          <a:p>
            <a:pPr lvl="1" eaLnBrk="1" fontAlgn="auto" hangingPunct="1">
              <a:spcAft>
                <a:spcPts val="0"/>
              </a:spcAft>
              <a:defRPr/>
            </a:pPr>
            <a:r>
              <a:rPr lang="en-US" sz="2800" b="1" dirty="0" smtClean="0"/>
              <a:t>Provide the necessary Personal Protective Equipment (PPE)</a:t>
            </a:r>
          </a:p>
          <a:p>
            <a:pPr lvl="1" eaLnBrk="1" fontAlgn="auto" hangingPunct="1">
              <a:spcAft>
                <a:spcPts val="0"/>
              </a:spcAft>
              <a:defRPr/>
            </a:pPr>
            <a:endParaRPr lang="en-US" b="1" dirty="0" smtClean="0"/>
          </a:p>
        </p:txBody>
      </p:sp>
      <p:sp>
        <p:nvSpPr>
          <p:cNvPr id="4" name="Content Placeholder 3"/>
          <p:cNvSpPr>
            <a:spLocks noGrp="1"/>
          </p:cNvSpPr>
          <p:nvPr>
            <p:ph sz="half" idx="2"/>
          </p:nvPr>
        </p:nvSpPr>
        <p:spPr>
          <a:xfrm>
            <a:off x="4953000" y="1722438"/>
            <a:ext cx="4038600" cy="4525962"/>
          </a:xfrm>
        </p:spPr>
        <p:txBody>
          <a:bodyPr rtlCol="0">
            <a:normAutofit fontScale="85000" lnSpcReduction="20000"/>
          </a:bodyPr>
          <a:lstStyle/>
          <a:p>
            <a:pPr eaLnBrk="1" fontAlgn="auto" hangingPunct="1">
              <a:spcAft>
                <a:spcPts val="0"/>
              </a:spcAft>
              <a:defRPr/>
            </a:pPr>
            <a:r>
              <a:rPr lang="en-US" sz="3200" b="1" dirty="0" smtClean="0"/>
              <a:t>EMPLOYEES</a:t>
            </a:r>
          </a:p>
          <a:p>
            <a:pPr lvl="1" eaLnBrk="1" fontAlgn="auto" hangingPunct="1">
              <a:spcAft>
                <a:spcPts val="0"/>
              </a:spcAft>
              <a:defRPr/>
            </a:pPr>
            <a:r>
              <a:rPr lang="en-US" sz="2800" b="1" dirty="0" smtClean="0"/>
              <a:t>Have a safe and healthful workplace </a:t>
            </a:r>
          </a:p>
          <a:p>
            <a:pPr lvl="1" eaLnBrk="1" fontAlgn="auto" hangingPunct="1">
              <a:spcAft>
                <a:spcPts val="0"/>
              </a:spcAft>
              <a:defRPr/>
            </a:pPr>
            <a:r>
              <a:rPr lang="en-US" sz="2800" b="1" dirty="0" smtClean="0"/>
              <a:t>Receive training</a:t>
            </a:r>
          </a:p>
          <a:p>
            <a:pPr lvl="1" eaLnBrk="1" fontAlgn="auto" hangingPunct="1">
              <a:spcAft>
                <a:spcPts val="0"/>
              </a:spcAft>
              <a:defRPr/>
            </a:pPr>
            <a:r>
              <a:rPr lang="en-US" sz="2800" b="1" dirty="0" smtClean="0"/>
              <a:t>Obey and comply with all OSHA laws and regulations</a:t>
            </a:r>
          </a:p>
          <a:p>
            <a:pPr lvl="1" eaLnBrk="1" fontAlgn="auto" hangingPunct="1">
              <a:spcAft>
                <a:spcPts val="0"/>
              </a:spcAft>
              <a:defRPr/>
            </a:pPr>
            <a:r>
              <a:rPr lang="en-US" sz="2800" b="1" dirty="0" smtClean="0"/>
              <a:t>Identify and report safety hazards</a:t>
            </a:r>
          </a:p>
          <a:p>
            <a:pPr lvl="1" eaLnBrk="1" fontAlgn="auto" hangingPunct="1">
              <a:spcAft>
                <a:spcPts val="0"/>
              </a:spcAft>
              <a:defRPr/>
            </a:pPr>
            <a:r>
              <a:rPr lang="en-US" sz="2800" b="1" dirty="0" smtClean="0"/>
              <a:t>Request hazard correction</a:t>
            </a:r>
          </a:p>
          <a:p>
            <a:pPr lvl="1" eaLnBrk="1" fontAlgn="auto" hangingPunct="1">
              <a:spcAft>
                <a:spcPts val="0"/>
              </a:spcAft>
              <a:defRPr/>
            </a:pPr>
            <a:endParaRPr lang="en-US" b="1" dirty="0" smtClean="0"/>
          </a:p>
          <a:p>
            <a:pPr lvl="1" eaLnBrk="1" fontAlgn="auto" hangingPunct="1">
              <a:spcAft>
                <a:spcPts val="0"/>
              </a:spcAft>
              <a:buFont typeface="Arial" pitchFamily="34" charset="0"/>
              <a:buNone/>
              <a:defRPr/>
            </a:pPr>
            <a:r>
              <a:rPr lang="en-US" b="1" dirty="0" smtClean="0"/>
              <a:t>	</a:t>
            </a:r>
          </a:p>
          <a:p>
            <a:pPr lvl="1" eaLnBrk="1" fontAlgn="auto" hangingPunct="1">
              <a:spcAft>
                <a:spcPts val="0"/>
              </a:spcAft>
              <a:defRPr/>
            </a:pPr>
            <a:endParaRPr lang="en-US" b="1" dirty="0" smtClean="0"/>
          </a:p>
        </p:txBody>
      </p:sp>
      <p:sp>
        <p:nvSpPr>
          <p:cNvPr id="13317"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D5B040-F679-4347-B24F-29A5F441E423}" type="slidenum">
              <a:rPr lang="en-US" smtClean="0"/>
              <a:pPr eaLnBrk="1" hangingPunct="1"/>
              <a:t>8</a:t>
            </a:fld>
            <a:endParaRPr lang="en-US" smtClean="0"/>
          </a:p>
        </p:txBody>
      </p:sp>
      <p:sp>
        <p:nvSpPr>
          <p:cNvPr id="7"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8763"/>
            <a:ext cx="8229600" cy="1112837"/>
          </a:xfrm>
          <a:prstGeom prst="rect">
            <a:avLst/>
          </a:prstGeom>
        </p:spPr>
        <p:txBody>
          <a:bodyPr/>
          <a:lstStyle/>
          <a:p>
            <a:pPr algn="ctr" fontAlgn="auto">
              <a:spcAft>
                <a:spcPts val="0"/>
              </a:spcAft>
              <a:defRPr/>
            </a:pPr>
            <a:r>
              <a:rPr lang="en-US" sz="4400" dirty="0">
                <a:latin typeface="+mj-lt"/>
                <a:ea typeface="+mj-ea"/>
                <a:cs typeface="Times New Roman" pitchFamily="18" charset="0"/>
              </a:rPr>
              <a:t>Scaffolds</a:t>
            </a:r>
            <a:endParaRPr lang="en-US" sz="4400" b="1" dirty="0">
              <a:latin typeface="+mj-lt"/>
              <a:ea typeface="+mj-ea"/>
              <a:cs typeface="Times New Roman" pitchFamily="18" charset="0"/>
            </a:endParaRPr>
          </a:p>
        </p:txBody>
      </p:sp>
      <p:sp>
        <p:nvSpPr>
          <p:cNvPr id="87043" name="TextBox 3"/>
          <p:cNvSpPr txBox="1">
            <a:spLocks noChangeArrowheads="1"/>
          </p:cNvSpPr>
          <p:nvPr/>
        </p:nvSpPr>
        <p:spPr bwMode="auto">
          <a:xfrm>
            <a:off x="685800" y="1447800"/>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a:solidFill>
                  <a:srgbClr val="FFFF00"/>
                </a:solidFill>
                <a:latin typeface="Calibri" pitchFamily="34" charset="0"/>
              </a:rPr>
              <a:t>REMEMBER: </a:t>
            </a:r>
          </a:p>
          <a:p>
            <a:pPr algn="ctr" eaLnBrk="1" hangingPunct="1"/>
            <a:endParaRPr lang="en-US" sz="3600" b="1">
              <a:solidFill>
                <a:srgbClr val="FFFF00"/>
              </a:solidFill>
              <a:latin typeface="Calibri" pitchFamily="34" charset="0"/>
            </a:endParaRPr>
          </a:p>
          <a:p>
            <a:pPr algn="ctr" eaLnBrk="1" hangingPunct="1"/>
            <a:r>
              <a:rPr lang="en-US" sz="3600" b="1">
                <a:solidFill>
                  <a:srgbClr val="FFFF00"/>
                </a:solidFill>
                <a:latin typeface="Calibri" pitchFamily="34" charset="0"/>
              </a:rPr>
              <a:t>SCAFFOLDS NEED TO BE ERECTED, MAINTAINED &amp; DISMANTLED BY TRAINED WORKERS UNDER GUIDANCE OF A  </a:t>
            </a:r>
          </a:p>
          <a:p>
            <a:pPr algn="ctr" eaLnBrk="1" hangingPunct="1"/>
            <a:r>
              <a:rPr lang="en-US" sz="3600" b="1" u="sng">
                <a:solidFill>
                  <a:srgbClr val="FFFF00"/>
                </a:solidFill>
                <a:latin typeface="Calibri" pitchFamily="34" charset="0"/>
              </a:rPr>
              <a:t>COMPETENT PERSON</a:t>
            </a:r>
            <a:r>
              <a:rPr lang="en-US" sz="3600" b="1">
                <a:solidFill>
                  <a:srgbClr val="FFFF00"/>
                </a:solidFill>
                <a:latin typeface="Calibri" pitchFamily="34" charset="0"/>
              </a:rPr>
              <a:t>!!!</a:t>
            </a:r>
          </a:p>
          <a:p>
            <a:pPr algn="ctr" eaLnBrk="1" hangingPunct="1"/>
            <a:r>
              <a:rPr lang="en-US" sz="3600" b="1">
                <a:solidFill>
                  <a:srgbClr val="FFFF00"/>
                </a:solidFill>
                <a:latin typeface="Calibri" pitchFamily="34" charset="0"/>
              </a:rPr>
              <a:t>INSPECTED BY THE COMPETENT PERSON</a:t>
            </a:r>
          </a:p>
        </p:txBody>
      </p:sp>
      <p:sp>
        <p:nvSpPr>
          <p:cNvPr id="5"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87045"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7A3AD72-A31E-43F3-BFBA-CF991D3CAA3B}" type="slidenum">
              <a:rPr lang="en-US" sz="1100"/>
              <a:pPr algn="r" eaLnBrk="1" hangingPunct="1"/>
              <a:t>80</a:t>
            </a:fld>
            <a:endParaRPr lang="en-US" sz="11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8763"/>
            <a:ext cx="8229600" cy="1112837"/>
          </a:xfrm>
          <a:prstGeom prst="rect">
            <a:avLst/>
          </a:prstGeom>
        </p:spPr>
        <p:txBody>
          <a:bodyPr/>
          <a:lstStyle/>
          <a:p>
            <a:pPr algn="ctr" fontAlgn="auto">
              <a:spcAft>
                <a:spcPts val="0"/>
              </a:spcAft>
              <a:defRPr/>
            </a:pPr>
            <a:r>
              <a:rPr lang="en-US" sz="4400" dirty="0">
                <a:latin typeface="+mj-lt"/>
                <a:ea typeface="+mj-ea"/>
                <a:cs typeface="Times New Roman" pitchFamily="18" charset="0"/>
              </a:rPr>
              <a:t>Stairways &amp; Ladders</a:t>
            </a:r>
            <a:endParaRPr lang="en-US" sz="4400" b="1" dirty="0">
              <a:latin typeface="+mj-lt"/>
              <a:ea typeface="+mj-ea"/>
              <a:cs typeface="Times New Roman" pitchFamily="18" charset="0"/>
            </a:endParaRPr>
          </a:p>
        </p:txBody>
      </p:sp>
      <p:pic>
        <p:nvPicPr>
          <p:cNvPr id="100355" name="Picture 6" descr="Slid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828800"/>
            <a:ext cx="3473450" cy="3786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0356" name="Picture 7" descr="Slide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7738" y="1828800"/>
            <a:ext cx="3471862"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88070"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FF7371B-7148-4886-BF4A-E5919468FC06}" type="slidenum">
              <a:rPr lang="en-US" sz="1100"/>
              <a:pPr algn="r" eaLnBrk="1" hangingPunct="1"/>
              <a:t>81</a:t>
            </a:fld>
            <a:endParaRPr lang="en-US" sz="11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12838"/>
          </a:xfrm>
          <a:prstGeom prst="rect">
            <a:avLst/>
          </a:prstGeom>
        </p:spPr>
        <p:txBody>
          <a:bodyPr/>
          <a:lstStyle/>
          <a:p>
            <a:pPr algn="ctr" fontAlgn="auto">
              <a:spcAft>
                <a:spcPts val="0"/>
              </a:spcAft>
              <a:defRPr/>
            </a:pPr>
            <a:r>
              <a:rPr lang="en-US" sz="4400" dirty="0">
                <a:latin typeface="+mj-lt"/>
                <a:ea typeface="+mj-ea"/>
                <a:cs typeface="Times New Roman" pitchFamily="18" charset="0"/>
              </a:rPr>
              <a:t>Stairways &amp; Ladders</a:t>
            </a:r>
          </a:p>
          <a:p>
            <a:pPr algn="ctr" fontAlgn="auto">
              <a:spcAft>
                <a:spcPts val="0"/>
              </a:spcAft>
              <a:defRPr/>
            </a:pPr>
            <a:r>
              <a:rPr lang="en-US" sz="4400" b="1" dirty="0">
                <a:solidFill>
                  <a:srgbClr val="FFFF00"/>
                </a:solidFill>
                <a:latin typeface="+mj-lt"/>
                <a:ea typeface="+mj-ea"/>
                <a:cs typeface="Times New Roman" pitchFamily="18" charset="0"/>
              </a:rPr>
              <a:t>Fall Hazards</a:t>
            </a:r>
          </a:p>
        </p:txBody>
      </p:sp>
      <p:sp>
        <p:nvSpPr>
          <p:cNvPr id="89091" name="Rectangle 6"/>
          <p:cNvSpPr txBox="1">
            <a:spLocks noChangeArrowheads="1"/>
          </p:cNvSpPr>
          <p:nvPr/>
        </p:nvSpPr>
        <p:spPr bwMode="auto">
          <a:xfrm>
            <a:off x="533400" y="1752600"/>
            <a:ext cx="533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ct val="45000"/>
              </a:spcBef>
              <a:buFont typeface="Arial" pitchFamily="34" charset="0"/>
              <a:buChar char="•"/>
            </a:pPr>
            <a:r>
              <a:rPr lang="en-US" sz="3200" b="1">
                <a:latin typeface="Calibri" pitchFamily="34" charset="0"/>
              </a:rPr>
              <a:t>Stairways and ladders cause many  injuries and fatalities among construction workers </a:t>
            </a:r>
          </a:p>
          <a:p>
            <a:pPr eaLnBrk="1" hangingPunct="1">
              <a:lnSpc>
                <a:spcPct val="90000"/>
              </a:lnSpc>
              <a:spcBef>
                <a:spcPct val="45000"/>
              </a:spcBef>
              <a:buFont typeface="Arial" pitchFamily="34" charset="0"/>
              <a:buChar char="•"/>
            </a:pPr>
            <a:r>
              <a:rPr lang="en-US" sz="3200" b="1">
                <a:latin typeface="Calibri" pitchFamily="34" charset="0"/>
              </a:rPr>
              <a:t>About half the injuries caused by slips, trips and falls from ladders and stairways require time off the job</a:t>
            </a:r>
          </a:p>
        </p:txBody>
      </p:sp>
      <p:pic>
        <p:nvPicPr>
          <p:cNvPr id="101380" name="Picture 11" descr="Additional Examples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42025" y="1905000"/>
            <a:ext cx="2873375"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89094"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B07E118-2F53-4814-AB31-ED66B6BC6661}" type="slidenum">
              <a:rPr lang="en-US" sz="1100"/>
              <a:pPr algn="r" eaLnBrk="1" hangingPunct="1"/>
              <a:t>82</a:t>
            </a:fld>
            <a:endParaRPr lang="en-US" sz="11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12D127-4B96-462E-A6E0-41900319D0AB}" type="slidenum">
              <a:rPr lang="en-US" smtClean="0"/>
              <a:pPr eaLnBrk="1" hangingPunct="1"/>
              <a:t>83</a:t>
            </a:fld>
            <a:endParaRPr lang="en-US" smtClean="0"/>
          </a:p>
        </p:txBody>
      </p:sp>
      <p:sp>
        <p:nvSpPr>
          <p:cNvPr id="48132" name="Text Box 4"/>
          <p:cNvSpPr txBox="1">
            <a:spLocks noChangeArrowheads="1"/>
          </p:cNvSpPr>
          <p:nvPr/>
        </p:nvSpPr>
        <p:spPr bwMode="auto">
          <a:xfrm>
            <a:off x="2209800" y="1066800"/>
            <a:ext cx="4873625" cy="769938"/>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4400" dirty="0">
                <a:latin typeface="+mj-lt"/>
                <a:cs typeface="+mn-cs"/>
              </a:rPr>
              <a:t>Handrail vs. Stair rail</a:t>
            </a:r>
          </a:p>
        </p:txBody>
      </p:sp>
      <p:graphicFrame>
        <p:nvGraphicFramePr>
          <p:cNvPr id="1026" name="Object 2"/>
          <p:cNvGraphicFramePr>
            <a:graphicFrameLocks noChangeAspect="1"/>
          </p:cNvGraphicFramePr>
          <p:nvPr/>
        </p:nvGraphicFramePr>
        <p:xfrm>
          <a:off x="914400" y="2362200"/>
          <a:ext cx="7540625" cy="3657600"/>
        </p:xfrm>
        <a:graphic>
          <a:graphicData uri="http://schemas.openxmlformats.org/presentationml/2006/ole">
            <mc:AlternateContent xmlns:mc="http://schemas.openxmlformats.org/markup-compatibility/2006">
              <mc:Choice xmlns:v="urn:schemas-microsoft-com:vml" Requires="v">
                <p:oleObj spid="_x0000_s1037" name="CorelDRAW!" r:id="rId4" imgW="5919480" imgH="2873880" progId="CDraw4">
                  <p:embed/>
                </p:oleObj>
              </mc:Choice>
              <mc:Fallback>
                <p:oleObj name="CorelDRAW!" r:id="rId4" imgW="5919480" imgH="2873880" progId="CDraw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362200"/>
                        <a:ext cx="75406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Line 10"/>
          <p:cNvSpPr>
            <a:spLocks noChangeShapeType="1"/>
          </p:cNvSpPr>
          <p:nvPr/>
        </p:nvSpPr>
        <p:spPr bwMode="auto">
          <a:xfrm flipH="1">
            <a:off x="3048000" y="3276600"/>
            <a:ext cx="685800" cy="914400"/>
          </a:xfrm>
          <a:prstGeom prst="line">
            <a:avLst/>
          </a:prstGeom>
          <a:noFill/>
          <a:ln w="508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1"/>
          <p:cNvSpPr>
            <a:spLocks noChangeShapeType="1"/>
          </p:cNvSpPr>
          <p:nvPr/>
        </p:nvSpPr>
        <p:spPr bwMode="auto">
          <a:xfrm>
            <a:off x="5181600" y="3276600"/>
            <a:ext cx="914400" cy="990600"/>
          </a:xfrm>
          <a:prstGeom prst="line">
            <a:avLst/>
          </a:prstGeom>
          <a:noFill/>
          <a:ln w="508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14"/>
          <p:cNvSpPr>
            <a:spLocks noChangeShapeType="1"/>
          </p:cNvSpPr>
          <p:nvPr/>
        </p:nvSpPr>
        <p:spPr bwMode="auto">
          <a:xfrm>
            <a:off x="1219200" y="2590800"/>
            <a:ext cx="2209800" cy="2209800"/>
          </a:xfrm>
          <a:prstGeom prst="line">
            <a:avLst/>
          </a:prstGeom>
          <a:noFill/>
          <a:ln w="28575">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Line 15"/>
          <p:cNvSpPr>
            <a:spLocks noChangeShapeType="1"/>
          </p:cNvSpPr>
          <p:nvPr/>
        </p:nvSpPr>
        <p:spPr bwMode="auto">
          <a:xfrm>
            <a:off x="1219200" y="2667000"/>
            <a:ext cx="2209800" cy="2209800"/>
          </a:xfrm>
          <a:prstGeom prst="line">
            <a:avLst/>
          </a:prstGeom>
          <a:noFill/>
          <a:ln w="28575">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Title 1"/>
          <p:cNvSpPr txBox="1">
            <a:spLocks/>
          </p:cNvSpPr>
          <p:nvPr/>
        </p:nvSpPr>
        <p:spPr>
          <a:xfrm>
            <a:off x="152400" y="0"/>
            <a:ext cx="8534400" cy="914400"/>
          </a:xfrm>
          <a:prstGeom prst="rect">
            <a:avLst/>
          </a:prstGeom>
        </p:spPr>
        <p:txBody>
          <a:bodyPr/>
          <a:lstStyle/>
          <a:p>
            <a:pPr algn="ctr" fontAlgn="auto">
              <a:spcAft>
                <a:spcPts val="0"/>
              </a:spcAft>
              <a:defRPr/>
            </a:pPr>
            <a:r>
              <a:rPr lang="en-US" sz="4400" dirty="0">
                <a:latin typeface="+mj-lt"/>
                <a:ea typeface="+mj-ea"/>
                <a:cs typeface="Times New Roman" pitchFamily="18" charset="0"/>
              </a:rPr>
              <a:t>Stairways- </a:t>
            </a:r>
            <a:r>
              <a:rPr lang="en-US" sz="4400" b="1" dirty="0">
                <a:solidFill>
                  <a:srgbClr val="FFFF00"/>
                </a:solidFill>
                <a:latin typeface="+mj-lt"/>
                <a:ea typeface="+mj-ea"/>
                <a:cs typeface="Times New Roman" pitchFamily="18" charset="0"/>
              </a:rPr>
              <a:t>Fall Prevention</a:t>
            </a:r>
            <a:endParaRPr lang="en-US" sz="4400" dirty="0">
              <a:latin typeface="+mj-lt"/>
              <a:ea typeface="+mj-ea"/>
              <a:cs typeface="Times New Roman" pitchFamily="18" charset="0"/>
            </a:endParaRPr>
          </a:p>
        </p:txBody>
      </p:sp>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97296C-0343-473B-9266-4799D202F816}" type="slidenum">
              <a:rPr lang="en-US" smtClean="0"/>
              <a:pPr eaLnBrk="1" hangingPunct="1"/>
              <a:t>84</a:t>
            </a:fld>
            <a:endParaRPr lang="en-US" smtClean="0"/>
          </a:p>
        </p:txBody>
      </p:sp>
      <p:sp>
        <p:nvSpPr>
          <p:cNvPr id="99330" name="Rectangle 2"/>
          <p:cNvSpPr>
            <a:spLocks noChangeArrowheads="1"/>
          </p:cNvSpPr>
          <p:nvPr/>
        </p:nvSpPr>
        <p:spPr bwMode="auto">
          <a:xfrm>
            <a:off x="4419600" y="3200400"/>
            <a:ext cx="4419600" cy="1939925"/>
          </a:xfrm>
          <a:prstGeom prst="rect">
            <a:avLst/>
          </a:prstGeom>
          <a:noFill/>
          <a:ln w="9525">
            <a:noFill/>
            <a:miter lim="800000"/>
            <a:headEnd/>
            <a:tailEnd/>
          </a:ln>
          <a:effectLst/>
        </p:spPr>
        <p:txBody>
          <a:bodyPr lIns="92075" tIns="46038" rIns="92075" bIns="46038">
            <a:spAutoFit/>
          </a:bodyPr>
          <a:lstStyle/>
          <a:p>
            <a:pPr fontAlgn="auto">
              <a:spcBef>
                <a:spcPts val="0"/>
              </a:spcBef>
              <a:spcAft>
                <a:spcPts val="0"/>
              </a:spcAft>
              <a:defRPr/>
            </a:pPr>
            <a:r>
              <a:rPr lang="en-US" sz="4000" dirty="0">
                <a:latin typeface="+mj-lt"/>
                <a:cs typeface="+mn-cs"/>
              </a:rPr>
              <a:t>Rails must be able to withstand a force of  </a:t>
            </a:r>
            <a:r>
              <a:rPr lang="en-US" sz="4000" b="1" dirty="0">
                <a:latin typeface="+mj-lt"/>
                <a:cs typeface="+mn-cs"/>
              </a:rPr>
              <a:t>200 pounds</a:t>
            </a:r>
          </a:p>
        </p:txBody>
      </p:sp>
      <p:pic>
        <p:nvPicPr>
          <p:cNvPr id="102404"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514600"/>
            <a:ext cx="241935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0117" name="Text Box 4"/>
          <p:cNvSpPr txBox="1">
            <a:spLocks noChangeArrowheads="1"/>
          </p:cNvSpPr>
          <p:nvPr/>
        </p:nvSpPr>
        <p:spPr bwMode="auto">
          <a:xfrm>
            <a:off x="381000" y="990600"/>
            <a:ext cx="84582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a:solidFill>
                  <a:srgbClr val="FFFF00"/>
                </a:solidFill>
              </a:rPr>
              <a:t>Handrail and</a:t>
            </a:r>
          </a:p>
          <a:p>
            <a:pPr algn="ctr" eaLnBrk="1" hangingPunct="1">
              <a:lnSpc>
                <a:spcPct val="40000"/>
              </a:lnSpc>
              <a:spcBef>
                <a:spcPct val="50000"/>
              </a:spcBef>
            </a:pPr>
            <a:r>
              <a:rPr lang="en-US" sz="4400">
                <a:solidFill>
                  <a:srgbClr val="FFFF00"/>
                </a:solidFill>
              </a:rPr>
              <a:t> Top Rail Strength</a:t>
            </a:r>
            <a:endParaRPr lang="en-US" sz="4000">
              <a:solidFill>
                <a:srgbClr val="FFFF00"/>
              </a:solidFill>
            </a:endParaRPr>
          </a:p>
        </p:txBody>
      </p:sp>
      <p:sp>
        <p:nvSpPr>
          <p:cNvPr id="90118" name="Text Box 5"/>
          <p:cNvSpPr txBox="1">
            <a:spLocks noChangeArrowheads="1"/>
          </p:cNvSpPr>
          <p:nvPr/>
        </p:nvSpPr>
        <p:spPr bwMode="auto">
          <a:xfrm>
            <a:off x="4953000" y="5791200"/>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1600">
              <a:solidFill>
                <a:srgbClr val="F2FE04"/>
              </a:solidFill>
            </a:endParaRPr>
          </a:p>
        </p:txBody>
      </p:sp>
      <p:sp>
        <p:nvSpPr>
          <p:cNvPr id="9" name="Title 1"/>
          <p:cNvSpPr txBox="1">
            <a:spLocks/>
          </p:cNvSpPr>
          <p:nvPr/>
        </p:nvSpPr>
        <p:spPr>
          <a:xfrm>
            <a:off x="152400" y="0"/>
            <a:ext cx="8534400" cy="914400"/>
          </a:xfrm>
          <a:prstGeom prst="rect">
            <a:avLst/>
          </a:prstGeom>
        </p:spPr>
        <p:txBody>
          <a:bodyPr/>
          <a:lstStyle/>
          <a:p>
            <a:pPr algn="ctr" fontAlgn="auto">
              <a:spcAft>
                <a:spcPts val="0"/>
              </a:spcAft>
              <a:defRPr/>
            </a:pPr>
            <a:r>
              <a:rPr lang="en-US" sz="4400" dirty="0">
                <a:latin typeface="+mj-lt"/>
                <a:ea typeface="+mj-ea"/>
                <a:cs typeface="Times New Roman" pitchFamily="18" charset="0"/>
              </a:rPr>
              <a:t>Stairways- </a:t>
            </a:r>
            <a:r>
              <a:rPr lang="en-US" sz="4400" b="1" dirty="0">
                <a:solidFill>
                  <a:srgbClr val="FFFF00"/>
                </a:solidFill>
                <a:latin typeface="+mj-lt"/>
                <a:ea typeface="+mj-ea"/>
                <a:cs typeface="Times New Roman" pitchFamily="18" charset="0"/>
              </a:rPr>
              <a:t>Fall Prevention</a:t>
            </a:r>
            <a:endParaRPr lang="en-US" sz="4400" dirty="0">
              <a:latin typeface="+mj-lt"/>
              <a:ea typeface="+mj-ea"/>
              <a:cs typeface="Times New Roman" pitchFamily="18" charset="0"/>
            </a:endParaRPr>
          </a:p>
        </p:txBody>
      </p:sp>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8" descr="C:\Users\constantino\Desktop\Client Photos\Keystone Granite photos\IMAG00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311275"/>
            <a:ext cx="32924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6C712A4-CC8F-4F9F-A05A-E64F29AD0BE6}" type="slidenum">
              <a:rPr lang="en-US" smtClean="0"/>
              <a:pPr eaLnBrk="1" hangingPunct="1"/>
              <a:t>85</a:t>
            </a:fld>
            <a:endParaRPr lang="en-US" smtClean="0"/>
          </a:p>
        </p:txBody>
      </p:sp>
      <p:sp>
        <p:nvSpPr>
          <p:cNvPr id="91140" name="Rectangle 2"/>
          <p:cNvSpPr>
            <a:spLocks noChangeArrowheads="1"/>
          </p:cNvSpPr>
          <p:nvPr/>
        </p:nvSpPr>
        <p:spPr bwMode="auto">
          <a:xfrm>
            <a:off x="304800" y="1905000"/>
            <a:ext cx="3657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just"/>
            <a:r>
              <a:rPr lang="en-US" sz="3200">
                <a:latin typeface="Calibri" pitchFamily="34" charset="0"/>
              </a:rPr>
              <a:t>Stairways with four or more risers or more than 30 inches high must have a stair rail  along each unprotected side or edge.</a:t>
            </a:r>
          </a:p>
        </p:txBody>
      </p:sp>
      <p:sp>
        <p:nvSpPr>
          <p:cNvPr id="91141" name="AutoShape 5"/>
          <p:cNvSpPr>
            <a:spLocks noChangeArrowheads="1"/>
          </p:cNvSpPr>
          <p:nvPr/>
        </p:nvSpPr>
        <p:spPr bwMode="auto">
          <a:xfrm>
            <a:off x="6019800" y="3962400"/>
            <a:ext cx="1066800" cy="1143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10" name="Title 1"/>
          <p:cNvSpPr txBox="1">
            <a:spLocks/>
          </p:cNvSpPr>
          <p:nvPr/>
        </p:nvSpPr>
        <p:spPr>
          <a:xfrm>
            <a:off x="152400" y="0"/>
            <a:ext cx="8534400" cy="914400"/>
          </a:xfrm>
          <a:prstGeom prst="rect">
            <a:avLst/>
          </a:prstGeom>
        </p:spPr>
        <p:txBody>
          <a:bodyPr/>
          <a:lstStyle/>
          <a:p>
            <a:pPr algn="ctr" fontAlgn="auto">
              <a:spcAft>
                <a:spcPts val="0"/>
              </a:spcAft>
              <a:defRPr/>
            </a:pPr>
            <a:r>
              <a:rPr lang="en-US" sz="4400" dirty="0">
                <a:latin typeface="+mj-lt"/>
                <a:ea typeface="+mj-ea"/>
                <a:cs typeface="Times New Roman" pitchFamily="18" charset="0"/>
              </a:rPr>
              <a:t>Stairways- </a:t>
            </a:r>
            <a:r>
              <a:rPr lang="en-US" sz="4400" b="1" dirty="0">
                <a:solidFill>
                  <a:srgbClr val="FFFF00"/>
                </a:solidFill>
                <a:latin typeface="+mj-lt"/>
                <a:ea typeface="+mj-ea"/>
                <a:cs typeface="Times New Roman" pitchFamily="18" charset="0"/>
              </a:rPr>
              <a:t>Fall Prevention</a:t>
            </a:r>
            <a:endParaRPr lang="en-US" sz="4400" dirty="0">
              <a:latin typeface="+mj-lt"/>
              <a:ea typeface="+mj-ea"/>
              <a:cs typeface="Times New Roman" pitchFamily="18" charset="0"/>
            </a:endParaRP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0"/>
            <a:ext cx="7924800" cy="914400"/>
          </a:xfrm>
        </p:spPr>
        <p:txBody>
          <a:bodyPr/>
          <a:lstStyle/>
          <a:p>
            <a:pPr eaLnBrk="1" hangingPunct="1"/>
            <a:r>
              <a:rPr lang="en-US" b="1" smtClean="0">
                <a:cs typeface="Times New Roman" pitchFamily="18" charset="0"/>
              </a:rPr>
              <a:t>Ladders</a:t>
            </a:r>
          </a:p>
        </p:txBody>
      </p:sp>
      <p:sp>
        <p:nvSpPr>
          <p:cNvPr id="104451" name="Text Box 3"/>
          <p:cNvSpPr txBox="1">
            <a:spLocks noChangeArrowheads="1"/>
          </p:cNvSpPr>
          <p:nvPr/>
        </p:nvSpPr>
        <p:spPr bwMode="auto">
          <a:xfrm>
            <a:off x="304800" y="1600200"/>
            <a:ext cx="8610600" cy="4524375"/>
          </a:xfrm>
          <a:prstGeom prst="rect">
            <a:avLst/>
          </a:prstGeom>
          <a:noFill/>
          <a:ln w="9525">
            <a:noFill/>
            <a:miter lim="800000"/>
            <a:headEnd/>
            <a:tailEnd/>
          </a:ln>
        </p:spPr>
        <p:txBody>
          <a:bodyPr>
            <a:spAutoFit/>
          </a:bodyPr>
          <a:lstStyle/>
          <a:p>
            <a:pPr eaLnBrk="0" hangingPunct="0">
              <a:buFont typeface="Wingdings" pitchFamily="2" charset="2"/>
              <a:buChar char="§"/>
              <a:defRPr/>
            </a:pPr>
            <a:r>
              <a:rPr lang="en-US" sz="3600" dirty="0">
                <a:latin typeface="+mj-lt"/>
              </a:rPr>
              <a:t>  Account for 360 deaths every year</a:t>
            </a:r>
          </a:p>
          <a:p>
            <a:pPr eaLnBrk="0" hangingPunct="0">
              <a:buFont typeface="Wingdings" pitchFamily="2" charset="2"/>
              <a:buChar char="§"/>
              <a:defRPr/>
            </a:pPr>
            <a:endParaRPr lang="en-US" sz="3600" dirty="0">
              <a:latin typeface="+mj-lt"/>
            </a:endParaRPr>
          </a:p>
          <a:p>
            <a:pPr eaLnBrk="0" hangingPunct="0">
              <a:buFont typeface="Wingdings" pitchFamily="2" charset="2"/>
              <a:buChar char="§"/>
              <a:defRPr/>
            </a:pPr>
            <a:r>
              <a:rPr lang="en-US" sz="3600" dirty="0">
                <a:latin typeface="+mj-lt"/>
              </a:rPr>
              <a:t>  151,327 reported injuries per year caused by falls from ladders. </a:t>
            </a:r>
          </a:p>
          <a:p>
            <a:pPr eaLnBrk="0" hangingPunct="0">
              <a:buFont typeface="Wingdings" pitchFamily="2" charset="2"/>
              <a:buChar char="§"/>
              <a:defRPr/>
            </a:pPr>
            <a:endParaRPr lang="en-US" sz="3600" dirty="0">
              <a:latin typeface="+mj-lt"/>
            </a:endParaRPr>
          </a:p>
          <a:p>
            <a:pPr eaLnBrk="0" hangingPunct="0">
              <a:buFont typeface="Wingdings" pitchFamily="2" charset="2"/>
              <a:buChar char="§"/>
              <a:defRPr/>
            </a:pPr>
            <a:r>
              <a:rPr lang="en-US" sz="3600" dirty="0">
                <a:latin typeface="+mj-lt"/>
              </a:rPr>
              <a:t>  Result of careless or improper ladder use</a:t>
            </a:r>
          </a:p>
          <a:p>
            <a:pPr eaLnBrk="0" hangingPunct="0">
              <a:buFont typeface="Wingdings" pitchFamily="2" charset="2"/>
              <a:buChar char="§"/>
              <a:defRPr/>
            </a:pPr>
            <a:endParaRPr lang="en-US" sz="3600" dirty="0">
              <a:latin typeface="+mj-lt"/>
            </a:endParaRPr>
          </a:p>
          <a:p>
            <a:pPr eaLnBrk="0" hangingPunct="0">
              <a:defRPr/>
            </a:pPr>
            <a:endParaRPr lang="en-US" sz="3600" dirty="0">
              <a:latin typeface="+mj-lt"/>
            </a:endParaRPr>
          </a:p>
        </p:txBody>
      </p:sp>
      <p:sp>
        <p:nvSpPr>
          <p:cNvPr id="92164"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384799C-8559-481F-A35E-91F7451025B3}" type="slidenum">
              <a:rPr lang="en-US" smtClean="0"/>
              <a:pPr eaLnBrk="1" hangingPunct="1"/>
              <a:t>86</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152400"/>
            <a:ext cx="4648200" cy="1143000"/>
          </a:xfrm>
        </p:spPr>
        <p:txBody>
          <a:bodyPr/>
          <a:lstStyle/>
          <a:p>
            <a:pPr eaLnBrk="1" hangingPunct="1"/>
            <a:r>
              <a:rPr lang="en-US" b="1" smtClean="0">
                <a:cs typeface="Times New Roman" pitchFamily="18" charset="0"/>
              </a:rPr>
              <a:t>Portable Ladders</a:t>
            </a:r>
            <a:endParaRPr lang="en-US" smtClean="0">
              <a:cs typeface="Times New Roman" pitchFamily="18" charset="0"/>
            </a:endParaRPr>
          </a:p>
        </p:txBody>
      </p:sp>
      <p:sp>
        <p:nvSpPr>
          <p:cNvPr id="105475" name="Rectangle 3"/>
          <p:cNvSpPr>
            <a:spLocks noChangeArrowheads="1"/>
          </p:cNvSpPr>
          <p:nvPr/>
        </p:nvSpPr>
        <p:spPr bwMode="auto">
          <a:xfrm>
            <a:off x="304800" y="4183063"/>
            <a:ext cx="8534400" cy="1312862"/>
          </a:xfrm>
          <a:prstGeom prst="rect">
            <a:avLst/>
          </a:prstGeom>
          <a:noFill/>
          <a:ln w="9525">
            <a:noFill/>
            <a:miter lim="800000"/>
            <a:headEnd/>
            <a:tailEnd/>
          </a:ln>
        </p:spPr>
        <p:txBody>
          <a:bodyPr bIns="39675" anchor="ctr">
            <a:spAutoFit/>
          </a:bodyPr>
          <a:lstStyle/>
          <a:p>
            <a:pPr eaLnBrk="0" hangingPunct="0">
              <a:lnSpc>
                <a:spcPct val="150000"/>
              </a:lnSpc>
              <a:defRPr/>
            </a:pPr>
            <a:r>
              <a:rPr lang="en-US" sz="2800" dirty="0">
                <a:latin typeface="+mj-lt"/>
                <a:cs typeface="Times New Roman" pitchFamily="18" charset="0"/>
              </a:rPr>
              <a:t>Ladders of different types work in different ways and are designed for specific tasks.</a:t>
            </a:r>
          </a:p>
        </p:txBody>
      </p:sp>
      <p:sp>
        <p:nvSpPr>
          <p:cNvPr id="93188" name="Slide Number Placeholder 8"/>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EB6DF3-2B41-43FB-96BB-9AD6BFBCB650}" type="slidenum">
              <a:rPr lang="en-US" smtClean="0"/>
              <a:pPr eaLnBrk="1" hangingPunct="1"/>
              <a:t>87</a:t>
            </a:fld>
            <a:endParaRPr lang="en-US" smtClean="0"/>
          </a:p>
        </p:txBody>
      </p:sp>
      <p:pic>
        <p:nvPicPr>
          <p:cNvPr id="10" name="Picture 4" descr="step"/>
          <p:cNvPicPr>
            <a:picLocks noChangeAspect="1" noChangeArrowheads="1"/>
          </p:cNvPicPr>
          <p:nvPr/>
        </p:nvPicPr>
        <p:blipFill>
          <a:blip r:embed="rId3" cstate="print">
            <a:lum bright="24000" contrast="42000"/>
            <a:extLst>
              <a:ext uri="{28A0092B-C50C-407E-A947-70E740481C1C}">
                <a14:useLocalDpi xmlns:a14="http://schemas.microsoft.com/office/drawing/2010/main"/>
              </a:ext>
            </a:extLst>
          </a:blip>
          <a:srcRect/>
          <a:stretch>
            <a:fillRect/>
          </a:stretch>
        </p:blipFill>
        <p:spPr bwMode="auto">
          <a:xfrm>
            <a:off x="914400" y="1462088"/>
            <a:ext cx="1308100" cy="217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 Box 8"/>
          <p:cNvSpPr txBox="1">
            <a:spLocks noChangeArrowheads="1"/>
          </p:cNvSpPr>
          <p:nvPr/>
        </p:nvSpPr>
        <p:spPr bwMode="auto">
          <a:xfrm>
            <a:off x="914400" y="3595688"/>
            <a:ext cx="7562850" cy="366712"/>
          </a:xfrm>
          <a:prstGeom prst="rect">
            <a:avLst/>
          </a:prstGeom>
          <a:noFill/>
          <a:ln w="9525">
            <a:noFill/>
            <a:miter lim="800000"/>
            <a:headEnd/>
            <a:tailEnd/>
          </a:ln>
        </p:spPr>
        <p:txBody>
          <a:bodyPr wrap="none">
            <a:spAutoFit/>
          </a:bodyPr>
          <a:lstStyle/>
          <a:p>
            <a:pPr eaLnBrk="0" hangingPunct="0">
              <a:defRPr/>
            </a:pPr>
            <a:r>
              <a:rPr lang="en-US" b="1" i="1" dirty="0">
                <a:solidFill>
                  <a:srgbClr val="FFFF00"/>
                </a:solidFill>
                <a:latin typeface="+mj-lt"/>
              </a:rPr>
              <a:t>Step Ladder          Platform Ladder	  Extension Ladder	         Trestle Ladder</a:t>
            </a:r>
          </a:p>
        </p:txBody>
      </p:sp>
      <p:pic>
        <p:nvPicPr>
          <p:cNvPr id="12" name="Picture 2" descr="http://www.loftladders1.com/wp-content/uploads/2010/11/platform-ladd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32087" y="1447800"/>
            <a:ext cx="1611313"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4" descr="http://www.ladders.net/uploads/FiberglassExtension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1081088"/>
            <a:ext cx="838200" cy="2524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6" descr="http://t0.gstatic.com/images?q=tbn:ANd9GcTApKXU5Y_wbfwfcCQGFlU0T1iSAx-7-OSsjq4it_QmPndoFfa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1800" y="1614488"/>
            <a:ext cx="1752600"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ooter Placeholder 1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title"/>
          </p:nvPr>
        </p:nvSpPr>
        <p:spPr>
          <a:xfrm>
            <a:off x="457200" y="-76200"/>
            <a:ext cx="8229600" cy="1143000"/>
          </a:xfrm>
        </p:spPr>
        <p:txBody>
          <a:bodyPr/>
          <a:lstStyle/>
          <a:p>
            <a:pPr eaLnBrk="1" hangingPunct="1"/>
            <a:r>
              <a:rPr lang="en-US" smtClean="0"/>
              <a:t>Ladder Types</a:t>
            </a:r>
          </a:p>
        </p:txBody>
      </p:sp>
      <p:sp>
        <p:nvSpPr>
          <p:cNvPr id="94211" name="Rectangle 6"/>
          <p:cNvSpPr>
            <a:spLocks noGrp="1" noChangeArrowheads="1"/>
          </p:cNvSpPr>
          <p:nvPr>
            <p:ph type="body" idx="1"/>
          </p:nvPr>
        </p:nvSpPr>
        <p:spPr>
          <a:xfrm>
            <a:off x="228600" y="1295400"/>
            <a:ext cx="7010400" cy="4953000"/>
          </a:xfrm>
        </p:spPr>
        <p:txBody>
          <a:bodyPr/>
          <a:lstStyle/>
          <a:p>
            <a:pPr eaLnBrk="1" hangingPunct="1"/>
            <a:r>
              <a:rPr lang="en-US" smtClean="0"/>
              <a:t>Type I-AA ladders are extra heavy duty and can handle up to 375 lbs.</a:t>
            </a:r>
          </a:p>
          <a:p>
            <a:pPr eaLnBrk="1" hangingPunct="1"/>
            <a:r>
              <a:rPr lang="en-US" smtClean="0"/>
              <a:t>Type I-A ladders are heavy-duty and can handle up to 300 lbs.</a:t>
            </a:r>
          </a:p>
          <a:p>
            <a:pPr eaLnBrk="1" hangingPunct="1"/>
            <a:r>
              <a:rPr lang="en-US" smtClean="0"/>
              <a:t>Type I ladders can hold up to 250 lbs. </a:t>
            </a:r>
          </a:p>
          <a:p>
            <a:pPr eaLnBrk="1" hangingPunct="1"/>
            <a:r>
              <a:rPr lang="en-US" smtClean="0"/>
              <a:t>Type II ladders can hold 225 lbs. </a:t>
            </a:r>
          </a:p>
          <a:p>
            <a:pPr eaLnBrk="1" hangingPunct="1"/>
            <a:r>
              <a:rPr lang="en-US" smtClean="0"/>
              <a:t>Type III ladders are for light duty only and can hold up to 200 lbs. </a:t>
            </a:r>
          </a:p>
        </p:txBody>
      </p:sp>
      <p:pic>
        <p:nvPicPr>
          <p:cNvPr id="106500" name="Picture 4" descr="Ladder Capacity chart"/>
          <p:cNvPicPr>
            <a:picLocks noChangeAspect="1" noChangeArrowheads="1"/>
          </p:cNvPicPr>
          <p:nvPr/>
        </p:nvPicPr>
        <p:blipFill>
          <a:blip r:embed="rId3" cstate="email">
            <a:lum bright="20000" contrast="10000"/>
            <a:extLst>
              <a:ext uri="{28A0092B-C50C-407E-A947-70E740481C1C}">
                <a14:useLocalDpi xmlns:a14="http://schemas.microsoft.com/office/drawing/2010/main"/>
              </a:ext>
            </a:extLst>
          </a:blip>
          <a:srcRect/>
          <a:stretch>
            <a:fillRect/>
          </a:stretch>
        </p:blipFill>
        <p:spPr bwMode="auto">
          <a:xfrm>
            <a:off x="6858000" y="1786829"/>
            <a:ext cx="2133600" cy="4027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4213"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75EEA28-99F4-446A-8D02-26534ECAA2FA}" type="slidenum">
              <a:rPr lang="en-US" smtClean="0"/>
              <a:pPr eaLnBrk="1" hangingPunct="1"/>
              <a:t>88</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a:xfrm>
            <a:off x="457200" y="0"/>
            <a:ext cx="8229600" cy="1143000"/>
          </a:xfrm>
        </p:spPr>
        <p:txBody>
          <a:bodyPr/>
          <a:lstStyle/>
          <a:p>
            <a:pPr eaLnBrk="1" hangingPunct="1"/>
            <a:r>
              <a:rPr lang="en-US" smtClean="0"/>
              <a:t>Ladder- </a:t>
            </a:r>
            <a:r>
              <a:rPr lang="en-US" b="1" smtClean="0"/>
              <a:t>Climbing &amp; Use</a:t>
            </a:r>
          </a:p>
        </p:txBody>
      </p:sp>
      <p:pic>
        <p:nvPicPr>
          <p:cNvPr id="95235" name="Picture 9" descr="three_point_rule"/>
          <p:cNvPicPr>
            <a:picLocks noChangeAspect="1" noChangeArrowheads="1"/>
          </p:cNvPicPr>
          <p:nvPr/>
        </p:nvPicPr>
        <p:blipFill>
          <a:blip r:embed="rId3">
            <a:clrChange>
              <a:clrFrom>
                <a:srgbClr val="FFFFFF"/>
              </a:clrFrom>
              <a:clrTo>
                <a:srgbClr val="FFFFFF">
                  <a:alpha val="0"/>
                </a:srgbClr>
              </a:clrTo>
            </a:clrChange>
            <a:lum bright="-6000" contrast="6000"/>
            <a:extLst>
              <a:ext uri="{28A0092B-C50C-407E-A947-70E740481C1C}">
                <a14:useLocalDpi xmlns:a14="http://schemas.microsoft.com/office/drawing/2010/main"/>
              </a:ext>
            </a:extLst>
          </a:blip>
          <a:srcRect/>
          <a:stretch>
            <a:fillRect/>
          </a:stretch>
        </p:blipFill>
        <p:spPr bwMode="auto">
          <a:xfrm>
            <a:off x="381000" y="1325563"/>
            <a:ext cx="3862388" cy="47037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5236" name="Picture 5" descr="Ladder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600" y="1295400"/>
            <a:ext cx="416401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Slide Number Placeholder 4"/>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A17E614-1726-4CDE-9552-4682D1DA4F58}" type="slidenum">
              <a:rPr lang="en-US" smtClean="0"/>
              <a:pPr eaLnBrk="1" hangingPunct="1"/>
              <a:t>89</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1143000"/>
          </a:xfrm>
        </p:spPr>
        <p:txBody>
          <a:bodyPr/>
          <a:lstStyle/>
          <a:p>
            <a:pPr eaLnBrk="1" hangingPunct="1"/>
            <a:r>
              <a:rPr lang="en-US" smtClean="0"/>
              <a:t>Laws &amp; Regulations</a:t>
            </a:r>
          </a:p>
        </p:txBody>
      </p:sp>
      <p:sp>
        <p:nvSpPr>
          <p:cNvPr id="3" name="Content Placeholder 2"/>
          <p:cNvSpPr>
            <a:spLocks noGrp="1"/>
          </p:cNvSpPr>
          <p:nvPr>
            <p:ph idx="1"/>
          </p:nvPr>
        </p:nvSpPr>
        <p:spPr>
          <a:xfrm>
            <a:off x="457200" y="1600200"/>
            <a:ext cx="8229600" cy="4800600"/>
          </a:xfrm>
        </p:spPr>
        <p:txBody>
          <a:bodyPr rtlCol="0">
            <a:normAutofit fontScale="92500" lnSpcReduction="10000"/>
          </a:bodyPr>
          <a:lstStyle/>
          <a:p>
            <a:pPr eaLnBrk="1" fontAlgn="auto" hangingPunct="1">
              <a:spcAft>
                <a:spcPts val="0"/>
              </a:spcAft>
              <a:defRPr/>
            </a:pPr>
            <a:r>
              <a:rPr lang="en-US" b="1" dirty="0" smtClean="0"/>
              <a:t>29 CFR 1926, Subpart M- Fall Protection Standard for Construction.</a:t>
            </a:r>
          </a:p>
          <a:p>
            <a:pPr eaLnBrk="1" fontAlgn="auto" hangingPunct="1">
              <a:spcAft>
                <a:spcPts val="0"/>
              </a:spcAft>
              <a:buFont typeface="Arial" pitchFamily="34" charset="0"/>
              <a:buNone/>
              <a:defRPr/>
            </a:pPr>
            <a:endParaRPr lang="en-US" b="1" dirty="0" smtClean="0"/>
          </a:p>
          <a:p>
            <a:pPr eaLnBrk="1" fontAlgn="auto" hangingPunct="1">
              <a:spcAft>
                <a:spcPts val="0"/>
              </a:spcAft>
              <a:defRPr/>
            </a:pPr>
            <a:r>
              <a:rPr lang="en-US" b="1" dirty="0" smtClean="0"/>
              <a:t>29 CFR 1926.501(b)(13)- Residential Fall Protection. It has always existed, but now there is clear guidance for compliance.</a:t>
            </a:r>
          </a:p>
          <a:p>
            <a:pPr eaLnBrk="1" fontAlgn="auto" hangingPunct="1">
              <a:spcAft>
                <a:spcPts val="0"/>
              </a:spcAft>
              <a:defRPr/>
            </a:pPr>
            <a:endParaRPr lang="en-US" b="1" dirty="0" smtClean="0"/>
          </a:p>
          <a:p>
            <a:pPr eaLnBrk="1" fontAlgn="auto" hangingPunct="1">
              <a:spcAft>
                <a:spcPts val="0"/>
              </a:spcAft>
              <a:defRPr/>
            </a:pPr>
            <a:r>
              <a:rPr lang="en-US" b="1" dirty="0" smtClean="0"/>
              <a:t>STD 03-11-002, Compliance Guidance for Residential Construction issued December 16, 2010.</a:t>
            </a:r>
          </a:p>
          <a:p>
            <a:pPr eaLnBrk="1" fontAlgn="auto" hangingPunct="1">
              <a:spcAft>
                <a:spcPts val="0"/>
              </a:spcAft>
              <a:defRPr/>
            </a:pPr>
            <a:endParaRPr lang="en-US" b="1" dirty="0" smtClean="0"/>
          </a:p>
          <a:p>
            <a:pPr lvl="1" eaLnBrk="1" fontAlgn="auto" hangingPunct="1">
              <a:spcAft>
                <a:spcPts val="0"/>
              </a:spcAft>
              <a:defRPr/>
            </a:pPr>
            <a:endParaRPr lang="en-US" b="1" dirty="0" smtClean="0"/>
          </a:p>
        </p:txBody>
      </p:sp>
      <p:sp>
        <p:nvSpPr>
          <p:cNvPr id="14340"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BD9911-F397-4BF4-9B1D-57BDFCB9B1B1}" type="slidenum">
              <a:rPr lang="en-US" smtClean="0"/>
              <a:pPr eaLnBrk="1" hangingPunct="1"/>
              <a:t>9</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a:xfrm>
            <a:off x="457200" y="0"/>
            <a:ext cx="8229600" cy="914400"/>
          </a:xfrm>
        </p:spPr>
        <p:txBody>
          <a:bodyPr/>
          <a:lstStyle/>
          <a:p>
            <a:pPr eaLnBrk="1" hangingPunct="1"/>
            <a:r>
              <a:rPr lang="en-US" smtClean="0"/>
              <a:t>Ladder- </a:t>
            </a:r>
            <a:r>
              <a:rPr lang="en-US" b="1" smtClean="0"/>
              <a:t>Climbing &amp; Use</a:t>
            </a:r>
          </a:p>
        </p:txBody>
      </p:sp>
      <p:sp>
        <p:nvSpPr>
          <p:cNvPr id="96259"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BF3CA9-68B7-4313-BC6F-C765A2442E4F}" type="slidenum">
              <a:rPr lang="en-US" smtClean="0"/>
              <a:pPr eaLnBrk="1" hangingPunct="1"/>
              <a:t>90</a:t>
            </a:fld>
            <a:endParaRPr lang="en-US" smtClean="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97286" name="Picture 6" descr="C:\Users\constantino\Desktop\Training\Photo Library - Construction\Sub X- Stairs &amp; Ladders\Improper ladder position closeup 1 T007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7173" y="987430"/>
            <a:ext cx="7116227" cy="5337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0" descr="C:\Users\constantino\Desktop\Training\Photo Library - Construction\Sub X- Stairs &amp; Ladders\IMAG027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295400"/>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Slide Number Placeholder 5"/>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58638B-94E1-4650-B6A8-AC850EE12DE4}" type="slidenum">
              <a:rPr lang="en-US" smtClean="0"/>
              <a:pPr eaLnBrk="1" hangingPunct="1"/>
              <a:t>91</a:t>
            </a:fld>
            <a:endParaRPr lang="en-US" smtClean="0"/>
          </a:p>
        </p:txBody>
      </p:sp>
      <p:sp>
        <p:nvSpPr>
          <p:cNvPr id="97284" name="Rectangle 3"/>
          <p:cNvSpPr>
            <a:spLocks noGrp="1" noChangeArrowheads="1"/>
          </p:cNvSpPr>
          <p:nvPr>
            <p:ph type="body" idx="1"/>
          </p:nvPr>
        </p:nvSpPr>
        <p:spPr>
          <a:xfrm>
            <a:off x="304800" y="1143000"/>
            <a:ext cx="4724400" cy="4114800"/>
          </a:xfrm>
        </p:spPr>
        <p:txBody>
          <a:bodyPr/>
          <a:lstStyle/>
          <a:p>
            <a:pPr eaLnBrk="1" hangingPunct="1">
              <a:lnSpc>
                <a:spcPct val="90000"/>
              </a:lnSpc>
              <a:spcBef>
                <a:spcPct val="10000"/>
              </a:spcBef>
            </a:pPr>
            <a:r>
              <a:rPr lang="en-US" sz="2800" b="1" smtClean="0"/>
              <a:t>Secure ladders to prevent accidental movement due to workplace activity</a:t>
            </a:r>
          </a:p>
          <a:p>
            <a:pPr eaLnBrk="1" hangingPunct="1">
              <a:lnSpc>
                <a:spcPct val="90000"/>
              </a:lnSpc>
              <a:spcBef>
                <a:spcPct val="10000"/>
              </a:spcBef>
              <a:buFontTx/>
              <a:buNone/>
            </a:pPr>
            <a:endParaRPr lang="en-US" sz="2800" b="1" smtClean="0"/>
          </a:p>
          <a:p>
            <a:pPr eaLnBrk="1" hangingPunct="1">
              <a:lnSpc>
                <a:spcPct val="90000"/>
              </a:lnSpc>
              <a:spcBef>
                <a:spcPct val="10000"/>
              </a:spcBef>
            </a:pPr>
            <a:r>
              <a:rPr lang="en-US" sz="2800" b="1" smtClean="0"/>
              <a:t>Only use ladders on stable and level surfaces, unless secured</a:t>
            </a:r>
          </a:p>
          <a:p>
            <a:pPr eaLnBrk="1" hangingPunct="1">
              <a:lnSpc>
                <a:spcPct val="90000"/>
              </a:lnSpc>
              <a:spcBef>
                <a:spcPct val="10000"/>
              </a:spcBef>
            </a:pPr>
            <a:endParaRPr lang="en-US" sz="2800" b="1" smtClean="0"/>
          </a:p>
          <a:p>
            <a:pPr eaLnBrk="1" hangingPunct="1">
              <a:lnSpc>
                <a:spcPct val="90000"/>
              </a:lnSpc>
              <a:spcBef>
                <a:spcPct val="10000"/>
              </a:spcBef>
            </a:pPr>
            <a:r>
              <a:rPr lang="en-US" sz="2800" b="1" smtClean="0"/>
              <a:t>Do not use ladders on slippery surfaces unless secured or provided with slip-resistant feet</a:t>
            </a:r>
          </a:p>
        </p:txBody>
      </p:sp>
      <p:sp>
        <p:nvSpPr>
          <p:cNvPr id="97285" name="Text Box 4"/>
          <p:cNvSpPr txBox="1">
            <a:spLocks noChangeArrowheads="1"/>
          </p:cNvSpPr>
          <p:nvPr/>
        </p:nvSpPr>
        <p:spPr bwMode="auto">
          <a:xfrm>
            <a:off x="381000" y="5791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1600">
              <a:solidFill>
                <a:srgbClr val="FFFF00"/>
              </a:solidFill>
            </a:endParaRPr>
          </a:p>
        </p:txBody>
      </p:sp>
      <p:sp>
        <p:nvSpPr>
          <p:cNvPr id="97286" name="Rectangle 4"/>
          <p:cNvSpPr>
            <a:spLocks noGrp="1" noChangeArrowheads="1"/>
          </p:cNvSpPr>
          <p:nvPr>
            <p:ph type="title"/>
          </p:nvPr>
        </p:nvSpPr>
        <p:spPr>
          <a:xfrm>
            <a:off x="457200" y="0"/>
            <a:ext cx="8229600" cy="914400"/>
          </a:xfrm>
        </p:spPr>
        <p:txBody>
          <a:bodyPr/>
          <a:lstStyle/>
          <a:p>
            <a:pPr eaLnBrk="1" hangingPunct="1"/>
            <a:r>
              <a:rPr lang="en-US" smtClean="0"/>
              <a:t>Ladder- </a:t>
            </a:r>
            <a:r>
              <a:rPr lang="en-US" b="1" smtClean="0"/>
              <a:t>Climbing &amp; Use</a:t>
            </a:r>
          </a:p>
        </p:txBody>
      </p:sp>
      <p:sp>
        <p:nvSpPr>
          <p:cNvPr id="97287" name="Text Box 6"/>
          <p:cNvSpPr txBox="1">
            <a:spLocks noChangeArrowheads="1"/>
          </p:cNvSpPr>
          <p:nvPr/>
        </p:nvSpPr>
        <p:spPr bwMode="auto">
          <a:xfrm>
            <a:off x="5867400" y="1295400"/>
            <a:ext cx="2971800" cy="646113"/>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chemeClr val="bg1"/>
                </a:solidFill>
                <a:latin typeface="Calibri" pitchFamily="34" charset="0"/>
              </a:rPr>
              <a:t>This Ladder Is Not on a Stable Surface</a:t>
            </a:r>
          </a:p>
        </p:txBody>
      </p:sp>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p:nvPr>
        </p:nvSpPr>
        <p:spPr>
          <a:xfrm>
            <a:off x="457200" y="76200"/>
            <a:ext cx="8229600" cy="914400"/>
          </a:xfrm>
        </p:spPr>
        <p:txBody>
          <a:bodyPr/>
          <a:lstStyle/>
          <a:p>
            <a:pPr eaLnBrk="1" hangingPunct="1"/>
            <a:r>
              <a:rPr lang="en-US" smtClean="0"/>
              <a:t>Ladder- </a:t>
            </a:r>
            <a:r>
              <a:rPr lang="en-US" b="1" smtClean="0"/>
              <a:t>Climbing &amp; Use</a:t>
            </a:r>
          </a:p>
        </p:txBody>
      </p:sp>
      <p:sp>
        <p:nvSpPr>
          <p:cNvPr id="98307" name="Slide Number Placeholder 6"/>
          <p:cNvSpPr>
            <a:spLocks noGrp="1"/>
          </p:cNvSpPr>
          <p:nvPr>
            <p:ph type="sldNum" sz="quarter" idx="11"/>
          </p:nvPr>
        </p:nvSpPr>
        <p:spPr bwMode="auto">
          <a:xfrm>
            <a:off x="6535738" y="6248400"/>
            <a:ext cx="189706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00C5B1-F34F-4F4F-A826-CF3BFB45AAF3}" type="slidenum">
              <a:rPr lang="en-US" smtClean="0"/>
              <a:pPr eaLnBrk="1" hangingPunct="1"/>
              <a:t>92</a:t>
            </a:fld>
            <a:endParaRPr lang="en-US" smtClean="0"/>
          </a:p>
        </p:txBody>
      </p:sp>
      <p:sp>
        <p:nvSpPr>
          <p:cNvPr id="98308" name="Rectangle 3"/>
          <p:cNvSpPr>
            <a:spLocks noGrp="1" noChangeArrowheads="1"/>
          </p:cNvSpPr>
          <p:nvPr>
            <p:ph type="body" sz="half" idx="1"/>
          </p:nvPr>
        </p:nvSpPr>
        <p:spPr>
          <a:xfrm>
            <a:off x="685800" y="4648200"/>
            <a:ext cx="3657600" cy="1371600"/>
          </a:xfrm>
        </p:spPr>
        <p:txBody>
          <a:bodyPr/>
          <a:lstStyle/>
          <a:p>
            <a:pPr algn="ctr">
              <a:spcBef>
                <a:spcPct val="0"/>
              </a:spcBef>
              <a:buFontTx/>
              <a:buNone/>
            </a:pPr>
            <a:r>
              <a:rPr lang="en-US" sz="2400" b="1" u="sng" smtClean="0"/>
              <a:t>Firm Base</a:t>
            </a:r>
          </a:p>
          <a:p>
            <a:pPr algn="ctr">
              <a:spcBef>
                <a:spcPct val="0"/>
              </a:spcBef>
              <a:buFontTx/>
              <a:buNone/>
            </a:pPr>
            <a:r>
              <a:rPr lang="en-US" sz="2400" b="1" smtClean="0"/>
              <a:t>Set both feet level and on the pads</a:t>
            </a:r>
          </a:p>
        </p:txBody>
      </p:sp>
      <p:pic>
        <p:nvPicPr>
          <p:cNvPr id="11" name="Picture 4" descr="ladder graphic soft bas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05400" y="1600200"/>
            <a:ext cx="3505200" cy="2905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5" descr="ladder graphic firm base"/>
          <p:cNvPicPr>
            <a:picLocks noGrp="1" noChangeArrowheads="1"/>
          </p:cNvPicPr>
          <p:nvPr>
            <p:ph type="clipArt" sz="half" idx="2"/>
          </p:nvPr>
        </p:nvPicPr>
        <p:blipFill>
          <a:blip r:embed="rId4" cstate="print">
            <a:extLst>
              <a:ext uri="{28A0092B-C50C-407E-A947-70E740481C1C}">
                <a14:useLocalDpi xmlns:a14="http://schemas.microsoft.com/office/drawing/2010/main"/>
              </a:ext>
            </a:extLst>
          </a:blip>
          <a:srcRect/>
          <a:stretch>
            <a:fillRect/>
          </a:stretch>
        </p:blipFill>
        <p:spPr>
          <a:xfrm>
            <a:off x="990600" y="1657350"/>
            <a:ext cx="3206750" cy="283845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8311" name="Text Box 6"/>
          <p:cNvSpPr txBox="1">
            <a:spLocks noChangeArrowheads="1"/>
          </p:cNvSpPr>
          <p:nvPr/>
        </p:nvSpPr>
        <p:spPr bwMode="auto">
          <a:xfrm>
            <a:off x="5105400" y="4648200"/>
            <a:ext cx="358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u="sng">
                <a:latin typeface="Calibri" pitchFamily="34" charset="0"/>
              </a:rPr>
              <a:t>Soft Base</a:t>
            </a:r>
          </a:p>
          <a:p>
            <a:pPr algn="ctr" eaLnBrk="1" hangingPunct="1"/>
            <a:r>
              <a:rPr lang="en-US" sz="2400" b="1">
                <a:latin typeface="Calibri" pitchFamily="34" charset="0"/>
              </a:rPr>
              <a:t>Set on the spikes and seat the ladder in the ground.</a:t>
            </a:r>
          </a:p>
        </p:txBody>
      </p:sp>
      <p:sp>
        <p:nvSpPr>
          <p:cNvPr id="8"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76200"/>
            <a:ext cx="8229600" cy="914400"/>
          </a:xfrm>
          <a:prstGeom prst="rect">
            <a:avLst/>
          </a:prstGeom>
        </p:spPr>
        <p:txBody>
          <a:bodyPr/>
          <a:lstStyle/>
          <a:p>
            <a:pPr algn="ctr" fontAlgn="auto">
              <a:spcAft>
                <a:spcPts val="0"/>
              </a:spcAft>
              <a:defRPr/>
            </a:pPr>
            <a:r>
              <a:rPr lang="en-US" sz="4400" dirty="0">
                <a:latin typeface="+mj-lt"/>
                <a:ea typeface="+mj-ea"/>
                <a:cs typeface="+mj-cs"/>
              </a:rPr>
              <a:t>Ladder- </a:t>
            </a:r>
            <a:r>
              <a:rPr lang="en-US" sz="4400" b="1" dirty="0">
                <a:latin typeface="+mj-lt"/>
                <a:ea typeface="+mj-ea"/>
                <a:cs typeface="+mj-cs"/>
              </a:rPr>
              <a:t>Climbing &amp; Use</a:t>
            </a:r>
          </a:p>
        </p:txBody>
      </p:sp>
      <p:sp>
        <p:nvSpPr>
          <p:cNvPr id="99331" name="TextBox 4"/>
          <p:cNvSpPr txBox="1">
            <a:spLocks noChangeArrowheads="1"/>
          </p:cNvSpPr>
          <p:nvPr/>
        </p:nvSpPr>
        <p:spPr bwMode="auto">
          <a:xfrm>
            <a:off x="7391400" y="5791200"/>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latin typeface="Calibri" pitchFamily="34" charset="0"/>
              </a:rPr>
              <a:t>www.laddersafety.org</a:t>
            </a:r>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l="5354" t="1685" r="20702" b="7401"/>
          <a:stretch>
            <a:fillRect/>
          </a:stretch>
        </p:blipFill>
        <p:spPr bwMode="auto">
          <a:xfrm>
            <a:off x="2209800" y="990600"/>
            <a:ext cx="5257800" cy="5356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99334"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F2E9E5B-AB56-4502-A0C0-D01B95CD6C5C}" type="slidenum">
              <a:rPr lang="en-US" sz="1100"/>
              <a:pPr algn="r" eaLnBrk="1" hangingPunct="1"/>
              <a:t>93</a:t>
            </a:fld>
            <a:endParaRPr lang="en-US" sz="110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266700"/>
            <a:ext cx="7966075" cy="62769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9C95F4-E553-4500-BE83-2BDC265E4E6D}" type="slidenum">
              <a:rPr lang="en-US" smtClean="0"/>
              <a:pPr eaLnBrk="1" hangingPunct="1"/>
              <a:t>95</a:t>
            </a:fld>
            <a:endParaRPr lang="en-US" smtClean="0"/>
          </a:p>
        </p:txBody>
      </p:sp>
      <p:pic>
        <p:nvPicPr>
          <p:cNvPr id="4" name="Picture 2"/>
          <p:cNvPicPr>
            <a:picLocks noChangeAspect="1" noChangeArrowheads="1"/>
          </p:cNvPicPr>
          <p:nvPr/>
        </p:nvPicPr>
        <p:blipFill>
          <a:blip r:embed="rId3" cstate="email">
            <a:lum bright="10000" contrast="20000"/>
            <a:extLst>
              <a:ext uri="{28A0092B-C50C-407E-A947-70E740481C1C}">
                <a14:useLocalDpi xmlns:a14="http://schemas.microsoft.com/office/drawing/2010/main"/>
              </a:ext>
            </a:extLst>
          </a:blip>
          <a:srcRect/>
          <a:stretch>
            <a:fillRect/>
          </a:stretch>
        </p:blipFill>
        <p:spPr bwMode="auto">
          <a:xfrm>
            <a:off x="1447800" y="838200"/>
            <a:ext cx="7315200" cy="5280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p:cNvPicPr>
            <a:picLocks noChangeAspect="1" noChangeArrowheads="1"/>
          </p:cNvPicPr>
          <p:nvPr/>
        </p:nvPicPr>
        <p:blipFill>
          <a:blip r:embed="rId4" cstate="email">
            <a:lum bright="10000" contrast="20000"/>
            <a:extLst>
              <a:ext uri="{28A0092B-C50C-407E-A947-70E740481C1C}">
                <a14:useLocalDpi xmlns:a14="http://schemas.microsoft.com/office/drawing/2010/main"/>
              </a:ext>
            </a:extLst>
          </a:blip>
          <a:srcRect/>
          <a:stretch>
            <a:fillRect/>
          </a:stretch>
        </p:blipFill>
        <p:spPr bwMode="auto">
          <a:xfrm>
            <a:off x="152400" y="228600"/>
            <a:ext cx="3276600" cy="3966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4"/>
          <p:cNvSpPr txBox="1">
            <a:spLocks noChangeArrowheads="1"/>
          </p:cNvSpPr>
          <p:nvPr/>
        </p:nvSpPr>
        <p:spPr>
          <a:xfrm>
            <a:off x="1219200" y="76200"/>
            <a:ext cx="7467600" cy="914400"/>
          </a:xfrm>
          <a:prstGeom prst="rect">
            <a:avLst/>
          </a:prstGeom>
        </p:spPr>
        <p:txBody>
          <a:bodyPr/>
          <a:lstStyle/>
          <a:p>
            <a:pPr algn="ctr" fontAlgn="auto">
              <a:spcAft>
                <a:spcPts val="0"/>
              </a:spcAft>
              <a:defRPr/>
            </a:pPr>
            <a:r>
              <a:rPr lang="en-US" sz="4400" dirty="0">
                <a:latin typeface="+mj-lt"/>
                <a:ea typeface="+mj-ea"/>
                <a:cs typeface="+mj-cs"/>
              </a:rPr>
              <a:t>Look Closely</a:t>
            </a:r>
            <a:endParaRPr lang="en-US" sz="4400" b="1" dirty="0">
              <a:latin typeface="+mj-lt"/>
              <a:ea typeface="+mj-ea"/>
              <a:cs typeface="+mj-cs"/>
            </a:endParaRPr>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24F442B-15AF-48EF-AF10-DEBD99722680}" type="slidenum">
              <a:rPr lang="en-US" smtClean="0"/>
              <a:pPr eaLnBrk="1" hangingPunct="1"/>
              <a:t>96</a:t>
            </a:fld>
            <a:endParaRPr lang="en-US" smtClean="0"/>
          </a:p>
        </p:txBody>
      </p:sp>
      <p:pic>
        <p:nvPicPr>
          <p:cNvPr id="119811" name="Picture 4" descr="Dbl Ladder Duty"/>
          <p:cNvPicPr>
            <a:picLocks noChangeAspect="1" noChangeArrowheads="1"/>
          </p:cNvPicPr>
          <p:nvPr/>
        </p:nvPicPr>
        <p:blipFill>
          <a:blip r:embed="rId3" cstate="print">
            <a:lum bright="10000"/>
            <a:extLst>
              <a:ext uri="{28A0092B-C50C-407E-A947-70E740481C1C}">
                <a14:useLocalDpi xmlns:a14="http://schemas.microsoft.com/office/drawing/2010/main"/>
              </a:ext>
            </a:extLst>
          </a:blip>
          <a:srcRect/>
          <a:stretch>
            <a:fillRect/>
          </a:stretch>
        </p:blipFill>
        <p:spPr bwMode="auto">
          <a:xfrm>
            <a:off x="1447800" y="225425"/>
            <a:ext cx="6248400" cy="5970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9E99B5-21A1-4F97-A7C4-B0EA6934333B}" type="slidenum">
              <a:rPr lang="en-US" smtClean="0"/>
              <a:pPr eaLnBrk="1" hangingPunct="1"/>
              <a:t>97</a:t>
            </a:fld>
            <a:endParaRPr lang="en-US" smtClean="0"/>
          </a:p>
        </p:txBody>
      </p:sp>
      <p:pic>
        <p:nvPicPr>
          <p:cNvPr id="120835" name="Picture 4" descr="Ladder - Longhorn Stretch"/>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609600" y="455613"/>
            <a:ext cx="7620000" cy="57165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534400" cy="914400"/>
          </a:xfrm>
          <a:prstGeom prst="rect">
            <a:avLst/>
          </a:prstGeom>
        </p:spPr>
        <p:txBody>
          <a:bodyPr/>
          <a:lstStyle/>
          <a:p>
            <a:pPr algn="ctr" fontAlgn="auto">
              <a:spcAft>
                <a:spcPts val="0"/>
              </a:spcAft>
              <a:defRPr/>
            </a:pPr>
            <a:r>
              <a:rPr lang="en-US" sz="4400" b="1" dirty="0">
                <a:latin typeface="+mj-lt"/>
                <a:ea typeface="+mj-ea"/>
                <a:cs typeface="Times New Roman" pitchFamily="18" charset="0"/>
              </a:rPr>
              <a:t>Roofs</a:t>
            </a:r>
          </a:p>
        </p:txBody>
      </p:sp>
      <p:pic>
        <p:nvPicPr>
          <p:cNvPr id="121859" name="Picture 5" descr="DSC000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219200"/>
            <a:ext cx="7239000" cy="487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104453"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CAC032B-8ADC-47DA-8C16-2A5E44524019}" type="slidenum">
              <a:rPr lang="en-US" sz="900"/>
              <a:pPr algn="r" eaLnBrk="1" hangingPunct="1"/>
              <a:t>98</a:t>
            </a:fld>
            <a:endParaRPr lang="en-US" sz="90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09600" y="152400"/>
            <a:ext cx="8305800" cy="1143000"/>
          </a:xfrm>
        </p:spPr>
        <p:txBody>
          <a:bodyPr/>
          <a:lstStyle/>
          <a:p>
            <a:pPr eaLnBrk="1" hangingPunct="1">
              <a:defRPr/>
            </a:pPr>
            <a:r>
              <a:rPr lang="en-US" b="1" dirty="0" smtClean="0">
                <a:latin typeface="+mn-lt"/>
                <a:cs typeface="Times New Roman" pitchFamily="18" charset="0"/>
              </a:rPr>
              <a:t>Methods of Roof Fall Prevention</a:t>
            </a:r>
          </a:p>
        </p:txBody>
      </p:sp>
      <p:sp>
        <p:nvSpPr>
          <p:cNvPr id="105475" name="Slide Number Placeholder 6"/>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8CF004-E503-4054-8B3E-2764D61D0318}" type="slidenum">
              <a:rPr lang="en-US" smtClean="0"/>
              <a:pPr eaLnBrk="1" hangingPunct="1"/>
              <a:t>99</a:t>
            </a:fld>
            <a:endParaRPr lang="en-US" smtClean="0"/>
          </a:p>
        </p:txBody>
      </p:sp>
      <p:pic>
        <p:nvPicPr>
          <p:cNvPr id="8" name="Picture 3" descr="roof fall prots dr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1676400"/>
            <a:ext cx="4876800" cy="47291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5477" name="Text Box 4"/>
          <p:cNvSpPr txBox="1">
            <a:spLocks noChangeArrowheads="1"/>
          </p:cNvSpPr>
          <p:nvPr/>
        </p:nvSpPr>
        <p:spPr bwMode="auto">
          <a:xfrm>
            <a:off x="2438400" y="1905000"/>
            <a:ext cx="1600200" cy="8286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5000"/>
              </a:lnSpc>
              <a:spcBef>
                <a:spcPct val="40000"/>
              </a:spcBef>
            </a:pPr>
            <a:r>
              <a:rPr lang="en-US" sz="2800" b="1">
                <a:latin typeface="Calibri" pitchFamily="34" charset="0"/>
              </a:rPr>
              <a:t>Safety Monitors </a:t>
            </a:r>
            <a:endParaRPr lang="en-US" sz="2400">
              <a:latin typeface="Calibri" pitchFamily="34" charset="0"/>
            </a:endParaRPr>
          </a:p>
        </p:txBody>
      </p:sp>
      <p:sp>
        <p:nvSpPr>
          <p:cNvPr id="105478" name="Text Box 5"/>
          <p:cNvSpPr txBox="1">
            <a:spLocks noChangeArrowheads="1"/>
          </p:cNvSpPr>
          <p:nvPr/>
        </p:nvSpPr>
        <p:spPr bwMode="auto">
          <a:xfrm>
            <a:off x="2438400" y="5105400"/>
            <a:ext cx="2438400" cy="8286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5000"/>
              </a:lnSpc>
              <a:spcBef>
                <a:spcPct val="40000"/>
              </a:spcBef>
            </a:pPr>
            <a:r>
              <a:rPr lang="en-US" sz="2800" b="1">
                <a:latin typeface="Calibri" pitchFamily="34" charset="0"/>
              </a:rPr>
              <a:t>Guardrails and warning lines</a:t>
            </a:r>
            <a:endParaRPr lang="en-US" sz="2400">
              <a:latin typeface="Calibri" pitchFamily="34" charset="0"/>
            </a:endParaRPr>
          </a:p>
        </p:txBody>
      </p:sp>
      <p:sp>
        <p:nvSpPr>
          <p:cNvPr id="105479" name="Text Box 6"/>
          <p:cNvSpPr txBox="1">
            <a:spLocks noChangeArrowheads="1"/>
          </p:cNvSpPr>
          <p:nvPr/>
        </p:nvSpPr>
        <p:spPr bwMode="auto">
          <a:xfrm>
            <a:off x="6019800" y="1905000"/>
            <a:ext cx="1143000" cy="8286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5000"/>
              </a:lnSpc>
              <a:spcBef>
                <a:spcPct val="40000"/>
              </a:spcBef>
            </a:pPr>
            <a:r>
              <a:rPr lang="en-US" sz="2800" b="1">
                <a:latin typeface="Calibri" pitchFamily="34" charset="0"/>
              </a:rPr>
              <a:t>Fall Arrest</a:t>
            </a:r>
            <a:endParaRPr lang="en-US" sz="2400">
              <a:latin typeface="Calibri" pitchFamily="34" charset="0"/>
            </a:endParaRPr>
          </a:p>
        </p:txBody>
      </p:sp>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5214</TotalTime>
  <Words>13706</Words>
  <Application>Microsoft Office PowerPoint</Application>
  <PresentationFormat>On-screen Show (4:3)</PresentationFormat>
  <Paragraphs>2078</Paragraphs>
  <Slides>141</Slides>
  <Notes>141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141</vt:i4>
      </vt:variant>
    </vt:vector>
  </HeadingPairs>
  <TitlesOfParts>
    <vt:vector size="143" baseType="lpstr">
      <vt:lpstr>Office Theme</vt:lpstr>
      <vt:lpstr>CorelDRAW!</vt:lpstr>
      <vt:lpstr>PowerPoint Presentation</vt:lpstr>
      <vt:lpstr>Disclaimer</vt:lpstr>
      <vt:lpstr>Need for Training:</vt:lpstr>
      <vt:lpstr>PowerPoint Presentation</vt:lpstr>
      <vt:lpstr>Objectives:</vt:lpstr>
      <vt:lpstr>Objectives Continued:</vt:lpstr>
      <vt:lpstr>Training Content</vt:lpstr>
      <vt:lpstr>Rights &amp; Responsibilities</vt:lpstr>
      <vt:lpstr>Laws &amp; Regulations</vt:lpstr>
      <vt:lpstr>General Fall Hazard Recognition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prevent falls?</vt:lpstr>
      <vt:lpstr>Types of Fall Protection</vt:lpstr>
      <vt:lpstr>Guardrails</vt:lpstr>
      <vt:lpstr>PowerPoint Presentation</vt:lpstr>
      <vt:lpstr>Examples of Improper Installation of Temporary Guard Rails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Restraining/Positioning Devices: Mitigating the Hazard!</vt:lpstr>
      <vt:lpstr>PowerPoint Presentation</vt:lpstr>
      <vt:lpstr>PowerPoint Presentation</vt:lpstr>
      <vt:lpstr>PowerPoint Presentation</vt:lpstr>
      <vt:lpstr>PowerPoint Presentation</vt:lpstr>
      <vt:lpstr>PowerPoint Presentation</vt:lpstr>
      <vt:lpstr>Safety Nets  </vt:lpstr>
      <vt:lpstr>Safety Nets</vt:lpstr>
      <vt:lpstr>Controlled Access Zones/Controlled Decking Zones (Steel Erection)</vt:lpstr>
      <vt:lpstr>Control Lines</vt:lpstr>
      <vt:lpstr>Warning Line</vt:lpstr>
      <vt:lpstr>Control Lines vs. Warning Lines</vt:lpstr>
      <vt:lpstr>Safety Monitor</vt:lpstr>
      <vt:lpstr>PowerPoint Presentation</vt:lpstr>
      <vt:lpstr>PowerPoint Presentation</vt:lpstr>
      <vt:lpstr>Scaffolds</vt:lpstr>
      <vt:lpstr>What Is A Scaffold?</vt:lpstr>
      <vt:lpstr>Scaffolds</vt:lpstr>
      <vt:lpstr>Scaffold Construction</vt:lpstr>
      <vt:lpstr>Scaffolds</vt:lpstr>
      <vt:lpstr>Scaffolds</vt:lpstr>
      <vt:lpstr>Scaffolds- Fall Hazards</vt:lpstr>
      <vt:lpstr>Scaffolds- Avoiding Falls</vt:lpstr>
      <vt:lpstr>Scaffolds- Avoiding Falls</vt:lpstr>
      <vt:lpstr>Scaffolds- Avoiding Falls</vt:lpstr>
      <vt:lpstr>Scaffolds- Avoiding Falls</vt:lpstr>
      <vt:lpstr>Scaffold- Avoiding Falls</vt:lpstr>
      <vt:lpstr>Scaffolds- Protecting Workers</vt:lpstr>
      <vt:lpstr>PowerPoint Presentation</vt:lpstr>
      <vt:lpstr>PowerPoint Presentation</vt:lpstr>
      <vt:lpstr>PowerPoint Presentation</vt:lpstr>
      <vt:lpstr>Scaffolds-Access</vt:lpstr>
      <vt:lpstr>Scaffolds- Proper Access</vt:lpstr>
      <vt:lpstr>Scaffolds- Baker-type  </vt:lpstr>
      <vt:lpstr>Scaffold-Falling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Ladders</vt:lpstr>
      <vt:lpstr>Portable Ladders</vt:lpstr>
      <vt:lpstr>Ladder Types</vt:lpstr>
      <vt:lpstr>Ladder- Climbing &amp; Use</vt:lpstr>
      <vt:lpstr>Ladder- Climbing &amp; Use</vt:lpstr>
      <vt:lpstr>Ladder- Climbing &amp; Use</vt:lpstr>
      <vt:lpstr>Ladder- Climbing &amp; Use</vt:lpstr>
      <vt:lpstr>PowerPoint Presentation</vt:lpstr>
      <vt:lpstr>PowerPoint Presentation</vt:lpstr>
      <vt:lpstr>PowerPoint Presentation</vt:lpstr>
      <vt:lpstr>PowerPoint Presentation</vt:lpstr>
      <vt:lpstr>PowerPoint Presentation</vt:lpstr>
      <vt:lpstr>PowerPoint Presentation</vt:lpstr>
      <vt:lpstr>Methods of Roof Fall Prevention</vt:lpstr>
      <vt:lpstr>Outside Warning Lines</vt:lpstr>
      <vt:lpstr>Stay Back from Edges</vt:lpstr>
      <vt:lpstr>Roof Guardrails</vt:lpstr>
      <vt:lpstr>PowerPoint Presentation</vt:lpstr>
      <vt:lpstr>Don’t Create a Greater Hazard</vt:lpstr>
      <vt:lpstr>Access Ways</vt:lpstr>
      <vt:lpstr>Falls While Decking</vt:lpstr>
      <vt:lpstr>Holes</vt:lpstr>
      <vt:lpstr>Residential Construction</vt:lpstr>
      <vt:lpstr>PowerPoint Presentation</vt:lpstr>
      <vt:lpstr>PowerPoint Presentation</vt:lpstr>
      <vt:lpstr>PowerPoint Presentation</vt:lpstr>
      <vt:lpstr>What 1926.501(b)(13) indicate?</vt:lpstr>
      <vt:lpstr>PowerPoint Presentation</vt:lpstr>
      <vt:lpstr>Roof Fall Protection  </vt:lpstr>
      <vt:lpstr>How to Determine Roof Width </vt:lpstr>
      <vt:lpstr>Roof Fall Protection  </vt:lpstr>
      <vt:lpstr>Residential-type Roof Repairs </vt:lpstr>
      <vt:lpstr>Roof Trusses Handling, installing and bracing</vt:lpstr>
      <vt:lpstr>PowerPoint Presentation</vt:lpstr>
      <vt:lpstr>PowerPoint Presentation</vt:lpstr>
      <vt:lpstr>Trusses- Reducing the Risk</vt:lpstr>
      <vt:lpstr>Trusses- Reducing the Risk</vt:lpstr>
      <vt:lpstr>Trusses- Reducing the Risk</vt:lpstr>
      <vt:lpstr>PowerPoint Presentation</vt:lpstr>
      <vt:lpstr>Fall Prevention Planning</vt:lpstr>
      <vt:lpstr>Fall Prevention Planning</vt:lpstr>
      <vt:lpstr>Fall Prevention Planning</vt:lpstr>
      <vt:lpstr>PowerPoint Presentation</vt:lpstr>
      <vt:lpstr>Fall Rescue Procedures</vt:lpstr>
      <vt:lpstr>Fall Rescue Procedures</vt:lpstr>
      <vt:lpstr>Fall Rescue Procedures</vt:lpstr>
      <vt:lpstr>Planning For Rescue</vt:lpstr>
      <vt:lpstr>When Everything Works Right!</vt:lpstr>
      <vt:lpstr>Rescue Plan Put Into Motion</vt:lpstr>
      <vt:lpstr>Safe Rescue</vt:lpstr>
      <vt:lpstr>On The Ground and Still Alive!</vt:lpstr>
      <vt:lpstr>PowerPoint Presentation</vt:lpstr>
      <vt:lpstr>Summary</vt:lpstr>
      <vt:lpstr>It’s Your Life, Stay Safe</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Rafael C. Llera</dc:creator>
  <cp:lastModifiedBy>Vosburgh, Linda - OSHA</cp:lastModifiedBy>
  <cp:revision>261</cp:revision>
  <dcterms:created xsi:type="dcterms:W3CDTF">2011-11-02T03:16:21Z</dcterms:created>
  <dcterms:modified xsi:type="dcterms:W3CDTF">2013-04-30T17:16:59Z</dcterms:modified>
</cp:coreProperties>
</file>