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4"/>
  </p:notesMasterIdLst>
  <p:handoutMasterIdLst>
    <p:handoutMasterId r:id="rId145"/>
  </p:handoutMasterIdLst>
  <p:sldIdLst>
    <p:sldId id="256" r:id="rId2"/>
    <p:sldId id="449" r:id="rId3"/>
    <p:sldId id="257" r:id="rId4"/>
    <p:sldId id="451" r:id="rId5"/>
    <p:sldId id="258" r:id="rId6"/>
    <p:sldId id="259" r:id="rId7"/>
    <p:sldId id="450" r:id="rId8"/>
    <p:sldId id="262" r:id="rId9"/>
    <p:sldId id="261" r:id="rId10"/>
    <p:sldId id="263" r:id="rId11"/>
    <p:sldId id="264" r:id="rId12"/>
    <p:sldId id="265" r:id="rId13"/>
    <p:sldId id="266" r:id="rId14"/>
    <p:sldId id="402" r:id="rId15"/>
    <p:sldId id="403" r:id="rId16"/>
    <p:sldId id="408" r:id="rId17"/>
    <p:sldId id="404" r:id="rId18"/>
    <p:sldId id="405" r:id="rId19"/>
    <p:sldId id="406" r:id="rId20"/>
    <p:sldId id="407" r:id="rId21"/>
    <p:sldId id="409" r:id="rId22"/>
    <p:sldId id="267" r:id="rId23"/>
    <p:sldId id="268" r:id="rId24"/>
    <p:sldId id="270" r:id="rId25"/>
    <p:sldId id="325" r:id="rId26"/>
    <p:sldId id="341" r:id="rId27"/>
    <p:sldId id="279" r:id="rId28"/>
    <p:sldId id="280" r:id="rId29"/>
    <p:sldId id="334" r:id="rId30"/>
    <p:sldId id="326" r:id="rId31"/>
    <p:sldId id="327" r:id="rId32"/>
    <p:sldId id="328" r:id="rId33"/>
    <p:sldId id="282" r:id="rId34"/>
    <p:sldId id="329" r:id="rId35"/>
    <p:sldId id="330" r:id="rId36"/>
    <p:sldId id="283" r:id="rId37"/>
    <p:sldId id="332" r:id="rId38"/>
    <p:sldId id="331" r:id="rId39"/>
    <p:sldId id="335" r:id="rId40"/>
    <p:sldId id="336" r:id="rId41"/>
    <p:sldId id="340" r:id="rId42"/>
    <p:sldId id="337" r:id="rId43"/>
    <p:sldId id="338" r:id="rId44"/>
    <p:sldId id="269" r:id="rId45"/>
    <p:sldId id="349" r:id="rId46"/>
    <p:sldId id="348" r:id="rId47"/>
    <p:sldId id="285" r:id="rId48"/>
    <p:sldId id="286" r:id="rId49"/>
    <p:sldId id="343" r:id="rId50"/>
    <p:sldId id="346" r:id="rId51"/>
    <p:sldId id="347" r:id="rId52"/>
    <p:sldId id="274" r:id="rId53"/>
    <p:sldId id="275" r:id="rId54"/>
    <p:sldId id="276" r:id="rId55"/>
    <p:sldId id="272" r:id="rId56"/>
    <p:sldId id="277" r:id="rId57"/>
    <p:sldId id="287" r:id="rId58"/>
    <p:sldId id="462" r:id="rId59"/>
    <p:sldId id="288" r:id="rId60"/>
    <p:sldId id="350" r:id="rId61"/>
    <p:sldId id="370" r:id="rId62"/>
    <p:sldId id="352" r:id="rId63"/>
    <p:sldId id="353" r:id="rId64"/>
    <p:sldId id="355" r:id="rId65"/>
    <p:sldId id="356" r:id="rId66"/>
    <p:sldId id="371" r:id="rId67"/>
    <p:sldId id="357" r:id="rId68"/>
    <p:sldId id="358" r:id="rId69"/>
    <p:sldId id="359" r:id="rId70"/>
    <p:sldId id="365" r:id="rId71"/>
    <p:sldId id="363" r:id="rId72"/>
    <p:sldId id="372" r:id="rId73"/>
    <p:sldId id="373" r:id="rId74"/>
    <p:sldId id="374" r:id="rId75"/>
    <p:sldId id="378" r:id="rId76"/>
    <p:sldId id="375" r:id="rId77"/>
    <p:sldId id="376" r:id="rId78"/>
    <p:sldId id="377" r:id="rId79"/>
    <p:sldId id="364" r:id="rId80"/>
    <p:sldId id="368" r:id="rId81"/>
    <p:sldId id="289" r:id="rId82"/>
    <p:sldId id="290" r:id="rId83"/>
    <p:sldId id="291" r:id="rId84"/>
    <p:sldId id="379" r:id="rId85"/>
    <p:sldId id="380" r:id="rId86"/>
    <p:sldId id="381" r:id="rId87"/>
    <p:sldId id="382" r:id="rId88"/>
    <p:sldId id="383" r:id="rId89"/>
    <p:sldId id="384" r:id="rId90"/>
    <p:sldId id="386" r:id="rId91"/>
    <p:sldId id="387" r:id="rId92"/>
    <p:sldId id="390" r:id="rId93"/>
    <p:sldId id="388" r:id="rId94"/>
    <p:sldId id="391" r:id="rId95"/>
    <p:sldId id="460" r:id="rId96"/>
    <p:sldId id="399" r:id="rId97"/>
    <p:sldId id="400" r:id="rId98"/>
    <p:sldId id="401" r:id="rId99"/>
    <p:sldId id="293" r:id="rId100"/>
    <p:sldId id="410" r:id="rId101"/>
    <p:sldId id="413" r:id="rId102"/>
    <p:sldId id="414" r:id="rId103"/>
    <p:sldId id="411" r:id="rId104"/>
    <p:sldId id="425" r:id="rId105"/>
    <p:sldId id="415" r:id="rId106"/>
    <p:sldId id="417" r:id="rId107"/>
    <p:sldId id="420" r:id="rId108"/>
    <p:sldId id="416" r:id="rId109"/>
    <p:sldId id="455" r:id="rId110"/>
    <p:sldId id="463" r:id="rId111"/>
    <p:sldId id="421" r:id="rId112"/>
    <p:sldId id="422" r:id="rId113"/>
    <p:sldId id="452" r:id="rId114"/>
    <p:sldId id="423" r:id="rId115"/>
    <p:sldId id="412" r:id="rId116"/>
    <p:sldId id="457" r:id="rId117"/>
    <p:sldId id="458" r:id="rId118"/>
    <p:sldId id="446" r:id="rId119"/>
    <p:sldId id="441" r:id="rId120"/>
    <p:sldId id="461" r:id="rId121"/>
    <p:sldId id="442" r:id="rId122"/>
    <p:sldId id="443" r:id="rId123"/>
    <p:sldId id="444" r:id="rId124"/>
    <p:sldId id="439" r:id="rId125"/>
    <p:sldId id="426" r:id="rId126"/>
    <p:sldId id="428" r:id="rId127"/>
    <p:sldId id="429" r:id="rId128"/>
    <p:sldId id="430" r:id="rId129"/>
    <p:sldId id="427" r:id="rId130"/>
    <p:sldId id="431" r:id="rId131"/>
    <p:sldId id="432" r:id="rId132"/>
    <p:sldId id="433" r:id="rId133"/>
    <p:sldId id="434" r:id="rId134"/>
    <p:sldId id="435" r:id="rId135"/>
    <p:sldId id="436" r:id="rId136"/>
    <p:sldId id="437" r:id="rId137"/>
    <p:sldId id="438" r:id="rId138"/>
    <p:sldId id="424" r:id="rId139"/>
    <p:sldId id="447" r:id="rId140"/>
    <p:sldId id="333" r:id="rId141"/>
    <p:sldId id="448" r:id="rId142"/>
    <p:sldId id="459" r:id="rId14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E05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31" autoAdjust="0"/>
  </p:normalViewPr>
  <p:slideViewPr>
    <p:cSldViewPr>
      <p:cViewPr varScale="1">
        <p:scale>
          <a:sx n="62" d="100"/>
          <a:sy n="62" d="100"/>
        </p:scale>
        <p:origin x="-21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494"/>
    </p:cViewPr>
  </p:sorterViewPr>
  <p:notesViewPr>
    <p:cSldViewPr>
      <p:cViewPr varScale="1">
        <p:scale>
          <a:sx n="54" d="100"/>
          <a:sy n="54" d="100"/>
        </p:scale>
        <p:origin x="-176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81400" cy="479425"/>
          </a:xfrm>
          <a:prstGeom prst="rect">
            <a:avLst/>
          </a:prstGeom>
        </p:spPr>
        <p:txBody>
          <a:bodyPr vert="horz" lIns="96661" tIns="48331" rIns="96661" bIns="48331" rtlCol="0"/>
          <a:lstStyle>
            <a:lvl1pPr algn="l">
              <a:defRPr sz="1300"/>
            </a:lvl1pPr>
          </a:lstStyle>
          <a:p>
            <a:pPr>
              <a:defRPr/>
            </a:pPr>
            <a:r>
              <a:rPr lang="en-US"/>
              <a:t>Hispanic Contractors Association de SA Fall Protection                   </a:t>
            </a:r>
            <a:r>
              <a:rPr lang="en-US" smtClean="0"/>
              <a:t>SH-22298-11-60-F-48</a:t>
            </a: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r>
              <a:rPr lang="en-US"/>
              <a:t>SHORM Consulting</a:t>
            </a: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A957F9CA-B20A-4D98-BAFB-D21A1DEB6A21}" type="slidenum">
              <a:rPr lang="en-US"/>
              <a:pPr>
                <a:defRPr/>
              </a:pPr>
              <a:t>‹#›</a:t>
            </a:fld>
            <a:endParaRPr lang="en-US"/>
          </a:p>
        </p:txBody>
      </p:sp>
    </p:spTree>
    <p:extLst>
      <p:ext uri="{BB962C8B-B14F-4D97-AF65-F5344CB8AC3E}">
        <p14:creationId xmlns:p14="http://schemas.microsoft.com/office/powerpoint/2010/main" val="1488134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429000" cy="4794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r>
              <a:rPr lang="en-US"/>
              <a:t>Hispanic Contractors Association de SA    </a:t>
            </a:r>
          </a:p>
          <a:p>
            <a:pPr>
              <a:defRPr/>
            </a:pPr>
            <a:r>
              <a:rPr lang="en-US"/>
              <a:t>Fall Protection                   SH-22298-11-60-F-48</a:t>
            </a:r>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r>
              <a:rPr lang="en-US"/>
              <a:t>Spanish Curriculum</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r>
              <a:rPr lang="en-US"/>
              <a:t>SHORM Consulting</a:t>
            </a:r>
          </a:p>
        </p:txBody>
      </p:sp>
      <p:sp>
        <p:nvSpPr>
          <p:cNvPr id="8" name="Slide Number Placeholder 7"/>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342007FC-44EB-4D3E-8687-10FC8A935B5E}" type="slidenum">
              <a:rPr lang="en-US"/>
              <a:pPr>
                <a:defRPr/>
              </a:pPr>
              <a:t>‹#›</a:t>
            </a:fld>
            <a:endParaRPr lang="en-US"/>
          </a:p>
        </p:txBody>
      </p:sp>
    </p:spTree>
    <p:extLst>
      <p:ext uri="{BB962C8B-B14F-4D97-AF65-F5344CB8AC3E}">
        <p14:creationId xmlns:p14="http://schemas.microsoft.com/office/powerpoint/2010/main" val="355330652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600" kern="1200">
        <a:solidFill>
          <a:schemeClr val="tx1"/>
        </a:solidFill>
        <a:latin typeface="+mn-lt"/>
        <a:ea typeface="+mn-ea"/>
        <a:cs typeface="+mn-cs"/>
      </a:defRPr>
    </a:lvl1pPr>
    <a:lvl2pPr marL="457200" algn="l" rtl="0" eaLnBrk="0" fontAlgn="base" hangingPunct="0">
      <a:spcBef>
        <a:spcPct val="30000"/>
      </a:spcBef>
      <a:spcAft>
        <a:spcPct val="0"/>
      </a:spcAft>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600" kern="1200">
        <a:solidFill>
          <a:schemeClr val="tx1"/>
        </a:solidFill>
        <a:latin typeface="+mn-lt"/>
        <a:ea typeface="+mn-ea"/>
        <a:cs typeface="+mn-cs"/>
      </a:defRPr>
    </a:lvl4pPr>
    <a:lvl5pPr marL="1828800" algn="l" rtl="0" eaLnBrk="0" fontAlgn="base" hangingPunct="0">
      <a:spcBef>
        <a:spcPct val="30000"/>
      </a:spcBef>
      <a:spcAft>
        <a:spcPct val="0"/>
      </a:spcAft>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defRPr/>
            </a:pPr>
            <a:r>
              <a:rPr lang="es-ES" dirty="0" smtClean="0"/>
              <a:t>El entrenador o maestro, presente el Curso,</a:t>
            </a:r>
          </a:p>
          <a:p>
            <a:pPr eaLnBrk="1" hangingPunct="1">
              <a:defRPr/>
            </a:pPr>
            <a:endParaRPr lang="es-ES" dirty="0" smtClean="0"/>
          </a:p>
          <a:p>
            <a:pPr eaLnBrk="1" hangingPunct="1">
              <a:defRPr/>
            </a:pPr>
            <a:r>
              <a:rPr lang="es-ES" dirty="0" smtClean="0"/>
              <a:t>De una breve introducción de cada entrenador. Breve antecedentes y la experiencia de el entrenador.</a:t>
            </a:r>
          </a:p>
          <a:p>
            <a:pPr eaLnBrk="1" hangingPunct="1">
              <a:defRPr/>
            </a:pPr>
            <a:r>
              <a:rPr lang="es-ES" dirty="0" smtClean="0"/>
              <a:t>Pregunte brevemente a cada estudiante que se presente ellos mismos, ocupación y para que compañía trabajan. </a:t>
            </a:r>
          </a:p>
          <a:p>
            <a:pPr eaLnBrk="1" hangingPunct="1">
              <a:defRPr/>
            </a:pPr>
            <a:endParaRPr lang="es-ES" dirty="0" smtClean="0"/>
          </a:p>
          <a:p>
            <a:pPr eaLnBrk="1" hangingPunct="1">
              <a:defRPr/>
            </a:pPr>
            <a:r>
              <a:rPr lang="es-ES" dirty="0" smtClean="0"/>
              <a:t>Revisar las reglas de la clase: </a:t>
            </a:r>
          </a:p>
          <a:p>
            <a:pPr lvl="1" eaLnBrk="1" hangingPunct="1">
              <a:defRPr/>
            </a:pPr>
            <a:r>
              <a:rPr lang="es-ES" dirty="0" smtClean="0"/>
              <a:t> celulares apagados/</a:t>
            </a:r>
            <a:r>
              <a:rPr lang="es-ES" dirty="0" err="1" smtClean="0"/>
              <a:t>vibracion</a:t>
            </a:r>
            <a:r>
              <a:rPr lang="es-ES" dirty="0" smtClean="0"/>
              <a:t> </a:t>
            </a:r>
          </a:p>
          <a:p>
            <a:pPr lvl="1" eaLnBrk="1" hangingPunct="1">
              <a:defRPr/>
            </a:pPr>
            <a:r>
              <a:rPr lang="es-ES" dirty="0" smtClean="0"/>
              <a:t> baño ubicación </a:t>
            </a:r>
          </a:p>
          <a:p>
            <a:pPr lvl="1" eaLnBrk="1" hangingPunct="1">
              <a:defRPr/>
            </a:pPr>
            <a:r>
              <a:rPr lang="es-ES" dirty="0" smtClean="0"/>
              <a:t> salida / evacuación de emergencia más cercana</a:t>
            </a:r>
          </a:p>
          <a:p>
            <a:pPr lvl="1" eaLnBrk="1" hangingPunct="1">
              <a:buFont typeface="Arial" pitchFamily="34" charset="0"/>
              <a:buChar char="•"/>
              <a:defRPr/>
            </a:pPr>
            <a:r>
              <a:rPr lang="es-ES" dirty="0" smtClean="0"/>
              <a:t> punto de reunión y ubicación y para tener en cuenta a todos los asistentes en caso de una emergencia</a:t>
            </a:r>
          </a:p>
          <a:p>
            <a:pPr lvl="1" eaLnBrk="1" hangingPunct="1">
              <a:buFont typeface="Arial" pitchFamily="34" charset="0"/>
              <a:buChar char="•"/>
              <a:defRPr/>
            </a:pPr>
            <a:r>
              <a:rPr lang="es-ES" dirty="0" smtClean="0"/>
              <a:t> cuando habrá tiempo para preguntas</a:t>
            </a:r>
          </a:p>
          <a:p>
            <a:pPr lvl="1" eaLnBrk="1" hangingPunct="1">
              <a:buFont typeface="Arial" pitchFamily="34" charset="0"/>
              <a:buChar char="•"/>
              <a:defRPr/>
            </a:pPr>
            <a:r>
              <a:rPr lang="es-ES" dirty="0" smtClean="0"/>
              <a:t> mencione que usted estará disponible para preguntas aunque sea después del período de sesiones </a:t>
            </a:r>
          </a:p>
          <a:p>
            <a:pPr lvl="1" eaLnBrk="1" hangingPunct="1">
              <a:buFont typeface="Arial" pitchFamily="34" charset="0"/>
              <a:buChar char="•"/>
              <a:defRPr/>
            </a:pPr>
            <a:r>
              <a:rPr lang="es-ES" dirty="0" smtClean="0"/>
              <a:t>Explique como será la dinámica del entrenamiento/clase y la formación, el tiempo y el programa/horario de la clase.</a:t>
            </a:r>
            <a:endParaRPr lang="es-MX" dirty="0"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002022A-C66D-42B2-A51C-38E21ADC4863}" type="slidenum">
              <a:rPr lang="en-US" smtClean="0"/>
              <a:pPr eaLnBrk="1" hangingPunct="1"/>
              <a:t>1</a:t>
            </a:fld>
            <a:endParaRPr lang="en-US" smtClean="0"/>
          </a:p>
        </p:txBody>
      </p:sp>
      <p:sp>
        <p:nvSpPr>
          <p:cNvPr id="5" name="Date Placeholder 4"/>
          <p:cNvSpPr>
            <a:spLocks noGrp="1"/>
          </p:cNvSpPr>
          <p:nvPr>
            <p:ph type="dt" sz="quarter" idx="1"/>
          </p:nvPr>
        </p:nvSpPr>
        <p:spPr/>
        <p:txBody>
          <a:bodyPr/>
          <a:lstStyle/>
          <a:p>
            <a:pPr>
              <a:defRPr/>
            </a:pPr>
            <a:r>
              <a:rPr lang="en-US" dirty="0"/>
              <a:t>Spanish Curriculum</a:t>
            </a:r>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Apunte a la foto del trabajador en el suelo. El trabajador tenia un arnés de cuerpo;  pregúntele entonces a los estudiantes que pudo haber ocasionado la caída.</a:t>
            </a:r>
          </a:p>
          <a:p>
            <a:pPr eaLnBrk="1" hangingPunct="1">
              <a:spcBef>
                <a:spcPct val="0"/>
              </a:spcBef>
              <a:buFontTx/>
              <a:buChar char="•"/>
            </a:pPr>
            <a:endParaRPr lang="es-MX" smtClean="0"/>
          </a:p>
          <a:p>
            <a:pPr eaLnBrk="1" hangingPunct="1">
              <a:spcBef>
                <a:spcPct val="0"/>
              </a:spcBef>
              <a:buFontTx/>
              <a:buChar char="•"/>
            </a:pPr>
            <a:r>
              <a:rPr lang="es-MX" smtClean="0"/>
              <a:t>Mencione que esta caída si pudo haber sido evitada.</a:t>
            </a:r>
          </a:p>
          <a:p>
            <a:pPr eaLnBrk="1" hangingPunct="1">
              <a:spcBef>
                <a:spcPct val="0"/>
              </a:spcBef>
              <a:buFontTx/>
              <a:buChar char="•"/>
            </a:pPr>
            <a:r>
              <a:rPr lang="es-MX" smtClean="0"/>
              <a:t> Otros ejemplos de situaciones en donde los trabajadores tienen que estar protegidos de caídas son:</a:t>
            </a:r>
          </a:p>
          <a:p>
            <a:pPr lvl="2" eaLnBrk="1" hangingPunct="1">
              <a:spcBef>
                <a:spcPct val="0"/>
              </a:spcBef>
              <a:buFontTx/>
              <a:buChar char="•"/>
            </a:pPr>
            <a:r>
              <a:rPr lang="es-MX" smtClean="0"/>
              <a:t>--Próxima Lamina---</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17F756D-B0D2-4F37-8283-4B3C64314E0E}" type="slidenum">
              <a:rPr lang="en-US" smtClean="0"/>
              <a:pPr eaLnBrk="1" hangingPunct="1"/>
              <a:t>10</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Discutir cada método de prevención de caídas.</a:t>
            </a:r>
            <a:endParaRPr lang="en-US" smtClean="0"/>
          </a:p>
          <a:p>
            <a:pPr eaLnBrk="1" hangingPunct="1">
              <a:spcBef>
                <a:spcPct val="0"/>
              </a:spcBef>
            </a:pPr>
            <a:endParaRPr lang="en-US" smtClean="0"/>
          </a:p>
          <a:p>
            <a:pPr eaLnBrk="1" hangingPunct="1">
              <a:spcBef>
                <a:spcPct val="0"/>
              </a:spcBef>
            </a:pPr>
            <a:r>
              <a:rPr lang="es-MX" smtClean="0"/>
              <a:t>Monitores de seguridad/líneas de aviso/Líneas de Control</a:t>
            </a:r>
          </a:p>
          <a:p>
            <a:pPr eaLnBrk="1" hangingPunct="1">
              <a:spcBef>
                <a:spcPct val="0"/>
              </a:spcBef>
            </a:pPr>
            <a:endParaRPr lang="es-MX" smtClean="0"/>
          </a:p>
          <a:p>
            <a:pPr eaLnBrk="1" hangingPunct="1">
              <a:spcBef>
                <a:spcPct val="0"/>
              </a:spcBef>
            </a:pPr>
            <a:r>
              <a:rPr lang="es-MX" smtClean="0"/>
              <a:t>Empleados que trabajen fuera de las líneas de aviso para techos deben estar protegidos por  sistemas de protección de caída positiva. </a:t>
            </a:r>
          </a:p>
          <a:p>
            <a:pPr eaLnBrk="1" hangingPunct="1">
              <a:spcBef>
                <a:spcPct val="0"/>
              </a:spcBef>
            </a:pPr>
            <a:r>
              <a:rPr lang="es-MX" smtClean="0"/>
              <a:t>OSHA permite el uso de monitores de seguridad en casos limitados. </a:t>
            </a:r>
          </a:p>
          <a:p>
            <a:pPr eaLnBrk="1" hangingPunct="1">
              <a:spcBef>
                <a:spcPct val="0"/>
              </a:spcBef>
            </a:pPr>
            <a:r>
              <a:rPr lang="es-MX" smtClean="0"/>
              <a:t>Esta práctica debe supervisarse se y debe cumplir con todos los requisitos de la norma de protección de caídas.</a:t>
            </a:r>
          </a:p>
          <a:p>
            <a:pPr eaLnBrk="1" hangingPunct="1">
              <a:spcBef>
                <a:spcPct val="0"/>
              </a:spcBef>
            </a:pP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508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2551DE-9ACD-4827-BD6A-CD223229F3D1}" type="slidenum">
              <a:rPr lang="en-US" smtClean="0"/>
              <a:pPr eaLnBrk="1" hangingPunct="1"/>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519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1D5851-ABC9-4C82-A03D-A2D66A9E5CB5}" type="slidenum">
              <a:rPr lang="en-US" smtClean="0"/>
              <a:pPr eaLnBrk="1" hangingPunct="1"/>
              <a:t>101</a:t>
            </a:fld>
            <a:endParaRPr lang="en-US" smtClean="0"/>
          </a:p>
        </p:txBody>
      </p:sp>
      <p:sp>
        <p:nvSpPr>
          <p:cNvPr id="25190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Monitores de seguridad/líneas de aviso/Líneas de Control</a:t>
            </a:r>
          </a:p>
          <a:p>
            <a:pPr eaLnBrk="1" hangingPunct="1">
              <a:spcBef>
                <a:spcPct val="0"/>
              </a:spcBef>
            </a:pPr>
            <a:endParaRPr lang="es-MX" smtClean="0"/>
          </a:p>
          <a:p>
            <a:pPr eaLnBrk="1" hangingPunct="1">
              <a:spcBef>
                <a:spcPct val="0"/>
              </a:spcBef>
            </a:pPr>
            <a:r>
              <a:rPr lang="es-ES" smtClean="0"/>
              <a:t>Techos con barandas/paredes inferiores a 39 pulgadas deben estar protegidos por barandales, o por lo menos instalar líneas de aviso al menos a 6 pies de distancia del borde.    </a:t>
            </a:r>
          </a:p>
          <a:p>
            <a:pPr eaLnBrk="1" hangingPunct="1">
              <a:spcBef>
                <a:spcPct val="0"/>
              </a:spcBef>
            </a:pPr>
            <a:endParaRPr lang="es-ES" smtClean="0"/>
          </a:p>
          <a:p>
            <a:pPr eaLnBrk="1" hangingPunct="1">
              <a:spcBef>
                <a:spcPct val="0"/>
              </a:spcBef>
            </a:pPr>
            <a:r>
              <a:rPr lang="es-ES" smtClean="0"/>
              <a:t>En estas imágenes, hay ejemplos de ambos, una foto utilizando únicamente las líneas de advertencia y una segunda foto usando los barandales en conjunto con las líneas de advertencia.  Note que el empleado que cruzó la línea de advertencia está expuesto a un peligro de caída.  Protección puede darse mediante la instalación de una baranda o proporcionar al empleado con un mecanismo de prevención de caída.</a:t>
            </a:r>
            <a:endParaRPr lang="en-US" smtClean="0"/>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529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AE381EE-6B04-4043-B01C-BA38D180761C}" type="slidenum">
              <a:rPr lang="en-US" smtClean="0"/>
              <a:pPr eaLnBrk="1" hangingPunct="1"/>
              <a:t>102</a:t>
            </a:fld>
            <a:endParaRPr lang="en-US" smtClean="0"/>
          </a:p>
        </p:txBody>
      </p:sp>
      <p:sp>
        <p:nvSpPr>
          <p:cNvPr id="25293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Some work practices, such as precast concrete erection, allow employees to work under a fall protection plan without being positively protected.</a:t>
            </a:r>
          </a:p>
          <a:p>
            <a:pPr eaLnBrk="1" hangingPunct="1">
              <a:spcBef>
                <a:spcPct val="0"/>
              </a:spcBef>
            </a:pPr>
            <a:r>
              <a:rPr lang="en-US" smtClean="0"/>
              <a:t>It is imperative that all employees are properly trained and equipped to work in these instances, and that they follow all recommended procedures.</a:t>
            </a:r>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Barandas de techo se pueden instalar fácilmente y ser trasladadas como sea necesario.</a:t>
            </a:r>
            <a:endParaRPr lang="en-US" smtClean="0"/>
          </a:p>
          <a:p>
            <a:pPr eaLnBrk="1" hangingPunct="1">
              <a:spcBef>
                <a:spcPct val="0"/>
              </a:spcBef>
            </a:pP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539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49159FB-8A06-4365-AE7F-B40DE2AA7980}" type="slidenum">
              <a:rPr lang="en-US" smtClean="0"/>
              <a:pPr eaLnBrk="1" hangingPunct="1"/>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DAA85F2-03E8-4196-BAC1-15FD6AC66347}" type="slidenum">
              <a:rPr lang="en-US" smtClean="0"/>
              <a:pPr eaLnBrk="1" hangingPunct="1"/>
              <a:t>104</a:t>
            </a:fld>
            <a:endParaRPr lang="en-US" smtClean="0"/>
          </a:p>
        </p:txBody>
      </p:sp>
      <p:sp>
        <p:nvSpPr>
          <p:cNvPr id="25497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8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Barandas Temporeras:</a:t>
            </a:r>
          </a:p>
          <a:p>
            <a:pPr eaLnBrk="1" hangingPunct="1">
              <a:spcBef>
                <a:spcPct val="0"/>
              </a:spcBef>
            </a:pPr>
            <a:endParaRPr lang="es-MX" smtClean="0">
              <a:latin typeface="Arial" pitchFamily="34" charset="0"/>
            </a:endParaRPr>
          </a:p>
          <a:p>
            <a:pPr eaLnBrk="1" hangingPunct="1">
              <a:spcBef>
                <a:spcPct val="0"/>
              </a:spcBef>
            </a:pPr>
            <a:r>
              <a:rPr lang="es-MX" smtClean="0">
                <a:latin typeface="Arial" pitchFamily="34" charset="0"/>
              </a:rPr>
              <a:t>La posibilidad de usar este tipo de barandas pre manufacturadas que se colocan por encima o por el lado del techo, permite flexibilidad a los empleadores al hacer diferentes tipos de trabajo.</a:t>
            </a:r>
          </a:p>
          <a:p>
            <a:pPr eaLnBrk="1" hangingPunct="1">
              <a:spcBef>
                <a:spcPct val="0"/>
              </a:spcBef>
            </a:pPr>
            <a:r>
              <a:rPr lang="es-MX" smtClean="0">
                <a:latin typeface="Arial" pitchFamily="34" charset="0"/>
              </a:rPr>
              <a:t>En cualquier caso, consulte las instrucciones del fabricante o un ingeniero profesional registrado para asegurar una instalación adecuada</a:t>
            </a:r>
            <a:r>
              <a:rPr lang="es-ES" smtClean="0">
                <a:latin typeface="Arial" pitchFamily="34" charset="0"/>
              </a:rPr>
              <a:t>.</a:t>
            </a:r>
            <a:endParaRPr lang="en-US" smtClean="0">
              <a:latin typeface="Arial" pitchFamily="34" charset="0"/>
            </a:endParaRP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5600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6DCC18-01AD-4DCA-A747-49B97BC5BB22}" type="slidenum">
              <a:rPr lang="en-US" smtClean="0"/>
              <a:pPr eaLnBrk="1" hangingPunct="1"/>
              <a:t>105</a:t>
            </a:fld>
            <a:endParaRPr lang="en-US" smtClean="0"/>
          </a:p>
        </p:txBody>
      </p:sp>
      <p:sp>
        <p:nvSpPr>
          <p:cNvPr id="25600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Simplemente el estar amarrado no necesariamente elimina el peligro de una caída. </a:t>
            </a:r>
          </a:p>
          <a:p>
            <a:pPr eaLnBrk="1" hangingPunct="1">
              <a:spcBef>
                <a:spcPct val="0"/>
              </a:spcBef>
              <a:buFontTx/>
              <a:buChar char="•"/>
            </a:pPr>
            <a:r>
              <a:rPr lang="es-MX" smtClean="0"/>
              <a:t>Mala planificación, equipo inadecuado y la falta de coordinación y comunicación pueden crear peligros.   </a:t>
            </a:r>
          </a:p>
          <a:p>
            <a:pPr eaLnBrk="1" hangingPunct="1">
              <a:spcBef>
                <a:spcPct val="0"/>
              </a:spcBef>
              <a:buFontTx/>
              <a:buChar char="•"/>
            </a:pPr>
            <a:endParaRPr lang="es-MX" smtClean="0"/>
          </a:p>
          <a:p>
            <a:pPr eaLnBrk="1" hangingPunct="1">
              <a:spcBef>
                <a:spcPct val="0"/>
              </a:spcBef>
              <a:buFontTx/>
              <a:buChar char="•"/>
            </a:pPr>
            <a:r>
              <a:rPr lang="es-MX" smtClean="0"/>
              <a:t>¿Hay algún peligro en esta imagen? ¿Existe una coordinación adecuada entre los trabajadores y el movimiento de materiales?</a:t>
            </a:r>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5702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641BB1-7A1D-4355-845B-C25EF3527343}" type="slidenum">
              <a:rPr lang="en-US" smtClean="0"/>
              <a:pPr eaLnBrk="1" hangingPunct="1"/>
              <a:t>106</a:t>
            </a:fld>
            <a:endParaRPr lang="en-US" smtClean="0"/>
          </a:p>
        </p:txBody>
      </p:sp>
      <p:sp>
        <p:nvSpPr>
          <p:cNvPr id="25702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La instalación y uso de vías de escaleras y escaleras debe ser planeada con anticipación para asegurar el funcionamiento seguro a través de todo el proyecto.</a:t>
            </a:r>
          </a:p>
          <a:p>
            <a:pPr eaLnBrk="1" hangingPunct="1">
              <a:spcBef>
                <a:spcPct val="0"/>
              </a:spcBef>
            </a:pPr>
            <a:endParaRPr lang="es-MX" smtClean="0"/>
          </a:p>
          <a:p>
            <a:pPr eaLnBrk="1" hangingPunct="1">
              <a:spcBef>
                <a:spcPct val="0"/>
              </a:spcBef>
            </a:pPr>
            <a:r>
              <a:rPr lang="es-MX" smtClean="0"/>
              <a:t>Además, las barandas y sistemas de barandas deben ser instalados y mantenidos en buen estado durante todo el proyecto.</a:t>
            </a:r>
          </a:p>
          <a:p>
            <a:pPr eaLnBrk="1" hangingPunct="1">
              <a:spcBef>
                <a:spcPct val="0"/>
              </a:spcBef>
            </a:pPr>
            <a:endParaRPr lang="es-MX" smtClean="0"/>
          </a:p>
          <a:p>
            <a:pPr eaLnBrk="1" hangingPunct="1">
              <a:spcBef>
                <a:spcPct val="0"/>
              </a:spcBef>
            </a:pPr>
            <a:r>
              <a:rPr lang="es-MX" b="1" smtClean="0"/>
              <a:t>Los sistemas de barandas que han sido desviados son una forma ideal para proteger áreas donde el acceso debe hacerse a través de la protección del perímetro.</a:t>
            </a:r>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5805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11DE01-2412-4E6D-B41A-13438F3BEA6D}" type="slidenum">
              <a:rPr lang="en-US" smtClean="0"/>
              <a:pPr eaLnBrk="1" hangingPunct="1"/>
              <a:t>107</a:t>
            </a:fld>
            <a:endParaRPr lang="en-US" smtClean="0"/>
          </a:p>
        </p:txBody>
      </p:sp>
      <p:sp>
        <p:nvSpPr>
          <p:cNvPr id="25805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Conectores y anclajes de la estructura constituyen un peligro, se debe tomar precauciones adicionales.</a:t>
            </a:r>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590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D5CE69-16F2-468F-B61F-70E292D67F47}" type="slidenum">
              <a:rPr lang="en-US" smtClean="0"/>
              <a:pPr eaLnBrk="1" hangingPunct="1"/>
              <a:t>108</a:t>
            </a:fld>
            <a:endParaRPr lang="en-US" smtClean="0"/>
          </a:p>
        </p:txBody>
      </p:sp>
      <p:sp>
        <p:nvSpPr>
          <p:cNvPr id="259076" name="Rectangle 2"/>
          <p:cNvSpPr>
            <a:spLocks noRot="1" noChangeArrowheads="1" noTextEdit="1"/>
          </p:cNvSpPr>
          <p:nvPr>
            <p:ph type="sldImg"/>
          </p:nvPr>
        </p:nvSpPr>
        <p:spPr bwMode="auto">
          <a:xfrm>
            <a:off x="1068388" y="609600"/>
            <a:ext cx="5791200" cy="4343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7" name="Rectangle 3"/>
          <p:cNvSpPr>
            <a:spLocks noGrp="1" noChangeArrowheads="1"/>
          </p:cNvSpPr>
          <p:nvPr>
            <p:ph type="body" idx="1"/>
          </p:nvPr>
        </p:nvSpPr>
        <p:spPr bwMode="auto">
          <a:xfrm>
            <a:off x="731838" y="5170488"/>
            <a:ext cx="5851525" cy="3668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Cubiertas deben estar marcadas correctamente, colocadas en forma positiva  y capaz de soportar dos veces la cantidad de carga prevista.</a:t>
            </a:r>
          </a:p>
          <a:p>
            <a:pPr eaLnBrk="1" hangingPunct="1">
              <a:spcBef>
                <a:spcPct val="0"/>
              </a:spcBef>
            </a:pPr>
            <a:r>
              <a:rPr lang="es-MX" smtClean="0"/>
              <a:t>Cualquier letrero puesto en el trabajo debe ser comunicado adecuadamente a todos los empleados, incluyendo a aquellos que no pueden hablar o leer inglés.</a:t>
            </a:r>
          </a:p>
          <a:p>
            <a:pPr eaLnBrk="1" hangingPunct="1">
              <a:spcBef>
                <a:spcPct val="0"/>
              </a:spcBef>
            </a:pPr>
            <a:endParaRPr lang="es-MX" smtClean="0"/>
          </a:p>
          <a:p>
            <a:pPr eaLnBrk="1" hangingPunct="1">
              <a:spcBef>
                <a:spcPct val="0"/>
              </a:spcBef>
            </a:pPr>
            <a:r>
              <a:rPr lang="es-MX" smtClean="0"/>
              <a:t>Cubra cualquier hoyo que sea mayor de 2 pulgadas.</a:t>
            </a:r>
          </a:p>
          <a:p>
            <a:pPr eaLnBrk="1" hangingPunct="1">
              <a:spcBef>
                <a:spcPct val="0"/>
              </a:spcBef>
            </a:pPr>
            <a:endParaRPr lang="es-MX" smtClean="0"/>
          </a:p>
          <a:p>
            <a:pPr eaLnBrk="1" hangingPunct="1">
              <a:spcBef>
                <a:spcPct val="0"/>
              </a:spcBef>
            </a:pPr>
            <a:r>
              <a:rPr lang="es-ES" smtClean="0"/>
              <a:t>Y hablando de trabajo en techos, hay otro tipo de trabajo elevado que requiere el uso de sistemas de protección de caída.  Los trabajos de construcción residencial.</a:t>
            </a:r>
            <a:endParaRPr lang="es-MX" smtClean="0"/>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mtClean="0"/>
              <a:t>La construcción de viviendas es otra área donde normalmente se olvida la protección de caída.  Contratistas residenciales deben comprender los requisitos para la protección de caídas en la construcción residencial.  </a:t>
            </a:r>
          </a:p>
          <a:p>
            <a:r>
              <a:rPr lang="es-ES" smtClean="0"/>
              <a:t>Estos requisitos no son nada nuevo, han sido en su lugar durante muchos años y estos brindan orientación para la protección de los empleados.</a:t>
            </a:r>
            <a:endParaRPr lang="en-US" smtClean="0"/>
          </a:p>
        </p:txBody>
      </p:sp>
      <p:sp>
        <p:nvSpPr>
          <p:cNvPr id="4" name="Header Placeholder 3"/>
          <p:cNvSpPr>
            <a:spLocks noGrp="1"/>
          </p:cNvSpPr>
          <p:nvPr>
            <p:ph type="hdr" sz="quarter"/>
          </p:nvPr>
        </p:nvSpPr>
        <p:spPr/>
        <p:txBody>
          <a:bodyPr/>
          <a:lstStyle/>
          <a:p>
            <a:pPr>
              <a:defRPr/>
            </a:pPr>
            <a:r>
              <a:rPr lang="en-US"/>
              <a:t>Hispanic Contractors Association de SA    Fall Protection                   SH-22298-11-60-F-48</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smtClean="0"/>
              <a:t>SHORM Consulting</a:t>
            </a:r>
            <a:endParaRPr lang="en-US"/>
          </a:p>
        </p:txBody>
      </p:sp>
      <p:sp>
        <p:nvSpPr>
          <p:cNvPr id="26010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EBCB23-0579-48AA-880D-1DC4D381BB80}" type="slidenum">
              <a:rPr lang="en-US" smtClean="0"/>
              <a:pPr eaLnBrk="1" hangingPunct="1"/>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Muchos trabajadores piensan que porque están cerca al suelo, aunque sea a una altura de entre 4-6 pies, no pueden lastimarse al caerse. </a:t>
            </a:r>
          </a:p>
          <a:p>
            <a:pPr eaLnBrk="1" hangingPunct="1">
              <a:spcBef>
                <a:spcPct val="0"/>
              </a:spcBef>
            </a:pPr>
            <a:endParaRPr lang="es-MX" smtClean="0"/>
          </a:p>
          <a:p>
            <a:pPr eaLnBrk="1" hangingPunct="1">
              <a:spcBef>
                <a:spcPct val="0"/>
              </a:spcBef>
            </a:pPr>
            <a:r>
              <a:rPr lang="es-MX" smtClean="0"/>
              <a:t>Esta la posibilidad de morir o quedar paralitico al caer de una escalera, aunque sea una de dos peldaños. </a:t>
            </a: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3C1397E-56B7-45A7-9CA4-C1EB049E02EE}" type="slidenum">
              <a:rPr lang="en-US" smtClean="0"/>
              <a:pPr eaLnBrk="1" hangingPunct="1"/>
              <a:t>11</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mtClean="0"/>
              <a:t>Falta de Protección de Caída, techo empinado.</a:t>
            </a:r>
          </a:p>
        </p:txBody>
      </p:sp>
      <p:sp>
        <p:nvSpPr>
          <p:cNvPr id="4" name="Header Placeholder 3"/>
          <p:cNvSpPr>
            <a:spLocks noGrp="1"/>
          </p:cNvSpPr>
          <p:nvPr>
            <p:ph type="hdr" sz="quarter"/>
          </p:nvPr>
        </p:nvSpPr>
        <p:spPr/>
        <p:txBody>
          <a:bodyPr/>
          <a:lstStyle/>
          <a:p>
            <a:pPr>
              <a:defRPr/>
            </a:pPr>
            <a:r>
              <a:rPr lang="en-US" smtClean="0"/>
              <a:t>Hispanic Contractors Association de SA    </a:t>
            </a:r>
          </a:p>
          <a:p>
            <a:pPr>
              <a:defRPr/>
            </a:pPr>
            <a:r>
              <a:rPr lang="en-US" smtClean="0"/>
              <a:t>Fall Protection 	SH-22298-11-60-F-48</a:t>
            </a:r>
            <a:endParaRPr lang="en-US"/>
          </a:p>
        </p:txBody>
      </p:sp>
      <p:sp>
        <p:nvSpPr>
          <p:cNvPr id="2611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897F668-0C48-4AB2-A1D6-2A61779AC00E}" type="slidenum">
              <a:rPr lang="en-US" smtClean="0"/>
              <a:pPr eaLnBrk="1" hangingPunct="1"/>
              <a:t>110</a:t>
            </a:fld>
            <a:endParaRPr lang="en-US" smtClean="0"/>
          </a:p>
        </p:txBody>
      </p:sp>
      <p:sp>
        <p:nvSpPr>
          <p:cNvPr id="6" name="Date Placeholder 5"/>
          <p:cNvSpPr>
            <a:spLocks noGrp="1"/>
          </p:cNvSpPr>
          <p:nvPr>
            <p:ph type="dt" sz="quarter" idx="1"/>
          </p:nvPr>
        </p:nvSpPr>
        <p:spPr/>
        <p:txBody>
          <a:bodyPr/>
          <a:lstStyle/>
          <a:p>
            <a:pPr>
              <a:defRPr/>
            </a:pPr>
            <a:r>
              <a:rPr lang="en-US" smtClean="0"/>
              <a:t>English Curriculum</a:t>
            </a:r>
            <a:endParaRPr lang="en-US"/>
          </a:p>
        </p:txBody>
      </p:sp>
      <p:sp>
        <p:nvSpPr>
          <p:cNvPr id="7" name="Footer Placeholder 6"/>
          <p:cNvSpPr>
            <a:spLocks noGrp="1"/>
          </p:cNvSpPr>
          <p:nvPr>
            <p:ph type="ftr" sz="quarter" idx="4"/>
          </p:nvPr>
        </p:nvSpPr>
        <p:spPr/>
        <p:txBody>
          <a:bodyPr/>
          <a:lstStyle/>
          <a:p>
            <a:pPr>
              <a:defRPr/>
            </a:pPr>
            <a:r>
              <a:rPr lang="en-US" smtClean="0"/>
              <a:t>SHORM Consulting</a:t>
            </a:r>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9CA0B2D-EF9F-4E75-B755-CB6847A92642}" type="slidenum">
              <a:rPr lang="en-US" smtClean="0"/>
              <a:pPr eaLnBrk="1" hangingPunct="1"/>
              <a:t>111</a:t>
            </a:fld>
            <a:endParaRPr lang="en-US" smtClean="0"/>
          </a:p>
        </p:txBody>
      </p:sp>
      <p:sp>
        <p:nvSpPr>
          <p:cNvPr id="2621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En Diciembre 16 del 2010, OSHA remplazo la guía STD 03-00-001, la revisión del lenguaje de instrucción de OSHA STD 3.1, </a:t>
            </a:r>
            <a:r>
              <a:rPr lang="es-MX" smtClean="0"/>
              <a:t>Pautas provisionales de cumplimiento de normas de protección de caídas para la construcción de viviendas</a:t>
            </a:r>
            <a:r>
              <a:rPr lang="es-MX" smtClean="0">
                <a:latin typeface="Arial" pitchFamily="34" charset="0"/>
              </a:rPr>
              <a:t>, con fecha de June 18, 1999.  </a:t>
            </a:r>
          </a:p>
          <a:p>
            <a:pPr eaLnBrk="1" hangingPunct="1">
              <a:spcBef>
                <a:spcPct val="0"/>
              </a:spcBef>
            </a:pPr>
            <a:endParaRPr lang="es-MX" smtClean="0">
              <a:latin typeface="Arial" pitchFamily="34" charset="0"/>
            </a:endParaRPr>
          </a:p>
          <a:p>
            <a:pPr eaLnBrk="1" hangingPunct="1">
              <a:spcBef>
                <a:spcPct val="0"/>
              </a:spcBef>
            </a:pPr>
            <a:r>
              <a:rPr lang="es-MX" smtClean="0">
                <a:latin typeface="Arial" pitchFamily="34" charset="0"/>
              </a:rPr>
              <a:t>La dirección antigua, que permitió a los empleadores que participan en ciertas actividades de construcción de viviendas utilizar métodos alternativos de protección de caídas, fue reemplazada por STD 03-11-002, </a:t>
            </a:r>
            <a:r>
              <a:rPr lang="es-MX" smtClean="0"/>
              <a:t>Guía de cumplimiento de normas para la construcción de viviendas </a:t>
            </a:r>
            <a:r>
              <a:rPr lang="es-MX" smtClean="0">
                <a:latin typeface="Arial" pitchFamily="34" charset="0"/>
              </a:rPr>
              <a:t> revisa todas las letras de interpretación que hacen referencia a la Directiva cancelada o bien las reemplaza o las retira, según sea necesario.</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86D72F-AA6A-4D7F-86AC-DEB899BDC368}" type="slidenum">
              <a:rPr lang="en-US" smtClean="0"/>
              <a:pPr eaLnBrk="1" hangingPunct="1"/>
              <a:t>112</a:t>
            </a:fld>
            <a:endParaRPr lang="en-US" smtClean="0"/>
          </a:p>
        </p:txBody>
      </p:sp>
      <p:sp>
        <p:nvSpPr>
          <p:cNvPr id="26317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Aplicación de la nueva directiva comenzará el 16 de junio de 2011.</a:t>
            </a:r>
          </a:p>
          <a:p>
            <a:pPr eaLnBrk="1" hangingPunct="1">
              <a:spcBef>
                <a:spcPct val="0"/>
              </a:spcBef>
            </a:pPr>
            <a:endParaRPr lang="es-MX" smtClean="0">
              <a:latin typeface="Arial" pitchFamily="34" charset="0"/>
            </a:endParaRPr>
          </a:p>
          <a:p>
            <a:pPr eaLnBrk="1" hangingPunct="1">
              <a:spcBef>
                <a:spcPct val="0"/>
              </a:spcBef>
            </a:pPr>
            <a:r>
              <a:rPr lang="es-MX" smtClean="0">
                <a:latin typeface="Arial" pitchFamily="34" charset="0"/>
              </a:rPr>
              <a:t>Funcionarios de OSHA y empleados de seguridad y salud del Estado han asistido a entrenamientos, como éste, para ayudar a garantizar la aplicación en toda la nación.</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a:defRPr/>
            </a:pPr>
            <a:r>
              <a:rPr lang="es-MX" dirty="0" smtClean="0"/>
              <a:t>Acuérdese de mencionar que siempre se a exigido a los empleadores a cumplir con esta porción de la ley.</a:t>
            </a:r>
          </a:p>
          <a:p>
            <a:pPr>
              <a:defRPr/>
            </a:pPr>
            <a:endParaRPr lang="es-MX" dirty="0" smtClean="0"/>
          </a:p>
          <a:p>
            <a:pPr>
              <a:defRPr/>
            </a:pPr>
            <a:r>
              <a:rPr lang="es-ES" dirty="0" smtClean="0"/>
              <a:t>Los métodos de protección de caídas en construcción residencial también varían dependiendo del tipo de pendiente del techo.  Los techos varían según la pendiente, la elevación y de acuerdo a otros elementos arquitectónicos.  Esta variación en el diseño y construcción afectará enormemente cómo cada contratista implementa un sistema de protección de caída.  </a:t>
            </a:r>
          </a:p>
          <a:p>
            <a:pPr>
              <a:defRPr/>
            </a:pPr>
            <a:r>
              <a:rPr lang="es-ES" dirty="0" smtClean="0"/>
              <a:t>Las pendientes de techo se pueden dividir en dos categorías: </a:t>
            </a:r>
          </a:p>
          <a:p>
            <a:pPr marL="800100" lvl="1" indent="-342900">
              <a:buFont typeface="+mj-lt"/>
              <a:buAutoNum type="arabicPeriod"/>
              <a:defRPr/>
            </a:pPr>
            <a:r>
              <a:rPr lang="es-ES" dirty="0" smtClean="0"/>
              <a:t>techos de baja pendiente, y; </a:t>
            </a:r>
          </a:p>
          <a:p>
            <a:pPr marL="800100" lvl="1" indent="-342900">
              <a:buFont typeface="+mj-lt"/>
              <a:buAutoNum type="arabicPeriod"/>
              <a:defRPr/>
            </a:pPr>
            <a:r>
              <a:rPr lang="es-ES" dirty="0" smtClean="0"/>
              <a:t>techos de alta pendiente.    </a:t>
            </a:r>
          </a:p>
          <a:p>
            <a:pPr marL="342900" indent="-342900">
              <a:buFont typeface="+mj-lt"/>
              <a:buNone/>
              <a:defRPr/>
            </a:pPr>
            <a:endParaRPr lang="es-ES" dirty="0" smtClean="0"/>
          </a:p>
          <a:p>
            <a:pPr marL="342900" indent="-342900">
              <a:buFont typeface="+mj-lt"/>
              <a:buNone/>
              <a:defRPr/>
            </a:pPr>
            <a:r>
              <a:rPr lang="es-ES" dirty="0" smtClean="0"/>
              <a:t>OSHA tiene normas específicas que indican los requerimientos para la protección de caídas</a:t>
            </a:r>
          </a:p>
          <a:p>
            <a:pPr marL="342900" indent="-342900">
              <a:buFont typeface="+mj-lt"/>
              <a:buNone/>
              <a:defRPr/>
            </a:pPr>
            <a:r>
              <a:rPr lang="es-ES" dirty="0" smtClean="0"/>
              <a:t>de ambos tipos de techos. Antes de que hablar de estos requisitos, es necesario establecer una definición clara de lo que se considera construcción de viviendas.</a:t>
            </a:r>
            <a:endParaRPr lang="es-MX" dirty="0" smtClean="0"/>
          </a:p>
        </p:txBody>
      </p:sp>
      <p:sp>
        <p:nvSpPr>
          <p:cNvPr id="4" name="Header Placeholder 3"/>
          <p:cNvSpPr>
            <a:spLocks noGrp="1"/>
          </p:cNvSpPr>
          <p:nvPr>
            <p:ph type="hdr" sz="quarter"/>
          </p:nvPr>
        </p:nvSpPr>
        <p:spPr/>
        <p:txBody>
          <a:bodyPr/>
          <a:lstStyle/>
          <a:p>
            <a:pPr>
              <a:defRPr/>
            </a:pPr>
            <a:r>
              <a:rPr lang="en-US"/>
              <a:t>Hispanic Contractors Association de SA    Fall Protection                   SH-22298-11-60-F-48</a:t>
            </a:r>
          </a:p>
        </p:txBody>
      </p:sp>
      <p:sp>
        <p:nvSpPr>
          <p:cNvPr id="5" name="Date Placeholder 4"/>
          <p:cNvSpPr>
            <a:spLocks noGrp="1"/>
          </p:cNvSpPr>
          <p:nvPr>
            <p:ph type="dt" sz="quarter" idx="1"/>
          </p:nvPr>
        </p:nvSpPr>
        <p:spPr/>
        <p:txBody>
          <a:bodyPr/>
          <a:lstStyle/>
          <a:p>
            <a:pPr>
              <a:defRPr/>
            </a:pPr>
            <a:r>
              <a:rPr lang="en-US" smtClean="0"/>
              <a:t>Spanish Curriculum</a:t>
            </a:r>
            <a:endParaRPr lang="en-US"/>
          </a:p>
        </p:txBody>
      </p:sp>
      <p:sp>
        <p:nvSpPr>
          <p:cNvPr id="6" name="Footer Placeholder 5"/>
          <p:cNvSpPr>
            <a:spLocks noGrp="1"/>
          </p:cNvSpPr>
          <p:nvPr>
            <p:ph type="ftr" sz="quarter" idx="4"/>
          </p:nvPr>
        </p:nvSpPr>
        <p:spPr/>
        <p:txBody>
          <a:bodyPr/>
          <a:lstStyle/>
          <a:p>
            <a:pPr>
              <a:defRPr/>
            </a:pPr>
            <a:r>
              <a:rPr lang="en-US" smtClean="0"/>
              <a:t>SHORM Consulting</a:t>
            </a:r>
            <a:endParaRPr lang="en-US"/>
          </a:p>
        </p:txBody>
      </p:sp>
      <p:sp>
        <p:nvSpPr>
          <p:cNvPr id="26419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EF72491-3DED-4713-899C-40B7085BA3C6}" type="slidenum">
              <a:rPr lang="en-US" smtClean="0"/>
              <a:pPr eaLnBrk="1" hangingPunct="1"/>
              <a:t>113</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52AB558-E37A-4928-AA8B-340C1104023B}" type="slidenum">
              <a:rPr lang="en-US" smtClean="0"/>
              <a:pPr eaLnBrk="1" hangingPunct="1"/>
              <a:t>114</a:t>
            </a:fld>
            <a:endParaRPr lang="en-US" smtClean="0"/>
          </a:p>
        </p:txBody>
      </p:sp>
      <p:sp>
        <p:nvSpPr>
          <p:cNvPr id="26521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60"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s-ES" dirty="0" smtClean="0">
                <a:latin typeface="Arial" pitchFamily="34" charset="0"/>
              </a:rPr>
              <a:t>¿Que se considera construcción de viviendas?</a:t>
            </a:r>
          </a:p>
          <a:p>
            <a:pPr eaLnBrk="1" hangingPunct="1">
              <a:spcBef>
                <a:spcPct val="0"/>
              </a:spcBef>
              <a:defRPr/>
            </a:pPr>
            <a:endParaRPr lang="en-US" dirty="0" smtClean="0">
              <a:latin typeface="Arial" pitchFamily="34" charset="0"/>
            </a:endParaRPr>
          </a:p>
          <a:p>
            <a:pPr marL="381000" indent="-381000" algn="just" eaLnBrk="1" hangingPunct="1">
              <a:lnSpc>
                <a:spcPct val="90000"/>
              </a:lnSpc>
              <a:buFont typeface="+mj-lt"/>
              <a:buAutoNum type="arabicPeriod"/>
              <a:defRPr/>
            </a:pPr>
            <a:r>
              <a:rPr lang="es-MX" dirty="0" smtClean="0"/>
              <a:t>Debe ser el destino final de la estructura estar construida como una casa</a:t>
            </a:r>
          </a:p>
          <a:p>
            <a:pPr marL="381000" indent="-381000" algn="just" eaLnBrk="1" hangingPunct="1">
              <a:spcBef>
                <a:spcPct val="0"/>
              </a:spcBef>
              <a:buFont typeface="+mj-lt"/>
              <a:buAutoNum type="arabicPeriod"/>
              <a:defRPr/>
            </a:pPr>
            <a:r>
              <a:rPr lang="es-MX" dirty="0" smtClean="0"/>
              <a:t>La estructura se debe construir utilizando métodos y materiales de construcción tradicionales con marco de madera.</a:t>
            </a:r>
          </a:p>
          <a:p>
            <a:pPr marL="514350" indent="-514350" algn="just" eaLnBrk="1" hangingPunct="1">
              <a:spcBef>
                <a:spcPct val="0"/>
              </a:spcBef>
              <a:buFont typeface="+mj-lt"/>
              <a:buAutoNum type="arabicPeriod"/>
              <a:defRPr/>
            </a:pPr>
            <a:r>
              <a:rPr lang="es-MX" dirty="0" smtClean="0"/>
              <a:t>El uso limitado de vigas de acero para soporte de el marco de madera no descalifica a una estructura de ser considerada como una vivienda.</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Rectangle 3"/>
          <p:cNvSpPr>
            <a:spLocks noGrp="1" noChangeArrowheads="1"/>
          </p:cNvSpPr>
          <p:nvPr>
            <p:ph type="body" idx="1"/>
          </p:nvPr>
        </p:nvSpPr>
        <p:spPr bwMode="auto"/>
        <p:txBody>
          <a:bodyPr wrap="square" numCol="1" anchor="t" anchorCtr="0" compatLnSpc="1">
            <a:prstTxWarp prst="textNoShape">
              <a:avLst/>
            </a:prstTxWarp>
            <a:normAutofit fontScale="77500" lnSpcReduction="20000"/>
          </a:bodyPr>
          <a:lstStyle/>
          <a:p>
            <a:pPr eaLnBrk="1" hangingPunct="1">
              <a:spcBef>
                <a:spcPct val="0"/>
              </a:spcBef>
              <a:defRPr/>
            </a:pPr>
            <a:r>
              <a:rPr lang="es-MX" sz="1500" dirty="0" smtClean="0">
                <a:latin typeface="Arial" pitchFamily="34" charset="0"/>
              </a:rPr>
              <a:t>En resumen, las nuevas directivas simplemente afirman que todos los empleadores deben proteger a sus trabajadores que se dedican a la construcción residencial y que están a 6 pies o más, por encima de los niveles inferiores; y que deben hacerlo usando sistemas de protección de caídas convencionales (sistemas de barandas, sistema de red de seguridad o sistema de detención de caída personal).</a:t>
            </a:r>
          </a:p>
          <a:p>
            <a:pPr eaLnBrk="1" hangingPunct="1">
              <a:spcBef>
                <a:spcPct val="0"/>
              </a:spcBef>
              <a:defRPr/>
            </a:pPr>
            <a:endParaRPr lang="es-MX" sz="1500" dirty="0" smtClean="0">
              <a:latin typeface="Arial" pitchFamily="34" charset="0"/>
            </a:endParaRPr>
          </a:p>
          <a:p>
            <a:pPr eaLnBrk="1" hangingPunct="1">
              <a:spcBef>
                <a:spcPct val="0"/>
              </a:spcBef>
              <a:defRPr/>
            </a:pPr>
            <a:r>
              <a:rPr lang="es-MX" sz="1500" dirty="0" smtClean="0">
                <a:latin typeface="Arial" pitchFamily="34" charset="0"/>
              </a:rPr>
              <a:t>Los procedimientos alternativos especiales de la vieja directiva se pueden usar solo en ciertas actividades de construcción de viviendas. </a:t>
            </a:r>
          </a:p>
          <a:p>
            <a:pPr eaLnBrk="1" hangingPunct="1">
              <a:spcBef>
                <a:spcPct val="0"/>
              </a:spcBef>
              <a:defRPr/>
            </a:pPr>
            <a:r>
              <a:rPr lang="es-MX" sz="1500" dirty="0" smtClean="0">
                <a:latin typeface="Arial" pitchFamily="34" charset="0"/>
              </a:rPr>
              <a:t>Monitores de seguridad que en un momento dado se permitieron usar en lugar de la  protección convencional no serán permitidos sin haberse demostrado primero la  inviabilidad o la creación de un riesgo mayor al usar los sistemas de protección convencional.</a:t>
            </a:r>
          </a:p>
          <a:p>
            <a:pPr eaLnBrk="1" hangingPunct="1">
              <a:spcBef>
                <a:spcPct val="0"/>
              </a:spcBef>
              <a:defRPr/>
            </a:pPr>
            <a:endParaRPr lang="es-MX" sz="1500" dirty="0" smtClean="0">
              <a:latin typeface="Arial" pitchFamily="34" charset="0"/>
            </a:endParaRPr>
          </a:p>
          <a:p>
            <a:pPr eaLnBrk="1" hangingPunct="1">
              <a:spcBef>
                <a:spcPct val="0"/>
              </a:spcBef>
              <a:defRPr/>
            </a:pPr>
            <a:r>
              <a:rPr lang="es-MX" sz="1500" dirty="0" smtClean="0">
                <a:latin typeface="Arial" pitchFamily="34" charset="0"/>
              </a:rPr>
              <a:t>La nueva Directiva no ha prohibido el uso de dispositivos de protección o el uso de monitores de seguridad. Ahora, los empleadores deben demostrar primero que es imposible cumplir con las disposiciones de la norma, o que el hacerlo crea un riesgo mayor.</a:t>
            </a:r>
          </a:p>
          <a:p>
            <a:pPr lvl="1" indent="-241300" eaLnBrk="1" hangingPunct="1">
              <a:spcBef>
                <a:spcPct val="0"/>
              </a:spcBef>
              <a:buFontTx/>
              <a:buChar char="•"/>
              <a:defRPr/>
            </a:pPr>
            <a:r>
              <a:rPr lang="es-MX" sz="1500" dirty="0" smtClean="0">
                <a:latin typeface="Arial" pitchFamily="34" charset="0"/>
              </a:rPr>
              <a:t>A continuación, pueden utilizar estos sistemas como parte de un plan de protección de caída escrito, específico para el proyecto y que cumple con los requisitos de 1926.502(k).</a:t>
            </a:r>
          </a:p>
          <a:p>
            <a:pPr eaLnBrk="1" hangingPunct="1">
              <a:spcBef>
                <a:spcPct val="0"/>
              </a:spcBef>
              <a:defRPr/>
            </a:pPr>
            <a:r>
              <a:rPr lang="es-MX" sz="1500" dirty="0" smtClean="0">
                <a:latin typeface="Arial" pitchFamily="34" charset="0"/>
              </a:rPr>
              <a:t>Sencillamente, todos los empleadores/patrones que trabajen en construcción residencial tienen ahora un camino limpio y claro cooperar con la ley.  </a:t>
            </a:r>
          </a:p>
          <a:p>
            <a:pPr eaLnBrk="1" hangingPunct="1">
              <a:spcBef>
                <a:spcPct val="0"/>
              </a:spcBef>
              <a:defRPr/>
            </a:pPr>
            <a:endParaRPr lang="en-US" dirty="0" smtClean="0"/>
          </a:p>
          <a:p>
            <a:pPr eaLnBrk="1" hangingPunct="1">
              <a:spcBef>
                <a:spcPct val="0"/>
              </a:spcBef>
              <a:defRPr/>
            </a:pPr>
            <a:r>
              <a:rPr lang="es-ES" dirty="0" smtClean="0"/>
              <a:t>Para techos de 50 pies o menos de ancho, Apéndice A, Sub-parte M, ofrece una guía no obligatoria que puede utilizarse para calcular el ancho de techos no convencionales. La siguiente diapositiva ofrece una mirada a este apéndice.</a:t>
            </a:r>
            <a:endParaRPr lang="en-US" dirty="0"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662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17FB25A-01A2-4F6F-B847-50AB0C600DCF}" type="slidenum">
              <a:rPr lang="en-US" smtClean="0"/>
              <a:pPr eaLnBrk="1" hangingPunct="1"/>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mtClean="0"/>
              <a:t>Use el libro de OSHA 29 CFR 1926, para mostrar a los alumnos la ubicación de la Apéndice dentro del libro y tome el tiempo para discutir 1 o 2 de las imágenes de ejemplo que se muestran en la diapositiva.</a:t>
            </a:r>
          </a:p>
          <a:p>
            <a:endParaRPr lang="en-US" smtClean="0"/>
          </a:p>
          <a:p>
            <a:r>
              <a:rPr lang="es-ES" smtClean="0"/>
              <a:t>Los ejemplos incluidos en la diapositiva son (de izquierda a derecha):</a:t>
            </a:r>
          </a:p>
          <a:p>
            <a:pPr lvl="1">
              <a:buFontTx/>
              <a:buChar char="•"/>
            </a:pPr>
            <a:r>
              <a:rPr lang="es-ES" smtClean="0"/>
              <a:t>Ejemplo B- techos rectangulares con inclinación</a:t>
            </a:r>
          </a:p>
          <a:p>
            <a:pPr lvl="1">
              <a:buFontTx/>
              <a:buChar char="•"/>
            </a:pPr>
            <a:r>
              <a:rPr lang="es-ES" smtClean="0"/>
              <a:t>Ejemplo D- aéreas separadas en techos no contiguos</a:t>
            </a:r>
          </a:p>
          <a:p>
            <a:pPr lvl="1">
              <a:buFontTx/>
              <a:buChar char="•"/>
            </a:pPr>
            <a:r>
              <a:rPr lang="es-ES" smtClean="0"/>
              <a:t>Ejemplo F- techos irregulares y no rectangulares</a:t>
            </a:r>
          </a:p>
        </p:txBody>
      </p:sp>
      <p:sp>
        <p:nvSpPr>
          <p:cNvPr id="4" name="Header Placeholder 3"/>
          <p:cNvSpPr>
            <a:spLocks noGrp="1"/>
          </p:cNvSpPr>
          <p:nvPr>
            <p:ph type="hdr" sz="quarter"/>
          </p:nvPr>
        </p:nvSpPr>
        <p:spPr/>
        <p:txBody>
          <a:bodyPr/>
          <a:lstStyle/>
          <a:p>
            <a:pPr>
              <a:defRPr/>
            </a:pPr>
            <a:r>
              <a:rPr lang="en-US"/>
              <a:t>Hispanic Contractors Association de SA    Fall Protection                   SH-22298-11-60-F-48</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smtClean="0"/>
              <a:t>SHORM Consulting</a:t>
            </a:r>
            <a:endParaRPr lang="en-US"/>
          </a:p>
        </p:txBody>
      </p:sp>
      <p:sp>
        <p:nvSpPr>
          <p:cNvPr id="26727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A14B2B-9ABB-4243-8A33-606D50DCE7CB}" type="slidenum">
              <a:rPr lang="en-US" smtClean="0"/>
              <a:pPr eaLnBrk="1" hangingPunct="1"/>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mtClean="0"/>
              <a:t>Los techos empinados tienen una pendiente superior a 4:12 (vertical a la horizontal).</a:t>
            </a:r>
            <a:endParaRPr lang="en-US" smtClean="0"/>
          </a:p>
          <a:p>
            <a:endParaRPr lang="es-ES" smtClean="0"/>
          </a:p>
          <a:p>
            <a:r>
              <a:rPr lang="es-ES" smtClean="0"/>
              <a:t>Cada empleado en un techo de inclinación alta con lados desprotegidos y bordes a 6 pies (1,8 m) o más por encima de los niveles inferiores deberá estar protegido de caídas usando sistemas de barandas con barandas de pie, sistemas de red de seguridad o un sistema personal de detención de caída.</a:t>
            </a:r>
          </a:p>
          <a:p>
            <a:endParaRPr lang="es-ES" smtClean="0"/>
          </a:p>
          <a:p>
            <a:r>
              <a:rPr lang="es-ES" smtClean="0"/>
              <a:t>El trabajo en techos de inclinación alta deben cumplir con las directivas de 1926.501(b)(11).</a:t>
            </a:r>
            <a:endParaRPr lang="en-US" smtClean="0"/>
          </a:p>
        </p:txBody>
      </p:sp>
      <p:sp>
        <p:nvSpPr>
          <p:cNvPr id="4" name="Header Placeholder 3"/>
          <p:cNvSpPr>
            <a:spLocks noGrp="1"/>
          </p:cNvSpPr>
          <p:nvPr>
            <p:ph type="hdr" sz="quarter"/>
          </p:nvPr>
        </p:nvSpPr>
        <p:spPr/>
        <p:txBody>
          <a:bodyPr/>
          <a:lstStyle/>
          <a:p>
            <a:pPr>
              <a:defRPr/>
            </a:pPr>
            <a:r>
              <a:rPr lang="en-US"/>
              <a:t>Hispanic Contractors Association de SA    Fall Protection                   SH-22298-11-60-F-48</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smtClean="0"/>
              <a:t>SHORM Consulting</a:t>
            </a:r>
            <a:endParaRPr lang="en-US"/>
          </a:p>
        </p:txBody>
      </p:sp>
      <p:sp>
        <p:nvSpPr>
          <p:cNvPr id="2682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0AEDDD3-66E3-4189-A855-0AE3D566EE0D}" type="slidenum">
              <a:rPr lang="en-US" smtClean="0"/>
              <a:pPr eaLnBrk="1" hangingPunct="1"/>
              <a:t>117</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Sistemas temporales de protección de caídas pueden incorporarse en estructuras de techo durante la reparación o sustitución de componentes del techo, como las laminas de asfalto  o las cerámicas de techo.</a:t>
            </a:r>
          </a:p>
          <a:p>
            <a:pPr eaLnBrk="1" hangingPunct="1">
              <a:spcBef>
                <a:spcPct val="0"/>
              </a:spcBef>
            </a:pPr>
            <a:endParaRPr lang="es-MX" smtClean="0"/>
          </a:p>
          <a:p>
            <a:pPr eaLnBrk="1" hangingPunct="1">
              <a:spcBef>
                <a:spcPct val="0"/>
              </a:spcBef>
            </a:pPr>
            <a:r>
              <a:rPr lang="es-ES" u="sng" smtClean="0"/>
              <a:t>Recordatorio a los alumnos: </a:t>
            </a:r>
            <a:r>
              <a:rPr lang="es-ES" b="1" u="sng" smtClean="0"/>
              <a:t>todo trabajo de techo necesita cumplir con:</a:t>
            </a:r>
          </a:p>
          <a:p>
            <a:pPr eaLnBrk="1" hangingPunct="1">
              <a:spcBef>
                <a:spcPct val="0"/>
              </a:spcBef>
            </a:pPr>
            <a:endParaRPr lang="en-US" b="1" u="sng" smtClean="0"/>
          </a:p>
          <a:p>
            <a:pPr lvl="1" eaLnBrk="1" hangingPunct="1">
              <a:spcBef>
                <a:spcPct val="0"/>
              </a:spcBef>
              <a:buFontTx/>
              <a:buChar char="•"/>
            </a:pPr>
            <a:r>
              <a:rPr lang="en-US" b="1" u="sng" smtClean="0"/>
              <a:t>1926.501(b)(10) para techos de inclinacion baja; y </a:t>
            </a:r>
          </a:p>
          <a:p>
            <a:pPr lvl="1" eaLnBrk="1" hangingPunct="1">
              <a:spcBef>
                <a:spcPct val="0"/>
              </a:spcBef>
              <a:buFontTx/>
              <a:buChar char="•"/>
            </a:pPr>
            <a:r>
              <a:rPr lang="en-US" b="1" u="sng" smtClean="0"/>
              <a:t>1926.501(b)(11) para techos de inclinacion o pendiente alta.</a:t>
            </a:r>
          </a:p>
          <a:p>
            <a:pPr eaLnBrk="1" hangingPunct="1">
              <a:spcBef>
                <a:spcPct val="0"/>
              </a:spcBef>
            </a:pPr>
            <a:endParaRPr lang="en-US" b="1" u="sng" smtClean="0"/>
          </a:p>
          <a:p>
            <a:pPr eaLnBrk="1" hangingPunct="1">
              <a:spcBef>
                <a:spcPct val="0"/>
              </a:spcBef>
            </a:pPr>
            <a:r>
              <a:rPr lang="es-ES" b="1" u="sng" smtClean="0"/>
              <a:t>Y todo trabajo de techo residencial necesita cumplir con</a:t>
            </a:r>
            <a:r>
              <a:rPr lang="en-US" b="1" u="sng" smtClean="0"/>
              <a:t> 1926.501(b)(13).</a:t>
            </a:r>
          </a:p>
          <a:p>
            <a:pPr eaLnBrk="1" hangingPunct="1">
              <a:spcBef>
                <a:spcPct val="0"/>
              </a:spcBef>
            </a:pPr>
            <a:endParaRPr lang="en-US" b="1" u="sng" smtClean="0"/>
          </a:p>
          <a:p>
            <a:pPr eaLnBrk="1" hangingPunct="1">
              <a:spcBef>
                <a:spcPct val="0"/>
              </a:spcBef>
            </a:pPr>
            <a:r>
              <a:rPr lang="en-US" b="1" smtClean="0"/>
              <a:t>VIDEO: HYPERLINK A OSHA’S VIDEOS ANIMADOS: CAIDAS DE ANDAMIOS</a:t>
            </a:r>
            <a:endParaRPr lang="en-US" smtClean="0"/>
          </a:p>
          <a:p>
            <a:pPr eaLnBrk="1" hangingPunct="1">
              <a:spcBef>
                <a:spcPct val="0"/>
              </a:spcBef>
            </a:pPr>
            <a:endParaRPr lang="en-US" b="1" u="sng" smtClean="0"/>
          </a:p>
          <a:p>
            <a:pPr eaLnBrk="1" hangingPunct="1">
              <a:spcBef>
                <a:spcPct val="0"/>
              </a:spcBef>
            </a:pPr>
            <a:endParaRPr lang="es-MX" b="1" smtClean="0"/>
          </a:p>
        </p:txBody>
      </p:sp>
      <p:sp>
        <p:nvSpPr>
          <p:cNvPr id="269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14FF792-0169-4851-9EED-702D95F85723}" type="slidenum">
              <a:rPr lang="en-US" smtClean="0"/>
              <a:pPr eaLnBrk="1" hangingPunct="1"/>
              <a:t>118</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Armaduras de Techo Manejo, Instalación y Amarre</a:t>
            </a:r>
          </a:p>
          <a:p>
            <a:pPr eaLnBrk="1" hangingPunct="1">
              <a:spcBef>
                <a:spcPct val="0"/>
              </a:spcBef>
            </a:pPr>
            <a:endParaRPr lang="es-MX" smtClean="0"/>
          </a:p>
          <a:p>
            <a:pPr eaLnBrk="1" hangingPunct="1">
              <a:spcBef>
                <a:spcPct val="0"/>
              </a:spcBef>
            </a:pPr>
            <a:r>
              <a:rPr lang="es-MX" smtClean="0"/>
              <a:t>(SPDC) son los más usados a la hora de proteger los empleados de caídas en la construcción de viviendas. Pero estos no son adecuados cuando los trabajadores comienzan a instalar las secciones de armazón de techo porque no hay un lugar estable para asegurar el ancla.</a:t>
            </a:r>
          </a:p>
          <a:p>
            <a:pPr eaLnBrk="1" hangingPunct="1">
              <a:spcBef>
                <a:spcPct val="0"/>
              </a:spcBef>
              <a:buFontTx/>
              <a:buChar char="•"/>
            </a:pPr>
            <a:r>
              <a:rPr lang="es-MX" smtClean="0"/>
              <a:t>Las armaduras están diseñadas para soportar el peso de arriba hacia abajo.</a:t>
            </a:r>
          </a:p>
          <a:p>
            <a:pPr eaLnBrk="1" hangingPunct="1">
              <a:spcBef>
                <a:spcPct val="0"/>
              </a:spcBef>
              <a:buFontTx/>
              <a:buChar char="•"/>
            </a:pPr>
            <a:r>
              <a:rPr lang="es-MX" smtClean="0"/>
              <a:t>Hasta que la armadura no esta apuntalada y amarrada estas son débiles y se pueden virar hacia un lado y caer (están sujetas a fuerzas laterales) como puede ocurrir cuando un sistema de protección de caída es montado en el armazón y este se lleva todo el peso de un trabajador con la caída.</a:t>
            </a:r>
          </a:p>
          <a:p>
            <a:pPr eaLnBrk="1" hangingPunct="1">
              <a:spcBef>
                <a:spcPct val="0"/>
              </a:spcBef>
              <a:buFontTx/>
              <a:buChar char="•"/>
            </a:pPr>
            <a:r>
              <a:rPr lang="es-MX" smtClean="0"/>
              <a:t>Ningún anclaje con un solo punto de amarre a un solo armazón, podrá proteger al empleado de caídas durante la instalación de armaduras.</a:t>
            </a:r>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6FDC81-266C-4D26-BDA0-AFD95AB33B75}" type="slidenum">
              <a:rPr lang="en-US" smtClean="0"/>
              <a:pPr eaLnBrk="1" hangingPunct="1"/>
              <a:t>119</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Continúe con los diferentes tipos de situaciones en las cuales se necesite protección de caídas. </a:t>
            </a:r>
          </a:p>
          <a:p>
            <a:pPr eaLnBrk="1" hangingPunct="1">
              <a:spcBef>
                <a:spcPct val="0"/>
              </a:spcBef>
              <a:buFontTx/>
              <a:buChar char="•"/>
            </a:pPr>
            <a:r>
              <a:rPr lang="es-MX" smtClean="0"/>
              <a:t>Importante mencionar en este momento la distancia requerida de 6 pies para tener protección de caídas. El trabajador necesita protección de posibles caídas.</a:t>
            </a:r>
          </a:p>
          <a:p>
            <a:pPr eaLnBrk="1" hangingPunct="1">
              <a:spcBef>
                <a:spcPct val="0"/>
              </a:spcBef>
              <a:buFontTx/>
              <a:buChar char="•"/>
            </a:pPr>
            <a:r>
              <a:rPr lang="es-MX" smtClean="0"/>
              <a:t>Pregunte a la clase si encuentran algo en las fotos que no esta bien.</a:t>
            </a: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C74AEEF-2F0A-4F81-AD45-3F09046C12E6}" type="slidenum">
              <a:rPr lang="en-US" smtClean="0"/>
              <a:pPr eaLnBrk="1" hangingPunct="1"/>
              <a:t>12</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mtClean="0"/>
              <a:t>Techeros instalando arcos y soportes sin Protección de Caída</a:t>
            </a:r>
          </a:p>
        </p:txBody>
      </p:sp>
      <p:sp>
        <p:nvSpPr>
          <p:cNvPr id="4" name="Header Placeholder 3"/>
          <p:cNvSpPr>
            <a:spLocks noGrp="1"/>
          </p:cNvSpPr>
          <p:nvPr>
            <p:ph type="hdr" sz="quarter"/>
          </p:nvPr>
        </p:nvSpPr>
        <p:spPr/>
        <p:txBody>
          <a:bodyPr/>
          <a:lstStyle/>
          <a:p>
            <a:pPr>
              <a:defRPr/>
            </a:pPr>
            <a:r>
              <a:rPr lang="en-US" smtClean="0"/>
              <a:t>Hispanic Contractors Association de SA    </a:t>
            </a:r>
          </a:p>
          <a:p>
            <a:pPr>
              <a:defRPr/>
            </a:pPr>
            <a:r>
              <a:rPr lang="en-US" smtClean="0"/>
              <a:t>Fall Protection                   SH-22298-11-60-F-48</a:t>
            </a:r>
            <a:endParaRPr lang="en-US"/>
          </a:p>
        </p:txBody>
      </p:sp>
      <p:sp>
        <p:nvSpPr>
          <p:cNvPr id="5" name="Date Placeholder 4"/>
          <p:cNvSpPr>
            <a:spLocks noGrp="1"/>
          </p:cNvSpPr>
          <p:nvPr>
            <p:ph type="dt" sz="quarter" idx="1"/>
          </p:nvPr>
        </p:nvSpPr>
        <p:spPr/>
        <p:txBody>
          <a:bodyPr/>
          <a:lstStyle/>
          <a:p>
            <a:pPr>
              <a:defRPr/>
            </a:pPr>
            <a:r>
              <a:rPr lang="en-US" smtClean="0"/>
              <a:t>Spanish Curriculum</a:t>
            </a:r>
            <a:endParaRPr lang="en-US"/>
          </a:p>
        </p:txBody>
      </p:sp>
      <p:sp>
        <p:nvSpPr>
          <p:cNvPr id="6" name="Footer Placeholder 5"/>
          <p:cNvSpPr>
            <a:spLocks noGrp="1"/>
          </p:cNvSpPr>
          <p:nvPr>
            <p:ph type="ftr" sz="quarter" idx="4"/>
          </p:nvPr>
        </p:nvSpPr>
        <p:spPr/>
        <p:txBody>
          <a:bodyPr/>
          <a:lstStyle/>
          <a:p>
            <a:pPr>
              <a:defRPr/>
            </a:pPr>
            <a:r>
              <a:rPr lang="en-US" smtClean="0"/>
              <a:t>SHORM Consulting</a:t>
            </a:r>
            <a:endParaRPr lang="en-US"/>
          </a:p>
        </p:txBody>
      </p:sp>
      <p:sp>
        <p:nvSpPr>
          <p:cNvPr id="27136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DCEA62-F148-46C0-96BD-99013D725E86}" type="slidenum">
              <a:rPr lang="en-US" smtClean="0"/>
              <a:pPr eaLnBrk="1" hangingPunct="1"/>
              <a:t>120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Truss Collapse:</a:t>
            </a:r>
          </a:p>
          <a:p>
            <a:pPr eaLnBrk="1" hangingPunct="1"/>
            <a:r>
              <a:rPr lang="en-US" smtClean="0"/>
              <a:t>If a worker falls while using a single truss as an anchor point, the whole truss assembly can collapse.</a:t>
            </a:r>
          </a:p>
          <a:p>
            <a:pPr eaLnBrk="1" hangingPunct="1"/>
            <a:r>
              <a:rPr lang="en-US" smtClean="0"/>
              <a:t>Such a structural failure puts workers’ lives and entire buildings at risk.</a:t>
            </a:r>
          </a:p>
          <a:p>
            <a:pPr eaLnBrk="1" hangingPunct="1">
              <a:spcBef>
                <a:spcPct val="0"/>
              </a:spcBef>
            </a:pPr>
            <a:endParaRPr lang="en-US" smtClean="0"/>
          </a:p>
        </p:txBody>
      </p:sp>
      <p:sp>
        <p:nvSpPr>
          <p:cNvPr id="272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B56ABF0-26DC-4022-A611-F0E68898B390}" type="slidenum">
              <a:rPr lang="en-US" smtClean="0"/>
              <a:pPr eaLnBrk="1" hangingPunct="1"/>
              <a:t>121</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marL="241653" indent="-241653" eaLnBrk="1" fontAlgn="auto" hangingPunct="1">
              <a:spcBef>
                <a:spcPts val="0"/>
              </a:spcBef>
              <a:spcAft>
                <a:spcPts val="0"/>
              </a:spcAft>
              <a:buFont typeface="+mj-lt"/>
              <a:buNone/>
              <a:defRPr/>
            </a:pPr>
            <a:r>
              <a:rPr lang="es-MX" sz="1500" b="1" dirty="0" smtClean="0"/>
              <a:t>Para reducir el riesgo:</a:t>
            </a:r>
          </a:p>
          <a:p>
            <a:pPr marL="241653" indent="-241653" eaLnBrk="1" fontAlgn="auto" hangingPunct="1">
              <a:spcBef>
                <a:spcPts val="0"/>
              </a:spcBef>
              <a:spcAft>
                <a:spcPts val="0"/>
              </a:spcAft>
              <a:buFont typeface="+mj-lt"/>
              <a:buNone/>
              <a:defRPr/>
            </a:pPr>
            <a:endParaRPr lang="es-MX" sz="1500" b="1" dirty="0" smtClean="0"/>
          </a:p>
          <a:p>
            <a:pPr marL="241653" indent="-241653" eaLnBrk="1" fontAlgn="auto" hangingPunct="1">
              <a:spcBef>
                <a:spcPts val="0"/>
              </a:spcBef>
              <a:spcAft>
                <a:spcPts val="0"/>
              </a:spcAft>
              <a:buFont typeface="+mj-lt"/>
              <a:buAutoNum type="arabicPeriod"/>
              <a:defRPr/>
            </a:pPr>
            <a:r>
              <a:rPr lang="es-MX" sz="1500" b="1" dirty="0" smtClean="0"/>
              <a:t>Montaje en tierra: </a:t>
            </a:r>
            <a:r>
              <a:rPr lang="es-MX" sz="1500" dirty="0" smtClean="0"/>
              <a:t>conecte la sección de estructuras sobre el terreno</a:t>
            </a:r>
          </a:p>
          <a:p>
            <a:pPr marL="241653" indent="-241653" eaLnBrk="1" fontAlgn="auto" hangingPunct="1">
              <a:spcBef>
                <a:spcPts val="0"/>
              </a:spcBef>
              <a:spcAft>
                <a:spcPts val="0"/>
              </a:spcAft>
              <a:buFont typeface="+mj-lt"/>
              <a:buAutoNum type="arabicPeriod"/>
              <a:defRPr/>
            </a:pPr>
            <a:r>
              <a:rPr lang="es-MX" sz="1500" b="1" dirty="0" smtClean="0"/>
              <a:t>Plataformas: </a:t>
            </a:r>
            <a:r>
              <a:rPr lang="es-MX" sz="1500" dirty="0" smtClean="0"/>
              <a:t>proveer una plataforma estable y elevada para que los trabajadores pueden operar. Los trabajadores deben seguir todos los procedimientos de seguridad y realizar todas las operaciones desde dentro de la canasta de la plataforma.</a:t>
            </a:r>
          </a:p>
          <a:p>
            <a:pPr marL="241653" indent="-241653" eaLnBrk="1" fontAlgn="auto" hangingPunct="1">
              <a:spcBef>
                <a:spcPts val="0"/>
              </a:spcBef>
              <a:spcAft>
                <a:spcPts val="0"/>
              </a:spcAft>
              <a:buFont typeface="+mj-lt"/>
              <a:buAutoNum type="arabicPeriod"/>
              <a:defRPr/>
            </a:pPr>
            <a:r>
              <a:rPr lang="es-MX" sz="1500" b="1" dirty="0" smtClean="0"/>
              <a:t>Andamios: </a:t>
            </a:r>
            <a:r>
              <a:rPr lang="es-MX" sz="1500" dirty="0" smtClean="0"/>
              <a:t>Cuando se construyen y utilizan adecuadamente, los andamios internos y externos pueden proporcionar protección adecuada para las tareas de manejo de armaduras. Por ejemplo, un andamio de soporte colocado en el interior o fuera de un edificio provee una superficie estable para caminar y trabajar.</a:t>
            </a:r>
          </a:p>
          <a:p>
            <a:pPr marL="241653" indent="-241653" eaLnBrk="1" fontAlgn="auto" hangingPunct="1">
              <a:spcBef>
                <a:spcPts val="0"/>
              </a:spcBef>
              <a:spcAft>
                <a:spcPts val="0"/>
              </a:spcAft>
              <a:buFont typeface="+mj-lt"/>
              <a:buAutoNum type="arabicPeriod"/>
              <a:defRPr/>
            </a:pPr>
            <a:r>
              <a:rPr lang="es-MX" sz="1500" b="1" dirty="0" smtClean="0"/>
              <a:t>Escaleras: </a:t>
            </a:r>
            <a:r>
              <a:rPr lang="es-MX" sz="1500" dirty="0" smtClean="0"/>
              <a:t>Para ciertos trabajos de fijación de armaduras, una escalera de plataforma puede proporcionar una plataforma de trabajo estable para los trabajadores.</a:t>
            </a:r>
          </a:p>
          <a:p>
            <a:pPr marL="241653" indent="-241653" eaLnBrk="1" fontAlgn="auto" hangingPunct="1">
              <a:spcBef>
                <a:spcPts val="0"/>
              </a:spcBef>
              <a:spcAft>
                <a:spcPts val="0"/>
              </a:spcAft>
              <a:buFont typeface="+mj-lt"/>
              <a:buAutoNum type="arabicPeriod"/>
              <a:defRPr/>
            </a:pPr>
            <a:r>
              <a:rPr lang="es-MX" sz="1500" b="1" dirty="0" smtClean="0"/>
              <a:t>Espaciador: </a:t>
            </a:r>
            <a:r>
              <a:rPr lang="es-MX" sz="1500" dirty="0" smtClean="0"/>
              <a:t>Un instrumento de ingeniería, cuando se instala en conformidad con las instrucciones del fabricante, distribuye la fuerza de caída sobre varias armaduras. La armadura de techo no necesita ser amarrada para utilizar el espaciador. Estos dispositivos de ingeniería son reutilizables y se pueden instalar, remover y reinstalar rápidamente.</a:t>
            </a:r>
          </a:p>
          <a:p>
            <a:pPr marL="241653" indent="-241653" eaLnBrk="1" fontAlgn="auto" hangingPunct="1">
              <a:spcBef>
                <a:spcPts val="0"/>
              </a:spcBef>
              <a:spcAft>
                <a:spcPts val="0"/>
              </a:spcAft>
              <a:buFont typeface="+mj-lt"/>
              <a:buNone/>
              <a:defRPr/>
            </a:pPr>
            <a:r>
              <a:rPr lang="es-MX" sz="1500" b="1" i="1" dirty="0" smtClean="0"/>
              <a:t>Una persona cualificada debe decidir si el espaciador es apto para su uso como un ancla.</a:t>
            </a:r>
            <a:endParaRPr lang="es-MX" sz="1500" dirty="0" smtClean="0"/>
          </a:p>
          <a:p>
            <a:pPr marL="241653" indent="-241653" eaLnBrk="1" fontAlgn="auto" hangingPunct="1">
              <a:spcBef>
                <a:spcPts val="0"/>
              </a:spcBef>
              <a:spcAft>
                <a:spcPts val="0"/>
              </a:spcAft>
              <a:buFont typeface="+mj-lt"/>
              <a:buAutoNum type="arabicPeriod"/>
              <a:defRPr/>
            </a:pPr>
            <a:endParaRPr lang="en-US" b="1" dirty="0" smtClean="0"/>
          </a:p>
          <a:p>
            <a:pPr eaLnBrk="1" fontAlgn="auto" hangingPunct="1">
              <a:spcBef>
                <a:spcPts val="0"/>
              </a:spcBef>
              <a:spcAft>
                <a:spcPts val="0"/>
              </a:spcAft>
              <a:defRPr/>
            </a:pPr>
            <a:endParaRPr lang="en-US" dirty="0" smtClean="0"/>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B28882-81E9-4B62-9EC9-1CBA59414656}" type="slidenum">
              <a:rPr lang="en-US" smtClean="0"/>
              <a:pPr eaLnBrk="1" hangingPunct="1"/>
              <a:t>122</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s-MX" dirty="0" smtClean="0"/>
              <a:t>Tipos diferentes de anclajes que pueden utilizarse después de haber amarrado y asegurado la sección de armaduras:</a:t>
            </a:r>
          </a:p>
          <a:p>
            <a:pPr marL="241653" indent="-241653" eaLnBrk="1" fontAlgn="auto" hangingPunct="1">
              <a:spcBef>
                <a:spcPts val="0"/>
              </a:spcBef>
              <a:spcAft>
                <a:spcPts val="0"/>
              </a:spcAft>
              <a:buFont typeface="Arial" pitchFamily="34" charset="0"/>
              <a:buChar char="•"/>
              <a:defRPr/>
            </a:pPr>
            <a:r>
              <a:rPr lang="es-MX" dirty="0" smtClean="0"/>
              <a:t>Anclaje de pico o tope</a:t>
            </a:r>
          </a:p>
          <a:p>
            <a:pPr marL="241653" indent="-241653" eaLnBrk="1" fontAlgn="auto" hangingPunct="1">
              <a:spcBef>
                <a:spcPts val="0"/>
              </a:spcBef>
              <a:spcAft>
                <a:spcPts val="0"/>
              </a:spcAft>
              <a:buFont typeface="Arial" pitchFamily="34" charset="0"/>
              <a:buChar char="•"/>
              <a:defRPr/>
            </a:pPr>
            <a:r>
              <a:rPr lang="es-MX" dirty="0" smtClean="0"/>
              <a:t>Anclaje de amarra</a:t>
            </a:r>
          </a:p>
          <a:p>
            <a:pPr marL="241653" indent="-241653" eaLnBrk="1" fontAlgn="auto" hangingPunct="1">
              <a:spcBef>
                <a:spcPts val="0"/>
              </a:spcBef>
              <a:spcAft>
                <a:spcPts val="0"/>
              </a:spcAft>
              <a:buFont typeface="Arial" pitchFamily="34" charset="0"/>
              <a:buChar char="•"/>
              <a:defRPr/>
            </a:pPr>
            <a:r>
              <a:rPr lang="es-MX" dirty="0" smtClean="0"/>
              <a:t>Anclaje de tornillo</a:t>
            </a:r>
          </a:p>
          <a:p>
            <a:pPr marL="241653" indent="-241653" eaLnBrk="1" fontAlgn="auto" hangingPunct="1">
              <a:spcBef>
                <a:spcPts val="0"/>
              </a:spcBef>
              <a:spcAft>
                <a:spcPts val="0"/>
              </a:spcAft>
              <a:buFont typeface="Arial" pitchFamily="34" charset="0"/>
              <a:buChar char="•"/>
              <a:defRPr/>
            </a:pPr>
            <a:endParaRPr lang="es-MX" dirty="0" smtClean="0"/>
          </a:p>
          <a:p>
            <a:pPr marL="241653" indent="-241653" eaLnBrk="1" fontAlgn="auto" hangingPunct="1">
              <a:spcBef>
                <a:spcPts val="0"/>
              </a:spcBef>
              <a:spcAft>
                <a:spcPts val="0"/>
              </a:spcAft>
              <a:buFont typeface="Arial" pitchFamily="34" charset="0"/>
              <a:buChar char="•"/>
              <a:defRPr/>
            </a:pPr>
            <a:r>
              <a:rPr lang="es-MX" dirty="0" smtClean="0"/>
              <a:t>Discuta como funciona cada uno</a:t>
            </a:r>
          </a:p>
        </p:txBody>
      </p:sp>
      <p:sp>
        <p:nvSpPr>
          <p:cNvPr id="274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419250-778E-455A-A95E-3EB131BB11B9}" type="slidenum">
              <a:rPr lang="en-US" smtClean="0"/>
              <a:pPr eaLnBrk="1" hangingPunct="1"/>
              <a:t>123</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smtClean="0"/>
              <a:t>Algunos anclajes pueden dejarse permanentemente para futuro acceso al techo</a:t>
            </a:r>
            <a:endParaRPr lang="en-US" smtClean="0"/>
          </a:p>
          <a:p>
            <a:pPr eaLnBrk="1" hangingPunct="1"/>
            <a:endParaRPr lang="en-US" smtClean="0"/>
          </a:p>
          <a:p>
            <a:pPr eaLnBrk="1" hangingPunct="1"/>
            <a:endParaRPr lang="en-US" smtClean="0"/>
          </a:p>
        </p:txBody>
      </p:sp>
      <p:sp>
        <p:nvSpPr>
          <p:cNvPr id="275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5E41CA7-C816-4CB2-9F4B-605225493A14}" type="slidenum">
              <a:rPr lang="en-US" smtClean="0"/>
              <a:pPr eaLnBrk="1" hangingPunct="1"/>
              <a:t>124</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991FB6-DA10-4D42-A765-4EE185D2FB04}" type="slidenum">
              <a:rPr lang="en-US" smtClean="0"/>
              <a:pPr eaLnBrk="1" hangingPunct="1"/>
              <a:t>125</a:t>
            </a:fld>
            <a:endParaRPr lang="en-US" smtClean="0"/>
          </a:p>
        </p:txBody>
      </p:sp>
      <p:sp>
        <p:nvSpPr>
          <p:cNvPr id="2764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Esperemos que hayamos ensenado varias formas en que los trabajadores pueden protegerse mientras están expuestos a posibles riesgos de caída.</a:t>
            </a:r>
          </a:p>
          <a:p>
            <a:pPr eaLnBrk="1" hangingPunct="1">
              <a:spcBef>
                <a:spcPct val="0"/>
              </a:spcBef>
            </a:pPr>
            <a:endParaRPr lang="es-MX" smtClean="0">
              <a:latin typeface="Arial" pitchFamily="34" charset="0"/>
            </a:endParaRPr>
          </a:p>
          <a:p>
            <a:pPr algn="just" eaLnBrk="1" hangingPunct="1">
              <a:lnSpc>
                <a:spcPct val="90000"/>
              </a:lnSpc>
            </a:pPr>
            <a:r>
              <a:rPr lang="es-MX" smtClean="0"/>
              <a:t>Si un empleador puede demostrar que el uso de protección de caída convencional es inadecuado o presenta un peligro mayor, el empleador deberá desarrollar e implementar un plan de protección de caída que cumpla con 1926.502(k).</a:t>
            </a:r>
          </a:p>
          <a:p>
            <a:pPr algn="just" eaLnBrk="1" hangingPunct="1">
              <a:lnSpc>
                <a:spcPct val="90000"/>
              </a:lnSpc>
            </a:pPr>
            <a:endParaRPr lang="es-MX" smtClean="0"/>
          </a:p>
          <a:p>
            <a:pPr algn="just" eaLnBrk="1" hangingPunct="1">
              <a:lnSpc>
                <a:spcPct val="90000"/>
              </a:lnSpc>
            </a:pPr>
            <a:r>
              <a:rPr lang="es-MX" smtClean="0"/>
              <a:t>El empleador tiene la responsabilidad de probar que es apropiado implementar un plan de protección de la caída para una situación de trabajo particular.</a:t>
            </a:r>
          </a:p>
          <a:p>
            <a:pPr algn="just" eaLnBrk="1" hangingPunct="1">
              <a:lnSpc>
                <a:spcPct val="90000"/>
              </a:lnSpc>
            </a:pPr>
            <a:endParaRPr lang="es-MX"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Discutir lo que hace que una persona sea "calificada".</a:t>
            </a:r>
          </a:p>
          <a:p>
            <a:pPr eaLnBrk="1" hangingPunct="1">
              <a:spcBef>
                <a:spcPct val="0"/>
              </a:spcBef>
            </a:pPr>
            <a:endParaRPr lang="es-MX" smtClean="0"/>
          </a:p>
          <a:p>
            <a:pPr eaLnBrk="1" hangingPunct="1">
              <a:spcBef>
                <a:spcPct val="0"/>
              </a:spcBef>
            </a:pPr>
            <a:r>
              <a:rPr lang="es-MX" i="1" smtClean="0"/>
              <a:t>“Calificado", significa que, por la posesión de un diploma reconocido, certificado o prestigio profesional que por amplios conocimientos, formación y experiencia, ha demostrado su capacidad para resolver o solucionar problemas relacionados con el tema, el trabajo o el proyecto con éxito.</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775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5DDAA4-33D1-49F6-9C7A-F991514B458E}" type="slidenum">
              <a:rPr lang="en-US" smtClean="0"/>
              <a:pPr eaLnBrk="1" hangingPunct="1"/>
              <a:t>126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El Plan de prevención de caídas debe incluir las zonas de acceso controlado.</a:t>
            </a: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785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E9195D-D35E-4D3D-88C2-37B8FFDA3D26}" type="slidenum">
              <a:rPr lang="en-US" smtClean="0"/>
              <a:pPr eaLnBrk="1" hangingPunct="1"/>
              <a:t>127</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Si se ocurre una caída, haga un análisis de causa y conduzca una investigación a raíz del accidente.  </a:t>
            </a:r>
          </a:p>
          <a:p>
            <a:pPr eaLnBrk="1" hangingPunct="1">
              <a:spcBef>
                <a:spcPct val="0"/>
              </a:spcBef>
            </a:pPr>
            <a:endParaRPr lang="es-MX" smtClean="0"/>
          </a:p>
          <a:p>
            <a:pPr eaLnBrk="1" hangingPunct="1">
              <a:spcBef>
                <a:spcPct val="0"/>
              </a:spcBef>
            </a:pPr>
            <a:r>
              <a:rPr lang="es-MX" smtClean="0"/>
              <a:t>si es necesario, modifique el plan de protección.</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795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E2DBDE-A54A-42FF-9D99-C7C7D0061D42}" type="slidenum">
              <a:rPr lang="en-US" smtClean="0"/>
              <a:pPr eaLnBrk="1" hangingPunct="1"/>
              <a:t>128</a:t>
            </a:fld>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0B0BA65-0540-412E-8C0F-B0F562883F97}" type="slidenum">
              <a:rPr lang="en-US" smtClean="0"/>
              <a:pPr eaLnBrk="1" hangingPunct="1"/>
              <a:t>129</a:t>
            </a:fld>
            <a:endParaRPr lang="en-US" smtClean="0"/>
          </a:p>
        </p:txBody>
      </p:sp>
      <p:sp>
        <p:nvSpPr>
          <p:cNvPr id="28057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8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OSHA incluye el Apéndice E de la  Subparte M para mostrar a los empleadores y a los empleados lo que sería un plan de protección de caídas.</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Mencione los otros tipos de peligros que se pueden encontrar durante actividades de construcción.  </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64509D-8162-4AC2-B970-01EF04A5C03F}" type="slidenum">
              <a:rPr lang="en-US" smtClean="0"/>
              <a:pPr eaLnBrk="1" hangingPunct="1"/>
              <a:t>13</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De que sirve tener un plan de protección de caídas si no incluye un plan de rescate en caso de que alguien se caiga.</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81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8433689-A2D7-46C1-8829-FC4B746BA85D}" type="slidenum">
              <a:rPr lang="en-US" smtClean="0"/>
              <a:pPr eaLnBrk="1" hangingPunct="1"/>
              <a:t>130</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Explicar qué es un ancla de rescate.</a:t>
            </a:r>
          </a:p>
          <a:p>
            <a:pPr eaLnBrk="1" hangingPunct="1">
              <a:spcBef>
                <a:spcPct val="0"/>
              </a:spcBef>
            </a:pPr>
            <a:endParaRPr lang="es-MX" smtClean="0"/>
          </a:p>
          <a:p>
            <a:pPr eaLnBrk="1" hangingPunct="1">
              <a:spcBef>
                <a:spcPct val="0"/>
              </a:spcBef>
            </a:pPr>
            <a:r>
              <a:rPr lang="es-MX" smtClean="0"/>
              <a:t>Explicar qué es un rescate propio.  Mostrar artículos a los estudiantes. Y cómo utilizarlo.</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8263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D44C1D0-8F00-4C5D-9D0A-2E6369A0CCEC}" type="slidenum">
              <a:rPr lang="en-US" smtClean="0"/>
              <a:pPr eaLnBrk="1" hangingPunct="1"/>
              <a:t>131</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Discuta</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8365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7D00EBF-AD7B-4D8F-B10E-487368894AAE}" type="slidenum">
              <a:rPr lang="en-US" smtClean="0"/>
              <a:pPr eaLnBrk="1" hangingPunct="1"/>
              <a:t>132</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Estos trabajador está vivo porque habia un plan de rescate establecido. ANTES DE CAERSE!</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8467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8054536-E752-4ECA-9CAC-9AC7C32D588E}" type="slidenum">
              <a:rPr lang="en-US" smtClean="0"/>
              <a:pPr eaLnBrk="1" hangingPunct="1"/>
              <a:t>133</a:t>
            </a:fld>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TRABAJADOR SE HA CAÍDO Y ESTA COLGADO DE SU ARNES.  LA CIRCULACIÓN COMIENZA A AFECTARSE</a:t>
            </a: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8570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7DA28E-E266-40D3-A7CF-54569157D167}" type="slidenum">
              <a:rPr lang="en-US" smtClean="0"/>
              <a:pPr eaLnBrk="1" hangingPunct="1"/>
              <a:t>134</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UNA CANASTA ESTA SIENDO DIRIGIDA PARA RESCATAR AL EMPLEADO</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8672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4B48827-F349-45B5-A772-2AE2FB4A7B40}" type="slidenum">
              <a:rPr lang="en-US" smtClean="0"/>
              <a:pPr eaLnBrk="1" hangingPunct="1"/>
              <a:t>135</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EMPLEADO SE METE EN LA CESTA.  UNA VEZ EN LA CESTA LA CUERDA DE SEGURIDAD PUEDE LIBERARSE DEL ANCLAJE.</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8775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D1C072-7078-4299-9EA9-4E68E75D2906}" type="slidenum">
              <a:rPr lang="en-US" smtClean="0"/>
              <a:pPr eaLnBrk="1" hangingPunct="1"/>
              <a:t>136</a:t>
            </a:fld>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PUEDE CELEBRAR SU RENACIMIENTO</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887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4A6E60B-8A06-4FE3-80E5-6ABC5566CBAD}" type="slidenum">
              <a:rPr lang="en-US" smtClean="0"/>
              <a:pPr eaLnBrk="1" hangingPunct="1"/>
              <a:t>137</a:t>
            </a:fld>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5923C0-06FA-4855-8916-17828D7476BE}" type="slidenum">
              <a:rPr lang="en-US" smtClean="0"/>
              <a:pPr eaLnBrk="1" hangingPunct="1"/>
              <a:t>138</a:t>
            </a:fld>
            <a:endParaRPr lang="en-US" smtClean="0"/>
          </a:p>
        </p:txBody>
      </p:sp>
      <p:sp>
        <p:nvSpPr>
          <p:cNvPr id="28979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4" name="Rectangle 3"/>
          <p:cNvSpPr>
            <a:spLocks noGrp="1" noChangeArrowheads="1"/>
          </p:cNvSpPr>
          <p:nvPr>
            <p:ph type="body" idx="1"/>
          </p:nvPr>
        </p:nvSpPr>
        <p:spPr bwMode="auto">
          <a:xfrm>
            <a:off x="0" y="4406900"/>
            <a:ext cx="6989763" cy="4559300"/>
          </a:xfrm>
        </p:spPr>
        <p:txBody>
          <a:bodyPr wrap="square" numCol="1" anchor="t" anchorCtr="0" compatLnSpc="1">
            <a:prstTxWarp prst="textNoShape">
              <a:avLst/>
            </a:prstTxWarp>
            <a:normAutofit fontScale="92500" lnSpcReduction="20000"/>
          </a:bodyPr>
          <a:lstStyle/>
          <a:p>
            <a:pPr eaLnBrk="1" hangingPunct="1">
              <a:lnSpc>
                <a:spcPct val="90000"/>
              </a:lnSpc>
              <a:spcBef>
                <a:spcPct val="0"/>
              </a:spcBef>
              <a:defRPr/>
            </a:pPr>
            <a:r>
              <a:rPr lang="es-MX" sz="1500" b="1" dirty="0" smtClean="0">
                <a:latin typeface="Arial" pitchFamily="34" charset="0"/>
              </a:rPr>
              <a:t>¿Cómo debo ser entrenado?</a:t>
            </a:r>
          </a:p>
          <a:p>
            <a:pPr eaLnBrk="1" hangingPunct="1">
              <a:lnSpc>
                <a:spcPct val="90000"/>
              </a:lnSpc>
              <a:spcBef>
                <a:spcPct val="0"/>
              </a:spcBef>
              <a:defRPr/>
            </a:pPr>
            <a:r>
              <a:rPr lang="es-MX" sz="1500" dirty="0" smtClean="0">
                <a:latin typeface="Arial" pitchFamily="34" charset="0"/>
              </a:rPr>
              <a:t>Debe proporcionar entrenamiento a cada empleado que pueda verse expuesto a riesgos de caídas.  En construcción, esto implicará la mayoría de los empleados. El entrenamiento por una persona competente debe habilitar a cada empleado a reconocer los peligros de caídas y capacitar a los empleados en los procedimientos que deben seguirse para minimizar estos riesgos.</a:t>
            </a:r>
          </a:p>
          <a:p>
            <a:pPr eaLnBrk="1" hangingPunct="1">
              <a:lnSpc>
                <a:spcPct val="90000"/>
              </a:lnSpc>
              <a:spcBef>
                <a:spcPct val="0"/>
              </a:spcBef>
              <a:defRPr/>
            </a:pPr>
            <a:r>
              <a:rPr lang="es-MX" sz="1500" dirty="0" smtClean="0">
                <a:latin typeface="Arial" pitchFamily="34" charset="0"/>
              </a:rPr>
              <a:t>Debe incluir la formación:</a:t>
            </a:r>
          </a:p>
          <a:p>
            <a:pPr lvl="2" eaLnBrk="1" hangingPunct="1">
              <a:lnSpc>
                <a:spcPct val="90000"/>
              </a:lnSpc>
              <a:spcBef>
                <a:spcPct val="0"/>
              </a:spcBef>
              <a:buFont typeface="Wingdings" pitchFamily="2" charset="2"/>
              <a:buChar char="§"/>
              <a:defRPr/>
            </a:pPr>
            <a:r>
              <a:rPr lang="es-MX" sz="1500" dirty="0" smtClean="0">
                <a:latin typeface="Arial" pitchFamily="34" charset="0"/>
              </a:rPr>
              <a:t>  La naturaleza de los riesgos de caída en el área de trabajo;</a:t>
            </a:r>
          </a:p>
          <a:p>
            <a:pPr lvl="2" eaLnBrk="1" hangingPunct="1">
              <a:lnSpc>
                <a:spcPct val="90000"/>
              </a:lnSpc>
              <a:spcBef>
                <a:spcPct val="0"/>
              </a:spcBef>
              <a:buFont typeface="Wingdings" pitchFamily="2" charset="2"/>
              <a:buChar char="§"/>
              <a:defRPr/>
            </a:pPr>
            <a:r>
              <a:rPr lang="es-MX" sz="1500" dirty="0" smtClean="0">
                <a:latin typeface="Arial" pitchFamily="34" charset="0"/>
              </a:rPr>
              <a:t>  Los procedimientos correctos para erigir, mantener, desmontar y inspeccionar los sistemas de protección de caída a utilizarse;</a:t>
            </a:r>
          </a:p>
          <a:p>
            <a:pPr lvl="2" eaLnBrk="1" hangingPunct="1">
              <a:lnSpc>
                <a:spcPct val="90000"/>
              </a:lnSpc>
              <a:spcBef>
                <a:spcPct val="0"/>
              </a:spcBef>
              <a:buFont typeface="Wingdings" pitchFamily="2" charset="2"/>
              <a:buChar char="§"/>
              <a:defRPr/>
            </a:pPr>
            <a:r>
              <a:rPr lang="es-MX" sz="1500" dirty="0" smtClean="0">
                <a:latin typeface="Arial" pitchFamily="34" charset="0"/>
              </a:rPr>
              <a:t>  La utilización y el funcionamiento de los sistemas de barandas, los sistemas personales de detención, sistemas de red de seguridad, sistemas de línea de alerta, sistemas de control de seguridad, zonas de acceso controlado y otra protección;</a:t>
            </a:r>
          </a:p>
          <a:p>
            <a:pPr lvl="2" eaLnBrk="1" hangingPunct="1">
              <a:lnSpc>
                <a:spcPct val="90000"/>
              </a:lnSpc>
              <a:spcBef>
                <a:spcPct val="0"/>
              </a:spcBef>
              <a:buFont typeface="Wingdings" pitchFamily="2" charset="2"/>
              <a:buChar char="§"/>
              <a:defRPr/>
            </a:pPr>
            <a:r>
              <a:rPr lang="es-MX" sz="1500" dirty="0" smtClean="0">
                <a:latin typeface="Arial" pitchFamily="34" charset="0"/>
              </a:rPr>
              <a:t>  El papel de cada empleado hacia la seguridad en el sistema de monitoreo cuando se utiliza este sistema;</a:t>
            </a:r>
          </a:p>
          <a:p>
            <a:pPr lvl="2" eaLnBrk="1" hangingPunct="1">
              <a:lnSpc>
                <a:spcPct val="90000"/>
              </a:lnSpc>
              <a:spcBef>
                <a:spcPct val="0"/>
              </a:spcBef>
              <a:buFont typeface="Wingdings" pitchFamily="2" charset="2"/>
              <a:buChar char="§"/>
              <a:defRPr/>
            </a:pPr>
            <a:r>
              <a:rPr lang="es-MX" sz="1500" dirty="0" smtClean="0">
                <a:latin typeface="Arial" pitchFamily="34" charset="0"/>
              </a:rPr>
              <a:t>  Las limitaciones en el uso de equipos mecánicos durante el desempeño de techos de baja pendiente;</a:t>
            </a:r>
          </a:p>
          <a:p>
            <a:pPr lvl="2" eaLnBrk="1" hangingPunct="1">
              <a:lnSpc>
                <a:spcPct val="90000"/>
              </a:lnSpc>
              <a:spcBef>
                <a:spcPct val="0"/>
              </a:spcBef>
              <a:buFont typeface="Wingdings" pitchFamily="2" charset="2"/>
              <a:buChar char="§"/>
              <a:defRPr/>
            </a:pPr>
            <a:r>
              <a:rPr lang="es-MX" sz="1500" dirty="0" smtClean="0">
                <a:latin typeface="Arial" pitchFamily="34" charset="0"/>
              </a:rPr>
              <a:t>  Los procedimientos correctos para la manipulación y el almacenamiento de equipos y materiales y la erección de aéreas de protección; y</a:t>
            </a:r>
          </a:p>
          <a:p>
            <a:pPr lvl="2" eaLnBrk="1" hangingPunct="1">
              <a:lnSpc>
                <a:spcPct val="90000"/>
              </a:lnSpc>
              <a:spcBef>
                <a:spcPct val="0"/>
              </a:spcBef>
              <a:buFont typeface="Wingdings" pitchFamily="2" charset="2"/>
              <a:buChar char="§"/>
              <a:defRPr/>
            </a:pPr>
            <a:r>
              <a:rPr lang="es-MX" sz="1500" dirty="0" smtClean="0">
                <a:latin typeface="Arial" pitchFamily="34" charset="0"/>
              </a:rPr>
              <a:t>  El papel de los empleados sobre los planes de protección.</a:t>
            </a:r>
          </a:p>
          <a:p>
            <a:pPr lvl="2" eaLnBrk="1" hangingPunct="1">
              <a:lnSpc>
                <a:spcPct val="90000"/>
              </a:lnSpc>
              <a:spcBef>
                <a:spcPct val="0"/>
              </a:spcBef>
              <a:buFont typeface="Wingdings" pitchFamily="2" charset="2"/>
              <a:buChar char="§"/>
              <a:defRPr/>
            </a:pPr>
            <a:r>
              <a:rPr lang="es-MX" sz="1500" dirty="0" smtClean="0">
                <a:latin typeface="Arial" pitchFamily="34" charset="0"/>
              </a:rPr>
              <a:t>  Las normas de la Subparte M</a:t>
            </a:r>
          </a:p>
          <a:p>
            <a:pPr eaLnBrk="1" hangingPunct="1">
              <a:lnSpc>
                <a:spcPct val="90000"/>
              </a:lnSpc>
              <a:spcBef>
                <a:spcPct val="0"/>
              </a:spcBef>
              <a:defRPr/>
            </a:pPr>
            <a:endParaRPr lang="es-MX" sz="1500" dirty="0" smtClean="0">
              <a:latin typeface="Arial" pitchFamily="34" charset="0"/>
            </a:endParaRPr>
          </a:p>
          <a:p>
            <a:pPr eaLnBrk="1" hangingPunct="1">
              <a:lnSpc>
                <a:spcPct val="90000"/>
              </a:lnSpc>
              <a:spcBef>
                <a:spcPct val="0"/>
              </a:spcBef>
              <a:defRPr/>
            </a:pPr>
            <a:r>
              <a:rPr lang="es-MX" sz="1500" dirty="0" smtClean="0">
                <a:latin typeface="Arial" pitchFamily="34" charset="0"/>
              </a:rPr>
              <a:t>	El empleador debe verificar el cumplimiento de los requisitos de formación mediante la preparación de un registro de certificación escrita.   El empleador debe capacitar a cualquier empleado cuando el empleador tenga razones para creer que el empleado capacitado no tienen la comprensión y la habilidad necesaria.</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Rectangle 3"/>
          <p:cNvSpPr>
            <a:spLocks noGrp="1" noChangeArrowheads="1"/>
          </p:cNvSpPr>
          <p:nvPr>
            <p:ph type="body" idx="1"/>
          </p:nvPr>
        </p:nvSpPr>
        <p:spPr bwMode="auto">
          <a:xfrm>
            <a:off x="893763" y="4481513"/>
            <a:ext cx="6015037" cy="456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6538" indent="-236538" eaLnBrk="1" hangingPunct="1">
              <a:spcBef>
                <a:spcPct val="0"/>
              </a:spcBef>
            </a:pPr>
            <a:r>
              <a:rPr lang="en-US" smtClean="0">
                <a:latin typeface="Arial" pitchFamily="34" charset="0"/>
              </a:rPr>
              <a:t>Hacer un breve resumen.</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9082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527BCC6-2525-4925-92F5-4FF10B96F75C}" type="slidenum">
              <a:rPr lang="en-US" smtClean="0"/>
              <a:pPr eaLnBrk="1" hangingPunct="1"/>
              <a:t>139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58AA0F-836C-405A-AF7A-9B216283C4D1}" type="slidenum">
              <a:rPr lang="en-US" smtClean="0"/>
              <a:pPr eaLnBrk="1" hangingPunct="1"/>
              <a:t>14</a:t>
            </a:fld>
            <a:endParaRPr lang="en-US" smtClean="0"/>
          </a:p>
        </p:txBody>
      </p:sp>
      <p:sp>
        <p:nvSpPr>
          <p:cNvPr id="16281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325438" y="4560888"/>
            <a:ext cx="6015037"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latin typeface="Arial" pitchFamily="34" charset="0"/>
              </a:rPr>
              <a:t>Rampas, pasillos y corredores deben ser protegidos por sistemas de barandas cuando exista la posibilidad de que empleados caigan de una altura igual o mayor de 6 pies.</a:t>
            </a:r>
          </a:p>
          <a:p>
            <a:pPr eaLnBrk="1" hangingPunct="1">
              <a:spcBef>
                <a:spcPct val="0"/>
              </a:spcBef>
              <a:buFontTx/>
              <a:buChar char="•"/>
            </a:pPr>
            <a:endParaRPr lang="es-MX" smtClean="0">
              <a:latin typeface="Arial" pitchFamily="34" charset="0"/>
            </a:endParaRPr>
          </a:p>
          <a:p>
            <a:pPr eaLnBrk="1" hangingPunct="1">
              <a:spcBef>
                <a:spcPct val="0"/>
              </a:spcBef>
              <a:buFontTx/>
              <a:buChar char="•"/>
            </a:pPr>
            <a:r>
              <a:rPr lang="es-MX" smtClean="0">
                <a:latin typeface="Arial" pitchFamily="34" charset="0"/>
              </a:rPr>
              <a:t>La superficie de trabajo/paseo debe ser lo suficientemente fuerte para aguantar el peso de los empleados de una manera segura.  Si no es así, los empleados no deberán trabajar en la superficie.  </a:t>
            </a:r>
          </a:p>
          <a:p>
            <a:pPr eaLnBrk="1" hangingPunct="1">
              <a:spcBef>
                <a:spcPct val="0"/>
              </a:spcBef>
              <a:buFontTx/>
              <a:buChar char="•"/>
            </a:pPr>
            <a:endParaRPr lang="es-MX" smtClean="0">
              <a:latin typeface="Arial" pitchFamily="34" charset="0"/>
            </a:endParaRPr>
          </a:p>
          <a:p>
            <a:pPr eaLnBrk="1" hangingPunct="1">
              <a:spcBef>
                <a:spcPct val="0"/>
              </a:spcBef>
              <a:buFontTx/>
              <a:buChar char="•"/>
            </a:pPr>
            <a:r>
              <a:rPr lang="es-MX" smtClean="0">
                <a:latin typeface="Arial" pitchFamily="34" charset="0"/>
              </a:rPr>
              <a:t>Este conocimiento será adquirido a través de diferentes y frecuentes inspecciones en los lugares de trabajo , esta experiencia es requerida para poder ser designado por el patrón como una persona competente.</a:t>
            </a:r>
          </a:p>
          <a:p>
            <a:pPr lvl="2" eaLnBrk="1" hangingPunct="1">
              <a:spcBef>
                <a:spcPct val="0"/>
              </a:spcBef>
            </a:pPr>
            <a:endParaRPr lang="en-US" sz="1100" smtClean="0">
              <a:latin typeface="Arial" pitchFamily="34" charset="0"/>
            </a:endParaRPr>
          </a:p>
          <a:p>
            <a:pPr eaLnBrk="1" hangingPunct="1">
              <a:spcBef>
                <a:spcPct val="0"/>
              </a:spcBef>
            </a:pPr>
            <a:r>
              <a:rPr lang="en-US" sz="1100" smtClean="0">
                <a:latin typeface="Arial" pitchFamily="34" charset="0"/>
              </a:rPr>
              <a:t>	</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309DCAC-5AE8-4AFA-9EAB-4EB6C9686955}" type="slidenum">
              <a:rPr lang="en-US" smtClean="0"/>
              <a:pPr eaLnBrk="1" hangingPunct="1"/>
              <a:t>140</a:t>
            </a:fld>
            <a:endParaRPr lang="en-US" smtClean="0"/>
          </a:p>
        </p:txBody>
      </p:sp>
      <p:sp>
        <p:nvSpPr>
          <p:cNvPr id="29184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90000"/>
              </a:lnSpc>
            </a:pPr>
            <a:r>
              <a:rPr lang="es-MX" sz="1400" smtClean="0"/>
              <a:t>Conozca su área de trabajo</a:t>
            </a:r>
          </a:p>
          <a:p>
            <a:pPr algn="just" eaLnBrk="1" hangingPunct="1">
              <a:lnSpc>
                <a:spcPct val="90000"/>
              </a:lnSpc>
            </a:pPr>
            <a:endParaRPr lang="es-MX" sz="1400" smtClean="0"/>
          </a:p>
          <a:p>
            <a:pPr algn="just" eaLnBrk="1" hangingPunct="1">
              <a:lnSpc>
                <a:spcPct val="90000"/>
              </a:lnSpc>
            </a:pPr>
            <a:r>
              <a:rPr lang="es-MX" sz="1400" smtClean="0"/>
              <a:t>Utilizar el equipo de detención de caída cuando sea necesario</a:t>
            </a:r>
          </a:p>
          <a:p>
            <a:pPr algn="just" eaLnBrk="1" hangingPunct="1">
              <a:lnSpc>
                <a:spcPct val="90000"/>
              </a:lnSpc>
            </a:pPr>
            <a:endParaRPr lang="es-MX" sz="1400" smtClean="0"/>
          </a:p>
          <a:p>
            <a:pPr algn="just" eaLnBrk="1" hangingPunct="1">
              <a:lnSpc>
                <a:spcPct val="90000"/>
              </a:lnSpc>
            </a:pPr>
            <a:r>
              <a:rPr lang="es-MX" sz="1400" smtClean="0"/>
              <a:t>Utilice la protección que necesita</a:t>
            </a:r>
          </a:p>
          <a:p>
            <a:pPr algn="just" eaLnBrk="1" hangingPunct="1">
              <a:lnSpc>
                <a:spcPct val="90000"/>
              </a:lnSpc>
            </a:pPr>
            <a:endParaRPr lang="es-MX" sz="1400" smtClean="0"/>
          </a:p>
          <a:p>
            <a:pPr algn="just" eaLnBrk="1" hangingPunct="1">
              <a:lnSpc>
                <a:spcPct val="90000"/>
              </a:lnSpc>
            </a:pPr>
            <a:r>
              <a:rPr lang="es-MX" sz="1400" smtClean="0"/>
              <a:t>Inspeccione los equipos de protección de caída antes de cada uso</a:t>
            </a:r>
          </a:p>
          <a:p>
            <a:pPr algn="just" eaLnBrk="1" hangingPunct="1">
              <a:lnSpc>
                <a:spcPct val="90000"/>
              </a:lnSpc>
            </a:pPr>
            <a:endParaRPr lang="es-MX" sz="1400" smtClean="0"/>
          </a:p>
          <a:p>
            <a:pPr algn="just" eaLnBrk="1" hangingPunct="1">
              <a:lnSpc>
                <a:spcPct val="90000"/>
              </a:lnSpc>
            </a:pPr>
            <a:r>
              <a:rPr lang="es-MX" sz="1400" smtClean="0"/>
              <a:t>Informe de problemas y reemplace equipo defectuoso</a:t>
            </a:r>
          </a:p>
          <a:p>
            <a:pPr algn="just" eaLnBrk="1" hangingPunct="1">
              <a:lnSpc>
                <a:spcPct val="90000"/>
              </a:lnSpc>
            </a:pPr>
            <a:endParaRPr lang="es-MX" sz="1400" smtClean="0"/>
          </a:p>
          <a:p>
            <a:pPr algn="just" eaLnBrk="1" hangingPunct="1">
              <a:lnSpc>
                <a:spcPct val="90000"/>
              </a:lnSpc>
            </a:pPr>
            <a:r>
              <a:rPr lang="es-MX" sz="1400" smtClean="0"/>
              <a:t>Tenga cuidado y reconozca los peligros</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smtClean="0"/>
              <a:t>Cualquier pregunta.  </a:t>
            </a:r>
          </a:p>
          <a:p>
            <a:pPr eaLnBrk="1" hangingPunct="1"/>
            <a:endParaRPr lang="es-ES" smtClean="0"/>
          </a:p>
          <a:p>
            <a:pPr eaLnBrk="1" hangingPunct="1"/>
            <a:r>
              <a:rPr lang="es-ES" smtClean="0"/>
              <a:t>Continuar con los ejercicios prácticos.</a:t>
            </a:r>
            <a:endParaRPr lang="en-US" smtClean="0"/>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C9384F-4678-4FD4-9571-F930FB559E69}" type="slidenum">
              <a:rPr lang="en-US" smtClean="0"/>
              <a:pPr eaLnBrk="1" hangingPunct="1"/>
              <a:t>141</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Deje que los estudiantes tomen el tiempo para leer la limitación de responsabilidad.</a:t>
            </a:r>
          </a:p>
          <a:p>
            <a:pPr eaLnBrk="1" hangingPunct="1">
              <a:spcBef>
                <a:spcPct val="0"/>
              </a:spcBef>
            </a:pPr>
            <a:endParaRPr lang="en-US" smtClean="0"/>
          </a:p>
          <a:p>
            <a:pPr eaLnBrk="1" hangingPunct="1">
              <a:spcBef>
                <a:spcPct val="0"/>
              </a:spcBef>
            </a:pP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938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9F9958-79F8-49A7-B242-E4D1DAE021E4}" type="slidenum">
              <a:rPr lang="en-US" smtClean="0"/>
              <a:pPr eaLnBrk="1" hangingPunct="1"/>
              <a:t>142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5AF7F68-1F04-4A80-8889-8E952FFAB64A}" type="slidenum">
              <a:rPr lang="en-US" smtClean="0"/>
              <a:pPr eaLnBrk="1" hangingPunct="1"/>
              <a:t>15</a:t>
            </a:fld>
            <a:endParaRPr lang="en-US" smtClean="0"/>
          </a:p>
        </p:txBody>
      </p:sp>
      <p:sp>
        <p:nvSpPr>
          <p:cNvPr id="16384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Pregúntele a su clase y hay algo malo en esta foto.</a:t>
            </a:r>
          </a:p>
          <a:p>
            <a:pPr eaLnBrk="1" hangingPunct="1">
              <a:spcBef>
                <a:spcPct val="0"/>
              </a:spcBef>
            </a:pPr>
            <a:endParaRPr lang="es-MX" smtClean="0">
              <a:latin typeface="Arial" pitchFamily="34" charset="0"/>
            </a:endParaRPr>
          </a:p>
          <a:p>
            <a:pPr eaLnBrk="1" hangingPunct="1">
              <a:spcBef>
                <a:spcPct val="0"/>
              </a:spcBef>
              <a:buFontTx/>
              <a:buChar char="-"/>
            </a:pPr>
            <a:r>
              <a:rPr lang="es-MX" smtClean="0">
                <a:latin typeface="Arial" pitchFamily="34" charset="0"/>
              </a:rPr>
              <a:t>Soga de ¼ de pulgada es permitida, pero esta no cualifica de acuerdo a los estándares</a:t>
            </a:r>
          </a:p>
          <a:p>
            <a:pPr eaLnBrk="1" hangingPunct="1">
              <a:spcBef>
                <a:spcPct val="0"/>
              </a:spcBef>
              <a:buFontTx/>
              <a:buChar char="-"/>
            </a:pPr>
            <a:r>
              <a:rPr lang="es-MX" smtClean="0">
                <a:latin typeface="Arial" pitchFamily="34" charset="0"/>
              </a:rPr>
              <a:t> No hay baranda intermedia</a:t>
            </a:r>
          </a:p>
          <a:p>
            <a:pPr eaLnBrk="1" hangingPunct="1">
              <a:spcBef>
                <a:spcPct val="0"/>
              </a:spcBef>
              <a:buFontTx/>
              <a:buChar char="-"/>
            </a:pPr>
            <a:r>
              <a:rPr lang="es-MX" smtClean="0">
                <a:latin typeface="Arial" pitchFamily="34" charset="0"/>
              </a:rPr>
              <a:t> No hay tabla de pie</a:t>
            </a:r>
          </a:p>
          <a:p>
            <a:pPr eaLnBrk="1" hangingPunct="1">
              <a:spcBef>
                <a:spcPct val="0"/>
              </a:spcBef>
            </a:pPr>
            <a:r>
              <a:rPr lang="es-MX" smtClean="0">
                <a:latin typeface="Arial" pitchFamily="34" charset="0"/>
              </a:rPr>
              <a:t>- No se permite que la soga/barandal quede colgando</a:t>
            </a:r>
            <a:endParaRPr lang="es-MX" sz="1100" smtClean="0">
              <a:latin typeface="Arial" pitchFamily="34" charset="0"/>
            </a:endParaRP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897E49-03D9-41FF-B54B-964F45568888}" type="slidenum">
              <a:rPr lang="en-US" smtClean="0"/>
              <a:pPr eaLnBrk="1" hangingPunct="1"/>
              <a:t>16</a:t>
            </a:fld>
            <a:endParaRPr lang="en-US" smtClean="0"/>
          </a:p>
        </p:txBody>
      </p:sp>
      <p:sp>
        <p:nvSpPr>
          <p:cNvPr id="16486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Los empleados que trabajen cerca de aberturas/hoyos en paredes, y que esa abertura este a 6 pies of mas del suelo u otro nivel inferior, entonces deben de ser protegidos de caídas usando sistemas de barandales, mallas de seguridad o sistemas de protección de caídas personales.</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532C933-5721-4135-AAAA-4EC50707F6DA}" type="slidenum">
              <a:rPr lang="en-US" smtClean="0"/>
              <a:pPr eaLnBrk="1" hangingPunct="1"/>
              <a:t>17</a:t>
            </a:fld>
            <a:endParaRPr lang="en-US" smtClean="0"/>
          </a:p>
        </p:txBody>
      </p:sp>
      <p:sp>
        <p:nvSpPr>
          <p:cNvPr id="16589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2" name="Rectangle 3"/>
          <p:cNvSpPr>
            <a:spLocks noGrp="1" noChangeArrowheads="1"/>
          </p:cNvSpPr>
          <p:nvPr>
            <p:ph type="body" idx="1"/>
          </p:nvPr>
        </p:nvSpPr>
        <p:spPr bwMode="auto">
          <a:xfrm>
            <a:off x="974725" y="4560888"/>
            <a:ext cx="5608638"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Las Cubiertas deben de:</a:t>
            </a:r>
          </a:p>
          <a:p>
            <a:pPr eaLnBrk="1" hangingPunct="1">
              <a:spcBef>
                <a:spcPct val="0"/>
              </a:spcBef>
            </a:pPr>
            <a:endParaRPr lang="es-MX" smtClean="0">
              <a:latin typeface="Arial" pitchFamily="34" charset="0"/>
            </a:endParaRPr>
          </a:p>
          <a:p>
            <a:pPr eaLnBrk="1" hangingPunct="1">
              <a:spcBef>
                <a:spcPct val="0"/>
              </a:spcBef>
            </a:pPr>
            <a:r>
              <a:rPr lang="es-MX" smtClean="0">
                <a:latin typeface="Arial" pitchFamily="34" charset="0"/>
              </a:rPr>
              <a:t>-- poder soportar por al menos el doble del peso de los empleados, el equipo y materiales que puedan ser colocados sobre el mismo. </a:t>
            </a:r>
          </a:p>
          <a:p>
            <a:pPr eaLnBrk="1" hangingPunct="1">
              <a:spcBef>
                <a:spcPct val="0"/>
              </a:spcBef>
            </a:pPr>
            <a:r>
              <a:rPr lang="es-MX" smtClean="0">
                <a:latin typeface="Arial" pitchFamily="34" charset="0"/>
              </a:rPr>
              <a:t>-- ser sujetados y asegurados para prevenir que se muevan accidentalmente por causa del viento, equipo o otras actividades en el trabajo.</a:t>
            </a:r>
          </a:p>
          <a:p>
            <a:pPr eaLnBrk="1" hangingPunct="1">
              <a:spcBef>
                <a:spcPct val="0"/>
              </a:spcBef>
            </a:pPr>
            <a:r>
              <a:rPr lang="es-MX" smtClean="0">
                <a:latin typeface="Arial" pitchFamily="34" charset="0"/>
              </a:rPr>
              <a:t>-- tener marcas en color que digan “HOYO” o “CUBIERTA.”</a:t>
            </a:r>
          </a:p>
          <a:p>
            <a:pPr eaLnBrk="1" hangingPunct="1">
              <a:spcBef>
                <a:spcPct val="0"/>
              </a:spcBef>
            </a:pPr>
            <a:endParaRPr lang="es-MX" smtClean="0">
              <a:latin typeface="Arial" pitchFamily="34" charset="0"/>
            </a:endParaRPr>
          </a:p>
          <a:p>
            <a:pPr eaLnBrk="1" hangingPunct="1">
              <a:spcBef>
                <a:spcPct val="0"/>
              </a:spcBef>
            </a:pPr>
            <a:r>
              <a:rPr lang="es-MX" u="sng" smtClean="0">
                <a:latin typeface="Arial" pitchFamily="34" charset="0"/>
              </a:rPr>
              <a:t>Hoyos</a:t>
            </a:r>
            <a:r>
              <a:rPr lang="es-MX" smtClean="0">
                <a:latin typeface="Arial" pitchFamily="34" charset="0"/>
              </a:rPr>
              <a:t>:  </a:t>
            </a:r>
          </a:p>
          <a:p>
            <a:pPr eaLnBrk="1" hangingPunct="1">
              <a:spcBef>
                <a:spcPct val="0"/>
              </a:spcBef>
            </a:pPr>
            <a:r>
              <a:rPr lang="es-MX" smtClean="0">
                <a:latin typeface="Arial" pitchFamily="34" charset="0"/>
              </a:rPr>
              <a:t>Se deben usar sistemas de protección personal contra caídas, cubiertas o barandas alrededor de hoyos (incluyendo tragaluces) con una profundidad mayor de 6 pies.</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A35095-5087-4554-9573-8B6A5D4C941F}" type="slidenum">
              <a:rPr lang="en-US" smtClean="0"/>
              <a:pPr eaLnBrk="1" hangingPunct="1"/>
              <a:t>18</a:t>
            </a:fld>
            <a:endParaRPr lang="en-US" smtClean="0"/>
          </a:p>
        </p:txBody>
      </p:sp>
      <p:sp>
        <p:nvSpPr>
          <p:cNvPr id="16691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3"/>
          <p:cNvSpPr>
            <a:spLocks noGrp="1" noChangeArrowheads="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s-MX" dirty="0" smtClean="0">
                <a:latin typeface="Arial" pitchFamily="34" charset="0"/>
              </a:rPr>
              <a:t>Las Cubiertas deben de:</a:t>
            </a:r>
          </a:p>
          <a:p>
            <a:pPr eaLnBrk="1" hangingPunct="1">
              <a:spcBef>
                <a:spcPct val="0"/>
              </a:spcBef>
              <a:defRPr/>
            </a:pPr>
            <a:endParaRPr lang="es-MX" dirty="0" smtClean="0">
              <a:latin typeface="Arial" pitchFamily="34" charset="0"/>
            </a:endParaRPr>
          </a:p>
          <a:p>
            <a:pPr eaLnBrk="1" hangingPunct="1">
              <a:spcBef>
                <a:spcPct val="0"/>
              </a:spcBef>
              <a:defRPr/>
            </a:pPr>
            <a:r>
              <a:rPr lang="es-MX" dirty="0" smtClean="0">
                <a:latin typeface="Arial" pitchFamily="34" charset="0"/>
              </a:rPr>
              <a:t>-- poder soportar por al menos el doble del peso de los empleados, el equipo y materiales que puedan ser colocados sobre el mismo. </a:t>
            </a:r>
          </a:p>
          <a:p>
            <a:pPr eaLnBrk="1" hangingPunct="1">
              <a:spcBef>
                <a:spcPct val="0"/>
              </a:spcBef>
              <a:defRPr/>
            </a:pPr>
            <a:r>
              <a:rPr lang="es-MX" dirty="0" smtClean="0">
                <a:latin typeface="Arial" pitchFamily="34" charset="0"/>
              </a:rPr>
              <a:t>-- ser sujetados y asegurados para prevenir que se muevan accidentalmente por causa del viento, equipo o otras actividades en el trabajo.</a:t>
            </a:r>
          </a:p>
          <a:p>
            <a:pPr eaLnBrk="1" hangingPunct="1">
              <a:spcBef>
                <a:spcPct val="0"/>
              </a:spcBef>
              <a:defRPr/>
            </a:pPr>
            <a:r>
              <a:rPr lang="es-MX" dirty="0" smtClean="0">
                <a:latin typeface="Arial" pitchFamily="34" charset="0"/>
              </a:rPr>
              <a:t>-- tener marcas en color que digan “HOYO” o “CUBIERTA.”</a:t>
            </a:r>
          </a:p>
          <a:p>
            <a:pPr eaLnBrk="1" hangingPunct="1">
              <a:spcBef>
                <a:spcPct val="0"/>
              </a:spcBef>
              <a:defRPr/>
            </a:pPr>
            <a:endParaRPr lang="es-MX" dirty="0" smtClean="0">
              <a:latin typeface="Arial" pitchFamily="34" charset="0"/>
            </a:endParaRPr>
          </a:p>
          <a:p>
            <a:pPr eaLnBrk="1" hangingPunct="1">
              <a:spcBef>
                <a:spcPct val="0"/>
              </a:spcBef>
              <a:defRPr/>
            </a:pPr>
            <a:r>
              <a:rPr lang="es-MX" u="sng" dirty="0" smtClean="0">
                <a:latin typeface="Arial" pitchFamily="34" charset="0"/>
              </a:rPr>
              <a:t>Hoyos</a:t>
            </a:r>
            <a:r>
              <a:rPr lang="es-MX" dirty="0" smtClean="0">
                <a:latin typeface="Arial" pitchFamily="34" charset="0"/>
              </a:rPr>
              <a:t>:  </a:t>
            </a:r>
          </a:p>
          <a:p>
            <a:pPr eaLnBrk="1" hangingPunct="1">
              <a:spcBef>
                <a:spcPct val="0"/>
              </a:spcBef>
              <a:defRPr/>
            </a:pPr>
            <a:r>
              <a:rPr lang="es-MX" dirty="0" smtClean="0">
                <a:latin typeface="Arial" pitchFamily="34" charset="0"/>
              </a:rPr>
              <a:t>Se deben usar sistemas de protección personal contra caídas, cubiertas o barandas alrededor de hoyos (incluyendo tragaluces) con una profundidad mayor de 6 pies.</a:t>
            </a:r>
          </a:p>
          <a:p>
            <a:pPr eaLnBrk="1" hangingPunct="1">
              <a:spcBef>
                <a:spcPct val="0"/>
              </a:spcBef>
              <a:defRPr/>
            </a:pPr>
            <a:endParaRPr lang="es-MX" dirty="0" smtClean="0">
              <a:latin typeface="Arial" pitchFamily="34" charset="0"/>
            </a:endParaRPr>
          </a:p>
          <a:p>
            <a:pPr eaLnBrk="1" hangingPunct="1">
              <a:spcBef>
                <a:spcPct val="0"/>
              </a:spcBef>
              <a:defRPr/>
            </a:pPr>
            <a:r>
              <a:rPr lang="es-MX" dirty="0" smtClean="0">
                <a:latin typeface="Arial" pitchFamily="34" charset="0"/>
              </a:rPr>
              <a:t>NOTA – Todos los hoyos que sean mayores de 2 pulgadas deben de ser cubiertos para proteger de tropiezos y caídas a causa de estos, aunque el hoyo no sea mas profundo de 6 pies. </a:t>
            </a:r>
            <a:endParaRPr lang="es-MX" sz="1100" dirty="0" smtClean="0">
              <a:latin typeface="Arial" pitchFamily="34" charset="0"/>
            </a:endParaRP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9CFCDA-E531-4889-B4CE-6ACE15FEACE2}" type="slidenum">
              <a:rPr lang="en-US" smtClean="0"/>
              <a:pPr eaLnBrk="1" hangingPunct="1"/>
              <a:t>19</a:t>
            </a:fld>
            <a:endParaRPr lang="en-US" smtClean="0"/>
          </a:p>
        </p:txBody>
      </p:sp>
      <p:sp>
        <p:nvSpPr>
          <p:cNvPr id="1679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Los empleados que trabajen en un andamio de formas de concreto, deben estar protegidos contra caidas a una altura de 10 pies of mas.  </a:t>
            </a:r>
            <a:endParaRPr lang="es-MX" sz="1100" smtClean="0">
              <a:latin typeface="Arial" pitchFamily="34" charset="0"/>
            </a:endParaRP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Deje que los estudiantes tomen el tiempo para leer la limitación de responsabilidad.</a:t>
            </a:r>
          </a:p>
          <a:p>
            <a:pPr eaLnBrk="1" hangingPunct="1">
              <a:spcBef>
                <a:spcPct val="0"/>
              </a:spcBef>
            </a:pPr>
            <a:endParaRPr lang="en-US" smtClean="0"/>
          </a:p>
          <a:p>
            <a:pPr eaLnBrk="1" hangingPunct="1">
              <a:spcBef>
                <a:spcPct val="0"/>
              </a:spcBef>
            </a:pP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1505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EA5DE14-E186-4E09-BE89-A6D0ADC42B8C}"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42B088-2308-4660-B769-1FED8EE83DA2}" type="slidenum">
              <a:rPr lang="en-US" smtClean="0"/>
              <a:pPr eaLnBrk="1" hangingPunct="1"/>
              <a:t>20</a:t>
            </a:fld>
            <a:endParaRPr lang="en-US" smtClean="0"/>
          </a:p>
        </p:txBody>
      </p:sp>
      <p:sp>
        <p:nvSpPr>
          <p:cNvPr id="16896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latin typeface="Arial" pitchFamily="34" charset="0"/>
              </a:rPr>
              <a:t>Cualquier excavación con una profundidad de 6 pies of mas, debe estar protegida contra caídas accidentales mediante el uso de barandales, cercas, barricadas o cubiertas especiales. </a:t>
            </a:r>
          </a:p>
          <a:p>
            <a:pPr eaLnBrk="1" hangingPunct="1">
              <a:spcBef>
                <a:spcPct val="0"/>
              </a:spcBef>
              <a:buFontTx/>
              <a:buChar char="•"/>
            </a:pPr>
            <a:endParaRPr lang="es-MX" smtClean="0">
              <a:latin typeface="Arial" pitchFamily="34" charset="0"/>
            </a:endParaRPr>
          </a:p>
          <a:p>
            <a:pPr eaLnBrk="1" hangingPunct="1">
              <a:spcBef>
                <a:spcPct val="0"/>
              </a:spcBef>
              <a:buFontTx/>
              <a:buChar char="•"/>
            </a:pPr>
            <a:r>
              <a:rPr lang="es-MX" smtClean="0">
                <a:latin typeface="Arial" pitchFamily="34" charset="0"/>
              </a:rPr>
              <a:t>Si corredores of pasillos son usados para cruzar excavación con una profundidad de 6 pies of mas, entonces se deben instalar barandas en el corredor o pasillo. </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8D22BC-780B-4E0F-829E-49B9AB1A2E39}" type="slidenum">
              <a:rPr lang="en-US" smtClean="0"/>
              <a:pPr eaLnBrk="1" hangingPunct="1"/>
              <a:t>21</a:t>
            </a:fld>
            <a:endParaRPr lang="en-US" smtClean="0"/>
          </a:p>
        </p:txBody>
      </p:sp>
      <p:sp>
        <p:nvSpPr>
          <p:cNvPr id="16998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Rectangle 3"/>
          <p:cNvSpPr>
            <a:spLocks noGrp="1" noChangeArrowheads="1"/>
          </p:cNvSpPr>
          <p:nvPr>
            <p:ph type="body" idx="1"/>
          </p:nvPr>
        </p:nvSpPr>
        <p:spPr bwMode="auto"/>
        <p:txBody>
          <a:bodyPr wrap="square" numCol="1" anchor="t" anchorCtr="0" compatLnSpc="1">
            <a:prstTxWarp prst="textNoShape">
              <a:avLst/>
            </a:prstTxWarp>
            <a:normAutofit fontScale="92500" lnSpcReduction="10000"/>
          </a:bodyPr>
          <a:lstStyle/>
          <a:p>
            <a:pPr eaLnBrk="1" hangingPunct="1">
              <a:spcBef>
                <a:spcPct val="0"/>
              </a:spcBef>
              <a:defRPr/>
            </a:pPr>
            <a:r>
              <a:rPr lang="es-MX" smtClean="0">
                <a:latin typeface="Arial" pitchFamily="34" charset="0"/>
              </a:rPr>
              <a:t>Si los empleados trabajan en techos con lados o orillas a mas de 6 pies de altura de un nivel inferior, entonces ellos tienen que estar protegidos usando métodos convencionales de protección de caídas como:</a:t>
            </a:r>
          </a:p>
          <a:p>
            <a:pPr lvl="1" eaLnBrk="1" hangingPunct="1">
              <a:spcBef>
                <a:spcPct val="0"/>
              </a:spcBef>
              <a:buFont typeface="Wingdings" pitchFamily="2" charset="2"/>
              <a:buChar char="v"/>
              <a:defRPr/>
            </a:pPr>
            <a:r>
              <a:rPr lang="es-MX" smtClean="0">
                <a:latin typeface="Arial" pitchFamily="34" charset="0"/>
              </a:rPr>
              <a:t>Sistema de Barandas </a:t>
            </a:r>
            <a:r>
              <a:rPr lang="en-US" smtClean="0">
                <a:latin typeface="Arial" pitchFamily="34" charset="0"/>
              </a:rPr>
              <a:t>(guardrails</a:t>
            </a:r>
            <a:r>
              <a:rPr lang="es-MX" smtClean="0">
                <a:latin typeface="Arial" pitchFamily="34" charset="0"/>
              </a:rPr>
              <a:t>)</a:t>
            </a:r>
          </a:p>
          <a:p>
            <a:pPr lvl="1" eaLnBrk="1" hangingPunct="1">
              <a:spcBef>
                <a:spcPct val="0"/>
              </a:spcBef>
              <a:buFont typeface="Wingdings" pitchFamily="2" charset="2"/>
              <a:buChar char="v"/>
              <a:defRPr/>
            </a:pPr>
            <a:r>
              <a:rPr lang="es-MX" smtClean="0">
                <a:latin typeface="Arial" pitchFamily="34" charset="0"/>
              </a:rPr>
              <a:t>Sistemas de Protección Personal Contra Caídas (PFAS); y</a:t>
            </a:r>
          </a:p>
          <a:p>
            <a:pPr lvl="1" eaLnBrk="1" hangingPunct="1">
              <a:spcBef>
                <a:spcPct val="0"/>
              </a:spcBef>
              <a:buFont typeface="Wingdings" pitchFamily="2" charset="2"/>
              <a:buChar char="v"/>
              <a:defRPr/>
            </a:pPr>
            <a:r>
              <a:rPr lang="es-MX" smtClean="0">
                <a:latin typeface="Arial" pitchFamily="34" charset="0"/>
              </a:rPr>
              <a:t>Mallas de Seguridad (safety net)</a:t>
            </a:r>
          </a:p>
          <a:p>
            <a:pPr lvl="1" eaLnBrk="1" hangingPunct="1">
              <a:spcBef>
                <a:spcPct val="0"/>
              </a:spcBef>
              <a:buFont typeface="Wingdings" pitchFamily="2" charset="2"/>
              <a:buChar char="v"/>
              <a:defRPr/>
            </a:pPr>
            <a:endParaRPr lang="es-MX" smtClean="0">
              <a:latin typeface="Arial" pitchFamily="34" charset="0"/>
            </a:endParaRPr>
          </a:p>
          <a:p>
            <a:pPr eaLnBrk="1" hangingPunct="1">
              <a:spcBef>
                <a:spcPct val="0"/>
              </a:spcBef>
              <a:buFont typeface="Wingdings" pitchFamily="2" charset="2"/>
              <a:buNone/>
              <a:defRPr/>
            </a:pPr>
            <a:r>
              <a:rPr lang="es-MX" smtClean="0">
                <a:latin typeface="Arial" pitchFamily="34" charset="0"/>
              </a:rPr>
              <a:t>O, combinando sistemas convencionales con otros no-convencionales tales como:</a:t>
            </a:r>
          </a:p>
          <a:p>
            <a:pPr lvl="1" eaLnBrk="1" hangingPunct="1">
              <a:spcBef>
                <a:spcPct val="0"/>
              </a:spcBef>
              <a:buFont typeface="Wingdings" pitchFamily="2" charset="2"/>
              <a:buChar char="§"/>
              <a:defRPr/>
            </a:pPr>
            <a:r>
              <a:rPr lang="es-MX" smtClean="0">
                <a:latin typeface="Arial" pitchFamily="34" charset="0"/>
              </a:rPr>
              <a:t>Sistemas de aviso de línea (</a:t>
            </a:r>
            <a:r>
              <a:rPr lang="en-US" smtClean="0">
                <a:latin typeface="Arial" pitchFamily="34" charset="0"/>
              </a:rPr>
              <a:t>warning line</a:t>
            </a:r>
            <a:r>
              <a:rPr lang="es-MX" smtClean="0">
                <a:latin typeface="Arial" pitchFamily="34" charset="0"/>
              </a:rPr>
              <a:t>)</a:t>
            </a:r>
          </a:p>
          <a:p>
            <a:pPr lvl="1" eaLnBrk="1" hangingPunct="1">
              <a:spcBef>
                <a:spcPct val="0"/>
              </a:spcBef>
              <a:buFont typeface="Wingdings" pitchFamily="2" charset="2"/>
              <a:buChar char="§"/>
              <a:defRPr/>
            </a:pPr>
            <a:r>
              <a:rPr lang="es-MX" smtClean="0">
                <a:latin typeface="Arial" pitchFamily="34" charset="0"/>
              </a:rPr>
              <a:t>Sistema de monitor de seguridad</a:t>
            </a:r>
          </a:p>
          <a:p>
            <a:pPr eaLnBrk="1" hangingPunct="1">
              <a:spcBef>
                <a:spcPct val="0"/>
              </a:spcBef>
              <a:defRPr/>
            </a:pPr>
            <a:endParaRPr lang="es-MX" smtClean="0">
              <a:latin typeface="Arial" pitchFamily="34" charset="0"/>
            </a:endParaRPr>
          </a:p>
          <a:p>
            <a:pPr eaLnBrk="1" hangingPunct="1">
              <a:spcBef>
                <a:spcPct val="0"/>
              </a:spcBef>
              <a:defRPr/>
            </a:pPr>
            <a:r>
              <a:rPr lang="es-MX" smtClean="0">
                <a:latin typeface="Arial" pitchFamily="34" charset="0"/>
              </a:rPr>
              <a:t>Es importante mencionar que la inclinación o pendiente del techo determinara el tipo correcto de protección contra caídas necesario para trabajar cada techo.  </a:t>
            </a:r>
          </a:p>
          <a:p>
            <a:pPr eaLnBrk="1" hangingPunct="1">
              <a:spcBef>
                <a:spcPct val="0"/>
              </a:spcBef>
              <a:defRPr/>
            </a:pPr>
            <a:endParaRPr lang="es-MX" smtClean="0">
              <a:latin typeface="Arial" pitchFamily="34" charset="0"/>
            </a:endParaRPr>
          </a:p>
          <a:p>
            <a:pPr eaLnBrk="1" hangingPunct="1">
              <a:spcBef>
                <a:spcPct val="0"/>
              </a:spcBef>
              <a:defRPr/>
            </a:pPr>
            <a:r>
              <a:rPr lang="es-MX" smtClean="0">
                <a:latin typeface="Arial" pitchFamily="34" charset="0"/>
              </a:rPr>
              <a:t>Infórmele a la clase que mas adelante se discutirá la relación entre la pendiente y el tipo de protección que se necesita.  </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After seeing the different situations where fall protection may be needed, provide the student with some general instructions on how to prevent falls.</a:t>
            </a:r>
          </a:p>
          <a:p>
            <a:pPr eaLnBrk="1" hangingPunct="1">
              <a:spcBef>
                <a:spcPct val="0"/>
              </a:spcBef>
              <a:buFontTx/>
              <a:buChar char="•"/>
            </a:pPr>
            <a:endParaRPr lang="en-US" smtClean="0"/>
          </a:p>
          <a:p>
            <a:pPr eaLnBrk="1" hangingPunct="1">
              <a:spcBef>
                <a:spcPct val="0"/>
              </a:spcBef>
              <a:buFontTx/>
              <a:buChar char="•"/>
            </a:pPr>
            <a:r>
              <a:rPr lang="en-US" smtClean="0"/>
              <a:t>Be clear on the fact that the main objective should be to prevent the exposure to the fall or eliminate the fall hazard.</a:t>
            </a:r>
          </a:p>
          <a:p>
            <a:pPr eaLnBrk="1" hangingPunct="1">
              <a:spcBef>
                <a:spcPct val="0"/>
              </a:spcBef>
              <a:buFontTx/>
              <a:buChar char="•"/>
            </a:pPr>
            <a:endParaRPr lang="en-US" smtClean="0"/>
          </a:p>
          <a:p>
            <a:pPr eaLnBrk="1" hangingPunct="1">
              <a:spcBef>
                <a:spcPct val="0"/>
              </a:spcBef>
              <a:buFontTx/>
              <a:buChar char="•"/>
            </a:pPr>
            <a:r>
              <a:rPr lang="en-US" smtClean="0"/>
              <a:t>Inform the student that you will discuss the various types of fall protection.</a:t>
            </a:r>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7AFA5F-CA98-44E0-A728-6A1A9CCE1157}" type="slidenum">
              <a:rPr lang="en-US" smtClean="0"/>
              <a:pPr eaLnBrk="1" hangingPunct="1"/>
              <a:t>22</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Mencione los diferentes tipos de proteccion contra caidas y que cada uno sera discutido en detalle mas adelante. </a:t>
            </a:r>
          </a:p>
          <a:p>
            <a:pPr eaLnBrk="1" hangingPunct="1">
              <a:spcBef>
                <a:spcPct val="0"/>
              </a:spcBef>
            </a:pPr>
            <a:endParaRPr lang="es-MX" smtClean="0"/>
          </a:p>
          <a:p>
            <a:pPr eaLnBrk="1" hangingPunct="1">
              <a:spcBef>
                <a:spcPct val="0"/>
              </a:spcBef>
            </a:pPr>
            <a:r>
              <a:rPr lang="es-MX" smtClean="0"/>
              <a:t>Buen momento para decirle a los estudiantes que algunos de estos sistemas estaran disponibles para el uso y trato durante el tiempo de practica luego de teminada la parte de teoria. </a:t>
            </a: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1E191E9-1E91-4683-A926-17B11F468A84}" type="slidenum">
              <a:rPr lang="en-US" smtClean="0"/>
              <a:pPr eaLnBrk="1" hangingPunct="1"/>
              <a:t>23</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Discute las 3 partes de un sistema de barandas, y cual es la funcion de cada una de sus partes.</a:t>
            </a:r>
          </a:p>
          <a:p>
            <a:pPr eaLnBrk="1" hangingPunct="1">
              <a:spcBef>
                <a:spcPct val="0"/>
              </a:spcBef>
            </a:pPr>
            <a:endParaRPr lang="es-MX" smtClean="0"/>
          </a:p>
          <a:p>
            <a:pPr eaLnBrk="1" hangingPunct="1">
              <a:spcBef>
                <a:spcPct val="0"/>
              </a:spcBef>
              <a:buFontTx/>
              <a:buChar char="•"/>
            </a:pPr>
            <a:r>
              <a:rPr lang="es-MX" smtClean="0"/>
              <a:t>Baranda Superior</a:t>
            </a:r>
          </a:p>
          <a:p>
            <a:pPr lvl="1" eaLnBrk="1" hangingPunct="1">
              <a:spcBef>
                <a:spcPct val="0"/>
              </a:spcBef>
            </a:pPr>
            <a:r>
              <a:rPr lang="es-MX" smtClean="0">
                <a:latin typeface="Arial" pitchFamily="34" charset="0"/>
              </a:rPr>
              <a:t>42 pulgadas, +/-  3 pulgadas</a:t>
            </a:r>
          </a:p>
          <a:p>
            <a:pPr lvl="1" eaLnBrk="1" hangingPunct="1">
              <a:spcBef>
                <a:spcPct val="0"/>
              </a:spcBef>
            </a:pPr>
            <a:r>
              <a:rPr lang="es-MX" smtClean="0">
                <a:latin typeface="Arial" pitchFamily="34" charset="0"/>
              </a:rPr>
              <a:t>Que puedad soportar 200 libras de fuerza</a:t>
            </a:r>
          </a:p>
          <a:p>
            <a:pPr eaLnBrk="1" hangingPunct="1">
              <a:spcBef>
                <a:spcPct val="0"/>
              </a:spcBef>
              <a:buFontTx/>
              <a:buChar char="•"/>
            </a:pPr>
            <a:r>
              <a:rPr lang="es-MX" smtClean="0"/>
              <a:t>Baranda Intermedia</a:t>
            </a:r>
          </a:p>
          <a:p>
            <a:pPr lvl="1" eaLnBrk="1" hangingPunct="1">
              <a:spcBef>
                <a:spcPct val="0"/>
              </a:spcBef>
            </a:pPr>
            <a:r>
              <a:rPr lang="es-MX" smtClean="0"/>
              <a:t>Entre medio de la baranda superior y el suelo (21 inches)</a:t>
            </a:r>
          </a:p>
          <a:p>
            <a:pPr lvl="1" eaLnBrk="1" hangingPunct="1">
              <a:spcBef>
                <a:spcPct val="0"/>
              </a:spcBef>
            </a:pPr>
            <a:r>
              <a:rPr lang="es-MX" smtClean="0"/>
              <a:t>Que pueda soportar 150 libras de fuerza</a:t>
            </a:r>
          </a:p>
          <a:p>
            <a:pPr eaLnBrk="1" hangingPunct="1">
              <a:spcBef>
                <a:spcPct val="0"/>
              </a:spcBef>
              <a:buFontTx/>
              <a:buChar char="•"/>
            </a:pPr>
            <a:r>
              <a:rPr lang="es-MX" smtClean="0"/>
              <a:t>Baranda de Pie</a:t>
            </a:r>
          </a:p>
          <a:p>
            <a:pPr lvl="1" eaLnBrk="1" hangingPunct="1">
              <a:spcBef>
                <a:spcPct val="0"/>
              </a:spcBef>
            </a:pPr>
            <a:r>
              <a:rPr lang="es-MX" smtClean="0"/>
              <a:t>Que sea de por lo menos 3 ½ pulgadas de alto (ejemplo: una madera 2 x 4)</a:t>
            </a:r>
          </a:p>
          <a:p>
            <a:pPr lvl="1" eaLnBrk="1" hangingPunct="1">
              <a:spcBef>
                <a:spcPct val="0"/>
              </a:spcBef>
            </a:pPr>
            <a:r>
              <a:rPr lang="es-MX" smtClean="0"/>
              <a:t>Que pueda soportar 50 libras de fuerza</a:t>
            </a:r>
          </a:p>
          <a:p>
            <a:pPr eaLnBrk="1" hangingPunct="1">
              <a:spcBef>
                <a:spcPct val="0"/>
              </a:spcBef>
              <a:buFontTx/>
              <a:buChar char="•"/>
            </a:pPr>
            <a:r>
              <a:rPr lang="es-MX" smtClean="0"/>
              <a:t>Verticales- no mas lejos de 8 pies de uno del otro</a:t>
            </a:r>
          </a:p>
          <a:p>
            <a:pPr eaLnBrk="1" hangingPunct="1">
              <a:spcBef>
                <a:spcPct val="0"/>
              </a:spcBef>
            </a:pPr>
            <a:endParaRPr 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CF308D-DCC1-4499-B3C2-BEE3C3D1C4B1}" type="slidenum">
              <a:rPr lang="en-US" smtClean="0"/>
              <a:pPr eaLnBrk="1" hangingPunct="1"/>
              <a:t>24</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Muestre como las barandas pueden ser puestas alrededor de aberturas en el suelo para así prevenir caídas y al mismo tiempo estas ayudan al empleado que esta subiendo al nivel, le da una estructura de soporte en caso de que el trabajador pierda el balance.</a:t>
            </a:r>
          </a:p>
          <a:p>
            <a:pPr eaLnBrk="1" hangingPunct="1">
              <a:spcBef>
                <a:spcPct val="0"/>
              </a:spcBef>
            </a:pPr>
            <a:endParaRPr lang="es-MX" smtClean="0"/>
          </a:p>
          <a:p>
            <a:pPr eaLnBrk="1" hangingPunct="1">
              <a:spcBef>
                <a:spcPct val="0"/>
              </a:spcBef>
            </a:pPr>
            <a:r>
              <a:rPr lang="en-US" b="1" smtClean="0"/>
              <a:t>VIDEO: HYPERLINK A OSHA’S VIDEOS ANIMADOS: CAIDAS DE ANDAMIOS</a:t>
            </a:r>
            <a:endParaRPr lang="en-US" smtClean="0"/>
          </a:p>
          <a:p>
            <a:pPr eaLnBrk="1" hangingPunct="1">
              <a:spcBef>
                <a:spcPct val="0"/>
              </a:spcBef>
            </a:pPr>
            <a:r>
              <a:rPr lang="es-MX" smtClean="0"/>
              <a:t> </a:t>
            </a:r>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3F7456-D482-4827-A0E0-678A46696D2F}" type="slidenum">
              <a:rPr lang="en-US" smtClean="0"/>
              <a:pPr eaLnBrk="1" hangingPunct="1"/>
              <a:t>25</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Permita a los estudiantes reconocer los peligros de la instalación incorrecta de barandas.</a:t>
            </a:r>
          </a:p>
          <a:p>
            <a:pPr eaLnBrk="1" hangingPunct="1">
              <a:spcBef>
                <a:spcPct val="0"/>
              </a:spcBef>
            </a:pPr>
            <a:endParaRPr lang="es-MX" smtClean="0"/>
          </a:p>
          <a:p>
            <a:pPr eaLnBrk="1" hangingPunct="1">
              <a:spcBef>
                <a:spcPct val="0"/>
              </a:spcBef>
            </a:pPr>
            <a:r>
              <a:rPr lang="es-MX" smtClean="0"/>
              <a:t>1</a:t>
            </a:r>
            <a:r>
              <a:rPr lang="es-MX" baseline="30000" smtClean="0"/>
              <a:t>st</a:t>
            </a:r>
            <a:r>
              <a:rPr lang="es-MX" smtClean="0"/>
              <a:t>- Baranda intermedia no esta puesta de forma correcta, el barandal sobresale y esta sujetado levemente </a:t>
            </a:r>
          </a:p>
          <a:p>
            <a:pPr eaLnBrk="1" hangingPunct="1">
              <a:spcBef>
                <a:spcPct val="0"/>
              </a:spcBef>
            </a:pPr>
            <a:r>
              <a:rPr lang="es-MX" smtClean="0"/>
              <a:t>2</a:t>
            </a:r>
            <a:r>
              <a:rPr lang="es-MX" baseline="30000" smtClean="0"/>
              <a:t>nd</a:t>
            </a:r>
            <a:r>
              <a:rPr lang="es-MX" smtClean="0"/>
              <a:t> – Baranda intermedia no esta asegurada y se conecta a diferentes distancias del suelo</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1751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C3886E-3737-4535-B820-67B6317CA4FF}"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Indique que representan las siglas SPDC: Sistema Personal de Detención de Caídas. </a:t>
            </a:r>
          </a:p>
          <a:p>
            <a:pPr eaLnBrk="1" hangingPunct="1">
              <a:spcBef>
                <a:spcPct val="0"/>
              </a:spcBef>
              <a:buFontTx/>
              <a:buChar char="•"/>
            </a:pPr>
            <a:r>
              <a:rPr lang="es-MX" smtClean="0"/>
              <a:t> </a:t>
            </a:r>
          </a:p>
          <a:p>
            <a:pPr eaLnBrk="1" hangingPunct="1">
              <a:spcBef>
                <a:spcPct val="0"/>
              </a:spcBef>
              <a:buFontTx/>
              <a:buChar char="•"/>
            </a:pPr>
            <a:r>
              <a:rPr lang="es-MX" smtClean="0"/>
              <a:t>Mencione cada parte/componente del SPDC:</a:t>
            </a:r>
          </a:p>
          <a:p>
            <a:pPr lvl="1" eaLnBrk="1" hangingPunct="1">
              <a:spcBef>
                <a:spcPct val="0"/>
              </a:spcBef>
              <a:buFontTx/>
              <a:buChar char="•"/>
            </a:pPr>
            <a:r>
              <a:rPr lang="es-MX" smtClean="0"/>
              <a:t>anclaje</a:t>
            </a:r>
          </a:p>
          <a:p>
            <a:pPr lvl="1" eaLnBrk="1" hangingPunct="1">
              <a:spcBef>
                <a:spcPct val="0"/>
              </a:spcBef>
              <a:buFontTx/>
              <a:buChar char="•"/>
            </a:pPr>
            <a:r>
              <a:rPr lang="es-MX" smtClean="0"/>
              <a:t>cuerda de seguridad/conector</a:t>
            </a:r>
          </a:p>
          <a:p>
            <a:pPr lvl="1" eaLnBrk="1" hangingPunct="1">
              <a:spcBef>
                <a:spcPct val="0"/>
              </a:spcBef>
              <a:buFontTx/>
              <a:buChar char="•"/>
            </a:pPr>
            <a:r>
              <a:rPr lang="es-MX" smtClean="0"/>
              <a:t>Arnés de cuerpo entero</a:t>
            </a:r>
          </a:p>
          <a:p>
            <a:pPr lvl="1" eaLnBrk="1" hangingPunct="1">
              <a:spcBef>
                <a:spcPct val="0"/>
              </a:spcBef>
            </a:pPr>
            <a:endParaRPr lang="es-MX" smtClean="0"/>
          </a:p>
          <a:p>
            <a:pPr eaLnBrk="1" hangingPunct="1">
              <a:spcBef>
                <a:spcPct val="0"/>
              </a:spcBef>
              <a:buFontTx/>
              <a:buChar char="•"/>
            </a:pPr>
            <a:r>
              <a:rPr lang="es-MX" smtClean="0"/>
              <a:t>Recuerde el entrenamiento requerido para poder usar el equipo y para reconocer los peligros de caídas</a:t>
            </a:r>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92D7A8E-F5F2-4400-84A1-A238B26D8E86}" type="slidenum">
              <a:rPr lang="en-US" smtClean="0"/>
              <a:pPr eaLnBrk="1" hangingPunct="1"/>
              <a:t>27</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a:p>
            <a:pPr eaLnBrk="1" hangingPunct="1">
              <a:spcBef>
                <a:spcPct val="0"/>
              </a:spcBef>
            </a:pPr>
            <a:r>
              <a:rPr lang="es-MX" smtClean="0"/>
              <a:t>Revise las imágenes que presentan diferentes tipos de anclaje y brevemente provea el nombre de cada una y su uso. </a:t>
            </a:r>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683BA2-660C-4A8C-AE8A-ABD01FDBD58F}" type="slidenum">
              <a:rPr lang="en-US" smtClean="0"/>
              <a:pPr eaLnBrk="1" hangingPunct="1"/>
              <a:t>28</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F79E0D-2B4A-4A2B-A881-E9DC7D486FD4}" type="slidenum">
              <a:rPr lang="en-US" smtClean="0"/>
              <a:pPr eaLnBrk="1" hangingPunct="1"/>
              <a:t>29</a:t>
            </a:fld>
            <a:endParaRPr lang="en-US" smtClean="0"/>
          </a:p>
        </p:txBody>
      </p:sp>
      <p:sp>
        <p:nvSpPr>
          <p:cNvPr id="1781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Los Puntos de Anclaje:</a:t>
            </a:r>
          </a:p>
          <a:p>
            <a:pPr eaLnBrk="1" hangingPunct="1">
              <a:spcBef>
                <a:spcPct val="0"/>
              </a:spcBef>
              <a:buFontTx/>
              <a:buChar char="•"/>
            </a:pPr>
            <a:r>
              <a:rPr lang="es-MX" smtClean="0"/>
              <a:t>Deben de poder soportar por lo menos 5,000  libras por cada empleado conectado al anclaje</a:t>
            </a:r>
          </a:p>
          <a:p>
            <a:pPr algn="ctr" eaLnBrk="1" hangingPunct="1">
              <a:spcBef>
                <a:spcPct val="0"/>
              </a:spcBef>
            </a:pPr>
            <a:r>
              <a:rPr lang="es-MX" smtClean="0"/>
              <a:t>O</a:t>
            </a:r>
          </a:p>
          <a:p>
            <a:pPr algn="ctr" eaLnBrk="1" hangingPunct="1">
              <a:spcBef>
                <a:spcPct val="0"/>
              </a:spcBef>
            </a:pPr>
            <a:endParaRPr lang="es-MX" smtClean="0"/>
          </a:p>
          <a:p>
            <a:pPr eaLnBrk="1" hangingPunct="1">
              <a:lnSpc>
                <a:spcPct val="90000"/>
              </a:lnSpc>
              <a:spcBef>
                <a:spcPct val="0"/>
              </a:spcBef>
              <a:buFontTx/>
              <a:buChar char="•"/>
            </a:pPr>
            <a:r>
              <a:rPr lang="es-MX" smtClean="0"/>
              <a:t>Deben de ser diseñados y usados de esta manera:</a:t>
            </a:r>
          </a:p>
          <a:p>
            <a:pPr lvl="1" eaLnBrk="1" hangingPunct="1">
              <a:lnSpc>
                <a:spcPct val="90000"/>
              </a:lnSpc>
              <a:spcBef>
                <a:spcPct val="0"/>
              </a:spcBef>
              <a:buFontTx/>
              <a:buChar char="•"/>
            </a:pPr>
            <a:r>
              <a:rPr lang="es-MX" smtClean="0"/>
              <a:t>Como parte de un sistema personal de detención de caídas que mantenga un factor de por lo menos dos. </a:t>
            </a:r>
          </a:p>
          <a:p>
            <a:pPr lvl="1" eaLnBrk="1" hangingPunct="1">
              <a:lnSpc>
                <a:spcPct val="90000"/>
              </a:lnSpc>
              <a:spcBef>
                <a:spcPct val="0"/>
              </a:spcBef>
              <a:buFontTx/>
              <a:buChar char="•"/>
            </a:pPr>
            <a:r>
              <a:rPr lang="es-MX" smtClean="0"/>
              <a:t>Bajo la supervisión de una persona cualificada.</a:t>
            </a:r>
          </a:p>
          <a:p>
            <a:pPr lvl="1" eaLnBrk="1" hangingPunct="1">
              <a:lnSpc>
                <a:spcPct val="90000"/>
              </a:lnSpc>
              <a:spcBef>
                <a:spcPct val="0"/>
              </a:spcBef>
              <a:buFontTx/>
              <a:buChar char="•"/>
            </a:pPr>
            <a:r>
              <a:rPr lang="es-ES" smtClean="0"/>
              <a:t>Debe tenerse cuidado al colocar un anclaje.  Utilice el anclaje correcto para el trabajo la ubicación adecuada.  En la foto, una correa de anclaje de membrana de nilón se colocó junto a una hoja de metal cortante y el anclaje no está protegida adecuadamente.</a:t>
            </a:r>
            <a:endParaRPr lang="es-MX" smtClean="0"/>
          </a:p>
          <a:p>
            <a:pPr eaLnBrk="1" hangingPunct="1">
              <a:spcBef>
                <a:spcPct val="0"/>
              </a:spcBef>
            </a:pPr>
            <a:endParaRPr lang="en-US" sz="1100" smtClean="0">
              <a:latin typeface="Arial" pitchFamily="34" charset="0"/>
              <a:cs typeface="Times New Roman" pitchFamily="18" charset="0"/>
            </a:endParaRP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Explique la importancia de tomar el entrenamiento/clase</a:t>
            </a:r>
          </a:p>
          <a:p>
            <a:pPr eaLnBrk="1" hangingPunct="1">
              <a:spcBef>
                <a:spcPct val="0"/>
              </a:spcBef>
            </a:pPr>
            <a:endParaRPr lang="es-MX" smtClean="0"/>
          </a:p>
          <a:p>
            <a:pPr eaLnBrk="1" hangingPunct="1">
              <a:spcBef>
                <a:spcPct val="0"/>
              </a:spcBef>
            </a:pPr>
            <a:r>
              <a:rPr lang="es-MX" smtClean="0"/>
              <a:t>La caídas constituyen la mayor causa de muertes en la construcción (Data, BLS CFOI).  </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B3AC64-85E9-4226-B8C7-A65A7EE62DF3}" type="slidenum">
              <a:rPr lang="en-US" smtClean="0"/>
              <a:pPr eaLnBrk="1" hangingPunct="1"/>
              <a:t>3</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3E40F4-90C1-4BD9-B2F5-ADC4532225E6}" type="slidenum">
              <a:rPr lang="en-US" smtClean="0"/>
              <a:pPr eaLnBrk="1" hangingPunct="1"/>
              <a:t>30</a:t>
            </a:fld>
            <a:endParaRPr lang="en-US" smtClean="0"/>
          </a:p>
        </p:txBody>
      </p:sp>
      <p:sp>
        <p:nvSpPr>
          <p:cNvPr id="1792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latin typeface="Arial" pitchFamily="34" charset="0"/>
              </a:rPr>
              <a:t>Next, the Full Body Harness – Here we see Personal Fall Arrest Systems during use for roofing and re-roofing operations.   </a:t>
            </a:r>
          </a:p>
          <a:p>
            <a:pPr eaLnBrk="1" hangingPunct="1">
              <a:spcBef>
                <a:spcPct val="0"/>
              </a:spcBef>
              <a:buFontTx/>
              <a:buChar char="•"/>
            </a:pPr>
            <a:r>
              <a:rPr lang="en-US" smtClean="0">
                <a:latin typeface="Arial" pitchFamily="34" charset="0"/>
              </a:rPr>
              <a:t>As you can see, the harness has to be attached to a connector and this itself to an anchor point. </a:t>
            </a:r>
          </a:p>
          <a:p>
            <a:pPr eaLnBrk="1" hangingPunct="1">
              <a:spcBef>
                <a:spcPct val="0"/>
              </a:spcBef>
              <a:buFontTx/>
              <a:buChar char="•"/>
            </a:pPr>
            <a:r>
              <a:rPr lang="en-US" smtClean="0">
                <a:latin typeface="Arial" pitchFamily="34" charset="0"/>
              </a:rPr>
              <a:t>Depending on the application, there are specific devices designed for attachment or connection.</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834BEC-7614-4D74-8160-A83D7301F77C}" type="slidenum">
              <a:rPr lang="en-US" smtClean="0"/>
              <a:pPr eaLnBrk="1" hangingPunct="1"/>
              <a:t>31</a:t>
            </a:fld>
            <a:endParaRPr lang="en-US" smtClean="0"/>
          </a:p>
        </p:txBody>
      </p:sp>
      <p:sp>
        <p:nvSpPr>
          <p:cNvPr id="180227" name="Rectangle 2"/>
          <p:cNvSpPr>
            <a:spLocks noRo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latin typeface="Arial" pitchFamily="34" charset="0"/>
              </a:rPr>
              <a:t>Un arnés de cuerpo entero esta diseñado para minimizar el impacto de la caída distribuyendo la fuerza de la caída a través de todo el torso del que lo usa. </a:t>
            </a:r>
          </a:p>
          <a:p>
            <a:pPr eaLnBrk="1" hangingPunct="1">
              <a:spcBef>
                <a:spcPct val="0"/>
              </a:spcBef>
              <a:buFontTx/>
              <a:buChar char="•"/>
            </a:pPr>
            <a:endParaRPr lang="es-MX" smtClean="0">
              <a:latin typeface="Arial" pitchFamily="34" charset="0"/>
            </a:endParaRPr>
          </a:p>
          <a:p>
            <a:pPr eaLnBrk="1" hangingPunct="1">
              <a:spcBef>
                <a:spcPct val="0"/>
              </a:spcBef>
              <a:buFontTx/>
              <a:buChar char="•"/>
            </a:pPr>
            <a:r>
              <a:rPr lang="es-MX" smtClean="0">
                <a:latin typeface="Arial" pitchFamily="34" charset="0"/>
              </a:rPr>
              <a:t>Siempre recuerde, las correas de seguridad no se pueden usar como parte de un sistema Personal de Detención de Caídas desde el 1998.  Pero si pueden ser usadas como parte de un sistema de prevención de caídas, esto lo discutiremos mas adelante.</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855BC93-DEF7-4BD2-A52B-4457F9DE4C35}" type="slidenum">
              <a:rPr lang="en-US" smtClean="0"/>
              <a:pPr eaLnBrk="1" hangingPunct="1"/>
              <a:t>32</a:t>
            </a:fld>
            <a:endParaRPr lang="en-US" smtClean="0"/>
          </a:p>
        </p:txBody>
      </p:sp>
      <p:sp>
        <p:nvSpPr>
          <p:cNvPr id="181251" name="Rectangle 2"/>
          <p:cNvSpPr>
            <a:spLocks noRo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2" name="Rectangle 3"/>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Arnés de Cuerpo Entero</a:t>
            </a:r>
          </a:p>
          <a:p>
            <a:pPr eaLnBrk="1" hangingPunct="1">
              <a:spcBef>
                <a:spcPct val="0"/>
              </a:spcBef>
              <a:buFontTx/>
              <a:buChar char="•"/>
            </a:pPr>
            <a:r>
              <a:rPr lang="es-MX" smtClean="0">
                <a:latin typeface="Arial" pitchFamily="34" charset="0"/>
              </a:rPr>
              <a:t>Empleados deben ser entrenados en el uso correcto del arnés.  </a:t>
            </a:r>
          </a:p>
          <a:p>
            <a:pPr eaLnBrk="1" hangingPunct="1">
              <a:spcBef>
                <a:spcPct val="0"/>
              </a:spcBef>
              <a:buFontTx/>
              <a:buChar char="•"/>
            </a:pPr>
            <a:r>
              <a:rPr lang="es-MX" smtClean="0">
                <a:latin typeface="Arial" pitchFamily="34" charset="0"/>
              </a:rPr>
              <a:t>Los arnés no son todos para una misma talla.  </a:t>
            </a:r>
          </a:p>
          <a:p>
            <a:pPr eaLnBrk="1" hangingPunct="1">
              <a:spcBef>
                <a:spcPct val="0"/>
              </a:spcBef>
              <a:buFontTx/>
              <a:buChar char="•"/>
            </a:pPr>
            <a:r>
              <a:rPr lang="es-MX" smtClean="0">
                <a:latin typeface="Arial" pitchFamily="34" charset="0"/>
              </a:rPr>
              <a:t>El tamaño correcto es esencial para evitar lastimaduras.  El arnés debe ajustarse de forma segura y debe quedar apretado a través del pecho y alrededor de las caderas; y el anillo conector debe de estar situado en el centro superior de la espalda, justo entre las placas de hombros.  </a:t>
            </a:r>
          </a:p>
          <a:p>
            <a:pPr eaLnBrk="1" hangingPunct="1">
              <a:spcBef>
                <a:spcPct val="0"/>
              </a:spcBef>
              <a:buFontTx/>
              <a:buChar char="•"/>
            </a:pPr>
            <a:r>
              <a:rPr lang="es-MX" smtClean="0">
                <a:latin typeface="Arial" pitchFamily="34" charset="0"/>
              </a:rPr>
              <a:t>El patrón debe asegurarse que el cada empleado use un arnés correcto y de tamaño adecuado para el empleado.</a:t>
            </a:r>
          </a:p>
          <a:p>
            <a:pPr eaLnBrk="1" hangingPunct="1">
              <a:spcBef>
                <a:spcPct val="0"/>
              </a:spcBef>
              <a:buFontTx/>
              <a:buChar char="•"/>
            </a:pPr>
            <a:r>
              <a:rPr lang="es-MX" smtClean="0">
                <a:latin typeface="Arial" pitchFamily="34" charset="0"/>
              </a:rPr>
              <a:t>Enfatice la limitación del peso, la mayoría de los arnés solo están diseñados para aguantar 310 libras de peso.  Existen en el mercado arneses con mayor capacidad de peso.</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Durante la presentación de esta lamina, el otro instructor o un estudiante voluntario puede demonstrar la forma correcta de poner y amarrar un arnés. </a:t>
            </a:r>
          </a:p>
          <a:p>
            <a:pPr eaLnBrk="1" hangingPunct="1">
              <a:spcBef>
                <a:spcPct val="0"/>
              </a:spcBef>
              <a:buFontTx/>
              <a:buChar char="•"/>
            </a:pPr>
            <a:r>
              <a:rPr lang="es-MX" smtClean="0"/>
              <a:t>El instructor debe incluir errores comunes que pasan a la hora de ajustar el arnés.  Mencione que le ocurriría a la espalda, cuello y área pélvica si el arnés no esta ajustado correctamente al cuerpo. </a:t>
            </a: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F0A8DF-734C-4E03-B263-5251DBE3FCC0}" type="slidenum">
              <a:rPr lang="en-US" smtClean="0"/>
              <a:pPr eaLnBrk="1" hangingPunct="1"/>
              <a:t>33</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459FE3-9966-44D8-8ADB-E66353774DE5}" type="slidenum">
              <a:rPr lang="en-US" smtClean="0"/>
              <a:pPr eaLnBrk="1" hangingPunct="1"/>
              <a:t>34</a:t>
            </a:fld>
            <a:endParaRPr lang="en-US" smtClean="0"/>
          </a:p>
        </p:txBody>
      </p:sp>
      <p:sp>
        <p:nvSpPr>
          <p:cNvPr id="1832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Cual de estos dos trabajadores esta usando el arnés correctamente?</a:t>
            </a:r>
          </a:p>
          <a:p>
            <a:pPr eaLnBrk="1" hangingPunct="1">
              <a:spcBef>
                <a:spcPct val="0"/>
              </a:spcBef>
            </a:pPr>
            <a:endParaRPr lang="es-MX" smtClean="0">
              <a:latin typeface="Arial" pitchFamily="34" charset="0"/>
            </a:endParaRPr>
          </a:p>
          <a:p>
            <a:pPr eaLnBrk="1" hangingPunct="1">
              <a:spcBef>
                <a:spcPct val="0"/>
              </a:spcBef>
            </a:pPr>
            <a:r>
              <a:rPr lang="es-MX" smtClean="0">
                <a:latin typeface="Arial" pitchFamily="34" charset="0"/>
              </a:rPr>
              <a:t>El de la izquierda o el de la derecha?</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541812-1B85-4585-967B-8E8082FF83CE}" type="slidenum">
              <a:rPr lang="en-US" smtClean="0"/>
              <a:pPr eaLnBrk="1" hangingPunct="1"/>
              <a:t>35</a:t>
            </a:fld>
            <a:endParaRPr lang="en-US" smtClean="0"/>
          </a:p>
        </p:txBody>
      </p:sp>
      <p:sp>
        <p:nvSpPr>
          <p:cNvPr id="1843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Cual de estos dos trabajadores esta usando el arnés correctamente?</a:t>
            </a:r>
          </a:p>
          <a:p>
            <a:pPr eaLnBrk="1" hangingPunct="1">
              <a:spcBef>
                <a:spcPct val="0"/>
              </a:spcBef>
            </a:pPr>
            <a:endParaRPr lang="es-MX" smtClean="0">
              <a:latin typeface="Arial" pitchFamily="34" charset="0"/>
            </a:endParaRPr>
          </a:p>
          <a:p>
            <a:pPr eaLnBrk="1" hangingPunct="1">
              <a:spcBef>
                <a:spcPct val="0"/>
              </a:spcBef>
            </a:pPr>
            <a:r>
              <a:rPr lang="es-MX" smtClean="0">
                <a:latin typeface="Arial" pitchFamily="34" charset="0"/>
              </a:rPr>
              <a:t>El de la izquierda o el de la derecha?...El trabajador de la derecha. El arnés del trabajador de la izquierda no esta ajustado correctamente y el anillo de amarre esta por debajo del nivel superior del la espalda.</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Establezca la importancia de este detalle:</a:t>
            </a:r>
          </a:p>
          <a:p>
            <a:pPr eaLnBrk="1" hangingPunct="1">
              <a:spcBef>
                <a:spcPct val="0"/>
              </a:spcBef>
              <a:buFontTx/>
              <a:buChar char="•"/>
            </a:pPr>
            <a:endParaRPr lang="es-MX" b="1" smtClean="0"/>
          </a:p>
          <a:p>
            <a:pPr eaLnBrk="1" hangingPunct="1">
              <a:spcBef>
                <a:spcPct val="0"/>
              </a:spcBef>
              <a:buFontTx/>
              <a:buChar char="•"/>
            </a:pPr>
            <a:r>
              <a:rPr lang="es-MX" b="1" smtClean="0"/>
              <a:t>Si un arnes ha sido envuelto en cualquier tipo de caida, entonces este debe ser removido de servicio inmediatamente.</a:t>
            </a:r>
          </a:p>
          <a:p>
            <a:pPr eaLnBrk="1" hangingPunct="1">
              <a:spcBef>
                <a:spcPct val="0"/>
              </a:spcBef>
            </a:pPr>
            <a:r>
              <a:rPr lang="es-MX" b="1" smtClean="0"/>
              <a:t>  </a:t>
            </a:r>
          </a:p>
          <a:p>
            <a:pPr eaLnBrk="1" hangingPunct="1">
              <a:spcBef>
                <a:spcPct val="0"/>
              </a:spcBef>
              <a:buFontTx/>
              <a:buChar char="•"/>
            </a:pPr>
            <a:r>
              <a:rPr lang="es-MX" b="1" smtClean="0"/>
              <a:t>Los arnes deben ser inspeccionados antes de cada uso.</a:t>
            </a:r>
          </a:p>
          <a:p>
            <a:pPr lvl="1" eaLnBrk="1" hangingPunct="1">
              <a:spcBef>
                <a:spcPct val="0"/>
              </a:spcBef>
            </a:pPr>
            <a:endParaRPr lang="es-MX" b="1" smtClean="0"/>
          </a:p>
          <a:p>
            <a:pPr eaLnBrk="1" hangingPunct="1">
              <a:spcBef>
                <a:spcPct val="0"/>
              </a:spcBef>
              <a:buFontTx/>
              <a:buChar char="•"/>
            </a:pPr>
            <a:r>
              <a:rPr lang="es-MX" smtClean="0"/>
              <a:t>Demuestre como inspeccionar correctamente un arnes. Mencione las partes a inspeccionar.</a:t>
            </a:r>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00953BB-D90F-4081-A00D-1B8922CCDEA9}" type="slidenum">
              <a:rPr lang="en-US" smtClean="0"/>
              <a:pPr eaLnBrk="1" hangingPunct="1"/>
              <a:t>36</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3026F2D-09E6-4FE4-9F64-567A610796E7}" type="slidenum">
              <a:rPr lang="en-US" smtClean="0"/>
              <a:pPr eaLnBrk="1" hangingPunct="1"/>
              <a:t>37</a:t>
            </a:fld>
            <a:endParaRPr lang="en-US" smtClean="0"/>
          </a:p>
        </p:txBody>
      </p:sp>
      <p:sp>
        <p:nvSpPr>
          <p:cNvPr id="18637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buFontTx/>
              <a:buChar char="•"/>
              <a:defRPr/>
            </a:pPr>
            <a:r>
              <a:rPr lang="es-MX" dirty="0" smtClean="0">
                <a:latin typeface="Arial" pitchFamily="34" charset="0"/>
              </a:rPr>
              <a:t>Las cuerdas de seguridad deben de tener una resistencia mínima de rotura de unas 5,000 libras. </a:t>
            </a:r>
          </a:p>
          <a:p>
            <a:pPr eaLnBrk="1" hangingPunct="1">
              <a:spcBef>
                <a:spcPct val="0"/>
              </a:spcBef>
              <a:defRPr/>
            </a:pPr>
            <a:r>
              <a:rPr lang="es-MX" dirty="0" smtClean="0">
                <a:latin typeface="Arial" pitchFamily="34" charset="0"/>
              </a:rPr>
              <a:t> </a:t>
            </a:r>
          </a:p>
          <a:p>
            <a:pPr eaLnBrk="1" hangingPunct="1">
              <a:spcBef>
                <a:spcPct val="0"/>
              </a:spcBef>
              <a:buFontTx/>
              <a:buChar char="•"/>
              <a:defRPr/>
            </a:pPr>
            <a:r>
              <a:rPr lang="es-MX" dirty="0" smtClean="0">
                <a:latin typeface="Arial" pitchFamily="34" charset="0"/>
              </a:rPr>
              <a:t>Las cuerdas de seguridad retráctil y las cuerdas de seguridad que automáticamente limitan la caída libre a menos de 2 pies deben de ser capaces de aguantar una carga en tensión de 3,000 libras que sea aplicada al aparato con la cuerda de seguridad extendida en la posición máxima.  </a:t>
            </a:r>
          </a:p>
          <a:p>
            <a:pPr eaLnBrk="1" hangingPunct="1">
              <a:spcBef>
                <a:spcPct val="0"/>
              </a:spcBef>
              <a:defRPr/>
            </a:pPr>
            <a:endParaRPr lang="es-MX" dirty="0" smtClean="0">
              <a:latin typeface="Arial" pitchFamily="34" charset="0"/>
            </a:endParaRPr>
          </a:p>
          <a:p>
            <a:pPr eaLnBrk="1" hangingPunct="1">
              <a:spcBef>
                <a:spcPct val="0"/>
              </a:spcBef>
              <a:buFontTx/>
              <a:buChar char="•"/>
              <a:defRPr/>
            </a:pPr>
            <a:r>
              <a:rPr lang="es-MX" dirty="0" smtClean="0">
                <a:latin typeface="Arial" pitchFamily="34" charset="0"/>
              </a:rPr>
              <a:t>Las cuerdas de seguridad retráctil y las cuerdas de seguridad que no limitan la caída libre a menos de 2 pies deben de ser capaces de aguantar una carga en tensión de 5,000 libras que sea aplicada al aparato con la cuerda de seguridad extendida en la posición máxima.  </a:t>
            </a:r>
          </a:p>
          <a:p>
            <a:pPr eaLnBrk="1" hangingPunct="1">
              <a:spcBef>
                <a:spcPct val="0"/>
              </a:spcBef>
              <a:defRPr/>
            </a:pPr>
            <a:r>
              <a:rPr lang="es-MX" dirty="0" smtClean="0">
                <a:latin typeface="Arial" pitchFamily="34" charset="0"/>
              </a:rPr>
              <a:t>  </a:t>
            </a:r>
          </a:p>
          <a:p>
            <a:pPr eaLnBrk="1" hangingPunct="1">
              <a:spcBef>
                <a:spcPct val="0"/>
              </a:spcBef>
              <a:buFontTx/>
              <a:buChar char="•"/>
              <a:defRPr/>
            </a:pPr>
            <a:r>
              <a:rPr lang="es-MX" dirty="0" smtClean="0">
                <a:latin typeface="Arial" pitchFamily="34" charset="0"/>
              </a:rPr>
              <a:t>Sogas y amarres (tela/fibra/malla) usados en cuerdas de seguridad, cuerdas de vida y en otros componentes de correas de posición y arneses de cuerpo entero deben ser de fibra sintética.</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03BB2F3-4A0F-4A3A-9814-D3840D61EFBC}" type="slidenum">
              <a:rPr lang="en-US" smtClean="0"/>
              <a:pPr eaLnBrk="1" hangingPunct="1"/>
              <a:t>38</a:t>
            </a:fld>
            <a:endParaRPr lang="en-US" smtClean="0"/>
          </a:p>
        </p:txBody>
      </p:sp>
      <p:sp>
        <p:nvSpPr>
          <p:cNvPr id="187395" name="Rectangle 2"/>
          <p:cNvSpPr>
            <a:spLocks noRot="1" noChangeArrowheads="1" noTextEdit="1"/>
          </p:cNvSpPr>
          <p:nvPr>
            <p:ph type="sldImg"/>
          </p:nvPr>
        </p:nvSpPr>
        <p:spPr bwMode="auto">
          <a:xfrm>
            <a:off x="1257300" y="722313"/>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2" name="Rectangle 4"/>
          <p:cNvSpPr>
            <a:spLocks noGrp="1" noChangeArrowheads="1"/>
          </p:cNvSpPr>
          <p:nvPr>
            <p:ph type="body" idx="1"/>
          </p:nvPr>
        </p:nvSpPr>
        <p:spPr bwMode="auto"/>
        <p:txBody>
          <a:bodyPr wrap="square" numCol="1" anchor="t" anchorCtr="0" compatLnSpc="1">
            <a:prstTxWarp prst="textNoShape">
              <a:avLst/>
            </a:prstTxWarp>
            <a:normAutofit fontScale="92500" lnSpcReduction="10000"/>
          </a:bodyPr>
          <a:lstStyle/>
          <a:p>
            <a:pPr eaLnBrk="1" hangingPunct="1">
              <a:spcBef>
                <a:spcPct val="0"/>
              </a:spcBef>
              <a:defRPr/>
            </a:pPr>
            <a:r>
              <a:rPr lang="es-MX" dirty="0" smtClean="0">
                <a:latin typeface="Arial" pitchFamily="34" charset="0"/>
              </a:rPr>
              <a:t>Hablemos ahora del equipo que conecta el punto de anclaje con el arnés de cuerpo entero…la cuerda o conector de seguridad</a:t>
            </a:r>
          </a:p>
          <a:p>
            <a:pPr lvl="1" indent="-236538" eaLnBrk="1" hangingPunct="1">
              <a:spcBef>
                <a:spcPct val="0"/>
              </a:spcBef>
              <a:buFontTx/>
              <a:buChar char="•"/>
              <a:defRPr/>
            </a:pPr>
            <a:r>
              <a:rPr lang="es-MX" dirty="0" smtClean="0">
                <a:latin typeface="Arial" pitchFamily="34" charset="0"/>
              </a:rPr>
              <a:t>Anillos y mosquetones deben tener una fuerza mínima de tensión de 5,000 libras.</a:t>
            </a:r>
          </a:p>
          <a:p>
            <a:pPr lvl="1" indent="-236538" eaLnBrk="1" hangingPunct="1">
              <a:spcBef>
                <a:spcPct val="0"/>
              </a:spcBef>
              <a:buFontTx/>
              <a:buChar char="•"/>
              <a:defRPr/>
            </a:pPr>
            <a:r>
              <a:rPr lang="es-MX" dirty="0" smtClean="0">
                <a:latin typeface="Arial" pitchFamily="34" charset="0"/>
              </a:rPr>
              <a:t>Los mosquetones deben ser compatibles con el lugar de amarre para prevenir el desenganche accidental, o deben ser de tipo que se mantiene cerrado.</a:t>
            </a:r>
          </a:p>
          <a:p>
            <a:pPr lvl="1" indent="-236538" eaLnBrk="1" hangingPunct="1">
              <a:spcBef>
                <a:spcPct val="0"/>
              </a:spcBef>
              <a:defRPr/>
            </a:pPr>
            <a:endParaRPr lang="es-MX" dirty="0" smtClean="0">
              <a:latin typeface="Arial" pitchFamily="34" charset="0"/>
            </a:endParaRPr>
          </a:p>
          <a:p>
            <a:pPr eaLnBrk="1" hangingPunct="1">
              <a:spcBef>
                <a:spcPct val="0"/>
              </a:spcBef>
              <a:defRPr/>
            </a:pPr>
            <a:r>
              <a:rPr lang="es-MX" dirty="0" smtClean="0">
                <a:latin typeface="Arial" pitchFamily="34" charset="0"/>
              </a:rPr>
              <a:t>A menos que el mosquetón sea de los que se mantienen cerrados y que este diseñado para las siguientes conexiones, los mosquetones de amarre no deben ser amarrados:</a:t>
            </a:r>
          </a:p>
          <a:p>
            <a:pPr lvl="1" indent="-236538" eaLnBrk="1" hangingPunct="1">
              <a:spcBef>
                <a:spcPct val="0"/>
              </a:spcBef>
              <a:buFontTx/>
              <a:buChar char="•"/>
              <a:defRPr/>
            </a:pPr>
            <a:r>
              <a:rPr lang="es-MX" dirty="0" smtClean="0">
                <a:latin typeface="Arial" pitchFamily="34" charset="0"/>
              </a:rPr>
              <a:t>Directamente a la malla, cuerda, soga o soga de metal  </a:t>
            </a:r>
          </a:p>
          <a:p>
            <a:pPr lvl="1" indent="-236538" eaLnBrk="1" hangingPunct="1">
              <a:spcBef>
                <a:spcPct val="0"/>
              </a:spcBef>
              <a:buFontTx/>
              <a:buChar char="•"/>
              <a:defRPr/>
            </a:pPr>
            <a:r>
              <a:rPr lang="es-MX" dirty="0" smtClean="0">
                <a:latin typeface="Arial" pitchFamily="34" charset="0"/>
              </a:rPr>
              <a:t>Uno al otro (de mosquetón a mosquetón)</a:t>
            </a:r>
          </a:p>
          <a:p>
            <a:pPr lvl="1" indent="-236538" eaLnBrk="1" hangingPunct="1">
              <a:spcBef>
                <a:spcPct val="0"/>
              </a:spcBef>
              <a:buFontTx/>
              <a:buChar char="•"/>
              <a:defRPr/>
            </a:pPr>
            <a:r>
              <a:rPr lang="es-MX" dirty="0" smtClean="0">
                <a:latin typeface="Arial" pitchFamily="34" charset="0"/>
              </a:rPr>
              <a:t>A un anillo en donde ya exista otro mosquetón o conector</a:t>
            </a:r>
          </a:p>
          <a:p>
            <a:pPr lvl="1" indent="-236538" eaLnBrk="1" hangingPunct="1">
              <a:spcBef>
                <a:spcPct val="0"/>
              </a:spcBef>
              <a:buFontTx/>
              <a:buChar char="•"/>
              <a:defRPr/>
            </a:pPr>
            <a:r>
              <a:rPr lang="es-MX" dirty="0" smtClean="0">
                <a:latin typeface="Arial" pitchFamily="34" charset="0"/>
              </a:rPr>
              <a:t>A una línea de seguridad horizontal, o</a:t>
            </a:r>
          </a:p>
          <a:p>
            <a:pPr lvl="1" indent="-236538" eaLnBrk="1" hangingPunct="1">
              <a:spcBef>
                <a:spcPct val="0"/>
              </a:spcBef>
              <a:buFontTx/>
              <a:buChar char="•"/>
              <a:defRPr/>
            </a:pPr>
            <a:r>
              <a:rPr lang="es-MX" dirty="0" smtClean="0">
                <a:latin typeface="Arial" pitchFamily="34" charset="0"/>
              </a:rPr>
              <a:t>A ningún objeto que sea incompatible en forma o dimensión en relación a gancho del mosquetón, esta configuración puede desenganchar accidentalmente el seguro del mosquetón y liberar el enganche.</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latin typeface="Times New Roman" pitchFamily="18" charset="0"/>
                <a:cs typeface="Times New Roman" pitchFamily="18" charset="0"/>
              </a:rPr>
              <a:t>Las cuerdas verticales de seguridad/conectores deben tener una fuerza minima de ruptura de 5,000 libras.</a:t>
            </a:r>
          </a:p>
          <a:p>
            <a:pPr eaLnBrk="1" hangingPunct="1">
              <a:spcBef>
                <a:spcPct val="0"/>
              </a:spcBef>
            </a:pPr>
            <a:endParaRPr lang="en-US" sz="1000" smtClean="0">
              <a:latin typeface="Arial" pitchFamily="34" charset="0"/>
              <a:cs typeface="Times New Roman" pitchFamily="18" charset="0"/>
            </a:endParaRP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18842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8C5338-8A1B-48A1-8BB7-E9A2700C89FF}" type="slidenum">
              <a:rPr lang="en-US" smtClean="0"/>
              <a:pPr eaLnBrk="1" hangingPunct="1"/>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US" smtClean="0"/>
              <a:t>Discuta el numero total de muertes relacionadas a caídas en el 2010. </a:t>
            </a:r>
          </a:p>
          <a:p>
            <a:endParaRPr lang="es-US" smtClean="0"/>
          </a:p>
          <a:p>
            <a:r>
              <a:rPr lang="es-US" smtClean="0"/>
              <a:t>Enfatice el numero de caídas de techos y escaleras.  </a:t>
            </a:r>
          </a:p>
          <a:p>
            <a:endParaRPr lang="es-US" smtClean="0"/>
          </a:p>
          <a:p>
            <a:r>
              <a:rPr lang="es-US" smtClean="0"/>
              <a:t>Mencione que de las 635 muertes, 265 ocurrieron en la industria de la construcción.</a:t>
            </a:r>
          </a:p>
          <a:p>
            <a:endParaRPr lang="es-US" smtClean="0"/>
          </a:p>
          <a:p>
            <a:r>
              <a:rPr lang="es-US" smtClean="0"/>
              <a:t>Mencione de donde surgen las estadísticas: </a:t>
            </a:r>
            <a:r>
              <a:rPr lang="en-US" smtClean="0"/>
              <a:t>BLS, U.S.  Bureau of Labor Statistics.</a:t>
            </a:r>
          </a:p>
          <a:p>
            <a:endParaRPr lang="es-US" smtClean="0"/>
          </a:p>
        </p:txBody>
      </p:sp>
      <p:sp>
        <p:nvSpPr>
          <p:cNvPr id="4" name="Header Placeholder 3"/>
          <p:cNvSpPr>
            <a:spLocks noGrp="1"/>
          </p:cNvSpPr>
          <p:nvPr>
            <p:ph type="hdr" sz="quarter"/>
          </p:nvPr>
        </p:nvSpPr>
        <p:spPr/>
        <p:txBody>
          <a:bodyPr/>
          <a:lstStyle/>
          <a:p>
            <a:pPr>
              <a:defRPr/>
            </a:pPr>
            <a:r>
              <a:rPr lang="en-US"/>
              <a:t>Hispanic Contractors Association de SA    Fall Protection                   SH-22298-11-60-F-48</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smtClean="0"/>
              <a:t>SHORM Consulting</a:t>
            </a:r>
            <a:endParaRPr lang="en-US"/>
          </a:p>
        </p:txBody>
      </p:sp>
      <p:sp>
        <p:nvSpPr>
          <p:cNvPr id="15258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D32000-874D-4ED2-95A2-96F939E524B8}"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z="1000" smtClean="0">
                <a:latin typeface="Arial" pitchFamily="34" charset="0"/>
                <a:cs typeface="Times New Roman" pitchFamily="18" charset="0"/>
              </a:rPr>
              <a:t>Comente como dato curioso…explique el porque de una sola línea.  </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1894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67232F-E124-441A-A278-5A78D987E02D}" type="slidenum">
              <a:rPr lang="en-US" smtClean="0"/>
              <a:pPr eaLnBrk="1" hangingPunct="1"/>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Las cuerdas de agarre se mueven fácilmente hacia arriba o abajo por la cuerda vertical de seguridad.</a:t>
            </a:r>
          </a:p>
          <a:p>
            <a:pPr eaLnBrk="1" hangingPunct="1">
              <a:spcBef>
                <a:spcPct val="0"/>
              </a:spcBef>
              <a:buFontTx/>
              <a:buChar char="•"/>
            </a:pPr>
            <a:endParaRPr lang="es-MX" b="1" smtClean="0"/>
          </a:p>
          <a:p>
            <a:pPr eaLnBrk="1" hangingPunct="1">
              <a:spcBef>
                <a:spcPct val="0"/>
              </a:spcBef>
              <a:buFontTx/>
              <a:buChar char="•"/>
            </a:pPr>
            <a:r>
              <a:rPr lang="es-MX" b="1" smtClean="0"/>
              <a:t>Las cuerda de agarre pueden ser de 2 tipos:</a:t>
            </a:r>
          </a:p>
          <a:p>
            <a:pPr eaLnBrk="1" hangingPunct="1">
              <a:spcBef>
                <a:spcPct val="0"/>
              </a:spcBef>
            </a:pPr>
            <a:endParaRPr lang="es-MX" b="1" smtClean="0"/>
          </a:p>
          <a:p>
            <a:pPr lvl="1" eaLnBrk="1" hangingPunct="1">
              <a:spcBef>
                <a:spcPct val="0"/>
              </a:spcBef>
              <a:buFontTx/>
              <a:buChar char="•"/>
            </a:pPr>
            <a:r>
              <a:rPr lang="es-MX" b="1" smtClean="0"/>
              <a:t>Agarre continuo- </a:t>
            </a:r>
            <a:r>
              <a:rPr lang="es-MX" smtClean="0"/>
              <a:t>ofrecen operación libre de manos. En una situación de caída, el agarre sujeta y tranca el dispositivo de agarre en la cuerda vertical.</a:t>
            </a:r>
          </a:p>
          <a:p>
            <a:pPr lvl="1" eaLnBrk="1" hangingPunct="1">
              <a:spcBef>
                <a:spcPct val="0"/>
              </a:spcBef>
              <a:buFontTx/>
              <a:buChar char="•"/>
            </a:pPr>
            <a:r>
              <a:rPr lang="es-MX" b="1" smtClean="0"/>
              <a:t>Manual- </a:t>
            </a:r>
            <a:r>
              <a:rPr lang="es-MX" smtClean="0"/>
              <a:t>usuario es el que controla el agarre a la cuerda, este puede cerrar o abrir el dispositivo de agarre a la cuerda permitiendo el control absoluto del dispositivo de amarre.</a:t>
            </a:r>
            <a:endParaRPr lang="es-MX" b="1" smtClean="0"/>
          </a:p>
          <a:p>
            <a:pPr eaLnBrk="1" hangingPunct="1">
              <a:spcBef>
                <a:spcPct val="0"/>
              </a:spcBef>
            </a:pPr>
            <a:endParaRPr 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9BB25D8-4972-4B85-BD3C-4F5C1B3B6FAD}" type="slidenum">
              <a:rPr lang="en-US" smtClean="0"/>
              <a:pPr eaLnBrk="1" hangingPunct="1"/>
              <a:t>41</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Rectangle 3"/>
          <p:cNvSpPr>
            <a:spLocks noGrp="1" noChangeArrowheads="1"/>
          </p:cNvSpPr>
          <p:nvPr>
            <p:ph type="body" idx="1"/>
          </p:nvPr>
        </p:nvSpPr>
        <p:spPr bwMode="auto"/>
        <p:txBody>
          <a:bodyPr wrap="square" numCol="1" anchor="t" anchorCtr="0" compatLnSpc="1">
            <a:prstTxWarp prst="textNoShape">
              <a:avLst/>
            </a:prstTxWarp>
            <a:normAutofit lnSpcReduction="10000"/>
          </a:bodyPr>
          <a:lstStyle/>
          <a:p>
            <a:pPr eaLnBrk="1" hangingPunct="1">
              <a:lnSpc>
                <a:spcPct val="110000"/>
              </a:lnSpc>
              <a:spcBef>
                <a:spcPct val="20000"/>
              </a:spcBef>
              <a:buSzPct val="80000"/>
              <a:buFont typeface="Wingdings" pitchFamily="2" charset="2"/>
              <a:buNone/>
              <a:defRPr/>
            </a:pPr>
            <a:r>
              <a:rPr lang="es-MX" dirty="0" smtClean="0">
                <a:latin typeface="Times New Roman" pitchFamily="18" charset="0"/>
                <a:cs typeface="Times New Roman" pitchFamily="18" charset="0"/>
              </a:rPr>
              <a:t>Cuerda Horizontal de Seguridad</a:t>
            </a:r>
          </a:p>
          <a:p>
            <a:pPr eaLnBrk="1" hangingPunct="1">
              <a:lnSpc>
                <a:spcPct val="110000"/>
              </a:lnSpc>
              <a:spcBef>
                <a:spcPct val="20000"/>
              </a:spcBef>
              <a:buSzPct val="80000"/>
              <a:buFont typeface="Arial" pitchFamily="34" charset="0"/>
              <a:buChar char="•"/>
              <a:defRPr/>
            </a:pPr>
            <a:endParaRPr lang="es-MX" dirty="0" smtClean="0">
              <a:latin typeface="Times New Roman" pitchFamily="18" charset="0"/>
              <a:cs typeface="Times New Roman" pitchFamily="18" charset="0"/>
            </a:endParaRPr>
          </a:p>
          <a:p>
            <a:pPr eaLnBrk="1" hangingPunct="1">
              <a:lnSpc>
                <a:spcPct val="110000"/>
              </a:lnSpc>
              <a:spcBef>
                <a:spcPct val="20000"/>
              </a:spcBef>
              <a:buSzPct val="80000"/>
              <a:buFont typeface="Arial" pitchFamily="34" charset="0"/>
              <a:buChar char="•"/>
              <a:defRPr/>
            </a:pPr>
            <a:r>
              <a:rPr lang="es-MX" dirty="0" smtClean="0">
                <a:latin typeface="Times New Roman" pitchFamily="18" charset="0"/>
                <a:cs typeface="Times New Roman" pitchFamily="18" charset="0"/>
              </a:rPr>
              <a:t>Debe ser diseñada e instalada por una persona quilificada.</a:t>
            </a:r>
          </a:p>
          <a:p>
            <a:pPr eaLnBrk="1" hangingPunct="1">
              <a:lnSpc>
                <a:spcPct val="110000"/>
              </a:lnSpc>
              <a:spcBef>
                <a:spcPct val="20000"/>
              </a:spcBef>
              <a:buSzPct val="80000"/>
              <a:buFont typeface="Arial" pitchFamily="34" charset="0"/>
              <a:buChar char="•"/>
              <a:defRPr/>
            </a:pPr>
            <a:r>
              <a:rPr lang="es-MX" dirty="0" smtClean="0">
                <a:latin typeface="Times New Roman" pitchFamily="18" charset="0"/>
                <a:cs typeface="Times New Roman" pitchFamily="18" charset="0"/>
              </a:rPr>
              <a:t> Factor de seguridad de al menos 2.</a:t>
            </a:r>
          </a:p>
          <a:p>
            <a:pPr eaLnBrk="1" hangingPunct="1">
              <a:spcBef>
                <a:spcPct val="0"/>
              </a:spcBef>
              <a:buFont typeface="Arial" pitchFamily="34" charset="0"/>
              <a:buChar char="•"/>
              <a:defRPr/>
            </a:pPr>
            <a:r>
              <a:rPr lang="es-MX" dirty="0" smtClean="0">
                <a:latin typeface="Arial" pitchFamily="34" charset="0"/>
                <a:cs typeface="Times New Roman" pitchFamily="18" charset="0"/>
              </a:rPr>
              <a:t>Discuta como una cuerda horizontal de seguridad esta conectada a un punto de anclaje de al menos 5,000 libras por empleado.</a:t>
            </a:r>
          </a:p>
          <a:p>
            <a:pPr eaLnBrk="1" hangingPunct="1">
              <a:spcBef>
                <a:spcPct val="0"/>
              </a:spcBef>
              <a:buFont typeface="Arial" pitchFamily="34" charset="0"/>
              <a:buChar char="•"/>
              <a:defRPr/>
            </a:pPr>
            <a:r>
              <a:rPr lang="es-MX" dirty="0" smtClean="0">
                <a:latin typeface="Arial" pitchFamily="34" charset="0"/>
                <a:cs typeface="Times New Roman" pitchFamily="18" charset="0"/>
              </a:rPr>
              <a:t>Discuta el factor de la tensión en la cuerda horizontal de seguridad:</a:t>
            </a:r>
          </a:p>
          <a:p>
            <a:pPr eaLnBrk="1" hangingPunct="1">
              <a:spcBef>
                <a:spcPct val="0"/>
              </a:spcBef>
              <a:buFontTx/>
              <a:buChar char="•"/>
              <a:defRPr/>
            </a:pPr>
            <a:endParaRPr lang="es-MX" dirty="0" smtClean="0">
              <a:latin typeface="Arial" pitchFamily="34" charset="0"/>
              <a:cs typeface="Times New Roman" pitchFamily="18" charset="0"/>
            </a:endParaRPr>
          </a:p>
          <a:p>
            <a:pPr lvl="1" eaLnBrk="1" hangingPunct="1">
              <a:spcBef>
                <a:spcPct val="0"/>
              </a:spcBef>
              <a:buFontTx/>
              <a:buChar char="•"/>
              <a:defRPr/>
            </a:pPr>
            <a:r>
              <a:rPr lang="es-MX" dirty="0" smtClean="0">
                <a:latin typeface="Arial" pitchFamily="34" charset="0"/>
                <a:cs typeface="Times New Roman" pitchFamily="18" charset="0"/>
              </a:rPr>
              <a:t>Mientras mas tensión tenga la cuerda horizontal, mas pequeño es el Angulo de caída = equivale a mayor presión y peso siendo ejercido en el punto de anclaje.</a:t>
            </a:r>
          </a:p>
          <a:p>
            <a:pPr lvl="1" eaLnBrk="1" hangingPunct="1">
              <a:spcBef>
                <a:spcPct val="0"/>
              </a:spcBef>
              <a:buFontTx/>
              <a:buChar char="•"/>
              <a:defRPr/>
            </a:pPr>
            <a:r>
              <a:rPr lang="es-MX" dirty="0" smtClean="0">
                <a:latin typeface="Arial" pitchFamily="34" charset="0"/>
                <a:cs typeface="Times New Roman" pitchFamily="18" charset="0"/>
              </a:rPr>
              <a:t>Mientras menos tensión (Max. de 30 grados), mayor será el ángulo de caída = equivale a menos presión y menos peso en el punto de anclaje, este es el método preferido.</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1914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985A2A-3254-4716-B688-EC63E3B4FD2F}" type="slidenum">
              <a:rPr lang="en-US" smtClean="0"/>
              <a:pPr eaLnBrk="1" hangingPunct="1"/>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cs typeface="Times New Roman" pitchFamily="18" charset="0"/>
              </a:rPr>
              <a:t>Varios dispositivos durante la seccion practica.</a:t>
            </a:r>
            <a:endParaRPr lang="es-MX" sz="1000" smtClean="0">
              <a:latin typeface="Arial" pitchFamily="34" charset="0"/>
              <a:cs typeface="Times New Roman" pitchFamily="18" charset="0"/>
            </a:endParaRP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19251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EC0940-1052-43C2-A5BB-F506D7783E01}" type="slidenum">
              <a:rPr lang="en-US" smtClean="0"/>
              <a:pPr eaLnBrk="1" hangingPunct="1"/>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Para prevención de caídas, lo mismo una correa de seguridad o un arnés de cuerpo entero pueden ser usados.</a:t>
            </a:r>
          </a:p>
          <a:p>
            <a:pPr eaLnBrk="1" hangingPunct="1">
              <a:spcBef>
                <a:spcPct val="0"/>
              </a:spcBef>
              <a:buFontTx/>
              <a:buChar char="•"/>
            </a:pPr>
            <a:r>
              <a:rPr lang="es-MX" smtClean="0"/>
              <a:t>Deben estar colocados de manera tal que el empleado no pueda pasar o alcanzar la orilla o el punto que no esta protegido, sin importar donde este ocurriendo el trabajo en esa superficie.</a:t>
            </a:r>
          </a:p>
          <a:p>
            <a:pPr eaLnBrk="1" hangingPunct="1">
              <a:spcBef>
                <a:spcPct val="0"/>
              </a:spcBef>
              <a:buFontTx/>
              <a:buChar char="•"/>
            </a:pPr>
            <a:r>
              <a:rPr lang="es-MX" smtClean="0"/>
              <a:t>Las cuerdas de seguridad deben poder ser ajustadas para que los empleados tengan facilidad de moverse y trabajar. </a:t>
            </a:r>
          </a:p>
          <a:p>
            <a:pPr eaLnBrk="1" hangingPunct="1">
              <a:spcBef>
                <a:spcPct val="0"/>
              </a:spcBef>
            </a:pPr>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42F7888-DBF5-4221-8C18-09DE386F0574}" type="slidenum">
              <a:rPr lang="en-US" smtClean="0"/>
              <a:pPr eaLnBrk="1" hangingPunct="1"/>
              <a:t>44</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Discutir con la clase como se debe calcular la distancia de caída, y la importancia de usar el tamaño adecuado de los componentes durante diferentes situaciones. </a:t>
            </a:r>
          </a:p>
          <a:p>
            <a:pPr eaLnBrk="1" hangingPunct="1">
              <a:spcBef>
                <a:spcPct val="0"/>
              </a:spcBef>
            </a:pPr>
            <a:endParaRPr lang="es-MX" smtClean="0"/>
          </a:p>
          <a:p>
            <a:pPr eaLnBrk="1" hangingPunct="1">
              <a:spcBef>
                <a:spcPct val="0"/>
              </a:spcBef>
              <a:buFontTx/>
              <a:buChar char="•"/>
            </a:pPr>
            <a:r>
              <a:rPr lang="es-MX" smtClean="0"/>
              <a:t>Existe una variedad de cuerdas de seguridad para cubrir diferentes aplicaciones y distancias de caídas. Una cuerda de seguridad de 6 pies con sistema de deceleración no debe ser usado cuando la distancia de caída es de 18 pies o menos.</a:t>
            </a:r>
          </a:p>
          <a:p>
            <a:pPr eaLnBrk="1" hangingPunct="1">
              <a:spcBef>
                <a:spcPct val="0"/>
              </a:spcBef>
              <a:buFontTx/>
              <a:buChar char="•"/>
            </a:pPr>
            <a:endParaRPr lang="es-MX" smtClean="0"/>
          </a:p>
          <a:p>
            <a:pPr eaLnBrk="1" hangingPunct="1">
              <a:spcBef>
                <a:spcPct val="0"/>
              </a:spcBef>
              <a:buFontTx/>
              <a:buChar char="•"/>
            </a:pPr>
            <a:r>
              <a:rPr lang="es-MX" smtClean="0"/>
              <a:t>No importa que tipo de cuerda de seguridad se use, es bien importante que el punto de anclaje este directamente encima de la cabeza; esto evita lastimaduras por el péndulo de caída. </a:t>
            </a:r>
          </a:p>
          <a:p>
            <a:pPr eaLnBrk="1" hangingPunct="1">
              <a:spcBef>
                <a:spcPct val="0"/>
              </a:spcBef>
            </a:pPr>
            <a:r>
              <a:rPr lang="es-MX" b="1" smtClean="0"/>
              <a:t>Si esta posición encima de la cabeza no es lograda, el empleado puede sufrir lastimaduras de el movimiento pendular.</a:t>
            </a:r>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124796A-2BD6-48AA-93A6-25C342FED3E3}" type="slidenum">
              <a:rPr lang="en-US" smtClean="0"/>
              <a:pPr eaLnBrk="1" hangingPunct="1"/>
              <a:t>45</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Caída pendular es el movimiento que ocurre cuando un empleado se cae y no esta directamente debajo del punto de anclaje.</a:t>
            </a:r>
          </a:p>
          <a:p>
            <a:pPr eaLnBrk="1" hangingPunct="1">
              <a:spcBef>
                <a:spcPct val="0"/>
              </a:spcBef>
            </a:pPr>
            <a:endParaRPr lang="es-MX" smtClean="0"/>
          </a:p>
          <a:p>
            <a:pPr eaLnBrk="1" hangingPunct="1">
              <a:spcBef>
                <a:spcPct val="0"/>
              </a:spcBef>
              <a:buFontTx/>
              <a:buChar char="•"/>
            </a:pPr>
            <a:r>
              <a:rPr lang="es-MX" smtClean="0"/>
              <a:t>Caídas pendulares tienen que ser estudiadas y entendidas a la hora de diseñar e implementar un programa de protección contra caídas.</a:t>
            </a:r>
          </a:p>
          <a:p>
            <a:pPr eaLnBrk="1" hangingPunct="1">
              <a:spcBef>
                <a:spcPct val="0"/>
              </a:spcBef>
            </a:pPr>
            <a:endParaRPr 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D7484E8-8465-48B2-B879-B5D352F72795}" type="slidenum">
              <a:rPr lang="en-US" smtClean="0"/>
              <a:pPr eaLnBrk="1" hangingPunct="1"/>
              <a:t>46</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Proveer a los estudiantes una hoja de inspección para su uso.  </a:t>
            </a:r>
          </a:p>
          <a:p>
            <a:pPr eaLnBrk="1" hangingPunct="1">
              <a:spcBef>
                <a:spcPct val="0"/>
              </a:spcBef>
            </a:pPr>
            <a:endParaRPr lang="es-MX" smtClean="0"/>
          </a:p>
          <a:p>
            <a:pPr eaLnBrk="1" hangingPunct="1">
              <a:spcBef>
                <a:spcPct val="0"/>
              </a:spcBef>
            </a:pPr>
            <a:r>
              <a:rPr lang="es-MX" smtClean="0"/>
              <a:t>Esta hoja de inspección la pueden usar los estudiantes en su lugar de trabajo.</a:t>
            </a:r>
          </a:p>
          <a:p>
            <a:pPr eaLnBrk="1" hangingPunct="1">
              <a:spcBef>
                <a:spcPct val="0"/>
              </a:spcBef>
            </a:pPr>
            <a:endParaRPr lang="es-MX" smtClean="0"/>
          </a:p>
          <a:p>
            <a:pPr eaLnBrk="1" hangingPunct="1">
              <a:spcBef>
                <a:spcPct val="0"/>
              </a:spcBef>
            </a:pPr>
            <a:r>
              <a:rPr lang="es-MX" smtClean="0"/>
              <a:t>Bueno clase, hasta ahora se han discutido los sistemas que ayudan a prevenir una caída.  El próximo sistema que le vamos a ensenar se usa cuando las caídas son inminentes o la posibilidad de caída es alta debido al tipo de trabajo.  Este sistema es otro ejemplo de métodos convencionales de protección contra caídas. </a:t>
            </a:r>
          </a:p>
          <a:p>
            <a:pPr eaLnBrk="1" hangingPunct="1">
              <a:spcBef>
                <a:spcPct val="0"/>
              </a:spcBef>
            </a:pPr>
            <a:endParaRPr lang="es-MX" smtClean="0"/>
          </a:p>
          <a:p>
            <a:pPr eaLnBrk="1" hangingPunct="1">
              <a:spcBef>
                <a:spcPct val="0"/>
              </a:spcBef>
            </a:pPr>
            <a:r>
              <a:rPr lang="es-MX" smtClean="0"/>
              <a:t>Debe de ser anotado, que uno siempre debe buscar la alternativa a una caída, y evitar por todo el que un empleado se caiga. </a:t>
            </a:r>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036ED05-296D-433A-A1A7-354850C663A8}" type="slidenum">
              <a:rPr lang="en-US" smtClean="0"/>
              <a:pPr eaLnBrk="1" hangingPunct="1"/>
              <a:t>47</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22893" indent="-422893" eaLnBrk="1" fontAlgn="auto" hangingPunct="1">
              <a:spcBef>
                <a:spcPts val="0"/>
              </a:spcBef>
              <a:spcAft>
                <a:spcPts val="0"/>
              </a:spcAft>
              <a:buFont typeface="Arial" pitchFamily="34" charset="0"/>
              <a:buChar char="•"/>
              <a:defRPr/>
            </a:pPr>
            <a:r>
              <a:rPr lang="es-MX" dirty="0" smtClean="0">
                <a:cs typeface="Times New Roman" pitchFamily="18" charset="0"/>
              </a:rPr>
              <a:t>Deben estar instaladas lo mas cerca posible debajo de la superficie o nivel en donde estén los trabajadores.</a:t>
            </a:r>
          </a:p>
          <a:p>
            <a:pPr marL="422893" indent="-422893" eaLnBrk="1" fontAlgn="auto" hangingPunct="1">
              <a:spcBef>
                <a:spcPts val="0"/>
              </a:spcBef>
              <a:spcAft>
                <a:spcPts val="0"/>
              </a:spcAft>
              <a:buFont typeface="Arial" pitchFamily="34" charset="0"/>
              <a:buChar char="•"/>
              <a:defRPr/>
            </a:pPr>
            <a:endParaRPr lang="es-MX" dirty="0" smtClean="0">
              <a:cs typeface="Times New Roman" pitchFamily="18" charset="0"/>
            </a:endParaRPr>
          </a:p>
          <a:p>
            <a:pPr marL="422893" indent="-422893" eaLnBrk="1" fontAlgn="auto" hangingPunct="1">
              <a:spcBef>
                <a:spcPts val="0"/>
              </a:spcBef>
              <a:spcAft>
                <a:spcPts val="0"/>
              </a:spcAft>
              <a:buFont typeface="Arial" pitchFamily="34" charset="0"/>
              <a:buChar char="•"/>
              <a:defRPr/>
            </a:pPr>
            <a:r>
              <a:rPr lang="es-MX" dirty="0" smtClean="0">
                <a:cs typeface="Times New Roman" pitchFamily="18" charset="0"/>
              </a:rPr>
              <a:t>Nunca deben estar a mas de 30 pies por debajo de la superficie o nivel de trabajo.</a:t>
            </a:r>
          </a:p>
          <a:p>
            <a:pPr marL="422893" indent="-422893" eaLnBrk="1" fontAlgn="auto" hangingPunct="1">
              <a:spcBef>
                <a:spcPts val="0"/>
              </a:spcBef>
              <a:spcAft>
                <a:spcPts val="0"/>
              </a:spcAft>
              <a:buFont typeface="Arial" pitchFamily="34" charset="0"/>
              <a:buChar char="•"/>
              <a:defRPr/>
            </a:pPr>
            <a:endParaRPr lang="es-MX" dirty="0" smtClean="0">
              <a:cs typeface="Times New Roman" pitchFamily="18" charset="0"/>
            </a:endParaRPr>
          </a:p>
          <a:p>
            <a:pPr marL="422893" indent="-422893" eaLnBrk="1" fontAlgn="auto" hangingPunct="1">
              <a:spcBef>
                <a:spcPts val="0"/>
              </a:spcBef>
              <a:spcAft>
                <a:spcPts val="0"/>
              </a:spcAft>
              <a:buFont typeface="Arial" pitchFamily="34" charset="0"/>
              <a:buChar char="•"/>
              <a:defRPr/>
            </a:pPr>
            <a:r>
              <a:rPr lang="es-MX" dirty="0" smtClean="0">
                <a:cs typeface="Times New Roman" pitchFamily="18" charset="0"/>
              </a:rPr>
              <a:t>El espacio entre los diamantes de la malla no debe ser mayor de 6 pulgadas por 6 pulgadas.</a:t>
            </a:r>
          </a:p>
          <a:p>
            <a:pPr marL="422893" indent="-422893" eaLnBrk="1" fontAlgn="auto" hangingPunct="1">
              <a:spcBef>
                <a:spcPts val="0"/>
              </a:spcBef>
              <a:spcAft>
                <a:spcPts val="0"/>
              </a:spcAft>
              <a:buFont typeface="Arial" pitchFamily="34" charset="0"/>
              <a:buChar char="•"/>
              <a:defRPr/>
            </a:pPr>
            <a:endParaRPr lang="es-MX" dirty="0" smtClean="0">
              <a:cs typeface="Times New Roman" pitchFamily="18" charset="0"/>
            </a:endParaRPr>
          </a:p>
          <a:p>
            <a:pPr marL="422893" indent="-422893" eaLnBrk="1" fontAlgn="auto" hangingPunct="1">
              <a:spcBef>
                <a:spcPts val="0"/>
              </a:spcBef>
              <a:spcAft>
                <a:spcPts val="0"/>
              </a:spcAft>
              <a:buFont typeface="Arial" pitchFamily="34" charset="0"/>
              <a:buChar char="•"/>
              <a:defRPr/>
            </a:pPr>
            <a:r>
              <a:rPr lang="es-MX" dirty="0" smtClean="0">
                <a:cs typeface="Times New Roman" pitchFamily="18" charset="0"/>
              </a:rPr>
              <a:t>Los instaladores deben probar cada malla de seguridad para asegurarse que la malla pueda aguantar la </a:t>
            </a:r>
            <a:r>
              <a:rPr lang="es-MX" dirty="0" err="1" smtClean="0">
                <a:cs typeface="Times New Roman" pitchFamily="18" charset="0"/>
              </a:rPr>
              <a:t>caida</a:t>
            </a:r>
            <a:r>
              <a:rPr lang="es-MX" dirty="0" smtClean="0">
                <a:cs typeface="Times New Roman" pitchFamily="18" charset="0"/>
              </a:rPr>
              <a:t> de un trabajador.</a:t>
            </a:r>
          </a:p>
          <a:p>
            <a:pPr marL="906199" lvl="1" indent="-422893" eaLnBrk="1" fontAlgn="auto" hangingPunct="1">
              <a:spcBef>
                <a:spcPts val="0"/>
              </a:spcBef>
              <a:spcAft>
                <a:spcPts val="0"/>
              </a:spcAft>
              <a:buFont typeface="Arial" pitchFamily="34" charset="0"/>
              <a:buChar char="•"/>
              <a:defRPr/>
            </a:pPr>
            <a:endParaRPr lang="en-US" dirty="0" smtClean="0">
              <a:cs typeface="Times New Roman" pitchFamily="18" charset="0"/>
            </a:endParaRPr>
          </a:p>
          <a:p>
            <a:pPr eaLnBrk="1" fontAlgn="auto" hangingPunct="1">
              <a:spcBef>
                <a:spcPts val="0"/>
              </a:spcBef>
              <a:spcAft>
                <a:spcPts val="0"/>
              </a:spcAft>
              <a:buFont typeface="Arial" pitchFamily="34" charset="0"/>
              <a:buChar char="•"/>
              <a:defRPr/>
            </a:pPr>
            <a:endParaRPr lang="en-US" dirty="0"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B24CA6B-DBFD-44F2-9568-BD742797E448}" type="slidenum">
              <a:rPr lang="en-US" smtClean="0"/>
              <a:pPr eaLnBrk="1" hangingPunct="1"/>
              <a:t>48</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6" name="Rectangle 3"/>
          <p:cNvSpPr>
            <a:spLocks noGrp="1" noChangeArrowheads="1"/>
          </p:cNvSpPr>
          <p:nvPr>
            <p:ph type="body" idx="1"/>
          </p:nvPr>
        </p:nvSpPr>
        <p:spPr>
          <a:ln/>
        </p:spPr>
        <p:txBody>
          <a:bodyPr/>
          <a:lstStyle/>
          <a:p>
            <a:pPr marL="400014" indent="-400014" eaLnBrk="1" fontAlgn="auto" hangingPunct="1">
              <a:spcBef>
                <a:spcPts val="0"/>
              </a:spcBef>
              <a:spcAft>
                <a:spcPts val="0"/>
              </a:spcAft>
              <a:defRPr/>
            </a:pPr>
            <a:r>
              <a:rPr lang="es-MX" sz="1000" b="1" dirty="0" smtClean="0">
                <a:cs typeface="Times New Roman" pitchFamily="18" charset="0"/>
              </a:rPr>
              <a:t>Como llevar a cabo una prueba de malla:</a:t>
            </a:r>
          </a:p>
          <a:p>
            <a:pPr marL="400014" indent="-400014" eaLnBrk="1" fontAlgn="auto" hangingPunct="1">
              <a:spcBef>
                <a:spcPts val="0"/>
              </a:spcBef>
              <a:spcAft>
                <a:spcPts val="0"/>
              </a:spcAft>
              <a:defRPr/>
            </a:pPr>
            <a:endParaRPr lang="es-MX" sz="1000" b="1" dirty="0" smtClean="0">
              <a:cs typeface="Times New Roman" pitchFamily="18" charset="0"/>
            </a:endParaRPr>
          </a:p>
          <a:p>
            <a:pPr marL="400014" indent="-400014" eaLnBrk="1" fontAlgn="auto" hangingPunct="1">
              <a:spcBef>
                <a:spcPts val="0"/>
              </a:spcBef>
              <a:spcAft>
                <a:spcPts val="0"/>
              </a:spcAft>
              <a:defRPr/>
            </a:pPr>
            <a:r>
              <a:rPr lang="es-MX" dirty="0" smtClean="0">
                <a:cs typeface="Times New Roman" pitchFamily="18" charset="0"/>
              </a:rPr>
              <a:t>Cada malla debe ser probada de la siguiente manera:</a:t>
            </a:r>
          </a:p>
          <a:p>
            <a:pPr marL="400014" indent="-400014" eaLnBrk="1" fontAlgn="auto" hangingPunct="1">
              <a:spcBef>
                <a:spcPts val="0"/>
              </a:spcBef>
              <a:spcAft>
                <a:spcPts val="0"/>
              </a:spcAft>
              <a:defRPr/>
            </a:pPr>
            <a:r>
              <a:rPr lang="es-MX" dirty="0" smtClean="0">
                <a:cs typeface="Times New Roman" pitchFamily="18" charset="0"/>
              </a:rPr>
              <a:t>		- Después de la instalación inicial y antes de ser usada</a:t>
            </a:r>
          </a:p>
          <a:p>
            <a:pPr marL="400014" indent="-400014" eaLnBrk="1" fontAlgn="auto" hangingPunct="1">
              <a:spcBef>
                <a:spcPts val="0"/>
              </a:spcBef>
              <a:spcAft>
                <a:spcPts val="0"/>
              </a:spcAft>
              <a:defRPr/>
            </a:pPr>
            <a:r>
              <a:rPr lang="es-MX" dirty="0" smtClean="0">
                <a:cs typeface="Times New Roman" pitchFamily="18" charset="0"/>
              </a:rPr>
              <a:t>		- Cada vez que sea relocalizada </a:t>
            </a:r>
          </a:p>
          <a:p>
            <a:pPr marL="400014" indent="-400014" eaLnBrk="1" fontAlgn="auto" hangingPunct="1">
              <a:spcBef>
                <a:spcPts val="0"/>
              </a:spcBef>
              <a:spcAft>
                <a:spcPts val="0"/>
              </a:spcAft>
              <a:defRPr/>
            </a:pPr>
            <a:r>
              <a:rPr lang="es-MX" dirty="0" smtClean="0">
                <a:cs typeface="Times New Roman" pitchFamily="18" charset="0"/>
              </a:rPr>
              <a:t>		- Después de un reparo mayor</a:t>
            </a:r>
          </a:p>
          <a:p>
            <a:pPr marL="400014" indent="-400014" eaLnBrk="1" fontAlgn="auto" hangingPunct="1">
              <a:spcBef>
                <a:spcPts val="0"/>
              </a:spcBef>
              <a:spcAft>
                <a:spcPts val="0"/>
              </a:spcAft>
              <a:defRPr/>
            </a:pPr>
            <a:r>
              <a:rPr lang="es-MX" dirty="0" smtClean="0">
                <a:cs typeface="Times New Roman" pitchFamily="18" charset="0"/>
              </a:rPr>
              <a:t>		- Cada 6 meses si la malla se queda en un solo lugar por un largo periodo de tiempo</a:t>
            </a:r>
          </a:p>
          <a:p>
            <a:pPr marL="400014" indent="-400014" eaLnBrk="1" fontAlgn="auto" hangingPunct="1">
              <a:spcBef>
                <a:spcPts val="0"/>
              </a:spcBef>
              <a:spcAft>
                <a:spcPts val="0"/>
              </a:spcAft>
              <a:defRPr/>
            </a:pPr>
            <a:r>
              <a:rPr lang="es-MX" dirty="0" smtClean="0">
                <a:cs typeface="Times New Roman" pitchFamily="18" charset="0"/>
              </a:rPr>
              <a:t>Equipo de Prueba:</a:t>
            </a:r>
          </a:p>
          <a:p>
            <a:pPr marL="400014" indent="-400014" eaLnBrk="1" fontAlgn="auto" hangingPunct="1">
              <a:spcBef>
                <a:spcPts val="0"/>
              </a:spcBef>
              <a:spcAft>
                <a:spcPts val="0"/>
              </a:spcAft>
              <a:defRPr/>
            </a:pPr>
            <a:r>
              <a:rPr lang="es-MX" dirty="0" smtClean="0">
                <a:cs typeface="Times New Roman" pitchFamily="18" charset="0"/>
              </a:rPr>
              <a:t>Bolsa de arena de 400 libras (180 kg) que mida aproximadamente 30 + o - 2 pulgadas (76 + o - 5 cm) de diámetro y que sea dejada caer a la malla desde una altura de por lo menos 42 pulgadas (1.1 m)</a:t>
            </a:r>
          </a:p>
          <a:p>
            <a:pPr eaLnBrk="1" fontAlgn="auto" hangingPunct="1">
              <a:spcBef>
                <a:spcPts val="0"/>
              </a:spcBef>
              <a:spcAft>
                <a:spcPts val="0"/>
              </a:spcAft>
              <a:defRPr/>
            </a:pPr>
            <a:endParaRPr lang="en-US" dirty="0" smtClean="0">
              <a:latin typeface="Arial" charset="0"/>
            </a:endParaRP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19866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4C83796-5B83-4065-B37B-6B927BE8E239}" type="slidenum">
              <a:rPr lang="en-US" smtClean="0"/>
              <a:pPr eaLnBrk="1" hangingPunct="1"/>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Objetivos:</a:t>
            </a:r>
          </a:p>
          <a:p>
            <a:pPr eaLnBrk="1" hangingPunct="1">
              <a:spcBef>
                <a:spcPct val="0"/>
              </a:spcBef>
            </a:pPr>
            <a:endParaRPr lang="es-MX" smtClean="0"/>
          </a:p>
          <a:p>
            <a:pPr eaLnBrk="1" hangingPunct="1">
              <a:spcBef>
                <a:spcPct val="0"/>
              </a:spcBef>
            </a:pPr>
            <a:r>
              <a:rPr lang="es-MX" smtClean="0"/>
              <a:t>Discuta cada objetivo por separado.</a:t>
            </a:r>
          </a:p>
          <a:p>
            <a:pPr eaLnBrk="1" hangingPunct="1">
              <a:spcBef>
                <a:spcPct val="0"/>
              </a:spcBef>
            </a:pPr>
            <a:r>
              <a:rPr lang="es-MX" smtClean="0"/>
              <a:t>Informe a la clase si parte del entrenamiento incluirá una parte practica.</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C468C0-5E30-483B-9AA1-6BDA6CBEE813}" type="slidenum">
              <a:rPr lang="en-US" smtClean="0"/>
              <a:pPr eaLnBrk="1" hangingPunct="1"/>
              <a:t>5</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latin typeface="Times New Roman" pitchFamily="18" charset="0"/>
                <a:cs typeface="Times New Roman" pitchFamily="18" charset="0"/>
              </a:rPr>
              <a:t>Debe extenderse hacia afuera desde la parte mas exterior al área de trabajo en la siguiente manera:</a:t>
            </a:r>
          </a:p>
          <a:p>
            <a:pPr eaLnBrk="1" hangingPunct="1">
              <a:spcBef>
                <a:spcPct val="0"/>
              </a:spcBef>
            </a:pPr>
            <a:endParaRPr lang="es-MX" smtClean="0">
              <a:latin typeface="Times New Roman" pitchFamily="18" charset="0"/>
              <a:cs typeface="Times New Roman" pitchFamily="18" charset="0"/>
            </a:endParaRPr>
          </a:p>
          <a:p>
            <a:pPr eaLnBrk="1" hangingPunct="1">
              <a:spcBef>
                <a:spcPct val="0"/>
              </a:spcBef>
              <a:buFontTx/>
              <a:buChar char="•"/>
            </a:pPr>
            <a:r>
              <a:rPr lang="es-MX" smtClean="0">
                <a:latin typeface="Times New Roman" pitchFamily="18" charset="0"/>
                <a:cs typeface="Times New Roman" pitchFamily="18" charset="0"/>
              </a:rPr>
              <a:t>Continue y explique el dibujo/imagen</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1996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926B857-25FC-4F12-8C47-3A9BF7DC4528}" type="slidenum">
              <a:rPr lang="en-US" smtClean="0"/>
              <a:pPr eaLnBrk="1" hangingPunct="1"/>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Remember, when using a safety net, you can assume that a fall will occur.</a:t>
            </a:r>
          </a:p>
          <a:p>
            <a:pPr eaLnBrk="1" hangingPunct="1">
              <a:spcBef>
                <a:spcPct val="0"/>
              </a:spcBef>
              <a:buFontTx/>
              <a:buChar char="•"/>
            </a:pPr>
            <a:r>
              <a:rPr lang="en-US" smtClean="0"/>
              <a:t>Employee is put under great stress and can cause traumatic injury to the worker (physically and emotionally)</a:t>
            </a:r>
          </a:p>
          <a:p>
            <a:pPr eaLnBrk="1" hangingPunct="1">
              <a:spcBef>
                <a:spcPct val="0"/>
              </a:spcBef>
              <a:buFontTx/>
              <a:buChar char="•"/>
            </a:pPr>
            <a:r>
              <a:rPr lang="en-US" smtClean="0"/>
              <a:t>Employers should be concerned for any employee that has fallen from any elevated work area unto a safety net, observation and retraining should follow the incident. </a:t>
            </a:r>
          </a:p>
          <a:p>
            <a:pPr eaLnBrk="1" hangingPunct="1">
              <a:spcBef>
                <a:spcPct val="0"/>
              </a:spcBef>
              <a:buFontTx/>
              <a:buChar char="•"/>
            </a:pPr>
            <a:r>
              <a:rPr lang="en-US" smtClean="0"/>
              <a:t>Training should be for all workers, not just the employee involved in the fall.</a:t>
            </a:r>
          </a:p>
          <a:p>
            <a:pPr eaLnBrk="1" hangingPunct="1">
              <a:spcBef>
                <a:spcPct val="0"/>
              </a:spcBef>
            </a:pP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007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E814FB-C31C-43E2-944F-14132017F258}" type="slidenum">
              <a:rPr lang="en-US" smtClean="0"/>
              <a:pPr eaLnBrk="1" hangingPunct="1"/>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r>
              <a:rPr lang="es-MX" sz="1500" b="1" dirty="0" smtClean="0"/>
              <a:t>Zona de Acceso Controlado:</a:t>
            </a:r>
          </a:p>
          <a:p>
            <a:pPr eaLnBrk="1" hangingPunct="1">
              <a:spcBef>
                <a:spcPct val="0"/>
              </a:spcBef>
              <a:buFontTx/>
              <a:buChar char="•"/>
              <a:defRPr/>
            </a:pPr>
            <a:r>
              <a:rPr lang="es-MX" sz="1500" dirty="0" smtClean="0"/>
              <a:t>Solo puede usarse cuando el empleador/</a:t>
            </a:r>
            <a:r>
              <a:rPr lang="es-MX" sz="1500" dirty="0" err="1" smtClean="0"/>
              <a:t>patron</a:t>
            </a:r>
            <a:r>
              <a:rPr lang="es-MX" sz="1500" dirty="0" smtClean="0"/>
              <a:t> demuestra que el uso de métodos convencionales de protección contra caídas no es viable para el trabajo o puede llegar a crear un peligro mayor.</a:t>
            </a:r>
          </a:p>
          <a:p>
            <a:pPr eaLnBrk="1" hangingPunct="1">
              <a:spcBef>
                <a:spcPct val="0"/>
              </a:spcBef>
              <a:buFontTx/>
              <a:buChar char="•"/>
              <a:defRPr/>
            </a:pPr>
            <a:r>
              <a:rPr lang="es-MX" sz="1500" dirty="0" smtClean="0"/>
              <a:t>Plan de protección contra caídas tiene que ser desarrollado e implementado. </a:t>
            </a:r>
          </a:p>
          <a:p>
            <a:pPr eaLnBrk="1" hangingPunct="1">
              <a:spcBef>
                <a:spcPct val="0"/>
              </a:spcBef>
              <a:buFontTx/>
              <a:buChar char="•"/>
              <a:defRPr/>
            </a:pPr>
            <a:r>
              <a:rPr lang="es-MX" sz="1500" dirty="0" smtClean="0"/>
              <a:t>La zona debe ser definida/marcada por una </a:t>
            </a:r>
            <a:r>
              <a:rPr lang="es-MX" sz="1500" b="1" dirty="0" smtClean="0"/>
              <a:t>línea de control </a:t>
            </a:r>
            <a:r>
              <a:rPr lang="es-MX" sz="1500" dirty="0" smtClean="0"/>
              <a:t>por otros medios que restringen el acceso. </a:t>
            </a:r>
          </a:p>
          <a:p>
            <a:pPr eaLnBrk="1" hangingPunct="1">
              <a:spcBef>
                <a:spcPct val="0"/>
              </a:spcBef>
              <a:buFontTx/>
              <a:buChar char="•"/>
              <a:defRPr/>
            </a:pPr>
            <a:endParaRPr lang="es-MX" sz="1500" dirty="0" smtClean="0"/>
          </a:p>
          <a:p>
            <a:pPr eaLnBrk="1" hangingPunct="1">
              <a:spcBef>
                <a:spcPct val="0"/>
              </a:spcBef>
              <a:defRPr/>
            </a:pPr>
            <a:r>
              <a:rPr lang="es-MX" sz="1500" b="1" dirty="0" smtClean="0"/>
              <a:t>Zona de Cubierta Controlada: </a:t>
            </a:r>
          </a:p>
          <a:p>
            <a:pPr eaLnBrk="1" hangingPunct="1">
              <a:spcBef>
                <a:spcPct val="0"/>
              </a:spcBef>
              <a:buFontTx/>
              <a:buChar char="•"/>
              <a:defRPr/>
            </a:pPr>
            <a:r>
              <a:rPr lang="es-MX" sz="1500" dirty="0" smtClean="0"/>
              <a:t>Una ZCC puede ser establecida para sustituir el uso de sistemas de protección contra caídas en donde se este instalando lamina de metal y esta vaya formando la orilla de la cubierta. </a:t>
            </a:r>
          </a:p>
          <a:p>
            <a:pPr eaLnBrk="1" hangingPunct="1">
              <a:spcBef>
                <a:spcPct val="0"/>
              </a:spcBef>
              <a:buFontTx/>
              <a:buChar char="•"/>
              <a:defRPr/>
            </a:pPr>
            <a:r>
              <a:rPr lang="es-MX" sz="1500" dirty="0" smtClean="0"/>
              <a:t>Esta cubierta (</a:t>
            </a:r>
            <a:r>
              <a:rPr lang="es-MX" sz="1500" i="1" dirty="0" err="1" smtClean="0"/>
              <a:t>leading</a:t>
            </a:r>
            <a:r>
              <a:rPr lang="es-MX" sz="1500" i="1" dirty="0" smtClean="0"/>
              <a:t> </a:t>
            </a:r>
            <a:r>
              <a:rPr lang="es-MX" sz="1500" i="1" dirty="0" err="1" smtClean="0"/>
              <a:t>edge</a:t>
            </a:r>
            <a:r>
              <a:rPr lang="es-MX" sz="1500" dirty="0" smtClean="0"/>
              <a:t>) tiene que estar por encima de los 15 pies de altura hasta una altura máxima de 30 pies por encima del nivel inferior. </a:t>
            </a:r>
          </a:p>
          <a:p>
            <a:pPr eaLnBrk="1" hangingPunct="1">
              <a:spcBef>
                <a:spcPct val="0"/>
              </a:spcBef>
              <a:buFontTx/>
              <a:buChar char="•"/>
              <a:defRPr/>
            </a:pPr>
            <a:r>
              <a:rPr lang="es-MX" sz="1500" dirty="0" smtClean="0"/>
              <a:t>Utilizado para controlar el acceso a las zonas donde están llevando a cabo otras operaciones relacionadas con el trabajo de cubierta </a:t>
            </a:r>
          </a:p>
          <a:p>
            <a:pPr eaLnBrk="1" hangingPunct="1">
              <a:spcBef>
                <a:spcPct val="0"/>
              </a:spcBef>
              <a:buFontTx/>
              <a:buChar char="•"/>
              <a:defRPr/>
            </a:pPr>
            <a:r>
              <a:rPr lang="es-MX" sz="1500" dirty="0" smtClean="0"/>
              <a:t>Las demarcaciones de las ZCC deben estar marcadas por el uso de líneas de control o el equivalente y deben identificar claramente la ZCC. </a:t>
            </a:r>
          </a:p>
          <a:p>
            <a:pPr eaLnBrk="1" hangingPunct="1">
              <a:spcBef>
                <a:spcPct val="0"/>
              </a:spcBef>
              <a:buFontTx/>
              <a:buChar char="•"/>
              <a:defRPr/>
            </a:pPr>
            <a:r>
              <a:rPr lang="es-MX" sz="1500" dirty="0" smtClean="0"/>
              <a:t>La ZCC no puede estar a mas de 90 pies de ancho y 90 pies de profundidad de cualquier cubierta/</a:t>
            </a:r>
            <a:r>
              <a:rPr lang="es-MX" sz="1500" dirty="0" err="1" smtClean="0"/>
              <a:t>operacion</a:t>
            </a:r>
            <a:r>
              <a:rPr lang="es-MX" sz="1500" dirty="0" smtClean="0"/>
              <a:t> de “</a:t>
            </a:r>
            <a:r>
              <a:rPr lang="es-MX" sz="1500" dirty="0" err="1" smtClean="0"/>
              <a:t>decking</a:t>
            </a:r>
            <a:r>
              <a:rPr lang="es-MX" sz="1500" dirty="0" smtClean="0"/>
              <a:t>”. </a:t>
            </a:r>
          </a:p>
          <a:p>
            <a:pPr eaLnBrk="1" hangingPunct="1">
              <a:spcBef>
                <a:spcPct val="0"/>
              </a:spcBef>
              <a:buFontTx/>
              <a:buChar char="•"/>
              <a:defRPr/>
            </a:pPr>
            <a:r>
              <a:rPr lang="es-MX" sz="1500" dirty="0" smtClean="0"/>
              <a:t>No se debe exceder mas de 3,000 pies cuadrados de una cubierta que no este asegurada y amarrada correctamente</a:t>
            </a:r>
          </a:p>
          <a:p>
            <a:pPr eaLnBrk="1" hangingPunct="1">
              <a:spcBef>
                <a:spcPct val="0"/>
              </a:spcBef>
              <a:buFontTx/>
              <a:buChar char="•"/>
              <a:defRPr/>
            </a:pPr>
            <a:r>
              <a:rPr lang="es-MX" sz="1500" dirty="0" smtClean="0"/>
              <a:t>Mantener las barreras marcadas claramente y con líneas/cuerdas de control</a:t>
            </a:r>
            <a:r>
              <a:rPr lang="en-US" dirty="0" smtClean="0"/>
              <a:t/>
            </a:r>
            <a:br>
              <a:rPr lang="en-US" dirty="0" smtClean="0"/>
            </a:br>
            <a:r>
              <a:rPr lang="en-US" dirty="0" smtClean="0"/>
              <a:t> </a:t>
            </a:r>
            <a:br>
              <a:rPr lang="en-US" dirty="0" smtClean="0"/>
            </a:br>
            <a:r>
              <a:rPr lang="en-US" dirty="0" smtClean="0"/>
              <a:t/>
            </a:r>
            <a:br>
              <a:rPr lang="en-US" dirty="0" smtClean="0"/>
            </a:br>
            <a:endParaRPr lang="en-US" dirty="0" smtClean="0"/>
          </a:p>
          <a:p>
            <a:pPr eaLnBrk="1" hangingPunct="1">
              <a:spcBef>
                <a:spcPct val="0"/>
              </a:spcBef>
              <a:defRPr/>
            </a:pPr>
            <a:endParaRPr lang="en-US" dirty="0"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366CE6F-7E67-48B9-AB5E-2BC5D34699A8}" type="slidenum">
              <a:rPr lang="en-US" smtClean="0"/>
              <a:pPr eaLnBrk="1" hangingPunct="1"/>
              <a:t>52</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b="1" smtClean="0"/>
              <a:t>Línea de Control:</a:t>
            </a:r>
          </a:p>
          <a:p>
            <a:pPr eaLnBrk="1" hangingPunct="1"/>
            <a:endParaRPr lang="es-MX" b="1" smtClean="0"/>
          </a:p>
          <a:p>
            <a:pPr eaLnBrk="1" hangingPunct="1">
              <a:buFontTx/>
              <a:buChar char="•"/>
            </a:pPr>
            <a:r>
              <a:rPr lang="es-MX" smtClean="0"/>
              <a:t>Debe controlar el acceso a un área de trabajo específico</a:t>
            </a:r>
          </a:p>
          <a:p>
            <a:pPr eaLnBrk="1" hangingPunct="1">
              <a:buFontTx/>
              <a:buChar char="•"/>
            </a:pPr>
            <a:r>
              <a:rPr lang="es-MX" smtClean="0"/>
              <a:t>Debe servir como un aviso visual y que sea altamente visible</a:t>
            </a:r>
          </a:p>
          <a:p>
            <a:pPr eaLnBrk="1" hangingPunct="1">
              <a:buFontTx/>
              <a:buChar char="•"/>
            </a:pPr>
            <a:r>
              <a:rPr lang="es-MX" smtClean="0"/>
              <a:t>Debe marcar claramente las el territorio cubierto por CAZ o CDZ</a:t>
            </a:r>
          </a:p>
          <a:p>
            <a:pPr eaLnBrk="1" hangingPunct="1">
              <a:buFontTx/>
              <a:buChar char="•"/>
            </a:pPr>
            <a:r>
              <a:rPr lang="es-MX" u="sng" smtClean="0"/>
              <a:t>Se Recomienda</a:t>
            </a:r>
            <a:r>
              <a:rPr lang="es-MX" smtClean="0"/>
              <a:t> que tenga una resistencia mínima de 200 libras  (1926 Subparte M, Appendix D)</a:t>
            </a:r>
          </a:p>
          <a:p>
            <a:pPr eaLnBrk="1" hangingPunct="1">
              <a:buFontTx/>
              <a:buChar char="•"/>
            </a:pPr>
            <a:r>
              <a:rPr lang="es-MX" smtClean="0"/>
              <a:t>No es una barrera físicamente rígida</a:t>
            </a:r>
          </a:p>
          <a:p>
            <a:pPr eaLnBrk="1" hangingPunct="1"/>
            <a:endParaRPr lang="en-US" smtClean="0"/>
          </a:p>
          <a:p>
            <a:pPr eaLnBrk="1" hangingPunct="1">
              <a:buFontTx/>
              <a:buChar char="•"/>
            </a:pPr>
            <a:r>
              <a:rPr lang="es-MX" b="1" smtClean="0"/>
              <a:t>No es lo mismo que una Línea de Aviso!</a:t>
            </a:r>
            <a:endParaRPr lang="es-MX" b="1" smtClean="0">
              <a:solidFill>
                <a:srgbClr val="FFC000"/>
              </a:solidFill>
            </a:endParaRPr>
          </a:p>
          <a:p>
            <a:pPr eaLnBrk="1" hangingPunct="1"/>
            <a:endParaRPr 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1C6008C-A844-407C-A258-98D23351C288}" type="slidenum">
              <a:rPr lang="en-US" smtClean="0"/>
              <a:pPr eaLnBrk="1" hangingPunct="1"/>
              <a:t>53</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200000"/>
              </a:lnSpc>
            </a:pPr>
            <a:r>
              <a:rPr lang="es-MX" b="1" smtClean="0"/>
              <a:t>Línea de Aviso:</a:t>
            </a:r>
          </a:p>
          <a:p>
            <a:pPr eaLnBrk="1" hangingPunct="1">
              <a:lnSpc>
                <a:spcPct val="200000"/>
              </a:lnSpc>
            </a:pPr>
            <a:endParaRPr lang="es-MX" b="1" smtClean="0"/>
          </a:p>
          <a:p>
            <a:pPr eaLnBrk="1" hangingPunct="1">
              <a:lnSpc>
                <a:spcPct val="200000"/>
              </a:lnSpc>
              <a:buFontTx/>
              <a:buChar char="•"/>
            </a:pPr>
            <a:r>
              <a:rPr lang="es-MX" smtClean="0"/>
              <a:t>Proporcionan contacto físico directo con los empleados.</a:t>
            </a:r>
          </a:p>
          <a:p>
            <a:pPr eaLnBrk="1" hangingPunct="1">
              <a:lnSpc>
                <a:spcPct val="200000"/>
              </a:lnSpc>
              <a:buFontTx/>
              <a:buChar char="•"/>
            </a:pPr>
            <a:r>
              <a:rPr lang="es-MX" u="sng" smtClean="0"/>
              <a:t>Debe tener una resistencia mínima de 500 libras </a:t>
            </a:r>
            <a:r>
              <a:rPr lang="es-MX" smtClean="0"/>
              <a:t>[ver §1926.502(f)(2)(iv)] </a:t>
            </a:r>
          </a:p>
          <a:p>
            <a:pPr eaLnBrk="1" hangingPunct="1">
              <a:lnSpc>
                <a:spcPct val="200000"/>
              </a:lnSpc>
              <a:buFontTx/>
              <a:buChar char="•"/>
            </a:pPr>
            <a:r>
              <a:rPr lang="es-MX" u="sng" smtClean="0"/>
              <a:t>Debe ser "considerablemente más fuerte y más rígido que un sistema cuya función principal es limitar el acceso mediante una advertencia visual" (línea de control)</a:t>
            </a:r>
            <a:endParaRPr lang="es-MX"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4E73024-77B9-48B9-9A83-D65646FF020B}" type="slidenum">
              <a:rPr lang="en-US" smtClean="0"/>
              <a:pPr eaLnBrk="1" hangingPunct="1"/>
              <a:t>54</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smtClean="0"/>
              <a:t>Comente sobre las dos imágenes</a:t>
            </a:r>
          </a:p>
          <a:p>
            <a:endParaRPr lang="es-MX" smtClean="0"/>
          </a:p>
          <a:p>
            <a:r>
              <a:rPr lang="es-MX" smtClean="0"/>
              <a:t>Menciona que para el uso de equipo y maquinaria, se incrementará la distancia mínima del borde o orilla de 6 a 10 pies.</a:t>
            </a:r>
          </a:p>
          <a:p>
            <a:endParaRPr lang="es-MX" smtClean="0"/>
          </a:p>
          <a:p>
            <a:r>
              <a:rPr lang="es-MX" smtClean="0"/>
              <a:t>Indicar el uso de sacos de arena para soporte en la base del poste vertical</a:t>
            </a:r>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F24FEA9-8BBB-4E10-87B0-00E2BFA9537A}" type="slidenum">
              <a:rPr lang="en-US" smtClean="0"/>
              <a:pPr eaLnBrk="1" hangingPunct="1"/>
              <a:t>55</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smtClean="0"/>
              <a:t>Discuta las responsabilidades del monitor de seguridad.</a:t>
            </a:r>
          </a:p>
          <a:p>
            <a:pPr eaLnBrk="1" hangingPunct="1"/>
            <a:endParaRPr lang="es-MX" smtClean="0"/>
          </a:p>
          <a:p>
            <a:pPr eaLnBrk="1" hangingPunct="1"/>
            <a:r>
              <a:rPr lang="es-MX" smtClean="0"/>
              <a:t>Acuérdese que no puede ser usado todo el tiempo.</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E905B8-FE03-4EF4-99C5-1DF7211E0547}" type="slidenum">
              <a:rPr lang="en-US" smtClean="0"/>
              <a:pPr eaLnBrk="1" hangingPunct="1"/>
              <a:t>56</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Are the workers doing the right thing? Are they protected correctly?</a:t>
            </a:r>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D16D47-F637-4212-BDDB-650911F7728F}" type="slidenum">
              <a:rPr lang="en-US" smtClean="0"/>
              <a:pPr eaLnBrk="1" hangingPunct="1"/>
              <a:t>57</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Are the workers doing the right thing? Are they protected correctly?</a:t>
            </a: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1B2D50-3D25-48B7-B5BB-C0B6FE5372E2}" type="slidenum">
              <a:rPr lang="en-US" smtClean="0"/>
              <a:pPr eaLnBrk="1" hangingPunct="1"/>
              <a:t>58</a:t>
            </a:fld>
            <a:endParaRPr lang="en-US" smtClean="0"/>
          </a:p>
        </p:txBody>
      </p:sp>
      <p:sp>
        <p:nvSpPr>
          <p:cNvPr id="20685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US" smtClean="0"/>
              <a:t>English Curriculum</a:t>
            </a:r>
          </a:p>
        </p:txBody>
      </p:sp>
      <p:sp>
        <p:nvSpPr>
          <p:cNvPr id="2068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SHORM Consulting</a:t>
            </a:r>
          </a:p>
        </p:txBody>
      </p:sp>
      <p:sp>
        <p:nvSpPr>
          <p:cNvPr id="7" name="Header Placeholder 6"/>
          <p:cNvSpPr>
            <a:spLocks noGrp="1"/>
          </p:cNvSpPr>
          <p:nvPr>
            <p:ph type="hdr" sz="quarter"/>
          </p:nvPr>
        </p:nvSpPr>
        <p:spPr/>
        <p:txBody>
          <a:bodyPr/>
          <a:lstStyle/>
          <a:p>
            <a:pPr>
              <a:defRPr/>
            </a:pPr>
            <a:r>
              <a:rPr lang="en-US"/>
              <a:t>Hispanic Contractors Association de SA    </a:t>
            </a:r>
          </a:p>
          <a:p>
            <a:pPr>
              <a:defRPr/>
            </a:pPr>
            <a:r>
              <a:rPr lang="en-US"/>
              <a:t>Fall Protection                   SH-22298-11-60-F-48</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Ask the class what do they see wrong in this image.  </a:t>
            </a:r>
          </a:p>
          <a:p>
            <a:pPr eaLnBrk="1" hangingPunct="1"/>
            <a:endParaRPr lang="en-US" smtClean="0"/>
          </a:p>
          <a:p>
            <a:pPr eaLnBrk="1" hangingPunct="1"/>
            <a:r>
              <a:rPr lang="en-US" smtClean="0"/>
              <a:t>How would they do it better and safer.</a:t>
            </a:r>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D2569CC-155C-496E-9343-EEB8B6A2BE0F}" type="slidenum">
              <a:rPr lang="en-US" smtClean="0"/>
              <a:pPr eaLnBrk="1" hangingPunct="1"/>
              <a:t>59</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Objetivos:</a:t>
            </a:r>
          </a:p>
          <a:p>
            <a:pPr eaLnBrk="1" hangingPunct="1">
              <a:spcBef>
                <a:spcPct val="0"/>
              </a:spcBef>
            </a:pPr>
            <a:endParaRPr lang="es-MX" smtClean="0"/>
          </a:p>
          <a:p>
            <a:pPr eaLnBrk="1" hangingPunct="1">
              <a:spcBef>
                <a:spcPct val="0"/>
              </a:spcBef>
            </a:pPr>
            <a:r>
              <a:rPr lang="es-MX" smtClean="0"/>
              <a:t>Discuta cada objetivo por separado.</a:t>
            </a:r>
          </a:p>
          <a:p>
            <a:pPr eaLnBrk="1" hangingPunct="1">
              <a:spcBef>
                <a:spcPct val="0"/>
              </a:spcBef>
            </a:pPr>
            <a:r>
              <a:rPr lang="es-MX" smtClean="0"/>
              <a:t>Informe a la clase si parte del entrenamiento incluirá una parte practica.</a:t>
            </a: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2215F2E-F581-4AAD-905A-8EF6485F0C66}" type="slidenum">
              <a:rPr lang="en-US" smtClean="0"/>
              <a:pPr eaLnBrk="1" hangingPunct="1"/>
              <a:t>6</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Andamios.  Lady Liberty durante la renovación de los años 80. De 1984 a 1986.</a:t>
            </a: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0992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804442D-36BF-4D37-B6CC-54FB9415896B}" type="slidenum">
              <a:rPr lang="en-US" smtClean="0"/>
              <a:pPr eaLnBrk="1" hangingPunct="1"/>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750CBA-D44F-45E2-A8E6-AF94AC369884}" type="slidenum">
              <a:rPr lang="en-US" smtClean="0"/>
              <a:pPr eaLnBrk="1" hangingPunct="1"/>
              <a:t>61</a:t>
            </a:fld>
            <a:endParaRPr lang="en-US" smtClean="0"/>
          </a:p>
        </p:txBody>
      </p:sp>
      <p:sp>
        <p:nvSpPr>
          <p:cNvPr id="2109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xfrm>
            <a:off x="974725" y="4560888"/>
            <a:ext cx="5689600"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b="1" smtClean="0"/>
              <a:t>Andamio de soporte - </a:t>
            </a:r>
            <a:r>
              <a:rPr lang="es-MX" smtClean="0"/>
              <a:t>una o más plataformas sujetadas por vigas, que cubren soportes, polacos, patas, montantes, puestos, marcos u otro soporte rígido similar.</a:t>
            </a:r>
          </a:p>
          <a:p>
            <a:pPr eaLnBrk="1" hangingPunct="1">
              <a:spcBef>
                <a:spcPct val="0"/>
              </a:spcBef>
            </a:pPr>
            <a:endParaRPr lang="es-MX" smtClean="0"/>
          </a:p>
          <a:p>
            <a:pPr eaLnBrk="1" hangingPunct="1">
              <a:spcBef>
                <a:spcPct val="0"/>
              </a:spcBef>
            </a:pPr>
            <a:r>
              <a:rPr lang="es-MX" b="1" smtClean="0"/>
              <a:t>Andamio de suspensión </a:t>
            </a:r>
            <a:r>
              <a:rPr lang="es-MX" smtClean="0"/>
              <a:t>- uno o más plataformas suspendidas por cables u otros medios no rígidos a una estructura</a:t>
            </a:r>
          </a:p>
          <a:p>
            <a:pPr eaLnBrk="1" hangingPunct="1">
              <a:spcBef>
                <a:spcPct val="0"/>
              </a:spcBef>
            </a:pPr>
            <a:endParaRPr lang="es-MX" smtClean="0"/>
          </a:p>
          <a:p>
            <a:pPr eaLnBrk="1" hangingPunct="1">
              <a:spcBef>
                <a:spcPct val="0"/>
              </a:spcBef>
            </a:pPr>
            <a:r>
              <a:rPr lang="es-MX" b="1" smtClean="0"/>
              <a:t>Canastas Aéreas– </a:t>
            </a:r>
            <a:r>
              <a:rPr lang="es-MX" smtClean="0"/>
              <a:t>dispositivos montados en vehículos utilizados para llegar a un trabajador a una posición elevada, — conocido como "recolectores de cereza" o " camiones de boom”</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ES" smtClean="0"/>
              <a:t>Revisar los distintos tipos de configuraciones de andamios compatibles.   </a:t>
            </a:r>
          </a:p>
          <a:p>
            <a:pPr eaLnBrk="1" hangingPunct="1">
              <a:spcBef>
                <a:spcPct val="0"/>
              </a:spcBef>
              <a:buFontTx/>
              <a:buChar char="•"/>
            </a:pPr>
            <a:endParaRPr lang="es-ES" smtClean="0"/>
          </a:p>
          <a:p>
            <a:pPr eaLnBrk="1" hangingPunct="1">
              <a:spcBef>
                <a:spcPct val="0"/>
              </a:spcBef>
              <a:buFontTx/>
              <a:buChar char="•"/>
            </a:pPr>
            <a:r>
              <a:rPr lang="es-ES" smtClean="0"/>
              <a:t>Pedir a la clase si están familiarizados con cualquiera de los andamios en la imagen.</a:t>
            </a: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119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D3CAC4D-769B-44DF-9BAE-06717D0DC059}" type="slidenum">
              <a:rPr lang="en-US" smtClean="0"/>
              <a:pPr eaLnBrk="1" hangingPunct="1"/>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ES" smtClean="0"/>
              <a:t>Revisar los distintos tipos de configuraciones de andamios compatibles.   </a:t>
            </a:r>
          </a:p>
          <a:p>
            <a:pPr eaLnBrk="1" hangingPunct="1">
              <a:spcBef>
                <a:spcPct val="0"/>
              </a:spcBef>
              <a:buFontTx/>
              <a:buChar char="•"/>
            </a:pPr>
            <a:endParaRPr lang="es-ES" smtClean="0"/>
          </a:p>
          <a:p>
            <a:pPr eaLnBrk="1" hangingPunct="1">
              <a:spcBef>
                <a:spcPct val="0"/>
              </a:spcBef>
              <a:buFontTx/>
              <a:buChar char="•"/>
            </a:pPr>
            <a:r>
              <a:rPr lang="es-ES" smtClean="0"/>
              <a:t>Pedir a la clase si están familiarizados con cualquiera de los andamios en la imagen.</a:t>
            </a:r>
            <a:endParaRPr lang="en-US" smtClean="0"/>
          </a:p>
          <a:p>
            <a:pPr eaLnBrk="1" hangingPunct="1">
              <a:spcBef>
                <a:spcPct val="0"/>
              </a:spcBef>
            </a:pP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1299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6F3B4CC-D403-46B0-88D0-06767C7DBF2C}" type="slidenum">
              <a:rPr lang="en-US" smtClean="0"/>
              <a:pPr eaLnBrk="1" hangingPunct="1"/>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Un andamio suspendido </a:t>
            </a:r>
          </a:p>
          <a:p>
            <a:pPr eaLnBrk="1" hangingPunct="1">
              <a:spcBef>
                <a:spcPct val="0"/>
              </a:spcBef>
              <a:buFontTx/>
              <a:buChar char="•"/>
            </a:pPr>
            <a:endParaRPr lang="es-MX" smtClean="0"/>
          </a:p>
          <a:p>
            <a:pPr eaLnBrk="1" hangingPunct="1">
              <a:spcBef>
                <a:spcPct val="0"/>
              </a:spcBef>
              <a:buFontTx/>
              <a:buChar char="•"/>
            </a:pPr>
            <a:r>
              <a:rPr lang="es-MX" smtClean="0"/>
              <a:t>En andamios suspendidos cada trabajador debe tener su propia cuerda de seguridad, independiente de cualquier otra cuerda o empleado.</a:t>
            </a:r>
          </a:p>
          <a:p>
            <a:pPr eaLnBrk="1" hangingPunct="1">
              <a:spcBef>
                <a:spcPct val="0"/>
              </a:spcBef>
              <a:buFontTx/>
              <a:buChar char="•"/>
            </a:pPr>
            <a:r>
              <a:rPr lang="es-MX" smtClean="0"/>
              <a:t>La cuerda de seguridad el trabajador no puede estar amarrada al andamio.</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1402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3ED75C9-A3CF-4C1C-A64A-65EBA54BE372}" type="slidenum">
              <a:rPr lang="en-US" smtClean="0"/>
              <a:pPr eaLnBrk="1" hangingPunct="1"/>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Las plataformas/canastas aéreas son andamios?...Si lo son.  Plataformas  movibles</a:t>
            </a:r>
          </a:p>
          <a:p>
            <a:pPr eaLnBrk="1" hangingPunct="1">
              <a:spcBef>
                <a:spcPct val="0"/>
              </a:spcBef>
              <a:buFontTx/>
              <a:buChar char="•"/>
            </a:pPr>
            <a:endParaRPr lang="es-MX" smtClean="0"/>
          </a:p>
          <a:p>
            <a:pPr eaLnBrk="1" hangingPunct="1">
              <a:spcBef>
                <a:spcPct val="0"/>
              </a:spcBef>
              <a:buFontTx/>
              <a:buChar char="•"/>
            </a:pPr>
            <a:endParaRPr lang="es-MX" smtClean="0"/>
          </a:p>
          <a:p>
            <a:pPr eaLnBrk="1" hangingPunct="1">
              <a:spcBef>
                <a:spcPct val="0"/>
              </a:spcBef>
              <a:buFontTx/>
              <a:buChar char="•"/>
            </a:pPr>
            <a:r>
              <a:rPr lang="es-MX" smtClean="0"/>
              <a:t>Estas fotos tienen algo malo?  </a:t>
            </a:r>
          </a:p>
          <a:p>
            <a:pPr eaLnBrk="1" hangingPunct="1">
              <a:spcBef>
                <a:spcPct val="0"/>
              </a:spcBef>
              <a:buFontTx/>
              <a:buChar char="•"/>
            </a:pPr>
            <a:endParaRPr lang="es-MX" smtClean="0"/>
          </a:p>
          <a:p>
            <a:pPr eaLnBrk="1" hangingPunct="1">
              <a:spcBef>
                <a:spcPct val="0"/>
              </a:spcBef>
              <a:buFontTx/>
              <a:buChar char="•"/>
            </a:pPr>
            <a:r>
              <a:rPr lang="es-MX" smtClean="0"/>
              <a:t>Que le pudiese pasar a estos trabajadores?  Como usted lo hubiese hecho, pregunte que opina la clase.</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150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8F01313-B50F-4399-9094-EF605E044B16}" type="slidenum">
              <a:rPr lang="en-US" smtClean="0"/>
              <a:pPr eaLnBrk="1" hangingPunct="1"/>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8B21852-F360-4839-B0F1-F07252B96E05}" type="slidenum">
              <a:rPr lang="en-US" smtClean="0"/>
              <a:pPr eaLnBrk="1" hangingPunct="1"/>
              <a:t>66</a:t>
            </a:fld>
            <a:endParaRPr lang="en-US" smtClean="0"/>
          </a:p>
        </p:txBody>
      </p:sp>
      <p:sp>
        <p:nvSpPr>
          <p:cNvPr id="21606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p:cNvSpPr>
            <a:spLocks noGrp="1" noChangeArrowheads="1"/>
          </p:cNvSpPr>
          <p:nvPr>
            <p:ph type="body" idx="1"/>
          </p:nvPr>
        </p:nvSpPr>
        <p:spPr bwMode="auto">
          <a:xfrm>
            <a:off x="0" y="4560888"/>
            <a:ext cx="6827838"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s-MX" sz="2400" b="1" smtClean="0"/>
              <a:t>Caídas pueden pasar</a:t>
            </a:r>
            <a:r>
              <a:rPr lang="en-US" sz="2400" b="1" smtClean="0"/>
              <a:t>:</a:t>
            </a:r>
          </a:p>
          <a:p>
            <a:pPr lvl="1" eaLnBrk="1" hangingPunct="1">
              <a:spcBef>
                <a:spcPct val="0"/>
              </a:spcBef>
              <a:buFont typeface="Wingdings" pitchFamily="2" charset="2"/>
              <a:buNone/>
            </a:pPr>
            <a:endParaRPr lang="en-US" sz="1100" b="1" smtClean="0"/>
          </a:p>
          <a:p>
            <a:pPr eaLnBrk="1" hangingPunct="1">
              <a:lnSpc>
                <a:spcPct val="90000"/>
              </a:lnSpc>
              <a:spcBef>
                <a:spcPct val="40000"/>
              </a:spcBef>
              <a:buClr>
                <a:srgbClr val="F2FE04"/>
              </a:buClr>
              <a:buSzPct val="115000"/>
              <a:buFont typeface="Wingdings" pitchFamily="2" charset="2"/>
              <a:buChar char="Ø"/>
            </a:pPr>
            <a:r>
              <a:rPr lang="es-ES" smtClean="0"/>
              <a:t>Subiendo o bajando del andamio</a:t>
            </a:r>
            <a:endParaRPr lang="en-US" smtClean="0"/>
          </a:p>
          <a:p>
            <a:pPr eaLnBrk="1" hangingPunct="1">
              <a:lnSpc>
                <a:spcPct val="90000"/>
              </a:lnSpc>
              <a:spcBef>
                <a:spcPct val="40000"/>
              </a:spcBef>
              <a:buClr>
                <a:srgbClr val="F2FE04"/>
              </a:buClr>
              <a:buSzPct val="115000"/>
              <a:buFont typeface="Wingdings" pitchFamily="2" charset="2"/>
              <a:buChar char="Ø"/>
            </a:pPr>
            <a:r>
              <a:rPr lang="es-ES" smtClean="0"/>
              <a:t>Trabajando en plataformas de andamios desprotegidos</a:t>
            </a:r>
            <a:endParaRPr lang="en-US" smtClean="0"/>
          </a:p>
          <a:p>
            <a:pPr eaLnBrk="1" hangingPunct="1">
              <a:lnSpc>
                <a:spcPct val="90000"/>
              </a:lnSpc>
              <a:spcBef>
                <a:spcPct val="40000"/>
              </a:spcBef>
              <a:buClr>
                <a:srgbClr val="F2FE04"/>
              </a:buClr>
              <a:buSzPct val="115000"/>
              <a:buFont typeface="Wingdings" pitchFamily="2" charset="2"/>
              <a:buChar char="Ø"/>
            </a:pPr>
            <a:r>
              <a:rPr lang="es-ES" smtClean="0"/>
              <a:t>Cuando fallan las plataformas o planchas de soporte</a:t>
            </a:r>
            <a:endParaRPr lang="en-US" smtClean="0"/>
          </a:p>
          <a:p>
            <a:pPr lvl="1" eaLnBrk="1" hangingPunct="1">
              <a:lnSpc>
                <a:spcPct val="90000"/>
              </a:lnSpc>
              <a:spcBef>
                <a:spcPct val="40000"/>
              </a:spcBef>
              <a:buClr>
                <a:srgbClr val="F2FE04"/>
              </a:buClr>
              <a:buSzPct val="115000"/>
            </a:pPr>
            <a:endParaRPr lang="en-US" smtClean="0"/>
          </a:p>
          <a:p>
            <a:pPr lvl="1" eaLnBrk="1" hangingPunct="1">
              <a:spcBef>
                <a:spcPct val="0"/>
              </a:spcBef>
              <a:buFont typeface="Wingdings" pitchFamily="2" charset="2"/>
              <a:buNone/>
            </a:pPr>
            <a:r>
              <a:rPr lang="es-MX" sz="1100" b="1" smtClean="0"/>
              <a:t>Que hay de mal en esta foto</a:t>
            </a:r>
            <a:r>
              <a:rPr lang="en-US" sz="1100" b="1" smtClean="0"/>
              <a:t>?</a:t>
            </a:r>
          </a:p>
          <a:p>
            <a:pPr lvl="2" eaLnBrk="1" hangingPunct="1">
              <a:spcBef>
                <a:spcPct val="0"/>
              </a:spcBef>
              <a:buFont typeface="Wingdings" pitchFamily="2" charset="2"/>
              <a:buNone/>
            </a:pPr>
            <a:endParaRPr lang="en-US" sz="1100" b="1" smtClean="0"/>
          </a:p>
          <a:p>
            <a:pPr lvl="2" eaLnBrk="1" hangingPunct="1">
              <a:spcBef>
                <a:spcPct val="0"/>
              </a:spcBef>
              <a:buFont typeface="Wingdings" pitchFamily="2" charset="2"/>
              <a:buNone/>
            </a:pPr>
            <a:endParaRPr lang="en-US" sz="1100"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s-MX" smtClean="0">
                <a:cs typeface="Times New Roman" pitchFamily="18" charset="0"/>
              </a:rPr>
              <a:t>Instalar sistemas de barandas a lo largo de todos los lados abiertos y extremos de plataformas.</a:t>
            </a:r>
          </a:p>
          <a:p>
            <a:pPr eaLnBrk="1" hangingPunct="1"/>
            <a:endParaRPr lang="es-MX" smtClean="0">
              <a:cs typeface="Times New Roman" pitchFamily="18" charset="0"/>
            </a:endParaRPr>
          </a:p>
          <a:p>
            <a:pPr eaLnBrk="1" hangingPunct="1"/>
            <a:r>
              <a:rPr lang="es-MX" b="1" smtClean="0">
                <a:cs typeface="Times New Roman" pitchFamily="18" charset="0"/>
              </a:rPr>
              <a:t>Sistema personal contra caídas debe utilizarse en andamios superiores a 10 pies.</a:t>
            </a:r>
          </a:p>
          <a:p>
            <a:pPr eaLnBrk="1" hangingPunct="1">
              <a:spcBef>
                <a:spcPct val="0"/>
              </a:spcBef>
            </a:pP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170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5A94A6-E49A-40C9-B39F-F1A11B410A5A}" type="slidenum">
              <a:rPr lang="en-US" smtClean="0"/>
              <a:pPr eaLnBrk="1" hangingPunct="1"/>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p:txBody>
          <a:bodyPr wrap="square" numCol="1" anchor="t" anchorCtr="0" compatLnSpc="1">
            <a:prstTxWarp prst="textNoShape">
              <a:avLst/>
            </a:prstTxWarp>
          </a:bodyPr>
          <a:lstStyle/>
          <a:p>
            <a:pPr lvl="1" eaLnBrk="1" fontAlgn="auto" hangingPunct="1">
              <a:spcAft>
                <a:spcPts val="0"/>
              </a:spcAft>
              <a:defRPr/>
            </a:pPr>
            <a:r>
              <a:rPr lang="es-MX" b="1" dirty="0" smtClean="0">
                <a:cs typeface="Times New Roman" pitchFamily="18" charset="0"/>
              </a:rPr>
              <a:t>Altura no puede ser más de 4 veces el ancho de la base a menos que se utilizan amarres, lazos o anclaje. </a:t>
            </a:r>
          </a:p>
          <a:p>
            <a:pPr marL="0" lvl="1" eaLnBrk="1" hangingPunct="1">
              <a:spcBef>
                <a:spcPct val="0"/>
              </a:spcBef>
              <a:buFontTx/>
              <a:buChar char="•"/>
              <a:defRPr/>
            </a:pPr>
            <a:endParaRPr lang="es-MX" dirty="0" smtClean="0">
              <a:cs typeface="Times New Roman" pitchFamily="18" charset="0"/>
            </a:endParaRPr>
          </a:p>
          <a:p>
            <a:pPr lvl="1" eaLnBrk="1" fontAlgn="auto" hangingPunct="1">
              <a:spcAft>
                <a:spcPts val="0"/>
              </a:spcAft>
              <a:defRPr/>
            </a:pPr>
            <a:r>
              <a:rPr lang="es-MX" b="1" dirty="0" smtClean="0">
                <a:cs typeface="Times New Roman" pitchFamily="18" charset="0"/>
              </a:rPr>
              <a:t>No trabaje en plataformas cubiertas de nieve o hielo ni durante tormentas o fuertes vientos.</a:t>
            </a:r>
            <a:endParaRPr lang="es-MX" sz="1050" dirty="0" smtClean="0"/>
          </a:p>
          <a:p>
            <a:pPr marL="482600" lvl="2" eaLnBrk="1" hangingPunct="1">
              <a:spcBef>
                <a:spcPct val="0"/>
              </a:spcBef>
              <a:buFontTx/>
              <a:buChar char="•"/>
              <a:defRPr/>
            </a:pPr>
            <a:r>
              <a:rPr lang="es-MX" dirty="0" smtClean="0">
                <a:cs typeface="Times New Roman" pitchFamily="18" charset="0"/>
              </a:rPr>
              <a:t>Que le puede pasar si lo hace…</a:t>
            </a:r>
          </a:p>
          <a:p>
            <a:pPr marL="508000" lvl="2" eaLnBrk="1" hangingPunct="1">
              <a:spcBef>
                <a:spcPct val="0"/>
              </a:spcBef>
              <a:buFontTx/>
              <a:buChar char="•"/>
              <a:defRPr/>
            </a:pPr>
            <a:r>
              <a:rPr lang="es-MX" dirty="0" smtClean="0">
                <a:cs typeface="Times New Roman" pitchFamily="18" charset="0"/>
              </a:rPr>
              <a:t>Resbalones, caídas y proyectiles aéreos </a:t>
            </a:r>
          </a:p>
          <a:p>
            <a:pPr marL="0" lvl="1" eaLnBrk="1" hangingPunct="1">
              <a:spcBef>
                <a:spcPct val="0"/>
              </a:spcBef>
              <a:buFontTx/>
              <a:buChar char="•"/>
              <a:defRPr/>
            </a:pPr>
            <a:endParaRPr lang="en-US" dirty="0" smtClean="0">
              <a:cs typeface="Times New Roman" pitchFamily="18" charset="0"/>
            </a:endParaRPr>
          </a:p>
          <a:p>
            <a:pPr eaLnBrk="1" hangingPunct="1">
              <a:spcBef>
                <a:spcPct val="0"/>
              </a:spcBef>
              <a:defRPr/>
            </a:pPr>
            <a:endParaRPr lang="en-US" dirty="0"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1811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8697501-EDBF-484F-89F6-BDB326B52F03}" type="slidenum">
              <a:rPr lang="en-US" smtClean="0"/>
              <a:pPr eaLnBrk="1" hangingPunct="1"/>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smtClean="0"/>
              <a:t>Los Andamios tienen que:</a:t>
            </a:r>
          </a:p>
          <a:p>
            <a:pPr eaLnBrk="1" hangingPunct="1"/>
            <a:endParaRPr lang="es-MX" smtClean="0"/>
          </a:p>
          <a:p>
            <a:pPr eaLnBrk="1" hangingPunct="1">
              <a:buFontTx/>
              <a:buChar char="•"/>
            </a:pPr>
            <a:r>
              <a:rPr lang="es-MX" smtClean="0"/>
              <a:t>Estar sobre una base firme con las placas adecuadas</a:t>
            </a:r>
          </a:p>
          <a:p>
            <a:pPr eaLnBrk="1" hangingPunct="1">
              <a:buFontTx/>
              <a:buChar char="•"/>
            </a:pPr>
            <a:r>
              <a:rPr lang="es-MX" smtClean="0"/>
              <a:t>Estar nivelados, cuadrados y estabilizados adecuadamente</a:t>
            </a:r>
          </a:p>
          <a:p>
            <a:pPr eaLnBrk="1" hangingPunct="1">
              <a:buFontTx/>
              <a:buChar char="•"/>
            </a:pPr>
            <a:r>
              <a:rPr lang="es-MX" smtClean="0"/>
              <a:t>Tener la cubierta de trabajo completa</a:t>
            </a:r>
          </a:p>
          <a:p>
            <a:pPr eaLnBrk="1" hangingPunct="1">
              <a:spcBef>
                <a:spcPct val="0"/>
              </a:spcBef>
            </a:pP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191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D077BB-9561-4E10-932A-EA34F29A2896}" type="slidenum">
              <a:rPr lang="en-US" smtClean="0"/>
              <a:pPr eaLnBrk="1" hangingPunct="1"/>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smtClean="0"/>
              <a:t>Comuníquele a los estudiantes el contenido del entrenamiento y el orden en el cual será discutido.</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A8C3CBE-B552-4342-BA60-7EA687F7618B}" type="slidenum">
              <a:rPr lang="en-US" smtClean="0"/>
              <a:pPr eaLnBrk="1" hangingPunct="1"/>
              <a:t>7</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s-MX" smtClean="0">
                <a:cs typeface="Times New Roman" pitchFamily="18" charset="0"/>
              </a:rPr>
              <a:t>Como evitar caídas:</a:t>
            </a:r>
          </a:p>
          <a:p>
            <a:pPr marL="0" lvl="1" eaLnBrk="1" hangingPunct="1">
              <a:spcBef>
                <a:spcPct val="0"/>
              </a:spcBef>
            </a:pPr>
            <a:endParaRPr lang="es-MX" smtClean="0">
              <a:cs typeface="Times New Roman" pitchFamily="18" charset="0"/>
            </a:endParaRPr>
          </a:p>
          <a:p>
            <a:pPr marL="0" lvl="1" eaLnBrk="1" hangingPunct="1">
              <a:spcBef>
                <a:spcPct val="0"/>
              </a:spcBef>
              <a:buFontTx/>
              <a:buChar char="•"/>
            </a:pPr>
            <a:r>
              <a:rPr lang="es-MX" smtClean="0">
                <a:cs typeface="Times New Roman" pitchFamily="18" charset="0"/>
              </a:rPr>
              <a:t>Planchas deben ser por lo menos 18 pulgadas de ancho</a:t>
            </a:r>
          </a:p>
          <a:p>
            <a:pPr marL="0" lvl="1" eaLnBrk="1" hangingPunct="1">
              <a:spcBef>
                <a:spcPct val="0"/>
              </a:spcBef>
              <a:buFontTx/>
              <a:buChar char="•"/>
            </a:pPr>
            <a:r>
              <a:rPr lang="es-MX" smtClean="0">
                <a:cs typeface="Times New Roman" pitchFamily="18" charset="0"/>
              </a:rPr>
              <a:t>Cada extremo encima de otro debe descansar sobre un soporte independiente </a:t>
            </a:r>
          </a:p>
          <a:p>
            <a:pPr marL="0" lvl="1" eaLnBrk="1" hangingPunct="1">
              <a:spcBef>
                <a:spcPct val="0"/>
              </a:spcBef>
              <a:buFontTx/>
              <a:buChar char="•"/>
            </a:pPr>
            <a:r>
              <a:rPr lang="es-MX" smtClean="0">
                <a:cs typeface="Times New Roman" pitchFamily="18" charset="0"/>
              </a:rPr>
              <a:t>Coloque las plataformas a por lo menos 12 pulgadas sobre soportes</a:t>
            </a:r>
          </a:p>
          <a:p>
            <a:pPr marL="0" lvl="1" eaLnBrk="1" hangingPunct="1">
              <a:spcBef>
                <a:spcPct val="0"/>
              </a:spcBef>
              <a:buFontTx/>
              <a:buChar char="•"/>
            </a:pPr>
            <a:r>
              <a:rPr lang="es-MX" smtClean="0">
                <a:cs typeface="Times New Roman" pitchFamily="18" charset="0"/>
              </a:rPr>
              <a:t>Sólo se debe utilizar madera de grado  </a:t>
            </a:r>
          </a:p>
          <a:p>
            <a:pPr marL="0" lvl="1" eaLnBrk="1" hangingPunct="1">
              <a:spcBef>
                <a:spcPct val="0"/>
              </a:spcBef>
              <a:buFontTx/>
              <a:buChar char="•"/>
            </a:pPr>
            <a:r>
              <a:rPr lang="es-MX" smtClean="0">
                <a:cs typeface="Times New Roman" pitchFamily="18" charset="0"/>
              </a:rPr>
              <a:t>Cada extremo de una plataforma, a menos que este clavada o de lo contrario restringida por ganchos, debe extender su apoyo por al menos 6 pulgadas</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2016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C0480D-EC34-48D6-A742-3D15B1DD4F9B}" type="slidenum">
              <a:rPr lang="en-US" smtClean="0"/>
              <a:pPr eaLnBrk="1" hangingPunct="1"/>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ES" smtClean="0"/>
              <a:t>El andamio no esta puesto sobre una base estable y solida.</a:t>
            </a:r>
          </a:p>
          <a:p>
            <a:pPr eaLnBrk="1" hangingPunct="1">
              <a:spcBef>
                <a:spcPct val="0"/>
              </a:spcBef>
              <a:buFontTx/>
              <a:buChar char="•"/>
            </a:pPr>
            <a:endParaRPr lang="en-US" smtClean="0"/>
          </a:p>
          <a:p>
            <a:pPr eaLnBrk="1" hangingPunct="1">
              <a:spcBef>
                <a:spcPct val="0"/>
              </a:spcBef>
              <a:buFontTx/>
              <a:buChar char="•"/>
            </a:pPr>
            <a:r>
              <a:rPr lang="es-ES" smtClean="0"/>
              <a:t>Las Patas de andamio y las placas pueden ajustarse para compensar.</a:t>
            </a: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2119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2AE325E-E5A0-4584-B76D-6718758C299A}" type="slidenum">
              <a:rPr lang="en-US" smtClean="0"/>
              <a:pPr eaLnBrk="1" hangingPunct="1"/>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40F48C-963D-4152-9568-8E38F976AC43}" type="slidenum">
              <a:rPr lang="en-US" smtClean="0"/>
              <a:pPr eaLnBrk="1" hangingPunct="1"/>
              <a:t>72</a:t>
            </a:fld>
            <a:endParaRPr lang="en-US" smtClean="0"/>
          </a:p>
        </p:txBody>
      </p:sp>
      <p:sp>
        <p:nvSpPr>
          <p:cNvPr id="22221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2" name="Rectangle 3"/>
          <p:cNvSpPr>
            <a:spLocks noGrp="1" noChangeArrowheads="1"/>
          </p:cNvSpPr>
          <p:nvPr>
            <p:ph type="body" idx="1"/>
          </p:nvPr>
        </p:nvSpPr>
        <p:spPr bwMode="auto">
          <a:xfrm>
            <a:off x="974725" y="4560888"/>
            <a:ext cx="58531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s-ES" smtClean="0"/>
              <a:t>El tipo de caída de protección necesario depende del tipo de andamio se utiliza.</a:t>
            </a:r>
            <a:endParaRPr lang="en-US" smtClean="0"/>
          </a:p>
          <a:p>
            <a:pPr eaLnBrk="1" hangingPunct="1">
              <a:spcBef>
                <a:spcPct val="0"/>
              </a:spcBef>
            </a:pPr>
            <a:endParaRPr lang="en-US" smtClean="0"/>
          </a:p>
          <a:p>
            <a:pPr eaLnBrk="1" hangingPunct="1">
              <a:spcBef>
                <a:spcPct val="0"/>
              </a:spcBef>
            </a:pPr>
            <a:r>
              <a:rPr lang="es-ES" smtClean="0"/>
              <a:t>Este trabajador esta utilizando el equipo adecuado.  Está protegido?</a:t>
            </a:r>
          </a:p>
          <a:p>
            <a:pPr eaLnBrk="1" hangingPunct="1">
              <a:spcBef>
                <a:spcPct val="0"/>
              </a:spcBef>
            </a:pPr>
            <a:r>
              <a:rPr lang="en-US" smtClean="0"/>
              <a:t>No barandales. No PFAS!</a:t>
            </a:r>
          </a:p>
          <a:p>
            <a:pPr eaLnBrk="1" hangingPunct="1">
              <a:spcBef>
                <a:spcPct val="0"/>
              </a:spcBef>
            </a:pPr>
            <a:endParaRPr lang="en-US" smtClean="0"/>
          </a:p>
          <a:p>
            <a:pPr eaLnBrk="1" hangingPunct="1">
              <a:spcBef>
                <a:spcPct val="0"/>
              </a:spcBef>
            </a:pPr>
            <a:r>
              <a:rPr lang="en-US" b="1" smtClean="0"/>
              <a:t>VIDEO: HYPERLINK A OSHA’S VIDEOS ANIMADOS: CAIDAS DE ANDAMIOS</a:t>
            </a:r>
            <a:endParaRPr lang="en-US" smtClean="0"/>
          </a:p>
          <a:p>
            <a:pPr eaLnBrk="1" hangingPunct="1">
              <a:spcBef>
                <a:spcPct val="0"/>
              </a:spcBef>
            </a:pPr>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BAF41E-EC02-4477-A335-2E783B1F15C4}" type="slidenum">
              <a:rPr lang="en-US" smtClean="0"/>
              <a:pPr eaLnBrk="1" hangingPunct="1"/>
              <a:t>73</a:t>
            </a:fld>
            <a:endParaRPr lang="en-US" smtClean="0"/>
          </a:p>
        </p:txBody>
      </p:sp>
      <p:sp>
        <p:nvSpPr>
          <p:cNvPr id="223235" name="Rectangle 1026"/>
          <p:cNvSpPr>
            <a:spLocks noChangeArrowheads="1" noTextEdit="1"/>
          </p:cNvSpPr>
          <p:nvPr>
            <p:ph type="sldImg"/>
          </p:nvPr>
        </p:nvSpPr>
        <p:spPr bwMode="auto">
          <a:xfrm>
            <a:off x="1258888" y="720725"/>
            <a:ext cx="4800600" cy="3600450"/>
          </a:xfrm>
          <a:solidFill>
            <a:srgbClr val="FFFFFF"/>
          </a:solidFill>
          <a:ln>
            <a:solidFill>
              <a:srgbClr val="000000"/>
            </a:solidFill>
            <a:miter lim="800000"/>
            <a:headEnd/>
            <a:tailEnd/>
          </a:ln>
        </p:spPr>
      </p:sp>
      <p:sp>
        <p:nvSpPr>
          <p:cNvPr id="231428" name="Rectangle 1027"/>
          <p:cNvSpPr>
            <a:spLocks noGrp="1" noChangeArrowheads="1"/>
          </p:cNvSpPr>
          <p:nvPr>
            <p:ph type="body" idx="1"/>
          </p:nvPr>
        </p:nvSpPr>
        <p:spPr bwMode="auto">
          <a:xfrm>
            <a:off x="974725" y="4560888"/>
            <a:ext cx="6178550" cy="4319587"/>
          </a:xfrm>
          <a:solidFill>
            <a:srgbClr val="FFFFFF"/>
          </a:solidFill>
        </p:spPr>
        <p:txBody>
          <a:bodyPr wrap="square" numCol="1" anchor="t" anchorCtr="0" compatLnSpc="1">
            <a:prstTxWarp prst="textNoShape">
              <a:avLst/>
            </a:prstTxWarp>
            <a:normAutofit fontScale="92500" lnSpcReduction="10000"/>
          </a:bodyPr>
          <a:lstStyle/>
          <a:p>
            <a:pPr eaLnBrk="1" hangingPunct="1">
              <a:spcBef>
                <a:spcPct val="0"/>
              </a:spcBef>
              <a:defRPr/>
            </a:pPr>
            <a:r>
              <a:rPr lang="es-MX" sz="1500" dirty="0" smtClean="0"/>
              <a:t>Barandas de andamios:</a:t>
            </a:r>
          </a:p>
          <a:p>
            <a:pPr eaLnBrk="1" hangingPunct="1">
              <a:spcBef>
                <a:spcPct val="0"/>
              </a:spcBef>
              <a:defRPr/>
            </a:pPr>
            <a:endParaRPr lang="es-MX" sz="1500" dirty="0" smtClean="0"/>
          </a:p>
          <a:p>
            <a:pPr eaLnBrk="1" hangingPunct="1">
              <a:spcBef>
                <a:spcPct val="0"/>
              </a:spcBef>
              <a:buFontTx/>
              <a:buChar char="•"/>
              <a:defRPr/>
            </a:pPr>
            <a:r>
              <a:rPr lang="es-MX" sz="1500" dirty="0" smtClean="0"/>
              <a:t> 39 pulgadas altura mínima para barandas donde la baranda es la principal protección contra caídas.   </a:t>
            </a:r>
          </a:p>
          <a:p>
            <a:pPr eaLnBrk="1" hangingPunct="1">
              <a:spcBef>
                <a:spcPct val="0"/>
              </a:spcBef>
              <a:buFontTx/>
              <a:buChar char="•"/>
              <a:defRPr/>
            </a:pPr>
            <a:r>
              <a:rPr lang="es-MX" sz="1500" dirty="0" smtClean="0"/>
              <a:t>altura de barandas mínimo de 36 pulgadas donde sistemas de detención de caída son la principal caída protección.   </a:t>
            </a:r>
          </a:p>
          <a:p>
            <a:pPr eaLnBrk="1" hangingPunct="1">
              <a:spcBef>
                <a:spcPct val="0"/>
              </a:spcBef>
              <a:buFontTx/>
              <a:buChar char="•"/>
              <a:defRPr/>
            </a:pPr>
            <a:r>
              <a:rPr lang="es-MX" sz="1500" dirty="0" smtClean="0"/>
              <a:t>Proteger de caídas entre la baranda superior y la superficie, utilizando barandas intermedias, pantallas o malla.  </a:t>
            </a:r>
          </a:p>
          <a:p>
            <a:pPr eaLnBrk="1" hangingPunct="1">
              <a:spcBef>
                <a:spcPct val="0"/>
              </a:spcBef>
              <a:buFontTx/>
              <a:buChar char="•"/>
              <a:defRPr/>
            </a:pPr>
            <a:r>
              <a:rPr lang="es-MX" sz="1500" dirty="0" smtClean="0"/>
              <a:t>Las barreras de protección deben ser lo suficientemente fuertes como para soportar a un empleado que caiga.  </a:t>
            </a:r>
          </a:p>
          <a:p>
            <a:pPr eaLnBrk="1" hangingPunct="1">
              <a:spcBef>
                <a:spcPct val="0"/>
              </a:spcBef>
              <a:buFontTx/>
              <a:buChar char="•"/>
              <a:defRPr/>
            </a:pPr>
            <a:r>
              <a:rPr lang="es-MX" sz="1500" dirty="0" smtClean="0"/>
              <a:t>Madera, cadenas y cables de acero pueden utilizarse para carriles principales e intermedios.</a:t>
            </a:r>
          </a:p>
          <a:p>
            <a:pPr eaLnBrk="1" hangingPunct="1">
              <a:spcBef>
                <a:spcPct val="55000"/>
              </a:spcBef>
              <a:defRPr/>
            </a:pPr>
            <a:r>
              <a:rPr lang="es-MX" sz="1500" dirty="0" smtClean="0"/>
              <a:t>Baranda superior usada si el cruce del eje esta  entre 39-45 pulgadas de alto.</a:t>
            </a:r>
          </a:p>
          <a:p>
            <a:pPr eaLnBrk="1" hangingPunct="1">
              <a:spcBef>
                <a:spcPct val="0"/>
              </a:spcBef>
              <a:defRPr/>
            </a:pPr>
            <a:endParaRPr lang="es-MX" sz="1500" dirty="0" smtClean="0"/>
          </a:p>
          <a:p>
            <a:pPr eaLnBrk="1" hangingPunct="1">
              <a:spcBef>
                <a:spcPct val="0"/>
              </a:spcBef>
              <a:defRPr/>
            </a:pPr>
            <a:r>
              <a:rPr lang="es-MX" sz="1500" dirty="0" smtClean="0"/>
              <a:t>Cuando las crucetas se usan de barandal intermedio deben estar entre 20 and 30 pulgadas  por encima de la plataforma.</a:t>
            </a:r>
          </a:p>
          <a:p>
            <a:pPr eaLnBrk="1" hangingPunct="1">
              <a:spcBef>
                <a:spcPct val="0"/>
              </a:spcBef>
              <a:defRPr/>
            </a:pPr>
            <a:endParaRPr lang="es-MX" sz="1500" dirty="0" smtClean="0"/>
          </a:p>
          <a:p>
            <a:pPr eaLnBrk="1" hangingPunct="1">
              <a:spcBef>
                <a:spcPct val="0"/>
              </a:spcBef>
              <a:defRPr/>
            </a:pPr>
            <a:r>
              <a:rPr lang="es-MX" sz="1500" dirty="0" smtClean="0"/>
              <a:t>Las barandas no son necesarias: </a:t>
            </a:r>
          </a:p>
          <a:p>
            <a:pPr eaLnBrk="1" hangingPunct="1">
              <a:spcBef>
                <a:spcPct val="0"/>
              </a:spcBef>
              <a:defRPr/>
            </a:pPr>
            <a:r>
              <a:rPr lang="es-MX" sz="1500" dirty="0" smtClean="0"/>
              <a:t>• cuando la parte delantera de todas las plataformas este a menos de 14 pulgadas de la superficie de la obra </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2BA950-746A-4B9C-83D0-DE7E692ABDED}" type="slidenum">
              <a:rPr lang="en-US" smtClean="0"/>
              <a:pPr eaLnBrk="1" hangingPunct="1"/>
              <a:t>74</a:t>
            </a:fld>
            <a:endParaRPr lang="en-US" smtClean="0"/>
          </a:p>
        </p:txBody>
      </p:sp>
      <p:sp>
        <p:nvSpPr>
          <p:cNvPr id="224259" name="Rectangle 2"/>
          <p:cNvSpPr>
            <a:spLocks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Rectangle 3"/>
          <p:cNvSpPr>
            <a:spLocks noGrp="1" noChangeArrowheads="1"/>
          </p:cNvSpPr>
          <p:nvPr>
            <p:ph type="body" idx="1"/>
          </p:nvPr>
        </p:nvSpPr>
        <p:spPr bwMode="auto">
          <a:xfrm>
            <a:off x="0" y="4543425"/>
            <a:ext cx="6664325" cy="4294188"/>
          </a:xfrm>
        </p:spPr>
        <p:txBody>
          <a:bodyPr wrap="square" numCol="1" anchor="t" anchorCtr="0" compatLnSpc="1">
            <a:prstTxWarp prst="textNoShape">
              <a:avLst/>
            </a:prstTxWarp>
            <a:normAutofit lnSpcReduction="10000"/>
          </a:bodyPr>
          <a:lstStyle/>
          <a:p>
            <a:pPr eaLnBrk="1" hangingPunct="1">
              <a:lnSpc>
                <a:spcPct val="80000"/>
              </a:lnSpc>
              <a:spcBef>
                <a:spcPct val="0"/>
              </a:spcBef>
              <a:defRPr/>
            </a:pPr>
            <a:r>
              <a:rPr lang="en-US" sz="1100" dirty="0" smtClean="0"/>
              <a:t>	</a:t>
            </a:r>
            <a:endParaRPr lang="en-US" dirty="0" smtClean="0"/>
          </a:p>
          <a:p>
            <a:pPr eaLnBrk="1" hangingPunct="1">
              <a:spcBef>
                <a:spcPct val="0"/>
              </a:spcBef>
              <a:defRPr/>
            </a:pPr>
            <a:r>
              <a:rPr lang="es-MX" u="sng" dirty="0" smtClean="0"/>
              <a:t>¿Qué tipo de protección contra caída será necesario cuando se trabaja en andamios?...</a:t>
            </a:r>
            <a:r>
              <a:rPr lang="es-MX" u="sng" dirty="0" err="1" smtClean="0"/>
              <a:t>Dependera</a:t>
            </a:r>
            <a:r>
              <a:rPr lang="es-MX" u="sng" dirty="0" smtClean="0"/>
              <a:t>…</a:t>
            </a:r>
          </a:p>
          <a:p>
            <a:pPr eaLnBrk="1" hangingPunct="1">
              <a:spcBef>
                <a:spcPct val="0"/>
              </a:spcBef>
              <a:defRPr/>
            </a:pPr>
            <a:endParaRPr lang="es-MX" u="sng" dirty="0" smtClean="0"/>
          </a:p>
          <a:p>
            <a:pPr lvl="1" eaLnBrk="1" hangingPunct="1">
              <a:spcBef>
                <a:spcPct val="0"/>
              </a:spcBef>
              <a:buFont typeface="Wingdings" pitchFamily="2" charset="2"/>
              <a:buChar char="§"/>
              <a:defRPr/>
            </a:pPr>
            <a:r>
              <a:rPr lang="es-MX" dirty="0" smtClean="0"/>
              <a:t>Andamio catenaria, Andamio </a:t>
            </a:r>
            <a:r>
              <a:rPr lang="es-MX" dirty="0" err="1" smtClean="0"/>
              <a:t>float</a:t>
            </a:r>
            <a:r>
              <a:rPr lang="es-MX" dirty="0" smtClean="0"/>
              <a:t>, Andamio de viga de aguja, Andamio escalera </a:t>
            </a:r>
            <a:r>
              <a:rPr lang="es-MX" dirty="0" err="1" smtClean="0"/>
              <a:t>jack</a:t>
            </a:r>
            <a:r>
              <a:rPr lang="es-MX" dirty="0" smtClean="0"/>
              <a:t> – sistema de detención de caída personal. </a:t>
            </a:r>
          </a:p>
          <a:p>
            <a:pPr lvl="1" eaLnBrk="1" hangingPunct="1">
              <a:spcBef>
                <a:spcPct val="0"/>
              </a:spcBef>
              <a:buFont typeface="Wingdings" pitchFamily="2" charset="2"/>
              <a:buChar char="§"/>
              <a:defRPr/>
            </a:pPr>
            <a:r>
              <a:rPr lang="es-MX" dirty="0" smtClean="0"/>
              <a:t>Andamio ajustable de uno o dos puntos, sistema de detención de caída personal y un sistema de barandas. </a:t>
            </a:r>
          </a:p>
          <a:p>
            <a:pPr lvl="1" eaLnBrk="1" hangingPunct="1">
              <a:spcBef>
                <a:spcPct val="0"/>
              </a:spcBef>
              <a:buFont typeface="Wingdings" pitchFamily="2" charset="2"/>
              <a:buChar char="§"/>
              <a:defRPr/>
            </a:pPr>
            <a:r>
              <a:rPr lang="es-MX" dirty="0" smtClean="0"/>
              <a:t>Escalera de pollo – personal </a:t>
            </a:r>
            <a:r>
              <a:rPr lang="es-MX" dirty="0" err="1" smtClean="0"/>
              <a:t>fall</a:t>
            </a:r>
            <a:r>
              <a:rPr lang="es-MX" dirty="0" smtClean="0"/>
              <a:t> </a:t>
            </a:r>
            <a:r>
              <a:rPr lang="es-MX" dirty="0" err="1" smtClean="0"/>
              <a:t>arrest</a:t>
            </a:r>
            <a:r>
              <a:rPr lang="es-MX" dirty="0" smtClean="0"/>
              <a:t> </a:t>
            </a:r>
            <a:r>
              <a:rPr lang="es-MX" dirty="0" err="1" smtClean="0"/>
              <a:t>system</a:t>
            </a:r>
            <a:r>
              <a:rPr lang="es-MX" dirty="0" smtClean="0"/>
              <a:t>, un sistema de barandas o por una </a:t>
            </a:r>
            <a:r>
              <a:rPr lang="es-MX" dirty="0" err="1" smtClean="0"/>
              <a:t>linea</a:t>
            </a:r>
            <a:r>
              <a:rPr lang="es-MX" dirty="0" smtClean="0"/>
              <a:t> de seguridad de tres cuartos de pulgada, amarrada </a:t>
            </a:r>
            <a:r>
              <a:rPr lang="es-MX" dirty="0" err="1" smtClean="0"/>
              <a:t>by</a:t>
            </a:r>
            <a:r>
              <a:rPr lang="es-MX" dirty="0" smtClean="0"/>
              <a:t> a </a:t>
            </a:r>
            <a:r>
              <a:rPr lang="es-MX" dirty="0" err="1" smtClean="0"/>
              <a:t>three-fourth</a:t>
            </a:r>
            <a:r>
              <a:rPr lang="es-MX" dirty="0" smtClean="0"/>
              <a:t> </a:t>
            </a:r>
            <a:r>
              <a:rPr lang="es-MX" dirty="0" err="1" smtClean="0"/>
              <a:t>inch</a:t>
            </a:r>
            <a:r>
              <a:rPr lang="es-MX" dirty="0" smtClean="0"/>
              <a:t> </a:t>
            </a:r>
            <a:r>
              <a:rPr lang="es-MX" dirty="0" err="1" smtClean="0"/>
              <a:t>diameter</a:t>
            </a:r>
            <a:r>
              <a:rPr lang="es-MX" dirty="0" smtClean="0"/>
              <a:t> </a:t>
            </a:r>
            <a:r>
              <a:rPr lang="es-MX" dirty="0" err="1" smtClean="0"/>
              <a:t>grabline</a:t>
            </a:r>
            <a:r>
              <a:rPr lang="es-MX" dirty="0" smtClean="0"/>
              <a:t> o otros </a:t>
            </a:r>
            <a:r>
              <a:rPr lang="es-MX" dirty="0" err="1" smtClean="0"/>
              <a:t>metodos</a:t>
            </a:r>
            <a:r>
              <a:rPr lang="es-MX" dirty="0" smtClean="0"/>
              <a:t> de amarrar la escalera al techo</a:t>
            </a:r>
          </a:p>
          <a:p>
            <a:pPr lvl="1" eaLnBrk="1" hangingPunct="1">
              <a:spcBef>
                <a:spcPct val="0"/>
              </a:spcBef>
              <a:buFont typeface="Wingdings" pitchFamily="2" charset="2"/>
              <a:buChar char="§"/>
              <a:defRPr/>
            </a:pPr>
            <a:r>
              <a:rPr lang="es-MX" dirty="0" smtClean="0"/>
              <a:t> Sobre una pasarela en un andamio – sistema de barandas instalado cada 9 ½ pulgadas a lo largo y por lo menos un lado de la calzada</a:t>
            </a:r>
          </a:p>
          <a:p>
            <a:pPr lvl="1" eaLnBrk="1" hangingPunct="1">
              <a:spcBef>
                <a:spcPct val="0"/>
              </a:spcBef>
              <a:buFont typeface="Wingdings" pitchFamily="2" charset="2"/>
              <a:buChar char="§"/>
              <a:defRPr/>
            </a:pPr>
            <a:r>
              <a:rPr lang="es-MX" dirty="0" smtClean="0"/>
              <a:t> En un andamio con soporte al realizar operaciones de albañilería inclinando –sistema de detención o barandas en todos lados y extremos de los andamios.</a:t>
            </a:r>
          </a:p>
          <a:p>
            <a:pPr lvl="1" eaLnBrk="1" hangingPunct="1">
              <a:spcBef>
                <a:spcPct val="0"/>
              </a:spcBef>
              <a:buFont typeface="Wingdings" pitchFamily="2" charset="2"/>
              <a:buChar char="§"/>
              <a:defRPr/>
            </a:pPr>
            <a:r>
              <a:rPr lang="es-MX" dirty="0" smtClean="0"/>
              <a:t> Para cualquier otro tipo de andamio, un sistema de detención de </a:t>
            </a:r>
            <a:r>
              <a:rPr lang="es-MX" dirty="0" err="1" smtClean="0"/>
              <a:t>caidas</a:t>
            </a:r>
            <a:r>
              <a:rPr lang="es-MX" dirty="0" smtClean="0"/>
              <a:t> o barandas</a:t>
            </a:r>
          </a:p>
          <a:p>
            <a:pPr lvl="2" eaLnBrk="1" hangingPunct="1">
              <a:spcBef>
                <a:spcPct val="0"/>
              </a:spcBef>
              <a:buFont typeface="Wingdings" pitchFamily="2" charset="2"/>
              <a:buNone/>
              <a:defRPr/>
            </a:pPr>
            <a:endParaRPr lang="en-US" dirty="0"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s-ES" smtClean="0"/>
              <a:t>Mencionar los diferentes tipos de conectores que pueden utilizarse en un andamio.  </a:t>
            </a:r>
          </a:p>
          <a:p>
            <a:pPr eaLnBrk="1" hangingPunct="1">
              <a:buFontTx/>
              <a:buChar char="•"/>
            </a:pPr>
            <a:endParaRPr lang="es-ES" smtClean="0"/>
          </a:p>
          <a:p>
            <a:pPr eaLnBrk="1" hangingPunct="1">
              <a:buFontTx/>
              <a:buChar char="•"/>
            </a:pPr>
            <a:r>
              <a:rPr lang="es-ES" smtClean="0"/>
              <a:t>Observe el clip pelícano más amplio usado para el marco ancho y tubular del andamio.</a:t>
            </a:r>
            <a:endParaRPr 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6BD27A-9E3F-4CFF-9D56-B2241759DFC8}" type="slidenum">
              <a:rPr lang="en-US" smtClean="0"/>
              <a:pPr eaLnBrk="1" hangingPunct="1"/>
              <a:t>75</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263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B20F0D-C0F1-4293-A74B-0A2C2EA4F7E6}" type="slidenum">
              <a:rPr lang="en-US" smtClean="0"/>
              <a:pPr eaLnBrk="1" hangingPunct="1"/>
              <a:t>76</a:t>
            </a:fld>
            <a:endParaRPr lang="en-US" smtClean="0"/>
          </a:p>
        </p:txBody>
      </p:sp>
      <p:sp>
        <p:nvSpPr>
          <p:cNvPr id="226308" name="Rectangle 4"/>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smtClean="0"/>
              <a:t>Acceso al andamio: (hable de las dos imágenes, lo bueno y lo incorrecto)</a:t>
            </a:r>
          </a:p>
          <a:p>
            <a:pPr eaLnBrk="1" hangingPunct="1"/>
            <a:endParaRPr lang="es-MX" smtClean="0"/>
          </a:p>
          <a:p>
            <a:pPr eaLnBrk="1" hangingPunct="1">
              <a:buFontTx/>
              <a:buChar char="•"/>
            </a:pPr>
            <a:r>
              <a:rPr lang="es-MX" smtClean="0"/>
              <a:t>No usar las crucetas estabilizadoras para subir o bajar del andamio</a:t>
            </a:r>
          </a:p>
          <a:p>
            <a:pPr eaLnBrk="1" hangingPunct="1">
              <a:buFontTx/>
              <a:buChar char="•"/>
            </a:pPr>
            <a:r>
              <a:rPr lang="es-MX" smtClean="0"/>
              <a:t>El ultimo peldaño de la escalera debe estar a menos de 2 pies de distancia del suelo</a:t>
            </a:r>
          </a:p>
          <a:p>
            <a:pPr eaLnBrk="1" hangingPunct="1">
              <a:buFontTx/>
              <a:buChar char="•"/>
            </a:pPr>
            <a:r>
              <a:rPr lang="es-MX" smtClean="0"/>
              <a:t>Debe usar una escalera o marcos diseñados para ser usado como escaleras</a:t>
            </a:r>
            <a:endParaRPr lang="es-MX" sz="1800" smtClean="0"/>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273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9475C43-8353-4B42-BDC6-0264E425CA5C}" type="slidenum">
              <a:rPr lang="en-US" smtClean="0"/>
              <a:pPr eaLnBrk="1" hangingPunct="1"/>
              <a:t>77</a:t>
            </a:fld>
            <a:endParaRPr lang="en-US" smtClean="0"/>
          </a:p>
        </p:txBody>
      </p:sp>
      <p:sp>
        <p:nvSpPr>
          <p:cNvPr id="22733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ES" smtClean="0"/>
              <a:t>Escalera de marco debe ser uniforme y menos de 16-3/4 pulgadas. </a:t>
            </a:r>
          </a:p>
          <a:p>
            <a:pPr eaLnBrk="1" hangingPunct="1">
              <a:spcBef>
                <a:spcPct val="0"/>
              </a:spcBef>
              <a:buFontTx/>
              <a:buChar char="•"/>
            </a:pPr>
            <a:r>
              <a:rPr lang="es-ES" smtClean="0"/>
              <a:t>Compruebe los requisitos del fabricante.  </a:t>
            </a:r>
          </a:p>
          <a:p>
            <a:pPr eaLnBrk="1" hangingPunct="1">
              <a:spcBef>
                <a:spcPct val="0"/>
              </a:spcBef>
              <a:buFontTx/>
              <a:buChar char="•"/>
            </a:pPr>
            <a:r>
              <a:rPr lang="es-ES" smtClean="0"/>
              <a:t>Escalera debe ser correctamente conectada y asegurada al marco del andamio.  </a:t>
            </a:r>
          </a:p>
          <a:p>
            <a:pPr eaLnBrk="1" hangingPunct="1">
              <a:spcBef>
                <a:spcPct val="0"/>
              </a:spcBef>
              <a:buFontTx/>
              <a:buChar char="•"/>
            </a:pPr>
            <a:r>
              <a:rPr lang="es-ES" smtClean="0"/>
              <a:t>Si utiliza un marco escalera tiene que haber plataformas de descansando cada 25 pies de altura.</a:t>
            </a:r>
            <a:endParaRPr lang="en-US" smtClean="0"/>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2835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063254-D6EC-4586-99CD-CFDE764C6705}" type="slidenum">
              <a:rPr lang="en-US" smtClean="0"/>
              <a:pPr eaLnBrk="1" hangingPunct="1"/>
              <a:t>78</a:t>
            </a:fld>
            <a:endParaRPr lang="en-US" smtClean="0"/>
          </a:p>
        </p:txBody>
      </p:sp>
      <p:sp>
        <p:nvSpPr>
          <p:cNvPr id="22835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Andamio Baker</a:t>
            </a:r>
            <a:r>
              <a:rPr lang="en-US" smtClean="0"/>
              <a:t>:</a:t>
            </a:r>
          </a:p>
          <a:p>
            <a:pPr lvl="1" eaLnBrk="1" hangingPunct="1">
              <a:spcBef>
                <a:spcPct val="0"/>
              </a:spcBef>
            </a:pPr>
            <a:endParaRPr lang="en-US" smtClean="0"/>
          </a:p>
          <a:p>
            <a:pPr lvl="1" eaLnBrk="1" hangingPunct="1">
              <a:spcBef>
                <a:spcPct val="0"/>
              </a:spcBef>
              <a:buFontTx/>
              <a:buChar char="•"/>
            </a:pPr>
            <a:r>
              <a:rPr lang="es-ES" smtClean="0"/>
              <a:t>Un mínimo de tres ruedas deben bloquearse cuando empleados están trabajando en la plataforma.  </a:t>
            </a:r>
          </a:p>
          <a:p>
            <a:pPr lvl="1" eaLnBrk="1" hangingPunct="1">
              <a:spcBef>
                <a:spcPct val="0"/>
              </a:spcBef>
              <a:buFontTx/>
              <a:buChar char="•"/>
            </a:pPr>
            <a:endParaRPr lang="es-ES" smtClean="0"/>
          </a:p>
          <a:p>
            <a:pPr lvl="1" eaLnBrk="1" hangingPunct="1">
              <a:spcBef>
                <a:spcPct val="0"/>
              </a:spcBef>
              <a:buFontTx/>
              <a:buChar char="•"/>
            </a:pPr>
            <a:r>
              <a:rPr lang="es-ES" smtClean="0"/>
              <a:t>Cuando sea posible, considere el uso de ascensores de tijera</a:t>
            </a:r>
            <a:endParaRPr lang="en-US" smtClean="0"/>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smtClean="0">
                <a:cs typeface="Times New Roman" pitchFamily="18" charset="0"/>
              </a:rPr>
              <a:t>Protección contra caídas de objetos:</a:t>
            </a:r>
          </a:p>
          <a:p>
            <a:pPr eaLnBrk="1" hangingPunct="1"/>
            <a:endParaRPr lang="es-MX" smtClean="0">
              <a:cs typeface="Times New Roman" pitchFamily="18" charset="0"/>
            </a:endParaRPr>
          </a:p>
          <a:p>
            <a:pPr lvl="1" eaLnBrk="1" hangingPunct="1">
              <a:buFontTx/>
              <a:buChar char="•"/>
            </a:pPr>
            <a:r>
              <a:rPr lang="es-MX" smtClean="0">
                <a:cs typeface="Times New Roman" pitchFamily="18" charset="0"/>
              </a:rPr>
              <a:t>Use un casco duro de trabajo</a:t>
            </a:r>
          </a:p>
          <a:p>
            <a:pPr lvl="1" eaLnBrk="1" hangingPunct="1">
              <a:buFontTx/>
              <a:buChar char="•"/>
            </a:pPr>
            <a:r>
              <a:rPr lang="es-MX" smtClean="0">
                <a:cs typeface="Times New Roman" pitchFamily="18" charset="0"/>
              </a:rPr>
              <a:t>Cree un área barricada debajo del andamio</a:t>
            </a:r>
          </a:p>
          <a:p>
            <a:pPr lvl="1" eaLnBrk="1" hangingPunct="1">
              <a:buFontTx/>
              <a:buChar char="•"/>
            </a:pPr>
            <a:r>
              <a:rPr lang="es-MX" smtClean="0">
                <a:cs typeface="Times New Roman" pitchFamily="18" charset="0"/>
              </a:rPr>
              <a:t>Use paneles y mallas si el material esta almacenado por encima de alguna baranda</a:t>
            </a:r>
          </a:p>
          <a:p>
            <a:pPr eaLnBrk="1" hangingPunct="1">
              <a:spcBef>
                <a:spcPct val="0"/>
              </a:spcBef>
            </a:pPr>
            <a:endParaRPr lang="es-MX" smtClean="0"/>
          </a:p>
          <a:p>
            <a:pPr eaLnBrk="1" hangingPunct="1">
              <a:spcBef>
                <a:spcPct val="0"/>
              </a:spcBef>
            </a:pPr>
            <a:r>
              <a:rPr lang="es-MX" smtClean="0"/>
              <a:t>La Baranda de pie es utilizada en el borde del lado inferior de los andamios. Si el material se apila por encima de él, hay una posibilidad de que los materiales se rueden del andamio y ocasionen daño a otros trabajadores debajo de los mismos.</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2938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238BAD-2A54-45D4-86FC-89E04990E9F7}" type="slidenum">
              <a:rPr lang="en-US" smtClean="0"/>
              <a:pPr eaLnBrk="1" hangingPunct="1"/>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Char char="•"/>
              <a:defRPr/>
            </a:pPr>
            <a:r>
              <a:rPr lang="es-MX" dirty="0" smtClean="0"/>
              <a:t>Discuta la Clausula del Deber General 			</a:t>
            </a:r>
            <a:r>
              <a:rPr lang="en-US" dirty="0" smtClean="0"/>
              <a:t>29 USC 654 </a:t>
            </a:r>
          </a:p>
          <a:p>
            <a:pPr lvl="1" eaLnBrk="1" hangingPunct="1">
              <a:spcBef>
                <a:spcPct val="0"/>
              </a:spcBef>
              <a:defRPr/>
            </a:pPr>
            <a:r>
              <a:rPr lang="en-US" sz="1400" dirty="0" smtClean="0"/>
              <a:t>“SEC. 5. </a:t>
            </a:r>
            <a:r>
              <a:rPr lang="es-MX" sz="1400" dirty="0" smtClean="0"/>
              <a:t>Deberes</a:t>
            </a:r>
          </a:p>
          <a:p>
            <a:pPr lvl="1" eaLnBrk="1" hangingPunct="1">
              <a:spcBef>
                <a:spcPct val="0"/>
              </a:spcBef>
              <a:defRPr/>
            </a:pPr>
            <a:r>
              <a:rPr lang="es-MX" sz="1400" dirty="0" smtClean="0"/>
              <a:t>(a) Cada patrón/empleador--</a:t>
            </a:r>
          </a:p>
          <a:p>
            <a:pPr lvl="1" eaLnBrk="1" hangingPunct="1">
              <a:spcBef>
                <a:spcPct val="0"/>
              </a:spcBef>
              <a:defRPr/>
            </a:pPr>
            <a:r>
              <a:rPr lang="es-MX" sz="1400" dirty="0" smtClean="0"/>
              <a:t> </a:t>
            </a:r>
          </a:p>
          <a:p>
            <a:pPr marL="1257300" lvl="2" indent="-342900" eaLnBrk="1" hangingPunct="1">
              <a:spcBef>
                <a:spcPct val="0"/>
              </a:spcBef>
              <a:buFontTx/>
              <a:buAutoNum type="arabicParenBoth"/>
              <a:defRPr/>
            </a:pPr>
            <a:r>
              <a:rPr lang="es-MX" sz="1400" dirty="0" smtClean="0"/>
              <a:t>Deberá proveer trabajo a cada uno de sus empleados y un lugar de trabajo que este libre de peligros reconocidos, y que estén causando o tengan la posibilidad de causar la muerte o algún daño físico serio a los empleados. </a:t>
            </a:r>
          </a:p>
          <a:p>
            <a:pPr marL="800100" lvl="1" indent="-342900" eaLnBrk="1" hangingPunct="1">
              <a:spcBef>
                <a:spcPct val="0"/>
              </a:spcBef>
              <a:buFontTx/>
              <a:buAutoNum type="arabicParenBoth"/>
              <a:defRPr/>
            </a:pPr>
            <a:endParaRPr lang="es-MX" sz="1400" dirty="0" smtClean="0"/>
          </a:p>
          <a:p>
            <a:pPr marL="1257300" lvl="2" indent="-342900" eaLnBrk="1" hangingPunct="1">
              <a:spcBef>
                <a:spcPct val="0"/>
              </a:spcBef>
              <a:defRPr/>
            </a:pPr>
            <a:r>
              <a:rPr lang="en-US" sz="1400" dirty="0" smtClean="0"/>
              <a:t>(2) 	</a:t>
            </a:r>
            <a:r>
              <a:rPr lang="es-MX" sz="1400" dirty="0" smtClean="0"/>
              <a:t>Deberá cumplir con las leyes creadas bajo la Ley (</a:t>
            </a:r>
            <a:r>
              <a:rPr lang="es-MX" sz="1400" dirty="0" err="1" smtClean="0"/>
              <a:t>Act</a:t>
            </a:r>
            <a:r>
              <a:rPr lang="es-MX" sz="1400" dirty="0" smtClean="0"/>
              <a:t>) de Seguridad y Salud Ocupacional de los E.U.A.</a:t>
            </a:r>
          </a:p>
          <a:p>
            <a:pPr marL="800100" lvl="1" indent="-342900" eaLnBrk="1" hangingPunct="1">
              <a:spcBef>
                <a:spcPct val="0"/>
              </a:spcBef>
              <a:defRPr/>
            </a:pPr>
            <a:endParaRPr lang="en-US" sz="1400" dirty="0" smtClean="0"/>
          </a:p>
          <a:p>
            <a:pPr marL="800100" lvl="1" indent="-342900" eaLnBrk="1" hangingPunct="1">
              <a:spcBef>
                <a:spcPct val="0"/>
              </a:spcBef>
              <a:defRPr/>
            </a:pPr>
            <a:r>
              <a:rPr lang="en-US" sz="1400" dirty="0" smtClean="0"/>
              <a:t>(b) </a:t>
            </a:r>
            <a:r>
              <a:rPr lang="es-MX" sz="1400" dirty="0" smtClean="0"/>
              <a:t>Cada empleado deberá por su propia cuenta cumplir con todas las reglas, leyes y ordenes de seguridad y salud ocupacional que sean establecidas por La Ley (</a:t>
            </a:r>
            <a:r>
              <a:rPr lang="es-MX" sz="1400" dirty="0" err="1" smtClean="0"/>
              <a:t>Act</a:t>
            </a:r>
            <a:r>
              <a:rPr lang="es-MX" sz="1400" dirty="0" smtClean="0"/>
              <a:t>) y bajo La Ley en vigor. </a:t>
            </a:r>
          </a:p>
          <a:p>
            <a:pPr marL="800100" lvl="1" indent="-342900" eaLnBrk="1" hangingPunct="1">
              <a:spcBef>
                <a:spcPct val="0"/>
              </a:spcBef>
              <a:defRPr/>
            </a:pPr>
            <a:endParaRPr lang="en-US" dirty="0" smtClean="0"/>
          </a:p>
          <a:p>
            <a:pPr eaLnBrk="1" hangingPunct="1">
              <a:spcBef>
                <a:spcPct val="0"/>
              </a:spcBef>
              <a:buFontTx/>
              <a:buChar char="•"/>
              <a:defRPr/>
            </a:pPr>
            <a:r>
              <a:rPr lang="es-MX" dirty="0" smtClean="0"/>
              <a:t>Asegúrese de establecer la diferencia entre las responsabilidades de los empleadores y los derechos del empleados</a:t>
            </a: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2B7CC7A-DC63-4404-99D3-537DDE6BFEE6}" type="slidenum">
              <a:rPr lang="en-US" smtClean="0"/>
              <a:pPr eaLnBrk="1" hangingPunct="1"/>
              <a:t>8</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Tx/>
              <a:buChar char="•"/>
              <a:defRPr/>
            </a:pPr>
            <a:r>
              <a:rPr lang="es-MX" dirty="0" smtClean="0"/>
              <a:t>Que esta mal en estas </a:t>
            </a:r>
            <a:r>
              <a:rPr lang="es-MX" dirty="0" err="1" smtClean="0"/>
              <a:t>imagenes</a:t>
            </a:r>
            <a:r>
              <a:rPr lang="es-MX" dirty="0" smtClean="0"/>
              <a:t>?</a:t>
            </a:r>
          </a:p>
          <a:p>
            <a:pPr eaLnBrk="1" hangingPunct="1">
              <a:spcBef>
                <a:spcPct val="0"/>
              </a:spcBef>
              <a:buFontTx/>
              <a:buChar char="•"/>
              <a:defRPr/>
            </a:pPr>
            <a:endParaRPr lang="es-MX" dirty="0" smtClean="0"/>
          </a:p>
          <a:p>
            <a:pPr marL="342900" indent="-342900" eaLnBrk="1" hangingPunct="1">
              <a:spcBef>
                <a:spcPct val="0"/>
              </a:spcBef>
              <a:buFont typeface="+mj-lt"/>
              <a:buAutoNum type="arabicPeriod"/>
              <a:defRPr/>
            </a:pPr>
            <a:r>
              <a:rPr lang="es-MX" dirty="0" smtClean="0"/>
              <a:t>Mala </a:t>
            </a:r>
            <a:r>
              <a:rPr lang="es-MX" dirty="0" err="1" smtClean="0"/>
              <a:t>contruccion</a:t>
            </a:r>
            <a:r>
              <a:rPr lang="es-MX" dirty="0" smtClean="0"/>
              <a:t> del andamio</a:t>
            </a:r>
          </a:p>
          <a:p>
            <a:pPr marL="342900" indent="-342900" eaLnBrk="1" hangingPunct="1">
              <a:spcBef>
                <a:spcPct val="0"/>
              </a:spcBef>
              <a:buFont typeface="+mj-lt"/>
              <a:buAutoNum type="arabicPeriod"/>
              <a:defRPr/>
            </a:pPr>
            <a:r>
              <a:rPr lang="es-MX" dirty="0" smtClean="0"/>
              <a:t>Uso incorrecto de la escalera</a:t>
            </a:r>
          </a:p>
          <a:p>
            <a:pPr marL="342900" indent="-342900" eaLnBrk="1" hangingPunct="1">
              <a:spcBef>
                <a:spcPct val="0"/>
              </a:spcBef>
              <a:buFont typeface="+mj-lt"/>
              <a:buAutoNum type="arabicPeriod"/>
              <a:defRPr/>
            </a:pPr>
            <a:r>
              <a:rPr lang="es-MX" dirty="0" err="1" smtClean="0"/>
              <a:t>Ningun</a:t>
            </a:r>
            <a:r>
              <a:rPr lang="es-MX" dirty="0" smtClean="0"/>
              <a:t> uso de sistemas de </a:t>
            </a:r>
            <a:r>
              <a:rPr lang="es-MX" dirty="0" err="1" smtClean="0"/>
              <a:t>proteccion</a:t>
            </a:r>
            <a:r>
              <a:rPr lang="es-MX" dirty="0" smtClean="0"/>
              <a:t> de </a:t>
            </a:r>
            <a:r>
              <a:rPr lang="es-MX" dirty="0" err="1" smtClean="0"/>
              <a:t>caidas</a:t>
            </a:r>
            <a:endParaRPr lang="es-MX" dirty="0" smtClean="0"/>
          </a:p>
          <a:p>
            <a:pPr marL="342900" indent="-342900" eaLnBrk="1" hangingPunct="1">
              <a:spcBef>
                <a:spcPct val="0"/>
              </a:spcBef>
              <a:buFont typeface="+mj-lt"/>
              <a:buAutoNum type="arabicPeriod"/>
              <a:defRPr/>
            </a:pPr>
            <a:r>
              <a:rPr lang="es-MX" dirty="0" smtClean="0"/>
              <a:t>Trabajando peligrosamente</a:t>
            </a:r>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304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6F5A5C-B84F-4C82-B06C-30E621B75B14}" type="slidenum">
              <a:rPr lang="en-US" smtClean="0"/>
              <a:pPr eaLnBrk="1" hangingPunct="1"/>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smtClean="0"/>
              <a:t>Discuta lo que es y hace a una persona competente.</a:t>
            </a:r>
          </a:p>
          <a:p>
            <a:pPr eaLnBrk="1" hangingPunct="1">
              <a:buFontTx/>
              <a:buChar char="•"/>
            </a:pPr>
            <a:endParaRPr lang="es-MX" smtClean="0"/>
          </a:p>
          <a:p>
            <a:pPr eaLnBrk="1" hangingPunct="1">
              <a:buFontTx/>
              <a:buChar char="•"/>
            </a:pPr>
            <a:r>
              <a:rPr lang="es-MX" smtClean="0"/>
              <a:t>Designado, entrenado, que puede reconocer los peligros y tener la autoridad de para el trabajo.</a:t>
            </a:r>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CE4C38F-43DB-4CC7-9EAD-2968BB1FAF4C}" type="slidenum">
              <a:rPr lang="en-US" smtClean="0"/>
              <a:pPr eaLnBrk="1" hangingPunct="1"/>
              <a:t>81</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smtClean="0"/>
              <a:t>Aunque en espanol se llaman igual, no son el mismo de tipo de escalera</a:t>
            </a:r>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79A79AC-7380-4FBD-BD95-96723E2D1CAC}" type="slidenum">
              <a:rPr lang="en-US" smtClean="0"/>
              <a:pPr eaLnBrk="1" hangingPunct="1"/>
              <a:t>82</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a:lnSpc>
                <a:spcPct val="90000"/>
              </a:lnSpc>
              <a:spcBef>
                <a:spcPct val="45000"/>
              </a:spcBef>
              <a:buFont typeface="Arial" pitchFamily="34" charset="0"/>
              <a:buChar char="•"/>
              <a:defRPr/>
            </a:pPr>
            <a:r>
              <a:rPr lang="es-MX" dirty="0" smtClean="0"/>
              <a:t>Escaleras causan muchas lesiones y muertes entre los trabajadores de la construcción</a:t>
            </a:r>
          </a:p>
          <a:p>
            <a:pPr marL="342900" indent="-342900">
              <a:lnSpc>
                <a:spcPct val="90000"/>
              </a:lnSpc>
              <a:spcBef>
                <a:spcPct val="45000"/>
              </a:spcBef>
              <a:buFont typeface="Arial" pitchFamily="34" charset="0"/>
              <a:buChar char="•"/>
              <a:defRPr/>
            </a:pPr>
            <a:endParaRPr lang="es-MX" dirty="0" smtClean="0"/>
          </a:p>
          <a:p>
            <a:pPr marL="362480" indent="-362480" eaLnBrk="1" hangingPunct="1">
              <a:lnSpc>
                <a:spcPct val="90000"/>
              </a:lnSpc>
              <a:spcBef>
                <a:spcPct val="45000"/>
              </a:spcBef>
              <a:buFont typeface="Arial" pitchFamily="34" charset="0"/>
              <a:buChar char="•"/>
              <a:defRPr/>
            </a:pPr>
            <a:r>
              <a:rPr lang="es-MX" dirty="0" smtClean="0"/>
              <a:t> Aproximadamente la mitad de las lesiones causadas por resbalones, tropiezos y caídas de escaleras, requieren tiempo fuera del trabajo</a:t>
            </a:r>
          </a:p>
          <a:p>
            <a:pPr marL="362480" indent="-362480" eaLnBrk="1" hangingPunct="1">
              <a:lnSpc>
                <a:spcPct val="90000"/>
              </a:lnSpc>
              <a:spcBef>
                <a:spcPct val="45000"/>
              </a:spcBef>
              <a:defRPr/>
            </a:pPr>
            <a:endParaRPr lang="en-US" dirty="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DF2E88A-15B3-491D-AB95-A20C47D8ABA0}" type="slidenum">
              <a:rPr lang="en-US" smtClean="0"/>
              <a:pPr eaLnBrk="1" hangingPunct="1"/>
              <a:t>83</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9365C3-07CE-4CC1-8D41-C2CDFC440E5D}" type="slidenum">
              <a:rPr lang="en-US" smtClean="0"/>
              <a:pPr eaLnBrk="1" hangingPunct="1"/>
              <a:t>84</a:t>
            </a:fld>
            <a:endParaRPr lang="en-US" smtClean="0"/>
          </a:p>
        </p:txBody>
      </p:sp>
      <p:sp>
        <p:nvSpPr>
          <p:cNvPr id="2344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Arial" pitchFamily="34" charset="0"/>
              </a:rPr>
              <a:t>Pasamanos – </a:t>
            </a:r>
          </a:p>
          <a:p>
            <a:pPr eaLnBrk="1" hangingPunct="1">
              <a:spcBef>
                <a:spcPct val="0"/>
              </a:spcBef>
            </a:pPr>
            <a:r>
              <a:rPr lang="es-MX" smtClean="0">
                <a:latin typeface="Arial" pitchFamily="34" charset="0"/>
              </a:rPr>
              <a:t>utilizado para proporcionar a los empleados con un apoyo.</a:t>
            </a:r>
          </a:p>
          <a:p>
            <a:pPr eaLnBrk="1" hangingPunct="1">
              <a:spcBef>
                <a:spcPct val="0"/>
              </a:spcBef>
            </a:pPr>
            <a:endParaRPr lang="es-MX" smtClean="0">
              <a:latin typeface="Arial" pitchFamily="34" charset="0"/>
            </a:endParaRPr>
          </a:p>
          <a:p>
            <a:pPr eaLnBrk="1" hangingPunct="1">
              <a:spcBef>
                <a:spcPct val="0"/>
              </a:spcBef>
            </a:pPr>
            <a:r>
              <a:rPr lang="es-MX" smtClean="0">
                <a:latin typeface="Arial" pitchFamily="34" charset="0"/>
              </a:rPr>
              <a:t>Barandas- </a:t>
            </a:r>
          </a:p>
          <a:p>
            <a:pPr eaLnBrk="1" hangingPunct="1">
              <a:spcBef>
                <a:spcPct val="0"/>
              </a:spcBef>
            </a:pPr>
            <a:r>
              <a:rPr lang="es-MX" smtClean="0">
                <a:latin typeface="Arial" pitchFamily="34" charset="0"/>
              </a:rPr>
              <a:t>Una barrera vertical erigida a lo largo de los bordes de una escalera para evitar que ocurran caídas a niveles inferiores o lados sin protección.</a:t>
            </a: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3C003A-30A5-41E4-858B-2FB55585DF63}" type="slidenum">
              <a:rPr lang="en-US" smtClean="0"/>
              <a:pPr eaLnBrk="1" hangingPunct="1"/>
              <a:t>85</a:t>
            </a:fld>
            <a:endParaRPr lang="en-US" smtClean="0"/>
          </a:p>
        </p:txBody>
      </p:sp>
      <p:sp>
        <p:nvSpPr>
          <p:cNvPr id="235523" name="Rectangle 2"/>
          <p:cNvSpPr>
            <a:spLocks noChangeArrowheads="1" noTextEdit="1"/>
          </p:cNvSpPr>
          <p:nvPr>
            <p:ph type="sldImg"/>
          </p:nvPr>
        </p:nvSpPr>
        <p:spPr bwMode="auto">
          <a:xfrm>
            <a:off x="1260475" y="722313"/>
            <a:ext cx="4795838" cy="3597275"/>
          </a:xfrm>
          <a:solidFill>
            <a:srgbClr val="FFFFFF"/>
          </a:solidFill>
          <a:ln>
            <a:solidFill>
              <a:srgbClr val="000000"/>
            </a:solidFill>
            <a:miter lim="800000"/>
            <a:headEnd/>
            <a:tailEnd/>
          </a:ln>
        </p:spPr>
      </p:sp>
      <p:sp>
        <p:nvSpPr>
          <p:cNvPr id="235524" name="Rectangle 3"/>
          <p:cNvSpPr>
            <a:spLocks noChangeArrowheads="1"/>
          </p:cNvSpPr>
          <p:nvPr>
            <p:ph type="body" idx="1"/>
          </p:nvPr>
        </p:nvSpPr>
        <p:spPr bwMode="auto">
          <a:xfrm>
            <a:off x="974725" y="4559300"/>
            <a:ext cx="5365750" cy="432117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latin typeface="Arial" pitchFamily="34" charset="0"/>
              </a:rPr>
              <a:t>Los pasamanos y las barandas principales de las escalera de acceso deben ser capaces de soportar, sin fallos, por lo menos 200 libras de peso aplicado dentro de 2 pulgadas del borde superior en cualquier dirección hacia abajo o hacia el exterior y en cualquier punto a lo largo del borde superior.</a:t>
            </a:r>
            <a:endParaRPr lang="en-US" smtClean="0">
              <a:latin typeface="Arial" pitchFamily="34" charset="0"/>
            </a:endParaRP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C233BFD-1971-48EA-9214-5D58803CC704}" type="slidenum">
              <a:rPr lang="en-US" smtClean="0"/>
              <a:pPr eaLnBrk="1" hangingPunct="1"/>
              <a:t>86</a:t>
            </a:fld>
            <a:endParaRPr lang="en-US" smtClean="0"/>
          </a:p>
        </p:txBody>
      </p:sp>
      <p:sp>
        <p:nvSpPr>
          <p:cNvPr id="2365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8" name="Rectangle 3"/>
          <p:cNvSpPr>
            <a:spLocks noGrp="1" noChangeArrowheads="1"/>
          </p:cNvSpPr>
          <p:nvPr>
            <p:ph type="body" idx="1"/>
          </p:nvPr>
        </p:nvSpPr>
        <p:spPr bwMode="auto">
          <a:xfrm>
            <a:off x="974725" y="4559300"/>
            <a:ext cx="5608638"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buFontTx/>
              <a:buChar char="•"/>
            </a:pPr>
            <a:r>
              <a:rPr lang="es-ES" smtClean="0">
                <a:latin typeface="Arial" pitchFamily="34" charset="0"/>
              </a:rPr>
              <a:t>Todas las escaleras de 4 pasos o más deben tener un pasamanos.  Si hay un riesgo de caída de 6 pies o más en un lado expuesto de la escalera, debe proporcionarse un sistema para impedir que los trabajadores caigan hacia el nivel inferior.</a:t>
            </a:r>
            <a:endParaRPr lang="en-US" smtClean="0">
              <a:latin typeface="Arial" pitchFamily="34" charset="0"/>
            </a:endParaRPr>
          </a:p>
          <a:p>
            <a:pPr eaLnBrk="1" hangingPunct="1">
              <a:spcBef>
                <a:spcPct val="0"/>
              </a:spcBef>
            </a:pPr>
            <a:endParaRPr lang="en-US" smtClean="0">
              <a:latin typeface="Arial" pitchFamily="34" charset="0"/>
            </a:endParaRP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
            </a:pPr>
            <a:r>
              <a:rPr lang="en-US" smtClean="0"/>
              <a:t>  </a:t>
            </a:r>
            <a:r>
              <a:rPr lang="es-ES" smtClean="0"/>
              <a:t>Cuenta para 360 muertes cada año.</a:t>
            </a:r>
            <a:endParaRPr lang="en-US" smtClean="0"/>
          </a:p>
          <a:p>
            <a:pPr>
              <a:buFont typeface="Wingdings" pitchFamily="2" charset="2"/>
              <a:buChar char="§"/>
            </a:pPr>
            <a:endParaRPr lang="en-US" smtClean="0"/>
          </a:p>
          <a:p>
            <a:pPr>
              <a:buFont typeface="Wingdings" pitchFamily="2" charset="2"/>
              <a:buChar char="§"/>
            </a:pPr>
            <a:r>
              <a:rPr lang="en-US" smtClean="0"/>
              <a:t>  </a:t>
            </a:r>
            <a:r>
              <a:rPr lang="es-ES" smtClean="0"/>
              <a:t>151.327  lesiones por año causadas por caídas de escaleras.</a:t>
            </a:r>
            <a:endParaRPr lang="en-US" smtClean="0"/>
          </a:p>
          <a:p>
            <a:pPr>
              <a:buFont typeface="Wingdings" pitchFamily="2" charset="2"/>
              <a:buChar char="§"/>
            </a:pPr>
            <a:endParaRPr lang="en-US" smtClean="0"/>
          </a:p>
          <a:p>
            <a:pPr>
              <a:buFont typeface="Wingdings" pitchFamily="2" charset="2"/>
              <a:buChar char="§"/>
            </a:pPr>
            <a:r>
              <a:rPr lang="en-US" smtClean="0"/>
              <a:t>  </a:t>
            </a:r>
            <a:r>
              <a:rPr lang="es-MX" smtClean="0"/>
              <a:t>Resultado de escaleras en descuido o  uso indebido.</a:t>
            </a:r>
          </a:p>
          <a:p>
            <a:pPr>
              <a:buFont typeface="Wingdings" pitchFamily="2" charset="2"/>
              <a:buChar char="§"/>
            </a:pPr>
            <a:endParaRPr lang="en-US" smtClean="0"/>
          </a:p>
          <a:p>
            <a:pPr eaLnBrk="1" hangingPunct="1">
              <a:spcBef>
                <a:spcPct val="0"/>
              </a:spcBef>
            </a:pPr>
            <a:r>
              <a:rPr lang="en-US" smtClean="0"/>
              <a:t> </a:t>
            </a:r>
          </a:p>
          <a:p>
            <a:pPr eaLnBrk="1" hangingPunct="1">
              <a:spcBef>
                <a:spcPct val="0"/>
              </a:spcBef>
            </a:pPr>
            <a:r>
              <a:rPr lang="es-ES" smtClean="0"/>
              <a:t>¿Pregunté a la clase si alguien alguna vez se ha caído de una escalera?  ¿Estás bien? ¿Cómo sucedió?</a:t>
            </a:r>
            <a:endParaRPr lang="en-US"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375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1CB250-4214-40E3-B96A-426319AA5AB1}" type="slidenum">
              <a:rPr lang="en-US" smtClean="0"/>
              <a:pPr eaLnBrk="1" hangingPunct="1"/>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latin typeface="Times New Roman" pitchFamily="18" charset="0"/>
                <a:cs typeface="Times New Roman" pitchFamily="18" charset="0"/>
              </a:rPr>
              <a:t>Escaleras Portátiles:</a:t>
            </a:r>
          </a:p>
          <a:p>
            <a:pPr eaLnBrk="1" hangingPunct="1">
              <a:spcBef>
                <a:spcPct val="0"/>
              </a:spcBef>
            </a:pPr>
            <a:r>
              <a:rPr lang="es-MX" smtClean="0">
                <a:latin typeface="Times New Roman" pitchFamily="18" charset="0"/>
                <a:cs typeface="Times New Roman" pitchFamily="18" charset="0"/>
              </a:rPr>
              <a:t> </a:t>
            </a:r>
          </a:p>
          <a:p>
            <a:pPr eaLnBrk="1" hangingPunct="1">
              <a:spcBef>
                <a:spcPct val="0"/>
              </a:spcBef>
              <a:buFontTx/>
              <a:buChar char="•"/>
            </a:pPr>
            <a:r>
              <a:rPr lang="es-MX" smtClean="0">
                <a:latin typeface="Times New Roman" pitchFamily="18" charset="0"/>
                <a:cs typeface="Times New Roman" pitchFamily="18" charset="0"/>
              </a:rPr>
              <a:t>Las escaleras de pasos son portátiles y auto portante, son escaleras que no se ajusta la longitud.   </a:t>
            </a:r>
          </a:p>
          <a:p>
            <a:pPr eaLnBrk="1" hangingPunct="1">
              <a:spcBef>
                <a:spcPct val="0"/>
              </a:spcBef>
              <a:buFontTx/>
              <a:buChar char="•"/>
            </a:pPr>
            <a:r>
              <a:rPr lang="es-MX" smtClean="0">
                <a:latin typeface="Times New Roman" pitchFamily="18" charset="0"/>
                <a:cs typeface="Times New Roman" pitchFamily="18" charset="0"/>
              </a:rPr>
              <a:t>Escaleras de plataforma son para fines especiales y tienen una gran plataforma estable desde la cual puede trabajar permanentemente.  </a:t>
            </a:r>
          </a:p>
          <a:p>
            <a:pPr eaLnBrk="1" hangingPunct="1">
              <a:spcBef>
                <a:spcPct val="0"/>
              </a:spcBef>
              <a:buFontTx/>
              <a:buChar char="•"/>
            </a:pPr>
            <a:r>
              <a:rPr lang="es-MX" smtClean="0">
                <a:latin typeface="Times New Roman" pitchFamily="18" charset="0"/>
                <a:cs typeface="Times New Roman" pitchFamily="18" charset="0"/>
              </a:rPr>
              <a:t>Escaleras de extensión no son autónomas pero si son ajustables en longitud.  </a:t>
            </a:r>
          </a:p>
          <a:p>
            <a:pPr eaLnBrk="1" hangingPunct="1">
              <a:spcBef>
                <a:spcPct val="0"/>
              </a:spcBef>
              <a:buFontTx/>
              <a:buChar char="•"/>
            </a:pPr>
            <a:r>
              <a:rPr lang="es-MX" smtClean="0">
                <a:latin typeface="Times New Roman" pitchFamily="18" charset="0"/>
                <a:cs typeface="Times New Roman" pitchFamily="18" charset="0"/>
              </a:rPr>
              <a:t>Escaleras de caballete son escaleras autosuficiente que no son regulables en longitud y poseen dos secciones con bisagras en la parte superior que las piernas forman ángulos iguales en la base de la escalera.</a:t>
            </a:r>
            <a:endParaRPr lang="es-MX" smtClean="0"/>
          </a:p>
        </p:txBody>
      </p:sp>
      <p:sp>
        <p:nvSpPr>
          <p:cNvPr id="4" name="Date Placeholder 3"/>
          <p:cNvSpPr>
            <a:spLocks noGrp="1"/>
          </p:cNvSpPr>
          <p:nvPr>
            <p:ph type="dt" sz="quarter" idx="1"/>
          </p:nvPr>
        </p:nvSpPr>
        <p:spPr/>
        <p:txBody>
          <a:bodyPr/>
          <a:lstStyle/>
          <a:p>
            <a:pPr>
              <a:defRPr/>
            </a:pPr>
            <a:r>
              <a:rPr lang="en-US" dirty="0" smtClean="0"/>
              <a:t>Spanish Curriculum</a:t>
            </a:r>
            <a:endParaRPr lang="en-US" dirty="0"/>
          </a:p>
        </p:txBody>
      </p:sp>
      <p:sp>
        <p:nvSpPr>
          <p:cNvPr id="5" name="Footer Placeholder 4"/>
          <p:cNvSpPr>
            <a:spLocks noGrp="1"/>
          </p:cNvSpPr>
          <p:nvPr>
            <p:ph type="ftr" sz="quarter" idx="4"/>
          </p:nvPr>
        </p:nvSpPr>
        <p:spPr/>
        <p:txBody>
          <a:bodyPr/>
          <a:lstStyle/>
          <a:p>
            <a:pPr>
              <a:defRPr/>
            </a:pPr>
            <a:r>
              <a:rPr lang="en-US"/>
              <a:t>SHORM Consulting</a:t>
            </a:r>
          </a:p>
        </p:txBody>
      </p:sp>
      <p:sp>
        <p:nvSpPr>
          <p:cNvPr id="6" name="Header Placeholder 5"/>
          <p:cNvSpPr>
            <a:spLocks noGrp="1"/>
          </p:cNvSpPr>
          <p:nvPr>
            <p:ph type="hdr" sz="quarter"/>
          </p:nvPr>
        </p:nvSpPr>
        <p:spPr/>
        <p:txBody>
          <a:bodyPr/>
          <a:lstStyle/>
          <a:p>
            <a:pPr>
              <a:defRPr/>
            </a:pPr>
            <a:r>
              <a:rPr lang="en-US"/>
              <a:t>Hispanic Contractors Association de SA Fall Protection                   SH-22298-11-60-F-48</a:t>
            </a:r>
          </a:p>
        </p:txBody>
      </p:sp>
      <p:sp>
        <p:nvSpPr>
          <p:cNvPr id="23859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C97AAF-1C50-46DE-B56A-9248ED772280}" type="slidenum">
              <a:rPr lang="en-US" smtClean="0"/>
              <a:pPr eaLnBrk="1" hangingPunct="1"/>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3961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3E0937D-C39C-4333-B79D-6ADFB9C32032}" type="slidenum">
              <a:rPr lang="en-US" smtClean="0"/>
              <a:pPr eaLnBrk="1" hangingPunct="1"/>
              <a:t>89</a:t>
            </a:fld>
            <a:endParaRPr lang="en-US" smtClean="0"/>
          </a:p>
        </p:txBody>
      </p:sp>
      <p:sp>
        <p:nvSpPr>
          <p:cNvPr id="23962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Las escaleras deben seleccionarse con el peso de un trabajador y sus herramientas en mente. Muchas empresas no permiten el uso de escaleras de aluminio debido a su conductividad y facilidad de daños.</a:t>
            </a:r>
          </a:p>
          <a:p>
            <a:pPr eaLnBrk="1" hangingPunct="1">
              <a:spcBef>
                <a:spcPct val="0"/>
              </a:spcBef>
            </a:pPr>
            <a:endParaRPr lang="es-ES" smtClean="0"/>
          </a:p>
          <a:p>
            <a:pPr eaLnBrk="1" hangingPunct="1"/>
            <a:r>
              <a:rPr lang="es-ES" b="1" smtClean="0"/>
              <a:t>Escaleras de Tipo I-AA son más pesadas y pueden manejar hasta 375 libras.</a:t>
            </a:r>
          </a:p>
          <a:p>
            <a:pPr eaLnBrk="1" hangingPunct="1"/>
            <a:r>
              <a:rPr lang="es-ES" b="1" smtClean="0"/>
              <a:t>Escaleras de Tipo I-A son pesadas y pueden manejar hasta 300 libras.</a:t>
            </a:r>
          </a:p>
          <a:p>
            <a:pPr eaLnBrk="1" hangingPunct="1"/>
            <a:r>
              <a:rPr lang="es-ES" b="1" smtClean="0"/>
              <a:t>Escaleras de Tipo I pueden albergar hasta 250 libras.</a:t>
            </a:r>
          </a:p>
          <a:p>
            <a:pPr eaLnBrk="1" hangingPunct="1"/>
            <a:r>
              <a:rPr lang="es-ES" b="1" smtClean="0"/>
              <a:t>Escaleras Tipo II pueden contener 225 libras.</a:t>
            </a:r>
          </a:p>
          <a:p>
            <a:pPr eaLnBrk="1" hangingPunct="1"/>
            <a:r>
              <a:rPr lang="es-ES" b="1" smtClean="0"/>
              <a:t>Escaleras Tipo III sólo trabajos ligeros y pueden contener hasta 200 libras.</a:t>
            </a:r>
            <a:endParaRPr lang="en-US" b="1" smtClean="0"/>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smtClean="0"/>
              <a:t>Tenga en su mano una copia del libro de las leyes de OSHA para la construcción, 29 CFR 1926,  y muestre a la clase donde se encuentran los estándares para la protección contra caídas en la construcción.</a:t>
            </a:r>
          </a:p>
          <a:p>
            <a:pPr eaLnBrk="1" hangingPunct="1">
              <a:spcBef>
                <a:spcPct val="0"/>
              </a:spcBef>
              <a:buFontTx/>
              <a:buChar char="•"/>
            </a:pPr>
            <a:endParaRPr lang="es-MX" smtClean="0"/>
          </a:p>
          <a:p>
            <a:pPr eaLnBrk="1" hangingPunct="1">
              <a:spcBef>
                <a:spcPct val="0"/>
              </a:spcBef>
              <a:buFontTx/>
              <a:buChar char="•"/>
            </a:pPr>
            <a:r>
              <a:rPr lang="es-MX" smtClean="0"/>
              <a:t>Mencione el estándar de Protección contra caídas en la construcción residencial.</a:t>
            </a:r>
          </a:p>
          <a:p>
            <a:pPr eaLnBrk="1" hangingPunct="1">
              <a:spcBef>
                <a:spcPct val="0"/>
              </a:spcBef>
              <a:buFontTx/>
              <a:buChar char="•"/>
            </a:pPr>
            <a:endParaRPr lang="es-MX" smtClean="0"/>
          </a:p>
          <a:p>
            <a:pPr eaLnBrk="1" hangingPunct="1">
              <a:spcBef>
                <a:spcPct val="0"/>
              </a:spcBef>
              <a:buFontTx/>
              <a:buChar char="•"/>
            </a:pPr>
            <a:r>
              <a:rPr lang="es-MX" smtClean="0"/>
              <a:t>Informe a la clase de la nueva guía para el cumplimiento de la protección contra caídas en la construcción residencial. </a:t>
            </a:r>
          </a:p>
          <a:p>
            <a:pPr eaLnBrk="1" hangingPunct="1">
              <a:spcBef>
                <a:spcPct val="0"/>
              </a:spcBef>
            </a:pPr>
            <a:endParaRPr 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FECF8E-8520-4E2E-8584-7DF898E1709D}" type="slidenum">
              <a:rPr lang="en-US" smtClean="0"/>
              <a:pPr eaLnBrk="1" hangingPunct="1"/>
              <a:t>9</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4064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B81EE15-CE26-4961-8E52-F16171FECF06}" type="slidenum">
              <a:rPr lang="en-US" smtClean="0"/>
              <a:pPr eaLnBrk="1" hangingPunct="1"/>
              <a:t>90</a:t>
            </a:fld>
            <a:endParaRPr lang="en-US" smtClean="0"/>
          </a:p>
        </p:txBody>
      </p:sp>
      <p:sp>
        <p:nvSpPr>
          <p:cNvPr id="24064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s-ES" smtClean="0"/>
              <a:t>Utilizar ambas manos para subir una escalera</a:t>
            </a:r>
          </a:p>
          <a:p>
            <a:pPr eaLnBrk="1" hangingPunct="1">
              <a:buFontTx/>
              <a:buChar char="•"/>
            </a:pPr>
            <a:r>
              <a:rPr lang="es-ES" smtClean="0"/>
              <a:t>siempre de la cara a la escalera cuando suba y baje</a:t>
            </a:r>
          </a:p>
          <a:p>
            <a:pPr eaLnBrk="1" hangingPunct="1">
              <a:buFontTx/>
              <a:buChar char="•"/>
            </a:pPr>
            <a:r>
              <a:rPr lang="es-ES" smtClean="0"/>
              <a:t>evitar los dos principales peldaños de una tijera y la parte superior cuatro peldaños en otras escaleras</a:t>
            </a:r>
          </a:p>
          <a:p>
            <a:pPr eaLnBrk="1" hangingPunct="1">
              <a:buFontTx/>
              <a:buChar char="•"/>
            </a:pPr>
            <a:r>
              <a:rPr lang="es-ES" smtClean="0"/>
              <a:t>siempre lea y siga los requisitos del fabricante.</a:t>
            </a:r>
          </a:p>
          <a:p>
            <a:pPr eaLnBrk="1" hangingPunct="1">
              <a:buFontTx/>
              <a:buChar char="•"/>
            </a:pPr>
            <a:endParaRPr lang="en-US" smtClean="0"/>
          </a:p>
          <a:p>
            <a:pPr eaLnBrk="1" hangingPunct="1">
              <a:spcBef>
                <a:spcPct val="0"/>
              </a:spcBef>
            </a:pPr>
            <a:r>
              <a:rPr lang="es-ES" b="1" smtClean="0"/>
              <a:t>Asegúrese de que estén protegidos  las escaleras antes de subir y que las escaleras de extensión se extiendan al menos 3 pies sobre la superficie de aterrizaje o que exista una baranda de soporte adecuada.</a:t>
            </a:r>
            <a:endParaRPr lang="en-US" b="1" smtClean="0"/>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4166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5B30340-D0D3-41F1-9924-D1804B19E31E}" type="slidenum">
              <a:rPr lang="en-US" smtClean="0"/>
              <a:pPr eaLnBrk="1" hangingPunct="1"/>
              <a:t>91</a:t>
            </a:fld>
            <a:endParaRPr lang="en-US" smtClean="0"/>
          </a:p>
        </p:txBody>
      </p:sp>
      <p:sp>
        <p:nvSpPr>
          <p:cNvPr id="24166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s-ES" smtClean="0"/>
              <a:t>¿Se puede utilizar una auto escalera de esta forma, como esta?</a:t>
            </a:r>
          </a:p>
          <a:p>
            <a:pPr eaLnBrk="1" hangingPunct="1">
              <a:buFontTx/>
              <a:buChar char="•"/>
            </a:pPr>
            <a:endParaRPr lang="en-US" smtClean="0"/>
          </a:p>
          <a:p>
            <a:pPr eaLnBrk="1" hangingPunct="1">
              <a:buFontTx/>
              <a:buChar char="•"/>
            </a:pPr>
            <a:r>
              <a:rPr lang="es-ES" smtClean="0"/>
              <a:t>¿Lo que puede ocurrir a la escalera y a TI?</a:t>
            </a:r>
          </a:p>
          <a:p>
            <a:pPr eaLnBrk="1" hangingPunct="1">
              <a:buFontTx/>
              <a:buChar char="•"/>
            </a:pPr>
            <a:endParaRPr lang="es-ES" smtClean="0"/>
          </a:p>
          <a:p>
            <a:pPr eaLnBrk="1" hangingPunct="1">
              <a:buFontTx/>
              <a:buChar char="•"/>
            </a:pPr>
            <a:r>
              <a:rPr lang="es-ES" smtClean="0"/>
              <a:t> La pierna de apoyo puede resbalarse con la tierra, causando la pierna de paso patear fuera </a:t>
            </a:r>
          </a:p>
          <a:p>
            <a:pPr eaLnBrk="1" hangingPunct="1">
              <a:buFontTx/>
              <a:buChar char="•"/>
            </a:pPr>
            <a:endParaRPr lang="es-ES" smtClean="0"/>
          </a:p>
          <a:p>
            <a:pPr eaLnBrk="1" hangingPunct="1">
              <a:buFontTx/>
              <a:buChar char="•"/>
            </a:pPr>
            <a:r>
              <a:rPr lang="es-ES" smtClean="0"/>
              <a:t>También empleados no debe trabajar desde el paso superior o segundo</a:t>
            </a:r>
            <a:endParaRPr lang="en-US" sz="1800" smtClean="0"/>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F3C063-28E1-4AF9-AC79-7FA995EB96BC}" type="slidenum">
              <a:rPr lang="en-US" smtClean="0"/>
              <a:pPr eaLnBrk="1" hangingPunct="1"/>
              <a:t>92</a:t>
            </a:fld>
            <a:endParaRPr lang="en-US" smtClean="0"/>
          </a:p>
        </p:txBody>
      </p:sp>
      <p:sp>
        <p:nvSpPr>
          <p:cNvPr id="242691" name="Rectangle 1026"/>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latin typeface="Arial" pitchFamily="34" charset="0"/>
              </a:rPr>
              <a:t>Escaleras colocadas en áreas tales como vías de paso, puertas o caminos, donde puede ser desplazadas por las actividades laborales o por tráfico deben ser vigiladas para evitar movimiento accidental o se debe poner una barricada para mantener el tráfico y las  actividades fuera de la escalera.</a:t>
            </a:r>
            <a:endParaRPr lang="en-US" smtClean="0">
              <a:latin typeface="Arial" pitchFamily="34" charset="0"/>
            </a:endParaRPr>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SHORM Consulting</a:t>
            </a:r>
          </a:p>
        </p:txBody>
      </p:sp>
      <p:sp>
        <p:nvSpPr>
          <p:cNvPr id="24371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B01C8BF-22FC-4709-A03E-D706EF6D0392}" type="slidenum">
              <a:rPr lang="en-US" smtClean="0"/>
              <a:pPr eaLnBrk="1" hangingPunct="1"/>
              <a:t>93</a:t>
            </a:fld>
            <a:endParaRPr lang="en-US" smtClean="0"/>
          </a:p>
        </p:txBody>
      </p:sp>
      <p:sp>
        <p:nvSpPr>
          <p:cNvPr id="24371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smtClean="0"/>
              <a:t>Mencionar cada instalación y su propósito.  ¿Lo que puede ocurrir si la base es configurada mal?</a:t>
            </a:r>
          </a:p>
          <a:p>
            <a:pPr eaLnBrk="1" hangingPunct="1">
              <a:spcBef>
                <a:spcPct val="0"/>
              </a:spcBef>
            </a:pPr>
            <a:r>
              <a:rPr lang="es-MX" smtClean="0"/>
              <a:t>Base Firme:</a:t>
            </a:r>
          </a:p>
          <a:p>
            <a:pPr eaLnBrk="1" hangingPunct="1">
              <a:spcBef>
                <a:spcPct val="0"/>
              </a:spcBef>
            </a:pPr>
            <a:r>
              <a:rPr lang="es-MX" smtClean="0"/>
              <a:t>	hormigón, azulejo, piso de madera, alfombra o cualquier otra tierra plana</a:t>
            </a:r>
          </a:p>
          <a:p>
            <a:pPr eaLnBrk="1" hangingPunct="1">
              <a:spcBef>
                <a:spcPct val="0"/>
              </a:spcBef>
            </a:pPr>
            <a:r>
              <a:rPr lang="es-MX" smtClean="0"/>
              <a:t>Base Suave:</a:t>
            </a:r>
          </a:p>
          <a:p>
            <a:pPr eaLnBrk="1" hangingPunct="1">
              <a:spcBef>
                <a:spcPct val="0"/>
              </a:spcBef>
            </a:pPr>
            <a:r>
              <a:rPr lang="es-MX" smtClean="0"/>
              <a:t>	pasto, suciedad, motivos suaves o terreno desigual</a:t>
            </a:r>
          </a:p>
        </p:txBody>
      </p:sp>
      <p:sp>
        <p:nvSpPr>
          <p:cNvPr id="6" name="Date Placeholder 5"/>
          <p:cNvSpPr>
            <a:spLocks noGrp="1"/>
          </p:cNvSpPr>
          <p:nvPr>
            <p:ph type="dt" sz="quarter" idx="1"/>
          </p:nvPr>
        </p:nvSpPr>
        <p:spPr/>
        <p:txBody>
          <a:bodyPr/>
          <a:lstStyle/>
          <a:p>
            <a:pPr>
              <a:defRPr/>
            </a:pPr>
            <a:r>
              <a:rPr lang="en-US" dirty="0" smtClean="0"/>
              <a:t>Spanish Curriculum</a:t>
            </a:r>
            <a:endParaRPr lang="en-US" dirty="0"/>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smtClean="0"/>
              <a:t>Use esta imagen para discutir:</a:t>
            </a:r>
          </a:p>
          <a:p>
            <a:pPr eaLnBrk="1" hangingPunct="1"/>
            <a:endParaRPr lang="en-US" smtClean="0"/>
          </a:p>
          <a:p>
            <a:pPr eaLnBrk="1" hangingPunct="1">
              <a:buFontTx/>
              <a:buChar char="•"/>
            </a:pPr>
            <a:r>
              <a:rPr lang="es-ES" smtClean="0"/>
              <a:t>Colocación adecuada de escalera contra una pared o estructura. </a:t>
            </a:r>
          </a:p>
          <a:p>
            <a:pPr eaLnBrk="1" hangingPunct="1">
              <a:buFontTx/>
              <a:buChar char="•"/>
            </a:pPr>
            <a:r>
              <a:rPr lang="es-ES" smtClean="0"/>
              <a:t>La regla 4:1 (para cada 4 pies de distancia vertical, la escalera extenderá un pie fuera de la estructura) </a:t>
            </a:r>
          </a:p>
          <a:p>
            <a:pPr eaLnBrk="1" hangingPunct="1">
              <a:buFontTx/>
              <a:buChar char="•"/>
            </a:pPr>
            <a:r>
              <a:rPr lang="es-ES" smtClean="0"/>
              <a:t>3 pies por lo menos en la parte superior o una barra de soporte</a:t>
            </a:r>
          </a:p>
          <a:p>
            <a:pPr eaLnBrk="1" hangingPunct="1">
              <a:buFontTx/>
              <a:buChar char="•"/>
            </a:pPr>
            <a:r>
              <a:rPr lang="es-ES" smtClean="0"/>
              <a:t>Asegure la escalera en la parte superior </a:t>
            </a:r>
            <a:endParaRPr lang="en-US" smtClean="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A2084F-0A53-4CB2-A5F8-50B036F6E2B9}" type="slidenum">
              <a:rPr lang="en-US" smtClean="0"/>
              <a:pPr eaLnBrk="1" hangingPunct="1"/>
              <a:t>94</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mtClean="0"/>
              <a:t>Discuta con los estudiantes los 12 pasos al inspeccionar una escalera y como mantener un record de las inspecciones que se hagan.</a:t>
            </a:r>
          </a:p>
        </p:txBody>
      </p:sp>
      <p:sp>
        <p:nvSpPr>
          <p:cNvPr id="4" name="Header Placeholder 3"/>
          <p:cNvSpPr>
            <a:spLocks noGrp="1"/>
          </p:cNvSpPr>
          <p:nvPr>
            <p:ph type="hdr" sz="quarter"/>
          </p:nvPr>
        </p:nvSpPr>
        <p:spPr/>
        <p:txBody>
          <a:bodyPr/>
          <a:lstStyle/>
          <a:p>
            <a:pPr>
              <a:defRPr/>
            </a:pPr>
            <a:r>
              <a:rPr lang="en-US" smtClean="0"/>
              <a:t>Hispanic Contractors Association de SA    </a:t>
            </a:r>
          </a:p>
          <a:p>
            <a:pPr>
              <a:defRPr/>
            </a:pPr>
            <a:r>
              <a:rPr lang="en-US" smtClean="0"/>
              <a:t>Fall Protection                   SH-22298-11-60-F-48</a:t>
            </a:r>
            <a:endParaRPr lang="en-US"/>
          </a:p>
        </p:txBody>
      </p:sp>
      <p:sp>
        <p:nvSpPr>
          <p:cNvPr id="5" name="Date Placeholder 4"/>
          <p:cNvSpPr>
            <a:spLocks noGrp="1"/>
          </p:cNvSpPr>
          <p:nvPr>
            <p:ph type="dt" sz="quarter" idx="1"/>
          </p:nvPr>
        </p:nvSpPr>
        <p:spPr/>
        <p:txBody>
          <a:bodyPr/>
          <a:lstStyle/>
          <a:p>
            <a:pPr>
              <a:defRPr/>
            </a:pPr>
            <a:r>
              <a:rPr lang="en-US" smtClean="0"/>
              <a:t>Spanish Curriculum</a:t>
            </a:r>
            <a:endParaRPr lang="en-US"/>
          </a:p>
        </p:txBody>
      </p:sp>
      <p:sp>
        <p:nvSpPr>
          <p:cNvPr id="6" name="Footer Placeholder 5"/>
          <p:cNvSpPr>
            <a:spLocks noGrp="1"/>
          </p:cNvSpPr>
          <p:nvPr>
            <p:ph type="ftr" sz="quarter" idx="4"/>
          </p:nvPr>
        </p:nvSpPr>
        <p:spPr/>
        <p:txBody>
          <a:bodyPr/>
          <a:lstStyle/>
          <a:p>
            <a:pPr>
              <a:defRPr/>
            </a:pPr>
            <a:r>
              <a:rPr lang="en-US" smtClean="0"/>
              <a:t>SHORM Consulting</a:t>
            </a:r>
            <a:endParaRPr lang="en-US"/>
          </a:p>
        </p:txBody>
      </p:sp>
      <p:sp>
        <p:nvSpPr>
          <p:cNvPr id="24576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2E8699-CBA0-4880-B121-9E9DF2E4B4F7}" type="slidenum">
              <a:rPr lang="en-US" smtClean="0"/>
              <a:pPr eaLnBrk="1" hangingPunct="1"/>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smtClean="0"/>
              <a:t>Algun Peligro</a:t>
            </a:r>
          </a:p>
          <a:p>
            <a:pPr eaLnBrk="1" hangingPunct="1"/>
            <a:endParaRPr lang="es-MX" smtClean="0"/>
          </a:p>
          <a:p>
            <a:pPr eaLnBrk="1" hangingPunct="1">
              <a:buFontTx/>
              <a:buChar char="•"/>
            </a:pPr>
            <a:r>
              <a:rPr lang="es-MX" smtClean="0"/>
              <a:t>Escalera encima de un andamio.  NO, NO, NO!</a:t>
            </a:r>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CB96F95-4D99-4AAC-A624-040B347B55F2}" type="slidenum">
              <a:rPr lang="en-US" smtClean="0"/>
              <a:pPr eaLnBrk="1" hangingPunct="1"/>
              <a:t>96</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smtClean="0"/>
              <a:t>¿Es lo suficientemente fuerte como para sujetar a su amigo?</a:t>
            </a:r>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398EA9B-772C-46EB-9DFD-912870D4122B}" type="slidenum">
              <a:rPr lang="en-US" smtClean="0"/>
              <a:pPr eaLnBrk="1" hangingPunct="1"/>
              <a:t>97</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smtClean="0"/>
              <a:t>Este chico debe estar en el circo, buen equilibrio pero mala configuración.  Las escaleras no están sujetas ni seguras.  Mal lugar para colocar la escalera.  Use una canasta.</a:t>
            </a:r>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D7E3BC9-5087-44A4-9B27-48E6D7CB307A}" type="slidenum">
              <a:rPr lang="en-US" smtClean="0"/>
              <a:pPr eaLnBrk="1" hangingPunct="1"/>
              <a:t>98</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61950" indent="-361950" eaLnBrk="1" hangingPunct="1">
              <a:lnSpc>
                <a:spcPct val="75000"/>
              </a:lnSpc>
              <a:spcBef>
                <a:spcPct val="15000"/>
              </a:spcBef>
              <a:buClr>
                <a:srgbClr val="FFCC00"/>
              </a:buClr>
            </a:pPr>
            <a:r>
              <a:rPr lang="es-ES" b="1" smtClean="0"/>
              <a:t>Si usted trabaja en techos a una altura de por lo menos 6 pies, debe ser protegido contra caidas.</a:t>
            </a:r>
            <a:endParaRPr lang="en-US" smtClean="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BEA0966-6822-478A-9618-423D14F5184D}" type="slidenum">
              <a:rPr lang="en-US" smtClean="0"/>
              <a:pPr eaLnBrk="1" hangingPunct="1"/>
              <a:t>99</a:t>
            </a:fld>
            <a:endParaRPr lang="en-US" smtClean="0"/>
          </a:p>
        </p:txBody>
      </p:sp>
      <p:sp>
        <p:nvSpPr>
          <p:cNvPr id="5" name="Date Placeholder 4"/>
          <p:cNvSpPr>
            <a:spLocks noGrp="1"/>
          </p:cNvSpPr>
          <p:nvPr>
            <p:ph type="dt" sz="quarter" idx="1"/>
          </p:nvPr>
        </p:nvSpPr>
        <p:spPr/>
        <p:txBody>
          <a:bodyPr/>
          <a:lstStyle/>
          <a:p>
            <a:pPr>
              <a:defRPr/>
            </a:pPr>
            <a:r>
              <a:rPr lang="en-US" dirty="0" smtClean="0"/>
              <a:t>Spanish Curriculum</a:t>
            </a:r>
            <a:endParaRPr lang="en-US" dirty="0"/>
          </a:p>
        </p:txBody>
      </p:sp>
      <p:sp>
        <p:nvSpPr>
          <p:cNvPr id="6" name="Footer Placeholder 5"/>
          <p:cNvSpPr>
            <a:spLocks noGrp="1"/>
          </p:cNvSpPr>
          <p:nvPr>
            <p:ph type="ftr" sz="quarter" idx="4"/>
          </p:nvPr>
        </p:nvSpPr>
        <p:spPr/>
        <p:txBody>
          <a:bodyPr/>
          <a:lstStyle/>
          <a:p>
            <a:pPr>
              <a:defRPr/>
            </a:pPr>
            <a:r>
              <a:rPr lang="en-US"/>
              <a:t>SHORM Consulting</a:t>
            </a:r>
          </a:p>
        </p:txBody>
      </p:sp>
      <p:sp>
        <p:nvSpPr>
          <p:cNvPr id="7" name="Header Placeholder 6"/>
          <p:cNvSpPr>
            <a:spLocks noGrp="1"/>
          </p:cNvSpPr>
          <p:nvPr>
            <p:ph type="hdr" sz="quarter"/>
          </p:nvPr>
        </p:nvSpPr>
        <p:spPr/>
        <p:txBody>
          <a:bodyPr/>
          <a:lstStyle/>
          <a:p>
            <a:pPr>
              <a:defRPr/>
            </a:pPr>
            <a:r>
              <a:rPr lang="en-US"/>
              <a:t>Hispanic Contractors Association de SA Fall Protection                   SH-22298-11-60-F-48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endParaRPr lang="en-US" dirty="0"/>
          </a:p>
        </p:txBody>
      </p:sp>
      <p:sp>
        <p:nvSpPr>
          <p:cNvPr id="3" name="Slide Number Placeholder 5"/>
          <p:cNvSpPr>
            <a:spLocks noGrp="1"/>
          </p:cNvSpPr>
          <p:nvPr>
            <p:ph type="sldNum" sz="quarter" idx="11"/>
          </p:nvPr>
        </p:nvSpPr>
        <p:spPr/>
        <p:txBody>
          <a:bodyPr/>
          <a:lstStyle>
            <a:lvl1pPr algn="ctr">
              <a:defRPr/>
            </a:lvl1pPr>
          </a:lstStyle>
          <a:p>
            <a:pPr>
              <a:defRPr/>
            </a:pPr>
            <a:fld id="{35364B72-1F76-46DC-9EFD-E7A2068D0368}" type="slidenum">
              <a:rPr lang="en-US"/>
              <a:pPr>
                <a:defRPr/>
              </a:pPr>
              <a:t>‹#›</a:t>
            </a:fld>
            <a:endParaRPr lang="en-US"/>
          </a:p>
        </p:txBody>
      </p:sp>
    </p:spTree>
    <p:extLst>
      <p:ext uri="{BB962C8B-B14F-4D97-AF65-F5344CB8AC3E}">
        <p14:creationId xmlns:p14="http://schemas.microsoft.com/office/powerpoint/2010/main" val="244109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ACFD6BEE-02E4-4A15-A3A0-68D82AD950CB}" type="slidenum">
              <a:rPr lang="en-US"/>
              <a:pPr>
                <a:defRPr/>
              </a:pPr>
              <a:t>‹#›</a:t>
            </a:fld>
            <a:endParaRPr lang="en-US"/>
          </a:p>
        </p:txBody>
      </p:sp>
    </p:spTree>
    <p:extLst>
      <p:ext uri="{BB962C8B-B14F-4D97-AF65-F5344CB8AC3E}">
        <p14:creationId xmlns:p14="http://schemas.microsoft.com/office/powerpoint/2010/main" val="31381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5E75E5BA-A5C7-4067-846A-316439DCCD21}" type="slidenum">
              <a:rPr lang="en-US"/>
              <a:pPr>
                <a:defRPr/>
              </a:pPr>
              <a:t>‹#›</a:t>
            </a:fld>
            <a:endParaRPr lang="en-US"/>
          </a:p>
        </p:txBody>
      </p:sp>
    </p:spTree>
    <p:extLst>
      <p:ext uri="{BB962C8B-B14F-4D97-AF65-F5344CB8AC3E}">
        <p14:creationId xmlns:p14="http://schemas.microsoft.com/office/powerpoint/2010/main" val="144914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6163" y="228600"/>
            <a:ext cx="69754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9125" y="1981200"/>
            <a:ext cx="34115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183063" y="1981200"/>
            <a:ext cx="3413125" cy="4114800"/>
          </a:xfrm>
        </p:spPr>
        <p:txBody>
          <a:bodyPr rtlCol="0">
            <a:normAutofit/>
          </a:bodyPr>
          <a:lstStyle/>
          <a:p>
            <a:pPr lvl="0"/>
            <a:endParaRPr lang="en-US" noProof="0" smtClean="0"/>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C7F2074F-D279-40D5-A193-09A45AE80EE8}" type="slidenum">
              <a:rPr lang="en-US"/>
              <a:pPr>
                <a:defRPr/>
              </a:pPr>
              <a:t>‹#›</a:t>
            </a:fld>
            <a:endParaRPr lang="en-US"/>
          </a:p>
        </p:txBody>
      </p:sp>
    </p:spTree>
    <p:extLst>
      <p:ext uri="{BB962C8B-B14F-4D97-AF65-F5344CB8AC3E}">
        <p14:creationId xmlns:p14="http://schemas.microsoft.com/office/powerpoint/2010/main" val="355842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DCBC5ABE-3C3C-49A3-9AD1-7CD7BD2F7DA0}" type="slidenum">
              <a:rPr lang="en-US"/>
              <a:pPr>
                <a:defRPr/>
              </a:pPr>
              <a:t>‹#›</a:t>
            </a:fld>
            <a:endParaRPr lang="en-US"/>
          </a:p>
        </p:txBody>
      </p:sp>
    </p:spTree>
    <p:extLst>
      <p:ext uri="{BB962C8B-B14F-4D97-AF65-F5344CB8AC3E}">
        <p14:creationId xmlns:p14="http://schemas.microsoft.com/office/powerpoint/2010/main" val="297850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44F97CB4-67EA-4CE4-A7C1-6D4D7B1FF06D}" type="slidenum">
              <a:rPr lang="en-US"/>
              <a:pPr>
                <a:defRPr/>
              </a:pPr>
              <a:t>‹#›</a:t>
            </a:fld>
            <a:endParaRPr lang="en-US"/>
          </a:p>
        </p:txBody>
      </p:sp>
    </p:spTree>
    <p:extLst>
      <p:ext uri="{BB962C8B-B14F-4D97-AF65-F5344CB8AC3E}">
        <p14:creationId xmlns:p14="http://schemas.microsoft.com/office/powerpoint/2010/main" val="239593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59B2C472-7BC6-4C73-BAE6-EEC4BEDD0367}" type="slidenum">
              <a:rPr lang="en-US"/>
              <a:pPr>
                <a:defRPr/>
              </a:pPr>
              <a:t>‹#›</a:t>
            </a:fld>
            <a:endParaRPr lang="en-US"/>
          </a:p>
        </p:txBody>
      </p:sp>
    </p:spTree>
    <p:extLst>
      <p:ext uri="{BB962C8B-B14F-4D97-AF65-F5344CB8AC3E}">
        <p14:creationId xmlns:p14="http://schemas.microsoft.com/office/powerpoint/2010/main" val="1709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679BA5B9-322B-49E2-9FFE-90F338C01D9F}" type="slidenum">
              <a:rPr lang="en-US"/>
              <a:pPr>
                <a:defRPr/>
              </a:pPr>
              <a:t>‹#›</a:t>
            </a:fld>
            <a:endParaRPr lang="en-US"/>
          </a:p>
        </p:txBody>
      </p:sp>
    </p:spTree>
    <p:extLst>
      <p:ext uri="{BB962C8B-B14F-4D97-AF65-F5344CB8AC3E}">
        <p14:creationId xmlns:p14="http://schemas.microsoft.com/office/powerpoint/2010/main" val="151290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8" name="Slide Number Placeholder 5"/>
          <p:cNvSpPr>
            <a:spLocks noGrp="1"/>
          </p:cNvSpPr>
          <p:nvPr>
            <p:ph type="sldNum" sz="quarter" idx="11"/>
          </p:nvPr>
        </p:nvSpPr>
        <p:spPr/>
        <p:txBody>
          <a:bodyPr/>
          <a:lstStyle>
            <a:lvl1pPr>
              <a:defRPr/>
            </a:lvl1pPr>
          </a:lstStyle>
          <a:p>
            <a:pPr>
              <a:defRPr/>
            </a:pPr>
            <a:fld id="{FD433E91-D9E6-4CFD-AAF0-B673972BE0DB}" type="slidenum">
              <a:rPr lang="en-US"/>
              <a:pPr>
                <a:defRPr/>
              </a:pPr>
              <a:t>‹#›</a:t>
            </a:fld>
            <a:endParaRPr lang="en-US"/>
          </a:p>
        </p:txBody>
      </p:sp>
    </p:spTree>
    <p:extLst>
      <p:ext uri="{BB962C8B-B14F-4D97-AF65-F5344CB8AC3E}">
        <p14:creationId xmlns:p14="http://schemas.microsoft.com/office/powerpoint/2010/main" val="1995074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4" name="Slide Number Placeholder 5"/>
          <p:cNvSpPr>
            <a:spLocks noGrp="1"/>
          </p:cNvSpPr>
          <p:nvPr>
            <p:ph type="sldNum" sz="quarter" idx="11"/>
          </p:nvPr>
        </p:nvSpPr>
        <p:spPr/>
        <p:txBody>
          <a:bodyPr/>
          <a:lstStyle>
            <a:lvl1pPr>
              <a:defRPr/>
            </a:lvl1pPr>
          </a:lstStyle>
          <a:p>
            <a:pPr>
              <a:defRPr/>
            </a:pPr>
            <a:fld id="{F6F19487-29E2-4F57-BACE-52D442693BD6}" type="slidenum">
              <a:rPr lang="en-US"/>
              <a:pPr>
                <a:defRPr/>
              </a:pPr>
              <a:t>‹#›</a:t>
            </a:fld>
            <a:endParaRPr lang="en-US"/>
          </a:p>
        </p:txBody>
      </p:sp>
    </p:spTree>
    <p:extLst>
      <p:ext uri="{BB962C8B-B14F-4D97-AF65-F5344CB8AC3E}">
        <p14:creationId xmlns:p14="http://schemas.microsoft.com/office/powerpoint/2010/main" val="275840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3" name="Slide Number Placeholder 5"/>
          <p:cNvSpPr>
            <a:spLocks noGrp="1"/>
          </p:cNvSpPr>
          <p:nvPr>
            <p:ph type="sldNum" sz="quarter" idx="11"/>
          </p:nvPr>
        </p:nvSpPr>
        <p:spPr/>
        <p:txBody>
          <a:bodyPr/>
          <a:lstStyle>
            <a:lvl1pPr>
              <a:defRPr/>
            </a:lvl1pPr>
          </a:lstStyle>
          <a:p>
            <a:pPr>
              <a:defRPr/>
            </a:pPr>
            <a:fld id="{6066F3F3-55BA-40AA-93BF-236ECB3EA004}" type="slidenum">
              <a:rPr lang="en-US"/>
              <a:pPr>
                <a:defRPr/>
              </a:pPr>
              <a:t>‹#›</a:t>
            </a:fld>
            <a:endParaRPr lang="en-US"/>
          </a:p>
        </p:txBody>
      </p:sp>
    </p:spTree>
    <p:extLst>
      <p:ext uri="{BB962C8B-B14F-4D97-AF65-F5344CB8AC3E}">
        <p14:creationId xmlns:p14="http://schemas.microsoft.com/office/powerpoint/2010/main" val="371912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895CF333-D26C-48E7-A75D-7F3FEDF4BEA3}" type="slidenum">
              <a:rPr lang="en-US"/>
              <a:pPr>
                <a:defRPr/>
              </a:pPr>
              <a:t>‹#›</a:t>
            </a:fld>
            <a:endParaRPr lang="en-US"/>
          </a:p>
        </p:txBody>
      </p:sp>
    </p:spTree>
    <p:extLst>
      <p:ext uri="{BB962C8B-B14F-4D97-AF65-F5344CB8AC3E}">
        <p14:creationId xmlns:p14="http://schemas.microsoft.com/office/powerpoint/2010/main" val="396802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1872480F-59D5-45FD-96CE-5C900C5F91FD}" type="slidenum">
              <a:rPr lang="en-US"/>
              <a:pPr>
                <a:defRPr/>
              </a:pPr>
              <a:t>‹#›</a:t>
            </a:fld>
            <a:endParaRPr lang="en-US"/>
          </a:p>
        </p:txBody>
      </p:sp>
    </p:spTree>
    <p:extLst>
      <p:ext uri="{BB962C8B-B14F-4D97-AF65-F5344CB8AC3E}">
        <p14:creationId xmlns:p14="http://schemas.microsoft.com/office/powerpoint/2010/main" val="155590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7" descr="C:\Users\constantino\Desktop\SHORM\Clients\HCA-003\HCA-Fall Protection\HCA logo\image001.jpg"/>
          <p:cNvPicPr>
            <a:picLocks noChangeAspect="1" noChangeArrowheads="1"/>
          </p:cNvPicPr>
          <p:nvPr userDrawn="1"/>
        </p:nvPicPr>
        <p:blipFill>
          <a:blip r:embed="rId15" cstate="email">
            <a:grayscl/>
            <a:extLst>
              <a:ext uri="{28A0092B-C50C-407E-A947-70E740481C1C}">
                <a14:useLocalDpi xmlns:a14="http://schemas.microsoft.com/office/drawing/2010/main" val="0"/>
              </a:ext>
            </a:extLst>
          </a:blip>
          <a:srcRect/>
          <a:stretch>
            <a:fillRect/>
          </a:stretch>
        </p:blipFill>
        <p:spPr bwMode="auto">
          <a:xfrm>
            <a:off x="8252460" y="6150770"/>
            <a:ext cx="891540" cy="668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600200" y="6537325"/>
            <a:ext cx="6019800" cy="47307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fld id="{F0C352AD-8403-4454-9754-541CB3C7AE10}" type="slidenum">
              <a:rPr lang="en-US"/>
              <a:pPr>
                <a:defRPr/>
              </a:pPr>
              <a:t>‹#›</a:t>
            </a:fld>
            <a:endParaRPr lang="en-US"/>
          </a:p>
        </p:txBody>
      </p:sp>
      <p:pic>
        <p:nvPicPr>
          <p:cNvPr id="2055" name="Picture 6" descr="Shorm Tino ver.2 copy.jpg"/>
          <p:cNvPicPr>
            <a:picLocks noChangeAspect="1"/>
          </p:cNvPicPr>
          <p:nvPr userDrawn="1"/>
        </p:nvPicPr>
        <p:blipFill>
          <a:blip r:embed="rId16" cstate="email">
            <a:clrChange>
              <a:clrFrom>
                <a:srgbClr val="FFFEFF"/>
              </a:clrFrom>
              <a:clrTo>
                <a:srgbClr val="FFFEFF">
                  <a:alpha val="0"/>
                </a:srgbClr>
              </a:clrTo>
            </a:clrChange>
            <a:lum bright="40000" contrast="-100000"/>
            <a:extLst>
              <a:ext uri="{28A0092B-C50C-407E-A947-70E740481C1C}">
                <a14:useLocalDpi xmlns:a14="http://schemas.microsoft.com/office/drawing/2010/main" val="0"/>
              </a:ext>
            </a:extLst>
          </a:blip>
          <a:srcRect/>
          <a:stretch>
            <a:fillRect/>
          </a:stretch>
        </p:blipFill>
        <p:spPr bwMode="auto">
          <a:xfrm>
            <a:off x="74613" y="6400800"/>
            <a:ext cx="1352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912"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49.jpeg"/></Relationships>
</file>

<file path=ppt/slides/_rels/slide102.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103.xml"/><Relationship Id="rId1" Type="http://schemas.openxmlformats.org/officeDocument/2006/relationships/slideLayout" Target="../slideLayouts/slideLayout12.xml"/><Relationship Id="rId4" Type="http://schemas.openxmlformats.org/officeDocument/2006/relationships/image" Target="../media/image152.jpeg"/></Relationships>
</file>

<file path=ppt/slides/_rels/slide104.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04.xml"/><Relationship Id="rId1" Type="http://schemas.openxmlformats.org/officeDocument/2006/relationships/slideLayout" Target="../slideLayouts/slideLayout6.xml"/><Relationship Id="rId4" Type="http://schemas.openxmlformats.org/officeDocument/2006/relationships/image" Target="../media/image154.jpeg"/></Relationships>
</file>

<file path=ppt/slides/_rels/slide105.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57.jpeg"/></Relationships>
</file>

<file path=ppt/slides/_rels/slide107.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107.xml"/><Relationship Id="rId1" Type="http://schemas.openxmlformats.org/officeDocument/2006/relationships/slideLayout" Target="../slideLayouts/slideLayout6.xml"/><Relationship Id="rId5" Type="http://schemas.openxmlformats.org/officeDocument/2006/relationships/image" Target="../media/image109.png"/><Relationship Id="rId4" Type="http://schemas.openxmlformats.org/officeDocument/2006/relationships/hyperlink" Target="falls_leading_edge_fnl_spanish_web.mp4"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60.jpeg"/></Relationships>
</file>

<file path=ppt/slides/_rels/slide109.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0.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164.gif"/><Relationship Id="rId2" Type="http://schemas.openxmlformats.org/officeDocument/2006/relationships/notesSlide" Target="../notesSlides/notesSlide116.xml"/><Relationship Id="rId1" Type="http://schemas.openxmlformats.org/officeDocument/2006/relationships/slideLayout" Target="../slideLayouts/slideLayout6.xml"/><Relationship Id="rId5" Type="http://schemas.openxmlformats.org/officeDocument/2006/relationships/image" Target="../media/image166.gif"/><Relationship Id="rId4" Type="http://schemas.openxmlformats.org/officeDocument/2006/relationships/image" Target="../media/image165.gif"/></Relationships>
</file>

<file path=ppt/slides/_rels/slide117.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18.xml"/><Relationship Id="rId1" Type="http://schemas.openxmlformats.org/officeDocument/2006/relationships/slideLayout" Target="../slideLayouts/slideLayout12.xml"/><Relationship Id="rId6" Type="http://schemas.openxmlformats.org/officeDocument/2006/relationships/image" Target="../media/image109.png"/><Relationship Id="rId5" Type="http://schemas.openxmlformats.org/officeDocument/2006/relationships/hyperlink" Target="reroofing_fnl_spanish_web.mp4" TargetMode="External"/><Relationship Id="rId4" Type="http://schemas.openxmlformats.org/officeDocument/2006/relationships/image" Target="../media/image168.png"/></Relationships>
</file>

<file path=ppt/slides/_rels/slide119.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0.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21.xml"/><Relationship Id="rId1" Type="http://schemas.openxmlformats.org/officeDocument/2006/relationships/slideLayout" Target="../slideLayouts/slideLayout1.xml"/><Relationship Id="rId5" Type="http://schemas.openxmlformats.org/officeDocument/2006/relationships/image" Target="../media/image173.png"/><Relationship Id="rId4" Type="http://schemas.openxmlformats.org/officeDocument/2006/relationships/image" Target="../media/image172.png"/></Relationships>
</file>

<file path=ppt/slides/_rels/slide122.xml.rels><?xml version="1.0" encoding="UTF-8" standalone="yes"?>
<Relationships xmlns="http://schemas.openxmlformats.org/package/2006/relationships"><Relationship Id="rId3" Type="http://schemas.openxmlformats.org/officeDocument/2006/relationships/image" Target="../media/image174.jpeg"/><Relationship Id="rId7" Type="http://schemas.openxmlformats.org/officeDocument/2006/relationships/image" Target="../media/image178.jpeg"/><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177.jpeg"/><Relationship Id="rId5" Type="http://schemas.openxmlformats.org/officeDocument/2006/relationships/image" Target="../media/image176.jpeg"/><Relationship Id="rId4" Type="http://schemas.openxmlformats.org/officeDocument/2006/relationships/image" Target="../media/image175.jpeg"/></Relationships>
</file>

<file path=ppt/slides/_rels/slide123.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image" Target="../media/image182.jpeg"/><Relationship Id="rId5" Type="http://schemas.openxmlformats.org/officeDocument/2006/relationships/image" Target="../media/image181.jpeg"/><Relationship Id="rId4" Type="http://schemas.openxmlformats.org/officeDocument/2006/relationships/image" Target="../media/image180.jpeg"/></Relationships>
</file>

<file path=ppt/slides/_rels/slide124.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84.jpe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0.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94.emf"/><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falls_floor_fnl_spanish_web.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hyperlink" Target="http://www.millerfallprotection.com/gallery2/v/Donning+a+Harness/Step+6.jpg.html?g2_imageViewsIndex=1" TargetMode="External"/><Relationship Id="rId3" Type="http://schemas.openxmlformats.org/officeDocument/2006/relationships/hyperlink" Target="http://www.millerfallprotection.com/gallery2/v/Donning+a+Harness/Step+1.jpg.html?g2_imageViewsIndex=1" TargetMode="External"/><Relationship Id="rId7" Type="http://schemas.openxmlformats.org/officeDocument/2006/relationships/hyperlink" Target="http://www.millerfallprotection.com/gallery2/v/Donning+a+Harness/Step+5.jpg.html?g2_imageViewsIndex=1" TargetMode="External"/><Relationship Id="rId12"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0.jpeg"/><Relationship Id="rId11" Type="http://schemas.openxmlformats.org/officeDocument/2006/relationships/hyperlink" Target="http://www.millerfallprotection.com/gallery2/v/Donning+a+Harness/Step+3.jpg.html?g2_imageViewsIndex=1" TargetMode="External"/><Relationship Id="rId5" Type="http://schemas.openxmlformats.org/officeDocument/2006/relationships/hyperlink" Target="http://www.millerfallprotection.com/gallery2/v/Donning+a+Harness/Step+4.jpg.html?g2_imageViewsIndex=1" TargetMode="External"/><Relationship Id="rId10" Type="http://schemas.openxmlformats.org/officeDocument/2006/relationships/image" Target="../media/image52.jpeg"/><Relationship Id="rId4" Type="http://schemas.openxmlformats.org/officeDocument/2006/relationships/image" Target="../media/image49.jpeg"/><Relationship Id="rId9" Type="http://schemas.openxmlformats.org/officeDocument/2006/relationships/hyperlink" Target="http://www.millerfallprotection.com/gallery2/v/Donning+a+Harness/Step+2.jpg.html?g2_imageViewsIndex=1" TargetMode="External"/><Relationship Id="rId1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jpeg"/></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83.jpeg"/></Relationships>
</file>

<file path=ppt/slides/_rels/slide5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5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6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7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hyperlink" Target="scaffolding_fnl_spanish_web.mp4"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114.jpeg"/><Relationship Id="rId4" Type="http://schemas.openxmlformats.org/officeDocument/2006/relationships/image" Target="../media/image113.jpeg"/></Relationships>
</file>

<file path=ppt/slides/_rels/slide7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16.jpeg"/></Relationships>
</file>

<file path=ppt/slides/_rels/slide7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77.xml"/><Relationship Id="rId1" Type="http://schemas.openxmlformats.org/officeDocument/2006/relationships/slideLayout" Target="../slideLayouts/slideLayout12.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23.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125.jpeg"/></Relationships>
</file>

<file path=ppt/slides/_rels/slide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6.wmf"/><Relationship Id="rId4" Type="http://schemas.openxmlformats.org/officeDocument/2006/relationships/oleObject" Target="../embeddings/oleObject1.bin"/></Relationships>
</file>

<file path=ppt/slides/_rels/slide85.x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s>
</file>

<file path=ppt/slides/_rels/slide89.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35.jpeg"/></Relationships>
</file>

<file path=ppt/slides/_rels/slide9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93.xml"/><Relationship Id="rId1" Type="http://schemas.openxmlformats.org/officeDocument/2006/relationships/slideLayout" Target="../slideLayouts/slideLayout12.xml"/><Relationship Id="rId4" Type="http://schemas.openxmlformats.org/officeDocument/2006/relationships/image" Target="../media/image139.jpeg"/></Relationships>
</file>

<file path=ppt/slides/_rels/slide94.x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143.jpeg"/></Relationships>
</file>

<file path=ppt/slides/_rels/slide97.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685800"/>
            <a:ext cx="8229600" cy="5257800"/>
          </a:xfrm>
        </p:spPr>
        <p:txBody>
          <a:bodyPr rtlCol="0">
            <a:normAutofit fontScale="92500" lnSpcReduction="20000"/>
          </a:bodyPr>
          <a:lstStyle/>
          <a:p>
            <a:pPr algn="r" eaLnBrk="1" fontAlgn="auto" hangingPunct="1">
              <a:spcAft>
                <a:spcPts val="0"/>
              </a:spcAft>
              <a:buFont typeface="Arial" pitchFamily="34" charset="0"/>
              <a:buNone/>
              <a:defRPr/>
            </a:pPr>
            <a:r>
              <a:rPr lang="es-MX" sz="4800" b="1" dirty="0" smtClean="0"/>
              <a:t>Protección Contra Caídas</a:t>
            </a:r>
          </a:p>
          <a:p>
            <a:pPr algn="r" eaLnBrk="1" fontAlgn="auto" hangingPunct="1">
              <a:spcAft>
                <a:spcPts val="0"/>
              </a:spcAft>
              <a:buFont typeface="Arial" pitchFamily="34" charset="0"/>
              <a:buNone/>
              <a:defRPr/>
            </a:pPr>
            <a:r>
              <a:rPr lang="es-MX" sz="4800" b="1" dirty="0" smtClean="0"/>
              <a:t>En la Industria </a:t>
            </a:r>
          </a:p>
          <a:p>
            <a:pPr algn="r" eaLnBrk="1" fontAlgn="auto" hangingPunct="1">
              <a:spcAft>
                <a:spcPts val="0"/>
              </a:spcAft>
              <a:buFont typeface="Arial" pitchFamily="34" charset="0"/>
              <a:buNone/>
              <a:defRPr/>
            </a:pPr>
            <a:r>
              <a:rPr lang="es-MX" sz="4800" b="1" dirty="0" smtClean="0"/>
              <a:t>De la Construcción</a:t>
            </a:r>
          </a:p>
          <a:p>
            <a:pPr algn="r" eaLnBrk="1" fontAlgn="auto" hangingPunct="1">
              <a:spcAft>
                <a:spcPts val="0"/>
              </a:spcAft>
              <a:buFont typeface="Arial" pitchFamily="34" charset="0"/>
              <a:buNone/>
              <a:defRPr/>
            </a:pPr>
            <a:endParaRPr lang="es-MX" sz="4800" b="1" dirty="0" smtClean="0"/>
          </a:p>
          <a:p>
            <a:pPr algn="r" eaLnBrk="1" fontAlgn="auto" hangingPunct="1">
              <a:spcBef>
                <a:spcPts val="0"/>
              </a:spcBef>
              <a:spcAft>
                <a:spcPts val="0"/>
              </a:spcAft>
              <a:buFont typeface="Arial" pitchFamily="34" charset="0"/>
              <a:buNone/>
              <a:defRPr/>
            </a:pPr>
            <a:r>
              <a:rPr lang="es-MX" sz="3600" dirty="0" smtClean="0"/>
              <a:t>Hispanic Contractors Association </a:t>
            </a:r>
          </a:p>
          <a:p>
            <a:pPr algn="r" eaLnBrk="1" fontAlgn="auto" hangingPunct="1">
              <a:spcBef>
                <a:spcPts val="0"/>
              </a:spcBef>
              <a:spcAft>
                <a:spcPts val="0"/>
              </a:spcAft>
              <a:buFont typeface="Arial" pitchFamily="34" charset="0"/>
              <a:buNone/>
              <a:defRPr/>
            </a:pPr>
            <a:r>
              <a:rPr lang="es-MX" sz="3600" dirty="0" smtClean="0"/>
              <a:t>de San Antonio/OSHA</a:t>
            </a:r>
          </a:p>
          <a:p>
            <a:pPr algn="r" eaLnBrk="1" fontAlgn="auto" hangingPunct="1">
              <a:spcBef>
                <a:spcPts val="0"/>
              </a:spcBef>
              <a:spcAft>
                <a:spcPts val="0"/>
              </a:spcAft>
              <a:buFont typeface="Arial" pitchFamily="34" charset="0"/>
              <a:buNone/>
              <a:defRPr/>
            </a:pPr>
            <a:r>
              <a:rPr lang="es-MX" sz="3600" dirty="0" smtClean="0"/>
              <a:t>Donación para Entrenamiento Susan Harwood</a:t>
            </a:r>
          </a:p>
          <a:p>
            <a:pPr algn="r" eaLnBrk="1" fontAlgn="auto" hangingPunct="1">
              <a:spcBef>
                <a:spcPts val="0"/>
              </a:spcBef>
              <a:spcAft>
                <a:spcPts val="0"/>
              </a:spcAft>
              <a:buFont typeface="Arial" pitchFamily="34" charset="0"/>
              <a:buNone/>
              <a:defRPr/>
            </a:pPr>
            <a:r>
              <a:rPr lang="en-US" sz="3600" dirty="0" smtClean="0"/>
              <a:t>SH-22298-11-60-F-48</a:t>
            </a:r>
          </a:p>
          <a:p>
            <a:pPr algn="r" eaLnBrk="1" fontAlgn="auto" hangingPunct="1">
              <a:spcBef>
                <a:spcPts val="0"/>
              </a:spcBef>
              <a:spcAft>
                <a:spcPts val="0"/>
              </a:spcAft>
              <a:buFont typeface="Arial" pitchFamily="34" charset="0"/>
              <a:buNone/>
              <a:defRPr/>
            </a:pPr>
            <a:endParaRPr lang="es-MX" sz="2800" dirty="0" smtClean="0"/>
          </a:p>
          <a:p>
            <a:pPr algn="r" eaLnBrk="1" fontAlgn="auto" hangingPunct="1">
              <a:spcBef>
                <a:spcPts val="0"/>
              </a:spcBef>
              <a:spcAft>
                <a:spcPts val="0"/>
              </a:spcAft>
              <a:buFont typeface="Arial" pitchFamily="34" charset="0"/>
              <a:buNone/>
              <a:defRPr/>
            </a:pPr>
            <a:r>
              <a:rPr lang="es-MX" sz="2800" dirty="0" smtClean="0"/>
              <a:t>Preparado por:  SHORM Consulting</a:t>
            </a:r>
          </a:p>
          <a:p>
            <a:pPr algn="ctr" eaLnBrk="1" fontAlgn="auto" hangingPunct="1">
              <a:spcAft>
                <a:spcPts val="0"/>
              </a:spcAft>
              <a:buFont typeface="Arial" pitchFamily="34" charset="0"/>
              <a:buNone/>
              <a:defRPr/>
            </a:pPr>
            <a:endParaRPr lang="en-US" sz="4800" b="1" dirty="0" smtClean="0"/>
          </a:p>
        </p:txBody>
      </p:sp>
      <p:sp>
        <p:nvSpPr>
          <p:cNvPr id="10" name="Slide Number Placeholder 9"/>
          <p:cNvSpPr>
            <a:spLocks noGrp="1"/>
          </p:cNvSpPr>
          <p:nvPr>
            <p:ph type="sldNum" sz="quarter" idx="11"/>
          </p:nvPr>
        </p:nvSpPr>
        <p:spPr/>
        <p:txBody>
          <a:bodyPr/>
          <a:lstStyle/>
          <a:p>
            <a:pPr>
              <a:defRPr/>
            </a:pPr>
            <a:fld id="{D56219D0-039A-458D-8E65-ADB8D3B528EE}" type="slidenum">
              <a:rPr lang="en-US"/>
              <a:pPr>
                <a:defRPr/>
              </a:pPr>
              <a:t>1</a:t>
            </a:fld>
            <a:endParaRPr lang="en-US" dirty="0"/>
          </a:p>
        </p:txBody>
      </p:sp>
      <p:sp>
        <p:nvSpPr>
          <p:cNvPr id="5" name="Footer Placeholder 4"/>
          <p:cNvSpPr>
            <a:spLocks noGrp="1"/>
          </p:cNvSpPr>
          <p:nvPr>
            <p:ph type="ftr" sz="quarter" idx="10"/>
          </p:nvPr>
        </p:nvSpPr>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960438"/>
          </a:xfrm>
        </p:spPr>
        <p:txBody>
          <a:bodyPr/>
          <a:lstStyle/>
          <a:p>
            <a:pPr eaLnBrk="1" hangingPunct="1"/>
            <a:r>
              <a:rPr lang="es-MX" smtClean="0"/>
              <a:t>Reconocer los Peligros Generales de Caídas</a:t>
            </a:r>
          </a:p>
        </p:txBody>
      </p:sp>
      <p:pic>
        <p:nvPicPr>
          <p:cNvPr id="26627" name="Picture 2" descr="http://www.masterbuilders.co.za/resources/images/newsletters/20110504/Fall_Prote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3471863" cy="2438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8" name="TextBox 5"/>
          <p:cNvSpPr txBox="1">
            <a:spLocks noChangeArrowheads="1"/>
          </p:cNvSpPr>
          <p:nvPr/>
        </p:nvSpPr>
        <p:spPr bwMode="auto">
          <a:xfrm>
            <a:off x="4267200" y="1654175"/>
            <a:ext cx="4724400" cy="2308225"/>
          </a:xfrm>
          <a:prstGeom prst="rect">
            <a:avLst/>
          </a:prstGeom>
          <a:noFill/>
          <a:ln w="9525">
            <a:noFill/>
            <a:miter lim="800000"/>
            <a:headEnd/>
            <a:tailEnd/>
          </a:ln>
        </p:spPr>
        <p:txBody>
          <a:bodyPr>
            <a:spAutoFit/>
          </a:bodyPr>
          <a:lstStyle/>
          <a:p>
            <a:pPr algn="r">
              <a:lnSpc>
                <a:spcPct val="80000"/>
              </a:lnSpc>
              <a:spcAft>
                <a:spcPts val="600"/>
              </a:spcAft>
              <a:defRPr/>
            </a:pPr>
            <a:r>
              <a:rPr lang="es-MX" sz="3600" dirty="0">
                <a:latin typeface="+mn-lt"/>
                <a:cs typeface="Times New Roman" pitchFamily="18" charset="0"/>
              </a:rPr>
              <a:t>Trabajadores pueden morir al caer de niveles con lados expuestos o a través de huecos en el suelo.</a:t>
            </a:r>
          </a:p>
        </p:txBody>
      </p:sp>
      <p:pic>
        <p:nvPicPr>
          <p:cNvPr id="26630" name="Picture 5" descr="No fall prot-EE per concrete op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71600" y="3657600"/>
            <a:ext cx="3352800" cy="237648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Slide Number Placeholder 8"/>
          <p:cNvSpPr>
            <a:spLocks noGrp="1"/>
          </p:cNvSpPr>
          <p:nvPr>
            <p:ph type="sldNum" sz="quarter" idx="11"/>
          </p:nvPr>
        </p:nvSpPr>
        <p:spPr/>
        <p:txBody>
          <a:bodyPr/>
          <a:lstStyle/>
          <a:p>
            <a:pPr>
              <a:defRPr/>
            </a:pPr>
            <a:fld id="{29F62ACB-795B-4EE7-B6D8-68B58BD10CBD}" type="slidenum">
              <a:rPr lang="en-US"/>
              <a:pPr>
                <a:defRPr/>
              </a:pPr>
              <a:t>10</a:t>
            </a:fld>
            <a:endParaRPr lang="en-US"/>
          </a:p>
        </p:txBody>
      </p:sp>
      <p:pic>
        <p:nvPicPr>
          <p:cNvPr id="26629" name="Picture 3" descr="C:\Users\constantino\Desktop\Client Photos\JR Ramon\IMAG0260.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95800" y="4114800"/>
            <a:ext cx="3771900" cy="2514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09600" y="304800"/>
            <a:ext cx="8305800" cy="1143000"/>
          </a:xfrm>
        </p:spPr>
        <p:txBody>
          <a:bodyPr/>
          <a:lstStyle/>
          <a:p>
            <a:pPr eaLnBrk="1" hangingPunct="1">
              <a:defRPr/>
            </a:pPr>
            <a:r>
              <a:rPr lang="es-MX" b="1" dirty="0" smtClean="0">
                <a:latin typeface="+mn-lt"/>
                <a:cs typeface="Times New Roman" pitchFamily="18" charset="0"/>
              </a:rPr>
              <a:t>Métodos de Prevención de Caídas</a:t>
            </a:r>
          </a:p>
        </p:txBody>
      </p:sp>
      <p:sp>
        <p:nvSpPr>
          <p:cNvPr id="7" name="Slide Number Placeholder 6"/>
          <p:cNvSpPr>
            <a:spLocks noGrp="1"/>
          </p:cNvSpPr>
          <p:nvPr>
            <p:ph type="sldNum" sz="quarter" idx="11"/>
          </p:nvPr>
        </p:nvSpPr>
        <p:spPr/>
        <p:txBody>
          <a:bodyPr/>
          <a:lstStyle/>
          <a:p>
            <a:pPr>
              <a:defRPr/>
            </a:pPr>
            <a:fld id="{6315782F-A634-4E19-8F45-3E5A15D762EB}" type="slidenum">
              <a:rPr lang="en-US"/>
              <a:pPr>
                <a:defRPr/>
              </a:pPr>
              <a:t>100</a:t>
            </a:fld>
            <a:endParaRPr lang="en-US" dirty="0"/>
          </a:p>
        </p:txBody>
      </p:sp>
      <p:pic>
        <p:nvPicPr>
          <p:cNvPr id="8" name="Picture 3" descr="roof fall prots d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827213"/>
            <a:ext cx="4876800" cy="47291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4453" name="Text Box 4"/>
          <p:cNvSpPr txBox="1">
            <a:spLocks noChangeArrowheads="1"/>
          </p:cNvSpPr>
          <p:nvPr/>
        </p:nvSpPr>
        <p:spPr bwMode="auto">
          <a:xfrm>
            <a:off x="2362200" y="1905000"/>
            <a:ext cx="1676400" cy="119062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5000"/>
              </a:lnSpc>
              <a:spcBef>
                <a:spcPct val="40000"/>
              </a:spcBef>
            </a:pPr>
            <a:r>
              <a:rPr lang="es-MX" sz="2800" b="1">
                <a:latin typeface="Calibri" pitchFamily="34" charset="0"/>
              </a:rPr>
              <a:t>Monitor de Seguridad</a:t>
            </a:r>
            <a:endParaRPr lang="es-MX" sz="2400">
              <a:latin typeface="Calibri" pitchFamily="34" charset="0"/>
            </a:endParaRPr>
          </a:p>
        </p:txBody>
      </p:sp>
      <p:sp>
        <p:nvSpPr>
          <p:cNvPr id="104454" name="Text Box 5"/>
          <p:cNvSpPr txBox="1">
            <a:spLocks noChangeArrowheads="1"/>
          </p:cNvSpPr>
          <p:nvPr/>
        </p:nvSpPr>
        <p:spPr bwMode="auto">
          <a:xfrm>
            <a:off x="2438400" y="5105400"/>
            <a:ext cx="2438400" cy="82867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5000"/>
              </a:lnSpc>
              <a:spcBef>
                <a:spcPct val="40000"/>
              </a:spcBef>
            </a:pPr>
            <a:r>
              <a:rPr lang="es-MX" sz="2800" b="1">
                <a:latin typeface="Calibri" pitchFamily="34" charset="0"/>
              </a:rPr>
              <a:t>Barandas y Lineas de Aviso</a:t>
            </a:r>
            <a:endParaRPr lang="es-MX" sz="2400">
              <a:latin typeface="Calibri" pitchFamily="34" charset="0"/>
            </a:endParaRPr>
          </a:p>
        </p:txBody>
      </p:sp>
      <p:sp>
        <p:nvSpPr>
          <p:cNvPr id="104455" name="Text Box 6"/>
          <p:cNvSpPr txBox="1">
            <a:spLocks noChangeArrowheads="1"/>
          </p:cNvSpPr>
          <p:nvPr/>
        </p:nvSpPr>
        <p:spPr bwMode="auto">
          <a:xfrm>
            <a:off x="6019800" y="1905000"/>
            <a:ext cx="1828800" cy="8255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5000"/>
              </a:lnSpc>
              <a:spcBef>
                <a:spcPct val="40000"/>
              </a:spcBef>
            </a:pPr>
            <a:r>
              <a:rPr lang="en-US" sz="2800" b="1">
                <a:latin typeface="Calibri" pitchFamily="34" charset="0"/>
              </a:rPr>
              <a:t>Linea de Seguridad</a:t>
            </a:r>
            <a:endParaRPr lang="en-US" sz="2400">
              <a:latin typeface="Calibri" pitchFamily="34" charset="0"/>
            </a:endParaRPr>
          </a:p>
        </p:txBody>
      </p:sp>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roof outside warn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97139" y="3733800"/>
            <a:ext cx="3684461" cy="2760345"/>
          </a:xfrm>
          <a:prstGeom prst="roundRect">
            <a:avLst>
              <a:gd name="adj" fmla="val 16667"/>
            </a:avLst>
          </a:prstGeom>
          <a:noFill/>
          <a:ln w="9525">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7" descr="C:\Users\constantino\Desktop\Client Photos\JR Ramon\IMAG0265.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838200"/>
            <a:ext cx="480060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5476" name="Rectangle 8"/>
          <p:cNvSpPr>
            <a:spLocks noGrp="1" noChangeArrowheads="1"/>
          </p:cNvSpPr>
          <p:nvPr>
            <p:ph type="title"/>
          </p:nvPr>
        </p:nvSpPr>
        <p:spPr>
          <a:xfrm>
            <a:off x="609600" y="-152400"/>
            <a:ext cx="8229600" cy="1143000"/>
          </a:xfrm>
        </p:spPr>
        <p:txBody>
          <a:bodyPr/>
          <a:lstStyle/>
          <a:p>
            <a:pPr eaLnBrk="1" hangingPunct="1"/>
            <a:r>
              <a:rPr lang="es-MX" smtClean="0"/>
              <a:t>Fuera de las Líneas de Aviso</a:t>
            </a:r>
          </a:p>
        </p:txBody>
      </p:sp>
      <p:sp>
        <p:nvSpPr>
          <p:cNvPr id="5" name="Slide Number Placeholder 4"/>
          <p:cNvSpPr>
            <a:spLocks noGrp="1"/>
          </p:cNvSpPr>
          <p:nvPr>
            <p:ph type="sldNum" sz="quarter" idx="11"/>
          </p:nvPr>
        </p:nvSpPr>
        <p:spPr/>
        <p:txBody>
          <a:bodyPr/>
          <a:lstStyle/>
          <a:p>
            <a:pPr>
              <a:defRPr/>
            </a:pPr>
            <a:fld id="{ECB10832-DA9F-402E-8A9E-2A6A55EB0F7C}" type="slidenum">
              <a:rPr lang="en-US"/>
              <a:pPr>
                <a:defRPr/>
              </a:pPr>
              <a:t>101</a:t>
            </a:fld>
            <a:endParaRPr lang="en-US"/>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105479" name="Rectangle 9"/>
          <p:cNvSpPr>
            <a:spLocks noGrp="1" noChangeArrowheads="1"/>
          </p:cNvSpPr>
          <p:nvPr>
            <p:ph type="body" idx="1"/>
          </p:nvPr>
        </p:nvSpPr>
        <p:spPr>
          <a:xfrm>
            <a:off x="5029200" y="1295400"/>
            <a:ext cx="4191000" cy="2971800"/>
          </a:xfrm>
        </p:spPr>
        <p:txBody>
          <a:bodyPr/>
          <a:lstStyle/>
          <a:p>
            <a:pPr eaLnBrk="1" hangingPunct="1"/>
            <a:r>
              <a:rPr lang="es-MX" smtClean="0"/>
              <a:t>Colocadas a por lo menos una altura de 39 pulgadas</a:t>
            </a:r>
          </a:p>
          <a:p>
            <a:pPr eaLnBrk="1" hangingPunct="1"/>
            <a:r>
              <a:rPr lang="es-MX" smtClean="0"/>
              <a:t>Detención de Caídas</a:t>
            </a:r>
          </a:p>
          <a:p>
            <a:pPr eaLnBrk="1" hangingPunct="1"/>
            <a:r>
              <a:rPr lang="es-MX" smtClean="0"/>
              <a:t>Monitor de Seguridad</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8"/>
          <p:cNvSpPr>
            <a:spLocks noGrp="1" noChangeArrowheads="1"/>
          </p:cNvSpPr>
          <p:nvPr>
            <p:ph type="title"/>
          </p:nvPr>
        </p:nvSpPr>
        <p:spPr>
          <a:xfrm>
            <a:off x="457200" y="-228600"/>
            <a:ext cx="8229600" cy="1143000"/>
          </a:xfrm>
        </p:spPr>
        <p:txBody>
          <a:bodyPr/>
          <a:lstStyle/>
          <a:p>
            <a:pPr eaLnBrk="1" hangingPunct="1"/>
            <a:r>
              <a:rPr lang="es-MX" b="1" smtClean="0"/>
              <a:t>Aléjese de los bordes</a:t>
            </a:r>
          </a:p>
        </p:txBody>
      </p:sp>
      <p:sp>
        <p:nvSpPr>
          <p:cNvPr id="106499" name="Rectangle 9"/>
          <p:cNvSpPr>
            <a:spLocks noGrp="1" noChangeArrowheads="1"/>
          </p:cNvSpPr>
          <p:nvPr>
            <p:ph type="body" idx="1"/>
          </p:nvPr>
        </p:nvSpPr>
        <p:spPr>
          <a:xfrm>
            <a:off x="228600" y="1371600"/>
            <a:ext cx="4038600" cy="4754563"/>
          </a:xfrm>
        </p:spPr>
        <p:txBody>
          <a:bodyPr/>
          <a:lstStyle/>
          <a:p>
            <a:pPr algn="just" eaLnBrk="1" hangingPunct="1"/>
            <a:r>
              <a:rPr lang="es-MX" smtClean="0"/>
              <a:t>Manténgase alejado de bordes a menos que el trabajo lo requiera </a:t>
            </a:r>
          </a:p>
          <a:p>
            <a:pPr algn="just" eaLnBrk="1" hangingPunct="1"/>
            <a:r>
              <a:rPr lang="es-MX" smtClean="0"/>
              <a:t>Manténgase de frente al borde, nunca de la espalda</a:t>
            </a:r>
          </a:p>
          <a:p>
            <a:pPr algn="just" eaLnBrk="1" hangingPunct="1"/>
            <a:r>
              <a:rPr lang="es-MX" smtClean="0"/>
              <a:t>Trabaje en sus rodillas</a:t>
            </a:r>
          </a:p>
        </p:txBody>
      </p:sp>
      <p:pic>
        <p:nvPicPr>
          <p:cNvPr id="124932" name="Picture 4" descr="precast worker near edge"/>
          <p:cNvPicPr>
            <a:picLocks noGrp="1" noChangeAspect="1" noChangeArrowheads="1"/>
          </p:cNvPicPr>
          <p:nvPr>
            <p:ph type="clipArt" sz="half" idx="4294967295"/>
          </p:nvPr>
        </p:nvPicPr>
        <p:blipFill>
          <a:blip r:embed="rId3" cstate="print">
            <a:lum bright="20000"/>
            <a:extLst>
              <a:ext uri="{28A0092B-C50C-407E-A947-70E740481C1C}">
                <a14:useLocalDpi xmlns:a14="http://schemas.microsoft.com/office/drawing/2010/main" val="0"/>
              </a:ext>
            </a:extLst>
          </a:blip>
          <a:srcRect/>
          <a:stretch>
            <a:fillRect/>
          </a:stretch>
        </p:blipFill>
        <p:spPr>
          <a:xfrm>
            <a:off x="4516438" y="1219200"/>
            <a:ext cx="4627562" cy="56388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6501" name="AutoShape 7"/>
          <p:cNvSpPr>
            <a:spLocks noChangeArrowheads="1"/>
          </p:cNvSpPr>
          <p:nvPr/>
        </p:nvSpPr>
        <p:spPr bwMode="auto">
          <a:xfrm>
            <a:off x="7010400" y="4191000"/>
            <a:ext cx="1143000" cy="762000"/>
          </a:xfrm>
          <a:prstGeom prst="wedgeRectCallout">
            <a:avLst>
              <a:gd name="adj1" fmla="val 73333"/>
              <a:gd name="adj2" fmla="val 111042"/>
            </a:avLst>
          </a:prstGeom>
          <a:solidFill>
            <a:srgbClr val="FF0000"/>
          </a:solidFill>
          <a:ln w="9525">
            <a:solidFill>
              <a:schemeClr val="tx1"/>
            </a:solidFill>
            <a:miter lim="800000"/>
            <a:headEnd/>
            <a:tailEnd/>
          </a:ln>
        </p:spPr>
        <p:txBody>
          <a:bodyPr/>
          <a:lstStyle/>
          <a:p>
            <a:pPr algn="ctr"/>
            <a:r>
              <a:rPr lang="es-MX" sz="2000" b="1">
                <a:latin typeface="Calibri" pitchFamily="34" charset="0"/>
              </a:rPr>
              <a:t>Peligro de Caida</a:t>
            </a:r>
          </a:p>
        </p:txBody>
      </p:sp>
      <p:sp>
        <p:nvSpPr>
          <p:cNvPr id="6" name="Slide Number Placeholder 5"/>
          <p:cNvSpPr>
            <a:spLocks noGrp="1"/>
          </p:cNvSpPr>
          <p:nvPr>
            <p:ph type="sldNum" sz="quarter" idx="11"/>
          </p:nvPr>
        </p:nvSpPr>
        <p:spPr/>
        <p:txBody>
          <a:bodyPr/>
          <a:lstStyle/>
          <a:p>
            <a:pPr>
              <a:defRPr/>
            </a:pPr>
            <a:fld id="{68929B62-BEF3-4FB6-B44B-3745028584B1}" type="slidenum">
              <a:rPr lang="en-US"/>
              <a:pPr>
                <a:defRPr/>
              </a:pPr>
              <a:t>102</a:t>
            </a:fld>
            <a:endParaRPr lang="en-US"/>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76200"/>
            <a:ext cx="7772400" cy="1143000"/>
          </a:xfrm>
        </p:spPr>
        <p:txBody>
          <a:bodyPr/>
          <a:lstStyle/>
          <a:p>
            <a:pPr eaLnBrk="1" hangingPunct="1"/>
            <a:r>
              <a:rPr lang="es-MX" b="1" smtClean="0">
                <a:cs typeface="Times New Roman" pitchFamily="18" charset="0"/>
              </a:rPr>
              <a:t>Barandas para Techos</a:t>
            </a:r>
          </a:p>
        </p:txBody>
      </p:sp>
      <p:sp>
        <p:nvSpPr>
          <p:cNvPr id="6" name="Slide Number Placeholder 5"/>
          <p:cNvSpPr>
            <a:spLocks noGrp="1"/>
          </p:cNvSpPr>
          <p:nvPr>
            <p:ph type="sldNum" sz="quarter" idx="11"/>
          </p:nvPr>
        </p:nvSpPr>
        <p:spPr>
          <a:xfrm>
            <a:off x="6535738" y="6248400"/>
            <a:ext cx="1897062" cy="457200"/>
          </a:xfrm>
        </p:spPr>
        <p:txBody>
          <a:bodyPr/>
          <a:lstStyle/>
          <a:p>
            <a:pPr>
              <a:defRPr/>
            </a:pPr>
            <a:fld id="{2C0CE5A6-9680-4E2D-934E-B45FE90DA210}" type="slidenum">
              <a:rPr lang="en-US"/>
              <a:pPr>
                <a:defRPr/>
              </a:pPr>
              <a:t>103</a:t>
            </a:fld>
            <a:endParaRPr lang="en-US"/>
          </a:p>
        </p:txBody>
      </p:sp>
      <p:pic>
        <p:nvPicPr>
          <p:cNvPr id="8" name="Picture 3" descr="guardrails roof wood fr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143000"/>
            <a:ext cx="3611562" cy="4953000"/>
          </a:xfrm>
          <a:prstGeom prst="roundRect">
            <a:avLst>
              <a:gd name="adj" fmla="val 16667"/>
            </a:avLst>
          </a:prstGeom>
          <a:noFill/>
          <a:ln w="9525">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143000"/>
            <a:ext cx="3895725" cy="495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457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MX" sz="4000" b="1">
                <a:latin typeface="Calibri" pitchFamily="34" charset="0"/>
              </a:rPr>
              <a:t>Sistemas Temporeros de Baranda</a:t>
            </a:r>
          </a:p>
        </p:txBody>
      </p:sp>
      <p:sp>
        <p:nvSpPr>
          <p:cNvPr id="5" name="Slide Number Placeholder 4"/>
          <p:cNvSpPr>
            <a:spLocks noGrp="1"/>
          </p:cNvSpPr>
          <p:nvPr>
            <p:ph type="sldNum" sz="quarter" idx="11"/>
          </p:nvPr>
        </p:nvSpPr>
        <p:spPr/>
        <p:txBody>
          <a:bodyPr/>
          <a:lstStyle/>
          <a:p>
            <a:pPr>
              <a:defRPr/>
            </a:pPr>
            <a:fld id="{6D742707-624A-4026-8BC9-9C08B14D508D}" type="slidenum">
              <a:rPr lang="en-US"/>
              <a:pPr>
                <a:defRPr/>
              </a:pPr>
              <a:t>104</a:t>
            </a:fld>
            <a:endParaRPr lang="en-US"/>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1371600"/>
            <a:ext cx="3184525" cy="43068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71600"/>
            <a:ext cx="3790950" cy="4267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title"/>
          </p:nvPr>
        </p:nvSpPr>
        <p:spPr>
          <a:xfrm>
            <a:off x="457200" y="-76200"/>
            <a:ext cx="8229600" cy="1143000"/>
          </a:xfrm>
        </p:spPr>
        <p:txBody>
          <a:bodyPr/>
          <a:lstStyle/>
          <a:p>
            <a:pPr eaLnBrk="1" hangingPunct="1"/>
            <a:r>
              <a:rPr lang="es-MX" b="1" smtClean="0"/>
              <a:t>Evite Crear un Mayor Peligro</a:t>
            </a:r>
          </a:p>
        </p:txBody>
      </p:sp>
      <p:sp>
        <p:nvSpPr>
          <p:cNvPr id="4" name="Slide Number Placeholder 3"/>
          <p:cNvSpPr>
            <a:spLocks noGrp="1"/>
          </p:cNvSpPr>
          <p:nvPr>
            <p:ph type="sldNum" sz="quarter" idx="11"/>
          </p:nvPr>
        </p:nvSpPr>
        <p:spPr/>
        <p:txBody>
          <a:bodyPr/>
          <a:lstStyle/>
          <a:p>
            <a:pPr>
              <a:defRPr/>
            </a:pPr>
            <a:fld id="{34AED4C5-4185-4810-A6F1-7EC4C492E07A}" type="slidenum">
              <a:rPr lang="en-US"/>
              <a:pPr>
                <a:defRPr/>
              </a:pPr>
              <a:t>105</a:t>
            </a:fld>
            <a:endParaRPr lang="en-US"/>
          </a:p>
        </p:txBody>
      </p:sp>
      <p:pic>
        <p:nvPicPr>
          <p:cNvPr id="5" name="Picture 4" descr="DSC00490"/>
          <p:cNvPicPr>
            <a:picLocks noChangeAspect="1" noChangeArrowheads="1"/>
          </p:cNvPicPr>
          <p:nvPr/>
        </p:nvPicPr>
        <p:blipFill>
          <a:blip r:embed="rId3" cstate="email">
            <a:lum bright="20000" contrast="30000"/>
            <a:extLst>
              <a:ext uri="{28A0092B-C50C-407E-A947-70E740481C1C}">
                <a14:useLocalDpi xmlns:a14="http://schemas.microsoft.com/office/drawing/2010/main" val="0"/>
              </a:ext>
            </a:extLst>
          </a:blip>
          <a:srcRect/>
          <a:stretch>
            <a:fillRect/>
          </a:stretch>
        </p:blipFill>
        <p:spPr bwMode="auto">
          <a:xfrm>
            <a:off x="990600" y="1219200"/>
            <a:ext cx="7239000" cy="487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Grp="1" noChangeArrowheads="1"/>
          </p:cNvSpPr>
          <p:nvPr>
            <p:ph type="title"/>
          </p:nvPr>
        </p:nvSpPr>
        <p:spPr>
          <a:xfrm>
            <a:off x="457200" y="0"/>
            <a:ext cx="8229600" cy="1143000"/>
          </a:xfrm>
        </p:spPr>
        <p:txBody>
          <a:bodyPr/>
          <a:lstStyle/>
          <a:p>
            <a:pPr eaLnBrk="1" hangingPunct="1"/>
            <a:r>
              <a:rPr lang="es-MX" b="1" smtClean="0"/>
              <a:t>Vías de Acceso</a:t>
            </a:r>
          </a:p>
        </p:txBody>
      </p:sp>
      <p:sp>
        <p:nvSpPr>
          <p:cNvPr id="5" name="Slide Number Placeholder 4"/>
          <p:cNvSpPr>
            <a:spLocks noGrp="1"/>
          </p:cNvSpPr>
          <p:nvPr>
            <p:ph type="sldNum" sz="quarter" idx="11"/>
          </p:nvPr>
        </p:nvSpPr>
        <p:spPr/>
        <p:txBody>
          <a:bodyPr/>
          <a:lstStyle/>
          <a:p>
            <a:pPr>
              <a:defRPr/>
            </a:pPr>
            <a:fld id="{F26D2977-9770-44D2-A798-B98F5C56E381}" type="slidenum">
              <a:rPr lang="en-US"/>
              <a:pPr>
                <a:defRPr/>
              </a:pPr>
              <a:t>106</a:t>
            </a:fld>
            <a:endParaRPr lang="en-US"/>
          </a:p>
        </p:txBody>
      </p:sp>
      <p:pic>
        <p:nvPicPr>
          <p:cNvPr id="6" name="Picture 4" descr="Ladder offset guard"/>
          <p:cNvPicPr>
            <a:picLocks noGrp="1" noChangeAspect="1" noChangeArrowheads="1"/>
          </p:cNvPicPr>
          <p:nvPr>
            <p:ph sz="half" idx="4294967295"/>
          </p:nvPr>
        </p:nvPicPr>
        <p:blipFill>
          <a:blip r:embed="rId3" cstate="email">
            <a:lum bright="10000" contrast="10000"/>
            <a:extLst>
              <a:ext uri="{28A0092B-C50C-407E-A947-70E740481C1C}">
                <a14:useLocalDpi xmlns:a14="http://schemas.microsoft.com/office/drawing/2010/main" val="0"/>
              </a:ext>
            </a:extLst>
          </a:blip>
          <a:srcRect/>
          <a:stretch>
            <a:fillRect/>
          </a:stretch>
        </p:blipFill>
        <p:spPr>
          <a:xfrm>
            <a:off x="152400" y="1676400"/>
            <a:ext cx="4343400" cy="3430587"/>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DSC00258"/>
          <p:cNvPicPr>
            <a:picLocks noChangeAspect="1" noChangeArrowheads="1"/>
          </p:cNvPicPr>
          <p:nvPr/>
        </p:nvPicPr>
        <p:blipFill>
          <a:blip r:embed="rId4" cstate="email">
            <a:lum bright="20000" contrast="20000"/>
            <a:extLst>
              <a:ext uri="{28A0092B-C50C-407E-A947-70E740481C1C}">
                <a14:useLocalDpi xmlns:a14="http://schemas.microsoft.com/office/drawing/2010/main" val="0"/>
              </a:ext>
            </a:extLst>
          </a:blip>
          <a:srcRect b="-40"/>
          <a:stretch>
            <a:fillRect/>
          </a:stretch>
        </p:blipFill>
        <p:spPr bwMode="auto">
          <a:xfrm>
            <a:off x="4572000" y="1676400"/>
            <a:ext cx="4343400" cy="3436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title"/>
          </p:nvPr>
        </p:nvSpPr>
        <p:spPr>
          <a:xfrm>
            <a:off x="457200" y="-152400"/>
            <a:ext cx="8229600" cy="1143000"/>
          </a:xfrm>
        </p:spPr>
        <p:txBody>
          <a:bodyPr/>
          <a:lstStyle/>
          <a:p>
            <a:pPr eaLnBrk="1" hangingPunct="1"/>
            <a:r>
              <a:rPr lang="es-MX" smtClean="0"/>
              <a:t>Instalación de Cubiertas</a:t>
            </a:r>
          </a:p>
        </p:txBody>
      </p:sp>
      <p:sp>
        <p:nvSpPr>
          <p:cNvPr id="111619" name="Text Box 5"/>
          <p:cNvSpPr txBox="1">
            <a:spLocks noChangeArrowheads="1"/>
          </p:cNvSpPr>
          <p:nvPr/>
        </p:nvSpPr>
        <p:spPr bwMode="auto">
          <a:xfrm>
            <a:off x="1981200" y="60960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MX" sz="2800" b="1">
                <a:latin typeface="Calibri" pitchFamily="34" charset="0"/>
              </a:rPr>
              <a:t>El borde debe protegerse</a:t>
            </a:r>
          </a:p>
        </p:txBody>
      </p:sp>
      <p:sp>
        <p:nvSpPr>
          <p:cNvPr id="7" name="Slide Number Placeholder 6"/>
          <p:cNvSpPr>
            <a:spLocks noGrp="1"/>
          </p:cNvSpPr>
          <p:nvPr>
            <p:ph type="sldNum" sz="quarter" idx="11"/>
          </p:nvPr>
        </p:nvSpPr>
        <p:spPr/>
        <p:txBody>
          <a:bodyPr/>
          <a:lstStyle/>
          <a:p>
            <a:pPr>
              <a:defRPr/>
            </a:pPr>
            <a:fld id="{6E1EDCE3-8B6D-4A51-92CC-358D0E5C76EB}" type="slidenum">
              <a:rPr lang="en-US"/>
              <a:pPr>
                <a:defRPr/>
              </a:pPr>
              <a:t>107</a:t>
            </a:fld>
            <a:endParaRPr lang="en-US" dirty="0"/>
          </a:p>
        </p:txBody>
      </p:sp>
      <p:pic>
        <p:nvPicPr>
          <p:cNvPr id="8" name="Picture 4" descr="Decking"/>
          <p:cNvPicPr>
            <a:picLocks noChangeAspect="1" noChangeArrowheads="1"/>
          </p:cNvPicPr>
          <p:nvPr/>
        </p:nvPicPr>
        <p:blipFill>
          <a:blip r:embed="rId3">
            <a:lum bright="20000" contrast="10000"/>
            <a:extLst>
              <a:ext uri="{28A0092B-C50C-407E-A947-70E740481C1C}">
                <a14:useLocalDpi xmlns:a14="http://schemas.microsoft.com/office/drawing/2010/main" val="0"/>
              </a:ext>
            </a:extLst>
          </a:blip>
          <a:srcRect/>
          <a:stretch>
            <a:fillRect/>
          </a:stretch>
        </p:blipFill>
        <p:spPr bwMode="auto">
          <a:xfrm>
            <a:off x="571500" y="1022350"/>
            <a:ext cx="7962900" cy="48450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1622" name="Line 7"/>
          <p:cNvSpPr>
            <a:spLocks noChangeShapeType="1"/>
          </p:cNvSpPr>
          <p:nvPr/>
        </p:nvSpPr>
        <p:spPr bwMode="auto">
          <a:xfrm flipV="1">
            <a:off x="4648200" y="3581400"/>
            <a:ext cx="762000" cy="2590800"/>
          </a:xfrm>
          <a:prstGeom prst="line">
            <a:avLst/>
          </a:prstGeom>
          <a:noFill/>
          <a:ln w="57150">
            <a:solidFill>
              <a:srgbClr val="BD2427"/>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23" name="Line 8"/>
          <p:cNvSpPr>
            <a:spLocks noChangeShapeType="1"/>
          </p:cNvSpPr>
          <p:nvPr/>
        </p:nvSpPr>
        <p:spPr bwMode="auto">
          <a:xfrm flipH="1" flipV="1">
            <a:off x="4114800" y="5029200"/>
            <a:ext cx="533400" cy="1143000"/>
          </a:xfrm>
          <a:prstGeom prst="line">
            <a:avLst/>
          </a:prstGeom>
          <a:noFill/>
          <a:ln w="57150">
            <a:solidFill>
              <a:srgbClr val="BD2427"/>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pic>
        <p:nvPicPr>
          <p:cNvPr id="111625" name="Picture 9" descr="C:\Users\constantino\Downloads\MC900434799.PN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title"/>
          </p:nvPr>
        </p:nvSpPr>
        <p:spPr/>
        <p:txBody>
          <a:bodyPr/>
          <a:lstStyle/>
          <a:p>
            <a:pPr eaLnBrk="1" hangingPunct="1"/>
            <a:r>
              <a:rPr lang="es-MX" b="1" smtClean="0"/>
              <a:t>Hoyos</a:t>
            </a:r>
          </a:p>
        </p:txBody>
      </p:sp>
      <p:sp>
        <p:nvSpPr>
          <p:cNvPr id="112643" name="Rectangle 7"/>
          <p:cNvSpPr>
            <a:spLocks noGrp="1" noChangeArrowheads="1"/>
          </p:cNvSpPr>
          <p:nvPr>
            <p:ph type="body" idx="1"/>
          </p:nvPr>
        </p:nvSpPr>
        <p:spPr/>
        <p:txBody>
          <a:bodyPr/>
          <a:lstStyle/>
          <a:p>
            <a:pPr eaLnBrk="1" hangingPunct="1"/>
            <a:r>
              <a:rPr lang="es-MX" smtClean="0"/>
              <a:t>Cubiertas</a:t>
            </a:r>
          </a:p>
          <a:p>
            <a:pPr eaLnBrk="1" hangingPunct="1"/>
            <a:r>
              <a:rPr lang="es-MX" smtClean="0"/>
              <a:t>Barandas</a:t>
            </a:r>
          </a:p>
        </p:txBody>
      </p:sp>
      <p:sp>
        <p:nvSpPr>
          <p:cNvPr id="112644" name="Rectangle 4" descr="hole"/>
          <p:cNvSpPr>
            <a:spLocks noGrp="1" noChangeAspect="1" noChangeArrowheads="1"/>
          </p:cNvSpPr>
          <p:nvPr isPhoto="1"/>
        </p:nvSpPr>
        <p:spPr bwMode="auto">
          <a:xfrm>
            <a:off x="0" y="3429000"/>
            <a:ext cx="4572000" cy="3429000"/>
          </a:xfrm>
          <a:prstGeom prst="rect">
            <a:avLst/>
          </a:prstGeom>
          <a:blipFill dpi="0" rotWithShape="1">
            <a:blip r:embed="rId3" cstate="email">
              <a:lum bright="18000"/>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112645" name="Picture 5" descr="Hole guarded"/>
          <p:cNvPicPr>
            <a:picLocks noChangeAspect="1" noChangeArrowheads="1"/>
          </p:cNvPicPr>
          <p:nvPr>
            <p:ph sz="half" idx="4294967295"/>
          </p:nvPr>
        </p:nvPicPr>
        <p:blipFill>
          <a:blip r:embed="rId4">
            <a:lum bright="24000"/>
            <a:extLst>
              <a:ext uri="{28A0092B-C50C-407E-A947-70E740481C1C}">
                <a14:useLocalDpi xmlns:a14="http://schemas.microsoft.com/office/drawing/2010/main" val="0"/>
              </a:ext>
            </a:extLst>
          </a:blip>
          <a:srcRect/>
          <a:stretch>
            <a:fillRect/>
          </a:stretch>
        </p:blipFill>
        <p:spPr>
          <a:xfrm>
            <a:off x="4572000" y="3429000"/>
            <a:ext cx="4572000" cy="3429000"/>
          </a:xfrm>
          <a:noFill/>
        </p:spPr>
      </p:pic>
      <p:sp>
        <p:nvSpPr>
          <p:cNvPr id="6" name="Slide Number Placeholder 5"/>
          <p:cNvSpPr>
            <a:spLocks noGrp="1"/>
          </p:cNvSpPr>
          <p:nvPr>
            <p:ph type="sldNum" sz="quarter" idx="11"/>
          </p:nvPr>
        </p:nvSpPr>
        <p:spPr/>
        <p:txBody>
          <a:bodyPr/>
          <a:lstStyle/>
          <a:p>
            <a:pPr>
              <a:defRPr/>
            </a:pPr>
            <a:fld id="{A994B92A-4A2D-4515-A0C4-36E493C81CFF}" type="slidenum">
              <a:rPr lang="en-US"/>
              <a:pPr>
                <a:defRPr/>
              </a:pPr>
              <a:t>108</a:t>
            </a:fld>
            <a:endParaRPr lang="en-US"/>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smtClean="0"/>
              <a:t>Residential Construction</a:t>
            </a:r>
          </a:p>
        </p:txBody>
      </p:sp>
      <p:sp>
        <p:nvSpPr>
          <p:cNvPr id="3" name="Footer Placeholder 2"/>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4" name="Slide Number Placeholder 3"/>
          <p:cNvSpPr>
            <a:spLocks noGrp="1"/>
          </p:cNvSpPr>
          <p:nvPr>
            <p:ph type="sldNum" sz="quarter" idx="11"/>
          </p:nvPr>
        </p:nvSpPr>
        <p:spPr/>
        <p:txBody>
          <a:bodyPr/>
          <a:lstStyle/>
          <a:p>
            <a:pPr>
              <a:defRPr/>
            </a:pPr>
            <a:fld id="{98242140-E53E-495C-BE01-B86D9E01044A}" type="slidenum">
              <a:rPr lang="en-US"/>
              <a:pPr>
                <a:defRPr/>
              </a:pPr>
              <a:t>109</a:t>
            </a:fld>
            <a:endParaRPr lang="en-US"/>
          </a:p>
        </p:txBody>
      </p:sp>
      <p:pic>
        <p:nvPicPr>
          <p:cNvPr id="310274" name="Picture 2" descr="C:\Users\constantino\Desktop\Training\Photo Library - Construction\Sub M- Fall Protection\Air nailer T0073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6276" y="1447800"/>
            <a:ext cx="6249924" cy="4681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4" descr="baker scaffol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1295400"/>
            <a:ext cx="290036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651" name="TextBox 2"/>
          <p:cNvSpPr txBox="1">
            <a:spLocks noChangeArrowheads="1"/>
          </p:cNvSpPr>
          <p:nvPr/>
        </p:nvSpPr>
        <p:spPr bwMode="auto">
          <a:xfrm>
            <a:off x="228600" y="1905000"/>
            <a:ext cx="4800600" cy="2862263"/>
          </a:xfrm>
          <a:prstGeom prst="rect">
            <a:avLst/>
          </a:prstGeom>
          <a:noFill/>
          <a:ln w="9525">
            <a:noFill/>
            <a:miter lim="800000"/>
            <a:headEnd/>
            <a:tailEnd/>
          </a:ln>
        </p:spPr>
        <p:txBody>
          <a:bodyPr>
            <a:spAutoFit/>
          </a:bodyPr>
          <a:lstStyle/>
          <a:p>
            <a:pPr>
              <a:defRPr/>
            </a:pPr>
            <a:r>
              <a:rPr lang="es-MX" sz="3600" dirty="0">
                <a:latin typeface="+mn-lt"/>
                <a:cs typeface="Times New Roman" pitchFamily="18" charset="0"/>
              </a:rPr>
              <a:t>Empleados pueden lastimarse o morir de tan solo caerse de una escalera de 2 peldaños o hasta entre 4-6 pies. </a:t>
            </a:r>
          </a:p>
        </p:txBody>
      </p:sp>
      <p:pic>
        <p:nvPicPr>
          <p:cNvPr id="27652" name="Picture 2" descr="http://www.how-to-kiss.net/blog/wp-content/uploads/2008/09/step_ladd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9600" y="4191000"/>
            <a:ext cx="22860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sp>
        <p:nvSpPr>
          <p:cNvPr id="14342"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1E8AD24-2746-4F84-9EDB-3B9073F9B4A6}" type="slidenum">
              <a:rPr lang="en-US" sz="1100"/>
              <a:pPr algn="r" eaLnBrk="1" hangingPunct="1"/>
              <a:t>11</a:t>
            </a:fld>
            <a:endParaRPr lang="en-US" sz="1100"/>
          </a:p>
        </p:txBody>
      </p:sp>
      <p:sp>
        <p:nvSpPr>
          <p:cNvPr id="8" name="Title 1"/>
          <p:cNvSpPr txBox="1">
            <a:spLocks/>
          </p:cNvSpPr>
          <p:nvPr/>
        </p:nvSpPr>
        <p:spPr>
          <a:xfrm>
            <a:off x="457200" y="-46038"/>
            <a:ext cx="8229600" cy="960438"/>
          </a:xfrm>
          <a:prstGeom prst="rect">
            <a:avLst/>
          </a:prstGeom>
        </p:spPr>
        <p:txBody>
          <a:bodyPr/>
          <a:lstStyle/>
          <a:p>
            <a:pPr algn="ctr">
              <a:defRPr/>
            </a:pPr>
            <a:r>
              <a:rPr lang="es-MX" sz="4400" dirty="0">
                <a:latin typeface="+mj-lt"/>
                <a:ea typeface="+mj-ea"/>
                <a:cs typeface="+mj-cs"/>
              </a:rPr>
              <a:t>Reconocer los Peligros Generales de Caídas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C:\Users\constantino\Desktop\Training\Photo Library - Construction\Sub M- Fall Protection\Roofing lack of Fall Pr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00" y="457200"/>
            <a:ext cx="7823200" cy="586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body" idx="1"/>
          </p:nvPr>
        </p:nvSpPr>
        <p:spPr>
          <a:xfrm>
            <a:off x="457200" y="2438400"/>
            <a:ext cx="8229600" cy="3962400"/>
          </a:xfrm>
        </p:spPr>
        <p:txBody>
          <a:bodyPr rtlCol="0">
            <a:normAutofit fontScale="92500" lnSpcReduction="20000"/>
          </a:bodyPr>
          <a:lstStyle/>
          <a:p>
            <a:pPr algn="just" eaLnBrk="1" fontAlgn="auto" hangingPunct="1">
              <a:lnSpc>
                <a:spcPct val="80000"/>
              </a:lnSpc>
              <a:spcAft>
                <a:spcPts val="0"/>
              </a:spcAft>
              <a:defRPr/>
            </a:pPr>
            <a:r>
              <a:rPr lang="es-MX" sz="3000" dirty="0" smtClean="0"/>
              <a:t>STD 03-11-002, Guía de cumplimiento de normas para la construcción de viviendas  16 de Diciembre, 2010.</a:t>
            </a:r>
          </a:p>
          <a:p>
            <a:pPr algn="just" eaLnBrk="1" fontAlgn="auto" hangingPunct="1">
              <a:lnSpc>
                <a:spcPct val="80000"/>
              </a:lnSpc>
              <a:spcAft>
                <a:spcPts val="0"/>
              </a:spcAft>
              <a:defRPr/>
            </a:pPr>
            <a:endParaRPr lang="es-MX" sz="3000" dirty="0" smtClean="0"/>
          </a:p>
          <a:p>
            <a:pPr algn="just" eaLnBrk="1" fontAlgn="auto" hangingPunct="1">
              <a:lnSpc>
                <a:spcPct val="80000"/>
              </a:lnSpc>
              <a:spcAft>
                <a:spcPts val="0"/>
              </a:spcAft>
              <a:defRPr/>
            </a:pPr>
            <a:r>
              <a:rPr lang="es-MX" sz="3000" dirty="0" smtClean="0"/>
              <a:t>STD 03-11-002 reemplaza STD 03-00-001, con fecha del 18 de Junio, 2009 Pautas provisionales de cumplimiento de normas de protección de caídas para la construcción de viviendas.</a:t>
            </a:r>
          </a:p>
          <a:p>
            <a:pPr algn="just" eaLnBrk="1" fontAlgn="auto" hangingPunct="1">
              <a:lnSpc>
                <a:spcPct val="80000"/>
              </a:lnSpc>
              <a:spcAft>
                <a:spcPts val="0"/>
              </a:spcAft>
              <a:defRPr/>
            </a:pPr>
            <a:endParaRPr lang="es-MX" sz="3000" dirty="0" smtClean="0"/>
          </a:p>
          <a:p>
            <a:pPr lvl="1" eaLnBrk="1" fontAlgn="auto" hangingPunct="1">
              <a:lnSpc>
                <a:spcPct val="80000"/>
              </a:lnSpc>
              <a:spcAft>
                <a:spcPts val="0"/>
              </a:spcAft>
              <a:defRPr/>
            </a:pPr>
            <a:r>
              <a:rPr lang="es-MX" sz="3000" dirty="0" smtClean="0"/>
              <a:t>Todas las letras que hacen referencia a la Directiva cancelada serán revisadas o retirados, según proceda.</a:t>
            </a:r>
            <a:r>
              <a:rPr lang="en-US" sz="2400" dirty="0" smtClean="0"/>
              <a:t/>
            </a:r>
            <a:br>
              <a:rPr lang="en-US" sz="2400" dirty="0" smtClean="0"/>
            </a:br>
            <a:endParaRPr lang="en-US" sz="2400" dirty="0" smtClean="0"/>
          </a:p>
        </p:txBody>
      </p:sp>
      <p:sp>
        <p:nvSpPr>
          <p:cNvPr id="115715" name="Rectangle 3"/>
          <p:cNvSpPr>
            <a:spLocks noChangeArrowheads="1"/>
          </p:cNvSpPr>
          <p:nvPr/>
        </p:nvSpPr>
        <p:spPr bwMode="auto">
          <a:xfrm>
            <a:off x="457200" y="3810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 sz="4400">
                <a:latin typeface="Calibri" pitchFamily="34" charset="0"/>
              </a:rPr>
              <a:t>Actualización del programa residencial</a:t>
            </a:r>
            <a:endParaRPr lang="en-US" sz="4400" b="1">
              <a:latin typeface="Calibri" pitchFamily="34" charset="0"/>
            </a:endParaRPr>
          </a:p>
          <a:p>
            <a:pPr algn="ctr"/>
            <a:r>
              <a:rPr lang="es-ES" sz="4400">
                <a:latin typeface="Calibri" pitchFamily="34" charset="0"/>
              </a:rPr>
              <a:t>de protección de caídas</a:t>
            </a:r>
            <a:endParaRPr lang="en-US" sz="4400" b="1">
              <a:latin typeface="Calibri" pitchFamily="34" charset="0"/>
            </a:endParaRPr>
          </a:p>
        </p:txBody>
      </p:sp>
      <p:sp>
        <p:nvSpPr>
          <p:cNvPr id="4" name="Slide Number Placeholder 3"/>
          <p:cNvSpPr>
            <a:spLocks noGrp="1"/>
          </p:cNvSpPr>
          <p:nvPr>
            <p:ph type="sldNum" sz="quarter" idx="11"/>
          </p:nvPr>
        </p:nvSpPr>
        <p:spPr/>
        <p:txBody>
          <a:bodyPr/>
          <a:lstStyle/>
          <a:p>
            <a:pPr>
              <a:defRPr/>
            </a:pPr>
            <a:fld id="{91B5940D-84DD-44ED-ACCE-2F946DDC1E24}" type="slidenum">
              <a:rPr lang="en-US"/>
              <a:pPr>
                <a:defRPr/>
              </a:pPr>
              <a:t>111</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762000" y="2057400"/>
            <a:ext cx="7772400" cy="3505200"/>
          </a:xfrm>
        </p:spPr>
        <p:txBody>
          <a:bodyPr/>
          <a:lstStyle/>
          <a:p>
            <a:pPr marL="0" indent="4763" algn="just" eaLnBrk="1" hangingPunct="1">
              <a:buFontTx/>
              <a:buNone/>
            </a:pPr>
            <a:r>
              <a:rPr lang="es-MX" sz="2800" smtClean="0"/>
              <a:t>Efectivo el </a:t>
            </a:r>
            <a:r>
              <a:rPr lang="es-MX" sz="2800" b="1" smtClean="0">
                <a:solidFill>
                  <a:srgbClr val="FFFF00"/>
                </a:solidFill>
              </a:rPr>
              <a:t>16 de Junio del 2011</a:t>
            </a:r>
            <a:r>
              <a:rPr lang="es-MX" sz="2800" smtClean="0"/>
              <a:t>, empleadores que actualmente utilizan métodos alternativos de protección de caídas y que siguen las guías del 1999, serán sujetos a citaciones y penalidades si no cumplen con la directiva establecida </a:t>
            </a:r>
            <a:r>
              <a:rPr lang="es-MX" sz="2800" b="1" smtClean="0">
                <a:solidFill>
                  <a:srgbClr val="FFFF00"/>
                </a:solidFill>
              </a:rPr>
              <a:t>29 CFR 1926.501(b)(13). </a:t>
            </a:r>
          </a:p>
        </p:txBody>
      </p:sp>
      <p:sp>
        <p:nvSpPr>
          <p:cNvPr id="116739" name="Rectangle 4"/>
          <p:cNvSpPr>
            <a:spLocks noChangeArrowheads="1"/>
          </p:cNvSpPr>
          <p:nvPr/>
        </p:nvSpPr>
        <p:spPr bwMode="auto">
          <a:xfrm>
            <a:off x="457200" y="2286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 sz="4000">
                <a:latin typeface="Calibri" pitchFamily="34" charset="0"/>
              </a:rPr>
              <a:t>Actualización del programa residencial</a:t>
            </a:r>
            <a:endParaRPr lang="en-US" sz="4000" b="1">
              <a:latin typeface="Calibri" pitchFamily="34" charset="0"/>
            </a:endParaRPr>
          </a:p>
          <a:p>
            <a:pPr algn="ctr"/>
            <a:r>
              <a:rPr lang="es-ES" sz="4000">
                <a:latin typeface="Calibri" pitchFamily="34" charset="0"/>
              </a:rPr>
              <a:t>de protección de caídas</a:t>
            </a:r>
            <a:endParaRPr lang="en-US" sz="4000" b="1">
              <a:latin typeface="Calibri" pitchFamily="34" charset="0"/>
            </a:endParaRPr>
          </a:p>
        </p:txBody>
      </p:sp>
      <p:sp>
        <p:nvSpPr>
          <p:cNvPr id="4" name="Slide Number Placeholder 3"/>
          <p:cNvSpPr>
            <a:spLocks noGrp="1"/>
          </p:cNvSpPr>
          <p:nvPr>
            <p:ph type="sldNum" sz="quarter" idx="11"/>
          </p:nvPr>
        </p:nvSpPr>
        <p:spPr/>
        <p:txBody>
          <a:bodyPr/>
          <a:lstStyle/>
          <a:p>
            <a:pPr>
              <a:defRPr/>
            </a:pPr>
            <a:fld id="{8CA4B101-3C60-48C7-BF1E-A3553505BAFB}" type="slidenum">
              <a:rPr lang="en-US"/>
              <a:pPr>
                <a:defRPr/>
              </a:pPr>
              <a:t>112</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228600" y="-76200"/>
            <a:ext cx="8686800" cy="1143000"/>
          </a:xfrm>
        </p:spPr>
        <p:txBody>
          <a:bodyPr/>
          <a:lstStyle/>
          <a:p>
            <a:r>
              <a:rPr lang="es-MX" smtClean="0">
                <a:solidFill>
                  <a:srgbClr val="FFFF00"/>
                </a:solidFill>
              </a:rPr>
              <a:t>Que indica la ley </a:t>
            </a:r>
            <a:r>
              <a:rPr lang="en-US" smtClean="0">
                <a:solidFill>
                  <a:srgbClr val="FFFF00"/>
                </a:solidFill>
              </a:rPr>
              <a:t>1926.501(b)(13)</a:t>
            </a:r>
          </a:p>
        </p:txBody>
      </p:sp>
      <p:sp>
        <p:nvSpPr>
          <p:cNvPr id="117763" name="Content Placeholder 2"/>
          <p:cNvSpPr>
            <a:spLocks noGrp="1"/>
          </p:cNvSpPr>
          <p:nvPr>
            <p:ph idx="1"/>
          </p:nvPr>
        </p:nvSpPr>
        <p:spPr>
          <a:xfrm>
            <a:off x="228600" y="1143000"/>
            <a:ext cx="8610600" cy="5410200"/>
          </a:xfrm>
        </p:spPr>
        <p:txBody>
          <a:bodyPr/>
          <a:lstStyle/>
          <a:p>
            <a:pPr algn="just">
              <a:lnSpc>
                <a:spcPct val="150000"/>
              </a:lnSpc>
            </a:pPr>
            <a:r>
              <a:rPr lang="es-ES" sz="2200" b="1" smtClean="0"/>
              <a:t>"Construcción de viviendas". Todos los empleados participado en actividades de construcción residencial a 6 pies (1,8 m) o más por encima de un nivel inferior estarán protegidos por un sistema de barandas, sistema de red de seguridad o un sistema de detención de caída personal, a menos que otra disposición en el reglamento (b) de esta sección proporcione una medida alterna de protección caídas.</a:t>
            </a:r>
          </a:p>
          <a:p>
            <a:pPr algn="just">
              <a:lnSpc>
                <a:spcPct val="150000"/>
              </a:lnSpc>
              <a:buFont typeface="Arial" pitchFamily="34" charset="0"/>
              <a:buNone/>
            </a:pPr>
            <a:r>
              <a:rPr lang="es-ES" sz="2200" b="1" smtClean="0"/>
              <a:t>   		Excepción: Cuando el empleador puede demostrar que no es viable o que crea un peligro mayor el utilizar estos sistemas, el empleador deberá desarrollar e implementar un plan de protección de caídas que cumpla los requisitos del párrafo (k) de 1926.502.</a:t>
            </a:r>
            <a:endParaRPr lang="en-US" sz="2200" b="1" smtClean="0"/>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5" name="Slide Number Placeholder 4"/>
          <p:cNvSpPr>
            <a:spLocks noGrp="1"/>
          </p:cNvSpPr>
          <p:nvPr>
            <p:ph type="sldNum" sz="quarter" idx="11"/>
          </p:nvPr>
        </p:nvSpPr>
        <p:spPr/>
        <p:txBody>
          <a:bodyPr/>
          <a:lstStyle/>
          <a:p>
            <a:pPr>
              <a:defRPr/>
            </a:pPr>
            <a:fld id="{DC362B1C-F976-4B19-BF62-A9FF9BFA5B85}" type="slidenum">
              <a:rPr lang="en-US"/>
              <a:pPr>
                <a:defRPr/>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57200" y="1538288"/>
            <a:ext cx="8001000" cy="3871912"/>
          </a:xfrm>
          <a:noFill/>
        </p:spPr>
        <p:txBody>
          <a:bodyPr/>
          <a:lstStyle/>
          <a:p>
            <a:pPr marL="457200" indent="-457200" algn="just" eaLnBrk="1" hangingPunct="1">
              <a:lnSpc>
                <a:spcPct val="90000"/>
              </a:lnSpc>
            </a:pPr>
            <a:r>
              <a:rPr lang="es-MX" sz="2800" smtClean="0"/>
              <a:t>Para ser clasificado como construcción de viviendas, deben cumplirse dos elementos: </a:t>
            </a:r>
          </a:p>
          <a:p>
            <a:pPr marL="838200" lvl="1" indent="-381000" algn="just" eaLnBrk="1" hangingPunct="1">
              <a:lnSpc>
                <a:spcPct val="90000"/>
              </a:lnSpc>
            </a:pPr>
            <a:r>
              <a:rPr lang="es-MX" smtClean="0"/>
              <a:t>Debe ser el destino final de la estructura estar construida como una casa</a:t>
            </a:r>
          </a:p>
          <a:p>
            <a:pPr marL="838200" lvl="1" indent="-381000" algn="just" eaLnBrk="1" hangingPunct="1">
              <a:spcBef>
                <a:spcPct val="0"/>
              </a:spcBef>
            </a:pPr>
            <a:r>
              <a:rPr lang="es-MX" smtClean="0"/>
              <a:t>La estructura se debe construir utilizando métodos y materiales de construcción tradicionales con marco de madera.</a:t>
            </a:r>
          </a:p>
          <a:p>
            <a:pPr marL="838200" lvl="1" indent="-381000" algn="just" eaLnBrk="1" hangingPunct="1">
              <a:spcBef>
                <a:spcPct val="0"/>
              </a:spcBef>
            </a:pPr>
            <a:r>
              <a:rPr lang="es-MX" smtClean="0"/>
              <a:t>El uso limitado de vigas de acero para soporte de el marco de madera no descalifica a una estructura de ser considerada como una vivienda.</a:t>
            </a:r>
          </a:p>
        </p:txBody>
      </p:sp>
      <p:sp>
        <p:nvSpPr>
          <p:cNvPr id="118787" name="Rectangle 3"/>
          <p:cNvSpPr>
            <a:spLocks noChangeArrowheads="1"/>
          </p:cNvSpPr>
          <p:nvPr/>
        </p:nvSpPr>
        <p:spPr bwMode="auto">
          <a:xfrm>
            <a:off x="228600" y="22860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MX" sz="4000" b="1">
                <a:latin typeface="Calibri" pitchFamily="34" charset="0"/>
              </a:rPr>
              <a:t>Definición de Construcción Residencial</a:t>
            </a:r>
          </a:p>
        </p:txBody>
      </p:sp>
      <p:sp>
        <p:nvSpPr>
          <p:cNvPr id="4" name="Slide Number Placeholder 3"/>
          <p:cNvSpPr>
            <a:spLocks noGrp="1"/>
          </p:cNvSpPr>
          <p:nvPr>
            <p:ph type="sldNum" sz="quarter" idx="11"/>
          </p:nvPr>
        </p:nvSpPr>
        <p:spPr/>
        <p:txBody>
          <a:bodyPr/>
          <a:lstStyle/>
          <a:p>
            <a:pPr>
              <a:defRPr/>
            </a:pPr>
            <a:fld id="{E1CA00B4-AB5F-4903-AE96-DFE354BF5A21}" type="slidenum">
              <a:rPr lang="en-US"/>
              <a:pPr>
                <a:defRPr/>
              </a:pPr>
              <a:t>114</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6535738" y="6248400"/>
            <a:ext cx="1897062" cy="457200"/>
          </a:xfrm>
        </p:spPr>
        <p:txBody>
          <a:bodyPr/>
          <a:lstStyle/>
          <a:p>
            <a:pPr>
              <a:defRPr/>
            </a:pPr>
            <a:fld id="{B58253E6-14F0-4304-BBF8-39EFE14099DF}" type="slidenum">
              <a:rPr lang="en-US">
                <a:latin typeface="+mj-lt"/>
              </a:rPr>
              <a:pPr>
                <a:defRPr/>
              </a:pPr>
              <a:t>115</a:t>
            </a:fld>
            <a:endParaRPr lang="en-US">
              <a:latin typeface="+mj-lt"/>
            </a:endParaRPr>
          </a:p>
        </p:txBody>
      </p:sp>
      <p:sp>
        <p:nvSpPr>
          <p:cNvPr id="7" name="Footer Placeholder 7"/>
          <p:cNvSpPr txBox="1">
            <a:spLocks/>
          </p:cNvSpPr>
          <p:nvPr/>
        </p:nvSpPr>
        <p:spPr>
          <a:xfrm>
            <a:off x="1828800" y="6477000"/>
            <a:ext cx="5867400" cy="609600"/>
          </a:xfrm>
          <a:prstGeom prst="rect">
            <a:avLst/>
          </a:prstGeom>
        </p:spPr>
        <p:txBody>
          <a:bodyPr anchor="ctr"/>
          <a:lstStyle/>
          <a:p>
            <a:pPr algn="ctr" fontAlgn="auto">
              <a:spcBef>
                <a:spcPts val="0"/>
              </a:spcBef>
              <a:spcAft>
                <a:spcPts val="0"/>
              </a:spcAft>
              <a:defRPr/>
            </a:pPr>
            <a:r>
              <a:rPr lang="en-US" sz="900">
                <a:solidFill>
                  <a:schemeClr val="tx1">
                    <a:tint val="75000"/>
                  </a:schemeClr>
                </a:solidFill>
                <a:latin typeface="+mn-lt"/>
                <a:cs typeface="+mn-cs"/>
              </a:rPr>
              <a:t>Hispanic Contractors Association de San Antonio Fall Protection in the Construction Industry</a:t>
            </a:r>
            <a:endParaRPr lang="en-US" sz="900" dirty="0">
              <a:solidFill>
                <a:schemeClr val="tx1">
                  <a:tint val="75000"/>
                </a:schemeClr>
              </a:solidFill>
              <a:latin typeface="+mn-lt"/>
              <a:cs typeface="+mn-cs"/>
            </a:endParaRPr>
          </a:p>
        </p:txBody>
      </p:sp>
      <p:sp>
        <p:nvSpPr>
          <p:cNvPr id="8" name="Slide Number Placeholder 9"/>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D5B1A016-44D3-40AE-AD8F-FEEB3E495111}" type="slidenum">
              <a:rPr lang="en-US" sz="1200">
                <a:solidFill>
                  <a:schemeClr val="tx1">
                    <a:tint val="75000"/>
                  </a:schemeClr>
                </a:solidFill>
                <a:latin typeface="+mn-lt"/>
                <a:cs typeface="+mn-cs"/>
              </a:rPr>
              <a:pPr algn="r" fontAlgn="auto">
                <a:spcBef>
                  <a:spcPts val="0"/>
                </a:spcBef>
                <a:spcAft>
                  <a:spcPts val="0"/>
                </a:spcAft>
                <a:defRPr/>
              </a:pPr>
              <a:t>115</a:t>
            </a:fld>
            <a:endParaRPr lang="en-US" sz="1200" dirty="0">
              <a:solidFill>
                <a:schemeClr val="tx1">
                  <a:tint val="75000"/>
                </a:schemeClr>
              </a:solidFill>
              <a:latin typeface="+mn-lt"/>
              <a:cs typeface="+mn-cs"/>
            </a:endParaRPr>
          </a:p>
        </p:txBody>
      </p:sp>
      <p:sp>
        <p:nvSpPr>
          <p:cNvPr id="12" name="Rectangle 2"/>
          <p:cNvSpPr>
            <a:spLocks noGrp="1" noChangeArrowheads="1"/>
          </p:cNvSpPr>
          <p:nvPr>
            <p:ph type="title"/>
          </p:nvPr>
        </p:nvSpPr>
        <p:spPr>
          <a:xfrm>
            <a:off x="685800" y="152400"/>
            <a:ext cx="7772400" cy="1143000"/>
          </a:xfrm>
        </p:spPr>
        <p:txBody>
          <a:bodyPr rtlCol="0">
            <a:normAutofit fontScale="90000"/>
          </a:bodyPr>
          <a:lstStyle/>
          <a:p>
            <a:pPr eaLnBrk="1" fontAlgn="auto" hangingPunct="1">
              <a:spcAft>
                <a:spcPts val="0"/>
              </a:spcAft>
              <a:defRPr/>
            </a:pPr>
            <a:r>
              <a:rPr lang="es-MX" sz="4900" b="1" dirty="0" smtClean="0">
                <a:cs typeface="Times New Roman" pitchFamily="18" charset="0"/>
              </a:rPr>
              <a:t>Protección de Caída de Techos </a:t>
            </a:r>
            <a:r>
              <a:rPr lang="en-US" sz="4900" b="1" dirty="0" smtClean="0">
                <a:cs typeface="Times New Roman" pitchFamily="18" charset="0"/>
              </a:rPr>
              <a:t/>
            </a:r>
            <a:br>
              <a:rPr lang="en-US" sz="4900" b="1" dirty="0" smtClean="0">
                <a:cs typeface="Times New Roman" pitchFamily="18" charset="0"/>
              </a:rPr>
            </a:br>
            <a:endParaRPr lang="en-US" dirty="0">
              <a:cs typeface="Times New Roman" pitchFamily="18" charset="0"/>
            </a:endParaRPr>
          </a:p>
        </p:txBody>
      </p:sp>
      <p:sp>
        <p:nvSpPr>
          <p:cNvPr id="13" name="Rectangle 3"/>
          <p:cNvSpPr>
            <a:spLocks noGrp="1" noChangeArrowheads="1"/>
          </p:cNvSpPr>
          <p:nvPr>
            <p:ph type="body" sz="half" idx="1"/>
          </p:nvPr>
        </p:nvSpPr>
        <p:spPr>
          <a:xfrm>
            <a:off x="381000" y="1295400"/>
            <a:ext cx="8458200" cy="5334000"/>
          </a:xfrm>
        </p:spPr>
        <p:txBody>
          <a:bodyPr rtlCol="0">
            <a:normAutofit fontScale="92500" lnSpcReduction="20000"/>
          </a:bodyPr>
          <a:lstStyle/>
          <a:p>
            <a:pPr eaLnBrk="1" fontAlgn="auto" hangingPunct="1">
              <a:spcBef>
                <a:spcPts val="500"/>
              </a:spcBef>
              <a:spcAft>
                <a:spcPts val="500"/>
              </a:spcAft>
              <a:buFont typeface="Symbol" pitchFamily="18" charset="2"/>
              <a:buChar char="·"/>
              <a:defRPr/>
            </a:pPr>
            <a:r>
              <a:rPr lang="es-MX" sz="3600" b="1" dirty="0" smtClean="0">
                <a:latin typeface="+mj-lt"/>
                <a:cs typeface="Times New Roman" pitchFamily="18" charset="0"/>
              </a:rPr>
              <a:t>Techos de inclinación baja:</a:t>
            </a:r>
            <a:r>
              <a:rPr lang="es-MX" sz="3600" dirty="0" smtClean="0">
                <a:latin typeface="+mj-lt"/>
                <a:cs typeface="Times New Roman" pitchFamily="18" charset="0"/>
              </a:rPr>
              <a:t> </a:t>
            </a:r>
          </a:p>
          <a:p>
            <a:pPr lvl="1" eaLnBrk="1" fontAlgn="auto" hangingPunct="1">
              <a:spcBef>
                <a:spcPts val="500"/>
              </a:spcBef>
              <a:spcAft>
                <a:spcPts val="500"/>
              </a:spcAft>
              <a:buFont typeface="Arial" pitchFamily="34" charset="0"/>
              <a:buNone/>
              <a:defRPr/>
            </a:pPr>
            <a:r>
              <a:rPr lang="es-MX" b="1" dirty="0" smtClean="0"/>
              <a:t>“Un techo con una inclinación igual o menor de 4 a 12 ft. (vertical a horizontal).”</a:t>
            </a:r>
          </a:p>
          <a:p>
            <a:pPr lvl="1" eaLnBrk="1" fontAlgn="auto" hangingPunct="1">
              <a:spcBef>
                <a:spcPts val="500"/>
              </a:spcBef>
              <a:spcAft>
                <a:spcPts val="500"/>
              </a:spcAft>
              <a:buFont typeface="Arial" pitchFamily="34" charset="0"/>
              <a:buNone/>
              <a:defRPr/>
            </a:pPr>
            <a:r>
              <a:rPr lang="es-MX" b="1" dirty="0" smtClean="0"/>
              <a:t> Usar métodos convencionales de protección:</a:t>
            </a:r>
          </a:p>
          <a:p>
            <a:pPr lvl="1" eaLnBrk="1" fontAlgn="auto" hangingPunct="1">
              <a:spcBef>
                <a:spcPts val="500"/>
              </a:spcBef>
              <a:spcAft>
                <a:spcPts val="500"/>
              </a:spcAft>
              <a:buFont typeface="Wingdings" pitchFamily="2" charset="2"/>
              <a:buChar char="Ø"/>
              <a:defRPr/>
            </a:pPr>
            <a:r>
              <a:rPr lang="es-MX" dirty="0" smtClean="0"/>
              <a:t>Barandas</a:t>
            </a:r>
          </a:p>
          <a:p>
            <a:pPr lvl="1" eaLnBrk="1" fontAlgn="auto" hangingPunct="1">
              <a:spcBef>
                <a:spcPts val="500"/>
              </a:spcBef>
              <a:spcAft>
                <a:spcPts val="500"/>
              </a:spcAft>
              <a:buFont typeface="Wingdings" pitchFamily="2" charset="2"/>
              <a:buChar char="Ø"/>
              <a:defRPr/>
            </a:pPr>
            <a:r>
              <a:rPr lang="es-MX" dirty="0" smtClean="0"/>
              <a:t>Sistema Personal De Protección de </a:t>
            </a:r>
          </a:p>
          <a:p>
            <a:pPr lvl="1" eaLnBrk="1" fontAlgn="auto" hangingPunct="1">
              <a:spcBef>
                <a:spcPts val="500"/>
              </a:spcBef>
              <a:spcAft>
                <a:spcPts val="500"/>
              </a:spcAft>
              <a:buFont typeface="Arial" pitchFamily="34" charset="0"/>
              <a:buNone/>
              <a:defRPr/>
            </a:pPr>
            <a:r>
              <a:rPr lang="es-MX" dirty="0" smtClean="0"/>
              <a:t>	Caídas</a:t>
            </a:r>
          </a:p>
          <a:p>
            <a:pPr lvl="1" eaLnBrk="1" fontAlgn="auto" hangingPunct="1">
              <a:spcBef>
                <a:spcPts val="500"/>
              </a:spcBef>
              <a:spcAft>
                <a:spcPts val="500"/>
              </a:spcAft>
              <a:buFont typeface="Wingdings" pitchFamily="2" charset="2"/>
              <a:buChar char="Ø"/>
              <a:defRPr/>
            </a:pPr>
            <a:r>
              <a:rPr lang="es-MX" dirty="0" smtClean="0"/>
              <a:t>Redes/Malla de Seguridad					</a:t>
            </a:r>
            <a:br>
              <a:rPr lang="es-MX" dirty="0" smtClean="0"/>
            </a:br>
            <a:endParaRPr lang="es-MX" dirty="0" smtClean="0">
              <a:latin typeface="+mj-lt"/>
              <a:cs typeface="Times New Roman" pitchFamily="18" charset="0"/>
            </a:endParaRPr>
          </a:p>
          <a:p>
            <a:pPr eaLnBrk="1" fontAlgn="auto" hangingPunct="1">
              <a:spcBef>
                <a:spcPts val="500"/>
              </a:spcBef>
              <a:spcAft>
                <a:spcPts val="500"/>
              </a:spcAft>
              <a:buFont typeface="Symbol" pitchFamily="18" charset="2"/>
              <a:buChar char="·"/>
              <a:defRPr/>
            </a:pPr>
            <a:r>
              <a:rPr lang="es-MX" sz="2800" b="1" dirty="0" smtClean="0">
                <a:latin typeface="+mj-lt"/>
                <a:cs typeface="Times New Roman" pitchFamily="18" charset="0"/>
              </a:rPr>
              <a:t>“En Techos de 50 ft. o menos de ancho: </a:t>
            </a:r>
            <a:r>
              <a:rPr lang="es-MX" sz="2800" dirty="0" smtClean="0">
                <a:latin typeface="+mj-lt"/>
                <a:cs typeface="Times New Roman" pitchFamily="18" charset="0"/>
              </a:rPr>
              <a:t>el uso de solamente un sistema de monitoreo [sin una línea de aviso] es permitido.” 1926.501(b)(10)</a:t>
            </a:r>
          </a:p>
          <a:p>
            <a:pPr eaLnBrk="1" fontAlgn="auto" hangingPunct="1">
              <a:spcBef>
                <a:spcPts val="500"/>
              </a:spcBef>
              <a:spcAft>
                <a:spcPts val="500"/>
              </a:spcAft>
              <a:buFont typeface="Arial" pitchFamily="34" charset="0"/>
              <a:buNone/>
              <a:defRPr/>
            </a:pPr>
            <a:endParaRPr lang="en-US" sz="2800" dirty="0" smtClean="0">
              <a:latin typeface="+mj-lt"/>
              <a:cs typeface="Times New Roman" pitchFamily="18" charset="0"/>
            </a:endParaRPr>
          </a:p>
          <a:p>
            <a:pPr eaLnBrk="1" fontAlgn="auto" hangingPunct="1">
              <a:spcBef>
                <a:spcPts val="500"/>
              </a:spcBef>
              <a:spcAft>
                <a:spcPts val="500"/>
              </a:spcAft>
              <a:buFont typeface="Symbol" pitchFamily="18" charset="2"/>
              <a:buChar char="·"/>
              <a:defRPr/>
            </a:pPr>
            <a:endParaRPr lang="en-US" sz="2800" dirty="0">
              <a:latin typeface="+mj-lt"/>
              <a:cs typeface="Times New Roman" pitchFamily="18" charset="0"/>
            </a:endParaRPr>
          </a:p>
        </p:txBody>
      </p:sp>
      <p:sp>
        <p:nvSpPr>
          <p:cNvPr id="14" name="Right Triangle 13"/>
          <p:cNvSpPr/>
          <p:nvPr/>
        </p:nvSpPr>
        <p:spPr>
          <a:xfrm>
            <a:off x="6096000" y="3700463"/>
            <a:ext cx="2895600" cy="838200"/>
          </a:xfrm>
          <a:prstGeom prst="rtTriangle">
            <a:avLst/>
          </a:prstGeom>
          <a:blipFill>
            <a:blip r:embed="rId3" cstate="print">
              <a:extLst>
                <a:ext uri="{28A0092B-C50C-407E-A947-70E740481C1C}">
                  <a14:useLocalDpi xmlns:a14="http://schemas.microsoft.com/office/drawing/2010/main" val="0"/>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816" name="TextBox 14"/>
          <p:cNvSpPr txBox="1">
            <a:spLocks noChangeArrowheads="1"/>
          </p:cNvSpPr>
          <p:nvPr/>
        </p:nvSpPr>
        <p:spPr bwMode="auto">
          <a:xfrm>
            <a:off x="6096000" y="4233863"/>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solidFill>
                  <a:schemeClr val="bg1"/>
                </a:solidFill>
              </a:rPr>
              <a:t>4 Ft.</a:t>
            </a:r>
          </a:p>
        </p:txBody>
      </p:sp>
      <p:cxnSp>
        <p:nvCxnSpPr>
          <p:cNvPr id="16" name="Straight Arrow Connector 15"/>
          <p:cNvCxnSpPr/>
          <p:nvPr/>
        </p:nvCxnSpPr>
        <p:spPr>
          <a:xfrm>
            <a:off x="6172200" y="3776663"/>
            <a:ext cx="0" cy="457200"/>
          </a:xfrm>
          <a:prstGeom prst="straightConnector1">
            <a:avLst/>
          </a:prstGeom>
          <a:ln w="127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9818" name="TextBox 16"/>
          <p:cNvSpPr txBox="1">
            <a:spLocks noChangeArrowheads="1"/>
          </p:cNvSpPr>
          <p:nvPr/>
        </p:nvSpPr>
        <p:spPr bwMode="auto">
          <a:xfrm>
            <a:off x="7315200" y="3581400"/>
            <a:ext cx="76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t>12 Ft.</a:t>
            </a:r>
          </a:p>
        </p:txBody>
      </p:sp>
      <p:sp>
        <p:nvSpPr>
          <p:cNvPr id="18" name="Rectangle 17"/>
          <p:cNvSpPr/>
          <p:nvPr/>
        </p:nvSpPr>
        <p:spPr>
          <a:xfrm>
            <a:off x="6019800" y="5791200"/>
            <a:ext cx="2895600" cy="838200"/>
          </a:xfrm>
          <a:prstGeom prst="rect">
            <a:avLst/>
          </a:prstGeom>
          <a:blipFill>
            <a:blip r:embed="rId3" cstate="print">
              <a:extLst>
                <a:ext uri="{28A0092B-C50C-407E-A947-70E740481C1C}">
                  <a14:useLocalDpi xmlns:a14="http://schemas.microsoft.com/office/drawing/2010/main" val="0"/>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820" name="TextBox 18"/>
          <p:cNvSpPr txBox="1">
            <a:spLocks noChangeArrowheads="1"/>
          </p:cNvSpPr>
          <p:nvPr/>
        </p:nvSpPr>
        <p:spPr bwMode="auto">
          <a:xfrm>
            <a:off x="6172200" y="60960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solidFill>
                  <a:schemeClr val="bg1"/>
                </a:solidFill>
              </a:rPr>
              <a:t>&gt;50 Ft.</a:t>
            </a:r>
          </a:p>
        </p:txBody>
      </p:sp>
      <p:cxnSp>
        <p:nvCxnSpPr>
          <p:cNvPr id="20" name="Straight Arrow Connector 19"/>
          <p:cNvCxnSpPr/>
          <p:nvPr/>
        </p:nvCxnSpPr>
        <p:spPr>
          <a:xfrm>
            <a:off x="7391400" y="5867400"/>
            <a:ext cx="0" cy="685800"/>
          </a:xfrm>
          <a:prstGeom prst="straightConnector1">
            <a:avLst/>
          </a:prstGeom>
          <a:ln w="127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172200" y="3581400"/>
            <a:ext cx="2590800" cy="762000"/>
          </a:xfrm>
          <a:prstGeom prst="straightConnector1">
            <a:avLst/>
          </a:prstGeom>
          <a:ln w="127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0"/>
            <a:ext cx="8229600" cy="1143000"/>
          </a:xfrm>
        </p:spPr>
        <p:txBody>
          <a:bodyPr/>
          <a:lstStyle/>
          <a:p>
            <a:r>
              <a:rPr lang="es-ES" b="1" smtClean="0"/>
              <a:t>Determinar el Ancho de un Techo</a:t>
            </a:r>
          </a:p>
        </p:txBody>
      </p:sp>
      <p:sp>
        <p:nvSpPr>
          <p:cNvPr id="3" name="Footer Placeholder 2"/>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4" name="Slide Number Placeholder 3"/>
          <p:cNvSpPr>
            <a:spLocks noGrp="1"/>
          </p:cNvSpPr>
          <p:nvPr>
            <p:ph type="sldNum" sz="quarter" idx="11"/>
          </p:nvPr>
        </p:nvSpPr>
        <p:spPr/>
        <p:txBody>
          <a:bodyPr/>
          <a:lstStyle/>
          <a:p>
            <a:pPr>
              <a:defRPr/>
            </a:pPr>
            <a:fld id="{14988B8F-8C75-4E81-815A-31016DC310B1}" type="slidenum">
              <a:rPr lang="en-US"/>
              <a:pPr>
                <a:defRPr/>
              </a:pPr>
              <a:t>116</a:t>
            </a:fld>
            <a:endParaRPr lang="en-US"/>
          </a:p>
        </p:txBody>
      </p:sp>
      <p:sp>
        <p:nvSpPr>
          <p:cNvPr id="6" name="TextBox 5"/>
          <p:cNvSpPr txBox="1"/>
          <p:nvPr/>
        </p:nvSpPr>
        <p:spPr>
          <a:xfrm>
            <a:off x="457200" y="1371600"/>
            <a:ext cx="8001000" cy="1538288"/>
          </a:xfrm>
          <a:prstGeom prst="rect">
            <a:avLst/>
          </a:prstGeom>
          <a:noFill/>
        </p:spPr>
        <p:txBody>
          <a:bodyPr>
            <a:spAutoFit/>
          </a:bodyPr>
          <a:lstStyle/>
          <a:p>
            <a:pPr>
              <a:buFont typeface="Arial" pitchFamily="34" charset="0"/>
              <a:buChar char="•"/>
              <a:defRPr/>
            </a:pPr>
            <a:r>
              <a:rPr lang="en-US" sz="3300" dirty="0">
                <a:latin typeface="+mn-lt"/>
              </a:rPr>
              <a:t> </a:t>
            </a:r>
            <a:r>
              <a:rPr lang="es-ES" sz="3300" dirty="0">
                <a:latin typeface="+mn-lt"/>
              </a:rPr>
              <a:t>1926 Sub-parte M, Apéndice A: Como determinar el ancho de un techo </a:t>
            </a:r>
            <a:r>
              <a:rPr lang="es-ES" sz="2800" dirty="0">
                <a:latin typeface="+mn-lt"/>
              </a:rPr>
              <a:t>(Guía de cumplimiento voluntario, no es mandatorio)</a:t>
            </a:r>
            <a:endParaRPr lang="es-ES" sz="3300" dirty="0">
              <a:latin typeface="+mn-lt"/>
            </a:endParaRPr>
          </a:p>
        </p:txBody>
      </p:sp>
      <p:pic>
        <p:nvPicPr>
          <p:cNvPr id="311298" name="Picture 2" descr="http://www.osha.gov/OshStd_gif/26mfb.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1" y="3524045"/>
            <a:ext cx="2667000" cy="2190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1300" name="Picture 4" descr="http://www.osha.gov/OshStd_gif/26mff.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05600" y="3505200"/>
            <a:ext cx="1963694" cy="2321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1302" name="Picture 6" descr="http://www.osha.gov/OshStd_gif/26mfd.gi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58650" y="3226137"/>
            <a:ext cx="1932550" cy="2869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4" name="Slide Number Placeholder 3"/>
          <p:cNvSpPr>
            <a:spLocks noGrp="1"/>
          </p:cNvSpPr>
          <p:nvPr>
            <p:ph type="sldNum" sz="quarter" idx="11"/>
          </p:nvPr>
        </p:nvSpPr>
        <p:spPr/>
        <p:txBody>
          <a:bodyPr/>
          <a:lstStyle/>
          <a:p>
            <a:pPr>
              <a:defRPr/>
            </a:pPr>
            <a:fld id="{6AE21A2F-2732-4FFF-9EF1-494591A26AB9}" type="slidenum">
              <a:rPr lang="en-US"/>
              <a:pPr>
                <a:defRPr/>
              </a:pPr>
              <a:t>117</a:t>
            </a:fld>
            <a:endParaRPr lang="en-US"/>
          </a:p>
        </p:txBody>
      </p:sp>
      <p:sp>
        <p:nvSpPr>
          <p:cNvPr id="5" name="Rectangle 2"/>
          <p:cNvSpPr>
            <a:spLocks noGrp="1" noChangeArrowheads="1"/>
          </p:cNvSpPr>
          <p:nvPr>
            <p:ph type="title"/>
          </p:nvPr>
        </p:nvSpPr>
        <p:spPr>
          <a:xfrm>
            <a:off x="533400" y="228600"/>
            <a:ext cx="7772400" cy="1143000"/>
          </a:xfrm>
        </p:spPr>
        <p:txBody>
          <a:bodyPr rtlCol="0">
            <a:normAutofit fontScale="90000"/>
          </a:bodyPr>
          <a:lstStyle/>
          <a:p>
            <a:pPr eaLnBrk="1" fontAlgn="auto" hangingPunct="1">
              <a:spcAft>
                <a:spcPts val="0"/>
              </a:spcAft>
              <a:defRPr/>
            </a:pPr>
            <a:r>
              <a:rPr lang="es-MX" sz="4900" b="1" dirty="0" smtClean="0">
                <a:cs typeface="Times New Roman" pitchFamily="18" charset="0"/>
              </a:rPr>
              <a:t>Protección de Caída de Techos </a:t>
            </a:r>
            <a:r>
              <a:rPr lang="en-US" sz="4900" b="1" dirty="0">
                <a:cs typeface="Times New Roman" pitchFamily="18" charset="0"/>
              </a:rPr>
              <a:t/>
            </a:r>
            <a:br>
              <a:rPr lang="en-US" sz="4900" b="1" dirty="0">
                <a:cs typeface="Times New Roman" pitchFamily="18" charset="0"/>
              </a:rPr>
            </a:br>
            <a:endParaRPr lang="en-US" dirty="0">
              <a:cs typeface="Times New Roman" pitchFamily="18" charset="0"/>
            </a:endParaRPr>
          </a:p>
        </p:txBody>
      </p:sp>
      <p:sp>
        <p:nvSpPr>
          <p:cNvPr id="7" name="Rectangle 3"/>
          <p:cNvSpPr txBox="1">
            <a:spLocks noChangeArrowheads="1"/>
          </p:cNvSpPr>
          <p:nvPr/>
        </p:nvSpPr>
        <p:spPr>
          <a:xfrm>
            <a:off x="381000" y="1143000"/>
            <a:ext cx="8458200" cy="5334000"/>
          </a:xfrm>
          <a:prstGeom prst="rect">
            <a:avLst/>
          </a:prstGeom>
        </p:spPr>
        <p:txBody>
          <a:bodyPr>
            <a:normAutofit lnSpcReduction="10000"/>
          </a:bodyPr>
          <a:lstStyle/>
          <a:p>
            <a:pPr marL="342900" indent="-342900" fontAlgn="auto">
              <a:spcBef>
                <a:spcPts val="500"/>
              </a:spcBef>
              <a:spcAft>
                <a:spcPts val="500"/>
              </a:spcAft>
              <a:buFont typeface="Symbol" pitchFamily="18" charset="2"/>
              <a:buChar char="·"/>
              <a:defRPr/>
            </a:pPr>
            <a:r>
              <a:rPr lang="es-ES" sz="3300" b="1" dirty="0">
                <a:latin typeface="+mj-lt"/>
                <a:cs typeface="Times New Roman" pitchFamily="18" charset="0"/>
              </a:rPr>
              <a:t>Techos de inclinación alta</a:t>
            </a:r>
            <a:r>
              <a:rPr lang="en-US" sz="3600" b="1" dirty="0">
                <a:latin typeface="+mj-lt"/>
                <a:cs typeface="Times New Roman" pitchFamily="18" charset="0"/>
              </a:rPr>
              <a:t>:</a:t>
            </a:r>
            <a:r>
              <a:rPr lang="en-US" sz="3600" dirty="0">
                <a:latin typeface="+mj-lt"/>
                <a:cs typeface="Times New Roman" pitchFamily="18" charset="0"/>
              </a:rPr>
              <a:t> </a:t>
            </a:r>
          </a:p>
          <a:p>
            <a:pPr marL="742950" lvl="1" indent="-285750" fontAlgn="auto">
              <a:spcBef>
                <a:spcPts val="500"/>
              </a:spcBef>
              <a:spcAft>
                <a:spcPts val="500"/>
              </a:spcAft>
              <a:defRPr/>
            </a:pPr>
            <a:r>
              <a:rPr lang="en-US" sz="2600" b="1" dirty="0">
                <a:latin typeface="+mn-lt"/>
                <a:cs typeface="+mn-cs"/>
              </a:rPr>
              <a:t>“</a:t>
            </a:r>
            <a:r>
              <a:rPr lang="es-ES" sz="2600" b="1" dirty="0">
                <a:latin typeface="+mn-lt"/>
                <a:cs typeface="+mn-cs"/>
              </a:rPr>
              <a:t>Un techo con una pendiente superior a 4 en 12 (vertical a horizontal</a:t>
            </a:r>
            <a:r>
              <a:rPr lang="en-US" sz="2600" b="1" dirty="0">
                <a:latin typeface="+mn-lt"/>
                <a:cs typeface="+mn-cs"/>
              </a:rPr>
              <a:t>)”</a:t>
            </a:r>
          </a:p>
          <a:p>
            <a:pPr marL="742950" lvl="1" indent="-285750" fontAlgn="auto">
              <a:spcBef>
                <a:spcPts val="500"/>
              </a:spcBef>
              <a:spcAft>
                <a:spcPts val="500"/>
              </a:spcAft>
              <a:defRPr/>
            </a:pPr>
            <a:endParaRPr lang="en-US" sz="2600" b="1" dirty="0">
              <a:latin typeface="+mn-lt"/>
              <a:cs typeface="+mn-cs"/>
            </a:endParaRPr>
          </a:p>
          <a:p>
            <a:pPr marL="742950" lvl="1" indent="-285750" fontAlgn="auto">
              <a:spcBef>
                <a:spcPts val="500"/>
              </a:spcBef>
              <a:spcAft>
                <a:spcPts val="500"/>
              </a:spcAft>
              <a:defRPr/>
            </a:pPr>
            <a:endParaRPr lang="en-US" sz="2600" b="1" dirty="0">
              <a:latin typeface="+mn-lt"/>
              <a:cs typeface="+mn-cs"/>
            </a:endParaRPr>
          </a:p>
          <a:p>
            <a:pPr marL="742950" lvl="1" indent="-285750" fontAlgn="auto">
              <a:spcBef>
                <a:spcPts val="500"/>
              </a:spcBef>
              <a:spcAft>
                <a:spcPts val="500"/>
              </a:spcAft>
              <a:defRPr/>
            </a:pPr>
            <a:r>
              <a:rPr lang="en-US" sz="2600" b="1" dirty="0">
                <a:latin typeface="+mn-lt"/>
                <a:cs typeface="+mn-cs"/>
              </a:rPr>
              <a:t>“</a:t>
            </a:r>
            <a:r>
              <a:rPr lang="es-ES" sz="2600" b="1" dirty="0">
                <a:latin typeface="+mn-lt"/>
                <a:cs typeface="+mn-cs"/>
              </a:rPr>
              <a:t>Cada empleado en un techo de inclinación alta con lados desprotegidos y bordes a 6 pies (1,8 m) o más por encima de los niveles inferiores deberá estar protegido de caídas usando sistemas de barandas con barandas de pie, sistemas de red de seguridad o un sistema personal de detención de caída</a:t>
            </a:r>
            <a:r>
              <a:rPr lang="en-US" sz="2600" b="1" dirty="0">
                <a:latin typeface="+mn-lt"/>
                <a:cs typeface="+mn-cs"/>
              </a:rPr>
              <a:t>.” 1926.501(b)(11)</a:t>
            </a:r>
          </a:p>
          <a:p>
            <a:pPr marL="742950" lvl="1" indent="-285750" fontAlgn="auto">
              <a:spcBef>
                <a:spcPts val="500"/>
              </a:spcBef>
              <a:spcAft>
                <a:spcPts val="500"/>
              </a:spcAft>
              <a:defRPr/>
            </a:pPr>
            <a:endParaRPr lang="en-US" sz="2800" b="1" dirty="0">
              <a:latin typeface="+mn-lt"/>
              <a:cs typeface="+mn-cs"/>
            </a:endParaRPr>
          </a:p>
          <a:p>
            <a:pPr marL="342900" indent="-342900" fontAlgn="auto">
              <a:spcBef>
                <a:spcPts val="500"/>
              </a:spcBef>
              <a:spcAft>
                <a:spcPts val="500"/>
              </a:spcAft>
              <a:buFont typeface="Symbol" pitchFamily="18" charset="2"/>
              <a:buChar char="·"/>
              <a:defRPr/>
            </a:pPr>
            <a:endParaRPr lang="en-US" sz="2800" dirty="0">
              <a:latin typeface="+mj-lt"/>
              <a:cs typeface="Times New Roman" pitchFamily="18" charset="0"/>
            </a:endParaRPr>
          </a:p>
        </p:txBody>
      </p:sp>
      <p:sp>
        <p:nvSpPr>
          <p:cNvPr id="18" name="Right Triangle 17"/>
          <p:cNvSpPr/>
          <p:nvPr/>
        </p:nvSpPr>
        <p:spPr>
          <a:xfrm>
            <a:off x="6096000" y="2709863"/>
            <a:ext cx="2895600" cy="838200"/>
          </a:xfrm>
          <a:prstGeom prst="rtTriangle">
            <a:avLst/>
          </a:prstGeom>
          <a:blipFill>
            <a:blip r:embed="rId3" cstate="print">
              <a:extLst>
                <a:ext uri="{28A0092B-C50C-407E-A947-70E740481C1C}">
                  <a14:useLocalDpi xmlns:a14="http://schemas.microsoft.com/office/drawing/2010/main" val="0"/>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863" name="TextBox 8"/>
          <p:cNvSpPr txBox="1">
            <a:spLocks noChangeArrowheads="1"/>
          </p:cNvSpPr>
          <p:nvPr/>
        </p:nvSpPr>
        <p:spPr bwMode="auto">
          <a:xfrm>
            <a:off x="6096000" y="3243263"/>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solidFill>
                  <a:schemeClr val="bg1"/>
                </a:solidFill>
              </a:rPr>
              <a:t>+4 Ft.</a:t>
            </a:r>
          </a:p>
        </p:txBody>
      </p:sp>
      <p:cxnSp>
        <p:nvCxnSpPr>
          <p:cNvPr id="20" name="Straight Arrow Connector 19"/>
          <p:cNvCxnSpPr/>
          <p:nvPr/>
        </p:nvCxnSpPr>
        <p:spPr>
          <a:xfrm>
            <a:off x="6172200" y="2438400"/>
            <a:ext cx="0" cy="838200"/>
          </a:xfrm>
          <a:prstGeom prst="straightConnector1">
            <a:avLst/>
          </a:prstGeom>
          <a:ln w="127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15000" y="2514600"/>
            <a:ext cx="3276600" cy="914400"/>
          </a:xfrm>
          <a:prstGeom prst="straightConnector1">
            <a:avLst/>
          </a:prstGeom>
          <a:ln w="127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1866" name="TextBox 17"/>
          <p:cNvSpPr txBox="1">
            <a:spLocks noChangeArrowheads="1"/>
          </p:cNvSpPr>
          <p:nvPr/>
        </p:nvSpPr>
        <p:spPr bwMode="auto">
          <a:xfrm>
            <a:off x="7315200" y="2676525"/>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a:t>+12 Ft.</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6535738" y="6248400"/>
            <a:ext cx="1897062" cy="457200"/>
          </a:xfrm>
        </p:spPr>
        <p:txBody>
          <a:bodyPr/>
          <a:lstStyle/>
          <a:p>
            <a:pPr>
              <a:defRPr/>
            </a:pPr>
            <a:fld id="{6A8B6A0E-6629-41A1-BC34-886648515F6E}" type="slidenum">
              <a:rPr lang="en-US"/>
              <a:pPr>
                <a:defRPr/>
              </a:pPr>
              <a:t>118</a:t>
            </a:fld>
            <a:endParaRPr lang="en-US"/>
          </a:p>
        </p:txBody>
      </p:sp>
      <p:sp>
        <p:nvSpPr>
          <p:cNvPr id="6" name="Rectangle 2"/>
          <p:cNvSpPr>
            <a:spLocks noGrp="1" noChangeArrowheads="1"/>
          </p:cNvSpPr>
          <p:nvPr>
            <p:ph type="title"/>
          </p:nvPr>
        </p:nvSpPr>
        <p:spPr>
          <a:xfrm>
            <a:off x="533400" y="304800"/>
            <a:ext cx="7772400" cy="1447800"/>
          </a:xfrm>
        </p:spPr>
        <p:txBody>
          <a:bodyPr rtlCol="0">
            <a:normAutofit fontScale="90000"/>
          </a:bodyPr>
          <a:lstStyle/>
          <a:p>
            <a:pPr eaLnBrk="1" fontAlgn="auto" hangingPunct="1">
              <a:spcAft>
                <a:spcPts val="0"/>
              </a:spcAft>
              <a:defRPr/>
            </a:pPr>
            <a:r>
              <a:rPr lang="es-MX" sz="4900" b="1" dirty="0" smtClean="0">
                <a:cs typeface="Times New Roman" pitchFamily="18" charset="0"/>
              </a:rPr>
              <a:t>Arreglos/mejoras a Techos Residenciales </a:t>
            </a:r>
            <a:r>
              <a:rPr lang="en-US" sz="4900" b="1" dirty="0">
                <a:cs typeface="Times New Roman" pitchFamily="18" charset="0"/>
              </a:rPr>
              <a:t/>
            </a:r>
            <a:br>
              <a:rPr lang="en-US" sz="4900" b="1" dirty="0">
                <a:cs typeface="Times New Roman" pitchFamily="18" charset="0"/>
              </a:rPr>
            </a:br>
            <a:endParaRPr lang="en-US" dirty="0">
              <a:cs typeface="Times New Roman" pitchFamily="18" charset="0"/>
            </a:endParaRPr>
          </a:p>
        </p:txBody>
      </p:sp>
      <p:pic>
        <p:nvPicPr>
          <p:cNvPr id="13517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2133600"/>
            <a:ext cx="3962400" cy="3379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517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45038" y="2133600"/>
            <a:ext cx="4017962"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pic>
        <p:nvPicPr>
          <p:cNvPr id="122887" name="Picture 7" descr="C:\Users\constantino\Downloads\MC900434799.PNG">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76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457200" y="0"/>
            <a:ext cx="8229600" cy="1524000"/>
          </a:xfrm>
        </p:spPr>
        <p:txBody>
          <a:bodyPr/>
          <a:lstStyle/>
          <a:p>
            <a:pPr eaLnBrk="1" hangingPunct="1"/>
            <a:r>
              <a:rPr lang="es-MX" smtClean="0"/>
              <a:t>Armaduras de Techo</a:t>
            </a:r>
            <a:br>
              <a:rPr lang="es-MX" smtClean="0"/>
            </a:br>
            <a:r>
              <a:rPr lang="es-MX" smtClean="0"/>
              <a:t>Manejo, Instalación y Amarre</a:t>
            </a:r>
          </a:p>
        </p:txBody>
      </p:sp>
      <p:sp>
        <p:nvSpPr>
          <p:cNvPr id="4" name="TextBox 3"/>
          <p:cNvSpPr txBox="1"/>
          <p:nvPr/>
        </p:nvSpPr>
        <p:spPr>
          <a:xfrm>
            <a:off x="228600" y="1981200"/>
            <a:ext cx="5410200" cy="4400550"/>
          </a:xfrm>
          <a:prstGeom prst="rect">
            <a:avLst/>
          </a:prstGeom>
          <a:noFill/>
        </p:spPr>
        <p:txBody>
          <a:bodyPr>
            <a:spAutoFit/>
          </a:bodyPr>
          <a:lstStyle/>
          <a:p>
            <a:pPr algn="just" fontAlgn="auto">
              <a:spcBef>
                <a:spcPts val="0"/>
              </a:spcBef>
              <a:spcAft>
                <a:spcPts val="0"/>
              </a:spcAft>
              <a:defRPr/>
            </a:pPr>
            <a:r>
              <a:rPr lang="es-MX" sz="2800" b="1" dirty="0">
                <a:solidFill>
                  <a:srgbClr val="FFFF00"/>
                </a:solidFill>
                <a:latin typeface="+mn-lt"/>
                <a:cs typeface="+mn-cs"/>
              </a:rPr>
              <a:t>El manejo de armaduras de techo puede ser muy peligroso porque:</a:t>
            </a:r>
          </a:p>
          <a:p>
            <a:pPr algn="just" fontAlgn="auto">
              <a:spcBef>
                <a:spcPts val="0"/>
              </a:spcBef>
              <a:spcAft>
                <a:spcPts val="0"/>
              </a:spcAft>
              <a:defRPr/>
            </a:pPr>
            <a:endParaRPr lang="es-MX" sz="2800" b="1" dirty="0">
              <a:solidFill>
                <a:srgbClr val="FFFF00"/>
              </a:solidFill>
              <a:latin typeface="+mn-lt"/>
              <a:cs typeface="+mn-cs"/>
            </a:endParaRPr>
          </a:p>
          <a:p>
            <a:pPr marL="514350" indent="-514350" algn="just" fontAlgn="auto">
              <a:spcBef>
                <a:spcPts val="0"/>
              </a:spcBef>
              <a:spcAft>
                <a:spcPts val="0"/>
              </a:spcAft>
              <a:buFont typeface="+mj-lt"/>
              <a:buAutoNum type="arabicPeriod"/>
              <a:defRPr/>
            </a:pPr>
            <a:r>
              <a:rPr lang="es-MX" sz="2800" b="1" dirty="0">
                <a:solidFill>
                  <a:srgbClr val="FFFF00"/>
                </a:solidFill>
                <a:latin typeface="+mn-lt"/>
                <a:cs typeface="+mn-cs"/>
              </a:rPr>
              <a:t>Construcción del armazón se produce por encima del suelo, niveles altos</a:t>
            </a:r>
          </a:p>
          <a:p>
            <a:pPr marL="514350" indent="-514350" algn="just" fontAlgn="auto">
              <a:spcBef>
                <a:spcPts val="0"/>
              </a:spcBef>
              <a:spcAft>
                <a:spcPts val="0"/>
              </a:spcAft>
              <a:buFont typeface="+mj-lt"/>
              <a:buAutoNum type="arabicPeriod"/>
              <a:defRPr/>
            </a:pPr>
            <a:r>
              <a:rPr lang="es-MX" sz="2800" b="1" dirty="0">
                <a:solidFill>
                  <a:srgbClr val="FFFF00"/>
                </a:solidFill>
                <a:latin typeface="+mn-lt"/>
                <a:cs typeface="+mn-cs"/>
              </a:rPr>
              <a:t>La armadura no es estable hasta que sea correctamente instalada y amarrada a la estructura.</a:t>
            </a:r>
          </a:p>
        </p:txBody>
      </p:sp>
      <p:pic>
        <p:nvPicPr>
          <p:cNvPr id="136196" name="Picture 2" descr="Figure 3 - Platform ladders can be set up inside a structure and used to install roof trus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133600"/>
            <a:ext cx="2976563"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1"/>
          </p:nvPr>
        </p:nvSpPr>
        <p:spPr/>
        <p:txBody>
          <a:bodyPr/>
          <a:lstStyle/>
          <a:p>
            <a:pPr>
              <a:defRPr/>
            </a:pPr>
            <a:fld id="{4A82BB32-5908-4354-ACE8-599F3C935B2C}" type="slidenum">
              <a:rPr lang="en-US"/>
              <a:pPr>
                <a:defRPr/>
              </a:pPr>
              <a:t>119</a:t>
            </a:fld>
            <a:endParaRPr lang="en-US"/>
          </a:p>
        </p:txBody>
      </p:sp>
      <p:sp>
        <p:nvSpPr>
          <p:cNvPr id="6" name="Footer Placeholder 5"/>
          <p:cNvSpPr>
            <a:spLocks noGrp="1"/>
          </p:cNvSpPr>
          <p:nvPr>
            <p:ph type="ftr" sz="quarter" idx="10"/>
          </p:nvPr>
        </p:nvSpPr>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228600" y="1647825"/>
            <a:ext cx="8763000" cy="1127125"/>
          </a:xfrm>
          <a:prstGeom prst="rect">
            <a:avLst/>
          </a:prstGeom>
          <a:noFill/>
          <a:ln w="9525">
            <a:noFill/>
            <a:miter lim="800000"/>
            <a:headEnd/>
            <a:tailEnd/>
          </a:ln>
        </p:spPr>
        <p:txBody>
          <a:bodyPr>
            <a:spAutoFit/>
          </a:bodyPr>
          <a:lstStyle/>
          <a:p>
            <a:pPr>
              <a:lnSpc>
                <a:spcPct val="80000"/>
              </a:lnSpc>
              <a:defRPr/>
            </a:pPr>
            <a:r>
              <a:rPr lang="es-MX" sz="2800" b="1" dirty="0">
                <a:latin typeface="+mn-lt"/>
                <a:cs typeface="Times New Roman" pitchFamily="18" charset="0"/>
              </a:rPr>
              <a:t>Niveles con lados expuestos y plataformas de 6 pies of mas de altura deben tener barandas que protejan de caídas.</a:t>
            </a:r>
            <a:endParaRPr lang="es-MX" sz="2800" b="1" dirty="0">
              <a:solidFill>
                <a:srgbClr val="FF0000"/>
              </a:solidFill>
              <a:latin typeface="+mn-lt"/>
              <a:cs typeface="Times New Roman" pitchFamily="18" charset="0"/>
            </a:endParaRPr>
          </a:p>
        </p:txBody>
      </p:sp>
      <p:pic>
        <p:nvPicPr>
          <p:cNvPr id="28676" name="Picture 5" descr="No fall prot-EE per concrete oper0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3025775"/>
            <a:ext cx="4191000" cy="3222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677" name="Picture 4" descr="stair way pans not filled"/>
          <p:cNvPicPr>
            <a:picLocks noChangeAspect="1" noChangeArrowheads="1"/>
          </p:cNvPicPr>
          <p:nvPr/>
        </p:nvPicPr>
        <p:blipFill>
          <a:blip r:embed="rId4" cstate="email">
            <a:lum bright="10000"/>
            <a:extLst>
              <a:ext uri="{28A0092B-C50C-407E-A947-70E740481C1C}">
                <a14:useLocalDpi xmlns:a14="http://schemas.microsoft.com/office/drawing/2010/main" val="0"/>
              </a:ext>
            </a:extLst>
          </a:blip>
          <a:srcRect/>
          <a:stretch>
            <a:fillRect/>
          </a:stretch>
        </p:blipFill>
        <p:spPr bwMode="auto">
          <a:xfrm>
            <a:off x="304800" y="3025775"/>
            <a:ext cx="426720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sp>
        <p:nvSpPr>
          <p:cNvPr id="15366"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15F11BF-A185-46AB-9915-6768B6B04276}" type="slidenum">
              <a:rPr lang="en-US" sz="1100"/>
              <a:pPr algn="r" eaLnBrk="1" hangingPunct="1"/>
              <a:t>12</a:t>
            </a:fld>
            <a:endParaRPr lang="en-US" sz="1100"/>
          </a:p>
        </p:txBody>
      </p:sp>
      <p:sp>
        <p:nvSpPr>
          <p:cNvPr id="8" name="Title 1"/>
          <p:cNvSpPr txBox="1">
            <a:spLocks/>
          </p:cNvSpPr>
          <p:nvPr/>
        </p:nvSpPr>
        <p:spPr>
          <a:xfrm>
            <a:off x="457200" y="-76200"/>
            <a:ext cx="8229600" cy="960438"/>
          </a:xfrm>
          <a:prstGeom prst="rect">
            <a:avLst/>
          </a:prstGeom>
        </p:spPr>
        <p:txBody>
          <a:bodyPr/>
          <a:lstStyle/>
          <a:p>
            <a:pPr algn="ctr">
              <a:defRPr/>
            </a:pPr>
            <a:r>
              <a:rPr lang="es-MX" sz="4400" dirty="0">
                <a:latin typeface="+mj-lt"/>
                <a:ea typeface="+mj-ea"/>
                <a:cs typeface="+mj-cs"/>
              </a:rPr>
              <a:t>Reconocer los Peligros Generales de Caídas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descr="C:\Users\constantino\Desktop\Training\Photo Library - Construction\Sub M- Fall Protection\Fall Protection 4 T0031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581400" y="685800"/>
            <a:ext cx="5410200" cy="1524000"/>
          </a:xfrm>
          <a:prstGeom prst="rect">
            <a:avLst/>
          </a:prstGeom>
        </p:spPr>
        <p:txBody>
          <a:bodyPr/>
          <a:lstStyle/>
          <a:p>
            <a:pPr algn="ctr">
              <a:defRPr/>
            </a:pPr>
            <a:r>
              <a:rPr lang="en-US" sz="4400" dirty="0">
                <a:latin typeface="+mj-lt"/>
                <a:ea typeface="+mj-ea"/>
                <a:cs typeface="+mj-cs"/>
              </a:rPr>
              <a:t>Roof Trusses</a:t>
            </a:r>
            <a:br>
              <a:rPr lang="en-US" sz="4400" dirty="0">
                <a:latin typeface="+mj-lt"/>
                <a:ea typeface="+mj-ea"/>
                <a:cs typeface="+mj-cs"/>
              </a:rPr>
            </a:br>
            <a:r>
              <a:rPr lang="en-US" sz="4400" dirty="0">
                <a:latin typeface="+mj-lt"/>
                <a:ea typeface="+mj-ea"/>
                <a:cs typeface="+mj-cs"/>
              </a:rPr>
              <a:t>Collapse </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3375025" cy="2762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3048000"/>
            <a:ext cx="3222625"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3733800"/>
            <a:ext cx="3260725"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46038"/>
            <a:ext cx="8229600" cy="884238"/>
          </a:xfrm>
        </p:spPr>
        <p:txBody>
          <a:bodyPr/>
          <a:lstStyle/>
          <a:p>
            <a:pPr eaLnBrk="1" hangingPunct="1"/>
            <a:r>
              <a:rPr lang="es-MX" smtClean="0"/>
              <a:t>Armaduras- Reducir el Riesgo</a:t>
            </a:r>
          </a:p>
        </p:txBody>
      </p:sp>
      <p:sp>
        <p:nvSpPr>
          <p:cNvPr id="4" name="Slide Number Placeholder 3"/>
          <p:cNvSpPr>
            <a:spLocks noGrp="1"/>
          </p:cNvSpPr>
          <p:nvPr>
            <p:ph type="sldNum" sz="quarter" idx="11"/>
          </p:nvPr>
        </p:nvSpPr>
        <p:spPr/>
        <p:txBody>
          <a:bodyPr/>
          <a:lstStyle/>
          <a:p>
            <a:pPr>
              <a:defRPr/>
            </a:pPr>
            <a:fld id="{33857D6E-C6E4-4086-A1C1-C0C5A10E1DBD}" type="slidenum">
              <a:rPr lang="en-US"/>
              <a:pPr>
                <a:defRPr/>
              </a:pPr>
              <a:t>122</a:t>
            </a:fld>
            <a:endParaRPr lang="en-US"/>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066800"/>
            <a:ext cx="2454275" cy="2514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6981" name="Rectangle 6"/>
          <p:cNvSpPr>
            <a:spLocks noChangeArrowheads="1"/>
          </p:cNvSpPr>
          <p:nvPr/>
        </p:nvSpPr>
        <p:spPr bwMode="auto">
          <a:xfrm>
            <a:off x="228600" y="3581400"/>
            <a:ext cx="243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2400" b="1">
                <a:latin typeface="Calibri" pitchFamily="34" charset="0"/>
              </a:rPr>
              <a:t>Montaje en tierra</a:t>
            </a:r>
            <a:endParaRPr lang="es-MX" sz="2400">
              <a:latin typeface="Calibri" pitchFamily="34" charset="0"/>
            </a:endParaRPr>
          </a:p>
        </p:txBody>
      </p:sp>
      <p:grpSp>
        <p:nvGrpSpPr>
          <p:cNvPr id="126982" name="Group 12"/>
          <p:cNvGrpSpPr>
            <a:grpSpLocks/>
          </p:cNvGrpSpPr>
          <p:nvPr/>
        </p:nvGrpSpPr>
        <p:grpSpPr bwMode="auto">
          <a:xfrm>
            <a:off x="2667000" y="1066800"/>
            <a:ext cx="3276600" cy="2514600"/>
            <a:chOff x="940" y="1056"/>
            <a:chExt cx="3236" cy="2027"/>
          </a:xfrm>
        </p:grpSpPr>
        <p:pic>
          <p:nvPicPr>
            <p:cNvPr id="19" name="Picture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0" y="1056"/>
              <a:ext cx="3236" cy="20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6992" name="Rectangle 11"/>
            <p:cNvSpPr>
              <a:spLocks noChangeArrowheads="1"/>
            </p:cNvSpPr>
            <p:nvPr/>
          </p:nvSpPr>
          <p:spPr bwMode="auto">
            <a:xfrm rot="470730">
              <a:off x="1488" y="2592"/>
              <a:ext cx="480" cy="192"/>
            </a:xfrm>
            <a:prstGeom prst="rect">
              <a:avLst/>
            </a:prstGeom>
            <a:solidFill>
              <a:srgbClr val="CAA55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grpSp>
      <p:sp>
        <p:nvSpPr>
          <p:cNvPr id="126983" name="Rectangle 10"/>
          <p:cNvSpPr>
            <a:spLocks noChangeArrowheads="1"/>
          </p:cNvSpPr>
          <p:nvPr/>
        </p:nvSpPr>
        <p:spPr bwMode="auto">
          <a:xfrm>
            <a:off x="3124200" y="3581400"/>
            <a:ext cx="2633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2400" b="1">
                <a:latin typeface="Calibri" pitchFamily="34" charset="0"/>
              </a:rPr>
              <a:t>Plataformas aéreas</a:t>
            </a:r>
            <a:endParaRPr lang="es-MX" sz="2400">
              <a:latin typeface="Calibri" pitchFamily="34" charset="0"/>
            </a:endParaRPr>
          </a:p>
        </p:txBody>
      </p:sp>
      <p:pic>
        <p:nvPicPr>
          <p:cNvPr id="22" name="Picture 7" descr="Floor Beam-Truss mobile scffld"/>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96000" y="1066800"/>
            <a:ext cx="2379663" cy="30146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6985" name="Rectangle 12"/>
          <p:cNvSpPr>
            <a:spLocks noChangeArrowheads="1"/>
          </p:cNvSpPr>
          <p:nvPr/>
        </p:nvSpPr>
        <p:spPr bwMode="auto">
          <a:xfrm>
            <a:off x="6629400" y="3657600"/>
            <a:ext cx="146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2400" b="1">
                <a:latin typeface="Calibri" pitchFamily="34" charset="0"/>
              </a:rPr>
              <a:t>Andamios</a:t>
            </a:r>
            <a:endParaRPr lang="es-MX" sz="2400">
              <a:latin typeface="Calibri" pitchFamily="34" charset="0"/>
            </a:endParaRPr>
          </a:p>
        </p:txBody>
      </p:sp>
      <p:pic>
        <p:nvPicPr>
          <p:cNvPr id="24" name="Picture 2" descr="Figure 4 - An example of a spreader attached to roof trusse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38400" y="4419600"/>
            <a:ext cx="3849688" cy="2286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6987" name="Rectangle 14"/>
          <p:cNvSpPr>
            <a:spLocks noChangeArrowheads="1"/>
          </p:cNvSpPr>
          <p:nvPr/>
        </p:nvSpPr>
        <p:spPr bwMode="auto">
          <a:xfrm>
            <a:off x="439738" y="5105400"/>
            <a:ext cx="1570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MX" sz="2400" b="1">
                <a:latin typeface="Calibri" pitchFamily="34" charset="0"/>
              </a:rPr>
              <a:t>Espaciador</a:t>
            </a:r>
            <a:endParaRPr lang="es-MX" sz="2400">
              <a:latin typeface="Calibri" pitchFamily="34" charset="0"/>
            </a:endParaRPr>
          </a:p>
        </p:txBody>
      </p:sp>
      <p:pic>
        <p:nvPicPr>
          <p:cNvPr id="26" name="Picture 2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00800" y="4419600"/>
            <a:ext cx="1209675" cy="22764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6989" name="Rectangle 16"/>
          <p:cNvSpPr>
            <a:spLocks noChangeArrowheads="1"/>
          </p:cNvSpPr>
          <p:nvPr/>
        </p:nvSpPr>
        <p:spPr bwMode="auto">
          <a:xfrm>
            <a:off x="7772400" y="5410200"/>
            <a:ext cx="134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2400" b="1">
                <a:latin typeface="Calibri" pitchFamily="34" charset="0"/>
              </a:rPr>
              <a:t>Escaleras</a:t>
            </a:r>
            <a:endParaRPr lang="es-MX" sz="2400">
              <a:latin typeface="Calibri" pitchFamily="34" charset="0"/>
            </a:endParaRPr>
          </a:p>
        </p:txBody>
      </p:sp>
      <p:sp>
        <p:nvSpPr>
          <p:cNvPr id="17" name="Footer Placeholder 1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2"/>
          <p:cNvSpPr>
            <a:spLocks noGrp="1"/>
          </p:cNvSpPr>
          <p:nvPr>
            <p:ph idx="1"/>
          </p:nvPr>
        </p:nvSpPr>
        <p:spPr>
          <a:xfrm>
            <a:off x="152400" y="1600200"/>
            <a:ext cx="3810000" cy="4525963"/>
          </a:xfrm>
        </p:spPr>
        <p:txBody>
          <a:bodyPr/>
          <a:lstStyle/>
          <a:p>
            <a:pPr eaLnBrk="1" hangingPunct="1"/>
            <a:r>
              <a:rPr lang="es-MX" sz="2800" b="1" smtClean="0"/>
              <a:t>SPDC- pueden ser usados luego que una sección de armaduras ha sido instalada y conectada correctamente </a:t>
            </a:r>
            <a:r>
              <a:rPr lang="es-MX" sz="2800" smtClean="0"/>
              <a:t>(sección=4 armaduras)</a:t>
            </a:r>
            <a:endParaRPr lang="es-MX" sz="2800" b="1" smtClean="0"/>
          </a:p>
          <a:p>
            <a:pPr eaLnBrk="1" hangingPunct="1"/>
            <a:r>
              <a:rPr lang="es-MX" sz="2800" b="1" smtClean="0"/>
              <a:t>Los anclajes pueden ser conectados a la sección amarrada</a:t>
            </a:r>
          </a:p>
        </p:txBody>
      </p:sp>
      <p:sp>
        <p:nvSpPr>
          <p:cNvPr id="4" name="Slide Number Placeholder 3"/>
          <p:cNvSpPr>
            <a:spLocks noGrp="1"/>
          </p:cNvSpPr>
          <p:nvPr>
            <p:ph type="sldNum" sz="quarter" idx="11"/>
          </p:nvPr>
        </p:nvSpPr>
        <p:spPr/>
        <p:txBody>
          <a:bodyPr/>
          <a:lstStyle/>
          <a:p>
            <a:pPr>
              <a:defRPr/>
            </a:pPr>
            <a:fld id="{275C65F1-CB21-4FE2-A343-734EC7EF950C}" type="slidenum">
              <a:rPr lang="en-US"/>
              <a:pPr>
                <a:defRPr/>
              </a:pPr>
              <a:t>123</a:t>
            </a:fld>
            <a:endParaRPr lang="en-US"/>
          </a:p>
        </p:txBody>
      </p:sp>
      <p:pic>
        <p:nvPicPr>
          <p:cNvPr id="9" name="Picture 2" descr="http://www.texastooltraders.com/images/products/42150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6200" y="2057400"/>
            <a:ext cx="838200" cy="18740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6" descr="http://www.westernsafety.com/superanchor/superanchorpg4top.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00525" y="4572000"/>
            <a:ext cx="1895475" cy="1873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8" descr="Figure 20 - Workers using a truss bracket anchor while installing a subflo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1828800"/>
            <a:ext cx="2471166" cy="4029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Main" descr="http://www.airgas.com/CachedImages/0000010/t047_r10390_v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6800" y="1447800"/>
            <a:ext cx="1447800" cy="25600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Footer Placeholder 12"/>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128009" name="Title 1"/>
          <p:cNvSpPr>
            <a:spLocks noGrp="1"/>
          </p:cNvSpPr>
          <p:nvPr>
            <p:ph type="title"/>
          </p:nvPr>
        </p:nvSpPr>
        <p:spPr>
          <a:xfrm>
            <a:off x="457200" y="-46038"/>
            <a:ext cx="8229600" cy="884238"/>
          </a:xfrm>
        </p:spPr>
        <p:txBody>
          <a:bodyPr/>
          <a:lstStyle/>
          <a:p>
            <a:pPr eaLnBrk="1" hangingPunct="1"/>
            <a:r>
              <a:rPr lang="es-MX" smtClean="0"/>
              <a:t>Armaduras- Reducir el Riesgo</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61359BDA-E027-4D0B-A6B5-7087F266F575}" type="slidenum">
              <a:rPr lang="en-US"/>
              <a:pPr>
                <a:defRPr/>
              </a:pPr>
              <a:t>124</a:t>
            </a:fld>
            <a:endParaRPr lang="en-US"/>
          </a:p>
        </p:txBody>
      </p:sp>
      <p:pic>
        <p:nvPicPr>
          <p:cNvPr id="140291"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533400" y="1600200"/>
            <a:ext cx="3886200" cy="405606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0293" name="Picture 4" descr="Figuras 11 &amp; 12 - Anclajes permanentes en los techos terminad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100" y="1600200"/>
            <a:ext cx="4038600" cy="4038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129030" name="Title 1"/>
          <p:cNvSpPr>
            <a:spLocks noGrp="1"/>
          </p:cNvSpPr>
          <p:nvPr>
            <p:ph type="title"/>
          </p:nvPr>
        </p:nvSpPr>
        <p:spPr>
          <a:xfrm>
            <a:off x="457200" y="-46038"/>
            <a:ext cx="8229600" cy="884238"/>
          </a:xfrm>
        </p:spPr>
        <p:txBody>
          <a:bodyPr/>
          <a:lstStyle/>
          <a:p>
            <a:pPr eaLnBrk="1" hangingPunct="1"/>
            <a:r>
              <a:rPr lang="es-MX" smtClean="0"/>
              <a:t>Armaduras- Reducir el Riesgo</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457200" y="1524000"/>
            <a:ext cx="8229600" cy="4572000"/>
          </a:xfrm>
        </p:spPr>
        <p:txBody>
          <a:bodyPr/>
          <a:lstStyle/>
          <a:p>
            <a:pPr algn="just" eaLnBrk="1" hangingPunct="1">
              <a:lnSpc>
                <a:spcPct val="90000"/>
              </a:lnSpc>
            </a:pPr>
            <a:r>
              <a:rPr lang="es-MX" sz="2800" smtClean="0"/>
              <a:t>Si un empleador puede demostrar que el uso de protección de caída convencional es inadecuado o presenta un peligro mayor, el empleador deberá desarrollar e implementar un plan de protección de caída que cumpla con 1926.502(k).</a:t>
            </a:r>
          </a:p>
          <a:p>
            <a:pPr algn="just" eaLnBrk="1" hangingPunct="1">
              <a:lnSpc>
                <a:spcPct val="90000"/>
              </a:lnSpc>
            </a:pPr>
            <a:endParaRPr lang="es-MX" sz="2800" smtClean="0"/>
          </a:p>
          <a:p>
            <a:pPr algn="just" eaLnBrk="1" hangingPunct="1">
              <a:lnSpc>
                <a:spcPct val="90000"/>
              </a:lnSpc>
              <a:buFont typeface="Wingdings" pitchFamily="2" charset="2"/>
              <a:buChar char="Ø"/>
            </a:pPr>
            <a:r>
              <a:rPr lang="es-MX" sz="2800" b="1" u="sng" smtClean="0"/>
              <a:t>Solo para trabajos de vanguardia, levante de concreto pre-armado y construcción residencial</a:t>
            </a:r>
          </a:p>
          <a:p>
            <a:pPr algn="just" eaLnBrk="1" hangingPunct="1">
              <a:lnSpc>
                <a:spcPct val="90000"/>
              </a:lnSpc>
            </a:pPr>
            <a:r>
              <a:rPr lang="es-MX" sz="2800" smtClean="0"/>
              <a:t>El empleador tiene la responsabilidad de probar que es apropiado implementar un plan de protección de la caída para una situación de trabajo particular.</a:t>
            </a:r>
          </a:p>
          <a:p>
            <a:pPr algn="just" eaLnBrk="1" hangingPunct="1">
              <a:lnSpc>
                <a:spcPct val="90000"/>
              </a:lnSpc>
            </a:pPr>
            <a:r>
              <a:rPr lang="es-MX" sz="2600" b="1" smtClean="0"/>
              <a:t>EL PLAN DEBE SER ESCRITO Y ESPECÍFICO AL PROJECTO</a:t>
            </a:r>
          </a:p>
        </p:txBody>
      </p:sp>
      <p:sp>
        <p:nvSpPr>
          <p:cNvPr id="130051" name="Rectangle 3"/>
          <p:cNvSpPr>
            <a:spLocks noChangeArrowheads="1"/>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latin typeface="Calibri" pitchFamily="34" charset="0"/>
              </a:rPr>
              <a:t> </a:t>
            </a:r>
            <a:r>
              <a:rPr lang="es-MX" sz="3600" b="1">
                <a:latin typeface="Calibri" pitchFamily="34" charset="0"/>
              </a:rPr>
              <a:t>Plan de Protección de Caídas</a:t>
            </a:r>
            <a:br>
              <a:rPr lang="es-MX" sz="3600" b="1">
                <a:latin typeface="Calibri" pitchFamily="34" charset="0"/>
              </a:rPr>
            </a:br>
            <a:r>
              <a:rPr lang="es-MX" sz="3600" b="1">
                <a:latin typeface="Calibri" pitchFamily="34" charset="0"/>
              </a:rPr>
              <a:t>1926.502(k)</a:t>
            </a:r>
          </a:p>
        </p:txBody>
      </p:sp>
      <p:sp>
        <p:nvSpPr>
          <p:cNvPr id="4" name="Slide Number Placeholder 3"/>
          <p:cNvSpPr>
            <a:spLocks noGrp="1"/>
          </p:cNvSpPr>
          <p:nvPr>
            <p:ph type="sldNum" sz="quarter" idx="11"/>
          </p:nvPr>
        </p:nvSpPr>
        <p:spPr/>
        <p:txBody>
          <a:bodyPr/>
          <a:lstStyle/>
          <a:p>
            <a:pPr>
              <a:defRPr/>
            </a:pPr>
            <a:fld id="{DD245D1F-FB28-41BC-AD4E-6F1086C8E42C}" type="slidenum">
              <a:rPr lang="en-US"/>
              <a:pPr>
                <a:defRPr/>
              </a:pPr>
              <a:t>125</a:t>
            </a:fld>
            <a:endParaRPr lang="en-US" dirty="0"/>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0" y="274638"/>
            <a:ext cx="9144000" cy="1143000"/>
          </a:xfrm>
        </p:spPr>
        <p:txBody>
          <a:bodyPr/>
          <a:lstStyle/>
          <a:p>
            <a:pPr eaLnBrk="1" hangingPunct="1"/>
            <a:r>
              <a:rPr lang="es-MX" b="1" smtClean="0">
                <a:cs typeface="Times New Roman" pitchFamily="18" charset="0"/>
              </a:rPr>
              <a:t>Planificación de Protección de Caídas</a:t>
            </a:r>
          </a:p>
        </p:txBody>
      </p:sp>
      <p:sp>
        <p:nvSpPr>
          <p:cNvPr id="3" name="Content Placeholder 2"/>
          <p:cNvSpPr>
            <a:spLocks noGrp="1"/>
          </p:cNvSpPr>
          <p:nvPr>
            <p:ph idx="1"/>
          </p:nvPr>
        </p:nvSpPr>
        <p:spPr>
          <a:xfrm>
            <a:off x="533400" y="1874838"/>
            <a:ext cx="8229600" cy="4525962"/>
          </a:xfrm>
        </p:spPr>
        <p:txBody>
          <a:bodyPr rtlCol="0">
            <a:normAutofit lnSpcReduction="10000"/>
          </a:bodyPr>
          <a:lstStyle/>
          <a:p>
            <a:pPr algn="just" eaLnBrk="1" fontAlgn="auto" hangingPunct="1">
              <a:lnSpc>
                <a:spcPct val="90000"/>
              </a:lnSpc>
              <a:spcAft>
                <a:spcPts val="0"/>
              </a:spcAft>
              <a:defRPr/>
            </a:pPr>
            <a:r>
              <a:rPr lang="es-ES" sz="3600" dirty="0" smtClean="0">
                <a:latin typeface="+mj-lt"/>
                <a:cs typeface="Times New Roman" pitchFamily="18" charset="0"/>
              </a:rPr>
              <a:t>Los sistemas de prevención de caída y las prácticas seguras de trabajo deben existir antes de empezar a trabajar.</a:t>
            </a:r>
          </a:p>
          <a:p>
            <a:pPr algn="just" eaLnBrk="1" fontAlgn="auto" hangingPunct="1">
              <a:lnSpc>
                <a:spcPct val="90000"/>
              </a:lnSpc>
              <a:spcAft>
                <a:spcPts val="0"/>
              </a:spcAft>
              <a:defRPr/>
            </a:pPr>
            <a:r>
              <a:rPr lang="es-ES" sz="3600" dirty="0" smtClean="0">
                <a:latin typeface="+mj-lt"/>
                <a:cs typeface="Times New Roman" pitchFamily="18" charset="0"/>
              </a:rPr>
              <a:t>Estas deben estar preparadas por una persona cualificada.</a:t>
            </a:r>
          </a:p>
          <a:p>
            <a:pPr algn="just" eaLnBrk="1" fontAlgn="auto" hangingPunct="1">
              <a:lnSpc>
                <a:spcPct val="90000"/>
              </a:lnSpc>
              <a:spcAft>
                <a:spcPts val="0"/>
              </a:spcAft>
              <a:defRPr/>
            </a:pPr>
            <a:r>
              <a:rPr lang="es-ES" sz="3600" dirty="0" smtClean="0">
                <a:latin typeface="+mj-lt"/>
                <a:cs typeface="Times New Roman" pitchFamily="18" charset="0"/>
              </a:rPr>
              <a:t>El Plan se mantendrán en el lugar de trabajo</a:t>
            </a:r>
          </a:p>
          <a:p>
            <a:pPr eaLnBrk="1" fontAlgn="auto" hangingPunct="1">
              <a:lnSpc>
                <a:spcPct val="90000"/>
              </a:lnSpc>
              <a:spcAft>
                <a:spcPts val="0"/>
              </a:spcAft>
              <a:defRPr/>
            </a:pPr>
            <a:r>
              <a:rPr lang="es-ES" sz="3600" dirty="0" smtClean="0">
                <a:latin typeface="+mj-lt"/>
                <a:cs typeface="Times New Roman" pitchFamily="18" charset="0"/>
              </a:rPr>
              <a:t>Una </a:t>
            </a:r>
            <a:r>
              <a:rPr lang="es-ES" sz="3600" b="1" i="1" dirty="0" smtClean="0">
                <a:latin typeface="+mj-lt"/>
                <a:cs typeface="Times New Roman" pitchFamily="18" charset="0"/>
              </a:rPr>
              <a:t>Persona calificada</a:t>
            </a:r>
            <a:r>
              <a:rPr lang="es-ES" sz="3600" b="1" dirty="0" smtClean="0">
                <a:latin typeface="+mj-lt"/>
                <a:cs typeface="Times New Roman" pitchFamily="18" charset="0"/>
              </a:rPr>
              <a:t> </a:t>
            </a:r>
            <a:r>
              <a:rPr lang="es-ES" sz="3600" dirty="0" smtClean="0">
                <a:latin typeface="+mj-lt"/>
                <a:cs typeface="Times New Roman" pitchFamily="18" charset="0"/>
              </a:rPr>
              <a:t>debe supervisar el plan</a:t>
            </a:r>
            <a:endParaRPr lang="en-US" sz="1800" dirty="0" smtClean="0">
              <a:latin typeface="+mj-lt"/>
            </a:endParaRPr>
          </a:p>
          <a:p>
            <a:pPr marL="400050" indent="-400050" algn="just" eaLnBrk="1" fontAlgn="auto" hangingPunct="1">
              <a:spcAft>
                <a:spcPts val="0"/>
              </a:spcAft>
              <a:buFont typeface="+mj-lt"/>
              <a:buAutoNum type="romanUcPeriod"/>
              <a:defRPr/>
            </a:pPr>
            <a:endParaRPr lang="en-US" sz="1800" dirty="0" smtClean="0">
              <a:latin typeface="+mj-lt"/>
            </a:endParaRPr>
          </a:p>
        </p:txBody>
      </p:sp>
      <p:sp>
        <p:nvSpPr>
          <p:cNvPr id="4" name="Slide Number Placeholder 3"/>
          <p:cNvSpPr>
            <a:spLocks noGrp="1"/>
          </p:cNvSpPr>
          <p:nvPr>
            <p:ph type="sldNum" sz="quarter" idx="11"/>
          </p:nvPr>
        </p:nvSpPr>
        <p:spPr/>
        <p:txBody>
          <a:bodyPr/>
          <a:lstStyle/>
          <a:p>
            <a:pPr>
              <a:defRPr/>
            </a:pPr>
            <a:fld id="{96F90A54-DDE9-43B2-A5A2-A1CF30BA2513}" type="slidenum">
              <a:rPr lang="en-US"/>
              <a:pPr>
                <a:defRPr/>
              </a:pPr>
              <a:t>126</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rtlCol="0">
            <a:normAutofit lnSpcReduction="10000"/>
          </a:bodyPr>
          <a:lstStyle/>
          <a:p>
            <a:pPr algn="just" eaLnBrk="1" fontAlgn="auto" hangingPunct="1">
              <a:lnSpc>
                <a:spcPct val="90000"/>
              </a:lnSpc>
              <a:spcAft>
                <a:spcPts val="0"/>
              </a:spcAft>
              <a:defRPr/>
            </a:pPr>
            <a:r>
              <a:rPr lang="es-MX" sz="3600" dirty="0" smtClean="0">
                <a:latin typeface="+mj-lt"/>
                <a:cs typeface="Times New Roman" pitchFamily="18" charset="0"/>
              </a:rPr>
              <a:t>El plan de prevención identifica lugares de caída en donde lo métodos convencionales de prevención, tales como barandas, no pueden ser  utilizados.</a:t>
            </a:r>
          </a:p>
          <a:p>
            <a:pPr algn="just" eaLnBrk="1" fontAlgn="auto" hangingPunct="1">
              <a:lnSpc>
                <a:spcPct val="90000"/>
              </a:lnSpc>
              <a:spcAft>
                <a:spcPts val="0"/>
              </a:spcAft>
              <a:defRPr/>
            </a:pPr>
            <a:r>
              <a:rPr lang="es-MX" sz="3600" dirty="0" smtClean="0">
                <a:latin typeface="+mj-lt"/>
                <a:cs typeface="Times New Roman" pitchFamily="18" charset="0"/>
              </a:rPr>
              <a:t>Estos lugares se conocen como zonas de acceso controlado.</a:t>
            </a:r>
          </a:p>
          <a:p>
            <a:pPr algn="just" eaLnBrk="1" fontAlgn="auto" hangingPunct="1">
              <a:lnSpc>
                <a:spcPct val="90000"/>
              </a:lnSpc>
              <a:spcAft>
                <a:spcPts val="0"/>
              </a:spcAft>
              <a:defRPr/>
            </a:pPr>
            <a:r>
              <a:rPr lang="es-MX" sz="3600" dirty="0" smtClean="0">
                <a:latin typeface="+mj-lt"/>
                <a:cs typeface="Times New Roman" pitchFamily="18" charset="0"/>
              </a:rPr>
              <a:t>Sistemas de monitoreo de seguridad debes instalarse en zonas de acceso controlado.</a:t>
            </a:r>
            <a:endParaRPr lang="es-MX" sz="1800" dirty="0" smtClean="0">
              <a:latin typeface="+mj-lt"/>
            </a:endParaRPr>
          </a:p>
        </p:txBody>
      </p:sp>
      <p:sp>
        <p:nvSpPr>
          <p:cNvPr id="4" name="Slide Number Placeholder 3"/>
          <p:cNvSpPr>
            <a:spLocks noGrp="1"/>
          </p:cNvSpPr>
          <p:nvPr>
            <p:ph type="sldNum" sz="quarter" idx="11"/>
          </p:nvPr>
        </p:nvSpPr>
        <p:spPr/>
        <p:txBody>
          <a:bodyPr/>
          <a:lstStyle/>
          <a:p>
            <a:pPr>
              <a:defRPr/>
            </a:pPr>
            <a:fld id="{9AC04BDA-EA3A-4C87-8908-63EB75F16C12}" type="slidenum">
              <a:rPr lang="en-US"/>
              <a:pPr>
                <a:defRPr/>
              </a:pPr>
              <a:t>127</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132101" name="Title 1"/>
          <p:cNvSpPr>
            <a:spLocks noGrp="1"/>
          </p:cNvSpPr>
          <p:nvPr>
            <p:ph type="title"/>
          </p:nvPr>
        </p:nvSpPr>
        <p:spPr>
          <a:xfrm>
            <a:off x="0" y="-76200"/>
            <a:ext cx="9144000" cy="1143000"/>
          </a:xfrm>
        </p:spPr>
        <p:txBody>
          <a:bodyPr/>
          <a:lstStyle/>
          <a:p>
            <a:pPr eaLnBrk="1" hangingPunct="1"/>
            <a:r>
              <a:rPr lang="es-MX" b="1" smtClean="0">
                <a:cs typeface="Times New Roman" pitchFamily="18" charset="0"/>
              </a:rPr>
              <a:t>Planificación de Protección de Caídas</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lnSpc>
                <a:spcPct val="90000"/>
              </a:lnSpc>
              <a:spcAft>
                <a:spcPts val="0"/>
              </a:spcAft>
              <a:defRPr/>
            </a:pPr>
            <a:r>
              <a:rPr lang="es-MX" dirty="0" smtClean="0">
                <a:latin typeface="+mj-lt"/>
                <a:cs typeface="Times New Roman" pitchFamily="18" charset="0"/>
              </a:rPr>
              <a:t>Si se produce una caída, el empleador debe investigar el accidente. </a:t>
            </a:r>
          </a:p>
          <a:p>
            <a:pPr eaLnBrk="1" fontAlgn="auto" hangingPunct="1">
              <a:lnSpc>
                <a:spcPct val="90000"/>
              </a:lnSpc>
              <a:spcAft>
                <a:spcPts val="0"/>
              </a:spcAft>
              <a:defRPr/>
            </a:pPr>
            <a:r>
              <a:rPr lang="es-MX" dirty="0" smtClean="0">
                <a:latin typeface="+mj-lt"/>
                <a:cs typeface="Times New Roman" pitchFamily="18" charset="0"/>
              </a:rPr>
              <a:t>La investigación mostrará si hay que cambiar el plan de prevención de caídas.</a:t>
            </a:r>
          </a:p>
          <a:p>
            <a:pPr marL="400050" indent="-400050" eaLnBrk="1" fontAlgn="auto" hangingPunct="1">
              <a:spcAft>
                <a:spcPts val="0"/>
              </a:spcAft>
              <a:buFont typeface="Arial" pitchFamily="34" charset="0"/>
              <a:buNone/>
              <a:defRPr/>
            </a:pPr>
            <a:endParaRPr lang="en-US" sz="2800" dirty="0" smtClean="0">
              <a:latin typeface="+mj-lt"/>
              <a:cs typeface="Times New Roman" pitchFamily="18" charset="0"/>
            </a:endParaRPr>
          </a:p>
          <a:p>
            <a:pPr marL="400050" indent="-400050" eaLnBrk="1" fontAlgn="auto" hangingPunct="1">
              <a:spcAft>
                <a:spcPts val="0"/>
              </a:spcAft>
              <a:buFont typeface="+mj-lt"/>
              <a:buAutoNum type="romanUcPeriod"/>
              <a:defRPr/>
            </a:pPr>
            <a:endParaRPr lang="en-US" sz="1800" dirty="0" smtClean="0">
              <a:latin typeface="+mj-lt"/>
            </a:endParaRPr>
          </a:p>
          <a:p>
            <a:pPr marL="400050" indent="-400050" eaLnBrk="1" fontAlgn="auto" hangingPunct="1">
              <a:spcAft>
                <a:spcPts val="0"/>
              </a:spcAft>
              <a:buFont typeface="+mj-lt"/>
              <a:buAutoNum type="romanUcPeriod"/>
              <a:defRPr/>
            </a:pPr>
            <a:endParaRPr lang="en-US" sz="1800" dirty="0" smtClean="0">
              <a:latin typeface="+mj-lt"/>
            </a:endParaRPr>
          </a:p>
        </p:txBody>
      </p:sp>
      <p:pic>
        <p:nvPicPr>
          <p:cNvPr id="133123" name="Picture 1" descr="C:\Documents and Settings\Nancy Menzel\Local Settings\Temporary Internet Files\Content.IE5\GV2F1X6E\MCj0425794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013200"/>
            <a:ext cx="1879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pPr>
              <a:defRPr/>
            </a:pPr>
            <a:fld id="{24178ECA-BB85-4C4B-B0DB-C16C74CDF00A}" type="slidenum">
              <a:rPr lang="en-US"/>
              <a:pPr>
                <a:defRPr/>
              </a:pPr>
              <a:t>128</a:t>
            </a:fld>
            <a:endParaRPr lang="en-US"/>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133126" name="Title 1"/>
          <p:cNvSpPr>
            <a:spLocks noGrp="1"/>
          </p:cNvSpPr>
          <p:nvPr>
            <p:ph type="title"/>
          </p:nvPr>
        </p:nvSpPr>
        <p:spPr>
          <a:xfrm>
            <a:off x="0" y="-76200"/>
            <a:ext cx="9144000" cy="1143000"/>
          </a:xfrm>
        </p:spPr>
        <p:txBody>
          <a:bodyPr/>
          <a:lstStyle/>
          <a:p>
            <a:pPr eaLnBrk="1" hangingPunct="1"/>
            <a:r>
              <a:rPr lang="es-MX" b="1" smtClean="0">
                <a:cs typeface="Times New Roman" pitchFamily="18" charset="0"/>
              </a:rPr>
              <a:t>Planificación de Protección de Caídas</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p:txBody>
          <a:bodyPr/>
          <a:lstStyle/>
          <a:p>
            <a:pPr marL="0" indent="0" eaLnBrk="1" hangingPunct="1">
              <a:buFontTx/>
              <a:buNone/>
            </a:pPr>
            <a:r>
              <a:rPr lang="en-US" smtClean="0"/>
              <a:t>   </a:t>
            </a:r>
          </a:p>
          <a:p>
            <a:pPr marL="0" indent="0" eaLnBrk="1" hangingPunct="1">
              <a:buFontTx/>
              <a:buNone/>
            </a:pPr>
            <a:r>
              <a:rPr lang="es-MX" sz="2800" smtClean="0"/>
              <a:t>El Apéndice E de la Subparte M contiene un ejemplo de cómo escribir un plan y que debe este contener</a:t>
            </a:r>
          </a:p>
          <a:p>
            <a:pPr marL="0" indent="0" eaLnBrk="1" hangingPunct="1">
              <a:buFontTx/>
              <a:buNone/>
            </a:pPr>
            <a:r>
              <a:rPr lang="en-US" sz="2800" i="1" smtClean="0"/>
              <a:t> https://www.osha.gov/pls/oshaweb/owadisp.show_document?p_table=STANDARDS&amp;p_id=10927</a:t>
            </a:r>
          </a:p>
        </p:txBody>
      </p:sp>
      <p:sp>
        <p:nvSpPr>
          <p:cNvPr id="134147" name="Rectangle 3"/>
          <p:cNvSpPr>
            <a:spLocks noChangeArrowheads="1"/>
          </p:cNvSpPr>
          <p:nvPr/>
        </p:nvSpPr>
        <p:spPr bwMode="auto">
          <a:xfrm>
            <a:off x="457200" y="2286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MX" sz="4000" b="1">
                <a:latin typeface="Calibri" pitchFamily="34" charset="0"/>
              </a:rPr>
              <a:t>Plan de Protección de Caídas</a:t>
            </a:r>
            <a:br>
              <a:rPr lang="es-MX" sz="4000" b="1">
                <a:latin typeface="Calibri" pitchFamily="34" charset="0"/>
              </a:rPr>
            </a:br>
            <a:r>
              <a:rPr lang="es-MX" sz="4000" b="1">
                <a:latin typeface="Calibri" pitchFamily="34" charset="0"/>
              </a:rPr>
              <a:t>1926.502(k)</a:t>
            </a:r>
          </a:p>
        </p:txBody>
      </p:sp>
      <p:sp>
        <p:nvSpPr>
          <p:cNvPr id="4" name="Slide Number Placeholder 3"/>
          <p:cNvSpPr>
            <a:spLocks noGrp="1"/>
          </p:cNvSpPr>
          <p:nvPr>
            <p:ph type="sldNum" sz="quarter" idx="11"/>
          </p:nvPr>
        </p:nvSpPr>
        <p:spPr/>
        <p:txBody>
          <a:bodyPr/>
          <a:lstStyle/>
          <a:p>
            <a:pPr>
              <a:defRPr/>
            </a:pPr>
            <a:fld id="{EC0E1F73-272C-42CA-8A7D-E75A23DF41CD}" type="slidenum">
              <a:rPr lang="en-US"/>
              <a:pPr>
                <a:defRPr/>
              </a:pPr>
              <a:t>129</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371600"/>
            <a:ext cx="8229600" cy="4800600"/>
          </a:xfrm>
        </p:spPr>
        <p:txBody>
          <a:bodyPr rtlCol="0">
            <a:normAutofit fontScale="77500" lnSpcReduction="20000"/>
          </a:bodyPr>
          <a:lstStyle/>
          <a:p>
            <a:pPr eaLnBrk="1" fontAlgn="auto" hangingPunct="1">
              <a:spcAft>
                <a:spcPts val="0"/>
              </a:spcAft>
              <a:defRPr/>
            </a:pPr>
            <a:r>
              <a:rPr lang="es-MX" dirty="0" smtClean="0">
                <a:cs typeface="Times New Roman" pitchFamily="18" charset="0"/>
              </a:rPr>
              <a:t>Andamios, escaleras y plataformas</a:t>
            </a:r>
          </a:p>
          <a:p>
            <a:pPr eaLnBrk="1" fontAlgn="auto" hangingPunct="1">
              <a:spcAft>
                <a:spcPts val="0"/>
              </a:spcAft>
              <a:defRPr/>
            </a:pPr>
            <a:r>
              <a:rPr lang="es-MX" dirty="0" smtClean="0">
                <a:cs typeface="Times New Roman" pitchFamily="18" charset="0"/>
              </a:rPr>
              <a:t>Hoyos en el suelo y la pared</a:t>
            </a:r>
          </a:p>
          <a:p>
            <a:pPr eaLnBrk="1" fontAlgn="auto" hangingPunct="1">
              <a:spcAft>
                <a:spcPts val="0"/>
              </a:spcAft>
              <a:defRPr/>
            </a:pPr>
            <a:r>
              <a:rPr lang="es-MX" dirty="0" smtClean="0">
                <a:cs typeface="Times New Roman" pitchFamily="18" charset="0"/>
              </a:rPr>
              <a:t>Tragaluces</a:t>
            </a:r>
          </a:p>
          <a:p>
            <a:pPr eaLnBrk="1" fontAlgn="auto" hangingPunct="1">
              <a:spcAft>
                <a:spcPts val="0"/>
              </a:spcAft>
              <a:defRPr/>
            </a:pPr>
            <a:r>
              <a:rPr lang="es-MX" dirty="0" smtClean="0">
                <a:cs typeface="Times New Roman" pitchFamily="18" charset="0"/>
              </a:rPr>
              <a:t>Orillas</a:t>
            </a:r>
          </a:p>
          <a:p>
            <a:pPr eaLnBrk="1" fontAlgn="auto" hangingPunct="1">
              <a:spcAft>
                <a:spcPts val="0"/>
              </a:spcAft>
              <a:defRPr/>
            </a:pPr>
            <a:r>
              <a:rPr lang="es-MX" dirty="0" smtClean="0">
                <a:cs typeface="Times New Roman" pitchFamily="18" charset="0"/>
              </a:rPr>
              <a:t>Techos</a:t>
            </a:r>
          </a:p>
          <a:p>
            <a:pPr eaLnBrk="1" fontAlgn="auto" hangingPunct="1">
              <a:spcAft>
                <a:spcPts val="0"/>
              </a:spcAft>
              <a:defRPr/>
            </a:pPr>
            <a:r>
              <a:rPr lang="es-MX" dirty="0" smtClean="0">
                <a:cs typeface="Times New Roman" pitchFamily="18" charset="0"/>
              </a:rPr>
              <a:t>Túnel de Elevadores</a:t>
            </a:r>
          </a:p>
          <a:p>
            <a:pPr eaLnBrk="1" fontAlgn="auto" hangingPunct="1">
              <a:spcAft>
                <a:spcPts val="0"/>
              </a:spcAft>
              <a:defRPr/>
            </a:pPr>
            <a:r>
              <a:rPr lang="es-MX" dirty="0" smtClean="0">
                <a:cs typeface="Times New Roman" pitchFamily="18" charset="0"/>
              </a:rPr>
              <a:t>Lados de una Escalera</a:t>
            </a:r>
          </a:p>
          <a:p>
            <a:pPr eaLnBrk="1" fontAlgn="auto" hangingPunct="1">
              <a:spcAft>
                <a:spcPts val="0"/>
              </a:spcAft>
              <a:defRPr/>
            </a:pPr>
            <a:r>
              <a:rPr lang="es-MX" dirty="0" smtClean="0">
                <a:cs typeface="Times New Roman" pitchFamily="18" charset="0"/>
              </a:rPr>
              <a:t>Tarimas y Cubiertas</a:t>
            </a:r>
          </a:p>
          <a:p>
            <a:pPr eaLnBrk="1" fontAlgn="auto" hangingPunct="1">
              <a:spcAft>
                <a:spcPts val="0"/>
              </a:spcAft>
              <a:defRPr/>
            </a:pPr>
            <a:r>
              <a:rPr lang="es-MX" dirty="0" smtClean="0">
                <a:cs typeface="Times New Roman" pitchFamily="18" charset="0"/>
              </a:rPr>
              <a:t>Masonería/ladrillos</a:t>
            </a:r>
          </a:p>
          <a:p>
            <a:pPr eaLnBrk="1" fontAlgn="auto" hangingPunct="1">
              <a:spcAft>
                <a:spcPts val="0"/>
              </a:spcAft>
              <a:defRPr/>
            </a:pPr>
            <a:r>
              <a:rPr lang="es-MX" dirty="0" smtClean="0">
                <a:cs typeface="Times New Roman" pitchFamily="18" charset="0"/>
              </a:rPr>
              <a:t>Excavaciones</a:t>
            </a:r>
          </a:p>
          <a:p>
            <a:pPr eaLnBrk="1" fontAlgn="auto" hangingPunct="1">
              <a:spcAft>
                <a:spcPts val="0"/>
              </a:spcAft>
              <a:defRPr/>
            </a:pPr>
            <a:r>
              <a:rPr lang="es-MX" dirty="0" smtClean="0">
                <a:cs typeface="Times New Roman" pitchFamily="18" charset="0"/>
              </a:rPr>
              <a:t>Construcción Residencial</a:t>
            </a:r>
          </a:p>
          <a:p>
            <a:pPr eaLnBrk="1" fontAlgn="auto" hangingPunct="1">
              <a:spcAft>
                <a:spcPts val="0"/>
              </a:spcAft>
              <a:defRPr/>
            </a:pPr>
            <a:r>
              <a:rPr lang="es-MX" dirty="0" smtClean="0">
                <a:cs typeface="Times New Roman" pitchFamily="18" charset="0"/>
              </a:rPr>
              <a:t>Instalación de Armaduras de Techo</a:t>
            </a:r>
            <a:endParaRPr lang="es-MX" dirty="0"/>
          </a:p>
        </p:txBody>
      </p:sp>
      <p:pic>
        <p:nvPicPr>
          <p:cNvPr id="29698" name="Picture 11" descr="Additional Example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990600"/>
            <a:ext cx="2308225"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701" name="Picture 3" descr="Slide1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4724400"/>
            <a:ext cx="2590800" cy="1952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702" name="Picture 3077" descr="Slide6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33800" y="2209800"/>
            <a:ext cx="2633663"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lide Number Placeholder 8"/>
          <p:cNvSpPr>
            <a:spLocks noGrp="1"/>
          </p:cNvSpPr>
          <p:nvPr>
            <p:ph type="sldNum" sz="quarter" idx="11"/>
          </p:nvPr>
        </p:nvSpPr>
        <p:spPr/>
        <p:txBody>
          <a:bodyPr/>
          <a:lstStyle/>
          <a:p>
            <a:pPr>
              <a:defRPr/>
            </a:pPr>
            <a:fld id="{0EAFB6DC-E97A-49B1-B908-CABDE37FDEA3}" type="slidenum">
              <a:rPr lang="en-US"/>
              <a:pPr>
                <a:defRPr/>
              </a:pPr>
              <a:t>13</a:t>
            </a:fld>
            <a:endParaRPr lang="en-US"/>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10" name="Title 1"/>
          <p:cNvSpPr txBox="1">
            <a:spLocks/>
          </p:cNvSpPr>
          <p:nvPr/>
        </p:nvSpPr>
        <p:spPr>
          <a:xfrm>
            <a:off x="457200" y="-76200"/>
            <a:ext cx="8229600" cy="960438"/>
          </a:xfrm>
          <a:prstGeom prst="rect">
            <a:avLst/>
          </a:prstGeom>
        </p:spPr>
        <p:txBody>
          <a:bodyPr/>
          <a:lstStyle/>
          <a:p>
            <a:pPr algn="ctr">
              <a:defRPr/>
            </a:pPr>
            <a:r>
              <a:rPr lang="es-MX" sz="4400" dirty="0">
                <a:latin typeface="+mj-lt"/>
                <a:ea typeface="+mj-ea"/>
                <a:cs typeface="+mj-cs"/>
              </a:rPr>
              <a:t>Reconocer los Peligros Generales de Caídas</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381000"/>
            <a:ext cx="7772400" cy="1143000"/>
          </a:xfrm>
        </p:spPr>
        <p:txBody>
          <a:bodyPr/>
          <a:lstStyle/>
          <a:p>
            <a:pPr eaLnBrk="1" hangingPunct="1"/>
            <a:r>
              <a:rPr lang="es-MX" b="1" smtClean="0">
                <a:cs typeface="Times New Roman" pitchFamily="18" charset="0"/>
              </a:rPr>
              <a:t>Procedimiento de Rescate</a:t>
            </a:r>
            <a:endParaRPr lang="es-MX" smtClean="0">
              <a:cs typeface="Times New Roman" pitchFamily="18" charset="0"/>
            </a:endParaRPr>
          </a:p>
        </p:txBody>
      </p:sp>
      <p:sp>
        <p:nvSpPr>
          <p:cNvPr id="146435" name="Rectangle 3"/>
          <p:cNvSpPr>
            <a:spLocks noGrp="1" noChangeArrowheads="1"/>
          </p:cNvSpPr>
          <p:nvPr>
            <p:ph idx="1"/>
          </p:nvPr>
        </p:nvSpPr>
        <p:spPr>
          <a:xfrm>
            <a:off x="685800" y="1981200"/>
            <a:ext cx="7772400" cy="4114800"/>
          </a:xfrm>
        </p:spPr>
        <p:txBody>
          <a:bodyPr/>
          <a:lstStyle/>
          <a:p>
            <a:pPr algn="just" eaLnBrk="1" hangingPunct="1">
              <a:lnSpc>
                <a:spcPct val="80000"/>
              </a:lnSpc>
              <a:spcBef>
                <a:spcPct val="40000"/>
              </a:spcBef>
              <a:defRPr/>
            </a:pPr>
            <a:r>
              <a:rPr lang="es-ES" sz="2800" b="1" dirty="0" smtClean="0">
                <a:latin typeface="+mj-lt"/>
                <a:cs typeface="Times New Roman" pitchFamily="18" charset="0"/>
              </a:rPr>
              <a:t>¿Cuál es la mayor cantidad de tiempo que un empleado debe estar colgando de un arnés tras caer o ser expulsado de una plataforma de trabajo?</a:t>
            </a:r>
          </a:p>
          <a:p>
            <a:pPr algn="just" eaLnBrk="1" hangingPunct="1">
              <a:lnSpc>
                <a:spcPct val="80000"/>
              </a:lnSpc>
              <a:spcBef>
                <a:spcPct val="40000"/>
              </a:spcBef>
              <a:defRPr/>
            </a:pPr>
            <a:r>
              <a:rPr lang="es-ES" b="1" dirty="0" smtClean="0">
                <a:solidFill>
                  <a:srgbClr val="FFC000"/>
                </a:solidFill>
                <a:latin typeface="+mj-lt"/>
                <a:cs typeface="Times New Roman" pitchFamily="18" charset="0"/>
              </a:rPr>
              <a:t>El empleado no debería ser colgado por más de cuatro minutos después de que se encuentra.</a:t>
            </a:r>
            <a:endParaRPr lang="en-US" sz="2400" dirty="0" smtClean="0">
              <a:latin typeface="+mj-lt"/>
              <a:cs typeface="Times New Roman" pitchFamily="18" charset="0"/>
            </a:endParaRPr>
          </a:p>
        </p:txBody>
      </p:sp>
      <p:pic>
        <p:nvPicPr>
          <p:cNvPr id="146436" name="Picture 3" descr="fall%20arrest%20graphic%20(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1000" y="4648200"/>
            <a:ext cx="1600200" cy="18474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1"/>
          </p:nvPr>
        </p:nvSpPr>
        <p:spPr/>
        <p:txBody>
          <a:bodyPr/>
          <a:lstStyle/>
          <a:p>
            <a:pPr>
              <a:defRPr/>
            </a:pPr>
            <a:fld id="{2BCF947B-AE41-472A-99E3-9CD13D5930B7}" type="slidenum">
              <a:rPr lang="en-US"/>
              <a:pPr>
                <a:defRPr/>
              </a:pPr>
              <a:t>130</a:t>
            </a:fld>
            <a:endParaRPr lang="en-US"/>
          </a:p>
        </p:txBody>
      </p:sp>
      <p:sp>
        <p:nvSpPr>
          <p:cNvPr id="6" name="Footer Placeholder 5"/>
          <p:cNvSpPr>
            <a:spLocks noGrp="1"/>
          </p:cNvSpPr>
          <p:nvPr>
            <p:ph type="ftr" sz="quarter" idx="10"/>
          </p:nvPr>
        </p:nvSpPr>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76200"/>
            <a:ext cx="7772400" cy="914400"/>
          </a:xfrm>
        </p:spPr>
        <p:txBody>
          <a:bodyPr/>
          <a:lstStyle/>
          <a:p>
            <a:pPr eaLnBrk="1" hangingPunct="1"/>
            <a:r>
              <a:rPr lang="es-MX" b="1" smtClean="0">
                <a:cs typeface="Times New Roman" pitchFamily="18" charset="0"/>
              </a:rPr>
              <a:t>Procedimientos de Rescate</a:t>
            </a:r>
            <a:endParaRPr lang="es-MX" smtClean="0">
              <a:cs typeface="Times New Roman" pitchFamily="18" charset="0"/>
            </a:endParaRPr>
          </a:p>
        </p:txBody>
      </p:sp>
      <p:sp>
        <p:nvSpPr>
          <p:cNvPr id="147459" name="Rectangle 3"/>
          <p:cNvSpPr>
            <a:spLocks noGrp="1" noChangeArrowheads="1"/>
          </p:cNvSpPr>
          <p:nvPr>
            <p:ph idx="1"/>
          </p:nvPr>
        </p:nvSpPr>
        <p:spPr>
          <a:xfrm>
            <a:off x="685800" y="1676400"/>
            <a:ext cx="8001000" cy="4495800"/>
          </a:xfrm>
        </p:spPr>
        <p:txBody>
          <a:bodyPr/>
          <a:lstStyle/>
          <a:p>
            <a:pPr algn="just" eaLnBrk="1" hangingPunct="1">
              <a:lnSpc>
                <a:spcPct val="80000"/>
              </a:lnSpc>
              <a:spcBef>
                <a:spcPct val="40000"/>
              </a:spcBef>
              <a:defRPr/>
            </a:pPr>
            <a:r>
              <a:rPr lang="es-MX" sz="2800" b="1" dirty="0" smtClean="0">
                <a:latin typeface="+mj-lt"/>
                <a:cs typeface="Times New Roman" pitchFamily="18" charset="0"/>
              </a:rPr>
              <a:t>Si el trabajador puede estar herido, llame a 9–1–1.</a:t>
            </a:r>
          </a:p>
          <a:p>
            <a:pPr algn="just" eaLnBrk="1" hangingPunct="1">
              <a:lnSpc>
                <a:spcPct val="80000"/>
              </a:lnSpc>
              <a:spcBef>
                <a:spcPct val="40000"/>
              </a:spcBef>
              <a:defRPr/>
            </a:pPr>
            <a:r>
              <a:rPr lang="es-MX" sz="2800" b="1" dirty="0" smtClean="0">
                <a:latin typeface="+mj-lt"/>
                <a:cs typeface="Times New Roman" pitchFamily="18" charset="0"/>
              </a:rPr>
              <a:t>Averiguar la mejor manera de rescatar al trabajador caído.</a:t>
            </a:r>
          </a:p>
          <a:p>
            <a:pPr algn="just" eaLnBrk="1" hangingPunct="1">
              <a:lnSpc>
                <a:spcPct val="80000"/>
              </a:lnSpc>
              <a:spcBef>
                <a:spcPct val="40000"/>
              </a:spcBef>
              <a:defRPr/>
            </a:pPr>
            <a:r>
              <a:rPr lang="es-MX" sz="2800" b="1" dirty="0" smtClean="0">
                <a:latin typeface="+mj-lt"/>
                <a:cs typeface="Times New Roman" pitchFamily="18" charset="0"/>
              </a:rPr>
              <a:t>Localice el anclaje de rescate más cercano.</a:t>
            </a:r>
          </a:p>
          <a:p>
            <a:pPr algn="just" eaLnBrk="1" hangingPunct="1">
              <a:lnSpc>
                <a:spcPct val="80000"/>
              </a:lnSpc>
              <a:spcBef>
                <a:spcPct val="40000"/>
              </a:spcBef>
              <a:defRPr/>
            </a:pPr>
            <a:r>
              <a:rPr lang="es-MX" sz="2800" b="1" dirty="0" smtClean="0">
                <a:latin typeface="+mj-lt"/>
                <a:cs typeface="Times New Roman" pitchFamily="18" charset="0"/>
              </a:rPr>
              <a:t>Busque el nivel de trabajo más cercano y seguro al trabajador caído.</a:t>
            </a:r>
          </a:p>
          <a:p>
            <a:pPr algn="just" eaLnBrk="1" hangingPunct="1">
              <a:lnSpc>
                <a:spcPct val="80000"/>
              </a:lnSpc>
              <a:spcBef>
                <a:spcPct val="40000"/>
              </a:spcBef>
              <a:defRPr/>
            </a:pPr>
            <a:r>
              <a:rPr lang="es-MX" sz="2800" b="1" dirty="0" smtClean="0">
                <a:latin typeface="+mj-lt"/>
                <a:cs typeface="Times New Roman" pitchFamily="18" charset="0"/>
              </a:rPr>
              <a:t>Identifique el equipo necesarios para mover al trabajador caído a un nivel seguro de trabajo.</a:t>
            </a:r>
            <a:endParaRPr lang="es-MX" sz="2400" b="1" dirty="0" smtClean="0">
              <a:latin typeface="+mj-lt"/>
              <a:cs typeface="Times New Roman" pitchFamily="18" charset="0"/>
            </a:endParaRPr>
          </a:p>
        </p:txBody>
      </p:sp>
      <p:pic>
        <p:nvPicPr>
          <p:cNvPr id="136196" name="Picture 3" descr="C:\Documents and Settings\Nancy Menzel\Local Settings\Temporary Internet Files\Content.IE5\JI96MDD4\MCj0197743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486400"/>
            <a:ext cx="1649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pPr>
              <a:defRPr/>
            </a:pPr>
            <a:fld id="{24A5BFDF-589B-424E-87CA-E92C87A7A36D}" type="slidenum">
              <a:rPr lang="en-US"/>
              <a:pPr>
                <a:defRPr/>
              </a:pPr>
              <a:t>131</a:t>
            </a:fld>
            <a:endParaRPr lang="en-US"/>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85800" y="381000"/>
            <a:ext cx="7772400" cy="1143000"/>
          </a:xfrm>
        </p:spPr>
        <p:txBody>
          <a:bodyPr/>
          <a:lstStyle/>
          <a:p>
            <a:pPr eaLnBrk="1" hangingPunct="1"/>
            <a:r>
              <a:rPr lang="es-MX" b="1" smtClean="0">
                <a:cs typeface="Times New Roman" pitchFamily="18" charset="0"/>
              </a:rPr>
              <a:t>Procedimientos de Rescate</a:t>
            </a:r>
            <a:endParaRPr lang="es-MX" smtClean="0">
              <a:cs typeface="Times New Roman" pitchFamily="18" charset="0"/>
            </a:endParaRPr>
          </a:p>
        </p:txBody>
      </p:sp>
      <p:sp>
        <p:nvSpPr>
          <p:cNvPr id="148483" name="Rectangle 3"/>
          <p:cNvSpPr>
            <a:spLocks noGrp="1" noChangeArrowheads="1"/>
          </p:cNvSpPr>
          <p:nvPr>
            <p:ph idx="1"/>
          </p:nvPr>
        </p:nvSpPr>
        <p:spPr>
          <a:xfrm>
            <a:off x="685800" y="1981200"/>
            <a:ext cx="8001000" cy="4419600"/>
          </a:xfrm>
        </p:spPr>
        <p:txBody>
          <a:bodyPr/>
          <a:lstStyle/>
          <a:p>
            <a:pPr algn="just" eaLnBrk="1" hangingPunct="1">
              <a:lnSpc>
                <a:spcPct val="80000"/>
              </a:lnSpc>
              <a:spcBef>
                <a:spcPct val="40000"/>
              </a:spcBef>
              <a:defRPr/>
            </a:pPr>
            <a:r>
              <a:rPr lang="es-MX" sz="3000" dirty="0" smtClean="0">
                <a:latin typeface="+mj-lt"/>
                <a:cs typeface="Times New Roman" pitchFamily="18" charset="0"/>
              </a:rPr>
              <a:t>Administrar las personas necesarias para contactar al personal de rescate de rescate y los equipos necesarios para las operaciones de rescate</a:t>
            </a:r>
          </a:p>
          <a:p>
            <a:pPr algn="just" eaLnBrk="1" hangingPunct="1">
              <a:lnSpc>
                <a:spcPct val="80000"/>
              </a:lnSpc>
              <a:spcBef>
                <a:spcPct val="40000"/>
              </a:spcBef>
              <a:defRPr/>
            </a:pPr>
            <a:r>
              <a:rPr lang="es-MX" sz="3000" dirty="0" smtClean="0">
                <a:latin typeface="+mj-lt"/>
                <a:cs typeface="Times New Roman" pitchFamily="18" charset="0"/>
              </a:rPr>
              <a:t>Técnicos médicos de emergencia deben dar primeros auxilios, si es necesario. </a:t>
            </a:r>
          </a:p>
          <a:p>
            <a:pPr algn="just" eaLnBrk="1" hangingPunct="1">
              <a:lnSpc>
                <a:spcPct val="80000"/>
              </a:lnSpc>
              <a:spcBef>
                <a:spcPct val="40000"/>
              </a:spcBef>
              <a:defRPr/>
            </a:pPr>
            <a:r>
              <a:rPr lang="es-MX" sz="3000" dirty="0" smtClean="0">
                <a:latin typeface="+mj-lt"/>
                <a:cs typeface="Times New Roman" pitchFamily="18" charset="0"/>
              </a:rPr>
              <a:t>El plan de prevención de caída debe incluir disposiciones para rescate rápido.</a:t>
            </a:r>
          </a:p>
        </p:txBody>
      </p:sp>
      <p:pic>
        <p:nvPicPr>
          <p:cNvPr id="137220" name="Picture 2" descr="C:\Documents and Settings\Nancy Menzel\Local Settings\Temporary Internet Files\Content.IE5\88MGMP27\MCj0334166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314950"/>
            <a:ext cx="1822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pPr>
              <a:defRPr/>
            </a:pPr>
            <a:fld id="{15D6304A-CE1B-427C-909E-AE481E32E104}" type="slidenum">
              <a:rPr lang="en-US"/>
              <a:pPr>
                <a:defRPr/>
              </a:pPr>
              <a:t>132</a:t>
            </a:fld>
            <a:endParaRPr lang="en-US"/>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Grp="1" noChangeArrowheads="1"/>
          </p:cNvSpPr>
          <p:nvPr>
            <p:ph type="ctrTitle"/>
          </p:nvPr>
        </p:nvSpPr>
        <p:spPr/>
        <p:txBody>
          <a:bodyPr/>
          <a:lstStyle/>
          <a:p>
            <a:pPr eaLnBrk="1" hangingPunct="1"/>
            <a:r>
              <a:rPr lang="es-MX" sz="5400" b="1" smtClean="0">
                <a:cs typeface="Times New Roman" pitchFamily="18" charset="0"/>
              </a:rPr>
              <a:t>Planificacion para Rescate</a:t>
            </a:r>
          </a:p>
        </p:txBody>
      </p:sp>
      <p:sp>
        <p:nvSpPr>
          <p:cNvPr id="130053" name="Rectangle 5"/>
          <p:cNvSpPr>
            <a:spLocks noGrp="1" noChangeArrowheads="1"/>
          </p:cNvSpPr>
          <p:nvPr>
            <p:ph type="subTitle" idx="1"/>
          </p:nvPr>
        </p:nvSpPr>
        <p:spPr/>
        <p:txBody>
          <a:bodyPr rtlCol="0">
            <a:normAutofit/>
          </a:bodyPr>
          <a:lstStyle/>
          <a:p>
            <a:pPr eaLnBrk="1" fontAlgn="auto" hangingPunct="1">
              <a:spcAft>
                <a:spcPts val="0"/>
              </a:spcAft>
              <a:defRPr/>
            </a:pPr>
            <a:r>
              <a:rPr lang="es-MX" b="1" dirty="0" smtClean="0">
                <a:latin typeface="+mj-lt"/>
                <a:cs typeface="Times New Roman" pitchFamily="18" charset="0"/>
              </a:rPr>
              <a:t>Planifique para lo peor</a:t>
            </a:r>
            <a:endParaRPr lang="es-MX" b="1" dirty="0">
              <a:latin typeface="+mj-lt"/>
              <a:cs typeface="Times New Roman" pitchFamily="18" charset="0"/>
            </a:endParaRPr>
          </a:p>
        </p:txBody>
      </p:sp>
      <p:sp>
        <p:nvSpPr>
          <p:cNvPr id="4" name="Slide Number Placeholder 3"/>
          <p:cNvSpPr>
            <a:spLocks noGrp="1"/>
          </p:cNvSpPr>
          <p:nvPr>
            <p:ph type="sldNum" sz="quarter" idx="11"/>
          </p:nvPr>
        </p:nvSpPr>
        <p:spPr/>
        <p:txBody>
          <a:bodyPr/>
          <a:lstStyle/>
          <a:p>
            <a:pPr>
              <a:defRPr/>
            </a:pPr>
            <a:fld id="{3BBE6F5E-1C14-44C9-B65D-845C5F305BCA}" type="slidenum">
              <a:rPr lang="en-US"/>
              <a:pPr>
                <a:defRPr/>
              </a:pPr>
              <a:t>133</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0"/>
            <a:ext cx="8229600" cy="1036638"/>
          </a:xfrm>
        </p:spPr>
        <p:txBody>
          <a:bodyPr/>
          <a:lstStyle/>
          <a:p>
            <a:pPr eaLnBrk="1" hangingPunct="1"/>
            <a:r>
              <a:rPr lang="es-MX" b="1" smtClean="0">
                <a:cs typeface="Times New Roman" pitchFamily="18" charset="0"/>
              </a:rPr>
              <a:t>Cuando todo funciona bien!</a:t>
            </a:r>
          </a:p>
        </p:txBody>
      </p:sp>
      <p:pic>
        <p:nvPicPr>
          <p:cNvPr id="150531" name="Picture 3" descr="LambeauFall_2-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3588" y="1241425"/>
            <a:ext cx="7542212" cy="49307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pPr>
              <a:defRPr/>
            </a:pPr>
            <a:fld id="{BA11301F-6EFA-45ED-86B1-45C122CA9160}" type="slidenum">
              <a:rPr lang="en-US"/>
              <a:pPr>
                <a:defRPr/>
              </a:pPr>
              <a:t>134</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76200"/>
            <a:ext cx="8229600" cy="884238"/>
          </a:xfrm>
        </p:spPr>
        <p:txBody>
          <a:bodyPr/>
          <a:lstStyle/>
          <a:p>
            <a:pPr eaLnBrk="1" hangingPunct="1"/>
            <a:r>
              <a:rPr lang="es-MX" b="1" smtClean="0">
                <a:cs typeface="Times New Roman" pitchFamily="18" charset="0"/>
              </a:rPr>
              <a:t>Plan de rescate en marcha</a:t>
            </a:r>
          </a:p>
        </p:txBody>
      </p:sp>
      <p:pic>
        <p:nvPicPr>
          <p:cNvPr id="151555" name="Picture 3" descr="LambeauFall_3-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7100" y="1203325"/>
            <a:ext cx="7454900" cy="49688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pPr>
              <a:defRPr/>
            </a:pPr>
            <a:fld id="{A285E190-2BCD-4BCE-8D05-7179CFE0C1FA}" type="slidenum">
              <a:rPr lang="en-US"/>
              <a:pPr>
                <a:defRPr/>
              </a:pPr>
              <a:t>135</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76200"/>
            <a:ext cx="8229600" cy="960438"/>
          </a:xfrm>
        </p:spPr>
        <p:txBody>
          <a:bodyPr/>
          <a:lstStyle/>
          <a:p>
            <a:pPr eaLnBrk="1" hangingPunct="1"/>
            <a:r>
              <a:rPr lang="es-MX" b="1" smtClean="0">
                <a:cs typeface="Times New Roman" pitchFamily="18" charset="0"/>
              </a:rPr>
              <a:t>Rescate Seguro</a:t>
            </a:r>
          </a:p>
        </p:txBody>
      </p:sp>
      <p:pic>
        <p:nvPicPr>
          <p:cNvPr id="152579" name="Picture 3" descr="LambeauFall_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066800"/>
            <a:ext cx="7672388" cy="50244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pPr>
              <a:defRPr/>
            </a:pPr>
            <a:fld id="{51FB310C-3D37-4442-B764-E9761C7C7BE3}" type="slidenum">
              <a:rPr lang="en-US"/>
              <a:pPr>
                <a:defRPr/>
              </a:pPr>
              <a:t>136</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0"/>
            <a:ext cx="8229600" cy="1036638"/>
          </a:xfrm>
        </p:spPr>
        <p:txBody>
          <a:bodyPr/>
          <a:lstStyle/>
          <a:p>
            <a:pPr eaLnBrk="1" hangingPunct="1"/>
            <a:r>
              <a:rPr lang="es-ES" b="1" smtClean="0">
                <a:cs typeface="Times New Roman" pitchFamily="18" charset="0"/>
              </a:rPr>
              <a:t>En el terreno y sigue vivo!</a:t>
            </a:r>
            <a:endParaRPr lang="en-US" b="1" smtClean="0">
              <a:cs typeface="Times New Roman" pitchFamily="18" charset="0"/>
            </a:endParaRPr>
          </a:p>
        </p:txBody>
      </p:sp>
      <p:pic>
        <p:nvPicPr>
          <p:cNvPr id="153603" name="Picture 3" descr="LambeauFall_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066800"/>
            <a:ext cx="7620000" cy="50053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pPr>
              <a:defRPr/>
            </a:pPr>
            <a:fld id="{6D4E0E5B-17A3-4D04-98E1-A63C10E2B837}" type="slidenum">
              <a:rPr lang="en-US"/>
              <a:pPr>
                <a:defRPr/>
              </a:pPr>
              <a:t>137</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76200" y="2209800"/>
            <a:ext cx="64008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600" b="1"/>
              <a:t>El entrenamiento es para ensenarle a:</a:t>
            </a:r>
          </a:p>
          <a:p>
            <a:pPr>
              <a:buClr>
                <a:srgbClr val="FFCC00"/>
              </a:buClr>
              <a:buFont typeface="Wingdings" pitchFamily="2" charset="2"/>
              <a:buChar char="Ø"/>
            </a:pPr>
            <a:r>
              <a:rPr lang="es-MX" sz="2600" b="1"/>
              <a:t> Como reconocer peligros</a:t>
            </a:r>
          </a:p>
          <a:p>
            <a:pPr algn="just">
              <a:buClr>
                <a:srgbClr val="FFCC00"/>
              </a:buClr>
              <a:buFont typeface="Wingdings" pitchFamily="2" charset="2"/>
              <a:buChar char="Ø"/>
            </a:pPr>
            <a:r>
              <a:rPr lang="es-MX" sz="2600" b="1"/>
              <a:t> como eliminar los peligros</a:t>
            </a:r>
          </a:p>
          <a:p>
            <a:pPr lvl="1">
              <a:buClr>
                <a:srgbClr val="FFCC00"/>
              </a:buClr>
              <a:buFont typeface="Wingdings" pitchFamily="2" charset="2"/>
              <a:buChar char="Ø"/>
            </a:pPr>
            <a:endParaRPr lang="es-MX" sz="2600" b="1"/>
          </a:p>
          <a:p>
            <a:pPr>
              <a:buClr>
                <a:srgbClr val="FFCC00"/>
              </a:buClr>
              <a:buFont typeface="Wingdings" pitchFamily="2" charset="2"/>
              <a:buNone/>
            </a:pPr>
            <a:r>
              <a:rPr lang="es-MX" sz="2600" b="1"/>
              <a:t>El entrenamiento debe cubrir:</a:t>
            </a:r>
          </a:p>
          <a:p>
            <a:pPr>
              <a:buClr>
                <a:srgbClr val="FFCC00"/>
              </a:buClr>
              <a:buFont typeface="Wingdings" pitchFamily="2" charset="2"/>
              <a:buChar char="Ø"/>
            </a:pPr>
            <a:r>
              <a:rPr lang="es-MX" sz="2600" b="1"/>
              <a:t> Peligros de caída</a:t>
            </a:r>
          </a:p>
          <a:p>
            <a:pPr>
              <a:buClr>
                <a:srgbClr val="FFCC00"/>
              </a:buClr>
              <a:buFont typeface="Wingdings" pitchFamily="2" charset="2"/>
              <a:buChar char="Ø"/>
            </a:pPr>
            <a:r>
              <a:rPr lang="es-MX" sz="2600" b="1"/>
              <a:t> Sistemas de protección de caídas</a:t>
            </a:r>
          </a:p>
          <a:p>
            <a:pPr>
              <a:buClr>
                <a:srgbClr val="FFCC00"/>
              </a:buClr>
              <a:buFont typeface="Wingdings" pitchFamily="2" charset="2"/>
              <a:buChar char="Ø"/>
            </a:pPr>
            <a:r>
              <a:rPr lang="es-MX" sz="2600" b="1"/>
              <a:t> Uso de dispositivos de protección de caídas</a:t>
            </a:r>
          </a:p>
          <a:p>
            <a:pPr>
              <a:buClr>
                <a:srgbClr val="FFCC00"/>
              </a:buClr>
              <a:buFont typeface="Wingdings" pitchFamily="2" charset="2"/>
              <a:buChar char="Ø"/>
            </a:pPr>
            <a:r>
              <a:rPr lang="es-MX" sz="2600" b="1"/>
              <a:t> </a:t>
            </a:r>
            <a:r>
              <a:rPr lang="es-MX" sz="2600" b="1" u="sng"/>
              <a:t>¿Y el entrenamiento de rescate?</a:t>
            </a:r>
          </a:p>
        </p:txBody>
      </p:sp>
      <p:sp>
        <p:nvSpPr>
          <p:cNvPr id="143363" name="Text Box 3"/>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a:solidFill>
                  <a:srgbClr val="FFFF00"/>
                </a:solidFill>
              </a:rPr>
              <a:t>Entrenamiento</a:t>
            </a:r>
            <a:endParaRPr lang="en-US" sz="4400" b="1">
              <a:latin typeface="Calibri" pitchFamily="34" charset="0"/>
            </a:endParaRPr>
          </a:p>
        </p:txBody>
      </p:sp>
      <p:sp>
        <p:nvSpPr>
          <p:cNvPr id="143364" name="Text Box 6"/>
          <p:cNvSpPr txBox="1">
            <a:spLocks noChangeArrowheads="1"/>
          </p:cNvSpPr>
          <p:nvPr/>
        </p:nvSpPr>
        <p:spPr bwMode="auto">
          <a:xfrm>
            <a:off x="2743200" y="5943600"/>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2000" b="1">
              <a:solidFill>
                <a:srgbClr val="FFFF00"/>
              </a:solidFill>
              <a:latin typeface="Calibri" pitchFamily="34" charset="0"/>
            </a:endParaRPr>
          </a:p>
        </p:txBody>
      </p:sp>
      <p:sp>
        <p:nvSpPr>
          <p:cNvPr id="143365" name="Rectangle 7"/>
          <p:cNvSpPr>
            <a:spLocks noChangeArrowheads="1"/>
          </p:cNvSpPr>
          <p:nvPr/>
        </p:nvSpPr>
        <p:spPr bwMode="auto">
          <a:xfrm>
            <a:off x="1166813" y="2532063"/>
            <a:ext cx="88011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Calibri" pitchFamily="34" charset="0"/>
            </a:endParaRPr>
          </a:p>
        </p:txBody>
      </p:sp>
      <p:pic>
        <p:nvPicPr>
          <p:cNvPr id="154630" name="Picture 10" descr="Trai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7330" y="2667000"/>
            <a:ext cx="2996669"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3367" name="Text Box 12"/>
          <p:cNvSpPr txBox="1">
            <a:spLocks noChangeArrowheads="1"/>
          </p:cNvSpPr>
          <p:nvPr/>
        </p:nvSpPr>
        <p:spPr bwMode="auto">
          <a:xfrm>
            <a:off x="381000" y="914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sz="2800" b="1"/>
              <a:t>Los empleadores deben proporcionar capacitación de protección de caída</a:t>
            </a:r>
            <a:endParaRPr lang="en-US">
              <a:latin typeface="Calibri" pitchFamily="34" charset="0"/>
            </a:endParaRPr>
          </a:p>
        </p:txBody>
      </p:sp>
      <p:sp>
        <p:nvSpPr>
          <p:cNvPr id="8" name="Slide Number Placeholder 7"/>
          <p:cNvSpPr>
            <a:spLocks noGrp="1"/>
          </p:cNvSpPr>
          <p:nvPr>
            <p:ph type="sldNum" sz="quarter" idx="11"/>
          </p:nvPr>
        </p:nvSpPr>
        <p:spPr/>
        <p:txBody>
          <a:bodyPr/>
          <a:lstStyle/>
          <a:p>
            <a:pPr>
              <a:defRPr/>
            </a:pPr>
            <a:fld id="{7C84F55A-93EC-42DA-A601-4E2B1B83170E}" type="slidenum">
              <a:rPr lang="en-US"/>
              <a:pPr>
                <a:defRPr/>
              </a:pPr>
              <a:t>138</a:t>
            </a:fld>
            <a:endParaRPr lang="en-US"/>
          </a:p>
        </p:txBody>
      </p:sp>
      <p:sp>
        <p:nvSpPr>
          <p:cNvPr id="9" name="Footer Placeholder 8"/>
          <p:cNvSpPr>
            <a:spLocks noGrp="1"/>
          </p:cNvSpPr>
          <p:nvPr>
            <p:ph type="ftr" sz="quarter" idx="10"/>
          </p:nvPr>
        </p:nvSpPr>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0"/>
            <a:ext cx="7772400" cy="1143000"/>
          </a:xfrm>
        </p:spPr>
        <p:txBody>
          <a:bodyPr/>
          <a:lstStyle/>
          <a:p>
            <a:pPr eaLnBrk="1" hangingPunct="1"/>
            <a:r>
              <a:rPr lang="es-MX" b="1" smtClean="0">
                <a:latin typeface="Arial" pitchFamily="34" charset="0"/>
              </a:rPr>
              <a:t>Resumen</a:t>
            </a:r>
            <a:endParaRPr lang="es-MX" smtClean="0"/>
          </a:p>
        </p:txBody>
      </p:sp>
      <p:sp>
        <p:nvSpPr>
          <p:cNvPr id="155651" name="Rectangle 3"/>
          <p:cNvSpPr>
            <a:spLocks noGrp="1" noChangeArrowheads="1"/>
          </p:cNvSpPr>
          <p:nvPr>
            <p:ph idx="1"/>
          </p:nvPr>
        </p:nvSpPr>
        <p:spPr>
          <a:xfrm>
            <a:off x="685800" y="1524000"/>
            <a:ext cx="7772400" cy="4724400"/>
          </a:xfrm>
        </p:spPr>
        <p:txBody>
          <a:bodyPr/>
          <a:lstStyle/>
          <a:p>
            <a:pPr algn="just" eaLnBrk="1" hangingPunct="1">
              <a:lnSpc>
                <a:spcPct val="90000"/>
              </a:lnSpc>
              <a:spcBef>
                <a:spcPct val="30000"/>
              </a:spcBef>
              <a:buClr>
                <a:schemeClr val="tx1"/>
              </a:buClr>
              <a:defRPr/>
            </a:pPr>
            <a:r>
              <a:rPr lang="es-MX" sz="2800" dirty="0" smtClean="0">
                <a:latin typeface="+mj-lt"/>
                <a:cs typeface="Times New Roman" pitchFamily="18" charset="0"/>
              </a:rPr>
              <a:t>Si puede caer más de 6 pies, usted debe ser protegido</a:t>
            </a:r>
          </a:p>
          <a:p>
            <a:pPr algn="just" eaLnBrk="1" hangingPunct="1">
              <a:lnSpc>
                <a:spcPct val="90000"/>
              </a:lnSpc>
              <a:spcBef>
                <a:spcPct val="30000"/>
              </a:spcBef>
              <a:buClr>
                <a:schemeClr val="tx1"/>
              </a:buClr>
              <a:defRPr/>
            </a:pPr>
            <a:r>
              <a:rPr lang="es-MX" sz="2800" dirty="0" smtClean="0">
                <a:latin typeface="+mj-lt"/>
                <a:cs typeface="Times New Roman" pitchFamily="18" charset="0"/>
              </a:rPr>
              <a:t>Use prevención de caídas en:</a:t>
            </a:r>
          </a:p>
          <a:p>
            <a:pPr lvl="1" algn="just" eaLnBrk="1" hangingPunct="1">
              <a:lnSpc>
                <a:spcPct val="90000"/>
              </a:lnSpc>
              <a:spcBef>
                <a:spcPct val="30000"/>
              </a:spcBef>
              <a:buClr>
                <a:schemeClr val="tx1"/>
              </a:buClr>
              <a:buFont typeface="Wingdings" pitchFamily="2" charset="2"/>
              <a:buChar char="Ø"/>
              <a:defRPr/>
            </a:pPr>
            <a:r>
              <a:rPr lang="es-MX" dirty="0" smtClean="0">
                <a:latin typeface="+mj-lt"/>
                <a:cs typeface="Times New Roman" pitchFamily="18" charset="0"/>
              </a:rPr>
              <a:t>pasarelas y rampas, formas de concreto, lados y bordes, en vigas de acero, excavaciones, techos, aberturas de pared, albañilería y construcción de viviendas</a:t>
            </a:r>
          </a:p>
          <a:p>
            <a:pPr lvl="1" algn="just" eaLnBrk="1" hangingPunct="1">
              <a:lnSpc>
                <a:spcPct val="90000"/>
              </a:lnSpc>
              <a:spcBef>
                <a:spcPct val="30000"/>
              </a:spcBef>
              <a:buClr>
                <a:schemeClr val="tx1"/>
              </a:buClr>
              <a:buFont typeface="Wingdings" pitchFamily="2" charset="2"/>
              <a:buChar char="Ø"/>
              <a:defRPr/>
            </a:pPr>
            <a:r>
              <a:rPr lang="es-MX" dirty="0" smtClean="0">
                <a:latin typeface="+mj-lt"/>
                <a:cs typeface="Times New Roman" pitchFamily="18" charset="0"/>
              </a:rPr>
              <a:t>Las medidas de protección incluyen barandas, cubiertas, redes de seguridad y sistemas de detención de caída personales</a:t>
            </a:r>
          </a:p>
        </p:txBody>
      </p:sp>
      <p:sp>
        <p:nvSpPr>
          <p:cNvPr id="4" name="Slide Number Placeholder 3"/>
          <p:cNvSpPr>
            <a:spLocks noGrp="1"/>
          </p:cNvSpPr>
          <p:nvPr>
            <p:ph type="sldNum" sz="quarter" idx="11"/>
          </p:nvPr>
        </p:nvSpPr>
        <p:spPr/>
        <p:txBody>
          <a:bodyPr/>
          <a:lstStyle/>
          <a:p>
            <a:pPr>
              <a:defRPr/>
            </a:pPr>
            <a:fld id="{8184CCFC-C711-4FF7-B0C3-BC8558BB8CC0}" type="slidenum">
              <a:rPr lang="en-US"/>
              <a:pPr>
                <a:defRPr/>
              </a:pPr>
              <a:t>139</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1"/>
          </p:nvPr>
        </p:nvSpPr>
        <p:spPr/>
        <p:txBody>
          <a:bodyPr/>
          <a:lstStyle/>
          <a:p>
            <a:pPr>
              <a:defRPr/>
            </a:pPr>
            <a:fld id="{1EA8A2C9-FE3B-444D-B8F9-511DABBA6488}" type="slidenum">
              <a:rPr lang="en-US"/>
              <a:pPr>
                <a:defRPr/>
              </a:pPr>
              <a:t>14</a:t>
            </a:fld>
            <a:endParaRPr lang="en-US"/>
          </a:p>
        </p:txBody>
      </p:sp>
      <p:pic>
        <p:nvPicPr>
          <p:cNvPr id="30723" name="Picture 3" descr="Slid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66838"/>
            <a:ext cx="5791200" cy="44243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7412" name="Text Box 4"/>
          <p:cNvSpPr txBox="1">
            <a:spLocks noChangeArrowheads="1"/>
          </p:cNvSpPr>
          <p:nvPr/>
        </p:nvSpPr>
        <p:spPr bwMode="auto">
          <a:xfrm>
            <a:off x="0" y="228600"/>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MX" sz="4000" b="1"/>
              <a:t>Peligro de Caída-</a:t>
            </a:r>
            <a:r>
              <a:rPr lang="es-MX" sz="4000" b="1">
                <a:solidFill>
                  <a:srgbClr val="FFFF00"/>
                </a:solidFill>
              </a:rPr>
              <a:t>Pasillos y Rampas</a:t>
            </a:r>
            <a:endParaRPr lang="es-MX">
              <a:latin typeface="Calibri" pitchFamily="34" charset="0"/>
            </a:endParaRPr>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81000" y="0"/>
            <a:ext cx="7772400" cy="1143000"/>
          </a:xfrm>
        </p:spPr>
        <p:txBody>
          <a:bodyPr/>
          <a:lstStyle/>
          <a:p>
            <a:pPr eaLnBrk="1" hangingPunct="1"/>
            <a:r>
              <a:rPr lang="es-ES" sz="4000" smtClean="0"/>
              <a:t>Es tu vida, trabaja con seguridad</a:t>
            </a:r>
            <a:endParaRPr lang="en-US" sz="4000" smtClean="0"/>
          </a:p>
        </p:txBody>
      </p:sp>
      <p:sp>
        <p:nvSpPr>
          <p:cNvPr id="145411" name="Rectangle 3"/>
          <p:cNvSpPr>
            <a:spLocks noGrp="1" noChangeArrowheads="1"/>
          </p:cNvSpPr>
          <p:nvPr>
            <p:ph type="body" idx="1"/>
          </p:nvPr>
        </p:nvSpPr>
        <p:spPr>
          <a:xfrm>
            <a:off x="685800" y="1219200"/>
            <a:ext cx="8001000" cy="5105400"/>
          </a:xfrm>
        </p:spPr>
        <p:txBody>
          <a:bodyPr/>
          <a:lstStyle/>
          <a:p>
            <a:pPr algn="just" eaLnBrk="1" hangingPunct="1">
              <a:lnSpc>
                <a:spcPct val="90000"/>
              </a:lnSpc>
            </a:pPr>
            <a:r>
              <a:rPr lang="es-ES" smtClean="0"/>
              <a:t>Conozca su área de trabajo</a:t>
            </a:r>
          </a:p>
          <a:p>
            <a:pPr algn="just" eaLnBrk="1" hangingPunct="1">
              <a:lnSpc>
                <a:spcPct val="90000"/>
              </a:lnSpc>
            </a:pPr>
            <a:r>
              <a:rPr lang="es-ES" smtClean="0"/>
              <a:t>Utilizar el equipo de detención de caída cuando sea necesario</a:t>
            </a:r>
          </a:p>
          <a:p>
            <a:pPr algn="just" eaLnBrk="1" hangingPunct="1">
              <a:lnSpc>
                <a:spcPct val="90000"/>
              </a:lnSpc>
            </a:pPr>
            <a:r>
              <a:rPr lang="es-ES" smtClean="0"/>
              <a:t>Utilice la protección que necesita</a:t>
            </a:r>
          </a:p>
          <a:p>
            <a:pPr algn="just" eaLnBrk="1" hangingPunct="1">
              <a:lnSpc>
                <a:spcPct val="90000"/>
              </a:lnSpc>
            </a:pPr>
            <a:r>
              <a:rPr lang="es-ES" smtClean="0"/>
              <a:t>Inspeccione los equipos de protección de caída antes de cada uso</a:t>
            </a:r>
          </a:p>
          <a:p>
            <a:pPr algn="just" eaLnBrk="1" hangingPunct="1">
              <a:lnSpc>
                <a:spcPct val="90000"/>
              </a:lnSpc>
            </a:pPr>
            <a:r>
              <a:rPr lang="es-ES" smtClean="0"/>
              <a:t>Informe de problemas y reemplace equipo defectuoso</a:t>
            </a:r>
          </a:p>
          <a:p>
            <a:pPr algn="just" eaLnBrk="1" hangingPunct="1">
              <a:lnSpc>
                <a:spcPct val="90000"/>
              </a:lnSpc>
            </a:pPr>
            <a:r>
              <a:rPr lang="es-ES" smtClean="0"/>
              <a:t>Tenga cuidado y reconozca los peligros</a:t>
            </a:r>
            <a:endParaRPr lang="en-US" smtClean="0"/>
          </a:p>
        </p:txBody>
      </p:sp>
      <p:sp>
        <p:nvSpPr>
          <p:cNvPr id="4" name="Slide Number Placeholder 3"/>
          <p:cNvSpPr>
            <a:spLocks noGrp="1"/>
          </p:cNvSpPr>
          <p:nvPr>
            <p:ph type="sldNum" sz="quarter" idx="11"/>
          </p:nvPr>
        </p:nvSpPr>
        <p:spPr/>
        <p:txBody>
          <a:bodyPr/>
          <a:lstStyle/>
          <a:p>
            <a:pPr>
              <a:defRPr/>
            </a:pPr>
            <a:fld id="{2030FF75-9055-4177-A8D4-8DCED55D263D}" type="slidenum">
              <a:rPr lang="en-US"/>
              <a:pPr>
                <a:defRPr/>
              </a:pPr>
              <a:t>140</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14600"/>
            <a:ext cx="30241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5" name="TextBox 3"/>
          <p:cNvSpPr txBox="1">
            <a:spLocks noChangeArrowheads="1"/>
          </p:cNvSpPr>
          <p:nvPr/>
        </p:nvSpPr>
        <p:spPr bwMode="auto">
          <a:xfrm>
            <a:off x="1981200" y="685800"/>
            <a:ext cx="541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5400" b="1">
                <a:solidFill>
                  <a:srgbClr val="FFFF00"/>
                </a:solidFill>
                <a:latin typeface="Calibri" pitchFamily="34" charset="0"/>
              </a:rPr>
              <a:t>PREGUNTAS…</a:t>
            </a:r>
          </a:p>
        </p:txBody>
      </p:sp>
      <p:sp>
        <p:nvSpPr>
          <p:cNvPr id="4"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457200" y="0"/>
            <a:ext cx="8229600" cy="944563"/>
          </a:xfrm>
        </p:spPr>
        <p:txBody>
          <a:bodyPr/>
          <a:lstStyle/>
          <a:p>
            <a:pPr eaLnBrk="1" hangingPunct="1"/>
            <a:r>
              <a:rPr lang="es-MX" b="1" smtClean="0">
                <a:latin typeface="Times New Roman" pitchFamily="18" charset="0"/>
                <a:cs typeface="Times New Roman" pitchFamily="18" charset="0"/>
              </a:rPr>
              <a:t>Limitación de Responsabilidad</a:t>
            </a:r>
          </a:p>
        </p:txBody>
      </p:sp>
      <p:sp>
        <p:nvSpPr>
          <p:cNvPr id="147459" name="Content Placeholder 3"/>
          <p:cNvSpPr>
            <a:spLocks noGrp="1"/>
          </p:cNvSpPr>
          <p:nvPr>
            <p:ph idx="1"/>
          </p:nvPr>
        </p:nvSpPr>
        <p:spPr>
          <a:xfrm>
            <a:off x="457200" y="1371600"/>
            <a:ext cx="8229600" cy="5029200"/>
          </a:xfrm>
        </p:spPr>
        <p:txBody>
          <a:bodyPr/>
          <a:lstStyle/>
          <a:p>
            <a:pPr algn="just" eaLnBrk="1" hangingPunct="1"/>
            <a:r>
              <a:rPr lang="es-ES" sz="2600" smtClean="0"/>
              <a:t>Este documento de entrenamiento ha sido elaborado con el subsidio Susan Harwood </a:t>
            </a:r>
            <a:r>
              <a:rPr lang="es-MX" sz="2600" smtClean="0"/>
              <a:t>SH-22298-11-60-F-48 con </a:t>
            </a:r>
            <a:r>
              <a:rPr lang="es-ES" sz="2600" smtClean="0"/>
              <a:t>la finalidad de brindar ayuda a los empleadores/compañías en sus esfuerzos por cumplir con las leyes y los reglamentos de protección contra caídas en la industria de la  construcción. La ley de Seguridad y Salud Ocupacional requiere que los empleadores cumplan con las normas promulgadas por OSHA o por un Estado que cuente con un plan estatal aprobado por OSHA. Sin embargo, este documento no es en sí mismo una norma o reglamento y no crea ninguna nueva obligación legal.</a:t>
            </a:r>
            <a:endParaRPr lang="en-US" sz="2600" smtClean="0"/>
          </a:p>
        </p:txBody>
      </p:sp>
      <p:sp>
        <p:nvSpPr>
          <p:cNvPr id="5" name="Slide Number Placeholder 4"/>
          <p:cNvSpPr>
            <a:spLocks noGrp="1"/>
          </p:cNvSpPr>
          <p:nvPr>
            <p:ph type="sldNum" sz="quarter" idx="11"/>
          </p:nvPr>
        </p:nvSpPr>
        <p:spPr/>
        <p:txBody>
          <a:bodyPr/>
          <a:lstStyle/>
          <a:p>
            <a:pPr>
              <a:defRPr/>
            </a:pPr>
            <a:fld id="{2B17EAC0-1A79-4062-BFD3-5F34D750927B}" type="slidenum">
              <a:rPr lang="en-US"/>
              <a:pPr>
                <a:defRPr/>
              </a:pPr>
              <a:t>142</a:t>
            </a:fld>
            <a:endParaRPr lang="en-US" dirty="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1"/>
          </p:nvPr>
        </p:nvSpPr>
        <p:spPr/>
        <p:txBody>
          <a:bodyPr/>
          <a:lstStyle/>
          <a:p>
            <a:pPr>
              <a:defRPr/>
            </a:pPr>
            <a:fld id="{D436BB5D-DDD0-4918-B2E6-5273220F0204}" type="slidenum">
              <a:rPr lang="en-US"/>
              <a:pPr>
                <a:defRPr/>
              </a:pPr>
              <a:t>15</a:t>
            </a:fld>
            <a:endParaRPr lang="en-US"/>
          </a:p>
        </p:txBody>
      </p:sp>
      <p:pic>
        <p:nvPicPr>
          <p:cNvPr id="31747" name="Picture 2" descr="open_floor2"/>
          <p:cNvPicPr>
            <a:picLocks noChangeAspect="1" noChangeArrowheads="1"/>
          </p:cNvPicPr>
          <p:nvPr/>
        </p:nvPicPr>
        <p:blipFill>
          <a:blip r:embed="rId3" cstate="email">
            <a:lum bright="10000"/>
            <a:extLst>
              <a:ext uri="{28A0092B-C50C-407E-A947-70E740481C1C}">
                <a14:useLocalDpi xmlns:a14="http://schemas.microsoft.com/office/drawing/2010/main" val="0"/>
              </a:ext>
            </a:extLst>
          </a:blip>
          <a:srcRect/>
          <a:stretch>
            <a:fillRect/>
          </a:stretch>
        </p:blipFill>
        <p:spPr bwMode="auto">
          <a:xfrm>
            <a:off x="1752600" y="1447800"/>
            <a:ext cx="6170613" cy="40497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8436" name="Text Box 3"/>
          <p:cNvSpPr txBox="1">
            <a:spLocks noChangeArrowheads="1"/>
          </p:cNvSpPr>
          <p:nvPr/>
        </p:nvSpPr>
        <p:spPr bwMode="auto">
          <a:xfrm>
            <a:off x="0" y="3048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MX" sz="4000" b="1"/>
              <a:t>Peligro de Caída-</a:t>
            </a:r>
            <a:r>
              <a:rPr lang="es-MX" sz="4000" b="1">
                <a:solidFill>
                  <a:srgbClr val="FFFF00"/>
                </a:solidFill>
              </a:rPr>
              <a:t>Lados y Orillas</a:t>
            </a:r>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pPr>
              <a:defRPr/>
            </a:pPr>
            <a:fld id="{7DAEBA49-94FA-4C44-8AB9-4CD52A7891C4}" type="slidenum">
              <a:rPr lang="en-US"/>
              <a:pPr>
                <a:defRPr/>
              </a:pPr>
              <a:t>16</a:t>
            </a:fld>
            <a:endParaRPr lang="en-US"/>
          </a:p>
        </p:txBody>
      </p:sp>
      <p:pic>
        <p:nvPicPr>
          <p:cNvPr id="32771" name="Picture 3" descr="No fall prot-EE per concrete ope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173788" cy="43068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2772" name="Text Box 4"/>
          <p:cNvSpPr txBox="1">
            <a:spLocks noChangeArrowheads="1"/>
          </p:cNvSpPr>
          <p:nvPr/>
        </p:nvSpPr>
        <p:spPr bwMode="auto">
          <a:xfrm>
            <a:off x="1600200" y="5181600"/>
            <a:ext cx="2209800" cy="369888"/>
          </a:xfrm>
          <a:prstGeom prst="rect">
            <a:avLst/>
          </a:prstGeom>
          <a:solidFill>
            <a:srgbClr val="339966"/>
          </a:solidFill>
          <a:ln w="9525">
            <a:noFill/>
            <a:miter lim="800000"/>
            <a:headEnd/>
            <a:tailEnd/>
          </a:ln>
        </p:spPr>
        <p:txBody>
          <a:bodyPr>
            <a:spAutoFit/>
          </a:bodyPr>
          <a:lstStyle/>
          <a:p>
            <a:pPr algn="ctr">
              <a:spcBef>
                <a:spcPct val="50000"/>
              </a:spcBef>
              <a:defRPr/>
            </a:pPr>
            <a:r>
              <a:rPr lang="es-MX" b="1" dirty="0">
                <a:solidFill>
                  <a:schemeClr val="bg1"/>
                </a:solidFill>
                <a:latin typeface="+mn-lt"/>
              </a:rPr>
              <a:t>Abertura en Pared</a:t>
            </a:r>
            <a:endParaRPr lang="es-MX" dirty="0">
              <a:solidFill>
                <a:schemeClr val="bg1"/>
              </a:solidFill>
              <a:latin typeface="+mn-lt"/>
            </a:endParaRPr>
          </a:p>
        </p:txBody>
      </p:sp>
      <p:sp>
        <p:nvSpPr>
          <p:cNvPr id="32773" name="Line 5"/>
          <p:cNvSpPr>
            <a:spLocks noChangeShapeType="1"/>
          </p:cNvSpPr>
          <p:nvPr/>
        </p:nvSpPr>
        <p:spPr bwMode="auto">
          <a:xfrm flipV="1">
            <a:off x="2286000" y="3657600"/>
            <a:ext cx="1447800" cy="1447800"/>
          </a:xfrm>
          <a:prstGeom prst="line">
            <a:avLst/>
          </a:prstGeom>
          <a:noFill/>
          <a:ln w="57150">
            <a:solidFill>
              <a:srgbClr val="FF0000"/>
            </a:solidFill>
            <a:round/>
            <a:headEnd/>
            <a:tailEnd type="triangle" w="med" len="med"/>
          </a:ln>
        </p:spPr>
        <p:txBody>
          <a:bodyPr wrap="none" anchor="ctr"/>
          <a:lstStyle/>
          <a:p>
            <a:pPr>
              <a:defRPr/>
            </a:pPr>
            <a:endParaRPr lang="en-US">
              <a:latin typeface="+mn-lt"/>
            </a:endParaRPr>
          </a:p>
        </p:txBody>
      </p:sp>
      <p:sp>
        <p:nvSpPr>
          <p:cNvPr id="32774" name="Text Box 6"/>
          <p:cNvSpPr txBox="1">
            <a:spLocks noChangeArrowheads="1"/>
          </p:cNvSpPr>
          <p:nvPr/>
        </p:nvSpPr>
        <p:spPr bwMode="auto">
          <a:xfrm>
            <a:off x="381000" y="228600"/>
            <a:ext cx="8153400" cy="708025"/>
          </a:xfrm>
          <a:prstGeom prst="rect">
            <a:avLst/>
          </a:prstGeom>
          <a:noFill/>
          <a:ln w="9525">
            <a:noFill/>
            <a:miter lim="800000"/>
            <a:headEnd/>
            <a:tailEnd/>
          </a:ln>
        </p:spPr>
        <p:txBody>
          <a:bodyPr>
            <a:spAutoFit/>
          </a:bodyPr>
          <a:lstStyle/>
          <a:p>
            <a:pPr algn="ctr">
              <a:spcBef>
                <a:spcPct val="50000"/>
              </a:spcBef>
              <a:defRPr/>
            </a:pPr>
            <a:r>
              <a:rPr lang="es-MX" sz="4000" b="1" dirty="0"/>
              <a:t>Peligro de Aberturas en Paredes</a:t>
            </a:r>
            <a:endParaRPr lang="es-MX" dirty="0">
              <a:latin typeface="+mn-lt"/>
            </a:endParaRPr>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C:\Users\constantino\Desktop\Client Photos\JR Ramon\IMAG016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2133600"/>
            <a:ext cx="3922713" cy="3376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Slide Number Placeholder 3"/>
          <p:cNvSpPr>
            <a:spLocks noGrp="1"/>
          </p:cNvSpPr>
          <p:nvPr>
            <p:ph type="sldNum" sz="quarter" idx="11"/>
          </p:nvPr>
        </p:nvSpPr>
        <p:spPr/>
        <p:txBody>
          <a:bodyPr/>
          <a:lstStyle/>
          <a:p>
            <a:pPr>
              <a:defRPr/>
            </a:pPr>
            <a:fld id="{1DDDE8B9-DF6C-493F-96B3-0A0FA4DE8409}" type="slidenum">
              <a:rPr lang="en-US"/>
              <a:pPr>
                <a:defRPr/>
              </a:pPr>
              <a:t>17</a:t>
            </a:fld>
            <a:endParaRPr lang="en-US"/>
          </a:p>
        </p:txBody>
      </p:sp>
      <p:pic>
        <p:nvPicPr>
          <p:cNvPr id="33796" name="Picture 3" descr="Slide1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2133600"/>
            <a:ext cx="4114800" cy="3386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485" name="Text Box 4"/>
          <p:cNvSpPr txBox="1">
            <a:spLocks noChangeArrowheads="1"/>
          </p:cNvSpPr>
          <p:nvPr/>
        </p:nvSpPr>
        <p:spPr bwMode="auto">
          <a:xfrm>
            <a:off x="304800" y="76200"/>
            <a:ext cx="8610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MX" sz="4000" b="1"/>
              <a:t>Peligro de Caída-</a:t>
            </a:r>
            <a:r>
              <a:rPr lang="es-MX" sz="4000" b="1">
                <a:solidFill>
                  <a:srgbClr val="FFFF00"/>
                </a:solidFill>
              </a:rPr>
              <a:t>Tragaluces Y Puertas en Techos</a:t>
            </a:r>
            <a:endParaRPr lang="es-MX">
              <a:solidFill>
                <a:srgbClr val="FFFF00"/>
              </a:solidFill>
              <a:latin typeface="Calibri" pitchFamily="34" charset="0"/>
            </a:endParaRPr>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pPr>
              <a:defRPr/>
            </a:pPr>
            <a:fld id="{C7DDDA8F-B217-47FB-94DB-4D317227F772}" type="slidenum">
              <a:rPr lang="en-US"/>
              <a:pPr>
                <a:defRPr/>
              </a:pPr>
              <a:t>18</a:t>
            </a:fld>
            <a:endParaRPr lang="en-US"/>
          </a:p>
        </p:txBody>
      </p:sp>
      <p:pic>
        <p:nvPicPr>
          <p:cNvPr id="34819" name="Picture 3" descr="Slide2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057400"/>
            <a:ext cx="4192588" cy="2952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508" name="Text Box 4"/>
          <p:cNvSpPr txBox="1">
            <a:spLocks noChangeArrowheads="1"/>
          </p:cNvSpPr>
          <p:nvPr/>
        </p:nvSpPr>
        <p:spPr bwMode="auto">
          <a:xfrm>
            <a:off x="609600" y="2286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MX" sz="4000" b="1"/>
              <a:t>Peligro de Caída- </a:t>
            </a:r>
            <a:r>
              <a:rPr lang="es-MX" sz="4000" b="1">
                <a:solidFill>
                  <a:srgbClr val="FFFF00"/>
                </a:solidFill>
              </a:rPr>
              <a:t>Hoyos y Aberturas en Techos</a:t>
            </a:r>
            <a:endParaRPr lang="es-MX" sz="4000" b="1">
              <a:solidFill>
                <a:srgbClr val="FFFF00"/>
              </a:solidFill>
              <a:latin typeface="Calibri" pitchFamily="34" charset="0"/>
            </a:endParaRPr>
          </a:p>
        </p:txBody>
      </p:sp>
      <p:sp>
        <p:nvSpPr>
          <p:cNvPr id="21509" name="Text Box 5"/>
          <p:cNvSpPr txBox="1">
            <a:spLocks noChangeArrowheads="1"/>
          </p:cNvSpPr>
          <p:nvPr/>
        </p:nvSpPr>
        <p:spPr bwMode="auto">
          <a:xfrm>
            <a:off x="3200400" y="59436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2000" b="1">
              <a:solidFill>
                <a:srgbClr val="FFFF00"/>
              </a:solidFill>
              <a:latin typeface="Calibri" pitchFamily="34" charset="0"/>
            </a:endParaRPr>
          </a:p>
        </p:txBody>
      </p:sp>
      <p:pic>
        <p:nvPicPr>
          <p:cNvPr id="34822" name="Picture 1" descr="C:\Users\constantino\Desktop\Client Photos\JR Ramon\IMAG026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0" y="2057400"/>
            <a:ext cx="4457700" cy="297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pPr>
              <a:defRPr/>
            </a:pPr>
            <a:fld id="{553B6F70-38DE-4D39-BDAE-B8C8960382D9}" type="slidenum">
              <a:rPr lang="en-US"/>
              <a:pPr>
                <a:defRPr/>
              </a:pPr>
              <a:t>19</a:t>
            </a:fld>
            <a:endParaRPr lang="en-US"/>
          </a:p>
        </p:txBody>
      </p:sp>
      <p:sp>
        <p:nvSpPr>
          <p:cNvPr id="22531" name="Text Box 5"/>
          <p:cNvSpPr txBox="1">
            <a:spLocks noChangeArrowheads="1"/>
          </p:cNvSpPr>
          <p:nvPr/>
        </p:nvSpPr>
        <p:spPr bwMode="auto">
          <a:xfrm>
            <a:off x="914400" y="152400"/>
            <a:ext cx="731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MX" sz="4000" b="1"/>
              <a:t>Peligro de Caída- </a:t>
            </a:r>
            <a:r>
              <a:rPr lang="es-MX" sz="4000" b="1">
                <a:solidFill>
                  <a:srgbClr val="FFFF00"/>
                </a:solidFill>
              </a:rPr>
              <a:t>Formas de Concreto y Vigas de Acero</a:t>
            </a:r>
            <a:endParaRPr lang="es-MX" sz="4000" b="1">
              <a:solidFill>
                <a:srgbClr val="FFFF00"/>
              </a:solidFill>
              <a:latin typeface="Calibri" pitchFamily="34" charset="0"/>
            </a:endParaRPr>
          </a:p>
        </p:txBody>
      </p:sp>
      <p:pic>
        <p:nvPicPr>
          <p:cNvPr id="35844" name="Picture 6" descr="form-wor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2200" y="1905000"/>
            <a:ext cx="4572000" cy="4291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533" name="Text Box 8"/>
          <p:cNvSpPr txBox="1">
            <a:spLocks noChangeArrowheads="1"/>
          </p:cNvSpPr>
          <p:nvPr/>
        </p:nvSpPr>
        <p:spPr bwMode="auto">
          <a:xfrm>
            <a:off x="0" y="6392863"/>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2000">
              <a:solidFill>
                <a:srgbClr val="FFFF00"/>
              </a:solidFill>
              <a:latin typeface="Calibri" pitchFamily="34" charset="0"/>
            </a:endParaRPr>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944563"/>
          </a:xfrm>
        </p:spPr>
        <p:txBody>
          <a:bodyPr/>
          <a:lstStyle/>
          <a:p>
            <a:pPr eaLnBrk="1" hangingPunct="1"/>
            <a:r>
              <a:rPr lang="es-MX" b="1" smtClean="0">
                <a:latin typeface="Times New Roman" pitchFamily="18" charset="0"/>
                <a:cs typeface="Times New Roman" pitchFamily="18" charset="0"/>
              </a:rPr>
              <a:t>Limitación de Responsabilidad</a:t>
            </a:r>
          </a:p>
        </p:txBody>
      </p:sp>
      <p:sp>
        <p:nvSpPr>
          <p:cNvPr id="5123" name="Content Placeholder 3"/>
          <p:cNvSpPr>
            <a:spLocks noGrp="1"/>
          </p:cNvSpPr>
          <p:nvPr>
            <p:ph idx="1"/>
          </p:nvPr>
        </p:nvSpPr>
        <p:spPr>
          <a:xfrm>
            <a:off x="457200" y="1371600"/>
            <a:ext cx="8229600" cy="5029200"/>
          </a:xfrm>
        </p:spPr>
        <p:txBody>
          <a:bodyPr/>
          <a:lstStyle/>
          <a:p>
            <a:pPr algn="just" eaLnBrk="1" hangingPunct="1"/>
            <a:r>
              <a:rPr lang="es-ES" sz="2600" smtClean="0"/>
              <a:t>Este documento de entrenamiento ha sido elaborado con el subsidio Susan Harwood </a:t>
            </a:r>
            <a:r>
              <a:rPr lang="es-MX" sz="2600" smtClean="0"/>
              <a:t>SH-22298-11-60-F-48 con </a:t>
            </a:r>
            <a:r>
              <a:rPr lang="es-ES" sz="2600" smtClean="0"/>
              <a:t>la finalidad de brindar ayuda a los empleadores/compañías en sus esfuerzos por cumplir con las leyes y los reglamentos de protección contra caídas en la industria de la  construcción. La ley de Seguridad y Salud Ocupacional requiere que los empleadores cumplan con las normas promulgadas por OSHA o por un Estado que cuente con un plan estatal aprobado por OSHA. Sin embargo, este documento no es en sí mismo una norma o reglamento y no crea ninguna nueva obligación legal.</a:t>
            </a:r>
            <a:endParaRPr lang="en-US" sz="2600" smtClean="0"/>
          </a:p>
        </p:txBody>
      </p:sp>
      <p:sp>
        <p:nvSpPr>
          <p:cNvPr id="5" name="Slide Number Placeholder 4"/>
          <p:cNvSpPr>
            <a:spLocks noGrp="1"/>
          </p:cNvSpPr>
          <p:nvPr>
            <p:ph type="sldNum" sz="quarter" idx="11"/>
          </p:nvPr>
        </p:nvSpPr>
        <p:spPr/>
        <p:txBody>
          <a:bodyPr/>
          <a:lstStyle/>
          <a:p>
            <a:pPr>
              <a:defRPr/>
            </a:pPr>
            <a:fld id="{4EA0DCAD-184A-4964-BC19-E70BE78C9384}" type="slidenum">
              <a:rPr lang="en-US"/>
              <a:pPr>
                <a:defRPr/>
              </a:pPr>
              <a:t>2</a:t>
            </a:fld>
            <a:endParaRPr lang="en-US" dirty="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pPr>
              <a:defRPr/>
            </a:pPr>
            <a:fld id="{54CE24E2-D9F8-404E-902C-723FEA6B8DB4}" type="slidenum">
              <a:rPr lang="en-US"/>
              <a:pPr>
                <a:defRPr/>
              </a:pPr>
              <a:t>20</a:t>
            </a:fld>
            <a:endParaRPr lang="en-US"/>
          </a:p>
        </p:txBody>
      </p:sp>
      <p:sp>
        <p:nvSpPr>
          <p:cNvPr id="23555" name="Text Box 5"/>
          <p:cNvSpPr txBox="1">
            <a:spLocks noChangeArrowheads="1"/>
          </p:cNvSpPr>
          <p:nvPr/>
        </p:nvSpPr>
        <p:spPr bwMode="auto">
          <a:xfrm>
            <a:off x="304800" y="762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MX" sz="4000" b="1"/>
              <a:t>Peligro de Excavaciones</a:t>
            </a:r>
            <a:endParaRPr lang="es-MX">
              <a:latin typeface="Calibri" pitchFamily="34" charset="0"/>
            </a:endParaRPr>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pic>
        <p:nvPicPr>
          <p:cNvPr id="7" name="Picture 4" descr="Impalement Good &amp; Ba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6800" y="1981200"/>
            <a:ext cx="4158234" cy="3117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7" descr="C:\Users\constantino\Desktop\Client Photos\Walsdorf\Harlingen Landfill\IMAG028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1600200"/>
            <a:ext cx="4608576"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1"/>
          </p:nvPr>
        </p:nvSpPr>
        <p:spPr/>
        <p:txBody>
          <a:bodyPr/>
          <a:lstStyle/>
          <a:p>
            <a:pPr>
              <a:defRPr/>
            </a:pPr>
            <a:fld id="{A7EC3BB5-85D5-4EFA-8241-BF849CAEA8B3}" type="slidenum">
              <a:rPr lang="en-US"/>
              <a:pPr>
                <a:defRPr/>
              </a:pPr>
              <a:t>21</a:t>
            </a:fld>
            <a:endParaRPr lang="en-US"/>
          </a:p>
        </p:txBody>
      </p:sp>
      <p:sp>
        <p:nvSpPr>
          <p:cNvPr id="24579" name="Text Box 6"/>
          <p:cNvSpPr txBox="1">
            <a:spLocks noChangeArrowheads="1"/>
          </p:cNvSpPr>
          <p:nvPr/>
        </p:nvSpPr>
        <p:spPr bwMode="auto">
          <a:xfrm>
            <a:off x="228600" y="3048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MX" sz="4000" b="1"/>
              <a:t>Peligro de Caída-</a:t>
            </a:r>
            <a:r>
              <a:rPr lang="es-MX" sz="4000" b="1">
                <a:solidFill>
                  <a:srgbClr val="FFFF00"/>
                </a:solidFill>
              </a:rPr>
              <a:t>Techos</a:t>
            </a:r>
            <a:endParaRPr lang="es-MX">
              <a:latin typeface="Calibri" pitchFamily="34" charset="0"/>
            </a:endParaRPr>
          </a:p>
        </p:txBody>
      </p:sp>
      <p:pic>
        <p:nvPicPr>
          <p:cNvPr id="37892" name="Picture 7" descr="roof_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4000"/>
            <a:ext cx="6400800" cy="4183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s-MX" smtClean="0"/>
              <a:t>Como Evitar Caídas</a:t>
            </a:r>
          </a:p>
        </p:txBody>
      </p:sp>
      <p:sp>
        <p:nvSpPr>
          <p:cNvPr id="25603" name="Content Placeholder 2"/>
          <p:cNvSpPr>
            <a:spLocks noGrp="1"/>
          </p:cNvSpPr>
          <p:nvPr>
            <p:ph idx="1"/>
          </p:nvPr>
        </p:nvSpPr>
        <p:spPr/>
        <p:txBody>
          <a:bodyPr/>
          <a:lstStyle/>
          <a:p>
            <a:pPr eaLnBrk="1" hangingPunct="1"/>
            <a:r>
              <a:rPr lang="es-MX" smtClean="0"/>
              <a:t>Haga un análisis del área de trabajo</a:t>
            </a:r>
          </a:p>
          <a:p>
            <a:pPr eaLnBrk="1" hangingPunct="1"/>
            <a:r>
              <a:rPr lang="es-MX" smtClean="0"/>
              <a:t>Tome los pasos necesarios para mitigar, eliminar o controlar el peligro de caída</a:t>
            </a:r>
          </a:p>
          <a:p>
            <a:pPr eaLnBrk="1" hangingPunct="1"/>
            <a:r>
              <a:rPr lang="es-MX" smtClean="0"/>
              <a:t>Si un peligro no se puede eliminar, entonces provea protección contra caídas</a:t>
            </a:r>
          </a:p>
          <a:p>
            <a:pPr eaLnBrk="1" hangingPunct="1"/>
            <a:r>
              <a:rPr lang="es-MX" smtClean="0"/>
              <a:t>Que tipo de protección?</a:t>
            </a:r>
          </a:p>
        </p:txBody>
      </p:sp>
      <p:pic>
        <p:nvPicPr>
          <p:cNvPr id="38916" name="Picture 5" descr="Fall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0" y="4175125"/>
            <a:ext cx="2971800" cy="2301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1"/>
          </p:nvPr>
        </p:nvSpPr>
        <p:spPr/>
        <p:txBody>
          <a:bodyPr/>
          <a:lstStyle/>
          <a:p>
            <a:pPr>
              <a:defRPr/>
            </a:pPr>
            <a:fld id="{7F524049-E5C8-441A-8201-3C91F892CEFF}" type="slidenum">
              <a:rPr lang="en-US"/>
              <a:pPr>
                <a:defRPr/>
              </a:pPr>
              <a:t>22</a:t>
            </a:fld>
            <a:endParaRPr lang="en-US"/>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pPr eaLnBrk="1" hangingPunct="1"/>
            <a:r>
              <a:rPr lang="es-MX" smtClean="0"/>
              <a:t>Tipos de Protección contra Caídas</a:t>
            </a:r>
          </a:p>
        </p:txBody>
      </p:sp>
      <p:sp>
        <p:nvSpPr>
          <p:cNvPr id="7" name="Content Placeholder 6"/>
          <p:cNvSpPr>
            <a:spLocks noGrp="1"/>
          </p:cNvSpPr>
          <p:nvPr>
            <p:ph sz="half" idx="2"/>
          </p:nvPr>
        </p:nvSpPr>
        <p:spPr>
          <a:xfrm>
            <a:off x="4572000" y="1524000"/>
            <a:ext cx="4572000" cy="4373563"/>
          </a:xfrm>
        </p:spPr>
        <p:txBody>
          <a:bodyPr rtlCol="0">
            <a:normAutofit fontScale="92500" lnSpcReduction="10000"/>
          </a:bodyPr>
          <a:lstStyle/>
          <a:p>
            <a:pPr eaLnBrk="1" fontAlgn="auto" hangingPunct="1">
              <a:spcAft>
                <a:spcPts val="0"/>
              </a:spcAft>
              <a:defRPr/>
            </a:pPr>
            <a:endParaRPr lang="en-US" b="1" dirty="0" smtClean="0"/>
          </a:p>
          <a:p>
            <a:pPr marL="457200" indent="-457200" eaLnBrk="1" fontAlgn="auto" hangingPunct="1">
              <a:spcAft>
                <a:spcPts val="0"/>
              </a:spcAft>
              <a:defRPr/>
            </a:pPr>
            <a:r>
              <a:rPr lang="en-US" sz="2800" b="1" dirty="0" smtClean="0"/>
              <a:t>ZONA DE ACCESO CONTROLLADO  (CAZ O ZAC)</a:t>
            </a:r>
          </a:p>
          <a:p>
            <a:pPr marL="457200" indent="-457200" eaLnBrk="1" fontAlgn="auto" hangingPunct="1">
              <a:spcAft>
                <a:spcPts val="0"/>
              </a:spcAft>
              <a:defRPr/>
            </a:pPr>
            <a:endParaRPr lang="en-US" sz="2800" b="1" dirty="0" smtClean="0"/>
          </a:p>
          <a:p>
            <a:pPr marL="457200" indent="-457200" eaLnBrk="1" fontAlgn="auto" hangingPunct="1">
              <a:spcAft>
                <a:spcPts val="0"/>
              </a:spcAft>
              <a:defRPr/>
            </a:pPr>
            <a:r>
              <a:rPr lang="en-US" sz="2800" b="1" dirty="0" smtClean="0"/>
              <a:t>ZONA DE CUBIERTA CONTROLADA (CDZ O ZCC)</a:t>
            </a:r>
          </a:p>
          <a:p>
            <a:pPr marL="457200" indent="-457200" eaLnBrk="1" fontAlgn="auto" hangingPunct="1">
              <a:spcAft>
                <a:spcPts val="0"/>
              </a:spcAft>
              <a:defRPr/>
            </a:pPr>
            <a:endParaRPr lang="en-US" sz="2800" b="1" dirty="0" smtClean="0"/>
          </a:p>
          <a:p>
            <a:pPr marL="457200" indent="-457200" eaLnBrk="1" fontAlgn="auto" hangingPunct="1">
              <a:spcAft>
                <a:spcPts val="0"/>
              </a:spcAft>
              <a:defRPr/>
            </a:pPr>
            <a:r>
              <a:rPr lang="en-US" sz="2800" b="1" dirty="0" smtClean="0"/>
              <a:t>LINEAS DE AVISO</a:t>
            </a:r>
          </a:p>
          <a:p>
            <a:pPr marL="457200" indent="-457200" eaLnBrk="1" fontAlgn="auto" hangingPunct="1">
              <a:spcAft>
                <a:spcPts val="0"/>
              </a:spcAft>
              <a:defRPr/>
            </a:pPr>
            <a:endParaRPr lang="en-US" sz="2800" b="1" dirty="0" smtClean="0"/>
          </a:p>
          <a:p>
            <a:pPr marL="457200" indent="-457200" eaLnBrk="1" fontAlgn="auto" hangingPunct="1">
              <a:spcAft>
                <a:spcPts val="0"/>
              </a:spcAft>
              <a:defRPr/>
            </a:pPr>
            <a:r>
              <a:rPr lang="en-US" sz="2800" b="1" dirty="0" smtClean="0"/>
              <a:t>MONITOR DE SEGURIDAD</a:t>
            </a:r>
          </a:p>
          <a:p>
            <a:pPr eaLnBrk="1" fontAlgn="auto" hangingPunct="1">
              <a:spcAft>
                <a:spcPts val="0"/>
              </a:spcAft>
              <a:defRPr/>
            </a:pPr>
            <a:endParaRPr lang="en-US" dirty="0" smtClean="0"/>
          </a:p>
          <a:p>
            <a:pPr eaLnBrk="1" fontAlgn="auto" hangingPunct="1">
              <a:spcAft>
                <a:spcPts val="0"/>
              </a:spcAft>
              <a:buFont typeface="Arial" pitchFamily="34" charset="0"/>
              <a:buNone/>
              <a:defRPr/>
            </a:pPr>
            <a:endParaRPr lang="en-US" dirty="0" smtClean="0"/>
          </a:p>
        </p:txBody>
      </p:sp>
      <p:sp>
        <p:nvSpPr>
          <p:cNvPr id="9" name="Content Placeholder 8"/>
          <p:cNvSpPr>
            <a:spLocks noGrp="1"/>
          </p:cNvSpPr>
          <p:nvPr>
            <p:ph sz="quarter" idx="4"/>
          </p:nvPr>
        </p:nvSpPr>
        <p:spPr>
          <a:xfrm>
            <a:off x="228600" y="1600200"/>
            <a:ext cx="4041775" cy="4373563"/>
          </a:xfrm>
        </p:spPr>
        <p:txBody>
          <a:bodyPr rtlCol="0">
            <a:normAutofit fontScale="92500" lnSpcReduction="20000"/>
          </a:bodyPr>
          <a:lstStyle/>
          <a:p>
            <a:pPr eaLnBrk="1" fontAlgn="auto" hangingPunct="1">
              <a:spcAft>
                <a:spcPts val="0"/>
              </a:spcAft>
              <a:defRPr/>
            </a:pPr>
            <a:endParaRPr lang="en-US" b="1" dirty="0" smtClean="0"/>
          </a:p>
          <a:p>
            <a:pPr eaLnBrk="1" fontAlgn="auto" hangingPunct="1">
              <a:spcAft>
                <a:spcPts val="0"/>
              </a:spcAft>
              <a:defRPr/>
            </a:pPr>
            <a:r>
              <a:rPr lang="en-US" sz="2800" b="1" dirty="0" smtClean="0"/>
              <a:t>BARANDALES</a:t>
            </a:r>
          </a:p>
          <a:p>
            <a:pPr eaLnBrk="1" fontAlgn="auto" hangingPunct="1">
              <a:spcAft>
                <a:spcPts val="0"/>
              </a:spcAft>
              <a:buFont typeface="Arial" pitchFamily="34" charset="0"/>
              <a:buNone/>
              <a:defRPr/>
            </a:pPr>
            <a:endParaRPr lang="en-US" sz="2800" b="1" dirty="0" smtClean="0"/>
          </a:p>
          <a:p>
            <a:pPr eaLnBrk="1" fontAlgn="auto" hangingPunct="1">
              <a:spcAft>
                <a:spcPts val="0"/>
              </a:spcAft>
              <a:defRPr/>
            </a:pPr>
            <a:r>
              <a:rPr lang="en-US" sz="2800" b="1" dirty="0" smtClean="0"/>
              <a:t>SISTEMA DE DETENCION DE CAIDAS</a:t>
            </a:r>
          </a:p>
          <a:p>
            <a:pPr eaLnBrk="1" fontAlgn="auto" hangingPunct="1">
              <a:spcAft>
                <a:spcPts val="0"/>
              </a:spcAft>
              <a:defRPr/>
            </a:pPr>
            <a:endParaRPr lang="en-US" sz="2800" b="1" dirty="0" smtClean="0"/>
          </a:p>
          <a:p>
            <a:pPr eaLnBrk="1" fontAlgn="auto" hangingPunct="1">
              <a:spcAft>
                <a:spcPts val="0"/>
              </a:spcAft>
              <a:defRPr/>
            </a:pPr>
            <a:r>
              <a:rPr lang="en-US" sz="2800" b="1" dirty="0" smtClean="0"/>
              <a:t>DISPOSITIVOS DE POSICIONAMIENTO Y CONTENCION</a:t>
            </a:r>
          </a:p>
          <a:p>
            <a:pPr eaLnBrk="1" fontAlgn="auto" hangingPunct="1">
              <a:spcAft>
                <a:spcPts val="0"/>
              </a:spcAft>
              <a:defRPr/>
            </a:pPr>
            <a:endParaRPr lang="en-US" sz="2800" b="1" dirty="0" smtClean="0"/>
          </a:p>
          <a:p>
            <a:pPr eaLnBrk="1" fontAlgn="auto" hangingPunct="1">
              <a:spcAft>
                <a:spcPts val="0"/>
              </a:spcAft>
              <a:defRPr/>
            </a:pPr>
            <a:r>
              <a:rPr lang="en-US" sz="2800" b="1" dirty="0" smtClean="0"/>
              <a:t>MALLAS DE SEGURIDAD</a:t>
            </a:r>
          </a:p>
          <a:p>
            <a:pPr eaLnBrk="1" fontAlgn="auto" hangingPunct="1">
              <a:spcAft>
                <a:spcPts val="0"/>
              </a:spcAft>
              <a:defRPr/>
            </a:pPr>
            <a:endParaRPr lang="en-US" dirty="0" smtClean="0"/>
          </a:p>
        </p:txBody>
      </p:sp>
      <p:sp>
        <p:nvSpPr>
          <p:cNvPr id="10" name="Slide Number Placeholder 9"/>
          <p:cNvSpPr>
            <a:spLocks noGrp="1"/>
          </p:cNvSpPr>
          <p:nvPr>
            <p:ph type="sldNum" sz="quarter" idx="11"/>
          </p:nvPr>
        </p:nvSpPr>
        <p:spPr/>
        <p:txBody>
          <a:bodyPr/>
          <a:lstStyle/>
          <a:p>
            <a:pPr>
              <a:defRPr/>
            </a:pPr>
            <a:fld id="{E0E81698-A04A-40E3-886F-DE03EDB587C5}" type="slidenum">
              <a:rPr lang="en-US"/>
              <a:pPr>
                <a:defRPr/>
              </a:pPr>
              <a:t>23</a:t>
            </a:fld>
            <a:endParaRPr lang="en-US"/>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960438"/>
          </a:xfrm>
        </p:spPr>
        <p:txBody>
          <a:bodyPr/>
          <a:lstStyle/>
          <a:p>
            <a:pPr eaLnBrk="1" hangingPunct="1"/>
            <a:r>
              <a:rPr lang="en-US" b="1" smtClean="0"/>
              <a:t>Barandas</a:t>
            </a:r>
          </a:p>
        </p:txBody>
      </p:sp>
      <p:pic>
        <p:nvPicPr>
          <p:cNvPr id="40963" name="Picture 5" descr="Slide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990600"/>
            <a:ext cx="5867400" cy="4224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652" name="Text Box 6"/>
          <p:cNvSpPr txBox="1">
            <a:spLocks noChangeArrowheads="1"/>
          </p:cNvSpPr>
          <p:nvPr/>
        </p:nvSpPr>
        <p:spPr bwMode="auto">
          <a:xfrm>
            <a:off x="7162800" y="1719263"/>
            <a:ext cx="1600200" cy="1477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solidFill>
                  <a:schemeClr val="bg1"/>
                </a:solidFill>
              </a:rPr>
              <a:t>Baranda Superior</a:t>
            </a:r>
          </a:p>
          <a:p>
            <a:pPr eaLnBrk="1" hangingPunct="1">
              <a:spcBef>
                <a:spcPct val="50000"/>
              </a:spcBef>
            </a:pPr>
            <a:r>
              <a:rPr lang="en-US" b="1">
                <a:solidFill>
                  <a:schemeClr val="bg1"/>
                </a:solidFill>
              </a:rPr>
              <a:t>B.Intermedia</a:t>
            </a:r>
          </a:p>
          <a:p>
            <a:pPr eaLnBrk="1" hangingPunct="1">
              <a:spcBef>
                <a:spcPct val="50000"/>
              </a:spcBef>
            </a:pPr>
            <a:r>
              <a:rPr lang="en-US" b="1">
                <a:solidFill>
                  <a:schemeClr val="bg1"/>
                </a:solidFill>
              </a:rPr>
              <a:t>B. De Pie</a:t>
            </a:r>
            <a:endParaRPr lang="en-US">
              <a:solidFill>
                <a:schemeClr val="bg1"/>
              </a:solidFill>
              <a:latin typeface="Calibri" pitchFamily="34" charset="0"/>
            </a:endParaRPr>
          </a:p>
        </p:txBody>
      </p:sp>
      <p:sp>
        <p:nvSpPr>
          <p:cNvPr id="27653" name="Line 7"/>
          <p:cNvSpPr>
            <a:spLocks noChangeShapeType="1"/>
          </p:cNvSpPr>
          <p:nvPr/>
        </p:nvSpPr>
        <p:spPr bwMode="auto">
          <a:xfrm flipH="1" flipV="1">
            <a:off x="6096000" y="1719263"/>
            <a:ext cx="1066800" cy="228600"/>
          </a:xfrm>
          <a:prstGeom prst="line">
            <a:avLst/>
          </a:prstGeom>
          <a:noFill/>
          <a:ln w="698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4" name="Line 8"/>
          <p:cNvSpPr>
            <a:spLocks noChangeShapeType="1"/>
          </p:cNvSpPr>
          <p:nvPr/>
        </p:nvSpPr>
        <p:spPr bwMode="auto">
          <a:xfrm flipH="1">
            <a:off x="5791200" y="2667000"/>
            <a:ext cx="1371600" cy="381000"/>
          </a:xfrm>
          <a:prstGeom prst="line">
            <a:avLst/>
          </a:prstGeom>
          <a:noFill/>
          <a:ln w="698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5" name="Line 10"/>
          <p:cNvSpPr>
            <a:spLocks noChangeShapeType="1"/>
          </p:cNvSpPr>
          <p:nvPr/>
        </p:nvSpPr>
        <p:spPr bwMode="auto">
          <a:xfrm flipH="1">
            <a:off x="5562600" y="3200400"/>
            <a:ext cx="1676400" cy="1295400"/>
          </a:xfrm>
          <a:prstGeom prst="line">
            <a:avLst/>
          </a:prstGeom>
          <a:noFill/>
          <a:ln w="698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6" name="Text Box 6"/>
          <p:cNvSpPr txBox="1">
            <a:spLocks noChangeArrowheads="1"/>
          </p:cNvSpPr>
          <p:nvPr/>
        </p:nvSpPr>
        <p:spPr bwMode="auto">
          <a:xfrm>
            <a:off x="3200400" y="5562600"/>
            <a:ext cx="137160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solidFill>
                  <a:schemeClr val="bg1"/>
                </a:solidFill>
              </a:rPr>
              <a:t>Verticales</a:t>
            </a:r>
            <a:endParaRPr lang="en-US">
              <a:solidFill>
                <a:schemeClr val="bg1"/>
              </a:solidFill>
              <a:latin typeface="Calibri" pitchFamily="34" charset="0"/>
            </a:endParaRPr>
          </a:p>
        </p:txBody>
      </p:sp>
      <p:sp>
        <p:nvSpPr>
          <p:cNvPr id="27657" name="Line 7"/>
          <p:cNvSpPr>
            <a:spLocks noChangeShapeType="1"/>
          </p:cNvSpPr>
          <p:nvPr/>
        </p:nvSpPr>
        <p:spPr bwMode="auto">
          <a:xfrm flipV="1">
            <a:off x="3276600" y="4419600"/>
            <a:ext cx="533400" cy="1143000"/>
          </a:xfrm>
          <a:prstGeom prst="line">
            <a:avLst/>
          </a:prstGeom>
          <a:noFill/>
          <a:ln w="698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Slide Number Placeholder 12"/>
          <p:cNvSpPr>
            <a:spLocks noGrp="1"/>
          </p:cNvSpPr>
          <p:nvPr>
            <p:ph type="sldNum" sz="quarter" idx="11"/>
          </p:nvPr>
        </p:nvSpPr>
        <p:spPr/>
        <p:txBody>
          <a:bodyPr/>
          <a:lstStyle/>
          <a:p>
            <a:pPr>
              <a:defRPr/>
            </a:pPr>
            <a:fld id="{E641E46A-A1B7-489C-912C-AC3FDDE187FE}" type="slidenum">
              <a:rPr lang="en-US"/>
              <a:pPr>
                <a:defRPr/>
              </a:pPr>
              <a:t>24</a:t>
            </a:fld>
            <a:endParaRPr lang="en-US" dirty="0"/>
          </a:p>
        </p:txBody>
      </p:sp>
      <p:sp>
        <p:nvSpPr>
          <p:cNvPr id="11" name="Footer Placeholder 10"/>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036638"/>
          </a:xfrm>
          <a:prstGeom prst="rect">
            <a:avLst/>
          </a:prstGeom>
        </p:spPr>
        <p:txBody>
          <a:bodyPr/>
          <a:lstStyle/>
          <a:p>
            <a:pPr algn="ctr" fontAlgn="auto">
              <a:spcAft>
                <a:spcPts val="0"/>
              </a:spcAft>
              <a:defRPr/>
            </a:pPr>
            <a:r>
              <a:rPr lang="es-MX" sz="4400" b="1" dirty="0">
                <a:latin typeface="+mj-lt"/>
                <a:ea typeface="SimSun" pitchFamily="2" charset="-122"/>
                <a:cs typeface="Times New Roman" pitchFamily="18" charset="0"/>
              </a:rPr>
              <a:t>Barandas Temporeras</a:t>
            </a:r>
          </a:p>
        </p:txBody>
      </p:sp>
      <p:pic>
        <p:nvPicPr>
          <p:cNvPr id="43011" name="Picture 3" descr="C:\Users\Atilio JR\Desktop\Susan Harwood Fall Protection\Trammel Crow site visit\DSC0708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1447800"/>
            <a:ext cx="6096000"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676" name="Slide Number Placeholder 12"/>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100"/>
              <a:t>24</a:t>
            </a:r>
          </a:p>
        </p:txBody>
      </p:sp>
      <p:sp>
        <p:nvSpPr>
          <p:cNvPr id="8"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pic>
        <p:nvPicPr>
          <p:cNvPr id="28678" name="Picture 6" descr="C:\Users\constantino\Downloads\MC900434799.PNG">
            <a:hlinkClick r:id="rId4" action="ppaction://hlinkfile"/>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610600" y="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s-MX" b="1" dirty="0" smtClean="0">
                <a:cs typeface="Times New Roman" pitchFamily="18" charset="0"/>
              </a:rPr>
              <a:t>Ejemplos: Instalación Incorrecta de Barandas Temporeras</a:t>
            </a:r>
            <a:endParaRPr lang="es-MX" b="1" dirty="0">
              <a:cs typeface="Times New Roman" pitchFamily="18" charset="0"/>
            </a:endParaRPr>
          </a:p>
        </p:txBody>
      </p:sp>
      <p:sp>
        <p:nvSpPr>
          <p:cNvPr id="29699" name="Content Placeholder 2"/>
          <p:cNvSpPr>
            <a:spLocks noGrp="1"/>
          </p:cNvSpPr>
          <p:nvPr>
            <p:ph idx="1"/>
          </p:nvPr>
        </p:nvSpPr>
        <p:spPr/>
        <p:txBody>
          <a:bodyPr/>
          <a:lstStyle/>
          <a:p>
            <a:pPr eaLnBrk="1" hangingPunct="1">
              <a:buFont typeface="Arial" pitchFamily="34" charset="0"/>
              <a:buNone/>
            </a:pPr>
            <a:endParaRPr lang="en-US" smtClean="0"/>
          </a:p>
          <a:p>
            <a:pPr eaLnBrk="1" hangingPunct="1">
              <a:buFont typeface="Arial" pitchFamily="34" charset="0"/>
              <a:buNone/>
            </a:pPr>
            <a:endParaRPr lang="es-ES" smtClean="0"/>
          </a:p>
        </p:txBody>
      </p:sp>
      <p:pic>
        <p:nvPicPr>
          <p:cNvPr id="44036" name="Picture 2" descr="C:\Users\Atilio JR\Desktop\Susan Harwood Fall Protection\Trammel Crow site visit\DSC070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4267200" cy="3200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4037" name="Picture 3" descr="C:\Users\Atilio JR\Desktop\Susan Harwood Fall Protection\Trammel Crow site visit\DSC070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0"/>
            <a:ext cx="4267200" cy="3200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Slide Number Placeholder 5"/>
          <p:cNvSpPr>
            <a:spLocks noGrp="1"/>
          </p:cNvSpPr>
          <p:nvPr>
            <p:ph type="sldNum" sz="quarter" idx="11"/>
          </p:nvPr>
        </p:nvSpPr>
        <p:spPr/>
        <p:txBody>
          <a:bodyPr/>
          <a:lstStyle/>
          <a:p>
            <a:pPr>
              <a:defRPr/>
            </a:pPr>
            <a:fld id="{104E3CF0-508A-4AA7-A105-332BD94ED8A0}" type="slidenum">
              <a:rPr lang="en-US"/>
              <a:pPr>
                <a:defRPr/>
              </a:pPr>
              <a:t>26</a:t>
            </a:fld>
            <a:endParaRPr lang="en-US" dirty="0"/>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990600" y="76200"/>
            <a:ext cx="7391400" cy="1069975"/>
          </a:xfrm>
          <a:prstGeom prst="rect">
            <a:avLst/>
          </a:prstGeom>
          <a:noFill/>
          <a:ln w="9525">
            <a:noFill/>
            <a:miter lim="800000"/>
            <a:headEnd/>
            <a:tailEnd/>
          </a:ln>
          <a:effectLst/>
        </p:spPr>
        <p:txBody>
          <a:bodyPr>
            <a:spAutoFit/>
          </a:bodyPr>
          <a:lstStyle/>
          <a:p>
            <a:pPr algn="ctr" fontAlgn="auto">
              <a:lnSpc>
                <a:spcPct val="70000"/>
              </a:lnSpc>
              <a:spcBef>
                <a:spcPct val="50000"/>
              </a:spcBef>
              <a:spcAft>
                <a:spcPts val="0"/>
              </a:spcAft>
              <a:defRPr/>
            </a:pPr>
            <a:r>
              <a:rPr lang="es-MX" sz="4400" b="1" u="sng" dirty="0">
                <a:solidFill>
                  <a:srgbClr val="FFFF00"/>
                </a:solidFill>
                <a:latin typeface="+mj-lt"/>
                <a:cs typeface="+mn-cs"/>
              </a:rPr>
              <a:t>S</a:t>
            </a:r>
            <a:r>
              <a:rPr lang="es-MX" sz="4400" b="1" dirty="0">
                <a:solidFill>
                  <a:srgbClr val="FFFF00"/>
                </a:solidFill>
                <a:latin typeface="+mj-lt"/>
                <a:cs typeface="+mn-cs"/>
              </a:rPr>
              <a:t>istema </a:t>
            </a:r>
            <a:r>
              <a:rPr lang="es-MX" sz="4400" b="1" u="sng" dirty="0">
                <a:solidFill>
                  <a:srgbClr val="FFFF00"/>
                </a:solidFill>
                <a:latin typeface="+mj-lt"/>
                <a:cs typeface="+mn-cs"/>
              </a:rPr>
              <a:t>P</a:t>
            </a:r>
            <a:r>
              <a:rPr lang="es-MX" sz="4400" b="1" dirty="0">
                <a:solidFill>
                  <a:srgbClr val="FFFF00"/>
                </a:solidFill>
                <a:latin typeface="+mj-lt"/>
                <a:cs typeface="+mn-cs"/>
              </a:rPr>
              <a:t>ersonal de </a:t>
            </a:r>
            <a:r>
              <a:rPr lang="es-MX" sz="4400" b="1" u="sng" dirty="0">
                <a:solidFill>
                  <a:srgbClr val="FFFF00"/>
                </a:solidFill>
                <a:latin typeface="+mj-lt"/>
                <a:cs typeface="+mn-cs"/>
              </a:rPr>
              <a:t>D</a:t>
            </a:r>
            <a:r>
              <a:rPr lang="es-MX" sz="4400" b="1" dirty="0">
                <a:solidFill>
                  <a:srgbClr val="FFFF00"/>
                </a:solidFill>
                <a:latin typeface="+mj-lt"/>
                <a:cs typeface="+mn-cs"/>
              </a:rPr>
              <a:t>etención de </a:t>
            </a:r>
            <a:r>
              <a:rPr lang="es-MX" sz="4400" b="1" u="sng" dirty="0">
                <a:solidFill>
                  <a:srgbClr val="FFFF00"/>
                </a:solidFill>
                <a:latin typeface="+mj-lt"/>
                <a:cs typeface="+mn-cs"/>
              </a:rPr>
              <a:t>C</a:t>
            </a:r>
            <a:r>
              <a:rPr lang="es-MX" sz="4400" b="1" dirty="0">
                <a:solidFill>
                  <a:srgbClr val="FFFF00"/>
                </a:solidFill>
                <a:latin typeface="+mj-lt"/>
                <a:cs typeface="+mn-cs"/>
              </a:rPr>
              <a:t>aídas</a:t>
            </a:r>
          </a:p>
        </p:txBody>
      </p:sp>
      <p:sp>
        <p:nvSpPr>
          <p:cNvPr id="30723" name="Text Box 13"/>
          <p:cNvSpPr txBox="1">
            <a:spLocks noChangeArrowheads="1"/>
          </p:cNvSpPr>
          <p:nvPr/>
        </p:nvSpPr>
        <p:spPr bwMode="auto">
          <a:xfrm>
            <a:off x="76200" y="1295400"/>
            <a:ext cx="37338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Clr>
                <a:srgbClr val="FFCC00"/>
              </a:buClr>
              <a:buFontTx/>
              <a:buChar char="•"/>
            </a:pPr>
            <a:r>
              <a:rPr lang="es-MX" sz="3200" b="1">
                <a:latin typeface="Calibri" pitchFamily="34" charset="0"/>
              </a:rPr>
              <a:t>Usted debe ser entrenado correctamente para usar un SPDC.</a:t>
            </a:r>
          </a:p>
          <a:p>
            <a:pPr eaLnBrk="1" hangingPunct="1">
              <a:spcBef>
                <a:spcPct val="50000"/>
              </a:spcBef>
              <a:buClr>
                <a:srgbClr val="FFCC00"/>
              </a:buClr>
              <a:buFontTx/>
              <a:buChar char="•"/>
            </a:pPr>
            <a:r>
              <a:rPr lang="es-MX" sz="3200" b="1">
                <a:latin typeface="Calibri" pitchFamily="34" charset="0"/>
              </a:rPr>
              <a:t> SPDC = anclaje, cuerda de seguridad/conector y arnés de cuerpo entero.</a:t>
            </a:r>
          </a:p>
        </p:txBody>
      </p:sp>
      <p:pic>
        <p:nvPicPr>
          <p:cNvPr id="7" name="Picture 16" descr="Sala single point roof anch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267200"/>
            <a:ext cx="1600200" cy="2295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38800" y="1371600"/>
            <a:ext cx="1836780" cy="3549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Main" descr="http://www.airgas.com/CachedImages/0000006/t047_r06419_v6.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728966" y="1066800"/>
            <a:ext cx="1129284" cy="396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Main" descr="http://www.airgas.com/CachedImages/0000014/t047_r14050_v6.jpg"/>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rot="10800000">
            <a:off x="5597849" y="5334000"/>
            <a:ext cx="3317551" cy="121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Main" descr="http://www.airgas.com/CachedImages/0000010/t047_r10390_v6.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10000" y="1143000"/>
            <a:ext cx="1600200" cy="283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sp>
        <p:nvSpPr>
          <p:cNvPr id="30730"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2A3087C-4D00-4C16-AF0D-4F8FA6F854EB}" type="slidenum">
              <a:rPr lang="en-US" sz="1100"/>
              <a:pPr algn="r" eaLnBrk="1" hangingPunct="1"/>
              <a:t>27</a:t>
            </a:fld>
            <a:endParaRPr lang="en-US" sz="11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457200" y="762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400" b="1">
                <a:solidFill>
                  <a:srgbClr val="FFFF00"/>
                </a:solidFill>
                <a:latin typeface="Calibri" pitchFamily="34" charset="0"/>
              </a:rPr>
              <a:t>Sistema Personal de Detención de Caídas</a:t>
            </a:r>
            <a:r>
              <a:rPr lang="es-MX" sz="4400" b="1">
                <a:latin typeface="Calibri" pitchFamily="34" charset="0"/>
              </a:rPr>
              <a:t/>
            </a:r>
            <a:br>
              <a:rPr lang="es-MX" sz="4400" b="1">
                <a:latin typeface="Calibri" pitchFamily="34" charset="0"/>
              </a:rPr>
            </a:br>
            <a:r>
              <a:rPr lang="es-MX" sz="3600" b="1">
                <a:latin typeface="Calibri" pitchFamily="34" charset="0"/>
              </a:rPr>
              <a:t>Puntos de Anclaje</a:t>
            </a:r>
          </a:p>
        </p:txBody>
      </p:sp>
      <p:grpSp>
        <p:nvGrpSpPr>
          <p:cNvPr id="31747" name="Group 19"/>
          <p:cNvGrpSpPr>
            <a:grpSpLocks/>
          </p:cNvGrpSpPr>
          <p:nvPr/>
        </p:nvGrpSpPr>
        <p:grpSpPr bwMode="auto">
          <a:xfrm>
            <a:off x="1447800" y="1981200"/>
            <a:ext cx="6400800" cy="4343400"/>
            <a:chOff x="921" y="864"/>
            <a:chExt cx="3767" cy="2518"/>
          </a:xfrm>
        </p:grpSpPr>
        <p:pic>
          <p:nvPicPr>
            <p:cNvPr id="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 y="873"/>
              <a:ext cx="1048" cy="1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3"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3" y="2304"/>
              <a:ext cx="998" cy="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4" descr="AnchorPoint - close 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864"/>
              <a:ext cx="1011" cy="1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5" descr="Sala detachable roof anch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 y="2016"/>
              <a:ext cx="1124" cy="13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864"/>
              <a:ext cx="800" cy="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 y="873"/>
              <a:ext cx="904" cy="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6" descr="Sala single point roof anch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7" y="2256"/>
              <a:ext cx="789" cy="1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9"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sp>
        <p:nvSpPr>
          <p:cNvPr id="31749"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8E88462-3988-4476-AF3B-7A4E725D13A6}" type="slidenum">
              <a:rPr lang="en-US" sz="1100"/>
              <a:pPr algn="r" eaLnBrk="1" hangingPunct="1"/>
              <a:t>28</a:t>
            </a:fld>
            <a:endParaRPr lang="en-US" sz="11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1"/>
          </p:nvPr>
        </p:nvSpPr>
        <p:spPr/>
        <p:txBody>
          <a:bodyPr/>
          <a:lstStyle/>
          <a:p>
            <a:pPr>
              <a:defRPr/>
            </a:pPr>
            <a:fld id="{1E39E59F-5D12-49B5-A3DB-8A422B52A356}" type="slidenum">
              <a:rPr lang="en-US"/>
              <a:pPr>
                <a:defRPr/>
              </a:pPr>
              <a:t>29</a:t>
            </a:fld>
            <a:endParaRPr lang="en-US"/>
          </a:p>
        </p:txBody>
      </p:sp>
      <p:sp>
        <p:nvSpPr>
          <p:cNvPr id="32771" name="Rectangle 3"/>
          <p:cNvSpPr>
            <a:spLocks noChangeArrowheads="1"/>
          </p:cNvSpPr>
          <p:nvPr/>
        </p:nvSpPr>
        <p:spPr bwMode="auto">
          <a:xfrm>
            <a:off x="3581400" y="2819400"/>
            <a:ext cx="457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110000"/>
              </a:lnSpc>
              <a:spcBef>
                <a:spcPct val="20000"/>
              </a:spcBef>
              <a:buClr>
                <a:srgbClr val="990000"/>
              </a:buClr>
              <a:buFontTx/>
              <a:buChar char=" "/>
            </a:pPr>
            <a:r>
              <a:rPr lang="es-MX" sz="3100" b="1"/>
              <a:t>Deben ser independiente de cualquier anclaje de plataformas y tienen que soportar por lo menos 5,000 lbs. por empleado</a:t>
            </a:r>
          </a:p>
        </p:txBody>
      </p:sp>
      <p:pic>
        <p:nvPicPr>
          <p:cNvPr id="46084" name="Picture 6" descr="anchor-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828800"/>
            <a:ext cx="2854325" cy="42862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2773" name="Line 12"/>
          <p:cNvSpPr>
            <a:spLocks noChangeShapeType="1"/>
          </p:cNvSpPr>
          <p:nvPr/>
        </p:nvSpPr>
        <p:spPr bwMode="auto">
          <a:xfrm flipH="1" flipV="1">
            <a:off x="3048000" y="3657600"/>
            <a:ext cx="838200" cy="685800"/>
          </a:xfrm>
          <a:prstGeom prst="line">
            <a:avLst/>
          </a:prstGeom>
          <a:noFill/>
          <a:ln w="1016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32775" name="Rectangle 6"/>
          <p:cNvSpPr>
            <a:spLocks noChangeArrowheads="1"/>
          </p:cNvSpPr>
          <p:nvPr/>
        </p:nvSpPr>
        <p:spPr bwMode="auto">
          <a:xfrm>
            <a:off x="0" y="762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000" b="1">
                <a:solidFill>
                  <a:srgbClr val="FFFF00"/>
                </a:solidFill>
                <a:latin typeface="Calibri" pitchFamily="34" charset="0"/>
              </a:rPr>
              <a:t>Sistema Personal de Detención de Caídas</a:t>
            </a:r>
            <a:r>
              <a:rPr lang="es-MX" sz="4400" b="1">
                <a:latin typeface="Calibri" pitchFamily="34" charset="0"/>
              </a:rPr>
              <a:t/>
            </a:r>
            <a:br>
              <a:rPr lang="es-MX" sz="4400" b="1">
                <a:latin typeface="Calibri" pitchFamily="34" charset="0"/>
              </a:rPr>
            </a:br>
            <a:r>
              <a:rPr lang="es-MX" sz="3600" b="1">
                <a:latin typeface="Calibri" pitchFamily="34" charset="0"/>
              </a:rPr>
              <a:t>Puntos de Anclaje</a:t>
            </a:r>
          </a:p>
        </p:txBody>
      </p:sp>
      <p:pic>
        <p:nvPicPr>
          <p:cNvPr id="32776" name="Picture 9" descr="C:\Users\constantino\Desktop\Client Photos\JR Ramon\IMAG015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57938" y="1292225"/>
            <a:ext cx="2633662" cy="175577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200"/>
            <a:ext cx="8229600" cy="884238"/>
          </a:xfrm>
        </p:spPr>
        <p:txBody>
          <a:bodyPr/>
          <a:lstStyle/>
          <a:p>
            <a:pPr algn="l" eaLnBrk="1" hangingPunct="1"/>
            <a:r>
              <a:rPr lang="es-MX" smtClean="0"/>
              <a:t>Necesidad de Entrenamiento:</a:t>
            </a:r>
          </a:p>
        </p:txBody>
      </p:sp>
      <p:sp>
        <p:nvSpPr>
          <p:cNvPr id="6147" name="Content Placeholder 2"/>
          <p:cNvSpPr>
            <a:spLocks noGrp="1"/>
          </p:cNvSpPr>
          <p:nvPr>
            <p:ph idx="1"/>
          </p:nvPr>
        </p:nvSpPr>
        <p:spPr>
          <a:xfrm>
            <a:off x="228600" y="1295400"/>
            <a:ext cx="8686800" cy="5105400"/>
          </a:xfrm>
        </p:spPr>
        <p:txBody>
          <a:bodyPr/>
          <a:lstStyle/>
          <a:p>
            <a:pPr algn="just" eaLnBrk="1" hangingPunct="1">
              <a:buFont typeface="Arial" pitchFamily="34" charset="0"/>
              <a:buNone/>
            </a:pPr>
            <a:r>
              <a:rPr lang="es-MX" b="1" smtClean="0"/>
              <a:t>Las Caídas </a:t>
            </a:r>
            <a:r>
              <a:rPr lang="es-MX" smtClean="0"/>
              <a:t>constituyen la </a:t>
            </a:r>
            <a:r>
              <a:rPr lang="es-MX" b="1" smtClean="0"/>
              <a:t>Mayor Causa de Muertes en la Construcción (B</a:t>
            </a:r>
            <a:r>
              <a:rPr lang="es-MX" smtClean="0"/>
              <a:t>LS CFOI Data).</a:t>
            </a:r>
          </a:p>
          <a:p>
            <a:pPr algn="just" eaLnBrk="1" hangingPunct="1">
              <a:buFont typeface="Arial" pitchFamily="34" charset="0"/>
              <a:buNone/>
            </a:pPr>
            <a:r>
              <a:rPr lang="es-MX" smtClean="0"/>
              <a:t>Las condiciones económicas  están llevando a los negocios pequeños a competir por proyectos de gran escala o que son complejos en su desarrollo. Sin darse cuenta los contratistas a veces sacrifican la seguridad por el poder alcanzar una mayor producción. Esto a su vez puede aumentar los accidentes y lastimaduras en su grupo de trabajo.   </a:t>
            </a:r>
          </a:p>
        </p:txBody>
      </p:sp>
      <p:sp>
        <p:nvSpPr>
          <p:cNvPr id="4" name="Slide Number Placeholder 3"/>
          <p:cNvSpPr>
            <a:spLocks noGrp="1"/>
          </p:cNvSpPr>
          <p:nvPr>
            <p:ph type="sldNum" sz="quarter" idx="11"/>
          </p:nvPr>
        </p:nvSpPr>
        <p:spPr/>
        <p:txBody>
          <a:bodyPr/>
          <a:lstStyle/>
          <a:p>
            <a:pPr>
              <a:defRPr/>
            </a:pPr>
            <a:fld id="{8114A304-A1EF-4C84-98E5-82760674BBDC}" type="slidenum">
              <a:rPr lang="en-US"/>
              <a:pPr>
                <a:defRPr/>
              </a:pPr>
              <a:t>3</a:t>
            </a:fld>
            <a:endParaRPr lang="en-US"/>
          </a:p>
        </p:txBody>
      </p:sp>
      <p:sp>
        <p:nvSpPr>
          <p:cNvPr id="5" name="Footer Placeholder 4"/>
          <p:cNvSpPr>
            <a:spLocks noGrp="1"/>
          </p:cNvSpPr>
          <p:nvPr>
            <p:ph type="ftr" sz="quarter" idx="10"/>
          </p:nvPr>
        </p:nvSpPr>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1600200" y="5943600"/>
            <a:ext cx="6407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600">
                <a:latin typeface="Calibri" pitchFamily="34" charset="0"/>
              </a:rPr>
              <a:t>SPDC en uso durante operaciones de techado</a:t>
            </a:r>
          </a:p>
        </p:txBody>
      </p:sp>
      <p:sp>
        <p:nvSpPr>
          <p:cNvPr id="6" name="Slide Number Placeholder 5"/>
          <p:cNvSpPr>
            <a:spLocks noGrp="1"/>
          </p:cNvSpPr>
          <p:nvPr>
            <p:ph type="sldNum" sz="quarter" idx="11"/>
          </p:nvPr>
        </p:nvSpPr>
        <p:spPr/>
        <p:txBody>
          <a:bodyPr/>
          <a:lstStyle/>
          <a:p>
            <a:pPr>
              <a:defRPr/>
            </a:pPr>
            <a:fld id="{3B159B00-5F43-4138-A6DA-21FF70BF54C4}" type="slidenum">
              <a:rPr lang="en-US"/>
              <a:pPr>
                <a:defRPr/>
              </a:pPr>
              <a:t>30</a:t>
            </a:fld>
            <a:endParaRPr lang="en-US"/>
          </a:p>
        </p:txBody>
      </p:sp>
      <p:pic>
        <p:nvPicPr>
          <p:cNvPr id="7" name="Picture 2" descr="Harness3"/>
          <p:cNvPicPr>
            <a:picLocks noChangeAspect="1" noChangeArrowheads="1"/>
          </p:cNvPicPr>
          <p:nvPr/>
        </p:nvPicPr>
        <p:blipFill>
          <a:blip r:embed="rId3" cstate="email">
            <a:lum bright="10000"/>
            <a:extLst>
              <a:ext uri="{28A0092B-C50C-407E-A947-70E740481C1C}">
                <a14:useLocalDpi xmlns:a14="http://schemas.microsoft.com/office/drawing/2010/main" val="0"/>
              </a:ext>
            </a:extLst>
          </a:blip>
          <a:srcRect/>
          <a:stretch>
            <a:fillRect/>
          </a:stretch>
        </p:blipFill>
        <p:spPr bwMode="auto">
          <a:xfrm>
            <a:off x="838200" y="1524000"/>
            <a:ext cx="3124200" cy="4305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descr="Lanyard T00646"/>
          <p:cNvPicPr>
            <a:picLocks noChangeAspect="1" noChangeArrowheads="1"/>
          </p:cNvPicPr>
          <p:nvPr/>
        </p:nvPicPr>
        <p:blipFill>
          <a:blip r:embed="rId4" cstate="email">
            <a:lum bright="20000" contrast="30000"/>
            <a:extLst>
              <a:ext uri="{28A0092B-C50C-407E-A947-70E740481C1C}">
                <a14:useLocalDpi xmlns:a14="http://schemas.microsoft.com/office/drawing/2010/main" val="0"/>
              </a:ext>
            </a:extLst>
          </a:blip>
          <a:srcRect/>
          <a:stretch>
            <a:fillRect/>
          </a:stretch>
        </p:blipFill>
        <p:spPr bwMode="auto">
          <a:xfrm>
            <a:off x="4343400" y="2133600"/>
            <a:ext cx="4470400" cy="3352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33799" name="Rectangle 6"/>
          <p:cNvSpPr>
            <a:spLocks noChangeArrowheads="1"/>
          </p:cNvSpPr>
          <p:nvPr/>
        </p:nvSpPr>
        <p:spPr bwMode="auto">
          <a:xfrm>
            <a:off x="0" y="762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400" b="1">
                <a:solidFill>
                  <a:srgbClr val="FFFF00"/>
                </a:solidFill>
                <a:latin typeface="Calibri" pitchFamily="34" charset="0"/>
              </a:rPr>
              <a:t>Sistema Personal de Detención de Caídas</a:t>
            </a:r>
            <a:r>
              <a:rPr lang="es-MX" sz="4400" b="1">
                <a:latin typeface="Calibri" pitchFamily="34" charset="0"/>
              </a:rPr>
              <a:t/>
            </a:r>
            <a:br>
              <a:rPr lang="es-MX" sz="4400" b="1">
                <a:latin typeface="Calibri" pitchFamily="34" charset="0"/>
              </a:rPr>
            </a:br>
            <a:r>
              <a:rPr lang="es-MX" sz="4400" b="1">
                <a:latin typeface="Calibri" pitchFamily="34" charset="0"/>
              </a:rPr>
              <a:t>			             </a:t>
            </a:r>
            <a:r>
              <a:rPr lang="es-MX" sz="3600" b="1">
                <a:latin typeface="Calibri" pitchFamily="34" charset="0"/>
              </a:rPr>
              <a:t>Arnés de Cuerpo Entero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457200" y="3048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400" b="1">
                <a:solidFill>
                  <a:srgbClr val="FFFF00"/>
                </a:solidFill>
                <a:latin typeface="Calibri" pitchFamily="34" charset="0"/>
              </a:rPr>
              <a:t>Sistema Personal de Detención de Caídas</a:t>
            </a:r>
            <a:r>
              <a:rPr lang="en-US" sz="4400" b="1">
                <a:solidFill>
                  <a:schemeClr val="accent2"/>
                </a:solidFill>
                <a:latin typeface="Calibri" pitchFamily="34" charset="0"/>
              </a:rPr>
              <a:t/>
            </a:r>
            <a:br>
              <a:rPr lang="en-US" sz="4400" b="1">
                <a:solidFill>
                  <a:schemeClr val="accent2"/>
                </a:solidFill>
                <a:latin typeface="Calibri" pitchFamily="34" charset="0"/>
              </a:rPr>
            </a:br>
            <a:r>
              <a:rPr lang="es-MX" sz="3600" b="1">
                <a:latin typeface="Calibri" pitchFamily="34" charset="0"/>
              </a:rPr>
              <a:t>Arnés de Cuerpo Entero</a:t>
            </a:r>
          </a:p>
        </p:txBody>
      </p:sp>
      <p:sp>
        <p:nvSpPr>
          <p:cNvPr id="34819" name="Rectangle 5"/>
          <p:cNvSpPr>
            <a:spLocks noGrp="1" noChangeArrowheads="1"/>
          </p:cNvSpPr>
          <p:nvPr>
            <p:ph type="body" idx="1"/>
          </p:nvPr>
        </p:nvSpPr>
        <p:spPr>
          <a:xfrm>
            <a:off x="457200" y="1905000"/>
            <a:ext cx="5867400" cy="3581400"/>
          </a:xfrm>
        </p:spPr>
        <p:txBody>
          <a:bodyPr/>
          <a:lstStyle/>
          <a:p>
            <a:pPr eaLnBrk="1" hangingPunct="1">
              <a:lnSpc>
                <a:spcPct val="90000"/>
              </a:lnSpc>
              <a:spcBef>
                <a:spcPct val="50000"/>
              </a:spcBef>
            </a:pPr>
            <a:r>
              <a:rPr lang="es-MX" smtClean="0"/>
              <a:t>Un arnés de cuerpo entero distribuye la fuerza de la caída a través de las caderas, la pelvis, el pecho, la cintura y los hombros</a:t>
            </a:r>
          </a:p>
          <a:p>
            <a:pPr eaLnBrk="1" hangingPunct="1">
              <a:lnSpc>
                <a:spcPct val="90000"/>
              </a:lnSpc>
              <a:spcBef>
                <a:spcPct val="50000"/>
              </a:spcBef>
            </a:pPr>
            <a:r>
              <a:rPr lang="es-MX" smtClean="0"/>
              <a:t>Las correas de seguridad no se pueden usar como un SPDC desde el 1998. </a:t>
            </a:r>
          </a:p>
        </p:txBody>
      </p:sp>
      <p:pic>
        <p:nvPicPr>
          <p:cNvPr id="4813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0" y="5257800"/>
            <a:ext cx="2514600" cy="1403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821" name="Oval 7"/>
          <p:cNvSpPr>
            <a:spLocks noChangeArrowheads="1"/>
          </p:cNvSpPr>
          <p:nvPr/>
        </p:nvSpPr>
        <p:spPr bwMode="auto">
          <a:xfrm>
            <a:off x="4495800" y="5257800"/>
            <a:ext cx="1295400" cy="1447800"/>
          </a:xfrm>
          <a:prstGeom prst="ellipse">
            <a:avLst/>
          </a:pr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4822" name="Line 8"/>
          <p:cNvSpPr>
            <a:spLocks noChangeShapeType="1"/>
          </p:cNvSpPr>
          <p:nvPr/>
        </p:nvSpPr>
        <p:spPr bwMode="auto">
          <a:xfrm flipH="1">
            <a:off x="4667250" y="5516563"/>
            <a:ext cx="917575" cy="98425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3" name="Line 9"/>
          <p:cNvSpPr>
            <a:spLocks noChangeShapeType="1"/>
          </p:cNvSpPr>
          <p:nvPr/>
        </p:nvSpPr>
        <p:spPr bwMode="auto">
          <a:xfrm>
            <a:off x="4667250" y="5456238"/>
            <a:ext cx="917575" cy="1041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8"/>
          <p:cNvSpPr>
            <a:spLocks noGrp="1"/>
          </p:cNvSpPr>
          <p:nvPr>
            <p:ph type="sldNum" sz="quarter" idx="11"/>
          </p:nvPr>
        </p:nvSpPr>
        <p:spPr/>
        <p:txBody>
          <a:bodyPr/>
          <a:lstStyle/>
          <a:p>
            <a:pPr>
              <a:defRPr/>
            </a:pPr>
            <a:fld id="{7DB08875-04EE-41A1-AEE6-8179544A3131}" type="slidenum">
              <a:rPr lang="en-US"/>
              <a:pPr>
                <a:defRPr/>
              </a:pPr>
              <a:t>31</a:t>
            </a:fld>
            <a:endParaRPr lang="en-US"/>
          </a:p>
        </p:txBody>
      </p:sp>
      <p:pic>
        <p:nvPicPr>
          <p:cNvPr id="10" name="Main" descr="http://www.airgas.com/CachedImages/0000013/t047_r00722_v6.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29400" y="1066800"/>
            <a:ext cx="2286000" cy="4737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10"/>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body" idx="1"/>
          </p:nvPr>
        </p:nvSpPr>
        <p:spPr>
          <a:xfrm>
            <a:off x="228600" y="2209800"/>
            <a:ext cx="5867400" cy="4495800"/>
          </a:xfrm>
        </p:spPr>
        <p:txBody>
          <a:bodyPr/>
          <a:lstStyle/>
          <a:p>
            <a:pPr eaLnBrk="1" hangingPunct="1">
              <a:spcBef>
                <a:spcPct val="50000"/>
              </a:spcBef>
            </a:pPr>
            <a:r>
              <a:rPr lang="es-MX" smtClean="0"/>
              <a:t>El punto de amarre en un arnés de cuerpo entero es un anillo en el centro superior de las espalda.</a:t>
            </a:r>
          </a:p>
          <a:p>
            <a:pPr eaLnBrk="1" hangingPunct="1">
              <a:spcBef>
                <a:spcPct val="50000"/>
              </a:spcBef>
            </a:pPr>
            <a:r>
              <a:rPr lang="es-MX" smtClean="0"/>
              <a:t>Use un arnés que sea de su tamaño.</a:t>
            </a:r>
          </a:p>
          <a:p>
            <a:pPr eaLnBrk="1" hangingPunct="1">
              <a:spcBef>
                <a:spcPct val="50000"/>
              </a:spcBef>
            </a:pPr>
            <a:r>
              <a:rPr lang="es-MX" smtClean="0"/>
              <a:t>Use con equipo compatible</a:t>
            </a:r>
          </a:p>
        </p:txBody>
      </p:sp>
      <p:sp>
        <p:nvSpPr>
          <p:cNvPr id="6" name="Slide Number Placeholder 5"/>
          <p:cNvSpPr>
            <a:spLocks noGrp="1"/>
          </p:cNvSpPr>
          <p:nvPr>
            <p:ph type="sldNum" sz="quarter" idx="11"/>
          </p:nvPr>
        </p:nvSpPr>
        <p:spPr/>
        <p:txBody>
          <a:bodyPr/>
          <a:lstStyle/>
          <a:p>
            <a:pPr>
              <a:defRPr/>
            </a:pPr>
            <a:fld id="{AA59BE54-783C-4180-B8DB-29C18309C78B}" type="slidenum">
              <a:rPr lang="en-US"/>
              <a:pPr>
                <a:defRPr/>
              </a:pPr>
              <a:t>32</a:t>
            </a:fld>
            <a:endParaRPr lang="en-US"/>
          </a:p>
        </p:txBody>
      </p:sp>
      <p:pic>
        <p:nvPicPr>
          <p:cNvPr id="7" name="Picture 6" descr="RGV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477000" y="762000"/>
            <a:ext cx="2362200" cy="5657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5" name="Line 3"/>
          <p:cNvSpPr>
            <a:spLocks noChangeShapeType="1"/>
          </p:cNvSpPr>
          <p:nvPr/>
        </p:nvSpPr>
        <p:spPr bwMode="auto">
          <a:xfrm flipV="1">
            <a:off x="6019800" y="1905000"/>
            <a:ext cx="1600200" cy="609600"/>
          </a:xfrm>
          <a:prstGeom prst="line">
            <a:avLst/>
          </a:prstGeom>
          <a:noFill/>
          <a:ln w="603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35847" name="Rectangle 4"/>
          <p:cNvSpPr>
            <a:spLocks noChangeArrowheads="1"/>
          </p:cNvSpPr>
          <p:nvPr/>
        </p:nvSpPr>
        <p:spPr bwMode="auto">
          <a:xfrm>
            <a:off x="457200" y="2286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400" b="1">
                <a:solidFill>
                  <a:srgbClr val="FFFF00"/>
                </a:solidFill>
                <a:latin typeface="Calibri" pitchFamily="34" charset="0"/>
              </a:rPr>
              <a:t>Sistema Personal de Detención de Caídas</a:t>
            </a:r>
            <a:r>
              <a:rPr lang="en-US" sz="4400" b="1">
                <a:solidFill>
                  <a:schemeClr val="accent2"/>
                </a:solidFill>
                <a:latin typeface="Calibri" pitchFamily="34" charset="0"/>
              </a:rPr>
              <a:t/>
            </a:r>
            <a:br>
              <a:rPr lang="en-US" sz="4400" b="1">
                <a:solidFill>
                  <a:schemeClr val="accent2"/>
                </a:solidFill>
                <a:latin typeface="Calibri" pitchFamily="34" charset="0"/>
              </a:rPr>
            </a:br>
            <a:r>
              <a:rPr lang="es-MX" sz="3600" b="1">
                <a:latin typeface="Calibri" pitchFamily="34" charset="0"/>
              </a:rPr>
              <a:t>Arnés de Cuerpo Entero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Step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1077913"/>
            <a:ext cx="1268412"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6"/>
          <p:cNvSpPr txBox="1">
            <a:spLocks noChangeArrowheads="1"/>
          </p:cNvSpPr>
          <p:nvPr/>
        </p:nvSpPr>
        <p:spPr bwMode="auto">
          <a:xfrm>
            <a:off x="1406525" y="1093788"/>
            <a:ext cx="184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100">
                <a:solidFill>
                  <a:srgbClr val="666699"/>
                </a:solidFill>
                <a:latin typeface="Calibri" pitchFamily="34" charset="0"/>
              </a:rPr>
              <a:t>1</a:t>
            </a:r>
          </a:p>
        </p:txBody>
      </p:sp>
      <p:sp>
        <p:nvSpPr>
          <p:cNvPr id="4" name="Rectangle 2"/>
          <p:cNvSpPr txBox="1">
            <a:spLocks noChangeArrowheads="1"/>
          </p:cNvSpPr>
          <p:nvPr/>
        </p:nvSpPr>
        <p:spPr>
          <a:xfrm>
            <a:off x="673100" y="76200"/>
            <a:ext cx="8242300" cy="609600"/>
          </a:xfrm>
          <a:prstGeom prst="rect">
            <a:avLst/>
          </a:prstGeom>
        </p:spPr>
        <p:txBody>
          <a:bodyPr/>
          <a:lstStyle/>
          <a:p>
            <a:pPr algn="ctr" fontAlgn="auto">
              <a:spcAft>
                <a:spcPts val="0"/>
              </a:spcAft>
              <a:defRPr/>
            </a:pPr>
            <a:r>
              <a:rPr lang="es-MX" sz="4400" b="1" dirty="0">
                <a:latin typeface="+mj-lt"/>
                <a:ea typeface="+mj-ea"/>
                <a:cs typeface="+mj-cs"/>
              </a:rPr>
              <a:t>Como ponerse un arnés– 6 pasos</a:t>
            </a:r>
          </a:p>
        </p:txBody>
      </p:sp>
      <p:pic>
        <p:nvPicPr>
          <p:cNvPr id="36869" name="Picture 11" descr="Step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8" y="3897313"/>
            <a:ext cx="127000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0" name="Group 7"/>
          <p:cNvGrpSpPr>
            <a:grpSpLocks/>
          </p:cNvGrpSpPr>
          <p:nvPr/>
        </p:nvGrpSpPr>
        <p:grpSpPr bwMode="auto">
          <a:xfrm>
            <a:off x="3471863" y="3871913"/>
            <a:ext cx="1403350" cy="2198687"/>
            <a:chOff x="2339" y="2088"/>
            <a:chExt cx="1187" cy="1729"/>
          </a:xfrm>
        </p:grpSpPr>
        <p:pic>
          <p:nvPicPr>
            <p:cNvPr id="36893" name="Picture 8" descr="Step 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 y="2088"/>
              <a:ext cx="1148"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4" name="Text Box 9"/>
            <p:cNvSpPr txBox="1">
              <a:spLocks noChangeArrowheads="1"/>
            </p:cNvSpPr>
            <p:nvPr/>
          </p:nvSpPr>
          <p:spPr bwMode="auto">
            <a:xfrm>
              <a:off x="3315" y="2088"/>
              <a:ext cx="21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100">
                  <a:solidFill>
                    <a:srgbClr val="666699"/>
                  </a:solidFill>
                  <a:latin typeface="Calibri" pitchFamily="34" charset="0"/>
                </a:rPr>
                <a:t>5</a:t>
              </a:r>
            </a:p>
          </p:txBody>
        </p:sp>
      </p:grpSp>
      <p:pic>
        <p:nvPicPr>
          <p:cNvPr id="36871" name="Picture 14" descr="Step 2">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84563" y="1062038"/>
            <a:ext cx="1335087"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15"/>
          <p:cNvSpPr txBox="1">
            <a:spLocks noChangeArrowheads="1"/>
          </p:cNvSpPr>
          <p:nvPr/>
        </p:nvSpPr>
        <p:spPr bwMode="auto">
          <a:xfrm>
            <a:off x="4645025" y="1030288"/>
            <a:ext cx="231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100">
                <a:solidFill>
                  <a:srgbClr val="666699"/>
                </a:solidFill>
                <a:latin typeface="Calibri" pitchFamily="34" charset="0"/>
              </a:rPr>
              <a:t>2</a:t>
            </a:r>
          </a:p>
        </p:txBody>
      </p:sp>
      <p:grpSp>
        <p:nvGrpSpPr>
          <p:cNvPr id="36873" name="Group 16"/>
          <p:cNvGrpSpPr>
            <a:grpSpLocks/>
          </p:cNvGrpSpPr>
          <p:nvPr/>
        </p:nvGrpSpPr>
        <p:grpSpPr bwMode="auto">
          <a:xfrm>
            <a:off x="6969125" y="1093788"/>
            <a:ext cx="1214438" cy="2211387"/>
            <a:chOff x="3414" y="338"/>
            <a:chExt cx="1045" cy="1729"/>
          </a:xfrm>
        </p:grpSpPr>
        <p:pic>
          <p:nvPicPr>
            <p:cNvPr id="36891" name="Picture 17" descr="Step 3">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4" y="338"/>
              <a:ext cx="1045"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2" name="Text Box 18"/>
            <p:cNvSpPr txBox="1">
              <a:spLocks noChangeArrowheads="1"/>
            </p:cNvSpPr>
            <p:nvPr/>
          </p:nvSpPr>
          <p:spPr bwMode="auto">
            <a:xfrm>
              <a:off x="4271" y="377"/>
              <a:ext cx="18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100">
                  <a:solidFill>
                    <a:srgbClr val="666699"/>
                  </a:solidFill>
                  <a:latin typeface="Calibri" pitchFamily="34" charset="0"/>
                </a:rPr>
                <a:t>3</a:t>
              </a:r>
            </a:p>
          </p:txBody>
        </p:sp>
      </p:grpSp>
      <p:grpSp>
        <p:nvGrpSpPr>
          <p:cNvPr id="36874" name="Group 19"/>
          <p:cNvGrpSpPr>
            <a:grpSpLocks/>
          </p:cNvGrpSpPr>
          <p:nvPr/>
        </p:nvGrpSpPr>
        <p:grpSpPr bwMode="auto">
          <a:xfrm>
            <a:off x="6981825" y="3871913"/>
            <a:ext cx="1208088" cy="2224087"/>
            <a:chOff x="4358" y="2088"/>
            <a:chExt cx="1071" cy="1729"/>
          </a:xfrm>
        </p:grpSpPr>
        <p:pic>
          <p:nvPicPr>
            <p:cNvPr id="36889" name="Picture 20" descr="Step 6">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8" y="2088"/>
              <a:ext cx="1056"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Text Box 21"/>
            <p:cNvSpPr txBox="1">
              <a:spLocks noChangeArrowheads="1"/>
            </p:cNvSpPr>
            <p:nvPr/>
          </p:nvSpPr>
          <p:spPr bwMode="auto">
            <a:xfrm>
              <a:off x="5231" y="2088"/>
              <a:ext cx="19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100">
                  <a:solidFill>
                    <a:srgbClr val="666699"/>
                  </a:solidFill>
                  <a:latin typeface="Calibri" pitchFamily="34" charset="0"/>
                </a:rPr>
                <a:t>6</a:t>
              </a:r>
            </a:p>
          </p:txBody>
        </p:sp>
      </p:grpSp>
      <p:sp>
        <p:nvSpPr>
          <p:cNvPr id="36875" name="Text Box 23"/>
          <p:cNvSpPr txBox="1">
            <a:spLocks noChangeArrowheads="1"/>
          </p:cNvSpPr>
          <p:nvPr/>
        </p:nvSpPr>
        <p:spPr bwMode="auto">
          <a:xfrm>
            <a:off x="1701800" y="1141413"/>
            <a:ext cx="167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bg1"/>
                </a:solidFill>
                <a:latin typeface="Calibri" pitchFamily="34" charset="0"/>
              </a:rPr>
              <a:t>1</a:t>
            </a:r>
            <a:r>
              <a:rPr lang="es-MX" sz="1600">
                <a:solidFill>
                  <a:schemeClr val="bg1"/>
                </a:solidFill>
                <a:latin typeface="Calibri" pitchFamily="34" charset="0"/>
              </a:rPr>
              <a:t>. Aguante el anillo y deje colgar </a:t>
            </a:r>
          </a:p>
        </p:txBody>
      </p:sp>
      <p:sp>
        <p:nvSpPr>
          <p:cNvPr id="36876" name="AutoShape 29"/>
          <p:cNvSpPr>
            <a:spLocks noChangeArrowheads="1"/>
          </p:cNvSpPr>
          <p:nvPr/>
        </p:nvSpPr>
        <p:spPr bwMode="auto">
          <a:xfrm>
            <a:off x="1803400" y="1968500"/>
            <a:ext cx="838200" cy="88900"/>
          </a:xfrm>
          <a:prstGeom prst="leftArrow">
            <a:avLst>
              <a:gd name="adj1" fmla="val 50000"/>
              <a:gd name="adj2" fmla="val 235714"/>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6877" name="Text Box 30"/>
          <p:cNvSpPr txBox="1">
            <a:spLocks noChangeArrowheads="1"/>
          </p:cNvSpPr>
          <p:nvPr/>
        </p:nvSpPr>
        <p:spPr bwMode="auto">
          <a:xfrm>
            <a:off x="1676400" y="2387600"/>
            <a:ext cx="173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solidFill>
                  <a:schemeClr val="bg1"/>
                </a:solidFill>
                <a:latin typeface="Calibri" pitchFamily="34" charset="0"/>
              </a:rPr>
              <a:t>2</a:t>
            </a:r>
            <a:r>
              <a:rPr lang="en-US" sz="1600">
                <a:solidFill>
                  <a:schemeClr val="bg1"/>
                </a:solidFill>
                <a:latin typeface="Calibri" pitchFamily="34" charset="0"/>
              </a:rPr>
              <a:t>. </a:t>
            </a:r>
            <a:r>
              <a:rPr lang="es-MX" sz="1600">
                <a:solidFill>
                  <a:schemeClr val="bg1"/>
                </a:solidFill>
                <a:latin typeface="Calibri" pitchFamily="34" charset="0"/>
              </a:rPr>
              <a:t>Desconecte cualquier conector</a:t>
            </a:r>
            <a:endParaRPr lang="es-MX" sz="1000">
              <a:solidFill>
                <a:schemeClr val="bg1"/>
              </a:solidFill>
              <a:latin typeface="Calibri" pitchFamily="34" charset="0"/>
            </a:endParaRPr>
          </a:p>
        </p:txBody>
      </p:sp>
      <p:sp>
        <p:nvSpPr>
          <p:cNvPr id="36878" name="AutoShape 31"/>
          <p:cNvSpPr>
            <a:spLocks noChangeArrowheads="1"/>
          </p:cNvSpPr>
          <p:nvPr/>
        </p:nvSpPr>
        <p:spPr bwMode="auto">
          <a:xfrm>
            <a:off x="2032000" y="3035300"/>
            <a:ext cx="1333500" cy="88900"/>
          </a:xfrm>
          <a:prstGeom prst="rightArrow">
            <a:avLst>
              <a:gd name="adj1" fmla="val 50000"/>
              <a:gd name="adj2" fmla="val 375000"/>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6879" name="Text Box 32"/>
          <p:cNvSpPr txBox="1">
            <a:spLocks noChangeArrowheads="1"/>
          </p:cNvSpPr>
          <p:nvPr/>
        </p:nvSpPr>
        <p:spPr bwMode="auto">
          <a:xfrm>
            <a:off x="4953000" y="1179513"/>
            <a:ext cx="194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bg1"/>
                </a:solidFill>
                <a:latin typeface="Calibri" pitchFamily="34" charset="0"/>
              </a:rPr>
              <a:t>3. </a:t>
            </a:r>
            <a:r>
              <a:rPr lang="es-MX" sz="1600">
                <a:solidFill>
                  <a:schemeClr val="bg1"/>
                </a:solidFill>
                <a:latin typeface="Calibri" pitchFamily="34" charset="0"/>
              </a:rPr>
              <a:t>Coloque el arnés sobre los hombros</a:t>
            </a:r>
          </a:p>
        </p:txBody>
      </p:sp>
      <p:sp>
        <p:nvSpPr>
          <p:cNvPr id="36880" name="AutoShape 33"/>
          <p:cNvSpPr>
            <a:spLocks noChangeArrowheads="1"/>
          </p:cNvSpPr>
          <p:nvPr/>
        </p:nvSpPr>
        <p:spPr bwMode="auto">
          <a:xfrm>
            <a:off x="5143500" y="2159000"/>
            <a:ext cx="1536700" cy="127000"/>
          </a:xfrm>
          <a:prstGeom prst="rightArrow">
            <a:avLst>
              <a:gd name="adj1" fmla="val 50000"/>
              <a:gd name="adj2" fmla="val 302500"/>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6881" name="Text Box 34"/>
          <p:cNvSpPr txBox="1">
            <a:spLocks noChangeArrowheads="1"/>
          </p:cNvSpPr>
          <p:nvPr/>
        </p:nvSpPr>
        <p:spPr bwMode="auto">
          <a:xfrm>
            <a:off x="1651000" y="3886200"/>
            <a:ext cx="1739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bg1"/>
                </a:solidFill>
                <a:latin typeface="Calibri" pitchFamily="34" charset="0"/>
              </a:rPr>
              <a:t>4.  </a:t>
            </a:r>
            <a:r>
              <a:rPr lang="es-MX" sz="1600">
                <a:solidFill>
                  <a:schemeClr val="bg1"/>
                </a:solidFill>
                <a:latin typeface="Calibri" pitchFamily="34" charset="0"/>
              </a:rPr>
              <a:t>Asegure las correas de pierna.  No muy apretada.  Debe poder poner su mano entre la correa y la pierna.  AJUSTADO!</a:t>
            </a:r>
          </a:p>
        </p:txBody>
      </p:sp>
      <p:sp>
        <p:nvSpPr>
          <p:cNvPr id="36882" name="AutoShape 35"/>
          <p:cNvSpPr>
            <a:spLocks noChangeArrowheads="1"/>
          </p:cNvSpPr>
          <p:nvPr/>
        </p:nvSpPr>
        <p:spPr bwMode="auto">
          <a:xfrm>
            <a:off x="1676400" y="5637213"/>
            <a:ext cx="1181100" cy="88900"/>
          </a:xfrm>
          <a:prstGeom prst="leftArrow">
            <a:avLst>
              <a:gd name="adj1" fmla="val 50000"/>
              <a:gd name="adj2" fmla="val 332143"/>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6883" name="Text Box 36"/>
          <p:cNvSpPr txBox="1">
            <a:spLocks noChangeArrowheads="1"/>
          </p:cNvSpPr>
          <p:nvPr/>
        </p:nvSpPr>
        <p:spPr bwMode="auto">
          <a:xfrm>
            <a:off x="4851400" y="3810000"/>
            <a:ext cx="2057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bg1"/>
                </a:solidFill>
                <a:latin typeface="Calibri" pitchFamily="34" charset="0"/>
              </a:rPr>
              <a:t>5.  </a:t>
            </a:r>
            <a:r>
              <a:rPr lang="es-MX" sz="1600">
                <a:solidFill>
                  <a:schemeClr val="bg1"/>
                </a:solidFill>
                <a:latin typeface="Calibri" pitchFamily="34" charset="0"/>
              </a:rPr>
              <a:t>Correa de pecho debe ir justo a la mitad del pecho. Ésta correa te aguanta el arnés si te caes.</a:t>
            </a:r>
          </a:p>
        </p:txBody>
      </p:sp>
      <p:sp>
        <p:nvSpPr>
          <p:cNvPr id="36884" name="AutoShape 37"/>
          <p:cNvSpPr>
            <a:spLocks noChangeArrowheads="1"/>
          </p:cNvSpPr>
          <p:nvPr/>
        </p:nvSpPr>
        <p:spPr bwMode="auto">
          <a:xfrm>
            <a:off x="4876800" y="5181600"/>
            <a:ext cx="1181100" cy="76200"/>
          </a:xfrm>
          <a:prstGeom prst="leftArrow">
            <a:avLst>
              <a:gd name="adj1" fmla="val 50000"/>
              <a:gd name="adj2" fmla="val 387500"/>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6885" name="Text Box 38"/>
          <p:cNvSpPr txBox="1">
            <a:spLocks noChangeArrowheads="1"/>
          </p:cNvSpPr>
          <p:nvPr/>
        </p:nvSpPr>
        <p:spPr bwMode="auto">
          <a:xfrm>
            <a:off x="4851400" y="5287963"/>
            <a:ext cx="2095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bg1"/>
                </a:solidFill>
                <a:latin typeface="Calibri" pitchFamily="34" charset="0"/>
              </a:rPr>
              <a:t>6.  </a:t>
            </a:r>
            <a:r>
              <a:rPr lang="es-MX" sz="1600">
                <a:solidFill>
                  <a:schemeClr val="bg1"/>
                </a:solidFill>
                <a:latin typeface="Calibri" pitchFamily="34" charset="0"/>
              </a:rPr>
              <a:t>Termine de ajustar el arnés  tirando de las correas de los hombros/costados  AJUSTADO! </a:t>
            </a:r>
          </a:p>
        </p:txBody>
      </p:sp>
      <p:sp>
        <p:nvSpPr>
          <p:cNvPr id="36886" name="AutoShape 39"/>
          <p:cNvSpPr>
            <a:spLocks noChangeArrowheads="1"/>
          </p:cNvSpPr>
          <p:nvPr/>
        </p:nvSpPr>
        <p:spPr bwMode="auto">
          <a:xfrm>
            <a:off x="6248400" y="5943600"/>
            <a:ext cx="990600" cy="76200"/>
          </a:xfrm>
          <a:prstGeom prst="rightArrow">
            <a:avLst>
              <a:gd name="adj1" fmla="val 50000"/>
              <a:gd name="adj2" fmla="val 442843"/>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6887" name="Text Box 12"/>
          <p:cNvSpPr txBox="1">
            <a:spLocks noChangeArrowheads="1"/>
          </p:cNvSpPr>
          <p:nvPr/>
        </p:nvSpPr>
        <p:spPr bwMode="auto">
          <a:xfrm>
            <a:off x="1423988" y="3935413"/>
            <a:ext cx="184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3" rIns="91427"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100">
                <a:solidFill>
                  <a:srgbClr val="000099"/>
                </a:solidFill>
                <a:latin typeface="Calibri" pitchFamily="34" charset="0"/>
              </a:rPr>
              <a:t>4</a:t>
            </a:r>
          </a:p>
        </p:txBody>
      </p:sp>
      <p:sp>
        <p:nvSpPr>
          <p:cNvPr id="30" name="Slide Number Placeholder 9"/>
          <p:cNvSpPr>
            <a:spLocks noGrp="1"/>
          </p:cNvSpPr>
          <p:nvPr>
            <p:ph type="sldNum" sz="quarter" idx="11"/>
          </p:nvPr>
        </p:nvSpPr>
        <p:spPr/>
        <p:txBody>
          <a:bodyPr/>
          <a:lstStyle/>
          <a:p>
            <a:pPr>
              <a:defRPr/>
            </a:pPr>
            <a:fld id="{2A36F270-A0B4-4CD9-B7DC-EF015ABCA8DD}" type="slidenum">
              <a:rPr lang="en-US" sz="1100"/>
              <a:pPr>
                <a:defRPr/>
              </a:pPr>
              <a:t>33</a:t>
            </a:fld>
            <a:endParaRPr lang="en-US" sz="11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175" y="1971675"/>
            <a:ext cx="5838825" cy="427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7891" name="Rectangle 3"/>
          <p:cNvSpPr>
            <a:spLocks noChangeArrowheads="1"/>
          </p:cNvSpPr>
          <p:nvPr/>
        </p:nvSpPr>
        <p:spPr bwMode="auto">
          <a:xfrm>
            <a:off x="457200" y="-76200"/>
            <a:ext cx="8686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400" b="1">
                <a:solidFill>
                  <a:srgbClr val="FFFF00"/>
                </a:solidFill>
                <a:latin typeface="Calibri" pitchFamily="34" charset="0"/>
              </a:rPr>
              <a:t>Sistema Personal de Detención de Caídas </a:t>
            </a:r>
            <a:r>
              <a:rPr lang="en-US" sz="4400" b="1">
                <a:solidFill>
                  <a:srgbClr val="FFFF00"/>
                </a:solidFill>
                <a:latin typeface="Calibri" pitchFamily="34" charset="0"/>
              </a:rPr>
              <a:t/>
            </a:r>
            <a:br>
              <a:rPr lang="en-US" sz="4400" b="1">
                <a:solidFill>
                  <a:srgbClr val="FFFF00"/>
                </a:solidFill>
                <a:latin typeface="Calibri" pitchFamily="34" charset="0"/>
              </a:rPr>
            </a:br>
            <a:r>
              <a:rPr lang="es-MX" sz="3600" b="1">
                <a:latin typeface="Calibri" pitchFamily="34" charset="0"/>
              </a:rPr>
              <a:t>Arnés de Cuerpo Entero                </a:t>
            </a:r>
            <a:r>
              <a:rPr lang="en-US" sz="3600" b="1">
                <a:solidFill>
                  <a:srgbClr val="6AE056"/>
                </a:solidFill>
                <a:latin typeface="Calibri" pitchFamily="34" charset="0"/>
              </a:rPr>
              <a:t>Bien</a:t>
            </a:r>
            <a:r>
              <a:rPr lang="en-US" sz="3600" b="1">
                <a:latin typeface="Calibri" pitchFamily="34" charset="0"/>
              </a:rPr>
              <a:t> o </a:t>
            </a:r>
            <a:r>
              <a:rPr lang="en-US" sz="3600" b="1">
                <a:solidFill>
                  <a:srgbClr val="FFC000"/>
                </a:solidFill>
                <a:latin typeface="Calibri" pitchFamily="34" charset="0"/>
              </a:rPr>
              <a:t>Mal</a:t>
            </a:r>
          </a:p>
        </p:txBody>
      </p:sp>
      <p:sp>
        <p:nvSpPr>
          <p:cNvPr id="37892" name="Text Box 4"/>
          <p:cNvSpPr txBox="1">
            <a:spLocks noChangeArrowheads="1"/>
          </p:cNvSpPr>
          <p:nvPr/>
        </p:nvSpPr>
        <p:spPr bwMode="auto">
          <a:xfrm>
            <a:off x="2101850" y="6262688"/>
            <a:ext cx="5441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atin typeface="Calibri" pitchFamily="34" charset="0"/>
              </a:rPr>
              <a:t>Cual trabajador esta usando el arnes de forma correcta?</a:t>
            </a:r>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7" name="Slide Number Placeholder 9"/>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55809692-C7B5-4AA8-8F06-2DFA08D75E2B}" type="slidenum">
              <a:rPr lang="en-US" sz="1200">
                <a:solidFill>
                  <a:schemeClr val="tx1">
                    <a:tint val="75000"/>
                  </a:schemeClr>
                </a:solidFill>
                <a:latin typeface="+mn-lt"/>
                <a:cs typeface="+mn-cs"/>
              </a:rPr>
              <a:pPr algn="r" fontAlgn="auto">
                <a:spcBef>
                  <a:spcPts val="0"/>
                </a:spcBef>
                <a:spcAft>
                  <a:spcPts val="0"/>
                </a:spcAft>
                <a:defRPr/>
              </a:pPr>
              <a:t>34</a:t>
            </a:fld>
            <a:endParaRPr lang="en-US"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457200" y="457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400" b="1">
                <a:solidFill>
                  <a:srgbClr val="FFFF00"/>
                </a:solidFill>
                <a:latin typeface="Calibri" pitchFamily="34" charset="0"/>
              </a:rPr>
              <a:t>Sistema Personal de Detención de Caídas </a:t>
            </a:r>
            <a:r>
              <a:rPr lang="en-US" sz="4400" b="1">
                <a:solidFill>
                  <a:srgbClr val="FFFF00"/>
                </a:solidFill>
                <a:latin typeface="Calibri" pitchFamily="34" charset="0"/>
              </a:rPr>
              <a:t/>
            </a:r>
            <a:br>
              <a:rPr lang="en-US" sz="4400" b="1">
                <a:solidFill>
                  <a:srgbClr val="FFFF00"/>
                </a:solidFill>
                <a:latin typeface="Calibri" pitchFamily="34" charset="0"/>
              </a:rPr>
            </a:br>
            <a:r>
              <a:rPr lang="es-MX" sz="3600" b="1">
                <a:latin typeface="Calibri" pitchFamily="34" charset="0"/>
              </a:rPr>
              <a:t>Arnés de Cuerpo Entero</a:t>
            </a:r>
            <a:endParaRPr lang="en-US" sz="4400" b="1">
              <a:latin typeface="Calibri" pitchFamily="34" charset="0"/>
            </a:endParaRPr>
          </a:p>
        </p:txBody>
      </p:sp>
      <p:grpSp>
        <p:nvGrpSpPr>
          <p:cNvPr id="38915" name="Group 10"/>
          <p:cNvGrpSpPr>
            <a:grpSpLocks/>
          </p:cNvGrpSpPr>
          <p:nvPr/>
        </p:nvGrpSpPr>
        <p:grpSpPr bwMode="auto">
          <a:xfrm>
            <a:off x="1628775" y="2200275"/>
            <a:ext cx="5838825" cy="4276725"/>
            <a:chOff x="1026" y="966"/>
            <a:chExt cx="3678" cy="2694"/>
          </a:xfrm>
        </p:grpSpPr>
        <p:pic>
          <p:nvPicPr>
            <p:cNvPr id="52229"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 y="966"/>
              <a:ext cx="3678" cy="2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8919" name="Group 6"/>
            <p:cNvGrpSpPr>
              <a:grpSpLocks/>
            </p:cNvGrpSpPr>
            <p:nvPr/>
          </p:nvGrpSpPr>
          <p:grpSpPr bwMode="auto">
            <a:xfrm>
              <a:off x="1440" y="2016"/>
              <a:ext cx="1152" cy="1200"/>
              <a:chOff x="1296" y="1584"/>
              <a:chExt cx="1152" cy="1200"/>
            </a:xfrm>
          </p:grpSpPr>
          <p:sp>
            <p:nvSpPr>
              <p:cNvPr id="38920" name="Oval 7"/>
              <p:cNvSpPr>
                <a:spLocks noChangeArrowheads="1"/>
              </p:cNvSpPr>
              <p:nvPr/>
            </p:nvSpPr>
            <p:spPr bwMode="auto">
              <a:xfrm>
                <a:off x="1296" y="1584"/>
                <a:ext cx="1152" cy="1200"/>
              </a:xfrm>
              <a:prstGeom prst="ellipse">
                <a:avLst/>
              </a:pr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8921" name="Line 8"/>
              <p:cNvSpPr>
                <a:spLocks noChangeShapeType="1"/>
              </p:cNvSpPr>
              <p:nvPr/>
            </p:nvSpPr>
            <p:spPr bwMode="auto">
              <a:xfrm flipH="1">
                <a:off x="1488" y="1776"/>
                <a:ext cx="816" cy="81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2" name="Line 9"/>
              <p:cNvSpPr>
                <a:spLocks noChangeShapeType="1"/>
              </p:cNvSpPr>
              <p:nvPr/>
            </p:nvSpPr>
            <p:spPr bwMode="auto">
              <a:xfrm>
                <a:off x="1488" y="1728"/>
                <a:ext cx="816" cy="864"/>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 name="Footer Placeholder 9"/>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11" name="Slide Number Placeholder 9"/>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FCD2AFF2-D34B-4D08-A5DF-80A93C30E942}" type="slidenum">
              <a:rPr lang="en-US" sz="1200">
                <a:solidFill>
                  <a:schemeClr val="tx1">
                    <a:tint val="75000"/>
                  </a:schemeClr>
                </a:solidFill>
                <a:latin typeface="+mn-lt"/>
                <a:cs typeface="+mn-cs"/>
              </a:rPr>
              <a:pPr algn="r" fontAlgn="auto">
                <a:spcBef>
                  <a:spcPts val="0"/>
                </a:spcBef>
                <a:spcAft>
                  <a:spcPts val="0"/>
                </a:spcAft>
                <a:defRPr/>
              </a:pPr>
              <a:t>35</a:t>
            </a:fld>
            <a:endParaRPr lang="en-US"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1371600"/>
            <a:ext cx="5715000" cy="4267200"/>
          </a:xfrm>
          <a:prstGeom prst="rect">
            <a:avLst/>
          </a:prstGeom>
        </p:spPr>
        <p:txBody>
          <a:bodyPr>
            <a:normAutofit lnSpcReduction="10000"/>
          </a:bodyPr>
          <a:lstStyle/>
          <a:p>
            <a:pPr marL="400050" indent="-400050" algn="ctr" fontAlgn="auto">
              <a:spcBef>
                <a:spcPct val="20000"/>
              </a:spcBef>
              <a:spcAft>
                <a:spcPts val="0"/>
              </a:spcAft>
              <a:buFont typeface="Arial" pitchFamily="34" charset="0"/>
              <a:buChar char="•"/>
              <a:defRPr/>
            </a:pPr>
            <a:r>
              <a:rPr lang="es-MX" sz="4000" b="1" dirty="0">
                <a:solidFill>
                  <a:srgbClr val="FFFF00"/>
                </a:solidFill>
                <a:latin typeface="+mj-lt"/>
                <a:cs typeface="Times New Roman" pitchFamily="18" charset="0"/>
              </a:rPr>
              <a:t>Una vez que un sistema Personal de Detención de Caídas ha sido usado en una caída, el sistema debe de ser removido de servicio inmediatamente</a:t>
            </a:r>
          </a:p>
          <a:p>
            <a:pPr marL="400050" indent="-400050" algn="just" fontAlgn="auto">
              <a:spcBef>
                <a:spcPct val="20000"/>
              </a:spcBef>
              <a:spcAft>
                <a:spcPts val="0"/>
              </a:spcAft>
              <a:buFont typeface="+mj-lt"/>
              <a:buAutoNum type="romanUcPeriod"/>
              <a:defRPr/>
            </a:pPr>
            <a:endParaRPr lang="es-ES" dirty="0">
              <a:latin typeface="+mj-lt"/>
              <a:cs typeface="+mn-cs"/>
            </a:endParaRPr>
          </a:p>
          <a:p>
            <a:pPr marL="342900" indent="-342900" algn="just" fontAlgn="auto">
              <a:spcBef>
                <a:spcPct val="20000"/>
              </a:spcBef>
              <a:spcAft>
                <a:spcPts val="0"/>
              </a:spcAft>
              <a:buFont typeface="Arial" pitchFamily="34" charset="0"/>
              <a:buChar char="•"/>
              <a:defRPr/>
            </a:pPr>
            <a:endParaRPr lang="es-ES" dirty="0">
              <a:latin typeface="+mj-lt"/>
              <a:cs typeface="+mn-cs"/>
            </a:endParaRPr>
          </a:p>
          <a:p>
            <a:pPr marL="571500" indent="-571500" algn="just" fontAlgn="auto">
              <a:spcBef>
                <a:spcPct val="20000"/>
              </a:spcBef>
              <a:spcAft>
                <a:spcPts val="0"/>
              </a:spcAft>
              <a:buFont typeface="+mj-lt"/>
              <a:buAutoNum type="romanUcPeriod"/>
              <a:defRPr/>
            </a:pPr>
            <a:endParaRPr lang="es-ES" sz="3200" dirty="0">
              <a:latin typeface="+mj-lt"/>
              <a:cs typeface="+mn-cs"/>
            </a:endParaRPr>
          </a:p>
        </p:txBody>
      </p:sp>
      <p:sp>
        <p:nvSpPr>
          <p:cNvPr id="39939" name="Rectangle 3"/>
          <p:cNvSpPr>
            <a:spLocks noChangeArrowheads="1"/>
          </p:cNvSpPr>
          <p:nvPr/>
        </p:nvSpPr>
        <p:spPr bwMode="auto">
          <a:xfrm>
            <a:off x="457200"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400" b="1">
                <a:latin typeface="Calibri" pitchFamily="34" charset="0"/>
              </a:rPr>
              <a:t>Arnés de Cuerpo Entero</a:t>
            </a:r>
          </a:p>
        </p:txBody>
      </p:sp>
      <p:pic>
        <p:nvPicPr>
          <p:cNvPr id="8" name="Picture 7" descr="suspension-trauma-safety-strap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248400" y="457200"/>
            <a:ext cx="2514600" cy="593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sp>
        <p:nvSpPr>
          <p:cNvPr id="39942"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6424D58-2037-480A-A1EE-1069D17E06F8}" type="slidenum">
              <a:rPr lang="en-US" sz="1100"/>
              <a:pPr algn="r" eaLnBrk="1" hangingPunct="1"/>
              <a:t>36</a:t>
            </a:fld>
            <a:endParaRPr lang="en-US" sz="11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ChangeArrowheads="1"/>
          </p:cNvSpPr>
          <p:nvPr/>
        </p:nvSpPr>
        <p:spPr bwMode="auto">
          <a:xfrm>
            <a:off x="457200" y="457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000" b="1">
                <a:solidFill>
                  <a:srgbClr val="FFFF00"/>
                </a:solidFill>
                <a:latin typeface="Calibri" pitchFamily="34" charset="0"/>
              </a:rPr>
              <a:t>Sistema Personal de Detención de Caídas </a:t>
            </a:r>
            <a:r>
              <a:rPr lang="en-US" sz="4400" b="1">
                <a:solidFill>
                  <a:schemeClr val="accent2"/>
                </a:solidFill>
                <a:latin typeface="Calibri" pitchFamily="34" charset="0"/>
              </a:rPr>
              <a:t/>
            </a:r>
            <a:br>
              <a:rPr lang="en-US" sz="4400" b="1">
                <a:solidFill>
                  <a:schemeClr val="accent2"/>
                </a:solidFill>
                <a:latin typeface="Calibri" pitchFamily="34" charset="0"/>
              </a:rPr>
            </a:br>
            <a:r>
              <a:rPr lang="es-MX" sz="3600" b="1">
                <a:latin typeface="Calibri" pitchFamily="34" charset="0"/>
              </a:rPr>
              <a:t>Cuerda de Seguridad/conectores</a:t>
            </a:r>
          </a:p>
        </p:txBody>
      </p:sp>
      <p:sp>
        <p:nvSpPr>
          <p:cNvPr id="4" name="Slide Number Placeholder 3"/>
          <p:cNvSpPr>
            <a:spLocks noGrp="1"/>
          </p:cNvSpPr>
          <p:nvPr>
            <p:ph type="sldNum" sz="quarter" idx="11"/>
          </p:nvPr>
        </p:nvSpPr>
        <p:spPr/>
        <p:txBody>
          <a:bodyPr/>
          <a:lstStyle/>
          <a:p>
            <a:pPr>
              <a:defRPr/>
            </a:pPr>
            <a:fld id="{1ED29DDD-D606-4C59-8A47-8079E3CF3BA3}" type="slidenum">
              <a:rPr lang="en-US"/>
              <a:pPr>
                <a:defRPr/>
              </a:pPr>
              <a:t>37</a:t>
            </a:fld>
            <a:endParaRPr lang="en-US"/>
          </a:p>
        </p:txBody>
      </p:sp>
      <p:pic>
        <p:nvPicPr>
          <p:cNvPr id="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7596188" cy="442474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0965" name="Main" descr="http://www.airgas.com/CachedImages/0000006/t047_r15026_v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33800" y="4419600"/>
            <a:ext cx="19986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Main" descr="http://www.airgas.com/CachedImages/0000006/t047_r06419_v6.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43400" y="1905000"/>
            <a:ext cx="762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9325" y="3851275"/>
            <a:ext cx="3241675" cy="300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1987" name="Rectangle 5"/>
          <p:cNvSpPr>
            <a:spLocks noChangeArrowheads="1"/>
          </p:cNvSpPr>
          <p:nvPr/>
        </p:nvSpPr>
        <p:spPr bwMode="auto">
          <a:xfrm>
            <a:off x="457200" y="609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000" b="1">
                <a:solidFill>
                  <a:srgbClr val="FFFF00"/>
                </a:solidFill>
                <a:latin typeface="Calibri" pitchFamily="34" charset="0"/>
              </a:rPr>
              <a:t>Sistema Personal de Detención de Caídas </a:t>
            </a:r>
            <a:r>
              <a:rPr lang="es-MX" sz="4400" b="1">
                <a:solidFill>
                  <a:schemeClr val="accent2"/>
                </a:solidFill>
                <a:latin typeface="Calibri" pitchFamily="34" charset="0"/>
              </a:rPr>
              <a:t/>
            </a:r>
            <a:br>
              <a:rPr lang="es-MX" sz="4400" b="1">
                <a:solidFill>
                  <a:schemeClr val="accent2"/>
                </a:solidFill>
                <a:latin typeface="Calibri" pitchFamily="34" charset="0"/>
              </a:rPr>
            </a:br>
            <a:r>
              <a:rPr lang="es-MX" sz="3600" b="1">
                <a:latin typeface="Calibri" pitchFamily="34" charset="0"/>
              </a:rPr>
              <a:t>Cuerdas de Seguridad/</a:t>
            </a:r>
          </a:p>
          <a:p>
            <a:r>
              <a:rPr lang="es-MX" sz="3600" b="1">
                <a:latin typeface="Calibri" pitchFamily="34" charset="0"/>
              </a:rPr>
              <a:t>Conectores</a:t>
            </a:r>
          </a:p>
        </p:txBody>
      </p:sp>
      <p:pic>
        <p:nvPicPr>
          <p:cNvPr id="5530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143000"/>
            <a:ext cx="3429000" cy="3051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1989" name="Rectangle 6"/>
          <p:cNvSpPr>
            <a:spLocks noChangeArrowheads="1"/>
          </p:cNvSpPr>
          <p:nvPr/>
        </p:nvSpPr>
        <p:spPr bwMode="auto">
          <a:xfrm>
            <a:off x="152400" y="2825750"/>
            <a:ext cx="8382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s-MX" sz="2800" b="1" u="sng">
                <a:latin typeface="Calibri" pitchFamily="34" charset="0"/>
              </a:rPr>
              <a:t>Inspeccione siempre antes de usar</a:t>
            </a:r>
          </a:p>
          <a:p>
            <a:pPr>
              <a:lnSpc>
                <a:spcPct val="90000"/>
              </a:lnSpc>
            </a:pPr>
            <a:endParaRPr lang="es-MX" sz="2800" b="1">
              <a:latin typeface="Calibri" pitchFamily="34" charset="0"/>
            </a:endParaRPr>
          </a:p>
          <a:p>
            <a:pPr>
              <a:lnSpc>
                <a:spcPct val="90000"/>
              </a:lnSpc>
            </a:pPr>
            <a:r>
              <a:rPr lang="es-MX" sz="2800" b="1">
                <a:latin typeface="Calibri" pitchFamily="34" charset="0"/>
              </a:rPr>
              <a:t>No debe tener:</a:t>
            </a:r>
          </a:p>
          <a:p>
            <a:pPr>
              <a:lnSpc>
                <a:spcPct val="90000"/>
              </a:lnSpc>
            </a:pPr>
            <a:endParaRPr lang="es-MX" sz="2800" b="1">
              <a:latin typeface="Calibri" pitchFamily="34" charset="0"/>
            </a:endParaRPr>
          </a:p>
          <a:p>
            <a:pPr>
              <a:lnSpc>
                <a:spcPct val="90000"/>
              </a:lnSpc>
              <a:buFont typeface="Arial" pitchFamily="34" charset="0"/>
              <a:buChar char="•"/>
            </a:pPr>
            <a:r>
              <a:rPr lang="es-MX" sz="2800" b="1">
                <a:latin typeface="Calibri" pitchFamily="34" charset="0"/>
              </a:rPr>
              <a:t>Grietas o cortes en las líneas</a:t>
            </a:r>
          </a:p>
          <a:p>
            <a:pPr>
              <a:lnSpc>
                <a:spcPct val="90000"/>
              </a:lnSpc>
              <a:buFont typeface="Arial" pitchFamily="34" charset="0"/>
              <a:buChar char="•"/>
            </a:pPr>
            <a:r>
              <a:rPr lang="es-MX" sz="2800" b="1">
                <a:latin typeface="Calibri" pitchFamily="34" charset="0"/>
              </a:rPr>
              <a:t>Costuras rotas</a:t>
            </a:r>
          </a:p>
          <a:p>
            <a:pPr>
              <a:lnSpc>
                <a:spcPct val="90000"/>
              </a:lnSpc>
              <a:buFont typeface="Arial" pitchFamily="34" charset="0"/>
              <a:buChar char="•"/>
            </a:pPr>
            <a:r>
              <a:rPr lang="es-MX" sz="2800" b="1">
                <a:latin typeface="Calibri" pitchFamily="34" charset="0"/>
              </a:rPr>
              <a:t>Alteraciones del equipo</a:t>
            </a:r>
          </a:p>
          <a:p>
            <a:pPr>
              <a:lnSpc>
                <a:spcPct val="90000"/>
              </a:lnSpc>
              <a:buFont typeface="Arial" pitchFamily="34" charset="0"/>
              <a:buChar char="•"/>
            </a:pPr>
            <a:r>
              <a:rPr lang="es-MX" sz="2800" b="1">
                <a:latin typeface="Calibri" pitchFamily="34" charset="0"/>
              </a:rPr>
              <a:t>Golpes/roturas en el metal</a:t>
            </a:r>
          </a:p>
        </p:txBody>
      </p:sp>
      <p:sp>
        <p:nvSpPr>
          <p:cNvPr id="6" name="Slide Number Placeholder 5"/>
          <p:cNvSpPr>
            <a:spLocks noGrp="1"/>
          </p:cNvSpPr>
          <p:nvPr>
            <p:ph type="sldNum" sz="quarter" idx="11"/>
          </p:nvPr>
        </p:nvSpPr>
        <p:spPr/>
        <p:txBody>
          <a:bodyPr/>
          <a:lstStyle/>
          <a:p>
            <a:pPr>
              <a:defRPr/>
            </a:pPr>
            <a:fld id="{A27083BB-7523-4DB7-8BD1-C95C473E13AE}" type="slidenum">
              <a:rPr lang="en-US"/>
              <a:pPr>
                <a:defRPr/>
              </a:pPr>
              <a:t>38</a:t>
            </a:fld>
            <a:endParaRPr lang="en-US"/>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www.thesafetyequipmentstore.com/miva/graphics/00000001/RopeGrabVerticalLifelines.jpg285x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52600"/>
            <a:ext cx="4446778" cy="464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6322" name="Rectangle 2"/>
          <p:cNvSpPr>
            <a:spLocks noChangeArrowheads="1"/>
          </p:cNvSpPr>
          <p:nvPr/>
        </p:nvSpPr>
        <p:spPr bwMode="auto">
          <a:xfrm>
            <a:off x="4800600" y="2133600"/>
            <a:ext cx="4343400" cy="4724400"/>
          </a:xfrm>
          <a:prstGeom prst="rect">
            <a:avLst/>
          </a:prstGeom>
          <a:noFill/>
          <a:ln w="9525">
            <a:noFill/>
            <a:miter lim="800000"/>
            <a:headEnd/>
            <a:tailEnd/>
          </a:ln>
        </p:spPr>
        <p:txBody>
          <a:bodyPr lIns="92075" tIns="46038" rIns="92075" bIns="46038"/>
          <a:lstStyle/>
          <a:p>
            <a:pPr marL="342900" indent="-342900">
              <a:lnSpc>
                <a:spcPct val="110000"/>
              </a:lnSpc>
              <a:spcBef>
                <a:spcPct val="20000"/>
              </a:spcBef>
              <a:buSzPct val="80000"/>
              <a:buFont typeface="Wingdings" pitchFamily="2" charset="2"/>
              <a:buChar char="§"/>
              <a:defRPr/>
            </a:pPr>
            <a:r>
              <a:rPr lang="es-MX" sz="3400" dirty="0">
                <a:latin typeface="+mj-lt"/>
                <a:cs typeface="Times New Roman" pitchFamily="18" charset="0"/>
              </a:rPr>
              <a:t>Cada empleado debe estar conectado a una sola cuerda vertical, excepto durante la construcción del túnel de un elevador</a:t>
            </a:r>
          </a:p>
        </p:txBody>
      </p:sp>
      <p:sp>
        <p:nvSpPr>
          <p:cNvPr id="43012" name="Text Box 10"/>
          <p:cNvSpPr txBox="1">
            <a:spLocks noChangeArrowheads="1"/>
          </p:cNvSpPr>
          <p:nvPr/>
        </p:nvSpPr>
        <p:spPr bwMode="auto">
          <a:xfrm>
            <a:off x="5029200" y="57150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000">
              <a:solidFill>
                <a:srgbClr val="FFFF00"/>
              </a:solidFill>
              <a:latin typeface="Times New Roman" pitchFamily="18" charset="0"/>
            </a:endParaRPr>
          </a:p>
        </p:txBody>
      </p:sp>
      <p:sp>
        <p:nvSpPr>
          <p:cNvPr id="43013" name="Line 9"/>
          <p:cNvSpPr>
            <a:spLocks noChangeShapeType="1"/>
          </p:cNvSpPr>
          <p:nvPr/>
        </p:nvSpPr>
        <p:spPr bwMode="auto">
          <a:xfrm flipH="1">
            <a:off x="2590800" y="2438400"/>
            <a:ext cx="2209800" cy="1524000"/>
          </a:xfrm>
          <a:prstGeom prst="line">
            <a:avLst/>
          </a:prstGeom>
          <a:noFill/>
          <a:ln w="1016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Slide Number Placeholder 6"/>
          <p:cNvSpPr>
            <a:spLocks noGrp="1"/>
          </p:cNvSpPr>
          <p:nvPr>
            <p:ph type="sldNum" sz="quarter" idx="11"/>
          </p:nvPr>
        </p:nvSpPr>
        <p:spPr/>
        <p:txBody>
          <a:bodyPr/>
          <a:lstStyle/>
          <a:p>
            <a:pPr>
              <a:defRPr/>
            </a:pPr>
            <a:fld id="{774074A4-69FD-4095-AE54-915E2C02F9C5}" type="slidenum">
              <a:rPr lang="en-US"/>
              <a:pPr>
                <a:defRPr/>
              </a:pPr>
              <a:t>39</a:t>
            </a:fld>
            <a:endParaRPr lang="en-US" dirty="0"/>
          </a:p>
        </p:txBody>
      </p:sp>
      <p:sp>
        <p:nvSpPr>
          <p:cNvPr id="43015" name="Rectangle 5"/>
          <p:cNvSpPr>
            <a:spLocks noChangeArrowheads="1"/>
          </p:cNvSpPr>
          <p:nvPr/>
        </p:nvSpPr>
        <p:spPr bwMode="auto">
          <a:xfrm>
            <a:off x="0" y="228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MX" sz="4000" b="1">
                <a:solidFill>
                  <a:srgbClr val="FFFF00"/>
                </a:solidFill>
                <a:latin typeface="Calibri" pitchFamily="34" charset="0"/>
              </a:rPr>
              <a:t>Sistema Personal de Detención de Caídas </a:t>
            </a:r>
            <a:r>
              <a:rPr lang="en-US" sz="4400" b="1">
                <a:solidFill>
                  <a:schemeClr val="accent2"/>
                </a:solidFill>
                <a:latin typeface="Calibri" pitchFamily="34" charset="0"/>
              </a:rPr>
              <a:t/>
            </a:r>
            <a:br>
              <a:rPr lang="en-US" sz="4400" b="1">
                <a:solidFill>
                  <a:schemeClr val="accent2"/>
                </a:solidFill>
                <a:latin typeface="Calibri" pitchFamily="34" charset="0"/>
              </a:rPr>
            </a:br>
            <a:r>
              <a:rPr lang="es-MX" sz="3600" b="1">
                <a:latin typeface="Calibri" pitchFamily="34" charset="0"/>
              </a:rPr>
              <a:t>Cuerda/conector vertical de seguridad</a:t>
            </a:r>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4" name="Slide Number Placeholder 3"/>
          <p:cNvSpPr>
            <a:spLocks noGrp="1"/>
          </p:cNvSpPr>
          <p:nvPr>
            <p:ph type="sldNum" sz="quarter" idx="11"/>
          </p:nvPr>
        </p:nvSpPr>
        <p:spPr/>
        <p:txBody>
          <a:bodyPr/>
          <a:lstStyle/>
          <a:p>
            <a:pPr>
              <a:defRPr/>
            </a:pPr>
            <a:fld id="{B005044A-FE1F-495D-BB09-5D44BFD028A7}" type="slidenum">
              <a:rPr lang="en-US"/>
              <a:pPr>
                <a:defRPr/>
              </a:pPr>
              <a:t>4</a:t>
            </a:fld>
            <a:endParaRPr lang="en-US"/>
          </a:p>
        </p:txBody>
      </p:sp>
      <p:pic>
        <p:nvPicPr>
          <p:cNvPr id="3041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76200"/>
            <a:ext cx="8229600" cy="6172200"/>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
        <p:nvSpPr>
          <p:cNvPr id="7173" name="TextBox 4"/>
          <p:cNvSpPr txBox="1">
            <a:spLocks noChangeArrowheads="1"/>
          </p:cNvSpPr>
          <p:nvPr/>
        </p:nvSpPr>
        <p:spPr bwMode="auto">
          <a:xfrm>
            <a:off x="990600" y="76200"/>
            <a:ext cx="7315200"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US" sz="2000" b="1">
                <a:solidFill>
                  <a:schemeClr val="bg1"/>
                </a:solidFill>
              </a:rPr>
              <a:t>Muertes por caídas en el trabajo, por tipo de caídas, 2010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276600" y="1981200"/>
            <a:ext cx="5638800" cy="4419600"/>
          </a:xfrm>
          <a:prstGeom prst="rect">
            <a:avLst/>
          </a:prstGeom>
          <a:noFill/>
          <a:ln w="9525">
            <a:noFill/>
            <a:miter lim="800000"/>
            <a:headEnd/>
            <a:tailEnd/>
          </a:ln>
        </p:spPr>
        <p:txBody>
          <a:bodyPr lIns="92075" tIns="46038" rIns="92075" bIns="46038"/>
          <a:lstStyle/>
          <a:p>
            <a:pPr marL="342900" indent="-342900">
              <a:lnSpc>
                <a:spcPct val="110000"/>
              </a:lnSpc>
              <a:spcBef>
                <a:spcPct val="20000"/>
              </a:spcBef>
              <a:buClr>
                <a:srgbClr val="990000"/>
              </a:buClr>
              <a:buSzPct val="80000"/>
              <a:buFontTx/>
              <a:buChar char=" "/>
              <a:defRPr/>
            </a:pPr>
            <a:r>
              <a:rPr lang="es-MX" sz="2800" b="1" dirty="0">
                <a:latin typeface="+mn-lt"/>
                <a:cs typeface="Times New Roman" pitchFamily="18" charset="0"/>
              </a:rPr>
              <a:t>Durante la construcción del túnel de un elevador, si hay dos empleados amarrados a la misma cuerda vertical de seguridad, entonces,</a:t>
            </a:r>
          </a:p>
          <a:p>
            <a:pPr marL="800100" lvl="1" indent="-342900">
              <a:lnSpc>
                <a:spcPct val="110000"/>
              </a:lnSpc>
              <a:spcBef>
                <a:spcPct val="20000"/>
              </a:spcBef>
              <a:buSzPct val="80000"/>
              <a:buFont typeface="Arial" pitchFamily="34" charset="0"/>
              <a:buChar char="•"/>
              <a:defRPr/>
            </a:pPr>
            <a:r>
              <a:rPr lang="es-MX" sz="2400" b="1" dirty="0">
                <a:latin typeface="+mn-lt"/>
                <a:cs typeface="Times New Roman" pitchFamily="18" charset="0"/>
              </a:rPr>
              <a:t>Los dos empleados estarán trabajando en el tope de un elevador falso que tiene barandales</a:t>
            </a:r>
          </a:p>
          <a:p>
            <a:pPr marL="800100" lvl="1" indent="-342900">
              <a:lnSpc>
                <a:spcPct val="110000"/>
              </a:lnSpc>
              <a:spcBef>
                <a:spcPct val="20000"/>
              </a:spcBef>
              <a:buSzPct val="80000"/>
              <a:buFont typeface="Arial" pitchFamily="34" charset="0"/>
              <a:buChar char="•"/>
              <a:defRPr/>
            </a:pPr>
            <a:r>
              <a:rPr lang="es-MX" sz="2400" b="1" dirty="0">
                <a:latin typeface="+mn-lt"/>
                <a:cs typeface="Times New Roman" pitchFamily="18" charset="0"/>
              </a:rPr>
              <a:t>La fuerza de la línea tiene que ser de 10,000 libras</a:t>
            </a:r>
          </a:p>
          <a:p>
            <a:pPr marL="800100" lvl="1" indent="-342900">
              <a:lnSpc>
                <a:spcPct val="110000"/>
              </a:lnSpc>
              <a:spcBef>
                <a:spcPct val="20000"/>
              </a:spcBef>
              <a:buClr>
                <a:srgbClr val="990000"/>
              </a:buClr>
              <a:buSzPct val="80000"/>
              <a:buFontTx/>
              <a:buChar char=" "/>
              <a:defRPr/>
            </a:pPr>
            <a:endParaRPr lang="en-US" sz="2800" dirty="0">
              <a:latin typeface="+mn-lt"/>
              <a:cs typeface="Times New Roman" pitchFamily="18" charset="0"/>
            </a:endParaRPr>
          </a:p>
        </p:txBody>
      </p:sp>
      <p:pic>
        <p:nvPicPr>
          <p:cNvPr id="573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966913"/>
            <a:ext cx="2511879" cy="4281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4036" name="Line 9"/>
          <p:cNvSpPr>
            <a:spLocks noChangeShapeType="1"/>
          </p:cNvSpPr>
          <p:nvPr/>
        </p:nvSpPr>
        <p:spPr bwMode="auto">
          <a:xfrm flipH="1">
            <a:off x="2438400" y="2438400"/>
            <a:ext cx="1066800" cy="381000"/>
          </a:xfrm>
          <a:prstGeom prst="line">
            <a:avLst/>
          </a:prstGeom>
          <a:noFill/>
          <a:ln w="1016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Slide Number Placeholder 6"/>
          <p:cNvSpPr>
            <a:spLocks noGrp="1"/>
          </p:cNvSpPr>
          <p:nvPr>
            <p:ph type="sldNum" sz="quarter" idx="11"/>
          </p:nvPr>
        </p:nvSpPr>
        <p:spPr/>
        <p:txBody>
          <a:bodyPr/>
          <a:lstStyle/>
          <a:p>
            <a:pPr>
              <a:defRPr/>
            </a:pPr>
            <a:fld id="{A8C9124A-09A4-4661-9633-6BE61BB0291B}" type="slidenum">
              <a:rPr lang="en-US"/>
              <a:pPr>
                <a:defRPr/>
              </a:pPr>
              <a:t>40</a:t>
            </a:fld>
            <a:endParaRPr lang="en-US" dirty="0"/>
          </a:p>
        </p:txBody>
      </p:sp>
      <p:sp>
        <p:nvSpPr>
          <p:cNvPr id="8" name="Footer Placeholder 7"/>
          <p:cNvSpPr>
            <a:spLocks noGrp="1"/>
          </p:cNvSpPr>
          <p:nvPr>
            <p:ph type="ftr" sz="quarter" idx="10"/>
          </p:nvPr>
        </p:nvSpPr>
        <p:spPr/>
        <p:txBody>
          <a:bodyPr/>
          <a:lstStyle/>
          <a:p>
            <a:pPr>
              <a:defRPr/>
            </a:pPr>
            <a:r>
              <a:rPr lang="en-US" dirty="0"/>
              <a:t>Hispanic Contractors Association de San Antonio Fall Protection in the Construction Industry</a:t>
            </a:r>
          </a:p>
        </p:txBody>
      </p:sp>
      <p:sp>
        <p:nvSpPr>
          <p:cNvPr id="44039" name="Rectangle 5"/>
          <p:cNvSpPr>
            <a:spLocks noChangeArrowheads="1"/>
          </p:cNvSpPr>
          <p:nvPr/>
        </p:nvSpPr>
        <p:spPr bwMode="auto">
          <a:xfrm>
            <a:off x="457200" y="304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000" b="1">
                <a:solidFill>
                  <a:srgbClr val="FFFF00"/>
                </a:solidFill>
                <a:latin typeface="Calibri" pitchFamily="34" charset="0"/>
              </a:rPr>
              <a:t>Sistema Personal de Detención de Caídas </a:t>
            </a:r>
            <a:r>
              <a:rPr lang="en-US" sz="4400" b="1">
                <a:solidFill>
                  <a:schemeClr val="accent2"/>
                </a:solidFill>
                <a:latin typeface="Calibri" pitchFamily="34" charset="0"/>
              </a:rPr>
              <a:t/>
            </a:r>
            <a:br>
              <a:rPr lang="en-US" sz="4400" b="1">
                <a:solidFill>
                  <a:schemeClr val="accent2"/>
                </a:solidFill>
                <a:latin typeface="Calibri" pitchFamily="34" charset="0"/>
              </a:rPr>
            </a:br>
            <a:r>
              <a:rPr lang="es-MX" sz="3600" b="1">
                <a:latin typeface="Calibri" pitchFamily="34" charset="0"/>
              </a:rPr>
              <a:t>Cuerda/conector vertical de seguridad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CD6F0E1-FA42-4C1A-A5B1-4D2BD2814E71}" type="slidenum">
              <a:rPr lang="en-US"/>
              <a:pPr>
                <a:defRPr/>
              </a:pPr>
              <a:t>41</a:t>
            </a:fld>
            <a:endParaRPr lang="en-US"/>
          </a:p>
        </p:txBody>
      </p:sp>
      <p:pic>
        <p:nvPicPr>
          <p:cNvPr id="58371"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14375" y="2847975"/>
            <a:ext cx="3552825" cy="355282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5060" name="Rectangle 5"/>
          <p:cNvSpPr>
            <a:spLocks noChangeArrowheads="1"/>
          </p:cNvSpPr>
          <p:nvPr/>
        </p:nvSpPr>
        <p:spPr bwMode="auto">
          <a:xfrm>
            <a:off x="457200" y="304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000" b="1">
                <a:solidFill>
                  <a:srgbClr val="FFFF00"/>
                </a:solidFill>
                <a:latin typeface="Calibri" pitchFamily="34" charset="0"/>
              </a:rPr>
              <a:t>Sistema Personal de Detención de Caídas </a:t>
            </a:r>
            <a:r>
              <a:rPr lang="en-US" sz="4400" b="1">
                <a:solidFill>
                  <a:schemeClr val="accent2"/>
                </a:solidFill>
                <a:latin typeface="Calibri" pitchFamily="34" charset="0"/>
              </a:rPr>
              <a:t/>
            </a:r>
            <a:br>
              <a:rPr lang="en-US" sz="4400" b="1">
                <a:solidFill>
                  <a:schemeClr val="accent2"/>
                </a:solidFill>
                <a:latin typeface="Calibri" pitchFamily="34" charset="0"/>
              </a:rPr>
            </a:br>
            <a:r>
              <a:rPr lang="es-MX" sz="3600" b="1">
                <a:latin typeface="Calibri" pitchFamily="34" charset="0"/>
              </a:rPr>
              <a:t> Cuerda/conector vertical de seguridad</a:t>
            </a:r>
            <a:endParaRPr lang="en-US" sz="3600" b="1">
              <a:latin typeface="Calibri" pitchFamily="34" charset="0"/>
            </a:endParaRPr>
          </a:p>
        </p:txBody>
      </p:sp>
      <p:sp>
        <p:nvSpPr>
          <p:cNvPr id="45061" name="TextBox 7"/>
          <p:cNvSpPr txBox="1">
            <a:spLocks noChangeArrowheads="1"/>
          </p:cNvSpPr>
          <p:nvPr/>
        </p:nvSpPr>
        <p:spPr bwMode="auto">
          <a:xfrm>
            <a:off x="0" y="1905000"/>
            <a:ext cx="480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sz="2600" b="1">
                <a:latin typeface="Calibri" pitchFamily="34" charset="0"/>
              </a:rPr>
              <a:t>Cuerda de seguridad de agarre continuo</a:t>
            </a:r>
          </a:p>
        </p:txBody>
      </p:sp>
      <p:pic>
        <p:nvPicPr>
          <p:cNvPr id="58374" name="Picture 4" descr="FallTech: 7353 Manual Rope Grab w/ 3ft Lany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819400"/>
            <a:ext cx="3581400"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5063" name="TextBox 9"/>
          <p:cNvSpPr txBox="1">
            <a:spLocks noChangeArrowheads="1"/>
          </p:cNvSpPr>
          <p:nvPr/>
        </p:nvSpPr>
        <p:spPr bwMode="auto">
          <a:xfrm>
            <a:off x="4962525" y="1865313"/>
            <a:ext cx="3724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sz="2800" b="1">
                <a:latin typeface="Calibri" pitchFamily="34" charset="0"/>
              </a:rPr>
              <a:t>Cuerda de seguridad de agarre manual</a:t>
            </a:r>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0"/>
          <p:cNvSpPr txBox="1">
            <a:spLocks noChangeArrowheads="1"/>
          </p:cNvSpPr>
          <p:nvPr/>
        </p:nvSpPr>
        <p:spPr bwMode="auto">
          <a:xfrm>
            <a:off x="5029200" y="57150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000">
              <a:solidFill>
                <a:srgbClr val="FFFF00"/>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47D22A21-CD9C-48B8-9495-D57FAE2978A0}" type="slidenum">
              <a:rPr lang="en-US"/>
              <a:pPr>
                <a:defRPr/>
              </a:pPr>
              <a:t>42</a:t>
            </a:fld>
            <a:endParaRPr lang="en-US"/>
          </a:p>
        </p:txBody>
      </p:sp>
      <p:sp>
        <p:nvSpPr>
          <p:cNvPr id="46084" name="Rectangle 5"/>
          <p:cNvSpPr>
            <a:spLocks noChangeArrowheads="1"/>
          </p:cNvSpPr>
          <p:nvPr/>
        </p:nvSpPr>
        <p:spPr bwMode="auto">
          <a:xfrm>
            <a:off x="457200" y="304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000" b="1">
                <a:solidFill>
                  <a:srgbClr val="FFFF00"/>
                </a:solidFill>
                <a:latin typeface="Calibri" pitchFamily="34" charset="0"/>
              </a:rPr>
              <a:t>Sistema Personal de Detención de Caídas </a:t>
            </a:r>
            <a:r>
              <a:rPr lang="es-MX" sz="4000" b="1">
                <a:solidFill>
                  <a:schemeClr val="accent2"/>
                </a:solidFill>
                <a:latin typeface="Calibri" pitchFamily="34" charset="0"/>
              </a:rPr>
              <a:t/>
            </a:r>
            <a:br>
              <a:rPr lang="es-MX" sz="4000" b="1">
                <a:solidFill>
                  <a:schemeClr val="accent2"/>
                </a:solidFill>
                <a:latin typeface="Calibri" pitchFamily="34" charset="0"/>
              </a:rPr>
            </a:br>
            <a:r>
              <a:rPr lang="es-MX" sz="3600" b="1">
                <a:latin typeface="Calibri" pitchFamily="34" charset="0"/>
              </a:rPr>
              <a:t>Cuerda horizontal de seguridad</a:t>
            </a:r>
          </a:p>
        </p:txBody>
      </p:sp>
      <p:pic>
        <p:nvPicPr>
          <p:cNvPr id="8" name="Picture 2" descr="http://www.ironworkersafety.com/sitebuildercontent/sitebuilderpictures/horiz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28800"/>
            <a:ext cx="6223000" cy="449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152401"/>
            <a:ext cx="1938508" cy="2692854"/>
          </a:xfrm>
          <a:prstGeom prst="ellipse">
            <a:avLst/>
          </a:prstGeom>
          <a:ln>
            <a:noFill/>
          </a:ln>
          <a:effectLst>
            <a:softEdge rad="112500"/>
          </a:effectLst>
        </p:spPr>
      </p:pic>
      <p:cxnSp>
        <p:nvCxnSpPr>
          <p:cNvPr id="10" name="Straight Arrow Connector 9"/>
          <p:cNvCxnSpPr/>
          <p:nvPr/>
        </p:nvCxnSpPr>
        <p:spPr>
          <a:xfrm flipH="1">
            <a:off x="5410200" y="1066800"/>
            <a:ext cx="2667000" cy="12192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562600" y="990600"/>
            <a:ext cx="2743200" cy="37338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46090" name="TextBox 14"/>
          <p:cNvSpPr txBox="1">
            <a:spLocks noChangeArrowheads="1"/>
          </p:cNvSpPr>
          <p:nvPr/>
        </p:nvSpPr>
        <p:spPr bwMode="auto">
          <a:xfrm>
            <a:off x="2743200" y="1905000"/>
            <a:ext cx="2743200" cy="338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1600">
                <a:solidFill>
                  <a:schemeClr val="bg1"/>
                </a:solidFill>
              </a:rPr>
              <a:t>2 grados de caída angular</a:t>
            </a:r>
          </a:p>
        </p:txBody>
      </p:sp>
      <p:sp>
        <p:nvSpPr>
          <p:cNvPr id="46091" name="TextBox 17"/>
          <p:cNvSpPr txBox="1">
            <a:spLocks noChangeArrowheads="1"/>
          </p:cNvSpPr>
          <p:nvPr/>
        </p:nvSpPr>
        <p:spPr bwMode="auto">
          <a:xfrm>
            <a:off x="2743200" y="4343400"/>
            <a:ext cx="2743200" cy="338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1600">
                <a:solidFill>
                  <a:schemeClr val="bg1"/>
                </a:solidFill>
              </a:rPr>
              <a:t>30 grados de caída angular</a:t>
            </a:r>
          </a:p>
        </p:txBody>
      </p:sp>
      <p:sp>
        <p:nvSpPr>
          <p:cNvPr id="46092" name="TextBox 20"/>
          <p:cNvSpPr txBox="1">
            <a:spLocks noChangeArrowheads="1"/>
          </p:cNvSpPr>
          <p:nvPr/>
        </p:nvSpPr>
        <p:spPr bwMode="auto">
          <a:xfrm>
            <a:off x="1066800" y="3581400"/>
            <a:ext cx="5867400"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b="1">
                <a:solidFill>
                  <a:srgbClr val="FF0000"/>
                </a:solidFill>
              </a:rPr>
              <a:t>El Peso en el punto de anclaje varia con el ángulo de caída en la cuerda horizontal de seguridad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343400" y="2209800"/>
            <a:ext cx="4572000" cy="4419600"/>
          </a:xfrm>
          <a:prstGeom prst="rect">
            <a:avLst/>
          </a:prstGeom>
          <a:noFill/>
          <a:ln w="9525">
            <a:noFill/>
            <a:miter lim="800000"/>
            <a:headEnd/>
            <a:tailEnd/>
          </a:ln>
        </p:spPr>
        <p:txBody>
          <a:bodyPr lIns="92075" tIns="46038" rIns="92075" bIns="46038"/>
          <a:lstStyle/>
          <a:p>
            <a:pPr>
              <a:lnSpc>
                <a:spcPct val="110000"/>
              </a:lnSpc>
              <a:spcBef>
                <a:spcPct val="20000"/>
              </a:spcBef>
              <a:buSzPct val="80000"/>
              <a:defRPr/>
            </a:pPr>
            <a:r>
              <a:rPr lang="es-MX" sz="3200" b="1" dirty="0">
                <a:latin typeface="+mj-lt"/>
                <a:cs typeface="Times New Roman" pitchFamily="18" charset="0"/>
              </a:rPr>
              <a:t>En plataformas de trabajo, todos los dispositivos usados para conectar a una cuerda horizontal de seguridad, deben de poder amarrar a la cuerda horizontal en ambas direcciones.</a:t>
            </a:r>
          </a:p>
        </p:txBody>
      </p:sp>
      <p:pic>
        <p:nvPicPr>
          <p:cNvPr id="604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438400"/>
            <a:ext cx="4125913" cy="3276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lide Number Placeholder 5"/>
          <p:cNvSpPr>
            <a:spLocks noGrp="1"/>
          </p:cNvSpPr>
          <p:nvPr>
            <p:ph type="sldNum" sz="quarter" idx="11"/>
          </p:nvPr>
        </p:nvSpPr>
        <p:spPr/>
        <p:txBody>
          <a:bodyPr/>
          <a:lstStyle/>
          <a:p>
            <a:pPr>
              <a:defRPr/>
            </a:pPr>
            <a:fld id="{242DD816-CB52-4363-A6F7-CF3850FE9E3B}" type="slidenum">
              <a:rPr lang="en-US"/>
              <a:pPr>
                <a:defRPr/>
              </a:pPr>
              <a:t>43</a:t>
            </a:fld>
            <a:endParaRPr lang="en-US" dirty="0"/>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47110" name="Rectangle 5"/>
          <p:cNvSpPr>
            <a:spLocks noChangeArrowheads="1"/>
          </p:cNvSpPr>
          <p:nvPr/>
        </p:nvSpPr>
        <p:spPr bwMode="auto">
          <a:xfrm>
            <a:off x="457200" y="304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000" b="1">
                <a:solidFill>
                  <a:srgbClr val="FFFF00"/>
                </a:solidFill>
                <a:latin typeface="Calibri" pitchFamily="34" charset="0"/>
              </a:rPr>
              <a:t>Sistema Personal de Detención de Caídas </a:t>
            </a:r>
            <a:r>
              <a:rPr lang="es-MX" sz="4000" b="1">
                <a:solidFill>
                  <a:schemeClr val="accent2"/>
                </a:solidFill>
                <a:latin typeface="Calibri" pitchFamily="34" charset="0"/>
              </a:rPr>
              <a:t/>
            </a:r>
            <a:br>
              <a:rPr lang="es-MX" sz="4000" b="1">
                <a:solidFill>
                  <a:schemeClr val="accent2"/>
                </a:solidFill>
                <a:latin typeface="Calibri" pitchFamily="34" charset="0"/>
              </a:rPr>
            </a:br>
            <a:r>
              <a:rPr lang="es-MX" sz="3600" b="1">
                <a:latin typeface="Calibri" pitchFamily="34" charset="0"/>
              </a:rPr>
              <a:t>Cuerda horizontal de seguridad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3"/>
            <a:ext cx="8229600" cy="884237"/>
          </a:xfrm>
        </p:spPr>
        <p:txBody>
          <a:bodyPr rtlCol="0">
            <a:normAutofit fontScale="90000"/>
          </a:bodyPr>
          <a:lstStyle/>
          <a:p>
            <a:pPr eaLnBrk="1" fontAlgn="auto" hangingPunct="1">
              <a:spcAft>
                <a:spcPts val="0"/>
              </a:spcAft>
              <a:defRPr/>
            </a:pPr>
            <a:r>
              <a:rPr lang="es-MX" sz="4000" b="1" dirty="0" smtClean="0"/>
              <a:t>Dispositivos de Posicionamiento/</a:t>
            </a:r>
            <a:r>
              <a:rPr lang="es-MX" sz="4000" b="1" dirty="0" smtClean="0">
                <a:solidFill>
                  <a:srgbClr val="FFFF00"/>
                </a:solidFill>
              </a:rPr>
              <a:t> </a:t>
            </a:r>
            <a:r>
              <a:rPr lang="es-MX" sz="4000" b="1" dirty="0" smtClean="0"/>
              <a:t>Prevención</a:t>
            </a:r>
            <a:r>
              <a:rPr lang="es-MX" sz="4000" b="1" dirty="0" smtClean="0">
                <a:solidFill>
                  <a:srgbClr val="FFFF00"/>
                </a:solidFill>
              </a:rPr>
              <a:t> </a:t>
            </a:r>
            <a:r>
              <a:rPr lang="es-MX" sz="4000" b="1" dirty="0" smtClean="0"/>
              <a:t>: </a:t>
            </a:r>
            <a:r>
              <a:rPr lang="es-MX" sz="3600" b="1" dirty="0" smtClean="0">
                <a:solidFill>
                  <a:srgbClr val="FFFF00"/>
                </a:solidFill>
              </a:rPr>
              <a:t>Evitar los Peligros!</a:t>
            </a:r>
          </a:p>
        </p:txBody>
      </p:sp>
      <p:sp>
        <p:nvSpPr>
          <p:cNvPr id="48131" name="Content Placeholder 2"/>
          <p:cNvSpPr>
            <a:spLocks noGrp="1"/>
          </p:cNvSpPr>
          <p:nvPr>
            <p:ph idx="1"/>
          </p:nvPr>
        </p:nvSpPr>
        <p:spPr>
          <a:xfrm>
            <a:off x="0" y="2133600"/>
            <a:ext cx="4495800" cy="4114800"/>
          </a:xfrm>
        </p:spPr>
        <p:txBody>
          <a:bodyPr/>
          <a:lstStyle/>
          <a:p>
            <a:pPr eaLnBrk="1" hangingPunct="1">
              <a:lnSpc>
                <a:spcPct val="80000"/>
              </a:lnSpc>
            </a:pPr>
            <a:r>
              <a:rPr lang="es-MX" sz="3400" b="1" smtClean="0"/>
              <a:t>Los sistemas de prevención de caídas consisten de equipos/dispositivos usados para prevenir que un empleado se acerque a un punto de caída</a:t>
            </a:r>
            <a:r>
              <a:rPr lang="es-MX" sz="3400" b="1" i="1" smtClean="0"/>
              <a:t>,</a:t>
            </a:r>
            <a:r>
              <a:rPr lang="es-MX" sz="3400" b="1" smtClean="0"/>
              <a:t> como la orilla de un techo. </a:t>
            </a:r>
          </a:p>
          <a:p>
            <a:pPr eaLnBrk="1" hangingPunct="1">
              <a:buFont typeface="Arial" pitchFamily="34" charset="0"/>
              <a:buNone/>
            </a:pPr>
            <a:endParaRPr lang="en-US" smtClean="0"/>
          </a:p>
        </p:txBody>
      </p:sp>
      <p:sp>
        <p:nvSpPr>
          <p:cNvPr id="8" name="Slide Number Placeholder 7"/>
          <p:cNvSpPr>
            <a:spLocks noGrp="1"/>
          </p:cNvSpPr>
          <p:nvPr>
            <p:ph type="sldNum" sz="quarter" idx="11"/>
          </p:nvPr>
        </p:nvSpPr>
        <p:spPr/>
        <p:txBody>
          <a:bodyPr/>
          <a:lstStyle/>
          <a:p>
            <a:pPr>
              <a:defRPr/>
            </a:pPr>
            <a:fld id="{56E36869-12C5-489A-93B2-41855618AF1B}" type="slidenum">
              <a:rPr lang="en-US"/>
              <a:pPr>
                <a:defRPr/>
              </a:pPr>
              <a:t>44</a:t>
            </a:fld>
            <a:endParaRPr lang="en-US"/>
          </a:p>
        </p:txBody>
      </p:sp>
      <p:pic>
        <p:nvPicPr>
          <p:cNvPr id="9"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1873250"/>
            <a:ext cx="2514600" cy="17843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2" descr="http://www.rsci.com/assets/AD212A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1866900"/>
            <a:ext cx="1600200" cy="24003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4" descr="Slide1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24400" y="4267200"/>
            <a:ext cx="2343150" cy="2209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4" descr="Full body harnes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86600" y="3924300"/>
            <a:ext cx="1827213" cy="27813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3" name="Footer Placeholder 12"/>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ChangeArrowheads="1"/>
          </p:cNvSpPr>
          <p:nvPr/>
        </p:nvSpPr>
        <p:spPr bwMode="auto">
          <a:xfrm>
            <a:off x="4572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000" b="1">
                <a:solidFill>
                  <a:srgbClr val="FFFF00"/>
                </a:solidFill>
                <a:latin typeface="Calibri" pitchFamily="34" charset="0"/>
              </a:rPr>
              <a:t>Sistema Personal de Detención de Caídas: </a:t>
            </a:r>
            <a:r>
              <a:rPr lang="es-MX" sz="4000">
                <a:latin typeface="Calibri" pitchFamily="34" charset="0"/>
              </a:rPr>
              <a:t>Calcular la distancia de caída</a:t>
            </a:r>
            <a:endParaRPr lang="es-MX" sz="4000">
              <a:latin typeface="Times New Roman" pitchFamily="18" charset="0"/>
            </a:endParaRPr>
          </a:p>
        </p:txBody>
      </p:sp>
      <p:pic>
        <p:nvPicPr>
          <p:cNvPr id="4" name="Picture 2" descr="Calculating_Fall_Clea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31950"/>
            <a:ext cx="8686800" cy="43878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
        <p:nvSpPr>
          <p:cNvPr id="49157"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2D6381F-D49A-407D-AB6C-6FA0F238451F}" type="slidenum">
              <a:rPr lang="en-US" sz="1100"/>
              <a:pPr algn="r" eaLnBrk="1" hangingPunct="1"/>
              <a:t>45</a:t>
            </a:fld>
            <a:endParaRPr lang="en-US" sz="11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5EC65478-DE1C-4725-9DC1-E5292EDA53EE}" type="slidenum">
              <a:rPr lang="en-US"/>
              <a:pPr>
                <a:defRPr/>
              </a:pPr>
              <a:t>46</a:t>
            </a:fld>
            <a:endParaRPr lang="en-US"/>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600200"/>
            <a:ext cx="4159250"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582738"/>
            <a:ext cx="3884613" cy="4132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50182" name="Rectangle 5"/>
          <p:cNvSpPr>
            <a:spLocks noChangeArrowheads="1"/>
          </p:cNvSpPr>
          <p:nvPr/>
        </p:nvSpPr>
        <p:spPr bwMode="auto">
          <a:xfrm>
            <a:off x="4572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000" b="1">
                <a:solidFill>
                  <a:srgbClr val="FFFF00"/>
                </a:solidFill>
                <a:latin typeface="Calibri" pitchFamily="34" charset="0"/>
              </a:rPr>
              <a:t>Sistema Personal de Detención de Caídas: </a:t>
            </a:r>
            <a:r>
              <a:rPr lang="es-MX" sz="4000">
                <a:latin typeface="Calibri" pitchFamily="34" charset="0"/>
              </a:rPr>
              <a:t> Caída pendular</a:t>
            </a:r>
            <a:endParaRPr lang="es-MX" sz="40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457200" y="152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4000" b="1">
                <a:solidFill>
                  <a:srgbClr val="FFFF00"/>
                </a:solidFill>
                <a:latin typeface="Calibri" pitchFamily="34" charset="0"/>
              </a:rPr>
              <a:t>Sistema Personal de Detención de Caídas: </a:t>
            </a:r>
            <a:r>
              <a:rPr lang="es-MX" sz="4000" b="1">
                <a:latin typeface="Calibri" pitchFamily="34" charset="0"/>
              </a:rPr>
              <a:t>Inspección</a:t>
            </a:r>
          </a:p>
        </p:txBody>
      </p:sp>
      <p:sp>
        <p:nvSpPr>
          <p:cNvPr id="51203" name="TextBox 2"/>
          <p:cNvSpPr txBox="1">
            <a:spLocks noChangeArrowheads="1"/>
          </p:cNvSpPr>
          <p:nvPr/>
        </p:nvSpPr>
        <p:spPr bwMode="auto">
          <a:xfrm>
            <a:off x="685800" y="1981200"/>
            <a:ext cx="7772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3200" b="1">
                <a:latin typeface="Calibri" pitchFamily="34" charset="0"/>
              </a:rPr>
              <a:t>Todos los componentes y sistemas de un SPDC tienen que ser inspeccionados antes de cada uso. </a:t>
            </a:r>
          </a:p>
          <a:p>
            <a:pPr eaLnBrk="1" hangingPunct="1"/>
            <a:endParaRPr lang="en-US" sz="3200" b="1">
              <a:latin typeface="Calibri" pitchFamily="34" charset="0"/>
            </a:endParaRPr>
          </a:p>
          <a:p>
            <a:pPr eaLnBrk="1" hangingPunct="1"/>
            <a:endParaRPr lang="en-US" sz="3200" b="1">
              <a:latin typeface="Calibri" pitchFamily="34" charset="0"/>
            </a:endParaRPr>
          </a:p>
          <a:p>
            <a:pPr algn="ctr" eaLnBrk="1" hangingPunct="1"/>
            <a:r>
              <a:rPr lang="es-MX" sz="3200" b="1">
                <a:solidFill>
                  <a:srgbClr val="FFC000"/>
                </a:solidFill>
                <a:latin typeface="Calibri" pitchFamily="34" charset="0"/>
              </a:rPr>
              <a:t>------Los instructores demostraran los métodos correctos para inspeccionar el equipo de protección.-----</a:t>
            </a:r>
          </a:p>
        </p:txBody>
      </p:sp>
      <p:sp>
        <p:nvSpPr>
          <p:cNvPr id="5"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
        <p:nvSpPr>
          <p:cNvPr id="51205"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BAEE5CD-8222-472C-9CA8-6055B0B09074}" type="slidenum">
              <a:rPr lang="en-US" sz="1100"/>
              <a:pPr algn="r" eaLnBrk="1" hangingPunct="1"/>
              <a:t>47</a:t>
            </a:fld>
            <a:endParaRPr lang="en-US" sz="11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81000" y="152400"/>
            <a:ext cx="8229600" cy="1066800"/>
          </a:xfrm>
          <a:prstGeom prst="rect">
            <a:avLst/>
          </a:prstGeom>
          <a:noFill/>
          <a:ln w="9525">
            <a:noFill/>
            <a:miter lim="800000"/>
            <a:headEnd/>
            <a:tailEnd/>
          </a:ln>
        </p:spPr>
        <p:txBody>
          <a:bodyPr anchor="ctr"/>
          <a:lstStyle/>
          <a:p>
            <a:pPr fontAlgn="auto">
              <a:spcBef>
                <a:spcPts val="0"/>
              </a:spcBef>
              <a:spcAft>
                <a:spcPts val="0"/>
              </a:spcAft>
              <a:defRPr/>
            </a:pPr>
            <a:r>
              <a:rPr lang="es-MX" sz="4400" b="1" dirty="0">
                <a:solidFill>
                  <a:srgbClr val="FFFF00"/>
                </a:solidFill>
                <a:latin typeface="+mj-lt"/>
                <a:cs typeface="+mn-cs"/>
              </a:rPr>
              <a:t>Malla de Seguridad</a:t>
            </a:r>
            <a:r>
              <a:rPr lang="en-US" sz="4000" b="1" dirty="0">
                <a:solidFill>
                  <a:schemeClr val="accent2"/>
                </a:solidFill>
                <a:latin typeface="+mn-lt"/>
                <a:cs typeface="+mn-cs"/>
              </a:rPr>
              <a:t/>
            </a:r>
            <a:br>
              <a:rPr lang="en-US" sz="4000" b="1" dirty="0">
                <a:solidFill>
                  <a:schemeClr val="accent2"/>
                </a:solidFill>
                <a:latin typeface="+mn-lt"/>
                <a:cs typeface="+mn-cs"/>
              </a:rPr>
            </a:br>
            <a:endParaRPr lang="en-US" sz="4000" b="1" dirty="0">
              <a:latin typeface="+mn-lt"/>
              <a:cs typeface="+mn-cs"/>
            </a:endParaRPr>
          </a:p>
        </p:txBody>
      </p:sp>
      <p:sp>
        <p:nvSpPr>
          <p:cNvPr id="65541" name="Text Box 7"/>
          <p:cNvSpPr txBox="1">
            <a:spLocks noChangeArrowheads="1"/>
          </p:cNvSpPr>
          <p:nvPr/>
        </p:nvSpPr>
        <p:spPr bwMode="auto">
          <a:xfrm>
            <a:off x="152400" y="1066800"/>
            <a:ext cx="4800600" cy="1724025"/>
          </a:xfrm>
          <a:prstGeom prst="rect">
            <a:avLst/>
          </a:prstGeom>
          <a:noFill/>
          <a:ln w="9525">
            <a:noFill/>
            <a:miter lim="800000"/>
            <a:headEnd/>
            <a:tailEnd/>
          </a:ln>
        </p:spPr>
        <p:txBody>
          <a:bodyPr>
            <a:spAutoFit/>
          </a:bodyPr>
          <a:lstStyle/>
          <a:p>
            <a:pPr eaLnBrk="0" hangingPunct="0">
              <a:spcBef>
                <a:spcPct val="50000"/>
              </a:spcBef>
              <a:buFontTx/>
              <a:buChar char="•"/>
              <a:defRPr/>
            </a:pPr>
            <a:r>
              <a:rPr lang="en-US" sz="2800" dirty="0">
                <a:latin typeface="+mj-lt"/>
                <a:cs typeface="Times New Roman" pitchFamily="18" charset="0"/>
              </a:rPr>
              <a:t>  </a:t>
            </a:r>
            <a:r>
              <a:rPr lang="es-MX" sz="3200" b="1" dirty="0">
                <a:latin typeface="+mj-lt"/>
                <a:cs typeface="Times New Roman" pitchFamily="18" charset="0"/>
              </a:rPr>
              <a:t>Se asume que habrá una caída</a:t>
            </a:r>
          </a:p>
          <a:p>
            <a:pPr eaLnBrk="0" hangingPunct="0">
              <a:spcBef>
                <a:spcPct val="50000"/>
              </a:spcBef>
              <a:defRPr/>
            </a:pPr>
            <a:endParaRPr lang="en-US" sz="2800" dirty="0">
              <a:latin typeface="+mj-lt"/>
              <a:cs typeface="Times New Roman" pitchFamily="18" charset="0"/>
            </a:endParaRPr>
          </a:p>
        </p:txBody>
      </p:sp>
      <p:pic>
        <p:nvPicPr>
          <p:cNvPr id="7" name="Picture 5" descr="safety net man f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3990975"/>
            <a:ext cx="2971800" cy="23733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4" descr="safety nets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5750" y="2286000"/>
            <a:ext cx="4514850" cy="33861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53000" y="914400"/>
            <a:ext cx="3943350" cy="29575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
        <p:nvSpPr>
          <p:cNvPr id="52232"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36791C0-0A8A-464B-81ED-05D4D636FC53}" type="slidenum">
              <a:rPr lang="en-US" sz="1100"/>
              <a:pPr algn="r" eaLnBrk="1" hangingPunct="1"/>
              <a:t>48</a:t>
            </a:fld>
            <a:endParaRPr lang="en-US" sz="11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No fall prot-EE per concrete oper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4114800" cy="4262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9443" name="Text Box 4"/>
          <p:cNvSpPr txBox="1">
            <a:spLocks noChangeArrowheads="1"/>
          </p:cNvSpPr>
          <p:nvPr/>
        </p:nvSpPr>
        <p:spPr bwMode="auto">
          <a:xfrm>
            <a:off x="609600" y="152400"/>
            <a:ext cx="5181600" cy="769938"/>
          </a:xfrm>
          <a:prstGeom prst="rect">
            <a:avLst/>
          </a:prstGeom>
          <a:noFill/>
          <a:ln w="9525">
            <a:noFill/>
            <a:miter lim="800000"/>
            <a:headEnd/>
            <a:tailEnd/>
          </a:ln>
        </p:spPr>
        <p:txBody>
          <a:bodyPr>
            <a:spAutoFit/>
          </a:bodyPr>
          <a:lstStyle/>
          <a:p>
            <a:pPr eaLnBrk="0" fontAlgn="auto" hangingPunct="0">
              <a:spcBef>
                <a:spcPct val="50000"/>
              </a:spcBef>
              <a:spcAft>
                <a:spcPts val="0"/>
              </a:spcAft>
              <a:defRPr/>
            </a:pPr>
            <a:r>
              <a:rPr lang="es-MX" sz="4400" b="1" dirty="0">
                <a:solidFill>
                  <a:srgbClr val="FFFF00"/>
                </a:solidFill>
                <a:latin typeface="+mj-lt"/>
                <a:cs typeface="Times New Roman" pitchFamily="18" charset="0"/>
              </a:rPr>
              <a:t>Malla de Seguridad</a:t>
            </a:r>
          </a:p>
        </p:txBody>
      </p:sp>
      <p:sp>
        <p:nvSpPr>
          <p:cNvPr id="53252" name="Text Box 5"/>
          <p:cNvSpPr txBox="1">
            <a:spLocks noChangeArrowheads="1"/>
          </p:cNvSpPr>
          <p:nvPr/>
        </p:nvSpPr>
        <p:spPr bwMode="auto">
          <a:xfrm>
            <a:off x="381000" y="63246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000">
              <a:solidFill>
                <a:srgbClr val="FFFF00"/>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ADCEBC1A-5E5B-4F94-8E01-4CE9DE99B547}" type="slidenum">
              <a:rPr lang="en-US"/>
              <a:pPr>
                <a:defRPr/>
              </a:pPr>
              <a:t>49</a:t>
            </a:fld>
            <a:endParaRPr lang="en-US"/>
          </a:p>
        </p:txBody>
      </p:sp>
      <p:sp>
        <p:nvSpPr>
          <p:cNvPr id="53254" name="Rectangle 6"/>
          <p:cNvSpPr>
            <a:spLocks noChangeArrowheads="1"/>
          </p:cNvSpPr>
          <p:nvPr/>
        </p:nvSpPr>
        <p:spPr bwMode="auto">
          <a:xfrm>
            <a:off x="4343400" y="1495425"/>
            <a:ext cx="464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00050" indent="-400050">
              <a:buFont typeface="Arial" pitchFamily="34" charset="0"/>
              <a:buChar char="•"/>
            </a:pPr>
            <a:r>
              <a:rPr lang="es-MX" sz="3200">
                <a:latin typeface="Calibri" pitchFamily="34" charset="0"/>
                <a:cs typeface="Times New Roman" pitchFamily="18" charset="0"/>
              </a:rPr>
              <a:t>Pruebe la malla</a:t>
            </a:r>
          </a:p>
          <a:p>
            <a:pPr marL="400050" indent="-400050">
              <a:buFont typeface="Arial" pitchFamily="34" charset="0"/>
              <a:buChar char="•"/>
            </a:pPr>
            <a:r>
              <a:rPr lang="es-MX" sz="3200">
                <a:latin typeface="Calibri" pitchFamily="34" charset="0"/>
                <a:cs typeface="Times New Roman" pitchFamily="18" charset="0"/>
              </a:rPr>
              <a:t>Remueva objetos que hayan caído en la malla</a:t>
            </a:r>
          </a:p>
          <a:p>
            <a:pPr marL="400050" indent="-400050">
              <a:buFont typeface="Arial" pitchFamily="34" charset="0"/>
              <a:buChar char="•"/>
            </a:pPr>
            <a:r>
              <a:rPr lang="es-MX" sz="3200">
                <a:latin typeface="Calibri" pitchFamily="34" charset="0"/>
                <a:cs typeface="Times New Roman" pitchFamily="18" charset="0"/>
              </a:rPr>
              <a:t>Inspeccione por lo menos una vez en semana</a:t>
            </a:r>
          </a:p>
          <a:p>
            <a:pPr marL="400050" indent="-400050">
              <a:buFont typeface="Arial" pitchFamily="34" charset="0"/>
              <a:buChar char="•"/>
            </a:pPr>
            <a:r>
              <a:rPr lang="es-MX" sz="3200">
                <a:latin typeface="Calibri" pitchFamily="34" charset="0"/>
                <a:cs typeface="Times New Roman" pitchFamily="18" charset="0"/>
              </a:rPr>
              <a:t>Debe haber un certificado de instalación para la malla</a:t>
            </a:r>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s-MX" smtClean="0"/>
              <a:t>Objetivos de aprendizaje</a:t>
            </a:r>
            <a:r>
              <a:rPr lang="en-US" smtClean="0"/>
              <a:t>:</a:t>
            </a:r>
          </a:p>
        </p:txBody>
      </p:sp>
      <p:sp>
        <p:nvSpPr>
          <p:cNvPr id="8195" name="Content Placeholder 2"/>
          <p:cNvSpPr>
            <a:spLocks noGrp="1"/>
          </p:cNvSpPr>
          <p:nvPr>
            <p:ph idx="1"/>
          </p:nvPr>
        </p:nvSpPr>
        <p:spPr>
          <a:xfrm>
            <a:off x="304800" y="1600200"/>
            <a:ext cx="8534400" cy="4525963"/>
          </a:xfrm>
        </p:spPr>
        <p:txBody>
          <a:bodyPr/>
          <a:lstStyle/>
          <a:p>
            <a:pPr eaLnBrk="1" hangingPunct="1"/>
            <a:r>
              <a:rPr lang="es-MX" smtClean="0"/>
              <a:t>Identificar el Reglamento de Protección contra Caídas en la Construcción de OSHA, (29 CFR 1926, Subparte M).</a:t>
            </a:r>
          </a:p>
          <a:p>
            <a:pPr eaLnBrk="1" hangingPunct="1"/>
            <a:r>
              <a:rPr lang="es-MX" smtClean="0"/>
              <a:t>Poder reconocer los peligros envueltos con caídas, para poder evitar, mitigar, y prevenir cualquier caída desde escaleras, techos, andamios y otros lugares posibles.</a:t>
            </a:r>
          </a:p>
          <a:p>
            <a:pPr eaLnBrk="1" hangingPunct="1"/>
            <a:r>
              <a:rPr lang="es-MX" smtClean="0"/>
              <a:t>Poder identificar  situaciones con exposición a caídas al manejar, instalar armaduras de techo.</a:t>
            </a:r>
          </a:p>
        </p:txBody>
      </p:sp>
      <p:sp>
        <p:nvSpPr>
          <p:cNvPr id="4" name="Slide Number Placeholder 3"/>
          <p:cNvSpPr>
            <a:spLocks noGrp="1"/>
          </p:cNvSpPr>
          <p:nvPr>
            <p:ph type="sldNum" sz="quarter" idx="11"/>
          </p:nvPr>
        </p:nvSpPr>
        <p:spPr/>
        <p:txBody>
          <a:bodyPr/>
          <a:lstStyle/>
          <a:p>
            <a:pPr>
              <a:defRPr/>
            </a:pPr>
            <a:fld id="{274F1A78-1CE7-436F-AB4C-5F403CF5D0CD}" type="slidenum">
              <a:rPr lang="en-US"/>
              <a:pPr>
                <a:defRPr/>
              </a:pPr>
              <a:t>5</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 y="0"/>
            <a:ext cx="8229600" cy="1066800"/>
          </a:xfrm>
        </p:spPr>
        <p:txBody>
          <a:bodyPr/>
          <a:lstStyle/>
          <a:p>
            <a:pPr algn="l" eaLnBrk="1" hangingPunct="1"/>
            <a:r>
              <a:rPr lang="en-US" b="1" smtClean="0">
                <a:solidFill>
                  <a:srgbClr val="FFFF00"/>
                </a:solidFill>
                <a:cs typeface="Times New Roman" pitchFamily="18" charset="0"/>
              </a:rPr>
              <a:t>Malla de Seguridad</a:t>
            </a:r>
          </a:p>
        </p:txBody>
      </p:sp>
      <p:sp>
        <p:nvSpPr>
          <p:cNvPr id="4" name="Slide Number Placeholder 3"/>
          <p:cNvSpPr>
            <a:spLocks noGrp="1"/>
          </p:cNvSpPr>
          <p:nvPr>
            <p:ph type="sldNum" sz="quarter" idx="11"/>
          </p:nvPr>
        </p:nvSpPr>
        <p:spPr/>
        <p:txBody>
          <a:bodyPr/>
          <a:lstStyle/>
          <a:p>
            <a:pPr>
              <a:defRPr/>
            </a:pPr>
            <a:fld id="{267E5DFE-4366-4132-AC3C-C6890DDF02C1}" type="slidenum">
              <a:rPr lang="en-US"/>
              <a:pPr>
                <a:defRPr/>
              </a:pPr>
              <a:t>50</a:t>
            </a:fld>
            <a:endParaRPr lang="en-US"/>
          </a:p>
        </p:txBody>
      </p:sp>
      <p:pic>
        <p:nvPicPr>
          <p:cNvPr id="5" name="Picture 7" descr="net2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066800"/>
            <a:ext cx="7732713" cy="515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46038"/>
            <a:ext cx="8229600" cy="1036638"/>
          </a:xfrm>
        </p:spPr>
        <p:txBody>
          <a:bodyPr/>
          <a:lstStyle/>
          <a:p>
            <a:pPr eaLnBrk="1" hangingPunct="1"/>
            <a:r>
              <a:rPr lang="en-US" b="1" smtClean="0">
                <a:solidFill>
                  <a:srgbClr val="FFFF00"/>
                </a:solidFill>
                <a:cs typeface="Times New Roman" pitchFamily="18" charset="0"/>
              </a:rPr>
              <a:t>Safety Nets</a:t>
            </a:r>
          </a:p>
        </p:txBody>
      </p:sp>
      <p:sp>
        <p:nvSpPr>
          <p:cNvPr id="3" name="Content Placeholder 2"/>
          <p:cNvSpPr>
            <a:spLocks noGrp="1"/>
          </p:cNvSpPr>
          <p:nvPr>
            <p:ph idx="1"/>
          </p:nvPr>
        </p:nvSpPr>
        <p:spPr>
          <a:xfrm>
            <a:off x="457200" y="1600200"/>
            <a:ext cx="8229600" cy="4191000"/>
          </a:xfrm>
        </p:spPr>
        <p:txBody>
          <a:bodyPr rtlCol="0">
            <a:normAutofit fontScale="92500" lnSpcReduction="20000"/>
          </a:bodyPr>
          <a:lstStyle/>
          <a:p>
            <a:pPr eaLnBrk="1" fontAlgn="auto" hangingPunct="1">
              <a:spcAft>
                <a:spcPts val="0"/>
              </a:spcAft>
              <a:buFont typeface="Arial" pitchFamily="34" charset="0"/>
              <a:buNone/>
              <a:defRPr/>
            </a:pPr>
            <a:endParaRPr lang="es-ES" dirty="0" smtClean="0"/>
          </a:p>
          <a:p>
            <a:pPr eaLnBrk="1" fontAlgn="auto" hangingPunct="1">
              <a:spcAft>
                <a:spcPts val="0"/>
              </a:spcAft>
              <a:defRPr/>
            </a:pPr>
            <a:endParaRPr lang="es-ES" dirty="0"/>
          </a:p>
          <a:p>
            <a:pPr eaLnBrk="1" fontAlgn="auto" hangingPunct="1">
              <a:spcAft>
                <a:spcPts val="0"/>
              </a:spcAft>
              <a:defRPr/>
            </a:pPr>
            <a:endParaRPr lang="es-ES" dirty="0" smtClean="0"/>
          </a:p>
          <a:p>
            <a:pPr eaLnBrk="1" fontAlgn="auto" hangingPunct="1">
              <a:spcAft>
                <a:spcPts val="0"/>
              </a:spcAft>
              <a:defRPr/>
            </a:pPr>
            <a:endParaRPr lang="es-ES" dirty="0"/>
          </a:p>
          <a:p>
            <a:pPr eaLnBrk="1" fontAlgn="auto" hangingPunct="1">
              <a:spcAft>
                <a:spcPts val="0"/>
              </a:spcAft>
              <a:defRPr/>
            </a:pPr>
            <a:endParaRPr lang="es-ES" dirty="0" smtClean="0"/>
          </a:p>
          <a:p>
            <a:pPr eaLnBrk="1" fontAlgn="auto" hangingPunct="1">
              <a:spcAft>
                <a:spcPts val="0"/>
              </a:spcAft>
              <a:defRPr/>
            </a:pPr>
            <a:endParaRPr lang="es-ES" dirty="0"/>
          </a:p>
          <a:p>
            <a:pPr algn="ctr" eaLnBrk="1" fontAlgn="auto" hangingPunct="1">
              <a:spcAft>
                <a:spcPts val="0"/>
              </a:spcAft>
              <a:buFont typeface="Arial" pitchFamily="34" charset="0"/>
              <a:buNone/>
              <a:defRPr/>
            </a:pPr>
            <a:endParaRPr lang="es-ES" sz="1050" dirty="0" smtClean="0"/>
          </a:p>
          <a:p>
            <a:pPr algn="ctr" eaLnBrk="1" fontAlgn="auto" hangingPunct="1">
              <a:spcAft>
                <a:spcPts val="0"/>
              </a:spcAft>
              <a:buFont typeface="Arial" pitchFamily="34" charset="0"/>
              <a:buNone/>
              <a:defRPr/>
            </a:pPr>
            <a:endParaRPr lang="es-ES" sz="1050" dirty="0" smtClean="0"/>
          </a:p>
          <a:p>
            <a:pPr algn="ctr" eaLnBrk="1" fontAlgn="auto" hangingPunct="1">
              <a:spcAft>
                <a:spcPts val="0"/>
              </a:spcAft>
              <a:buFont typeface="Arial" pitchFamily="34" charset="0"/>
              <a:buNone/>
              <a:defRPr/>
            </a:pPr>
            <a:endParaRPr lang="es-ES" sz="1050" dirty="0" smtClean="0"/>
          </a:p>
          <a:p>
            <a:pPr algn="ctr" eaLnBrk="1" fontAlgn="auto" hangingPunct="1">
              <a:spcAft>
                <a:spcPts val="0"/>
              </a:spcAft>
              <a:buFont typeface="Arial" pitchFamily="34" charset="0"/>
              <a:buNone/>
              <a:defRPr/>
            </a:pPr>
            <a:endParaRPr lang="es-ES" sz="1050" dirty="0" smtClean="0"/>
          </a:p>
          <a:p>
            <a:pPr algn="ctr" eaLnBrk="1" fontAlgn="auto" hangingPunct="1">
              <a:spcAft>
                <a:spcPts val="0"/>
              </a:spcAft>
              <a:buFont typeface="Arial" pitchFamily="34" charset="0"/>
              <a:buNone/>
              <a:defRPr/>
            </a:pPr>
            <a:endParaRPr lang="es-ES" sz="1050" dirty="0" smtClean="0"/>
          </a:p>
          <a:p>
            <a:pPr algn="ctr" eaLnBrk="1" fontAlgn="auto" hangingPunct="1">
              <a:spcAft>
                <a:spcPts val="0"/>
              </a:spcAft>
              <a:buFont typeface="Arial" pitchFamily="34" charset="0"/>
              <a:buNone/>
              <a:defRPr/>
            </a:pPr>
            <a:endParaRPr lang="es-ES" sz="1050" dirty="0" smtClean="0"/>
          </a:p>
          <a:p>
            <a:pPr eaLnBrk="1" fontAlgn="auto" hangingPunct="1">
              <a:spcAft>
                <a:spcPts val="0"/>
              </a:spcAft>
              <a:buFont typeface="Arial" pitchFamily="34" charset="0"/>
              <a:buNone/>
              <a:defRPr/>
            </a:pPr>
            <a:r>
              <a:rPr lang="es-ES" sz="1800" dirty="0" smtClean="0"/>
              <a:t>	</a:t>
            </a:r>
          </a:p>
          <a:p>
            <a:pPr eaLnBrk="1" fontAlgn="auto" hangingPunct="1">
              <a:spcAft>
                <a:spcPts val="0"/>
              </a:spcAft>
              <a:buFont typeface="Arial" pitchFamily="34" charset="0"/>
              <a:buNone/>
              <a:defRPr/>
            </a:pPr>
            <a:endParaRPr lang="en-US" sz="1800" dirty="0"/>
          </a:p>
        </p:txBody>
      </p:sp>
      <p:sp>
        <p:nvSpPr>
          <p:cNvPr id="5" name="Slide Number Placeholder 4"/>
          <p:cNvSpPr>
            <a:spLocks noGrp="1"/>
          </p:cNvSpPr>
          <p:nvPr>
            <p:ph type="sldNum" sz="quarter" idx="11"/>
          </p:nvPr>
        </p:nvSpPr>
        <p:spPr/>
        <p:txBody>
          <a:bodyPr/>
          <a:lstStyle/>
          <a:p>
            <a:pPr>
              <a:defRPr/>
            </a:pPr>
            <a:fld id="{F9128352-5B1E-46D6-A122-574F8A971400}" type="slidenum">
              <a:rPr lang="en-US"/>
              <a:pPr>
                <a:defRPr/>
              </a:pPr>
              <a:t>51</a:t>
            </a:fld>
            <a:endParaRPr lang="en-US"/>
          </a:p>
        </p:txBody>
      </p:sp>
      <p:pic>
        <p:nvPicPr>
          <p:cNvPr id="69637" name="Picture 4" descr="safety net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6629400"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rtlCol="0">
            <a:normAutofit fontScale="90000"/>
          </a:bodyPr>
          <a:lstStyle/>
          <a:p>
            <a:pPr eaLnBrk="1" fontAlgn="auto" hangingPunct="1">
              <a:spcAft>
                <a:spcPts val="0"/>
              </a:spcAft>
              <a:defRPr/>
            </a:pPr>
            <a:r>
              <a:rPr lang="es-MX" dirty="0" smtClean="0">
                <a:solidFill>
                  <a:srgbClr val="FFFF00"/>
                </a:solidFill>
              </a:rPr>
              <a:t>Zona de Acceso Controlado/Zona de Cubierta Controlada (montaje de acero)</a:t>
            </a:r>
          </a:p>
        </p:txBody>
      </p:sp>
      <p:sp>
        <p:nvSpPr>
          <p:cNvPr id="56323" name="Text Placeholder 3"/>
          <p:cNvSpPr>
            <a:spLocks noGrp="1"/>
          </p:cNvSpPr>
          <p:nvPr>
            <p:ph type="body" idx="1"/>
          </p:nvPr>
        </p:nvSpPr>
        <p:spPr>
          <a:xfrm>
            <a:off x="152400" y="1447800"/>
            <a:ext cx="4421188" cy="639763"/>
          </a:xfrm>
        </p:spPr>
        <p:txBody>
          <a:bodyPr/>
          <a:lstStyle/>
          <a:p>
            <a:pPr eaLnBrk="1" hangingPunct="1"/>
            <a:r>
              <a:rPr lang="es-MX" smtClean="0"/>
              <a:t>Zona de Acceso Controlado (ZAC)</a:t>
            </a:r>
          </a:p>
        </p:txBody>
      </p:sp>
      <p:sp>
        <p:nvSpPr>
          <p:cNvPr id="56324" name="Text Placeholder 5"/>
          <p:cNvSpPr>
            <a:spLocks noGrp="1"/>
          </p:cNvSpPr>
          <p:nvPr>
            <p:ph type="body" sz="quarter" idx="3"/>
          </p:nvPr>
        </p:nvSpPr>
        <p:spPr>
          <a:xfrm>
            <a:off x="4724400" y="1447800"/>
            <a:ext cx="4572000" cy="639763"/>
          </a:xfrm>
        </p:spPr>
        <p:txBody>
          <a:bodyPr/>
          <a:lstStyle/>
          <a:p>
            <a:pPr eaLnBrk="1" hangingPunct="1"/>
            <a:r>
              <a:rPr lang="es-MX" smtClean="0"/>
              <a:t>Zona de Cubierta Controlada (ZCC)</a:t>
            </a:r>
          </a:p>
        </p:txBody>
      </p:sp>
      <p:sp>
        <p:nvSpPr>
          <p:cNvPr id="8" name="Slide Number Placeholder 7"/>
          <p:cNvSpPr>
            <a:spLocks noGrp="1"/>
          </p:cNvSpPr>
          <p:nvPr>
            <p:ph type="sldNum" sz="quarter" idx="11"/>
          </p:nvPr>
        </p:nvSpPr>
        <p:spPr/>
        <p:txBody>
          <a:bodyPr/>
          <a:lstStyle/>
          <a:p>
            <a:pPr>
              <a:defRPr/>
            </a:pPr>
            <a:fld id="{24576DF2-65A3-4E08-8A66-D4518D49BB1E}" type="slidenum">
              <a:rPr lang="en-US"/>
              <a:pPr>
                <a:defRPr/>
              </a:pPr>
              <a:t>52</a:t>
            </a:fld>
            <a:endParaRPr lang="en-US"/>
          </a:p>
        </p:txBody>
      </p:sp>
      <p:pic>
        <p:nvPicPr>
          <p:cNvPr id="9" name="Picture 2" descr="Controlled Decking Zone (CDZ)"/>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2209800"/>
            <a:ext cx="4116388"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descr="Leading Ed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84713" y="2224088"/>
            <a:ext cx="4230687" cy="3795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10"/>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52400"/>
            <a:ext cx="8229600" cy="960438"/>
          </a:xfrm>
        </p:spPr>
        <p:txBody>
          <a:bodyPr/>
          <a:lstStyle/>
          <a:p>
            <a:pPr algn="l" eaLnBrk="1" hangingPunct="1"/>
            <a:r>
              <a:rPr lang="es-MX" b="1" smtClean="0">
                <a:solidFill>
                  <a:srgbClr val="FFFF00"/>
                </a:solidFill>
              </a:rPr>
              <a:t>Linea/Cuerda de Control</a:t>
            </a:r>
          </a:p>
        </p:txBody>
      </p:sp>
      <p:sp>
        <p:nvSpPr>
          <p:cNvPr id="4" name="Slide Number Placeholder 3"/>
          <p:cNvSpPr>
            <a:spLocks noGrp="1"/>
          </p:cNvSpPr>
          <p:nvPr>
            <p:ph type="sldNum" sz="quarter" idx="11"/>
          </p:nvPr>
        </p:nvSpPr>
        <p:spPr/>
        <p:txBody>
          <a:bodyPr/>
          <a:lstStyle/>
          <a:p>
            <a:pPr>
              <a:defRPr/>
            </a:pPr>
            <a:fld id="{E51BF20F-AF63-4A2C-8084-A5325384D953}" type="slidenum">
              <a:rPr lang="en-US"/>
              <a:pPr>
                <a:defRPr/>
              </a:pPr>
              <a:t>53</a:t>
            </a:fld>
            <a:endParaRPr lang="en-US"/>
          </a:p>
        </p:txBody>
      </p:sp>
      <p:pic>
        <p:nvPicPr>
          <p:cNvPr id="71684" name="Picture 7" descr="F:\SLTC\steelerection_etool\ppt_presentations\billdonavon\billdonavon_slide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315200" cy="50069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pic>
        <p:nvPicPr>
          <p:cNvPr id="6" name="Picture 6" descr="C:\Users\constantino\Desktop\Client Photos\JR Ramon\IMAG015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3733800"/>
            <a:ext cx="1905000" cy="2254898"/>
          </a:xfrm>
          <a:prstGeom prst="round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229600" cy="1036638"/>
          </a:xfrm>
        </p:spPr>
        <p:txBody>
          <a:bodyPr/>
          <a:lstStyle/>
          <a:p>
            <a:pPr algn="l" eaLnBrk="1" hangingPunct="1"/>
            <a:r>
              <a:rPr lang="en-US" b="1" smtClean="0">
                <a:solidFill>
                  <a:srgbClr val="FFC000"/>
                </a:solidFill>
              </a:rPr>
              <a:t>Linea de Aviso</a:t>
            </a:r>
          </a:p>
        </p:txBody>
      </p:sp>
      <p:sp>
        <p:nvSpPr>
          <p:cNvPr id="3" name="Content Placeholder 2"/>
          <p:cNvSpPr>
            <a:spLocks noGrp="1"/>
          </p:cNvSpPr>
          <p:nvPr>
            <p:ph idx="1"/>
          </p:nvPr>
        </p:nvSpPr>
        <p:spPr>
          <a:xfrm>
            <a:off x="228600" y="4572000"/>
            <a:ext cx="8686800" cy="1676400"/>
          </a:xfrm>
        </p:spPr>
        <p:txBody>
          <a:bodyPr rtlCol="0">
            <a:normAutofit fontScale="77500" lnSpcReduction="20000"/>
          </a:bodyPr>
          <a:lstStyle/>
          <a:p>
            <a:pPr algn="just" eaLnBrk="1" fontAlgn="auto" hangingPunct="1">
              <a:spcAft>
                <a:spcPts val="0"/>
              </a:spcAft>
              <a:defRPr/>
            </a:pPr>
            <a:r>
              <a:rPr lang="es-MX" sz="2800" dirty="0" smtClean="0"/>
              <a:t>Carta de Interpretación a Mr. Keith Harkins con fecha del 15 de Noviembre, 2002,, OSHA dijo que un sistema de línea de aviso establecido a 15 pies desde un borde sin protección puede utilizarse en lugar de métodos convencionales de protección contra caídas para proteger a los trabajadores que se dedican a actividades no cubiertas.</a:t>
            </a:r>
          </a:p>
          <a:p>
            <a:pPr algn="just" eaLnBrk="1" fontAlgn="auto" hangingPunct="1">
              <a:spcAft>
                <a:spcPts val="0"/>
              </a:spcAft>
              <a:buFont typeface="Arial" pitchFamily="34" charset="0"/>
              <a:buNone/>
              <a:defRPr/>
            </a:pPr>
            <a:endParaRPr lang="en-US" dirty="0" smtClean="0"/>
          </a:p>
          <a:p>
            <a:pPr algn="just" eaLnBrk="1" fontAlgn="auto" hangingPunct="1">
              <a:spcAft>
                <a:spcPts val="0"/>
              </a:spcAft>
              <a:defRPr/>
            </a:pPr>
            <a:endParaRPr lang="en-US" dirty="0" smtClean="0"/>
          </a:p>
        </p:txBody>
      </p:sp>
      <p:sp>
        <p:nvSpPr>
          <p:cNvPr id="4" name="Slide Number Placeholder 3"/>
          <p:cNvSpPr>
            <a:spLocks noGrp="1"/>
          </p:cNvSpPr>
          <p:nvPr>
            <p:ph type="sldNum" sz="quarter" idx="11"/>
          </p:nvPr>
        </p:nvSpPr>
        <p:spPr/>
        <p:txBody>
          <a:bodyPr/>
          <a:lstStyle/>
          <a:p>
            <a:pPr>
              <a:defRPr/>
            </a:pPr>
            <a:fld id="{D8DCAD74-6AE3-434F-AE67-E6869BA6B9BC}" type="slidenum">
              <a:rPr lang="en-US"/>
              <a:pPr>
                <a:defRPr/>
              </a:pPr>
              <a:t>54</a:t>
            </a:fld>
            <a:endParaRPr lang="en-US"/>
          </a:p>
        </p:txBody>
      </p:sp>
      <p:pic>
        <p:nvPicPr>
          <p:cNvPr id="72709" name="Picture 6" descr="http://www.fallprotect.com/FP_Images/pics/Roof%20Top%20Fall%20Protection/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990600"/>
            <a:ext cx="6705600" cy="348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76200"/>
            <a:ext cx="8229600" cy="960438"/>
          </a:xfrm>
        </p:spPr>
        <p:txBody>
          <a:bodyPr/>
          <a:lstStyle/>
          <a:p>
            <a:pPr eaLnBrk="1" hangingPunct="1"/>
            <a:r>
              <a:rPr lang="es-MX" b="1" smtClean="0">
                <a:solidFill>
                  <a:srgbClr val="FFFF00"/>
                </a:solidFill>
              </a:rPr>
              <a:t>Línea de Control </a:t>
            </a:r>
            <a:r>
              <a:rPr lang="es-MX" b="1" smtClean="0">
                <a:solidFill>
                  <a:srgbClr val="00B050"/>
                </a:solidFill>
              </a:rPr>
              <a:t>vs.</a:t>
            </a:r>
            <a:r>
              <a:rPr lang="es-MX" b="1" smtClean="0">
                <a:solidFill>
                  <a:srgbClr val="92D050"/>
                </a:solidFill>
              </a:rPr>
              <a:t> </a:t>
            </a:r>
            <a:r>
              <a:rPr lang="es-MX" b="1" smtClean="0">
                <a:solidFill>
                  <a:srgbClr val="FFC000"/>
                </a:solidFill>
              </a:rPr>
              <a:t>Línea de Aviso</a:t>
            </a:r>
          </a:p>
        </p:txBody>
      </p:sp>
      <p:sp>
        <p:nvSpPr>
          <p:cNvPr id="7" name="Slide Number Placeholder 6"/>
          <p:cNvSpPr>
            <a:spLocks noGrp="1"/>
          </p:cNvSpPr>
          <p:nvPr>
            <p:ph type="sldNum" sz="quarter" idx="11"/>
          </p:nvPr>
        </p:nvSpPr>
        <p:spPr/>
        <p:txBody>
          <a:bodyPr/>
          <a:lstStyle/>
          <a:p>
            <a:pPr>
              <a:defRPr/>
            </a:pPr>
            <a:fld id="{8872E7CD-733A-4677-B60E-51F5361CBEC9}" type="slidenum">
              <a:rPr lang="en-US"/>
              <a:pPr>
                <a:defRPr/>
              </a:pPr>
              <a:t>55</a:t>
            </a:fld>
            <a:endParaRPr lang="en-US"/>
          </a:p>
        </p:txBody>
      </p:sp>
      <p:pic>
        <p:nvPicPr>
          <p:cNvPr id="6" name="Picture 4" descr="Warninglinesyste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676400"/>
            <a:ext cx="4060825"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 descr="C:\Users\constantino\Desktop\Client Photos\JR Ramon\IMAG024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3124200"/>
            <a:ext cx="4162425"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76200"/>
            <a:ext cx="8229600" cy="960438"/>
          </a:xfrm>
        </p:spPr>
        <p:txBody>
          <a:bodyPr/>
          <a:lstStyle/>
          <a:p>
            <a:pPr eaLnBrk="1" hangingPunct="1"/>
            <a:r>
              <a:rPr lang="es-MX" smtClean="0"/>
              <a:t>Monitor de Seguridad</a:t>
            </a:r>
          </a:p>
        </p:txBody>
      </p:sp>
      <p:sp>
        <p:nvSpPr>
          <p:cNvPr id="3" name="Content Placeholder 2"/>
          <p:cNvSpPr>
            <a:spLocks noGrp="1"/>
          </p:cNvSpPr>
          <p:nvPr>
            <p:ph idx="1"/>
          </p:nvPr>
        </p:nvSpPr>
        <p:spPr>
          <a:xfrm>
            <a:off x="457200" y="1219200"/>
            <a:ext cx="8229600" cy="5029200"/>
          </a:xfrm>
        </p:spPr>
        <p:txBody>
          <a:bodyPr rtlCol="0">
            <a:normAutofit fontScale="85000" lnSpcReduction="20000"/>
          </a:bodyPr>
          <a:lstStyle/>
          <a:p>
            <a:pPr eaLnBrk="1" fontAlgn="auto" hangingPunct="1">
              <a:spcAft>
                <a:spcPts val="0"/>
              </a:spcAft>
              <a:defRPr/>
            </a:pPr>
            <a:r>
              <a:rPr lang="es-MX" dirty="0" smtClean="0"/>
              <a:t>Designado por el empleador para supervisar otros empleados; y tiene que:</a:t>
            </a:r>
          </a:p>
          <a:p>
            <a:pPr eaLnBrk="1" fontAlgn="auto" hangingPunct="1">
              <a:spcAft>
                <a:spcPts val="0"/>
              </a:spcAft>
              <a:defRPr/>
            </a:pPr>
            <a:r>
              <a:rPr lang="es-MX" dirty="0" smtClean="0"/>
              <a:t>Ser una Persona Competente</a:t>
            </a:r>
          </a:p>
          <a:p>
            <a:pPr eaLnBrk="1" fontAlgn="auto" hangingPunct="1">
              <a:spcAft>
                <a:spcPts val="0"/>
              </a:spcAft>
              <a:defRPr/>
            </a:pPr>
            <a:r>
              <a:rPr lang="es-MX" dirty="0" smtClean="0"/>
              <a:t>Advertir al empleado cuando parezca que el empleado no esta consciente del peligro de un caída o está actuando de una insegura</a:t>
            </a:r>
          </a:p>
          <a:p>
            <a:pPr eaLnBrk="1" fontAlgn="auto" hangingPunct="1">
              <a:spcAft>
                <a:spcPts val="0"/>
              </a:spcAft>
              <a:defRPr/>
            </a:pPr>
            <a:r>
              <a:rPr lang="es-MX" dirty="0" smtClean="0"/>
              <a:t>Debe estar caminando en la misma superficie y manteniendo contacto visual con todos los trabajadores que están siendo monitoreados</a:t>
            </a:r>
          </a:p>
          <a:p>
            <a:pPr eaLnBrk="1" fontAlgn="auto" hangingPunct="1">
              <a:spcAft>
                <a:spcPts val="0"/>
              </a:spcAft>
              <a:defRPr/>
            </a:pPr>
            <a:r>
              <a:rPr lang="es-MX" dirty="0" smtClean="0"/>
              <a:t>Estar lo suficientemente cerca como para comunicarse oralmente con el empleado</a:t>
            </a:r>
          </a:p>
          <a:p>
            <a:pPr eaLnBrk="1" fontAlgn="auto" hangingPunct="1">
              <a:spcAft>
                <a:spcPts val="0"/>
              </a:spcAft>
              <a:defRPr/>
            </a:pPr>
            <a:r>
              <a:rPr lang="es-MX" dirty="0" smtClean="0"/>
              <a:t>No tiene otras responsabilidades que podrían distraer la atención del monitor de la función de supervisión</a:t>
            </a:r>
          </a:p>
        </p:txBody>
      </p:sp>
      <p:pic>
        <p:nvPicPr>
          <p:cNvPr id="60420" name="Picture 1" descr="C:\Users\constantino\AppData\Local\Microsoft\Windows\Temporary Internet Files\Low\Content.IE5\PB8H4S4K\MC9004339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1524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pPr>
              <a:defRPr/>
            </a:pPr>
            <a:fld id="{7CDB6AEB-5A02-4B81-9D97-5AD7C0D972A8}" type="slidenum">
              <a:rPr lang="en-US"/>
              <a:pPr>
                <a:defRPr/>
              </a:pPr>
              <a:t>56</a:t>
            </a:fld>
            <a:endParaRPr lang="en-US"/>
          </a:p>
        </p:txBody>
      </p:sp>
      <p:sp>
        <p:nvSpPr>
          <p:cNvPr id="60422" name="TextBox 5"/>
          <p:cNvSpPr txBox="1">
            <a:spLocks noChangeArrowheads="1"/>
          </p:cNvSpPr>
          <p:nvPr/>
        </p:nvSpPr>
        <p:spPr bwMode="auto">
          <a:xfrm>
            <a:off x="4419600" y="61722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1926.502(h)</a:t>
            </a:r>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No fall prot-EE per concrete ope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85725"/>
            <a:ext cx="8918575" cy="66960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1443" name="Text Box 8"/>
          <p:cNvSpPr txBox="1">
            <a:spLocks noChangeArrowheads="1"/>
          </p:cNvSpPr>
          <p:nvPr/>
        </p:nvSpPr>
        <p:spPr bwMode="auto">
          <a:xfrm>
            <a:off x="3657600" y="5867400"/>
            <a:ext cx="5238750" cy="382588"/>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a:t>Lanyards and PFAS in use</a:t>
            </a:r>
          </a:p>
        </p:txBody>
      </p:sp>
      <p:sp>
        <p:nvSpPr>
          <p:cNvPr id="61444" name="Line 9"/>
          <p:cNvSpPr>
            <a:spLocks noChangeShapeType="1"/>
          </p:cNvSpPr>
          <p:nvPr/>
        </p:nvSpPr>
        <p:spPr bwMode="auto">
          <a:xfrm flipH="1" flipV="1">
            <a:off x="3517900" y="3740150"/>
            <a:ext cx="901700" cy="2051050"/>
          </a:xfrm>
          <a:prstGeom prst="line">
            <a:avLst/>
          </a:prstGeom>
          <a:noFill/>
          <a:ln w="50800">
            <a:solidFill>
              <a:srgbClr val="FF00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61445" name="Line 10"/>
          <p:cNvSpPr>
            <a:spLocks noChangeShapeType="1"/>
          </p:cNvSpPr>
          <p:nvPr/>
        </p:nvSpPr>
        <p:spPr bwMode="auto">
          <a:xfrm flipV="1">
            <a:off x="5892800" y="1508125"/>
            <a:ext cx="122238" cy="4005263"/>
          </a:xfrm>
          <a:prstGeom prst="line">
            <a:avLst/>
          </a:prstGeom>
          <a:noFill/>
          <a:ln w="508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C:\Users\constantino\Desktop\Client Photos\JR Ramon\IMAG0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8"/>
          <p:cNvSpPr txBox="1">
            <a:spLocks noChangeArrowheads="1"/>
          </p:cNvSpPr>
          <p:nvPr/>
        </p:nvSpPr>
        <p:spPr bwMode="auto">
          <a:xfrm>
            <a:off x="3657600" y="5867400"/>
            <a:ext cx="5238750" cy="382588"/>
          </a:xfrm>
          <a:prstGeom prst="rect">
            <a:avLst/>
          </a:prstGeom>
          <a:solidFill>
            <a:schemeClr val="tx1"/>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b="1">
                <a:solidFill>
                  <a:schemeClr val="bg1"/>
                </a:solidFill>
              </a:rPr>
              <a:t>Cuerdas y SPDC en uso</a:t>
            </a:r>
          </a:p>
        </p:txBody>
      </p:sp>
      <p:sp>
        <p:nvSpPr>
          <p:cNvPr id="62468" name="Line 9"/>
          <p:cNvSpPr>
            <a:spLocks noChangeShapeType="1"/>
          </p:cNvSpPr>
          <p:nvPr/>
        </p:nvSpPr>
        <p:spPr bwMode="auto">
          <a:xfrm flipH="1" flipV="1">
            <a:off x="3733800" y="2743200"/>
            <a:ext cx="685800" cy="3048000"/>
          </a:xfrm>
          <a:prstGeom prst="line">
            <a:avLst/>
          </a:prstGeom>
          <a:noFill/>
          <a:ln w="50800">
            <a:solidFill>
              <a:srgbClr val="FF00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62469" name="Line 10"/>
          <p:cNvSpPr>
            <a:spLocks noChangeShapeType="1"/>
          </p:cNvSpPr>
          <p:nvPr/>
        </p:nvSpPr>
        <p:spPr bwMode="auto">
          <a:xfrm flipV="1">
            <a:off x="5867400" y="3124200"/>
            <a:ext cx="609600" cy="2557463"/>
          </a:xfrm>
          <a:prstGeom prst="line">
            <a:avLst/>
          </a:prstGeom>
          <a:noFill/>
          <a:ln w="508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Roofing - No Fall P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2575"/>
            <a:ext cx="7315200"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
        <p:nvSpPr>
          <p:cNvPr id="63492"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C4ED143-8C87-4DCB-B35B-40EC076F9544}" type="slidenum">
              <a:rPr lang="en-US" sz="900"/>
              <a:pPr algn="r" eaLnBrk="1" hangingPunct="1"/>
              <a:t>59</a:t>
            </a:fld>
            <a:endParaRPr lang="en-US" sz="9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960438"/>
          </a:xfrm>
        </p:spPr>
        <p:txBody>
          <a:bodyPr/>
          <a:lstStyle/>
          <a:p>
            <a:pPr algn="l" eaLnBrk="1" hangingPunct="1"/>
            <a:r>
              <a:rPr lang="es-MX" smtClean="0"/>
              <a:t>Objetivos, Continuación:</a:t>
            </a:r>
          </a:p>
        </p:txBody>
      </p:sp>
      <p:sp>
        <p:nvSpPr>
          <p:cNvPr id="9219" name="Content Placeholder 2"/>
          <p:cNvSpPr>
            <a:spLocks noGrp="1"/>
          </p:cNvSpPr>
          <p:nvPr>
            <p:ph idx="1"/>
          </p:nvPr>
        </p:nvSpPr>
        <p:spPr>
          <a:xfrm>
            <a:off x="457200" y="1447800"/>
            <a:ext cx="8229600" cy="5029200"/>
          </a:xfrm>
        </p:spPr>
        <p:txBody>
          <a:bodyPr/>
          <a:lstStyle/>
          <a:p>
            <a:pPr eaLnBrk="1" hangingPunct="1"/>
            <a:r>
              <a:rPr lang="es-MX" smtClean="0"/>
              <a:t>Reconocer y Prevenir los peligros de caídas en la Construcción Residencial.</a:t>
            </a:r>
          </a:p>
          <a:p>
            <a:pPr eaLnBrk="1" hangingPunct="1"/>
            <a:r>
              <a:rPr lang="es-MX" smtClean="0"/>
              <a:t>Discutir las nuevas guías para la protección contra caídas en la construcción residencial.</a:t>
            </a:r>
          </a:p>
          <a:p>
            <a:pPr eaLnBrk="1" hangingPunct="1"/>
            <a:r>
              <a:rPr lang="es-MX" smtClean="0"/>
              <a:t>Entender algunos de los tipos diferentes de sistemas de protección contra caídas que existen para el contratista.</a:t>
            </a:r>
          </a:p>
          <a:p>
            <a:pPr eaLnBrk="1" hangingPunct="1"/>
            <a:r>
              <a:rPr lang="es-MX" smtClean="0"/>
              <a:t>Comprender como hacer e implementar un Plan de Protección contra Caídas.</a:t>
            </a:r>
          </a:p>
        </p:txBody>
      </p:sp>
      <p:sp>
        <p:nvSpPr>
          <p:cNvPr id="4" name="Slide Number Placeholder 3"/>
          <p:cNvSpPr>
            <a:spLocks noGrp="1"/>
          </p:cNvSpPr>
          <p:nvPr>
            <p:ph type="sldNum" sz="quarter" idx="11"/>
          </p:nvPr>
        </p:nvSpPr>
        <p:spPr/>
        <p:txBody>
          <a:bodyPr/>
          <a:lstStyle/>
          <a:p>
            <a:pPr>
              <a:defRPr/>
            </a:pPr>
            <a:fld id="{30F1D6AB-A00E-4523-B8CD-C18F8A0E8213}" type="slidenum">
              <a:rPr lang="en-US"/>
              <a:pPr>
                <a:defRPr/>
              </a:pPr>
              <a:t>6</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0"/>
            <a:ext cx="8229600" cy="960438"/>
          </a:xfrm>
        </p:spPr>
        <p:txBody>
          <a:bodyPr/>
          <a:lstStyle/>
          <a:p>
            <a:pPr eaLnBrk="1" hangingPunct="1"/>
            <a:r>
              <a:rPr lang="en-US" b="1" smtClean="0">
                <a:cs typeface="Times New Roman" pitchFamily="18" charset="0"/>
              </a:rPr>
              <a:t>Andamios</a:t>
            </a:r>
            <a:endParaRPr lang="es-ES" b="1" smtClean="0">
              <a:cs typeface="Times New Roman" pitchFamily="18" charset="0"/>
            </a:endParaRPr>
          </a:p>
        </p:txBody>
      </p:sp>
      <p:sp>
        <p:nvSpPr>
          <p:cNvPr id="5" name="Slide Number Placeholder 4"/>
          <p:cNvSpPr>
            <a:spLocks noGrp="1"/>
          </p:cNvSpPr>
          <p:nvPr>
            <p:ph type="sldNum" sz="quarter" idx="11"/>
          </p:nvPr>
        </p:nvSpPr>
        <p:spPr/>
        <p:txBody>
          <a:bodyPr/>
          <a:lstStyle/>
          <a:p>
            <a:pPr>
              <a:defRPr/>
            </a:pPr>
            <a:fld id="{17011F06-A420-4A3D-9ACB-AFDE7D40C301}" type="slidenum">
              <a:rPr lang="en-US"/>
              <a:pPr>
                <a:defRPr/>
              </a:pPr>
              <a:t>60</a:t>
            </a:fld>
            <a:endParaRPr lang="en-US"/>
          </a:p>
        </p:txBody>
      </p:sp>
      <p:pic>
        <p:nvPicPr>
          <p:cNvPr id="77828" name="Picture 90" descr="New-scaf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028700"/>
            <a:ext cx="3810000" cy="5715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6535738" y="6248400"/>
            <a:ext cx="1897062" cy="457200"/>
          </a:xfrm>
        </p:spPr>
        <p:txBody>
          <a:bodyPr/>
          <a:lstStyle/>
          <a:p>
            <a:pPr>
              <a:defRPr/>
            </a:pPr>
            <a:fld id="{17C12843-063E-4A89-9C0A-BD06363F5905}" type="slidenum">
              <a:rPr lang="en-US"/>
              <a:pPr>
                <a:defRPr/>
              </a:pPr>
              <a:t>61</a:t>
            </a:fld>
            <a:endParaRPr lang="en-US"/>
          </a:p>
        </p:txBody>
      </p:sp>
      <p:sp>
        <p:nvSpPr>
          <p:cNvPr id="65538" name="Rectangle 2"/>
          <p:cNvSpPr>
            <a:spLocks noGrp="1" noChangeArrowheads="1"/>
          </p:cNvSpPr>
          <p:nvPr>
            <p:ph type="title"/>
          </p:nvPr>
        </p:nvSpPr>
        <p:spPr>
          <a:xfrm>
            <a:off x="1066800" y="228600"/>
            <a:ext cx="6975475" cy="609600"/>
          </a:xfrm>
        </p:spPr>
        <p:txBody>
          <a:bodyPr rtlCol="0">
            <a:normAutofit fontScale="90000"/>
          </a:bodyPr>
          <a:lstStyle/>
          <a:p>
            <a:pPr eaLnBrk="1" fontAlgn="auto" hangingPunct="1">
              <a:spcAft>
                <a:spcPts val="0"/>
              </a:spcAft>
              <a:defRPr/>
            </a:pPr>
            <a:r>
              <a:rPr lang="es-MX" dirty="0" smtClean="0"/>
              <a:t>Que es un Andamio?</a:t>
            </a:r>
          </a:p>
        </p:txBody>
      </p:sp>
      <p:sp>
        <p:nvSpPr>
          <p:cNvPr id="65540" name="Rectangle 3"/>
          <p:cNvSpPr>
            <a:spLocks noGrp="1" noChangeArrowheads="1"/>
          </p:cNvSpPr>
          <p:nvPr>
            <p:ph type="body" sz="half" idx="1"/>
          </p:nvPr>
        </p:nvSpPr>
        <p:spPr>
          <a:xfrm>
            <a:off x="228600" y="1066800"/>
            <a:ext cx="5486400" cy="4953000"/>
          </a:xfrm>
        </p:spPr>
        <p:txBody>
          <a:bodyPr/>
          <a:lstStyle/>
          <a:p>
            <a:pPr marL="346075" indent="-346075" eaLnBrk="1" hangingPunct="1">
              <a:buFontTx/>
              <a:buNone/>
            </a:pPr>
            <a:r>
              <a:rPr lang="es-MX" sz="2800" smtClean="0"/>
              <a:t>Una plataforma de trabajo temporal, elevada</a:t>
            </a:r>
          </a:p>
          <a:p>
            <a:pPr marL="346075" indent="-346075" eaLnBrk="1" hangingPunct="1">
              <a:buFontTx/>
              <a:buNone/>
            </a:pPr>
            <a:r>
              <a:rPr lang="es-MX" sz="2400" smtClean="0"/>
              <a:t>Tres tipos básicos:</a:t>
            </a:r>
          </a:p>
          <a:p>
            <a:pPr marL="346075" indent="-346075" eaLnBrk="1" hangingPunct="1">
              <a:buFont typeface="Wingdings" pitchFamily="2" charset="2"/>
              <a:buChar char="Ø"/>
            </a:pPr>
            <a:r>
              <a:rPr lang="es-MX" sz="2400" b="1" smtClean="0"/>
              <a:t>Andamios de soporte--</a:t>
            </a:r>
            <a:r>
              <a:rPr lang="es-MX" sz="2400" smtClean="0"/>
              <a:t>plataformas apoyadas por componentes rígidos, miembros de rodamiento, tales como postes, patas, marcos y puntales</a:t>
            </a:r>
          </a:p>
          <a:p>
            <a:pPr marL="346075" indent="-346075" eaLnBrk="1" hangingPunct="1">
              <a:buFont typeface="Wingdings" pitchFamily="2" charset="2"/>
              <a:buChar char="Ø"/>
            </a:pPr>
            <a:r>
              <a:rPr lang="es-MX" sz="2400" b="1" smtClean="0"/>
              <a:t>Andamios suspendidos</a:t>
            </a:r>
            <a:r>
              <a:rPr lang="es-MX" sz="2400" smtClean="0"/>
              <a:t>-- plataformas suspendidas por cables o otro tipo de apoyo no rígido</a:t>
            </a:r>
          </a:p>
          <a:p>
            <a:pPr marL="346075" indent="-346075" eaLnBrk="1" hangingPunct="1">
              <a:buFont typeface="Wingdings" pitchFamily="2" charset="2"/>
              <a:buChar char="Ø"/>
            </a:pPr>
            <a:r>
              <a:rPr lang="es-MX" sz="2400" b="1" smtClean="0"/>
              <a:t>Canastas Aéreas</a:t>
            </a:r>
            <a:r>
              <a:rPr lang="es-MX" sz="2400" smtClean="0"/>
              <a:t>– como los  “recolectores de cereza” o “boom trucks”o “scissor lifts”</a:t>
            </a:r>
          </a:p>
        </p:txBody>
      </p:sp>
      <p:pic>
        <p:nvPicPr>
          <p:cNvPr id="78853" name="Picture 7" descr="Slide1"/>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5730875" y="1524000"/>
            <a:ext cx="3236913" cy="46482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a:xfrm>
            <a:off x="1676400" y="6400800"/>
            <a:ext cx="5867400" cy="609600"/>
          </a:xfrm>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0"/>
            <a:ext cx="8229600" cy="1036638"/>
          </a:xfrm>
        </p:spPr>
        <p:txBody>
          <a:bodyPr/>
          <a:lstStyle/>
          <a:p>
            <a:pPr eaLnBrk="1" hangingPunct="1"/>
            <a:r>
              <a:rPr lang="es-MX" b="1" smtClean="0">
                <a:cs typeface="Times New Roman" pitchFamily="18" charset="0"/>
              </a:rPr>
              <a:t>Andamios</a:t>
            </a:r>
          </a:p>
        </p:txBody>
      </p:sp>
      <p:sp>
        <p:nvSpPr>
          <p:cNvPr id="66563" name="TextBox 9"/>
          <p:cNvSpPr txBox="1">
            <a:spLocks noChangeArrowheads="1"/>
          </p:cNvSpPr>
          <p:nvPr/>
        </p:nvSpPr>
        <p:spPr bwMode="auto">
          <a:xfrm>
            <a:off x="381000" y="12954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MX" sz="3200">
                <a:latin typeface="Calibri" pitchFamily="34" charset="0"/>
                <a:cs typeface="Times New Roman" pitchFamily="18" charset="0"/>
              </a:rPr>
              <a:t>Andamios de Soporte</a:t>
            </a:r>
          </a:p>
        </p:txBody>
      </p:sp>
      <p:sp>
        <p:nvSpPr>
          <p:cNvPr id="5" name="Slide Number Placeholder 4"/>
          <p:cNvSpPr>
            <a:spLocks noGrp="1"/>
          </p:cNvSpPr>
          <p:nvPr>
            <p:ph type="sldNum" sz="quarter" idx="11"/>
          </p:nvPr>
        </p:nvSpPr>
        <p:spPr/>
        <p:txBody>
          <a:bodyPr/>
          <a:lstStyle/>
          <a:p>
            <a:pPr>
              <a:defRPr/>
            </a:pPr>
            <a:fld id="{0B9225B2-B1BB-4520-8C0F-05B234F29407}" type="slidenum">
              <a:rPr lang="en-US"/>
              <a:pPr>
                <a:defRPr/>
              </a:pPr>
              <a:t>62</a:t>
            </a:fld>
            <a:endParaRPr lang="en-US"/>
          </a:p>
        </p:txBody>
      </p:sp>
      <p:pic>
        <p:nvPicPr>
          <p:cNvPr id="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l="5714" r="5714"/>
          <a:stretch>
            <a:fillRect/>
          </a:stretch>
        </p:blipFill>
        <p:spPr bwMode="auto">
          <a:xfrm>
            <a:off x="1066800" y="2057400"/>
            <a:ext cx="7086600" cy="3983038"/>
          </a:xfrm>
          <a:prstGeom prst="roundRect">
            <a:avLst>
              <a:gd name="adj" fmla="val 16667"/>
            </a:avLst>
          </a:prstGeom>
          <a:noFill/>
          <a:ln w="9525">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76200"/>
            <a:ext cx="8229600" cy="960438"/>
          </a:xfrm>
        </p:spPr>
        <p:txBody>
          <a:bodyPr/>
          <a:lstStyle/>
          <a:p>
            <a:pPr eaLnBrk="1" hangingPunct="1"/>
            <a:r>
              <a:rPr lang="es-MX" b="1" smtClean="0">
                <a:cs typeface="Times New Roman" pitchFamily="18" charset="0"/>
              </a:rPr>
              <a:t>Andamios</a:t>
            </a:r>
          </a:p>
        </p:txBody>
      </p:sp>
      <p:sp>
        <p:nvSpPr>
          <p:cNvPr id="67587" name="TextBox 9"/>
          <p:cNvSpPr txBox="1">
            <a:spLocks noChangeArrowheads="1"/>
          </p:cNvSpPr>
          <p:nvPr/>
        </p:nvSpPr>
        <p:spPr bwMode="auto">
          <a:xfrm>
            <a:off x="381000" y="1219200"/>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MX" sz="3200">
                <a:latin typeface="Calibri" pitchFamily="34" charset="0"/>
                <a:cs typeface="Times New Roman" pitchFamily="18" charset="0"/>
              </a:rPr>
              <a:t>Andamios Suspendidos </a:t>
            </a:r>
          </a:p>
        </p:txBody>
      </p:sp>
      <p:sp>
        <p:nvSpPr>
          <p:cNvPr id="5" name="Slide Number Placeholder 4"/>
          <p:cNvSpPr>
            <a:spLocks noGrp="1"/>
          </p:cNvSpPr>
          <p:nvPr>
            <p:ph type="sldNum" sz="quarter" idx="11"/>
          </p:nvPr>
        </p:nvSpPr>
        <p:spPr/>
        <p:txBody>
          <a:bodyPr/>
          <a:lstStyle/>
          <a:p>
            <a:pPr>
              <a:defRPr/>
            </a:pPr>
            <a:fld id="{26B423F9-36B8-4EF5-BCF0-FFD29B95B7D4}" type="slidenum">
              <a:rPr lang="en-US"/>
              <a:pPr>
                <a:defRPr/>
              </a:pPr>
              <a:t>63</a:t>
            </a:fld>
            <a:endParaRPr lang="en-US"/>
          </a:p>
        </p:txBody>
      </p:sp>
      <p:pic>
        <p:nvPicPr>
          <p:cNvPr id="7" name="Picture 4"/>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990600" y="1828800"/>
            <a:ext cx="7239000" cy="44196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76200"/>
            <a:ext cx="8229600" cy="960438"/>
          </a:xfrm>
        </p:spPr>
        <p:txBody>
          <a:bodyPr/>
          <a:lstStyle/>
          <a:p>
            <a:pPr eaLnBrk="1" hangingPunct="1"/>
            <a:r>
              <a:rPr lang="es-MX" b="1" smtClean="0">
                <a:cs typeface="Times New Roman" pitchFamily="18" charset="0"/>
              </a:rPr>
              <a:t>Andamios</a:t>
            </a:r>
            <a:endParaRPr lang="es-MX" smtClean="0"/>
          </a:p>
        </p:txBody>
      </p:sp>
      <p:pic>
        <p:nvPicPr>
          <p:cNvPr id="81923" name="Picture 4"/>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2362200" y="1752600"/>
            <a:ext cx="6034088" cy="452596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8612" name="TextBox 4"/>
          <p:cNvSpPr txBox="1">
            <a:spLocks noChangeArrowheads="1"/>
          </p:cNvSpPr>
          <p:nvPr/>
        </p:nvSpPr>
        <p:spPr bwMode="auto">
          <a:xfrm>
            <a:off x="304800" y="11684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MX" sz="3200">
                <a:latin typeface="Calibri" pitchFamily="34" charset="0"/>
                <a:cs typeface="Times New Roman" pitchFamily="18" charset="0"/>
              </a:rPr>
              <a:t>Andamios Suspendidos</a:t>
            </a:r>
          </a:p>
        </p:txBody>
      </p:sp>
      <p:sp>
        <p:nvSpPr>
          <p:cNvPr id="6" name="Slide Number Placeholder 5"/>
          <p:cNvSpPr>
            <a:spLocks noGrp="1"/>
          </p:cNvSpPr>
          <p:nvPr>
            <p:ph type="sldNum" sz="quarter" idx="11"/>
          </p:nvPr>
        </p:nvSpPr>
        <p:spPr/>
        <p:txBody>
          <a:bodyPr/>
          <a:lstStyle/>
          <a:p>
            <a:pPr>
              <a:defRPr/>
            </a:pPr>
            <a:fld id="{9EAEB9FD-ADD7-4F86-A02C-D46C9EFCE027}" type="slidenum">
              <a:rPr lang="en-US"/>
              <a:pPr>
                <a:defRPr/>
              </a:pPr>
              <a:t>64</a:t>
            </a:fld>
            <a:endParaRPr lang="en-US"/>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76200"/>
            <a:ext cx="8229600" cy="960438"/>
          </a:xfrm>
        </p:spPr>
        <p:txBody>
          <a:bodyPr/>
          <a:lstStyle/>
          <a:p>
            <a:pPr eaLnBrk="1" hangingPunct="1"/>
            <a:r>
              <a:rPr lang="es-MX" b="1" smtClean="0">
                <a:cs typeface="Times New Roman" pitchFamily="18" charset="0"/>
              </a:rPr>
              <a:t>Andamios</a:t>
            </a:r>
          </a:p>
        </p:txBody>
      </p:sp>
      <p:sp>
        <p:nvSpPr>
          <p:cNvPr id="82948" name="TextBox 9"/>
          <p:cNvSpPr txBox="1">
            <a:spLocks noChangeArrowheads="1"/>
          </p:cNvSpPr>
          <p:nvPr/>
        </p:nvSpPr>
        <p:spPr bwMode="auto">
          <a:xfrm>
            <a:off x="381000" y="838200"/>
            <a:ext cx="4191000" cy="1754188"/>
          </a:xfrm>
          <a:prstGeom prst="rect">
            <a:avLst/>
          </a:prstGeom>
          <a:noFill/>
          <a:ln w="9525">
            <a:noFill/>
            <a:miter lim="800000"/>
            <a:headEnd/>
            <a:tailEnd/>
          </a:ln>
        </p:spPr>
        <p:txBody>
          <a:bodyPr>
            <a:spAutoFit/>
          </a:bodyPr>
          <a:lstStyle/>
          <a:p>
            <a:pPr eaLnBrk="0" hangingPunct="0">
              <a:defRPr/>
            </a:pPr>
            <a:r>
              <a:rPr lang="es-MX" sz="3600" dirty="0">
                <a:latin typeface="+mj-lt"/>
                <a:cs typeface="Times New Roman" pitchFamily="18" charset="0"/>
              </a:rPr>
              <a:t>Canasta Aérea/elevador de tijera</a:t>
            </a:r>
          </a:p>
        </p:txBody>
      </p:sp>
      <p:sp>
        <p:nvSpPr>
          <p:cNvPr id="5" name="Slide Number Placeholder 4"/>
          <p:cNvSpPr>
            <a:spLocks noGrp="1"/>
          </p:cNvSpPr>
          <p:nvPr>
            <p:ph type="sldNum" sz="quarter" idx="11"/>
          </p:nvPr>
        </p:nvSpPr>
        <p:spPr/>
        <p:txBody>
          <a:bodyPr/>
          <a:lstStyle/>
          <a:p>
            <a:pPr>
              <a:defRPr/>
            </a:pPr>
            <a:fld id="{F4C2B1AB-F435-4048-9058-1B76D6FA8A24}" type="slidenum">
              <a:rPr lang="en-US"/>
              <a:pPr>
                <a:defRPr/>
              </a:pPr>
              <a:t>65</a:t>
            </a:fld>
            <a:endParaRPr lang="en-US"/>
          </a:p>
        </p:txBody>
      </p:sp>
      <p:pic>
        <p:nvPicPr>
          <p:cNvPr id="7" name="Picture 4" descr="Fall Prot &amp; Scissor 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5257800" cy="355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descr="Scissor Lift with Plank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95800" y="1295400"/>
            <a:ext cx="4191000" cy="3143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8"/>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pPr>
              <a:defRPr/>
            </a:pPr>
            <a:fld id="{D44B831E-FE98-4D50-A906-79413E978541}" type="slidenum">
              <a:rPr lang="en-US"/>
              <a:pPr>
                <a:defRPr/>
              </a:pPr>
              <a:t>66</a:t>
            </a:fld>
            <a:endParaRPr lang="en-US"/>
          </a:p>
        </p:txBody>
      </p:sp>
      <p:sp>
        <p:nvSpPr>
          <p:cNvPr id="70659" name="Rectangle 2"/>
          <p:cNvSpPr>
            <a:spLocks noGrp="1" noChangeArrowheads="1"/>
          </p:cNvSpPr>
          <p:nvPr>
            <p:ph type="title"/>
          </p:nvPr>
        </p:nvSpPr>
        <p:spPr>
          <a:xfrm>
            <a:off x="457200" y="152400"/>
            <a:ext cx="8229600" cy="960438"/>
          </a:xfrm>
        </p:spPr>
        <p:txBody>
          <a:bodyPr/>
          <a:lstStyle/>
          <a:p>
            <a:pPr eaLnBrk="1" hangingPunct="1"/>
            <a:r>
              <a:rPr lang="es-MX" smtClean="0"/>
              <a:t>Andamios- </a:t>
            </a:r>
            <a:r>
              <a:rPr lang="es-MX" b="1" smtClean="0"/>
              <a:t>Peligros de Caídas</a:t>
            </a:r>
          </a:p>
        </p:txBody>
      </p:sp>
      <p:sp>
        <p:nvSpPr>
          <p:cNvPr id="70660" name="Rectangle 3"/>
          <p:cNvSpPr>
            <a:spLocks noGrp="1" noChangeArrowheads="1"/>
          </p:cNvSpPr>
          <p:nvPr>
            <p:ph type="body" idx="1"/>
          </p:nvPr>
        </p:nvSpPr>
        <p:spPr>
          <a:xfrm>
            <a:off x="533400" y="2133600"/>
            <a:ext cx="4267200" cy="3962400"/>
          </a:xfrm>
        </p:spPr>
        <p:txBody>
          <a:bodyPr/>
          <a:lstStyle/>
          <a:p>
            <a:pPr eaLnBrk="1" hangingPunct="1">
              <a:lnSpc>
                <a:spcPct val="90000"/>
              </a:lnSpc>
              <a:spcBef>
                <a:spcPct val="40000"/>
              </a:spcBef>
              <a:buClr>
                <a:srgbClr val="F2FE04"/>
              </a:buClr>
              <a:buSzPct val="115000"/>
            </a:pPr>
            <a:r>
              <a:rPr lang="es-ES" sz="3000" b="1" smtClean="0"/>
              <a:t>Subiendo o bajando del andamio</a:t>
            </a:r>
            <a:endParaRPr lang="en-US" sz="3000" b="1" smtClean="0"/>
          </a:p>
          <a:p>
            <a:pPr eaLnBrk="1" hangingPunct="1">
              <a:lnSpc>
                <a:spcPct val="90000"/>
              </a:lnSpc>
              <a:spcBef>
                <a:spcPct val="40000"/>
              </a:spcBef>
              <a:buClr>
                <a:srgbClr val="F2FE04"/>
              </a:buClr>
              <a:buSzPct val="115000"/>
            </a:pPr>
            <a:r>
              <a:rPr lang="es-ES" sz="3000" b="1" smtClean="0"/>
              <a:t>Trabajando en plataformas de andamios desprotegidos</a:t>
            </a:r>
            <a:endParaRPr lang="en-US" sz="3000" b="1" smtClean="0"/>
          </a:p>
          <a:p>
            <a:pPr eaLnBrk="1" hangingPunct="1">
              <a:lnSpc>
                <a:spcPct val="90000"/>
              </a:lnSpc>
              <a:spcBef>
                <a:spcPct val="40000"/>
              </a:spcBef>
              <a:buClr>
                <a:srgbClr val="F2FE04"/>
              </a:buClr>
              <a:buSzPct val="115000"/>
            </a:pPr>
            <a:r>
              <a:rPr lang="es-ES" sz="3000" b="1" smtClean="0"/>
              <a:t>Cuando fallan las plataformas o planchas de soporte</a:t>
            </a:r>
            <a:endParaRPr lang="en-US" sz="3000" b="1" smtClean="0"/>
          </a:p>
        </p:txBody>
      </p:sp>
      <p:sp>
        <p:nvSpPr>
          <p:cNvPr id="70661" name="Text Box 4"/>
          <p:cNvSpPr txBox="1">
            <a:spLocks noChangeArrowheads="1"/>
          </p:cNvSpPr>
          <p:nvPr/>
        </p:nvSpPr>
        <p:spPr bwMode="auto">
          <a:xfrm>
            <a:off x="457200" y="1371600"/>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MX" sz="3200" b="1">
                <a:latin typeface="Calibri" pitchFamily="34" charset="0"/>
              </a:rPr>
              <a:t>Caídas pueden pasar</a:t>
            </a:r>
            <a:r>
              <a:rPr lang="en-US" sz="3200" b="1">
                <a:latin typeface="Calibri" pitchFamily="34" charset="0"/>
              </a:rPr>
              <a:t>:</a:t>
            </a:r>
          </a:p>
        </p:txBody>
      </p:sp>
      <p:pic>
        <p:nvPicPr>
          <p:cNvPr id="83974" name="Picture 12" descr="Scaff5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5400" y="1676400"/>
            <a:ext cx="3790950" cy="441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1036638"/>
          </a:xfrm>
        </p:spPr>
        <p:txBody>
          <a:bodyPr/>
          <a:lstStyle/>
          <a:p>
            <a:pPr eaLnBrk="1" hangingPunct="1"/>
            <a:r>
              <a:rPr lang="es-MX" smtClean="0">
                <a:cs typeface="Times New Roman" pitchFamily="18" charset="0"/>
              </a:rPr>
              <a:t>Andamios- </a:t>
            </a:r>
            <a:r>
              <a:rPr lang="es-MX" b="1" smtClean="0">
                <a:cs typeface="Times New Roman" pitchFamily="18" charset="0"/>
              </a:rPr>
              <a:t>Evitando Caídas</a:t>
            </a:r>
          </a:p>
        </p:txBody>
      </p:sp>
      <p:sp>
        <p:nvSpPr>
          <p:cNvPr id="71683" name="Content Placeholder 2"/>
          <p:cNvSpPr>
            <a:spLocks noGrp="1"/>
          </p:cNvSpPr>
          <p:nvPr>
            <p:ph idx="1"/>
          </p:nvPr>
        </p:nvSpPr>
        <p:spPr>
          <a:xfrm>
            <a:off x="4572000" y="1295400"/>
            <a:ext cx="4343400" cy="5181600"/>
          </a:xfrm>
        </p:spPr>
        <p:txBody>
          <a:bodyPr/>
          <a:lstStyle/>
          <a:p>
            <a:pPr algn="ctr" eaLnBrk="1" hangingPunct="1"/>
            <a:r>
              <a:rPr lang="es-MX" sz="2800" b="1" smtClean="0">
                <a:cs typeface="Times New Roman" pitchFamily="18" charset="0"/>
              </a:rPr>
              <a:t>Seguir las recomendaciones del manufacturero</a:t>
            </a:r>
          </a:p>
          <a:p>
            <a:pPr algn="ctr" eaLnBrk="1" hangingPunct="1"/>
            <a:r>
              <a:rPr lang="es-MX" sz="2800" b="1" smtClean="0">
                <a:cs typeface="Times New Roman" pitchFamily="18" charset="0"/>
              </a:rPr>
              <a:t>Instalar sistemas de barandas a lo largo de todos los lados abiertos y extremos de plataformas</a:t>
            </a:r>
          </a:p>
          <a:p>
            <a:pPr algn="ctr" eaLnBrk="1" hangingPunct="1"/>
            <a:r>
              <a:rPr lang="es-MX" sz="2800" b="1" smtClean="0">
                <a:cs typeface="Times New Roman" pitchFamily="18" charset="0"/>
              </a:rPr>
              <a:t>Sistema personal contra caídas debe utilizarse en andamios superiores a 10 pies</a:t>
            </a:r>
          </a:p>
        </p:txBody>
      </p:sp>
      <p:sp>
        <p:nvSpPr>
          <p:cNvPr id="6" name="Slide Number Placeholder 5"/>
          <p:cNvSpPr>
            <a:spLocks noGrp="1"/>
          </p:cNvSpPr>
          <p:nvPr>
            <p:ph type="sldNum" sz="quarter" idx="11"/>
          </p:nvPr>
        </p:nvSpPr>
        <p:spPr/>
        <p:txBody>
          <a:bodyPr/>
          <a:lstStyle/>
          <a:p>
            <a:pPr>
              <a:defRPr/>
            </a:pPr>
            <a:fld id="{BB7732E4-16F4-4211-9634-D5C69F34740B}" type="slidenum">
              <a:rPr lang="en-US"/>
              <a:pPr>
                <a:defRPr/>
              </a:pPr>
              <a:t>67</a:t>
            </a:fld>
            <a:endParaRPr lang="en-US" dirty="0"/>
          </a:p>
        </p:txBody>
      </p:sp>
      <p:pic>
        <p:nvPicPr>
          <p:cNvPr id="7" name="Picture 2" descr="C:\Users\Atilio JR\Desktop\Susan Harwood Fall Protection\Trammel Crow site visit\DSC07032.JPG"/>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304800" y="1295400"/>
            <a:ext cx="4165600" cy="480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4267200" cy="4953000"/>
          </a:xfrm>
        </p:spPr>
        <p:txBody>
          <a:bodyPr rtlCol="0">
            <a:normAutofit fontScale="92500"/>
          </a:bodyPr>
          <a:lstStyle/>
          <a:p>
            <a:pPr lvl="1" eaLnBrk="1" fontAlgn="auto" hangingPunct="1">
              <a:spcAft>
                <a:spcPts val="0"/>
              </a:spcAft>
              <a:defRPr/>
            </a:pPr>
            <a:r>
              <a:rPr lang="es-ES" sz="3000" b="1" dirty="0" smtClean="0">
                <a:latin typeface="+mj-lt"/>
                <a:cs typeface="Times New Roman" pitchFamily="18" charset="0"/>
              </a:rPr>
              <a:t>Altura no puede ser más de 4 veces el ancho de la base a menos que se utilizan amarres, lazos o anclaje. </a:t>
            </a:r>
          </a:p>
          <a:p>
            <a:pPr lvl="1" eaLnBrk="1" fontAlgn="auto" hangingPunct="1">
              <a:spcAft>
                <a:spcPts val="0"/>
              </a:spcAft>
              <a:defRPr/>
            </a:pPr>
            <a:r>
              <a:rPr lang="es-ES" sz="3000" b="1" dirty="0" smtClean="0">
                <a:latin typeface="+mj-lt"/>
                <a:cs typeface="Times New Roman" pitchFamily="18" charset="0"/>
              </a:rPr>
              <a:t>No trabaje en plataformas cubiertas de nieve o hielo ni durante tormentas o fuertes vientos.</a:t>
            </a:r>
            <a:endParaRPr lang="es-ES" sz="1800" dirty="0" smtClean="0">
              <a:latin typeface="+mj-lt"/>
            </a:endParaRPr>
          </a:p>
        </p:txBody>
      </p:sp>
      <p:pic>
        <p:nvPicPr>
          <p:cNvPr id="860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1219200"/>
            <a:ext cx="4149725" cy="480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lide Number Placeholder 5"/>
          <p:cNvSpPr>
            <a:spLocks noGrp="1"/>
          </p:cNvSpPr>
          <p:nvPr>
            <p:ph type="sldNum" sz="quarter" idx="11"/>
          </p:nvPr>
        </p:nvSpPr>
        <p:spPr/>
        <p:txBody>
          <a:bodyPr/>
          <a:lstStyle/>
          <a:p>
            <a:pPr>
              <a:defRPr/>
            </a:pPr>
            <a:fld id="{18505778-6EEF-4523-B919-88F900C323FE}" type="slidenum">
              <a:rPr lang="en-US">
                <a:latin typeface="+mj-lt"/>
              </a:rPr>
              <a:pPr>
                <a:defRPr/>
              </a:pPr>
              <a:t>68</a:t>
            </a:fld>
            <a:endParaRPr lang="en-US">
              <a:latin typeface="+mj-lt"/>
            </a:endParaRPr>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72710" name="Title 1"/>
          <p:cNvSpPr>
            <a:spLocks noGrp="1"/>
          </p:cNvSpPr>
          <p:nvPr>
            <p:ph type="title"/>
          </p:nvPr>
        </p:nvSpPr>
        <p:spPr>
          <a:xfrm>
            <a:off x="457200" y="-152400"/>
            <a:ext cx="8229600" cy="1036638"/>
          </a:xfrm>
        </p:spPr>
        <p:txBody>
          <a:bodyPr/>
          <a:lstStyle/>
          <a:p>
            <a:pPr eaLnBrk="1" hangingPunct="1"/>
            <a:r>
              <a:rPr lang="es-MX" smtClean="0">
                <a:cs typeface="Times New Roman" pitchFamily="18" charset="0"/>
              </a:rPr>
              <a:t>Andamios- </a:t>
            </a:r>
            <a:r>
              <a:rPr lang="es-MX" b="1" smtClean="0">
                <a:cs typeface="Times New Roman" pitchFamily="18" charset="0"/>
              </a:rPr>
              <a:t>Evitando Caídas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constantino\Desktop\Client Photos\JR Ramon\IMAG027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752600"/>
            <a:ext cx="5257800" cy="3505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Slide Number Placeholder 4"/>
          <p:cNvSpPr>
            <a:spLocks noGrp="1"/>
          </p:cNvSpPr>
          <p:nvPr>
            <p:ph type="sldNum" sz="quarter" idx="11"/>
          </p:nvPr>
        </p:nvSpPr>
        <p:spPr/>
        <p:txBody>
          <a:bodyPr/>
          <a:lstStyle/>
          <a:p>
            <a:pPr>
              <a:defRPr/>
            </a:pPr>
            <a:fld id="{DCB40FD0-5012-434C-A173-89840F16D2D0}" type="slidenum">
              <a:rPr lang="en-US"/>
              <a:pPr>
                <a:defRPr/>
              </a:pPr>
              <a:t>69</a:t>
            </a:fld>
            <a:endParaRPr lang="en-US"/>
          </a:p>
        </p:txBody>
      </p:sp>
      <p:pic>
        <p:nvPicPr>
          <p:cNvPr id="87045" name="Picture 3" descr="base frame good"/>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752600"/>
            <a:ext cx="3200400" cy="4267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73734" name="Title 1"/>
          <p:cNvSpPr>
            <a:spLocks noGrp="1"/>
          </p:cNvSpPr>
          <p:nvPr>
            <p:ph type="title"/>
          </p:nvPr>
        </p:nvSpPr>
        <p:spPr>
          <a:xfrm>
            <a:off x="457200" y="30163"/>
            <a:ext cx="8229600" cy="1036637"/>
          </a:xfrm>
        </p:spPr>
        <p:txBody>
          <a:bodyPr/>
          <a:lstStyle/>
          <a:p>
            <a:pPr eaLnBrk="1" hangingPunct="1"/>
            <a:r>
              <a:rPr lang="es-MX" smtClean="0">
                <a:cs typeface="Times New Roman" pitchFamily="18" charset="0"/>
              </a:rPr>
              <a:t>Andamios- </a:t>
            </a:r>
            <a:r>
              <a:rPr lang="es-MX" b="1" smtClean="0">
                <a:cs typeface="Times New Roman" pitchFamily="18" charset="0"/>
              </a:rPr>
              <a:t>Evitando Caídas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6038"/>
            <a:ext cx="8229600" cy="884238"/>
          </a:xfrm>
        </p:spPr>
        <p:txBody>
          <a:bodyPr/>
          <a:lstStyle/>
          <a:p>
            <a:pPr eaLnBrk="1" hangingPunct="1"/>
            <a:r>
              <a:rPr lang="es-MX" smtClean="0"/>
              <a:t>Contenido de Entrenamiento</a:t>
            </a:r>
          </a:p>
        </p:txBody>
      </p:sp>
      <p:sp>
        <p:nvSpPr>
          <p:cNvPr id="3" name="Content Placeholder 2"/>
          <p:cNvSpPr>
            <a:spLocks noGrp="1"/>
          </p:cNvSpPr>
          <p:nvPr>
            <p:ph idx="1"/>
          </p:nvPr>
        </p:nvSpPr>
        <p:spPr>
          <a:xfrm>
            <a:off x="457200" y="1295400"/>
            <a:ext cx="8229600" cy="5029200"/>
          </a:xfrm>
        </p:spPr>
        <p:txBody>
          <a:bodyPr/>
          <a:lstStyle/>
          <a:p>
            <a:pPr marL="514350" indent="-514350" eaLnBrk="1" hangingPunct="1">
              <a:buFont typeface="+mj-lt"/>
              <a:buAutoNum type="arabicPeriod"/>
              <a:defRPr/>
            </a:pPr>
            <a:r>
              <a:rPr lang="es-MX" sz="2800" b="1" dirty="0" smtClean="0"/>
              <a:t>Derechos y Responsabilidades</a:t>
            </a:r>
          </a:p>
          <a:p>
            <a:pPr marL="514350" indent="-514350" eaLnBrk="1" hangingPunct="1">
              <a:buFont typeface="+mj-lt"/>
              <a:buAutoNum type="arabicPeriod"/>
              <a:defRPr/>
            </a:pPr>
            <a:r>
              <a:rPr lang="es-MX" sz="2800" b="1" dirty="0" smtClean="0"/>
              <a:t>Reglas de Implementación para los Estándares de Protección contra Caídas</a:t>
            </a:r>
          </a:p>
          <a:p>
            <a:pPr marL="514350" indent="-514350" eaLnBrk="1" hangingPunct="1">
              <a:buFont typeface="+mj-lt"/>
              <a:buAutoNum type="arabicPeriod"/>
              <a:defRPr/>
            </a:pPr>
            <a:r>
              <a:rPr lang="es-MX" sz="2800" b="1" dirty="0" smtClean="0"/>
              <a:t>Tipos de Protección contra Caídas</a:t>
            </a:r>
          </a:p>
          <a:p>
            <a:pPr marL="514350" indent="-514350" eaLnBrk="1" hangingPunct="1">
              <a:buFont typeface="+mj-lt"/>
              <a:buAutoNum type="arabicPeriod"/>
              <a:defRPr/>
            </a:pPr>
            <a:r>
              <a:rPr lang="es-MX" sz="2800" b="1" dirty="0" smtClean="0"/>
              <a:t>Reconocer y Prevenir Caídas desde Andamios, Escaleras y Techos</a:t>
            </a:r>
          </a:p>
          <a:p>
            <a:pPr marL="514350" indent="-514350" eaLnBrk="1" hangingPunct="1">
              <a:buFont typeface="+mj-lt"/>
              <a:buAutoNum type="arabicPeriod"/>
              <a:defRPr/>
            </a:pPr>
            <a:r>
              <a:rPr lang="es-MX" sz="2800" b="1" dirty="0" smtClean="0"/>
              <a:t>Protección contra Caídas en la Construcción Residencial</a:t>
            </a:r>
          </a:p>
          <a:p>
            <a:pPr marL="514350" indent="-514350" eaLnBrk="1" hangingPunct="1">
              <a:buFont typeface="+mj-lt"/>
              <a:buAutoNum type="arabicPeriod"/>
              <a:defRPr/>
            </a:pPr>
            <a:r>
              <a:rPr lang="es-MX" sz="2800" b="1" dirty="0" smtClean="0"/>
              <a:t>Prevenir Caídas al manejar armaduras de techo.</a:t>
            </a:r>
          </a:p>
          <a:p>
            <a:pPr marL="514350" indent="-514350" eaLnBrk="1" hangingPunct="1">
              <a:buFont typeface="+mj-lt"/>
              <a:buAutoNum type="arabicPeriod"/>
              <a:defRPr/>
            </a:pPr>
            <a:r>
              <a:rPr lang="es-MX" sz="2800" b="1" dirty="0" smtClean="0"/>
              <a:t>Desarrollo de la Protección contra Caídas</a:t>
            </a:r>
          </a:p>
          <a:p>
            <a:pPr eaLnBrk="1" hangingPunct="1">
              <a:defRPr/>
            </a:pPr>
            <a:endParaRPr lang="en-US" dirty="0" smtClean="0"/>
          </a:p>
          <a:p>
            <a:pPr eaLnBrk="1" hangingPunct="1">
              <a:defRPr/>
            </a:pPr>
            <a:endParaRPr lang="en-US" dirty="0"/>
          </a:p>
        </p:txBody>
      </p:sp>
      <p:sp>
        <p:nvSpPr>
          <p:cNvPr id="4" name="Slide Number Placeholder 3"/>
          <p:cNvSpPr>
            <a:spLocks noGrp="1"/>
          </p:cNvSpPr>
          <p:nvPr>
            <p:ph type="sldNum" sz="quarter" idx="11"/>
          </p:nvPr>
        </p:nvSpPr>
        <p:spPr/>
        <p:txBody>
          <a:bodyPr/>
          <a:lstStyle/>
          <a:p>
            <a:pPr>
              <a:defRPr/>
            </a:pPr>
            <a:fld id="{A405DD3C-3006-40AE-805F-0ABA9D4AF96A}" type="slidenum">
              <a:rPr lang="en-US"/>
              <a:pPr>
                <a:defRPr/>
              </a:pPr>
              <a:t>7</a:t>
            </a:fld>
            <a:endParaRPr lang="en-US" dirty="0"/>
          </a:p>
        </p:txBody>
      </p:sp>
      <p:sp>
        <p:nvSpPr>
          <p:cNvPr id="5" name="Footer Placeholder 4"/>
          <p:cNvSpPr>
            <a:spLocks noGrp="1"/>
          </p:cNvSpPr>
          <p:nvPr>
            <p:ph type="ftr" sz="quarter" idx="10"/>
          </p:nvPr>
        </p:nvSpPr>
        <p:spPr/>
        <p:txBody>
          <a:bodyPr/>
          <a:lstStyle/>
          <a:p>
            <a:pPr>
              <a:defRPr/>
            </a:pPr>
            <a:r>
              <a:rPr lang="en-US" dirty="0" smtClean="0"/>
              <a:t>Hispanic Contractors Association de San Antonio Fall Protection in the Construction Industry</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152400" y="1066800"/>
            <a:ext cx="5486400" cy="5181600"/>
          </a:xfrm>
        </p:spPr>
        <p:txBody>
          <a:bodyPr/>
          <a:lstStyle/>
          <a:p>
            <a:pPr lvl="1" eaLnBrk="1" hangingPunct="1"/>
            <a:r>
              <a:rPr lang="es-ES" sz="3000" b="1" smtClean="0">
                <a:cs typeface="Times New Roman" pitchFamily="18" charset="0"/>
              </a:rPr>
              <a:t>Planchas deben ser por lo menos 18 pulgadas de ancho.</a:t>
            </a:r>
          </a:p>
          <a:p>
            <a:pPr lvl="1" eaLnBrk="1" hangingPunct="1"/>
            <a:r>
              <a:rPr lang="es-ES" sz="3000" b="1" smtClean="0">
                <a:cs typeface="Times New Roman" pitchFamily="18" charset="0"/>
              </a:rPr>
              <a:t>Cada extremo del tablón que une con otro debe descansar sobre una superficie de apoyo independiente</a:t>
            </a:r>
          </a:p>
          <a:p>
            <a:pPr lvl="1" eaLnBrk="1" hangingPunct="1"/>
            <a:r>
              <a:rPr lang="es-ES" sz="3000" b="1" smtClean="0">
                <a:cs typeface="Times New Roman" pitchFamily="18" charset="0"/>
              </a:rPr>
              <a:t>Planchas deben ser en madera de grado de andamio</a:t>
            </a:r>
            <a:endParaRPr lang="en-US" sz="3000" smtClean="0"/>
          </a:p>
        </p:txBody>
      </p:sp>
      <p:pic>
        <p:nvPicPr>
          <p:cNvPr id="88067" name="Picture 2" descr="C:\Users\Atilio JR\Desktop\Susan Harwood Fall Protection\Trammel Crow site visit\DSC07008.JPG"/>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5410200" y="1066800"/>
            <a:ext cx="3057525" cy="543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1"/>
          </p:nvPr>
        </p:nvSpPr>
        <p:spPr/>
        <p:txBody>
          <a:bodyPr/>
          <a:lstStyle/>
          <a:p>
            <a:pPr>
              <a:defRPr/>
            </a:pPr>
            <a:fld id="{81194244-07B9-4878-AB7A-A8F9F06D54B7}" type="slidenum">
              <a:rPr lang="en-US"/>
              <a:pPr>
                <a:defRPr/>
              </a:pPr>
              <a:t>70</a:t>
            </a:fld>
            <a:endParaRPr lang="en-US"/>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74758" name="Title 1"/>
          <p:cNvSpPr>
            <a:spLocks noGrp="1"/>
          </p:cNvSpPr>
          <p:nvPr>
            <p:ph type="title"/>
          </p:nvPr>
        </p:nvSpPr>
        <p:spPr>
          <a:xfrm>
            <a:off x="457200" y="-152400"/>
            <a:ext cx="8229600" cy="1036638"/>
          </a:xfrm>
        </p:spPr>
        <p:txBody>
          <a:bodyPr/>
          <a:lstStyle/>
          <a:p>
            <a:pPr eaLnBrk="1" hangingPunct="1"/>
            <a:r>
              <a:rPr lang="es-MX" smtClean="0">
                <a:cs typeface="Times New Roman" pitchFamily="18" charset="0"/>
              </a:rPr>
              <a:t>Andamios- </a:t>
            </a:r>
            <a:r>
              <a:rPr lang="es-MX" b="1" smtClean="0">
                <a:cs typeface="Times New Roman" pitchFamily="18" charset="0"/>
              </a:rPr>
              <a:t>Evitando Caídas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C9B1B395-BCBF-4BFB-8A21-8D599C6A37A5}" type="slidenum">
              <a:rPr lang="en-US"/>
              <a:pPr>
                <a:defRPr/>
              </a:pPr>
              <a:t>71</a:t>
            </a:fld>
            <a:endParaRPr lang="en-US"/>
          </a:p>
        </p:txBody>
      </p:sp>
      <p:pic>
        <p:nvPicPr>
          <p:cNvPr id="7" name="Picture 2"/>
          <p:cNvPicPr>
            <a:picLocks noChangeAspect="1" noChangeArrowheads="1"/>
          </p:cNvPicPr>
          <p:nvPr/>
        </p:nvPicPr>
        <p:blipFill>
          <a:blip r:embed="rId3" cstate="print">
            <a:lum bright="20000" contrast="10000"/>
            <a:extLst>
              <a:ext uri="{28A0092B-C50C-407E-A947-70E740481C1C}">
                <a14:useLocalDpi xmlns:a14="http://schemas.microsoft.com/office/drawing/2010/main" val="0"/>
              </a:ext>
            </a:extLst>
          </a:blip>
          <a:srcRect/>
          <a:stretch>
            <a:fillRect/>
          </a:stretch>
        </p:blipFill>
        <p:spPr bwMode="auto">
          <a:xfrm>
            <a:off x="533400" y="1295400"/>
            <a:ext cx="2995613" cy="464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http://hostedmedia.reimanpub.com/TFH/Step-By-Step/FH02OCT_SCAFFP_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981200"/>
            <a:ext cx="4286250" cy="3381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5781" name="TextBox 9"/>
          <p:cNvSpPr txBox="1">
            <a:spLocks noChangeArrowheads="1"/>
          </p:cNvSpPr>
          <p:nvPr/>
        </p:nvSpPr>
        <p:spPr bwMode="auto">
          <a:xfrm>
            <a:off x="4495800" y="5410200"/>
            <a:ext cx="3581400" cy="523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sz="2800" b="1">
                <a:solidFill>
                  <a:schemeClr val="bg1"/>
                </a:solidFill>
                <a:latin typeface="Calibri" pitchFamily="34" charset="0"/>
              </a:rPr>
              <a:t>Guardafango Nivelado</a:t>
            </a:r>
          </a:p>
        </p:txBody>
      </p:sp>
      <p:sp>
        <p:nvSpPr>
          <p:cNvPr id="9" name="Footer Placeholder 8"/>
          <p:cNvSpPr>
            <a:spLocks noGrp="1"/>
          </p:cNvSpPr>
          <p:nvPr>
            <p:ph type="ftr" sz="quarter" idx="10"/>
          </p:nvPr>
        </p:nvSpPr>
        <p:spPr/>
        <p:txBody>
          <a:bodyPr/>
          <a:lstStyle/>
          <a:p>
            <a:pPr>
              <a:defRPr/>
            </a:pPr>
            <a:r>
              <a:rPr lang="en-US" dirty="0"/>
              <a:t>Hispanic Contractors Association de San Antonio Fall Protection in the Construction Industry</a:t>
            </a:r>
          </a:p>
        </p:txBody>
      </p:sp>
      <p:sp>
        <p:nvSpPr>
          <p:cNvPr id="75783" name="Title 1"/>
          <p:cNvSpPr>
            <a:spLocks noGrp="1"/>
          </p:cNvSpPr>
          <p:nvPr>
            <p:ph type="title"/>
          </p:nvPr>
        </p:nvSpPr>
        <p:spPr>
          <a:xfrm>
            <a:off x="457200" y="-46038"/>
            <a:ext cx="8229600" cy="1036638"/>
          </a:xfrm>
        </p:spPr>
        <p:txBody>
          <a:bodyPr/>
          <a:lstStyle/>
          <a:p>
            <a:pPr eaLnBrk="1" hangingPunct="1"/>
            <a:r>
              <a:rPr lang="es-MX" smtClean="0">
                <a:cs typeface="Times New Roman" pitchFamily="18" charset="0"/>
              </a:rPr>
              <a:t>Andamios- </a:t>
            </a:r>
            <a:r>
              <a:rPr lang="es-MX" b="1" smtClean="0">
                <a:cs typeface="Times New Roman" pitchFamily="18" charset="0"/>
              </a:rPr>
              <a:t>Evitando Caídas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1"/>
          </p:nvPr>
        </p:nvSpPr>
        <p:spPr/>
        <p:txBody>
          <a:bodyPr/>
          <a:lstStyle/>
          <a:p>
            <a:pPr>
              <a:defRPr/>
            </a:pPr>
            <a:fld id="{E7D7C701-817B-48B9-99B0-2068D48A392D}" type="slidenum">
              <a:rPr lang="en-US"/>
              <a:pPr>
                <a:defRPr/>
              </a:pPr>
              <a:t>72</a:t>
            </a:fld>
            <a:endParaRPr lang="en-US"/>
          </a:p>
        </p:txBody>
      </p:sp>
      <p:sp>
        <p:nvSpPr>
          <p:cNvPr id="76803" name="Rectangle 2"/>
          <p:cNvSpPr>
            <a:spLocks noGrp="1" noChangeArrowheads="1"/>
          </p:cNvSpPr>
          <p:nvPr>
            <p:ph type="title"/>
          </p:nvPr>
        </p:nvSpPr>
        <p:spPr>
          <a:xfrm>
            <a:off x="0" y="228600"/>
            <a:ext cx="9144000" cy="990600"/>
          </a:xfrm>
        </p:spPr>
        <p:txBody>
          <a:bodyPr/>
          <a:lstStyle/>
          <a:p>
            <a:pPr eaLnBrk="1" hangingPunct="1"/>
            <a:r>
              <a:rPr lang="es-MX" smtClean="0"/>
              <a:t>Andamios- </a:t>
            </a:r>
            <a:r>
              <a:rPr lang="es-MX" b="1" smtClean="0"/>
              <a:t>Protegiendo al Trabajador</a:t>
            </a:r>
          </a:p>
        </p:txBody>
      </p:sp>
      <p:sp>
        <p:nvSpPr>
          <p:cNvPr id="49155" name="Rectangle 3"/>
          <p:cNvSpPr>
            <a:spLocks noGrp="1" noChangeArrowheads="1"/>
          </p:cNvSpPr>
          <p:nvPr>
            <p:ph type="body" idx="1"/>
          </p:nvPr>
        </p:nvSpPr>
        <p:spPr>
          <a:xfrm>
            <a:off x="762000" y="4114800"/>
            <a:ext cx="4114800" cy="2057400"/>
          </a:xfrm>
        </p:spPr>
        <p:txBody>
          <a:bodyPr rtlCol="0">
            <a:normAutofit fontScale="92500" lnSpcReduction="10000"/>
          </a:bodyPr>
          <a:lstStyle/>
          <a:p>
            <a:pPr eaLnBrk="1" fontAlgn="auto" hangingPunct="1">
              <a:lnSpc>
                <a:spcPct val="90000"/>
              </a:lnSpc>
              <a:spcBef>
                <a:spcPct val="40000"/>
              </a:spcBef>
              <a:spcAft>
                <a:spcPts val="0"/>
              </a:spcAft>
              <a:buClr>
                <a:srgbClr val="F2FE04"/>
              </a:buClr>
              <a:defRPr/>
            </a:pPr>
            <a:r>
              <a:rPr lang="en-US" dirty="0" smtClean="0"/>
              <a:t> </a:t>
            </a:r>
            <a:r>
              <a:rPr lang="es-MX" sz="3600" b="1" dirty="0" smtClean="0"/>
              <a:t>Barandales, y/o</a:t>
            </a:r>
          </a:p>
          <a:p>
            <a:pPr eaLnBrk="1" fontAlgn="auto" hangingPunct="1">
              <a:lnSpc>
                <a:spcPct val="90000"/>
              </a:lnSpc>
              <a:spcBef>
                <a:spcPct val="40000"/>
              </a:spcBef>
              <a:spcAft>
                <a:spcPts val="0"/>
              </a:spcAft>
              <a:buClr>
                <a:srgbClr val="F2FE04"/>
              </a:buClr>
              <a:defRPr/>
            </a:pPr>
            <a:r>
              <a:rPr lang="es-MX" sz="3600" b="1" dirty="0" smtClean="0"/>
              <a:t>Sistemas Personales de Detención de Caída (SPDC) </a:t>
            </a:r>
          </a:p>
        </p:txBody>
      </p:sp>
      <p:sp>
        <p:nvSpPr>
          <p:cNvPr id="76805" name="Text Box 4"/>
          <p:cNvSpPr txBox="1">
            <a:spLocks noChangeArrowheads="1"/>
          </p:cNvSpPr>
          <p:nvPr/>
        </p:nvSpPr>
        <p:spPr bwMode="auto">
          <a:xfrm>
            <a:off x="533400" y="1600200"/>
            <a:ext cx="419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90000"/>
              </a:lnSpc>
              <a:spcBef>
                <a:spcPct val="50000"/>
              </a:spcBef>
            </a:pPr>
            <a:r>
              <a:rPr lang="es-ES" sz="3200" b="1">
                <a:latin typeface="Calibri" pitchFamily="34" charset="0"/>
              </a:rPr>
              <a:t>Si un trabajador en un andamio puede caer más de 10 pies, entonces protégelos usando</a:t>
            </a:r>
            <a:r>
              <a:rPr lang="en-US" sz="3200" b="1">
                <a:latin typeface="Calibri" pitchFamily="34" charset="0"/>
              </a:rPr>
              <a:t>:</a:t>
            </a:r>
          </a:p>
        </p:txBody>
      </p:sp>
      <p:sp>
        <p:nvSpPr>
          <p:cNvPr id="76806" name="Text Box 7"/>
          <p:cNvSpPr txBox="1">
            <a:spLocks noChangeArrowheads="1"/>
          </p:cNvSpPr>
          <p:nvPr/>
        </p:nvSpPr>
        <p:spPr bwMode="auto">
          <a:xfrm>
            <a:off x="381000" y="58674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1600" b="1">
              <a:solidFill>
                <a:srgbClr val="F2FE04"/>
              </a:solidFill>
              <a:latin typeface="Calibri" pitchFamily="34" charset="0"/>
            </a:endParaRPr>
          </a:p>
        </p:txBody>
      </p:sp>
      <p:pic>
        <p:nvPicPr>
          <p:cNvPr id="8" name="Picture 8" descr="Slide46"/>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5029200" y="1600200"/>
            <a:ext cx="3910013" cy="441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Footer Placeholder 9"/>
          <p:cNvSpPr>
            <a:spLocks noGrp="1"/>
          </p:cNvSpPr>
          <p:nvPr>
            <p:ph type="ftr" sz="quarter" idx="10"/>
          </p:nvPr>
        </p:nvSpPr>
        <p:spPr/>
        <p:txBody>
          <a:bodyPr/>
          <a:lstStyle/>
          <a:p>
            <a:pPr>
              <a:defRPr/>
            </a:pPr>
            <a:r>
              <a:rPr lang="en-US"/>
              <a:t>Hispanic Contractors Association de San Antonio Fall Protection in the Construction Industry</a:t>
            </a:r>
          </a:p>
        </p:txBody>
      </p:sp>
      <p:pic>
        <p:nvPicPr>
          <p:cNvPr id="76809" name="Picture 9" descr="C:\Users\constantino\AppData\Local\Microsoft\Windows\Temporary Internet Files\Low\Content.IE5\6PU5PFIP\MC900434799[1].PN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1"/>
          </p:nvPr>
        </p:nvSpPr>
        <p:spPr/>
        <p:txBody>
          <a:bodyPr/>
          <a:lstStyle/>
          <a:p>
            <a:pPr>
              <a:defRPr/>
            </a:pPr>
            <a:fld id="{8D5B108C-6C79-4C87-A66F-DD5BFFC54F79}" type="slidenum">
              <a:rPr lang="en-US"/>
              <a:pPr>
                <a:defRPr/>
              </a:pPr>
              <a:t>73</a:t>
            </a:fld>
            <a:endParaRPr lang="en-US"/>
          </a:p>
        </p:txBody>
      </p:sp>
      <p:sp>
        <p:nvSpPr>
          <p:cNvPr id="77827" name="Rectangle 2"/>
          <p:cNvSpPr>
            <a:spLocks noChangeArrowheads="1"/>
          </p:cNvSpPr>
          <p:nvPr/>
        </p:nvSpPr>
        <p:spPr bwMode="auto">
          <a:xfrm>
            <a:off x="304800" y="1828800"/>
            <a:ext cx="480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85000"/>
              </a:lnSpc>
              <a:spcBef>
                <a:spcPct val="55000"/>
              </a:spcBef>
              <a:buClr>
                <a:srgbClr val="F7FE62"/>
              </a:buClr>
            </a:pPr>
            <a:r>
              <a:rPr lang="es-MX" sz="3200" b="1">
                <a:latin typeface="Calibri" pitchFamily="34" charset="0"/>
              </a:rPr>
              <a:t>Instalar a lo largo de lados abiertos y extremos</a:t>
            </a:r>
          </a:p>
          <a:p>
            <a:pPr>
              <a:lnSpc>
                <a:spcPct val="85000"/>
              </a:lnSpc>
              <a:spcBef>
                <a:spcPct val="55000"/>
              </a:spcBef>
              <a:buClr>
                <a:srgbClr val="F7FE62"/>
              </a:buClr>
            </a:pPr>
            <a:r>
              <a:rPr lang="es-MX" sz="3200" b="1">
                <a:latin typeface="Calibri" pitchFamily="34" charset="0"/>
              </a:rPr>
              <a:t>Frente a borde de plataformas no más de 14 pulgadas de la obra, a menos que se utilicen barandas and/o SPDC</a:t>
            </a:r>
          </a:p>
          <a:p>
            <a:pPr>
              <a:lnSpc>
                <a:spcPct val="85000"/>
              </a:lnSpc>
              <a:spcBef>
                <a:spcPct val="45000"/>
              </a:spcBef>
              <a:buClr>
                <a:srgbClr val="F7FE62"/>
              </a:buClr>
            </a:pPr>
            <a:endParaRPr lang="en-US" b="1">
              <a:latin typeface="Calibri" pitchFamily="34" charset="0"/>
            </a:endParaRPr>
          </a:p>
        </p:txBody>
      </p:sp>
      <p:sp>
        <p:nvSpPr>
          <p:cNvPr id="77828" name="Text Box 8"/>
          <p:cNvSpPr txBox="1">
            <a:spLocks noChangeArrowheads="1"/>
          </p:cNvSpPr>
          <p:nvPr/>
        </p:nvSpPr>
        <p:spPr bwMode="auto">
          <a:xfrm>
            <a:off x="1524000" y="0"/>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400" b="1">
                <a:solidFill>
                  <a:srgbClr val="FFFF00"/>
                </a:solidFill>
                <a:latin typeface="Calibri" pitchFamily="34" charset="0"/>
              </a:rPr>
              <a:t>        </a:t>
            </a:r>
            <a:r>
              <a:rPr lang="es-MX" sz="4400" b="1">
                <a:latin typeface="Calibri" pitchFamily="34" charset="0"/>
              </a:rPr>
              <a:t>Andamios- Barandas</a:t>
            </a:r>
            <a:endParaRPr lang="es-MX" sz="4400" b="1">
              <a:latin typeface="Times New Roman" pitchFamily="18" charset="0"/>
            </a:endParaRPr>
          </a:p>
        </p:txBody>
      </p:sp>
      <p:pic>
        <p:nvPicPr>
          <p:cNvPr id="6" name="Picture 9" descr="Slide1"/>
          <p:cNvPicPr>
            <a:picLocks noChangeAspect="1" noChangeArrowheads="1"/>
          </p:cNvPicPr>
          <p:nvPr/>
        </p:nvPicPr>
        <p:blipFill>
          <a:blip r:embed="rId3" cstate="email">
            <a:lum bright="10000"/>
            <a:extLst>
              <a:ext uri="{28A0092B-C50C-407E-A947-70E740481C1C}">
                <a14:useLocalDpi xmlns:a14="http://schemas.microsoft.com/office/drawing/2010/main" val="0"/>
              </a:ext>
            </a:extLst>
          </a:blip>
          <a:srcRect/>
          <a:stretch>
            <a:fillRect/>
          </a:stretch>
        </p:blipFill>
        <p:spPr bwMode="auto">
          <a:xfrm>
            <a:off x="4876800" y="1752600"/>
            <a:ext cx="4114800" cy="3375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Footer Placeholder 7"/>
          <p:cNvSpPr>
            <a:spLocks noGrp="1"/>
          </p:cNvSpPr>
          <p:nvPr>
            <p:ph type="ftr" sz="quarter" idx="10"/>
          </p:nvPr>
        </p:nvSpPr>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pPr>
              <a:defRPr/>
            </a:pPr>
            <a:fld id="{161733CB-9C58-4ED9-8D30-05A6ECEEF846}" type="slidenum">
              <a:rPr lang="en-US"/>
              <a:pPr>
                <a:defRPr/>
              </a:pPr>
              <a:t>74</a:t>
            </a:fld>
            <a:endParaRPr lang="en-US"/>
          </a:p>
        </p:txBody>
      </p:sp>
      <p:sp>
        <p:nvSpPr>
          <p:cNvPr id="40962" name="Rectangle 2"/>
          <p:cNvSpPr>
            <a:spLocks noGrp="1" noChangeArrowheads="1"/>
          </p:cNvSpPr>
          <p:nvPr>
            <p:ph type="body" idx="1"/>
          </p:nvPr>
        </p:nvSpPr>
        <p:spPr>
          <a:xfrm>
            <a:off x="457200" y="1752600"/>
            <a:ext cx="4876800" cy="4114800"/>
          </a:xfrm>
        </p:spPr>
        <p:txBody>
          <a:bodyPr rtlCol="0">
            <a:normAutofit lnSpcReduction="10000"/>
          </a:bodyPr>
          <a:lstStyle/>
          <a:p>
            <a:pPr lvl="1" eaLnBrk="1" fontAlgn="auto" hangingPunct="1">
              <a:spcBef>
                <a:spcPct val="50000"/>
              </a:spcBef>
              <a:spcAft>
                <a:spcPts val="0"/>
              </a:spcAft>
              <a:buClr>
                <a:srgbClr val="F2FE04"/>
              </a:buClr>
              <a:buSzPct val="50000"/>
              <a:buFont typeface="Monotype Sorts" pitchFamily="2" charset="2"/>
              <a:buChar char="l"/>
              <a:defRPr/>
            </a:pPr>
            <a:r>
              <a:rPr lang="es-MX" sz="3200" b="1" dirty="0" smtClean="0"/>
              <a:t>Puede utilizar SPDC en lugar de barandas en algunos andamios</a:t>
            </a:r>
          </a:p>
          <a:p>
            <a:pPr lvl="1" eaLnBrk="1" fontAlgn="auto" hangingPunct="1">
              <a:spcBef>
                <a:spcPct val="50000"/>
              </a:spcBef>
              <a:spcAft>
                <a:spcPts val="0"/>
              </a:spcAft>
              <a:buClr>
                <a:srgbClr val="F2FE04"/>
              </a:buClr>
              <a:buSzPct val="50000"/>
              <a:buFont typeface="Monotype Sorts" pitchFamily="2" charset="2"/>
              <a:buChar char="l"/>
              <a:defRPr/>
            </a:pPr>
            <a:r>
              <a:rPr lang="es-MX" sz="3200" b="1" dirty="0" smtClean="0"/>
              <a:t>Use SPDC y barandas en andamios suspendidos</a:t>
            </a:r>
          </a:p>
          <a:p>
            <a:pPr lvl="1" eaLnBrk="1" fontAlgn="auto" hangingPunct="1">
              <a:spcBef>
                <a:spcPct val="50000"/>
              </a:spcBef>
              <a:spcAft>
                <a:spcPts val="0"/>
              </a:spcAft>
              <a:buClr>
                <a:srgbClr val="F2FE04"/>
              </a:buClr>
              <a:buSzPct val="50000"/>
              <a:buFont typeface="Monotype Sorts" pitchFamily="2" charset="2"/>
              <a:buChar char="l"/>
              <a:defRPr/>
            </a:pPr>
            <a:r>
              <a:rPr lang="es-MX" sz="3200" b="1" dirty="0" smtClean="0"/>
              <a:t>Use SPDC cuando arme y desarme un andamio</a:t>
            </a:r>
          </a:p>
        </p:txBody>
      </p:sp>
      <p:sp>
        <p:nvSpPr>
          <p:cNvPr id="78852" name="Rectangle 3"/>
          <p:cNvSpPr>
            <a:spLocks noChangeArrowheads="1"/>
          </p:cNvSpPr>
          <p:nvPr/>
        </p:nvSpPr>
        <p:spPr bwMode="auto">
          <a:xfrm>
            <a:off x="22860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ctr"/>
            <a:r>
              <a:rPr lang="es-MX" sz="4400">
                <a:latin typeface="Calibri" pitchFamily="34" charset="0"/>
              </a:rPr>
              <a:t>Andamios- </a:t>
            </a:r>
            <a:r>
              <a:rPr lang="es-MX" sz="4000" b="1">
                <a:latin typeface="Calibri" pitchFamily="34" charset="0"/>
              </a:rPr>
              <a:t>SPDC</a:t>
            </a:r>
            <a:endParaRPr lang="es-MX" sz="4000">
              <a:latin typeface="Book Antiqua" pitchFamily="18" charset="0"/>
            </a:endParaRPr>
          </a:p>
        </p:txBody>
      </p:sp>
      <p:pic>
        <p:nvPicPr>
          <p:cNvPr id="7" name="Picture 4" descr="Const -Scaffol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1371600"/>
            <a:ext cx="3309938" cy="4419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8854" name="Text Box 6"/>
          <p:cNvSpPr txBox="1">
            <a:spLocks noChangeArrowheads="1"/>
          </p:cNvSpPr>
          <p:nvPr/>
        </p:nvSpPr>
        <p:spPr bwMode="auto">
          <a:xfrm>
            <a:off x="5562600" y="5791200"/>
            <a:ext cx="3429000" cy="617538"/>
          </a:xfrm>
          <a:prstGeom prst="rect">
            <a:avLst/>
          </a:prstGeom>
          <a:solidFill>
            <a:srgbClr val="66FF33"/>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spcBef>
                <a:spcPct val="50000"/>
              </a:spcBef>
            </a:pPr>
            <a:r>
              <a:rPr lang="es-MX" sz="2000" b="1">
                <a:solidFill>
                  <a:schemeClr val="bg2"/>
                </a:solidFill>
                <a:latin typeface="Calibri" pitchFamily="34" charset="0"/>
              </a:rPr>
              <a:t>Los Lados de este andamio no están protegidos como deben</a:t>
            </a:r>
          </a:p>
        </p:txBody>
      </p:sp>
      <p:sp>
        <p:nvSpPr>
          <p:cNvPr id="9" name="Footer Placeholder 8"/>
          <p:cNvSpPr>
            <a:spLocks noGrp="1"/>
          </p:cNvSpPr>
          <p:nvPr>
            <p:ph type="ftr" sz="quarter" idx="10"/>
          </p:nvPr>
        </p:nvSpPr>
        <p:spPr/>
        <p:txBody>
          <a:bodyPr/>
          <a:lstStyle/>
          <a:p>
            <a:pPr>
              <a:defRPr/>
            </a:pPr>
            <a:r>
              <a:rPr lang="en-US" dirty="0"/>
              <a:t>Hispanic Contractors Association de San Antonio Fall Protection in the Construction Industry</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22860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ctr"/>
            <a:r>
              <a:rPr lang="es-MX" sz="4400">
                <a:latin typeface="Calibri" pitchFamily="34" charset="0"/>
              </a:rPr>
              <a:t>Andamios </a:t>
            </a:r>
            <a:r>
              <a:rPr lang="es-MX" sz="4000" b="1">
                <a:latin typeface="Calibri" pitchFamily="34" charset="0"/>
              </a:rPr>
              <a:t>SPD</a:t>
            </a:r>
            <a:r>
              <a:rPr lang="en-US" sz="4000" b="1">
                <a:latin typeface="Calibri" pitchFamily="34" charset="0"/>
              </a:rPr>
              <a:t>C</a:t>
            </a:r>
            <a:endParaRPr lang="en-US" sz="4000">
              <a:latin typeface="Book Antiqua" pitchFamily="18" charset="0"/>
            </a:endParaRPr>
          </a:p>
        </p:txBody>
      </p:sp>
      <p:pic>
        <p:nvPicPr>
          <p:cNvPr id="6" name="Picture 2" descr="http://media.msanet.com/international/africa/FallProtection/Lanyards/EconomyRangeLandyards/DoublelanyardwithScaffoldhooks/Images/DoubleLanyardScaffoldHooks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1447800"/>
            <a:ext cx="3124200" cy="2459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descr="http://t0.gstatic.com/images?q=tbn:ANd9GcRXqIynICX7EEbkRRRBf72cr0OLUxkp7MASIf9l1Ah4pnR-uQ-K9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267200"/>
            <a:ext cx="26670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6" descr="http://www.globalsafetyco.com/images/mr%20scaffold%20k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1219200"/>
            <a:ext cx="4273550" cy="533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Footer Placeholder 7"/>
          <p:cNvSpPr>
            <a:spLocks noGrp="1"/>
          </p:cNvSpPr>
          <p:nvPr>
            <p:ph type="ftr" sz="quarter" idx="10"/>
          </p:nvPr>
        </p:nvSpPr>
        <p:spPr>
          <a:xfrm>
            <a:off x="1828800" y="6477000"/>
            <a:ext cx="5867400" cy="609600"/>
          </a:xfrm>
        </p:spPr>
        <p:txBody>
          <a:bodyPr/>
          <a:lstStyle/>
          <a:p>
            <a:pPr>
              <a:defRPr/>
            </a:pPr>
            <a:r>
              <a:rPr lang="en-US" dirty="0"/>
              <a:t>Hispanic Contractors Association de San Antonio Fall Protection in the Construction Industry</a:t>
            </a:r>
          </a:p>
        </p:txBody>
      </p:sp>
      <p:sp>
        <p:nvSpPr>
          <p:cNvPr id="79879"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7619AC2-1FA3-4406-B05A-931D3FA4EE73}" type="slidenum">
              <a:rPr lang="en-US" sz="900"/>
              <a:pPr algn="r" eaLnBrk="1" hangingPunct="1"/>
              <a:t>75</a:t>
            </a:fld>
            <a:endParaRPr lang="en-US" sz="9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title"/>
          </p:nvPr>
        </p:nvSpPr>
        <p:spPr>
          <a:xfrm>
            <a:off x="457200" y="-76200"/>
            <a:ext cx="8229600" cy="960438"/>
          </a:xfrm>
        </p:spPr>
        <p:txBody>
          <a:bodyPr/>
          <a:lstStyle/>
          <a:p>
            <a:pPr eaLnBrk="1" hangingPunct="1"/>
            <a:r>
              <a:rPr lang="en-US" smtClean="0"/>
              <a:t>Scaffolds-</a:t>
            </a:r>
            <a:r>
              <a:rPr lang="en-US" b="1" smtClean="0"/>
              <a:t>Access</a:t>
            </a:r>
          </a:p>
        </p:txBody>
      </p:sp>
      <p:sp>
        <p:nvSpPr>
          <p:cNvPr id="5" name="Slide Number Placeholder 4"/>
          <p:cNvSpPr>
            <a:spLocks noGrp="1"/>
          </p:cNvSpPr>
          <p:nvPr>
            <p:ph type="sldNum" sz="quarter" idx="11"/>
          </p:nvPr>
        </p:nvSpPr>
        <p:spPr/>
        <p:txBody>
          <a:bodyPr/>
          <a:lstStyle/>
          <a:p>
            <a:pPr>
              <a:defRPr/>
            </a:pPr>
            <a:fld id="{3625E05B-180B-4343-875E-E0C44E952DCA}" type="slidenum">
              <a:rPr lang="en-US"/>
              <a:pPr>
                <a:defRPr/>
              </a:pPr>
              <a:t>76</a:t>
            </a:fld>
            <a:endParaRPr lang="en-US"/>
          </a:p>
        </p:txBody>
      </p:sp>
      <p:pic>
        <p:nvPicPr>
          <p:cNvPr id="6" name="Picture 8" descr="DSC00034"/>
          <p:cNvPicPr>
            <a:picLocks noChangeAspect="1" noChangeArrowheads="1"/>
          </p:cNvPicPr>
          <p:nvPr/>
        </p:nvPicPr>
        <p:blipFill>
          <a:blip r:embed="rId3" cstate="email">
            <a:lum bright="10000" contrast="20000"/>
            <a:extLst>
              <a:ext uri="{28A0092B-C50C-407E-A947-70E740481C1C}">
                <a14:useLocalDpi xmlns:a14="http://schemas.microsoft.com/office/drawing/2010/main" val="0"/>
              </a:ext>
            </a:extLst>
          </a:blip>
          <a:srcRect/>
          <a:stretch>
            <a:fillRect/>
          </a:stretch>
        </p:blipFill>
        <p:spPr bwMode="auto">
          <a:xfrm>
            <a:off x="990600" y="1244600"/>
            <a:ext cx="3276600" cy="436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p:cNvPicPr>
            <a:picLocks noChangeAspect="1" noChangeArrowheads="1"/>
          </p:cNvPicPr>
          <p:nvPr/>
        </p:nvPicPr>
        <p:blipFill>
          <a:blip r:embed="rId4" cstate="email">
            <a:lum bright="20000" contrast="30000"/>
            <a:extLst>
              <a:ext uri="{28A0092B-C50C-407E-A947-70E740481C1C}">
                <a14:useLocalDpi xmlns:a14="http://schemas.microsoft.com/office/drawing/2010/main" val="0"/>
              </a:ext>
            </a:extLst>
          </a:blip>
          <a:srcRect/>
          <a:stretch>
            <a:fillRect/>
          </a:stretch>
        </p:blipFill>
        <p:spPr bwMode="auto">
          <a:xfrm>
            <a:off x="4648200" y="1219200"/>
            <a:ext cx="3314700" cy="441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a:xfrm>
            <a:off x="6248400" y="6248400"/>
            <a:ext cx="2184400" cy="457200"/>
          </a:xfrm>
        </p:spPr>
        <p:txBody>
          <a:bodyPr/>
          <a:lstStyle/>
          <a:p>
            <a:pPr>
              <a:defRPr/>
            </a:pPr>
            <a:fld id="{4D146A34-810D-4761-8909-7163649CBC1C}" type="slidenum">
              <a:rPr lang="en-US"/>
              <a:pPr>
                <a:defRPr/>
              </a:pPr>
              <a:t>77</a:t>
            </a:fld>
            <a:endParaRPr lang="en-US" dirty="0"/>
          </a:p>
        </p:txBody>
      </p:sp>
      <p:sp>
        <p:nvSpPr>
          <p:cNvPr id="81923" name="Rectangle 2"/>
          <p:cNvSpPr>
            <a:spLocks noGrp="1" noChangeArrowheads="1"/>
          </p:cNvSpPr>
          <p:nvPr>
            <p:ph type="title"/>
          </p:nvPr>
        </p:nvSpPr>
        <p:spPr>
          <a:xfrm>
            <a:off x="-152400" y="76200"/>
            <a:ext cx="6858000" cy="1143000"/>
          </a:xfrm>
        </p:spPr>
        <p:txBody>
          <a:bodyPr/>
          <a:lstStyle/>
          <a:p>
            <a:pPr eaLnBrk="1" hangingPunct="1"/>
            <a:r>
              <a:rPr lang="es-MX" smtClean="0"/>
              <a:t>Andamios- </a:t>
            </a:r>
            <a:r>
              <a:rPr lang="es-MX" b="1" smtClean="0"/>
              <a:t>Acceso Correcto</a:t>
            </a:r>
          </a:p>
        </p:txBody>
      </p:sp>
      <p:sp>
        <p:nvSpPr>
          <p:cNvPr id="81924" name="Text Box 6"/>
          <p:cNvSpPr txBox="1">
            <a:spLocks noChangeArrowheads="1"/>
          </p:cNvSpPr>
          <p:nvPr/>
        </p:nvSpPr>
        <p:spPr bwMode="auto">
          <a:xfrm>
            <a:off x="6172200" y="1524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sz="2400">
                <a:latin typeface="Calibri" pitchFamily="34" charset="0"/>
              </a:rPr>
              <a:t>Escalera de Torre</a:t>
            </a:r>
          </a:p>
        </p:txBody>
      </p:sp>
      <p:sp>
        <p:nvSpPr>
          <p:cNvPr id="81925" name="Text Box 8"/>
          <p:cNvSpPr txBox="1">
            <a:spLocks noChangeArrowheads="1"/>
          </p:cNvSpPr>
          <p:nvPr/>
        </p:nvSpPr>
        <p:spPr bwMode="auto">
          <a:xfrm>
            <a:off x="2667000" y="5540375"/>
            <a:ext cx="34290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5000"/>
              </a:lnSpc>
              <a:spcBef>
                <a:spcPct val="50000"/>
              </a:spcBef>
            </a:pPr>
            <a:r>
              <a:rPr lang="es-MX" sz="2400">
                <a:latin typeface="Calibri" pitchFamily="34" charset="0"/>
              </a:rPr>
              <a:t>Escalera de Marco</a:t>
            </a:r>
          </a:p>
        </p:txBody>
      </p:sp>
      <p:sp>
        <p:nvSpPr>
          <p:cNvPr id="81926" name="Text Box 10"/>
          <p:cNvSpPr txBox="1">
            <a:spLocks noChangeArrowheads="1"/>
          </p:cNvSpPr>
          <p:nvPr/>
        </p:nvSpPr>
        <p:spPr bwMode="auto">
          <a:xfrm>
            <a:off x="6172200" y="6096000"/>
            <a:ext cx="23622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spcBef>
                <a:spcPct val="50000"/>
              </a:spcBef>
            </a:pPr>
            <a:r>
              <a:rPr lang="es-MX" sz="2400">
                <a:latin typeface="Calibri" pitchFamily="34" charset="0"/>
              </a:rPr>
              <a:t>Marco de escalera temp</a:t>
            </a:r>
          </a:p>
        </p:txBody>
      </p:sp>
      <p:pic>
        <p:nvPicPr>
          <p:cNvPr id="13" name="Picture 3" descr="access nonstop"/>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284913" y="1143000"/>
            <a:ext cx="2506662" cy="2362200"/>
          </a:xfrm>
          <a:ln w="127000" cap="sq">
            <a:solidFill>
              <a:srgbClr val="000000"/>
            </a:solidFill>
          </a:ln>
          <a:effectLst>
            <a:outerShdw blurRad="57150" dist="50800" dir="2700000" algn="tl" rotWithShape="0">
              <a:srgbClr val="000000">
                <a:alpha val="40000"/>
              </a:srgbClr>
            </a:outerShdw>
          </a:effectLst>
        </p:spPr>
      </p:pic>
      <p:pic>
        <p:nvPicPr>
          <p:cNvPr id="14" name="Picture 4" descr="ladder access h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225675" cy="3581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1929" name="Text Box 7"/>
          <p:cNvSpPr txBox="1">
            <a:spLocks noChangeArrowheads="1"/>
          </p:cNvSpPr>
          <p:nvPr/>
        </p:nvSpPr>
        <p:spPr bwMode="auto">
          <a:xfrm>
            <a:off x="228600" y="5334000"/>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sz="2400">
                <a:latin typeface="Calibri" pitchFamily="34" charset="0"/>
              </a:rPr>
              <a:t>Escalera de Andamio</a:t>
            </a:r>
          </a:p>
        </p:txBody>
      </p:sp>
      <p:pic>
        <p:nvPicPr>
          <p:cNvPr id="16" name="Picture 9" descr="stairway builti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24600" y="3657600"/>
            <a:ext cx="1905000" cy="2286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7" name="Picture 11" descr="scaff access 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732088" y="1447800"/>
            <a:ext cx="3413125" cy="3962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Footer Placeholder 11"/>
          <p:cNvSpPr>
            <a:spLocks noGrp="1"/>
          </p:cNvSpPr>
          <p:nvPr>
            <p:ph type="ftr" sz="quarter" idx="10"/>
          </p:nvPr>
        </p:nvSpPr>
        <p:spPr>
          <a:xfrm>
            <a:off x="1600200" y="6477000"/>
            <a:ext cx="5715000" cy="609600"/>
          </a:xfrm>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title"/>
          </p:nvPr>
        </p:nvSpPr>
        <p:spPr/>
        <p:txBody>
          <a:bodyPr rtlCol="0">
            <a:normAutofit fontScale="90000"/>
          </a:bodyPr>
          <a:lstStyle/>
          <a:p>
            <a:pPr eaLnBrk="1" fontAlgn="auto" hangingPunct="1">
              <a:spcAft>
                <a:spcPts val="0"/>
              </a:spcAft>
              <a:defRPr/>
            </a:pPr>
            <a:r>
              <a:rPr lang="es-MX" sz="4900" dirty="0" smtClean="0"/>
              <a:t>Andamios- </a:t>
            </a:r>
            <a:r>
              <a:rPr lang="es-MX" sz="4900" b="1" dirty="0" smtClean="0"/>
              <a:t>Baker</a:t>
            </a:r>
            <a:r>
              <a:rPr lang="es-MX" dirty="0" smtClean="0"/>
              <a:t> </a:t>
            </a:r>
            <a:r>
              <a:rPr lang="en-US" dirty="0" smtClean="0"/>
              <a:t/>
            </a:r>
            <a:br>
              <a:rPr lang="en-US" dirty="0" smtClean="0"/>
            </a:br>
            <a:endParaRPr lang="en-US" dirty="0" smtClean="0"/>
          </a:p>
        </p:txBody>
      </p:sp>
      <p:sp>
        <p:nvSpPr>
          <p:cNvPr id="82947" name="Rectangle 7"/>
          <p:cNvSpPr>
            <a:spLocks noGrp="1" noChangeArrowheads="1"/>
          </p:cNvSpPr>
          <p:nvPr>
            <p:ph type="body" idx="1"/>
          </p:nvPr>
        </p:nvSpPr>
        <p:spPr>
          <a:xfrm>
            <a:off x="457200" y="1600200"/>
            <a:ext cx="3886200" cy="4525963"/>
          </a:xfrm>
        </p:spPr>
        <p:txBody>
          <a:bodyPr/>
          <a:lstStyle/>
          <a:p>
            <a:pPr eaLnBrk="1" hangingPunct="1"/>
            <a:r>
              <a:rPr lang="es-MX" sz="3600" b="1" smtClean="0"/>
              <a:t>Andamios Baker pueden ser inestables</a:t>
            </a:r>
          </a:p>
          <a:p>
            <a:pPr eaLnBrk="1" hangingPunct="1"/>
            <a:r>
              <a:rPr lang="es-MX" sz="3600" b="1" smtClean="0"/>
              <a:t>Nunca utilice dos niveles sin usar los puntales</a:t>
            </a:r>
          </a:p>
        </p:txBody>
      </p:sp>
      <p:sp>
        <p:nvSpPr>
          <p:cNvPr id="5" name="Slide Number Placeholder 4"/>
          <p:cNvSpPr>
            <a:spLocks noGrp="1"/>
          </p:cNvSpPr>
          <p:nvPr>
            <p:ph type="sldNum" sz="quarter" idx="11"/>
          </p:nvPr>
        </p:nvSpPr>
        <p:spPr/>
        <p:txBody>
          <a:bodyPr/>
          <a:lstStyle/>
          <a:p>
            <a:pPr>
              <a:defRPr/>
            </a:pPr>
            <a:fld id="{BE437A24-F8F8-495C-8B9F-C244CF1DD840}" type="slidenum">
              <a:rPr lang="en-US"/>
              <a:pPr>
                <a:defRPr/>
              </a:pPr>
              <a:t>78</a:t>
            </a:fld>
            <a:endParaRPr lang="en-US"/>
          </a:p>
        </p:txBody>
      </p:sp>
      <p:pic>
        <p:nvPicPr>
          <p:cNvPr id="6" name="Picture 4" descr="baker scaffol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1000" y="1143000"/>
            <a:ext cx="4575175" cy="541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152400"/>
            <a:ext cx="8229600" cy="1112838"/>
          </a:xfrm>
        </p:spPr>
        <p:txBody>
          <a:bodyPr/>
          <a:lstStyle/>
          <a:p>
            <a:pPr eaLnBrk="1" hangingPunct="1"/>
            <a:r>
              <a:rPr lang="es-MX" smtClean="0">
                <a:cs typeface="Times New Roman" pitchFamily="18" charset="0"/>
              </a:rPr>
              <a:t>Andamios</a:t>
            </a:r>
            <a:r>
              <a:rPr lang="es-MX" b="1" smtClean="0">
                <a:cs typeface="Times New Roman" pitchFamily="18" charset="0"/>
              </a:rPr>
              <a:t>-Proteccion de Objetos</a:t>
            </a:r>
          </a:p>
        </p:txBody>
      </p:sp>
      <p:pic>
        <p:nvPicPr>
          <p:cNvPr id="97283" name="Picture 2" descr="C:\Users\Atilio JR\Desktop\Susan Harwood Fall Protection\Trammel Crow site visit\DSC070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629400" cy="49720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Slide Number Placeholder 4"/>
          <p:cNvSpPr>
            <a:spLocks noGrp="1"/>
          </p:cNvSpPr>
          <p:nvPr>
            <p:ph type="sldNum" sz="quarter" idx="11"/>
          </p:nvPr>
        </p:nvSpPr>
        <p:spPr/>
        <p:txBody>
          <a:bodyPr/>
          <a:lstStyle/>
          <a:p>
            <a:pPr>
              <a:defRPr/>
            </a:pPr>
            <a:fld id="{9E9FBE0C-CB3C-4DE7-AF98-1EBCC91E2203}" type="slidenum">
              <a:rPr lang="en-US"/>
              <a:pPr>
                <a:defRPr/>
              </a:pPr>
              <a:t>79</a:t>
            </a:fld>
            <a:endParaRPr lang="en-US"/>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457200" y="0"/>
            <a:ext cx="8229600" cy="884238"/>
          </a:xfrm>
        </p:spPr>
        <p:txBody>
          <a:bodyPr/>
          <a:lstStyle/>
          <a:p>
            <a:pPr eaLnBrk="1" hangingPunct="1"/>
            <a:r>
              <a:rPr lang="es-MX" b="1" smtClean="0"/>
              <a:t>Derechos Y Responsabilidades</a:t>
            </a:r>
          </a:p>
        </p:txBody>
      </p:sp>
      <p:sp>
        <p:nvSpPr>
          <p:cNvPr id="11268" name="Content Placeholder 2"/>
          <p:cNvSpPr>
            <a:spLocks noGrp="1"/>
          </p:cNvSpPr>
          <p:nvPr>
            <p:ph sz="half" idx="1"/>
          </p:nvPr>
        </p:nvSpPr>
        <p:spPr>
          <a:xfrm>
            <a:off x="228600" y="1143000"/>
            <a:ext cx="4419600" cy="5029200"/>
          </a:xfrm>
        </p:spPr>
        <p:txBody>
          <a:bodyPr/>
          <a:lstStyle/>
          <a:p>
            <a:pPr eaLnBrk="1" hangingPunct="1">
              <a:buFont typeface="Arial" pitchFamily="34" charset="0"/>
              <a:buNone/>
            </a:pPr>
            <a:r>
              <a:rPr lang="es-MX" sz="2400" b="1" smtClean="0"/>
              <a:t>EMPLEADOR/PATRON</a:t>
            </a:r>
          </a:p>
          <a:p>
            <a:pPr eaLnBrk="1" hangingPunct="1"/>
            <a:r>
              <a:rPr lang="es-MX" sz="2000" b="1" smtClean="0"/>
              <a:t>Los empleadores deben proveer un ámbito laboral seguro y saludable, libre de riesgos reconocidos y seguir las normas OSHA </a:t>
            </a:r>
          </a:p>
          <a:p>
            <a:pPr eaLnBrk="1" hangingPunct="1"/>
            <a:r>
              <a:rPr lang="es-MX" sz="2000" b="1" smtClean="0"/>
              <a:t>Proveer entrenamiento y capacitación requerido por OSHA</a:t>
            </a:r>
          </a:p>
          <a:p>
            <a:pPr eaLnBrk="1" hangingPunct="1"/>
            <a:r>
              <a:rPr lang="es-MX" sz="2000" b="1" smtClean="0"/>
              <a:t>Proteger a todo empleado con métodos convencionales de protección contra caídas</a:t>
            </a:r>
          </a:p>
          <a:p>
            <a:pPr eaLnBrk="1" hangingPunct="1"/>
            <a:r>
              <a:rPr lang="es-MX" sz="2000" b="1" smtClean="0"/>
              <a:t>Proveer el Equipo de Protección Personal  (EPP) necesario y adecuado</a:t>
            </a:r>
          </a:p>
          <a:p>
            <a:pPr lvl="1" eaLnBrk="1" hangingPunct="1">
              <a:buFont typeface="Arial" pitchFamily="34" charset="0"/>
              <a:buNone/>
            </a:pPr>
            <a:endParaRPr lang="en-US" b="1" smtClean="0"/>
          </a:p>
        </p:txBody>
      </p:sp>
      <p:sp>
        <p:nvSpPr>
          <p:cNvPr id="11269" name="Content Placeholder 3"/>
          <p:cNvSpPr>
            <a:spLocks noGrp="1"/>
          </p:cNvSpPr>
          <p:nvPr>
            <p:ph sz="half" idx="2"/>
          </p:nvPr>
        </p:nvSpPr>
        <p:spPr>
          <a:xfrm>
            <a:off x="4648200" y="1143000"/>
            <a:ext cx="4343400" cy="4953000"/>
          </a:xfrm>
        </p:spPr>
        <p:txBody>
          <a:bodyPr/>
          <a:lstStyle/>
          <a:p>
            <a:pPr eaLnBrk="1" hangingPunct="1"/>
            <a:r>
              <a:rPr lang="es-MX" sz="2400" b="1" dirty="0" smtClean="0"/>
              <a:t>EMPLEADOS</a:t>
            </a:r>
          </a:p>
          <a:p>
            <a:pPr lvl="1" eaLnBrk="1" hangingPunct="1">
              <a:buFont typeface="Arial" pitchFamily="34" charset="0"/>
              <a:buChar char="•"/>
            </a:pPr>
            <a:r>
              <a:rPr lang="es-MX" sz="2000" b="1" dirty="0" smtClean="0"/>
              <a:t>Los trabajadores tienen el derecho a procurar condiciones seguras y saludables en el trabajo</a:t>
            </a:r>
          </a:p>
          <a:p>
            <a:pPr lvl="1" eaLnBrk="1" hangingPunct="1">
              <a:buFont typeface="Arial" pitchFamily="34" charset="0"/>
              <a:buChar char="•"/>
            </a:pPr>
            <a:r>
              <a:rPr lang="es-MX" sz="2000" b="1" dirty="0" smtClean="0"/>
              <a:t>Recibir Entrenamiento/</a:t>
            </a:r>
            <a:r>
              <a:rPr lang="es-MX" sz="2000" b="1" dirty="0" err="1" smtClean="0"/>
              <a:t>educacion</a:t>
            </a:r>
            <a:endParaRPr lang="es-MX" sz="2000" b="1" dirty="0" smtClean="0"/>
          </a:p>
          <a:p>
            <a:pPr lvl="1" eaLnBrk="1" hangingPunct="1">
              <a:buFont typeface="Arial" pitchFamily="34" charset="0"/>
              <a:buChar char="•"/>
            </a:pPr>
            <a:r>
              <a:rPr lang="es-MX" sz="2000" b="1" dirty="0" smtClean="0"/>
              <a:t>Seguir las normas de seguridad y salud de los empleadores y usar todos el equipo de trabajo y  protección personal requerido</a:t>
            </a:r>
          </a:p>
          <a:p>
            <a:pPr lvl="1" eaLnBrk="1" hangingPunct="1">
              <a:buFont typeface="Arial" pitchFamily="34" charset="0"/>
              <a:buChar char="•"/>
            </a:pPr>
            <a:r>
              <a:rPr lang="es-MX" sz="2000" b="1" dirty="0" smtClean="0"/>
              <a:t>Informar condiciones de riesgo a un supervisor</a:t>
            </a:r>
          </a:p>
          <a:p>
            <a:pPr lvl="1" eaLnBrk="1" hangingPunct="1">
              <a:buFont typeface="Arial" pitchFamily="34" charset="0"/>
              <a:buChar char="•"/>
            </a:pPr>
            <a:r>
              <a:rPr lang="es-MX" sz="2000" b="1" dirty="0" smtClean="0"/>
              <a:t>Ordenar el arreglo o eliminación de un peligro</a:t>
            </a:r>
          </a:p>
          <a:p>
            <a:pPr lvl="1" eaLnBrk="1" hangingPunct="1"/>
            <a:endParaRPr lang="en-US" sz="2000" b="1" dirty="0" smtClean="0"/>
          </a:p>
          <a:p>
            <a:pPr lvl="1" eaLnBrk="1" hangingPunct="1">
              <a:buFont typeface="Arial" pitchFamily="34" charset="0"/>
              <a:buNone/>
            </a:pPr>
            <a:r>
              <a:rPr lang="en-US" sz="2000" b="1" dirty="0" smtClean="0"/>
              <a:t>	</a:t>
            </a:r>
          </a:p>
          <a:p>
            <a:pPr lvl="1" eaLnBrk="1" hangingPunct="1"/>
            <a:endParaRPr lang="en-US" sz="2000" b="1" dirty="0" smtClean="0"/>
          </a:p>
        </p:txBody>
      </p:sp>
      <p:sp>
        <p:nvSpPr>
          <p:cNvPr id="5" name="Slide Number Placeholder 4"/>
          <p:cNvSpPr>
            <a:spLocks noGrp="1"/>
          </p:cNvSpPr>
          <p:nvPr>
            <p:ph type="sldNum" sz="quarter" idx="11"/>
          </p:nvPr>
        </p:nvSpPr>
        <p:spPr/>
        <p:txBody>
          <a:bodyPr/>
          <a:lstStyle/>
          <a:p>
            <a:pPr>
              <a:defRPr/>
            </a:pPr>
            <a:fld id="{BA2D4452-B50D-4155-A78C-2FCB1F3E6C5A}" type="slidenum">
              <a:rPr lang="en-US"/>
              <a:pPr>
                <a:defRPr/>
              </a:pPr>
              <a:t>8</a:t>
            </a:fld>
            <a:endParaRPr lang="en-US" dirty="0"/>
          </a:p>
        </p:txBody>
      </p:sp>
      <p:sp>
        <p:nvSpPr>
          <p:cNvPr id="7" name="Footer Placeholder 6"/>
          <p:cNvSpPr>
            <a:spLocks noGrp="1"/>
          </p:cNvSpPr>
          <p:nvPr>
            <p:ph type="ftr" sz="quarter" idx="10"/>
          </p:nvPr>
        </p:nvSpPr>
        <p:spPr/>
        <p:txBody>
          <a:bodyPr/>
          <a:lstStyle/>
          <a:p>
            <a:pPr>
              <a:defRPr/>
            </a:pPr>
            <a:r>
              <a:rPr lang="en-US" dirty="0"/>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1E976B1-0C3C-464B-8232-43D3C0AEE928}" type="slidenum">
              <a:rPr lang="en-US"/>
              <a:pPr>
                <a:defRPr/>
              </a:pPr>
              <a:t>80</a:t>
            </a:fld>
            <a:endParaRPr lang="en-US"/>
          </a:p>
        </p:txBody>
      </p:sp>
      <p:sp>
        <p:nvSpPr>
          <p:cNvPr id="84995" name="TextBox 5"/>
          <p:cNvSpPr txBox="1">
            <a:spLocks noChangeArrowheads="1"/>
          </p:cNvSpPr>
          <p:nvPr/>
        </p:nvSpPr>
        <p:spPr bwMode="auto">
          <a:xfrm>
            <a:off x="152400" y="76200"/>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solidFill>
                  <a:srgbClr val="FFC000"/>
                </a:solidFill>
                <a:latin typeface="Calibri" pitchFamily="34" charset="0"/>
              </a:rPr>
              <a:t>En Serio?</a:t>
            </a:r>
          </a:p>
        </p:txBody>
      </p:sp>
      <p:sp>
        <p:nvSpPr>
          <p:cNvPr id="84996" name="TextBox 8"/>
          <p:cNvSpPr txBox="1">
            <a:spLocks noChangeArrowheads="1"/>
          </p:cNvSpPr>
          <p:nvPr/>
        </p:nvSpPr>
        <p:spPr bwMode="auto">
          <a:xfrm>
            <a:off x="2362200" y="5334000"/>
            <a:ext cx="678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sz="2000" b="1">
                <a:solidFill>
                  <a:srgbClr val="FFFF00"/>
                </a:solidFill>
                <a:latin typeface="Calibri" pitchFamily="34" charset="0"/>
              </a:rPr>
              <a:t>RECUERDE: ANDAMIOS DEBEN SER ARMADOS, MANTENIDOS,  Y  DESMANTELADOS POR  TRABAJADORES CAPACITADOS , INSPECCIONADOS POR UNA PERSONA COMPETENTE</a:t>
            </a:r>
            <a:r>
              <a:rPr lang="en-US" sz="2000" b="1">
                <a:solidFill>
                  <a:srgbClr val="FFFF00"/>
                </a:solidFill>
                <a:latin typeface="Calibri" pitchFamily="34" charset="0"/>
              </a:rPr>
              <a:t>!!!</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28600"/>
            <a:ext cx="3200400" cy="50114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descr="scaffold - Pwr W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914400"/>
            <a:ext cx="4343400" cy="426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8"/>
          <p:cNvSpPr>
            <a:spLocks noGrp="1"/>
          </p:cNvSpPr>
          <p:nvPr>
            <p:ph type="ftr" sz="quarter" idx="10"/>
          </p:nvPr>
        </p:nvSpPr>
        <p:spPr>
          <a:xfrm>
            <a:off x="2971800" y="6537325"/>
            <a:ext cx="6019800" cy="473075"/>
          </a:xfrm>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8763"/>
            <a:ext cx="8229600" cy="1112837"/>
          </a:xfrm>
          <a:prstGeom prst="rect">
            <a:avLst/>
          </a:prstGeom>
        </p:spPr>
        <p:txBody>
          <a:bodyPr/>
          <a:lstStyle/>
          <a:p>
            <a:pPr algn="ctr" fontAlgn="auto">
              <a:spcAft>
                <a:spcPts val="0"/>
              </a:spcAft>
              <a:defRPr/>
            </a:pPr>
            <a:r>
              <a:rPr lang="es-MX" sz="4400" dirty="0">
                <a:latin typeface="+mj-lt"/>
                <a:ea typeface="+mj-ea"/>
                <a:cs typeface="Times New Roman" pitchFamily="18" charset="0"/>
              </a:rPr>
              <a:t>Andamios</a:t>
            </a:r>
            <a:endParaRPr lang="es-MX" sz="4400" b="1" dirty="0">
              <a:latin typeface="+mj-lt"/>
              <a:ea typeface="+mj-ea"/>
              <a:cs typeface="Times New Roman" pitchFamily="18" charset="0"/>
            </a:endParaRPr>
          </a:p>
        </p:txBody>
      </p:sp>
      <p:sp>
        <p:nvSpPr>
          <p:cNvPr id="86019" name="TextBox 3"/>
          <p:cNvSpPr txBox="1">
            <a:spLocks noChangeArrowheads="1"/>
          </p:cNvSpPr>
          <p:nvPr/>
        </p:nvSpPr>
        <p:spPr bwMode="auto">
          <a:xfrm>
            <a:off x="685800" y="1447800"/>
            <a:ext cx="7848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MX" sz="3600" b="1">
                <a:solidFill>
                  <a:srgbClr val="FFFF00"/>
                </a:solidFill>
                <a:latin typeface="Calibri" pitchFamily="34" charset="0"/>
              </a:rPr>
              <a:t>RECUERDE: </a:t>
            </a:r>
          </a:p>
          <a:p>
            <a:pPr algn="ctr" eaLnBrk="1" hangingPunct="1"/>
            <a:endParaRPr lang="es-MX" sz="3600" b="1">
              <a:solidFill>
                <a:srgbClr val="FFFF00"/>
              </a:solidFill>
              <a:latin typeface="Calibri" pitchFamily="34" charset="0"/>
            </a:endParaRPr>
          </a:p>
          <a:p>
            <a:pPr algn="ctr" eaLnBrk="1" hangingPunct="1"/>
            <a:r>
              <a:rPr lang="es-MX" sz="3600" b="1">
                <a:solidFill>
                  <a:srgbClr val="FFFF00"/>
                </a:solidFill>
                <a:latin typeface="Calibri" pitchFamily="34" charset="0"/>
              </a:rPr>
              <a:t>ANDAMIOS DEBEN SER ARMADOS, MANTENIDOS,  Y  DESMANTELADOS POR  TRABAJADORES CAPACITADOS Y SER INSPECCIONADOS POR UNA PERSONA COMPETENTE!!! </a:t>
            </a:r>
          </a:p>
        </p:txBody>
      </p:sp>
      <p:sp>
        <p:nvSpPr>
          <p:cNvPr id="5" name="Footer Placeholder 6"/>
          <p:cNvSpPr>
            <a:spLocks noGrp="1"/>
          </p:cNvSpPr>
          <p:nvPr>
            <p:ph type="ftr" sz="quarter" idx="10"/>
          </p:nvPr>
        </p:nvSpPr>
        <p:spPr/>
        <p:txBody>
          <a:bodyPr/>
          <a:lstStyle/>
          <a:p>
            <a:pPr>
              <a:defRPr/>
            </a:pPr>
            <a:r>
              <a:rPr lang="en-US" dirty="0"/>
              <a:t>Hispanic Contractors Association de San Antonio Fall Protection in the Construction Industry</a:t>
            </a:r>
          </a:p>
        </p:txBody>
      </p:sp>
      <p:sp>
        <p:nvSpPr>
          <p:cNvPr id="86021"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9C22DDF-3DA1-4DE6-B6FD-AFBE3AF81226}" type="slidenum">
              <a:rPr lang="en-US" sz="1100"/>
              <a:pPr algn="r" eaLnBrk="1" hangingPunct="1"/>
              <a:t>81</a:t>
            </a:fld>
            <a:endParaRPr lang="en-US" sz="110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8763"/>
            <a:ext cx="8229600" cy="1112837"/>
          </a:xfrm>
          <a:prstGeom prst="rect">
            <a:avLst/>
          </a:prstGeom>
        </p:spPr>
        <p:txBody>
          <a:bodyPr/>
          <a:lstStyle/>
          <a:p>
            <a:pPr algn="ctr" fontAlgn="auto">
              <a:spcAft>
                <a:spcPts val="0"/>
              </a:spcAft>
              <a:defRPr/>
            </a:pPr>
            <a:r>
              <a:rPr lang="es-MX" sz="4400" dirty="0">
                <a:latin typeface="+mj-lt"/>
                <a:ea typeface="+mj-ea"/>
                <a:cs typeface="Times New Roman" pitchFamily="18" charset="0"/>
              </a:rPr>
              <a:t>Escaleras</a:t>
            </a:r>
            <a:endParaRPr lang="es-MX" sz="4400" b="1" dirty="0">
              <a:latin typeface="+mj-lt"/>
              <a:ea typeface="+mj-ea"/>
              <a:cs typeface="Times New Roman" pitchFamily="18" charset="0"/>
            </a:endParaRPr>
          </a:p>
        </p:txBody>
      </p:sp>
      <p:pic>
        <p:nvPicPr>
          <p:cNvPr id="100355" name="Picture 6" descr="Slide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1828800"/>
            <a:ext cx="3473450" cy="3786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0356" name="Picture 7" descr="Slide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57738" y="1828800"/>
            <a:ext cx="3471862"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6"/>
          <p:cNvSpPr>
            <a:spLocks noGrp="1"/>
          </p:cNvSpPr>
          <p:nvPr>
            <p:ph type="ftr" sz="quarter" idx="10"/>
          </p:nvPr>
        </p:nvSpPr>
        <p:spPr/>
        <p:txBody>
          <a:bodyPr/>
          <a:lstStyle/>
          <a:p>
            <a:pPr>
              <a:defRPr/>
            </a:pPr>
            <a:r>
              <a:rPr lang="en-US" dirty="0"/>
              <a:t>Hispanic Contractors Association de San Antonio Fall Protection in the Construction Industry</a:t>
            </a:r>
          </a:p>
        </p:txBody>
      </p:sp>
      <p:sp>
        <p:nvSpPr>
          <p:cNvPr id="87046"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E9DDCCF-5C59-4B7A-93C1-2A12BEBFB3FC}" type="slidenum">
              <a:rPr lang="en-US" sz="1100"/>
              <a:pPr algn="r" eaLnBrk="1" hangingPunct="1"/>
              <a:t>82</a:t>
            </a:fld>
            <a:endParaRPr lang="en-US" sz="11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066800"/>
          </a:xfrm>
          <a:prstGeom prst="rect">
            <a:avLst/>
          </a:prstGeom>
        </p:spPr>
        <p:txBody>
          <a:bodyPr/>
          <a:lstStyle/>
          <a:p>
            <a:pPr algn="ctr" fontAlgn="auto">
              <a:spcAft>
                <a:spcPts val="0"/>
              </a:spcAft>
              <a:defRPr/>
            </a:pPr>
            <a:r>
              <a:rPr lang="es-MX" sz="4400" dirty="0">
                <a:latin typeface="+mj-lt"/>
                <a:ea typeface="+mj-ea"/>
                <a:cs typeface="Times New Roman" pitchFamily="18" charset="0"/>
              </a:rPr>
              <a:t>Escaleras- </a:t>
            </a:r>
            <a:r>
              <a:rPr lang="es-MX" sz="4400" b="1" dirty="0">
                <a:solidFill>
                  <a:srgbClr val="FFFF00"/>
                </a:solidFill>
                <a:latin typeface="+mj-lt"/>
                <a:ea typeface="+mj-ea"/>
                <a:cs typeface="Times New Roman" pitchFamily="18" charset="0"/>
              </a:rPr>
              <a:t>Peligros de Caídas</a:t>
            </a:r>
          </a:p>
        </p:txBody>
      </p:sp>
      <p:sp>
        <p:nvSpPr>
          <p:cNvPr id="88067" name="Rectangle 6"/>
          <p:cNvSpPr txBox="1">
            <a:spLocks noChangeArrowheads="1"/>
          </p:cNvSpPr>
          <p:nvPr/>
        </p:nvSpPr>
        <p:spPr bwMode="auto">
          <a:xfrm>
            <a:off x="533400" y="1676400"/>
            <a:ext cx="533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ct val="45000"/>
              </a:spcBef>
              <a:buFont typeface="Arial" pitchFamily="34" charset="0"/>
              <a:buChar char="•"/>
            </a:pPr>
            <a:r>
              <a:rPr lang="es-ES" sz="3200" b="1">
                <a:latin typeface="Calibri" pitchFamily="34" charset="0"/>
              </a:rPr>
              <a:t>Escaleras causan muchas lesiones y muertes entre los trabajadores de la construcción</a:t>
            </a:r>
          </a:p>
          <a:p>
            <a:pPr eaLnBrk="1" hangingPunct="1">
              <a:lnSpc>
                <a:spcPct val="90000"/>
              </a:lnSpc>
              <a:spcBef>
                <a:spcPct val="45000"/>
              </a:spcBef>
              <a:buFont typeface="Arial" pitchFamily="34" charset="0"/>
              <a:buChar char="•"/>
            </a:pPr>
            <a:r>
              <a:rPr lang="es-ES" sz="3200" b="1">
                <a:latin typeface="Calibri" pitchFamily="34" charset="0"/>
              </a:rPr>
              <a:t>Aproximadamente la mitad de las lesiones causadas por resbalones, tropiezos y caídas de escaleras, requieren tiempo fuera del trabajo</a:t>
            </a:r>
            <a:endParaRPr lang="en-US" sz="3200" b="1">
              <a:latin typeface="Calibri" pitchFamily="34" charset="0"/>
            </a:endParaRPr>
          </a:p>
        </p:txBody>
      </p:sp>
      <p:pic>
        <p:nvPicPr>
          <p:cNvPr id="101380" name="Picture 11" descr="Additional Example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2025" y="1905000"/>
            <a:ext cx="2873375" cy="426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6"/>
          <p:cNvSpPr>
            <a:spLocks noGrp="1"/>
          </p:cNvSpPr>
          <p:nvPr>
            <p:ph type="ftr" sz="quarter" idx="10"/>
          </p:nvPr>
        </p:nvSpPr>
        <p:spPr/>
        <p:txBody>
          <a:bodyPr/>
          <a:lstStyle/>
          <a:p>
            <a:pPr>
              <a:defRPr/>
            </a:pPr>
            <a:r>
              <a:rPr lang="en-US" dirty="0"/>
              <a:t>Hispanic Contractors Association de San Antonio Fall Protection in the Construction Industry</a:t>
            </a:r>
          </a:p>
        </p:txBody>
      </p:sp>
      <p:sp>
        <p:nvSpPr>
          <p:cNvPr id="88070"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1ABA603-7E08-43EB-8464-09F397CA1084}" type="slidenum">
              <a:rPr lang="en-US" sz="1100"/>
              <a:pPr algn="r" eaLnBrk="1" hangingPunct="1"/>
              <a:t>83</a:t>
            </a:fld>
            <a:endParaRPr lang="en-US" sz="11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1"/>
          </p:nvPr>
        </p:nvSpPr>
        <p:spPr/>
        <p:txBody>
          <a:bodyPr/>
          <a:lstStyle/>
          <a:p>
            <a:pPr>
              <a:defRPr/>
            </a:pPr>
            <a:fld id="{530FBF27-958C-47C3-8CB7-D0CACD8E3CAF}" type="slidenum">
              <a:rPr lang="en-US"/>
              <a:pPr>
                <a:defRPr/>
              </a:pPr>
              <a:t>84</a:t>
            </a:fld>
            <a:endParaRPr lang="en-US"/>
          </a:p>
        </p:txBody>
      </p:sp>
      <p:sp>
        <p:nvSpPr>
          <p:cNvPr id="48132" name="Text Box 4"/>
          <p:cNvSpPr txBox="1">
            <a:spLocks noChangeArrowheads="1"/>
          </p:cNvSpPr>
          <p:nvPr/>
        </p:nvSpPr>
        <p:spPr bwMode="auto">
          <a:xfrm>
            <a:off x="2209800" y="1066800"/>
            <a:ext cx="5535613" cy="769938"/>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r>
              <a:rPr lang="es-MX" sz="4400" dirty="0">
                <a:latin typeface="+mj-lt"/>
                <a:cs typeface="+mn-cs"/>
              </a:rPr>
              <a:t>Baranda vs. Pasamanos</a:t>
            </a:r>
          </a:p>
        </p:txBody>
      </p:sp>
      <p:graphicFrame>
        <p:nvGraphicFramePr>
          <p:cNvPr id="1026" name="Object 2"/>
          <p:cNvGraphicFramePr>
            <a:graphicFrameLocks noChangeAspect="1"/>
          </p:cNvGraphicFramePr>
          <p:nvPr/>
        </p:nvGraphicFramePr>
        <p:xfrm>
          <a:off x="914400" y="2362200"/>
          <a:ext cx="7540625" cy="3657600"/>
        </p:xfrm>
        <a:graphic>
          <a:graphicData uri="http://schemas.openxmlformats.org/presentationml/2006/ole">
            <mc:AlternateContent xmlns:mc="http://schemas.openxmlformats.org/markup-compatibility/2006">
              <mc:Choice xmlns:v="urn:schemas-microsoft-com:vml" Requires="v">
                <p:oleObj spid="_x0000_s1038" name="CorelDRAW!" r:id="rId4" imgW="5919480" imgH="2873880" progId="CDraw4">
                  <p:embed/>
                </p:oleObj>
              </mc:Choice>
              <mc:Fallback>
                <p:oleObj name="CorelDRAW!" r:id="rId4" imgW="5919480" imgH="2873880" progId="CDraw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362200"/>
                        <a:ext cx="75406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Line 10"/>
          <p:cNvSpPr>
            <a:spLocks noChangeShapeType="1"/>
          </p:cNvSpPr>
          <p:nvPr/>
        </p:nvSpPr>
        <p:spPr bwMode="auto">
          <a:xfrm flipH="1">
            <a:off x="3048000" y="3276600"/>
            <a:ext cx="685800" cy="914400"/>
          </a:xfrm>
          <a:prstGeom prst="line">
            <a:avLst/>
          </a:prstGeom>
          <a:noFill/>
          <a:ln w="508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11"/>
          <p:cNvSpPr>
            <a:spLocks noChangeShapeType="1"/>
          </p:cNvSpPr>
          <p:nvPr/>
        </p:nvSpPr>
        <p:spPr bwMode="auto">
          <a:xfrm>
            <a:off x="5181600" y="3276600"/>
            <a:ext cx="914400" cy="990600"/>
          </a:xfrm>
          <a:prstGeom prst="line">
            <a:avLst/>
          </a:prstGeom>
          <a:noFill/>
          <a:ln w="508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14"/>
          <p:cNvSpPr>
            <a:spLocks noChangeShapeType="1"/>
          </p:cNvSpPr>
          <p:nvPr/>
        </p:nvSpPr>
        <p:spPr bwMode="auto">
          <a:xfrm>
            <a:off x="1219200" y="2590800"/>
            <a:ext cx="2209800" cy="2209800"/>
          </a:xfrm>
          <a:prstGeom prst="line">
            <a:avLst/>
          </a:prstGeom>
          <a:noFill/>
          <a:ln w="28575">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Line 15"/>
          <p:cNvSpPr>
            <a:spLocks noChangeShapeType="1"/>
          </p:cNvSpPr>
          <p:nvPr/>
        </p:nvSpPr>
        <p:spPr bwMode="auto">
          <a:xfrm>
            <a:off x="1219200" y="2667000"/>
            <a:ext cx="2209800" cy="2209800"/>
          </a:xfrm>
          <a:prstGeom prst="line">
            <a:avLst/>
          </a:prstGeom>
          <a:noFill/>
          <a:ln w="28575">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 name="Footer Placeholder 9"/>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11" name="Title 1"/>
          <p:cNvSpPr txBox="1">
            <a:spLocks/>
          </p:cNvSpPr>
          <p:nvPr/>
        </p:nvSpPr>
        <p:spPr>
          <a:xfrm>
            <a:off x="457200" y="0"/>
            <a:ext cx="8229600" cy="1066800"/>
          </a:xfrm>
          <a:prstGeom prst="rect">
            <a:avLst/>
          </a:prstGeom>
        </p:spPr>
        <p:txBody>
          <a:bodyPr/>
          <a:lstStyle/>
          <a:p>
            <a:pPr algn="ctr" fontAlgn="auto">
              <a:spcAft>
                <a:spcPts val="0"/>
              </a:spcAft>
              <a:defRPr/>
            </a:pPr>
            <a:r>
              <a:rPr lang="es-MX" sz="4400" dirty="0">
                <a:latin typeface="+mj-lt"/>
                <a:ea typeface="+mj-ea"/>
                <a:cs typeface="Times New Roman" pitchFamily="18" charset="0"/>
              </a:rPr>
              <a:t>Escaleras- </a:t>
            </a:r>
            <a:r>
              <a:rPr lang="es-MX" sz="4400" b="1" dirty="0">
                <a:solidFill>
                  <a:srgbClr val="FFFF00"/>
                </a:solidFill>
                <a:latin typeface="+mj-lt"/>
                <a:ea typeface="+mj-ea"/>
                <a:cs typeface="Times New Roman" pitchFamily="18" charset="0"/>
              </a:rPr>
              <a:t>Peligros de Caídas</a:t>
            </a:r>
          </a:p>
        </p:txBody>
      </p:sp>
      <p:sp useBgFill="1">
        <p:nvSpPr>
          <p:cNvPr id="1035" name="TextBox 11"/>
          <p:cNvSpPr txBox="1">
            <a:spLocks noChangeArrowheads="1"/>
          </p:cNvSpPr>
          <p:nvPr/>
        </p:nvSpPr>
        <p:spPr bwMode="auto">
          <a:xfrm>
            <a:off x="3124200" y="2819400"/>
            <a:ext cx="1600200" cy="5238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solidFill>
                  <a:schemeClr val="bg1"/>
                </a:solidFill>
              </a:rPr>
              <a:t>Baranda </a:t>
            </a:r>
          </a:p>
        </p:txBody>
      </p:sp>
      <p:sp useBgFill="1">
        <p:nvSpPr>
          <p:cNvPr id="1036" name="TextBox 12"/>
          <p:cNvSpPr txBox="1">
            <a:spLocks noChangeArrowheads="1"/>
          </p:cNvSpPr>
          <p:nvPr/>
        </p:nvSpPr>
        <p:spPr bwMode="auto">
          <a:xfrm>
            <a:off x="3048000" y="2895600"/>
            <a:ext cx="1600200" cy="5238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800">
                <a:solidFill>
                  <a:schemeClr val="bg1"/>
                </a:solidFill>
              </a:rPr>
              <a:t>Baranda </a:t>
            </a:r>
          </a:p>
        </p:txBody>
      </p:sp>
      <p:sp useBgFill="1">
        <p:nvSpPr>
          <p:cNvPr id="1037" name="TextBox 15"/>
          <p:cNvSpPr txBox="1">
            <a:spLocks noChangeArrowheads="1"/>
          </p:cNvSpPr>
          <p:nvPr/>
        </p:nvSpPr>
        <p:spPr bwMode="auto">
          <a:xfrm>
            <a:off x="4800600" y="2819400"/>
            <a:ext cx="2286000" cy="5238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800">
                <a:solidFill>
                  <a:schemeClr val="bg1"/>
                </a:solidFill>
              </a:rPr>
              <a:t>Pasamanos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pPr>
              <a:defRPr/>
            </a:pPr>
            <a:fld id="{1D5A8730-50D7-4B9F-8C5E-59B16EA987C0}" type="slidenum">
              <a:rPr lang="en-US"/>
              <a:pPr>
                <a:defRPr/>
              </a:pPr>
              <a:t>85</a:t>
            </a:fld>
            <a:endParaRPr lang="en-US"/>
          </a:p>
        </p:txBody>
      </p:sp>
      <p:sp>
        <p:nvSpPr>
          <p:cNvPr id="99330" name="Rectangle 2"/>
          <p:cNvSpPr>
            <a:spLocks noChangeArrowheads="1"/>
          </p:cNvSpPr>
          <p:nvPr/>
        </p:nvSpPr>
        <p:spPr bwMode="auto">
          <a:xfrm>
            <a:off x="4419600" y="3200400"/>
            <a:ext cx="4419600" cy="2555875"/>
          </a:xfrm>
          <a:prstGeom prst="rect">
            <a:avLst/>
          </a:prstGeom>
          <a:noFill/>
          <a:ln w="9525">
            <a:noFill/>
            <a:miter lim="800000"/>
            <a:headEnd/>
            <a:tailEnd/>
          </a:ln>
          <a:effectLst/>
        </p:spPr>
        <p:txBody>
          <a:bodyPr lIns="92075" tIns="46038" rIns="92075" bIns="46038">
            <a:spAutoFit/>
          </a:bodyPr>
          <a:lstStyle/>
          <a:p>
            <a:pPr fontAlgn="auto">
              <a:spcBef>
                <a:spcPts val="0"/>
              </a:spcBef>
              <a:spcAft>
                <a:spcPts val="0"/>
              </a:spcAft>
              <a:defRPr/>
            </a:pPr>
            <a:r>
              <a:rPr lang="es-ES" sz="4000" dirty="0">
                <a:latin typeface="+mj-lt"/>
                <a:cs typeface="+mn-cs"/>
              </a:rPr>
              <a:t>Barandas/rieles deben ser capaces de soportar una fuerza de 200 libras</a:t>
            </a:r>
            <a:endParaRPr lang="en-US" sz="4000" b="1" dirty="0">
              <a:latin typeface="+mj-lt"/>
              <a:cs typeface="+mn-cs"/>
            </a:endParaRPr>
          </a:p>
        </p:txBody>
      </p:sp>
      <p:pic>
        <p:nvPicPr>
          <p:cNvPr id="102404" name="Picture 3"/>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2514600"/>
            <a:ext cx="241935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9093" name="Text Box 4"/>
          <p:cNvSpPr txBox="1">
            <a:spLocks noChangeArrowheads="1"/>
          </p:cNvSpPr>
          <p:nvPr/>
        </p:nvSpPr>
        <p:spPr bwMode="auto">
          <a:xfrm>
            <a:off x="533400" y="1447800"/>
            <a:ext cx="84582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MX" sz="3600">
                <a:solidFill>
                  <a:srgbClr val="FFFF00"/>
                </a:solidFill>
              </a:rPr>
              <a:t>Fuerza de Pasamanos y Barandas Superiores</a:t>
            </a:r>
          </a:p>
          <a:p>
            <a:pPr algn="ctr" eaLnBrk="1" hangingPunct="1">
              <a:lnSpc>
                <a:spcPct val="40000"/>
              </a:lnSpc>
              <a:spcBef>
                <a:spcPct val="50000"/>
              </a:spcBef>
            </a:pPr>
            <a:r>
              <a:rPr lang="en-US" sz="4400">
                <a:solidFill>
                  <a:srgbClr val="FFFF00"/>
                </a:solidFill>
              </a:rPr>
              <a:t> </a:t>
            </a:r>
            <a:endParaRPr lang="en-US" sz="4000">
              <a:solidFill>
                <a:srgbClr val="FFFF00"/>
              </a:solidFill>
            </a:endParaRPr>
          </a:p>
        </p:txBody>
      </p:sp>
      <p:sp>
        <p:nvSpPr>
          <p:cNvPr id="89094" name="Text Box 5"/>
          <p:cNvSpPr txBox="1">
            <a:spLocks noChangeArrowheads="1"/>
          </p:cNvSpPr>
          <p:nvPr/>
        </p:nvSpPr>
        <p:spPr bwMode="auto">
          <a:xfrm>
            <a:off x="4953000" y="5791200"/>
            <a:ext cx="274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1600">
              <a:solidFill>
                <a:srgbClr val="F2FE04"/>
              </a:solidFill>
            </a:endParaRPr>
          </a:p>
        </p:txBody>
      </p:sp>
      <p:sp>
        <p:nvSpPr>
          <p:cNvPr id="10" name="Footer Placeholder 9"/>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11" name="Title 1"/>
          <p:cNvSpPr txBox="1">
            <a:spLocks/>
          </p:cNvSpPr>
          <p:nvPr/>
        </p:nvSpPr>
        <p:spPr>
          <a:xfrm>
            <a:off x="457200" y="0"/>
            <a:ext cx="8229600" cy="1066800"/>
          </a:xfrm>
          <a:prstGeom prst="rect">
            <a:avLst/>
          </a:prstGeom>
        </p:spPr>
        <p:txBody>
          <a:bodyPr/>
          <a:lstStyle/>
          <a:p>
            <a:pPr algn="ctr" fontAlgn="auto">
              <a:spcAft>
                <a:spcPts val="0"/>
              </a:spcAft>
              <a:defRPr/>
            </a:pPr>
            <a:r>
              <a:rPr lang="es-MX" sz="4400" dirty="0">
                <a:latin typeface="+mj-lt"/>
                <a:ea typeface="+mj-ea"/>
                <a:cs typeface="Times New Roman" pitchFamily="18" charset="0"/>
              </a:rPr>
              <a:t>Escaleras- </a:t>
            </a:r>
            <a:r>
              <a:rPr lang="es-MX" sz="4400" b="1" dirty="0">
                <a:solidFill>
                  <a:srgbClr val="FFFF00"/>
                </a:solidFill>
                <a:latin typeface="+mj-lt"/>
                <a:ea typeface="+mj-ea"/>
                <a:cs typeface="Times New Roman" pitchFamily="18" charset="0"/>
              </a:rPr>
              <a:t>Peligros de Caídas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pPr>
              <a:defRPr/>
            </a:pPr>
            <a:fld id="{23A2F752-AEFD-4CA0-8C45-6ADAFED8B57E}" type="slidenum">
              <a:rPr lang="en-US"/>
              <a:pPr>
                <a:defRPr/>
              </a:pPr>
              <a:t>86</a:t>
            </a:fld>
            <a:endParaRPr lang="en-US"/>
          </a:p>
        </p:txBody>
      </p:sp>
      <p:sp>
        <p:nvSpPr>
          <p:cNvPr id="90115" name="Rectangle 2"/>
          <p:cNvSpPr>
            <a:spLocks noChangeArrowheads="1"/>
          </p:cNvSpPr>
          <p:nvPr/>
        </p:nvSpPr>
        <p:spPr bwMode="auto">
          <a:xfrm>
            <a:off x="228600" y="1600200"/>
            <a:ext cx="3657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just"/>
            <a:r>
              <a:rPr lang="es-ES" sz="3200">
                <a:latin typeface="Calibri" pitchFamily="34" charset="0"/>
              </a:rPr>
              <a:t>Las escaleras con cuatro peldaños o más de 30 pulgadas de alto deben tener una baranda de escalera a lo largo de cada lado sin protección o borde.</a:t>
            </a:r>
            <a:endParaRPr lang="en-US" sz="3200">
              <a:latin typeface="Calibri" pitchFamily="34" charset="0"/>
            </a:endParaRPr>
          </a:p>
        </p:txBody>
      </p:sp>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8" name="Title 1"/>
          <p:cNvSpPr txBox="1">
            <a:spLocks/>
          </p:cNvSpPr>
          <p:nvPr/>
        </p:nvSpPr>
        <p:spPr>
          <a:xfrm>
            <a:off x="457200" y="0"/>
            <a:ext cx="8229600" cy="1066800"/>
          </a:xfrm>
          <a:prstGeom prst="rect">
            <a:avLst/>
          </a:prstGeom>
        </p:spPr>
        <p:txBody>
          <a:bodyPr/>
          <a:lstStyle/>
          <a:p>
            <a:pPr algn="ctr" fontAlgn="auto">
              <a:spcAft>
                <a:spcPts val="0"/>
              </a:spcAft>
              <a:defRPr/>
            </a:pPr>
            <a:r>
              <a:rPr lang="es-MX" sz="4400" dirty="0">
                <a:latin typeface="+mj-lt"/>
                <a:ea typeface="+mj-ea"/>
                <a:cs typeface="Times New Roman" pitchFamily="18" charset="0"/>
              </a:rPr>
              <a:t>Escaleras- </a:t>
            </a:r>
            <a:r>
              <a:rPr lang="es-MX" sz="4400" b="1" dirty="0">
                <a:solidFill>
                  <a:srgbClr val="FFFF00"/>
                </a:solidFill>
                <a:latin typeface="+mj-lt"/>
                <a:ea typeface="+mj-ea"/>
                <a:cs typeface="Times New Roman" pitchFamily="18" charset="0"/>
              </a:rPr>
              <a:t>Prevención de Caídas</a:t>
            </a:r>
          </a:p>
        </p:txBody>
      </p:sp>
      <p:pic>
        <p:nvPicPr>
          <p:cNvPr id="90118" name="Picture 8" descr="C:\Users\constantino\Desktop\Client Photos\Keystone Granite photos\IMAG00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11275"/>
            <a:ext cx="329247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AutoShape 5"/>
          <p:cNvSpPr>
            <a:spLocks noChangeArrowheads="1"/>
          </p:cNvSpPr>
          <p:nvPr/>
        </p:nvSpPr>
        <p:spPr bwMode="auto">
          <a:xfrm>
            <a:off x="6019800" y="3962400"/>
            <a:ext cx="1066800" cy="1143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12700">
            <a:solidFill>
              <a:schemeClr val="tx1"/>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0"/>
            <a:ext cx="7924800" cy="914400"/>
          </a:xfrm>
        </p:spPr>
        <p:txBody>
          <a:bodyPr/>
          <a:lstStyle/>
          <a:p>
            <a:r>
              <a:rPr lang="es-MX" smtClean="0">
                <a:cs typeface="Times New Roman" pitchFamily="18" charset="0"/>
              </a:rPr>
              <a:t>Escaleras</a:t>
            </a:r>
          </a:p>
        </p:txBody>
      </p:sp>
      <p:sp>
        <p:nvSpPr>
          <p:cNvPr id="104451" name="Text Box 3"/>
          <p:cNvSpPr txBox="1">
            <a:spLocks noChangeArrowheads="1"/>
          </p:cNvSpPr>
          <p:nvPr/>
        </p:nvSpPr>
        <p:spPr bwMode="auto">
          <a:xfrm>
            <a:off x="304800" y="1600200"/>
            <a:ext cx="8610600" cy="5078413"/>
          </a:xfrm>
          <a:prstGeom prst="rect">
            <a:avLst/>
          </a:prstGeom>
          <a:noFill/>
          <a:ln w="9525">
            <a:noFill/>
            <a:miter lim="800000"/>
            <a:headEnd/>
            <a:tailEnd/>
          </a:ln>
        </p:spPr>
        <p:txBody>
          <a:bodyPr>
            <a:spAutoFit/>
          </a:bodyPr>
          <a:lstStyle/>
          <a:p>
            <a:pPr eaLnBrk="0" hangingPunct="0">
              <a:buFont typeface="Wingdings" pitchFamily="2" charset="2"/>
              <a:buChar char="§"/>
              <a:defRPr/>
            </a:pPr>
            <a:r>
              <a:rPr lang="en-US" sz="3600" dirty="0">
                <a:latin typeface="+mj-lt"/>
              </a:rPr>
              <a:t>  </a:t>
            </a:r>
            <a:r>
              <a:rPr lang="es-ES" sz="3600" dirty="0">
                <a:latin typeface="+mj-lt"/>
              </a:rPr>
              <a:t>Cuenta para 360 muertes cada año.</a:t>
            </a:r>
            <a:endParaRPr lang="en-US" sz="3600" dirty="0">
              <a:latin typeface="+mj-lt"/>
            </a:endParaRPr>
          </a:p>
          <a:p>
            <a:pPr eaLnBrk="0" hangingPunct="0">
              <a:buFont typeface="Wingdings" pitchFamily="2" charset="2"/>
              <a:buChar char="§"/>
              <a:defRPr/>
            </a:pPr>
            <a:endParaRPr lang="en-US" sz="3600" dirty="0">
              <a:latin typeface="+mj-lt"/>
            </a:endParaRPr>
          </a:p>
          <a:p>
            <a:pPr eaLnBrk="0" hangingPunct="0">
              <a:buFont typeface="Wingdings" pitchFamily="2" charset="2"/>
              <a:buChar char="§"/>
              <a:defRPr/>
            </a:pPr>
            <a:r>
              <a:rPr lang="en-US" sz="3600" dirty="0">
                <a:latin typeface="+mj-lt"/>
              </a:rPr>
              <a:t>  </a:t>
            </a:r>
            <a:r>
              <a:rPr lang="es-ES" sz="3600" dirty="0">
                <a:latin typeface="+mj-lt"/>
              </a:rPr>
              <a:t>151.327  lesiones por año causadas por caídas de escaleras.</a:t>
            </a:r>
            <a:endParaRPr lang="en-US" sz="3600" dirty="0">
              <a:latin typeface="+mj-lt"/>
            </a:endParaRPr>
          </a:p>
          <a:p>
            <a:pPr eaLnBrk="0" hangingPunct="0">
              <a:buFont typeface="Wingdings" pitchFamily="2" charset="2"/>
              <a:buChar char="§"/>
              <a:defRPr/>
            </a:pPr>
            <a:endParaRPr lang="en-US" sz="3600" dirty="0">
              <a:latin typeface="+mj-lt"/>
            </a:endParaRPr>
          </a:p>
          <a:p>
            <a:pPr eaLnBrk="0" hangingPunct="0">
              <a:buFont typeface="Wingdings" pitchFamily="2" charset="2"/>
              <a:buChar char="§"/>
              <a:defRPr/>
            </a:pPr>
            <a:r>
              <a:rPr lang="en-US" sz="3600" dirty="0">
                <a:latin typeface="+mj-lt"/>
              </a:rPr>
              <a:t>  </a:t>
            </a:r>
            <a:r>
              <a:rPr lang="es-MX" sz="3600" dirty="0">
                <a:latin typeface="+mj-lt"/>
              </a:rPr>
              <a:t>Resultado de escaleras en descuido o  uso indebido.</a:t>
            </a:r>
          </a:p>
          <a:p>
            <a:pPr eaLnBrk="0" hangingPunct="0">
              <a:buFont typeface="Wingdings" pitchFamily="2" charset="2"/>
              <a:buChar char="§"/>
              <a:defRPr/>
            </a:pPr>
            <a:endParaRPr lang="en-US" sz="3600" dirty="0">
              <a:latin typeface="+mj-lt"/>
            </a:endParaRPr>
          </a:p>
          <a:p>
            <a:pPr eaLnBrk="0" hangingPunct="0">
              <a:defRPr/>
            </a:pPr>
            <a:endParaRPr lang="en-US" sz="3600" dirty="0">
              <a:latin typeface="+mj-lt"/>
            </a:endParaRPr>
          </a:p>
        </p:txBody>
      </p:sp>
      <p:sp>
        <p:nvSpPr>
          <p:cNvPr id="5" name="Slide Number Placeholder 4"/>
          <p:cNvSpPr>
            <a:spLocks noGrp="1"/>
          </p:cNvSpPr>
          <p:nvPr>
            <p:ph type="sldNum" sz="quarter" idx="11"/>
          </p:nvPr>
        </p:nvSpPr>
        <p:spPr/>
        <p:txBody>
          <a:bodyPr/>
          <a:lstStyle/>
          <a:p>
            <a:pPr>
              <a:defRPr/>
            </a:pPr>
            <a:fld id="{E6774F06-17FB-4AD5-96E1-19FD499509D1}" type="slidenum">
              <a:rPr lang="en-US"/>
              <a:pPr>
                <a:defRPr/>
              </a:pPr>
              <a:t>87</a:t>
            </a:fld>
            <a:endParaRPr lang="en-US"/>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152400"/>
            <a:ext cx="5105400" cy="1143000"/>
          </a:xfrm>
        </p:spPr>
        <p:txBody>
          <a:bodyPr/>
          <a:lstStyle/>
          <a:p>
            <a:pPr eaLnBrk="1" hangingPunct="1"/>
            <a:r>
              <a:rPr lang="es-MX" b="1" smtClean="0">
                <a:cs typeface="Times New Roman" pitchFamily="18" charset="0"/>
              </a:rPr>
              <a:t>Escaleras Portatiles</a:t>
            </a:r>
            <a:endParaRPr lang="es-MX" smtClean="0">
              <a:cs typeface="Times New Roman" pitchFamily="18" charset="0"/>
            </a:endParaRPr>
          </a:p>
        </p:txBody>
      </p:sp>
      <p:sp>
        <p:nvSpPr>
          <p:cNvPr id="105475" name="Rectangle 3"/>
          <p:cNvSpPr>
            <a:spLocks noChangeArrowheads="1"/>
          </p:cNvSpPr>
          <p:nvPr/>
        </p:nvSpPr>
        <p:spPr bwMode="auto">
          <a:xfrm>
            <a:off x="304800" y="4183063"/>
            <a:ext cx="8534400" cy="1312862"/>
          </a:xfrm>
          <a:prstGeom prst="rect">
            <a:avLst/>
          </a:prstGeom>
          <a:noFill/>
          <a:ln w="9525">
            <a:noFill/>
            <a:miter lim="800000"/>
            <a:headEnd/>
            <a:tailEnd/>
          </a:ln>
        </p:spPr>
        <p:txBody>
          <a:bodyPr bIns="39675" anchor="ctr">
            <a:spAutoFit/>
          </a:bodyPr>
          <a:lstStyle/>
          <a:p>
            <a:pPr eaLnBrk="0" hangingPunct="0">
              <a:lnSpc>
                <a:spcPct val="150000"/>
              </a:lnSpc>
              <a:defRPr/>
            </a:pPr>
            <a:r>
              <a:rPr lang="es-ES" sz="2800" dirty="0">
                <a:latin typeface="+mj-lt"/>
                <a:cs typeface="Times New Roman" pitchFamily="18" charset="0"/>
              </a:rPr>
              <a:t>Escaleras de diferentes tipos trabajan de diferentes maneras y están diseñadas para tareas específicas.</a:t>
            </a:r>
            <a:endParaRPr lang="en-US" sz="2800" dirty="0">
              <a:latin typeface="+mj-lt"/>
              <a:cs typeface="Times New Roman" pitchFamily="18" charset="0"/>
            </a:endParaRPr>
          </a:p>
        </p:txBody>
      </p:sp>
      <p:sp>
        <p:nvSpPr>
          <p:cNvPr id="9" name="Slide Number Placeholder 8"/>
          <p:cNvSpPr>
            <a:spLocks noGrp="1"/>
          </p:cNvSpPr>
          <p:nvPr>
            <p:ph type="sldNum" sz="quarter" idx="11"/>
          </p:nvPr>
        </p:nvSpPr>
        <p:spPr/>
        <p:txBody>
          <a:bodyPr/>
          <a:lstStyle/>
          <a:p>
            <a:pPr>
              <a:defRPr/>
            </a:pPr>
            <a:fld id="{D6E91206-BEA9-41F4-8C4C-5B220F3259D8}" type="slidenum">
              <a:rPr lang="en-US"/>
              <a:pPr>
                <a:defRPr/>
              </a:pPr>
              <a:t>88</a:t>
            </a:fld>
            <a:endParaRPr lang="en-US" dirty="0"/>
          </a:p>
        </p:txBody>
      </p:sp>
      <p:pic>
        <p:nvPicPr>
          <p:cNvPr id="10" name="Picture 4" descr="step"/>
          <p:cNvPicPr>
            <a:picLocks noChangeAspect="1" noChangeArrowheads="1"/>
          </p:cNvPicPr>
          <p:nvPr/>
        </p:nvPicPr>
        <p:blipFill>
          <a:blip r:embed="rId3" cstate="print">
            <a:lum bright="24000" contrast="42000"/>
            <a:extLst>
              <a:ext uri="{28A0092B-C50C-407E-A947-70E740481C1C}">
                <a14:useLocalDpi xmlns:a14="http://schemas.microsoft.com/office/drawing/2010/main" val="0"/>
              </a:ext>
            </a:extLst>
          </a:blip>
          <a:srcRect/>
          <a:stretch>
            <a:fillRect/>
          </a:stretch>
        </p:blipFill>
        <p:spPr bwMode="auto">
          <a:xfrm>
            <a:off x="914400" y="1462088"/>
            <a:ext cx="1308100" cy="217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 Box 8"/>
          <p:cNvSpPr txBox="1">
            <a:spLocks noChangeArrowheads="1"/>
          </p:cNvSpPr>
          <p:nvPr/>
        </p:nvSpPr>
        <p:spPr bwMode="auto">
          <a:xfrm>
            <a:off x="914400" y="3595688"/>
            <a:ext cx="7102475" cy="369887"/>
          </a:xfrm>
          <a:prstGeom prst="rect">
            <a:avLst/>
          </a:prstGeom>
          <a:noFill/>
          <a:ln w="9525">
            <a:noFill/>
            <a:miter lim="800000"/>
            <a:headEnd/>
            <a:tailEnd/>
          </a:ln>
        </p:spPr>
        <p:txBody>
          <a:bodyPr wrap="none">
            <a:spAutoFit/>
          </a:bodyPr>
          <a:lstStyle/>
          <a:p>
            <a:pPr eaLnBrk="0" hangingPunct="0">
              <a:defRPr/>
            </a:pPr>
            <a:r>
              <a:rPr lang="en-US" b="1" i="1" dirty="0" err="1">
                <a:solidFill>
                  <a:srgbClr val="FFFF00"/>
                </a:solidFill>
                <a:latin typeface="+mj-lt"/>
              </a:rPr>
              <a:t>Escalera</a:t>
            </a:r>
            <a:r>
              <a:rPr lang="en-US" b="1" i="1" dirty="0">
                <a:solidFill>
                  <a:srgbClr val="FFFF00"/>
                </a:solidFill>
                <a:latin typeface="+mj-lt"/>
              </a:rPr>
              <a:t> </a:t>
            </a:r>
            <a:r>
              <a:rPr lang="en-US" b="1" i="1" dirty="0" err="1">
                <a:solidFill>
                  <a:srgbClr val="FFFF00"/>
                </a:solidFill>
                <a:latin typeface="+mj-lt"/>
              </a:rPr>
              <a:t>Pasos</a:t>
            </a:r>
            <a:r>
              <a:rPr lang="en-US" b="1" i="1" dirty="0">
                <a:solidFill>
                  <a:srgbClr val="FFFF00"/>
                </a:solidFill>
                <a:latin typeface="+mj-lt"/>
              </a:rPr>
              <a:t>        </a:t>
            </a:r>
            <a:r>
              <a:rPr lang="en-US" b="1" i="1" dirty="0" err="1">
                <a:solidFill>
                  <a:srgbClr val="FFFF00"/>
                </a:solidFill>
                <a:latin typeface="+mj-lt"/>
              </a:rPr>
              <a:t>Escalera</a:t>
            </a:r>
            <a:r>
              <a:rPr lang="en-US" b="1" i="1" dirty="0">
                <a:solidFill>
                  <a:srgbClr val="FFFF00"/>
                </a:solidFill>
                <a:latin typeface="+mj-lt"/>
              </a:rPr>
              <a:t> </a:t>
            </a:r>
            <a:r>
              <a:rPr lang="en-US" b="1" i="1" dirty="0" err="1">
                <a:solidFill>
                  <a:srgbClr val="FFFF00"/>
                </a:solidFill>
                <a:latin typeface="+mj-lt"/>
              </a:rPr>
              <a:t>Plataforma</a:t>
            </a:r>
            <a:r>
              <a:rPr lang="en-US" b="1" i="1" dirty="0">
                <a:solidFill>
                  <a:srgbClr val="FFFF00"/>
                </a:solidFill>
                <a:latin typeface="+mj-lt"/>
              </a:rPr>
              <a:t>   Extension Ladder	         </a:t>
            </a:r>
            <a:r>
              <a:rPr lang="en-US" b="1" i="1" dirty="0" err="1">
                <a:solidFill>
                  <a:srgbClr val="FFFF00"/>
                </a:solidFill>
                <a:latin typeface="+mj-lt"/>
              </a:rPr>
              <a:t>Caballete</a:t>
            </a:r>
            <a:endParaRPr lang="en-US" b="1" i="1" dirty="0">
              <a:solidFill>
                <a:srgbClr val="FFFF00"/>
              </a:solidFill>
              <a:latin typeface="+mj-lt"/>
            </a:endParaRPr>
          </a:p>
        </p:txBody>
      </p:sp>
      <p:pic>
        <p:nvPicPr>
          <p:cNvPr id="12" name="Picture 2" descr="http://www.loftladders1.com/wp-content/uploads/2010/11/platform-ladd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32087" y="1447800"/>
            <a:ext cx="1611313"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4" descr="http://www.ladders.net/uploads/FiberglassExtension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81600" y="1081088"/>
            <a:ext cx="838200" cy="2524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6" descr="http://t0.gstatic.com/images?q=tbn:ANd9GcTApKXU5Y_wbfwfcCQGFlU0T1iSAx-7-OSsjq4it_QmPndoFfa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81800" y="1614488"/>
            <a:ext cx="1752600"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ooter Placeholder 1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title"/>
          </p:nvPr>
        </p:nvSpPr>
        <p:spPr>
          <a:xfrm>
            <a:off x="457200" y="-76200"/>
            <a:ext cx="8229600" cy="1143000"/>
          </a:xfrm>
        </p:spPr>
        <p:txBody>
          <a:bodyPr/>
          <a:lstStyle/>
          <a:p>
            <a:pPr eaLnBrk="1" hangingPunct="1"/>
            <a:r>
              <a:rPr lang="es-MX" smtClean="0"/>
              <a:t>Tipos de Escaleras</a:t>
            </a:r>
          </a:p>
        </p:txBody>
      </p:sp>
      <p:sp>
        <p:nvSpPr>
          <p:cNvPr id="93187" name="Rectangle 6"/>
          <p:cNvSpPr>
            <a:spLocks noGrp="1" noChangeArrowheads="1"/>
          </p:cNvSpPr>
          <p:nvPr>
            <p:ph type="body" idx="1"/>
          </p:nvPr>
        </p:nvSpPr>
        <p:spPr>
          <a:xfrm>
            <a:off x="228600" y="1295400"/>
            <a:ext cx="7010400" cy="4953000"/>
          </a:xfrm>
        </p:spPr>
        <p:txBody>
          <a:bodyPr/>
          <a:lstStyle/>
          <a:p>
            <a:pPr eaLnBrk="1" hangingPunct="1"/>
            <a:r>
              <a:rPr lang="es-ES" sz="2800" b="1" smtClean="0"/>
              <a:t>Escaleras de Tipo I-AA son más pesadas y pueden manejar hasta 375 libras.</a:t>
            </a:r>
          </a:p>
          <a:p>
            <a:pPr eaLnBrk="1" hangingPunct="1"/>
            <a:r>
              <a:rPr lang="es-ES" sz="2800" b="1" smtClean="0"/>
              <a:t>Escaleras de Tipo I-A son pesadas y pueden manejar hasta 300 libras.</a:t>
            </a:r>
          </a:p>
          <a:p>
            <a:pPr eaLnBrk="1" hangingPunct="1"/>
            <a:r>
              <a:rPr lang="es-ES" sz="2800" b="1" smtClean="0"/>
              <a:t>Escaleras de Tipo I pueden albergar hasta 250 libras.</a:t>
            </a:r>
          </a:p>
          <a:p>
            <a:pPr eaLnBrk="1" hangingPunct="1"/>
            <a:r>
              <a:rPr lang="es-ES" sz="2800" b="1" smtClean="0"/>
              <a:t>Escaleras Tipo II pueden contener </a:t>
            </a:r>
          </a:p>
          <a:p>
            <a:pPr eaLnBrk="1" hangingPunct="1">
              <a:buFont typeface="Arial" pitchFamily="34" charset="0"/>
              <a:buNone/>
            </a:pPr>
            <a:r>
              <a:rPr lang="es-ES" sz="2800" b="1" smtClean="0"/>
              <a:t>225 libras.</a:t>
            </a:r>
          </a:p>
          <a:p>
            <a:pPr eaLnBrk="1" hangingPunct="1"/>
            <a:r>
              <a:rPr lang="es-ES" sz="2800" b="1" smtClean="0"/>
              <a:t>Escaleras Tipo III sólo trabajos ligeros y pueden contener hasta 200 libras.</a:t>
            </a:r>
            <a:endParaRPr lang="en-US" sz="2800" b="1" smtClean="0"/>
          </a:p>
        </p:txBody>
      </p:sp>
      <p:pic>
        <p:nvPicPr>
          <p:cNvPr id="106500" name="Picture 4" descr="Ladder Capacity chart"/>
          <p:cNvPicPr>
            <a:picLocks noChangeAspect="1" noChangeArrowheads="1"/>
          </p:cNvPicPr>
          <p:nvPr/>
        </p:nvPicPr>
        <p:blipFill>
          <a:blip r:embed="rId3" cstate="email">
            <a:lum bright="20000" contrast="10000"/>
            <a:extLst>
              <a:ext uri="{28A0092B-C50C-407E-A947-70E740481C1C}">
                <a14:useLocalDpi xmlns:a14="http://schemas.microsoft.com/office/drawing/2010/main" val="0"/>
              </a:ext>
            </a:extLst>
          </a:blip>
          <a:srcRect/>
          <a:stretch>
            <a:fillRect/>
          </a:stretch>
        </p:blipFill>
        <p:spPr bwMode="auto">
          <a:xfrm>
            <a:off x="6858000" y="1786829"/>
            <a:ext cx="2133600" cy="4027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1"/>
          </p:nvPr>
        </p:nvSpPr>
        <p:spPr/>
        <p:txBody>
          <a:bodyPr/>
          <a:lstStyle/>
          <a:p>
            <a:pPr>
              <a:defRPr/>
            </a:pPr>
            <a:fld id="{45AE3CF3-9991-4E06-BEB4-4C54D6C338A0}" type="slidenum">
              <a:rPr lang="en-US"/>
              <a:pPr>
                <a:defRPr/>
              </a:pPr>
              <a:t>89</a:t>
            </a:fld>
            <a:endParaRPr lang="en-US"/>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s-MX" smtClean="0"/>
              <a:t>Leyes Y Reglas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s-MX" b="1" dirty="0" smtClean="0"/>
              <a:t>29 CFR 1926, Subparte M- Protección contra Caídas en la Construcción</a:t>
            </a:r>
          </a:p>
          <a:p>
            <a:pPr eaLnBrk="1" fontAlgn="auto" hangingPunct="1">
              <a:spcAft>
                <a:spcPts val="0"/>
              </a:spcAft>
              <a:buFont typeface="Arial" pitchFamily="34" charset="0"/>
              <a:buNone/>
              <a:defRPr/>
            </a:pPr>
            <a:endParaRPr lang="es-MX" b="1" dirty="0" smtClean="0"/>
          </a:p>
          <a:p>
            <a:pPr eaLnBrk="1" fontAlgn="auto" hangingPunct="1">
              <a:spcAft>
                <a:spcPts val="0"/>
              </a:spcAft>
              <a:defRPr/>
            </a:pPr>
            <a:r>
              <a:rPr lang="es-MX" b="1" dirty="0" smtClean="0"/>
              <a:t>29 CFR 1926.501(b)(13)- Protección contra caídas para trabajo residencial.  Siempre ha existido pero ahora existe una guía de cumplimiento.</a:t>
            </a:r>
          </a:p>
          <a:p>
            <a:pPr eaLnBrk="1" fontAlgn="auto" hangingPunct="1">
              <a:spcAft>
                <a:spcPts val="0"/>
              </a:spcAft>
              <a:defRPr/>
            </a:pPr>
            <a:endParaRPr lang="es-MX" b="1" dirty="0" smtClean="0"/>
          </a:p>
          <a:p>
            <a:pPr eaLnBrk="1" fontAlgn="auto" hangingPunct="1">
              <a:spcAft>
                <a:spcPts val="0"/>
              </a:spcAft>
              <a:defRPr/>
            </a:pPr>
            <a:r>
              <a:rPr lang="es-MX" b="1" dirty="0" smtClean="0"/>
              <a:t>STD 03-11-002, Guía de Cumplimiento para la Construcción Residencial, comunicado el 16 de diciembre 2010.</a:t>
            </a:r>
          </a:p>
          <a:p>
            <a:pPr eaLnBrk="1" fontAlgn="auto" hangingPunct="1">
              <a:spcAft>
                <a:spcPts val="0"/>
              </a:spcAft>
              <a:defRPr/>
            </a:pPr>
            <a:endParaRPr lang="en-US" b="1" dirty="0" smtClean="0"/>
          </a:p>
          <a:p>
            <a:pPr lvl="1" eaLnBrk="1" fontAlgn="auto" hangingPunct="1">
              <a:spcAft>
                <a:spcPts val="0"/>
              </a:spcAft>
              <a:defRPr/>
            </a:pPr>
            <a:endParaRPr lang="en-US" b="1" dirty="0" smtClean="0"/>
          </a:p>
        </p:txBody>
      </p:sp>
      <p:sp>
        <p:nvSpPr>
          <p:cNvPr id="4" name="Slide Number Placeholder 3"/>
          <p:cNvSpPr>
            <a:spLocks noGrp="1"/>
          </p:cNvSpPr>
          <p:nvPr>
            <p:ph type="sldNum" sz="quarter" idx="11"/>
          </p:nvPr>
        </p:nvSpPr>
        <p:spPr/>
        <p:txBody>
          <a:bodyPr/>
          <a:lstStyle/>
          <a:p>
            <a:pPr>
              <a:defRPr/>
            </a:pPr>
            <a:fld id="{3727AC39-0603-45CF-AF82-7EF32D4B87C5}" type="slidenum">
              <a:rPr lang="en-US"/>
              <a:pPr>
                <a:defRPr/>
              </a:pPr>
              <a:t>9</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ChangeArrowheads="1"/>
          </p:cNvSpPr>
          <p:nvPr>
            <p:ph type="title"/>
          </p:nvPr>
        </p:nvSpPr>
        <p:spPr>
          <a:xfrm>
            <a:off x="457200" y="0"/>
            <a:ext cx="8229600" cy="1143000"/>
          </a:xfrm>
        </p:spPr>
        <p:txBody>
          <a:bodyPr/>
          <a:lstStyle/>
          <a:p>
            <a:pPr eaLnBrk="1" hangingPunct="1"/>
            <a:r>
              <a:rPr lang="es-MX" smtClean="0"/>
              <a:t>Escaleras- Uso y Acceso</a:t>
            </a:r>
            <a:endParaRPr lang="es-MX" b="1" smtClean="0"/>
          </a:p>
        </p:txBody>
      </p:sp>
      <p:pic>
        <p:nvPicPr>
          <p:cNvPr id="94211" name="Picture 9" descr="three_point_rule"/>
          <p:cNvPicPr>
            <a:picLocks noChangeAspect="1" noChangeArrowheads="1"/>
          </p:cNvPicPr>
          <p:nvPr/>
        </p:nvPicPr>
        <p:blipFill>
          <a:blip r:embed="rId3">
            <a:clrChange>
              <a:clrFrom>
                <a:srgbClr val="FFFFFF"/>
              </a:clrFrom>
              <a:clrTo>
                <a:srgbClr val="FFFFFF">
                  <a:alpha val="0"/>
                </a:srgbClr>
              </a:clrTo>
            </a:clrChange>
            <a:lum bright="-6000" contrast="6000"/>
            <a:extLst>
              <a:ext uri="{28A0092B-C50C-407E-A947-70E740481C1C}">
                <a14:useLocalDpi xmlns:a14="http://schemas.microsoft.com/office/drawing/2010/main" val="0"/>
              </a:ext>
            </a:extLst>
          </a:blip>
          <a:srcRect/>
          <a:stretch>
            <a:fillRect/>
          </a:stretch>
        </p:blipFill>
        <p:spPr bwMode="auto">
          <a:xfrm>
            <a:off x="381000" y="1325563"/>
            <a:ext cx="3862388" cy="47037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4212" name="Picture 5" descr="Ladde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95400"/>
            <a:ext cx="416401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pPr>
              <a:defRPr/>
            </a:pPr>
            <a:fld id="{D8B459E4-EC1E-4859-AE34-3D8621DC9312}" type="slidenum">
              <a:rPr lang="en-US"/>
              <a:pPr>
                <a:defRPr/>
              </a:pPr>
              <a:t>90</a:t>
            </a:fld>
            <a:endParaRPr lang="en-US"/>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E8975D7E-4AAD-484B-9233-1822F9B50A11}" type="slidenum">
              <a:rPr lang="en-US"/>
              <a:pPr>
                <a:defRPr/>
              </a:pPr>
              <a:t>91</a:t>
            </a:fld>
            <a:endParaRPr lang="en-US"/>
          </a:p>
        </p:txBody>
      </p:sp>
      <p:sp>
        <p:nvSpPr>
          <p:cNvPr id="5" name="Footer Placeholder 4"/>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95236" name="Rectangle 4"/>
          <p:cNvSpPr>
            <a:spLocks noGrp="1" noChangeArrowheads="1"/>
          </p:cNvSpPr>
          <p:nvPr>
            <p:ph type="title"/>
          </p:nvPr>
        </p:nvSpPr>
        <p:spPr>
          <a:xfrm>
            <a:off x="457200" y="-152400"/>
            <a:ext cx="8229600" cy="1143000"/>
          </a:xfrm>
        </p:spPr>
        <p:txBody>
          <a:bodyPr/>
          <a:lstStyle/>
          <a:p>
            <a:pPr eaLnBrk="1" hangingPunct="1"/>
            <a:r>
              <a:rPr lang="es-MX" smtClean="0"/>
              <a:t>Escaleras- Uso y Acceso</a:t>
            </a:r>
            <a:endParaRPr lang="es-MX" b="1" smtClean="0"/>
          </a:p>
        </p:txBody>
      </p:sp>
      <p:pic>
        <p:nvPicPr>
          <p:cNvPr id="6" name="Picture 6" descr="C:\Users\constantino\Desktop\Training\Photo Library - Construction\Sub X- Stairs &amp; Ladders\Improper ladder position closeup 1 T0070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7173" y="987430"/>
            <a:ext cx="7116227" cy="5337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0" descr="C:\Users\constantino\Desktop\Training\Photo Library - Construction\Sub X- Stairs &amp; Ladders\IMAG0279.jpg"/>
          <p:cNvPicPr>
            <a:picLocks noChangeAspect="1" noChangeArrowheads="1"/>
          </p:cNvPicPr>
          <p:nvPr/>
        </p:nvPicPr>
        <p:blipFill>
          <a:blip r:embed="rId3">
            <a:extLst>
              <a:ext uri="{28A0092B-C50C-407E-A947-70E740481C1C}">
                <a14:useLocalDpi xmlns:a14="http://schemas.microsoft.com/office/drawing/2010/main" val="0"/>
              </a:ext>
            </a:extLst>
          </a:blip>
          <a:srcRect l="26666" t="13750" r="35001"/>
          <a:stretch>
            <a:fillRect/>
          </a:stretch>
        </p:blipFill>
        <p:spPr bwMode="auto">
          <a:xfrm>
            <a:off x="4876800" y="990600"/>
            <a:ext cx="350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11"/>
          </p:nvPr>
        </p:nvSpPr>
        <p:spPr/>
        <p:txBody>
          <a:bodyPr/>
          <a:lstStyle/>
          <a:p>
            <a:pPr>
              <a:defRPr/>
            </a:pPr>
            <a:fld id="{99EB601D-7B87-4E40-8861-E35CECC7F35D}" type="slidenum">
              <a:rPr lang="en-US"/>
              <a:pPr>
                <a:defRPr/>
              </a:pPr>
              <a:t>92</a:t>
            </a:fld>
            <a:endParaRPr lang="en-US"/>
          </a:p>
        </p:txBody>
      </p:sp>
      <p:sp>
        <p:nvSpPr>
          <p:cNvPr id="96260" name="Rectangle 3"/>
          <p:cNvSpPr>
            <a:spLocks noGrp="1" noChangeArrowheads="1"/>
          </p:cNvSpPr>
          <p:nvPr>
            <p:ph type="body" idx="1"/>
          </p:nvPr>
        </p:nvSpPr>
        <p:spPr>
          <a:xfrm>
            <a:off x="152400" y="1219200"/>
            <a:ext cx="4724400" cy="5029200"/>
          </a:xfrm>
        </p:spPr>
        <p:txBody>
          <a:bodyPr/>
          <a:lstStyle/>
          <a:p>
            <a:pPr eaLnBrk="1" hangingPunct="1">
              <a:lnSpc>
                <a:spcPct val="90000"/>
              </a:lnSpc>
              <a:spcBef>
                <a:spcPct val="10000"/>
              </a:spcBef>
            </a:pPr>
            <a:r>
              <a:rPr lang="es-ES" sz="2800" b="1" smtClean="0"/>
              <a:t>Asegure la escalera para evitar movimiento accidental debido a la actividad laboral</a:t>
            </a:r>
            <a:endParaRPr lang="en-US" sz="2800" b="1" smtClean="0"/>
          </a:p>
          <a:p>
            <a:pPr eaLnBrk="1" hangingPunct="1">
              <a:lnSpc>
                <a:spcPct val="90000"/>
              </a:lnSpc>
              <a:spcBef>
                <a:spcPct val="10000"/>
              </a:spcBef>
            </a:pPr>
            <a:r>
              <a:rPr lang="es-ES" sz="2800" b="1" smtClean="0"/>
              <a:t>Sólo utilice escaleras sobre superficies y niveles estables</a:t>
            </a:r>
            <a:endParaRPr lang="en-US" sz="2800" b="1" smtClean="0"/>
          </a:p>
          <a:p>
            <a:pPr eaLnBrk="1" hangingPunct="1">
              <a:lnSpc>
                <a:spcPct val="90000"/>
              </a:lnSpc>
              <a:spcBef>
                <a:spcPct val="10000"/>
              </a:spcBef>
            </a:pPr>
            <a:r>
              <a:rPr lang="es-MX" sz="2800" b="1" smtClean="0"/>
              <a:t>No utilice escaleras en superficies resbaladizas a menos que estén protegidos o con pies antideslizantes o aseguradas correctamente</a:t>
            </a:r>
          </a:p>
        </p:txBody>
      </p:sp>
      <p:sp>
        <p:nvSpPr>
          <p:cNvPr id="96261" name="Text Box 4"/>
          <p:cNvSpPr txBox="1">
            <a:spLocks noChangeArrowheads="1"/>
          </p:cNvSpPr>
          <p:nvPr/>
        </p:nvSpPr>
        <p:spPr bwMode="auto">
          <a:xfrm>
            <a:off x="381000" y="5791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1600">
              <a:solidFill>
                <a:srgbClr val="FFFF00"/>
              </a:solidFill>
            </a:endParaRPr>
          </a:p>
        </p:txBody>
      </p:sp>
      <p:sp>
        <p:nvSpPr>
          <p:cNvPr id="10" name="Footer Placeholder 9"/>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96263" name="Rectangle 4"/>
          <p:cNvSpPr>
            <a:spLocks noGrp="1" noChangeArrowheads="1"/>
          </p:cNvSpPr>
          <p:nvPr>
            <p:ph type="title"/>
          </p:nvPr>
        </p:nvSpPr>
        <p:spPr>
          <a:xfrm>
            <a:off x="457200" y="-228600"/>
            <a:ext cx="8229600" cy="1143000"/>
          </a:xfrm>
        </p:spPr>
        <p:txBody>
          <a:bodyPr/>
          <a:lstStyle/>
          <a:p>
            <a:pPr eaLnBrk="1" hangingPunct="1"/>
            <a:r>
              <a:rPr lang="es-MX" smtClean="0"/>
              <a:t>Escaleras- Uso y Acceso</a:t>
            </a:r>
            <a:endParaRPr lang="es-MX" b="1" smtClean="0"/>
          </a:p>
        </p:txBody>
      </p:sp>
      <p:sp>
        <p:nvSpPr>
          <p:cNvPr id="96264" name="Text Box 6"/>
          <p:cNvSpPr txBox="1">
            <a:spLocks noChangeArrowheads="1"/>
          </p:cNvSpPr>
          <p:nvPr/>
        </p:nvSpPr>
        <p:spPr bwMode="auto">
          <a:xfrm>
            <a:off x="6172200" y="990600"/>
            <a:ext cx="2971800" cy="7080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sz="2000" b="1">
                <a:solidFill>
                  <a:schemeClr val="bg1"/>
                </a:solidFill>
                <a:latin typeface="Calibri" pitchFamily="34" charset="0"/>
              </a:rPr>
              <a:t>Esta Escalera No Esta Estable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6535738" y="6248400"/>
            <a:ext cx="1897062" cy="457200"/>
          </a:xfrm>
        </p:spPr>
        <p:txBody>
          <a:bodyPr/>
          <a:lstStyle/>
          <a:p>
            <a:pPr>
              <a:defRPr/>
            </a:pPr>
            <a:fld id="{7D5F531C-6663-4B54-B288-EBF82F8DC4B0}" type="slidenum">
              <a:rPr lang="en-US"/>
              <a:pPr>
                <a:defRPr/>
              </a:pPr>
              <a:t>93</a:t>
            </a:fld>
            <a:endParaRPr lang="en-US" dirty="0"/>
          </a:p>
        </p:txBody>
      </p:sp>
      <p:sp>
        <p:nvSpPr>
          <p:cNvPr id="97283" name="Rectangle 3"/>
          <p:cNvSpPr>
            <a:spLocks noGrp="1" noChangeArrowheads="1"/>
          </p:cNvSpPr>
          <p:nvPr>
            <p:ph type="body" sz="half" idx="1"/>
          </p:nvPr>
        </p:nvSpPr>
        <p:spPr>
          <a:xfrm>
            <a:off x="685800" y="4648200"/>
            <a:ext cx="3657600" cy="1371600"/>
          </a:xfrm>
        </p:spPr>
        <p:txBody>
          <a:bodyPr/>
          <a:lstStyle/>
          <a:p>
            <a:pPr algn="ctr">
              <a:spcBef>
                <a:spcPct val="0"/>
              </a:spcBef>
              <a:buFontTx/>
              <a:buNone/>
            </a:pPr>
            <a:r>
              <a:rPr lang="es-MX" sz="2400" b="1" u="sng" smtClean="0"/>
              <a:t>Base Firme</a:t>
            </a:r>
          </a:p>
          <a:p>
            <a:pPr algn="ctr">
              <a:spcBef>
                <a:spcPct val="0"/>
              </a:spcBef>
              <a:buFontTx/>
              <a:buNone/>
            </a:pPr>
            <a:r>
              <a:rPr lang="es-MX" sz="2400" b="1" smtClean="0"/>
              <a:t>Conjunto de ambos pies a nivel y en las bases</a:t>
            </a:r>
          </a:p>
        </p:txBody>
      </p:sp>
      <p:pic>
        <p:nvPicPr>
          <p:cNvPr id="11" name="Picture 4" descr="ladder graphic soft 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00200"/>
            <a:ext cx="3505200" cy="2905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5" descr="ladder graphic firm base"/>
          <p:cNvPicPr>
            <a:picLocks noGrp="1" noChangeArrowheads="1"/>
          </p:cNvPicPr>
          <p:nvPr>
            <p:ph type="clipArt" sz="half" idx="2"/>
          </p:nvPr>
        </p:nvPicPr>
        <p:blipFill>
          <a:blip r:embed="rId4" cstate="print">
            <a:extLst>
              <a:ext uri="{28A0092B-C50C-407E-A947-70E740481C1C}">
                <a14:useLocalDpi xmlns:a14="http://schemas.microsoft.com/office/drawing/2010/main" val="0"/>
              </a:ext>
            </a:extLst>
          </a:blip>
          <a:srcRect/>
          <a:stretch>
            <a:fillRect/>
          </a:stretch>
        </p:blipFill>
        <p:spPr>
          <a:xfrm>
            <a:off x="990600" y="1657350"/>
            <a:ext cx="3206750" cy="283845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7286" name="Text Box 6"/>
          <p:cNvSpPr txBox="1">
            <a:spLocks noChangeArrowheads="1"/>
          </p:cNvSpPr>
          <p:nvPr/>
        </p:nvSpPr>
        <p:spPr bwMode="auto">
          <a:xfrm>
            <a:off x="5105400" y="46482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u="sng">
                <a:latin typeface="Calibri" pitchFamily="34" charset="0"/>
              </a:rPr>
              <a:t>Base Suave</a:t>
            </a:r>
          </a:p>
          <a:p>
            <a:pPr algn="ctr" eaLnBrk="1" hangingPunct="1"/>
            <a:r>
              <a:rPr lang="es-ES" sz="2400" b="1">
                <a:latin typeface="Calibri" pitchFamily="34" charset="0"/>
              </a:rPr>
              <a:t>Sobre las espigas y asiento de la escalera en el suelo</a:t>
            </a:r>
            <a:endParaRPr lang="en-US" sz="2400" b="1">
              <a:latin typeface="Calibri" pitchFamily="34" charset="0"/>
            </a:endParaRPr>
          </a:p>
        </p:txBody>
      </p:sp>
      <p:sp>
        <p:nvSpPr>
          <p:cNvPr id="8"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
        <p:nvSpPr>
          <p:cNvPr id="97288" name="Rectangle 4"/>
          <p:cNvSpPr>
            <a:spLocks noGrp="1" noChangeArrowheads="1"/>
          </p:cNvSpPr>
          <p:nvPr>
            <p:ph type="title"/>
          </p:nvPr>
        </p:nvSpPr>
        <p:spPr>
          <a:xfrm>
            <a:off x="457200" y="0"/>
            <a:ext cx="8229600" cy="1143000"/>
          </a:xfrm>
        </p:spPr>
        <p:txBody>
          <a:bodyPr/>
          <a:lstStyle/>
          <a:p>
            <a:pPr eaLnBrk="1" hangingPunct="1"/>
            <a:r>
              <a:rPr lang="es-MX" smtClean="0"/>
              <a:t>Escaleras- Uso y Acceso</a:t>
            </a:r>
            <a:endParaRPr lang="es-MX" b="1"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4"/>
          <p:cNvSpPr txBox="1">
            <a:spLocks noChangeArrowheads="1"/>
          </p:cNvSpPr>
          <p:nvPr/>
        </p:nvSpPr>
        <p:spPr bwMode="auto">
          <a:xfrm>
            <a:off x="7391400" y="5791200"/>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a:latin typeface="Calibri" pitchFamily="34" charset="0"/>
              </a:rPr>
              <a:t>www.laddersafety.org</a:t>
            </a:r>
          </a:p>
        </p:txBody>
      </p:sp>
      <p:pic>
        <p:nvPicPr>
          <p:cNvPr id="5"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l="5354" t="1685" r="20702" b="7401"/>
          <a:stretch>
            <a:fillRect/>
          </a:stretch>
        </p:blipFill>
        <p:spPr bwMode="auto">
          <a:xfrm>
            <a:off x="2209800" y="990600"/>
            <a:ext cx="5257800" cy="5356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6"/>
          <p:cNvSpPr>
            <a:spLocks noGrp="1"/>
          </p:cNvSpPr>
          <p:nvPr>
            <p:ph type="ftr" sz="quarter" idx="10"/>
          </p:nvPr>
        </p:nvSpPr>
        <p:spPr/>
        <p:txBody>
          <a:bodyPr/>
          <a:lstStyle/>
          <a:p>
            <a:pPr>
              <a:defRPr/>
            </a:pPr>
            <a:r>
              <a:rPr lang="en-US" dirty="0"/>
              <a:t>Hispanic Contractors Association de San Antonio Fall Protection in the Construction Industry</a:t>
            </a:r>
          </a:p>
        </p:txBody>
      </p:sp>
      <p:sp>
        <p:nvSpPr>
          <p:cNvPr id="98309"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06D10AE-B250-47A0-8C3B-B9F645E4D5EB}" type="slidenum">
              <a:rPr lang="en-US" sz="1100"/>
              <a:pPr algn="r" eaLnBrk="1" hangingPunct="1"/>
              <a:t>94</a:t>
            </a:fld>
            <a:endParaRPr lang="en-US" sz="1100"/>
          </a:p>
        </p:txBody>
      </p:sp>
      <p:sp>
        <p:nvSpPr>
          <p:cNvPr id="7" name="Rectangle 4"/>
          <p:cNvSpPr txBox="1">
            <a:spLocks noChangeArrowheads="1"/>
          </p:cNvSpPr>
          <p:nvPr/>
        </p:nvSpPr>
        <p:spPr>
          <a:xfrm>
            <a:off x="457200" y="-76200"/>
            <a:ext cx="8229600" cy="914400"/>
          </a:xfrm>
          <a:prstGeom prst="rect">
            <a:avLst/>
          </a:prstGeom>
        </p:spPr>
        <p:txBody>
          <a:bodyPr/>
          <a:lstStyle/>
          <a:p>
            <a:pPr algn="ctr">
              <a:defRPr/>
            </a:pPr>
            <a:r>
              <a:rPr lang="es-MX" sz="4400">
                <a:latin typeface="+mj-lt"/>
                <a:ea typeface="+mj-ea"/>
                <a:cs typeface="+mj-cs"/>
              </a:rPr>
              <a:t>Escaleras- Uso y Acceso</a:t>
            </a:r>
            <a:endParaRPr lang="es-MX" sz="4400" b="1" dirty="0">
              <a:latin typeface="+mj-lt"/>
              <a:ea typeface="+mj-ea"/>
              <a:cs typeface="+mj-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266700"/>
            <a:ext cx="81026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pPr>
              <a:defRPr/>
            </a:pPr>
            <a:fld id="{92CC22B2-465F-43EB-8DEC-774E24683C5A}" type="slidenum">
              <a:rPr lang="en-US"/>
              <a:pPr>
                <a:defRPr/>
              </a:pPr>
              <a:t>96</a:t>
            </a:fld>
            <a:endParaRPr lang="en-US"/>
          </a:p>
        </p:txBody>
      </p:sp>
      <p:pic>
        <p:nvPicPr>
          <p:cNvPr id="4" name="Picture 2"/>
          <p:cNvPicPr>
            <a:picLocks noChangeAspect="1" noChangeArrowheads="1"/>
          </p:cNvPicPr>
          <p:nvPr/>
        </p:nvPicPr>
        <p:blipFill>
          <a:blip r:embed="rId3" cstate="email">
            <a:lum bright="10000" contrast="20000"/>
            <a:extLst>
              <a:ext uri="{28A0092B-C50C-407E-A947-70E740481C1C}">
                <a14:useLocalDpi xmlns:a14="http://schemas.microsoft.com/office/drawing/2010/main" val="0"/>
              </a:ext>
            </a:extLst>
          </a:blip>
          <a:srcRect/>
          <a:stretch>
            <a:fillRect/>
          </a:stretch>
        </p:blipFill>
        <p:spPr bwMode="auto">
          <a:xfrm>
            <a:off x="1447800" y="838200"/>
            <a:ext cx="7315200" cy="5280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p:cNvPicPr>
            <a:picLocks noChangeAspect="1" noChangeArrowheads="1"/>
          </p:cNvPicPr>
          <p:nvPr/>
        </p:nvPicPr>
        <p:blipFill>
          <a:blip r:embed="rId4" cstate="email">
            <a:lum bright="10000" contrast="20000"/>
            <a:extLst>
              <a:ext uri="{28A0092B-C50C-407E-A947-70E740481C1C}">
                <a14:useLocalDpi xmlns:a14="http://schemas.microsoft.com/office/drawing/2010/main" val="0"/>
              </a:ext>
            </a:extLst>
          </a:blip>
          <a:srcRect/>
          <a:stretch>
            <a:fillRect/>
          </a:stretch>
        </p:blipFill>
        <p:spPr bwMode="auto">
          <a:xfrm>
            <a:off x="152400" y="228600"/>
            <a:ext cx="3276600" cy="39664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4"/>
          <p:cNvSpPr txBox="1">
            <a:spLocks noChangeArrowheads="1"/>
          </p:cNvSpPr>
          <p:nvPr/>
        </p:nvSpPr>
        <p:spPr>
          <a:xfrm>
            <a:off x="1219200" y="76200"/>
            <a:ext cx="7467600" cy="914400"/>
          </a:xfrm>
          <a:prstGeom prst="rect">
            <a:avLst/>
          </a:prstGeom>
        </p:spPr>
        <p:txBody>
          <a:bodyPr/>
          <a:lstStyle/>
          <a:p>
            <a:pPr algn="ctr" fontAlgn="auto">
              <a:spcAft>
                <a:spcPts val="0"/>
              </a:spcAft>
              <a:defRPr/>
            </a:pPr>
            <a:r>
              <a:rPr lang="en-US" sz="4400" dirty="0">
                <a:latin typeface="+mj-lt"/>
                <a:ea typeface="+mj-ea"/>
                <a:cs typeface="+mj-cs"/>
              </a:rPr>
              <a:t>Mire de </a:t>
            </a:r>
            <a:r>
              <a:rPr lang="en-US" sz="4400" dirty="0" err="1">
                <a:latin typeface="+mj-lt"/>
                <a:ea typeface="+mj-ea"/>
                <a:cs typeface="+mj-cs"/>
              </a:rPr>
              <a:t>Cerca</a:t>
            </a:r>
            <a:endParaRPr lang="en-US" sz="4400" b="1" dirty="0">
              <a:latin typeface="+mj-lt"/>
              <a:ea typeface="+mj-ea"/>
              <a:cs typeface="+mj-cs"/>
            </a:endParaRPr>
          </a:p>
        </p:txBody>
      </p:sp>
      <p:sp>
        <p:nvSpPr>
          <p:cNvPr id="8" name="Footer Placeholder 7"/>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pPr>
              <a:defRPr/>
            </a:pPr>
            <a:fld id="{9D017634-9244-4FAF-83F9-D292AE5D361A}" type="slidenum">
              <a:rPr lang="en-US"/>
              <a:pPr>
                <a:defRPr/>
              </a:pPr>
              <a:t>97</a:t>
            </a:fld>
            <a:endParaRPr lang="en-US"/>
          </a:p>
        </p:txBody>
      </p:sp>
      <p:pic>
        <p:nvPicPr>
          <p:cNvPr id="119811" name="Picture 4" descr="Dbl Ladder Duty"/>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1447800" y="225425"/>
            <a:ext cx="6248400" cy="5970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pPr>
              <a:defRPr/>
            </a:pPr>
            <a:fld id="{E62B049A-D279-4566-A229-A4F733FB24FD}" type="slidenum">
              <a:rPr lang="en-US"/>
              <a:pPr>
                <a:defRPr/>
              </a:pPr>
              <a:t>98</a:t>
            </a:fld>
            <a:endParaRPr lang="en-US"/>
          </a:p>
        </p:txBody>
      </p:sp>
      <p:pic>
        <p:nvPicPr>
          <p:cNvPr id="120835" name="Picture 4" descr="Ladder - Longhorn Stretch"/>
          <p:cNvPicPr>
            <a:picLocks noChangeAspect="1" noChangeArrowheads="1"/>
          </p:cNvPicPr>
          <p:nvPr/>
        </p:nvPicPr>
        <p:blipFill>
          <a:blip r:embed="rId3" cstate="email">
            <a:lum bright="20000"/>
            <a:extLst>
              <a:ext uri="{28A0092B-C50C-407E-A947-70E740481C1C}">
                <a14:useLocalDpi xmlns:a14="http://schemas.microsoft.com/office/drawing/2010/main" val="0"/>
              </a:ext>
            </a:extLst>
          </a:blip>
          <a:srcRect/>
          <a:stretch>
            <a:fillRect/>
          </a:stretch>
        </p:blipFill>
        <p:spPr bwMode="auto">
          <a:xfrm>
            <a:off x="609600" y="455613"/>
            <a:ext cx="7620000" cy="57165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534400" cy="914400"/>
          </a:xfrm>
          <a:prstGeom prst="rect">
            <a:avLst/>
          </a:prstGeom>
        </p:spPr>
        <p:txBody>
          <a:bodyPr/>
          <a:lstStyle/>
          <a:p>
            <a:pPr algn="ctr" fontAlgn="auto">
              <a:spcAft>
                <a:spcPts val="0"/>
              </a:spcAft>
              <a:defRPr/>
            </a:pPr>
            <a:r>
              <a:rPr lang="en-US" sz="4400" b="1" dirty="0" err="1">
                <a:latin typeface="+mj-lt"/>
                <a:ea typeface="+mj-ea"/>
                <a:cs typeface="Times New Roman" pitchFamily="18" charset="0"/>
              </a:rPr>
              <a:t>Techos</a:t>
            </a:r>
            <a:endParaRPr lang="en-US" sz="4400" b="1" dirty="0">
              <a:latin typeface="+mj-lt"/>
              <a:ea typeface="+mj-ea"/>
              <a:cs typeface="Times New Roman" pitchFamily="18" charset="0"/>
            </a:endParaRPr>
          </a:p>
        </p:txBody>
      </p:sp>
      <p:pic>
        <p:nvPicPr>
          <p:cNvPr id="121859" name="Picture 5" descr="DSC0001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1219200"/>
            <a:ext cx="7239000" cy="487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7"/>
          <p:cNvSpPr>
            <a:spLocks noGrp="1"/>
          </p:cNvSpPr>
          <p:nvPr>
            <p:ph type="ftr" sz="quarter" idx="10"/>
          </p:nvPr>
        </p:nvSpPr>
        <p:spPr>
          <a:xfrm>
            <a:off x="1828800" y="6400800"/>
            <a:ext cx="5867400" cy="609600"/>
          </a:xfrm>
        </p:spPr>
        <p:txBody>
          <a:bodyPr/>
          <a:lstStyle/>
          <a:p>
            <a:pPr>
              <a:defRPr/>
            </a:pPr>
            <a:r>
              <a:rPr lang="en-US" dirty="0"/>
              <a:t>Hispanic Contractors Association de San Antonio Fall Protection in the Construction Industry</a:t>
            </a:r>
          </a:p>
        </p:txBody>
      </p:sp>
      <p:sp>
        <p:nvSpPr>
          <p:cNvPr id="103429" name="Slide Number Placeholder 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CAB2F09-CB03-42F3-BEF5-31E53901755D}" type="slidenum">
              <a:rPr lang="en-US" sz="900"/>
              <a:pPr algn="r" eaLnBrk="1" hangingPunct="1"/>
              <a:t>99</a:t>
            </a:fld>
            <a:endParaRPr lang="en-US" sz="9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6825</TotalTime>
  <Words>15473</Words>
  <Application>Microsoft Office PowerPoint</Application>
  <PresentationFormat>On-screen Show (4:3)</PresentationFormat>
  <Paragraphs>1962</Paragraphs>
  <Slides>142</Slides>
  <Notes>142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142</vt:i4>
      </vt:variant>
    </vt:vector>
  </HeadingPairs>
  <TitlesOfParts>
    <vt:vector size="153" baseType="lpstr">
      <vt:lpstr>Arial</vt:lpstr>
      <vt:lpstr>Calibri</vt:lpstr>
      <vt:lpstr>Times New Roman</vt:lpstr>
      <vt:lpstr>SimSun</vt:lpstr>
      <vt:lpstr>Wingdings</vt:lpstr>
      <vt:lpstr>Monotype Sorts</vt:lpstr>
      <vt:lpstr>Book Antiqua</vt:lpstr>
      <vt:lpstr>Symbol</vt:lpstr>
      <vt:lpstr>+mj-lt</vt:lpstr>
      <vt:lpstr>Office Theme</vt:lpstr>
      <vt:lpstr>Unknown</vt:lpstr>
      <vt:lpstr>PowerPoint Presentation</vt:lpstr>
      <vt:lpstr>Limitación de Responsabilidad</vt:lpstr>
      <vt:lpstr>Necesidad de Entrenamiento:</vt:lpstr>
      <vt:lpstr>PowerPoint Presentation</vt:lpstr>
      <vt:lpstr>Objetivos de aprendizaje:</vt:lpstr>
      <vt:lpstr>Objetivos, Continuación:</vt:lpstr>
      <vt:lpstr>Contenido de Entrenamiento</vt:lpstr>
      <vt:lpstr>Derechos Y Responsabilidades</vt:lpstr>
      <vt:lpstr>Leyes Y Reglas</vt:lpstr>
      <vt:lpstr>Reconocer los Peligros Generales de Caídas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Como Evitar Caídas</vt:lpstr>
      <vt:lpstr>Tipos de Protección contra Caídas</vt:lpstr>
      <vt:lpstr>Barandas</vt:lpstr>
      <vt:lpstr>PowerPoint Presentation</vt:lpstr>
      <vt:lpstr>Ejemplos: Instalación Incorrecta de Barandas Temporeras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Dispositivos de Posicionamiento/ Prevención : Evitar los Peligros!</vt:lpstr>
      <vt:lpstr>PowerPoint Presentation</vt:lpstr>
      <vt:lpstr>PowerPoint Presentation</vt:lpstr>
      <vt:lpstr>PowerPoint Presentation</vt:lpstr>
      <vt:lpstr>PowerPoint Presentation</vt:lpstr>
      <vt:lpstr>PowerPoint Presentation</vt:lpstr>
      <vt:lpstr>Malla de Seguridad</vt:lpstr>
      <vt:lpstr>Safety Nets</vt:lpstr>
      <vt:lpstr>Zona de Acceso Controlado/Zona de Cubierta Controlada (montaje de acero)</vt:lpstr>
      <vt:lpstr>Linea/Cuerda de Control</vt:lpstr>
      <vt:lpstr>Linea de Aviso</vt:lpstr>
      <vt:lpstr>Línea de Control vs. Línea de Aviso</vt:lpstr>
      <vt:lpstr>Monitor de Seguridad</vt:lpstr>
      <vt:lpstr>PowerPoint Presentation</vt:lpstr>
      <vt:lpstr>PowerPoint Presentation</vt:lpstr>
      <vt:lpstr>PowerPoint Presentation</vt:lpstr>
      <vt:lpstr>Andamios</vt:lpstr>
      <vt:lpstr>Que es un Andamio?</vt:lpstr>
      <vt:lpstr>Andamios</vt:lpstr>
      <vt:lpstr>Andamios</vt:lpstr>
      <vt:lpstr>Andamios</vt:lpstr>
      <vt:lpstr>Andamios</vt:lpstr>
      <vt:lpstr>Andamios- Peligros de Caídas</vt:lpstr>
      <vt:lpstr>Andamios- Evitando Caídas</vt:lpstr>
      <vt:lpstr>Andamios- Evitando Caídas</vt:lpstr>
      <vt:lpstr>Andamios- Evitando Caídas</vt:lpstr>
      <vt:lpstr>Andamios- Evitando Caídas</vt:lpstr>
      <vt:lpstr>Andamios- Evitando Caídas</vt:lpstr>
      <vt:lpstr>Andamios- Protegiendo al Trabajador</vt:lpstr>
      <vt:lpstr>PowerPoint Presentation</vt:lpstr>
      <vt:lpstr>PowerPoint Presentation</vt:lpstr>
      <vt:lpstr>PowerPoint Presentation</vt:lpstr>
      <vt:lpstr>Scaffolds-Access</vt:lpstr>
      <vt:lpstr>Andamios- Acceso Correcto</vt:lpstr>
      <vt:lpstr>Andamios- Baker  </vt:lpstr>
      <vt:lpstr>Andamios-Proteccion de Objetos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Escaleras</vt:lpstr>
      <vt:lpstr>Escaleras Portatiles</vt:lpstr>
      <vt:lpstr>Tipos de Escaleras</vt:lpstr>
      <vt:lpstr>Escaleras- Uso y Acceso</vt:lpstr>
      <vt:lpstr>Escaleras- Uso y Acceso</vt:lpstr>
      <vt:lpstr>Escaleras- Uso y Acceso</vt:lpstr>
      <vt:lpstr>Escaleras- Uso y Acceso</vt:lpstr>
      <vt:lpstr>PowerPoint Presentation</vt:lpstr>
      <vt:lpstr>PowerPoint Presentation</vt:lpstr>
      <vt:lpstr>PowerPoint Presentation</vt:lpstr>
      <vt:lpstr>PowerPoint Presentation</vt:lpstr>
      <vt:lpstr>PowerPoint Presentation</vt:lpstr>
      <vt:lpstr>PowerPoint Presentation</vt:lpstr>
      <vt:lpstr>Métodos de Prevención de Caídas</vt:lpstr>
      <vt:lpstr>Fuera de las Líneas de Aviso</vt:lpstr>
      <vt:lpstr>Aléjese de los bordes</vt:lpstr>
      <vt:lpstr>Barandas para Techos</vt:lpstr>
      <vt:lpstr>PowerPoint Presentation</vt:lpstr>
      <vt:lpstr>Evite Crear un Mayor Peligro</vt:lpstr>
      <vt:lpstr>Vías de Acceso</vt:lpstr>
      <vt:lpstr>Instalación de Cubiertas</vt:lpstr>
      <vt:lpstr>Hoyos</vt:lpstr>
      <vt:lpstr>Residential Construction</vt:lpstr>
      <vt:lpstr>PowerPoint Presentation</vt:lpstr>
      <vt:lpstr>PowerPoint Presentation</vt:lpstr>
      <vt:lpstr>PowerPoint Presentation</vt:lpstr>
      <vt:lpstr>Que indica la ley 1926.501(b)(13)</vt:lpstr>
      <vt:lpstr>PowerPoint Presentation</vt:lpstr>
      <vt:lpstr>Protección de Caída de Techos  </vt:lpstr>
      <vt:lpstr>Determinar el Ancho de un Techo</vt:lpstr>
      <vt:lpstr>Protección de Caída de Techos  </vt:lpstr>
      <vt:lpstr>Arreglos/mejoras a Techos Residenciales  </vt:lpstr>
      <vt:lpstr>Armaduras de Techo Manejo, Instalación y Amarre</vt:lpstr>
      <vt:lpstr>PowerPoint Presentation</vt:lpstr>
      <vt:lpstr>PowerPoint Presentation</vt:lpstr>
      <vt:lpstr>Armaduras- Reducir el Riesgo</vt:lpstr>
      <vt:lpstr>Armaduras- Reducir el Riesgo</vt:lpstr>
      <vt:lpstr>Armaduras- Reducir el Riesgo</vt:lpstr>
      <vt:lpstr>PowerPoint Presentation</vt:lpstr>
      <vt:lpstr>Planificación de Protección de Caídas</vt:lpstr>
      <vt:lpstr>Planificación de Protección de Caídas</vt:lpstr>
      <vt:lpstr>Planificación de Protección de Caídas</vt:lpstr>
      <vt:lpstr>PowerPoint Presentation</vt:lpstr>
      <vt:lpstr>Procedimiento de Rescate</vt:lpstr>
      <vt:lpstr>Procedimientos de Rescate</vt:lpstr>
      <vt:lpstr>Procedimientos de Rescate</vt:lpstr>
      <vt:lpstr>Planificacion para Rescate</vt:lpstr>
      <vt:lpstr>Cuando todo funciona bien!</vt:lpstr>
      <vt:lpstr>Plan de rescate en marcha</vt:lpstr>
      <vt:lpstr>Rescate Seguro</vt:lpstr>
      <vt:lpstr>En el terreno y sigue vivo!</vt:lpstr>
      <vt:lpstr>PowerPoint Presentation</vt:lpstr>
      <vt:lpstr>Resumen</vt:lpstr>
      <vt:lpstr>Es tu vida, trabaja con seguridad</vt:lpstr>
      <vt:lpstr>PowerPoint Presentation</vt:lpstr>
      <vt:lpstr>Limitación de Responsabilidad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Rafael C. Llera</dc:creator>
  <cp:lastModifiedBy>Vosburgh, Linda - OSHA</cp:lastModifiedBy>
  <cp:revision>372</cp:revision>
  <dcterms:created xsi:type="dcterms:W3CDTF">2011-11-02T03:16:21Z</dcterms:created>
  <dcterms:modified xsi:type="dcterms:W3CDTF">2013-05-03T13:35:31Z</dcterms:modified>
</cp:coreProperties>
</file>