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70" r:id="rId14"/>
    <p:sldId id="271" r:id="rId15"/>
    <p:sldId id="273" r:id="rId16"/>
    <p:sldId id="275" r:id="rId17"/>
    <p:sldId id="276" r:id="rId18"/>
    <p:sldId id="277"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Lst>
  <p:sldSz cx="9144000" cy="6858000" type="screen4x3"/>
  <p:notesSz cx="6858000" cy="9144000"/>
  <p:defaultTextStyle>
    <a:defPPr>
      <a:defRPr lang="en-GB"/>
    </a:defPPr>
    <a:lvl1pPr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SimSun" charset="-122"/>
        <a:cs typeface="+mn-cs"/>
      </a:defRPr>
    </a:lvl1pPr>
    <a:lvl2pPr marL="742950" indent="-28575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SimSun" charset="-122"/>
        <a:cs typeface="+mn-cs"/>
      </a:defRPr>
    </a:lvl2pPr>
    <a:lvl3pPr marL="1143000" indent="-22860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SimSun" charset="-122"/>
        <a:cs typeface="+mn-cs"/>
      </a:defRPr>
    </a:lvl3pPr>
    <a:lvl4pPr marL="1600200" indent="-22860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SimSun" charset="-122"/>
        <a:cs typeface="+mn-cs"/>
      </a:defRPr>
    </a:lvl4pPr>
    <a:lvl5pPr marL="2057400" indent="-228600" algn="l" defTabSz="457200"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SimSun" charset="-122"/>
        <a:cs typeface="+mn-cs"/>
      </a:defRPr>
    </a:lvl5pPr>
    <a:lvl6pPr marL="2286000" algn="l" defTabSz="914400" rtl="0" eaLnBrk="1" latinLnBrk="0" hangingPunct="1">
      <a:defRPr kern="1200">
        <a:solidFill>
          <a:schemeClr val="bg1"/>
        </a:solidFill>
        <a:latin typeface="Arial" charset="0"/>
        <a:ea typeface="SimSun" charset="-122"/>
        <a:cs typeface="+mn-cs"/>
      </a:defRPr>
    </a:lvl6pPr>
    <a:lvl7pPr marL="2743200" algn="l" defTabSz="914400" rtl="0" eaLnBrk="1" latinLnBrk="0" hangingPunct="1">
      <a:defRPr kern="1200">
        <a:solidFill>
          <a:schemeClr val="bg1"/>
        </a:solidFill>
        <a:latin typeface="Arial" charset="0"/>
        <a:ea typeface="SimSun" charset="-122"/>
        <a:cs typeface="+mn-cs"/>
      </a:defRPr>
    </a:lvl7pPr>
    <a:lvl8pPr marL="3200400" algn="l" defTabSz="914400" rtl="0" eaLnBrk="1" latinLnBrk="0" hangingPunct="1">
      <a:defRPr kern="1200">
        <a:solidFill>
          <a:schemeClr val="bg1"/>
        </a:solidFill>
        <a:latin typeface="Arial" charset="0"/>
        <a:ea typeface="SimSun" charset="-122"/>
        <a:cs typeface="+mn-cs"/>
      </a:defRPr>
    </a:lvl8pPr>
    <a:lvl9pPr marL="3657600" algn="l" defTabSz="914400" rtl="0" eaLnBrk="1" latinLnBrk="0" hangingPunct="1">
      <a:defRPr kern="1200">
        <a:solidFill>
          <a:schemeClr val="bg1"/>
        </a:solidFill>
        <a:latin typeface="Arial" charset="0"/>
        <a:ea typeface="SimSun"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764" autoAdjust="0"/>
  </p:normalViewPr>
  <p:slideViewPr>
    <p:cSldViewPr>
      <p:cViewPr varScale="1">
        <p:scale>
          <a:sx n="72" d="100"/>
          <a:sy n="72" d="100"/>
        </p:scale>
        <p:origin x="-1914" y="-84"/>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1"/>
          <p:cNvSpPr>
            <a:spLocks noGrp="1" noChangeArrowheads="1"/>
          </p:cNvSpPr>
          <p:nvPr>
            <p:ph type="sldImg"/>
          </p:nvPr>
        </p:nvSpPr>
        <p:spPr bwMode="auto">
          <a:xfrm>
            <a:off x="0" y="695325"/>
            <a:ext cx="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noProof="0" smtClean="0"/>
          </a:p>
        </p:txBody>
      </p:sp>
    </p:spTree>
    <p:extLst>
      <p:ext uri="{BB962C8B-B14F-4D97-AF65-F5344CB8AC3E}">
        <p14:creationId xmlns:p14="http://schemas.microsoft.com/office/powerpoint/2010/main" val="397714045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63"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79"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1203" name="Text Box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000" dirty="0" smtClean="0">
                <a:latin typeface="Calibri" pitchFamily="34" charset="0"/>
                <a:ea typeface="SimSun" charset="-122"/>
              </a:rPr>
              <a:t>Hazards are:  Force</a:t>
            </a:r>
            <a:r>
              <a:rPr lang="en-US" altLang="en-US" sz="6000" dirty="0" smtClean="0">
                <a:latin typeface="Calibri" pitchFamily="34" charset="0"/>
                <a:ea typeface="SimSun" charset="-122"/>
              </a:rPr>
              <a:t>, posture, repetition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3251" name="Text Box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000" dirty="0" smtClean="0">
                <a:latin typeface="Calibri" pitchFamily="34" charset="0"/>
                <a:ea typeface="SimSun" charset="-122"/>
              </a:rPr>
              <a:t>Hazards are: Force</a:t>
            </a:r>
            <a:r>
              <a:rPr lang="en-US" altLang="en-US" sz="6000" dirty="0" smtClean="0">
                <a:latin typeface="Calibri" pitchFamily="34" charset="0"/>
                <a:ea typeface="SimSun" charset="-122"/>
              </a:rPr>
              <a:t>, vibration, posture</a:t>
            </a:r>
          </a:p>
          <a:p>
            <a:pPr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altLang="en-US" sz="6000" dirty="0" smtClean="0">
              <a:latin typeface="Calibri" pitchFamily="34" charset="0"/>
              <a:ea typeface="SimSun"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5299" name="Text Box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000" dirty="0" smtClean="0">
                <a:latin typeface="Calibri" pitchFamily="34" charset="0"/>
                <a:ea typeface="SimSun" charset="-122"/>
              </a:rPr>
              <a:t>Hazards are:  Repetition</a:t>
            </a:r>
            <a:r>
              <a:rPr lang="en-US" altLang="en-US" sz="6000" dirty="0" smtClean="0">
                <a:latin typeface="Calibri" pitchFamily="34" charset="0"/>
                <a:ea typeface="SimSun" charset="-122"/>
              </a:rPr>
              <a:t>, posture, contact stress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6323" name="Text Box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000" dirty="0" smtClean="0">
                <a:latin typeface="Calibri" pitchFamily="34" charset="0"/>
                <a:ea typeface="SimSun" charset="-122"/>
              </a:rPr>
              <a:t>Hazards are:  Force, contact </a:t>
            </a:r>
            <a:r>
              <a:rPr lang="en-US" altLang="en-US" sz="6000" dirty="0" smtClean="0">
                <a:latin typeface="Calibri" pitchFamily="34" charset="0"/>
                <a:ea typeface="SimSun" charset="-122"/>
              </a:rPr>
              <a:t>stress, repetition, posture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1" name="Text Box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000" dirty="0" smtClean="0">
                <a:latin typeface="Calibri" pitchFamily="34" charset="0"/>
                <a:ea typeface="SimSun" charset="-122"/>
              </a:rPr>
              <a:t>Hazards are:  Organization </a:t>
            </a:r>
            <a:r>
              <a:rPr lang="en-US" altLang="en-US" sz="6000" dirty="0" smtClean="0">
                <a:latin typeface="Calibri" pitchFamily="34" charset="0"/>
                <a:ea typeface="SimSun" charset="-122"/>
              </a:rPr>
              <a:t>of work</a:t>
            </a:r>
            <a:r>
              <a:rPr lang="en-US" altLang="en-US" sz="6000" dirty="0" smtClean="0">
                <a:latin typeface="Calibri" pitchFamily="34" charset="0"/>
                <a:ea typeface="SimSun" charset="-122"/>
              </a:rPr>
              <a:t>, environment</a:t>
            </a:r>
            <a:endParaRPr lang="en-US" altLang="en-US" sz="6000" dirty="0" smtClean="0">
              <a:latin typeface="Calibri" pitchFamily="34" charset="0"/>
              <a:ea typeface="SimSun"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19" name="Text Box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000" dirty="0" smtClean="0">
                <a:latin typeface="Calibri" pitchFamily="34" charset="0"/>
                <a:ea typeface="SimSun" charset="-122"/>
              </a:rPr>
              <a:t>Hazards are: Contact </a:t>
            </a:r>
            <a:r>
              <a:rPr lang="en-US" altLang="en-US" sz="6000" dirty="0" smtClean="0">
                <a:latin typeface="Calibri" pitchFamily="34" charset="0"/>
                <a:ea typeface="SimSun" charset="-122"/>
              </a:rPr>
              <a:t>stress</a:t>
            </a:r>
            <a:r>
              <a:rPr lang="en-US" altLang="en-US" sz="6000" dirty="0" smtClean="0">
                <a:latin typeface="Calibri" pitchFamily="34" charset="0"/>
                <a:ea typeface="SimSun" charset="-122"/>
              </a:rPr>
              <a:t>, repetition, posture</a:t>
            </a:r>
            <a:endParaRPr lang="en-US" altLang="en-US" sz="6000" dirty="0" smtClean="0">
              <a:latin typeface="Calibri" pitchFamily="34" charset="0"/>
              <a:ea typeface="SimSun"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3" name="Text Box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000" dirty="0" smtClean="0">
                <a:latin typeface="Calibri" pitchFamily="34" charset="0"/>
                <a:ea typeface="SimSun" charset="-122"/>
              </a:rPr>
              <a:t>Hazards are:  Contact </a:t>
            </a:r>
            <a:r>
              <a:rPr lang="en-US" altLang="en-US" sz="6000" dirty="0" smtClean="0">
                <a:latin typeface="Calibri" pitchFamily="34" charset="0"/>
                <a:ea typeface="SimSun" charset="-122"/>
              </a:rPr>
              <a:t>stress</a:t>
            </a:r>
            <a:r>
              <a:rPr lang="en-US" altLang="en-US" sz="6000" dirty="0" smtClean="0">
                <a:latin typeface="Calibri" pitchFamily="34" charset="0"/>
                <a:ea typeface="SimSun" charset="-122"/>
              </a:rPr>
              <a:t>, posture</a:t>
            </a:r>
            <a:endParaRPr lang="en-US" altLang="en-US" sz="6000" dirty="0" smtClean="0">
              <a:latin typeface="Calibri" pitchFamily="34" charset="0"/>
              <a:ea typeface="SimSun"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7" name="Text Box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000" dirty="0" smtClean="0">
                <a:latin typeface="Calibri" pitchFamily="34" charset="0"/>
                <a:ea typeface="SimSun" charset="-122"/>
              </a:rPr>
              <a:t>Hazards are:  Force, repetition, posture</a:t>
            </a:r>
            <a:endParaRPr lang="en-US" altLang="en-US" sz="6000" dirty="0" smtClean="0">
              <a:latin typeface="Calibri" pitchFamily="34" charset="0"/>
              <a:ea typeface="SimSun"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5"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987"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5539"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3"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7587"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1"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9635"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0659"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683"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07"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3731"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5"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1"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79"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6803"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7827"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035"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5059"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6083"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7"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1"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1"/>
          <p:cNvSpPr>
            <a:spLocks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9155" name="Rectangle 2"/>
          <p:cNvSpPr>
            <a:spLocks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pPr>
              <a:defRPr/>
            </a:pPr>
            <a:endParaRPr lang="en-US"/>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pPr>
              <a:defRPr/>
            </a:pPr>
            <a:fld id="{79A34F67-84E0-4385-ABA7-BF8F7F2AB3BE}" type="slidenum">
              <a:rPr lang="en-US" smtClean="0"/>
              <a:pPr>
                <a:defRPr/>
              </a:pPr>
              <a:t>‹#›</a:t>
            </a:fld>
            <a:endParaRPr lang="en-US"/>
          </a:p>
        </p:txBody>
      </p:sp>
      <p:sp>
        <p:nvSpPr>
          <p:cNvPr id="15" name="Footer Placeholder 14"/>
          <p:cNvSpPr>
            <a:spLocks noGrp="1"/>
          </p:cNvSpPr>
          <p:nvPr>
            <p:ph type="ftr" sz="quarter" idx="12"/>
          </p:nvPr>
        </p:nvSpPr>
        <p:spPr>
          <a:xfrm>
            <a:off x="3581400" y="6296248"/>
            <a:ext cx="2820987" cy="152400"/>
          </a:xfrm>
        </p:spPr>
        <p:txBody>
          <a:bodyPr/>
          <a:lstStyle/>
          <a:p>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pPr>
              <a:defRPr/>
            </a:pPr>
            <a:endParaRPr lang="en-US"/>
          </a:p>
        </p:txBody>
      </p:sp>
      <p:sp>
        <p:nvSpPr>
          <p:cNvPr id="14" name="Slide Number Placeholder 13"/>
          <p:cNvSpPr>
            <a:spLocks noGrp="1"/>
          </p:cNvSpPr>
          <p:nvPr>
            <p:ph type="sldNum" sz="quarter" idx="11"/>
          </p:nvPr>
        </p:nvSpPr>
        <p:spPr/>
        <p:txBody>
          <a:bodyPr/>
          <a:lstStyle/>
          <a:p>
            <a:pPr>
              <a:defRPr/>
            </a:pPr>
            <a:fld id="{34C52BE7-6DBF-4F78-A933-D42C532BB833}" type="slidenum">
              <a:rPr lang="en-US" smtClean="0"/>
              <a:pPr>
                <a:defRPr/>
              </a:pPr>
              <a:t>‹#›</a:t>
            </a:fld>
            <a:endParaRPr lang="en-US"/>
          </a:p>
        </p:txBody>
      </p:sp>
      <p:sp>
        <p:nvSpPr>
          <p:cNvPr id="15" name="Footer Placeholder 14"/>
          <p:cNvSpPr>
            <a:spLocks noGrp="1"/>
          </p:cNvSpPr>
          <p:nvPr>
            <p:ph type="ftr" sz="quarter" idx="12"/>
          </p:nvPr>
        </p:nvSpPr>
        <p:spPr/>
        <p:txBody>
          <a:bodyPr/>
          <a:lstStyle/>
          <a:p>
            <a:endParaRPr kumimoji="0"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pPr>
              <a:defRPr/>
            </a:pPr>
            <a:endParaRPr lang="en-US"/>
          </a:p>
        </p:txBody>
      </p:sp>
      <p:sp>
        <p:nvSpPr>
          <p:cNvPr id="14" name="Slide Number Placeholder 13"/>
          <p:cNvSpPr>
            <a:spLocks noGrp="1"/>
          </p:cNvSpPr>
          <p:nvPr>
            <p:ph type="sldNum" sz="quarter" idx="11"/>
          </p:nvPr>
        </p:nvSpPr>
        <p:spPr/>
        <p:txBody>
          <a:bodyPr/>
          <a:lstStyle/>
          <a:p>
            <a:pPr>
              <a:defRPr/>
            </a:pPr>
            <a:fld id="{36EAC997-0CDF-4275-8567-0B58C6F4E12F}" type="slidenum">
              <a:rPr lang="en-US" smtClean="0"/>
              <a:pPr>
                <a:defRPr/>
              </a:pPr>
              <a:t>‹#›</a:t>
            </a:fld>
            <a:endParaRPr lang="en-US"/>
          </a:p>
        </p:txBody>
      </p:sp>
      <p:sp>
        <p:nvSpPr>
          <p:cNvPr id="15" name="Footer Placeholder 14"/>
          <p:cNvSpPr>
            <a:spLocks noGrp="1"/>
          </p:cNvSpPr>
          <p:nvPr>
            <p:ph type="ftr" sz="quarter" idx="12"/>
          </p:nvPr>
        </p:nvSpPr>
        <p:spPr/>
        <p:txBody>
          <a:bodyPr/>
          <a:lstStyle/>
          <a:p>
            <a:endParaRPr kumimoji="0"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pPr>
              <a:defRPr/>
            </a:pPr>
            <a:endParaRPr lang="en-US"/>
          </a:p>
        </p:txBody>
      </p:sp>
      <p:sp>
        <p:nvSpPr>
          <p:cNvPr id="11" name="Slide Number Placeholder 10"/>
          <p:cNvSpPr>
            <a:spLocks noGrp="1"/>
          </p:cNvSpPr>
          <p:nvPr>
            <p:ph type="sldNum" sz="quarter" idx="11"/>
          </p:nvPr>
        </p:nvSpPr>
        <p:spPr/>
        <p:txBody>
          <a:bodyPr/>
          <a:lstStyle/>
          <a:p>
            <a:pPr>
              <a:defRPr/>
            </a:pPr>
            <a:fld id="{C1E69BE7-2231-4035-BB26-32B8307E8ACB}" type="slidenum">
              <a:rPr lang="en-US" smtClean="0"/>
              <a:pPr>
                <a:defRPr/>
              </a:pPr>
              <a:t>‹#›</a:t>
            </a:fld>
            <a:endParaRPr lang="en-US"/>
          </a:p>
        </p:txBody>
      </p:sp>
      <p:sp>
        <p:nvSpPr>
          <p:cNvPr id="12" name="Footer Placeholder 11"/>
          <p:cNvSpPr>
            <a:spLocks noGrp="1"/>
          </p:cNvSpPr>
          <p:nvPr>
            <p:ph type="ftr" sz="quarter" idx="12"/>
          </p:nvPr>
        </p:nvSpPr>
        <p:spPr/>
        <p:txBody>
          <a:bodyPr/>
          <a:lstStyle/>
          <a:p>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pPr>
              <a:defRPr/>
            </a:pPr>
            <a:endParaRPr lang="en-US"/>
          </a:p>
        </p:txBody>
      </p:sp>
      <p:sp>
        <p:nvSpPr>
          <p:cNvPr id="13" name="Slide Number Placeholder 12"/>
          <p:cNvSpPr>
            <a:spLocks noGrp="1"/>
          </p:cNvSpPr>
          <p:nvPr>
            <p:ph type="sldNum" sz="quarter" idx="11"/>
          </p:nvPr>
        </p:nvSpPr>
        <p:spPr>
          <a:xfrm>
            <a:off x="4116388" y="6400800"/>
            <a:ext cx="533400" cy="152400"/>
          </a:xfrm>
        </p:spPr>
        <p:txBody>
          <a:bodyPr/>
          <a:lstStyle/>
          <a:p>
            <a:pPr>
              <a:defRPr/>
            </a:pPr>
            <a:fld id="{FF5DCDE4-D290-4B98-BC96-12EC8055954B}" type="slidenum">
              <a:rPr lang="en-US" smtClean="0"/>
              <a:pPr>
                <a:defRPr/>
              </a:pPr>
              <a:t>‹#›</a:t>
            </a:fld>
            <a:endParaRPr lang="en-US"/>
          </a:p>
        </p:txBody>
      </p:sp>
      <p:sp>
        <p:nvSpPr>
          <p:cNvPr id="14" name="Footer Placeholder 13"/>
          <p:cNvSpPr>
            <a:spLocks noGrp="1"/>
          </p:cNvSpPr>
          <p:nvPr>
            <p:ph type="ftr" sz="quarter" idx="12"/>
          </p:nvPr>
        </p:nvSpPr>
        <p:spPr>
          <a:xfrm>
            <a:off x="838200" y="6296248"/>
            <a:ext cx="2820987" cy="152400"/>
          </a:xfrm>
        </p:spPr>
        <p:txBody>
          <a:bodyPr/>
          <a:lstStyle/>
          <a:p>
            <a:endParaRPr kumimoji="0" lang="en-US" dirty="0"/>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pPr>
              <a:defRPr/>
            </a:pPr>
            <a:endParaRPr lang="en-US"/>
          </a:p>
        </p:txBody>
      </p:sp>
      <p:sp>
        <p:nvSpPr>
          <p:cNvPr id="13" name="Slide Number Placeholder 12"/>
          <p:cNvSpPr>
            <a:spLocks noGrp="1"/>
          </p:cNvSpPr>
          <p:nvPr>
            <p:ph type="sldNum" sz="quarter" idx="11"/>
          </p:nvPr>
        </p:nvSpPr>
        <p:spPr/>
        <p:txBody>
          <a:bodyPr/>
          <a:lstStyle/>
          <a:p>
            <a:pPr>
              <a:defRPr/>
            </a:pPr>
            <a:fld id="{48BBA978-D740-4D43-BE53-4ECC97C3F4F8}" type="slidenum">
              <a:rPr lang="en-US" smtClean="0"/>
              <a:pPr>
                <a:defRPr/>
              </a:pPr>
              <a:t>‹#›</a:t>
            </a:fld>
            <a:endParaRPr lang="en-US"/>
          </a:p>
        </p:txBody>
      </p:sp>
      <p:sp>
        <p:nvSpPr>
          <p:cNvPr id="14" name="Footer Placeholder 13"/>
          <p:cNvSpPr>
            <a:spLocks noGrp="1"/>
          </p:cNvSpPr>
          <p:nvPr>
            <p:ph type="ftr" sz="quarter" idx="12"/>
          </p:nvPr>
        </p:nvSpPr>
        <p:spPr/>
        <p:txBody>
          <a:bodyPr/>
          <a:lstStyle/>
          <a:p>
            <a:endParaRPr kumimoji="0"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pPr>
              <a:defRPr/>
            </a:pPr>
            <a:endParaRPr lang="en-US"/>
          </a:p>
        </p:txBody>
      </p:sp>
      <p:sp>
        <p:nvSpPr>
          <p:cNvPr id="14" name="Slide Number Placeholder 13"/>
          <p:cNvSpPr>
            <a:spLocks noGrp="1"/>
          </p:cNvSpPr>
          <p:nvPr>
            <p:ph type="sldNum" sz="quarter" idx="11"/>
          </p:nvPr>
        </p:nvSpPr>
        <p:spPr/>
        <p:txBody>
          <a:bodyPr/>
          <a:lstStyle/>
          <a:p>
            <a:pPr>
              <a:defRPr/>
            </a:pPr>
            <a:fld id="{1911D615-3113-4400-8C4B-4828E33E9890}" type="slidenum">
              <a:rPr lang="en-US" smtClean="0"/>
              <a:pPr>
                <a:defRPr/>
              </a:pPr>
              <a:t>‹#›</a:t>
            </a:fld>
            <a:endParaRPr lang="en-US"/>
          </a:p>
        </p:txBody>
      </p:sp>
      <p:sp>
        <p:nvSpPr>
          <p:cNvPr id="16" name="Footer Placeholder 15"/>
          <p:cNvSpPr>
            <a:spLocks noGrp="1"/>
          </p:cNvSpPr>
          <p:nvPr>
            <p:ph type="ftr" sz="quarter" idx="12"/>
          </p:nvPr>
        </p:nvSpPr>
        <p:spPr/>
        <p:txBody>
          <a:bodyPr/>
          <a:lstStyle/>
          <a:p>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pPr>
              <a:defRPr/>
            </a:pPr>
            <a:endParaRPr lang="en-US"/>
          </a:p>
        </p:txBody>
      </p:sp>
      <p:sp>
        <p:nvSpPr>
          <p:cNvPr id="10" name="Slide Number Placeholder 9"/>
          <p:cNvSpPr>
            <a:spLocks noGrp="1"/>
          </p:cNvSpPr>
          <p:nvPr>
            <p:ph type="sldNum" sz="quarter" idx="11"/>
          </p:nvPr>
        </p:nvSpPr>
        <p:spPr/>
        <p:txBody>
          <a:bodyPr/>
          <a:lstStyle/>
          <a:p>
            <a:pPr>
              <a:defRPr/>
            </a:pPr>
            <a:fld id="{2D0A1DEC-CF68-4D3B-86F9-C958D5C749BE}" type="slidenum">
              <a:rPr lang="en-US" smtClean="0"/>
              <a:pPr>
                <a:defRPr/>
              </a:pPr>
              <a:t>‹#›</a:t>
            </a:fld>
            <a:endParaRPr lang="en-US"/>
          </a:p>
        </p:txBody>
      </p:sp>
      <p:sp>
        <p:nvSpPr>
          <p:cNvPr id="11" name="Footer Placeholder 10"/>
          <p:cNvSpPr>
            <a:spLocks noGrp="1"/>
          </p:cNvSpPr>
          <p:nvPr>
            <p:ph type="ftr" sz="quarter" idx="12"/>
          </p:nvPr>
        </p:nvSpPr>
        <p:spPr/>
        <p:txBody>
          <a:bodyPr/>
          <a:lstStyle/>
          <a:p>
            <a:endParaRPr kumimoji="0"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pPr>
              <a:defRPr/>
            </a:pPr>
            <a:endParaRPr lang="en-US"/>
          </a:p>
        </p:txBody>
      </p:sp>
      <p:sp>
        <p:nvSpPr>
          <p:cNvPr id="9" name="Slide Number Placeholder 8"/>
          <p:cNvSpPr>
            <a:spLocks noGrp="1"/>
          </p:cNvSpPr>
          <p:nvPr>
            <p:ph type="sldNum" sz="quarter" idx="11"/>
          </p:nvPr>
        </p:nvSpPr>
        <p:spPr/>
        <p:txBody>
          <a:bodyPr/>
          <a:lstStyle/>
          <a:p>
            <a:pPr>
              <a:defRPr/>
            </a:pPr>
            <a:fld id="{BA7FC3DF-4B0A-41CD-BD4A-42322BFA75CB}" type="slidenum">
              <a:rPr lang="en-US" smtClean="0"/>
              <a:pPr>
                <a:defRPr/>
              </a:pPr>
              <a:t>‹#›</a:t>
            </a:fld>
            <a:endParaRPr lang="en-US"/>
          </a:p>
        </p:txBody>
      </p:sp>
      <p:sp>
        <p:nvSpPr>
          <p:cNvPr id="10" name="Footer Placeholder 9"/>
          <p:cNvSpPr>
            <a:spLocks noGrp="1"/>
          </p:cNvSpPr>
          <p:nvPr>
            <p:ph type="ftr" sz="quarter" idx="12"/>
          </p:nvPr>
        </p:nvSpPr>
        <p:spPr/>
        <p:txBody>
          <a:bodyPr/>
          <a:lstStyle/>
          <a:p>
            <a:endParaRPr kumimoji="0"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pPr>
              <a:defRPr/>
            </a:pPr>
            <a:endParaRPr lang="en-US"/>
          </a:p>
        </p:txBody>
      </p:sp>
      <p:sp>
        <p:nvSpPr>
          <p:cNvPr id="16" name="Slide Number Placeholder 15"/>
          <p:cNvSpPr>
            <a:spLocks noGrp="1"/>
          </p:cNvSpPr>
          <p:nvPr>
            <p:ph type="sldNum" sz="quarter" idx="11"/>
          </p:nvPr>
        </p:nvSpPr>
        <p:spPr/>
        <p:txBody>
          <a:bodyPr/>
          <a:lstStyle/>
          <a:p>
            <a:pPr>
              <a:defRPr/>
            </a:pPr>
            <a:fld id="{E81A9673-4E2F-40E4-9BFA-6520A16D77FE}" type="slidenum">
              <a:rPr lang="en-US" smtClean="0"/>
              <a:pPr>
                <a:defRPr/>
              </a:pPr>
              <a:t>‹#›</a:t>
            </a:fld>
            <a:endParaRPr lang="en-US"/>
          </a:p>
        </p:txBody>
      </p:sp>
      <p:sp>
        <p:nvSpPr>
          <p:cNvPr id="17" name="Footer Placeholder 16"/>
          <p:cNvSpPr>
            <a:spLocks noGrp="1"/>
          </p:cNvSpPr>
          <p:nvPr>
            <p:ph type="ftr" sz="quarter" idx="12"/>
          </p:nvPr>
        </p:nvSpPr>
        <p:spPr/>
        <p:txBody>
          <a:bodyPr/>
          <a:lstStyle/>
          <a:p>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pPr>
              <a:defRPr/>
            </a:pPr>
            <a:endParaRPr lang="en-US"/>
          </a:p>
        </p:txBody>
      </p:sp>
      <p:sp>
        <p:nvSpPr>
          <p:cNvPr id="17" name="Slide Number Placeholder 16"/>
          <p:cNvSpPr>
            <a:spLocks noGrp="1"/>
          </p:cNvSpPr>
          <p:nvPr>
            <p:ph type="sldNum" sz="quarter" idx="11"/>
          </p:nvPr>
        </p:nvSpPr>
        <p:spPr/>
        <p:txBody>
          <a:bodyPr/>
          <a:lstStyle/>
          <a:p>
            <a:pPr>
              <a:defRPr/>
            </a:pPr>
            <a:fld id="{DCC9B83C-EB68-4710-9BB8-350CFC5660C2}" type="slidenum">
              <a:rPr lang="en-US" smtClean="0"/>
              <a:pPr>
                <a:defRPr/>
              </a:pPr>
              <a:t>‹#›</a:t>
            </a:fld>
            <a:endParaRPr lang="en-US"/>
          </a:p>
        </p:txBody>
      </p:sp>
      <p:sp>
        <p:nvSpPr>
          <p:cNvPr id="18" name="Footer Placeholder 17"/>
          <p:cNvSpPr>
            <a:spLocks noGrp="1"/>
          </p:cNvSpPr>
          <p:nvPr>
            <p:ph type="ftr" sz="quarter" idx="12"/>
          </p:nvPr>
        </p:nvSpPr>
        <p:spPr/>
        <p:txBody>
          <a:bodyPr/>
          <a:lstStyle/>
          <a:p>
            <a:endParaRPr kumimoji="0"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pPr>
              <a:defRPr/>
            </a:pPr>
            <a:fld id="{B31E3F97-3113-4B61-80AD-5760E815B715}" type="slidenum">
              <a:rPr lang="en-US" smtClean="0"/>
              <a:pPr>
                <a:defRPr/>
              </a:pPr>
              <a:t>‹#›</a:t>
            </a:fld>
            <a:endParaRPr lang="en-US"/>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pPr>
              <a:defRPr/>
            </a:pPr>
            <a:endParaRPr lang="en-US"/>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kumimoji="0" lang="en-US" sz="1400" dirty="0">
              <a:solidFill>
                <a:schemeClr val="tx2"/>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microsoft.com/office/2007/relationships/hdphoto" Target="../media/hdphoto2.wdp"/></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microsoft.com/office/2007/relationships/hdphoto" Target="../media/hdphoto3.wdp"/></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microsoft.com/office/2007/relationships/hdphoto" Target="../media/hdphoto4.wdp"/></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microsoft.com/office/2007/relationships/hdphoto" Target="../media/hdphoto5.wdp"/></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hyperlink" Target="http://www.cbs.state.or.us/osha/pdf/pubs/3347.pdf" TargetMode="External"/><Relationship Id="rId2" Type="http://schemas.openxmlformats.org/officeDocument/2006/relationships/notesSlide" Target="../notesSlides/notesSlide32.xml"/><Relationship Id="rId1" Type="http://schemas.openxmlformats.org/officeDocument/2006/relationships/slideLayout" Target="../slideLayouts/slideLayout7.xml"/><Relationship Id="rId5" Type="http://schemas.openxmlformats.org/officeDocument/2006/relationships/hyperlink" Target="http://www.cdc.gov/niosh" TargetMode="External"/><Relationship Id="rId4" Type="http://schemas.openxmlformats.org/officeDocument/2006/relationships/hyperlink" Target="http://www.osha.gov/"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
          <p:cNvSpPr txBox="1">
            <a:spLocks noChangeArrowheads="1"/>
          </p:cNvSpPr>
          <p:nvPr/>
        </p:nvSpPr>
        <p:spPr bwMode="auto">
          <a:xfrm>
            <a:off x="1266575" y="914400"/>
            <a:ext cx="6390188" cy="286450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algn="ctr" eaLnBrk="1" hangingPunct="1">
              <a:spcBef>
                <a:spcPct val="0"/>
              </a:spcBef>
              <a:buClrTx/>
              <a:buFontTx/>
              <a:buNone/>
            </a:pPr>
            <a:r>
              <a:rPr lang="en-US" altLang="en-US" sz="4400" b="1" dirty="0"/>
              <a:t>ERGONOMICS BASICS</a:t>
            </a:r>
          </a:p>
          <a:p>
            <a:pPr algn="ctr" eaLnBrk="1" hangingPunct="1">
              <a:spcBef>
                <a:spcPct val="0"/>
              </a:spcBef>
              <a:buClrTx/>
              <a:buFontTx/>
              <a:buNone/>
            </a:pPr>
            <a:r>
              <a:rPr lang="en-US" altLang="en-US" sz="4400" b="1" dirty="0"/>
              <a:t>FOR EMPLOYERS</a:t>
            </a:r>
          </a:p>
          <a:p>
            <a:pPr algn="ctr" eaLnBrk="1" hangingPunct="1">
              <a:spcBef>
                <a:spcPct val="0"/>
              </a:spcBef>
              <a:buClrTx/>
              <a:buFontTx/>
              <a:buNone/>
            </a:pPr>
            <a:endParaRPr lang="en-US" altLang="en-US" sz="4400" b="1" dirty="0"/>
          </a:p>
          <a:p>
            <a:pPr algn="ctr" eaLnBrk="1" hangingPunct="1">
              <a:spcBef>
                <a:spcPct val="0"/>
              </a:spcBef>
              <a:buClrTx/>
              <a:buFontTx/>
              <a:buNone/>
            </a:pPr>
            <a:endParaRPr lang="en-US" altLang="en-US" sz="2400" b="1" dirty="0"/>
          </a:p>
          <a:p>
            <a:pPr algn="ctr" eaLnBrk="1" hangingPunct="1">
              <a:spcBef>
                <a:spcPct val="0"/>
              </a:spcBef>
              <a:buClrTx/>
              <a:buFontTx/>
              <a:buNone/>
            </a:pPr>
            <a:endParaRPr lang="en-US" altLang="en-US" sz="2400" b="1" dirty="0"/>
          </a:p>
        </p:txBody>
      </p:sp>
      <p:sp>
        <p:nvSpPr>
          <p:cNvPr id="2051" name="TextBox 1"/>
          <p:cNvSpPr txBox="1">
            <a:spLocks noChangeArrowheads="1"/>
          </p:cNvSpPr>
          <p:nvPr/>
        </p:nvSpPr>
        <p:spPr bwMode="auto">
          <a:xfrm>
            <a:off x="762000" y="5722938"/>
            <a:ext cx="8001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1000">
                <a:solidFill>
                  <a:srgbClr val="000000"/>
                </a:solidFill>
                <a:latin typeface="Lucida Sans Unicode" pitchFamily="34" charset="0"/>
              </a:rPr>
              <a:t>This material was produced under grant numbers SH-22300-11-F-17 from the Occupational Safety and Health administration, U.S. Dept. of Labor.  It does not necessarily reflect the views or policies of the U.S. Department of Labor, nor does mention of trade names, commercial products, or organizations imply endorsement by the U. S. Government. </a:t>
            </a:r>
          </a:p>
          <a:p>
            <a:endParaRPr lang="en-US" altLang="en-US"/>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328612" y="1219200"/>
            <a:ext cx="8434387" cy="31107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marL="457200" indent="-457200" eaLnBrk="1" hangingPunct="1">
              <a:spcBef>
                <a:spcPct val="0"/>
              </a:spcBef>
              <a:buClrTx/>
              <a:buFont typeface="Arial" panose="020B0604020202020204" pitchFamily="34" charset="0"/>
              <a:buChar char="•"/>
            </a:pPr>
            <a:r>
              <a:rPr lang="en-US" altLang="en-US" sz="2800" dirty="0"/>
              <a:t>WHAT’S WRONG WITH THESE PICTURES?</a:t>
            </a:r>
          </a:p>
          <a:p>
            <a:pPr eaLnBrk="1" hangingPunct="1">
              <a:spcBef>
                <a:spcPct val="0"/>
              </a:spcBef>
              <a:buClrTx/>
              <a:buFontTx/>
              <a:buNone/>
            </a:pPr>
            <a:endParaRPr lang="en-US" altLang="en-US" sz="2800" dirty="0"/>
          </a:p>
          <a:p>
            <a:pPr marL="457200" indent="-457200" eaLnBrk="1" hangingPunct="1">
              <a:spcBef>
                <a:spcPct val="0"/>
              </a:spcBef>
              <a:buClrTx/>
              <a:buFont typeface="Arial" panose="020B0604020202020204" pitchFamily="34" charset="0"/>
              <a:buChar char="•"/>
            </a:pPr>
            <a:r>
              <a:rPr lang="en-US" altLang="en-US" sz="2800" dirty="0"/>
              <a:t>WHERE’S  THE ERGONOMIC HAZARD?</a:t>
            </a:r>
          </a:p>
          <a:p>
            <a:pPr eaLnBrk="1" hangingPunct="1">
              <a:spcBef>
                <a:spcPct val="0"/>
              </a:spcBef>
              <a:buClrTx/>
              <a:buFontTx/>
              <a:buNone/>
            </a:pPr>
            <a:endParaRPr lang="en-US" altLang="en-US" sz="2800" dirty="0"/>
          </a:p>
          <a:p>
            <a:pPr marL="457200" indent="-457200" eaLnBrk="1" hangingPunct="1">
              <a:spcBef>
                <a:spcPct val="0"/>
              </a:spcBef>
              <a:buClrTx/>
              <a:buFont typeface="Arial" panose="020B0604020202020204" pitchFamily="34" charset="0"/>
              <a:buChar char="•"/>
            </a:pPr>
            <a:r>
              <a:rPr lang="en-US" altLang="en-US" sz="2800" dirty="0"/>
              <a:t>WHY DOES THIS HAZARD </a:t>
            </a:r>
            <a:r>
              <a:rPr lang="en-US" altLang="en-US" sz="2800" dirty="0" smtClean="0"/>
              <a:t>EXIST</a:t>
            </a:r>
          </a:p>
          <a:p>
            <a:pPr marL="457200" indent="-457200" eaLnBrk="1" hangingPunct="1">
              <a:spcBef>
                <a:spcPct val="0"/>
              </a:spcBef>
              <a:buClrTx/>
              <a:buFont typeface="Arial" panose="020B0604020202020204" pitchFamily="34" charset="0"/>
              <a:buChar char="•"/>
            </a:pPr>
            <a:endParaRPr lang="en-US" altLang="en-US" sz="2800" dirty="0"/>
          </a:p>
          <a:p>
            <a:pPr marL="457200" indent="-457200" eaLnBrk="1" hangingPunct="1">
              <a:spcBef>
                <a:spcPct val="0"/>
              </a:spcBef>
              <a:buClrTx/>
              <a:buFont typeface="Arial" panose="020B0604020202020204" pitchFamily="34" charset="0"/>
              <a:buChar char="•"/>
            </a:pPr>
            <a:r>
              <a:rPr lang="en-US" altLang="en-US" sz="2800" dirty="0"/>
              <a:t>WHAT’S  CAUSING THE HAZARD?</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2743200" y="368013"/>
            <a:ext cx="4181450" cy="512064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291" name="Text Box 3"/>
          <p:cNvSpPr txBox="1">
            <a:spLocks noChangeArrowheads="1"/>
          </p:cNvSpPr>
          <p:nvPr/>
        </p:nvSpPr>
        <p:spPr bwMode="auto">
          <a:xfrm>
            <a:off x="3767125" y="5638800"/>
            <a:ext cx="24384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1400" dirty="0"/>
              <a:t>Source: </a:t>
            </a:r>
            <a:r>
              <a:rPr lang="en-US" altLang="en-US" sz="1400" i="1" dirty="0"/>
              <a:t>Easy Ergonomics</a:t>
            </a:r>
          </a:p>
          <a:p>
            <a:pPr eaLnBrk="1" hangingPunct="1">
              <a:spcBef>
                <a:spcPct val="0"/>
              </a:spcBef>
              <a:buClrTx/>
              <a:buFontTx/>
              <a:buNone/>
            </a:pPr>
            <a:r>
              <a:rPr lang="en-US" altLang="en-US" sz="1400" dirty="0"/>
              <a:t>             Oregon OSHA	</a:t>
            </a:r>
          </a:p>
        </p:txBody>
      </p:sp>
      <p:sp>
        <p:nvSpPr>
          <p:cNvPr id="4" name="Oval 3"/>
          <p:cNvSpPr/>
          <p:nvPr/>
        </p:nvSpPr>
        <p:spPr bwMode="auto">
          <a:xfrm rot="20361736">
            <a:off x="5319713" y="2019300"/>
            <a:ext cx="733425" cy="485775"/>
          </a:xfrm>
          <a:prstGeom prst="ellipse">
            <a:avLst/>
          </a:prstGeom>
          <a:solidFill>
            <a:schemeClr val="bg1">
              <a:lumMod val="85000"/>
            </a:schemeClr>
          </a:solidFill>
          <a:ln w="9525" cap="flat" cmpd="sng" algn="ctr">
            <a:noFill/>
            <a:prstDash val="solid"/>
            <a:round/>
            <a:headEnd type="none" w="med" len="med"/>
            <a:tailEnd type="none" w="med" len="med"/>
          </a:ln>
          <a:effectLst/>
          <a:extLst/>
        </p:spPr>
        <p:txBody>
          <a:bodyPr/>
          <a:lstStyle/>
          <a:p>
            <a:pPr>
              <a:buFont typeface="Times New Roman" pitchFamily="16" charset="0"/>
              <a:buNone/>
              <a:defRPr/>
            </a:pPr>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
          <p:cNvPicPr>
            <a:picLocks noChangeAspect="1" noChangeArrowheads="1"/>
          </p:cNvPicPr>
          <p:nvPr/>
        </p:nvPicPr>
        <p:blipFill>
          <a:blip r:embed="rId3" cstate="print">
            <a:lum bright="-20000"/>
            <a:extLst>
              <a:ext uri="{28A0092B-C50C-407E-A947-70E740481C1C}">
                <a14:useLocalDpi xmlns:a14="http://schemas.microsoft.com/office/drawing/2010/main" val="0"/>
              </a:ext>
            </a:extLst>
          </a:blip>
          <a:srcRect l="21921"/>
          <a:stretch>
            <a:fillRect/>
          </a:stretch>
        </p:blipFill>
        <p:spPr bwMode="auto">
          <a:xfrm>
            <a:off x="2426873" y="438690"/>
            <a:ext cx="4270375" cy="5155561"/>
          </a:xfrm>
          <a:prstGeom prst="rect">
            <a:avLst/>
          </a:prstGeom>
          <a:noFill/>
          <a:ln>
            <a:noFill/>
          </a:ln>
          <a:effectLst/>
          <a:extLst>
            <a:ext uri="{909E8E84-426E-40DD-AFC4-6F175D3DCCD1}">
              <a14:hiddenFill xmlns:a14="http://schemas.microsoft.com/office/drawing/2010/main">
                <a:blipFill dpi="0" rotWithShape="0">
                  <a:blip/>
                  <a:srcRect l="21921"/>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4339" name="Text Box 3"/>
          <p:cNvSpPr txBox="1">
            <a:spLocks noChangeArrowheads="1"/>
          </p:cNvSpPr>
          <p:nvPr/>
        </p:nvSpPr>
        <p:spPr bwMode="auto">
          <a:xfrm>
            <a:off x="3342861" y="5778500"/>
            <a:ext cx="24384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1400" dirty="0"/>
              <a:t>Source: </a:t>
            </a:r>
            <a:r>
              <a:rPr lang="en-US" altLang="en-US" sz="1400" i="1" dirty="0"/>
              <a:t>Easy Ergonomics</a:t>
            </a:r>
          </a:p>
          <a:p>
            <a:pPr eaLnBrk="1" hangingPunct="1">
              <a:spcBef>
                <a:spcPct val="0"/>
              </a:spcBef>
              <a:buClrTx/>
              <a:buFontTx/>
              <a:buNone/>
            </a:pPr>
            <a:r>
              <a:rPr lang="en-US" altLang="en-US" sz="1400" dirty="0"/>
              <a:t>             Oregon OSHA	</a:t>
            </a:r>
          </a:p>
        </p:txBody>
      </p:sp>
      <p:sp>
        <p:nvSpPr>
          <p:cNvPr id="2" name="Oval 1"/>
          <p:cNvSpPr/>
          <p:nvPr/>
        </p:nvSpPr>
        <p:spPr bwMode="auto">
          <a:xfrm rot="20361736">
            <a:off x="4241799" y="2390086"/>
            <a:ext cx="914400" cy="463550"/>
          </a:xfrm>
          <a:prstGeom prst="ellipse">
            <a:avLst/>
          </a:prstGeom>
          <a:solidFill>
            <a:schemeClr val="bg1">
              <a:lumMod val="85000"/>
            </a:schemeClr>
          </a:solidFill>
          <a:ln w="9525" cap="flat" cmpd="sng" algn="ctr">
            <a:noFill/>
            <a:prstDash val="solid"/>
            <a:round/>
            <a:headEnd type="none" w="med" len="med"/>
            <a:tailEnd type="none" w="med" len="med"/>
          </a:ln>
          <a:effectLst/>
          <a:extLst/>
        </p:spPr>
        <p:txBody>
          <a:bodyPr/>
          <a:lstStyle/>
          <a:p>
            <a:pPr>
              <a:buFont typeface="Times New Roman" pitchFamily="16" charset="0"/>
              <a:buNone/>
              <a:defRPr/>
            </a:pPr>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4125" y="473022"/>
            <a:ext cx="4095750" cy="501337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87" name="Text Box 3"/>
          <p:cNvSpPr txBox="1">
            <a:spLocks noChangeArrowheads="1"/>
          </p:cNvSpPr>
          <p:nvPr/>
        </p:nvSpPr>
        <p:spPr bwMode="auto">
          <a:xfrm>
            <a:off x="3352800" y="5638800"/>
            <a:ext cx="24384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1400"/>
              <a:t>Source: </a:t>
            </a:r>
            <a:r>
              <a:rPr lang="en-US" altLang="en-US" sz="1400" i="1"/>
              <a:t>Easy Ergonomics</a:t>
            </a:r>
          </a:p>
          <a:p>
            <a:pPr eaLnBrk="1" hangingPunct="1">
              <a:spcBef>
                <a:spcPct val="0"/>
              </a:spcBef>
              <a:buClrTx/>
              <a:buFontTx/>
              <a:buNone/>
            </a:pPr>
            <a:r>
              <a:rPr lang="en-US" altLang="en-US" sz="1400"/>
              <a:t>             Oregon OSHA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2722562" y="533400"/>
            <a:ext cx="3698875" cy="452764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7411" name="Text Box 3"/>
          <p:cNvSpPr txBox="1">
            <a:spLocks noChangeArrowheads="1"/>
          </p:cNvSpPr>
          <p:nvPr/>
        </p:nvSpPr>
        <p:spPr bwMode="auto">
          <a:xfrm>
            <a:off x="3352800" y="5257800"/>
            <a:ext cx="24384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1400"/>
              <a:t>Source: </a:t>
            </a:r>
            <a:r>
              <a:rPr lang="en-US" altLang="en-US" sz="1400" i="1"/>
              <a:t>Easy Ergonomics</a:t>
            </a:r>
          </a:p>
          <a:p>
            <a:pPr eaLnBrk="1" hangingPunct="1">
              <a:spcBef>
                <a:spcPct val="0"/>
              </a:spcBef>
              <a:buClrTx/>
              <a:buFontTx/>
              <a:buNone/>
            </a:pPr>
            <a:r>
              <a:rPr lang="en-US" altLang="en-US" sz="1400"/>
              <a:t>             Oregon OSHA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a:stretch>
            <a:fillRect/>
          </a:stretch>
        </p:blipFill>
        <p:spPr bwMode="auto">
          <a:xfrm>
            <a:off x="2619375" y="439111"/>
            <a:ext cx="3905250" cy="477900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9459" name="Text Box 3"/>
          <p:cNvSpPr txBox="1">
            <a:spLocks noChangeArrowheads="1"/>
          </p:cNvSpPr>
          <p:nvPr/>
        </p:nvSpPr>
        <p:spPr bwMode="auto">
          <a:xfrm>
            <a:off x="3352800" y="5257800"/>
            <a:ext cx="24384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1400"/>
              <a:t>Source: </a:t>
            </a:r>
            <a:r>
              <a:rPr lang="en-US" altLang="en-US" sz="1400" i="1"/>
              <a:t>Easy Ergonomics</a:t>
            </a:r>
          </a:p>
          <a:p>
            <a:pPr eaLnBrk="1" hangingPunct="1">
              <a:spcBef>
                <a:spcPct val="0"/>
              </a:spcBef>
              <a:buClrTx/>
              <a:buFontTx/>
              <a:buNone/>
            </a:pPr>
            <a:r>
              <a:rPr lang="en-US" altLang="en-US" sz="1400"/>
              <a:t>             Oregon OSHA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2636761" y="520762"/>
            <a:ext cx="3870478" cy="47370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507" name="Text Box 3"/>
          <p:cNvSpPr txBox="1">
            <a:spLocks noChangeArrowheads="1"/>
          </p:cNvSpPr>
          <p:nvPr/>
        </p:nvSpPr>
        <p:spPr bwMode="auto">
          <a:xfrm>
            <a:off x="3352800" y="5257800"/>
            <a:ext cx="24384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1400"/>
              <a:t>Source: </a:t>
            </a:r>
            <a:r>
              <a:rPr lang="en-US" altLang="en-US" sz="1400" i="1"/>
              <a:t>Easy Ergonomics</a:t>
            </a:r>
          </a:p>
          <a:p>
            <a:pPr eaLnBrk="1" hangingPunct="1">
              <a:spcBef>
                <a:spcPct val="0"/>
              </a:spcBef>
              <a:buClrTx/>
              <a:buFontTx/>
              <a:buNone/>
            </a:pPr>
            <a:r>
              <a:rPr lang="en-US" altLang="en-US" sz="1400"/>
              <a:t>             Oregon OSHA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2515255" y="257441"/>
            <a:ext cx="4106863" cy="50268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2531" name="Text Box 3"/>
          <p:cNvSpPr txBox="1">
            <a:spLocks noChangeArrowheads="1"/>
          </p:cNvSpPr>
          <p:nvPr/>
        </p:nvSpPr>
        <p:spPr bwMode="auto">
          <a:xfrm>
            <a:off x="3349487" y="5528089"/>
            <a:ext cx="24384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1400"/>
              <a:t>Source: </a:t>
            </a:r>
            <a:r>
              <a:rPr lang="en-US" altLang="en-US" sz="1400" i="1"/>
              <a:t>Easy Ergonomics</a:t>
            </a:r>
          </a:p>
          <a:p>
            <a:pPr eaLnBrk="1" hangingPunct="1">
              <a:spcBef>
                <a:spcPct val="0"/>
              </a:spcBef>
              <a:buClrTx/>
              <a:buFontTx/>
              <a:buNone/>
            </a:pPr>
            <a:r>
              <a:rPr lang="en-US" altLang="en-US" sz="1400"/>
              <a:t>             Oregon OSHA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473779"/>
            <a:ext cx="5029200" cy="460816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3555" name="Text Box 3"/>
          <p:cNvSpPr txBox="1">
            <a:spLocks noChangeArrowheads="1"/>
          </p:cNvSpPr>
          <p:nvPr/>
        </p:nvSpPr>
        <p:spPr bwMode="auto">
          <a:xfrm>
            <a:off x="3352800" y="5257800"/>
            <a:ext cx="24384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1400"/>
              <a:t>Source: </a:t>
            </a:r>
            <a:r>
              <a:rPr lang="en-US" altLang="en-US" sz="1400" i="1"/>
              <a:t>Easy Ergonomics</a:t>
            </a:r>
          </a:p>
          <a:p>
            <a:pPr eaLnBrk="1" hangingPunct="1">
              <a:spcBef>
                <a:spcPct val="0"/>
              </a:spcBef>
              <a:buClrTx/>
              <a:buFontTx/>
              <a:buNone/>
            </a:pPr>
            <a:r>
              <a:rPr lang="en-US" altLang="en-US" sz="1400"/>
              <a:t>             Oregon OSHA	</a:t>
            </a:r>
          </a:p>
        </p:txBody>
      </p:sp>
      <p:sp>
        <p:nvSpPr>
          <p:cNvPr id="4" name="Oval 3"/>
          <p:cNvSpPr/>
          <p:nvPr/>
        </p:nvSpPr>
        <p:spPr bwMode="auto">
          <a:xfrm rot="20361736">
            <a:off x="3194050" y="2562225"/>
            <a:ext cx="885825" cy="992188"/>
          </a:xfrm>
          <a:prstGeom prst="ellipse">
            <a:avLst/>
          </a:prstGeom>
          <a:solidFill>
            <a:schemeClr val="bg1">
              <a:lumMod val="85000"/>
            </a:schemeClr>
          </a:solidFill>
          <a:ln w="9525" cap="flat" cmpd="sng" algn="ctr">
            <a:noFill/>
            <a:prstDash val="solid"/>
            <a:round/>
            <a:headEnd type="none" w="med" len="med"/>
            <a:tailEnd type="none" w="med" len="med"/>
          </a:ln>
          <a:effectLst/>
          <a:extLst/>
        </p:spPr>
        <p:txBody>
          <a:bodyPr/>
          <a:lstStyle/>
          <a:p>
            <a:pPr>
              <a:buFont typeface="Times New Roman" pitchFamily="16" charset="0"/>
              <a:buNone/>
              <a:defRPr/>
            </a:pPr>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15963" y="560388"/>
            <a:ext cx="5875624" cy="48958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3600" b="1" dirty="0"/>
              <a:t>HOW CAN EMPLOYERS </a:t>
            </a:r>
          </a:p>
          <a:p>
            <a:pPr eaLnBrk="1" hangingPunct="1">
              <a:spcBef>
                <a:spcPct val="0"/>
              </a:spcBef>
              <a:buClrTx/>
              <a:buFontTx/>
              <a:buNone/>
            </a:pPr>
            <a:r>
              <a:rPr lang="en-US" altLang="en-US" sz="3600" b="1" dirty="0"/>
              <a:t>PREVENT/REDUCE</a:t>
            </a:r>
          </a:p>
          <a:p>
            <a:pPr eaLnBrk="1" hangingPunct="1">
              <a:spcBef>
                <a:spcPct val="0"/>
              </a:spcBef>
              <a:buClrTx/>
              <a:buFontTx/>
              <a:buNone/>
            </a:pPr>
            <a:r>
              <a:rPr lang="en-US" altLang="en-US" sz="3600" b="1" dirty="0"/>
              <a:t>ERGONOMIC HAZARDS?</a:t>
            </a:r>
            <a:r>
              <a:rPr lang="en-US" altLang="en-US" sz="3600" dirty="0"/>
              <a:t> </a:t>
            </a:r>
          </a:p>
          <a:p>
            <a:pPr eaLnBrk="1" hangingPunct="1">
              <a:spcBef>
                <a:spcPct val="0"/>
              </a:spcBef>
              <a:buClrTx/>
              <a:buFontTx/>
              <a:buNone/>
            </a:pPr>
            <a:endParaRPr lang="en-US" altLang="en-US" sz="3600" dirty="0"/>
          </a:p>
          <a:p>
            <a:pPr eaLnBrk="1" hangingPunct="1">
              <a:spcBef>
                <a:spcPct val="0"/>
              </a:spcBef>
              <a:buFont typeface="Arial" charset="0"/>
              <a:buChar char="•"/>
            </a:pPr>
            <a:r>
              <a:rPr lang="en-US" altLang="en-US" sz="2800" dirty="0" smtClean="0"/>
              <a:t>  Engineering </a:t>
            </a:r>
            <a:r>
              <a:rPr lang="en-US" altLang="en-US" sz="2800" dirty="0"/>
              <a:t>Controls</a:t>
            </a:r>
          </a:p>
          <a:p>
            <a:pPr eaLnBrk="1" hangingPunct="1">
              <a:spcBef>
                <a:spcPct val="0"/>
              </a:spcBef>
              <a:buFont typeface="Arial" charset="0"/>
              <a:buNone/>
            </a:pPr>
            <a:endParaRPr lang="en-US" altLang="en-US" sz="2800" dirty="0"/>
          </a:p>
          <a:p>
            <a:pPr eaLnBrk="1" hangingPunct="1">
              <a:spcBef>
                <a:spcPct val="0"/>
              </a:spcBef>
              <a:buFont typeface="Arial" charset="0"/>
              <a:buChar char="•"/>
            </a:pPr>
            <a:r>
              <a:rPr lang="en-US" altLang="en-US" sz="2800" dirty="0" smtClean="0"/>
              <a:t>  Administrative </a:t>
            </a:r>
            <a:r>
              <a:rPr lang="en-US" altLang="en-US" sz="2800" dirty="0"/>
              <a:t>Controls</a:t>
            </a:r>
          </a:p>
          <a:p>
            <a:pPr eaLnBrk="1" hangingPunct="1">
              <a:spcBef>
                <a:spcPct val="0"/>
              </a:spcBef>
              <a:buFont typeface="Arial" charset="0"/>
              <a:buNone/>
            </a:pPr>
            <a:endParaRPr lang="en-US" altLang="en-US" sz="2800" dirty="0"/>
          </a:p>
          <a:p>
            <a:pPr eaLnBrk="1" hangingPunct="1">
              <a:spcBef>
                <a:spcPct val="0"/>
              </a:spcBef>
              <a:buFont typeface="Arial" charset="0"/>
              <a:buChar char="•"/>
            </a:pPr>
            <a:r>
              <a:rPr lang="en-US" altLang="en-US" sz="2800" dirty="0" smtClean="0"/>
              <a:t>  Personal </a:t>
            </a:r>
            <a:r>
              <a:rPr lang="en-US" altLang="en-US" sz="2800" dirty="0"/>
              <a:t>Protective Equipment</a:t>
            </a:r>
          </a:p>
          <a:p>
            <a:pPr eaLnBrk="1" hangingPunct="1">
              <a:spcBef>
                <a:spcPct val="0"/>
              </a:spcBef>
              <a:buFont typeface="Arial" charset="0"/>
              <a:buNone/>
            </a:pPr>
            <a:endParaRPr lang="en-US" altLang="en-US" sz="2800" dirty="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1371600" y="609600"/>
            <a:ext cx="6289675" cy="4878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3600" b="1"/>
              <a:t>WHAT IS ERGONOMICS?</a:t>
            </a:r>
          </a:p>
          <a:p>
            <a:pPr eaLnBrk="1" hangingPunct="1">
              <a:spcBef>
                <a:spcPct val="0"/>
              </a:spcBef>
              <a:buClrTx/>
              <a:buFontTx/>
              <a:buNone/>
            </a:pPr>
            <a:endParaRPr lang="en-US" altLang="en-US" sz="1800" b="1"/>
          </a:p>
          <a:p>
            <a:pPr eaLnBrk="1" hangingPunct="1">
              <a:spcBef>
                <a:spcPct val="0"/>
              </a:spcBef>
              <a:buClrTx/>
              <a:buFontTx/>
              <a:buNone/>
            </a:pPr>
            <a:r>
              <a:rPr lang="en-US" altLang="en-US" sz="2800" b="1"/>
              <a:t>Ergonomics is the study of the ‘fit’ between the physical demands of the workplace and the employees who perform the work…considering variability in human capabilities when designing, selecting, or modifying equipment, tools, work tasks, or the work environment. </a:t>
            </a:r>
          </a:p>
          <a:p>
            <a:pPr eaLnBrk="1" hangingPunct="1">
              <a:spcBef>
                <a:spcPct val="0"/>
              </a:spcBef>
              <a:buClrTx/>
              <a:buFontTx/>
              <a:buNone/>
            </a:pPr>
            <a:endParaRPr lang="en-US" altLang="en-US" sz="1800" b="1"/>
          </a:p>
          <a:p>
            <a:pPr eaLnBrk="1" hangingPunct="1">
              <a:spcBef>
                <a:spcPct val="0"/>
              </a:spcBef>
              <a:buClrTx/>
              <a:buFontTx/>
              <a:buNone/>
            </a:pPr>
            <a:r>
              <a:rPr lang="en-US" altLang="en-US" sz="1800"/>
              <a:t>Source: </a:t>
            </a:r>
            <a:r>
              <a:rPr lang="en-US" altLang="en-US" sz="1800" i="1"/>
              <a:t>Easy Ergonomics</a:t>
            </a:r>
            <a:r>
              <a:rPr lang="en-US" altLang="en-US" sz="1800"/>
              <a:t>  OR-OSHA</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569843" y="1219200"/>
            <a:ext cx="6950075" cy="3386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3600" dirty="0"/>
              <a:t>Be careful about how to fix </a:t>
            </a:r>
          </a:p>
          <a:p>
            <a:pPr eaLnBrk="1" hangingPunct="1">
              <a:spcBef>
                <a:spcPct val="0"/>
              </a:spcBef>
              <a:buClrTx/>
              <a:buFontTx/>
              <a:buNone/>
            </a:pPr>
            <a:r>
              <a:rPr lang="en-US" altLang="en-US" sz="3600" dirty="0"/>
              <a:t>the problem.</a:t>
            </a:r>
          </a:p>
          <a:p>
            <a:pPr eaLnBrk="1" hangingPunct="1">
              <a:spcBef>
                <a:spcPct val="0"/>
              </a:spcBef>
              <a:buClrTx/>
              <a:buFontTx/>
              <a:buNone/>
            </a:pPr>
            <a:endParaRPr lang="en-US" altLang="en-US" sz="3600" dirty="0"/>
          </a:p>
          <a:p>
            <a:pPr eaLnBrk="1" hangingPunct="1">
              <a:spcBef>
                <a:spcPct val="0"/>
              </a:spcBef>
              <a:buClrTx/>
              <a:buFontTx/>
              <a:buNone/>
            </a:pPr>
            <a:r>
              <a:rPr lang="en-US" altLang="en-US" sz="3600" dirty="0"/>
              <a:t>The control should not eliminate one risk factor and create another.</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674813" y="228600"/>
            <a:ext cx="5246687"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A COMPREHENSIVE </a:t>
            </a:r>
          </a:p>
          <a:p>
            <a:pPr eaLnBrk="1" hangingPunct="1">
              <a:spcBef>
                <a:spcPct val="0"/>
              </a:spcBef>
              <a:buClrTx/>
              <a:buFontTx/>
              <a:buNone/>
            </a:pPr>
            <a:r>
              <a:rPr lang="en-US" altLang="en-US" b="1"/>
              <a:t>ERGONOMICS PROGRAM</a:t>
            </a:r>
          </a:p>
          <a:p>
            <a:pPr eaLnBrk="1" hangingPunct="1">
              <a:spcBef>
                <a:spcPct val="0"/>
              </a:spcBef>
              <a:buClrTx/>
              <a:buFontTx/>
              <a:buNone/>
            </a:pPr>
            <a:r>
              <a:rPr lang="en-US" altLang="en-US" b="1"/>
              <a:t>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674813" y="228600"/>
            <a:ext cx="5246687"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A COMPREHENSIVE </a:t>
            </a:r>
          </a:p>
          <a:p>
            <a:pPr eaLnBrk="1" hangingPunct="1">
              <a:spcBef>
                <a:spcPct val="0"/>
              </a:spcBef>
              <a:buClrTx/>
              <a:buFontTx/>
              <a:buNone/>
            </a:pPr>
            <a:r>
              <a:rPr lang="en-US" altLang="en-US" b="1"/>
              <a:t>ERGONOMICS PROGRAM</a:t>
            </a:r>
          </a:p>
          <a:p>
            <a:pPr eaLnBrk="1" hangingPunct="1">
              <a:spcBef>
                <a:spcPct val="0"/>
              </a:spcBef>
              <a:buClrTx/>
              <a:buFontTx/>
              <a:buNone/>
            </a:pPr>
            <a:r>
              <a:rPr lang="en-US" altLang="en-US" b="1"/>
              <a:t>  </a:t>
            </a:r>
          </a:p>
        </p:txBody>
      </p:sp>
      <p:sp>
        <p:nvSpPr>
          <p:cNvPr id="28675" name="Text Box 3"/>
          <p:cNvSpPr txBox="1">
            <a:spLocks noChangeArrowheads="1"/>
          </p:cNvSpPr>
          <p:nvPr/>
        </p:nvSpPr>
        <p:spPr bwMode="auto">
          <a:xfrm>
            <a:off x="1752600" y="2122488"/>
            <a:ext cx="68072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Font typeface="Arial" charset="0"/>
              <a:buChar char="•"/>
            </a:pPr>
            <a:r>
              <a:rPr lang="en-US" altLang="en-US" sz="2800"/>
              <a:t> </a:t>
            </a:r>
            <a:r>
              <a:rPr lang="en-US" altLang="en-US" sz="2800" b="1"/>
              <a:t>Worker and Union Involvement</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674813" y="228600"/>
            <a:ext cx="5246687"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A COMPREHENSIVE </a:t>
            </a:r>
          </a:p>
          <a:p>
            <a:pPr eaLnBrk="1" hangingPunct="1">
              <a:spcBef>
                <a:spcPct val="0"/>
              </a:spcBef>
              <a:buClrTx/>
              <a:buFontTx/>
              <a:buNone/>
            </a:pPr>
            <a:r>
              <a:rPr lang="en-US" altLang="en-US" b="1"/>
              <a:t>ERGONOMICS PROGRAM</a:t>
            </a:r>
          </a:p>
          <a:p>
            <a:pPr eaLnBrk="1" hangingPunct="1">
              <a:spcBef>
                <a:spcPct val="0"/>
              </a:spcBef>
              <a:buClrTx/>
              <a:buFontTx/>
              <a:buNone/>
            </a:pPr>
            <a:r>
              <a:rPr lang="en-US" altLang="en-US" b="1"/>
              <a:t>  </a:t>
            </a:r>
          </a:p>
        </p:txBody>
      </p:sp>
      <p:sp>
        <p:nvSpPr>
          <p:cNvPr id="29699" name="Text Box 3"/>
          <p:cNvSpPr txBox="1">
            <a:spLocks noChangeArrowheads="1"/>
          </p:cNvSpPr>
          <p:nvPr/>
        </p:nvSpPr>
        <p:spPr bwMode="auto">
          <a:xfrm>
            <a:off x="1752600" y="2122488"/>
            <a:ext cx="6807200" cy="947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Font typeface="Arial" charset="0"/>
              <a:buChar char="•"/>
            </a:pPr>
            <a:r>
              <a:rPr lang="en-US" altLang="en-US" sz="2800"/>
              <a:t> </a:t>
            </a:r>
            <a:r>
              <a:rPr lang="en-US" altLang="en-US" sz="2800" b="1"/>
              <a:t>Worker and Union Involvement</a:t>
            </a:r>
          </a:p>
          <a:p>
            <a:pPr eaLnBrk="1" hangingPunct="1">
              <a:spcBef>
                <a:spcPct val="0"/>
              </a:spcBef>
              <a:buFont typeface="Arial" charset="0"/>
              <a:buChar char="•"/>
            </a:pPr>
            <a:r>
              <a:rPr lang="en-US" altLang="en-US" sz="2800" b="1"/>
              <a:t> Job Analysis &amp; Hazard Identification</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674813" y="228600"/>
            <a:ext cx="5246687"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A COMPREHENSIVE </a:t>
            </a:r>
          </a:p>
          <a:p>
            <a:pPr eaLnBrk="1" hangingPunct="1">
              <a:spcBef>
                <a:spcPct val="0"/>
              </a:spcBef>
              <a:buClrTx/>
              <a:buFontTx/>
              <a:buNone/>
            </a:pPr>
            <a:r>
              <a:rPr lang="en-US" altLang="en-US" b="1"/>
              <a:t>ERGONOMICS PROGRAM</a:t>
            </a:r>
          </a:p>
          <a:p>
            <a:pPr eaLnBrk="1" hangingPunct="1">
              <a:spcBef>
                <a:spcPct val="0"/>
              </a:spcBef>
              <a:buClrTx/>
              <a:buFontTx/>
              <a:buNone/>
            </a:pPr>
            <a:r>
              <a:rPr lang="en-US" altLang="en-US" b="1"/>
              <a:t>  </a:t>
            </a:r>
          </a:p>
        </p:txBody>
      </p:sp>
      <p:sp>
        <p:nvSpPr>
          <p:cNvPr id="30723" name="Text Box 3"/>
          <p:cNvSpPr txBox="1">
            <a:spLocks noChangeArrowheads="1"/>
          </p:cNvSpPr>
          <p:nvPr/>
        </p:nvSpPr>
        <p:spPr bwMode="auto">
          <a:xfrm>
            <a:off x="1752600" y="2122488"/>
            <a:ext cx="6807200" cy="1800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Font typeface="Arial" charset="0"/>
              <a:buChar char="•"/>
            </a:pPr>
            <a:r>
              <a:rPr lang="en-US" altLang="en-US" sz="2800"/>
              <a:t> </a:t>
            </a:r>
            <a:r>
              <a:rPr lang="en-US" altLang="en-US" sz="2800" b="1"/>
              <a:t>Worker and Union Involvement</a:t>
            </a:r>
          </a:p>
          <a:p>
            <a:pPr eaLnBrk="1" hangingPunct="1">
              <a:spcBef>
                <a:spcPct val="0"/>
              </a:spcBef>
              <a:buFont typeface="Arial" charset="0"/>
              <a:buChar char="•"/>
            </a:pPr>
            <a:r>
              <a:rPr lang="en-US" altLang="en-US" sz="2800" b="1"/>
              <a:t> Job Analysis &amp; Hazard Identification</a:t>
            </a:r>
          </a:p>
          <a:p>
            <a:pPr eaLnBrk="1" hangingPunct="1">
              <a:spcBef>
                <a:spcPct val="0"/>
              </a:spcBef>
              <a:buFont typeface="Arial" charset="0"/>
              <a:buChar char="•"/>
            </a:pPr>
            <a:r>
              <a:rPr lang="en-US" altLang="en-US" sz="2800" b="1"/>
              <a:t> Reporting System</a:t>
            </a:r>
          </a:p>
          <a:p>
            <a:pPr eaLnBrk="1" hangingPunct="1">
              <a:spcBef>
                <a:spcPct val="0"/>
              </a:spcBef>
              <a:buFont typeface="Arial" charset="0"/>
              <a:buNone/>
            </a:pPr>
            <a:endParaRPr lang="en-US" altLang="en-US" sz="2800" b="1"/>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674813" y="228600"/>
            <a:ext cx="5246687"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A COMPREHENSIVE </a:t>
            </a:r>
          </a:p>
          <a:p>
            <a:pPr eaLnBrk="1" hangingPunct="1">
              <a:spcBef>
                <a:spcPct val="0"/>
              </a:spcBef>
              <a:buClrTx/>
              <a:buFontTx/>
              <a:buNone/>
            </a:pPr>
            <a:r>
              <a:rPr lang="en-US" altLang="en-US" b="1"/>
              <a:t>ERGONOMICS PROGRAM</a:t>
            </a:r>
          </a:p>
          <a:p>
            <a:pPr eaLnBrk="1" hangingPunct="1">
              <a:spcBef>
                <a:spcPct val="0"/>
              </a:spcBef>
              <a:buClrTx/>
              <a:buFontTx/>
              <a:buNone/>
            </a:pPr>
            <a:r>
              <a:rPr lang="en-US" altLang="en-US" b="1"/>
              <a:t>  </a:t>
            </a:r>
          </a:p>
        </p:txBody>
      </p:sp>
      <p:sp>
        <p:nvSpPr>
          <p:cNvPr id="31747" name="Text Box 3"/>
          <p:cNvSpPr txBox="1">
            <a:spLocks noChangeArrowheads="1"/>
          </p:cNvSpPr>
          <p:nvPr/>
        </p:nvSpPr>
        <p:spPr bwMode="auto">
          <a:xfrm>
            <a:off x="1752600" y="2122488"/>
            <a:ext cx="6807200" cy="1800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Font typeface="Arial" charset="0"/>
              <a:buChar char="•"/>
            </a:pPr>
            <a:r>
              <a:rPr lang="en-US" altLang="en-US" sz="2800"/>
              <a:t> </a:t>
            </a:r>
            <a:r>
              <a:rPr lang="en-US" altLang="en-US" sz="2800" b="1"/>
              <a:t>Worker and Union Involvement</a:t>
            </a:r>
          </a:p>
          <a:p>
            <a:pPr eaLnBrk="1" hangingPunct="1">
              <a:spcBef>
                <a:spcPct val="0"/>
              </a:spcBef>
              <a:buFont typeface="Arial" charset="0"/>
              <a:buChar char="•"/>
            </a:pPr>
            <a:r>
              <a:rPr lang="en-US" altLang="en-US" sz="2800" b="1"/>
              <a:t> Job Analysis &amp; Hazard Identification</a:t>
            </a:r>
          </a:p>
          <a:p>
            <a:pPr eaLnBrk="1" hangingPunct="1">
              <a:spcBef>
                <a:spcPct val="0"/>
              </a:spcBef>
              <a:buFont typeface="Arial" charset="0"/>
              <a:buChar char="•"/>
            </a:pPr>
            <a:r>
              <a:rPr lang="en-US" altLang="en-US" sz="2800" b="1"/>
              <a:t> Reporting System</a:t>
            </a:r>
          </a:p>
          <a:p>
            <a:pPr eaLnBrk="1" hangingPunct="1">
              <a:spcBef>
                <a:spcPct val="0"/>
              </a:spcBef>
              <a:buFont typeface="Arial" charset="0"/>
              <a:buChar char="•"/>
            </a:pPr>
            <a:r>
              <a:rPr lang="en-US" altLang="en-US" sz="2800" b="1"/>
              <a:t> Training &amp; Education</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674813" y="228600"/>
            <a:ext cx="5246687"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A COMPREHENSIVE </a:t>
            </a:r>
          </a:p>
          <a:p>
            <a:pPr eaLnBrk="1" hangingPunct="1">
              <a:spcBef>
                <a:spcPct val="0"/>
              </a:spcBef>
              <a:buClrTx/>
              <a:buFontTx/>
              <a:buNone/>
            </a:pPr>
            <a:r>
              <a:rPr lang="en-US" altLang="en-US" b="1"/>
              <a:t>ERGONOMICS PROGRAM</a:t>
            </a:r>
          </a:p>
          <a:p>
            <a:pPr eaLnBrk="1" hangingPunct="1">
              <a:spcBef>
                <a:spcPct val="0"/>
              </a:spcBef>
              <a:buClrTx/>
              <a:buFontTx/>
              <a:buNone/>
            </a:pPr>
            <a:r>
              <a:rPr lang="en-US" altLang="en-US" b="1"/>
              <a:t>  </a:t>
            </a:r>
          </a:p>
        </p:txBody>
      </p:sp>
      <p:sp>
        <p:nvSpPr>
          <p:cNvPr id="32771" name="Text Box 3"/>
          <p:cNvSpPr txBox="1">
            <a:spLocks noChangeArrowheads="1"/>
          </p:cNvSpPr>
          <p:nvPr/>
        </p:nvSpPr>
        <p:spPr bwMode="auto">
          <a:xfrm>
            <a:off x="1752600" y="2122488"/>
            <a:ext cx="6807200" cy="2227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Font typeface="Arial" charset="0"/>
              <a:buChar char="•"/>
            </a:pPr>
            <a:r>
              <a:rPr lang="en-US" altLang="en-US" sz="2800"/>
              <a:t> </a:t>
            </a:r>
            <a:r>
              <a:rPr lang="en-US" altLang="en-US" sz="2800" b="1"/>
              <a:t>Worker and Union Involvement</a:t>
            </a:r>
          </a:p>
          <a:p>
            <a:pPr eaLnBrk="1" hangingPunct="1">
              <a:spcBef>
                <a:spcPct val="0"/>
              </a:spcBef>
              <a:buFont typeface="Arial" charset="0"/>
              <a:buChar char="•"/>
            </a:pPr>
            <a:r>
              <a:rPr lang="en-US" altLang="en-US" sz="2800" b="1"/>
              <a:t> Job Analysis &amp; Hazard Identification</a:t>
            </a:r>
          </a:p>
          <a:p>
            <a:pPr eaLnBrk="1" hangingPunct="1">
              <a:spcBef>
                <a:spcPct val="0"/>
              </a:spcBef>
              <a:buFont typeface="Arial" charset="0"/>
              <a:buChar char="•"/>
            </a:pPr>
            <a:r>
              <a:rPr lang="en-US" altLang="en-US" sz="2800" b="1"/>
              <a:t> Reporting System</a:t>
            </a:r>
          </a:p>
          <a:p>
            <a:pPr eaLnBrk="1" hangingPunct="1">
              <a:spcBef>
                <a:spcPct val="0"/>
              </a:spcBef>
              <a:buFont typeface="Arial" charset="0"/>
              <a:buChar char="•"/>
            </a:pPr>
            <a:r>
              <a:rPr lang="en-US" altLang="en-US" sz="2800" b="1"/>
              <a:t> Training &amp; Education</a:t>
            </a:r>
          </a:p>
          <a:p>
            <a:pPr eaLnBrk="1" hangingPunct="1">
              <a:spcBef>
                <a:spcPct val="0"/>
              </a:spcBef>
              <a:buFont typeface="Arial" charset="0"/>
              <a:buChar char="•"/>
            </a:pPr>
            <a:r>
              <a:rPr lang="en-US" altLang="en-US" sz="2800" b="1"/>
              <a:t> Hazard Prevention &amp; Control</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674813" y="228600"/>
            <a:ext cx="5246687"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A COMPREHENSIVE </a:t>
            </a:r>
          </a:p>
          <a:p>
            <a:pPr eaLnBrk="1" hangingPunct="1">
              <a:spcBef>
                <a:spcPct val="0"/>
              </a:spcBef>
              <a:buClrTx/>
              <a:buFontTx/>
              <a:buNone/>
            </a:pPr>
            <a:r>
              <a:rPr lang="en-US" altLang="en-US" b="1"/>
              <a:t>ERGONOMICS PROGRAM</a:t>
            </a:r>
          </a:p>
          <a:p>
            <a:pPr eaLnBrk="1" hangingPunct="1">
              <a:spcBef>
                <a:spcPct val="0"/>
              </a:spcBef>
              <a:buClrTx/>
              <a:buFontTx/>
              <a:buNone/>
            </a:pPr>
            <a:r>
              <a:rPr lang="en-US" altLang="en-US" b="1"/>
              <a:t>  </a:t>
            </a:r>
          </a:p>
        </p:txBody>
      </p:sp>
      <p:sp>
        <p:nvSpPr>
          <p:cNvPr id="33795" name="Text Box 3"/>
          <p:cNvSpPr txBox="1">
            <a:spLocks noChangeArrowheads="1"/>
          </p:cNvSpPr>
          <p:nvPr/>
        </p:nvSpPr>
        <p:spPr bwMode="auto">
          <a:xfrm>
            <a:off x="1752600" y="2122488"/>
            <a:ext cx="6807200" cy="3079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Font typeface="Arial" charset="0"/>
              <a:buChar char="•"/>
            </a:pPr>
            <a:r>
              <a:rPr lang="en-US" altLang="en-US" sz="2800"/>
              <a:t> </a:t>
            </a:r>
            <a:r>
              <a:rPr lang="en-US" altLang="en-US" sz="2800" b="1"/>
              <a:t>Worker and Union Involvement</a:t>
            </a:r>
          </a:p>
          <a:p>
            <a:pPr eaLnBrk="1" hangingPunct="1">
              <a:spcBef>
                <a:spcPct val="0"/>
              </a:spcBef>
              <a:buFont typeface="Arial" charset="0"/>
              <a:buChar char="•"/>
            </a:pPr>
            <a:r>
              <a:rPr lang="en-US" altLang="en-US" sz="2800" b="1"/>
              <a:t> Job Analysis &amp; Hazard Identification</a:t>
            </a:r>
          </a:p>
          <a:p>
            <a:pPr eaLnBrk="1" hangingPunct="1">
              <a:spcBef>
                <a:spcPct val="0"/>
              </a:spcBef>
              <a:buFont typeface="Arial" charset="0"/>
              <a:buChar char="•"/>
            </a:pPr>
            <a:r>
              <a:rPr lang="en-US" altLang="en-US" sz="2800" b="1"/>
              <a:t> Reporting System</a:t>
            </a:r>
          </a:p>
          <a:p>
            <a:pPr eaLnBrk="1" hangingPunct="1">
              <a:spcBef>
                <a:spcPct val="0"/>
              </a:spcBef>
              <a:buFont typeface="Arial" charset="0"/>
              <a:buChar char="•"/>
            </a:pPr>
            <a:r>
              <a:rPr lang="en-US" altLang="en-US" sz="2800" b="1"/>
              <a:t> Training &amp; Education</a:t>
            </a:r>
          </a:p>
          <a:p>
            <a:pPr eaLnBrk="1" hangingPunct="1">
              <a:spcBef>
                <a:spcPct val="0"/>
              </a:spcBef>
              <a:buFont typeface="Arial" charset="0"/>
              <a:buChar char="•"/>
            </a:pPr>
            <a:r>
              <a:rPr lang="en-US" altLang="en-US" sz="2800" b="1"/>
              <a:t> Hazard Prevention &amp; Control</a:t>
            </a:r>
          </a:p>
          <a:p>
            <a:pPr eaLnBrk="1" hangingPunct="1">
              <a:spcBef>
                <a:spcPct val="0"/>
              </a:spcBef>
              <a:buFont typeface="Arial" charset="0"/>
              <a:buChar char="•"/>
            </a:pPr>
            <a:r>
              <a:rPr lang="en-US" altLang="en-US" sz="2800" b="1"/>
              <a:t> Program Evaluation</a:t>
            </a:r>
          </a:p>
          <a:p>
            <a:pPr eaLnBrk="1" hangingPunct="1">
              <a:spcBef>
                <a:spcPct val="0"/>
              </a:spcBef>
              <a:buFont typeface="Arial" charset="0"/>
              <a:buNone/>
            </a:pPr>
            <a:endParaRPr lang="en-US" altLang="en-US" sz="2800" b="1"/>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674813" y="228600"/>
            <a:ext cx="5246687"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A COMPREHENSIVE </a:t>
            </a:r>
          </a:p>
          <a:p>
            <a:pPr eaLnBrk="1" hangingPunct="1">
              <a:spcBef>
                <a:spcPct val="0"/>
              </a:spcBef>
              <a:buClrTx/>
              <a:buFontTx/>
              <a:buNone/>
            </a:pPr>
            <a:r>
              <a:rPr lang="en-US" altLang="en-US" b="1"/>
              <a:t>ERGONOMICS PROGRAM</a:t>
            </a:r>
          </a:p>
          <a:p>
            <a:pPr eaLnBrk="1" hangingPunct="1">
              <a:spcBef>
                <a:spcPct val="0"/>
              </a:spcBef>
              <a:buClrTx/>
              <a:buFontTx/>
              <a:buNone/>
            </a:pPr>
            <a:r>
              <a:rPr lang="en-US" altLang="en-US" b="1"/>
              <a:t>  </a:t>
            </a:r>
          </a:p>
        </p:txBody>
      </p:sp>
      <p:sp>
        <p:nvSpPr>
          <p:cNvPr id="34819" name="Text Box 3"/>
          <p:cNvSpPr txBox="1">
            <a:spLocks noChangeArrowheads="1"/>
          </p:cNvSpPr>
          <p:nvPr/>
        </p:nvSpPr>
        <p:spPr bwMode="auto">
          <a:xfrm>
            <a:off x="1752600" y="2122488"/>
            <a:ext cx="6807200" cy="3506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Font typeface="Arial" charset="0"/>
              <a:buChar char="•"/>
            </a:pPr>
            <a:r>
              <a:rPr lang="en-US" altLang="en-US" sz="2800"/>
              <a:t> </a:t>
            </a:r>
            <a:r>
              <a:rPr lang="en-US" altLang="en-US" sz="2800" b="1"/>
              <a:t>Worker and Union Involvement</a:t>
            </a:r>
          </a:p>
          <a:p>
            <a:pPr eaLnBrk="1" hangingPunct="1">
              <a:spcBef>
                <a:spcPct val="0"/>
              </a:spcBef>
              <a:buFont typeface="Arial" charset="0"/>
              <a:buChar char="•"/>
            </a:pPr>
            <a:r>
              <a:rPr lang="en-US" altLang="en-US" sz="2800" b="1"/>
              <a:t> Job Analysis &amp; Hazard Identification</a:t>
            </a:r>
          </a:p>
          <a:p>
            <a:pPr eaLnBrk="1" hangingPunct="1">
              <a:spcBef>
                <a:spcPct val="0"/>
              </a:spcBef>
              <a:buFont typeface="Arial" charset="0"/>
              <a:buChar char="•"/>
            </a:pPr>
            <a:r>
              <a:rPr lang="en-US" altLang="en-US" sz="2800" b="1"/>
              <a:t> Reporting System</a:t>
            </a:r>
          </a:p>
          <a:p>
            <a:pPr eaLnBrk="1" hangingPunct="1">
              <a:spcBef>
                <a:spcPct val="0"/>
              </a:spcBef>
              <a:buFont typeface="Arial" charset="0"/>
              <a:buChar char="•"/>
            </a:pPr>
            <a:r>
              <a:rPr lang="en-US" altLang="en-US" sz="2800" b="1"/>
              <a:t> Training &amp; Education</a:t>
            </a:r>
          </a:p>
          <a:p>
            <a:pPr eaLnBrk="1" hangingPunct="1">
              <a:spcBef>
                <a:spcPct val="0"/>
              </a:spcBef>
              <a:buFont typeface="Arial" charset="0"/>
              <a:buChar char="•"/>
            </a:pPr>
            <a:r>
              <a:rPr lang="en-US" altLang="en-US" sz="2800" b="1"/>
              <a:t> Hazard Prevention &amp; Control</a:t>
            </a:r>
          </a:p>
          <a:p>
            <a:pPr eaLnBrk="1" hangingPunct="1">
              <a:spcBef>
                <a:spcPct val="0"/>
              </a:spcBef>
              <a:buFont typeface="Arial" charset="0"/>
              <a:buChar char="•"/>
            </a:pPr>
            <a:r>
              <a:rPr lang="en-US" altLang="en-US" sz="2800" b="1"/>
              <a:t> Program Evaluation</a:t>
            </a:r>
          </a:p>
          <a:p>
            <a:pPr eaLnBrk="1" hangingPunct="1">
              <a:spcBef>
                <a:spcPct val="0"/>
              </a:spcBef>
              <a:buFont typeface="Arial" charset="0"/>
              <a:buChar char="•"/>
            </a:pPr>
            <a:r>
              <a:rPr lang="en-US" altLang="en-US" sz="2800" b="1"/>
              <a:t> Medical Management</a:t>
            </a:r>
          </a:p>
          <a:p>
            <a:pPr eaLnBrk="1" hangingPunct="1">
              <a:spcBef>
                <a:spcPct val="0"/>
              </a:spcBef>
              <a:buFont typeface="Arial" charset="0"/>
              <a:buNone/>
            </a:pPr>
            <a:endParaRPr lang="en-US" altLang="en-US" sz="2800" b="1"/>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ChangeArrowheads="1"/>
          </p:cNvSpPr>
          <p:nvPr/>
        </p:nvSpPr>
        <p:spPr bwMode="auto">
          <a:xfrm>
            <a:off x="304800" y="833438"/>
            <a:ext cx="8027988" cy="4908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 OSHA’s authority on ergonomic  </a:t>
            </a:r>
          </a:p>
          <a:p>
            <a:pPr eaLnBrk="1" hangingPunct="1">
              <a:spcBef>
                <a:spcPct val="0"/>
              </a:spcBef>
              <a:buClrTx/>
              <a:buFontTx/>
              <a:buNone/>
            </a:pPr>
            <a:r>
              <a:rPr lang="en-US" altLang="en-US" b="1"/>
              <a:t> hazards:  OSHA Act Section (5) (a) (1)</a:t>
            </a:r>
          </a:p>
          <a:p>
            <a:pPr eaLnBrk="1" hangingPunct="1">
              <a:spcBef>
                <a:spcPct val="0"/>
              </a:spcBef>
              <a:buFont typeface="Arial" charset="0"/>
              <a:buNone/>
            </a:pPr>
            <a:endParaRPr lang="en-US" altLang="en-US" sz="2800"/>
          </a:p>
          <a:p>
            <a:pPr eaLnBrk="1" hangingPunct="1">
              <a:spcBef>
                <a:spcPct val="0"/>
              </a:spcBef>
              <a:buFont typeface="Arial" charset="0"/>
              <a:buChar char="•"/>
            </a:pPr>
            <a:r>
              <a:rPr lang="en-US" altLang="en-US" sz="2800"/>
              <a:t>Does a hazard exist?</a:t>
            </a:r>
          </a:p>
          <a:p>
            <a:pPr eaLnBrk="1" hangingPunct="1">
              <a:spcBef>
                <a:spcPct val="0"/>
              </a:spcBef>
              <a:buFont typeface="Arial" charset="0"/>
              <a:buNone/>
            </a:pPr>
            <a:endParaRPr lang="en-US" altLang="en-US" sz="2800"/>
          </a:p>
          <a:p>
            <a:pPr eaLnBrk="1" hangingPunct="1">
              <a:spcBef>
                <a:spcPct val="0"/>
              </a:spcBef>
              <a:buFont typeface="Arial" charset="0"/>
              <a:buChar char="•"/>
            </a:pPr>
            <a:r>
              <a:rPr lang="en-US" altLang="en-US" sz="2800"/>
              <a:t>Is the hazard recognized?</a:t>
            </a:r>
          </a:p>
          <a:p>
            <a:pPr eaLnBrk="1" hangingPunct="1">
              <a:spcBef>
                <a:spcPct val="0"/>
              </a:spcBef>
              <a:buFont typeface="Arial" charset="0"/>
              <a:buNone/>
            </a:pPr>
            <a:endParaRPr lang="en-US" altLang="en-US" sz="2800"/>
          </a:p>
          <a:p>
            <a:pPr eaLnBrk="1" hangingPunct="1">
              <a:spcBef>
                <a:spcPct val="0"/>
              </a:spcBef>
              <a:buFont typeface="Arial" charset="0"/>
              <a:buChar char="•"/>
            </a:pPr>
            <a:r>
              <a:rPr lang="en-US" altLang="en-US" sz="2800"/>
              <a:t>Is the hazard likely to cause serious harm?</a:t>
            </a:r>
          </a:p>
          <a:p>
            <a:pPr eaLnBrk="1" hangingPunct="1">
              <a:spcBef>
                <a:spcPct val="0"/>
              </a:spcBef>
              <a:buFont typeface="Arial" charset="0"/>
              <a:buNone/>
            </a:pPr>
            <a:endParaRPr lang="en-US" altLang="en-US" sz="2800"/>
          </a:p>
          <a:p>
            <a:pPr eaLnBrk="1" hangingPunct="1">
              <a:spcBef>
                <a:spcPct val="0"/>
              </a:spcBef>
              <a:buFont typeface="Arial" charset="0"/>
              <a:buChar char="•"/>
            </a:pPr>
            <a:r>
              <a:rPr lang="en-US" altLang="en-US" sz="2800"/>
              <a:t>Is there a feasible means to reduce the hazard? </a:t>
            </a:r>
          </a:p>
          <a:p>
            <a:pPr eaLnBrk="1" hangingPunct="1">
              <a:spcBef>
                <a:spcPct val="0"/>
              </a:spcBef>
              <a:buClrTx/>
              <a:buFontTx/>
              <a:buNone/>
            </a:pPr>
            <a:endParaRPr lang="en-US" altLang="en-US" sz="280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Oval 1"/>
          <p:cNvSpPr>
            <a:spLocks noChangeArrowheads="1"/>
          </p:cNvSpPr>
          <p:nvPr/>
        </p:nvSpPr>
        <p:spPr bwMode="auto">
          <a:xfrm>
            <a:off x="1300163" y="4343400"/>
            <a:ext cx="1443037" cy="1219200"/>
          </a:xfrm>
          <a:prstGeom prst="ellipse">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algn="ctr" eaLnBrk="1" hangingPunct="1">
              <a:spcBef>
                <a:spcPct val="0"/>
              </a:spcBef>
              <a:buClrTx/>
              <a:buFontTx/>
              <a:buNone/>
            </a:pPr>
            <a:r>
              <a:rPr lang="en-US" altLang="en-US" sz="1600" b="1">
                <a:cs typeface="Times New Roman" pitchFamily="18" charset="0"/>
              </a:rPr>
              <a:t>Repetition</a:t>
            </a:r>
          </a:p>
        </p:txBody>
      </p:sp>
      <p:sp>
        <p:nvSpPr>
          <p:cNvPr id="4099" name="Oval 2"/>
          <p:cNvSpPr>
            <a:spLocks noChangeArrowheads="1"/>
          </p:cNvSpPr>
          <p:nvPr/>
        </p:nvSpPr>
        <p:spPr bwMode="auto">
          <a:xfrm>
            <a:off x="3240088" y="1828800"/>
            <a:ext cx="2273300" cy="1371600"/>
          </a:xfrm>
          <a:prstGeom prst="ellipse">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algn="ctr" eaLnBrk="1" hangingPunct="1">
              <a:spcBef>
                <a:spcPct val="0"/>
              </a:spcBef>
              <a:buClrTx/>
              <a:buFontTx/>
              <a:buNone/>
            </a:pPr>
            <a:r>
              <a:rPr lang="en-US" altLang="en-US" sz="1600" b="1">
                <a:cs typeface="Times New Roman" pitchFamily="18" charset="0"/>
              </a:rPr>
              <a:t>Environmental </a:t>
            </a:r>
          </a:p>
          <a:p>
            <a:pPr algn="ctr" eaLnBrk="1" hangingPunct="1">
              <a:spcBef>
                <a:spcPct val="0"/>
              </a:spcBef>
              <a:buClrTx/>
              <a:buFontTx/>
              <a:buNone/>
            </a:pPr>
            <a:r>
              <a:rPr lang="en-US" altLang="en-US" sz="1600" b="1">
                <a:cs typeface="Times New Roman" pitchFamily="18" charset="0"/>
              </a:rPr>
              <a:t>Conditions</a:t>
            </a:r>
          </a:p>
        </p:txBody>
      </p:sp>
      <p:sp>
        <p:nvSpPr>
          <p:cNvPr id="4100" name="Oval 3"/>
          <p:cNvSpPr>
            <a:spLocks noChangeArrowheads="1"/>
          </p:cNvSpPr>
          <p:nvPr/>
        </p:nvSpPr>
        <p:spPr bwMode="auto">
          <a:xfrm>
            <a:off x="3114675" y="3581400"/>
            <a:ext cx="2524125" cy="1552575"/>
          </a:xfrm>
          <a:prstGeom prst="ellipse">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algn="ctr" eaLnBrk="1" hangingPunct="1">
              <a:spcBef>
                <a:spcPct val="0"/>
              </a:spcBef>
              <a:buClrTx/>
              <a:buFontTx/>
              <a:buNone/>
            </a:pPr>
            <a:r>
              <a:rPr lang="en-US" altLang="en-US" sz="1600" b="1">
                <a:cs typeface="Times New Roman" pitchFamily="18" charset="0"/>
              </a:rPr>
              <a:t>Work Organization</a:t>
            </a:r>
          </a:p>
        </p:txBody>
      </p:sp>
      <p:sp>
        <p:nvSpPr>
          <p:cNvPr id="4101" name="Text Box 4"/>
          <p:cNvSpPr txBox="1">
            <a:spLocks noChangeArrowheads="1"/>
          </p:cNvSpPr>
          <p:nvPr/>
        </p:nvSpPr>
        <p:spPr bwMode="auto">
          <a:xfrm>
            <a:off x="2124075" y="2211388"/>
            <a:ext cx="1058863" cy="30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4102" name="Text Box 5"/>
          <p:cNvSpPr txBox="1">
            <a:spLocks noChangeArrowheads="1"/>
          </p:cNvSpPr>
          <p:nvPr/>
        </p:nvSpPr>
        <p:spPr bwMode="auto">
          <a:xfrm>
            <a:off x="4191000" y="990600"/>
            <a:ext cx="560388" cy="30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4103" name="Text Box 6"/>
          <p:cNvSpPr txBox="1">
            <a:spLocks noChangeArrowheads="1"/>
          </p:cNvSpPr>
          <p:nvPr/>
        </p:nvSpPr>
        <p:spPr bwMode="auto">
          <a:xfrm>
            <a:off x="319088" y="2173288"/>
            <a:ext cx="1120775" cy="30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4104" name="Oval 7"/>
          <p:cNvSpPr>
            <a:spLocks noChangeArrowheads="1"/>
          </p:cNvSpPr>
          <p:nvPr/>
        </p:nvSpPr>
        <p:spPr bwMode="auto">
          <a:xfrm>
            <a:off x="6096000" y="4343400"/>
            <a:ext cx="1524000" cy="1219200"/>
          </a:xfrm>
          <a:prstGeom prst="ellipse">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algn="ctr" eaLnBrk="1" hangingPunct="1">
              <a:spcBef>
                <a:spcPct val="0"/>
              </a:spcBef>
              <a:buClrTx/>
              <a:buFontTx/>
              <a:buNone/>
            </a:pPr>
            <a:r>
              <a:rPr lang="en-US" altLang="en-US" sz="1600" b="1" dirty="0">
                <a:cs typeface="Times New Roman" pitchFamily="18" charset="0"/>
              </a:rPr>
              <a:t>Contact Stress</a:t>
            </a:r>
          </a:p>
        </p:txBody>
      </p:sp>
      <p:sp>
        <p:nvSpPr>
          <p:cNvPr id="4105" name="Oval 8"/>
          <p:cNvSpPr>
            <a:spLocks noChangeArrowheads="1"/>
          </p:cNvSpPr>
          <p:nvPr/>
        </p:nvSpPr>
        <p:spPr bwMode="auto">
          <a:xfrm>
            <a:off x="1349375" y="2324100"/>
            <a:ext cx="1344613" cy="1295400"/>
          </a:xfrm>
          <a:prstGeom prst="ellipse">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algn="ctr" eaLnBrk="1" hangingPunct="1">
              <a:spcBef>
                <a:spcPct val="0"/>
              </a:spcBef>
              <a:buClrTx/>
              <a:buFontTx/>
              <a:buNone/>
            </a:pPr>
            <a:r>
              <a:rPr lang="en-US" altLang="en-US" sz="1600" b="1">
                <a:cs typeface="Times New Roman" pitchFamily="18" charset="0"/>
              </a:rPr>
              <a:t>Vibration</a:t>
            </a:r>
          </a:p>
        </p:txBody>
      </p:sp>
      <p:sp>
        <p:nvSpPr>
          <p:cNvPr id="4106" name="Oval 9"/>
          <p:cNvSpPr>
            <a:spLocks noChangeArrowheads="1"/>
          </p:cNvSpPr>
          <p:nvPr/>
        </p:nvSpPr>
        <p:spPr bwMode="auto">
          <a:xfrm>
            <a:off x="6096000" y="2247900"/>
            <a:ext cx="1524000" cy="1371600"/>
          </a:xfrm>
          <a:prstGeom prst="ellipse">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algn="ctr" eaLnBrk="1" hangingPunct="1">
              <a:spcBef>
                <a:spcPct val="0"/>
              </a:spcBef>
              <a:buClrTx/>
              <a:buFontTx/>
              <a:buNone/>
            </a:pPr>
            <a:r>
              <a:rPr lang="en-US" altLang="en-US" sz="1600" b="1">
                <a:cs typeface="Times New Roman" pitchFamily="18" charset="0"/>
              </a:rPr>
              <a:t>Posture</a:t>
            </a:r>
          </a:p>
        </p:txBody>
      </p:sp>
      <p:sp>
        <p:nvSpPr>
          <p:cNvPr id="4107" name="Oval 10"/>
          <p:cNvSpPr>
            <a:spLocks noChangeArrowheads="1"/>
          </p:cNvSpPr>
          <p:nvPr/>
        </p:nvSpPr>
        <p:spPr bwMode="auto">
          <a:xfrm>
            <a:off x="3652838" y="5486400"/>
            <a:ext cx="1447800" cy="1143000"/>
          </a:xfrm>
          <a:prstGeom prst="ellipse">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algn="ctr" eaLnBrk="1" hangingPunct="1">
              <a:spcBef>
                <a:spcPct val="0"/>
              </a:spcBef>
              <a:buClrTx/>
              <a:buFontTx/>
              <a:buNone/>
            </a:pPr>
            <a:r>
              <a:rPr lang="en-US" altLang="en-US" sz="1600" b="1">
                <a:cs typeface="Times New Roman" pitchFamily="18" charset="0"/>
              </a:rPr>
              <a:t>Force</a:t>
            </a:r>
          </a:p>
        </p:txBody>
      </p:sp>
      <p:sp>
        <p:nvSpPr>
          <p:cNvPr id="4108" name="Rectangle 11"/>
          <p:cNvSpPr>
            <a:spLocks noChangeArrowheads="1"/>
          </p:cNvSpPr>
          <p:nvPr/>
        </p:nvSpPr>
        <p:spPr bwMode="auto">
          <a:xfrm>
            <a:off x="982663" y="366713"/>
            <a:ext cx="6865937"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algn="ctr" eaLnBrk="1" hangingPunct="1">
              <a:spcBef>
                <a:spcPct val="0"/>
              </a:spcBef>
              <a:buClrTx/>
              <a:buFontTx/>
              <a:buNone/>
            </a:pPr>
            <a:r>
              <a:rPr lang="en-US" altLang="en-US" b="1">
                <a:cs typeface="Times New Roman" pitchFamily="18" charset="0"/>
              </a:rPr>
              <a:t> </a:t>
            </a:r>
            <a:r>
              <a:rPr lang="en-US" altLang="en-US" sz="2800" b="1">
                <a:cs typeface="Times New Roman" pitchFamily="18" charset="0"/>
              </a:rPr>
              <a:t>ERGONOMIC HAZARDS/</a:t>
            </a:r>
          </a:p>
          <a:p>
            <a:pPr algn="ctr" eaLnBrk="1" hangingPunct="1">
              <a:spcBef>
                <a:spcPct val="0"/>
              </a:spcBef>
              <a:buClrTx/>
              <a:buFontTx/>
              <a:buNone/>
            </a:pPr>
            <a:r>
              <a:rPr lang="en-US" altLang="en-US" sz="2800" b="1">
                <a:cs typeface="Times New Roman" pitchFamily="18" charset="0"/>
              </a:rPr>
              <a:t>RISK FACTORS FOR MUSCULAR SKELETAL DISORDERs (MSDs)</a:t>
            </a:r>
          </a:p>
        </p:txBody>
      </p:sp>
      <p:sp>
        <p:nvSpPr>
          <p:cNvPr id="4109" name="Rectangle 12"/>
          <p:cNvSpPr>
            <a:spLocks noChangeArrowheads="1"/>
          </p:cNvSpPr>
          <p:nvPr/>
        </p:nvSpPr>
        <p:spPr bwMode="auto">
          <a:xfrm>
            <a:off x="4429125" y="639763"/>
            <a:ext cx="285750" cy="550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endParaRPr lang="en-US" altLang="en-US" sz="1000">
              <a:cs typeface="Times New Roman" pitchFamily="18" charset="0"/>
            </a:endParaRPr>
          </a:p>
          <a:p>
            <a:pPr eaLnBrk="1" hangingPunct="1">
              <a:spcBef>
                <a:spcPct val="0"/>
              </a:spcBef>
              <a:buClrTx/>
              <a:buFontTx/>
              <a:buNone/>
            </a:pPr>
            <a:r>
              <a:rPr lang="en-US" altLang="en-US" sz="1000">
                <a:cs typeface="Times New Roman" pitchFamily="18" charset="0"/>
              </a:rPr>
              <a:t>   </a:t>
            </a:r>
          </a:p>
          <a:p>
            <a:pPr eaLnBrk="1" hangingPunct="1">
              <a:spcBef>
                <a:spcPct val="0"/>
              </a:spcBef>
              <a:buClrTx/>
              <a:buFontTx/>
              <a:buNone/>
            </a:pPr>
            <a:endParaRPr lang="en-US" altLang="en-US" sz="1000">
              <a:cs typeface="Times New Roman" pitchFamily="18"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1"/>
          <p:cNvSpPr txBox="1">
            <a:spLocks noChangeArrowheads="1"/>
          </p:cNvSpPr>
          <p:nvPr/>
        </p:nvSpPr>
        <p:spPr bwMode="auto">
          <a:xfrm>
            <a:off x="1600200" y="838200"/>
            <a:ext cx="5678487" cy="3017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dirty="0"/>
              <a:t>WHERE TO GET HELP</a:t>
            </a:r>
          </a:p>
          <a:p>
            <a:pPr eaLnBrk="1" hangingPunct="1">
              <a:spcBef>
                <a:spcPct val="0"/>
              </a:spcBef>
              <a:buClrTx/>
              <a:buFontTx/>
              <a:buNone/>
            </a:pPr>
            <a:endParaRPr lang="en-US" altLang="en-US" sz="1800" dirty="0"/>
          </a:p>
          <a:p>
            <a:pPr eaLnBrk="1" hangingPunct="1">
              <a:spcBef>
                <a:spcPct val="0"/>
              </a:spcBef>
              <a:buClrTx/>
              <a:buFontTx/>
              <a:buNone/>
            </a:pPr>
            <a:r>
              <a:rPr lang="en-US" altLang="en-US" sz="2800" dirty="0"/>
              <a:t>● Your Industry Trade Association</a:t>
            </a:r>
          </a:p>
          <a:p>
            <a:pPr eaLnBrk="1" hangingPunct="1">
              <a:spcBef>
                <a:spcPct val="0"/>
              </a:spcBef>
              <a:buClrTx/>
              <a:buFontTx/>
              <a:buNone/>
            </a:pPr>
            <a:endParaRPr lang="en-US" altLang="en-US" sz="2800" dirty="0"/>
          </a:p>
          <a:p>
            <a:pPr eaLnBrk="1" hangingPunct="1">
              <a:spcBef>
                <a:spcPct val="0"/>
              </a:spcBef>
              <a:buClrTx/>
              <a:buFontTx/>
              <a:buNone/>
            </a:pPr>
            <a:r>
              <a:rPr lang="en-US" altLang="en-US" sz="2800" dirty="0"/>
              <a:t>●  OSHA Consultation Service</a:t>
            </a:r>
          </a:p>
          <a:p>
            <a:pPr eaLnBrk="1" hangingPunct="1">
              <a:spcBef>
                <a:spcPct val="0"/>
              </a:spcBef>
              <a:buClrTx/>
              <a:buFontTx/>
              <a:buNone/>
            </a:pPr>
            <a:r>
              <a:rPr lang="en-US" altLang="en-US" sz="2800" dirty="0"/>
              <a:t>       Illinois (217) 782-9386</a:t>
            </a:r>
          </a:p>
          <a:p>
            <a:pPr eaLnBrk="1" hangingPunct="1">
              <a:spcBef>
                <a:spcPct val="0"/>
              </a:spcBef>
              <a:buClrTx/>
              <a:buFontTx/>
              <a:buNone/>
            </a:pPr>
            <a:r>
              <a:rPr lang="en-US" altLang="en-US" sz="2800" dirty="0"/>
              <a:t>       Indiana (317) 232-2683</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2514600" y="1219200"/>
            <a:ext cx="184150" cy="369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37891" name="Text Box 2"/>
          <p:cNvSpPr txBox="1">
            <a:spLocks noChangeArrowheads="1"/>
          </p:cNvSpPr>
          <p:nvPr/>
        </p:nvSpPr>
        <p:spPr bwMode="auto">
          <a:xfrm>
            <a:off x="1554163" y="1066800"/>
            <a:ext cx="5641975" cy="1982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WHERE TO GET HELP</a:t>
            </a:r>
          </a:p>
          <a:p>
            <a:pPr eaLnBrk="1" hangingPunct="1">
              <a:spcBef>
                <a:spcPct val="0"/>
              </a:spcBef>
              <a:buClrTx/>
              <a:buFontTx/>
              <a:buNone/>
            </a:pPr>
            <a:endParaRPr lang="en-US" altLang="en-US" sz="1800"/>
          </a:p>
          <a:p>
            <a:pPr eaLnBrk="1" hangingPunct="1">
              <a:spcBef>
                <a:spcPct val="0"/>
              </a:spcBef>
              <a:buClrTx/>
              <a:buFontTx/>
              <a:buNone/>
            </a:pPr>
            <a:r>
              <a:rPr lang="en-US" altLang="en-US" sz="1800"/>
              <a:t>● </a:t>
            </a:r>
            <a:r>
              <a:rPr lang="en-US" altLang="en-US" sz="2800"/>
              <a:t>NIOSH Health Hazard Evaluation</a:t>
            </a:r>
          </a:p>
          <a:p>
            <a:pPr eaLnBrk="1" hangingPunct="1">
              <a:spcBef>
                <a:spcPct val="0"/>
              </a:spcBef>
              <a:buClrTx/>
              <a:buFontTx/>
              <a:buNone/>
            </a:pPr>
            <a:endParaRPr lang="en-US" altLang="en-US" sz="1800"/>
          </a:p>
          <a:p>
            <a:pPr eaLnBrk="1" hangingPunct="1">
              <a:spcBef>
                <a:spcPct val="0"/>
              </a:spcBef>
              <a:buClrTx/>
              <a:buFontTx/>
              <a:buNone/>
            </a:pPr>
            <a:r>
              <a:rPr lang="en-US" altLang="en-US" sz="1800"/>
              <a:t>● </a:t>
            </a:r>
            <a:r>
              <a:rPr lang="en-US" altLang="en-US" sz="2800"/>
              <a:t>Universities</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309563" y="381000"/>
            <a:ext cx="8118475" cy="560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RESOURCES</a:t>
            </a:r>
          </a:p>
          <a:p>
            <a:pPr eaLnBrk="1" hangingPunct="1">
              <a:spcBef>
                <a:spcPct val="0"/>
              </a:spcBef>
              <a:buClrTx/>
              <a:buFontTx/>
              <a:buNone/>
            </a:pPr>
            <a:endParaRPr lang="en-US" altLang="en-US" sz="1800"/>
          </a:p>
          <a:p>
            <a:pPr eaLnBrk="1" hangingPunct="1">
              <a:spcBef>
                <a:spcPct val="0"/>
              </a:spcBef>
              <a:buClrTx/>
              <a:buFontTx/>
              <a:buNone/>
            </a:pPr>
            <a:r>
              <a:rPr lang="en-US" altLang="en-US" sz="2800" i="1"/>
              <a:t>Easy Ergonomics</a:t>
            </a:r>
            <a:r>
              <a:rPr lang="en-US" altLang="en-US" sz="2800"/>
              <a:t>.  OR-OSHA</a:t>
            </a:r>
          </a:p>
          <a:p>
            <a:pPr eaLnBrk="1" hangingPunct="1">
              <a:spcBef>
                <a:spcPct val="0"/>
              </a:spcBef>
              <a:buClrTx/>
              <a:buFontTx/>
              <a:buNone/>
            </a:pPr>
            <a:r>
              <a:rPr lang="en-US" altLang="en-US" sz="2800" b="1">
                <a:solidFill>
                  <a:srgbClr val="C00000"/>
                </a:solidFill>
                <a:hlinkClick r:id="rId3"/>
              </a:rPr>
              <a:t>http://www.cbs.state.or.us/osha/pdf/pubs/3347.pdf</a:t>
            </a:r>
          </a:p>
          <a:p>
            <a:pPr eaLnBrk="1" hangingPunct="1">
              <a:spcBef>
                <a:spcPct val="0"/>
              </a:spcBef>
              <a:buClrTx/>
              <a:buFontTx/>
              <a:buNone/>
            </a:pPr>
            <a:endParaRPr lang="en-US" altLang="en-US" sz="2800"/>
          </a:p>
          <a:p>
            <a:pPr eaLnBrk="1" hangingPunct="1">
              <a:spcBef>
                <a:spcPct val="0"/>
              </a:spcBef>
              <a:buClrTx/>
              <a:buFontTx/>
              <a:buNone/>
            </a:pPr>
            <a:r>
              <a:rPr lang="en-US" altLang="en-US" sz="2800"/>
              <a:t>OSHA ergonomic guidelines by industry, training,</a:t>
            </a:r>
          </a:p>
          <a:p>
            <a:pPr eaLnBrk="1" hangingPunct="1">
              <a:spcBef>
                <a:spcPct val="0"/>
              </a:spcBef>
              <a:buClrTx/>
              <a:buFontTx/>
              <a:buNone/>
            </a:pPr>
            <a:r>
              <a:rPr lang="en-US" altLang="en-US" sz="2800"/>
              <a:t> tools, success stories, program examples</a:t>
            </a:r>
          </a:p>
          <a:p>
            <a:pPr eaLnBrk="1" hangingPunct="1">
              <a:spcBef>
                <a:spcPct val="0"/>
              </a:spcBef>
              <a:buClrTx/>
              <a:buFontTx/>
              <a:buNone/>
            </a:pPr>
            <a:r>
              <a:rPr lang="en-US" altLang="en-US" sz="2800" b="1">
                <a:solidFill>
                  <a:srgbClr val="009999"/>
                </a:solidFill>
                <a:hlinkClick r:id="rId4"/>
              </a:rPr>
              <a:t>www.osha.gov</a:t>
            </a:r>
          </a:p>
          <a:p>
            <a:pPr eaLnBrk="1" hangingPunct="1">
              <a:spcBef>
                <a:spcPct val="0"/>
              </a:spcBef>
              <a:buClrTx/>
              <a:buFontTx/>
              <a:buNone/>
            </a:pPr>
            <a:r>
              <a:rPr lang="en-US" altLang="en-US" sz="2800"/>
              <a:t> </a:t>
            </a:r>
          </a:p>
          <a:p>
            <a:pPr eaLnBrk="1" hangingPunct="1">
              <a:spcBef>
                <a:spcPct val="0"/>
              </a:spcBef>
              <a:buClrTx/>
              <a:buFontTx/>
              <a:buNone/>
            </a:pPr>
            <a:r>
              <a:rPr lang="en-US" altLang="en-US" sz="2800"/>
              <a:t>NIOSH research on ergonomic hazards &amp; solutions </a:t>
            </a:r>
          </a:p>
          <a:p>
            <a:pPr eaLnBrk="1" hangingPunct="1">
              <a:spcBef>
                <a:spcPct val="0"/>
              </a:spcBef>
              <a:buClrTx/>
              <a:buFontTx/>
              <a:buNone/>
            </a:pPr>
            <a:r>
              <a:rPr lang="en-US" altLang="en-US" sz="2800" b="1">
                <a:solidFill>
                  <a:srgbClr val="009999"/>
                </a:solidFill>
                <a:hlinkClick r:id="rId5"/>
              </a:rPr>
              <a:t>www.cdc.gov/niosh</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ChangeArrowheads="1"/>
          </p:cNvSpPr>
          <p:nvPr/>
        </p:nvSpPr>
        <p:spPr bwMode="auto">
          <a:xfrm>
            <a:off x="650875" y="766763"/>
            <a:ext cx="8121650" cy="1373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2800" b="1"/>
              <a:t>WHY BE CONCERNED ABOUT ERGONOMICS?</a:t>
            </a:r>
          </a:p>
          <a:p>
            <a:pPr eaLnBrk="1" hangingPunct="1">
              <a:spcBef>
                <a:spcPct val="0"/>
              </a:spcBef>
              <a:buClrTx/>
              <a:buFontTx/>
              <a:buNone/>
            </a:pPr>
            <a:r>
              <a:rPr lang="en-US" altLang="en-US" sz="2800" b="1"/>
              <a:t>Leading Cause of Workplace Injury:</a:t>
            </a:r>
          </a:p>
          <a:p>
            <a:pPr eaLnBrk="1" hangingPunct="1">
              <a:spcBef>
                <a:spcPct val="0"/>
              </a:spcBef>
              <a:buClrTx/>
              <a:buFontTx/>
              <a:buNone/>
            </a:pPr>
            <a:r>
              <a:rPr lang="en-US" altLang="en-US" sz="2800" b="1"/>
              <a:t>Ergonomic Hazards</a:t>
            </a:r>
          </a:p>
        </p:txBody>
      </p:sp>
      <p:sp>
        <p:nvSpPr>
          <p:cNvPr id="5123" name="Rectangle 2"/>
          <p:cNvSpPr>
            <a:spLocks noChangeArrowheads="1"/>
          </p:cNvSpPr>
          <p:nvPr/>
        </p:nvSpPr>
        <p:spPr bwMode="auto">
          <a:xfrm>
            <a:off x="1219200" y="5091113"/>
            <a:ext cx="5029200"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1800"/>
              <a:t>Source: US Bureau of Labor  Statistics</a:t>
            </a:r>
          </a:p>
        </p:txBody>
      </p:sp>
      <p:graphicFrame>
        <p:nvGraphicFramePr>
          <p:cNvPr id="6147" name="Group 3"/>
          <p:cNvGraphicFramePr>
            <a:graphicFrameLocks noGrp="1"/>
          </p:cNvGraphicFramePr>
          <p:nvPr/>
        </p:nvGraphicFramePr>
        <p:xfrm>
          <a:off x="838200" y="2438400"/>
          <a:ext cx="7469188" cy="2427288"/>
        </p:xfrm>
        <a:graphic>
          <a:graphicData uri="http://schemas.openxmlformats.org/drawingml/2006/table">
            <a:tbl>
              <a:tblPr/>
              <a:tblGrid>
                <a:gridCol w="1252538"/>
                <a:gridCol w="2308225"/>
                <a:gridCol w="3908425"/>
              </a:tblGrid>
              <a:tr h="404548">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YEAR</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 OF CASES</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 OF ALL OCCUPATIONAL INJURIES</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r h="404548">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2006</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357,160 </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30%</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r h="404548">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2007</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335,390</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29%</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r h="404548">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2008</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317,440</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29%</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r h="404548">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2009</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348,740</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28%</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r h="404548">
                <a:tc>
                  <a:txBody>
                    <a:bodyPr/>
                    <a:lstStyle/>
                    <a:p>
                      <a:pPr marL="0" marR="0" lvl="0" indent="0" algn="l"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2010</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346,400</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2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2000" b="1" i="0" u="none" strike="noStrike" cap="none" normalizeH="0" baseline="0" smtClean="0">
                          <a:ln>
                            <a:noFill/>
                          </a:ln>
                          <a:solidFill>
                            <a:srgbClr val="000000"/>
                          </a:solidFill>
                          <a:effectLst/>
                          <a:latin typeface="Calibri" pitchFamily="32" charset="0"/>
                          <a:ea typeface="SimSun" charset="-122"/>
                          <a:cs typeface="Times New Roman" pitchFamily="16" charset="0"/>
                        </a:rPr>
                        <a:t>34%</a:t>
                      </a:r>
                    </a:p>
                  </a:txBody>
                  <a:tcPr marL="90000" marR="90000" marT="46806" marB="46806"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228600"/>
            <a:ext cx="8997950" cy="1373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algn="ctr" eaLnBrk="1" hangingPunct="1">
              <a:spcBef>
                <a:spcPct val="0"/>
              </a:spcBef>
              <a:buClrTx/>
              <a:buFontTx/>
              <a:buNone/>
            </a:pPr>
            <a:r>
              <a:rPr lang="en-US" altLang="en-US" sz="2800" b="1"/>
              <a:t>WHY BE CONCERNED ABOUT ERGONOMICS</a:t>
            </a:r>
          </a:p>
          <a:p>
            <a:pPr algn="ctr" eaLnBrk="1" hangingPunct="1">
              <a:spcBef>
                <a:spcPct val="0"/>
              </a:spcBef>
              <a:buClrTx/>
              <a:buFontTx/>
              <a:buNone/>
            </a:pPr>
            <a:r>
              <a:rPr lang="en-US" altLang="en-US" sz="2800" b="1"/>
              <a:t>How Much Do MSDs Cost Employers?</a:t>
            </a:r>
          </a:p>
          <a:p>
            <a:pPr eaLnBrk="1" hangingPunct="1">
              <a:spcBef>
                <a:spcPct val="0"/>
              </a:spcBef>
              <a:buClrTx/>
              <a:buFontTx/>
              <a:buNone/>
            </a:pPr>
            <a:endParaRPr lang="en-US" altLang="en-US" sz="2800" b="1"/>
          </a:p>
        </p:txBody>
      </p:sp>
      <p:graphicFrame>
        <p:nvGraphicFramePr>
          <p:cNvPr id="7171" name="Group 3"/>
          <p:cNvGraphicFramePr>
            <a:graphicFrameLocks noGrp="1"/>
          </p:cNvGraphicFramePr>
          <p:nvPr/>
        </p:nvGraphicFramePr>
        <p:xfrm>
          <a:off x="1066800" y="1600200"/>
          <a:ext cx="7316788" cy="2663825"/>
        </p:xfrm>
        <a:graphic>
          <a:graphicData uri="http://schemas.openxmlformats.org/drawingml/2006/table">
            <a:tbl>
              <a:tblPr/>
              <a:tblGrid>
                <a:gridCol w="2438400"/>
                <a:gridCol w="2287588"/>
                <a:gridCol w="2590800"/>
              </a:tblGrid>
              <a:tr h="1190625">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n-US" sz="1800" b="1" i="0" u="none" strike="noStrike" cap="none" normalizeH="0" baseline="0" smtClean="0">
                        <a:ln>
                          <a:noFill/>
                        </a:ln>
                        <a:solidFill>
                          <a:srgbClr val="000000"/>
                        </a:solidFill>
                        <a:effectLst/>
                        <a:latin typeface="Arial" charset="0"/>
                        <a:ea typeface="SimSun" charset="-122"/>
                        <a:cs typeface="Times New Roman" pitchFamily="16" charset="0"/>
                      </a:endParaRPr>
                    </a:p>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1" i="0" u="none" strike="noStrike" cap="none" normalizeH="0" baseline="0" smtClean="0">
                          <a:ln>
                            <a:noFill/>
                          </a:ln>
                          <a:solidFill>
                            <a:srgbClr val="000000"/>
                          </a:solidFill>
                          <a:effectLst/>
                          <a:latin typeface="Arial" charset="0"/>
                          <a:ea typeface="SimSun" charset="-122"/>
                          <a:cs typeface="Times New Roman" pitchFamily="16" charset="0"/>
                        </a:rPr>
                        <a:t>YEAR</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n-US" sz="1800" b="1" i="0" u="none" strike="noStrike" cap="none" normalizeH="0" baseline="0" smtClean="0">
                        <a:ln>
                          <a:noFill/>
                        </a:ln>
                        <a:solidFill>
                          <a:srgbClr val="000000"/>
                        </a:solidFill>
                        <a:effectLst/>
                        <a:latin typeface="Arial" charset="0"/>
                        <a:ea typeface="SimSun" charset="-122"/>
                        <a:cs typeface="Times New Roman" pitchFamily="16" charset="0"/>
                      </a:endParaRPr>
                    </a:p>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1" i="0" u="none" strike="noStrike" cap="none" normalizeH="0" baseline="0" smtClean="0">
                          <a:ln>
                            <a:noFill/>
                          </a:ln>
                          <a:solidFill>
                            <a:srgbClr val="000000"/>
                          </a:solidFill>
                          <a:effectLst/>
                          <a:latin typeface="Arial" charset="0"/>
                          <a:ea typeface="SimSun" charset="-122"/>
                          <a:cs typeface="Times New Roman" pitchFamily="16" charset="0"/>
                        </a:rPr>
                        <a:t>COST (in billions)</a:t>
                      </a:r>
                    </a:p>
                    <a:p>
                      <a:pPr marL="0" marR="0" lvl="0" indent="0" algn="l"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n-US" sz="1800" b="1" i="0" u="none" strike="noStrike" cap="none" normalizeH="0" baseline="0" smtClean="0">
                        <a:ln>
                          <a:noFill/>
                        </a:ln>
                        <a:solidFill>
                          <a:srgbClr val="000000"/>
                        </a:solidFill>
                        <a:effectLst/>
                        <a:latin typeface="Arial" charset="0"/>
                        <a:ea typeface="SimSun" charset="-122"/>
                        <a:cs typeface="Times New Roman" pitchFamily="16" charset="0"/>
                      </a:endParaRP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n-US" sz="1800" b="1" i="0" u="none" strike="noStrike" cap="none" normalizeH="0" baseline="0" smtClean="0">
                        <a:ln>
                          <a:noFill/>
                        </a:ln>
                        <a:solidFill>
                          <a:srgbClr val="000000"/>
                        </a:solidFill>
                        <a:effectLst/>
                        <a:latin typeface="Arial" charset="0"/>
                        <a:ea typeface="SimSun" charset="-122"/>
                        <a:cs typeface="Times New Roman" pitchFamily="16" charset="0"/>
                      </a:endParaRPr>
                    </a:p>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1" i="0" u="none" strike="noStrike" cap="none" normalizeH="0" baseline="0" smtClean="0">
                          <a:ln>
                            <a:noFill/>
                          </a:ln>
                          <a:solidFill>
                            <a:srgbClr val="000000"/>
                          </a:solidFill>
                          <a:effectLst/>
                          <a:latin typeface="Arial" charset="0"/>
                          <a:ea typeface="SimSun" charset="-122"/>
                          <a:cs typeface="Times New Roman" pitchFamily="16" charset="0"/>
                        </a:rPr>
                        <a:t>% of TOTAL COST</a:t>
                      </a:r>
                    </a:p>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1" i="0" u="none" strike="noStrike" cap="none" normalizeH="0" baseline="0" smtClean="0">
                          <a:ln>
                            <a:noFill/>
                          </a:ln>
                          <a:solidFill>
                            <a:srgbClr val="000000"/>
                          </a:solidFill>
                          <a:effectLst/>
                          <a:latin typeface="Arial" charset="0"/>
                          <a:ea typeface="SimSun" charset="-122"/>
                          <a:cs typeface="Times New Roman" pitchFamily="16" charset="0"/>
                        </a:rPr>
                        <a:t>ALL WORKPLACE </a:t>
                      </a:r>
                    </a:p>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1" i="0" u="none" strike="noStrike" cap="none" normalizeH="0" baseline="0" smtClean="0">
                          <a:ln>
                            <a:noFill/>
                          </a:ln>
                          <a:solidFill>
                            <a:srgbClr val="000000"/>
                          </a:solidFill>
                          <a:effectLst/>
                          <a:latin typeface="Arial" charset="0"/>
                          <a:ea typeface="SimSun" charset="-122"/>
                          <a:cs typeface="Times New Roman" pitchFamily="16" charset="0"/>
                        </a:rPr>
                        <a:t>INJURIES</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r h="368300">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2006 </a:t>
                      </a:r>
                      <a:r>
                        <a:rPr kumimoji="0" lang="en-US" sz="1800" b="0" i="0" u="none" strike="noStrike" cap="none" normalizeH="0" baseline="30000" smtClean="0">
                          <a:ln>
                            <a:noFill/>
                          </a:ln>
                          <a:solidFill>
                            <a:srgbClr val="000000"/>
                          </a:solidFill>
                          <a:effectLst/>
                          <a:latin typeface="Arial" charset="0"/>
                          <a:ea typeface="SimSun" charset="-122"/>
                          <a:cs typeface="Times New Roman" pitchFamily="16" charset="0"/>
                        </a:rPr>
                        <a:t>1</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$12.4 </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25.7</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r h="368300">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2007 </a:t>
                      </a:r>
                      <a:r>
                        <a:rPr kumimoji="0" lang="en-US" sz="1800" b="0" i="0" u="none" strike="noStrike" cap="none" normalizeH="0" baseline="30000" smtClean="0">
                          <a:ln>
                            <a:noFill/>
                          </a:ln>
                          <a:solidFill>
                            <a:srgbClr val="000000"/>
                          </a:solidFill>
                          <a:effectLst/>
                          <a:latin typeface="Arial" charset="0"/>
                          <a:ea typeface="SimSun" charset="-122"/>
                          <a:cs typeface="Times New Roman" pitchFamily="16" charset="0"/>
                        </a:rPr>
                        <a:t>2</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  12.7 </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24.0</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r h="368300">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2008 </a:t>
                      </a:r>
                      <a:r>
                        <a:rPr kumimoji="0" lang="en-US" sz="1800" b="0" i="0" u="none" strike="noStrike" cap="none" normalizeH="0" baseline="30000" smtClean="0">
                          <a:ln>
                            <a:noFill/>
                          </a:ln>
                          <a:solidFill>
                            <a:srgbClr val="000000"/>
                          </a:solidFill>
                          <a:effectLst/>
                          <a:latin typeface="Arial" charset="0"/>
                          <a:ea typeface="SimSun" charset="-122"/>
                          <a:cs typeface="Times New Roman" pitchFamily="16" charset="0"/>
                        </a:rPr>
                        <a:t>3</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  13.4 </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25.0</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r h="368300">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2009 </a:t>
                      </a:r>
                      <a:r>
                        <a:rPr kumimoji="0" lang="en-US" sz="1800" b="0" i="0" u="none" strike="noStrike" cap="none" normalizeH="0" baseline="30000" smtClean="0">
                          <a:ln>
                            <a:noFill/>
                          </a:ln>
                          <a:solidFill>
                            <a:srgbClr val="000000"/>
                          </a:solidFill>
                          <a:effectLst/>
                          <a:latin typeface="Arial" charset="0"/>
                          <a:ea typeface="SimSun" charset="-122"/>
                          <a:cs typeface="Times New Roman" pitchFamily="16" charset="0"/>
                        </a:rPr>
                        <a:t>4</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  12.75 </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9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800" b="0" i="0" u="none" strike="noStrike" cap="none" normalizeH="0" baseline="0" smtClean="0">
                          <a:ln>
                            <a:noFill/>
                          </a:ln>
                          <a:solidFill>
                            <a:srgbClr val="000000"/>
                          </a:solidFill>
                          <a:effectLst/>
                          <a:latin typeface="Arial" charset="0"/>
                          <a:ea typeface="SimSun" charset="-122"/>
                          <a:cs typeface="Times New Roman" pitchFamily="16" charset="0"/>
                        </a:rPr>
                        <a:t>25.4</a:t>
                      </a:r>
                    </a:p>
                  </a:txBody>
                  <a:tcPr marL="90000" marR="90000" marT="62676" marB="46800"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173" name="Text Box 57"/>
          <p:cNvSpPr txBox="1">
            <a:spLocks noChangeArrowheads="1"/>
          </p:cNvSpPr>
          <p:nvPr/>
        </p:nvSpPr>
        <p:spPr bwMode="auto">
          <a:xfrm>
            <a:off x="1157288" y="4495800"/>
            <a:ext cx="4076700" cy="1066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sz="1600" baseline="30000"/>
              <a:t>1 </a:t>
            </a:r>
            <a:r>
              <a:rPr lang="en-US" altLang="en-US" sz="1600"/>
              <a:t>Source: Liberty Mutual Safety Index 2008</a:t>
            </a:r>
          </a:p>
          <a:p>
            <a:pPr eaLnBrk="1" hangingPunct="1">
              <a:spcBef>
                <a:spcPct val="0"/>
              </a:spcBef>
              <a:buClrTx/>
              <a:buFontTx/>
              <a:buNone/>
            </a:pPr>
            <a:r>
              <a:rPr lang="en-US" altLang="en-US" sz="1600" baseline="30000"/>
              <a:t>2 </a:t>
            </a:r>
            <a:r>
              <a:rPr lang="en-US" altLang="en-US" sz="1600"/>
              <a:t>Source: Liberty Mutual Safety Index 2009</a:t>
            </a:r>
          </a:p>
          <a:p>
            <a:pPr eaLnBrk="1" hangingPunct="1">
              <a:spcBef>
                <a:spcPct val="0"/>
              </a:spcBef>
              <a:buClrTx/>
              <a:buFontTx/>
              <a:buNone/>
            </a:pPr>
            <a:r>
              <a:rPr lang="en-US" altLang="en-US" sz="1600" baseline="30000"/>
              <a:t>3</a:t>
            </a:r>
            <a:r>
              <a:rPr lang="en-US" altLang="en-US" sz="1600"/>
              <a:t> Source: Liberty Mutual Safety Index 2010</a:t>
            </a:r>
          </a:p>
          <a:p>
            <a:pPr eaLnBrk="1" hangingPunct="1">
              <a:spcBef>
                <a:spcPct val="0"/>
              </a:spcBef>
              <a:buClrTx/>
              <a:buFontTx/>
              <a:buNone/>
            </a:pPr>
            <a:r>
              <a:rPr lang="en-US" altLang="en-US" sz="1600" baseline="30000"/>
              <a:t>4</a:t>
            </a:r>
            <a:r>
              <a:rPr lang="en-US" altLang="en-US" sz="1600"/>
              <a:t> Source: Liberty Mutual Safety Index 2011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
          <p:cNvSpPr txBox="1">
            <a:spLocks noChangeArrowheads="1"/>
          </p:cNvSpPr>
          <p:nvPr/>
        </p:nvSpPr>
        <p:spPr bwMode="auto">
          <a:xfrm>
            <a:off x="762000" y="1295400"/>
            <a:ext cx="8048625" cy="38801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dirty="0"/>
              <a:t>DIRECT COSTS</a:t>
            </a:r>
          </a:p>
          <a:p>
            <a:pPr eaLnBrk="1" hangingPunct="1">
              <a:spcBef>
                <a:spcPct val="0"/>
              </a:spcBef>
              <a:buClrTx/>
              <a:buFontTx/>
              <a:buNone/>
            </a:pPr>
            <a:endParaRPr lang="en-US" altLang="en-US" sz="1800" dirty="0"/>
          </a:p>
          <a:p>
            <a:pPr eaLnBrk="1" hangingPunct="1">
              <a:spcBef>
                <a:spcPct val="0"/>
              </a:spcBef>
              <a:buClrTx/>
              <a:buFontTx/>
              <a:buNone/>
            </a:pPr>
            <a:r>
              <a:rPr lang="en-US" altLang="en-US" sz="2800" dirty="0"/>
              <a:t>● Higher workers’ compensation premiums</a:t>
            </a:r>
          </a:p>
          <a:p>
            <a:pPr eaLnBrk="1" hangingPunct="1">
              <a:spcBef>
                <a:spcPct val="0"/>
              </a:spcBef>
              <a:buClrTx/>
              <a:buFontTx/>
              <a:buNone/>
            </a:pPr>
            <a:endParaRPr lang="en-US" altLang="en-US" sz="2800" dirty="0"/>
          </a:p>
          <a:p>
            <a:pPr eaLnBrk="1" hangingPunct="1">
              <a:spcBef>
                <a:spcPct val="0"/>
              </a:spcBef>
              <a:buClrTx/>
              <a:buFontTx/>
              <a:buNone/>
            </a:pPr>
            <a:r>
              <a:rPr lang="en-US" altLang="en-US" sz="2800" dirty="0"/>
              <a:t>● Medical services to assess &amp; accommodate</a:t>
            </a:r>
          </a:p>
          <a:p>
            <a:pPr eaLnBrk="1" hangingPunct="1">
              <a:spcBef>
                <a:spcPct val="0"/>
              </a:spcBef>
              <a:buClrTx/>
              <a:buFontTx/>
              <a:buNone/>
            </a:pPr>
            <a:r>
              <a:rPr lang="en-US" altLang="en-US" sz="2800" dirty="0"/>
              <a:t>   injured workers</a:t>
            </a:r>
          </a:p>
          <a:p>
            <a:pPr eaLnBrk="1" hangingPunct="1">
              <a:spcBef>
                <a:spcPct val="0"/>
              </a:spcBef>
              <a:buClrTx/>
              <a:buFontTx/>
              <a:buNone/>
            </a:pPr>
            <a:endParaRPr lang="en-US" altLang="en-US" sz="2800" dirty="0"/>
          </a:p>
          <a:p>
            <a:pPr eaLnBrk="1" hangingPunct="1">
              <a:spcBef>
                <a:spcPct val="0"/>
              </a:spcBef>
              <a:buClrTx/>
              <a:buFontTx/>
              <a:buNone/>
            </a:pPr>
            <a:r>
              <a:rPr lang="en-US" altLang="en-US" sz="1800" dirty="0"/>
              <a:t>Source: </a:t>
            </a:r>
            <a:r>
              <a:rPr lang="en-US" altLang="en-US" sz="1800" i="1" dirty="0"/>
              <a:t>Easy Ergonomics</a:t>
            </a:r>
            <a:r>
              <a:rPr lang="en-US" altLang="en-US" sz="1800" dirty="0"/>
              <a:t>. OR-OSHA</a:t>
            </a:r>
            <a:r>
              <a:rPr lang="en-US" altLang="en-US" sz="2800" dirty="0"/>
              <a:t> </a:t>
            </a:r>
          </a:p>
          <a:p>
            <a:pPr eaLnBrk="1" hangingPunct="1">
              <a:spcBef>
                <a:spcPct val="0"/>
              </a:spcBef>
              <a:buClrTx/>
              <a:buFontTx/>
              <a:buNone/>
            </a:pPr>
            <a:endParaRPr lang="en-US" altLang="en-US" sz="2800" dirty="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2057400" y="381000"/>
            <a:ext cx="5181600" cy="4816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INDIRECT COSTS</a:t>
            </a:r>
          </a:p>
          <a:p>
            <a:pPr eaLnBrk="1" hangingPunct="1">
              <a:spcBef>
                <a:spcPct val="0"/>
              </a:spcBef>
              <a:buClrTx/>
              <a:buFontTx/>
              <a:buNone/>
            </a:pPr>
            <a:endParaRPr lang="en-US" altLang="en-US" sz="1800"/>
          </a:p>
          <a:p>
            <a:pPr eaLnBrk="1" hangingPunct="1">
              <a:spcBef>
                <a:spcPct val="0"/>
              </a:spcBef>
              <a:buClrTx/>
              <a:buFontTx/>
              <a:buNone/>
            </a:pPr>
            <a:r>
              <a:rPr lang="en-US" altLang="en-US" sz="2800"/>
              <a:t>●Employee turnover increased</a:t>
            </a:r>
          </a:p>
          <a:p>
            <a:pPr eaLnBrk="1" hangingPunct="1">
              <a:spcBef>
                <a:spcPct val="0"/>
              </a:spcBef>
              <a:buClrTx/>
              <a:buFontTx/>
              <a:buNone/>
            </a:pPr>
            <a:endParaRPr lang="en-US" altLang="en-US" sz="2800"/>
          </a:p>
          <a:p>
            <a:pPr eaLnBrk="1" hangingPunct="1">
              <a:spcBef>
                <a:spcPct val="0"/>
              </a:spcBef>
              <a:buClrTx/>
              <a:buFontTx/>
              <a:buNone/>
            </a:pPr>
            <a:r>
              <a:rPr lang="en-US" altLang="en-US" sz="2800"/>
              <a:t>● Absenteeism increased</a:t>
            </a:r>
          </a:p>
          <a:p>
            <a:pPr eaLnBrk="1" hangingPunct="1">
              <a:spcBef>
                <a:spcPct val="0"/>
              </a:spcBef>
              <a:buClrTx/>
              <a:buFontTx/>
              <a:buNone/>
            </a:pPr>
            <a:endParaRPr lang="en-US" altLang="en-US" sz="2800"/>
          </a:p>
          <a:p>
            <a:pPr eaLnBrk="1" hangingPunct="1">
              <a:spcBef>
                <a:spcPct val="0"/>
              </a:spcBef>
              <a:buClrTx/>
              <a:buFontTx/>
              <a:buNone/>
            </a:pPr>
            <a:r>
              <a:rPr lang="en-US" altLang="en-US" sz="2800"/>
              <a:t>● Retraining needed</a:t>
            </a:r>
          </a:p>
          <a:p>
            <a:pPr eaLnBrk="1" hangingPunct="1">
              <a:spcBef>
                <a:spcPct val="0"/>
              </a:spcBef>
              <a:buClrTx/>
              <a:buFontTx/>
              <a:buNone/>
            </a:pPr>
            <a:endParaRPr lang="en-US" altLang="en-US" sz="2800"/>
          </a:p>
          <a:p>
            <a:pPr eaLnBrk="1" hangingPunct="1">
              <a:spcBef>
                <a:spcPct val="0"/>
              </a:spcBef>
              <a:buClrTx/>
              <a:buFontTx/>
              <a:buNone/>
            </a:pPr>
            <a:r>
              <a:rPr lang="en-US" altLang="en-US" sz="2800"/>
              <a:t>● Product quality affected</a:t>
            </a:r>
          </a:p>
          <a:p>
            <a:pPr eaLnBrk="1" hangingPunct="1">
              <a:spcBef>
                <a:spcPct val="0"/>
              </a:spcBef>
              <a:buClrTx/>
              <a:buFontTx/>
              <a:buNone/>
            </a:pPr>
            <a:endParaRPr lang="en-US" altLang="en-US" sz="2800"/>
          </a:p>
          <a:p>
            <a:pPr eaLnBrk="1" hangingPunct="1">
              <a:spcBef>
                <a:spcPct val="0"/>
              </a:spcBef>
              <a:buClrTx/>
              <a:buFontTx/>
              <a:buNone/>
            </a:pPr>
            <a:r>
              <a:rPr lang="en-US" altLang="en-US" sz="1800"/>
              <a:t> Source: </a:t>
            </a:r>
            <a:r>
              <a:rPr lang="en-US" altLang="en-US" sz="1800" i="1"/>
              <a:t>Easy Ergonomics</a:t>
            </a:r>
            <a:r>
              <a:rPr lang="en-US" altLang="en-US" sz="1800"/>
              <a:t>. OR-OSHA</a:t>
            </a:r>
          </a:p>
          <a:p>
            <a:pPr eaLnBrk="1" hangingPunct="1">
              <a:spcBef>
                <a:spcPct val="0"/>
              </a:spcBef>
              <a:buClrTx/>
              <a:buFontTx/>
              <a:buNone/>
            </a:pPr>
            <a:endParaRPr lang="en-US" altLang="en-US" sz="180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295400" y="436563"/>
            <a:ext cx="7162800" cy="2557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HOW DO YOU KNOW IF YOU MIGHT HAVE AN ERGONOMICS  			PROBLEM?</a:t>
            </a:r>
          </a:p>
          <a:p>
            <a:pPr eaLnBrk="1" hangingPunct="1">
              <a:spcBef>
                <a:spcPct val="0"/>
              </a:spcBef>
              <a:buClrTx/>
              <a:buFontTx/>
              <a:buNone/>
            </a:pPr>
            <a:endParaRPr lang="en-US" altLang="en-US" b="1"/>
          </a:p>
          <a:p>
            <a:pPr eaLnBrk="1" hangingPunct="1">
              <a:spcBef>
                <a:spcPct val="0"/>
              </a:spcBef>
              <a:buClrTx/>
              <a:buFontTx/>
              <a:buNone/>
            </a:pPr>
            <a:endParaRPr lang="en-US" altLang="en-US" b="1"/>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295400" y="436563"/>
            <a:ext cx="7162800" cy="5019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charset="0"/>
                <a:ea typeface="SimSun" charset="-122"/>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charset="0"/>
                <a:ea typeface="SimSun" charset="-122"/>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SimSun" charset="-122"/>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5pPr>
            <a:lvl6pPr marL="25146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6pPr>
            <a:lvl7pPr marL="29718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7pPr>
            <a:lvl8pPr marL="34290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8pPr>
            <a:lvl9pPr marL="3886200" indent="-228600" defTabSz="457200"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charset="0"/>
                <a:ea typeface="SimSun" charset="-122"/>
              </a:defRPr>
            </a:lvl9pPr>
          </a:lstStyle>
          <a:p>
            <a:pPr eaLnBrk="1" hangingPunct="1">
              <a:spcBef>
                <a:spcPct val="0"/>
              </a:spcBef>
              <a:buClrTx/>
              <a:buFontTx/>
              <a:buNone/>
            </a:pPr>
            <a:r>
              <a:rPr lang="en-US" altLang="en-US" b="1"/>
              <a:t>HOW DO YOU KNOW MIGHT HAVE</a:t>
            </a:r>
          </a:p>
          <a:p>
            <a:pPr eaLnBrk="1" hangingPunct="1">
              <a:spcBef>
                <a:spcPct val="0"/>
              </a:spcBef>
              <a:buClrTx/>
              <a:buFontTx/>
              <a:buNone/>
            </a:pPr>
            <a:r>
              <a:rPr lang="en-US" altLang="en-US" b="1"/>
              <a:t>    AN ERGONOMICS  PROBLEM?</a:t>
            </a:r>
          </a:p>
          <a:p>
            <a:pPr eaLnBrk="1" hangingPunct="1">
              <a:spcBef>
                <a:spcPct val="0"/>
              </a:spcBef>
              <a:buClrTx/>
              <a:buFontTx/>
              <a:buNone/>
            </a:pPr>
            <a:endParaRPr lang="en-US" altLang="en-US" b="1"/>
          </a:p>
          <a:p>
            <a:pPr eaLnBrk="1" hangingPunct="1">
              <a:spcBef>
                <a:spcPct val="0"/>
              </a:spcBef>
              <a:buClrTx/>
              <a:buFontTx/>
              <a:buNone/>
            </a:pPr>
            <a:r>
              <a:rPr lang="en-US" altLang="en-US" sz="2800" b="1"/>
              <a:t>● </a:t>
            </a:r>
            <a:r>
              <a:rPr lang="en-US" altLang="en-US" sz="2800"/>
              <a:t>Employees report problems</a:t>
            </a:r>
          </a:p>
          <a:p>
            <a:pPr eaLnBrk="1" hangingPunct="1">
              <a:spcBef>
                <a:spcPct val="0"/>
              </a:spcBef>
              <a:buClrTx/>
              <a:buFontTx/>
              <a:buNone/>
            </a:pPr>
            <a:r>
              <a:rPr lang="en-US" altLang="en-US" sz="2800"/>
              <a:t>● Employees modify tools,  equipment</a:t>
            </a:r>
          </a:p>
          <a:p>
            <a:pPr eaLnBrk="1" hangingPunct="1">
              <a:spcBef>
                <a:spcPct val="0"/>
              </a:spcBef>
              <a:buClrTx/>
              <a:buFontTx/>
              <a:buNone/>
            </a:pPr>
            <a:r>
              <a:rPr lang="en-US" altLang="en-US" sz="2800"/>
              <a:t>● Production bottlenecks</a:t>
            </a:r>
          </a:p>
          <a:p>
            <a:pPr eaLnBrk="1" hangingPunct="1">
              <a:spcBef>
                <a:spcPct val="0"/>
              </a:spcBef>
              <a:buClrTx/>
              <a:buFontTx/>
              <a:buNone/>
            </a:pPr>
            <a:r>
              <a:rPr lang="en-US" altLang="en-US" sz="2800"/>
              <a:t>● Product quality affected</a:t>
            </a:r>
          </a:p>
          <a:p>
            <a:pPr eaLnBrk="1" hangingPunct="1">
              <a:spcBef>
                <a:spcPct val="0"/>
              </a:spcBef>
              <a:buClrTx/>
              <a:buFontTx/>
              <a:buNone/>
            </a:pPr>
            <a:r>
              <a:rPr lang="en-US" altLang="en-US" sz="2800"/>
              <a:t>● Employee absentee/turnover increase</a:t>
            </a:r>
          </a:p>
          <a:p>
            <a:pPr eaLnBrk="1" hangingPunct="1">
              <a:spcBef>
                <a:spcPct val="0"/>
              </a:spcBef>
              <a:buClrTx/>
              <a:buFontTx/>
              <a:buNone/>
            </a:pPr>
            <a:r>
              <a:rPr lang="en-US" altLang="en-US" sz="2800"/>
              <a:t>● OSHA 300 Log patterns</a:t>
            </a:r>
          </a:p>
          <a:p>
            <a:pPr eaLnBrk="1" hangingPunct="1">
              <a:spcBef>
                <a:spcPct val="0"/>
              </a:spcBef>
              <a:buClrTx/>
              <a:buFontTx/>
              <a:buNone/>
            </a:pPr>
            <a:r>
              <a:rPr lang="en-US" altLang="en-US" sz="2800"/>
              <a:t>● Workers’ compensation cases increase</a:t>
            </a:r>
          </a:p>
          <a:p>
            <a:pPr eaLnBrk="1" hangingPunct="1">
              <a:spcBef>
                <a:spcPct val="0"/>
              </a:spcBef>
              <a:buClrTx/>
              <a:buFontTx/>
              <a:buNone/>
            </a:pPr>
            <a:endParaRPr lang="en-US" altLang="en-US" sz="280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570</TotalTime>
  <Words>840</Words>
  <Application>Microsoft Office PowerPoint</Application>
  <PresentationFormat>On-screen Show (4:3)</PresentationFormat>
  <Paragraphs>228</Paragraphs>
  <Slides>32</Slides>
  <Notes>32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SimSun</vt:lpstr>
      <vt:lpstr>Times New Roman</vt:lpstr>
      <vt:lpstr>Lucida Sans Unicode</vt:lpstr>
      <vt:lpstr>Calibri</vt:lpstr>
      <vt:lpstr>Composite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Marsha Love</dc:creator>
  <cp:lastModifiedBy>Vosburgh, Linda - OSHA</cp:lastModifiedBy>
  <cp:revision>40</cp:revision>
  <cp:lastPrinted>1601-01-01T00:00:00Z</cp:lastPrinted>
  <dcterms:created xsi:type="dcterms:W3CDTF">2012-03-01T04:01:37Z</dcterms:created>
  <dcterms:modified xsi:type="dcterms:W3CDTF">2013-12-12T18:52:04Z</dcterms:modified>
</cp:coreProperties>
</file>