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44"/>
  </p:notesMasterIdLst>
  <p:handoutMasterIdLst>
    <p:handoutMasterId r:id="rId45"/>
  </p:handoutMasterIdLst>
  <p:sldIdLst>
    <p:sldId id="282" r:id="rId2"/>
    <p:sldId id="293" r:id="rId3"/>
    <p:sldId id="283" r:id="rId4"/>
    <p:sldId id="285" r:id="rId5"/>
    <p:sldId id="301" r:id="rId6"/>
    <p:sldId id="336" r:id="rId7"/>
    <p:sldId id="353" r:id="rId8"/>
    <p:sldId id="335" r:id="rId9"/>
    <p:sldId id="302" r:id="rId10"/>
    <p:sldId id="342" r:id="rId11"/>
    <p:sldId id="295" r:id="rId12"/>
    <p:sldId id="297" r:id="rId13"/>
    <p:sldId id="329" r:id="rId14"/>
    <p:sldId id="272" r:id="rId15"/>
    <p:sldId id="308" r:id="rId16"/>
    <p:sldId id="332" r:id="rId17"/>
    <p:sldId id="354" r:id="rId18"/>
    <p:sldId id="275" r:id="rId19"/>
    <p:sldId id="315" r:id="rId20"/>
    <p:sldId id="343" r:id="rId21"/>
    <p:sldId id="324" r:id="rId22"/>
    <p:sldId id="320" r:id="rId23"/>
    <p:sldId id="321" r:id="rId24"/>
    <p:sldId id="289" r:id="rId25"/>
    <p:sldId id="351" r:id="rId26"/>
    <p:sldId id="313" r:id="rId27"/>
    <p:sldId id="352" r:id="rId28"/>
    <p:sldId id="319" r:id="rId29"/>
    <p:sldId id="317" r:id="rId30"/>
    <p:sldId id="276" r:id="rId31"/>
    <p:sldId id="344" r:id="rId32"/>
    <p:sldId id="325" r:id="rId33"/>
    <p:sldId id="339" r:id="rId34"/>
    <p:sldId id="311" r:id="rId35"/>
    <p:sldId id="279" r:id="rId36"/>
    <p:sldId id="346" r:id="rId37"/>
    <p:sldId id="347" r:id="rId38"/>
    <p:sldId id="348" r:id="rId39"/>
    <p:sldId id="349" r:id="rId40"/>
    <p:sldId id="350" r:id="rId41"/>
    <p:sldId id="345" r:id="rId42"/>
    <p:sldId id="355" r:id="rId4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54" autoAdjust="0"/>
    <p:restoredTop sz="76383" autoAdjust="0"/>
  </p:normalViewPr>
  <p:slideViewPr>
    <p:cSldViewPr>
      <p:cViewPr varScale="1">
        <p:scale>
          <a:sx n="67" d="100"/>
          <a:sy n="67" d="100"/>
        </p:scale>
        <p:origin x="-2004"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22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altLang="en-US"/>
          </a:p>
        </p:txBody>
      </p:sp>
      <p:sp>
        <p:nvSpPr>
          <p:cNvPr id="9830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FAD6B620-5CB6-4A89-A959-F75BEBD68A0E}" type="datetimeFigureOut">
              <a:rPr lang="en-US" altLang="en-US"/>
              <a:pPr>
                <a:defRPr/>
              </a:pPr>
              <a:t>12/12/2013</a:t>
            </a:fld>
            <a:endParaRPr lang="en-US" altLang="en-US"/>
          </a:p>
        </p:txBody>
      </p:sp>
      <p:sp>
        <p:nvSpPr>
          <p:cNvPr id="9830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altLang="en-US"/>
          </a:p>
        </p:txBody>
      </p:sp>
      <p:sp>
        <p:nvSpPr>
          <p:cNvPr id="9830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0A61383E-B813-4C13-AFB5-BFD7C9B1FDF5}" type="slidenum">
              <a:rPr lang="en-US" altLang="en-US"/>
              <a:pPr>
                <a:defRPr/>
              </a:pPr>
              <a:t>‹#›</a:t>
            </a:fld>
            <a:endParaRPr lang="en-US" altLang="en-US"/>
          </a:p>
        </p:txBody>
      </p:sp>
    </p:spTree>
    <p:extLst>
      <p:ext uri="{BB962C8B-B14F-4D97-AF65-F5344CB8AC3E}">
        <p14:creationId xmlns:p14="http://schemas.microsoft.com/office/powerpoint/2010/main" val="34878621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93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608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93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93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81E6E8A6-8F55-4ED7-9A9C-FAAED031044A}" type="slidenum">
              <a:rPr lang="en-US"/>
              <a:pPr>
                <a:defRPr/>
              </a:pPr>
              <a:t>‹#›</a:t>
            </a:fld>
            <a:endParaRPr lang="en-US" dirty="0"/>
          </a:p>
        </p:txBody>
      </p:sp>
    </p:spTree>
    <p:extLst>
      <p:ext uri="{BB962C8B-B14F-4D97-AF65-F5344CB8AC3E}">
        <p14:creationId xmlns:p14="http://schemas.microsoft.com/office/powerpoint/2010/main" val="34670862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Rot="1" noChangeArrowheads="1" noTextEdit="1"/>
          </p:cNvSpPr>
          <p:nvPr>
            <p:ph type="sldImg"/>
          </p:nvPr>
        </p:nvSpPr>
        <p:spPr>
          <a:ln/>
        </p:spPr>
      </p:sp>
      <p:sp>
        <p:nvSpPr>
          <p:cNvPr id="47107" name="Rectangle 3"/>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Instructions:</a:t>
            </a:r>
          </a:p>
          <a:p>
            <a:endParaRPr lang="en-US" altLang="en-US" smtClean="0"/>
          </a:p>
          <a:p>
            <a:r>
              <a:rPr lang="en-US" altLang="en-US" smtClean="0"/>
              <a:t>Check to see that these hazards are covered when the groups report back:</a:t>
            </a:r>
          </a:p>
          <a:p>
            <a:endParaRPr lang="en-US" altLang="en-US" smtClean="0"/>
          </a:p>
          <a:p>
            <a:r>
              <a:rPr lang="en-US" altLang="en-US" smtClean="0"/>
              <a:t>Safety:</a:t>
            </a:r>
          </a:p>
          <a:p>
            <a:r>
              <a:rPr lang="en-US" altLang="en-US" smtClean="0"/>
              <a:t>--Falls: file cabinet drawers open. the cabinet can tip over and fall on someone</a:t>
            </a:r>
          </a:p>
          <a:p>
            <a:r>
              <a:rPr lang="en-US" altLang="en-US" smtClean="0"/>
              <a:t>--Trips: electrical cord lying in the middle of the room</a:t>
            </a:r>
          </a:p>
          <a:p>
            <a:r>
              <a:rPr lang="en-US" altLang="en-US" smtClean="0"/>
              <a:t>--Slips: Paper clutter on the floor by copy machine </a:t>
            </a:r>
          </a:p>
          <a:p>
            <a:r>
              <a:rPr lang="en-US" altLang="en-US" smtClean="0"/>
              <a:t>--Sharp objects: paper cutter blade is up; scissors are open </a:t>
            </a:r>
          </a:p>
          <a:p>
            <a:r>
              <a:rPr lang="en-US" altLang="en-US" smtClean="0"/>
              <a:t>--Crowded work area: narrow space between worker’s desk and table</a:t>
            </a:r>
          </a:p>
          <a:p>
            <a:r>
              <a:rPr lang="en-US" altLang="en-US" smtClean="0"/>
              <a:t>--Emergency exit/fire: cubicle exit partially blocked by items leaning against cubicle wall </a:t>
            </a:r>
          </a:p>
          <a:p>
            <a:endParaRPr lang="en-US" altLang="en-US" smtClean="0"/>
          </a:p>
          <a:p>
            <a:r>
              <a:rPr lang="en-US" altLang="en-US" smtClean="0"/>
              <a:t>Health hazards:</a:t>
            </a:r>
          </a:p>
          <a:p>
            <a:r>
              <a:rPr lang="en-US" altLang="en-US" smtClean="0"/>
              <a:t>--Ergonomic:  Awkward posture because computer is too high. Worker can get neck, shoulders, hand strain with long term damage to muscles</a:t>
            </a:r>
          </a:p>
          <a:p>
            <a:r>
              <a:rPr lang="en-US" altLang="en-US" smtClean="0"/>
              <a:t>--Psychological: Possible stress if there is too much work, not enough breaks, lots of typing</a:t>
            </a:r>
          </a:p>
          <a:p>
            <a:endParaRPr lang="en-US" altLang="en-US" smtClean="0"/>
          </a:p>
        </p:txBody>
      </p:sp>
      <p:sp>
        <p:nvSpPr>
          <p:cNvPr id="5632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2FF8C568-AF04-453E-9C31-046C5E2F08F1}" type="slidenum">
              <a:rPr lang="en-US" altLang="en-US"/>
              <a:pPr algn="r" eaLnBrk="1" hangingPunct="1">
                <a:spcBef>
                  <a:spcPct val="0"/>
                </a:spcBef>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ln/>
        </p:spPr>
        <p:txBody>
          <a:bodyPr/>
          <a:lstStyle/>
          <a:p>
            <a:pPr>
              <a:defRPr/>
            </a:pPr>
            <a:r>
              <a:rPr lang="en-US" dirty="0" smtClean="0"/>
              <a:t>Instructions:</a:t>
            </a:r>
          </a:p>
          <a:p>
            <a:pPr>
              <a:defRPr/>
            </a:pPr>
            <a:endParaRPr lang="en-US" dirty="0" smtClean="0"/>
          </a:p>
          <a:p>
            <a:pPr marL="228600" indent="-228600">
              <a:buFontTx/>
              <a:buAutoNum type="arabicParenR"/>
              <a:defRPr/>
            </a:pPr>
            <a:r>
              <a:rPr lang="en-US" dirty="0" smtClean="0"/>
              <a:t>Review differences between health and safety hazards. Ask whole group what they remember from the previous discussion. </a:t>
            </a:r>
          </a:p>
          <a:p>
            <a:pPr marL="228600" indent="-228600">
              <a:buFontTx/>
              <a:buAutoNum type="arabicParenR"/>
              <a:defRPr/>
            </a:pPr>
            <a:endParaRPr lang="en-US" dirty="0" smtClean="0"/>
          </a:p>
          <a:p>
            <a:pPr marL="228600" indent="-228600">
              <a:buFontTx/>
              <a:buAutoNum type="arabicParenR"/>
              <a:defRPr/>
            </a:pPr>
            <a:r>
              <a:rPr lang="en-US" dirty="0" smtClean="0"/>
              <a:t>Ask volunteers to call out information. Correct any misinformation and fill in gaps.</a:t>
            </a:r>
          </a:p>
          <a:p>
            <a:pPr marL="228600" indent="-228600">
              <a:buFontTx/>
              <a:buAutoNum type="arabicParenR"/>
              <a:defRPr/>
            </a:pPr>
            <a:endParaRPr lang="en-US" dirty="0" smtClean="0"/>
          </a:p>
          <a:p>
            <a:pPr marL="228600" indent="-228600">
              <a:buFontTx/>
              <a:buAutoNum type="arabicParenR"/>
              <a:defRPr/>
            </a:pPr>
            <a:r>
              <a:rPr lang="en-US" dirty="0" smtClean="0"/>
              <a:t>Hand out copies of grocery store slide (#12)</a:t>
            </a:r>
          </a:p>
          <a:p>
            <a:pPr marL="228600" indent="-228600">
              <a:buFontTx/>
              <a:buAutoNum type="arabicParenR"/>
              <a:defRPr/>
            </a:pPr>
            <a:endParaRPr lang="en-US" dirty="0" smtClean="0"/>
          </a:p>
          <a:p>
            <a:pPr>
              <a:defRPr/>
            </a:pPr>
            <a:r>
              <a:rPr lang="en-US" dirty="0" smtClean="0"/>
              <a:t>4) Ask the small groups to look at the illustration and make a list of the safety hazards &amp; health hazards. (Allow 3 minutes).</a:t>
            </a:r>
          </a:p>
          <a:p>
            <a:pPr>
              <a:defRPr/>
            </a:pPr>
            <a:endParaRPr lang="en-US" dirty="0" smtClean="0"/>
          </a:p>
          <a:p>
            <a:pPr>
              <a:defRPr/>
            </a:pPr>
            <a:r>
              <a:rPr lang="en-US" dirty="0" smtClean="0"/>
              <a:t>5) Ask small groups to report back. Fill in gaps and correct any misinformation.</a:t>
            </a:r>
          </a:p>
          <a:p>
            <a:pPr>
              <a:defRPr/>
            </a:pPr>
            <a:endParaRPr lang="en-US" dirty="0" smtClean="0"/>
          </a:p>
          <a:p>
            <a:pPr>
              <a:defRPr/>
            </a:pPr>
            <a:r>
              <a:rPr lang="en-US" dirty="0" smtClean="0"/>
              <a:t>Safety hazards:</a:t>
            </a:r>
          </a:p>
          <a:p>
            <a:pPr>
              <a:defRPr/>
            </a:pPr>
            <a:endParaRPr lang="en-US" dirty="0" smtClean="0"/>
          </a:p>
          <a:p>
            <a:pPr>
              <a:defRPr/>
            </a:pPr>
            <a:r>
              <a:rPr lang="en-US" dirty="0" smtClean="0"/>
              <a:t>--Electrical: electric cord near faucet</a:t>
            </a:r>
          </a:p>
          <a:p>
            <a:pPr>
              <a:defRPr/>
            </a:pPr>
            <a:r>
              <a:rPr lang="en-US" dirty="0" smtClean="0"/>
              <a:t>--Sharp object: meat cleaver</a:t>
            </a:r>
          </a:p>
          <a:p>
            <a:pPr>
              <a:defRPr/>
            </a:pPr>
            <a:r>
              <a:rPr lang="en-US" dirty="0" smtClean="0"/>
              <a:t>--Crowded work area: aisle not clear</a:t>
            </a:r>
          </a:p>
          <a:p>
            <a:pPr>
              <a:defRPr/>
            </a:pPr>
            <a:endParaRPr lang="en-US" dirty="0" smtClean="0"/>
          </a:p>
          <a:p>
            <a:pPr>
              <a:defRPr/>
            </a:pPr>
            <a:r>
              <a:rPr lang="en-US" dirty="0" smtClean="0"/>
              <a:t>Health hazards:</a:t>
            </a:r>
          </a:p>
          <a:p>
            <a:pPr>
              <a:defRPr/>
            </a:pPr>
            <a:endParaRPr lang="en-US" dirty="0" smtClean="0"/>
          </a:p>
          <a:p>
            <a:pPr>
              <a:defRPr/>
            </a:pPr>
            <a:r>
              <a:rPr lang="en-US" dirty="0" smtClean="0"/>
              <a:t>--Ergonomic: prolonged/repeated bending over to put prices on cans</a:t>
            </a:r>
          </a:p>
          <a:p>
            <a:pPr>
              <a:defRPr/>
            </a:pPr>
            <a:r>
              <a:rPr lang="en-US" dirty="0" smtClean="0"/>
              <a:t>--Ergonomic: carrying heavy sack on shoulder</a:t>
            </a:r>
          </a:p>
          <a:p>
            <a:pPr>
              <a:defRPr/>
            </a:pPr>
            <a:r>
              <a:rPr lang="en-US" dirty="0" smtClean="0"/>
              <a:t>--Ergonomic: repeated crouching down to open cartons of goods</a:t>
            </a:r>
          </a:p>
          <a:p>
            <a:pPr>
              <a:defRPr/>
            </a:pPr>
            <a:r>
              <a:rPr lang="en-US" dirty="0" smtClean="0"/>
              <a:t>--Chemical: bottles next to sink not labeled and may be improperly stored</a:t>
            </a:r>
          </a:p>
          <a:p>
            <a:pPr>
              <a:defRPr/>
            </a:pPr>
            <a:endParaRPr lang="en-US" dirty="0" smtClean="0"/>
          </a:p>
          <a:p>
            <a:pPr>
              <a:defRPr/>
            </a:pPr>
            <a:endParaRPr lang="en-US" dirty="0" smtClean="0"/>
          </a:p>
          <a:p>
            <a:pPr>
              <a:defRPr/>
            </a:pPr>
            <a:r>
              <a:rPr lang="en-US" dirty="0" err="1" smtClean="0"/>
              <a:t>Heatlh</a:t>
            </a:r>
            <a:r>
              <a:rPr lang="en-US" dirty="0" smtClean="0"/>
              <a:t> </a:t>
            </a:r>
            <a:r>
              <a:rPr lang="en-US" dirty="0" err="1" smtClean="0"/>
              <a:t>haza</a:t>
            </a:r>
            <a:endParaRPr lang="en-US" dirty="0" smtClean="0"/>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EC7A696-5902-4EBA-9434-447AD052E5B6}" type="slidenum">
              <a:rPr lang="en-US" altLang="en-US" smtClean="0"/>
              <a:pPr eaLnBrk="1" hangingPunct="1">
                <a:spcBef>
                  <a:spcPct val="0"/>
                </a:spcBef>
              </a:pPr>
              <a:t>11</a:t>
            </a:fld>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lnSpc>
                <a:spcPct val="90000"/>
              </a:lnSpc>
            </a:pPr>
            <a:r>
              <a:rPr lang="en-US" altLang="en-US" smtClean="0"/>
              <a:t>Instructions:</a:t>
            </a:r>
          </a:p>
          <a:p>
            <a:pPr marL="228600" indent="-228600">
              <a:lnSpc>
                <a:spcPct val="90000"/>
              </a:lnSpc>
            </a:pPr>
            <a:endParaRPr lang="en-US" altLang="en-US" smtClean="0"/>
          </a:p>
          <a:p>
            <a:pPr marL="228600" indent="-228600">
              <a:lnSpc>
                <a:spcPct val="90000"/>
              </a:lnSpc>
              <a:buFontTx/>
              <a:buAutoNum type="arabicParenR"/>
            </a:pPr>
            <a:r>
              <a:rPr lang="en-US" altLang="en-US" smtClean="0"/>
              <a:t>Draw a large figure on the flipchart. </a:t>
            </a:r>
          </a:p>
          <a:p>
            <a:pPr marL="228600" indent="-228600">
              <a:lnSpc>
                <a:spcPct val="90000"/>
              </a:lnSpc>
              <a:buFontTx/>
              <a:buAutoNum type="arabicParenR"/>
            </a:pPr>
            <a:endParaRPr lang="en-US" altLang="en-US" smtClean="0"/>
          </a:p>
          <a:p>
            <a:pPr marL="228600" indent="-228600">
              <a:lnSpc>
                <a:spcPct val="90000"/>
              </a:lnSpc>
              <a:buFontTx/>
              <a:buAutoNum type="arabicParenR"/>
            </a:pPr>
            <a:r>
              <a:rPr lang="en-US" altLang="en-US" smtClean="0"/>
              <a:t>Ask whole group what  ways do hazards get inside the body.  First give one example: You are working with turpentine to clean some paint brushes. What’s the hazard and how can it get inside your body? (Hazard: turpentine. Route of entry: through the skin, breathing in fumes)</a:t>
            </a:r>
          </a:p>
          <a:p>
            <a:pPr marL="228600" indent="-228600">
              <a:lnSpc>
                <a:spcPct val="90000"/>
              </a:lnSpc>
              <a:buFontTx/>
              <a:buAutoNum type="arabicParenR"/>
            </a:pPr>
            <a:endParaRPr lang="en-US" altLang="en-US" smtClean="0"/>
          </a:p>
          <a:p>
            <a:pPr marL="228600" indent="-228600">
              <a:lnSpc>
                <a:spcPct val="90000"/>
              </a:lnSpc>
              <a:buFontTx/>
              <a:buAutoNum type="arabicParenR"/>
            </a:pPr>
            <a:r>
              <a:rPr lang="en-US" altLang="en-US" smtClean="0"/>
              <a:t>Ask for more examples of ways hazards can get in the body in general. List all of the routes of entry and label them on the figure you have drawn:  --(inhalation) breathing; --(ingestion) eating, smoking; --(absorption) through the skin pores, through cuts or open sores in the skin; --(contact) through contact in the eyes or on the skin	  </a:t>
            </a:r>
          </a:p>
          <a:p>
            <a:pPr marL="228600" indent="-228600">
              <a:lnSpc>
                <a:spcPct val="90000"/>
              </a:lnSpc>
              <a:buFontTx/>
              <a:buAutoNum type="arabicParenR"/>
            </a:pPr>
            <a:endParaRPr lang="en-US" altLang="en-US" smtClean="0"/>
          </a:p>
          <a:p>
            <a:pPr marL="228600" indent="-228600">
              <a:lnSpc>
                <a:spcPct val="90000"/>
              </a:lnSpc>
              <a:buFontTx/>
              <a:buAutoNum type="arabicParenR"/>
            </a:pPr>
            <a:endParaRPr lang="en-US" altLang="en-US" smtClean="0"/>
          </a:p>
          <a:p>
            <a:pPr marL="228600" indent="-228600">
              <a:lnSpc>
                <a:spcPct val="90000"/>
              </a:lnSpc>
              <a:buFontTx/>
              <a:buAutoNum type="arabicParenR"/>
            </a:pPr>
            <a:endParaRPr lang="en-US" altLang="en-US" smtClean="0"/>
          </a:p>
          <a:p>
            <a:pPr marL="228600" indent="-228600">
              <a:lnSpc>
                <a:spcPct val="90000"/>
              </a:lnSpc>
              <a:buFontTx/>
              <a:buAutoNum type="arabicParenR"/>
            </a:pPr>
            <a:endParaRPr lang="en-US" altLang="en-US" smtClean="0"/>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EC2F726-BE14-4917-A9FC-090593E63130}" type="slidenum">
              <a:rPr lang="en-US" altLang="en-US" smtClean="0"/>
              <a:pPr eaLnBrk="1" hangingPunct="1">
                <a:spcBef>
                  <a:spcPct val="0"/>
                </a:spcBef>
              </a:pPr>
              <a:t>12</a:t>
            </a:fld>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ln/>
        </p:spPr>
        <p:txBody>
          <a:bodyPr/>
          <a:lstStyle/>
          <a:p>
            <a:pPr>
              <a:defRPr/>
            </a:pPr>
            <a:r>
              <a:rPr lang="en-US" dirty="0" smtClean="0"/>
              <a:t>Instructions:</a:t>
            </a:r>
          </a:p>
          <a:p>
            <a:pPr>
              <a:defRPr/>
            </a:pPr>
            <a:endParaRPr lang="en-US" dirty="0" smtClean="0"/>
          </a:p>
          <a:p>
            <a:pPr marL="228600" indent="-228600">
              <a:buFontTx/>
              <a:buAutoNum type="arabicParenR"/>
              <a:defRPr/>
            </a:pPr>
            <a:r>
              <a:rPr lang="en-US" dirty="0" smtClean="0"/>
              <a:t> Show slide #14.   Then ask someone to read Maria’s story.  </a:t>
            </a:r>
          </a:p>
          <a:p>
            <a:pPr marL="228600" indent="-228600">
              <a:buFontTx/>
              <a:buAutoNum type="arabicParenR"/>
              <a:defRPr/>
            </a:pPr>
            <a:r>
              <a:rPr lang="en-US" dirty="0" smtClean="0"/>
              <a:t> Ask the group to say what the hazard is and how the body was exposed to it.                                                                                                         (Answer: skin absorption from touching pesticide; breathing in pesticide fumes) </a:t>
            </a:r>
          </a:p>
          <a:p>
            <a:pPr>
              <a:defRPr/>
            </a:pPr>
            <a:endParaRPr lang="en-US" dirty="0" smtClean="0"/>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668D1E2-F55A-4DCE-998B-1C8A55CBAF3B}" type="slidenum">
              <a:rPr lang="en-US" altLang="en-US" smtClean="0"/>
              <a:pPr eaLnBrk="1" hangingPunct="1">
                <a:spcBef>
                  <a:spcPct val="0"/>
                </a:spcBef>
              </a:pPr>
              <a:t>13</a:t>
            </a:fld>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ln/>
        </p:spPr>
        <p:txBody>
          <a:bodyPr/>
          <a:lstStyle/>
          <a:p>
            <a:pPr>
              <a:defRPr/>
            </a:pPr>
            <a:r>
              <a:rPr lang="en-US" dirty="0" smtClean="0"/>
              <a:t>Instructions:</a:t>
            </a:r>
          </a:p>
          <a:p>
            <a:pPr>
              <a:defRPr/>
            </a:pPr>
            <a:endParaRPr lang="en-US" dirty="0" smtClean="0"/>
          </a:p>
          <a:p>
            <a:pPr marL="228600" indent="-228600">
              <a:buFontTx/>
              <a:buAutoNum type="arabicParenR"/>
              <a:defRPr/>
            </a:pPr>
            <a:r>
              <a:rPr lang="en-US" dirty="0" smtClean="0"/>
              <a:t> Show slide #15.   Then ask someone to read Chris’ story. </a:t>
            </a:r>
          </a:p>
          <a:p>
            <a:pPr marL="228600" indent="-228600">
              <a:buFontTx/>
              <a:buAutoNum type="arabicParenR"/>
              <a:defRPr/>
            </a:pPr>
            <a:r>
              <a:rPr lang="en-US" dirty="0" smtClean="0"/>
              <a:t> Ask the group to identify the hazard and how the body was exposed to it.                                                                                                  (Answer: heat absorbed through the skin. Body became dehydrated.) </a:t>
            </a: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AFEBCA1-EE30-42E5-A42F-D7DFD9433022}" type="slidenum">
              <a:rPr lang="en-US" altLang="en-US" smtClean="0"/>
              <a:pPr eaLnBrk="1" hangingPunct="1">
                <a:spcBef>
                  <a:spcPct val="0"/>
                </a:spcBef>
              </a:pPr>
              <a:t>14</a:t>
            </a:fld>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Instructions:</a:t>
            </a:r>
          </a:p>
          <a:p>
            <a:endParaRPr lang="en-US" altLang="en-US" smtClean="0"/>
          </a:p>
          <a:p>
            <a:r>
              <a:rPr lang="en-US" altLang="en-US" smtClean="0"/>
              <a:t>1) Display slide #16 and #17 and pass out copies for small groups.</a:t>
            </a:r>
          </a:p>
          <a:p>
            <a:r>
              <a:rPr lang="en-US" altLang="en-US" smtClean="0"/>
              <a:t>2) Ask a volunteer to read Francisco’s story (#17) out loud.</a:t>
            </a:r>
          </a:p>
          <a:p>
            <a:r>
              <a:rPr lang="en-US" altLang="en-US" smtClean="0"/>
              <a:t>3) Ask class to call out ways that Francisco got exposed to the cleaning product.                                                                                                                   </a:t>
            </a:r>
          </a:p>
          <a:p>
            <a:endParaRPr lang="en-US" altLang="en-US" smtClean="0"/>
          </a:p>
          <a:p>
            <a:r>
              <a:rPr lang="en-US" altLang="en-US" smtClean="0"/>
              <a:t>Two routes of exposure: </a:t>
            </a:r>
          </a:p>
          <a:p>
            <a:r>
              <a:rPr lang="en-US" altLang="en-US" smtClean="0"/>
              <a:t> --Inhalation: breathing in chemical fumes</a:t>
            </a:r>
          </a:p>
          <a:p>
            <a:r>
              <a:rPr lang="en-US" altLang="en-US" smtClean="0"/>
              <a:t> --Eye contact: splash from pouring</a:t>
            </a: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ADCCAF4-C07F-45D9-BE67-E7DA355FC0A9}" type="slidenum">
              <a:rPr lang="en-US" altLang="en-US" smtClean="0"/>
              <a:pPr eaLnBrk="1" hangingPunct="1">
                <a:spcBef>
                  <a:spcPct val="0"/>
                </a:spcBef>
              </a:pPr>
              <a:t>15</a:t>
            </a:fld>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35F8B92-7725-4358-9904-E8768AB8294B}" type="slidenum">
              <a:rPr lang="en-US" altLang="en-US" smtClean="0"/>
              <a:pPr eaLnBrk="1" hangingPunct="1">
                <a:spcBef>
                  <a:spcPct val="0"/>
                </a:spcBef>
              </a:pPr>
              <a:t>16</a:t>
            </a:fld>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Rot="1" noChangeArrowheads="1" noTextEdit="1"/>
          </p:cNvSpPr>
          <p:nvPr>
            <p:ph type="sldImg"/>
          </p:nvPr>
        </p:nvSpPr>
        <p:spPr>
          <a:ln/>
        </p:spPr>
      </p:sp>
      <p:sp>
        <p:nvSpPr>
          <p:cNvPr id="63491" name="Rectangle 3"/>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Instructions:</a:t>
            </a:r>
          </a:p>
          <a:p>
            <a:endParaRPr lang="en-US" altLang="en-US" smtClean="0"/>
          </a:p>
          <a:p>
            <a:r>
              <a:rPr lang="en-US" altLang="en-US" smtClean="0"/>
              <a:t>Explain that there are three types of controls: Engineering controls, Administrative Controls, and Personal Protective Equipment. The first three on the chart  are most effective because they remove the hazard. Employers must choose this approach whenever possible. </a:t>
            </a:r>
          </a:p>
          <a:p>
            <a:r>
              <a:rPr lang="en-US" altLang="en-US" smtClean="0"/>
              <a:t>Administrative controls do not remove the hazard but help workers to be aware and cautious. The third type of control, personal protective equipment may be used when other types of controls are not available. PPE includes equipment, such as respirators, harnesses or hard harts and clothing, such as safety shoes.  </a:t>
            </a:r>
          </a:p>
          <a:p>
            <a:endParaRPr lang="en-US" altLang="en-US" smtClean="0"/>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F076FD8-AD6B-4B2F-A57F-C6426507DB8D}" type="slidenum">
              <a:rPr lang="en-US" altLang="en-US" smtClean="0"/>
              <a:pPr eaLnBrk="1" hangingPunct="1">
                <a:spcBef>
                  <a:spcPct val="0"/>
                </a:spcBef>
              </a:pPr>
              <a:t>19</a:t>
            </a:fld>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Rot="1" noChangeArrowheads="1" noTextEdit="1"/>
          </p:cNvSpPr>
          <p:nvPr>
            <p:ph type="sldImg"/>
          </p:nvPr>
        </p:nvSpPr>
        <p:spPr>
          <a:ln/>
        </p:spPr>
      </p:sp>
      <p:sp>
        <p:nvSpPr>
          <p:cNvPr id="65539" name="Rectangle 3"/>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Instructions:</a:t>
            </a:r>
          </a:p>
          <a:p>
            <a:endParaRPr lang="en-US" altLang="en-US" smtClean="0"/>
          </a:p>
          <a:p>
            <a:r>
              <a:rPr lang="en-US" altLang="en-US" smtClean="0"/>
              <a:t>Explain that workers have a right to ask for personal protective equipment if there are no other controls in place.</a:t>
            </a:r>
          </a:p>
          <a:p>
            <a:endParaRPr lang="en-US" altLang="en-US" smtClean="0"/>
          </a:p>
          <a:p>
            <a:r>
              <a:rPr lang="en-US" altLang="en-US" smtClean="0"/>
              <a:t>Explain that personal protective equipment must be provided free of charge by the employer (except for safety shoes.)  </a:t>
            </a:r>
          </a:p>
          <a:p>
            <a:r>
              <a:rPr lang="en-US" altLang="en-US" smtClean="0"/>
              <a:t>Explain that equipment should fit the worker. It should be the right size and it should be protective enough to reduce the hazard.</a:t>
            </a:r>
          </a:p>
          <a:p>
            <a:r>
              <a:rPr lang="en-US" altLang="en-US" smtClean="0"/>
              <a:t>Explain that workers must be trained how to use the equipment. </a:t>
            </a:r>
          </a:p>
          <a:p>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Rot="1" noChangeArrowheads="1" noTextEdit="1"/>
          </p:cNvSpPr>
          <p:nvPr>
            <p:ph type="sldImg"/>
          </p:nvPr>
        </p:nvSpPr>
        <p:spPr>
          <a:ln/>
        </p:spPr>
      </p:sp>
      <p:sp>
        <p:nvSpPr>
          <p:cNvPr id="48131" name="Rectangle 3"/>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Instructions:</a:t>
            </a:r>
          </a:p>
          <a:p>
            <a:endParaRPr lang="en-US" altLang="en-US" smtClean="0"/>
          </a:p>
          <a:p>
            <a:r>
              <a:rPr lang="en-US" altLang="en-US" smtClean="0"/>
              <a:t>Divide the class into small groups and give each group a different colored set of post-its.</a:t>
            </a:r>
          </a:p>
          <a:p>
            <a:endParaRPr lang="en-US" altLang="en-US" smtClean="0"/>
          </a:p>
          <a:p>
            <a:r>
              <a:rPr lang="en-US" altLang="en-US" smtClean="0"/>
              <a:t>Play the $25,000 Safety Pyramid game. See NIOSH </a:t>
            </a:r>
            <a:r>
              <a:rPr lang="en-US" altLang="en-US" i="1" smtClean="0"/>
              <a:t>Talking Safety</a:t>
            </a:r>
            <a:r>
              <a:rPr lang="en-US" altLang="en-US" smtClean="0"/>
              <a:t>  lesson plan, pp. 23-31 for instructions.  </a:t>
            </a:r>
          </a:p>
          <a:p>
            <a:r>
              <a:rPr lang="en-US" altLang="en-US" smtClean="0"/>
              <a:t>http://www.cdc.gov/niosh/talkingsafety/states/il/entireIL.pdf</a:t>
            </a:r>
          </a:p>
          <a:p>
            <a:endParaRPr lang="en-US" altLang="en-US" smtClean="0"/>
          </a:p>
          <a:p>
            <a:endParaRPr lang="en-US" altLang="en-US" smtClean="0"/>
          </a:p>
          <a:p>
            <a:endParaRPr lang="en-US" altLang="en-US" smtClean="0"/>
          </a:p>
          <a:p>
            <a:endParaRPr lang="en-US" altLang="en-US" smtClean="0"/>
          </a:p>
          <a:p>
            <a:r>
              <a:rPr lang="en-US" altLang="en-US" smtClean="0"/>
              <a:t> There are five situations (slides 23-31). Show the first illustration and ask a volunteer to read the story out loud.</a:t>
            </a:r>
          </a:p>
          <a:p>
            <a:endParaRPr lang="en-US" altLang="en-US" smtClean="0"/>
          </a:p>
          <a:p>
            <a:r>
              <a:rPr lang="en-US" altLang="en-US" smtClean="0"/>
              <a:t> Play as many rounds as you have time for.  </a:t>
            </a:r>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1742DCD-FFF8-4F2F-8DB1-8EF1FAF8BC80}" type="slidenum">
              <a:rPr lang="en-US" altLang="en-US" smtClean="0"/>
              <a:pPr eaLnBrk="1" hangingPunct="1">
                <a:spcBef>
                  <a:spcPct val="0"/>
                </a:spcBef>
              </a:pPr>
              <a:t>21</a:t>
            </a:fld>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Source: Youth  @ Work: Talking Safety  http://www.cdc.gov/niosh/talkingsafety/states/il/default.html</a:t>
            </a:r>
          </a:p>
          <a:p>
            <a:endParaRPr lang="en-US" altLang="en-US" smtClean="0"/>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057C8D6-6C09-4CEA-8740-F4103ADE38CC}" type="slidenum">
              <a:rPr lang="en-US" altLang="en-US" smtClean="0"/>
              <a:pPr eaLnBrk="1" hangingPunct="1">
                <a:spcBef>
                  <a:spcPct val="0"/>
                </a:spcBef>
              </a:pPr>
              <a:t>22</a:t>
            </a:fld>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Rot="1" noChangeArrowheads="1" noTextEdit="1"/>
          </p:cNvSpPr>
          <p:nvPr>
            <p:ph type="sldImg"/>
          </p:nvPr>
        </p:nvSpPr>
        <p:spPr>
          <a:ln/>
        </p:spPr>
      </p:sp>
      <p:sp>
        <p:nvSpPr>
          <p:cNvPr id="68611" name="Rectangle 3"/>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Source: Youth  @ Work: Talking Safety  http://www.cdc.gov/niosh/talkingsafety/states/il/default.html</a:t>
            </a:r>
          </a:p>
          <a:p>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Source: Youth  @ Work: Talking Safety  http://www.cdc.gov/niosh/talkingsafety/states/il/default.html</a:t>
            </a:r>
          </a:p>
          <a:p>
            <a:endParaRPr lang="en-US" altLang="en-US" smtClean="0"/>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05B7E9E-C2B6-447A-A46F-559BC5233085}" type="slidenum">
              <a:rPr lang="en-US" altLang="en-US" smtClean="0"/>
              <a:pPr eaLnBrk="1" hangingPunct="1">
                <a:spcBef>
                  <a:spcPct val="0"/>
                </a:spcBef>
              </a:pPr>
              <a:t>24</a:t>
            </a:fld>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Rot="1" noChangeArrowheads="1" noTextEdit="1"/>
          </p:cNvSpPr>
          <p:nvPr>
            <p:ph type="sldImg"/>
          </p:nvPr>
        </p:nvSpPr>
        <p:spPr>
          <a:ln/>
        </p:spPr>
      </p:sp>
      <p:sp>
        <p:nvSpPr>
          <p:cNvPr id="70659" name="Rectangle 3"/>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Source: Youth  @ Work: Talking Safety  http://www.cdc.gov/niosh/talkingsafety/states/il/default.html</a:t>
            </a:r>
          </a:p>
          <a:p>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Source: Youth  @ Work: Talking Safety  http://www.cdc.gov/niosh/talkingsafety/states/il/default.html</a:t>
            </a:r>
          </a:p>
          <a:p>
            <a:endParaRPr lang="en-US" altLang="en-US" smtClean="0"/>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3AB7CA6-DCCA-48A3-9799-51AC6E2F6F26}" type="slidenum">
              <a:rPr lang="en-US" altLang="en-US" smtClean="0"/>
              <a:pPr eaLnBrk="1" hangingPunct="1">
                <a:spcBef>
                  <a:spcPct val="0"/>
                </a:spcBef>
              </a:pPr>
              <a:t>26</a:t>
            </a:fld>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Rot="1" noChangeArrowheads="1" noTextEdit="1"/>
          </p:cNvSpPr>
          <p:nvPr>
            <p:ph type="sldImg"/>
          </p:nvPr>
        </p:nvSpPr>
        <p:spPr>
          <a:ln/>
        </p:spPr>
      </p:sp>
      <p:sp>
        <p:nvSpPr>
          <p:cNvPr id="72707" name="Rectangle 3"/>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Source: Youth  @ Work: Talking Safety  http://www.cdc.gov/niosh/talkingsafety/states/il/default.html</a:t>
            </a:r>
          </a:p>
          <a:p>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Source: Youth  @ Work: Talking Safety  http://www.cdc.gov/niosh/talkingsafety/states/il/default.html</a:t>
            </a:r>
          </a:p>
          <a:p>
            <a:endParaRPr lang="en-US" altLang="en-US" smtClean="0"/>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BFC555E-7B0A-4817-BF6F-8A479CF16A14}" type="slidenum">
              <a:rPr lang="en-US" altLang="en-US" smtClean="0"/>
              <a:pPr eaLnBrk="1" hangingPunct="1">
                <a:spcBef>
                  <a:spcPct val="0"/>
                </a:spcBef>
              </a:pPr>
              <a:t>28</a:t>
            </a:fld>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Rot="1" noChangeArrowheads="1" noTextEdit="1"/>
          </p:cNvSpPr>
          <p:nvPr>
            <p:ph type="sldImg"/>
          </p:nvPr>
        </p:nvSpPr>
        <p:spPr>
          <a:ln/>
        </p:spPr>
      </p:sp>
      <p:sp>
        <p:nvSpPr>
          <p:cNvPr id="74755" name="Rectangle 3"/>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Source: Youth  @ Work: Talking Safety  http://www.cdc.gov/niosh/talkingsafety/states/il/default.html</a:t>
            </a:r>
          </a:p>
          <a:p>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Source: Youth  @ Work: Talking Safety  http://www.cdc.gov/niosh/talkingsafety/states/il/default.html</a:t>
            </a:r>
          </a:p>
          <a:p>
            <a:endParaRPr lang="en-US" altLang="en-US" smtClean="0"/>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7BD4480-A565-422B-9723-EC6B669BE8E8}" type="slidenum">
              <a:rPr lang="en-US" altLang="en-US" smtClean="0"/>
              <a:pPr eaLnBrk="1" hangingPunct="1">
                <a:spcBef>
                  <a:spcPct val="0"/>
                </a:spcBef>
              </a:pPr>
              <a:t>30</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Display this slide on the screen. </a:t>
            </a:r>
          </a:p>
          <a:p>
            <a:r>
              <a:rPr lang="en-US" altLang="en-US" dirty="0" smtClean="0"/>
              <a:t>Ask the group to call out all of the hazards they see. </a:t>
            </a:r>
          </a:p>
          <a:p>
            <a:r>
              <a:rPr lang="en-US" altLang="en-US" dirty="0" smtClean="0"/>
              <a:t>Make a list on flip chart or whiteboard.    </a:t>
            </a:r>
          </a:p>
          <a:p>
            <a:r>
              <a:rPr lang="en-US" altLang="en-US" dirty="0" smtClean="0"/>
              <a:t>Fill in any hazards that the group misses.</a:t>
            </a:r>
          </a:p>
          <a:p>
            <a:endParaRPr lang="en-US" altLang="en-US" dirty="0" smtClean="0"/>
          </a:p>
          <a:p>
            <a:r>
              <a:rPr lang="en-US" altLang="en-US" dirty="0" smtClean="0"/>
              <a:t>Hazards: </a:t>
            </a:r>
          </a:p>
          <a:p>
            <a:pPr>
              <a:buFontTx/>
              <a:buAutoNum type="arabicParenR"/>
            </a:pPr>
            <a:r>
              <a:rPr lang="en-US" altLang="en-US" dirty="0" smtClean="0"/>
              <a:t>Wet floor by oven &amp; oven door open: someone could slip &amp; fall and also get hit by the oven door </a:t>
            </a:r>
            <a:r>
              <a:rPr lang="en-US" altLang="en-US" b="1" dirty="0" smtClean="0"/>
              <a:t>(Safety)</a:t>
            </a:r>
          </a:p>
          <a:p>
            <a:pPr>
              <a:buFontTx/>
              <a:buAutoNum type="arabicParenR"/>
            </a:pPr>
            <a:endParaRPr lang="en-US" altLang="en-US" dirty="0" smtClean="0"/>
          </a:p>
          <a:p>
            <a:pPr>
              <a:buFontTx/>
              <a:buAutoNum type="arabicParenR"/>
            </a:pPr>
            <a:r>
              <a:rPr lang="en-US" altLang="en-US" dirty="0" smtClean="0"/>
              <a:t>Electrical cord should not be near a faucet </a:t>
            </a:r>
            <a:r>
              <a:rPr lang="en-US" altLang="en-US" b="1" dirty="0" smtClean="0"/>
              <a:t>(Safety)</a:t>
            </a:r>
          </a:p>
          <a:p>
            <a:pPr>
              <a:buFontTx/>
              <a:buAutoNum type="arabicParenR"/>
            </a:pPr>
            <a:endParaRPr lang="en-US" altLang="en-US" dirty="0" smtClean="0"/>
          </a:p>
          <a:p>
            <a:pPr>
              <a:buFontTx/>
              <a:buAutoNum type="arabicParenR"/>
            </a:pPr>
            <a:r>
              <a:rPr lang="en-US" altLang="en-US" dirty="0" smtClean="0"/>
              <a:t>Unlabeled chemical products  </a:t>
            </a:r>
            <a:r>
              <a:rPr lang="en-US" altLang="en-US" b="1" dirty="0" smtClean="0"/>
              <a:t>(Safety &amp; Health)</a:t>
            </a:r>
            <a:r>
              <a:rPr lang="en-US" altLang="en-US" dirty="0" smtClean="0"/>
              <a:t> &amp; they may be improperly stored (too close to heat of oven) </a:t>
            </a:r>
            <a:r>
              <a:rPr lang="en-US" altLang="en-US" b="1" dirty="0" smtClean="0"/>
              <a:t>(Safety)</a:t>
            </a:r>
          </a:p>
          <a:p>
            <a:pPr>
              <a:buFontTx/>
              <a:buAutoNum type="arabicParenR"/>
            </a:pPr>
            <a:endParaRPr lang="en-US" altLang="en-US" dirty="0" smtClean="0"/>
          </a:p>
          <a:p>
            <a:pPr>
              <a:buFontTx/>
              <a:buAutoNum type="arabicParenR"/>
            </a:pPr>
            <a:r>
              <a:rPr lang="en-US" altLang="en-US" dirty="0" smtClean="0"/>
              <a:t>Greasy floor at the frying area &amp; stove burners are turned up high. Worker could slip and also burn himself on the stove. </a:t>
            </a:r>
            <a:r>
              <a:rPr lang="en-US" altLang="en-US" b="1" dirty="0" smtClean="0"/>
              <a:t>(Safety)</a:t>
            </a:r>
          </a:p>
          <a:p>
            <a:pPr>
              <a:buFontTx/>
              <a:buAutoNum type="arabicParenR"/>
            </a:pPr>
            <a:endParaRPr lang="en-US" altLang="en-US" dirty="0" smtClean="0"/>
          </a:p>
          <a:p>
            <a:pPr>
              <a:buFontTx/>
              <a:buAutoNum type="arabicParenR"/>
            </a:pPr>
            <a:r>
              <a:rPr lang="en-US" altLang="en-US" dirty="0" smtClean="0"/>
              <a:t>Having to reach up high for the box; worker could get back strain if box is heavy. Box could slip out of hands and hit the fry cook.</a:t>
            </a:r>
            <a:r>
              <a:rPr lang="en-US" altLang="en-US" b="1" dirty="0" smtClean="0"/>
              <a:t>(Safety)</a:t>
            </a:r>
          </a:p>
          <a:p>
            <a:pPr>
              <a:buFontTx/>
              <a:buAutoNum type="arabicParenR"/>
            </a:pPr>
            <a:endParaRPr lang="en-US" altLang="en-US" dirty="0" smtClean="0"/>
          </a:p>
          <a:p>
            <a:pPr>
              <a:buFontTx/>
              <a:buAutoNum type="arabicParenR"/>
            </a:pPr>
            <a:r>
              <a:rPr lang="en-US" altLang="en-US" dirty="0" smtClean="0"/>
              <a:t>If there are a lot of customers and there is pressure to  produce the orders quickly, or customers if are angry, the work atmosphere can become stressful </a:t>
            </a:r>
            <a:r>
              <a:rPr lang="en-US" altLang="en-US" b="1" dirty="0" smtClean="0"/>
              <a:t>(Health)</a:t>
            </a:r>
          </a:p>
          <a:p>
            <a:pPr>
              <a:buFontTx/>
              <a:buAutoNum type="arabicParenR"/>
            </a:pPr>
            <a:endParaRPr lang="en-US" altLang="en-US" dirty="0" smtClean="0"/>
          </a:p>
          <a:p>
            <a:pPr>
              <a:buFontTx/>
              <a:buAutoNum type="arabicParenR"/>
            </a:pPr>
            <a:r>
              <a:rPr lang="en-US" altLang="en-US" dirty="0" smtClean="0"/>
              <a:t> Extra knife on counter; if worker slips while cutting, she could get hurt by the extra knife   </a:t>
            </a:r>
          </a:p>
          <a:p>
            <a:endParaRPr lang="en-US" altLang="en-US" dirty="0" smtClean="0"/>
          </a:p>
          <a:p>
            <a:endParaRPr lang="en-US" altLang="en-US" dirty="0" smtClean="0"/>
          </a:p>
          <a:p>
            <a:endParaRPr lang="en-US" altLang="en-US" dirty="0" smtClean="0"/>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022B8BD-5C85-4F70-B2FC-5C6695155670}" type="slidenum">
              <a:rPr lang="en-US" altLang="en-US" smtClean="0"/>
              <a:pPr eaLnBrk="1" hangingPunct="1">
                <a:spcBef>
                  <a:spcPct val="0"/>
                </a:spcBef>
              </a:pPr>
              <a:t>3</a:t>
            </a:fld>
            <a:endParaRPr lang="en-US"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Rot="1" noChangeArrowheads="1" noTextEdit="1"/>
          </p:cNvSpPr>
          <p:nvPr>
            <p:ph type="sldImg"/>
          </p:nvPr>
        </p:nvSpPr>
        <p:spPr>
          <a:ln/>
        </p:spPr>
      </p:sp>
      <p:sp>
        <p:nvSpPr>
          <p:cNvPr id="76803" name="Rectangle 3"/>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Source: Youth  @ Work: Talking Safety  http://www.cdc.gov/niosh/talkingsafety/states/il/default.html</a:t>
            </a:r>
          </a:p>
          <a:p>
            <a:endParaRPr lang="en-US"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Instructions:</a:t>
            </a:r>
          </a:p>
          <a:p>
            <a:endParaRPr lang="en-US" altLang="en-US" smtClean="0"/>
          </a:p>
          <a:p>
            <a:r>
              <a:rPr lang="en-US" altLang="en-US" smtClean="0"/>
              <a:t>1)Ask students about road signs they see if they are driving or if they are passengers; What is the purpose of the signs? (to be careful, to watch out, to prevent the driver from making a mistake).   Ask them to call out examples of traffic signs (such as, stop sign, speed limit., pedestrian crossing, road narrowing, yield).</a:t>
            </a:r>
          </a:p>
          <a:p>
            <a:endParaRPr lang="en-US" altLang="en-US" smtClean="0"/>
          </a:p>
          <a:p>
            <a:r>
              <a:rPr lang="en-US" altLang="en-US" smtClean="0"/>
              <a:t>2)Then display slide #35 on the screen. Explain that signs and symbols in the workplace have the same function as a road signs: to warn</a:t>
            </a:r>
          </a:p>
          <a:p>
            <a:r>
              <a:rPr lang="en-US" altLang="en-US" smtClean="0"/>
              <a:t>     people, to prevent them from doing something. )  These workplace signs examples of administrative controls. They don’t remove the hazard </a:t>
            </a:r>
          </a:p>
          <a:p>
            <a:r>
              <a:rPr lang="en-US" altLang="en-US" smtClean="0"/>
              <a:t>    from the workplace, but they give information and warnings, like traffic signs for drivers. </a:t>
            </a:r>
          </a:p>
          <a:p>
            <a:endParaRPr lang="en-US" altLang="en-US" smtClean="0"/>
          </a:p>
          <a:p>
            <a:r>
              <a:rPr lang="en-US" altLang="en-US" smtClean="0"/>
              <a:t>3) Divide the class into pairs or small groups. </a:t>
            </a:r>
          </a:p>
          <a:p>
            <a:r>
              <a:rPr lang="en-US" altLang="en-US" smtClean="0"/>
              <a:t>    Pass out this hand out to students.</a:t>
            </a:r>
          </a:p>
          <a:p>
            <a:r>
              <a:rPr lang="en-US" altLang="en-US" smtClean="0"/>
              <a:t>      Give them 3 minutes to fill in the answers.</a:t>
            </a:r>
          </a:p>
          <a:p>
            <a:endParaRPr lang="en-US" altLang="en-US" smtClean="0"/>
          </a:p>
          <a:p>
            <a:r>
              <a:rPr lang="en-US" altLang="en-US" smtClean="0"/>
              <a:t>4) Ask each group to report an answer.  Discuss each answer: ask if students have ever seen the symbol in a workplace. Ask what kinds of</a:t>
            </a:r>
          </a:p>
          <a:p>
            <a:r>
              <a:rPr lang="en-US" altLang="en-US" smtClean="0"/>
              <a:t>    workplaces they would likely see such a sign. .</a:t>
            </a:r>
          </a:p>
          <a:p>
            <a:endParaRPr lang="en-US" altLang="en-US" smtClean="0"/>
          </a:p>
          <a:p>
            <a:endParaRPr lang="en-US" altLang="en-US" smtClean="0"/>
          </a:p>
          <a:p>
            <a:endParaRPr lang="en-US" altLang="en-US" smtClean="0"/>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098E14D-DEA1-49BB-BFDD-26EE8313C065}" type="slidenum">
              <a:rPr lang="en-US" altLang="en-US" smtClean="0"/>
              <a:pPr eaLnBrk="1" hangingPunct="1">
                <a:spcBef>
                  <a:spcPct val="0"/>
                </a:spcBef>
              </a:pPr>
              <a:t>33</a:t>
            </a:fld>
            <a:endParaRPr lang="en-US"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Rot="1" noChangeArrowheads="1" noTextEdit="1"/>
          </p:cNvSpPr>
          <p:nvPr>
            <p:ph type="sldImg"/>
          </p:nvPr>
        </p:nvSpPr>
        <p:spPr>
          <a:ln/>
        </p:spPr>
      </p:sp>
      <p:sp>
        <p:nvSpPr>
          <p:cNvPr id="78851" name="Rectangle 3"/>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Instructions:</a:t>
            </a:r>
          </a:p>
          <a:p>
            <a:endParaRPr lang="en-US" altLang="en-US" smtClean="0"/>
          </a:p>
          <a:p>
            <a:r>
              <a:rPr lang="en-US" altLang="en-US" smtClean="0"/>
              <a:t>Follow lesson plan notes for this day.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Source: Youth  @ Work: Talking Safety  http://www.cdc.gov/niosh/talkingsafety/states/il/default.html</a:t>
            </a:r>
          </a:p>
          <a:p>
            <a:endParaRPr lang="en-US" altLang="en-US" smtClean="0"/>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A3253EF-38ED-4D29-9C08-2F60361EC5CA}" type="slidenum">
              <a:rPr lang="en-US" altLang="en-US" smtClean="0"/>
              <a:pPr eaLnBrk="1" hangingPunct="1">
                <a:spcBef>
                  <a:spcPct val="0"/>
                </a:spcBef>
              </a:pPr>
              <a:t>35</a:t>
            </a:fld>
            <a:endParaRPr lang="en-US"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Rot="1" noChangeArrowheads="1" noTextEdit="1"/>
          </p:cNvSpPr>
          <p:nvPr>
            <p:ph type="sldImg"/>
          </p:nvPr>
        </p:nvSpPr>
        <p:spPr>
          <a:ln/>
        </p:spPr>
      </p:sp>
      <p:sp>
        <p:nvSpPr>
          <p:cNvPr id="80899" name="Rectangle 3"/>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Source: Youth @ Work: Talking Safety http://wwwcdc.gov/niosh/talkingsafety/states/il/detault.htmi</a:t>
            </a:r>
          </a:p>
          <a:p>
            <a:endParaRPr lang="en-US" altLang="en-US" smtClean="0"/>
          </a:p>
          <a:p>
            <a:r>
              <a:rPr lang="en-US" altLang="en-US" smtClean="0"/>
              <a:t>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Rot="1" noChangeArrowheads="1" noTextEdit="1"/>
          </p:cNvSpPr>
          <p:nvPr>
            <p:ph type="sldImg"/>
          </p:nvPr>
        </p:nvSpPr>
        <p:spPr>
          <a:ln/>
        </p:spPr>
      </p:sp>
      <p:sp>
        <p:nvSpPr>
          <p:cNvPr id="81923" name="Rectangle 3"/>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Source: Youth @ Work: Talking Safety http://wwwcdc.gov/niosh/talkingsafety/states/il/detault.htmi</a:t>
            </a:r>
          </a:p>
          <a:p>
            <a:endParaRPr lang="en-US" altLang="en-US" smtClean="0"/>
          </a:p>
          <a:p>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Instructions:</a:t>
            </a:r>
          </a:p>
          <a:p>
            <a:endParaRPr lang="en-US" altLang="en-US" smtClean="0"/>
          </a:p>
          <a:p>
            <a:r>
              <a:rPr lang="en-US" altLang="en-US" smtClean="0"/>
              <a:t>Ask the group to call out all of the hazards they see. </a:t>
            </a:r>
          </a:p>
          <a:p>
            <a:r>
              <a:rPr lang="en-US" altLang="en-US" smtClean="0"/>
              <a:t>Make a list on flip chart or whiteboard.    </a:t>
            </a:r>
          </a:p>
          <a:p>
            <a:r>
              <a:rPr lang="en-US" altLang="en-US" smtClean="0"/>
              <a:t>Fill in any hazards that the group misses.</a:t>
            </a:r>
          </a:p>
          <a:p>
            <a:endParaRPr lang="en-US" altLang="en-US" smtClean="0"/>
          </a:p>
          <a:p>
            <a:r>
              <a:rPr lang="en-US" altLang="en-US" smtClean="0"/>
              <a:t>Hazards:</a:t>
            </a:r>
          </a:p>
          <a:p>
            <a:pPr>
              <a:buFontTx/>
              <a:buAutoNum type="arabicParenR"/>
            </a:pPr>
            <a:r>
              <a:rPr lang="en-US" altLang="en-US" smtClean="0"/>
              <a:t>Hose on ground near icy puddles and near oily areas in front of car. Worker could slip in oily areas or on the icy puddles, and/or trip on hose and stumble. </a:t>
            </a:r>
            <a:r>
              <a:rPr lang="en-US" altLang="en-US" b="1" smtClean="0"/>
              <a:t>(Safety)</a:t>
            </a:r>
          </a:p>
          <a:p>
            <a:pPr>
              <a:buFontTx/>
              <a:buAutoNum type="arabicParenR"/>
            </a:pPr>
            <a:endParaRPr lang="en-US" altLang="en-US" smtClean="0"/>
          </a:p>
          <a:p>
            <a:pPr>
              <a:buFontTx/>
              <a:buAutoNum type="arabicParenR"/>
            </a:pPr>
            <a:r>
              <a:rPr lang="en-US" altLang="en-US" smtClean="0"/>
              <a:t>Worker pumping gas near person who is smoking.  If customer throws lighted cigarette near oily area, could cause fire. </a:t>
            </a:r>
            <a:r>
              <a:rPr lang="en-US" altLang="en-US" b="1" smtClean="0"/>
              <a:t>(Safety)</a:t>
            </a:r>
          </a:p>
          <a:p>
            <a:pPr>
              <a:buFontTx/>
              <a:buAutoNum type="arabicParenR"/>
            </a:pPr>
            <a:endParaRPr lang="en-US" altLang="en-US" smtClean="0"/>
          </a:p>
          <a:p>
            <a:pPr>
              <a:buFontTx/>
              <a:buAutoNum type="arabicParenR"/>
            </a:pPr>
            <a:r>
              <a:rPr lang="en-US" altLang="en-US" smtClean="0"/>
              <a:t>Worker exposed to second hand smoke from smoker. </a:t>
            </a:r>
            <a:r>
              <a:rPr lang="en-US" altLang="en-US" b="1" smtClean="0"/>
              <a:t>(Health)</a:t>
            </a:r>
          </a:p>
          <a:p>
            <a:pPr>
              <a:buFontTx/>
              <a:buAutoNum type="arabicParenR"/>
            </a:pPr>
            <a:endParaRPr lang="en-US" altLang="en-US" smtClean="0"/>
          </a:p>
          <a:p>
            <a:pPr>
              <a:buFontTx/>
              <a:buAutoNum type="arabicParenR"/>
            </a:pPr>
            <a:r>
              <a:rPr lang="en-US" altLang="en-US" smtClean="0"/>
              <a:t>Gas can and washer fluid on the island make the work area cluttered. </a:t>
            </a:r>
            <a:r>
              <a:rPr lang="en-US" altLang="en-US" b="1" smtClean="0"/>
              <a:t>(Safety)</a:t>
            </a:r>
          </a:p>
          <a:p>
            <a:pPr>
              <a:buFontTx/>
              <a:buAutoNum type="arabicParenR"/>
            </a:pPr>
            <a:endParaRPr lang="en-US" altLang="en-US" smtClean="0"/>
          </a:p>
          <a:p>
            <a:pPr>
              <a:buFontTx/>
              <a:buAutoNum type="arabicParenR"/>
            </a:pPr>
            <a:r>
              <a:rPr lang="en-US" altLang="en-US" smtClean="0"/>
              <a:t>Fire  extinguisher should be mounted on wall, not propped up by tire </a:t>
            </a:r>
            <a:r>
              <a:rPr lang="en-US" altLang="en-US" b="1" smtClean="0"/>
              <a:t>(Safety)</a:t>
            </a:r>
          </a:p>
          <a:p>
            <a:pPr>
              <a:buFontTx/>
              <a:buAutoNum type="arabicParenR"/>
            </a:pPr>
            <a:endParaRPr lang="en-US" altLang="en-US" smtClean="0"/>
          </a:p>
          <a:p>
            <a:pPr>
              <a:buFontTx/>
              <a:buAutoNum type="arabicParenR"/>
            </a:pPr>
            <a:r>
              <a:rPr lang="en-US" altLang="en-US" smtClean="0"/>
              <a:t>Cold outside. Worker doesn’t have coat. </a:t>
            </a:r>
            <a:r>
              <a:rPr lang="en-US" altLang="en-US" b="1" smtClean="0"/>
              <a:t>(Health)</a:t>
            </a:r>
          </a:p>
          <a:p>
            <a:pPr>
              <a:buFontTx/>
              <a:buAutoNum type="arabicParenR"/>
            </a:pPr>
            <a:endParaRPr lang="en-US" altLang="en-US" smtClean="0"/>
          </a:p>
          <a:p>
            <a:pPr>
              <a:buFontTx/>
              <a:buAutoNum type="arabicParenR"/>
            </a:pPr>
            <a:r>
              <a:rPr lang="en-US" altLang="en-US" smtClean="0"/>
              <a:t>Worker should have work gloves to protect hands from gasoline, motor oil, windshield fluid and from cold </a:t>
            </a:r>
            <a:r>
              <a:rPr lang="en-US" altLang="en-US" b="1" smtClean="0"/>
              <a:t>(Health)</a:t>
            </a:r>
          </a:p>
          <a:p>
            <a:pPr>
              <a:buFontTx/>
              <a:buAutoNum type="arabicParenR"/>
            </a:pPr>
            <a:endParaRPr lang="en-US" altLang="en-US" smtClean="0"/>
          </a:p>
          <a:p>
            <a:pPr>
              <a:buFontTx/>
              <a:buAutoNum type="arabicParenR"/>
            </a:pPr>
            <a:r>
              <a:rPr lang="en-US" altLang="en-US" smtClean="0"/>
              <a:t>Customers sometimes try to rob gas stations, especially at night. (</a:t>
            </a:r>
            <a:r>
              <a:rPr lang="en-US" altLang="en-US" b="1" smtClean="0"/>
              <a:t>Safety</a:t>
            </a:r>
            <a:r>
              <a:rPr lang="en-US" altLang="en-US" smtClean="0"/>
              <a:t> for injury, </a:t>
            </a:r>
            <a:r>
              <a:rPr lang="en-US" altLang="en-US" b="1" smtClean="0"/>
              <a:t>Health</a:t>
            </a:r>
            <a:r>
              <a:rPr lang="en-US" altLang="en-US" smtClean="0"/>
              <a:t> for psychological trauma)</a:t>
            </a:r>
          </a:p>
          <a:p>
            <a:pPr>
              <a:buFontTx/>
              <a:buAutoNum type="arabicParenR"/>
            </a:pPr>
            <a:endParaRPr lang="en-US" altLang="en-US" smtClean="0"/>
          </a:p>
          <a:p>
            <a:endParaRPr lang="en-US" altLang="en-US" smtClean="0"/>
          </a:p>
          <a:p>
            <a:endParaRPr lang="en-US" altLang="en-US" smtClean="0"/>
          </a:p>
          <a:p>
            <a:endParaRPr lang="en-US" altLang="en-US" smtClean="0"/>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05D9FF7-AABE-4AC1-ACB7-D103DA9D3AF0}" type="slidenum">
              <a:rPr lang="en-US" altLang="en-US" smtClean="0"/>
              <a:pPr eaLnBrk="1" hangingPunct="1">
                <a:spcBef>
                  <a:spcPct val="0"/>
                </a:spcBef>
              </a:pPr>
              <a:t>4</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ltLang="en-US" smtClean="0"/>
              <a:t>Instructions: </a:t>
            </a:r>
          </a:p>
          <a:p>
            <a:pPr>
              <a:lnSpc>
                <a:spcPct val="90000"/>
              </a:lnSpc>
            </a:pPr>
            <a:endParaRPr lang="en-US" altLang="en-US" smtClean="0"/>
          </a:p>
          <a:p>
            <a:pPr>
              <a:lnSpc>
                <a:spcPct val="90000"/>
              </a:lnSpc>
              <a:buFontTx/>
              <a:buAutoNum type="arabicParenR"/>
            </a:pPr>
            <a:r>
              <a:rPr lang="en-US" altLang="en-US" smtClean="0"/>
              <a:t>Review flipchart list of hazards identified in fast food and gas station illustration . Ask whole group to call out whether each hazard is a safety or health hazard.  Ask the group why they think so. </a:t>
            </a:r>
          </a:p>
          <a:p>
            <a:pPr>
              <a:lnSpc>
                <a:spcPct val="90000"/>
              </a:lnSpc>
              <a:buFontTx/>
              <a:buAutoNum type="arabicParenR"/>
            </a:pPr>
            <a:endParaRPr lang="en-US" altLang="en-US" smtClean="0"/>
          </a:p>
          <a:p>
            <a:pPr>
              <a:lnSpc>
                <a:spcPct val="90000"/>
              </a:lnSpc>
              <a:buFontTx/>
              <a:buAutoNum type="arabicParenR"/>
            </a:pPr>
            <a:r>
              <a:rPr lang="en-US" altLang="en-US" smtClean="0"/>
              <a:t>Label each hazard a health or safety hazard.</a:t>
            </a:r>
          </a:p>
          <a:p>
            <a:pPr>
              <a:lnSpc>
                <a:spcPct val="90000"/>
              </a:lnSpc>
              <a:buFontTx/>
              <a:buAutoNum type="arabicParenR"/>
            </a:pPr>
            <a:endParaRPr lang="en-US" altLang="en-US" smtClean="0"/>
          </a:p>
          <a:p>
            <a:pPr>
              <a:lnSpc>
                <a:spcPct val="90000"/>
              </a:lnSpc>
            </a:pPr>
            <a:endParaRPr lang="en-US" altLang="en-US" smtClean="0"/>
          </a:p>
          <a:p>
            <a:pPr>
              <a:lnSpc>
                <a:spcPct val="90000"/>
              </a:lnSpc>
            </a:pPr>
            <a:endParaRPr lang="en-US" altLang="en-US" smtClean="0"/>
          </a:p>
          <a:p>
            <a:pPr>
              <a:lnSpc>
                <a:spcPct val="90000"/>
              </a:lnSpc>
            </a:pPr>
            <a:endParaRPr lang="en-US" altLang="en-US" smtClean="0"/>
          </a:p>
          <a:p>
            <a:pPr>
              <a:lnSpc>
                <a:spcPct val="90000"/>
              </a:lnSpc>
            </a:pPr>
            <a:r>
              <a:rPr lang="en-US" altLang="en-US" smtClean="0"/>
              <a:t>       3)  Are often not visible</a:t>
            </a:r>
          </a:p>
          <a:p>
            <a:pPr>
              <a:lnSpc>
                <a:spcPct val="90000"/>
              </a:lnSpc>
            </a:pPr>
            <a:r>
              <a:rPr lang="en-US" altLang="en-US" smtClean="0"/>
              <a:t>             Examples:  bacteria; viruses; microscopic particles of chemicals in the air; radiation; noise</a:t>
            </a:r>
          </a:p>
          <a:p>
            <a:pPr>
              <a:lnSpc>
                <a:spcPct val="90000"/>
              </a:lnSpc>
            </a:pPr>
            <a:endParaRPr lang="en-US" altLang="en-US" smtClean="0"/>
          </a:p>
          <a:p>
            <a:pPr>
              <a:lnSpc>
                <a:spcPct val="90000"/>
              </a:lnSpc>
            </a:pPr>
            <a:r>
              <a:rPr lang="en-US" altLang="en-US" smtClean="0"/>
              <a:t>	</a:t>
            </a: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57D57DA-106C-4CF1-971E-DF18FAD4048A}" type="slidenum">
              <a:rPr lang="en-US" altLang="en-US" smtClean="0"/>
              <a:pPr eaLnBrk="1" hangingPunct="1">
                <a:spcBef>
                  <a:spcPct val="0"/>
                </a:spcBef>
              </a:pPr>
              <a:t>5</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Instructions:</a:t>
            </a:r>
          </a:p>
          <a:p>
            <a:endParaRPr lang="en-US" altLang="en-US" dirty="0" smtClean="0"/>
          </a:p>
          <a:p>
            <a:r>
              <a:rPr lang="en-US" altLang="en-US" dirty="0" smtClean="0"/>
              <a:t>Instructions:</a:t>
            </a:r>
          </a:p>
          <a:p>
            <a:endParaRPr lang="en-US" altLang="en-US" dirty="0" smtClean="0"/>
          </a:p>
          <a:p>
            <a:r>
              <a:rPr lang="en-US" altLang="en-US" dirty="0" smtClean="0"/>
              <a:t> Summarize discussion from previous slide.  </a:t>
            </a:r>
          </a:p>
          <a:p>
            <a:r>
              <a:rPr lang="en-US" altLang="en-US" dirty="0" smtClean="0"/>
              <a:t>Display this slide on the screen. </a:t>
            </a:r>
          </a:p>
          <a:p>
            <a:r>
              <a:rPr lang="en-US" altLang="en-US" dirty="0" smtClean="0"/>
              <a:t>Outline key differences between safety and health hazards.  </a:t>
            </a:r>
          </a:p>
          <a:p>
            <a:r>
              <a:rPr lang="en-US" altLang="en-US" dirty="0" smtClean="0"/>
              <a:t>Ask if there are questions and give more examples.</a:t>
            </a:r>
          </a:p>
          <a:p>
            <a:endParaRPr lang="en-US" altLang="en-US" dirty="0" smtClean="0"/>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B2A750A-30A8-4920-915D-3D6385F3842B}" type="slidenum">
              <a:rPr lang="en-US" altLang="en-US" smtClean="0"/>
              <a:pPr eaLnBrk="1" hangingPunct="1">
                <a:spcBef>
                  <a:spcPct val="0"/>
                </a:spcBef>
              </a:pPr>
              <a:t>6</a:t>
            </a:fld>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Rot="1" noChangeArrowheads="1" noTextEdit="1"/>
          </p:cNvSpPr>
          <p:nvPr>
            <p:ph type="sldImg"/>
          </p:nvPr>
        </p:nvSpPr>
        <p:spPr>
          <a:ln/>
        </p:spPr>
      </p:sp>
      <p:sp>
        <p:nvSpPr>
          <p:cNvPr id="53251" name="Rectangle 3"/>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Instructions:</a:t>
            </a:r>
          </a:p>
          <a:p>
            <a:endParaRPr lang="en-US" altLang="en-US" smtClean="0"/>
          </a:p>
          <a:p>
            <a:r>
              <a:rPr lang="en-US" altLang="en-US" smtClean="0"/>
              <a:t>Ask volunteers in whole group to call out a job they (or their family members) have done and to give one example of a hazard in that job.   They can also use information from their interviews on Day 1. Make a list of jobs and  hazards.</a:t>
            </a:r>
          </a:p>
          <a:p>
            <a:pPr>
              <a:buFontTx/>
              <a:buAutoNum type="arabicParenR"/>
            </a:pPr>
            <a:endParaRPr lang="en-US" altLang="en-US" smtClean="0"/>
          </a:p>
          <a:p>
            <a:pPr>
              <a:buFontTx/>
              <a:buAutoNum type="arabicParenR"/>
            </a:pPr>
            <a:r>
              <a:rPr lang="en-US" altLang="en-US" smtClean="0"/>
              <a:t>Go down the list. Ask the class to identify each hazard as either a health hazard or safety hazard. </a:t>
            </a:r>
          </a:p>
          <a:p>
            <a:pPr>
              <a:buFontTx/>
              <a:buAutoNum type="arabicParenR"/>
            </a:pPr>
            <a:endParaRPr lang="en-US" altLang="en-US" smtClean="0"/>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B34BEFD-9ECB-44E2-BF5B-A1AC650AB867}" type="slidenum">
              <a:rPr lang="en-US" altLang="en-US" smtClean="0"/>
              <a:pPr eaLnBrk="1" hangingPunct="1">
                <a:spcBef>
                  <a:spcPct val="0"/>
                </a:spcBef>
              </a:pPr>
              <a:t>8</a:t>
            </a:fld>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r>
              <a:rPr lang="en-US" altLang="en-US" smtClean="0"/>
              <a:t>Instructions:  </a:t>
            </a:r>
          </a:p>
          <a:p>
            <a:pPr marL="228600" indent="-228600"/>
            <a:r>
              <a:rPr lang="en-US" altLang="en-US" smtClean="0"/>
              <a:t>Ask the group to look at this chart. Explain unfamiliar terms, especially ergonomics and confined spaces. </a:t>
            </a:r>
          </a:p>
          <a:p>
            <a:pPr marL="228600" indent="-228600">
              <a:buFontTx/>
              <a:buAutoNum type="arabicParenR"/>
            </a:pPr>
            <a:r>
              <a:rPr lang="en-US" altLang="en-US" smtClean="0"/>
              <a:t>Divide the class into small groups. </a:t>
            </a:r>
          </a:p>
          <a:p>
            <a:pPr marL="228600" indent="-228600">
              <a:buFontTx/>
              <a:buAutoNum type="arabicParenR"/>
            </a:pPr>
            <a:r>
              <a:rPr lang="en-US" altLang="en-US" smtClean="0"/>
              <a:t>Pass out handout of the picture of the office. (Slide #9) </a:t>
            </a:r>
          </a:p>
          <a:p>
            <a:pPr marL="228600" indent="-228600">
              <a:buFontTx/>
              <a:buAutoNum type="arabicParenR"/>
            </a:pPr>
            <a:r>
              <a:rPr lang="en-US" altLang="en-US" smtClean="0"/>
              <a:t>Ask small groups to work together and fill in the chart on this slide, using the handout.</a:t>
            </a:r>
          </a:p>
          <a:p>
            <a:pPr marL="228600" indent="-228600">
              <a:buFontTx/>
              <a:buAutoNum type="arabicParenR"/>
            </a:pPr>
            <a:r>
              <a:rPr lang="en-US" altLang="en-US" smtClean="0"/>
              <a:t>Remind people that they may not find every type of hazard on the chart.</a:t>
            </a:r>
          </a:p>
          <a:p>
            <a:pPr marL="228600" indent="-228600"/>
            <a:endParaRPr lang="en-US" altLang="en-US" smtClean="0"/>
          </a:p>
          <a:p>
            <a:pPr marL="228600" indent="-228600"/>
            <a:r>
              <a:rPr lang="en-US" altLang="en-US" smtClean="0"/>
              <a:t>6) Allow 3-5 minutes to fill in the chart, discussing in small groups.  Allow 5-10 minutes to report back to whole group </a:t>
            </a:r>
          </a:p>
          <a:p>
            <a:pPr marL="228600" indent="-228600"/>
            <a:endParaRPr lang="en-US" altLang="en-US" smtClean="0"/>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F00B94A-CEFD-49D3-A920-73A169432B79}" type="slidenum">
              <a:rPr lang="en-US" altLang="en-US" smtClean="0"/>
              <a:pPr eaLnBrk="1" hangingPunct="1">
                <a:spcBef>
                  <a:spcPct val="0"/>
                </a:spcBef>
              </a:pPr>
              <a:t>9</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pPr>
              <a:defRPr/>
            </a:pPr>
            <a:fld id="{2BB06F0C-BDCA-4AE5-8EF8-97538D858491}" type="datetimeFigureOut">
              <a:rPr lang="en-US" altLang="en-US" smtClean="0"/>
              <a:pPr>
                <a:defRPr/>
              </a:pPr>
              <a:t>12/12/2013</a:t>
            </a:fld>
            <a:endParaRPr lang="en-US" altLang="en-US"/>
          </a:p>
        </p:txBody>
      </p:sp>
      <p:sp>
        <p:nvSpPr>
          <p:cNvPr id="20" name="Footer Placeholder 19"/>
          <p:cNvSpPr>
            <a:spLocks noGrp="1"/>
          </p:cNvSpPr>
          <p:nvPr>
            <p:ph type="ftr" sz="quarter" idx="11"/>
          </p:nvPr>
        </p:nvSpPr>
        <p:spPr/>
        <p:txBody>
          <a:bodyPr/>
          <a:lstStyle>
            <a:extLst/>
          </a:lstStyle>
          <a:p>
            <a:pPr>
              <a:defRPr/>
            </a:pPr>
            <a:endParaRPr lang="en-US" altLang="en-US"/>
          </a:p>
        </p:txBody>
      </p:sp>
      <p:sp>
        <p:nvSpPr>
          <p:cNvPr id="10" name="Slide Number Placeholder 9"/>
          <p:cNvSpPr>
            <a:spLocks noGrp="1"/>
          </p:cNvSpPr>
          <p:nvPr>
            <p:ph type="sldNum" sz="quarter" idx="12"/>
          </p:nvPr>
        </p:nvSpPr>
        <p:spPr/>
        <p:txBody>
          <a:bodyPr/>
          <a:lstStyle>
            <a:extLst/>
          </a:lstStyle>
          <a:p>
            <a:pPr>
              <a:defRPr/>
            </a:pPr>
            <a:fld id="{5375A5A1-473A-4E4B-88CB-DDCBB8F58652}" type="slidenum">
              <a:rPr lang="en-US" smtClean="0"/>
              <a:pPr>
                <a:defRPr/>
              </a:pPr>
              <a:t>‹#›</a:t>
            </a:fld>
            <a:endParaRPr lang="en-US" dirty="0"/>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6C9F2911-41C4-4414-8805-50CAC4223B2E}" type="datetimeFigureOut">
              <a:rPr lang="en-US" altLang="en-US" smtClean="0"/>
              <a:pPr>
                <a:defRPr/>
              </a:pPr>
              <a:t>12/12/2013</a:t>
            </a:fld>
            <a:endParaRPr lang="en-US" altLang="en-US"/>
          </a:p>
        </p:txBody>
      </p:sp>
      <p:sp>
        <p:nvSpPr>
          <p:cNvPr id="5" name="Footer Placeholder 4"/>
          <p:cNvSpPr>
            <a:spLocks noGrp="1"/>
          </p:cNvSpPr>
          <p:nvPr>
            <p:ph type="ftr" sz="quarter" idx="11"/>
          </p:nvPr>
        </p:nvSpPr>
        <p:spPr/>
        <p:txBody>
          <a:bodyPr/>
          <a:lstStyle>
            <a:extLst/>
          </a:lstStyle>
          <a:p>
            <a:pPr>
              <a:defRPr/>
            </a:pPr>
            <a:endParaRPr lang="en-US" altLang="en-US"/>
          </a:p>
        </p:txBody>
      </p:sp>
      <p:sp>
        <p:nvSpPr>
          <p:cNvPr id="6" name="Slide Number Placeholder 5"/>
          <p:cNvSpPr>
            <a:spLocks noGrp="1"/>
          </p:cNvSpPr>
          <p:nvPr>
            <p:ph type="sldNum" sz="quarter" idx="12"/>
          </p:nvPr>
        </p:nvSpPr>
        <p:spPr/>
        <p:txBody>
          <a:bodyPr/>
          <a:lstStyle>
            <a:extLst/>
          </a:lstStyle>
          <a:p>
            <a:pPr>
              <a:defRPr/>
            </a:pPr>
            <a:fld id="{4D9185F6-B588-4F08-A0A0-5396E35CD825}"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F3254351-1E86-4485-BBFB-011AEB8AE1BD}" type="datetimeFigureOut">
              <a:rPr lang="en-US" altLang="en-US" smtClean="0"/>
              <a:pPr>
                <a:defRPr/>
              </a:pPr>
              <a:t>12/12/2013</a:t>
            </a:fld>
            <a:endParaRPr lang="en-US" altLang="en-US"/>
          </a:p>
        </p:txBody>
      </p:sp>
      <p:sp>
        <p:nvSpPr>
          <p:cNvPr id="5" name="Footer Placeholder 4"/>
          <p:cNvSpPr>
            <a:spLocks noGrp="1"/>
          </p:cNvSpPr>
          <p:nvPr>
            <p:ph type="ftr" sz="quarter" idx="11"/>
          </p:nvPr>
        </p:nvSpPr>
        <p:spPr/>
        <p:txBody>
          <a:bodyPr/>
          <a:lstStyle>
            <a:extLst/>
          </a:lstStyle>
          <a:p>
            <a:pPr>
              <a:defRPr/>
            </a:pPr>
            <a:endParaRPr lang="en-US" altLang="en-US"/>
          </a:p>
        </p:txBody>
      </p:sp>
      <p:sp>
        <p:nvSpPr>
          <p:cNvPr id="6" name="Slide Number Placeholder 5"/>
          <p:cNvSpPr>
            <a:spLocks noGrp="1"/>
          </p:cNvSpPr>
          <p:nvPr>
            <p:ph type="sldNum" sz="quarter" idx="12"/>
          </p:nvPr>
        </p:nvSpPr>
        <p:spPr/>
        <p:txBody>
          <a:bodyPr/>
          <a:lstStyle>
            <a:extLst/>
          </a:lstStyle>
          <a:p>
            <a:pPr>
              <a:defRPr/>
            </a:pPr>
            <a:fld id="{7872B2E2-23EF-44BC-ACEC-4FBFA8DE52D2}"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D82727B0-C6D8-42D0-B508-C053F2AF3341}" type="datetimeFigureOut">
              <a:rPr lang="en-US" altLang="en-US" smtClean="0"/>
              <a:pPr>
                <a:defRPr/>
              </a:pPr>
              <a:t>12/12/2013</a:t>
            </a:fld>
            <a:endParaRPr lang="en-US" altLang="en-US"/>
          </a:p>
        </p:txBody>
      </p:sp>
      <p:sp>
        <p:nvSpPr>
          <p:cNvPr id="5" name="Footer Placeholder 4"/>
          <p:cNvSpPr>
            <a:spLocks noGrp="1"/>
          </p:cNvSpPr>
          <p:nvPr>
            <p:ph type="ftr" sz="quarter" idx="11"/>
          </p:nvPr>
        </p:nvSpPr>
        <p:spPr/>
        <p:txBody>
          <a:bodyPr/>
          <a:lstStyle>
            <a:extLst/>
          </a:lstStyle>
          <a:p>
            <a:pPr>
              <a:defRPr/>
            </a:pPr>
            <a:endParaRPr lang="en-US" altLang="en-US"/>
          </a:p>
        </p:txBody>
      </p:sp>
      <p:sp>
        <p:nvSpPr>
          <p:cNvPr id="6" name="Slide Number Placeholder 5"/>
          <p:cNvSpPr>
            <a:spLocks noGrp="1"/>
          </p:cNvSpPr>
          <p:nvPr>
            <p:ph type="sldNum" sz="quarter" idx="12"/>
          </p:nvPr>
        </p:nvSpPr>
        <p:spPr/>
        <p:txBody>
          <a:bodyPr/>
          <a:lstStyle>
            <a:extLst/>
          </a:lstStyle>
          <a:p>
            <a:pPr>
              <a:defRPr/>
            </a:pPr>
            <a:fld id="{00BFC1F8-0D46-4BB5-93D9-98D2ADD04B03}"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fld id="{8C016F11-647C-4620-B743-D2B3063A44D1}" type="datetimeFigureOut">
              <a:rPr lang="en-US" altLang="en-US" smtClean="0"/>
              <a:pPr>
                <a:defRPr/>
              </a:pPr>
              <a:t>12/12/2013</a:t>
            </a:fld>
            <a:endParaRPr lang="en-US" altLang="en-US"/>
          </a:p>
        </p:txBody>
      </p:sp>
      <p:sp>
        <p:nvSpPr>
          <p:cNvPr id="5" name="Footer Placeholder 4"/>
          <p:cNvSpPr>
            <a:spLocks noGrp="1"/>
          </p:cNvSpPr>
          <p:nvPr>
            <p:ph type="ftr" sz="quarter" idx="11"/>
          </p:nvPr>
        </p:nvSpPr>
        <p:spPr/>
        <p:txBody>
          <a:bodyPr/>
          <a:lstStyle>
            <a:extLst/>
          </a:lstStyle>
          <a:p>
            <a:pPr>
              <a:defRPr/>
            </a:pPr>
            <a:endParaRPr lang="en-US" altLang="en-US"/>
          </a:p>
        </p:txBody>
      </p:sp>
      <p:sp>
        <p:nvSpPr>
          <p:cNvPr id="6" name="Slide Number Placeholder 5"/>
          <p:cNvSpPr>
            <a:spLocks noGrp="1"/>
          </p:cNvSpPr>
          <p:nvPr>
            <p:ph type="sldNum" sz="quarter" idx="12"/>
          </p:nvPr>
        </p:nvSpPr>
        <p:spPr/>
        <p:txBody>
          <a:bodyPr/>
          <a:lstStyle>
            <a:extLst/>
          </a:lstStyle>
          <a:p>
            <a:pPr>
              <a:defRPr/>
            </a:pPr>
            <a:fld id="{15D829E2-AE1F-49D9-81C0-AAA3EB717A12}" type="slidenum">
              <a:rPr lang="en-US" smtClean="0"/>
              <a:pPr>
                <a:defRPr/>
              </a:pPr>
              <a:t>‹#›</a:t>
            </a:fld>
            <a:endParaRPr lang="en-US" dirty="0"/>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fld id="{A6A4B457-159F-4455-9E3D-93CD64F21795}" type="datetimeFigureOut">
              <a:rPr lang="en-US" altLang="en-US" smtClean="0"/>
              <a:pPr>
                <a:defRPr/>
              </a:pPr>
              <a:t>12/12/2013</a:t>
            </a:fld>
            <a:endParaRPr lang="en-US" altLang="en-US"/>
          </a:p>
        </p:txBody>
      </p:sp>
      <p:sp>
        <p:nvSpPr>
          <p:cNvPr id="6" name="Footer Placeholder 5"/>
          <p:cNvSpPr>
            <a:spLocks noGrp="1"/>
          </p:cNvSpPr>
          <p:nvPr>
            <p:ph type="ftr" sz="quarter" idx="11"/>
          </p:nvPr>
        </p:nvSpPr>
        <p:spPr/>
        <p:txBody>
          <a:bodyPr/>
          <a:lstStyle>
            <a:extLst/>
          </a:lstStyle>
          <a:p>
            <a:pPr>
              <a:defRPr/>
            </a:pPr>
            <a:endParaRPr lang="en-US" altLang="en-US"/>
          </a:p>
        </p:txBody>
      </p:sp>
      <p:sp>
        <p:nvSpPr>
          <p:cNvPr id="7" name="Slide Number Placeholder 6"/>
          <p:cNvSpPr>
            <a:spLocks noGrp="1"/>
          </p:cNvSpPr>
          <p:nvPr>
            <p:ph type="sldNum" sz="quarter" idx="12"/>
          </p:nvPr>
        </p:nvSpPr>
        <p:spPr/>
        <p:txBody>
          <a:bodyPr/>
          <a:lstStyle>
            <a:extLst/>
          </a:lstStyle>
          <a:p>
            <a:pPr>
              <a:defRPr/>
            </a:pPr>
            <a:fld id="{3BAC4F15-5587-4858-8919-DB638F188461}"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fld id="{D4EC061A-A2B6-463E-8CA4-0BD797E162DB}" type="datetimeFigureOut">
              <a:rPr lang="en-US" altLang="en-US" smtClean="0"/>
              <a:pPr>
                <a:defRPr/>
              </a:pPr>
              <a:t>12/12/2013</a:t>
            </a:fld>
            <a:endParaRPr lang="en-US" altLang="en-US"/>
          </a:p>
        </p:txBody>
      </p:sp>
      <p:sp>
        <p:nvSpPr>
          <p:cNvPr id="8" name="Footer Placeholder 7"/>
          <p:cNvSpPr>
            <a:spLocks noGrp="1"/>
          </p:cNvSpPr>
          <p:nvPr>
            <p:ph type="ftr" sz="quarter" idx="11"/>
          </p:nvPr>
        </p:nvSpPr>
        <p:spPr/>
        <p:txBody>
          <a:bodyPr/>
          <a:lstStyle>
            <a:extLst/>
          </a:lstStyle>
          <a:p>
            <a:pPr>
              <a:defRPr/>
            </a:pPr>
            <a:endParaRPr lang="en-US" altLang="en-US"/>
          </a:p>
        </p:txBody>
      </p:sp>
      <p:sp>
        <p:nvSpPr>
          <p:cNvPr id="9" name="Slide Number Placeholder 8"/>
          <p:cNvSpPr>
            <a:spLocks noGrp="1"/>
          </p:cNvSpPr>
          <p:nvPr>
            <p:ph type="sldNum" sz="quarter" idx="12"/>
          </p:nvPr>
        </p:nvSpPr>
        <p:spPr/>
        <p:txBody>
          <a:bodyPr/>
          <a:lstStyle>
            <a:extLst/>
          </a:lstStyle>
          <a:p>
            <a:pPr>
              <a:defRPr/>
            </a:pPr>
            <a:fld id="{25B11E55-092D-4327-81BC-96E5BA4197B4}"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pPr>
              <a:defRPr/>
            </a:pPr>
            <a:fld id="{6292C518-3743-4F80-A0B0-EB1BA42BA55B}" type="datetimeFigureOut">
              <a:rPr lang="en-US" altLang="en-US" smtClean="0"/>
              <a:pPr>
                <a:defRPr/>
              </a:pPr>
              <a:t>12/12/2013</a:t>
            </a:fld>
            <a:endParaRPr lang="en-US" altLang="en-US"/>
          </a:p>
        </p:txBody>
      </p:sp>
      <p:sp>
        <p:nvSpPr>
          <p:cNvPr id="4" name="Footer Placeholder 3"/>
          <p:cNvSpPr>
            <a:spLocks noGrp="1"/>
          </p:cNvSpPr>
          <p:nvPr>
            <p:ph type="ftr" sz="quarter" idx="11"/>
          </p:nvPr>
        </p:nvSpPr>
        <p:spPr/>
        <p:txBody>
          <a:bodyPr/>
          <a:lstStyle>
            <a:extLst/>
          </a:lstStyle>
          <a:p>
            <a:pPr>
              <a:defRPr/>
            </a:pPr>
            <a:endParaRPr lang="en-US" altLang="en-US"/>
          </a:p>
        </p:txBody>
      </p:sp>
      <p:sp>
        <p:nvSpPr>
          <p:cNvPr id="5" name="Slide Number Placeholder 4"/>
          <p:cNvSpPr>
            <a:spLocks noGrp="1"/>
          </p:cNvSpPr>
          <p:nvPr>
            <p:ph type="sldNum" sz="quarter" idx="12"/>
          </p:nvPr>
        </p:nvSpPr>
        <p:spPr/>
        <p:txBody>
          <a:bodyPr/>
          <a:lstStyle>
            <a:extLst/>
          </a:lstStyle>
          <a:p>
            <a:pPr>
              <a:defRPr/>
            </a:pPr>
            <a:fld id="{9B5EF4C4-788D-4DCA-A4F9-0BA7261A1A90}"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pPr>
              <a:defRPr/>
            </a:pPr>
            <a:fld id="{85A6722D-015F-46BC-A6CA-2A02364904F6}" type="datetimeFigureOut">
              <a:rPr lang="en-US" altLang="en-US" smtClean="0"/>
              <a:pPr>
                <a:defRPr/>
              </a:pPr>
              <a:t>12/12/2013</a:t>
            </a:fld>
            <a:endParaRPr lang="en-US" altLang="en-US"/>
          </a:p>
        </p:txBody>
      </p:sp>
      <p:sp>
        <p:nvSpPr>
          <p:cNvPr id="3" name="Footer Placeholder 2"/>
          <p:cNvSpPr>
            <a:spLocks noGrp="1"/>
          </p:cNvSpPr>
          <p:nvPr>
            <p:ph type="ftr" sz="quarter" idx="11"/>
          </p:nvPr>
        </p:nvSpPr>
        <p:spPr/>
        <p:txBody>
          <a:bodyPr/>
          <a:lstStyle>
            <a:extLst/>
          </a:lstStyle>
          <a:p>
            <a:pPr>
              <a:defRPr/>
            </a:pPr>
            <a:endParaRPr lang="en-US" altLang="en-US"/>
          </a:p>
        </p:txBody>
      </p:sp>
      <p:sp>
        <p:nvSpPr>
          <p:cNvPr id="4" name="Slide Number Placeholder 3"/>
          <p:cNvSpPr>
            <a:spLocks noGrp="1"/>
          </p:cNvSpPr>
          <p:nvPr>
            <p:ph type="sldNum" sz="quarter" idx="12"/>
          </p:nvPr>
        </p:nvSpPr>
        <p:spPr/>
        <p:txBody>
          <a:bodyPr/>
          <a:lstStyle>
            <a:extLst/>
          </a:lstStyle>
          <a:p>
            <a:pPr>
              <a:defRPr/>
            </a:pPr>
            <a:fld id="{DAD1343B-DF9F-4940-B453-5C6309A76FFB}" type="slidenum">
              <a:rPr lang="en-US" smtClean="0"/>
              <a:pPr>
                <a:defRPr/>
              </a:pPr>
              <a:t>‹#›</a:t>
            </a:fld>
            <a:endParaRPr lang="en-US" dirty="0"/>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fld id="{AEA301F9-F112-45C4-8983-374E5CC97660}" type="datetimeFigureOut">
              <a:rPr lang="en-US" altLang="en-US" smtClean="0"/>
              <a:pPr>
                <a:defRPr/>
              </a:pPr>
              <a:t>12/12/2013</a:t>
            </a:fld>
            <a:endParaRPr lang="en-US" altLang="en-US"/>
          </a:p>
        </p:txBody>
      </p:sp>
      <p:sp>
        <p:nvSpPr>
          <p:cNvPr id="6" name="Footer Placeholder 5"/>
          <p:cNvSpPr>
            <a:spLocks noGrp="1"/>
          </p:cNvSpPr>
          <p:nvPr>
            <p:ph type="ftr" sz="quarter" idx="11"/>
          </p:nvPr>
        </p:nvSpPr>
        <p:spPr/>
        <p:txBody>
          <a:bodyPr/>
          <a:lstStyle>
            <a:extLst/>
          </a:lstStyle>
          <a:p>
            <a:pPr>
              <a:defRPr/>
            </a:pPr>
            <a:endParaRPr lang="en-US" altLang="en-US"/>
          </a:p>
        </p:txBody>
      </p:sp>
      <p:sp>
        <p:nvSpPr>
          <p:cNvPr id="7" name="Slide Number Placeholder 6"/>
          <p:cNvSpPr>
            <a:spLocks noGrp="1"/>
          </p:cNvSpPr>
          <p:nvPr>
            <p:ph type="sldNum" sz="quarter" idx="12"/>
          </p:nvPr>
        </p:nvSpPr>
        <p:spPr/>
        <p:txBody>
          <a:bodyPr/>
          <a:lstStyle>
            <a:extLst/>
          </a:lstStyle>
          <a:p>
            <a:pPr>
              <a:defRPr/>
            </a:pPr>
            <a:fld id="{C0B552CD-58DF-4AE9-B0C6-DF538EB785FA}"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pPr>
              <a:defRPr/>
            </a:pPr>
            <a:fld id="{0FF8FE90-ED65-46CF-9BAB-F998D2DC5F3E}" type="datetimeFigureOut">
              <a:rPr lang="en-US" altLang="en-US" smtClean="0"/>
              <a:pPr>
                <a:defRPr/>
              </a:pPr>
              <a:t>12/12/2013</a:t>
            </a:fld>
            <a:endParaRPr lang="en-US" altLang="en-US"/>
          </a:p>
        </p:txBody>
      </p:sp>
      <p:sp>
        <p:nvSpPr>
          <p:cNvPr id="6" name="Footer Placeholder 5"/>
          <p:cNvSpPr>
            <a:spLocks noGrp="1"/>
          </p:cNvSpPr>
          <p:nvPr>
            <p:ph type="ftr" sz="quarter" idx="11"/>
          </p:nvPr>
        </p:nvSpPr>
        <p:spPr/>
        <p:txBody>
          <a:bodyPr/>
          <a:lstStyle>
            <a:extLst/>
          </a:lstStyle>
          <a:p>
            <a:pPr>
              <a:defRPr/>
            </a:pPr>
            <a:endParaRPr lang="en-US" altLang="en-US"/>
          </a:p>
        </p:txBody>
      </p:sp>
      <p:sp>
        <p:nvSpPr>
          <p:cNvPr id="7" name="Slide Number Placeholder 6"/>
          <p:cNvSpPr>
            <a:spLocks noGrp="1"/>
          </p:cNvSpPr>
          <p:nvPr>
            <p:ph type="sldNum" sz="quarter" idx="12"/>
          </p:nvPr>
        </p:nvSpPr>
        <p:spPr/>
        <p:txBody>
          <a:bodyPr/>
          <a:lstStyle>
            <a:extLst/>
          </a:lstStyle>
          <a:p>
            <a:pPr>
              <a:defRPr/>
            </a:pPr>
            <a:fld id="{BC23372C-68C7-4EAA-A03C-90220DA81681}" type="slidenum">
              <a:rPr lang="en-US" smtClean="0"/>
              <a:pPr>
                <a:defRPr/>
              </a:pPr>
              <a:t>‹#›</a:t>
            </a:fld>
            <a:endParaRPr lang="en-US" dirty="0"/>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defRPr/>
            </a:pPr>
            <a:fld id="{FD544B74-B4FA-4AAA-8C33-6A48A4E1494C}" type="datetimeFigureOut">
              <a:rPr lang="en-US" altLang="en-US" smtClean="0"/>
              <a:pPr>
                <a:defRPr/>
              </a:pPr>
              <a:t>12/12/2013</a:t>
            </a:fld>
            <a:endParaRPr lang="en-US" alt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defRPr/>
            </a:pPr>
            <a:endParaRPr lang="en-US" alt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defRPr/>
            </a:pPr>
            <a:fld id="{9E256AC3-FDDF-492B-9A86-EFEBD57B891C}" type="slidenum">
              <a:rPr lang="en-US" smtClean="0"/>
              <a:pPr>
                <a:defRPr/>
              </a:pPr>
              <a:t>‹#›</a:t>
            </a:fld>
            <a:endParaRPr lang="en-US" dirty="0"/>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hyperlink" Target="http://www.cdc.gov/niosh/talkingsafety/states/il/default.html" TargetMode="External"/><Relationship Id="rId4" Type="http://schemas.openxmlformats.org/officeDocument/2006/relationships/image" Target="../media/image7.wmf"/></Relationships>
</file>

<file path=ppt/slides/_rels/slide11.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hyperlink" Target="http://www.cdc.gov/niosh/talkingsafety/states/il/default.html" TargetMode="External"/><Relationship Id="rId4" Type="http://schemas.openxmlformats.org/officeDocument/2006/relationships/image" Target="../media/image9.w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hyperlink" Target="http://www.cdc.gov/niosh/talkingsafety/states/il/default.htm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hyperlink" Target="http://www.cdc.gov/niosh/talkingsafety/states/il/default.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www.cdc.gov/niosh/talkingsafety/states/il/entireIL.pdf"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hyperlink" Target="http://ww.cdc.gov/niosh/talkingsafety/states/il/default.html" TargetMode="External"/><Relationship Id="rId4" Type="http://schemas.openxmlformats.org/officeDocument/2006/relationships/image" Target="../media/image3.wmf"/></Relationships>
</file>

<file path=ppt/slides/_rels/slide30.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hyperlink" Target="http://www.cdc.gov/niosh/talkingsafety/states/il/default.html" TargetMode="External"/><Relationship Id="rId4" Type="http://schemas.openxmlformats.org/officeDocument/2006/relationships/image" Target="../media/image5.w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1066800" y="609600"/>
            <a:ext cx="7772400"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4400" b="1" dirty="0">
                <a:latin typeface="Calibri" pitchFamily="34" charset="0"/>
              </a:rPr>
              <a:t>Youth Health and </a:t>
            </a:r>
            <a:r>
              <a:rPr lang="en-US" altLang="en-US" sz="4400" b="1" dirty="0" smtClean="0">
                <a:latin typeface="Calibri" pitchFamily="34" charset="0"/>
              </a:rPr>
              <a:t>Safety</a:t>
            </a:r>
          </a:p>
          <a:p>
            <a:pPr algn="ctr" eaLnBrk="1" hangingPunct="1">
              <a:spcBef>
                <a:spcPct val="0"/>
              </a:spcBef>
              <a:buFontTx/>
              <a:buNone/>
            </a:pPr>
            <a:r>
              <a:rPr lang="en-US" altLang="en-US" sz="4400" b="1" dirty="0" smtClean="0">
                <a:latin typeface="Calibri" pitchFamily="34" charset="0"/>
              </a:rPr>
              <a:t>Training Workshop</a:t>
            </a:r>
          </a:p>
          <a:p>
            <a:pPr algn="ctr" eaLnBrk="1" hangingPunct="1">
              <a:spcBef>
                <a:spcPct val="0"/>
              </a:spcBef>
              <a:buFontTx/>
              <a:buNone/>
            </a:pPr>
            <a:endParaRPr lang="en-US" altLang="en-US" sz="4400" b="1" dirty="0">
              <a:latin typeface="Calibri" pitchFamily="34" charset="0"/>
            </a:endParaRPr>
          </a:p>
          <a:p>
            <a:pPr algn="ctr" eaLnBrk="1" hangingPunct="1">
              <a:spcBef>
                <a:spcPct val="0"/>
              </a:spcBef>
              <a:buFontTx/>
              <a:buNone/>
            </a:pPr>
            <a:endParaRPr lang="en-US" altLang="en-US" sz="2400" b="1" dirty="0">
              <a:latin typeface="Calibri" pitchFamily="34" charset="0"/>
            </a:endParaRPr>
          </a:p>
          <a:p>
            <a:pPr algn="ctr" eaLnBrk="1" hangingPunct="1">
              <a:spcBef>
                <a:spcPct val="0"/>
              </a:spcBef>
              <a:buFontTx/>
              <a:buNone/>
            </a:pPr>
            <a:r>
              <a:rPr lang="en-US" altLang="en-US" sz="3600" dirty="0" smtClean="0">
                <a:latin typeface="Calibri" pitchFamily="34" charset="0"/>
              </a:rPr>
              <a:t>DAY </a:t>
            </a:r>
            <a:r>
              <a:rPr lang="en-US" altLang="en-US" sz="3600" dirty="0">
                <a:latin typeface="Calibri" pitchFamily="34" charset="0"/>
              </a:rPr>
              <a:t>1</a:t>
            </a:r>
          </a:p>
          <a:p>
            <a:pPr eaLnBrk="1" hangingPunct="1">
              <a:spcBef>
                <a:spcPct val="0"/>
              </a:spcBef>
              <a:buFontTx/>
              <a:buNone/>
            </a:pPr>
            <a:endParaRPr lang="en-US" altLang="en-US" sz="5400" b="1" dirty="0">
              <a:latin typeface="Calibri" pitchFamily="34" charset="0"/>
            </a:endParaRPr>
          </a:p>
          <a:p>
            <a:pPr eaLnBrk="1" hangingPunct="1">
              <a:spcBef>
                <a:spcPct val="0"/>
              </a:spcBef>
              <a:buFontTx/>
              <a:buNone/>
            </a:pPr>
            <a:endParaRPr lang="en-US" altLang="en-US" sz="5400" b="1" dirty="0">
              <a:latin typeface="Calibri" pitchFamily="34" charset="0"/>
            </a:endParaRPr>
          </a:p>
          <a:p>
            <a:pPr algn="ctr" eaLnBrk="1" hangingPunct="1">
              <a:spcBef>
                <a:spcPct val="0"/>
              </a:spcBef>
              <a:buFontTx/>
              <a:buNone/>
            </a:pPr>
            <a:r>
              <a:rPr lang="en-US" altLang="en-US" sz="1400" dirty="0" smtClean="0">
                <a:latin typeface="Calibri" pitchFamily="34" charset="0"/>
              </a:rPr>
              <a:t>This material was produced under grant number SH-22300-11from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altLang="en-US" sz="1400" dirty="0">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609600"/>
            <a:ext cx="6604000" cy="519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074319" y="-873919"/>
            <a:ext cx="314325"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Footer Placeholder 3"/>
          <p:cNvSpPr txBox="1">
            <a:spLocks noGrp="1"/>
          </p:cNvSpPr>
          <p:nvPr/>
        </p:nvSpPr>
        <p:spPr bwMode="auto">
          <a:xfrm>
            <a:off x="2971800" y="6248400"/>
            <a:ext cx="4800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100"/>
              <a:t>Source: Youth @ Work: Talking Safety</a:t>
            </a:r>
          </a:p>
          <a:p>
            <a:pPr algn="ctr" eaLnBrk="1" hangingPunct="1">
              <a:spcBef>
                <a:spcPct val="0"/>
              </a:spcBef>
              <a:buFontTx/>
              <a:buNone/>
            </a:pPr>
            <a:r>
              <a:rPr lang="en-US" altLang="en-US" sz="1100">
                <a:hlinkClick r:id="rId5"/>
              </a:rPr>
              <a:t>http://www.cdc.gov/niosh/talkingsafety/states/il/default.html</a:t>
            </a:r>
            <a:endParaRPr lang="en-US" altLang="en-US" sz="1100"/>
          </a:p>
          <a:p>
            <a:pPr algn="ctr" eaLnBrk="1" hangingPunct="1">
              <a:spcBef>
                <a:spcPct val="0"/>
              </a:spcBef>
              <a:buFontTx/>
              <a:buNone/>
            </a:pPr>
            <a:endParaRPr lang="en-US" altLang="en-US" sz="14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533400"/>
            <a:ext cx="6756400" cy="539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081462" y="-1414462"/>
            <a:ext cx="314325"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Footer Placeholder 3"/>
          <p:cNvSpPr>
            <a:spLocks noGrp="1"/>
          </p:cNvSpPr>
          <p:nvPr>
            <p:ph type="ftr" sz="quarter" idx="11"/>
          </p:nvPr>
        </p:nvSpPr>
        <p:spPr>
          <a:xfrm>
            <a:off x="3124200" y="6245225"/>
            <a:ext cx="51054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100" smtClean="0"/>
              <a:t>Source: Youth @ Work: Talking Safety</a:t>
            </a:r>
          </a:p>
          <a:p>
            <a:pPr eaLnBrk="1" hangingPunct="1">
              <a:spcBef>
                <a:spcPct val="0"/>
              </a:spcBef>
              <a:buFontTx/>
              <a:buNone/>
            </a:pPr>
            <a:r>
              <a:rPr lang="en-US" altLang="en-US" sz="1100" smtClean="0">
                <a:hlinkClick r:id="rId5"/>
              </a:rPr>
              <a:t>http://www.cdc.gov/niosh/talkingsafety/states/il/default.html</a:t>
            </a:r>
            <a:endParaRPr lang="en-US" altLang="en-US" sz="1100" smtClean="0"/>
          </a:p>
          <a:p>
            <a:pPr eaLnBrk="1" hangingPunct="1">
              <a:spcBef>
                <a:spcPct val="0"/>
              </a:spcBef>
              <a:buFontTx/>
              <a:buNone/>
            </a:pPr>
            <a:endParaRPr lang="en-US" altLang="en-US" sz="140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1295400" y="1143000"/>
            <a:ext cx="75438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4675" indent="-574675"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eaLnBrk="1" hangingPunct="1">
              <a:spcBef>
                <a:spcPct val="0"/>
              </a:spcBef>
              <a:buNone/>
            </a:pPr>
            <a:r>
              <a:rPr lang="en-US" altLang="en-US" sz="4400" dirty="0"/>
              <a:t>How can </a:t>
            </a:r>
            <a:r>
              <a:rPr lang="en-US" altLang="en-US" sz="4400" dirty="0" smtClean="0"/>
              <a:t>workplace    </a:t>
            </a:r>
            <a:r>
              <a:rPr lang="en-US" altLang="en-US" sz="4400" dirty="0"/>
              <a:t>hazards get </a:t>
            </a:r>
            <a:r>
              <a:rPr lang="en-US" altLang="en-US" sz="4400" dirty="0" smtClean="0"/>
              <a:t>inside your </a:t>
            </a:r>
            <a:r>
              <a:rPr lang="en-US" altLang="en-US" sz="4400" dirty="0"/>
              <a:t>body to make you sick?</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p:cNvPicPr>
            <a:picLocks noChangeAspect="1" noChangeArrowheads="1"/>
          </p:cNvPicPr>
          <p:nvPr/>
        </p:nvPicPr>
        <p:blipFill>
          <a:blip r:embed="rId3">
            <a:extLst>
              <a:ext uri="{28A0092B-C50C-407E-A947-70E740481C1C}">
                <a14:useLocalDpi xmlns:a14="http://schemas.microsoft.com/office/drawing/2010/main" val="0"/>
              </a:ext>
            </a:extLst>
          </a:blip>
          <a:srcRect b="1717"/>
          <a:stretch>
            <a:fillRect/>
          </a:stretch>
        </p:blipFill>
        <p:spPr bwMode="auto">
          <a:xfrm>
            <a:off x="990600" y="228600"/>
            <a:ext cx="3617913" cy="606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Footer Placeholder 3"/>
          <p:cNvSpPr>
            <a:spLocks noGrp="1"/>
          </p:cNvSpPr>
          <p:nvPr>
            <p:ph type="ftr" sz="quarter" idx="11"/>
          </p:nvPr>
        </p:nvSpPr>
        <p:spPr>
          <a:xfrm>
            <a:off x="4267200" y="5638800"/>
            <a:ext cx="48768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dirty="0" smtClean="0"/>
              <a:t>Source: Youth @ Work: Talking Safety</a:t>
            </a:r>
          </a:p>
          <a:p>
            <a:pPr eaLnBrk="1" hangingPunct="1">
              <a:spcBef>
                <a:spcPct val="0"/>
              </a:spcBef>
              <a:buFontTx/>
              <a:buNone/>
            </a:pPr>
            <a:r>
              <a:rPr lang="en-US" altLang="en-US" sz="1400" dirty="0" smtClean="0">
                <a:hlinkClick r:id="rId4"/>
              </a:rPr>
              <a:t>http://www.cdc.gov/niosh/talkingsafety/states/il/default.html</a:t>
            </a:r>
            <a:endParaRPr lang="en-US" altLang="en-US" sz="1400" dirty="0" smtClean="0"/>
          </a:p>
          <a:p>
            <a:pPr eaLnBrk="1" hangingPunct="1">
              <a:spcBef>
                <a:spcPct val="0"/>
              </a:spcBef>
              <a:buFontTx/>
              <a:buNone/>
            </a:pPr>
            <a:endParaRPr lang="en-US" altLang="en-US" sz="1400" dirty="0" smtClean="0"/>
          </a:p>
        </p:txBody>
      </p:sp>
      <p:sp>
        <p:nvSpPr>
          <p:cNvPr id="14340" name="TextBox 4"/>
          <p:cNvSpPr txBox="1">
            <a:spLocks noChangeArrowheads="1"/>
          </p:cNvSpPr>
          <p:nvPr/>
        </p:nvSpPr>
        <p:spPr bwMode="auto">
          <a:xfrm>
            <a:off x="5638800" y="1175544"/>
            <a:ext cx="31242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dirty="0"/>
              <a:t>Maria works tying up cauliflower leaves on a 16 acre farm.</a:t>
            </a:r>
          </a:p>
          <a:p>
            <a:pPr eaLnBrk="1" hangingPunct="1">
              <a:spcBef>
                <a:spcPct val="0"/>
              </a:spcBef>
              <a:buFontTx/>
              <a:buNone/>
            </a:pPr>
            <a:r>
              <a:rPr lang="en-US" altLang="en-US" sz="1400" dirty="0"/>
              <a:t>One day she was sent into the field too soon after it had</a:t>
            </a:r>
          </a:p>
          <a:p>
            <a:pPr eaLnBrk="1" hangingPunct="1">
              <a:spcBef>
                <a:spcPct val="0"/>
              </a:spcBef>
              <a:buFontTx/>
              <a:buNone/>
            </a:pPr>
            <a:r>
              <a:rPr lang="en-US" altLang="en-US" sz="1400" dirty="0"/>
              <a:t>been sprayed. No one told her that the moisture in the plants </a:t>
            </a:r>
          </a:p>
          <a:p>
            <a:pPr eaLnBrk="1" hangingPunct="1">
              <a:spcBef>
                <a:spcPct val="0"/>
              </a:spcBef>
              <a:buFontTx/>
              <a:buNone/>
            </a:pPr>
            <a:r>
              <a:rPr lang="en-US" altLang="en-US" sz="1400" dirty="0"/>
              <a:t>was a highly toxic pesticide. </a:t>
            </a:r>
          </a:p>
          <a:p>
            <a:pPr eaLnBrk="1" hangingPunct="1">
              <a:spcBef>
                <a:spcPct val="0"/>
              </a:spcBef>
              <a:buFontTx/>
              <a:buNone/>
            </a:pPr>
            <a:endParaRPr lang="en-US" altLang="en-US" sz="1400" dirty="0"/>
          </a:p>
          <a:p>
            <a:pPr eaLnBrk="1" hangingPunct="1">
              <a:spcBef>
                <a:spcPct val="0"/>
              </a:spcBef>
              <a:buFontTx/>
              <a:buNone/>
            </a:pPr>
            <a:r>
              <a:rPr lang="en-US" altLang="en-US" sz="1400" dirty="0"/>
              <a:t>Soon after she began to work, Maria’s arms and legs started shaking.  When she stood up, she got dizzy and stumbled. She was taken by other farmworkers to a nearby clinic.  </a:t>
            </a:r>
          </a:p>
          <a:p>
            <a:pPr eaLnBrk="1" hangingPunct="1">
              <a:spcBef>
                <a:spcPct val="0"/>
              </a:spcBef>
              <a:buFontTx/>
              <a:buNone/>
            </a:pPr>
            <a:r>
              <a:rPr lang="en-US" altLang="en-US" sz="1400" dirty="0"/>
              <a:t/>
            </a:r>
            <a:br>
              <a:rPr lang="en-US" altLang="en-US" sz="1400" dirty="0"/>
            </a:br>
            <a:r>
              <a:rPr lang="en-US" altLang="en-US" sz="1400" dirty="0"/>
              <a:t>Three weeks later she continues to have headaches, cramps, and trouble breathing.</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79412" y="1296988"/>
            <a:ext cx="655637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Box 3"/>
          <p:cNvSpPr txBox="1">
            <a:spLocks noChangeArrowheads="1"/>
          </p:cNvSpPr>
          <p:nvPr/>
        </p:nvSpPr>
        <p:spPr bwMode="auto">
          <a:xfrm>
            <a:off x="6248400" y="5410200"/>
            <a:ext cx="2606675"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100"/>
              <a:t>Source:</a:t>
            </a:r>
          </a:p>
          <a:p>
            <a:pPr eaLnBrk="1" hangingPunct="1">
              <a:spcBef>
                <a:spcPct val="0"/>
              </a:spcBef>
              <a:buFontTx/>
              <a:buNone/>
            </a:pPr>
            <a:r>
              <a:rPr lang="en-US" altLang="en-US" sz="1100"/>
              <a:t>Youth @ Work: Talking Safety</a:t>
            </a:r>
          </a:p>
          <a:p>
            <a:pPr eaLnBrk="1" hangingPunct="1">
              <a:spcBef>
                <a:spcPct val="0"/>
              </a:spcBef>
              <a:buFontTx/>
              <a:buNone/>
            </a:pPr>
            <a:r>
              <a:rPr lang="en-US" altLang="en-US" sz="1100">
                <a:hlinkClick r:id="rId4"/>
              </a:rPr>
              <a:t>http://www.cdc.gov/niosh/talkingsafety/states/il/default.html</a:t>
            </a:r>
            <a:endParaRPr lang="en-US" altLang="en-US" sz="1100"/>
          </a:p>
          <a:p>
            <a:pPr eaLnBrk="1" hangingPunct="1">
              <a:spcBef>
                <a:spcPct val="0"/>
              </a:spcBef>
              <a:buFontTx/>
              <a:buNone/>
            </a:pPr>
            <a:endParaRPr lang="en-US" altLang="en-US" sz="1100"/>
          </a:p>
        </p:txBody>
      </p:sp>
      <p:sp>
        <p:nvSpPr>
          <p:cNvPr id="15364" name="TextBox 3"/>
          <p:cNvSpPr txBox="1">
            <a:spLocks noChangeArrowheads="1"/>
          </p:cNvSpPr>
          <p:nvPr/>
        </p:nvSpPr>
        <p:spPr bwMode="auto">
          <a:xfrm>
            <a:off x="6705600" y="1828800"/>
            <a:ext cx="1600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5365" name="TextBox 4"/>
          <p:cNvSpPr txBox="1">
            <a:spLocks noChangeArrowheads="1"/>
          </p:cNvSpPr>
          <p:nvPr/>
        </p:nvSpPr>
        <p:spPr bwMode="auto">
          <a:xfrm>
            <a:off x="6172200" y="1752600"/>
            <a:ext cx="2667000"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a:t>Chris works for a city public works department.</a:t>
            </a:r>
          </a:p>
          <a:p>
            <a:pPr eaLnBrk="1" hangingPunct="1">
              <a:spcBef>
                <a:spcPct val="0"/>
              </a:spcBef>
              <a:buFontTx/>
              <a:buNone/>
            </a:pPr>
            <a:r>
              <a:rPr lang="en-US" altLang="en-US" sz="1400"/>
              <a:t>One afternoon the temperature reached 98 degrees.</a:t>
            </a:r>
          </a:p>
          <a:p>
            <a:pPr eaLnBrk="1" hangingPunct="1">
              <a:spcBef>
                <a:spcPct val="0"/>
              </a:spcBef>
              <a:buFontTx/>
              <a:buNone/>
            </a:pPr>
            <a:r>
              <a:rPr lang="en-US" altLang="en-US" sz="1400"/>
              <a:t> While Chris was shoveling dirt in a vacant lot, he started</a:t>
            </a:r>
          </a:p>
          <a:p>
            <a:pPr eaLnBrk="1" hangingPunct="1">
              <a:spcBef>
                <a:spcPct val="0"/>
              </a:spcBef>
              <a:buFontTx/>
              <a:buNone/>
            </a:pPr>
            <a:r>
              <a:rPr lang="en-US" altLang="en-US" sz="1400"/>
              <a:t>to feel dizzy. He fainted due  to the heat. </a:t>
            </a:r>
          </a:p>
          <a:p>
            <a:pPr eaLnBrk="1" hangingPunct="1">
              <a:spcBef>
                <a:spcPct val="0"/>
              </a:spcBef>
              <a:buFontTx/>
              <a:buNone/>
            </a:pPr>
            <a:endParaRPr lang="en-US" altLang="en-US" sz="18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28600"/>
            <a:ext cx="6875463"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Footer Placeholder 2"/>
          <p:cNvSpPr>
            <a:spLocks noGrp="1"/>
          </p:cNvSpPr>
          <p:nvPr>
            <p:ph type="ftr" sz="quarter" idx="11"/>
          </p:nvPr>
        </p:nvSpPr>
        <p:spPr>
          <a:xfrm>
            <a:off x="4648200" y="5943600"/>
            <a:ext cx="4343400" cy="76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l" eaLnBrk="1" hangingPunct="1">
              <a:spcBef>
                <a:spcPct val="0"/>
              </a:spcBef>
              <a:buFontTx/>
              <a:buNone/>
            </a:pPr>
            <a:r>
              <a:rPr lang="en-US" altLang="en-US" sz="1100" smtClean="0"/>
              <a:t>Source: </a:t>
            </a:r>
          </a:p>
          <a:p>
            <a:pPr algn="l" eaLnBrk="1" hangingPunct="1">
              <a:spcBef>
                <a:spcPct val="0"/>
              </a:spcBef>
              <a:buFontTx/>
              <a:buNone/>
            </a:pPr>
            <a:r>
              <a:rPr lang="en-US" altLang="en-US" sz="1100" i="1" smtClean="0"/>
              <a:t>Taking Action for a Safe Workplace: Materials for English Language Learning</a:t>
            </a:r>
            <a:r>
              <a:rPr lang="en-US" altLang="en-US" sz="1100" smtClean="0"/>
              <a:t> </a:t>
            </a:r>
          </a:p>
          <a:p>
            <a:pPr algn="l" eaLnBrk="1" hangingPunct="1">
              <a:spcBef>
                <a:spcPct val="0"/>
              </a:spcBef>
              <a:buFontTx/>
              <a:buNone/>
            </a:pPr>
            <a:r>
              <a:rPr lang="en-US" altLang="en-US" sz="1100" smtClean="0"/>
              <a:t>(NYCOSH &amp; Make the Road New York) 2011 </a:t>
            </a:r>
          </a:p>
          <a:p>
            <a:pPr eaLnBrk="1" hangingPunct="1">
              <a:spcBef>
                <a:spcPct val="0"/>
              </a:spcBef>
              <a:buFontTx/>
              <a:buNone/>
            </a:pPr>
            <a:endParaRPr lang="en-US" altLang="en-US" sz="1400" smtClean="0"/>
          </a:p>
        </p:txBody>
      </p:sp>
      <p:sp>
        <p:nvSpPr>
          <p:cNvPr id="16388" name="TextBox 3"/>
          <p:cNvSpPr txBox="1">
            <a:spLocks noChangeArrowheads="1"/>
          </p:cNvSpPr>
          <p:nvPr/>
        </p:nvSpPr>
        <p:spPr bwMode="auto">
          <a:xfrm>
            <a:off x="1219200" y="6019800"/>
            <a:ext cx="1949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t>Francisco’s Story</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3"/>
          <p:cNvSpPr>
            <a:spLocks noGrp="1"/>
          </p:cNvSpPr>
          <p:nvPr>
            <p:ph type="ftr" sz="quarter" idx="11"/>
          </p:nvPr>
        </p:nvSpPr>
        <p:spPr>
          <a:xfrm>
            <a:off x="3429000" y="5943600"/>
            <a:ext cx="5410200" cy="701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l" eaLnBrk="1" hangingPunct="1">
              <a:spcBef>
                <a:spcPct val="0"/>
              </a:spcBef>
              <a:buFontTx/>
              <a:buNone/>
            </a:pPr>
            <a:r>
              <a:rPr lang="en-US" altLang="en-US" sz="1100" smtClean="0"/>
              <a:t>Source: </a:t>
            </a:r>
          </a:p>
          <a:p>
            <a:pPr algn="l" eaLnBrk="1" hangingPunct="1">
              <a:spcBef>
                <a:spcPct val="0"/>
              </a:spcBef>
              <a:buFontTx/>
              <a:buNone/>
            </a:pPr>
            <a:r>
              <a:rPr lang="en-US" altLang="en-US" sz="1100" i="1" smtClean="0"/>
              <a:t>Taking Action for a Safe Workplace: Materials for  English Language Learners</a:t>
            </a:r>
          </a:p>
          <a:p>
            <a:pPr algn="l" eaLnBrk="1" hangingPunct="1">
              <a:spcBef>
                <a:spcPct val="0"/>
              </a:spcBef>
              <a:buFontTx/>
              <a:buNone/>
            </a:pPr>
            <a:r>
              <a:rPr lang="en-US" altLang="en-US" sz="1100" smtClean="0"/>
              <a:t>(NYCOSH &amp; Make the Road New York. 2011) </a:t>
            </a:r>
          </a:p>
        </p:txBody>
      </p:sp>
      <p:sp>
        <p:nvSpPr>
          <p:cNvPr id="17411" name="TextBox 4"/>
          <p:cNvSpPr txBox="1">
            <a:spLocks noChangeArrowheads="1"/>
          </p:cNvSpPr>
          <p:nvPr/>
        </p:nvSpPr>
        <p:spPr bwMode="auto">
          <a:xfrm>
            <a:off x="1219200" y="609600"/>
            <a:ext cx="7467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800" b="1" dirty="0"/>
              <a:t>Francisco’s Story</a:t>
            </a:r>
          </a:p>
        </p:txBody>
      </p:sp>
      <p:sp>
        <p:nvSpPr>
          <p:cNvPr id="17412" name="TextBox 5"/>
          <p:cNvSpPr txBox="1">
            <a:spLocks noChangeArrowheads="1"/>
          </p:cNvSpPr>
          <p:nvPr/>
        </p:nvSpPr>
        <p:spPr bwMode="auto">
          <a:xfrm>
            <a:off x="1219200" y="2057400"/>
            <a:ext cx="774065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dirty="0" smtClean="0"/>
              <a:t>Francisco  </a:t>
            </a:r>
            <a:r>
              <a:rPr lang="en-US" altLang="en-US" sz="2800" dirty="0"/>
              <a:t>cleans office in a large high rise building</a:t>
            </a:r>
            <a:r>
              <a:rPr lang="en-US" altLang="en-US" sz="2800" dirty="0" smtClean="0"/>
              <a:t>. He </a:t>
            </a:r>
            <a:r>
              <a:rPr lang="en-US" altLang="en-US" sz="2800" dirty="0"/>
              <a:t>was given a new cleaning product today by his boss</a:t>
            </a:r>
            <a:r>
              <a:rPr lang="en-US" altLang="en-US" sz="2800" dirty="0" smtClean="0"/>
              <a:t>. Soon </a:t>
            </a:r>
            <a:r>
              <a:rPr lang="en-US" altLang="en-US" sz="2800" dirty="0"/>
              <a:t>after he opened the bottle he felt dizzy, but he kept working</a:t>
            </a:r>
            <a:r>
              <a:rPr lang="en-US" altLang="en-US" sz="2800" dirty="0" smtClean="0"/>
              <a:t>. When </a:t>
            </a:r>
            <a:r>
              <a:rPr lang="en-US" altLang="en-US" sz="2800" dirty="0"/>
              <a:t>he poured the cleaning product into a container, it splashed. </a:t>
            </a:r>
            <a:r>
              <a:rPr lang="en-US" altLang="en-US" sz="2800" dirty="0" smtClean="0"/>
              <a:t>He </a:t>
            </a:r>
            <a:r>
              <a:rPr lang="en-US" altLang="en-US" sz="2800" dirty="0"/>
              <a:t>was blinded and couldn’t work for two weeks.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1524000" y="914400"/>
            <a:ext cx="6781800"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4400" b="1" dirty="0">
                <a:latin typeface="Calibri" pitchFamily="34" charset="0"/>
              </a:rPr>
              <a:t>Youth Health and Safety </a:t>
            </a:r>
            <a:endParaRPr lang="en-US" altLang="en-US" sz="4400" b="1" dirty="0" smtClean="0">
              <a:latin typeface="Calibri" pitchFamily="34" charset="0"/>
            </a:endParaRPr>
          </a:p>
          <a:p>
            <a:pPr algn="ctr" eaLnBrk="1" hangingPunct="1">
              <a:spcBef>
                <a:spcPct val="0"/>
              </a:spcBef>
              <a:buFontTx/>
              <a:buNone/>
            </a:pPr>
            <a:r>
              <a:rPr lang="en-US" altLang="en-US" sz="4400" b="1" dirty="0" smtClean="0">
                <a:latin typeface="Calibri" pitchFamily="34" charset="0"/>
              </a:rPr>
              <a:t>Training Workshop </a:t>
            </a:r>
          </a:p>
          <a:p>
            <a:pPr algn="ctr" eaLnBrk="1" hangingPunct="1">
              <a:spcBef>
                <a:spcPct val="0"/>
              </a:spcBef>
              <a:buFontTx/>
              <a:buNone/>
            </a:pPr>
            <a:endParaRPr lang="en-US" altLang="en-US" sz="4400" b="1" dirty="0">
              <a:latin typeface="Calibri" pitchFamily="34" charset="0"/>
            </a:endParaRPr>
          </a:p>
          <a:p>
            <a:pPr algn="ctr" eaLnBrk="1" hangingPunct="1">
              <a:spcBef>
                <a:spcPct val="0"/>
              </a:spcBef>
              <a:buFontTx/>
              <a:buNone/>
            </a:pPr>
            <a:r>
              <a:rPr lang="en-US" altLang="en-US" sz="3600" dirty="0" smtClean="0">
                <a:latin typeface="Calibri" pitchFamily="34" charset="0"/>
              </a:rPr>
              <a:t>Day 3</a:t>
            </a:r>
            <a:endParaRPr lang="en-US" altLang="en-US" sz="3600" dirty="0">
              <a:latin typeface="Calibri" pitchFamily="34" charset="0"/>
            </a:endParaRPr>
          </a:p>
          <a:p>
            <a:pPr algn="ctr" eaLnBrk="1" hangingPunct="1">
              <a:spcBef>
                <a:spcPct val="0"/>
              </a:spcBef>
              <a:buFontTx/>
              <a:buNone/>
            </a:pPr>
            <a:endParaRPr lang="en-US" altLang="en-US" sz="2400" b="1" dirty="0">
              <a:latin typeface="Calibri" pitchFamily="34" charset="0"/>
            </a:endParaRPr>
          </a:p>
          <a:p>
            <a:pPr algn="ctr" eaLnBrk="1" hangingPunct="1">
              <a:spcBef>
                <a:spcPct val="0"/>
              </a:spcBef>
              <a:buFontTx/>
              <a:buNone/>
            </a:pPr>
            <a:endParaRPr lang="en-US" altLang="en-US" sz="5400" b="1" dirty="0">
              <a:latin typeface="Calibri"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1166812" y="1676400"/>
            <a:ext cx="80010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4400" dirty="0"/>
              <a:t>How do you prevent or reduce your risk of getting injured or sick from your job?</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ChangeArrowheads="1"/>
          </p:cNvSpPr>
          <p:nvPr/>
        </p:nvSpPr>
        <p:spPr bwMode="auto">
          <a:xfrm>
            <a:off x="457200" y="533400"/>
            <a:ext cx="8382000" cy="317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800"/>
              <a:t>     </a:t>
            </a:r>
            <a:r>
              <a:rPr lang="en-US" altLang="en-US" sz="2800" b="1"/>
              <a:t>Reducing Hazards</a:t>
            </a:r>
          </a:p>
          <a:p>
            <a:pPr eaLnBrk="1" hangingPunct="1">
              <a:spcBef>
                <a:spcPct val="0"/>
              </a:spcBef>
              <a:buFontTx/>
              <a:buNone/>
            </a:pPr>
            <a:r>
              <a:rPr lang="en-US" altLang="en-US" sz="2800"/>
              <a:t>     </a:t>
            </a:r>
          </a:p>
          <a:p>
            <a:pPr eaLnBrk="1" hangingPunct="1">
              <a:spcBef>
                <a:spcPct val="0"/>
              </a:spcBef>
              <a:buFontTx/>
              <a:buNone/>
            </a:pPr>
            <a:r>
              <a:rPr lang="en-US" altLang="en-US" sz="2800"/>
              <a:t>     Employers must keep the workplace safe for </a:t>
            </a:r>
          </a:p>
          <a:p>
            <a:pPr eaLnBrk="1" hangingPunct="1">
              <a:spcBef>
                <a:spcPct val="0"/>
              </a:spcBef>
              <a:buFontTx/>
              <a:buNone/>
            </a:pPr>
            <a:r>
              <a:rPr lang="en-US" altLang="en-US" sz="2800"/>
              <a:t>     workers.</a:t>
            </a:r>
          </a:p>
          <a:p>
            <a:pPr eaLnBrk="1" hangingPunct="1">
              <a:spcBef>
                <a:spcPct val="0"/>
              </a:spcBef>
              <a:buFontTx/>
              <a:buNone/>
            </a:pPr>
            <a:endParaRPr lang="en-US" altLang="en-US" sz="1000"/>
          </a:p>
          <a:p>
            <a:pPr eaLnBrk="1" hangingPunct="1">
              <a:spcBef>
                <a:spcPct val="0"/>
              </a:spcBef>
              <a:buFontTx/>
              <a:buNone/>
            </a:pPr>
            <a:r>
              <a:rPr lang="en-US" altLang="en-US" sz="2800"/>
              <a:t>     There are different ways they can do this.</a:t>
            </a:r>
          </a:p>
          <a:p>
            <a:pPr eaLnBrk="1" hangingPunct="1">
              <a:spcBef>
                <a:spcPct val="0"/>
              </a:spcBef>
              <a:buFontTx/>
              <a:buNone/>
            </a:pPr>
            <a:endParaRPr lang="en-US" altLang="en-US" sz="2800"/>
          </a:p>
          <a:p>
            <a:pPr eaLnBrk="1" hangingPunct="1">
              <a:spcBef>
                <a:spcPct val="0"/>
              </a:spcBef>
              <a:buFontTx/>
              <a:buNone/>
            </a:pPr>
            <a:r>
              <a:rPr lang="en-US" altLang="en-US" sz="2400"/>
              <a:t>Most effective				        Least effective</a:t>
            </a:r>
            <a:endParaRPr lang="en-US" altLang="en-US" sz="2800"/>
          </a:p>
        </p:txBody>
      </p:sp>
      <p:graphicFrame>
        <p:nvGraphicFramePr>
          <p:cNvPr id="21537" name="Group 33"/>
          <p:cNvGraphicFramePr>
            <a:graphicFrameLocks noGrp="1"/>
          </p:cNvGraphicFramePr>
          <p:nvPr/>
        </p:nvGraphicFramePr>
        <p:xfrm>
          <a:off x="381000" y="4038600"/>
          <a:ext cx="8458200" cy="1905000"/>
        </p:xfrm>
        <a:graphic>
          <a:graphicData uri="http://schemas.openxmlformats.org/drawingml/2006/table">
            <a:tbl>
              <a:tblPr/>
              <a:tblGrid>
                <a:gridCol w="1690688"/>
                <a:gridCol w="1557337"/>
                <a:gridCol w="1585913"/>
                <a:gridCol w="1887537"/>
                <a:gridCol w="1736725"/>
              </a:tblGrid>
              <a:tr h="1905000">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Arial" charset="0"/>
                        </a:rPr>
                        <a:t>*****</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charset="0"/>
                        </a:rPr>
                        <a:t>Elimination of Hazard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Arial" charset="0"/>
                        </a:rPr>
                        <a:t>****</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charset="0"/>
                        </a:rPr>
                        <a:t>Substitution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Arial" charset="0"/>
                        </a:rPr>
                        <a:t>***</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charset="0"/>
                        </a:rPr>
                        <a:t>Engineering</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charset="0"/>
                        </a:rPr>
                        <a:t>Controls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Arial" charset="0"/>
                        </a:rPr>
                        <a:t>**</a:t>
                      </a:r>
                      <a:r>
                        <a:rPr kumimoji="0" lang="en-US" altLang="en-US" sz="1800" b="0" i="0" u="none" strike="noStrike" cap="none" normalizeH="0" baseline="0" smtClean="0">
                          <a:ln>
                            <a:noFill/>
                          </a:ln>
                          <a:solidFill>
                            <a:schemeClr val="tx1"/>
                          </a:solidFill>
                          <a:effectLst/>
                          <a:latin typeface="Arial" charset="0"/>
                        </a:rPr>
                        <a:t>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charset="0"/>
                        </a:rPr>
                        <a:t>Labor Practices &amp; Administrative Controls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charset="0"/>
                        </a:rPr>
                        <a:t>(Training, Signs,  Procedures)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Arial" charset="0"/>
                        </a:rPr>
                        <a:t>*</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charset="0"/>
                        </a:rPr>
                        <a:t>Personal Protective Equipment (PPE)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0497" name="Line 34"/>
          <p:cNvSpPr>
            <a:spLocks noChangeShapeType="1"/>
          </p:cNvSpPr>
          <p:nvPr/>
        </p:nvSpPr>
        <p:spPr bwMode="auto">
          <a:xfrm flipV="1">
            <a:off x="315913" y="3875088"/>
            <a:ext cx="8610600" cy="0"/>
          </a:xfrm>
          <a:prstGeom prst="line">
            <a:avLst/>
          </a:prstGeom>
          <a:noFill/>
          <a:ln w="508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8" name="Text Box 35"/>
          <p:cNvSpPr txBox="1">
            <a:spLocks noChangeArrowheads="1"/>
          </p:cNvSpPr>
          <p:nvPr/>
        </p:nvSpPr>
        <p:spPr bwMode="auto">
          <a:xfrm>
            <a:off x="5105400" y="6248400"/>
            <a:ext cx="366236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000"/>
              <a:t>Source; UFCW; A Safety Committee Guide for the Workplace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1447800" y="1452563"/>
            <a:ext cx="5335115"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4400" dirty="0"/>
              <a:t>Find the hazards </a:t>
            </a:r>
          </a:p>
          <a:p>
            <a:pPr eaLnBrk="1" hangingPunct="1">
              <a:spcBef>
                <a:spcPct val="0"/>
              </a:spcBef>
              <a:buFontTx/>
              <a:buNone/>
            </a:pPr>
            <a:r>
              <a:rPr lang="en-US" altLang="en-US" sz="4400" dirty="0"/>
              <a:t>in these workplaces</a:t>
            </a:r>
            <a:r>
              <a:rPr lang="en-US" altLang="en-US" sz="5400" dirty="0"/>
              <a: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1050925" y="40751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graphicFrame>
        <p:nvGraphicFramePr>
          <p:cNvPr id="87057" name="Group 17"/>
          <p:cNvGraphicFramePr>
            <a:graphicFrameLocks noGrp="1"/>
          </p:cNvGraphicFramePr>
          <p:nvPr>
            <p:extLst>
              <p:ext uri="{D42A27DB-BD31-4B8C-83A1-F6EECF244321}">
                <p14:modId xmlns:p14="http://schemas.microsoft.com/office/powerpoint/2010/main" val="2342204847"/>
              </p:ext>
            </p:extLst>
          </p:nvPr>
        </p:nvGraphicFramePr>
        <p:xfrm>
          <a:off x="1235075" y="1828800"/>
          <a:ext cx="7140575" cy="4005262"/>
        </p:xfrm>
        <a:graphic>
          <a:graphicData uri="http://schemas.openxmlformats.org/drawingml/2006/table">
            <a:tbl>
              <a:tblPr/>
              <a:tblGrid>
                <a:gridCol w="2263775"/>
                <a:gridCol w="2438400"/>
                <a:gridCol w="2438400"/>
              </a:tblGrid>
              <a:tr h="4005262">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chemeClr val="tx1"/>
                          </a:solidFill>
                          <a:effectLst/>
                          <a:latin typeface="Arial" charset="0"/>
                          <a:cs typeface="Arial" charset="0"/>
                        </a:rPr>
                        <a:t>Remove hazards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Arial" charset="0"/>
                          <a:cs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Arial" charset="0"/>
                          <a:cs typeface="Arial" charset="0"/>
                        </a:rPr>
                        <a:t>•</a:t>
                      </a:r>
                      <a:r>
                        <a:rPr kumimoji="0" lang="en-US" altLang="en-US" sz="2000" b="0" i="0" u="none" strike="noStrike" cap="none" normalizeH="0" baseline="0" dirty="0" smtClean="0">
                          <a:ln>
                            <a:noFill/>
                          </a:ln>
                          <a:solidFill>
                            <a:schemeClr val="tx1"/>
                          </a:solidFill>
                          <a:effectLst/>
                          <a:latin typeface="Arial" charset="0"/>
                        </a:rPr>
                        <a:t> Design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charset="0"/>
                        </a:rPr>
                        <a:t>  safer machines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Arial" charset="0"/>
                          <a:cs typeface="Arial" charset="0"/>
                        </a:rPr>
                        <a:t>•</a:t>
                      </a:r>
                      <a:r>
                        <a:rPr kumimoji="0" lang="en-US" altLang="en-US" sz="2000" b="0" i="0" u="none" strike="noStrike" cap="none" normalizeH="0" baseline="0" dirty="0" smtClean="0">
                          <a:ln>
                            <a:noFill/>
                          </a:ln>
                          <a:solidFill>
                            <a:schemeClr val="tx1"/>
                          </a:solidFill>
                          <a:effectLst/>
                          <a:latin typeface="Arial" charset="0"/>
                          <a:cs typeface="Arial" charset="0"/>
                        </a:rPr>
                        <a:t> Us</a:t>
                      </a:r>
                      <a:r>
                        <a:rPr kumimoji="0" lang="en-US" altLang="en-US" sz="2000" b="0" i="0" u="none" strike="noStrike" cap="none" normalizeH="0" baseline="0" dirty="0" smtClean="0">
                          <a:ln>
                            <a:noFill/>
                          </a:ln>
                          <a:solidFill>
                            <a:schemeClr val="tx1"/>
                          </a:solidFill>
                          <a:effectLst/>
                          <a:latin typeface="Arial" charset="0"/>
                        </a:rPr>
                        <a:t>e less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charset="0"/>
                        </a:rPr>
                        <a:t>  toxic chemicals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2000" b="0" i="0"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2000" b="0" i="0" u="none" strike="noStrike" cap="none" normalizeH="0" baseline="0" dirty="0" smtClean="0">
                        <a:ln>
                          <a:noFill/>
                        </a:ln>
                        <a:solidFill>
                          <a:schemeClr val="tx1"/>
                        </a:solidFill>
                        <a:effectLst/>
                        <a:latin typeface="Arial" charset="0"/>
                      </a:endParaRPr>
                    </a:p>
                  </a:txBody>
                  <a:tcPr marT="45722" marB="4572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2400" b="1" i="0" u="none" strike="noStrike" cap="none" normalizeH="0" baseline="0" smtClean="0">
                          <a:ln>
                            <a:noFill/>
                          </a:ln>
                          <a:solidFill>
                            <a:schemeClr val="tx1"/>
                          </a:solidFill>
                          <a:effectLst/>
                          <a:latin typeface="Arial" charset="0"/>
                          <a:cs typeface="Arial" charset="0"/>
                        </a:rPr>
                        <a:t>Improve work policies</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charset="0"/>
                          <a:cs typeface="Arial" charset="0"/>
                        </a:rPr>
                        <a:t>•</a:t>
                      </a:r>
                      <a:r>
                        <a:rPr kumimoji="0" lang="en-US" altLang="en-US" sz="2000" b="0" i="0" u="none" strike="noStrike" cap="none" normalizeH="0" baseline="0" smtClean="0">
                          <a:ln>
                            <a:noFill/>
                          </a:ln>
                          <a:solidFill>
                            <a:schemeClr val="tx1"/>
                          </a:solidFill>
                          <a:effectLst/>
                          <a:latin typeface="Arial" charset="0"/>
                        </a:rPr>
                        <a:t> Safety training</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charset="0"/>
                          <a:cs typeface="Arial" charset="0"/>
                        </a:rPr>
                        <a:t>•</a:t>
                      </a:r>
                      <a:r>
                        <a:rPr kumimoji="0" lang="en-US" altLang="en-US" sz="2000" b="0" i="0" u="none" strike="noStrike" cap="none" normalizeH="0" baseline="0" smtClean="0">
                          <a:ln>
                            <a:noFill/>
                          </a:ln>
                          <a:solidFill>
                            <a:schemeClr val="tx1"/>
                          </a:solidFill>
                          <a:effectLst/>
                          <a:latin typeface="Arial" charset="0"/>
                        </a:rPr>
                        <a:t> Warning signs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charset="0"/>
                          <a:cs typeface="Arial" charset="0"/>
                        </a:rPr>
                        <a:t>•</a:t>
                      </a:r>
                      <a:r>
                        <a:rPr kumimoji="0" lang="en-US" altLang="en-US" sz="2000" b="0" i="0" u="none" strike="noStrike" cap="none" normalizeH="0" baseline="0" smtClean="0">
                          <a:ln>
                            <a:noFill/>
                          </a:ln>
                          <a:solidFill>
                            <a:schemeClr val="tx1"/>
                          </a:solidFill>
                          <a:effectLst/>
                          <a:latin typeface="Arial" charset="0"/>
                        </a:rPr>
                        <a:t> Work rules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Arial" charset="0"/>
                        </a:rPr>
                        <a:t>   &amp; procedures</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tx1"/>
                        </a:solidFill>
                        <a:effectLst/>
                        <a:latin typeface="Arial" charset="0"/>
                      </a:endParaRPr>
                    </a:p>
                  </a:txBody>
                  <a:tcPr marT="45722" marB="4572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5000"/>
                        </a:spcBef>
                        <a:spcAft>
                          <a:spcPct val="0"/>
                        </a:spcAft>
                        <a:buClrTx/>
                        <a:buSzTx/>
                        <a:buFontTx/>
                        <a:buNone/>
                        <a:tabLst/>
                      </a:pPr>
                      <a:r>
                        <a:rPr kumimoji="0" lang="en-US" altLang="en-US" sz="2400" b="1" i="0" u="none" strike="noStrike" cap="none" normalizeH="0" baseline="0" dirty="0" smtClean="0">
                          <a:ln>
                            <a:noFill/>
                          </a:ln>
                          <a:solidFill>
                            <a:schemeClr val="tx1"/>
                          </a:solidFill>
                          <a:effectLst/>
                          <a:latin typeface="Arial" charset="0"/>
                          <a:cs typeface="Arial" charset="0"/>
                        </a:rPr>
                        <a:t>Use personal</a:t>
                      </a:r>
                    </a:p>
                    <a:p>
                      <a:pPr marL="0" marR="0" lvl="0" indent="0" algn="l" defTabSz="914400" rtl="0" eaLnBrk="0" fontAlgn="base" latinLnBrk="0" hangingPunct="0">
                        <a:lnSpc>
                          <a:spcPct val="100000"/>
                        </a:lnSpc>
                        <a:spcBef>
                          <a:spcPct val="5000"/>
                        </a:spcBef>
                        <a:spcAft>
                          <a:spcPct val="0"/>
                        </a:spcAft>
                        <a:buClrTx/>
                        <a:buSzTx/>
                        <a:buFontTx/>
                        <a:buNone/>
                        <a:tabLst/>
                      </a:pPr>
                      <a:r>
                        <a:rPr kumimoji="0" lang="en-US" altLang="en-US" sz="2400" b="1" i="0" u="none" strike="noStrike" cap="none" normalizeH="0" baseline="0" dirty="0" smtClean="0">
                          <a:ln>
                            <a:noFill/>
                          </a:ln>
                          <a:solidFill>
                            <a:schemeClr val="tx1"/>
                          </a:solidFill>
                          <a:effectLst/>
                          <a:latin typeface="Arial" charset="0"/>
                          <a:cs typeface="Arial" charset="0"/>
                        </a:rPr>
                        <a:t>protective equipment</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Arial" charset="0"/>
                          <a:cs typeface="Arial" charset="0"/>
                        </a:rPr>
                        <a:t>•</a:t>
                      </a:r>
                      <a:r>
                        <a:rPr kumimoji="0" lang="en-US" altLang="en-US" sz="2000" b="0" i="0" u="none" strike="noStrike" cap="none" normalizeH="0" baseline="0" dirty="0" smtClean="0">
                          <a:ln>
                            <a:noFill/>
                          </a:ln>
                          <a:solidFill>
                            <a:schemeClr val="tx1"/>
                          </a:solidFill>
                          <a:effectLst/>
                          <a:latin typeface="Arial" charset="0"/>
                        </a:rPr>
                        <a:t> Gloves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Arial" charset="0"/>
                          <a:cs typeface="Arial" charset="0"/>
                        </a:rPr>
                        <a:t>•</a:t>
                      </a:r>
                      <a:r>
                        <a:rPr kumimoji="0" lang="en-US" altLang="en-US" sz="2000" b="0" i="0" u="none" strike="noStrike" cap="none" normalizeH="0" baseline="0" dirty="0" smtClean="0">
                          <a:ln>
                            <a:noFill/>
                          </a:ln>
                          <a:solidFill>
                            <a:schemeClr val="tx1"/>
                          </a:solidFill>
                          <a:effectLst/>
                          <a:latin typeface="Arial" charset="0"/>
                        </a:rPr>
                        <a:t> Respirators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Arial" charset="0"/>
                          <a:cs typeface="Arial" charset="0"/>
                        </a:rPr>
                        <a:t>•</a:t>
                      </a:r>
                      <a:r>
                        <a:rPr kumimoji="0" lang="en-US" altLang="en-US" sz="2000" b="0" i="0" u="none" strike="noStrike" cap="none" normalizeH="0" baseline="0" dirty="0" smtClean="0">
                          <a:ln>
                            <a:noFill/>
                          </a:ln>
                          <a:solidFill>
                            <a:schemeClr val="tx1"/>
                          </a:solidFill>
                          <a:effectLst/>
                          <a:latin typeface="Arial" charset="0"/>
                        </a:rPr>
                        <a:t> Goggles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Arial" charset="0"/>
                          <a:cs typeface="Arial" charset="0"/>
                        </a:rPr>
                        <a:t>•</a:t>
                      </a:r>
                      <a:r>
                        <a:rPr kumimoji="0" lang="en-US" altLang="en-US" sz="2000" b="0" i="0" u="none" strike="noStrike" cap="none" normalizeH="0" baseline="0" dirty="0" smtClean="0">
                          <a:ln>
                            <a:noFill/>
                          </a:ln>
                          <a:solidFill>
                            <a:schemeClr val="tx1"/>
                          </a:solidFill>
                          <a:effectLst/>
                          <a:latin typeface="Arial" charset="0"/>
                        </a:rPr>
                        <a:t> Hard hats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Arial" charset="0"/>
                          <a:cs typeface="Arial" charset="0"/>
                        </a:rPr>
                        <a:t>•</a:t>
                      </a:r>
                      <a:r>
                        <a:rPr kumimoji="0" lang="en-US" altLang="en-US" sz="2000" b="0" i="0" u="none" strike="noStrike" cap="none" normalizeH="0" baseline="0" dirty="0" smtClean="0">
                          <a:ln>
                            <a:noFill/>
                          </a:ln>
                          <a:solidFill>
                            <a:schemeClr val="tx1"/>
                          </a:solidFill>
                          <a:effectLst/>
                          <a:latin typeface="Arial" charset="0"/>
                        </a:rPr>
                        <a:t> Knee pads</a:t>
                      </a:r>
                    </a:p>
                  </a:txBody>
                  <a:tcPr marT="45722" marB="4572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1517" name="Text Box 13"/>
          <p:cNvSpPr txBox="1">
            <a:spLocks noChangeArrowheads="1"/>
          </p:cNvSpPr>
          <p:nvPr/>
        </p:nvSpPr>
        <p:spPr bwMode="auto">
          <a:xfrm>
            <a:off x="990600" y="641350"/>
            <a:ext cx="674736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dirty="0"/>
              <a:t>Controlling Hazards</a:t>
            </a:r>
          </a:p>
          <a:p>
            <a:pPr eaLnBrk="1" hangingPunct="1">
              <a:spcBef>
                <a:spcPct val="0"/>
              </a:spcBef>
              <a:buFontTx/>
              <a:buNone/>
            </a:pPr>
            <a:endParaRPr lang="en-US" altLang="en-US" sz="2400" b="1" dirty="0"/>
          </a:p>
          <a:p>
            <a:pPr eaLnBrk="1" hangingPunct="1">
              <a:spcBef>
                <a:spcPct val="0"/>
              </a:spcBef>
              <a:buFontTx/>
              <a:buNone/>
            </a:pPr>
            <a:r>
              <a:rPr lang="en-US" altLang="en-US" sz="2400" b="1" dirty="0" smtClean="0"/>
              <a:t>   1</a:t>
            </a:r>
            <a:r>
              <a:rPr lang="en-US" altLang="en-US" sz="2400" b="1" baseline="30000" dirty="0" smtClean="0"/>
              <a:t>st</a:t>
            </a:r>
            <a:r>
              <a:rPr lang="en-US" altLang="en-US" sz="2400" b="1" dirty="0" smtClean="0"/>
              <a:t> </a:t>
            </a:r>
            <a:r>
              <a:rPr lang="en-US" altLang="en-US" sz="2400" b="1" dirty="0"/>
              <a:t>choice	      </a:t>
            </a:r>
            <a:r>
              <a:rPr lang="en-US" altLang="en-US" sz="2400" b="1" dirty="0" smtClean="0"/>
              <a:t>   2</a:t>
            </a:r>
            <a:r>
              <a:rPr lang="en-US" altLang="en-US" sz="2400" b="1" baseline="30000" dirty="0" smtClean="0"/>
              <a:t>nd</a:t>
            </a:r>
            <a:r>
              <a:rPr lang="en-US" altLang="en-US" sz="2400" b="1" dirty="0" smtClean="0"/>
              <a:t> </a:t>
            </a:r>
            <a:r>
              <a:rPr lang="en-US" altLang="en-US" sz="2400" b="1" dirty="0"/>
              <a:t>choice	  </a:t>
            </a:r>
            <a:r>
              <a:rPr lang="en-US" altLang="en-US" sz="2400" b="1" dirty="0" smtClean="0"/>
              <a:t>    3</a:t>
            </a:r>
            <a:r>
              <a:rPr lang="en-US" altLang="en-US" sz="2400" b="1" baseline="30000" dirty="0" smtClean="0"/>
              <a:t>rd</a:t>
            </a:r>
            <a:r>
              <a:rPr lang="en-US" altLang="en-US" sz="2400" b="1" dirty="0" smtClean="0"/>
              <a:t> </a:t>
            </a:r>
            <a:r>
              <a:rPr lang="en-US" altLang="en-US" sz="2400" b="1" dirty="0"/>
              <a:t>choice</a:t>
            </a:r>
          </a:p>
        </p:txBody>
      </p:sp>
      <p:sp>
        <p:nvSpPr>
          <p:cNvPr id="21518" name="Text Box 14"/>
          <p:cNvSpPr txBox="1">
            <a:spLocks noChangeArrowheads="1"/>
          </p:cNvSpPr>
          <p:nvPr/>
        </p:nvSpPr>
        <p:spPr bwMode="auto">
          <a:xfrm>
            <a:off x="4800600" y="6151563"/>
            <a:ext cx="34464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000"/>
              <a:t>Source: Adapted from Youth @ Work: Talking Safety</a:t>
            </a:r>
          </a:p>
          <a:p>
            <a:pPr eaLnBrk="1" hangingPunct="1">
              <a:spcBef>
                <a:spcPct val="0"/>
              </a:spcBef>
              <a:buFontTx/>
              <a:buNone/>
            </a:pPr>
            <a:r>
              <a:rPr lang="en-US" altLang="en-US" sz="1000">
                <a:hlinkClick r:id="rId3"/>
              </a:rPr>
              <a:t>http://www.cdc.gov/niosh/talkingsafety/states/il/entireIL.pdf</a:t>
            </a:r>
            <a:endParaRPr lang="en-US" altLang="en-US" sz="1000"/>
          </a:p>
          <a:p>
            <a:pPr eaLnBrk="1" hangingPunct="1">
              <a:spcBef>
                <a:spcPct val="0"/>
              </a:spcBef>
              <a:buFontTx/>
              <a:buNone/>
            </a:pPr>
            <a:r>
              <a:rPr lang="en-US" altLang="en-US" sz="1000"/>
              <a:t>Overhead #15 </a:t>
            </a:r>
          </a:p>
          <a:p>
            <a:pPr eaLnBrk="1" hangingPunct="1">
              <a:spcBef>
                <a:spcPct val="0"/>
              </a:spcBef>
              <a:buFontTx/>
              <a:buNone/>
            </a:pPr>
            <a:endParaRPr lang="en-US" altLang="en-US" sz="100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2"/>
          <p:cNvSpPr txBox="1">
            <a:spLocks noChangeArrowheads="1"/>
          </p:cNvSpPr>
          <p:nvPr/>
        </p:nvSpPr>
        <p:spPr bwMode="auto">
          <a:xfrm>
            <a:off x="990600" y="1371600"/>
            <a:ext cx="81534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dirty="0"/>
              <a:t>     How would you control the hazards </a:t>
            </a:r>
          </a:p>
          <a:p>
            <a:pPr eaLnBrk="1" hangingPunct="1">
              <a:spcBef>
                <a:spcPct val="0"/>
              </a:spcBef>
              <a:buFontTx/>
              <a:buNone/>
            </a:pPr>
            <a:r>
              <a:rPr lang="en-US" altLang="en-US" dirty="0"/>
              <a:t>     in these  situations? </a:t>
            </a:r>
          </a:p>
          <a:p>
            <a:pPr eaLnBrk="1" hangingPunct="1">
              <a:spcBef>
                <a:spcPct val="0"/>
              </a:spcBef>
              <a:buFontTx/>
              <a:buNone/>
            </a:pPr>
            <a:endParaRPr lang="en-US" altLang="en-US" dirty="0"/>
          </a:p>
          <a:p>
            <a:pPr eaLnBrk="1" hangingPunct="1">
              <a:spcBef>
                <a:spcPct val="0"/>
              </a:spcBef>
              <a:buFontTx/>
              <a:buNone/>
            </a:pPr>
            <a:r>
              <a:rPr lang="en-US" altLang="en-US" dirty="0"/>
              <a:t>     What are your ideas for</a:t>
            </a:r>
          </a:p>
          <a:p>
            <a:pPr eaLnBrk="1" hangingPunct="1">
              <a:spcBef>
                <a:spcPct val="0"/>
              </a:spcBef>
            </a:pPr>
            <a:r>
              <a:rPr lang="en-US" altLang="en-US" dirty="0"/>
              <a:t>    removing the hazards</a:t>
            </a:r>
          </a:p>
          <a:p>
            <a:pPr eaLnBrk="1" hangingPunct="1">
              <a:spcBef>
                <a:spcPct val="0"/>
              </a:spcBef>
            </a:pPr>
            <a:r>
              <a:rPr lang="en-US" altLang="en-US" dirty="0"/>
              <a:t>    improving work policies and procedures</a:t>
            </a:r>
          </a:p>
          <a:p>
            <a:pPr eaLnBrk="1" hangingPunct="1">
              <a:spcBef>
                <a:spcPct val="0"/>
              </a:spcBef>
            </a:pPr>
            <a:r>
              <a:rPr lang="en-US" altLang="en-US" dirty="0"/>
              <a:t>    using personal protective equipment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8663" y="152400"/>
            <a:ext cx="5146675"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1"/>
          <p:cNvSpPr txBox="1">
            <a:spLocks noChangeArrowheads="1"/>
          </p:cNvSpPr>
          <p:nvPr/>
        </p:nvSpPr>
        <p:spPr bwMode="auto">
          <a:xfrm>
            <a:off x="1157287" y="1295400"/>
            <a:ext cx="77724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800" b="1" dirty="0" smtClean="0"/>
              <a:t>Billy’s Story</a:t>
            </a:r>
          </a:p>
          <a:p>
            <a:pPr eaLnBrk="1" hangingPunct="1">
              <a:spcBef>
                <a:spcPct val="0"/>
              </a:spcBef>
              <a:buFontTx/>
              <a:buNone/>
            </a:pPr>
            <a:endParaRPr lang="en-US" altLang="en-US" sz="2800" dirty="0"/>
          </a:p>
          <a:p>
            <a:pPr eaLnBrk="1" hangingPunct="1">
              <a:spcBef>
                <a:spcPct val="0"/>
              </a:spcBef>
              <a:buFontTx/>
              <a:buNone/>
            </a:pPr>
            <a:endParaRPr lang="en-US" altLang="en-US" sz="2800" dirty="0" smtClean="0"/>
          </a:p>
          <a:p>
            <a:pPr eaLnBrk="1" hangingPunct="1">
              <a:spcBef>
                <a:spcPct val="0"/>
              </a:spcBef>
              <a:buFontTx/>
              <a:buNone/>
            </a:pPr>
            <a:r>
              <a:rPr lang="en-US" altLang="en-US" sz="2800" dirty="0" smtClean="0"/>
              <a:t>Billy </a:t>
            </a:r>
            <a:r>
              <a:rPr lang="en-US" altLang="en-US" sz="2800" dirty="0"/>
              <a:t>is a 16 year old who works in a fast food restaurant. One day Billy  slipped on the greasy floor. To catch his fall, he tried to grab  a bar near the grill. He missed it, and his hand touched the hot grill instead. He suffered second degree burns on the palm of his hand.</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0400" y="152400"/>
            <a:ext cx="4699000" cy="657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4"/>
          <p:cNvSpPr txBox="1">
            <a:spLocks noChangeArrowheads="1"/>
          </p:cNvSpPr>
          <p:nvPr/>
        </p:nvSpPr>
        <p:spPr bwMode="auto">
          <a:xfrm>
            <a:off x="1133475" y="1295400"/>
            <a:ext cx="77089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b="1" dirty="0" smtClean="0"/>
              <a:t>Terry’s Story</a:t>
            </a:r>
          </a:p>
          <a:p>
            <a:pPr eaLnBrk="1" hangingPunct="1">
              <a:spcBef>
                <a:spcPct val="0"/>
              </a:spcBef>
              <a:buFontTx/>
              <a:buNone/>
            </a:pPr>
            <a:endParaRPr lang="en-US" altLang="en-US" sz="2400" dirty="0"/>
          </a:p>
          <a:p>
            <a:pPr eaLnBrk="1" hangingPunct="1">
              <a:spcBef>
                <a:spcPct val="0"/>
              </a:spcBef>
              <a:buFontTx/>
              <a:buNone/>
            </a:pPr>
            <a:endParaRPr lang="en-US" altLang="en-US" sz="2400" dirty="0" smtClean="0"/>
          </a:p>
          <a:p>
            <a:pPr eaLnBrk="1" hangingPunct="1">
              <a:spcBef>
                <a:spcPct val="0"/>
              </a:spcBef>
              <a:buFontTx/>
              <a:buNone/>
            </a:pPr>
            <a:r>
              <a:rPr lang="en-US" altLang="en-US" sz="2400" dirty="0" smtClean="0"/>
              <a:t>Terry </a:t>
            </a:r>
            <a:r>
              <a:rPr lang="en-US" altLang="en-US" sz="2400" dirty="0"/>
              <a:t>is a 16 year </a:t>
            </a:r>
            <a:r>
              <a:rPr lang="en-US" altLang="en-US" sz="2400" dirty="0" smtClean="0"/>
              <a:t>old </a:t>
            </a:r>
            <a:r>
              <a:rPr lang="en-US" altLang="en-US" sz="2400" dirty="0"/>
              <a:t>who works in the deli department of </a:t>
            </a:r>
            <a:r>
              <a:rPr lang="en-US" altLang="en-US" sz="2400" dirty="0" smtClean="0"/>
              <a:t>a grocery </a:t>
            </a:r>
            <a:r>
              <a:rPr lang="en-US" altLang="en-US" sz="2400" dirty="0"/>
              <a:t>store. Her supervisor asked her to clean </a:t>
            </a:r>
            <a:r>
              <a:rPr lang="en-US" altLang="en-US" sz="2400" dirty="0" smtClean="0"/>
              <a:t>the meat </a:t>
            </a:r>
            <a:r>
              <a:rPr lang="en-US" altLang="en-US" sz="2400" dirty="0"/>
              <a:t>slicer, although she had never done this </a:t>
            </a:r>
            <a:r>
              <a:rPr lang="en-US" altLang="en-US" sz="2400" dirty="0" smtClean="0"/>
              <a:t>before and </a:t>
            </a:r>
            <a:r>
              <a:rPr lang="en-US" altLang="en-US" sz="2400" dirty="0"/>
              <a:t>had not been trained to do it. She thought </a:t>
            </a:r>
            <a:r>
              <a:rPr lang="en-US" altLang="en-US" sz="2400" dirty="0" smtClean="0"/>
              <a:t>the meat </a:t>
            </a:r>
            <a:r>
              <a:rPr lang="en-US" altLang="en-US" sz="2400" dirty="0"/>
              <a:t>slicer was turned off before she began cleaning it</a:t>
            </a:r>
            <a:r>
              <a:rPr lang="en-US" altLang="en-US" sz="2400" dirty="0" smtClean="0"/>
              <a:t>. Just </a:t>
            </a:r>
            <a:r>
              <a:rPr lang="en-US" altLang="en-US" sz="2400" dirty="0"/>
              <a:t>as she started to clean the blades, the </a:t>
            </a:r>
            <a:r>
              <a:rPr lang="en-US" altLang="en-US" sz="2400" dirty="0" smtClean="0"/>
              <a:t>machine started </a:t>
            </a:r>
            <a:r>
              <a:rPr lang="en-US" altLang="en-US" sz="2400" dirty="0"/>
              <a:t>up. The blade cut a finger on Terry’s left </a:t>
            </a:r>
            <a:r>
              <a:rPr lang="en-US" altLang="en-US" sz="2400" dirty="0" smtClean="0"/>
              <a:t>hand all </a:t>
            </a:r>
            <a:r>
              <a:rPr lang="en-US" altLang="en-US" sz="2400" dirty="0"/>
              <a:t>the way to the bone.</a:t>
            </a:r>
          </a:p>
          <a:p>
            <a:pPr eaLnBrk="1" hangingPunct="1">
              <a:spcBef>
                <a:spcPct val="0"/>
              </a:spcBef>
              <a:buFontTx/>
              <a:buNone/>
            </a:pPr>
            <a:endParaRPr lang="en-US" altLang="en-US" sz="2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332707" y="1181893"/>
            <a:ext cx="6273800" cy="451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4"/>
          <p:cNvSpPr txBox="1">
            <a:spLocks noChangeArrowheads="1"/>
          </p:cNvSpPr>
          <p:nvPr/>
        </p:nvSpPr>
        <p:spPr bwMode="auto">
          <a:xfrm>
            <a:off x="1143000" y="1371600"/>
            <a:ext cx="76200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b="1" dirty="0" smtClean="0"/>
              <a:t>Sara’s Story</a:t>
            </a:r>
          </a:p>
          <a:p>
            <a:pPr eaLnBrk="1" hangingPunct="1">
              <a:spcBef>
                <a:spcPct val="0"/>
              </a:spcBef>
              <a:buFontTx/>
              <a:buNone/>
            </a:pPr>
            <a:endParaRPr lang="en-US" altLang="en-US" sz="2400" dirty="0"/>
          </a:p>
          <a:p>
            <a:pPr eaLnBrk="1" hangingPunct="1">
              <a:spcBef>
                <a:spcPct val="0"/>
              </a:spcBef>
              <a:buFontTx/>
              <a:buNone/>
            </a:pPr>
            <a:r>
              <a:rPr lang="en-US" altLang="en-US" sz="2400" dirty="0" smtClean="0"/>
              <a:t>Sara </a:t>
            </a:r>
            <a:r>
              <a:rPr lang="en-US" altLang="en-US" sz="2400" dirty="0"/>
              <a:t>works as a nursing aide at a </a:t>
            </a:r>
            <a:r>
              <a:rPr lang="en-US" altLang="en-US" sz="2400" dirty="0" smtClean="0"/>
              <a:t>local hospital</a:t>
            </a:r>
            <a:r>
              <a:rPr lang="en-US" altLang="en-US" sz="2400" dirty="0"/>
              <a:t>. She is expected to clean </a:t>
            </a:r>
            <a:r>
              <a:rPr lang="en-US" altLang="en-US" sz="2400" dirty="0" smtClean="0"/>
              <a:t>bedpans and </a:t>
            </a:r>
            <a:r>
              <a:rPr lang="en-US" altLang="en-US" sz="2400" dirty="0"/>
              <a:t>sometimes change sheets, which </a:t>
            </a:r>
            <a:r>
              <a:rPr lang="en-US" altLang="en-US" sz="2400" dirty="0" smtClean="0"/>
              <a:t>requires </a:t>
            </a:r>
            <a:r>
              <a:rPr lang="en-US" altLang="en-US" sz="2400" dirty="0"/>
              <a:t>lifting patients. Lately she has </a:t>
            </a:r>
            <a:r>
              <a:rPr lang="en-US" altLang="en-US" sz="2400" dirty="0" smtClean="0"/>
              <a:t>been feeling </a:t>
            </a:r>
            <a:r>
              <a:rPr lang="en-US" altLang="en-US" sz="2400" dirty="0"/>
              <a:t>twinges in her back when </a:t>
            </a:r>
            <a:r>
              <a:rPr lang="en-US" altLang="en-US" sz="2400" dirty="0" smtClean="0"/>
              <a:t>bending over </a:t>
            </a:r>
            <a:r>
              <a:rPr lang="en-US" altLang="en-US" sz="2400" dirty="0"/>
              <a:t>or lifting. She knows she is supposed </a:t>
            </a:r>
            <a:r>
              <a:rPr lang="en-US" altLang="en-US" sz="2400" dirty="0" smtClean="0"/>
              <a:t>to get </a:t>
            </a:r>
            <a:r>
              <a:rPr lang="en-US" altLang="en-US" sz="2400" dirty="0"/>
              <a:t>help when lifting a patient, but </a:t>
            </a:r>
            <a:r>
              <a:rPr lang="en-US" altLang="en-US" sz="2400" dirty="0" smtClean="0"/>
              <a:t>everyone is </a:t>
            </a:r>
            <a:r>
              <a:rPr lang="en-US" altLang="en-US" sz="2400" dirty="0"/>
              <a:t>so busy that she is reluctant to ask. </a:t>
            </a:r>
            <a:r>
              <a:rPr lang="en-US" altLang="en-US" sz="2400" dirty="0" smtClean="0"/>
              <a:t>At </a:t>
            </a:r>
            <a:r>
              <a:rPr lang="en-US" altLang="en-US" sz="2400" dirty="0"/>
              <a:t>home, as she is going to sleep, she </a:t>
            </a:r>
            <a:r>
              <a:rPr lang="en-US" altLang="en-US" sz="2400" dirty="0" smtClean="0"/>
              <a:t>often feels </a:t>
            </a:r>
            <a:r>
              <a:rPr lang="en-US" altLang="en-US" sz="2400" dirty="0"/>
              <a:t>shooting pains in her back, neck, and</a:t>
            </a:r>
          </a:p>
          <a:p>
            <a:pPr eaLnBrk="1" hangingPunct="1">
              <a:spcBef>
                <a:spcPct val="0"/>
              </a:spcBef>
              <a:buFontTx/>
              <a:buNone/>
            </a:pPr>
            <a:r>
              <a:rPr lang="en-US" altLang="en-US" sz="2400" dirty="0"/>
              <a:t>shoulders. The pains seem to be </a:t>
            </a:r>
            <a:r>
              <a:rPr lang="en-US" altLang="en-US" sz="2400" dirty="0" smtClean="0"/>
              <a:t>getting worse </a:t>
            </a:r>
            <a:r>
              <a:rPr lang="en-US" altLang="en-US" sz="2400" dirty="0"/>
              <a:t>every day.</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9775" y="228600"/>
            <a:ext cx="5006975"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1"/>
          <p:cNvSpPr txBox="1">
            <a:spLocks noChangeArrowheads="1"/>
          </p:cNvSpPr>
          <p:nvPr/>
        </p:nvSpPr>
        <p:spPr bwMode="auto">
          <a:xfrm>
            <a:off x="1143000" y="1447800"/>
            <a:ext cx="77724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b="1" dirty="0" smtClean="0"/>
              <a:t>Jamie’s Story</a:t>
            </a:r>
          </a:p>
          <a:p>
            <a:pPr eaLnBrk="1" hangingPunct="1">
              <a:spcBef>
                <a:spcPct val="0"/>
              </a:spcBef>
              <a:buFontTx/>
              <a:buNone/>
            </a:pPr>
            <a:endParaRPr lang="en-US" altLang="en-US" sz="2400" dirty="0" smtClean="0"/>
          </a:p>
          <a:p>
            <a:pPr eaLnBrk="1" hangingPunct="1">
              <a:spcBef>
                <a:spcPct val="0"/>
              </a:spcBef>
              <a:buFontTx/>
              <a:buNone/>
            </a:pPr>
            <a:r>
              <a:rPr lang="en-US" altLang="en-US" sz="2400" dirty="0" smtClean="0"/>
              <a:t>Jamie </a:t>
            </a:r>
            <a:r>
              <a:rPr lang="en-US" altLang="en-US" sz="2400" dirty="0"/>
              <a:t>is a 17 year dish washer in a hospital kitchen. </a:t>
            </a:r>
          </a:p>
          <a:p>
            <a:pPr eaLnBrk="1" hangingPunct="1">
              <a:spcBef>
                <a:spcPct val="0"/>
              </a:spcBef>
              <a:buFontTx/>
              <a:buNone/>
            </a:pPr>
            <a:r>
              <a:rPr lang="en-US" altLang="en-US" sz="2400" dirty="0"/>
              <a:t>To clean cooking pans, she soaks them in a powerful </a:t>
            </a:r>
          </a:p>
          <a:p>
            <a:pPr eaLnBrk="1" hangingPunct="1">
              <a:spcBef>
                <a:spcPct val="0"/>
              </a:spcBef>
              <a:buFontTx/>
              <a:buNone/>
            </a:pPr>
            <a:r>
              <a:rPr lang="en-US" altLang="en-US" sz="2400" dirty="0"/>
              <a:t>chemical solution. She uses gloves to protect her hands</a:t>
            </a:r>
          </a:p>
          <a:p>
            <a:pPr eaLnBrk="1" hangingPunct="1">
              <a:spcBef>
                <a:spcPct val="0"/>
              </a:spcBef>
              <a:buFontTx/>
              <a:buNone/>
            </a:pPr>
            <a:r>
              <a:rPr lang="en-US" altLang="en-US" sz="2400" dirty="0"/>
              <a:t>and arms. One day, as Jamie was lifting three large </a:t>
            </a:r>
            <a:r>
              <a:rPr lang="en-US" altLang="en-US" sz="2400" dirty="0" smtClean="0"/>
              <a:t>pans out </a:t>
            </a:r>
            <a:r>
              <a:rPr lang="en-US" altLang="en-US" sz="2400" dirty="0"/>
              <a:t>of the sink at once, they slipped out of her </a:t>
            </a:r>
            <a:r>
              <a:rPr lang="en-US" altLang="en-US" sz="2400" dirty="0" smtClean="0"/>
              <a:t>hands and </a:t>
            </a:r>
            <a:r>
              <a:rPr lang="en-US" altLang="en-US" sz="2400" dirty="0"/>
              <a:t>back into the sink. The cleaning solution </a:t>
            </a:r>
            <a:r>
              <a:rPr lang="en-US" altLang="en-US" sz="2400" dirty="0" smtClean="0"/>
              <a:t>splashed all </a:t>
            </a:r>
            <a:r>
              <a:rPr lang="en-US" altLang="en-US" sz="2400" dirty="0"/>
              <a:t>over the side of her face and got into her right eye. She was blinded in that eye for two weeks.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685800"/>
            <a:ext cx="6891338" cy="553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402931" y="-1050131"/>
            <a:ext cx="314325"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Footer Placeholder 4"/>
          <p:cNvSpPr>
            <a:spLocks noGrp="1"/>
          </p:cNvSpPr>
          <p:nvPr>
            <p:ph type="ftr" sz="quarter" idx="11"/>
          </p:nvPr>
        </p:nvSpPr>
        <p:spPr>
          <a:xfrm>
            <a:off x="3429000" y="6248400"/>
            <a:ext cx="4800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100" smtClean="0"/>
              <a:t>Source: Youth @ Work: Talking Safety</a:t>
            </a:r>
          </a:p>
          <a:p>
            <a:pPr eaLnBrk="1" hangingPunct="1">
              <a:spcBef>
                <a:spcPct val="0"/>
              </a:spcBef>
              <a:buFontTx/>
              <a:buNone/>
            </a:pPr>
            <a:r>
              <a:rPr lang="en-US" altLang="en-US" sz="1100" smtClean="0">
                <a:hlinkClick r:id="rId5"/>
              </a:rPr>
              <a:t>http://ww.cdc.gov/niosh/talkingsafety/states/il/default.html</a:t>
            </a:r>
            <a:endParaRPr lang="en-US" altLang="en-US" sz="1100" smtClean="0"/>
          </a:p>
          <a:p>
            <a:pPr eaLnBrk="1" hangingPunct="1">
              <a:spcBef>
                <a:spcPct val="0"/>
              </a:spcBef>
              <a:buFontTx/>
              <a:buNone/>
            </a:pPr>
            <a:endParaRPr lang="en-US" altLang="en-US" sz="140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235869" y="1050131"/>
            <a:ext cx="6403975"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4"/>
          <p:cNvSpPr txBox="1">
            <a:spLocks noChangeArrowheads="1"/>
          </p:cNvSpPr>
          <p:nvPr/>
        </p:nvSpPr>
        <p:spPr bwMode="auto">
          <a:xfrm>
            <a:off x="1219200" y="1704975"/>
            <a:ext cx="732790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800" b="1" dirty="0" smtClean="0"/>
              <a:t>James’ Story</a:t>
            </a:r>
          </a:p>
          <a:p>
            <a:pPr eaLnBrk="1" hangingPunct="1">
              <a:spcBef>
                <a:spcPct val="0"/>
              </a:spcBef>
              <a:buFontTx/>
              <a:buNone/>
            </a:pPr>
            <a:endParaRPr lang="en-US" altLang="en-US" sz="2800" dirty="0"/>
          </a:p>
          <a:p>
            <a:pPr eaLnBrk="1" hangingPunct="1">
              <a:spcBef>
                <a:spcPct val="0"/>
              </a:spcBef>
              <a:buFontTx/>
              <a:buNone/>
            </a:pPr>
            <a:r>
              <a:rPr lang="en-US" altLang="en-US" sz="2800" dirty="0" smtClean="0"/>
              <a:t>James </a:t>
            </a:r>
            <a:r>
              <a:rPr lang="en-US" altLang="en-US" sz="2800" dirty="0"/>
              <a:t>is a 16 year old who works in a busy </a:t>
            </a:r>
          </a:p>
          <a:p>
            <a:pPr eaLnBrk="1" hangingPunct="1">
              <a:spcBef>
                <a:spcPct val="0"/>
              </a:spcBef>
              <a:buFontTx/>
              <a:buNone/>
            </a:pPr>
            <a:r>
              <a:rPr lang="en-US" altLang="en-US" sz="2800" dirty="0"/>
              <a:t>pizza shop. His job is to pat dough into pans. </a:t>
            </a:r>
          </a:p>
          <a:p>
            <a:pPr eaLnBrk="1" hangingPunct="1">
              <a:spcBef>
                <a:spcPct val="0"/>
              </a:spcBef>
              <a:buFontTx/>
              <a:buNone/>
            </a:pPr>
            <a:r>
              <a:rPr lang="en-US" altLang="en-US" sz="2800" dirty="0"/>
              <a:t>He prepares several pans per minute</a:t>
            </a:r>
            <a:r>
              <a:rPr lang="en-US" altLang="en-US" sz="2800" dirty="0" smtClean="0"/>
              <a:t>. Lately </a:t>
            </a:r>
            <a:r>
              <a:rPr lang="en-US" altLang="en-US" sz="2800" dirty="0"/>
              <a:t>he has noticed that his hands, shoulders </a:t>
            </a:r>
            <a:r>
              <a:rPr lang="en-US" altLang="en-US" sz="2800" dirty="0" smtClean="0"/>
              <a:t>and </a:t>
            </a:r>
            <a:r>
              <a:rPr lang="en-US" altLang="en-US" sz="2800" dirty="0"/>
              <a:t>back are hurting from the repetitive motion </a:t>
            </a:r>
            <a:r>
              <a:rPr lang="en-US" altLang="en-US" sz="2800" dirty="0" smtClean="0"/>
              <a:t>and </a:t>
            </a:r>
            <a:r>
              <a:rPr lang="en-US" altLang="en-US" sz="2800" dirty="0"/>
              <a:t>from standing for long periods of time.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2"/>
          <p:cNvSpPr txBox="1">
            <a:spLocks noChangeArrowheads="1"/>
          </p:cNvSpPr>
          <p:nvPr/>
        </p:nvSpPr>
        <p:spPr bwMode="auto">
          <a:xfrm>
            <a:off x="1295400" y="1466850"/>
            <a:ext cx="78486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3600" dirty="0"/>
              <a:t>Warning signs about workplace </a:t>
            </a:r>
            <a:r>
              <a:rPr lang="en-US" altLang="en-US" sz="3600" dirty="0" smtClean="0"/>
              <a:t>safety are </a:t>
            </a:r>
            <a:r>
              <a:rPr lang="en-US" altLang="en-US" sz="3600" dirty="0"/>
              <a:t>one way to help control your risk </a:t>
            </a:r>
            <a:r>
              <a:rPr lang="en-US" altLang="en-US" sz="3600" dirty="0" smtClean="0"/>
              <a:t>of getting </a:t>
            </a:r>
            <a:r>
              <a:rPr lang="en-US" altLang="en-US" sz="3600" dirty="0"/>
              <a:t>hurt on the job.</a:t>
            </a:r>
          </a:p>
          <a:p>
            <a:pPr eaLnBrk="1" hangingPunct="1">
              <a:spcBef>
                <a:spcPct val="0"/>
              </a:spcBef>
              <a:buFontTx/>
              <a:buNone/>
            </a:pPr>
            <a:endParaRPr lang="en-US" altLang="en-US" sz="3600" dirty="0"/>
          </a:p>
          <a:p>
            <a:pPr eaLnBrk="1" hangingPunct="1">
              <a:spcBef>
                <a:spcPct val="0"/>
              </a:spcBef>
              <a:buFontTx/>
              <a:buNone/>
            </a:pPr>
            <a:r>
              <a:rPr lang="en-US" altLang="en-US" sz="3600" dirty="0"/>
              <a:t>Let’s look at some signs</a:t>
            </a:r>
            <a:r>
              <a:rPr lang="en-US" altLang="en-US" sz="3600" dirty="0" smtClean="0"/>
              <a:t>.</a:t>
            </a:r>
          </a:p>
          <a:p>
            <a:pPr eaLnBrk="1" hangingPunct="1">
              <a:spcBef>
                <a:spcPct val="0"/>
              </a:spcBef>
              <a:buFontTx/>
              <a:buNone/>
            </a:pPr>
            <a:endParaRPr lang="en-US" altLang="en-US" sz="3600" dirty="0"/>
          </a:p>
          <a:p>
            <a:pPr eaLnBrk="1" hangingPunct="1">
              <a:spcBef>
                <a:spcPct val="0"/>
              </a:spcBef>
              <a:buFontTx/>
              <a:buNone/>
            </a:pPr>
            <a:r>
              <a:rPr lang="en-US" altLang="en-US" sz="3600" dirty="0"/>
              <a:t>Do you know what they mean?</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3">
            <a:extLst>
              <a:ext uri="{28A0092B-C50C-407E-A947-70E740481C1C}">
                <a14:useLocalDpi xmlns:a14="http://schemas.microsoft.com/office/drawing/2010/main" val="0"/>
              </a:ext>
            </a:extLst>
          </a:blip>
          <a:srcRect t="9283" b="7957"/>
          <a:stretch>
            <a:fillRect/>
          </a:stretch>
        </p:blipFill>
        <p:spPr bwMode="auto">
          <a:xfrm>
            <a:off x="381000" y="152400"/>
            <a:ext cx="61214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Footer Placeholder 2"/>
          <p:cNvSpPr>
            <a:spLocks noGrp="1"/>
          </p:cNvSpPr>
          <p:nvPr>
            <p:ph type="ftr" sz="quarter" idx="11"/>
          </p:nvPr>
        </p:nvSpPr>
        <p:spPr>
          <a:xfrm>
            <a:off x="6248400" y="5486400"/>
            <a:ext cx="2895600" cy="609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l" eaLnBrk="1" hangingPunct="1">
              <a:spcBef>
                <a:spcPct val="0"/>
              </a:spcBef>
              <a:buFontTx/>
              <a:buNone/>
            </a:pPr>
            <a:r>
              <a:rPr lang="en-US" altLang="en-US" sz="1100" dirty="0" smtClean="0"/>
              <a:t>Source: </a:t>
            </a:r>
            <a:r>
              <a:rPr lang="en-US" altLang="en-US" sz="1100" dirty="0" err="1" smtClean="0"/>
              <a:t>Instituto</a:t>
            </a:r>
            <a:r>
              <a:rPr lang="en-US" altLang="en-US" sz="1100" dirty="0" smtClean="0"/>
              <a:t> del </a:t>
            </a:r>
            <a:r>
              <a:rPr lang="en-US" altLang="en-US" sz="1100" dirty="0" err="1" smtClean="0"/>
              <a:t>Progreso</a:t>
            </a:r>
            <a:r>
              <a:rPr lang="en-US" altLang="en-US" sz="1100" dirty="0" smtClean="0"/>
              <a:t> Latino (2012)</a:t>
            </a:r>
          </a:p>
          <a:p>
            <a:pPr algn="l" eaLnBrk="1" hangingPunct="1">
              <a:spcBef>
                <a:spcPct val="0"/>
              </a:spcBef>
              <a:buFontTx/>
              <a:buNone/>
            </a:pPr>
            <a:r>
              <a:rPr lang="en-US" altLang="en-US" sz="1100" i="1" dirty="0" smtClean="0"/>
              <a:t>Health &amp; Safety Awareness Teacher Manual</a:t>
            </a:r>
          </a:p>
          <a:p>
            <a:pPr algn="l" eaLnBrk="1" hangingPunct="1">
              <a:spcBef>
                <a:spcPct val="0"/>
              </a:spcBef>
              <a:buFontTx/>
              <a:buNone/>
            </a:pPr>
            <a:endParaRPr lang="en-US" altLang="en-US" sz="1100"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1761677" y="914400"/>
            <a:ext cx="5942909"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4400" b="1" dirty="0">
                <a:latin typeface="Calibri" pitchFamily="34" charset="0"/>
              </a:rPr>
              <a:t>Youth Health and Safety </a:t>
            </a:r>
            <a:endParaRPr lang="en-US" altLang="en-US" sz="4400" b="1" dirty="0" smtClean="0">
              <a:latin typeface="Calibri" pitchFamily="34" charset="0"/>
            </a:endParaRPr>
          </a:p>
          <a:p>
            <a:pPr algn="ctr" eaLnBrk="1" hangingPunct="1">
              <a:spcBef>
                <a:spcPct val="0"/>
              </a:spcBef>
              <a:buFontTx/>
              <a:buNone/>
            </a:pPr>
            <a:r>
              <a:rPr lang="en-US" altLang="en-US" sz="4400" b="1" dirty="0" smtClean="0">
                <a:latin typeface="Calibri" pitchFamily="34" charset="0"/>
              </a:rPr>
              <a:t>Training Workshop </a:t>
            </a:r>
          </a:p>
          <a:p>
            <a:pPr algn="ctr" eaLnBrk="1" hangingPunct="1">
              <a:spcBef>
                <a:spcPct val="0"/>
              </a:spcBef>
              <a:buFontTx/>
              <a:buNone/>
            </a:pPr>
            <a:endParaRPr lang="en-US" altLang="en-US" sz="4400" b="1" dirty="0">
              <a:latin typeface="Calibri" pitchFamily="34" charset="0"/>
            </a:endParaRPr>
          </a:p>
          <a:p>
            <a:pPr algn="ctr" eaLnBrk="1" hangingPunct="1">
              <a:spcBef>
                <a:spcPct val="0"/>
              </a:spcBef>
              <a:buFontTx/>
              <a:buNone/>
            </a:pPr>
            <a:r>
              <a:rPr lang="en-US" altLang="en-US" sz="3600" dirty="0">
                <a:latin typeface="Calibri" pitchFamily="34" charset="0"/>
              </a:rPr>
              <a:t>DAY 4</a:t>
            </a:r>
          </a:p>
          <a:p>
            <a:pPr algn="ctr" eaLnBrk="1" hangingPunct="1">
              <a:spcBef>
                <a:spcPct val="0"/>
              </a:spcBef>
              <a:buFontTx/>
              <a:buNone/>
            </a:pPr>
            <a:r>
              <a:rPr lang="en-US" altLang="en-US" sz="4400" b="1" dirty="0">
                <a:latin typeface="Calibri" pitchFamily="34" charset="0"/>
              </a:rPr>
              <a:t> </a:t>
            </a:r>
          </a:p>
          <a:p>
            <a:pPr algn="ctr" eaLnBrk="1" hangingPunct="1">
              <a:spcBef>
                <a:spcPct val="0"/>
              </a:spcBef>
              <a:buFontTx/>
              <a:buNone/>
            </a:pPr>
            <a:endParaRPr lang="en-US" altLang="en-US" sz="1800" dirty="0">
              <a:latin typeface="Calibri"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3">
            <a:lum bright="-20000" contrast="30000"/>
            <a:extLst>
              <a:ext uri="{28A0092B-C50C-407E-A947-70E740481C1C}">
                <a14:useLocalDpi xmlns:a14="http://schemas.microsoft.com/office/drawing/2010/main" val="0"/>
              </a:ext>
            </a:extLst>
          </a:blip>
          <a:srcRect/>
          <a:stretch>
            <a:fillRect/>
          </a:stretch>
        </p:blipFill>
        <p:spPr bwMode="auto">
          <a:xfrm>
            <a:off x="2514600" y="304800"/>
            <a:ext cx="5508625"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4"/>
          <p:cNvSpPr txBox="1">
            <a:spLocks noChangeArrowheads="1"/>
          </p:cNvSpPr>
          <p:nvPr/>
        </p:nvSpPr>
        <p:spPr bwMode="auto">
          <a:xfrm>
            <a:off x="990600" y="381000"/>
            <a:ext cx="7772400" cy="587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spcBef>
                <a:spcPct val="20000"/>
              </a:spcBef>
              <a:buChar char="•"/>
              <a:defRPr sz="3200">
                <a:solidFill>
                  <a:schemeClr val="tx1"/>
                </a:solidFill>
                <a:latin typeface="Arial" charset="0"/>
              </a:defRPr>
            </a:lvl1pPr>
            <a:lvl2pPr marL="800100" indent="-342900" eaLnBrk="0" hangingPunct="0">
              <a:spcBef>
                <a:spcPct val="20000"/>
              </a:spcBef>
              <a:buChar char="–"/>
              <a:defRPr sz="2800">
                <a:solidFill>
                  <a:schemeClr val="tx1"/>
                </a:solidFill>
                <a:latin typeface="Arial" charset="0"/>
              </a:defRPr>
            </a:lvl2pPr>
            <a:lvl3pPr marL="1257300" indent="-342900" eaLnBrk="0" hangingPunct="0">
              <a:spcBef>
                <a:spcPct val="20000"/>
              </a:spcBef>
              <a:buChar char="•"/>
              <a:defRPr sz="2400">
                <a:solidFill>
                  <a:schemeClr val="tx1"/>
                </a:solidFill>
                <a:latin typeface="Arial" charset="0"/>
              </a:defRPr>
            </a:lvl3pPr>
            <a:lvl4pPr marL="1714500" indent="-342900" eaLnBrk="0" hangingPunct="0">
              <a:spcBef>
                <a:spcPct val="20000"/>
              </a:spcBef>
              <a:buChar char="–"/>
              <a:defRPr sz="2000">
                <a:solidFill>
                  <a:schemeClr val="tx1"/>
                </a:solidFill>
                <a:latin typeface="Arial" charset="0"/>
              </a:defRPr>
            </a:lvl4pPr>
            <a:lvl5pPr marL="2171700" indent="-342900" eaLnBrk="0" hangingPunct="0">
              <a:spcBef>
                <a:spcPct val="20000"/>
              </a:spcBef>
              <a:buChar char="»"/>
              <a:defRPr sz="2000">
                <a:solidFill>
                  <a:schemeClr val="tx1"/>
                </a:solidFill>
                <a:latin typeface="Arial" charset="0"/>
              </a:defRPr>
            </a:lvl5pPr>
            <a:lvl6pPr marL="2628900" indent="-342900" eaLnBrk="0" fontAlgn="base" hangingPunct="0">
              <a:spcBef>
                <a:spcPct val="20000"/>
              </a:spcBef>
              <a:spcAft>
                <a:spcPct val="0"/>
              </a:spcAft>
              <a:buChar char="»"/>
              <a:defRPr sz="2000">
                <a:solidFill>
                  <a:schemeClr val="tx1"/>
                </a:solidFill>
                <a:latin typeface="Arial" charset="0"/>
              </a:defRPr>
            </a:lvl6pPr>
            <a:lvl7pPr marL="3086100" indent="-342900" eaLnBrk="0" fontAlgn="base" hangingPunct="0">
              <a:spcBef>
                <a:spcPct val="20000"/>
              </a:spcBef>
              <a:spcAft>
                <a:spcPct val="0"/>
              </a:spcAft>
              <a:buChar char="»"/>
              <a:defRPr sz="2000">
                <a:solidFill>
                  <a:schemeClr val="tx1"/>
                </a:solidFill>
                <a:latin typeface="Arial" charset="0"/>
              </a:defRPr>
            </a:lvl7pPr>
            <a:lvl8pPr marL="3543300" indent="-342900" eaLnBrk="0" fontAlgn="base" hangingPunct="0">
              <a:spcBef>
                <a:spcPct val="20000"/>
              </a:spcBef>
              <a:spcAft>
                <a:spcPct val="0"/>
              </a:spcAft>
              <a:buChar char="»"/>
              <a:defRPr sz="2000">
                <a:solidFill>
                  <a:schemeClr val="tx1"/>
                </a:solidFill>
                <a:latin typeface="Arial" charset="0"/>
              </a:defRPr>
            </a:lvl8pPr>
            <a:lvl9pPr marL="4000500" indent="-3429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dirty="0"/>
              <a:t>Health and Safety Awareness Post Test Answers</a:t>
            </a:r>
            <a:endParaRPr lang="en-US" altLang="en-US" sz="2400" i="1" dirty="0"/>
          </a:p>
          <a:p>
            <a:pPr eaLnBrk="1" hangingPunct="1">
              <a:spcBef>
                <a:spcPct val="0"/>
              </a:spcBef>
              <a:buFontTx/>
              <a:buNone/>
            </a:pPr>
            <a:endParaRPr lang="en-US" altLang="en-US" sz="2400" i="1" dirty="0"/>
          </a:p>
          <a:p>
            <a:pPr eaLnBrk="1" hangingPunct="1">
              <a:spcBef>
                <a:spcPct val="0"/>
              </a:spcBef>
              <a:buFontTx/>
              <a:buNone/>
            </a:pPr>
            <a:r>
              <a:rPr lang="en-US" altLang="en-US" sz="2400" b="1" dirty="0"/>
              <a:t>Theme 1:  OSHA</a:t>
            </a:r>
            <a:endParaRPr lang="en-US" altLang="en-US" sz="2400" i="1" dirty="0"/>
          </a:p>
          <a:p>
            <a:pPr eaLnBrk="1" hangingPunct="1">
              <a:spcBef>
                <a:spcPct val="0"/>
              </a:spcBef>
              <a:buFontTx/>
              <a:buNone/>
            </a:pPr>
            <a:endParaRPr lang="en-US" altLang="en-US" sz="2400" i="1" dirty="0"/>
          </a:p>
          <a:p>
            <a:pPr eaLnBrk="1" hangingPunct="1">
              <a:spcBef>
                <a:spcPct val="0"/>
              </a:spcBef>
              <a:buFontTx/>
              <a:buNone/>
            </a:pPr>
            <a:r>
              <a:rPr lang="en-US" altLang="en-US" sz="2000" i="1" dirty="0"/>
              <a:t>Question 1.1   </a:t>
            </a:r>
          </a:p>
          <a:p>
            <a:pPr eaLnBrk="1" hangingPunct="1">
              <a:spcBef>
                <a:spcPct val="0"/>
              </a:spcBef>
              <a:buFontTx/>
              <a:buNone/>
            </a:pPr>
            <a:r>
              <a:rPr lang="en-US" altLang="en-US" sz="2000" i="1" dirty="0"/>
              <a:t>The law covering workplace safety and health is the OSHA Act.  </a:t>
            </a:r>
          </a:p>
          <a:p>
            <a:pPr eaLnBrk="1" hangingPunct="1">
              <a:spcBef>
                <a:spcPct val="0"/>
              </a:spcBef>
              <a:buFontTx/>
              <a:buNone/>
            </a:pPr>
            <a:r>
              <a:rPr lang="en-US" altLang="en-US" sz="2000" i="1" dirty="0"/>
              <a:t>Federal OSHA covers private and federal workers. </a:t>
            </a:r>
            <a:r>
              <a:rPr lang="en-US" altLang="en-US" sz="2000" b="1" i="1" u="sng" dirty="0"/>
              <a:t>True</a:t>
            </a:r>
            <a:r>
              <a:rPr lang="en-US" altLang="en-US" sz="2000" i="1" dirty="0"/>
              <a:t>/False</a:t>
            </a:r>
          </a:p>
          <a:p>
            <a:pPr eaLnBrk="1" hangingPunct="1">
              <a:spcBef>
                <a:spcPct val="0"/>
              </a:spcBef>
              <a:buFontTx/>
              <a:buNone/>
            </a:pPr>
            <a:endParaRPr lang="en-US" altLang="en-US" sz="2000" i="1" dirty="0"/>
          </a:p>
          <a:p>
            <a:pPr eaLnBrk="1" hangingPunct="1">
              <a:spcBef>
                <a:spcPct val="0"/>
              </a:spcBef>
              <a:buFontTx/>
              <a:buNone/>
            </a:pPr>
            <a:r>
              <a:rPr lang="en-US" altLang="en-US" sz="2000" i="1" dirty="0"/>
              <a:t>Question 1.2   </a:t>
            </a:r>
          </a:p>
          <a:p>
            <a:pPr eaLnBrk="1" hangingPunct="1">
              <a:spcBef>
                <a:spcPct val="0"/>
              </a:spcBef>
              <a:buFontTx/>
              <a:buNone/>
            </a:pPr>
            <a:r>
              <a:rPr lang="en-US" altLang="en-US" sz="2000" i="1" dirty="0"/>
              <a:t>Section 5 (a) (1) General Duty Clause of the OSHA Act requires</a:t>
            </a:r>
          </a:p>
          <a:p>
            <a:pPr eaLnBrk="1" hangingPunct="1">
              <a:spcBef>
                <a:spcPct val="0"/>
              </a:spcBef>
              <a:buFontTx/>
              <a:buNone/>
            </a:pPr>
            <a:r>
              <a:rPr lang="en-US" altLang="en-US" sz="2000" i="1" dirty="0"/>
              <a:t> that employers provide a workplace free of hazards.    </a:t>
            </a:r>
            <a:r>
              <a:rPr lang="en-US" altLang="en-US" sz="2000" b="1" i="1" u="sng" dirty="0"/>
              <a:t>True</a:t>
            </a:r>
            <a:r>
              <a:rPr lang="en-US" altLang="en-US" sz="2000" i="1" dirty="0"/>
              <a:t>/False</a:t>
            </a:r>
          </a:p>
          <a:p>
            <a:pPr eaLnBrk="1" hangingPunct="1">
              <a:spcBef>
                <a:spcPct val="0"/>
              </a:spcBef>
              <a:buFontTx/>
              <a:buNone/>
            </a:pPr>
            <a:endParaRPr lang="en-US" altLang="en-US" sz="2000" i="1" dirty="0"/>
          </a:p>
          <a:p>
            <a:pPr eaLnBrk="1" hangingPunct="1">
              <a:spcBef>
                <a:spcPct val="0"/>
              </a:spcBef>
              <a:buFontTx/>
              <a:buNone/>
            </a:pPr>
            <a:r>
              <a:rPr lang="en-US" altLang="en-US" sz="2000" i="1" dirty="0"/>
              <a:t>Question 1.3 </a:t>
            </a:r>
          </a:p>
          <a:p>
            <a:pPr eaLnBrk="1" hangingPunct="1">
              <a:spcBef>
                <a:spcPct val="0"/>
              </a:spcBef>
              <a:buFontTx/>
              <a:buNone/>
            </a:pPr>
            <a:r>
              <a:rPr lang="en-US" altLang="en-US" sz="2000" i="1" dirty="0"/>
              <a:t>Workers can act on health and safety concerns by contacting OSHA. </a:t>
            </a:r>
          </a:p>
          <a:p>
            <a:pPr eaLnBrk="1" hangingPunct="1">
              <a:spcBef>
                <a:spcPct val="0"/>
              </a:spcBef>
              <a:buFontTx/>
              <a:buNone/>
            </a:pPr>
            <a:r>
              <a:rPr lang="en-US" altLang="en-US" sz="2000" i="1" dirty="0"/>
              <a:t>They can file a complaint with OSHA if they are discharged or</a:t>
            </a:r>
          </a:p>
          <a:p>
            <a:pPr eaLnBrk="1" hangingPunct="1">
              <a:spcBef>
                <a:spcPct val="0"/>
              </a:spcBef>
              <a:buFontTx/>
              <a:buNone/>
            </a:pPr>
            <a:r>
              <a:rPr lang="en-US" altLang="en-US" sz="2000" i="1" dirty="0"/>
              <a:t>discriminated by their employer and it will be investigated.     </a:t>
            </a:r>
          </a:p>
          <a:p>
            <a:pPr eaLnBrk="1" hangingPunct="1">
              <a:spcBef>
                <a:spcPct val="0"/>
              </a:spcBef>
              <a:buFontTx/>
              <a:buNone/>
            </a:pPr>
            <a:r>
              <a:rPr lang="en-US" altLang="en-US" sz="2000" b="1" i="1" u="sng" dirty="0"/>
              <a:t>True</a:t>
            </a:r>
            <a:r>
              <a:rPr lang="en-US" altLang="en-US" sz="2000" i="1" dirty="0"/>
              <a:t>/False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ChangeArrowheads="1"/>
          </p:cNvSpPr>
          <p:nvPr/>
        </p:nvSpPr>
        <p:spPr bwMode="auto">
          <a:xfrm>
            <a:off x="1143000" y="838200"/>
            <a:ext cx="70104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dirty="0"/>
              <a:t>Theme 2: Identifying Hazards</a:t>
            </a:r>
          </a:p>
          <a:p>
            <a:pPr eaLnBrk="1" hangingPunct="1">
              <a:spcBef>
                <a:spcPct val="0"/>
              </a:spcBef>
              <a:buFontTx/>
              <a:buNone/>
            </a:pPr>
            <a:endParaRPr lang="en-US" altLang="en-US" sz="2400" i="1" dirty="0"/>
          </a:p>
          <a:p>
            <a:pPr eaLnBrk="1" hangingPunct="1">
              <a:spcBef>
                <a:spcPct val="0"/>
              </a:spcBef>
              <a:buFontTx/>
              <a:buNone/>
            </a:pPr>
            <a:r>
              <a:rPr lang="en-US" altLang="en-US" sz="2400" i="1" dirty="0"/>
              <a:t>Question 2.1    Safety Hazards:  Cause physical injuries and accidents and cause immediate harm.     </a:t>
            </a:r>
          </a:p>
          <a:p>
            <a:pPr eaLnBrk="1" hangingPunct="1">
              <a:spcBef>
                <a:spcPct val="0"/>
              </a:spcBef>
              <a:buFontTx/>
              <a:buNone/>
            </a:pPr>
            <a:endParaRPr lang="en-US" altLang="en-US" sz="2400" i="1" dirty="0"/>
          </a:p>
          <a:p>
            <a:pPr eaLnBrk="1" hangingPunct="1">
              <a:spcBef>
                <a:spcPct val="0"/>
              </a:spcBef>
              <a:buFontTx/>
              <a:buNone/>
            </a:pPr>
            <a:r>
              <a:rPr lang="en-US" altLang="en-US" sz="2400" b="1" i="1" u="sng" dirty="0"/>
              <a:t>True</a:t>
            </a:r>
            <a:r>
              <a:rPr lang="en-US" altLang="en-US" sz="2400" i="1" dirty="0"/>
              <a:t>/False</a:t>
            </a:r>
          </a:p>
          <a:p>
            <a:pPr eaLnBrk="1" hangingPunct="1">
              <a:spcBef>
                <a:spcPct val="0"/>
              </a:spcBef>
              <a:buFontTx/>
              <a:buNone/>
            </a:pPr>
            <a:endParaRPr lang="en-US" altLang="en-US" sz="2400" i="1" dirty="0"/>
          </a:p>
          <a:p>
            <a:pPr eaLnBrk="1" hangingPunct="1">
              <a:spcBef>
                <a:spcPct val="0"/>
              </a:spcBef>
              <a:buFontTx/>
              <a:buNone/>
            </a:pPr>
            <a:r>
              <a:rPr lang="en-US" altLang="en-US" sz="2400" i="1" dirty="0"/>
              <a:t>Question 2.2     Health Hazards: Cause internal injuries like diseases or illnesses and cause long-term harm, may take years to develop.    </a:t>
            </a:r>
          </a:p>
          <a:p>
            <a:pPr eaLnBrk="1" hangingPunct="1">
              <a:spcBef>
                <a:spcPct val="0"/>
              </a:spcBef>
              <a:buFontTx/>
              <a:buNone/>
            </a:pPr>
            <a:endParaRPr lang="en-US" altLang="en-US" sz="2400" i="1" dirty="0"/>
          </a:p>
          <a:p>
            <a:pPr eaLnBrk="1" hangingPunct="1">
              <a:spcBef>
                <a:spcPct val="0"/>
              </a:spcBef>
              <a:buFontTx/>
              <a:buNone/>
            </a:pPr>
            <a:r>
              <a:rPr lang="en-US" altLang="en-US" sz="2400" i="1" dirty="0"/>
              <a:t> </a:t>
            </a:r>
            <a:r>
              <a:rPr lang="en-US" altLang="en-US" sz="2400" b="1" i="1" u="sng" dirty="0"/>
              <a:t>True</a:t>
            </a:r>
            <a:r>
              <a:rPr lang="en-US" altLang="en-US" sz="2400" i="1" dirty="0"/>
              <a:t>/False</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4"/>
          <p:cNvSpPr txBox="1">
            <a:spLocks noChangeArrowheads="1"/>
          </p:cNvSpPr>
          <p:nvPr/>
        </p:nvSpPr>
        <p:spPr bwMode="auto">
          <a:xfrm>
            <a:off x="1524000" y="193675"/>
            <a:ext cx="6877050" cy="629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a:t>Theme 3:  Effects of Health Hazards</a:t>
            </a:r>
          </a:p>
          <a:p>
            <a:pPr eaLnBrk="1" hangingPunct="1">
              <a:spcBef>
                <a:spcPct val="0"/>
              </a:spcBef>
              <a:buFontTx/>
              <a:buNone/>
            </a:pPr>
            <a:r>
              <a:rPr lang="en-US" altLang="en-US" sz="2400" b="1"/>
              <a:t> </a:t>
            </a:r>
            <a:endParaRPr lang="en-US" altLang="en-US" sz="2400" i="1"/>
          </a:p>
          <a:p>
            <a:pPr eaLnBrk="1" hangingPunct="1">
              <a:spcBef>
                <a:spcPct val="0"/>
              </a:spcBef>
              <a:buFontTx/>
              <a:buNone/>
            </a:pPr>
            <a:r>
              <a:rPr lang="en-US" altLang="en-US" sz="2400" i="1"/>
              <a:t>Question 3.1  </a:t>
            </a:r>
          </a:p>
          <a:p>
            <a:pPr eaLnBrk="1" hangingPunct="1">
              <a:spcBef>
                <a:spcPct val="0"/>
              </a:spcBef>
              <a:buFontTx/>
              <a:buNone/>
            </a:pPr>
            <a:r>
              <a:rPr lang="en-US" altLang="en-US" sz="2400" i="1"/>
              <a:t>Which is a route of entry for worker exposures to chemicals </a:t>
            </a:r>
          </a:p>
          <a:p>
            <a:pPr eaLnBrk="1" hangingPunct="1">
              <a:spcBef>
                <a:spcPct val="0"/>
              </a:spcBef>
              <a:buFontTx/>
              <a:buNone/>
            </a:pPr>
            <a:r>
              <a:rPr lang="en-US" altLang="en-US" sz="2400" i="1"/>
              <a:t>or other workplace hazards:</a:t>
            </a:r>
            <a:endParaRPr lang="en-US" altLang="en-US" sz="2400" b="1"/>
          </a:p>
          <a:p>
            <a:pPr eaLnBrk="1" hangingPunct="1">
              <a:spcBef>
                <a:spcPct val="0"/>
              </a:spcBef>
              <a:buFontTx/>
              <a:buNone/>
            </a:pPr>
            <a:endParaRPr lang="en-US" altLang="en-US" sz="2400" b="1"/>
          </a:p>
          <a:p>
            <a:pPr eaLnBrk="1" hangingPunct="1">
              <a:spcBef>
                <a:spcPct val="0"/>
              </a:spcBef>
              <a:buFontTx/>
              <a:buNone/>
            </a:pPr>
            <a:r>
              <a:rPr lang="en-US" altLang="en-US" sz="2400" b="1"/>
              <a:t>Air/Inhalation:</a:t>
            </a:r>
            <a:r>
              <a:rPr lang="en-US" altLang="en-US" sz="2400"/>
              <a:t> breathing in a chemical through the nose or mouth</a:t>
            </a:r>
            <a:endParaRPr lang="en-US" altLang="en-US" sz="2400" b="1"/>
          </a:p>
          <a:p>
            <a:pPr eaLnBrk="1" hangingPunct="1">
              <a:spcBef>
                <a:spcPct val="0"/>
              </a:spcBef>
              <a:buFontTx/>
              <a:buNone/>
            </a:pPr>
            <a:endParaRPr lang="en-US" altLang="en-US" sz="2400" b="1"/>
          </a:p>
          <a:p>
            <a:pPr eaLnBrk="1" hangingPunct="1">
              <a:spcBef>
                <a:spcPct val="0"/>
              </a:spcBef>
              <a:buFontTx/>
              <a:buNone/>
            </a:pPr>
            <a:r>
              <a:rPr lang="en-US" altLang="en-US" sz="2400" b="1"/>
              <a:t>Mouth/Ingestion:  </a:t>
            </a:r>
            <a:r>
              <a:rPr lang="en-US" altLang="en-US" sz="2400"/>
              <a:t>eating/swallowing a chemical</a:t>
            </a:r>
            <a:endParaRPr lang="en-US" altLang="en-US" sz="2400" b="1"/>
          </a:p>
          <a:p>
            <a:pPr eaLnBrk="1" hangingPunct="1">
              <a:spcBef>
                <a:spcPct val="0"/>
              </a:spcBef>
              <a:buFontTx/>
              <a:buNone/>
            </a:pPr>
            <a:endParaRPr lang="en-US" altLang="en-US" sz="2400" b="1"/>
          </a:p>
          <a:p>
            <a:pPr eaLnBrk="1" hangingPunct="1">
              <a:spcBef>
                <a:spcPct val="0"/>
              </a:spcBef>
              <a:buFontTx/>
              <a:buNone/>
            </a:pPr>
            <a:r>
              <a:rPr lang="en-US" altLang="en-US" sz="2400" b="1"/>
              <a:t>Skin/Direct contact with skin:</a:t>
            </a:r>
            <a:r>
              <a:rPr lang="en-US" altLang="en-US" sz="2400"/>
              <a:t> absorbing a chemical through the skin or eyes</a:t>
            </a:r>
            <a:endParaRPr lang="en-US" altLang="en-US" sz="2400" b="1" u="sng"/>
          </a:p>
          <a:p>
            <a:pPr eaLnBrk="1" hangingPunct="1">
              <a:spcBef>
                <a:spcPct val="0"/>
              </a:spcBef>
              <a:buFontTx/>
              <a:buNone/>
            </a:pPr>
            <a:endParaRPr lang="en-US" altLang="en-US" sz="2400" b="1" u="sng"/>
          </a:p>
          <a:p>
            <a:pPr eaLnBrk="1" hangingPunct="1">
              <a:spcBef>
                <a:spcPct val="0"/>
              </a:spcBef>
              <a:buFontTx/>
              <a:buNone/>
            </a:pPr>
            <a:r>
              <a:rPr lang="en-US" altLang="en-US" sz="2400" b="1" u="sng"/>
              <a:t>All of the above</a:t>
            </a:r>
            <a:r>
              <a:rPr lang="en-US" altLang="en-US" sz="2400" u="sng"/>
              <a:t>.</a:t>
            </a:r>
            <a:endParaRPr lang="en-US" altLang="en-US" sz="2400" b="1"/>
          </a:p>
          <a:p>
            <a:pPr eaLnBrk="1" hangingPunct="1">
              <a:spcBef>
                <a:spcPct val="0"/>
              </a:spcBef>
              <a:buFontTx/>
              <a:buNone/>
            </a:pPr>
            <a:endParaRPr lang="en-US" altLang="en-US" sz="240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4"/>
          <p:cNvSpPr txBox="1">
            <a:spLocks noChangeArrowheads="1"/>
          </p:cNvSpPr>
          <p:nvPr/>
        </p:nvSpPr>
        <p:spPr bwMode="auto">
          <a:xfrm>
            <a:off x="1219200" y="533400"/>
            <a:ext cx="754380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dirty="0"/>
              <a:t>Theme 4:  Reducing Hazards </a:t>
            </a:r>
          </a:p>
          <a:p>
            <a:pPr eaLnBrk="1" hangingPunct="1">
              <a:spcBef>
                <a:spcPct val="0"/>
              </a:spcBef>
              <a:buFontTx/>
              <a:buNone/>
            </a:pPr>
            <a:endParaRPr lang="en-US" altLang="en-US" sz="2400" i="1" dirty="0"/>
          </a:p>
          <a:p>
            <a:pPr eaLnBrk="1" hangingPunct="1">
              <a:spcBef>
                <a:spcPct val="0"/>
              </a:spcBef>
              <a:buFontTx/>
              <a:buNone/>
            </a:pPr>
            <a:r>
              <a:rPr lang="en-US" altLang="en-US" sz="2400" i="1" dirty="0"/>
              <a:t>Question 4.1</a:t>
            </a:r>
          </a:p>
          <a:p>
            <a:pPr eaLnBrk="1" hangingPunct="1">
              <a:spcBef>
                <a:spcPct val="0"/>
              </a:spcBef>
              <a:buFontTx/>
              <a:buNone/>
            </a:pPr>
            <a:r>
              <a:rPr lang="en-US" altLang="en-US" sz="2400" i="1" dirty="0"/>
              <a:t>Rank these approaches from best to least effective with </a:t>
            </a:r>
          </a:p>
          <a:p>
            <a:pPr eaLnBrk="1" hangingPunct="1">
              <a:spcBef>
                <a:spcPct val="0"/>
              </a:spcBef>
              <a:buFontTx/>
              <a:buNone/>
            </a:pPr>
            <a:r>
              <a:rPr lang="en-US" altLang="en-US" sz="2400" i="1" dirty="0"/>
              <a:t>best being 1 and least being 5</a:t>
            </a:r>
            <a:endParaRPr lang="en-US" altLang="en-US" sz="2400" dirty="0"/>
          </a:p>
          <a:p>
            <a:pPr eaLnBrk="1" hangingPunct="1">
              <a:spcBef>
                <a:spcPct val="0"/>
              </a:spcBef>
              <a:buFontTx/>
              <a:buNone/>
            </a:pPr>
            <a:endParaRPr lang="en-US" altLang="en-US" sz="2400" dirty="0"/>
          </a:p>
          <a:p>
            <a:pPr eaLnBrk="1" hangingPunct="1">
              <a:spcBef>
                <a:spcPct val="0"/>
              </a:spcBef>
              <a:buFontTx/>
              <a:buNone/>
            </a:pPr>
            <a:r>
              <a:rPr lang="en-US" altLang="en-US" sz="2400" dirty="0"/>
              <a:t>--Labor Practices/Administrative Controls </a:t>
            </a:r>
          </a:p>
          <a:p>
            <a:pPr eaLnBrk="1" hangingPunct="1">
              <a:spcBef>
                <a:spcPct val="0"/>
              </a:spcBef>
              <a:buFontTx/>
              <a:buNone/>
            </a:pPr>
            <a:r>
              <a:rPr lang="en-US" altLang="en-US" sz="2400" dirty="0"/>
              <a:t>  (Training and Procedures) </a:t>
            </a:r>
            <a:r>
              <a:rPr lang="en-US" altLang="en-US" sz="2400" b="1" dirty="0"/>
              <a:t>#4</a:t>
            </a:r>
          </a:p>
          <a:p>
            <a:pPr eaLnBrk="1" hangingPunct="1">
              <a:spcBef>
                <a:spcPct val="0"/>
              </a:spcBef>
              <a:buFontTx/>
              <a:buNone/>
            </a:pPr>
            <a:r>
              <a:rPr lang="en-US" altLang="en-US" sz="2400" dirty="0"/>
              <a:t>--Personal Protective Equipment (PPE) </a:t>
            </a:r>
            <a:r>
              <a:rPr lang="en-US" altLang="en-US" sz="2400" b="1" dirty="0"/>
              <a:t>#5</a:t>
            </a:r>
          </a:p>
          <a:p>
            <a:pPr eaLnBrk="1" hangingPunct="1">
              <a:spcBef>
                <a:spcPct val="0"/>
              </a:spcBef>
              <a:buFontTx/>
              <a:buNone/>
            </a:pPr>
            <a:r>
              <a:rPr lang="en-US" altLang="en-US" sz="2400" dirty="0"/>
              <a:t>--Engineering </a:t>
            </a:r>
            <a:r>
              <a:rPr lang="en-US" altLang="en-US" sz="2400" b="1" dirty="0"/>
              <a:t>#3</a:t>
            </a:r>
          </a:p>
          <a:p>
            <a:pPr eaLnBrk="1" hangingPunct="1">
              <a:spcBef>
                <a:spcPct val="0"/>
              </a:spcBef>
              <a:buFontTx/>
              <a:buNone/>
            </a:pPr>
            <a:r>
              <a:rPr lang="en-US" altLang="en-US" sz="2400" dirty="0"/>
              <a:t>--Elimination of Hazard </a:t>
            </a:r>
            <a:r>
              <a:rPr lang="en-US" altLang="en-US" sz="2400" b="1" dirty="0"/>
              <a:t>#1</a:t>
            </a:r>
          </a:p>
          <a:p>
            <a:pPr eaLnBrk="1" hangingPunct="1">
              <a:spcBef>
                <a:spcPct val="0"/>
              </a:spcBef>
              <a:buFontTx/>
              <a:buNone/>
            </a:pPr>
            <a:r>
              <a:rPr lang="en-US" altLang="en-US" sz="2400" dirty="0"/>
              <a:t>--Substitution </a:t>
            </a:r>
            <a:r>
              <a:rPr lang="en-US" altLang="en-US" sz="2400" b="1" dirty="0"/>
              <a:t>#2</a:t>
            </a:r>
          </a:p>
          <a:p>
            <a:pPr eaLnBrk="1" hangingPunct="1">
              <a:spcBef>
                <a:spcPct val="0"/>
              </a:spcBef>
              <a:buFontTx/>
              <a:buNone/>
            </a:pPr>
            <a:endParaRPr lang="en-US" altLang="en-US"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066800"/>
            <a:ext cx="6640513" cy="502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318000" y="-1041400"/>
            <a:ext cx="279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Footer Placeholder 3"/>
          <p:cNvSpPr>
            <a:spLocks noGrp="1"/>
          </p:cNvSpPr>
          <p:nvPr>
            <p:ph type="ftr" sz="quarter" idx="11"/>
          </p:nvPr>
        </p:nvSpPr>
        <p:spPr>
          <a:xfrm>
            <a:off x="3124200" y="6245225"/>
            <a:ext cx="54102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100" smtClean="0"/>
              <a:t>Source: Youth @ Work: Talking Safety</a:t>
            </a:r>
          </a:p>
          <a:p>
            <a:pPr eaLnBrk="1" hangingPunct="1">
              <a:spcBef>
                <a:spcPct val="0"/>
              </a:spcBef>
              <a:buFontTx/>
              <a:buNone/>
            </a:pPr>
            <a:r>
              <a:rPr lang="en-US" altLang="en-US" sz="1100" smtClean="0">
                <a:hlinkClick r:id="rId5"/>
              </a:rPr>
              <a:t>http://www.cdc.gov/niosh/talkingsafety/states/il/default.html</a:t>
            </a:r>
            <a:endParaRPr lang="en-US" altLang="en-US" sz="1100" smtClean="0"/>
          </a:p>
          <a:p>
            <a:pPr eaLnBrk="1" hangingPunct="1">
              <a:spcBef>
                <a:spcPct val="0"/>
              </a:spcBef>
              <a:buFontTx/>
              <a:buNone/>
            </a:pPr>
            <a:endParaRPr lang="en-US" altLang="en-US" sz="110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4"/>
          <p:cNvSpPr txBox="1">
            <a:spLocks noChangeArrowheads="1"/>
          </p:cNvSpPr>
          <p:nvPr/>
        </p:nvSpPr>
        <p:spPr bwMode="auto">
          <a:xfrm>
            <a:off x="1219200" y="1603375"/>
            <a:ext cx="5546725"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dirty="0"/>
              <a:t>Theme 5: Common Workplace Hazards </a:t>
            </a:r>
            <a:endParaRPr lang="en-US" altLang="en-US" sz="2400" i="1" dirty="0"/>
          </a:p>
          <a:p>
            <a:pPr eaLnBrk="1" hangingPunct="1">
              <a:spcBef>
                <a:spcPct val="0"/>
              </a:spcBef>
              <a:buFontTx/>
              <a:buNone/>
            </a:pPr>
            <a:r>
              <a:rPr lang="en-US" altLang="en-US" sz="2400" i="1" dirty="0"/>
              <a:t>Question 5.1	</a:t>
            </a:r>
            <a:endParaRPr lang="en-US" altLang="en-US" sz="2400" dirty="0"/>
          </a:p>
          <a:p>
            <a:pPr eaLnBrk="1" hangingPunct="1">
              <a:spcBef>
                <a:spcPct val="0"/>
              </a:spcBef>
              <a:buFontTx/>
              <a:buNone/>
            </a:pPr>
            <a:endParaRPr lang="en-US" altLang="en-US" sz="2400" dirty="0"/>
          </a:p>
          <a:p>
            <a:pPr eaLnBrk="1" hangingPunct="1">
              <a:spcBef>
                <a:spcPct val="0"/>
              </a:spcBef>
              <a:buFontTx/>
              <a:buNone/>
            </a:pPr>
            <a:r>
              <a:rPr lang="en-US" altLang="en-US" sz="2400" b="1" dirty="0"/>
              <a:t>Symbol Meaning</a:t>
            </a:r>
          </a:p>
          <a:p>
            <a:pPr eaLnBrk="1" hangingPunct="1">
              <a:spcBef>
                <a:spcPct val="0"/>
              </a:spcBef>
              <a:buFontTx/>
              <a:buNone/>
            </a:pPr>
            <a:endParaRPr lang="en-US" altLang="en-US" sz="2400" dirty="0"/>
          </a:p>
          <a:p>
            <a:pPr eaLnBrk="1" hangingPunct="1">
              <a:spcBef>
                <a:spcPct val="0"/>
              </a:spcBef>
              <a:buFontTx/>
              <a:buNone/>
            </a:pPr>
            <a:r>
              <a:rPr lang="en-US" altLang="en-US" sz="2400" dirty="0"/>
              <a:t>No Fire or Flames Allowed</a:t>
            </a:r>
          </a:p>
          <a:p>
            <a:pPr eaLnBrk="1" hangingPunct="1">
              <a:spcBef>
                <a:spcPct val="0"/>
              </a:spcBef>
              <a:buFontTx/>
              <a:buNone/>
            </a:pPr>
            <a:endParaRPr lang="en-US" altLang="en-US" sz="2400" dirty="0"/>
          </a:p>
          <a:p>
            <a:pPr eaLnBrk="1" hangingPunct="1">
              <a:spcBef>
                <a:spcPct val="0"/>
              </a:spcBef>
              <a:buFontTx/>
              <a:buNone/>
            </a:pPr>
            <a:r>
              <a:rPr lang="en-US" altLang="en-US" sz="2400" dirty="0"/>
              <a:t>Mandatory Hands/Palms Protection</a:t>
            </a:r>
          </a:p>
          <a:p>
            <a:pPr eaLnBrk="1" hangingPunct="1">
              <a:spcBef>
                <a:spcPct val="0"/>
              </a:spcBef>
              <a:buFontTx/>
              <a:buNone/>
            </a:pPr>
            <a:endParaRPr lang="en-US" altLang="en-US" sz="24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p:cNvSpPr>
            <a:spLocks noChangeArrowheads="1"/>
          </p:cNvSpPr>
          <p:nvPr/>
        </p:nvSpPr>
        <p:spPr bwMode="auto">
          <a:xfrm>
            <a:off x="1219200" y="404813"/>
            <a:ext cx="7391400"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85750" indent="-285750" eaLnBrk="0" hangingPunct="0">
              <a:spcBef>
                <a:spcPct val="20000"/>
              </a:spcBef>
              <a:buChar char="•"/>
              <a:defRPr sz="3200">
                <a:solidFill>
                  <a:schemeClr val="tx1"/>
                </a:solidFill>
                <a:latin typeface="Arial" charset="0"/>
              </a:defRPr>
            </a:lvl1pPr>
            <a:lvl2pPr marL="400050" eaLnBrk="0" hangingPunct="0">
              <a:spcBef>
                <a:spcPct val="20000"/>
              </a:spcBef>
              <a:buChar char="–"/>
              <a:defRPr sz="2800">
                <a:solidFill>
                  <a:schemeClr val="tx1"/>
                </a:solidFill>
                <a:latin typeface="Arial" charset="0"/>
              </a:defRPr>
            </a:lvl2pPr>
            <a:lvl3pPr marL="51435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b="1" dirty="0"/>
              <a:t>Summing Up</a:t>
            </a:r>
          </a:p>
          <a:p>
            <a:pPr eaLnBrk="1" hangingPunct="1">
              <a:spcBef>
                <a:spcPct val="0"/>
              </a:spcBef>
              <a:buFontTx/>
              <a:buNone/>
            </a:pPr>
            <a:endParaRPr lang="en-US" altLang="en-US" sz="1800" b="1" dirty="0"/>
          </a:p>
          <a:p>
            <a:pPr eaLnBrk="1" hangingPunct="1">
              <a:spcBef>
                <a:spcPct val="0"/>
              </a:spcBef>
              <a:buFontTx/>
              <a:buNone/>
            </a:pPr>
            <a:r>
              <a:rPr lang="en-US" altLang="en-US" sz="1800" b="1" dirty="0"/>
              <a:t>•   </a:t>
            </a:r>
            <a:r>
              <a:rPr lang="en-US" altLang="en-US" sz="2400" b="1" dirty="0"/>
              <a:t>Know Your Rights. </a:t>
            </a:r>
          </a:p>
          <a:p>
            <a:pPr eaLnBrk="1" hangingPunct="1">
              <a:spcBef>
                <a:spcPct val="0"/>
              </a:spcBef>
              <a:buFontTx/>
              <a:buNone/>
            </a:pPr>
            <a:r>
              <a:rPr lang="en-US" altLang="en-US" sz="2400" b="1" dirty="0"/>
              <a:t>    </a:t>
            </a:r>
            <a:r>
              <a:rPr lang="en-US" altLang="en-US" sz="2400" dirty="0"/>
              <a:t>The factsheets about OSHA and child</a:t>
            </a:r>
          </a:p>
          <a:p>
            <a:pPr eaLnBrk="1" hangingPunct="1">
              <a:spcBef>
                <a:spcPct val="0"/>
              </a:spcBef>
              <a:buFontTx/>
              <a:buNone/>
            </a:pPr>
            <a:r>
              <a:rPr lang="en-US" altLang="en-US" sz="2400" dirty="0"/>
              <a:t>    labor laws are important resources.</a:t>
            </a:r>
          </a:p>
          <a:p>
            <a:pPr eaLnBrk="1" hangingPunct="1">
              <a:spcBef>
                <a:spcPct val="0"/>
              </a:spcBef>
              <a:buFontTx/>
              <a:buNone/>
            </a:pPr>
            <a:r>
              <a:rPr lang="en-US" altLang="en-US" sz="2400" dirty="0"/>
              <a:t>    Show them to your friends and family.</a:t>
            </a:r>
          </a:p>
          <a:p>
            <a:pPr eaLnBrk="1" hangingPunct="1">
              <a:spcBef>
                <a:spcPct val="0"/>
              </a:spcBef>
              <a:buFontTx/>
              <a:buNone/>
            </a:pPr>
            <a:endParaRPr lang="en-US" altLang="en-US" sz="2400" dirty="0"/>
          </a:p>
          <a:p>
            <a:pPr eaLnBrk="1" hangingPunct="1">
              <a:spcBef>
                <a:spcPct val="0"/>
              </a:spcBef>
              <a:buFontTx/>
              <a:buNone/>
            </a:pPr>
            <a:r>
              <a:rPr lang="en-US" altLang="en-US" sz="2400" b="1" dirty="0"/>
              <a:t>•   Know Your Responsibilities. </a:t>
            </a:r>
          </a:p>
          <a:p>
            <a:pPr eaLnBrk="1" hangingPunct="1">
              <a:spcBef>
                <a:spcPct val="0"/>
              </a:spcBef>
              <a:buFontTx/>
              <a:buNone/>
            </a:pPr>
            <a:r>
              <a:rPr lang="en-US" altLang="en-US" sz="2400" b="1" dirty="0"/>
              <a:t>	</a:t>
            </a:r>
            <a:r>
              <a:rPr lang="en-US" altLang="en-US" sz="2400" dirty="0"/>
              <a:t>It’s your responsibility to follow safety rules and report any problems you see.</a:t>
            </a:r>
          </a:p>
          <a:p>
            <a:pPr lvl="1" eaLnBrk="1" hangingPunct="1">
              <a:spcBef>
                <a:spcPct val="0"/>
              </a:spcBef>
              <a:buFontTx/>
              <a:buNone/>
            </a:pPr>
            <a:endParaRPr lang="en-US" altLang="en-US" sz="2400" b="1" dirty="0"/>
          </a:p>
          <a:p>
            <a:pPr eaLnBrk="1" hangingPunct="1">
              <a:spcBef>
                <a:spcPct val="0"/>
              </a:spcBef>
            </a:pPr>
            <a:r>
              <a:rPr lang="en-US" altLang="en-US" sz="2400" b="1" dirty="0"/>
              <a:t>Know Your Employer’s</a:t>
            </a:r>
            <a:r>
              <a:rPr lang="en-US" altLang="en-US" sz="2400" dirty="0"/>
              <a:t> </a:t>
            </a:r>
            <a:r>
              <a:rPr lang="en-US" altLang="en-US" sz="2400" b="1" dirty="0"/>
              <a:t>Responsibilities. </a:t>
            </a:r>
          </a:p>
          <a:p>
            <a:pPr eaLnBrk="1" hangingPunct="1">
              <a:spcBef>
                <a:spcPct val="0"/>
              </a:spcBef>
              <a:buFontTx/>
              <a:buNone/>
            </a:pPr>
            <a:r>
              <a:rPr lang="en-US" altLang="en-US" sz="2400" dirty="0"/>
              <a:t>	Your employer must keep the workplace safe and give you safety training.</a:t>
            </a:r>
          </a:p>
          <a:p>
            <a:pPr eaLnBrk="1" hangingPunct="1">
              <a:spcBef>
                <a:spcPct val="0"/>
              </a:spcBef>
              <a:buFontTx/>
              <a:buNone/>
            </a:pPr>
            <a:endParaRPr lang="en-US" altLang="en-US" sz="18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7"/>
          <p:cNvSpPr txBox="1">
            <a:spLocks noChangeArrowheads="1"/>
          </p:cNvSpPr>
          <p:nvPr/>
        </p:nvSpPr>
        <p:spPr bwMode="auto">
          <a:xfrm>
            <a:off x="533400" y="685800"/>
            <a:ext cx="83058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lvl="2" eaLnBrk="1" hangingPunct="1">
              <a:spcBef>
                <a:spcPct val="0"/>
              </a:spcBef>
              <a:buFontTx/>
              <a:buNone/>
            </a:pPr>
            <a:r>
              <a:rPr lang="en-US" altLang="en-US" b="1" dirty="0"/>
              <a:t>•   Know How To Solve </a:t>
            </a:r>
            <a:r>
              <a:rPr lang="en-US" altLang="en-US" b="1" dirty="0" smtClean="0"/>
              <a:t>Problems </a:t>
            </a:r>
          </a:p>
          <a:p>
            <a:pPr lvl="2" eaLnBrk="1" hangingPunct="1">
              <a:spcBef>
                <a:spcPct val="0"/>
              </a:spcBef>
              <a:buFontTx/>
              <a:buNone/>
            </a:pPr>
            <a:r>
              <a:rPr lang="en-US" altLang="en-US" dirty="0" smtClean="0"/>
              <a:t>Resources include co-workers, friends, parents, teachers, worker </a:t>
            </a:r>
            <a:r>
              <a:rPr lang="en-US" altLang="en-US" dirty="0"/>
              <a:t>centers and government </a:t>
            </a:r>
            <a:r>
              <a:rPr lang="en-US" altLang="en-US" dirty="0" smtClean="0"/>
              <a:t>agencies such as OSHA </a:t>
            </a:r>
            <a:r>
              <a:rPr lang="en-US" altLang="en-US" dirty="0"/>
              <a:t>and state labor law enforcement agencies.</a:t>
            </a:r>
          </a:p>
          <a:p>
            <a:pPr eaLnBrk="1" hangingPunct="1">
              <a:spcBef>
                <a:spcPct val="0"/>
              </a:spcBef>
              <a:buFontTx/>
              <a:buNone/>
            </a:pPr>
            <a:endParaRPr lang="en-US" altLang="en-US"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1143000" y="1447800"/>
            <a:ext cx="795655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4400" dirty="0"/>
              <a:t>What is the difference</a:t>
            </a:r>
          </a:p>
          <a:p>
            <a:pPr eaLnBrk="1" hangingPunct="1">
              <a:spcBef>
                <a:spcPct val="0"/>
              </a:spcBef>
              <a:buFontTx/>
              <a:buNone/>
            </a:pPr>
            <a:r>
              <a:rPr lang="en-US" altLang="en-US" sz="4400" dirty="0"/>
              <a:t>between a safety hazard</a:t>
            </a:r>
          </a:p>
          <a:p>
            <a:pPr eaLnBrk="1" hangingPunct="1">
              <a:spcBef>
                <a:spcPct val="0"/>
              </a:spcBef>
              <a:buFontTx/>
              <a:buNone/>
            </a:pPr>
            <a:r>
              <a:rPr lang="en-US" altLang="en-US" sz="4400" dirty="0"/>
              <a:t>and a health hazard?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600200" y="122238"/>
          <a:ext cx="6080125" cy="6659562"/>
        </p:xfrm>
        <a:graphic>
          <a:graphicData uri="http://schemas.openxmlformats.org/drawingml/2006/table">
            <a:tbl>
              <a:tblPr/>
              <a:tblGrid>
                <a:gridCol w="3048000"/>
                <a:gridCol w="3032125"/>
              </a:tblGrid>
              <a:tr h="441350">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SAFETY  HAZARDS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HEALTH HAZARDS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09690">
                <a:tc>
                  <a:txBody>
                    <a:bodyPr/>
                    <a:lstStyle>
                      <a:lvl1pPr marL="457200" indent="-457200"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457200" marR="0" lvl="0" indent="-457200" algn="l" defTabSz="914400" rtl="0" eaLnBrk="1" fontAlgn="base" latinLnBrk="0" hangingPunct="1">
                        <a:lnSpc>
                          <a:spcPct val="115000"/>
                        </a:lnSpc>
                        <a:spcBef>
                          <a:spcPct val="0"/>
                        </a:spcBef>
                        <a:spcAft>
                          <a:spcPct val="0"/>
                        </a:spcAft>
                        <a:buClrTx/>
                        <a:buSzTx/>
                        <a:buFontTx/>
                        <a:buAutoNum type="arabicParenR"/>
                        <a:tabLst/>
                      </a:pPr>
                      <a:r>
                        <a:rPr kumimoji="0" lang="en-US" alt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Cause injuries and   accidents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57200" indent="-457200"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457200" marR="0" lvl="0" indent="-457200" algn="l" defTabSz="914400" rtl="0" eaLnBrk="1" fontAlgn="base" latinLnBrk="0" hangingPunct="1">
                        <a:lnSpc>
                          <a:spcPct val="115000"/>
                        </a:lnSpc>
                        <a:spcBef>
                          <a:spcPct val="0"/>
                        </a:spcBef>
                        <a:spcAft>
                          <a:spcPct val="0"/>
                        </a:spcAft>
                        <a:buClrTx/>
                        <a:buSzTx/>
                        <a:buFontTx/>
                        <a:buAutoNum type="arabicParenR"/>
                        <a:tabLst/>
                      </a:pPr>
                      <a:r>
                        <a:rPr kumimoji="0" lang="en-US" alt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Cause illnesses and    diseases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23888">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2) Cause immediate harm  </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Examples: </a:t>
                      </a:r>
                    </a:p>
                    <a:p>
                      <a:pPr marL="0" marR="0" lvl="0" indent="0" algn="l" defTabSz="914400" rtl="0" eaLnBrk="1" fontAlgn="base" latinLnBrk="0" hangingPunct="1">
                        <a:lnSpc>
                          <a:spcPct val="115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Broken bones</a:t>
                      </a:r>
                    </a:p>
                    <a:p>
                      <a:pPr marL="0" marR="0" lvl="0" indent="0" algn="l" defTabSz="914400" rtl="0" eaLnBrk="1" fontAlgn="base" latinLnBrk="0" hangingPunct="1">
                        <a:lnSpc>
                          <a:spcPct val="115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Cuts/Amputations</a:t>
                      </a:r>
                    </a:p>
                    <a:p>
                      <a:pPr marL="0" marR="0" lvl="0" indent="0" algn="l" defTabSz="914400" rtl="0" eaLnBrk="1" fontAlgn="base" latinLnBrk="0" hangingPunct="1">
                        <a:lnSpc>
                          <a:spcPct val="115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Sprains   </a:t>
                      </a:r>
                    </a:p>
                    <a:p>
                      <a:pPr marL="0" marR="0" lvl="0" indent="0" algn="l" defTabSz="914400" rtl="0" eaLnBrk="1" fontAlgn="base" latinLnBrk="0" hangingPunct="1">
                        <a:lnSpc>
                          <a:spcPct val="115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Electrocutions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2) Can cause long term harm </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&amp; may take years to develop</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Examples: </a:t>
                      </a:r>
                    </a:p>
                    <a:p>
                      <a:pPr marL="0" marR="0" lvl="0" indent="0" algn="l" defTabSz="914400" rtl="0" eaLnBrk="1" fontAlgn="base" latinLnBrk="0" hangingPunct="1">
                        <a:lnSpc>
                          <a:spcPct val="115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Cancer</a:t>
                      </a:r>
                    </a:p>
                    <a:p>
                      <a:pPr marL="0" marR="0" lvl="0" indent="0" algn="l" defTabSz="914400" rtl="0" eaLnBrk="1" fontAlgn="base" latinLnBrk="0" hangingPunct="1">
                        <a:lnSpc>
                          <a:spcPct val="115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Hearing loss</a:t>
                      </a:r>
                    </a:p>
                    <a:p>
                      <a:pPr marL="0" marR="0" lvl="0" indent="0" algn="l" defTabSz="914400" rtl="0" eaLnBrk="1" fontAlgn="base" latinLnBrk="0" hangingPunct="1">
                        <a:lnSpc>
                          <a:spcPct val="115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Reproductive problems </a:t>
                      </a:r>
                    </a:p>
                    <a:p>
                      <a:pPr marL="0" marR="0" lvl="0" indent="0" algn="l" defTabSz="914400" rtl="0" eaLnBrk="1" fontAlgn="base" latinLnBrk="0" hangingPunct="1">
                        <a:lnSpc>
                          <a:spcPct val="115000"/>
                        </a:lnSpc>
                        <a:spcBef>
                          <a:spcPct val="0"/>
                        </a:spcBef>
                        <a:spcAft>
                          <a:spcPct val="0"/>
                        </a:spcAft>
                        <a:buClrTx/>
                        <a:buSzTx/>
                        <a:buFontTx/>
                        <a:buChar char="•"/>
                        <a:tabLst/>
                      </a:pPr>
                      <a:endParaRPr kumimoji="0" lang="en-US" alt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84634">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3) Are often visible </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Examples: </a:t>
                      </a:r>
                    </a:p>
                    <a:p>
                      <a:pPr marL="0" marR="0" lvl="0" indent="0" algn="l" defTabSz="914400" rtl="0" eaLnBrk="1" fontAlgn="base" latinLnBrk="0" hangingPunct="1">
                        <a:lnSpc>
                          <a:spcPct val="115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Broken ladder </a:t>
                      </a:r>
                    </a:p>
                    <a:p>
                      <a:pPr marL="0" marR="0" lvl="0" indent="0" algn="l" defTabSz="914400" rtl="0" eaLnBrk="1" fontAlgn="base" latinLnBrk="0" hangingPunct="1">
                        <a:lnSpc>
                          <a:spcPct val="115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Frayed electrical cord</a:t>
                      </a:r>
                    </a:p>
                    <a:p>
                      <a:pPr marL="0" marR="0" lvl="0" indent="0" algn="l" defTabSz="914400" rtl="0" eaLnBrk="1" fontAlgn="base" latinLnBrk="0" hangingPunct="1">
                        <a:lnSpc>
                          <a:spcPct val="115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Blocked fire exit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3) Are often not visible</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Examples:</a:t>
                      </a:r>
                    </a:p>
                    <a:p>
                      <a:pPr marL="0" marR="0" lvl="0" indent="0" algn="l" defTabSz="914400" rtl="0" eaLnBrk="1" fontAlgn="base" latinLnBrk="0" hangingPunct="1">
                        <a:lnSpc>
                          <a:spcPct val="115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Bacteria</a:t>
                      </a:r>
                    </a:p>
                    <a:p>
                      <a:pPr marL="0" marR="0" lvl="0" indent="0" algn="l" defTabSz="914400" rtl="0" eaLnBrk="1" fontAlgn="base" latinLnBrk="0" hangingPunct="1">
                        <a:lnSpc>
                          <a:spcPct val="115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Viruses</a:t>
                      </a:r>
                    </a:p>
                    <a:p>
                      <a:pPr marL="0" marR="0" lvl="0" indent="0" algn="l" defTabSz="914400" rtl="0" eaLnBrk="1" fontAlgn="base" latinLnBrk="0" hangingPunct="1">
                        <a:lnSpc>
                          <a:spcPct val="115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Chemicals in the air </a:t>
                      </a:r>
                    </a:p>
                    <a:p>
                      <a:pPr marL="0" marR="0" lvl="0" indent="0" algn="l" defTabSz="914400" rtl="0" eaLnBrk="1" fontAlgn="base" latinLnBrk="0" hangingPunct="1">
                        <a:lnSpc>
                          <a:spcPct val="115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Radiation</a:t>
                      </a:r>
                    </a:p>
                    <a:p>
                      <a:pPr marL="0" marR="0" lvl="0" indent="0" algn="l" defTabSz="914400" rtl="0" eaLnBrk="1" fontAlgn="base" latinLnBrk="0" hangingPunct="1">
                        <a:lnSpc>
                          <a:spcPct val="115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Noise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1143000" y="914400"/>
            <a:ext cx="7708071"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4400" b="1" dirty="0">
                <a:latin typeface="Calibri" pitchFamily="34" charset="0"/>
              </a:rPr>
              <a:t>Youth Health and Safety </a:t>
            </a:r>
            <a:r>
              <a:rPr lang="en-US" altLang="en-US" sz="4400" b="1" dirty="0" smtClean="0">
                <a:latin typeface="Calibri" pitchFamily="34" charset="0"/>
              </a:rPr>
              <a:t>Training Workshop</a:t>
            </a:r>
          </a:p>
          <a:p>
            <a:pPr algn="ctr" eaLnBrk="1" hangingPunct="1">
              <a:spcBef>
                <a:spcPct val="0"/>
              </a:spcBef>
              <a:buFontTx/>
              <a:buNone/>
            </a:pPr>
            <a:endParaRPr lang="en-US" altLang="en-US" sz="4400" b="1" dirty="0">
              <a:latin typeface="Calibri" pitchFamily="34" charset="0"/>
            </a:endParaRPr>
          </a:p>
          <a:p>
            <a:pPr algn="ctr" eaLnBrk="1" hangingPunct="1">
              <a:spcBef>
                <a:spcPct val="0"/>
              </a:spcBef>
              <a:buFontTx/>
              <a:buNone/>
            </a:pPr>
            <a:r>
              <a:rPr lang="en-US" altLang="en-US" sz="3600" dirty="0">
                <a:latin typeface="Calibri" pitchFamily="34" charset="0"/>
              </a:rPr>
              <a:t>DAY 2</a:t>
            </a:r>
          </a:p>
          <a:p>
            <a:pPr algn="ctr" eaLnBrk="1" hangingPunct="1">
              <a:spcBef>
                <a:spcPct val="0"/>
              </a:spcBef>
              <a:buFontTx/>
              <a:buNone/>
            </a:pPr>
            <a:endParaRPr lang="en-US" altLang="en-US" sz="1800" dirty="0">
              <a:latin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1219200" y="1447800"/>
            <a:ext cx="788035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4400" dirty="0"/>
              <a:t>What are some examples of safety hazards and health hazards on the job?</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251" name="Group 75"/>
          <p:cNvGraphicFramePr>
            <a:graphicFrameLocks noGrp="1"/>
          </p:cNvGraphicFramePr>
          <p:nvPr>
            <p:extLst>
              <p:ext uri="{D42A27DB-BD31-4B8C-83A1-F6EECF244321}">
                <p14:modId xmlns:p14="http://schemas.microsoft.com/office/powerpoint/2010/main" val="683351989"/>
              </p:ext>
            </p:extLst>
          </p:nvPr>
        </p:nvGraphicFramePr>
        <p:xfrm>
          <a:off x="1295400" y="381000"/>
          <a:ext cx="7583488" cy="5468939"/>
        </p:xfrm>
        <a:graphic>
          <a:graphicData uri="http://schemas.openxmlformats.org/drawingml/2006/table">
            <a:tbl>
              <a:tblPr/>
              <a:tblGrid>
                <a:gridCol w="1904920"/>
                <a:gridCol w="1647756"/>
                <a:gridCol w="208272"/>
                <a:gridCol w="2360513"/>
                <a:gridCol w="1462027"/>
              </a:tblGrid>
              <a:tr h="67945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Types of Safety Hazards</a:t>
                      </a:r>
                      <a:endParaRPr kumimoji="0" lang="en-US" sz="1800" b="0" i="0" u="none" strike="noStrike" cap="none" normalizeH="0" baseline="0" dirty="0" smtClean="0">
                        <a:ln>
                          <a:noFill/>
                        </a:ln>
                        <a:solidFill>
                          <a:schemeClr val="tx1"/>
                        </a:solidFill>
                        <a:effectLst/>
                        <a:latin typeface="Arial" charset="0"/>
                      </a:endParaRPr>
                    </a:p>
                  </a:txBody>
                  <a:tcPr marL="91436" marR="91436"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Examples</a:t>
                      </a:r>
                      <a:endParaRPr kumimoji="0" lang="en-US" sz="1800" b="0" i="0" u="none" strike="noStrike" cap="none" normalizeH="0" baseline="0" dirty="0" smtClean="0">
                        <a:ln>
                          <a:noFill/>
                        </a:ln>
                        <a:solidFill>
                          <a:schemeClr val="tx1"/>
                        </a:solidFill>
                        <a:effectLst/>
                        <a:latin typeface="Arial" charset="0"/>
                      </a:endParaRPr>
                    </a:p>
                  </a:txBody>
                  <a:tcPr marL="91436" marR="91436"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txBody>
                  <a:tcPr marL="91436" marR="91436"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0606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Types of </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Health Hazards</a:t>
                      </a:r>
                      <a:endParaRPr kumimoji="0" lang="en-US" sz="1800" b="0" i="0" u="none" strike="noStrike" cap="none" normalizeH="0" baseline="0" dirty="0" smtClean="0">
                        <a:ln>
                          <a:noFill/>
                        </a:ln>
                        <a:solidFill>
                          <a:schemeClr val="tx1"/>
                        </a:solidFill>
                        <a:effectLst/>
                        <a:latin typeface="Arial" charset="0"/>
                      </a:endParaRPr>
                    </a:p>
                  </a:txBody>
                  <a:tcPr marL="91436" marR="91436"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Examples</a:t>
                      </a:r>
                      <a:endParaRPr kumimoji="0" lang="en-US" sz="1800" b="0" i="0" u="none" strike="noStrike" cap="none" normalizeH="0" baseline="0" dirty="0" smtClean="0">
                        <a:ln>
                          <a:noFill/>
                        </a:ln>
                        <a:solidFill>
                          <a:schemeClr val="tx1"/>
                        </a:solidFill>
                        <a:effectLst/>
                        <a:latin typeface="Arial" charset="0"/>
                      </a:endParaRPr>
                    </a:p>
                  </a:txBody>
                  <a:tcPr marL="91436" marR="91436"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7787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Fire</a:t>
                      </a:r>
                      <a:endParaRPr kumimoji="0" lang="en-US" sz="1800" b="0" i="0" u="none" strike="noStrike" cap="none" normalizeH="0" baseline="0" dirty="0" smtClean="0">
                        <a:ln>
                          <a:noFill/>
                        </a:ln>
                        <a:solidFill>
                          <a:schemeClr val="tx1"/>
                        </a:solidFill>
                        <a:effectLst/>
                        <a:latin typeface="Arial" charset="0"/>
                      </a:endParaRPr>
                    </a:p>
                  </a:txBody>
                  <a:tcPr marL="91436" marR="91436"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txBody>
                  <a:tcPr marL="91436" marR="91436"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txBody>
                  <a:tcPr marL="91436" marR="91436"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0606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Chemical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(dusts, fumes, sprays)</a:t>
                      </a:r>
                    </a:p>
                  </a:txBody>
                  <a:tcPr marL="91436" marR="91436"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txBody>
                  <a:tcPr marL="91436" marR="91436"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00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Electrical</a:t>
                      </a:r>
                    </a:p>
                  </a:txBody>
                  <a:tcPr marL="91436" marR="91436"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txBody>
                  <a:tcPr marL="91436" marR="91436"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txBody>
                  <a:tcPr marL="91436" marR="91436"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0606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Biological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(bacteria, viruses) </a:t>
                      </a:r>
                    </a:p>
                  </a:txBody>
                  <a:tcPr marL="91436" marR="91436"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txBody>
                  <a:tcPr marL="91436" marR="91436"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1441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Tripping, Slipping,</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Falling</a:t>
                      </a:r>
                      <a:endParaRPr kumimoji="0" lang="en-US" sz="1800" b="0" i="0" u="none" strike="noStrike" cap="none" normalizeH="0" baseline="0" dirty="0" smtClean="0">
                        <a:ln>
                          <a:noFill/>
                        </a:ln>
                        <a:solidFill>
                          <a:schemeClr val="tx1"/>
                        </a:solidFill>
                        <a:effectLst/>
                        <a:latin typeface="Arial" charset="0"/>
                      </a:endParaRPr>
                    </a:p>
                  </a:txBody>
                  <a:tcPr marL="91436" marR="91436"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txBody>
                  <a:tcPr marL="91436" marR="91436"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txBody>
                  <a:tcPr marL="91436" marR="91436"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0606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Physical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(noise, radiation, vibration)</a:t>
                      </a:r>
                      <a:endParaRPr kumimoji="0" lang="en-US" sz="1800" b="0" i="0" u="none" strike="noStrike" cap="none" normalizeH="0" baseline="0" dirty="0" smtClean="0">
                        <a:ln>
                          <a:noFill/>
                        </a:ln>
                        <a:solidFill>
                          <a:schemeClr val="tx1"/>
                        </a:solidFill>
                        <a:effectLst/>
                        <a:latin typeface="Arial" charset="0"/>
                      </a:endParaRPr>
                    </a:p>
                  </a:txBody>
                  <a:tcPr marL="91436" marR="91436"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txBody>
                  <a:tcPr marL="91436" marR="91436"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1441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Machines, Vehicles</a:t>
                      </a:r>
                      <a:endParaRPr kumimoji="0" lang="en-US" sz="1800" b="0" i="0" u="none" strike="noStrike" cap="none" normalizeH="0" baseline="0" dirty="0" smtClean="0">
                        <a:ln>
                          <a:noFill/>
                        </a:ln>
                        <a:solidFill>
                          <a:schemeClr val="tx1"/>
                        </a:solidFill>
                        <a:effectLst/>
                        <a:latin typeface="Arial" charset="0"/>
                      </a:endParaRPr>
                    </a:p>
                  </a:txBody>
                  <a:tcPr marL="91436" marR="91436"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txBody>
                  <a:tcPr marL="91436" marR="91436"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txBody>
                  <a:tcPr marL="91436" marR="91436"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0606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Ergonomic</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(lifting, pushing pulling, repetition)</a:t>
                      </a:r>
                    </a:p>
                  </a:txBody>
                  <a:tcPr marL="91436" marR="91436"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txBody>
                  <a:tcPr marL="91436" marR="91436"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9495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Sharp objects</a:t>
                      </a:r>
                    </a:p>
                  </a:txBody>
                  <a:tcPr marL="91436" marR="91436"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txBody>
                  <a:tcPr marL="91436" marR="91436"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txBody>
                  <a:tcPr marL="91436" marR="91436"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0606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Psychological</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(stress, violence)</a:t>
                      </a:r>
                    </a:p>
                  </a:txBody>
                  <a:tcPr marL="91436" marR="91436"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txBody>
                  <a:tcPr marL="91436" marR="91436"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4774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Confined spaces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6" marR="91436"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txBody>
                  <a:tcPr marL="91436" marR="91436"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txBody>
                  <a:tcPr marL="91436" marR="91436"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0606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txBody>
                  <a:tcPr marL="91436" marR="91436"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txBody>
                  <a:tcPr marL="91436" marR="91436"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0292" name="Footer Placeholder 2"/>
          <p:cNvSpPr>
            <a:spLocks noGrp="1"/>
          </p:cNvSpPr>
          <p:nvPr>
            <p:ph type="ftr" sz="quarter" idx="11"/>
          </p:nvPr>
        </p:nvSpPr>
        <p:spPr>
          <a:xfrm>
            <a:off x="3124200" y="6248400"/>
            <a:ext cx="52578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1100" smtClean="0"/>
              <a:t>Source: Instituto del Progreso Latino (2012)</a:t>
            </a:r>
          </a:p>
          <a:p>
            <a:pPr algn="r" eaLnBrk="1" hangingPunct="1">
              <a:spcBef>
                <a:spcPct val="0"/>
              </a:spcBef>
              <a:buFontTx/>
              <a:buNone/>
            </a:pPr>
            <a:r>
              <a:rPr lang="en-US" altLang="en-US" sz="1100" i="1" smtClean="0"/>
              <a:t> Health and Safety Awareness Teacher Manual</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1977</TotalTime>
  <Words>3557</Words>
  <Application>Microsoft Office PowerPoint</Application>
  <PresentationFormat>On-screen Show (4:3)</PresentationFormat>
  <Paragraphs>500</Paragraphs>
  <Slides>42</Slides>
  <Notes>35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Arial</vt:lpstr>
      <vt:lpstr>Calibri</vt:lpstr>
      <vt:lpstr>Times New Roman</vt:lpstr>
      <vt:lpstr>Solstice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Marsha Love</dc:creator>
  <cp:lastModifiedBy>Vosburgh, Linda - OSHA</cp:lastModifiedBy>
  <cp:revision>148</cp:revision>
  <cp:lastPrinted>2013-08-09T13:39:45Z</cp:lastPrinted>
  <dcterms:created xsi:type="dcterms:W3CDTF">2013-01-11T14:42:05Z</dcterms:created>
  <dcterms:modified xsi:type="dcterms:W3CDTF">2013-12-12T18:24:34Z</dcterms:modified>
</cp:coreProperties>
</file>