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3"/>
  </p:notesMasterIdLst>
  <p:handoutMasterIdLst>
    <p:handoutMasterId r:id="rId44"/>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8" r:id="rId42"/>
  </p:sldIdLst>
  <p:sldSz cx="9144000" cy="6858000" type="screen4x3"/>
  <p:notesSz cx="7010400" cy="9296400"/>
  <p:defaultTextStyle>
    <a:defPPr>
      <a:defRPr lang="en-US"/>
    </a:defPPr>
    <a:lvl1pPr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1pPr>
    <a:lvl2pPr marL="4572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2pPr>
    <a:lvl3pPr marL="9144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3pPr>
    <a:lvl4pPr marL="13716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4pPr>
    <a:lvl5pPr marL="1828800" algn="l" rtl="0" fontAlgn="base">
      <a:spcBef>
        <a:spcPct val="0"/>
      </a:spcBef>
      <a:spcAft>
        <a:spcPct val="0"/>
      </a:spcAft>
      <a:defRPr sz="1400" kern="1200">
        <a:solidFill>
          <a:srgbClr val="000000"/>
        </a:solidFill>
        <a:latin typeface="Arial" pitchFamily="34" charset="0"/>
        <a:ea typeface="+mn-ea"/>
        <a:cs typeface="Arial" pitchFamily="34" charset="0"/>
        <a:sym typeface="Arial" pitchFamily="34" charset="0"/>
      </a:defRPr>
    </a:lvl5pPr>
    <a:lvl6pPr marL="22860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6pPr>
    <a:lvl7pPr marL="27432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7pPr>
    <a:lvl8pPr marL="32004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8pPr>
    <a:lvl9pPr marL="3657600" algn="l" defTabSz="914400" rtl="0" eaLnBrk="1" latinLnBrk="0" hangingPunct="1">
      <a:defRPr sz="1400" kern="1200">
        <a:solidFill>
          <a:srgbClr val="000000"/>
        </a:solidFill>
        <a:latin typeface="Arial" pitchFamily="34" charset="0"/>
        <a:ea typeface="+mn-ea"/>
        <a:cs typeface="Arial" pitchFamily="34" charset="0"/>
        <a:sym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3" autoAdjust="0"/>
    <p:restoredTop sz="80419" autoAdjust="0"/>
  </p:normalViewPr>
  <p:slideViewPr>
    <p:cSldViewPr>
      <p:cViewPr varScale="1">
        <p:scale>
          <a:sx n="70" d="100"/>
          <a:sy n="70" d="100"/>
        </p:scale>
        <p:origin x="-1368"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18787"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86DF351E-4CB6-4D7E-801E-CF236406DB56}" type="datetimeFigureOut">
              <a:rPr lang="en-US" altLang="en-US"/>
              <a:pPr/>
              <a:t>2/27/2014</a:t>
            </a:fld>
            <a:endParaRPr lang="en-US" altLang="en-US"/>
          </a:p>
        </p:txBody>
      </p:sp>
      <p:sp>
        <p:nvSpPr>
          <p:cNvPr id="118788"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18789"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9B3021F-EEB9-4AA8-B1D3-218924D59E38}" type="slidenum">
              <a:rPr lang="en-US" altLang="en-US"/>
              <a:pPr/>
              <a:t>‹#›</a:t>
            </a:fld>
            <a:endParaRPr lang="en-US" altLang="en-US"/>
          </a:p>
        </p:txBody>
      </p:sp>
    </p:spTree>
    <p:extLst>
      <p:ext uri="{BB962C8B-B14F-4D97-AF65-F5344CB8AC3E}">
        <p14:creationId xmlns:p14="http://schemas.microsoft.com/office/powerpoint/2010/main" val="17152906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6386" name="Shape 2"/>
          <p:cNvSpPr txBox="1">
            <a:spLocks noGrp="1"/>
          </p:cNvSpPr>
          <p:nvPr>
            <p:ph type="hdr" idx="2"/>
          </p:nvPr>
        </p:nvSpPr>
        <p:spPr bwMode="auto">
          <a:xfrm>
            <a:off x="0" y="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lvl1pPr>
          </a:lstStyle>
          <a:p>
            <a:endParaRPr lang="en-US" altLang="en-US"/>
          </a:p>
        </p:txBody>
      </p:sp>
      <p:sp>
        <p:nvSpPr>
          <p:cNvPr id="16387" name="Shape 3"/>
          <p:cNvSpPr txBox="1">
            <a:spLocks noGrp="1"/>
          </p:cNvSpPr>
          <p:nvPr>
            <p:ph type="dt" idx="10"/>
          </p:nvPr>
        </p:nvSpPr>
        <p:spPr bwMode="auto">
          <a:xfrm>
            <a:off x="3971925" y="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lvl1pPr>
          </a:lstStyle>
          <a:p>
            <a:endParaRPr lang="en-US" altLang="en-US"/>
          </a:p>
        </p:txBody>
      </p:sp>
      <p:sp>
        <p:nvSpPr>
          <p:cNvPr id="16388" name="Shape 4"/>
          <p:cNvSpPr>
            <a:spLocks noGrp="1" noRot="1"/>
          </p:cNvSpPr>
          <p:nvPr>
            <p:ph type="sldImg" idx="3"/>
          </p:nvPr>
        </p:nvSpPr>
        <p:spPr bwMode="auto">
          <a:xfrm>
            <a:off x="1181100" y="698500"/>
            <a:ext cx="4648200" cy="348615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120000 w 120000"/>
              <a:gd name="T11" fmla="*/ 120000 h 120000"/>
            </a:gdLst>
            <a:ahLst/>
            <a:cxnLst>
              <a:cxn ang="0">
                <a:pos x="T0" y="T1"/>
              </a:cxn>
              <a:cxn ang="0">
                <a:pos x="T2" y="T3"/>
              </a:cxn>
              <a:cxn ang="0">
                <a:pos x="T4" y="T5"/>
              </a:cxn>
              <a:cxn ang="0">
                <a:pos x="T6" y="T7"/>
              </a:cxn>
            </a:cxnLst>
            <a:rect l="T8" t="T9" r="T10" b="T11"/>
            <a:pathLst>
              <a:path w="120000" h="120000" extrusionOk="0">
                <a:moveTo>
                  <a:pt x="0" y="0"/>
                </a:moveTo>
                <a:lnTo>
                  <a:pt x="120000" y="0"/>
                </a:lnTo>
                <a:lnTo>
                  <a:pt x="120000" y="120000"/>
                </a:lnTo>
                <a:lnTo>
                  <a:pt x="0" y="120000"/>
                </a:lnTo>
                <a:close/>
              </a:path>
            </a:pathLst>
          </a:custGeom>
          <a:noFill/>
          <a:ln w="9525" cap="rnd">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 name="Shape 5"/>
          <p:cNvSpPr txBox="1">
            <a:spLocks noGrp="1"/>
          </p:cNvSpPr>
          <p:nvPr>
            <p:ph type="body" idx="1"/>
          </p:nvPr>
        </p:nvSpPr>
        <p:spPr>
          <a:xfrm>
            <a:off x="933450" y="4416425"/>
            <a:ext cx="5143500" cy="4181475"/>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noProof="0"/>
          </a:p>
        </p:txBody>
      </p:sp>
      <p:sp>
        <p:nvSpPr>
          <p:cNvPr id="16390" name="Shape 6"/>
          <p:cNvSpPr txBox="1">
            <a:spLocks noGrp="1"/>
          </p:cNvSpPr>
          <p:nvPr>
            <p:ph type="ftr" idx="11"/>
          </p:nvPr>
        </p:nvSpPr>
        <p:spPr bwMode="auto">
          <a:xfrm>
            <a:off x="0"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defRPr/>
            </a:lvl1pPr>
          </a:lstStyle>
          <a:p>
            <a:endParaRPr lang="en-US" altLang="en-US"/>
          </a:p>
        </p:txBody>
      </p:sp>
      <p:sp>
        <p:nvSpPr>
          <p:cNvPr id="16391" name="Shape 7"/>
          <p:cNvSpPr txBox="1">
            <a:spLocks noGrp="1"/>
          </p:cNvSpPr>
          <p:nvPr>
            <p:ph type="sldNum" idx="12"/>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r">
              <a:defRPr sz="1300"/>
            </a:lvl1pPr>
          </a:lstStyle>
          <a:p>
            <a:endParaRPr lang="en-US" altLang="en-US"/>
          </a:p>
        </p:txBody>
      </p:sp>
    </p:spTree>
    <p:extLst>
      <p:ext uri="{BB962C8B-B14F-4D97-AF65-F5344CB8AC3E}">
        <p14:creationId xmlns:p14="http://schemas.microsoft.com/office/powerpoint/2010/main" val="3796346573"/>
      </p:ext>
    </p:extLst>
  </p:cSld>
  <p:clrMap bg1="lt1" tx1="dk1" bg2="dk2" tx2="lt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742950" indent="-285750" algn="l" rtl="0" fontAlgn="base">
      <a:spcBef>
        <a:spcPct val="30000"/>
      </a:spcBef>
      <a:spcAft>
        <a:spcPct val="0"/>
      </a:spcAft>
      <a:defRPr sz="1200" kern="1200">
        <a:solidFill>
          <a:schemeClr val="tx1"/>
        </a:solidFill>
        <a:latin typeface="+mn-lt"/>
        <a:ea typeface="+mn-ea"/>
        <a:cs typeface="+mn-cs"/>
      </a:defRPr>
    </a:lvl2pPr>
    <a:lvl3pPr marL="1143000" indent="-228600" algn="l" rtl="0" fontAlgn="base">
      <a:spcBef>
        <a:spcPct val="30000"/>
      </a:spcBef>
      <a:spcAft>
        <a:spcPct val="0"/>
      </a:spcAft>
      <a:defRPr sz="1200" kern="1200">
        <a:solidFill>
          <a:schemeClr val="tx1"/>
        </a:solidFill>
        <a:latin typeface="+mn-lt"/>
        <a:ea typeface="+mn-ea"/>
        <a:cs typeface="+mn-cs"/>
      </a:defRPr>
    </a:lvl3pPr>
    <a:lvl4pPr marL="1600200" indent="-228600" algn="l" rtl="0" fontAlgn="base">
      <a:spcBef>
        <a:spcPct val="30000"/>
      </a:spcBef>
      <a:spcAft>
        <a:spcPct val="0"/>
      </a:spcAft>
      <a:defRPr sz="1200" kern="1200">
        <a:solidFill>
          <a:schemeClr val="tx1"/>
        </a:solidFill>
        <a:latin typeface="+mn-lt"/>
        <a:ea typeface="+mn-ea"/>
        <a:cs typeface="+mn-cs"/>
      </a:defRPr>
    </a:lvl4pPr>
    <a:lvl5pPr marL="2057400" indent="-2286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bls.gov/iif/oshwc/cfoi/cftb0249.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3" name="Shape 69"/>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8434" name="Shape 70"/>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18435" name="Shape 71"/>
          <p:cNvSpPr txBox="1">
            <a:spLocks noGrp="1"/>
          </p:cNvSpPr>
          <p:nvPr>
            <p:ph type="body" idx="1"/>
          </p:nvPr>
        </p:nvSpPr>
        <p:spPr bwMode="auto">
          <a:xfrm>
            <a:off x="933450" y="4416425"/>
            <a:ext cx="5143500" cy="36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endParaRPr lang="en-US" altLang="en-US" sz="18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5" name="Shape 148"/>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36866" name="Shape 149"/>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36867" name="Shape 150"/>
          <p:cNvSpPr txBox="1">
            <a:spLocks noGrp="1"/>
          </p:cNvSpPr>
          <p:nvPr>
            <p:ph type="body" idx="1"/>
          </p:nvPr>
        </p:nvSpPr>
        <p:spPr bwMode="auto">
          <a:xfrm>
            <a:off x="933450" y="4416425"/>
            <a:ext cx="5143500" cy="374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cs typeface="Arial" pitchFamily="34" charset="0"/>
                <a:sym typeface="Arial" pitchFamily="34" charset="0"/>
              </a:rPr>
              <a:t>Cuando se acerque al equipo asegúrese de que el operador pueda verlo y asegúrese de hacerle señas para que sepa que usted está cerca. El operador debe apagar el equipo antes de permitirle que usted se acerque.</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Los trabajadores también pueden quedar atrapados entre la maquinaria y las herramientas. Las correas, las poleas, los engranajes, los rodillos, los ejes que rotan y otras partes que están en movimiento pueden ser muy peligrosas.</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En esta foto, el operador todavía tenía el equipo en rotación y el empleado tenía puesto los pies cerca de las vías de la máquina. Además, el empleado estaba usando zapatos tenis en lugar de botas de trabajo apropiadas.</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También, el peso y las vibraciones de la grúa pueden crear una situación peligrosa. Los trabajadores no deben trabajar debajo de las grúas. El peligro de un derrumbe puede incrementarse en una zanja desprotegida si un equipo pesado se acerca demasiado. Las vibraciones de tráfico pesado o continuo pueden debilitar el terreno y causar un derrumbe.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3" name="Shape 15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38914" name="Shape 15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pPr>
            <a:endParaRPr lang="en-US" altLang="en-US" smtClean="0"/>
          </a:p>
        </p:txBody>
      </p:sp>
      <p:sp>
        <p:nvSpPr>
          <p:cNvPr id="38915" name="Shape 157"/>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1" name="Shape 164"/>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40962" name="Shape 16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0963" name="Shape 166"/>
          <p:cNvSpPr txBox="1">
            <a:spLocks noGrp="1"/>
          </p:cNvSpPr>
          <p:nvPr>
            <p:ph type="body" idx="1"/>
          </p:nvPr>
        </p:nvSpPr>
        <p:spPr bwMode="auto">
          <a:xfrm>
            <a:off x="933450" y="4416425"/>
            <a:ext cx="5143500" cy="2465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latin typeface="Times New Roman" pitchFamily="18" charset="0"/>
                <a:cs typeface="Times New Roman" pitchFamily="18" charset="0"/>
                <a:sym typeface="Times New Roman" pitchFamily="18" charset="0"/>
              </a:rPr>
              <a:t>Los dispositivos de seguridad se colocan en la maquinaria y herramientas para prevenir que usted tenga contacto con las partes que están en movimiento. Jamás retire los dispositivos de seguridad cuando se está usando la maquinaria o las herramientas. Si retira los dispositivos de seguridad, hay que sustituirlos o remplazar la herramienta.</a:t>
            </a:r>
            <a:r>
              <a:rPr lang="en-US" altLang="en-US" smtClean="0"/>
              <a:t> </a:t>
            </a:r>
          </a:p>
          <a:p>
            <a:pPr>
              <a:spcBef>
                <a:spcPct val="0"/>
              </a:spcBef>
            </a:pPr>
            <a:endParaRPr lang="en-US" altLang="en-US" smtClean="0"/>
          </a:p>
          <a:p>
            <a:pPr>
              <a:spcBef>
                <a:spcPct val="0"/>
              </a:spcBef>
              <a:buSzPct val="25000"/>
            </a:pPr>
            <a:r>
              <a:rPr lang="en-US" altLang="en-US" smtClean="0">
                <a:solidFill>
                  <a:srgbClr val="000000"/>
                </a:solidFill>
                <a:latin typeface="Times New Roman" pitchFamily="18" charset="0"/>
                <a:cs typeface="Times New Roman" pitchFamily="18" charset="0"/>
                <a:sym typeface="Times New Roman" pitchFamily="18" charset="0"/>
              </a:rPr>
              <a:t>Esta foto muestra una sierra circular con el dispositivo de seguridad en una posición abierta. Aunque es una práctica muy común es extremadamente insegura y ha dado lugar a numerosas lesiones. Nunca le quite los dispositivos de seguridad a las herramientas.</a:t>
            </a:r>
            <a:r>
              <a:rPr lang="en-US" altLang="en-US" smtClean="0"/>
              <a:t> </a:t>
            </a:r>
          </a:p>
          <a:p>
            <a:pPr>
              <a:spcBef>
                <a:spcPct val="0"/>
              </a:spcBef>
            </a:pPr>
            <a:endParaRPr lang="en-US" altLang="en-US" smtClean="0"/>
          </a:p>
          <a:p>
            <a:pPr>
              <a:spcBef>
                <a:spcPct val="0"/>
              </a:spcBef>
              <a:buSzPct val="25000"/>
            </a:pPr>
            <a:r>
              <a:rPr lang="en-US" altLang="en-US" smtClean="0"/>
              <a:t>Deje siempre puesto los dispositivos de seguridad de las herramientas y equipos, y siempre lleve puesto su EPP (Equipo de Protección Personal).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09" name="Shape 173"/>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43010" name="Shape 17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3011" name="Shape 175"/>
          <p:cNvSpPr txBox="1">
            <a:spLocks noGrp="1"/>
          </p:cNvSpPr>
          <p:nvPr>
            <p:ph type="body" idx="1"/>
          </p:nvPr>
        </p:nvSpPr>
        <p:spPr bwMode="auto">
          <a:xfrm>
            <a:off x="933450" y="4416425"/>
            <a:ext cx="5143500" cy="2100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solidFill>
                  <a:srgbClr val="000000"/>
                </a:solidFill>
                <a:latin typeface="Times New Roman" pitchFamily="18" charset="0"/>
                <a:cs typeface="Times New Roman" pitchFamily="18" charset="0"/>
                <a:sym typeface="Times New Roman" pitchFamily="18" charset="0"/>
              </a:rPr>
              <a:t>Usted también puede encontrar peligros de quedar atrapado al trabajar cerca de la maquinaria. Jamás coloque las manos o cuerpo cerca de maquinaria que esté en movimiento, por ejemplo, engranajes, poleas u otros dispositivos. </a:t>
            </a:r>
            <a:r>
              <a:rPr lang="en-US" altLang="en-US" smtClean="0">
                <a:latin typeface="Times New Roman" pitchFamily="18" charset="0"/>
                <a:cs typeface="Times New Roman" pitchFamily="18" charset="0"/>
                <a:sym typeface="Times New Roman" pitchFamily="18" charset="0"/>
              </a:rPr>
              <a:t>Siempre apague el equipo antes de limpiarlo o de darle mantenimiento, y asegúrese, de cortarle la corriente, colocarle un candado y una etiqueta para que otra persona no pueda reanudar la marcha de éste. Este proceso a menudo se le llama control de energía, candado y etiquetado.</a:t>
            </a:r>
            <a:r>
              <a:rPr lang="en-US" altLang="en-US" smtClean="0"/>
              <a:t> </a:t>
            </a:r>
          </a:p>
          <a:p>
            <a:pPr>
              <a:spcBef>
                <a:spcPct val="0"/>
              </a:spcBef>
            </a:pPr>
            <a:endParaRPr lang="en-US" altLang="en-US" smtClean="0"/>
          </a:p>
          <a:p>
            <a:pPr>
              <a:spcBef>
                <a:spcPct val="0"/>
              </a:spcBef>
              <a:buSzPct val="25000"/>
            </a:pPr>
            <a:r>
              <a:rPr lang="en-US" altLang="en-US" smtClean="0">
                <a:solidFill>
                  <a:srgbClr val="000000"/>
                </a:solidFill>
                <a:latin typeface="Times New Roman" pitchFamily="18" charset="0"/>
                <a:cs typeface="Times New Roman" pitchFamily="18" charset="0"/>
                <a:sym typeface="Times New Roman" pitchFamily="18" charset="0"/>
              </a:rPr>
              <a:t>Como usted puede ver en esta foto, las manos del trabajador podrían quedar atrapadas entre las correas y engranajes en rotación.</a:t>
            </a:r>
            <a:r>
              <a:rPr lang="en-US" altLang="en-US" smtClean="0"/>
              <a:t> El equipo debe estar sin energía, tener candado y etiqueta antes de darle servicio.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7" name="Shape 182"/>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45058" name="Shape 183"/>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5059" name="Shape 184"/>
          <p:cNvSpPr txBox="1">
            <a:spLocks noGrp="1"/>
          </p:cNvSpPr>
          <p:nvPr>
            <p:ph type="body" idx="1"/>
          </p:nvPr>
        </p:nvSpPr>
        <p:spPr bwMode="auto">
          <a:xfrm>
            <a:off x="933450" y="4416425"/>
            <a:ext cx="5143500" cy="2647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Los guantes, la ropa floja y las joyas crean serios peligros de quedar atrapado. Los guantes, la joyería y los otros artículos similares pueden arriesgarle a quedar atrapado entre las partes en movimiento de las herramientas y maquinarias. Como el guante, la ropa o la joyería lo atraen hacia adentro de la máquina, de igual forma su cuerpo también es atraído hacia la máquina. </a:t>
            </a:r>
          </a:p>
          <a:p>
            <a:pPr>
              <a:spcBef>
                <a:spcPct val="0"/>
              </a:spcBef>
            </a:pPr>
            <a:endParaRPr lang="en-US" altLang="en-US" smtClean="0"/>
          </a:p>
          <a:p>
            <a:pPr>
              <a:spcBef>
                <a:spcPct val="0"/>
              </a:spcBef>
              <a:buSzPct val="25000"/>
            </a:pPr>
            <a:r>
              <a:rPr lang="en-US" altLang="en-US" smtClean="0"/>
              <a:t>Por ejemplo, si usted usa guantes, como el que aparece en la foto arriba, y el dedo del guante es atrapado entre los engranajes, los dedos y la mano serán igualmente atraídos hacía los engranajes.</a:t>
            </a:r>
          </a:p>
          <a:p>
            <a:pPr>
              <a:spcBef>
                <a:spcPct val="0"/>
              </a:spcBef>
            </a:pPr>
            <a:endParaRPr lang="en-US" altLang="en-US" smtClean="0"/>
          </a:p>
          <a:p>
            <a:pPr>
              <a:spcBef>
                <a:spcPct val="0"/>
              </a:spcBef>
              <a:buSzPct val="25000"/>
            </a:pPr>
            <a:r>
              <a:rPr lang="en-US" altLang="en-US" smtClean="0"/>
              <a:t>Nunca permita que los guantes, la ropa floja o la joyería que cuelga estén cerca de las partes en movimiento. Lo mejor es no usar joyas o ropa floja cuando se trabaja cerca de estas partes del equipo.</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5" name="Shape 191"/>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47106" name="Shape 19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7107" name="Shape 193"/>
          <p:cNvSpPr txBox="1">
            <a:spLocks noGrp="1"/>
          </p:cNvSpPr>
          <p:nvPr>
            <p:ph type="body" idx="1"/>
          </p:nvPr>
        </p:nvSpPr>
        <p:spPr bwMode="auto">
          <a:xfrm>
            <a:off x="933450" y="4416425"/>
            <a:ext cx="5143500" cy="301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Nunca utilice maquinaria a la que le falte los dispositivos de seguridad u otros dispositivos protectores. Reemplace siempre los dispositivos de seguridad después de darle mantenimiento a las herramientas y equipo.</a:t>
            </a:r>
          </a:p>
          <a:p>
            <a:pPr>
              <a:spcBef>
                <a:spcPct val="0"/>
              </a:spcBef>
            </a:pPr>
            <a:endParaRPr lang="en-US" altLang="en-US" smtClean="0"/>
          </a:p>
          <a:p>
            <a:pPr>
              <a:spcBef>
                <a:spcPct val="0"/>
              </a:spcBef>
              <a:buSzPct val="25000"/>
            </a:pPr>
            <a:r>
              <a:rPr lang="en-US" altLang="en-US" smtClean="0"/>
              <a:t>Los compresores de aire se usan con frecuencia en los sitios de construcción. Muchas veces eliminan los dispositivos de seguridad de éstos y el trabajador está expuesto al peligro de quedar atrapado. Se lastimará si el dedo o la mano consigue quedar atrapado entre la correa y la polea. Si usted permite que su ropa quede atrapada en la polea, su ropa puede atraer otras partes del cuerpo hacia la correa y la polea causándole mayores lesiones.</a:t>
            </a:r>
          </a:p>
          <a:p>
            <a:pPr>
              <a:spcBef>
                <a:spcPct val="0"/>
              </a:spcBef>
            </a:pPr>
            <a:endParaRPr lang="en-US" altLang="en-US" smtClean="0"/>
          </a:p>
          <a:p>
            <a:pPr>
              <a:spcBef>
                <a:spcPct val="0"/>
              </a:spcBef>
              <a:buSzPct val="25000"/>
            </a:pPr>
            <a:r>
              <a:rPr lang="en-US" altLang="en-US" smtClean="0"/>
              <a:t>En esta foto usted puede ver un compresor de aire. En éste, el dispositivo de seguridad ha sido eliminado y la polea no está cubierta, exponiendo a un trabajador al peligro de quedar atrapado.</a:t>
            </a:r>
          </a:p>
          <a:p>
            <a:pPr>
              <a:spcBef>
                <a:spcPct val="0"/>
              </a:spcBef>
            </a:pPr>
            <a:endParaRPr lang="en-US"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3" name="Shape 200"/>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49154" name="Shape 201"/>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49155" name="Shape 202"/>
          <p:cNvSpPr txBox="1">
            <a:spLocks noGrp="1"/>
          </p:cNvSpPr>
          <p:nvPr>
            <p:ph type="body" idx="1"/>
          </p:nvPr>
        </p:nvSpPr>
        <p:spPr bwMode="auto">
          <a:xfrm>
            <a:off x="933450" y="4416425"/>
            <a:ext cx="5143500" cy="4291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cs typeface="Arial" pitchFamily="34" charset="0"/>
                <a:sym typeface="Arial" pitchFamily="34" charset="0"/>
              </a:rPr>
              <a:t>Los trabajadores están expuestos a los peligros de quedar atrapados mientras manejan materiales. Dentro y fuera de los sitios de construcción se mueven cantidades masivas de materiales como madera de construcción, acero, ladrillos y bloques. Siempre existen peligros de quedar atrapado cuando se mueven equipos manualmente o con máquinas, por ejemplo, montacargas y grúas. </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Debe tener precaución siempre que mueva materiales a mano o con maquinaria. Manejar los materiales con las manos puede exponer los dedos de las manos o los pies a ser aplastados cuando coloca los materiales cerca de éstos. Estas lesiones pueden ser de menor importancia, como una contusión, o quizás mayor, como huesos rotos y amputaciones. </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C</a:t>
            </a:r>
            <a:r>
              <a:rPr lang="en-US" altLang="en-US" smtClean="0"/>
              <a:t>uando </a:t>
            </a:r>
            <a:r>
              <a:rPr lang="en-US" altLang="en-US" smtClean="0">
                <a:cs typeface="Arial" pitchFamily="34" charset="0"/>
                <a:sym typeface="Arial" pitchFamily="34" charset="0"/>
              </a:rPr>
              <a:t>se mueven los materiales con de maquinaria, las lesiones pueden ser más severas ya que tienen una fuerza mecánica detrás de ellos. Por ejemplo en la foto de arriba, los trabajadores están en riesgo de quedar atrapados entre los materiales que mueven con la pala frontal de una excavadora y el objeto inmóvil. Tenga cuidado y nunca se coloque entre una carga y un objeto inmóvil. Por último, siempre utilice protección para los pies (botas de trabajo con punta de acero) siempre que trabaje cerca de equipo que maneje materiales como las montacargas, grúas y cargadoras frontales.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01" name="Shape 209"/>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51202" name="Shape 210"/>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51203" name="Shape 211"/>
          <p:cNvSpPr txBox="1">
            <a:spLocks noGrp="1"/>
          </p:cNvSpPr>
          <p:nvPr>
            <p:ph type="body" idx="1"/>
          </p:nvPr>
        </p:nvSpPr>
        <p:spPr bwMode="auto">
          <a:xfrm>
            <a:off x="933450" y="4416425"/>
            <a:ext cx="5143500" cy="3560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Al amontonar materiales usted puede quedar atrapado entre los mismos materiales o entre los materiales y otros objetos. Los objetos amontonados pueden caer sobre usted y atraparlo entre los mismos materiales y un objeto inmóvil.</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Los materiales ya almacenados pueden desplazarse y caer sobre usted u otros trabajadores. Cerciórese de que todos los materiales estén almacenados correctamente para reducir el peligro de que éstos caigan sobre los trabajadores y los atrapen.</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Los materiales que se mueven con maquinaria, exponen a los trabajadores a mayores peligros. Los trabajadores pueden ser aplastados entre una plataforma de materiales y la pared u otra estructura; ellos pueden quedar atrapados debajo de cargas que se cayeron.</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No se coloque entre una carga de materiales, el suelo o cualquier otra estructura. El resultado puede ser una lesión fatal al quedar atrapado.</a:t>
            </a:r>
          </a:p>
          <a:p>
            <a:pPr>
              <a:spcBef>
                <a:spcPct val="0"/>
              </a:spcBef>
            </a:pPr>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49" name="Shape 218"/>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53250" name="Shape 219"/>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53251" name="Shape 220"/>
          <p:cNvSpPr txBox="1">
            <a:spLocks noGrp="1"/>
          </p:cNvSpPr>
          <p:nvPr>
            <p:ph type="body" idx="1"/>
          </p:nvPr>
        </p:nvSpPr>
        <p:spPr bwMode="auto">
          <a:xfrm>
            <a:off x="933450" y="4416425"/>
            <a:ext cx="5143500" cy="2100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Al mover materiales nunca coloque ninguna parte de su cuerpo entre los materiales y una estructura inmóvil. No camine por debajo o entre una carga y una estructura.</a:t>
            </a:r>
          </a:p>
          <a:p>
            <a:pPr>
              <a:spcBef>
                <a:spcPct val="0"/>
              </a:spcBef>
              <a:buSzPct val="25000"/>
            </a:pPr>
            <a:r>
              <a:rPr lang="en-US" altLang="en-US" smtClean="0"/>
              <a:t> </a:t>
            </a:r>
          </a:p>
          <a:p>
            <a:pPr>
              <a:spcBef>
                <a:spcPct val="0"/>
              </a:spcBef>
              <a:buSzPct val="25000"/>
            </a:pPr>
            <a:r>
              <a:rPr lang="en-US" altLang="en-US" smtClean="0">
                <a:cs typeface="Arial" pitchFamily="34" charset="0"/>
                <a:sym typeface="Arial" pitchFamily="34" charset="0"/>
              </a:rPr>
              <a:t>Al colocar las paredes o formas prefabricadas en su lugar, asegúrese de que todos los paneles o estructuras estén reforzados y apoyados correctamente y que sostengan la pared o formas para evitar que se vuelquen o causen una lesión severa o quizás la muerte a los trabajadores. Otro peligro de quedar atrapado puede ocurrir cuando coloca cargas en concreto fresco, ya que los pies u otras partes del trabajador pueden lastimarse severamente.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7" name="Shape 22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55298" name="Shape 22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pPr>
            <a:endParaRPr lang="en-US" altLang="en-US" smtClean="0"/>
          </a:p>
        </p:txBody>
      </p:sp>
      <p:sp>
        <p:nvSpPr>
          <p:cNvPr id="55299" name="Shape 227"/>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1" name="Shape 76"/>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20482" name="Shape 7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20483" name="Shape 78"/>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pPr>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5" name="Shape 234"/>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57346" name="Shape 23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57347" name="Shape 236"/>
          <p:cNvSpPr txBox="1">
            <a:spLocks noGrp="1"/>
          </p:cNvSpPr>
          <p:nvPr>
            <p:ph type="body" idx="1"/>
          </p:nvPr>
        </p:nvSpPr>
        <p:spPr bwMode="auto">
          <a:xfrm>
            <a:off x="933450" y="4416425"/>
            <a:ext cx="5143500" cy="337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Las zanjas y excavaciones representan serios peligros de quedar atrapado. Aunque se utilizan en forma alterna durante este programa, las definiciones de zanjas y excavaciones no son iguales: </a:t>
            </a:r>
          </a:p>
          <a:p>
            <a:pPr>
              <a:spcBef>
                <a:spcPct val="0"/>
              </a:spcBef>
              <a:buClr>
                <a:srgbClr val="000000"/>
              </a:buClr>
              <a:buSzPct val="25000"/>
            </a:pPr>
            <a:r>
              <a:rPr lang="en-US" altLang="en-US" smtClean="0">
                <a:cs typeface="Arial" pitchFamily="34" charset="0"/>
                <a:sym typeface="Arial" pitchFamily="34" charset="0"/>
              </a:rPr>
              <a:t>as zanjas y excavaciones son áreas de trabajo particularmente peligrosas. Cuando se excava un agujero, la respuesta natural de la tierra es rellenarlo. Puede sonar extraño, pero eso es lo que sucede. Según se extrae del agujero la tierra baldía, rocas y otros materiales, los lados de éste se derrumban para comenzar a llenar el agujero de abajo hacia arriba. Si usted está en el agujero, usted puede quedar atrapado y ser enterrado en la tierra baldía. Siempre que usted trabaje en una zanja u otra excavación, usted debe estar protegido de quedar atrapado en un derrumbe. </a:t>
            </a:r>
            <a:r>
              <a:rPr lang="en-US" altLang="en-US" smtClean="0"/>
              <a:t>En adicción y de gran importancia, es que antes de que el trabajador entre, la persona competente del lugar debe verificar toda excavación en caso de deficiencia de oxígeno, alta concentración de gas combustible y alto nivel de gases peligrosos o tóxicos. </a:t>
            </a:r>
          </a:p>
          <a:p>
            <a:pPr>
              <a:spcBef>
                <a:spcPct val="0"/>
              </a:spcBef>
            </a:pPr>
            <a:endParaRPr lang="en-US" altLang="en-US" smtClean="0"/>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9393" name="Shape 243"/>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59394" name="Shape 24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59395" name="Shape 245"/>
          <p:cNvSpPr txBox="1">
            <a:spLocks noGrp="1"/>
          </p:cNvSpPr>
          <p:nvPr>
            <p:ph type="body" idx="1"/>
          </p:nvPr>
        </p:nvSpPr>
        <p:spPr bwMode="auto">
          <a:xfrm>
            <a:off x="933450" y="4416425"/>
            <a:ext cx="5143500" cy="7394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La persona competente identifica los riegos, tiene la autoridad de corregir y eliminar los riesgos inmediatamente, hace inspecciones diarias de las excavaciones y áreas adyacentes, e inspecciona los sistemas de protección antes de que el trabajo comience y según sea necesario. La persona competente determina qué tipo de suelo es, utilizando pruebas para las cuales se ha entrenado, y de igual manera, determina si un sistema de protección es adecuado para zanjas menores de 5 pies en suelos de condiciones peligrosas. La persona competente también se asegura de que las zanjas sean inspeccionadas antes de que entren en ellas y luego de cualquier evento que incremente la posibilidad de riesgo como las vibraciones, cargas excesivas, tormentas, etc. La persona competente se asegura de que los suministros subterráneos hayan sido localizados y marcados para prevenir que se corten las líneas de suministro. Finalmente la persona competente debe tener entrenamiento especifico y tener conocimiento acerca de los suelos y sus clasificaciones, el uso de sistemas de protección y los requerimientos de los estándares de OSHA. Un derrumbe sucede cuando la tierra baldía y las rocas que están separadas de los lados de la excavación se caen o se deslizan dentro de la excavación. Los trabajadores pueden quedar atrapados o enterrados en un derrumbe o se pueden lastimar. </a:t>
            </a:r>
          </a:p>
          <a:p>
            <a:pPr>
              <a:spcBef>
                <a:spcPct val="0"/>
              </a:spcBef>
            </a:pPr>
            <a:endParaRPr lang="en-US" altLang="en-US" smtClean="0"/>
          </a:p>
          <a:p>
            <a:pPr>
              <a:spcBef>
                <a:spcPct val="0"/>
              </a:spcBef>
              <a:buSzPct val="25000"/>
            </a:pPr>
            <a:r>
              <a:rPr lang="en-US" altLang="en-US" smtClean="0"/>
              <a:t>Otra responsabilidad de la persona competente es identificar y controlar cualquier peligro de que un trabajador muera ahogado dentro de un área de trabajo. A los empleados que trabajen sobre o cerca del agua, donde el peligro de ahogarse exista, se les debe proporcionar con chalecos salvavidas o chalecos flotantes de trabajo que estén aprobados por la Guardia Costera de los EE.UU. Un derrumbamiento puede ser causado por diferentes factores, pero el resultado es el mismo. El trabajador atrapado o enterrado en una excavación se lesionará seriamente o morirá. Los montones de material excavado apilados muy cerca del borde añaden peso adicional y crean un riesgo de derrumbe. Depende del tipo de suelo, algunos suelos pueden pesar entre 2,000 a 3,000lbs. por yarda cúbica. Si usted está en el agujero, usted puede quedar atrapado en la tierra (suelo), y lo más seguro es que no tenga tiempo de salir y lo más probable es que quede aplastado y/o enterrado. Los montones de material excavado deben estar, por lo menos, unos 2 pies detrás del borde de una zanja, y esta distancia podría ser aún mayor si existen otras condiciones de riesgo.</a:t>
            </a:r>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41" name="Shape 251"/>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61442" name="Shape 25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1443" name="Shape 253"/>
          <p:cNvSpPr txBox="1">
            <a:spLocks noGrp="1"/>
          </p:cNvSpPr>
          <p:nvPr>
            <p:ph type="body" idx="1"/>
          </p:nvPr>
        </p:nvSpPr>
        <p:spPr bwMode="auto">
          <a:xfrm>
            <a:off x="933450" y="4416425"/>
            <a:ext cx="5143500" cy="4291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Los trabajadores se exponen a que ocurra un posible derrumbamiento cuando no hay protección para evitar que se derrumbe el suelo dentro de la zanja mientras están trabajando o no hay un área segura dentro de la excavación. </a:t>
            </a:r>
          </a:p>
          <a:p>
            <a:pPr>
              <a:spcBef>
                <a:spcPct val="0"/>
              </a:spcBef>
            </a:pPr>
            <a:endParaRPr lang="en-US" altLang="en-US" smtClean="0"/>
          </a:p>
          <a:p>
            <a:pPr>
              <a:spcBef>
                <a:spcPct val="0"/>
              </a:spcBef>
              <a:buSzPct val="25000"/>
            </a:pPr>
            <a:r>
              <a:rPr lang="en-US" altLang="en-US" smtClean="0"/>
              <a:t>Un protector (sistema protector) significa una estructura que es capaz de soportar las fuerzas impuestas sobre ella por un derrumbe, y que por lo tanto, protege a los empleados dentro de la estructura. Los protectores pueden ser estructuras permanentes o pueden ser diseñados para que sean portátiles y se muevan según el trabajo progrese. En adición, los protectores pueden ser prefabricados o construidos para el trabajo conforme a 1926.652(c)(3) ó (c)(4). A los protectores utilizados en las zanjas se les conoce como caja de trinchera o caja protectora.  </a:t>
            </a:r>
          </a:p>
          <a:p>
            <a:pPr>
              <a:spcBef>
                <a:spcPct val="0"/>
              </a:spcBef>
            </a:pPr>
            <a:endParaRPr lang="en-US" altLang="en-US" smtClean="0"/>
          </a:p>
          <a:p>
            <a:pPr>
              <a:spcBef>
                <a:spcPct val="0"/>
              </a:spcBef>
              <a:buSzPct val="25000"/>
            </a:pPr>
            <a:r>
              <a:rPr lang="en-US" altLang="en-US" smtClean="0"/>
              <a:t>El sistema de protección se debe extender hasta la superficie de la excavación. Si la caja de trinchera o protector de la zanja no alcanza la superficie, existe la posibilidad que la tierra baldía, otros materiales y rocas caigan en la zanja y atrapen al trabajador.</a:t>
            </a:r>
          </a:p>
          <a:p>
            <a:pPr>
              <a:spcBef>
                <a:spcPct val="0"/>
              </a:spcBef>
            </a:pPr>
            <a:endParaRPr lang="en-US" altLang="en-US" smtClean="0"/>
          </a:p>
          <a:p>
            <a:pPr>
              <a:spcBef>
                <a:spcPct val="0"/>
              </a:spcBef>
              <a:buSzPct val="25000"/>
            </a:pPr>
            <a:r>
              <a:rPr lang="en-US" altLang="en-US" smtClean="0"/>
              <a:t>Mientras el trabajo en la excavación o la zanja esté en movimiento, la protección debe moverse según se mueve el área de trabajo. Una caja de zanja no le ofrecerá ninguna protección si está detrás de usted. Usted debe permanecer dentro del sistema de protección todo el tiempo.</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89" name="Shape 260"/>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63490" name="Shape 261"/>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3491" name="Shape 262"/>
          <p:cNvSpPr txBox="1">
            <a:spLocks noGrp="1"/>
          </p:cNvSpPr>
          <p:nvPr>
            <p:ph type="body" idx="1"/>
          </p:nvPr>
        </p:nvSpPr>
        <p:spPr bwMode="auto">
          <a:xfrm>
            <a:off x="933450" y="4416425"/>
            <a:ext cx="5143500" cy="319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Los trabajadores pueden quedar atrapados entre los lados de la excavación, las tuberías u otros objetos dentro de la excavación.</a:t>
            </a:r>
          </a:p>
          <a:p>
            <a:pPr>
              <a:spcBef>
                <a:spcPct val="0"/>
              </a:spcBef>
            </a:pPr>
            <a:endParaRPr lang="en-US" altLang="en-US" smtClean="0"/>
          </a:p>
          <a:p>
            <a:pPr>
              <a:spcBef>
                <a:spcPct val="0"/>
              </a:spcBef>
              <a:buSzPct val="25000"/>
            </a:pPr>
            <a:r>
              <a:rPr lang="en-US" altLang="en-US" smtClean="0"/>
              <a:t>Los derrumbes no son los únicos peligros de quedar atrapado en una zanja o excavación. La actividad de trabajo en una zanja también puede crear algún tipo de peligro. Por ejemplo, al poner la tubería en una zanja, el peligro de quedar atrapado existe porque los trabajadores pueden quedar atrapados entre la tubería y las paredes de la zanja.</a:t>
            </a:r>
          </a:p>
          <a:p>
            <a:pPr>
              <a:spcBef>
                <a:spcPct val="0"/>
              </a:spcBef>
            </a:pPr>
            <a:endParaRPr lang="en-US" altLang="en-US" smtClean="0"/>
          </a:p>
          <a:p>
            <a:pPr>
              <a:spcBef>
                <a:spcPct val="0"/>
              </a:spcBef>
              <a:buSzPct val="25000"/>
            </a:pPr>
            <a:r>
              <a:rPr lang="en-US" altLang="en-US" smtClean="0"/>
              <a:t>Cualquier cosa que es colocada en una zanja o excavación puede ser un peligro, incluso el sistema de protección. Los trabajadores deben tener cuidado mientras instalan el sistema de protección para que no queden atrapados entre las paredes de la zanja y el sistema de protección.</a:t>
            </a:r>
          </a:p>
          <a:p>
            <a:pPr>
              <a:spcBef>
                <a:spcPct val="0"/>
              </a:spcBef>
            </a:pPr>
            <a:endParaRPr lang="en-US" altLang="en-US" smtClean="0"/>
          </a:p>
          <a:p>
            <a:pPr>
              <a:spcBef>
                <a:spcPct val="0"/>
              </a:spcBef>
              <a:buSzPct val="25000"/>
            </a:pPr>
            <a:r>
              <a:rPr lang="en-US" altLang="en-US" smtClean="0"/>
              <a:t>En este dibujo usted puede ver que el trabajador podría quedar atrapado entre la pared de la excavación y la tubería.</a:t>
            </a:r>
          </a:p>
          <a:p>
            <a:pPr>
              <a:spcBef>
                <a:spcPct val="0"/>
              </a:spcBef>
            </a:pPr>
            <a:endParaRPr lang="en-US"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Shape 268"/>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65538" name="Shape 269"/>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5539" name="Shape 270"/>
          <p:cNvSpPr txBox="1">
            <a:spLocks noGrp="1"/>
          </p:cNvSpPr>
          <p:nvPr>
            <p:ph type="body" idx="1"/>
          </p:nvPr>
        </p:nvSpPr>
        <p:spPr bwMode="auto">
          <a:xfrm>
            <a:off x="933450" y="4416425"/>
            <a:ext cx="5143500" cy="191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Las zanjas o excavaciones pueden ser muy peligrosas cuando tienen agua adentro. El agua puede ablandar el suelo y hacer que se desplome. Los trabajadores nunca deben trabajar dentro de una excavación donde el agua se ha acumulado o se está acumulando a menos de que esté controlada por medio de bombas u otro equipo. El equipo usado para controlar el agua también lo debe examinar una persona competente.</a:t>
            </a:r>
          </a:p>
          <a:p>
            <a:pPr>
              <a:spcBef>
                <a:spcPct val="0"/>
              </a:spcBef>
            </a:pPr>
            <a:endParaRPr lang="en-US" altLang="en-US" smtClean="0"/>
          </a:p>
          <a:p>
            <a:pPr>
              <a:spcBef>
                <a:spcPct val="0"/>
              </a:spcBef>
              <a:buSzPct val="25000"/>
            </a:pPr>
            <a:r>
              <a:rPr lang="en-US" altLang="en-US" smtClean="0"/>
              <a:t>En esta foto usted puede ver el agua acumulada en el fondo de la zanja. Esta situación se podría considerar un peligro inminente, ya que los trabajadores podrían herirse o perder la vida en cualquier momento.</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5" name="Shape 277"/>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67586" name="Shape 278"/>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7587" name="Shape 279"/>
          <p:cNvSpPr txBox="1">
            <a:spLocks noGrp="1"/>
          </p:cNvSpPr>
          <p:nvPr>
            <p:ph type="body" idx="1"/>
          </p:nvPr>
        </p:nvSpPr>
        <p:spPr bwMode="auto">
          <a:xfrm>
            <a:off x="933450" y="4416425"/>
            <a:ext cx="5143500" cy="374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Usted debe reconocer los peligros potenciales a su alrededor y hacer todo el esfuerzo necesario para evitar y reducir estos riesgos. Las presentaciones pasadas mostraron varias posibilidades de quedar atrapado y se usaron para ayudarle a reconocer los peligros en el trabajo. Reconocer el peligro es el primer paso para tener un lugar de trabajo seguro. Pero debe hacer más. Una vez reconozca el peligro, usted debe hacer algo al respecto. Recuerde que según progresa el trabajo, los peligros pueden cambiar. Controle o elimine el peligro, de esta manera creará un lugar de trabajo más seguro. </a:t>
            </a:r>
          </a:p>
          <a:p>
            <a:pPr>
              <a:spcBef>
                <a:spcPct val="0"/>
              </a:spcBef>
            </a:pPr>
            <a:endParaRPr lang="en-US" altLang="en-US" smtClean="0"/>
          </a:p>
          <a:p>
            <a:pPr>
              <a:spcBef>
                <a:spcPct val="0"/>
              </a:spcBef>
              <a:buSzPct val="25000"/>
            </a:pPr>
            <a:r>
              <a:rPr lang="en-US" altLang="en-US" smtClean="0"/>
              <a:t>Recuerde, la seguridad comienza con usted y necesita tener una actitud positiva hacia la seguridad en el lugar de trabajo. Ya que tiene personas que depende y cuentan con usted diariamente para regresar a la casa sanos y salvos. Una buena práctica de seguridad les permitirá lograr esto todos los días.</a:t>
            </a:r>
          </a:p>
          <a:p>
            <a:pPr>
              <a:spcBef>
                <a:spcPct val="0"/>
              </a:spcBef>
            </a:pPr>
            <a:endParaRPr lang="en-US" altLang="en-US" smtClean="0"/>
          </a:p>
          <a:p>
            <a:pPr>
              <a:spcBef>
                <a:spcPct val="0"/>
              </a:spcBef>
              <a:buSzPct val="25000"/>
            </a:pPr>
            <a:r>
              <a:rPr lang="en-US" altLang="en-US" smtClean="0"/>
              <a:t>En la siguiente sección nos enfocaremos en los métodos que se usan para controlar los accidentes de quedar atrapado.</a:t>
            </a:r>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9633" name="Shape 286"/>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69634" name="Shape 28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69635" name="Shape 288"/>
          <p:cNvSpPr txBox="1">
            <a:spLocks noGrp="1"/>
          </p:cNvSpPr>
          <p:nvPr>
            <p:ph type="body" idx="1"/>
          </p:nvPr>
        </p:nvSpPr>
        <p:spPr bwMode="auto">
          <a:xfrm>
            <a:off x="933450" y="4416425"/>
            <a:ext cx="5143500" cy="118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Los peligros de quedar atrapado se pueden encontrar en diferentes áreas del trabajo de construcción. Por esta razón es importante que planifique su trabajo y busque los posibles peligros en cada fase del trabajo. Cada actividad tendrá diversos peligros, por eso tendrá que ocuparse de cada peligro individualmente.</a:t>
            </a:r>
          </a:p>
          <a:p>
            <a:pPr>
              <a:spcBef>
                <a:spcPct val="0"/>
              </a:spcBef>
            </a:pPr>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681" name="Shape 299"/>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71682" name="Shape 300"/>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71683" name="Shape 301"/>
          <p:cNvSpPr txBox="1">
            <a:spLocks noGrp="1"/>
          </p:cNvSpPr>
          <p:nvPr>
            <p:ph type="body" idx="1"/>
          </p:nvPr>
        </p:nvSpPr>
        <p:spPr bwMode="auto">
          <a:xfrm>
            <a:off x="933450" y="4416425"/>
            <a:ext cx="5143500" cy="2100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Siempre utilice el equipo con todos los dispositivos de seguridad correctamente ajustados y en posición. Si los protectores se deben quitar para realizar  mantenimiento o servicio en el equipo, asegúrese de que el equipo está des-energizado, trabado, etiquetado y en una posición segura antes de trabajar en él. Luego de darle servicio, asegúrese de colocarle nuevamente los dispositivos de seguridad.</a:t>
            </a:r>
          </a:p>
          <a:p>
            <a:pPr>
              <a:spcBef>
                <a:spcPct val="0"/>
              </a:spcBef>
            </a:pPr>
            <a:endParaRPr lang="en-US" altLang="en-US" smtClean="0"/>
          </a:p>
          <a:p>
            <a:pPr>
              <a:spcBef>
                <a:spcPct val="0"/>
              </a:spcBef>
              <a:buSzPct val="25000"/>
            </a:pPr>
            <a:r>
              <a:rPr lang="en-US" altLang="en-US" smtClean="0"/>
              <a:t>La foto de la izquierda tiene un protector que ha sido eliminado y tiene una polea expuesta. La foto de la derecha muestra un equipo similar con el dispositivo de seguridad correctamente instalado y asegurado.</a:t>
            </a:r>
          </a:p>
          <a:p>
            <a:pPr>
              <a:spcBef>
                <a:spcPct val="0"/>
              </a:spcBef>
            </a:pPr>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29" name="Shape 308"/>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73730" name="Shape 309"/>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73731" name="Shape 310"/>
          <p:cNvSpPr txBox="1">
            <a:spLocks noGrp="1"/>
          </p:cNvSpPr>
          <p:nvPr>
            <p:ph type="body" idx="1"/>
          </p:nvPr>
        </p:nvSpPr>
        <p:spPr bwMode="auto">
          <a:xfrm>
            <a:off x="933450" y="4416425"/>
            <a:ext cx="5143500" cy="1552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Esta excavadora de zanjas ha sido asegurada para proteger a los trabajadores contra las cuchillas rotantes. Los dedos, los brazos, las piernas y la ropa floja pueden quedar atrapados en las piezas móviles como éstas y tirar de usted hacia el equipo. Para protegerse, cerciórese de que los dispositivos de seguridad siempre estén en su lugar.</a:t>
            </a:r>
          </a:p>
          <a:p>
            <a:pPr>
              <a:spcBef>
                <a:spcPct val="0"/>
              </a:spcBef>
            </a:pPr>
            <a:endParaRPr lang="en-US" altLang="en-US" smtClean="0"/>
          </a:p>
          <a:p>
            <a:pPr>
              <a:spcBef>
                <a:spcPct val="0"/>
              </a:spcBef>
              <a:buSzPct val="25000"/>
            </a:pPr>
            <a:r>
              <a:rPr lang="en-US" altLang="en-US" smtClean="0"/>
              <a:t>Nunca use o camine hacia un equipo que tenga partes en rotación o en movimiento que no estén protegidas.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5777" name="Shape 317"/>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75778" name="Shape 318"/>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75779" name="Shape 319"/>
          <p:cNvSpPr txBox="1">
            <a:spLocks noGrp="1"/>
          </p:cNvSpPr>
          <p:nvPr>
            <p:ph type="body" idx="1"/>
          </p:nvPr>
        </p:nvSpPr>
        <p:spPr bwMode="auto">
          <a:xfrm>
            <a:off x="933450" y="4416425"/>
            <a:ext cx="5143500" cy="17351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Cualquier herramienta o equipo que tiene partes en movimiento puede representar peligros de quedar atrapado. Los ejes que rotan, los engranajes, las correas, las poleas y otras partes en movimiento pueden atrapar los dedos, guantes, ropa u otras partes del cuerpo. Cuando alguna parte del cuerpo queda atrapada en una parte que está en movimiento, puede causar lesiones, amputaciones e incluso la muerte. </a:t>
            </a:r>
          </a:p>
          <a:p>
            <a:pPr>
              <a:spcBef>
                <a:spcPct val="0"/>
              </a:spcBef>
            </a:pPr>
            <a:endParaRPr lang="en-US" altLang="en-US" smtClean="0"/>
          </a:p>
          <a:p>
            <a:pPr>
              <a:spcBef>
                <a:spcPct val="0"/>
              </a:spcBef>
              <a:buSzPct val="25000"/>
            </a:pPr>
            <a:r>
              <a:rPr lang="en-US" altLang="en-US" smtClean="0"/>
              <a:t>Siempre asegúrese de que la herramienta o equipo que utilice esté protegido correctamente.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2529" name="Shape 83"/>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22530" name="Shape 8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22531" name="Shape 8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pPr>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7825" name="Shape 326"/>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77826" name="Shape 327"/>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77827" name="Shape 328"/>
          <p:cNvSpPr txBox="1">
            <a:spLocks noGrp="1"/>
          </p:cNvSpPr>
          <p:nvPr>
            <p:ph type="body" idx="1"/>
          </p:nvPr>
        </p:nvSpPr>
        <p:spPr bwMode="auto">
          <a:xfrm>
            <a:off x="933450" y="4416425"/>
            <a:ext cx="5143500" cy="2100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Algunas piezas del equipo no tienen dispositivos de seguridad que protejan a los trabajadores contra las partes en movimientos. En estas situaciones, usted necesita hacer algo más para proteger a los trabajadores. Usted puede necesitar que estas partes en movimiento estén guardadas a parte. Por ejemplo, los taladros no tienen dispositivos de seguridad, pero usted puede protegerlos al mantener éstos a parte. </a:t>
            </a:r>
          </a:p>
          <a:p>
            <a:pPr>
              <a:spcBef>
                <a:spcPct val="0"/>
              </a:spcBef>
            </a:pPr>
            <a:endParaRPr lang="en-US" altLang="en-US" smtClean="0"/>
          </a:p>
          <a:p>
            <a:pPr>
              <a:spcBef>
                <a:spcPct val="0"/>
              </a:spcBef>
              <a:buSzPct val="25000"/>
            </a:pPr>
            <a:r>
              <a:rPr lang="en-US" altLang="en-US" smtClean="0"/>
              <a:t>Si los trabajadores están trabajando en un área donde las partes en movimiento no pueden estar seguras, usted necesita colocar el equipo en un lugar seguro y lejano, y posiblemente pueda utilizar una barrera alrededor del equipo para mantener a los trabajadores seguros.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3" name="Shape 335"/>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79874" name="Shape 33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79875" name="Shape 337"/>
          <p:cNvSpPr txBox="1">
            <a:spLocks noGrp="1"/>
          </p:cNvSpPr>
          <p:nvPr>
            <p:ph type="body" idx="1"/>
          </p:nvPr>
        </p:nvSpPr>
        <p:spPr bwMode="auto">
          <a:xfrm>
            <a:off x="933450" y="4416425"/>
            <a:ext cx="5143500" cy="191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Al trabajar cerca de equipo, por ejemplo las grúas, utilice lo siguiente para identificar el área insegura cerca del equipo:</a:t>
            </a:r>
          </a:p>
          <a:p>
            <a:pPr marL="0" lvl="1" indent="0">
              <a:spcBef>
                <a:spcPct val="0"/>
              </a:spcBef>
              <a:buSzPct val="25000"/>
            </a:pPr>
            <a:r>
              <a:rPr lang="en-US" altLang="en-US" smtClean="0"/>
              <a:t>*Cintas de peligro o precaución,</a:t>
            </a:r>
          </a:p>
          <a:p>
            <a:pPr marL="0" lvl="1" indent="0">
              <a:spcBef>
                <a:spcPct val="0"/>
              </a:spcBef>
              <a:buSzPct val="25000"/>
            </a:pPr>
            <a:r>
              <a:rPr lang="en-US" altLang="en-US" smtClean="0"/>
              <a:t>*Barreras físicas, que cubran el radio de oscilación de la grúa.</a:t>
            </a:r>
          </a:p>
          <a:p>
            <a:pPr marL="0" lvl="1" indent="0">
              <a:spcBef>
                <a:spcPct val="0"/>
              </a:spcBef>
              <a:buSzPct val="25000"/>
            </a:pPr>
            <a:r>
              <a:rPr lang="en-US" altLang="en-US" smtClean="0"/>
              <a:t>*Personal que señale con una bandera</a:t>
            </a:r>
          </a:p>
          <a:p>
            <a:pPr>
              <a:spcBef>
                <a:spcPct val="0"/>
              </a:spcBef>
            </a:pPr>
            <a:endParaRPr lang="en-US" altLang="en-US" smtClean="0"/>
          </a:p>
          <a:p>
            <a:pPr marL="0" lvl="1" indent="0">
              <a:spcBef>
                <a:spcPct val="0"/>
              </a:spcBef>
              <a:buSzPct val="25000"/>
            </a:pPr>
            <a:r>
              <a:rPr lang="en-US" altLang="en-US" smtClean="0"/>
              <a:t>En esta foto usted puede ver que la cinta de precaución ha sido colocada alrededor del área de oscilación de la grúa para advertir a los trabajadores que están alrededor. Esto es un buen sistema si la grúa está estacionaria.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1" name="Shape 344"/>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81922" name="Shape 34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81923" name="Shape 346"/>
          <p:cNvSpPr txBox="1">
            <a:spLocks noGrp="1"/>
          </p:cNvSpPr>
          <p:nvPr>
            <p:ph type="body" idx="1"/>
          </p:nvPr>
        </p:nvSpPr>
        <p:spPr bwMode="auto">
          <a:xfrm>
            <a:off x="933450" y="4416425"/>
            <a:ext cx="5143500" cy="2100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Las barreras que se utilizan para proteger a los trabajadores siempre deben mantenerse en buenas condiciones. Las barreras se utilizan como un impedimento visual para que los trabajadores se mantengan alejados de las áreas peligrosas. Estas barreras no deben ser atravesadas y deben estar visibles a distancia, además, deben cercar el área peligrosa.</a:t>
            </a:r>
          </a:p>
          <a:p>
            <a:pPr>
              <a:spcBef>
                <a:spcPct val="0"/>
              </a:spcBef>
            </a:pPr>
            <a:endParaRPr lang="en-US" altLang="en-US" smtClean="0"/>
          </a:p>
          <a:p>
            <a:pPr>
              <a:spcBef>
                <a:spcPct val="0"/>
              </a:spcBef>
              <a:buSzPct val="25000"/>
            </a:pPr>
            <a:r>
              <a:rPr lang="en-US" altLang="en-US" smtClean="0"/>
              <a:t>Cuando una barrera se cae, está floja, o se daña, debe ser reparada o reemplazada de inmediato. Si la grúa u otra parte del equipo pesado se mueve, la barricada también se debe mover.</a:t>
            </a:r>
          </a:p>
          <a:p>
            <a:pPr>
              <a:spcBef>
                <a:spcPct val="0"/>
              </a:spcBef>
              <a:buSzPct val="25000"/>
            </a:pPr>
            <a:r>
              <a:rPr lang="en-US" altLang="en-US" smtClean="0"/>
              <a:t>Estas barreras pueden ser lo único que evite que un trabajador se haga daño con una grúa u otro equipo pesado.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3969" name="Shape 353"/>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83970" name="Shape 35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83971" name="Shape 355"/>
          <p:cNvSpPr txBox="1">
            <a:spLocks noGrp="1"/>
          </p:cNvSpPr>
          <p:nvPr>
            <p:ph type="body" idx="1"/>
          </p:nvPr>
        </p:nvSpPr>
        <p:spPr bwMode="auto">
          <a:xfrm>
            <a:off x="933450" y="4416425"/>
            <a:ext cx="5143500"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Muchas veces, los materiales son elevados de un lugar a otro. Cuando los materiales son elevados por encima de nuestras cabezas, dos peligros pueden ocurrir: “ser golpeado” y “quedar atrapado”. (Los peligros de “ser golpeado” no son cubiertos en este módulo). Los peligros de quedar atrapado pueden ocurrir al quedar atrapado entre una carga y un objeto inmóvil. Cuando dejamos caer una carga sobre nuestro pie, éste puede ser lastimado e incluso amputado. El cuerpo entero también puede quedar atrapado entre una carga y la pared u otra estructura.</a:t>
            </a:r>
          </a:p>
          <a:p>
            <a:pPr>
              <a:spcBef>
                <a:spcPct val="0"/>
              </a:spcBef>
            </a:pPr>
            <a:endParaRPr lang="en-US" altLang="en-US" smtClean="0"/>
          </a:p>
          <a:p>
            <a:pPr>
              <a:spcBef>
                <a:spcPct val="0"/>
              </a:spcBef>
              <a:buSzPct val="25000"/>
            </a:pPr>
            <a:r>
              <a:rPr lang="en-US" altLang="en-US" smtClean="0"/>
              <a:t>Tenga mucho cuidado cuando mueva materiales, ya que usted no puede estar parado entre la carga y el lugar donde se colocará finalmente la carga.</a:t>
            </a:r>
          </a:p>
          <a:p>
            <a:pPr>
              <a:spcBef>
                <a:spcPct val="0"/>
              </a:spcBef>
              <a:buSzPct val="25000"/>
            </a:pPr>
            <a:r>
              <a:rPr lang="en-US" altLang="en-US" smtClean="0"/>
              <a:t>En esta foto los trabajadores:</a:t>
            </a:r>
          </a:p>
          <a:p>
            <a:pPr>
              <a:spcBef>
                <a:spcPct val="0"/>
              </a:spcBef>
              <a:buSzPct val="25000"/>
            </a:pPr>
            <a:r>
              <a:rPr lang="en-US" altLang="en-US" smtClean="0"/>
              <a:t>-han puesto correctamente los materiales que se van a levantar de un lugar a otro,</a:t>
            </a:r>
          </a:p>
          <a:p>
            <a:pPr>
              <a:spcBef>
                <a:spcPct val="0"/>
              </a:spcBef>
              <a:buSzPct val="25000"/>
            </a:pPr>
            <a:r>
              <a:rPr lang="en-US" altLang="en-US" smtClean="0"/>
              <a:t>-están usando un cable de maniobra para manejar la carga,</a:t>
            </a:r>
          </a:p>
          <a:p>
            <a:pPr>
              <a:spcBef>
                <a:spcPct val="0"/>
              </a:spcBef>
              <a:buSzPct val="25000"/>
            </a:pPr>
            <a:r>
              <a:rPr lang="en-US" altLang="en-US" smtClean="0"/>
              <a:t>-están trabajando a una distancia segura de la carga,</a:t>
            </a:r>
          </a:p>
          <a:p>
            <a:pPr>
              <a:spcBef>
                <a:spcPct val="0"/>
              </a:spcBef>
              <a:buSzPct val="25000"/>
            </a:pPr>
            <a:r>
              <a:rPr lang="en-US" altLang="en-US" smtClean="0"/>
              <a:t>-y están dirigiendo correctamente la carga que colocarán a una distancia segura de los otros trabajadores que están en ese mismo nivel.</a:t>
            </a:r>
          </a:p>
          <a:p>
            <a:pPr>
              <a:spcBef>
                <a:spcPct val="0"/>
              </a:spcBef>
            </a:pPr>
            <a:endParaRPr lang="en-US" altLang="en-US" smtClean="0"/>
          </a:p>
          <a:p>
            <a:pPr>
              <a:spcBef>
                <a:spcPct val="0"/>
              </a:spcBef>
              <a:buSzPct val="25000"/>
            </a:pPr>
            <a:r>
              <a:rPr lang="en-US" altLang="en-US" smtClean="0"/>
              <a:t>Usted puede ser impactado y la carga caer sobre la parte baja de su cuerpo. Antes de colocar la carga sobre el concreto, cerciórese de que el concreto pueda soportar la capacidad de peso, esto lo hace con el visto bueno de la persona competente.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7" name="Shape 362"/>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86018" name="Shape 363"/>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86019" name="Shape 364"/>
          <p:cNvSpPr txBox="1">
            <a:spLocks noGrp="1"/>
          </p:cNvSpPr>
          <p:nvPr>
            <p:ph type="body" idx="1"/>
          </p:nvPr>
        </p:nvSpPr>
        <p:spPr bwMode="auto">
          <a:xfrm>
            <a:off x="933450" y="4416425"/>
            <a:ext cx="5143500" cy="2100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El manejo mecánico de materiales se utiliza diariamente para mover cantidades masivas de materiales. Usar los medios mecánicos para mover materiales no es un peligro de por sí. Los peligros se presentan cuando usted se coloca entre la carga y algo que no se mueve. Así es cuando usted consigue quedar atrapado entre la carga y ese objeto inmóvil.</a:t>
            </a:r>
          </a:p>
          <a:p>
            <a:pPr>
              <a:spcBef>
                <a:spcPct val="0"/>
              </a:spcBef>
            </a:pPr>
            <a:endParaRPr lang="en-US" altLang="en-US" smtClean="0"/>
          </a:p>
          <a:p>
            <a:pPr>
              <a:spcBef>
                <a:spcPct val="0"/>
              </a:spcBef>
              <a:buSzPct val="25000"/>
            </a:pPr>
            <a:r>
              <a:rPr lang="en-US" altLang="en-US" smtClean="0"/>
              <a:t>Tenga cuidado cuando mueva materiales a mano o por medios mecánicos.</a:t>
            </a:r>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5" name="Shape 371"/>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88066" name="Shape 37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88067" name="Shape 373"/>
          <p:cNvSpPr txBox="1">
            <a:spLocks noGrp="1"/>
          </p:cNvSpPr>
          <p:nvPr>
            <p:ph type="body" idx="1"/>
          </p:nvPr>
        </p:nvSpPr>
        <p:spPr bwMode="auto">
          <a:xfrm>
            <a:off x="933450" y="4416425"/>
            <a:ext cx="5143500" cy="538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Antes de realizar cualquier trabajo de excavación se debe entrenar a todos los empleados, </a:t>
            </a:r>
          </a:p>
          <a:p>
            <a:pPr marL="0" lvl="1" indent="0">
              <a:spcBef>
                <a:spcPct val="0"/>
              </a:spcBef>
              <a:buClr>
                <a:srgbClr val="000000"/>
              </a:buClr>
              <a:buSzPct val="25000"/>
            </a:pPr>
            <a:r>
              <a:rPr lang="en-US" altLang="en-US" smtClean="0"/>
              <a:t>para reconocer los peligros potenciales encontrados al trabajar en o alrededor de zanjas y excavaciones y</a:t>
            </a:r>
          </a:p>
          <a:p>
            <a:pPr marL="0" lvl="1" indent="0">
              <a:spcBef>
                <a:spcPct val="0"/>
              </a:spcBef>
              <a:buClr>
                <a:srgbClr val="000000"/>
              </a:buClr>
              <a:buSzPct val="25000"/>
            </a:pPr>
            <a:r>
              <a:rPr lang="en-US" altLang="en-US" smtClean="0"/>
              <a:t>para saber como protegerse y eliminar esos riesgos por medio de diferentes sistemas de protección. </a:t>
            </a:r>
          </a:p>
          <a:p>
            <a:pPr>
              <a:spcBef>
                <a:spcPct val="0"/>
              </a:spcBef>
              <a:buSzPct val="25000"/>
            </a:pPr>
            <a:r>
              <a:rPr lang="en-US" altLang="en-US" smtClean="0"/>
              <a:t>Los sistemas de protección son diferentes métodos para proteger a los empleados contra los derrumbes, materiales que podrían caer o rodar de una excavación, excavaciones no mayores de 20 pies, o un colapso de una estructura cercana. Los tipos de sistemas de protección son: sistemas de inclinación, equipo de soporte, protección, banquillo y una combinación de estos sistemas. </a:t>
            </a:r>
          </a:p>
          <a:p>
            <a:pPr>
              <a:spcBef>
                <a:spcPct val="0"/>
              </a:spcBef>
            </a:pPr>
            <a:endParaRPr lang="en-US" altLang="en-US" smtClean="0"/>
          </a:p>
          <a:p>
            <a:pPr>
              <a:spcBef>
                <a:spcPct val="0"/>
              </a:spcBef>
              <a:buSzPct val="25000"/>
            </a:pPr>
            <a:r>
              <a:rPr lang="en-US" altLang="en-US" smtClean="0"/>
              <a:t>La inclinación (sistema de inclinación) es un método para proteger a los empleados de los derrumbes al excavar para formar los lados de una excavación que están inclinados lejos de la excavación para así prevenir derrumbes. El ángulo de inclinación requerido para prevenir un derrumbe varía debido a las diferencias de los factores como el tipo de suelo, condiciones ambientales de exposición y la aplicación de sobrecargas de peso. Sin embargo, utilizar una disminución a razón de 1</a:t>
            </a:r>
            <a:r>
              <a:rPr lang="en-US" altLang="en-US" smtClean="0">
                <a:latin typeface="Times New Roman" pitchFamily="18" charset="0"/>
                <a:cs typeface="Times New Roman" pitchFamily="18" charset="0"/>
                <a:sym typeface="Times New Roman" pitchFamily="18" charset="0"/>
              </a:rPr>
              <a:t>½ pies a 1 pie de altura/profundidad es un ángulo de inclinación permisible para todo tipo de suelos en excavaciones menores de 20 pies. </a:t>
            </a:r>
          </a:p>
          <a:p>
            <a:pPr>
              <a:spcBef>
                <a:spcPct val="0"/>
              </a:spcBef>
            </a:pPr>
            <a:endParaRPr lang="en-US" altLang="en-US" smtClean="0"/>
          </a:p>
          <a:p>
            <a:pPr>
              <a:spcBef>
                <a:spcPct val="0"/>
              </a:spcBef>
              <a:buSzPct val="25000"/>
            </a:pPr>
            <a:r>
              <a:rPr lang="en-US" altLang="en-US" smtClean="0"/>
              <a:t>El equipo de soporte (sistema de soporte) es una estructura como un sistema de metal hidráulico, mecánico o de madera, que da soporte a los lados de una excavación y que está diseñada para prevenir los derrumbes.</a:t>
            </a:r>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3" name="Shape 378"/>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90114" name="Shape 37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pPr>
            <a:endParaRPr lang="en-US" altLang="en-US" smtClean="0"/>
          </a:p>
        </p:txBody>
      </p:sp>
      <p:sp>
        <p:nvSpPr>
          <p:cNvPr id="90115" name="Shape 380"/>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1" name="Shape 385"/>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92162" name="Shape 38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92163" name="Shape 387"/>
          <p:cNvSpPr txBox="1">
            <a:spLocks noGrp="1"/>
          </p:cNvSpPr>
          <p:nvPr>
            <p:ph type="body" idx="1"/>
          </p:nvPr>
        </p:nvSpPr>
        <p:spPr bwMode="auto">
          <a:xfrm>
            <a:off x="933450" y="4416425"/>
            <a:ext cx="5143500"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Un protector (sistema protector) es una estructura que capaz de soportar las fuerzas impuestas sobre ella por un derrumbe, y que por lo tanto, protege a los empleados dentro de la estructura. Los protectores pueden ser estructuras permanentes o pueden ser diseños portátiles que se muevan según el trabajo progrese. En adición, los protectores pueden ser prefabricados o construidos para el trabajo conforme a 1926.652(c)(3) ó (c)(4). A los protectores utilizados en las zanjas se les conoce como caja de trinchera o caja protectora.  </a:t>
            </a:r>
          </a:p>
          <a:p>
            <a:pPr>
              <a:spcBef>
                <a:spcPct val="0"/>
              </a:spcBef>
            </a:pPr>
            <a:endParaRPr lang="en-US" altLang="en-US" smtClean="0"/>
          </a:p>
          <a:p>
            <a:pPr>
              <a:spcBef>
                <a:spcPct val="0"/>
              </a:spcBef>
              <a:buSzPct val="25000"/>
            </a:pPr>
            <a:r>
              <a:rPr lang="en-US" altLang="en-US" smtClean="0"/>
              <a:t>Los banquillos (sistema de banquillos) son un método para proteger a los empleados de los derrumbes al excavar los lados de una excavación para formar uno o una serie de niveles horizontales o escalones, por lo general con superficies verticales o casi verticales entre los niveles. Los suelos inestables son demasiado inestables para los banquillos. </a:t>
            </a:r>
          </a:p>
          <a:p>
            <a:pPr>
              <a:spcBef>
                <a:spcPct val="0"/>
              </a:spcBef>
            </a:pPr>
            <a:endParaRPr lang="en-US" altLang="en-US" smtClean="0"/>
          </a:p>
          <a:p>
            <a:pPr>
              <a:spcBef>
                <a:spcPct val="0"/>
              </a:spcBef>
              <a:buSzPct val="25000"/>
            </a:pPr>
            <a:r>
              <a:rPr lang="en-US" altLang="en-US" smtClean="0"/>
              <a:t>Cuando se realiza un trabajo de excavación siempre debe haber una persona competente. La persona competente la designa la compañía para que identifique y corrija los posibles peligros según sea necesario, según se definió en la página 18 de esta presentación. La persona competente es alguien que ha recibido el entrenamiento de los peligros en las zanjas y excavaciones y tiene la autoridad para detener el trabajo y dirigir a los empleados. La persona competente inspecciona constantemente la zanja o excavación y determina la manera más segura de realizar el trabajo.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4209" name="Shape 395"/>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94210" name="Shape 396"/>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94211" name="Shape 397"/>
          <p:cNvSpPr txBox="1">
            <a:spLocks noGrp="1"/>
          </p:cNvSpPr>
          <p:nvPr>
            <p:ph type="body" idx="1"/>
          </p:nvPr>
        </p:nvSpPr>
        <p:spPr bwMode="auto">
          <a:xfrm>
            <a:off x="933450" y="4416425"/>
            <a:ext cx="5143500" cy="447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El corte estilo banquillo y la inclinación evitan que los lados de una zanja se derrumben sobre los trabajadores que están dentro de la zanja. Este es un ejemplo de una excavación con cortes de banquillo. </a:t>
            </a:r>
          </a:p>
          <a:p>
            <a:pPr>
              <a:spcBef>
                <a:spcPct val="0"/>
              </a:spcBef>
            </a:pPr>
            <a:endParaRPr lang="en-US" altLang="en-US" smtClean="0"/>
          </a:p>
          <a:p>
            <a:pPr>
              <a:spcBef>
                <a:spcPct val="0"/>
              </a:spcBef>
              <a:buSzPct val="25000"/>
            </a:pPr>
            <a:r>
              <a:rPr lang="en-US" altLang="en-US" smtClean="0"/>
              <a:t>Para proteger a los trabajadores contra un derrumbe, los sistemas protectores siempre se deben colocar en una excavación que sea mayor de 5 pies de profundidad. El sistema protector puede ser una caja de zanja manufacturada o un protector. Tanto el protector como las cajas de zanja se diseñan para proveer a los trabajadores un lugar seguro en donde realizar su trabajo y evitar que la tierra baldía y las rocas se derrumben sobre ellos y queden atrapados o enterrados.</a:t>
            </a:r>
          </a:p>
          <a:p>
            <a:pPr>
              <a:spcBef>
                <a:spcPct val="0"/>
              </a:spcBef>
            </a:pPr>
            <a:endParaRPr lang="en-US" altLang="en-US" smtClean="0"/>
          </a:p>
          <a:p>
            <a:pPr>
              <a:spcBef>
                <a:spcPct val="0"/>
              </a:spcBef>
              <a:buSzPct val="25000"/>
            </a:pPr>
            <a:r>
              <a:rPr lang="en-US" altLang="en-US" smtClean="0"/>
              <a:t>Hay muchas maneras de proteger a los trabajadores que trabajan en las zanjas y excavaciones. Dos ejemplos:</a:t>
            </a:r>
          </a:p>
          <a:p>
            <a:pPr marL="0" lvl="1" indent="0">
              <a:spcBef>
                <a:spcPct val="0"/>
              </a:spcBef>
              <a:buClr>
                <a:srgbClr val="000000"/>
              </a:buClr>
              <a:buSzPct val="25000"/>
            </a:pPr>
            <a:r>
              <a:rPr lang="en-US" altLang="en-US" smtClean="0"/>
              <a:t>Cajas de zanjas o protectores: La caja de zanjas es una estructura que puede soportar las fuerzas impuestas por un derrumbe y proteger a los empleados que están adentro de la estructura. Los protectores pueden ser diseñados como estructuras permanentes o móviles para que se muevan según avanza el trabajo. </a:t>
            </a:r>
          </a:p>
          <a:p>
            <a:pPr marL="0" lvl="1" indent="0">
              <a:spcBef>
                <a:spcPct val="0"/>
              </a:spcBef>
              <a:buClr>
                <a:srgbClr val="000000"/>
              </a:buClr>
              <a:buSzPct val="25000"/>
            </a:pPr>
            <a:r>
              <a:rPr lang="en-US" altLang="en-US" smtClean="0"/>
              <a:t>Sistemas de equipo de apoyo: una estructura como un sistema hidráulico de metal o un sistema de apoyo mecánico de madera, diseñada para sostener los lados de la excavación y prevenir los derrumbes.</a:t>
            </a:r>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7" name="Shape 404"/>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96258" name="Shape 40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96259" name="Shape 406"/>
          <p:cNvSpPr txBox="1">
            <a:spLocks noGrp="1"/>
          </p:cNvSpPr>
          <p:nvPr>
            <p:ph type="body" idx="1"/>
          </p:nvPr>
        </p:nvSpPr>
        <p:spPr bwMode="auto">
          <a:xfrm>
            <a:off x="933450" y="4416425"/>
            <a:ext cx="5143500" cy="2647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A los trabajadores se les debe proporcionar una forma segura para entrar y salir siempre que haya una zanja. Al trabajar en una zanja o excavación, usted debe tener un acceso seguro para entrar y salir. Se debe proporcionar una escalera, rampa u otro medio seguro para entrar y salir siempre que una excavación sea de 4 pies o más de profundidad. El acceso a la superficie se debe poner donde los trabajadores no tengan que caminar más de 25 pies.</a:t>
            </a:r>
          </a:p>
          <a:p>
            <a:pPr>
              <a:spcBef>
                <a:spcPct val="0"/>
              </a:spcBef>
            </a:pPr>
            <a:endParaRPr lang="en-US" altLang="en-US" smtClean="0"/>
          </a:p>
          <a:p>
            <a:pPr>
              <a:spcBef>
                <a:spcPct val="0"/>
              </a:spcBef>
              <a:buSzPct val="25000"/>
            </a:pPr>
            <a:r>
              <a:rPr lang="en-US" altLang="en-US" smtClean="0"/>
              <a:t>En esta foto los empleados trabajan dentro de una zanja insegura. Además, notará que los empleados no están usando cascos para protegerse de golpes. </a:t>
            </a:r>
          </a:p>
          <a:p>
            <a:pPr>
              <a:spcBef>
                <a:spcPct val="0"/>
              </a:spcBef>
            </a:pPr>
            <a:endParaRPr lang="en-US" altLang="en-US" smtClean="0"/>
          </a:p>
          <a:p>
            <a:pPr>
              <a:spcBef>
                <a:spcPct val="0"/>
              </a:spcBef>
              <a:buSzPct val="25000"/>
            </a:pPr>
            <a:r>
              <a:rPr lang="en-US" altLang="en-US" smtClean="0"/>
              <a:t>Nunca trabaje en una zanja desprotegida y siempre tenga una escalera a la mano u otros medios seguros de entrar y salir.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7" name="Shape 94"/>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24578" name="Shape 95"/>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24579" name="Shape 96"/>
          <p:cNvSpPr txBox="1">
            <a:spLocks noGrp="1"/>
          </p:cNvSpPr>
          <p:nvPr>
            <p:ph type="body" idx="1"/>
          </p:nvPr>
        </p:nvSpPr>
        <p:spPr bwMode="auto">
          <a:xfrm>
            <a:off x="933450" y="4416425"/>
            <a:ext cx="5143500" cy="3195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Este módulo se centrará en el peligro de quedar ‘atrapado’ por algo.  En el emplazamiento de la obra, ese “algo” podría ser casi cualquier cosa. Usted puede quedar atrapado en una zanja si usted está adentro de ella y ocurre un derrumbe. La mano puede quedar atrapada entre materiales o usted puede dejar atrapado el dedo en la puerta de su carro. Estos son solo algunos ejemplos de cómo usted puede quedar atrapado en algo que podría causarle un gran dolor e incluso la muerte.</a:t>
            </a:r>
          </a:p>
          <a:p>
            <a:pPr>
              <a:spcBef>
                <a:spcPct val="0"/>
              </a:spcBef>
            </a:pPr>
            <a:endParaRPr lang="en-US" altLang="en-US" smtClean="0"/>
          </a:p>
          <a:p>
            <a:pPr>
              <a:spcBef>
                <a:spcPct val="0"/>
              </a:spcBef>
              <a:buSzPct val="25000"/>
            </a:pPr>
            <a:r>
              <a:rPr lang="en-US" altLang="en-US" smtClean="0"/>
              <a:t>Este programa le ayudará a reconocer y disminuir los peligros comunes de quedar atrapado en el lugar de trabajo. Al final de este programa, usted podrá reconocer y evitar estos peligros.</a:t>
            </a:r>
          </a:p>
          <a:p>
            <a:pPr>
              <a:spcBef>
                <a:spcPct val="0"/>
              </a:spcBef>
            </a:pPr>
            <a:endParaRPr lang="en-US" altLang="en-US" smtClean="0"/>
          </a:p>
          <a:p>
            <a:pPr>
              <a:spcBef>
                <a:spcPct val="0"/>
              </a:spcBef>
              <a:buSzPct val="25000"/>
            </a:pPr>
            <a:r>
              <a:rPr lang="en-US" altLang="en-US" smtClean="0"/>
              <a:t>Le mostrar</a:t>
            </a:r>
            <a:r>
              <a:rPr lang="en-US" altLang="en-US" smtClean="0">
                <a:latin typeface="Times New Roman" pitchFamily="18" charset="0"/>
                <a:cs typeface="Times New Roman" pitchFamily="18" charset="0"/>
                <a:sym typeface="Times New Roman" pitchFamily="18" charset="0"/>
              </a:rPr>
              <a:t>emos</a:t>
            </a:r>
            <a:r>
              <a:rPr lang="en-US" altLang="en-US" smtClean="0"/>
              <a:t> varios ejemplos de condiciones seguras e inseguras. Se utilizar</a:t>
            </a:r>
            <a:r>
              <a:rPr lang="en-US" altLang="en-US" smtClean="0">
                <a:latin typeface="Times New Roman" pitchFamily="18" charset="0"/>
                <a:cs typeface="Times New Roman" pitchFamily="18" charset="0"/>
                <a:sym typeface="Times New Roman" pitchFamily="18" charset="0"/>
              </a:rPr>
              <a:t>á</a:t>
            </a:r>
            <a:r>
              <a:rPr lang="en-US" altLang="en-US" smtClean="0"/>
              <a:t>n dos símbolos diferentes para representar ambas condiciones. El símbolo rojo (</a:t>
            </a:r>
            <a:r>
              <a:rPr lang="en-US" altLang="en-US" b="1" smtClean="0"/>
              <a:t>No</a:t>
            </a:r>
            <a:r>
              <a:rPr lang="en-US" altLang="en-US" smtClean="0"/>
              <a:t>) se utiliza para mostrar condiciones inseguras y la marca verde (</a:t>
            </a:r>
            <a:r>
              <a:rPr lang="en-US" altLang="en-US" b="1" smtClean="0"/>
              <a:t>S</a:t>
            </a:r>
            <a:r>
              <a:rPr lang="en-US" altLang="en-US" b="1" smtClean="0">
                <a:latin typeface="Times New Roman" pitchFamily="18" charset="0"/>
                <a:cs typeface="Times New Roman" pitchFamily="18" charset="0"/>
                <a:sym typeface="Times New Roman" pitchFamily="18" charset="0"/>
              </a:rPr>
              <a:t>í</a:t>
            </a:r>
            <a:r>
              <a:rPr lang="en-US" altLang="en-US" smtClean="0"/>
              <a:t>) se utiliza para mostrar condiciones seguras.</a:t>
            </a:r>
          </a:p>
          <a:p>
            <a:pPr>
              <a:spcBef>
                <a:spcPct val="0"/>
              </a:spcBef>
            </a:pPr>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5" name="Shape 413"/>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98306" name="Shape 414"/>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98307" name="Shape 415"/>
          <p:cNvSpPr txBox="1">
            <a:spLocks noGrp="1"/>
          </p:cNvSpPr>
          <p:nvPr>
            <p:ph type="body" idx="1"/>
          </p:nvPr>
        </p:nvSpPr>
        <p:spPr bwMode="auto">
          <a:xfrm>
            <a:off x="933450" y="4416425"/>
            <a:ext cx="5143500" cy="3925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Sin importar que tipo de protección use, usted debe recordar que siempre se requiere una forma segura para entrar a una zanja. Use una escalera al trabajar en una excavación o zanja de cuatro o más pies de profundidad.</a:t>
            </a:r>
          </a:p>
          <a:p>
            <a:pPr>
              <a:spcBef>
                <a:spcPct val="0"/>
              </a:spcBef>
              <a:buSzPct val="25000"/>
            </a:pPr>
            <a:r>
              <a:rPr lang="en-US" altLang="en-US" smtClean="0"/>
              <a:t>Al usar una escalera usted todavía debe seguir los procedimientos de seguridad de la escalera: </a:t>
            </a:r>
          </a:p>
          <a:p>
            <a:pPr>
              <a:spcBef>
                <a:spcPct val="0"/>
              </a:spcBef>
              <a:buSzPct val="25000"/>
            </a:pPr>
            <a:r>
              <a:rPr lang="en-US" altLang="en-US" smtClean="0"/>
              <a:t>*Inspeccionar la escalera antes de cada uso</a:t>
            </a:r>
          </a:p>
          <a:p>
            <a:pPr>
              <a:spcBef>
                <a:spcPct val="0"/>
              </a:spcBef>
              <a:buSzPct val="25000"/>
            </a:pPr>
            <a:r>
              <a:rPr lang="en-US" altLang="en-US" smtClean="0"/>
              <a:t>*Colocar la escalera de manera que se extienda unos 3 pies sobre el borde, esto implica que los 3 escalones superiores sobrepasen la altura de la zanja. </a:t>
            </a:r>
          </a:p>
          <a:p>
            <a:pPr>
              <a:spcBef>
                <a:spcPct val="0"/>
              </a:spcBef>
              <a:buSzPct val="25000"/>
            </a:pPr>
            <a:r>
              <a:rPr lang="en-US" altLang="en-US" smtClean="0"/>
              <a:t>*Asegurar la escalera de tal modo que no se deslice o se caiga.</a:t>
            </a:r>
          </a:p>
          <a:p>
            <a:pPr>
              <a:spcBef>
                <a:spcPct val="0"/>
              </a:spcBef>
              <a:buSzPct val="25000"/>
            </a:pPr>
            <a:r>
              <a:rPr lang="en-US" altLang="en-US" smtClean="0"/>
              <a:t>*El escalón inferior debe estar dentro de la zanja.</a:t>
            </a:r>
          </a:p>
          <a:p>
            <a:pPr>
              <a:spcBef>
                <a:spcPct val="0"/>
              </a:spcBef>
            </a:pPr>
            <a:endParaRPr lang="en-US" altLang="en-US" smtClean="0"/>
          </a:p>
          <a:p>
            <a:pPr>
              <a:spcBef>
                <a:spcPct val="0"/>
              </a:spcBef>
              <a:buSzPct val="25000"/>
            </a:pPr>
            <a:r>
              <a:rPr lang="en-US" altLang="en-US" smtClean="0"/>
              <a:t>Además, usted debe asegurarse de que la escalera esté colocada a no más de 25 pies de distancia de los empleados que trabajan en la zanja.</a:t>
            </a:r>
          </a:p>
          <a:p>
            <a:pPr>
              <a:spcBef>
                <a:spcPct val="0"/>
              </a:spcBef>
            </a:pPr>
            <a:endParaRPr lang="en-US" altLang="en-US" smtClean="0"/>
          </a:p>
          <a:p>
            <a:pPr>
              <a:spcBef>
                <a:spcPct val="0"/>
              </a:spcBef>
              <a:buSzPct val="25000"/>
            </a:pPr>
            <a:r>
              <a:rPr lang="en-US" altLang="en-US" smtClean="0"/>
              <a:t>En esta foto, los trabajadores tiene una caja de zanja diseñada para proveer un área de trabajo seguro. En adición, se puede observar que se ha provisto una escalera para permitir un acceso seguro hacia dentro y fuera de la zanja.</a:t>
            </a:r>
          </a:p>
          <a:p>
            <a:pPr>
              <a:spcBef>
                <a:spcPct val="0"/>
              </a:spcBef>
            </a:pPr>
            <a:endParaRPr lang="en-US" alt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49" name="Shape 434"/>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104450" name="Shape 435"/>
          <p:cNvSpPr>
            <a:spLocks noGrp="1" noRot="1"/>
          </p:cNvSpPr>
          <p:nvPr>
            <p:ph type="sldImg" idx="2"/>
          </p:nvPr>
        </p:nvSpPr>
        <p:spPr>
          <a:xfrm>
            <a:off x="1181100" y="696913"/>
            <a:ext cx="4649788" cy="3487737"/>
          </a:xfrm>
          <a:noFill/>
          <a:ln>
            <a:noFill/>
          </a:ln>
          <a:extLst>
            <a:ext uri="{91240B29-F687-4F45-9708-019B960494DF}">
              <a14:hiddenLine xmlns:a14="http://schemas.microsoft.com/office/drawing/2010/main" w="9525">
                <a:solidFill>
                  <a:srgbClr val="000000"/>
                </a:solidFill>
                <a:round/>
                <a:headEnd/>
                <a:tailEnd/>
              </a14:hiddenLine>
            </a:ext>
          </a:extLst>
        </p:spPr>
      </p:sp>
      <p:sp>
        <p:nvSpPr>
          <p:cNvPr id="104451" name="Shape 436"/>
          <p:cNvSpPr txBox="1">
            <a:spLocks noGrp="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pPr>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5" name="Shape 102"/>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26626" name="Shape 103"/>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26627" name="Shape 104"/>
          <p:cNvSpPr txBox="1">
            <a:spLocks noGrp="1"/>
          </p:cNvSpPr>
          <p:nvPr>
            <p:ph type="body" idx="1"/>
          </p:nvPr>
        </p:nvSpPr>
        <p:spPr bwMode="auto">
          <a:xfrm>
            <a:off x="933450" y="4416425"/>
            <a:ext cx="5143500" cy="3179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hlinkClick r:id="rId3"/>
              </a:rPr>
              <a:t>http://www.bls.gov/iif/oshwc/cfoi/cftb0249.pdf</a:t>
            </a:r>
            <a:r>
              <a:rPr lang="en-US" altLang="en-US" smtClean="0"/>
              <a:t> </a:t>
            </a:r>
          </a:p>
          <a:p>
            <a:r>
              <a:rPr lang="en-US" altLang="en-US" smtClean="0"/>
              <a:t>Fatal occupational injuries by event or exposure for all fatalities and major private industry </a:t>
            </a:r>
          </a:p>
          <a:p>
            <a:r>
              <a:rPr lang="en-US" altLang="en-US" smtClean="0"/>
              <a:t>1</a:t>
            </a:r>
          </a:p>
          <a:p>
            <a:r>
              <a:rPr lang="en-US" altLang="en-US" smtClean="0"/>
              <a:t> sector, All United States, 2009 </a:t>
            </a:r>
          </a:p>
          <a:p>
            <a:pPr>
              <a:spcBef>
                <a:spcPct val="0"/>
              </a:spcBef>
              <a:buSzPct val="25000"/>
            </a:pPr>
            <a:r>
              <a:rPr lang="en-US" altLang="en-US" smtClean="0"/>
              <a:t>Cada año un número sorprendente de trabajadores muere a consecuencia de quedar atrapados entre los materiales, zanjas y maquinarias. Estos accidentes aparentemente simples, fueron la causa de 388 muertes en el año 2006. Casi 24.5%, ó 95, de esas fatalidades sucedieron en la industria de la construcción. De acuerdo con las últimas estadísticas de la Oficina del Trabajo, durante el 2006 ocurrieron 5,703 fatalidades ocupacionales. Esto significa que aproximadamente 7% de todas las muertes ocupacionales fueron el resultado de quedar atrapado entre materiales, zanjas o maquinarias.</a:t>
            </a:r>
          </a:p>
          <a:p>
            <a:pPr>
              <a:spcBef>
                <a:spcPct val="0"/>
              </a:spcBef>
            </a:pPr>
            <a:endParaRPr lang="en-US" altLang="en-US" smtClean="0"/>
          </a:p>
          <a:p>
            <a:pPr>
              <a:spcBef>
                <a:spcPct val="0"/>
              </a:spcBef>
            </a:pPr>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3" name="Shape 111"/>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28674" name="Shape 112"/>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28675" name="Shape 113"/>
          <p:cNvSpPr txBox="1">
            <a:spLocks noGrp="1"/>
          </p:cNvSpPr>
          <p:nvPr>
            <p:ph type="body" idx="1"/>
          </p:nvPr>
        </p:nvSpPr>
        <p:spPr bwMode="auto">
          <a:xfrm>
            <a:off x="933450" y="4416425"/>
            <a:ext cx="5143500" cy="410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El peligro de quedar atrapado se encuentra dondequiera, un trabajador puede quedar atrapado entre diversos objetos por cualquier parte de su cuerpo. Por ejemplo, cuando usted tiene prisa y no pone atención, usted podría dejar el dedo atrapado entre la puerta y el marco de su auto. Posiblemente este tipo de lastimadura le cause mucho dolor, pero es menos probable que sea fatal. </a:t>
            </a:r>
          </a:p>
          <a:p>
            <a:pPr>
              <a:spcBef>
                <a:spcPct val="0"/>
              </a:spcBef>
            </a:pPr>
            <a:endParaRPr lang="en-US" altLang="en-US" smtClean="0"/>
          </a:p>
          <a:p>
            <a:pPr>
              <a:spcBef>
                <a:spcPct val="0"/>
              </a:spcBef>
              <a:buSzPct val="25000"/>
            </a:pPr>
            <a:r>
              <a:rPr lang="en-US" altLang="en-US" smtClean="0"/>
              <a:t>Según observó en la diapositiva anterior, muchos trabajadores mueren anualmente a consecuencia de las lesiones. Por ejemplo, un trabajador opera un montacargas y no usa el cinturón de seguridad. El trabajador hace una maniobra que ocasiona que el montacargas se incline y se vuelque. Como el trabajador no tenía puesto el cinturón de seguridad se cae y el montacargas cae sobre él. El trabajador queda atrapado entre el montacargas y el piso. </a:t>
            </a:r>
          </a:p>
          <a:p>
            <a:pPr>
              <a:spcBef>
                <a:spcPct val="0"/>
              </a:spcBef>
            </a:pPr>
            <a:endParaRPr lang="en-US" altLang="en-US" smtClean="0"/>
          </a:p>
          <a:p>
            <a:pPr>
              <a:spcBef>
                <a:spcPct val="0"/>
              </a:spcBef>
              <a:buSzPct val="25000"/>
            </a:pPr>
            <a:r>
              <a:rPr lang="en-US" altLang="en-US" smtClean="0"/>
              <a:t>Esta presentación cubrirá los peligros de quedar atrapado que comúnmente se enfrentan en los sitios de construcción. Discutiremos: </a:t>
            </a:r>
          </a:p>
          <a:p>
            <a:pPr>
              <a:spcBef>
                <a:spcPct val="0"/>
              </a:spcBef>
              <a:buClr>
                <a:srgbClr val="000000"/>
              </a:buClr>
              <a:buSzPct val="25000"/>
            </a:pPr>
            <a:r>
              <a:rPr lang="en-US" altLang="en-US" smtClean="0"/>
              <a:t>Grúas y equipo pesado</a:t>
            </a:r>
          </a:p>
          <a:p>
            <a:pPr>
              <a:spcBef>
                <a:spcPct val="0"/>
              </a:spcBef>
              <a:buClr>
                <a:srgbClr val="000000"/>
              </a:buClr>
              <a:buSzPct val="25000"/>
            </a:pPr>
            <a:r>
              <a:rPr lang="en-US" altLang="en-US" smtClean="0"/>
              <a:t>Herramientas y equipos</a:t>
            </a:r>
          </a:p>
          <a:p>
            <a:pPr>
              <a:spcBef>
                <a:spcPct val="0"/>
              </a:spcBef>
              <a:buClr>
                <a:srgbClr val="000000"/>
              </a:buClr>
              <a:buSzPct val="25000"/>
            </a:pPr>
            <a:r>
              <a:rPr lang="en-US" altLang="en-US" smtClean="0"/>
              <a:t>Manejo de materiales</a:t>
            </a:r>
          </a:p>
          <a:p>
            <a:pPr>
              <a:spcBef>
                <a:spcPct val="0"/>
              </a:spcBef>
              <a:buClr>
                <a:srgbClr val="000000"/>
              </a:buClr>
              <a:buSzPct val="25000"/>
            </a:pPr>
            <a:r>
              <a:rPr lang="en-US" altLang="en-US" smtClean="0"/>
              <a:t>Zanjas y excavaciones</a:t>
            </a:r>
          </a:p>
          <a:p>
            <a:pPr>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1" name="Shape 120"/>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30722" name="Shape 121"/>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30723" name="Shape 122"/>
          <p:cNvSpPr txBox="1">
            <a:spLocks noGrp="1"/>
          </p:cNvSpPr>
          <p:nvPr>
            <p:ph type="body" idx="1"/>
          </p:nvPr>
        </p:nvSpPr>
        <p:spPr bwMode="auto">
          <a:xfrm>
            <a:off x="933450" y="4416425"/>
            <a:ext cx="5143500" cy="3743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Trabajar alrededor de grúas y equipo pesado lo expone a serios peligros de quedar atrapado. </a:t>
            </a:r>
          </a:p>
          <a:p>
            <a:pPr>
              <a:spcBef>
                <a:spcPct val="0"/>
              </a:spcBef>
            </a:pPr>
            <a:endParaRPr lang="en-US" altLang="en-US" smtClean="0"/>
          </a:p>
          <a:p>
            <a:pPr>
              <a:spcBef>
                <a:spcPct val="0"/>
              </a:spcBef>
              <a:buSzPct val="25000"/>
            </a:pPr>
            <a:r>
              <a:rPr lang="en-US" altLang="en-US" smtClean="0"/>
              <a:t>Por ejemplo, las grúas tienen una capacidad de rotación de 360</a:t>
            </a:r>
            <a:r>
              <a:rPr lang="en-US" altLang="en-US" smtClean="0">
                <a:latin typeface="Times New Roman" pitchFamily="18" charset="0"/>
                <a:cs typeface="Times New Roman" pitchFamily="18" charset="0"/>
                <a:sym typeface="Times New Roman" pitchFamily="18" charset="0"/>
              </a:rPr>
              <a:t>°</a:t>
            </a:r>
            <a:r>
              <a:rPr lang="en-US" altLang="en-US" smtClean="0"/>
              <a:t>. Si usted se para cerca de la grúa mientras ésta gira, usted puede quedar atrapado entre la pared u otro objeto inmóvil. Si usted se para entre la superestructura y las vías, puede quedar atrapado entre ellas si la grúa está en rotación. </a:t>
            </a:r>
          </a:p>
          <a:p>
            <a:pPr>
              <a:spcBef>
                <a:spcPct val="0"/>
              </a:spcBef>
            </a:pPr>
            <a:endParaRPr lang="en-US" altLang="en-US" smtClean="0"/>
          </a:p>
          <a:p>
            <a:pPr>
              <a:spcBef>
                <a:spcPct val="0"/>
              </a:spcBef>
              <a:buSzPct val="25000"/>
            </a:pPr>
            <a:r>
              <a:rPr lang="en-US" altLang="en-US" smtClean="0"/>
              <a:t>En ese sentido, las áreas accesibles dentro del radio de rotación de la grúa deben tener barreras. Se deben usar cables de maniobras para prevenir que el material se columpie o gire cuando la grúa lo levante o lo baje. Más aún, en el lugar de trabajo se deben fijar afiches que ilustren las señales de mano para comunicarse con los operadores de grúas.</a:t>
            </a:r>
          </a:p>
          <a:p>
            <a:pPr>
              <a:spcBef>
                <a:spcPct val="0"/>
              </a:spcBef>
            </a:pPr>
            <a:endParaRPr lang="en-US" altLang="en-US" smtClean="0"/>
          </a:p>
          <a:p>
            <a:pPr>
              <a:spcBef>
                <a:spcPct val="0"/>
              </a:spcBef>
              <a:buSzPct val="25000"/>
            </a:pPr>
            <a:r>
              <a:rPr lang="en-US" altLang="en-US" smtClean="0"/>
              <a:t>En esta foto el trabajador que está en el suelo está expuesto a graves peligros y podría lesionarse seriamente o perder la vida si el operador comienza a mover la grúa. Muchas fatalidades ocurren cuando los empleados se paran cerca de las grúas y quedan atrapados entre las vías y el cuerpo de la grúa.</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69" name="Shape 130"/>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32770" name="Shape 131"/>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32771" name="Shape 132"/>
          <p:cNvSpPr txBox="1">
            <a:spLocks noGrp="1"/>
          </p:cNvSpPr>
          <p:nvPr>
            <p:ph type="body" idx="1"/>
          </p:nvPr>
        </p:nvSpPr>
        <p:spPr bwMode="auto">
          <a:xfrm>
            <a:off x="933450" y="4416425"/>
            <a:ext cx="5143500" cy="301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Picture Source: http://si.wsj.net/public/resources/images/WO-AF735_JJOBS_DV_20110527173137.jpg</a:t>
            </a:r>
          </a:p>
          <a:p>
            <a:pPr>
              <a:spcBef>
                <a:spcPct val="0"/>
              </a:spcBef>
            </a:pPr>
            <a:endParaRPr lang="en-US" altLang="en-US" smtClean="0"/>
          </a:p>
          <a:p>
            <a:pPr>
              <a:spcBef>
                <a:spcPct val="0"/>
              </a:spcBef>
              <a:buSzPct val="25000"/>
            </a:pPr>
            <a:r>
              <a:rPr lang="en-US" altLang="en-US" smtClean="0"/>
              <a:t>Los trabajadores siempre deben ser conscientes de sus alrededores al trabajar cerca del equipo pesado en los sitios de construcción. Nunca se acerque al equipo pesado a menos de que usted sepa que el operador lo vio, y, usted y el operador mantengan contacto visual constantemente. </a:t>
            </a:r>
          </a:p>
          <a:p>
            <a:pPr>
              <a:spcBef>
                <a:spcPct val="0"/>
              </a:spcBef>
            </a:pPr>
            <a:endParaRPr lang="en-US" altLang="en-US" smtClean="0"/>
          </a:p>
          <a:p>
            <a:pPr>
              <a:spcBef>
                <a:spcPct val="0"/>
              </a:spcBef>
              <a:buSzPct val="25000"/>
            </a:pPr>
            <a:r>
              <a:rPr lang="en-US" altLang="en-US" smtClean="0"/>
              <a:t>No trabaje entre una parte del equipo pesado, como esta pala retroexcavadora y un objeto inmóvil. El brazo de una pala retroexcavadora o de una excavadora puede atraparlo entre un edificio, un montón de materiales, una zanja de pared o cualquier otra estructura inmóvil. Esto le causará serias lesiones al quedar atrapado.</a:t>
            </a:r>
          </a:p>
          <a:p>
            <a:pPr>
              <a:spcBef>
                <a:spcPct val="0"/>
              </a:spcBef>
            </a:pPr>
            <a:endParaRPr lang="en-US" altLang="en-US" smtClean="0"/>
          </a:p>
          <a:p>
            <a:pPr>
              <a:spcBef>
                <a:spcPct val="0"/>
              </a:spcBef>
              <a:buSzPct val="25000"/>
            </a:pPr>
            <a:r>
              <a:rPr lang="en-US" altLang="en-US" smtClean="0"/>
              <a:t>Usted puede ver en esta foto que el trabajador le da la espalda a la pala de la retroexcavadora y se expone al peligro de quedar atrapado.</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7" name="Shape 139"/>
          <p:cNvSpPr txBox="1">
            <a:spLocks noChangeArrowheads="1"/>
          </p:cNvSpPr>
          <p:nvPr/>
        </p:nvSpPr>
        <p:spPr bwMode="auto">
          <a:xfrm>
            <a:off x="3971925" y="8832850"/>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50" tIns="46575" rIns="93150" bIns="46575" anchor="b">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r">
              <a:buSzPct val="25000"/>
              <a:buFont typeface="Arial" pitchFamily="34" charset="0"/>
              <a:buNone/>
            </a:pPr>
            <a:r>
              <a:rPr lang="en-US" altLang="en-US" sz="1300"/>
              <a:t>*</a:t>
            </a:r>
          </a:p>
        </p:txBody>
      </p:sp>
      <p:sp>
        <p:nvSpPr>
          <p:cNvPr id="34818" name="Shape 140"/>
          <p:cNvSpPr>
            <a:spLocks noGrp="1" noRot="1"/>
          </p:cNvSpPr>
          <p:nvPr>
            <p:ph type="sldImg" idx="2"/>
          </p:nvPr>
        </p:nvSpPr>
        <p:spPr>
          <a:noFill/>
          <a:ln>
            <a:noFill/>
          </a:ln>
          <a:extLst>
            <a:ext uri="{91240B29-F687-4F45-9708-019B960494DF}">
              <a14:hiddenLine xmlns:a14="http://schemas.microsoft.com/office/drawing/2010/main" w="9525">
                <a:solidFill>
                  <a:srgbClr val="000000"/>
                </a:solidFill>
                <a:round/>
                <a:headEnd/>
                <a:tailEnd/>
              </a14:hiddenLine>
            </a:ext>
          </a:extLst>
        </p:spPr>
      </p:sp>
      <p:sp>
        <p:nvSpPr>
          <p:cNvPr id="34819" name="Shape 141"/>
          <p:cNvSpPr txBox="1">
            <a:spLocks noGrp="1"/>
          </p:cNvSpPr>
          <p:nvPr>
            <p:ph type="body" idx="1"/>
          </p:nvPr>
        </p:nvSpPr>
        <p:spPr bwMode="auto">
          <a:xfrm>
            <a:off x="933450" y="4416425"/>
            <a:ext cx="5143500" cy="2282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50" tIns="46575" rIns="93150" bIns="46575" numCol="1" anchor="t" compatLnSpc="1">
            <a:prstTxWarp prst="textNoShape">
              <a:avLst/>
            </a:prstTxWarp>
            <a:spAutoFit/>
          </a:bodyPr>
          <a:lstStyle/>
          <a:p>
            <a:pPr>
              <a:spcBef>
                <a:spcPct val="0"/>
              </a:spcBef>
              <a:buSzPct val="25000"/>
            </a:pPr>
            <a:r>
              <a:rPr lang="en-US" altLang="en-US" smtClean="0"/>
              <a:t>Además de los peligros envueltos con los materiales en movimiento, las máquinas por sí solas pueden causar peligros de quedar atrapados. Las grúas y las excavadoras son particularmente peligrosas porque cuando están en funcionamiento su cuerpo rota. </a:t>
            </a:r>
            <a:r>
              <a:rPr lang="en-US" altLang="en-US" smtClean="0">
                <a:cs typeface="Arial" pitchFamily="34" charset="0"/>
                <a:sym typeface="Arial" pitchFamily="34" charset="0"/>
              </a:rPr>
              <a:t>Cuando una grúa o excavadora está operando cerca de la pared, de la estructura u otro objeto inmóvil, los trabajadores pueden quedar atrapados entre la máquina y el objeto.</a:t>
            </a:r>
            <a:r>
              <a:rPr lang="en-US" altLang="en-US" smtClean="0"/>
              <a:t> </a:t>
            </a:r>
          </a:p>
          <a:p>
            <a:pPr>
              <a:spcBef>
                <a:spcPct val="0"/>
              </a:spcBef>
            </a:pPr>
            <a:endParaRPr lang="en-US" altLang="en-US" smtClean="0"/>
          </a:p>
          <a:p>
            <a:pPr>
              <a:spcBef>
                <a:spcPct val="0"/>
              </a:spcBef>
              <a:buSzPct val="25000"/>
            </a:pPr>
            <a:r>
              <a:rPr lang="en-US" altLang="en-US" smtClean="0">
                <a:cs typeface="Arial" pitchFamily="34" charset="0"/>
                <a:sym typeface="Arial" pitchFamily="34" charset="0"/>
              </a:rPr>
              <a:t>Si lo hace, se expone a una situación peligrosa. El operador no lo verá si usted no está al alcance de su vista y él puede mover la máquina o el área donde el cuerpo de la máquina puede rotar, atrapando así su cuerpo.</a:t>
            </a:r>
          </a:p>
          <a:p>
            <a:pPr>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lipArtAndTx" type="clipArtAndTx">
  <p:cSld name="clipArtAndTx">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0" y="76200"/>
            <a:ext cx="9144000" cy="685799"/>
          </a:xfrm>
          <a:prstGeom prst="rect">
            <a:avLst/>
          </a:prstGeom>
          <a:noFill/>
          <a:ln>
            <a:noFill/>
          </a:ln>
        </p:spPr>
        <p:txBody>
          <a:bodyPr anchor="t"/>
          <a:lstStyle>
            <a:lvl1pPr algn="ctr" rtl="0">
              <a:spcBef>
                <a:spcPts val="0"/>
              </a:spcBef>
              <a:spcAft>
                <a:spcPts val="0"/>
              </a:spcAft>
              <a:defRPr sz="4000">
                <a:solidFill>
                  <a:schemeClr val="dk2"/>
                </a:solidFill>
              </a:defRPr>
            </a:lvl1pPr>
            <a:lvl2pPr algn="ctr" rtl="0">
              <a:spcBef>
                <a:spcPts val="0"/>
              </a:spcBef>
              <a:spcAft>
                <a:spcPts val="0"/>
              </a:spcAft>
              <a:defRPr sz="4000">
                <a:solidFill>
                  <a:schemeClr val="dk2"/>
                </a:solidFill>
              </a:defRPr>
            </a:lvl2pPr>
            <a:lvl3pPr algn="ctr" rtl="0">
              <a:spcBef>
                <a:spcPts val="0"/>
              </a:spcBef>
              <a:spcAft>
                <a:spcPts val="0"/>
              </a:spcAft>
              <a:defRPr sz="4000">
                <a:solidFill>
                  <a:schemeClr val="dk2"/>
                </a:solidFill>
              </a:defRPr>
            </a:lvl3pPr>
            <a:lvl4pPr algn="ctr" rtl="0">
              <a:spcBef>
                <a:spcPts val="0"/>
              </a:spcBef>
              <a:spcAft>
                <a:spcPts val="0"/>
              </a:spcAft>
              <a:defRPr sz="4000">
                <a:solidFill>
                  <a:schemeClr val="dk2"/>
                </a:solidFill>
              </a:defRPr>
            </a:lvl4pPr>
            <a:lvl5pPr algn="ctr" rtl="0">
              <a:spcBef>
                <a:spcPts val="0"/>
              </a:spcBef>
              <a:spcAft>
                <a:spcPts val="0"/>
              </a:spcAft>
              <a:defRPr sz="4000">
                <a:solidFill>
                  <a:schemeClr val="dk2"/>
                </a:solidFill>
              </a:defRPr>
            </a:lvl5pPr>
            <a:lvl6pPr marL="457200" algn="ctr" rtl="0">
              <a:spcBef>
                <a:spcPts val="0"/>
              </a:spcBef>
              <a:spcAft>
                <a:spcPts val="0"/>
              </a:spcAft>
              <a:defRPr sz="4000">
                <a:solidFill>
                  <a:schemeClr val="dk2"/>
                </a:solidFill>
              </a:defRPr>
            </a:lvl6pPr>
            <a:lvl7pPr marL="914400" algn="ctr" rtl="0">
              <a:spcBef>
                <a:spcPts val="0"/>
              </a:spcBef>
              <a:spcAft>
                <a:spcPts val="0"/>
              </a:spcAft>
              <a:defRPr sz="4000">
                <a:solidFill>
                  <a:schemeClr val="dk2"/>
                </a:solidFill>
              </a:defRPr>
            </a:lvl7pPr>
            <a:lvl8pPr marL="1371600" algn="ctr" rtl="0">
              <a:spcBef>
                <a:spcPts val="0"/>
              </a:spcBef>
              <a:spcAft>
                <a:spcPts val="0"/>
              </a:spcAft>
              <a:defRPr sz="4000">
                <a:solidFill>
                  <a:schemeClr val="dk2"/>
                </a:solidFill>
              </a:defRPr>
            </a:lvl8pPr>
            <a:lvl9pPr marL="1828800" algn="ctr" rtl="0">
              <a:spcBef>
                <a:spcPts val="0"/>
              </a:spcBef>
              <a:spcAft>
                <a:spcPts val="0"/>
              </a:spcAft>
              <a:defRPr sz="4000">
                <a:solidFill>
                  <a:schemeClr val="dk2"/>
                </a:solidFill>
              </a:defRPr>
            </a:lvl9pPr>
          </a:lstStyle>
          <a:p>
            <a:endParaRPr/>
          </a:p>
        </p:txBody>
      </p:sp>
      <p:sp>
        <p:nvSpPr>
          <p:cNvPr id="18" name="Shape 18"/>
          <p:cNvSpPr txBox="1">
            <a:spLocks noGrp="1"/>
          </p:cNvSpPr>
          <p:nvPr>
            <p:ph type="body" idx="1"/>
          </p:nvPr>
        </p:nvSpPr>
        <p:spPr>
          <a:xfrm>
            <a:off x="4546600" y="1219200"/>
            <a:ext cx="4013200" cy="417195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Tahoma"/>
                <a:ea typeface="Tahoma"/>
                <a:cs typeface="Tahoma"/>
                <a:sym typeface="Tahoma"/>
              </a:defRPr>
            </a:lvl1pPr>
            <a:lvl2pPr marL="742950" indent="-177800" algn="l" rtl="0">
              <a:spcBef>
                <a:spcPts val="560"/>
              </a:spcBef>
              <a:spcAft>
                <a:spcPts val="0"/>
              </a:spcAft>
              <a:buClr>
                <a:schemeClr val="dk1"/>
              </a:buClr>
              <a:buFont typeface="Arial"/>
              <a:buChar char="•"/>
              <a:defRPr sz="2800">
                <a:solidFill>
                  <a:schemeClr val="dk1"/>
                </a:solidFill>
                <a:latin typeface="Tahoma"/>
                <a:ea typeface="Tahoma"/>
                <a:cs typeface="Tahoma"/>
                <a:sym typeface="Tahoma"/>
              </a:defRPr>
            </a:lvl2pPr>
            <a:lvl3pPr marL="1143000" indent="-136525" algn="l" rtl="0">
              <a:spcBef>
                <a:spcPts val="480"/>
              </a:spcBef>
              <a:spcAft>
                <a:spcPts val="0"/>
              </a:spcAft>
              <a:buClr>
                <a:schemeClr val="dk1"/>
              </a:buClr>
              <a:buFont typeface="Arial"/>
              <a:buChar char="•"/>
              <a:defRPr sz="2400">
                <a:solidFill>
                  <a:schemeClr val="dk1"/>
                </a:solidFill>
                <a:latin typeface="Tahoma"/>
                <a:ea typeface="Tahoma"/>
                <a:cs typeface="Tahoma"/>
                <a:sym typeface="Tahoma"/>
              </a:defRPr>
            </a:lvl3pPr>
            <a:lvl4pPr marL="16002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4pPr>
            <a:lvl5pPr marL="20574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5pPr>
            <a:lvl6pPr marL="25146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6pPr>
            <a:lvl7pPr marL="29718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7pPr>
            <a:lvl8pPr marL="34290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8pPr>
            <a:lvl9pPr marL="38862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9pPr>
          </a:lstStyle>
          <a:p>
            <a:endParaRPr/>
          </a:p>
        </p:txBody>
      </p:sp>
    </p:spTree>
    <p:extLst>
      <p:ext uri="{BB962C8B-B14F-4D97-AF65-F5344CB8AC3E}">
        <p14:creationId xmlns:p14="http://schemas.microsoft.com/office/powerpoint/2010/main" val="289548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Obj" type="twoObj">
  <p:cSld name="twoObj">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0" y="76200"/>
            <a:ext cx="9144000" cy="685799"/>
          </a:xfrm>
          <a:prstGeom prst="rect">
            <a:avLst/>
          </a:prstGeom>
          <a:noFill/>
          <a:ln>
            <a:noFill/>
          </a:ln>
        </p:spPr>
        <p:txBody>
          <a:bodyPr anchor="t"/>
          <a:lstStyle>
            <a:lvl1pPr algn="ctr" rtl="0">
              <a:spcBef>
                <a:spcPts val="0"/>
              </a:spcBef>
              <a:spcAft>
                <a:spcPts val="0"/>
              </a:spcAft>
              <a:defRPr sz="4000">
                <a:solidFill>
                  <a:schemeClr val="dk2"/>
                </a:solidFill>
              </a:defRPr>
            </a:lvl1pPr>
            <a:lvl2pPr algn="ctr" rtl="0">
              <a:spcBef>
                <a:spcPts val="0"/>
              </a:spcBef>
              <a:spcAft>
                <a:spcPts val="0"/>
              </a:spcAft>
              <a:defRPr sz="4000">
                <a:solidFill>
                  <a:schemeClr val="dk2"/>
                </a:solidFill>
              </a:defRPr>
            </a:lvl2pPr>
            <a:lvl3pPr algn="ctr" rtl="0">
              <a:spcBef>
                <a:spcPts val="0"/>
              </a:spcBef>
              <a:spcAft>
                <a:spcPts val="0"/>
              </a:spcAft>
              <a:defRPr sz="4000">
                <a:solidFill>
                  <a:schemeClr val="dk2"/>
                </a:solidFill>
              </a:defRPr>
            </a:lvl3pPr>
            <a:lvl4pPr algn="ctr" rtl="0">
              <a:spcBef>
                <a:spcPts val="0"/>
              </a:spcBef>
              <a:spcAft>
                <a:spcPts val="0"/>
              </a:spcAft>
              <a:defRPr sz="4000">
                <a:solidFill>
                  <a:schemeClr val="dk2"/>
                </a:solidFill>
              </a:defRPr>
            </a:lvl4pPr>
            <a:lvl5pPr algn="ctr" rtl="0">
              <a:spcBef>
                <a:spcPts val="0"/>
              </a:spcBef>
              <a:spcAft>
                <a:spcPts val="0"/>
              </a:spcAft>
              <a:defRPr sz="4000">
                <a:solidFill>
                  <a:schemeClr val="dk2"/>
                </a:solidFill>
              </a:defRPr>
            </a:lvl5pPr>
            <a:lvl6pPr marL="457200" algn="ctr" rtl="0">
              <a:spcBef>
                <a:spcPts val="0"/>
              </a:spcBef>
              <a:spcAft>
                <a:spcPts val="0"/>
              </a:spcAft>
              <a:defRPr sz="4000">
                <a:solidFill>
                  <a:schemeClr val="dk2"/>
                </a:solidFill>
              </a:defRPr>
            </a:lvl6pPr>
            <a:lvl7pPr marL="914400" algn="ctr" rtl="0">
              <a:spcBef>
                <a:spcPts val="0"/>
              </a:spcBef>
              <a:spcAft>
                <a:spcPts val="0"/>
              </a:spcAft>
              <a:defRPr sz="4000">
                <a:solidFill>
                  <a:schemeClr val="dk2"/>
                </a:solidFill>
              </a:defRPr>
            </a:lvl7pPr>
            <a:lvl8pPr marL="1371600" algn="ctr" rtl="0">
              <a:spcBef>
                <a:spcPts val="0"/>
              </a:spcBef>
              <a:spcAft>
                <a:spcPts val="0"/>
              </a:spcAft>
              <a:defRPr sz="4000">
                <a:solidFill>
                  <a:schemeClr val="dk2"/>
                </a:solidFill>
              </a:defRPr>
            </a:lvl8pPr>
            <a:lvl9pPr marL="1828800" algn="ctr" rtl="0">
              <a:spcBef>
                <a:spcPts val="0"/>
              </a:spcBef>
              <a:spcAft>
                <a:spcPts val="0"/>
              </a:spcAft>
              <a:defRPr sz="4000">
                <a:solidFill>
                  <a:schemeClr val="dk2"/>
                </a:solidFill>
              </a:defRPr>
            </a:lvl9pPr>
          </a:lstStyle>
          <a:p>
            <a:endParaRPr/>
          </a:p>
        </p:txBody>
      </p:sp>
      <p:sp>
        <p:nvSpPr>
          <p:cNvPr id="47" name="Shape 47"/>
          <p:cNvSpPr txBox="1">
            <a:spLocks noGrp="1"/>
          </p:cNvSpPr>
          <p:nvPr>
            <p:ph type="body" idx="1"/>
          </p:nvPr>
        </p:nvSpPr>
        <p:spPr>
          <a:xfrm>
            <a:off x="381000" y="1219200"/>
            <a:ext cx="4013200" cy="4171950"/>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
        <p:nvSpPr>
          <p:cNvPr id="48" name="Shape 48"/>
          <p:cNvSpPr txBox="1">
            <a:spLocks noGrp="1"/>
          </p:cNvSpPr>
          <p:nvPr>
            <p:ph type="body" idx="2"/>
          </p:nvPr>
        </p:nvSpPr>
        <p:spPr>
          <a:xfrm>
            <a:off x="4546600" y="1219200"/>
            <a:ext cx="4013200" cy="4171950"/>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endParaRPr/>
          </a:p>
        </p:txBody>
      </p:sp>
    </p:spTree>
    <p:extLst>
      <p:ext uri="{BB962C8B-B14F-4D97-AF65-F5344CB8AC3E}">
        <p14:creationId xmlns:p14="http://schemas.microsoft.com/office/powerpoint/2010/main" val="1765867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Head" type="secHead">
  <p:cSld name="secHead">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22312" y="4406900"/>
            <a:ext cx="7772400" cy="1362075"/>
          </a:xfrm>
          <a:prstGeom prst="rect">
            <a:avLst/>
          </a:prstGeom>
          <a:noFill/>
          <a:ln>
            <a:noFill/>
          </a:ln>
        </p:spPr>
        <p:txBody>
          <a:bodyPr anchor="t"/>
          <a:lstStyle>
            <a:lvl1pPr algn="l" rtl="0">
              <a:defRPr sz="4000" b="1" cap="small"/>
            </a:lvl1pPr>
            <a:lvl2pPr>
              <a:defRPr/>
            </a:lvl2pPr>
            <a:lvl3pPr>
              <a:defRPr/>
            </a:lvl3pPr>
            <a:lvl4pPr>
              <a:defRPr/>
            </a:lvl4pPr>
            <a:lvl5pPr>
              <a:defRPr/>
            </a:lvl5pPr>
            <a:lvl6pPr>
              <a:defRPr/>
            </a:lvl6pPr>
            <a:lvl7pPr>
              <a:defRPr/>
            </a:lvl7pPr>
            <a:lvl8pPr>
              <a:defRPr/>
            </a:lvl8pPr>
            <a:lvl9pPr>
              <a:defRPr/>
            </a:lvl9pPr>
          </a:lstStyle>
          <a:p>
            <a:endParaRPr/>
          </a:p>
        </p:txBody>
      </p:sp>
      <p:sp>
        <p:nvSpPr>
          <p:cNvPr id="51" name="Shape 51"/>
          <p:cNvSpPr txBox="1">
            <a:spLocks noGrp="1"/>
          </p:cNvSpPr>
          <p:nvPr>
            <p:ph type="body" idx="1"/>
          </p:nvPr>
        </p:nvSpPr>
        <p:spPr>
          <a:xfrm>
            <a:off x="722312" y="2906713"/>
            <a:ext cx="7772400" cy="1500187"/>
          </a:xfrm>
          <a:prstGeom prst="rect">
            <a:avLst/>
          </a:prstGeom>
          <a:noFill/>
          <a:ln>
            <a:noFill/>
          </a:ln>
        </p:spPr>
        <p:txBody>
          <a:bodyPr anchor="b"/>
          <a:lstStyle>
            <a:lvl1pPr marL="0" indent="0" rtl="0">
              <a:buFont typeface="Tahoma"/>
              <a:buNone/>
              <a:defRPr sz="2000"/>
            </a:lvl1pPr>
            <a:lvl2pPr marL="457200" indent="0" rtl="0">
              <a:buFont typeface="Tahoma"/>
              <a:buNone/>
              <a:defRPr sz="1800"/>
            </a:lvl2pPr>
            <a:lvl3pPr marL="914400" indent="0" rtl="0">
              <a:buFont typeface="Tahoma"/>
              <a:buNone/>
              <a:defRPr sz="1600"/>
            </a:lvl3pPr>
            <a:lvl4pPr marL="1371600" indent="0" rtl="0">
              <a:buFont typeface="Tahoma"/>
              <a:buNone/>
              <a:defRPr sz="1400"/>
            </a:lvl4pPr>
            <a:lvl5pPr marL="1828800" indent="0" rtl="0">
              <a:buFont typeface="Tahoma"/>
              <a:buNone/>
              <a:defRPr sz="1400"/>
            </a:lvl5pPr>
            <a:lvl6pPr marL="2286000" indent="0" rtl="0">
              <a:buFont typeface="Tahoma"/>
              <a:buNone/>
              <a:defRPr sz="1400"/>
            </a:lvl6pPr>
            <a:lvl7pPr marL="2743200" indent="0" rtl="0">
              <a:buFont typeface="Tahoma"/>
              <a:buNone/>
              <a:defRPr sz="1400"/>
            </a:lvl7pPr>
            <a:lvl8pPr marL="3200400" indent="0" rtl="0">
              <a:buFont typeface="Tahoma"/>
              <a:buNone/>
              <a:defRPr sz="1400"/>
            </a:lvl8pPr>
            <a:lvl9pPr marL="3657600" indent="0" rtl="0">
              <a:buFont typeface="Tahoma"/>
              <a:buNone/>
              <a:defRPr sz="1400"/>
            </a:lvl9pPr>
          </a:lstStyle>
          <a:p>
            <a:endParaRPr/>
          </a:p>
        </p:txBody>
      </p:sp>
    </p:spTree>
    <p:extLst>
      <p:ext uri="{BB962C8B-B14F-4D97-AF65-F5344CB8AC3E}">
        <p14:creationId xmlns:p14="http://schemas.microsoft.com/office/powerpoint/2010/main" val="80014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bj" type="obj">
  <p:cSld name="obj">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0" y="76200"/>
            <a:ext cx="9144000" cy="685799"/>
          </a:xfrm>
          <a:prstGeom prst="rect">
            <a:avLst/>
          </a:prstGeom>
          <a:noFill/>
          <a:ln>
            <a:noFill/>
          </a:ln>
        </p:spPr>
        <p:txBody>
          <a:bodyPr anchor="t"/>
          <a:lstStyle>
            <a:lvl1pPr algn="ctr" rtl="0">
              <a:spcBef>
                <a:spcPts val="0"/>
              </a:spcBef>
              <a:spcAft>
                <a:spcPts val="0"/>
              </a:spcAft>
              <a:defRPr sz="4000">
                <a:solidFill>
                  <a:schemeClr val="dk2"/>
                </a:solidFill>
              </a:defRPr>
            </a:lvl1pPr>
            <a:lvl2pPr algn="ctr" rtl="0">
              <a:spcBef>
                <a:spcPts val="0"/>
              </a:spcBef>
              <a:spcAft>
                <a:spcPts val="0"/>
              </a:spcAft>
              <a:defRPr sz="4000">
                <a:solidFill>
                  <a:schemeClr val="dk2"/>
                </a:solidFill>
              </a:defRPr>
            </a:lvl2pPr>
            <a:lvl3pPr algn="ctr" rtl="0">
              <a:spcBef>
                <a:spcPts val="0"/>
              </a:spcBef>
              <a:spcAft>
                <a:spcPts val="0"/>
              </a:spcAft>
              <a:defRPr sz="4000">
                <a:solidFill>
                  <a:schemeClr val="dk2"/>
                </a:solidFill>
              </a:defRPr>
            </a:lvl3pPr>
            <a:lvl4pPr algn="ctr" rtl="0">
              <a:spcBef>
                <a:spcPts val="0"/>
              </a:spcBef>
              <a:spcAft>
                <a:spcPts val="0"/>
              </a:spcAft>
              <a:defRPr sz="4000">
                <a:solidFill>
                  <a:schemeClr val="dk2"/>
                </a:solidFill>
              </a:defRPr>
            </a:lvl4pPr>
            <a:lvl5pPr algn="ctr" rtl="0">
              <a:spcBef>
                <a:spcPts val="0"/>
              </a:spcBef>
              <a:spcAft>
                <a:spcPts val="0"/>
              </a:spcAft>
              <a:defRPr sz="4000">
                <a:solidFill>
                  <a:schemeClr val="dk2"/>
                </a:solidFill>
              </a:defRPr>
            </a:lvl5pPr>
            <a:lvl6pPr marL="457200" algn="ctr" rtl="0">
              <a:spcBef>
                <a:spcPts val="0"/>
              </a:spcBef>
              <a:spcAft>
                <a:spcPts val="0"/>
              </a:spcAft>
              <a:defRPr sz="4000">
                <a:solidFill>
                  <a:schemeClr val="dk2"/>
                </a:solidFill>
              </a:defRPr>
            </a:lvl6pPr>
            <a:lvl7pPr marL="914400" algn="ctr" rtl="0">
              <a:spcBef>
                <a:spcPts val="0"/>
              </a:spcBef>
              <a:spcAft>
                <a:spcPts val="0"/>
              </a:spcAft>
              <a:defRPr sz="4000">
                <a:solidFill>
                  <a:schemeClr val="dk2"/>
                </a:solidFill>
              </a:defRPr>
            </a:lvl7pPr>
            <a:lvl8pPr marL="1371600" algn="ctr" rtl="0">
              <a:spcBef>
                <a:spcPts val="0"/>
              </a:spcBef>
              <a:spcAft>
                <a:spcPts val="0"/>
              </a:spcAft>
              <a:defRPr sz="4000">
                <a:solidFill>
                  <a:schemeClr val="dk2"/>
                </a:solidFill>
              </a:defRPr>
            </a:lvl8pPr>
            <a:lvl9pPr marL="1828800" algn="ctr" rtl="0">
              <a:spcBef>
                <a:spcPts val="0"/>
              </a:spcBef>
              <a:spcAft>
                <a:spcPts val="0"/>
              </a:spcAft>
              <a:defRPr sz="4000">
                <a:solidFill>
                  <a:schemeClr val="dk2"/>
                </a:solidFill>
              </a:defRPr>
            </a:lvl9pPr>
          </a:lstStyle>
          <a:p>
            <a:endParaRPr/>
          </a:p>
        </p:txBody>
      </p:sp>
      <p:sp>
        <p:nvSpPr>
          <p:cNvPr id="54" name="Shape 54"/>
          <p:cNvSpPr txBox="1">
            <a:spLocks noGrp="1"/>
          </p:cNvSpPr>
          <p:nvPr>
            <p:ph type="body" idx="1"/>
          </p:nvPr>
        </p:nvSpPr>
        <p:spPr>
          <a:xfrm>
            <a:off x="381000" y="1219200"/>
            <a:ext cx="8178799" cy="417195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Tahoma"/>
                <a:ea typeface="Tahoma"/>
                <a:cs typeface="Tahoma"/>
                <a:sym typeface="Tahoma"/>
              </a:defRPr>
            </a:lvl1pPr>
            <a:lvl2pPr marL="742950" indent="-177800" algn="l" rtl="0">
              <a:spcBef>
                <a:spcPts val="560"/>
              </a:spcBef>
              <a:spcAft>
                <a:spcPts val="0"/>
              </a:spcAft>
              <a:buClr>
                <a:schemeClr val="dk1"/>
              </a:buClr>
              <a:buFont typeface="Arial"/>
              <a:buChar char="•"/>
              <a:defRPr sz="2800">
                <a:solidFill>
                  <a:schemeClr val="dk1"/>
                </a:solidFill>
                <a:latin typeface="Tahoma"/>
                <a:ea typeface="Tahoma"/>
                <a:cs typeface="Tahoma"/>
                <a:sym typeface="Tahoma"/>
              </a:defRPr>
            </a:lvl2pPr>
            <a:lvl3pPr marL="1143000" indent="-136525" algn="l" rtl="0">
              <a:spcBef>
                <a:spcPts val="480"/>
              </a:spcBef>
              <a:spcAft>
                <a:spcPts val="0"/>
              </a:spcAft>
              <a:buClr>
                <a:schemeClr val="dk1"/>
              </a:buClr>
              <a:buFont typeface="Arial"/>
              <a:buChar char="•"/>
              <a:defRPr sz="2400">
                <a:solidFill>
                  <a:schemeClr val="dk1"/>
                </a:solidFill>
                <a:latin typeface="Tahoma"/>
                <a:ea typeface="Tahoma"/>
                <a:cs typeface="Tahoma"/>
                <a:sym typeface="Tahoma"/>
              </a:defRPr>
            </a:lvl3pPr>
            <a:lvl4pPr marL="16002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4pPr>
            <a:lvl5pPr marL="20574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5pPr>
            <a:lvl6pPr marL="25146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6pPr>
            <a:lvl7pPr marL="29718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7pPr>
            <a:lvl8pPr marL="34290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8pPr>
            <a:lvl9pPr marL="38862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9pPr>
          </a:lstStyle>
          <a:p>
            <a:endParaRPr/>
          </a:p>
        </p:txBody>
      </p:sp>
    </p:spTree>
    <p:extLst>
      <p:ext uri="{BB962C8B-B14F-4D97-AF65-F5344CB8AC3E}">
        <p14:creationId xmlns:p14="http://schemas.microsoft.com/office/powerpoint/2010/main" val="2275179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AndClipArt" type="txAndClipArt">
  <p:cSld name="txAndClipAr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0" y="76200"/>
            <a:ext cx="9144000" cy="685799"/>
          </a:xfrm>
          <a:prstGeom prst="rect">
            <a:avLst/>
          </a:prstGeom>
          <a:noFill/>
          <a:ln>
            <a:noFill/>
          </a:ln>
        </p:spPr>
        <p:txBody>
          <a:bodyPr anchor="t"/>
          <a:lstStyle>
            <a:lvl1pPr algn="ctr" rtl="0">
              <a:spcBef>
                <a:spcPts val="0"/>
              </a:spcBef>
              <a:spcAft>
                <a:spcPts val="0"/>
              </a:spcAft>
              <a:defRPr sz="4000">
                <a:solidFill>
                  <a:schemeClr val="dk2"/>
                </a:solidFill>
              </a:defRPr>
            </a:lvl1pPr>
            <a:lvl2pPr algn="ctr" rtl="0">
              <a:spcBef>
                <a:spcPts val="0"/>
              </a:spcBef>
              <a:spcAft>
                <a:spcPts val="0"/>
              </a:spcAft>
              <a:defRPr sz="4000">
                <a:solidFill>
                  <a:schemeClr val="dk2"/>
                </a:solidFill>
              </a:defRPr>
            </a:lvl2pPr>
            <a:lvl3pPr algn="ctr" rtl="0">
              <a:spcBef>
                <a:spcPts val="0"/>
              </a:spcBef>
              <a:spcAft>
                <a:spcPts val="0"/>
              </a:spcAft>
              <a:defRPr sz="4000">
                <a:solidFill>
                  <a:schemeClr val="dk2"/>
                </a:solidFill>
              </a:defRPr>
            </a:lvl3pPr>
            <a:lvl4pPr algn="ctr" rtl="0">
              <a:spcBef>
                <a:spcPts val="0"/>
              </a:spcBef>
              <a:spcAft>
                <a:spcPts val="0"/>
              </a:spcAft>
              <a:defRPr sz="4000">
                <a:solidFill>
                  <a:schemeClr val="dk2"/>
                </a:solidFill>
              </a:defRPr>
            </a:lvl4pPr>
            <a:lvl5pPr algn="ctr" rtl="0">
              <a:spcBef>
                <a:spcPts val="0"/>
              </a:spcBef>
              <a:spcAft>
                <a:spcPts val="0"/>
              </a:spcAft>
              <a:defRPr sz="4000">
                <a:solidFill>
                  <a:schemeClr val="dk2"/>
                </a:solidFill>
              </a:defRPr>
            </a:lvl5pPr>
            <a:lvl6pPr marL="457200" algn="ctr" rtl="0">
              <a:spcBef>
                <a:spcPts val="0"/>
              </a:spcBef>
              <a:spcAft>
                <a:spcPts val="0"/>
              </a:spcAft>
              <a:defRPr sz="4000">
                <a:solidFill>
                  <a:schemeClr val="dk2"/>
                </a:solidFill>
              </a:defRPr>
            </a:lvl6pPr>
            <a:lvl7pPr marL="914400" algn="ctr" rtl="0">
              <a:spcBef>
                <a:spcPts val="0"/>
              </a:spcBef>
              <a:spcAft>
                <a:spcPts val="0"/>
              </a:spcAft>
              <a:defRPr sz="4000">
                <a:solidFill>
                  <a:schemeClr val="dk2"/>
                </a:solidFill>
              </a:defRPr>
            </a:lvl7pPr>
            <a:lvl8pPr marL="1371600" algn="ctr" rtl="0">
              <a:spcBef>
                <a:spcPts val="0"/>
              </a:spcBef>
              <a:spcAft>
                <a:spcPts val="0"/>
              </a:spcAft>
              <a:defRPr sz="4000">
                <a:solidFill>
                  <a:schemeClr val="dk2"/>
                </a:solidFill>
              </a:defRPr>
            </a:lvl8pPr>
            <a:lvl9pPr marL="1828800" algn="ctr" rtl="0">
              <a:spcBef>
                <a:spcPts val="0"/>
              </a:spcBef>
              <a:spcAft>
                <a:spcPts val="0"/>
              </a:spcAft>
              <a:defRPr sz="4000">
                <a:solidFill>
                  <a:schemeClr val="dk2"/>
                </a:solidFill>
              </a:defRPr>
            </a:lvl9pPr>
          </a:lstStyle>
          <a:p>
            <a:endParaRPr/>
          </a:p>
        </p:txBody>
      </p:sp>
      <p:sp>
        <p:nvSpPr>
          <p:cNvPr id="21" name="Shape 21"/>
          <p:cNvSpPr txBox="1">
            <a:spLocks noGrp="1"/>
          </p:cNvSpPr>
          <p:nvPr>
            <p:ph type="body" idx="1"/>
          </p:nvPr>
        </p:nvSpPr>
        <p:spPr>
          <a:xfrm>
            <a:off x="381000" y="1219200"/>
            <a:ext cx="4013200" cy="4171950"/>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Tahoma"/>
                <a:ea typeface="Tahoma"/>
                <a:cs typeface="Tahoma"/>
                <a:sym typeface="Tahoma"/>
              </a:defRPr>
            </a:lvl1pPr>
            <a:lvl2pPr marL="742950" indent="-177800" algn="l" rtl="0">
              <a:spcBef>
                <a:spcPts val="560"/>
              </a:spcBef>
              <a:spcAft>
                <a:spcPts val="0"/>
              </a:spcAft>
              <a:buClr>
                <a:schemeClr val="dk1"/>
              </a:buClr>
              <a:buFont typeface="Arial"/>
              <a:buChar char="•"/>
              <a:defRPr sz="2800">
                <a:solidFill>
                  <a:schemeClr val="dk1"/>
                </a:solidFill>
                <a:latin typeface="Tahoma"/>
                <a:ea typeface="Tahoma"/>
                <a:cs typeface="Tahoma"/>
                <a:sym typeface="Tahoma"/>
              </a:defRPr>
            </a:lvl2pPr>
            <a:lvl3pPr marL="1143000" indent="-136525" algn="l" rtl="0">
              <a:spcBef>
                <a:spcPts val="480"/>
              </a:spcBef>
              <a:spcAft>
                <a:spcPts val="0"/>
              </a:spcAft>
              <a:buClr>
                <a:schemeClr val="dk1"/>
              </a:buClr>
              <a:buFont typeface="Arial"/>
              <a:buChar char="•"/>
              <a:defRPr sz="2400">
                <a:solidFill>
                  <a:schemeClr val="dk1"/>
                </a:solidFill>
                <a:latin typeface="Tahoma"/>
                <a:ea typeface="Tahoma"/>
                <a:cs typeface="Tahoma"/>
                <a:sym typeface="Tahoma"/>
              </a:defRPr>
            </a:lvl3pPr>
            <a:lvl4pPr marL="16002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4pPr>
            <a:lvl5pPr marL="20574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5pPr>
            <a:lvl6pPr marL="25146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6pPr>
            <a:lvl7pPr marL="29718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7pPr>
            <a:lvl8pPr marL="34290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8pPr>
            <a:lvl9pPr marL="38862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9pPr>
          </a:lstStyle>
          <a:p>
            <a:endParaRPr/>
          </a:p>
        </p:txBody>
      </p:sp>
    </p:spTree>
    <p:extLst>
      <p:ext uri="{BB962C8B-B14F-4D97-AF65-F5344CB8AC3E}">
        <p14:creationId xmlns:p14="http://schemas.microsoft.com/office/powerpoint/2010/main" val="1240216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TitleAndTx" type="vertTitleAndTx">
  <p:cSld name="vertTitleAndTx">
    <p:spTree>
      <p:nvGrpSpPr>
        <p:cNvPr id="1" name="Shape 22"/>
        <p:cNvGrpSpPr/>
        <p:nvPr/>
      </p:nvGrpSpPr>
      <p:grpSpPr>
        <a:xfrm>
          <a:off x="0" y="0"/>
          <a:ext cx="0" cy="0"/>
          <a:chOff x="0" y="0"/>
          <a:chExt cx="0" cy="0"/>
        </a:xfrm>
      </p:grpSpPr>
      <p:sp>
        <p:nvSpPr>
          <p:cNvPr id="23" name="Shape 23"/>
          <p:cNvSpPr txBox="1">
            <a:spLocks noGrp="1"/>
          </p:cNvSpPr>
          <p:nvPr>
            <p:ph type="title"/>
          </p:nvPr>
        </p:nvSpPr>
        <p:spPr>
          <a:xfrm rot="5400000">
            <a:off x="5343525" y="1590674"/>
            <a:ext cx="5314949" cy="2286000"/>
          </a:xfrm>
          <a:prstGeom prst="rect">
            <a:avLst/>
          </a:prstGeom>
          <a:noFill/>
          <a:ln>
            <a:noFill/>
          </a:ln>
        </p:spPr>
        <p:txBody>
          <a:bodyPr anchor="t"/>
          <a:lstStyle>
            <a:lvl1pPr algn="ctr" rtl="0">
              <a:spcBef>
                <a:spcPts val="0"/>
              </a:spcBef>
              <a:spcAft>
                <a:spcPts val="0"/>
              </a:spcAft>
              <a:defRPr sz="4000">
                <a:solidFill>
                  <a:schemeClr val="dk2"/>
                </a:solidFill>
              </a:defRPr>
            </a:lvl1pPr>
            <a:lvl2pPr algn="ctr" rtl="0">
              <a:spcBef>
                <a:spcPts val="0"/>
              </a:spcBef>
              <a:spcAft>
                <a:spcPts val="0"/>
              </a:spcAft>
              <a:defRPr sz="4000">
                <a:solidFill>
                  <a:schemeClr val="dk2"/>
                </a:solidFill>
              </a:defRPr>
            </a:lvl2pPr>
            <a:lvl3pPr algn="ctr" rtl="0">
              <a:spcBef>
                <a:spcPts val="0"/>
              </a:spcBef>
              <a:spcAft>
                <a:spcPts val="0"/>
              </a:spcAft>
              <a:defRPr sz="4000">
                <a:solidFill>
                  <a:schemeClr val="dk2"/>
                </a:solidFill>
              </a:defRPr>
            </a:lvl3pPr>
            <a:lvl4pPr algn="ctr" rtl="0">
              <a:spcBef>
                <a:spcPts val="0"/>
              </a:spcBef>
              <a:spcAft>
                <a:spcPts val="0"/>
              </a:spcAft>
              <a:defRPr sz="4000">
                <a:solidFill>
                  <a:schemeClr val="dk2"/>
                </a:solidFill>
              </a:defRPr>
            </a:lvl4pPr>
            <a:lvl5pPr algn="ctr" rtl="0">
              <a:spcBef>
                <a:spcPts val="0"/>
              </a:spcBef>
              <a:spcAft>
                <a:spcPts val="0"/>
              </a:spcAft>
              <a:defRPr sz="4000">
                <a:solidFill>
                  <a:schemeClr val="dk2"/>
                </a:solidFill>
              </a:defRPr>
            </a:lvl5pPr>
            <a:lvl6pPr marL="457200" algn="ctr" rtl="0">
              <a:spcBef>
                <a:spcPts val="0"/>
              </a:spcBef>
              <a:spcAft>
                <a:spcPts val="0"/>
              </a:spcAft>
              <a:defRPr sz="4000">
                <a:solidFill>
                  <a:schemeClr val="dk2"/>
                </a:solidFill>
              </a:defRPr>
            </a:lvl6pPr>
            <a:lvl7pPr marL="914400" algn="ctr" rtl="0">
              <a:spcBef>
                <a:spcPts val="0"/>
              </a:spcBef>
              <a:spcAft>
                <a:spcPts val="0"/>
              </a:spcAft>
              <a:defRPr sz="4000">
                <a:solidFill>
                  <a:schemeClr val="dk2"/>
                </a:solidFill>
              </a:defRPr>
            </a:lvl7pPr>
            <a:lvl8pPr marL="1371600" algn="ctr" rtl="0">
              <a:spcBef>
                <a:spcPts val="0"/>
              </a:spcBef>
              <a:spcAft>
                <a:spcPts val="0"/>
              </a:spcAft>
              <a:defRPr sz="4000">
                <a:solidFill>
                  <a:schemeClr val="dk2"/>
                </a:solidFill>
              </a:defRPr>
            </a:lvl8pPr>
            <a:lvl9pPr marL="1828800" algn="ctr" rtl="0">
              <a:spcBef>
                <a:spcPts val="0"/>
              </a:spcBef>
              <a:spcAft>
                <a:spcPts val="0"/>
              </a:spcAft>
              <a:defRPr sz="4000">
                <a:solidFill>
                  <a:schemeClr val="dk2"/>
                </a:solidFill>
              </a:defRPr>
            </a:lvl9pPr>
          </a:lstStyle>
          <a:p>
            <a:endParaRPr/>
          </a:p>
        </p:txBody>
      </p:sp>
      <p:sp>
        <p:nvSpPr>
          <p:cNvPr id="24" name="Shape 24"/>
          <p:cNvSpPr txBox="1">
            <a:spLocks noGrp="1"/>
          </p:cNvSpPr>
          <p:nvPr>
            <p:ph type="body" idx="1"/>
          </p:nvPr>
        </p:nvSpPr>
        <p:spPr>
          <a:xfrm rot="5400000">
            <a:off x="695325" y="-619124"/>
            <a:ext cx="5314949" cy="6705599"/>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Tahoma"/>
                <a:ea typeface="Tahoma"/>
                <a:cs typeface="Tahoma"/>
                <a:sym typeface="Tahoma"/>
              </a:defRPr>
            </a:lvl1pPr>
            <a:lvl2pPr marL="742950" indent="-177800" algn="l" rtl="0">
              <a:spcBef>
                <a:spcPts val="560"/>
              </a:spcBef>
              <a:spcAft>
                <a:spcPts val="0"/>
              </a:spcAft>
              <a:buClr>
                <a:schemeClr val="dk1"/>
              </a:buClr>
              <a:buFont typeface="Arial"/>
              <a:buChar char="•"/>
              <a:defRPr sz="2800">
                <a:solidFill>
                  <a:schemeClr val="dk1"/>
                </a:solidFill>
                <a:latin typeface="Tahoma"/>
                <a:ea typeface="Tahoma"/>
                <a:cs typeface="Tahoma"/>
                <a:sym typeface="Tahoma"/>
              </a:defRPr>
            </a:lvl2pPr>
            <a:lvl3pPr marL="1143000" indent="-136525" algn="l" rtl="0">
              <a:spcBef>
                <a:spcPts val="480"/>
              </a:spcBef>
              <a:spcAft>
                <a:spcPts val="0"/>
              </a:spcAft>
              <a:buClr>
                <a:schemeClr val="dk1"/>
              </a:buClr>
              <a:buFont typeface="Arial"/>
              <a:buChar char="•"/>
              <a:defRPr sz="2400">
                <a:solidFill>
                  <a:schemeClr val="dk1"/>
                </a:solidFill>
                <a:latin typeface="Tahoma"/>
                <a:ea typeface="Tahoma"/>
                <a:cs typeface="Tahoma"/>
                <a:sym typeface="Tahoma"/>
              </a:defRPr>
            </a:lvl3pPr>
            <a:lvl4pPr marL="16002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4pPr>
            <a:lvl5pPr marL="20574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5pPr>
            <a:lvl6pPr marL="25146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6pPr>
            <a:lvl7pPr marL="29718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7pPr>
            <a:lvl8pPr marL="34290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8pPr>
            <a:lvl9pPr marL="38862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9pPr>
          </a:lstStyle>
          <a:p>
            <a:endParaRPr/>
          </a:p>
        </p:txBody>
      </p:sp>
    </p:spTree>
    <p:extLst>
      <p:ext uri="{BB962C8B-B14F-4D97-AF65-F5344CB8AC3E}">
        <p14:creationId xmlns:p14="http://schemas.microsoft.com/office/powerpoint/2010/main" val="410678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Tx" type="vertTx">
  <p:cSld name="vertTx">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0" y="76200"/>
            <a:ext cx="9144000" cy="685799"/>
          </a:xfrm>
          <a:prstGeom prst="rect">
            <a:avLst/>
          </a:prstGeom>
          <a:noFill/>
          <a:ln>
            <a:noFill/>
          </a:ln>
        </p:spPr>
        <p:txBody>
          <a:bodyPr anchor="t"/>
          <a:lstStyle>
            <a:lvl1pPr algn="ctr" rtl="0">
              <a:spcBef>
                <a:spcPts val="0"/>
              </a:spcBef>
              <a:spcAft>
                <a:spcPts val="0"/>
              </a:spcAft>
              <a:defRPr sz="4000">
                <a:solidFill>
                  <a:schemeClr val="dk2"/>
                </a:solidFill>
              </a:defRPr>
            </a:lvl1pPr>
            <a:lvl2pPr algn="ctr" rtl="0">
              <a:spcBef>
                <a:spcPts val="0"/>
              </a:spcBef>
              <a:spcAft>
                <a:spcPts val="0"/>
              </a:spcAft>
              <a:defRPr sz="4000">
                <a:solidFill>
                  <a:schemeClr val="dk2"/>
                </a:solidFill>
              </a:defRPr>
            </a:lvl2pPr>
            <a:lvl3pPr algn="ctr" rtl="0">
              <a:spcBef>
                <a:spcPts val="0"/>
              </a:spcBef>
              <a:spcAft>
                <a:spcPts val="0"/>
              </a:spcAft>
              <a:defRPr sz="4000">
                <a:solidFill>
                  <a:schemeClr val="dk2"/>
                </a:solidFill>
              </a:defRPr>
            </a:lvl3pPr>
            <a:lvl4pPr algn="ctr" rtl="0">
              <a:spcBef>
                <a:spcPts val="0"/>
              </a:spcBef>
              <a:spcAft>
                <a:spcPts val="0"/>
              </a:spcAft>
              <a:defRPr sz="4000">
                <a:solidFill>
                  <a:schemeClr val="dk2"/>
                </a:solidFill>
              </a:defRPr>
            </a:lvl4pPr>
            <a:lvl5pPr algn="ctr" rtl="0">
              <a:spcBef>
                <a:spcPts val="0"/>
              </a:spcBef>
              <a:spcAft>
                <a:spcPts val="0"/>
              </a:spcAft>
              <a:defRPr sz="4000">
                <a:solidFill>
                  <a:schemeClr val="dk2"/>
                </a:solidFill>
              </a:defRPr>
            </a:lvl5pPr>
            <a:lvl6pPr marL="457200" algn="ctr" rtl="0">
              <a:spcBef>
                <a:spcPts val="0"/>
              </a:spcBef>
              <a:spcAft>
                <a:spcPts val="0"/>
              </a:spcAft>
              <a:defRPr sz="4000">
                <a:solidFill>
                  <a:schemeClr val="dk2"/>
                </a:solidFill>
              </a:defRPr>
            </a:lvl6pPr>
            <a:lvl7pPr marL="914400" algn="ctr" rtl="0">
              <a:spcBef>
                <a:spcPts val="0"/>
              </a:spcBef>
              <a:spcAft>
                <a:spcPts val="0"/>
              </a:spcAft>
              <a:defRPr sz="4000">
                <a:solidFill>
                  <a:schemeClr val="dk2"/>
                </a:solidFill>
              </a:defRPr>
            </a:lvl7pPr>
            <a:lvl8pPr marL="1371600" algn="ctr" rtl="0">
              <a:spcBef>
                <a:spcPts val="0"/>
              </a:spcBef>
              <a:spcAft>
                <a:spcPts val="0"/>
              </a:spcAft>
              <a:defRPr sz="4000">
                <a:solidFill>
                  <a:schemeClr val="dk2"/>
                </a:solidFill>
              </a:defRPr>
            </a:lvl8pPr>
            <a:lvl9pPr marL="1828800" algn="ctr" rtl="0">
              <a:spcBef>
                <a:spcPts val="0"/>
              </a:spcBef>
              <a:spcAft>
                <a:spcPts val="0"/>
              </a:spcAft>
              <a:defRPr sz="4000">
                <a:solidFill>
                  <a:schemeClr val="dk2"/>
                </a:solidFill>
              </a:defRPr>
            </a:lvl9pPr>
          </a:lstStyle>
          <a:p>
            <a:endParaRPr/>
          </a:p>
        </p:txBody>
      </p:sp>
      <p:sp>
        <p:nvSpPr>
          <p:cNvPr id="27" name="Shape 27"/>
          <p:cNvSpPr txBox="1">
            <a:spLocks noGrp="1"/>
          </p:cNvSpPr>
          <p:nvPr>
            <p:ph type="body" idx="1"/>
          </p:nvPr>
        </p:nvSpPr>
        <p:spPr>
          <a:xfrm rot="5400000">
            <a:off x="2384425" y="-784224"/>
            <a:ext cx="4171950" cy="8178799"/>
          </a:xfrm>
          <a:prstGeom prst="rect">
            <a:avLst/>
          </a:prstGeom>
          <a:noFill/>
          <a:ln>
            <a:noFill/>
          </a:ln>
        </p:spPr>
        <p:txBody>
          <a:bodyPr/>
          <a:lstStyle>
            <a:lvl1pPr marL="342900" indent="-222250" algn="l" rtl="0">
              <a:spcBef>
                <a:spcPts val="640"/>
              </a:spcBef>
              <a:spcAft>
                <a:spcPts val="0"/>
              </a:spcAft>
              <a:buClr>
                <a:schemeClr val="dk1"/>
              </a:buClr>
              <a:buFont typeface="Arial"/>
              <a:buChar char="•"/>
              <a:defRPr sz="3200">
                <a:solidFill>
                  <a:schemeClr val="dk1"/>
                </a:solidFill>
                <a:latin typeface="Tahoma"/>
                <a:ea typeface="Tahoma"/>
                <a:cs typeface="Tahoma"/>
                <a:sym typeface="Tahoma"/>
              </a:defRPr>
            </a:lvl1pPr>
            <a:lvl2pPr marL="742950" indent="-177800" algn="l" rtl="0">
              <a:spcBef>
                <a:spcPts val="560"/>
              </a:spcBef>
              <a:spcAft>
                <a:spcPts val="0"/>
              </a:spcAft>
              <a:buClr>
                <a:schemeClr val="dk1"/>
              </a:buClr>
              <a:buFont typeface="Arial"/>
              <a:buChar char="•"/>
              <a:defRPr sz="2800">
                <a:solidFill>
                  <a:schemeClr val="dk1"/>
                </a:solidFill>
                <a:latin typeface="Tahoma"/>
                <a:ea typeface="Tahoma"/>
                <a:cs typeface="Tahoma"/>
                <a:sym typeface="Tahoma"/>
              </a:defRPr>
            </a:lvl2pPr>
            <a:lvl3pPr marL="1143000" indent="-136525" algn="l" rtl="0">
              <a:spcBef>
                <a:spcPts val="480"/>
              </a:spcBef>
              <a:spcAft>
                <a:spcPts val="0"/>
              </a:spcAft>
              <a:buClr>
                <a:schemeClr val="dk1"/>
              </a:buClr>
              <a:buFont typeface="Arial"/>
              <a:buChar char="•"/>
              <a:defRPr sz="2400">
                <a:solidFill>
                  <a:schemeClr val="dk1"/>
                </a:solidFill>
                <a:latin typeface="Tahoma"/>
                <a:ea typeface="Tahoma"/>
                <a:cs typeface="Tahoma"/>
                <a:sym typeface="Tahoma"/>
              </a:defRPr>
            </a:lvl3pPr>
            <a:lvl4pPr marL="16002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4pPr>
            <a:lvl5pPr marL="20574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5pPr>
            <a:lvl6pPr marL="25146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6pPr>
            <a:lvl7pPr marL="29718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7pPr>
            <a:lvl8pPr marL="34290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8pPr>
            <a:lvl9pPr marL="3886200" indent="-152400" algn="l" rtl="0">
              <a:spcBef>
                <a:spcPts val="400"/>
              </a:spcBef>
              <a:spcAft>
                <a:spcPts val="0"/>
              </a:spcAft>
              <a:buClr>
                <a:schemeClr val="dk1"/>
              </a:buClr>
              <a:buFont typeface="Arial"/>
              <a:buChar char="•"/>
              <a:defRPr sz="2000">
                <a:solidFill>
                  <a:schemeClr val="dk1"/>
                </a:solidFill>
                <a:latin typeface="Tahoma"/>
                <a:ea typeface="Tahoma"/>
                <a:cs typeface="Tahoma"/>
                <a:sym typeface="Tahoma"/>
              </a:defRPr>
            </a:lvl9pPr>
          </a:lstStyle>
          <a:p>
            <a:endParaRPr/>
          </a:p>
        </p:txBody>
      </p:sp>
    </p:spTree>
    <p:extLst>
      <p:ext uri="{BB962C8B-B14F-4D97-AF65-F5344CB8AC3E}">
        <p14:creationId xmlns:p14="http://schemas.microsoft.com/office/powerpoint/2010/main" val="175399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x" type="picTx">
  <p:cSld name="picTx">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1792288" y="4800600"/>
            <a:ext cx="5486399" cy="566737"/>
          </a:xfrm>
          <a:prstGeom prst="rect">
            <a:avLst/>
          </a:prstGeom>
          <a:noFill/>
          <a:ln>
            <a:noFill/>
          </a:ln>
        </p:spPr>
        <p:txBody>
          <a:bodyPr anchor="t"/>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0" name="Shape 30"/>
          <p:cNvSpPr>
            <a:spLocks noGrp="1"/>
          </p:cNvSpPr>
          <p:nvPr>
            <p:ph type="pic" idx="2"/>
          </p:nvPr>
        </p:nvSpPr>
        <p:spPr>
          <a:xfrm>
            <a:off x="1792288" y="612775"/>
            <a:ext cx="5486399" cy="4114800"/>
          </a:xfrm>
          <a:prstGeom prst="rect">
            <a:avLst/>
          </a:prstGeom>
          <a:noFill/>
          <a:ln>
            <a:noFill/>
          </a:ln>
        </p:spPr>
        <p:txBody>
          <a:bodyPr/>
          <a:lstStyle>
            <a:lvl1pPr marL="0" marR="0" indent="0" algn="l" rtl="0">
              <a:buClr>
                <a:schemeClr val="dk1"/>
              </a:buClr>
              <a:buFont typeface="Tahoma"/>
              <a:buNone/>
              <a:defRPr sz="3200" b="0" i="0" u="none" strike="noStrike" cap="none" baseline="0">
                <a:solidFill>
                  <a:schemeClr val="dk1"/>
                </a:solidFill>
                <a:latin typeface="Tahoma"/>
                <a:ea typeface="Tahoma"/>
                <a:cs typeface="Tahoma"/>
                <a:sym typeface="Tahoma"/>
              </a:defRPr>
            </a:lvl1pPr>
            <a:lvl2pPr marL="457200" marR="0" indent="0" algn="l" rtl="0">
              <a:buClr>
                <a:schemeClr val="dk1"/>
              </a:buClr>
              <a:buFont typeface="Tahoma"/>
              <a:buNone/>
              <a:defRPr sz="2800" b="0" i="0" u="none" strike="noStrike" cap="none" baseline="0">
                <a:solidFill>
                  <a:schemeClr val="dk1"/>
                </a:solidFill>
                <a:latin typeface="Tahoma"/>
                <a:ea typeface="Tahoma"/>
                <a:cs typeface="Tahoma"/>
                <a:sym typeface="Tahoma"/>
              </a:defRPr>
            </a:lvl2pPr>
            <a:lvl3pPr marL="914400" marR="0" indent="0" algn="l" rtl="0">
              <a:buClr>
                <a:schemeClr val="dk1"/>
              </a:buClr>
              <a:buFont typeface="Tahoma"/>
              <a:buNone/>
              <a:defRPr sz="2400" b="0" i="0" u="none" strike="noStrike" cap="none" baseline="0">
                <a:solidFill>
                  <a:schemeClr val="dk1"/>
                </a:solidFill>
                <a:latin typeface="Tahoma"/>
                <a:ea typeface="Tahoma"/>
                <a:cs typeface="Tahoma"/>
                <a:sym typeface="Tahoma"/>
              </a:defRPr>
            </a:lvl3pPr>
            <a:lvl4pPr marL="1371600" marR="0" indent="0" algn="l" rtl="0">
              <a:buClr>
                <a:schemeClr val="dk1"/>
              </a:buClr>
              <a:buFont typeface="Tahoma"/>
              <a:buNone/>
              <a:defRPr sz="2000" b="0" i="0" u="none" strike="noStrike" cap="none" baseline="0">
                <a:solidFill>
                  <a:schemeClr val="dk1"/>
                </a:solidFill>
                <a:latin typeface="Tahoma"/>
                <a:ea typeface="Tahoma"/>
                <a:cs typeface="Tahoma"/>
                <a:sym typeface="Tahoma"/>
              </a:defRPr>
            </a:lvl4pPr>
            <a:lvl5pPr marL="1828800" marR="0" indent="0" algn="l" rtl="0">
              <a:buClr>
                <a:schemeClr val="dk1"/>
              </a:buClr>
              <a:buFont typeface="Tahoma"/>
              <a:buNone/>
              <a:defRPr sz="2000" b="0" i="0" u="none" strike="noStrike" cap="none" baseline="0">
                <a:solidFill>
                  <a:schemeClr val="dk1"/>
                </a:solidFill>
                <a:latin typeface="Tahoma"/>
                <a:ea typeface="Tahoma"/>
                <a:cs typeface="Tahoma"/>
                <a:sym typeface="Tahoma"/>
              </a:defRPr>
            </a:lvl5pPr>
            <a:lvl6pPr marL="2286000" marR="0" indent="0" algn="l" rtl="0">
              <a:buClr>
                <a:schemeClr val="dk1"/>
              </a:buClr>
              <a:buFont typeface="Tahoma"/>
              <a:buNone/>
              <a:defRPr sz="2000" b="0" i="0" u="none" strike="noStrike" cap="none" baseline="0">
                <a:solidFill>
                  <a:schemeClr val="dk1"/>
                </a:solidFill>
                <a:latin typeface="Tahoma"/>
                <a:ea typeface="Tahoma"/>
                <a:cs typeface="Tahoma"/>
                <a:sym typeface="Tahoma"/>
              </a:defRPr>
            </a:lvl6pPr>
            <a:lvl7pPr marL="2743200" marR="0" indent="0" algn="l" rtl="0">
              <a:buClr>
                <a:schemeClr val="dk1"/>
              </a:buClr>
              <a:buFont typeface="Tahoma"/>
              <a:buNone/>
              <a:defRPr sz="2000" b="0" i="0" u="none" strike="noStrike" cap="none" baseline="0">
                <a:solidFill>
                  <a:schemeClr val="dk1"/>
                </a:solidFill>
                <a:latin typeface="Tahoma"/>
                <a:ea typeface="Tahoma"/>
                <a:cs typeface="Tahoma"/>
                <a:sym typeface="Tahoma"/>
              </a:defRPr>
            </a:lvl7pPr>
            <a:lvl8pPr marL="3200400" marR="0" indent="0" algn="l" rtl="0">
              <a:buClr>
                <a:schemeClr val="dk1"/>
              </a:buClr>
              <a:buFont typeface="Tahoma"/>
              <a:buNone/>
              <a:defRPr sz="2000" b="0" i="0" u="none" strike="noStrike" cap="none" baseline="0">
                <a:solidFill>
                  <a:schemeClr val="dk1"/>
                </a:solidFill>
                <a:latin typeface="Tahoma"/>
                <a:ea typeface="Tahoma"/>
                <a:cs typeface="Tahoma"/>
                <a:sym typeface="Tahoma"/>
              </a:defRPr>
            </a:lvl8pPr>
            <a:lvl9pPr marL="3657600" marR="0" indent="0" algn="l" rtl="0">
              <a:buClr>
                <a:schemeClr val="dk1"/>
              </a:buClr>
              <a:buFont typeface="Tahoma"/>
              <a:buNone/>
              <a:defRPr sz="2000" b="0" i="0" u="none" strike="noStrike" cap="none" baseline="0">
                <a:solidFill>
                  <a:schemeClr val="dk1"/>
                </a:solidFill>
                <a:latin typeface="Tahoma"/>
                <a:ea typeface="Tahoma"/>
                <a:cs typeface="Tahoma"/>
                <a:sym typeface="Tahoma"/>
              </a:defRPr>
            </a:lvl9pPr>
          </a:lstStyle>
          <a:p>
            <a:pPr lvl="0"/>
            <a:endParaRPr noProof="0">
              <a:sym typeface="Tahoma"/>
            </a:endParaRPr>
          </a:p>
        </p:txBody>
      </p:sp>
      <p:sp>
        <p:nvSpPr>
          <p:cNvPr id="31" name="Shape 31"/>
          <p:cNvSpPr txBox="1">
            <a:spLocks noGrp="1"/>
          </p:cNvSpPr>
          <p:nvPr>
            <p:ph type="body" idx="1"/>
          </p:nvPr>
        </p:nvSpPr>
        <p:spPr>
          <a:xfrm>
            <a:off x="1792288" y="5367337"/>
            <a:ext cx="5486399" cy="804861"/>
          </a:xfrm>
          <a:prstGeom prst="rect">
            <a:avLst/>
          </a:prstGeom>
          <a:noFill/>
          <a:ln>
            <a:noFill/>
          </a:ln>
        </p:spPr>
        <p:txBody>
          <a:bodyPr/>
          <a:lstStyle>
            <a:lvl1pPr marL="0" indent="0" rtl="0">
              <a:buFont typeface="Tahoma"/>
              <a:buNone/>
              <a:defRPr sz="1400"/>
            </a:lvl1pPr>
            <a:lvl2pPr marL="457200" indent="0" rtl="0">
              <a:buFont typeface="Tahoma"/>
              <a:buNone/>
              <a:defRPr sz="1200"/>
            </a:lvl2pPr>
            <a:lvl3pPr marL="914400" indent="0" rtl="0">
              <a:buFont typeface="Tahoma"/>
              <a:buNone/>
              <a:defRPr sz="1000"/>
            </a:lvl3pPr>
            <a:lvl4pPr marL="1371600" indent="0" rtl="0">
              <a:buFont typeface="Tahoma"/>
              <a:buNone/>
              <a:defRPr sz="900"/>
            </a:lvl4pPr>
            <a:lvl5pPr marL="1828800" indent="0" rtl="0">
              <a:buFont typeface="Tahoma"/>
              <a:buNone/>
              <a:defRPr sz="900"/>
            </a:lvl5pPr>
            <a:lvl6pPr marL="2286000" indent="0" rtl="0">
              <a:buFont typeface="Tahoma"/>
              <a:buNone/>
              <a:defRPr sz="900"/>
            </a:lvl6pPr>
            <a:lvl7pPr marL="2743200" indent="0" rtl="0">
              <a:buFont typeface="Tahoma"/>
              <a:buNone/>
              <a:defRPr sz="900"/>
            </a:lvl7pPr>
            <a:lvl8pPr marL="3200400" indent="0" rtl="0">
              <a:buFont typeface="Tahoma"/>
              <a:buNone/>
              <a:defRPr sz="900"/>
            </a:lvl8pPr>
            <a:lvl9pPr marL="3657600" indent="0" rtl="0">
              <a:buFont typeface="Tahoma"/>
              <a:buNone/>
              <a:defRPr sz="900"/>
            </a:lvl9pPr>
          </a:lstStyle>
          <a:p>
            <a:endParaRPr/>
          </a:p>
        </p:txBody>
      </p:sp>
    </p:spTree>
    <p:extLst>
      <p:ext uri="{BB962C8B-B14F-4D97-AF65-F5344CB8AC3E}">
        <p14:creationId xmlns:p14="http://schemas.microsoft.com/office/powerpoint/2010/main" val="261510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bjTx" type="objTx">
  <p:cSld name="objTx">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3050"/>
            <a:ext cx="3008313" cy="1162049"/>
          </a:xfrm>
          <a:prstGeom prst="rect">
            <a:avLst/>
          </a:prstGeom>
          <a:noFill/>
          <a:ln>
            <a:noFill/>
          </a:ln>
        </p:spPr>
        <p:txBody>
          <a:bodyPr anchor="t"/>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endParaRPr/>
          </a:p>
        </p:txBody>
      </p:sp>
      <p:sp>
        <p:nvSpPr>
          <p:cNvPr id="34" name="Shape 34"/>
          <p:cNvSpPr txBox="1">
            <a:spLocks noGrp="1"/>
          </p:cNvSpPr>
          <p:nvPr>
            <p:ph type="body" idx="1"/>
          </p:nvPr>
        </p:nvSpPr>
        <p:spPr>
          <a:xfrm>
            <a:off x="3575050" y="273050"/>
            <a:ext cx="5111750" cy="5853112"/>
          </a:xfrm>
          <a:prstGeom prst="rect">
            <a:avLst/>
          </a:prstGeom>
          <a:noFill/>
          <a:ln>
            <a:noFill/>
          </a:ln>
        </p:spPr>
        <p:txBody>
          <a:bodyPr/>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a:endParaRPr/>
          </a:p>
        </p:txBody>
      </p:sp>
      <p:sp>
        <p:nvSpPr>
          <p:cNvPr id="35" name="Shape 35"/>
          <p:cNvSpPr txBox="1">
            <a:spLocks noGrp="1"/>
          </p:cNvSpPr>
          <p:nvPr>
            <p:ph type="body" idx="2"/>
          </p:nvPr>
        </p:nvSpPr>
        <p:spPr>
          <a:xfrm>
            <a:off x="457200" y="1435100"/>
            <a:ext cx="3008313" cy="4691063"/>
          </a:xfrm>
          <a:prstGeom prst="rect">
            <a:avLst/>
          </a:prstGeom>
          <a:noFill/>
          <a:ln>
            <a:noFill/>
          </a:ln>
        </p:spPr>
        <p:txBody>
          <a:bodyPr/>
          <a:lstStyle>
            <a:lvl1pPr marL="0" indent="0" rtl="0">
              <a:buFont typeface="Tahoma"/>
              <a:buNone/>
              <a:defRPr sz="1400"/>
            </a:lvl1pPr>
            <a:lvl2pPr marL="457200" indent="0" rtl="0">
              <a:buFont typeface="Tahoma"/>
              <a:buNone/>
              <a:defRPr sz="1200"/>
            </a:lvl2pPr>
            <a:lvl3pPr marL="914400" indent="0" rtl="0">
              <a:buFont typeface="Tahoma"/>
              <a:buNone/>
              <a:defRPr sz="1000"/>
            </a:lvl3pPr>
            <a:lvl4pPr marL="1371600" indent="0" rtl="0">
              <a:buFont typeface="Tahoma"/>
              <a:buNone/>
              <a:defRPr sz="900"/>
            </a:lvl4pPr>
            <a:lvl5pPr marL="1828800" indent="0" rtl="0">
              <a:buFont typeface="Tahoma"/>
              <a:buNone/>
              <a:defRPr sz="900"/>
            </a:lvl5pPr>
            <a:lvl6pPr marL="2286000" indent="0" rtl="0">
              <a:buFont typeface="Tahoma"/>
              <a:buNone/>
              <a:defRPr sz="900"/>
            </a:lvl6pPr>
            <a:lvl7pPr marL="2743200" indent="0" rtl="0">
              <a:buFont typeface="Tahoma"/>
              <a:buNone/>
              <a:defRPr sz="900"/>
            </a:lvl7pPr>
            <a:lvl8pPr marL="3200400" indent="0" rtl="0">
              <a:buFont typeface="Tahoma"/>
              <a:buNone/>
              <a:defRPr sz="900"/>
            </a:lvl8pPr>
            <a:lvl9pPr marL="3657600" indent="0" rtl="0">
              <a:buFont typeface="Tahoma"/>
              <a:buNone/>
              <a:defRPr sz="900"/>
            </a:lvl9pPr>
          </a:lstStyle>
          <a:p>
            <a:endParaRPr/>
          </a:p>
        </p:txBody>
      </p:sp>
    </p:spTree>
    <p:extLst>
      <p:ext uri="{BB962C8B-B14F-4D97-AF65-F5344CB8AC3E}">
        <p14:creationId xmlns:p14="http://schemas.microsoft.com/office/powerpoint/2010/main" val="397859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extLst>
      <p:ext uri="{BB962C8B-B14F-4D97-AF65-F5344CB8AC3E}">
        <p14:creationId xmlns:p14="http://schemas.microsoft.com/office/powerpoint/2010/main" val="172037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0" y="76200"/>
            <a:ext cx="9144000" cy="685799"/>
          </a:xfrm>
          <a:prstGeom prst="rect">
            <a:avLst/>
          </a:prstGeom>
          <a:noFill/>
          <a:ln>
            <a:noFill/>
          </a:ln>
        </p:spPr>
        <p:txBody>
          <a:bodyPr anchor="t"/>
          <a:lstStyle>
            <a:lvl1pPr algn="ctr" rtl="0">
              <a:spcBef>
                <a:spcPts val="0"/>
              </a:spcBef>
              <a:spcAft>
                <a:spcPts val="0"/>
              </a:spcAft>
              <a:defRPr sz="4000">
                <a:solidFill>
                  <a:schemeClr val="dk2"/>
                </a:solidFill>
              </a:defRPr>
            </a:lvl1pPr>
            <a:lvl2pPr algn="ctr" rtl="0">
              <a:spcBef>
                <a:spcPts val="0"/>
              </a:spcBef>
              <a:spcAft>
                <a:spcPts val="0"/>
              </a:spcAft>
              <a:defRPr sz="4000">
                <a:solidFill>
                  <a:schemeClr val="dk2"/>
                </a:solidFill>
              </a:defRPr>
            </a:lvl2pPr>
            <a:lvl3pPr algn="ctr" rtl="0">
              <a:spcBef>
                <a:spcPts val="0"/>
              </a:spcBef>
              <a:spcAft>
                <a:spcPts val="0"/>
              </a:spcAft>
              <a:defRPr sz="4000">
                <a:solidFill>
                  <a:schemeClr val="dk2"/>
                </a:solidFill>
              </a:defRPr>
            </a:lvl3pPr>
            <a:lvl4pPr algn="ctr" rtl="0">
              <a:spcBef>
                <a:spcPts val="0"/>
              </a:spcBef>
              <a:spcAft>
                <a:spcPts val="0"/>
              </a:spcAft>
              <a:defRPr sz="4000">
                <a:solidFill>
                  <a:schemeClr val="dk2"/>
                </a:solidFill>
              </a:defRPr>
            </a:lvl4pPr>
            <a:lvl5pPr algn="ctr" rtl="0">
              <a:spcBef>
                <a:spcPts val="0"/>
              </a:spcBef>
              <a:spcAft>
                <a:spcPts val="0"/>
              </a:spcAft>
              <a:defRPr sz="4000">
                <a:solidFill>
                  <a:schemeClr val="dk2"/>
                </a:solidFill>
              </a:defRPr>
            </a:lvl5pPr>
            <a:lvl6pPr marL="457200" algn="ctr" rtl="0">
              <a:spcBef>
                <a:spcPts val="0"/>
              </a:spcBef>
              <a:spcAft>
                <a:spcPts val="0"/>
              </a:spcAft>
              <a:defRPr sz="4000">
                <a:solidFill>
                  <a:schemeClr val="dk2"/>
                </a:solidFill>
              </a:defRPr>
            </a:lvl6pPr>
            <a:lvl7pPr marL="914400" algn="ctr" rtl="0">
              <a:spcBef>
                <a:spcPts val="0"/>
              </a:spcBef>
              <a:spcAft>
                <a:spcPts val="0"/>
              </a:spcAft>
              <a:defRPr sz="4000">
                <a:solidFill>
                  <a:schemeClr val="dk2"/>
                </a:solidFill>
              </a:defRPr>
            </a:lvl7pPr>
            <a:lvl8pPr marL="1371600" algn="ctr" rtl="0">
              <a:spcBef>
                <a:spcPts val="0"/>
              </a:spcBef>
              <a:spcAft>
                <a:spcPts val="0"/>
              </a:spcAft>
              <a:defRPr sz="4000">
                <a:solidFill>
                  <a:schemeClr val="dk2"/>
                </a:solidFill>
              </a:defRPr>
            </a:lvl8pPr>
            <a:lvl9pPr marL="1828800" algn="ctr" rtl="0">
              <a:spcBef>
                <a:spcPts val="0"/>
              </a:spcBef>
              <a:spcAft>
                <a:spcPts val="0"/>
              </a:spcAft>
              <a:defRPr sz="4000">
                <a:solidFill>
                  <a:schemeClr val="dk2"/>
                </a:solidFill>
              </a:defRPr>
            </a:lvl9pPr>
          </a:lstStyle>
          <a:p>
            <a:endParaRPr/>
          </a:p>
        </p:txBody>
      </p:sp>
    </p:spTree>
    <p:extLst>
      <p:ext uri="{BB962C8B-B14F-4D97-AF65-F5344CB8AC3E}">
        <p14:creationId xmlns:p14="http://schemas.microsoft.com/office/powerpoint/2010/main" val="2831231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TxTwoObj" type="twoTxTwoObj">
  <p:cSld name="twoTxTwoObj">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anchor="t"/>
          <a:lstStyle>
            <a:lvl1pPr rtl="0">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anchor="b"/>
          <a:lstStyle>
            <a:lvl1pPr marL="0" indent="0" rtl="0">
              <a:buFont typeface="Tahoma"/>
              <a:buNone/>
              <a:defRPr sz="2400" b="1"/>
            </a:lvl1pPr>
            <a:lvl2pPr marL="457200" indent="0" rtl="0">
              <a:buFont typeface="Tahoma"/>
              <a:buNone/>
              <a:defRPr sz="2000" b="1"/>
            </a:lvl2pPr>
            <a:lvl3pPr marL="914400" indent="0" rtl="0">
              <a:buFont typeface="Tahoma"/>
              <a:buNone/>
              <a:defRPr sz="1800" b="1"/>
            </a:lvl3pPr>
            <a:lvl4pPr marL="1371600" indent="0" rtl="0">
              <a:buFont typeface="Tahoma"/>
              <a:buNone/>
              <a:defRPr sz="1600" b="1"/>
            </a:lvl4pPr>
            <a:lvl5pPr marL="1828800" indent="0" rtl="0">
              <a:buFont typeface="Tahoma"/>
              <a:buNone/>
              <a:defRPr sz="1600" b="1"/>
            </a:lvl5pPr>
            <a:lvl6pPr marL="2286000" indent="0" rtl="0">
              <a:buFont typeface="Tahoma"/>
              <a:buNone/>
              <a:defRPr sz="1600" b="1"/>
            </a:lvl6pPr>
            <a:lvl7pPr marL="2743200" indent="0" rtl="0">
              <a:buFont typeface="Tahoma"/>
              <a:buNone/>
              <a:defRPr sz="1600" b="1"/>
            </a:lvl7pPr>
            <a:lvl8pPr marL="3200400" indent="0" rtl="0">
              <a:buFont typeface="Tahoma"/>
              <a:buNone/>
              <a:defRPr sz="1600" b="1"/>
            </a:lvl8pPr>
            <a:lvl9pPr marL="3657600" indent="0" rtl="0">
              <a:buFont typeface="Tahoma"/>
              <a:buNone/>
              <a:defRPr sz="1600" b="1"/>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anchor="b"/>
          <a:lstStyle>
            <a:lvl1pPr marL="0" indent="0" rtl="0">
              <a:buFont typeface="Tahoma"/>
              <a:buNone/>
              <a:defRPr sz="2400" b="1"/>
            </a:lvl1pPr>
            <a:lvl2pPr marL="457200" indent="0" rtl="0">
              <a:buFont typeface="Tahoma"/>
              <a:buNone/>
              <a:defRPr sz="2000" b="1"/>
            </a:lvl2pPr>
            <a:lvl3pPr marL="914400" indent="0" rtl="0">
              <a:buFont typeface="Tahoma"/>
              <a:buNone/>
              <a:defRPr sz="1800" b="1"/>
            </a:lvl3pPr>
            <a:lvl4pPr marL="1371600" indent="0" rtl="0">
              <a:buFont typeface="Tahoma"/>
              <a:buNone/>
              <a:defRPr sz="1600" b="1"/>
            </a:lvl4pPr>
            <a:lvl5pPr marL="1828800" indent="0" rtl="0">
              <a:buFont typeface="Tahoma"/>
              <a:buNone/>
              <a:defRPr sz="1600" b="1"/>
            </a:lvl5pPr>
            <a:lvl6pPr marL="2286000" indent="0" rtl="0">
              <a:buFont typeface="Tahoma"/>
              <a:buNone/>
              <a:defRPr sz="1600" b="1"/>
            </a:lvl6pPr>
            <a:lvl7pPr marL="2743200" indent="0" rtl="0">
              <a:buFont typeface="Tahoma"/>
              <a:buNone/>
              <a:defRPr sz="1600" b="1"/>
            </a:lvl7pPr>
            <a:lvl8pPr marL="3200400" indent="0" rtl="0">
              <a:buFont typeface="Tahoma"/>
              <a:buNone/>
              <a:defRPr sz="1600" b="1"/>
            </a:lvl8pPr>
            <a:lvl9pPr marL="3657600" indent="0" rtl="0">
              <a:buFont typeface="Tahoma"/>
              <a:buNone/>
              <a:defRPr sz="1600" b="1"/>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endParaRPr/>
          </a:p>
        </p:txBody>
      </p:sp>
    </p:spTree>
    <p:extLst>
      <p:ext uri="{BB962C8B-B14F-4D97-AF65-F5344CB8AC3E}">
        <p14:creationId xmlns:p14="http://schemas.microsoft.com/office/powerpoint/2010/main" val="423801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ChangeArrowheads="1"/>
          </p:cNvSpPr>
          <p:nvPr/>
        </p:nvSpPr>
        <p:spPr bwMode="auto">
          <a:xfrm>
            <a:off x="0" y="6248400"/>
            <a:ext cx="9144000" cy="609600"/>
          </a:xfrm>
          <a:prstGeom prst="rect">
            <a:avLst/>
          </a:prstGeom>
          <a:gradFill rotWithShape="0">
            <a:gsLst>
              <a:gs pos="0">
                <a:schemeClr val="bg1"/>
              </a:gs>
              <a:gs pos="100000">
                <a:schemeClr val="tx1"/>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1027" name="Shape 10"/>
          <p:cNvSpPr txBox="1">
            <a:spLocks noChangeArrowheads="1"/>
          </p:cNvSpPr>
          <p:nvPr/>
        </p:nvSpPr>
        <p:spPr bwMode="auto">
          <a:xfrm>
            <a:off x="0" y="0"/>
            <a:ext cx="9144000" cy="1143000"/>
          </a:xfrm>
          <a:prstGeom prst="rect">
            <a:avLst/>
          </a:prstGeom>
          <a:gradFill rotWithShape="0">
            <a:gsLst>
              <a:gs pos="0">
                <a:srgbClr val="FFFF00"/>
              </a:gs>
              <a:gs pos="100000">
                <a:schemeClr val="bg1"/>
              </a:gs>
            </a:gsLst>
            <a:lin ang="5400000"/>
          </a:gra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altLang="en-US"/>
          </a:p>
        </p:txBody>
      </p:sp>
      <p:sp>
        <p:nvSpPr>
          <p:cNvPr id="1028" name="Shape 11"/>
          <p:cNvSpPr txBox="1">
            <a:spLocks noGrp="1"/>
          </p:cNvSpPr>
          <p:nvPr>
            <p:ph type="title"/>
          </p:nvPr>
        </p:nvSpPr>
        <p:spPr bwMode="auto">
          <a:xfrm>
            <a:off x="0" y="76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itchFamily="34" charset="0"/>
            </a:endParaRPr>
          </a:p>
        </p:txBody>
      </p:sp>
      <p:sp>
        <p:nvSpPr>
          <p:cNvPr id="1029" name="Shape 12"/>
          <p:cNvSpPr txBox="1">
            <a:spLocks noGrp="1"/>
          </p:cNvSpPr>
          <p:nvPr>
            <p:ph type="body" idx="1"/>
          </p:nvPr>
        </p:nvSpPr>
        <p:spPr bwMode="auto">
          <a:xfrm>
            <a:off x="381000" y="1219200"/>
            <a:ext cx="817880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itchFamily="34" charset="0"/>
            </a:endParaRPr>
          </a:p>
        </p:txBody>
      </p:sp>
      <p:sp>
        <p:nvSpPr>
          <p:cNvPr id="1030" name="Shape 13"/>
          <p:cNvSpPr txBox="1">
            <a:spLocks noGrp="1"/>
          </p:cNvSpPr>
          <p:nvPr>
            <p:ph type="dt" idx="10"/>
          </p:nvPr>
        </p:nvSpPr>
        <p:spPr bwMode="auto">
          <a:xfrm>
            <a:off x="4318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defRPr sz="1800">
                <a:latin typeface="Tahoma" pitchFamily="34" charset="0"/>
                <a:cs typeface="Tahoma" pitchFamily="34" charset="0"/>
                <a:sym typeface="Tahoma" pitchFamily="34" charset="0"/>
              </a:defRPr>
            </a:lvl1pPr>
          </a:lstStyle>
          <a:p>
            <a:endParaRPr lang="en-US" altLang="en-US"/>
          </a:p>
        </p:txBody>
      </p:sp>
      <p:sp>
        <p:nvSpPr>
          <p:cNvPr id="1031" name="Shape 14"/>
          <p:cNvSpPr txBox="1">
            <a:spLocks noGrp="1"/>
          </p:cNvSpPr>
          <p:nvPr>
            <p:ph type="ftr" idx="11"/>
          </p:nvPr>
        </p:nvSpPr>
        <p:spPr bwMode="auto">
          <a:xfrm>
            <a:off x="3124200" y="622935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defRPr sz="1800">
                <a:latin typeface="Tahoma" pitchFamily="34" charset="0"/>
                <a:cs typeface="Tahoma" pitchFamily="34" charset="0"/>
                <a:sym typeface="Tahoma" pitchFamily="34" charset="0"/>
              </a:defRPr>
            </a:lvl1pPr>
          </a:lstStyle>
          <a:p>
            <a:endParaRPr lang="en-US" altLang="en-US"/>
          </a:p>
        </p:txBody>
      </p:sp>
      <p:sp>
        <p:nvSpPr>
          <p:cNvPr id="1032" name="Shape 15"/>
          <p:cNvSpPr txBox="1">
            <a:spLocks noGrp="1"/>
          </p:cNvSpPr>
          <p:nvPr>
            <p:ph type="sldNum" idx="12"/>
          </p:nvPr>
        </p:nvSpPr>
        <p:spPr bwMode="auto">
          <a:xfrm>
            <a:off x="6731000" y="622935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r">
              <a:defRPr>
                <a:solidFill>
                  <a:srgbClr val="5E574E"/>
                </a:solidFill>
              </a:defRPr>
            </a:lvl1pPr>
          </a:lstStyle>
          <a:p>
            <a:endParaRPr lang="en-US" altLang="en-US"/>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file:///C:\Documents%20and%20Settings\arturo\Local%20Settings\Temp\slide.xml"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txBox="1">
            <a:spLocks noGrp="1"/>
          </p:cNvSpPr>
          <p:nvPr>
            <p:ph type="title"/>
          </p:nvPr>
        </p:nvSpPr>
        <p:spPr>
          <a:xfrm>
            <a:off x="0" y="838200"/>
            <a:ext cx="9144000" cy="954067"/>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sz="2800">
                <a:solidFill>
                  <a:schemeClr val="dk2"/>
                </a:solidFill>
                <a:sym typeface="Arial"/>
              </a:rPr>
              <a:t>Los Cuatro Grandes Peligros en la Construcción</a:t>
            </a:r>
            <a:r>
              <a:rPr lang="x-none" sz="2800">
                <a:solidFill>
                  <a:schemeClr val="dk2"/>
                </a:solidFill>
                <a:sym typeface="Arial"/>
              </a:rPr>
              <a:t>: </a:t>
            </a:r>
            <a:r>
              <a:rPr lang="en-US" sz="2800" dirty="0" smtClean="0">
                <a:solidFill>
                  <a:schemeClr val="dk2"/>
                </a:solidFill>
                <a:sym typeface="Arial"/>
              </a:rPr>
              <a:t/>
            </a:r>
            <a:br>
              <a:rPr lang="en-US" sz="2800" dirty="0" smtClean="0">
                <a:solidFill>
                  <a:schemeClr val="dk2"/>
                </a:solidFill>
                <a:sym typeface="Arial"/>
              </a:rPr>
            </a:br>
            <a:r>
              <a:rPr lang="x-none" sz="2800" smtClean="0">
                <a:solidFill>
                  <a:schemeClr val="dk2"/>
                </a:solidFill>
                <a:sym typeface="Arial"/>
              </a:rPr>
              <a:t>Peligro </a:t>
            </a:r>
            <a:r>
              <a:rPr lang="x-none" sz="2800">
                <a:solidFill>
                  <a:schemeClr val="dk2"/>
                </a:solidFill>
                <a:sym typeface="Arial"/>
              </a:rPr>
              <a:t>de Quedar Atrapado</a:t>
            </a:r>
          </a:p>
        </p:txBody>
      </p:sp>
      <p:sp>
        <p:nvSpPr>
          <p:cNvPr id="17412" name="Rectangle 4"/>
          <p:cNvSpPr>
            <a:spLocks noChangeArrowheads="1"/>
          </p:cNvSpPr>
          <p:nvPr/>
        </p:nvSpPr>
        <p:spPr bwMode="auto">
          <a:xfrm>
            <a:off x="228600" y="5486400"/>
            <a:ext cx="8458200" cy="990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200" dirty="0">
                <a:latin typeface="Times New Roman" pitchFamily="18" charset="0"/>
              </a:rPr>
              <a:t>This material was produced under grant number 46F5-HT03 and modify under grants numbers SH-16596-07-60-F-72 </a:t>
            </a:r>
            <a:r>
              <a:rPr lang="en-US" altLang="en-US" sz="1200" dirty="0"/>
              <a:t>and SH22301-11-60-F-36 </a:t>
            </a:r>
            <a:r>
              <a:rPr lang="en-US" altLang="en-US" sz="1200" dirty="0">
                <a:latin typeface="Times New Roman" pitchFamily="18" charset="0"/>
              </a:rPr>
              <a:t> all from the Occupational Safety and </a:t>
            </a:r>
            <a:r>
              <a:rPr lang="en-US" altLang="en-US" sz="1200" dirty="0" smtClean="0">
                <a:latin typeface="Times New Roman" pitchFamily="18" charset="0"/>
              </a:rPr>
              <a:t>Health </a:t>
            </a:r>
            <a:r>
              <a:rPr lang="en-US" altLang="en-US" sz="1200" dirty="0">
                <a:latin typeface="Times New Roman" pitchFamily="18" charset="0"/>
              </a:rPr>
              <a:t>Administration, U.S. Department of Labor. It does not necessarily reflect the views or policies of the U.S. Department of Labor, nor does mention of trade </a:t>
            </a:r>
            <a:r>
              <a:rPr lang="en-US" altLang="en-US" sz="1200" dirty="0" smtClean="0">
                <a:latin typeface="Times New Roman" pitchFamily="18" charset="0"/>
              </a:rPr>
              <a:t>names</a:t>
            </a:r>
            <a:r>
              <a:rPr lang="en-US" altLang="en-US" sz="1200" dirty="0">
                <a:latin typeface="Times New Roman" pitchFamily="18" charset="0"/>
              </a:rPr>
              <a:t>, commercial products, or organizations imply endorsement by the U.S. Government.</a:t>
            </a:r>
          </a:p>
          <a:p>
            <a:pPr>
              <a:lnSpc>
                <a:spcPct val="80000"/>
              </a:lnSpc>
            </a:pPr>
            <a:endParaRPr lang="en-US" altLang="en-US" sz="1000" dirty="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hape 143"/>
          <p:cNvSpPr>
            <a:spLocks noChangeArrowheads="1"/>
          </p:cNvSpPr>
          <p:nvPr/>
        </p:nvSpPr>
        <p:spPr bwMode="auto">
          <a:xfrm>
            <a:off x="4394200" y="1435100"/>
            <a:ext cx="4445000" cy="33655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5842" name="Shape 144"/>
          <p:cNvSpPr txBox="1">
            <a:spLocks noGrp="1"/>
          </p:cNvSpPr>
          <p:nvPr>
            <p:ph type="title"/>
          </p:nvPr>
        </p:nvSpPr>
        <p:spPr>
          <a:xfrm>
            <a:off x="0" y="762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292526"/>
                </a:solidFill>
                <a:latin typeface="Arial" pitchFamily="34" charset="0"/>
                <a:cs typeface="Arial" pitchFamily="34" charset="0"/>
              </a:rPr>
              <a:t>Grúas y Equipo Pesado</a:t>
            </a:r>
          </a:p>
        </p:txBody>
      </p:sp>
      <p:sp>
        <p:nvSpPr>
          <p:cNvPr id="35843" name="Shape 145"/>
          <p:cNvSpPr txBox="1">
            <a:spLocks noGrp="1"/>
          </p:cNvSpPr>
          <p:nvPr>
            <p:ph type="body" idx="1"/>
          </p:nvPr>
        </p:nvSpPr>
        <p:spPr>
          <a:xfrm>
            <a:off x="228600" y="1219200"/>
            <a:ext cx="4343400" cy="49149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Siempre trabaje a una distancia segura del equipo, si se va a acercar asegúrese de hacerle señas al operador para que el sepa y te vea.</a:t>
            </a:r>
          </a:p>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El operador debe apagar el equipo antes de permitirle que usted se acerque.</a:t>
            </a:r>
          </a:p>
        </p:txBody>
      </p:sp>
      <p:sp>
        <p:nvSpPr>
          <p:cNvPr id="35844" name="Shape 146"/>
          <p:cNvSpPr>
            <a:spLocks/>
          </p:cNvSpPr>
          <p:nvPr/>
        </p:nvSpPr>
        <p:spPr bwMode="auto">
          <a:xfrm>
            <a:off x="7772400" y="3797300"/>
            <a:ext cx="914400" cy="838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35846"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hape 152"/>
          <p:cNvSpPr txBox="1">
            <a:spLocks noGrp="1"/>
          </p:cNvSpPr>
          <p:nvPr>
            <p:ph type="title"/>
          </p:nvPr>
        </p:nvSpPr>
        <p:spPr>
          <a:xfrm>
            <a:off x="0" y="762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Notas imporantes</a:t>
            </a:r>
          </a:p>
        </p:txBody>
      </p:sp>
      <p:sp>
        <p:nvSpPr>
          <p:cNvPr id="153" name="Shape 153"/>
          <p:cNvSpPr txBox="1">
            <a:spLocks noGrp="1"/>
          </p:cNvSpPr>
          <p:nvPr>
            <p:ph type="body" idx="1"/>
          </p:nvPr>
        </p:nvSpPr>
        <p:spPr>
          <a:xfrm>
            <a:off x="381000" y="1219200"/>
            <a:ext cx="8763000" cy="4171950"/>
          </a:xfrm>
        </p:spPr>
        <p:txBody>
          <a:bodyPr tIns="45700" bIns="45700">
            <a:spAutoFit/>
          </a:bodyPr>
          <a:lstStyle/>
          <a:p>
            <a:pPr indent="-342900" eaLnBrk="1" fontAlgn="auto" hangingPunct="1">
              <a:spcBef>
                <a:spcPts val="480"/>
              </a:spcBef>
              <a:buSzPct val="100694"/>
              <a:defRPr/>
            </a:pPr>
            <a:r>
              <a:rPr lang="x-none" sz="2400"/>
              <a:t>Los trabajadores también pueden quedar atrapados entre la maquinaria y las herramientas. Las correas, las poleas, los engranajes, los rodillos, los ejes que rotan y otras partes que están en movimiento pueden ser muy peligrosas.</a:t>
            </a:r>
          </a:p>
          <a:p>
            <a:pPr indent="-342900" eaLnBrk="1" fontAlgn="auto" hangingPunct="1">
              <a:spcBef>
                <a:spcPts val="480"/>
              </a:spcBef>
              <a:buSzPct val="100694"/>
              <a:defRPr/>
            </a:pPr>
            <a:r>
              <a:rPr lang="x-none" sz="2400"/>
              <a:t>El peso y las vibraciones de la grúa pueden crear una situación peligrosa. Los trabajadores no deben trabajar debajo de las grúas. El peligro de un derrumbe puede incrementarse en una zanja desprotegida si un equipo pesado se acerca demasiado. Las vibraciones de tráfico pesado o continuo pueden debilitar el terreno y causar un derrumbe.</a:t>
            </a:r>
          </a:p>
          <a:p>
            <a:pPr eaLnBrk="1" fontAlgn="auto" hangingPunct="1">
              <a:defRPr/>
            </a:pPr>
            <a:endParaRPr/>
          </a:p>
          <a:p>
            <a:pPr eaLnBrk="1" fontAlgn="auto" hangingPunct="1">
              <a:defRPr/>
            </a:pPr>
            <a:endParaRPr/>
          </a:p>
        </p:txBody>
      </p:sp>
      <p:sp>
        <p:nvSpPr>
          <p:cNvPr id="37892" name="Rectangle 4"/>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hape 159"/>
          <p:cNvSpPr>
            <a:spLocks noChangeArrowheads="1"/>
          </p:cNvSpPr>
          <p:nvPr/>
        </p:nvSpPr>
        <p:spPr bwMode="auto">
          <a:xfrm>
            <a:off x="5229225" y="1524000"/>
            <a:ext cx="3711575" cy="3276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938" name="Shape 160"/>
          <p:cNvSpPr txBox="1">
            <a:spLocks noGrp="1"/>
          </p:cNvSpPr>
          <p:nvPr>
            <p:ph type="title"/>
          </p:nvPr>
        </p:nvSpPr>
        <p:spPr>
          <a:xfrm>
            <a:off x="0" y="762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Herramientas y Maquinaria</a:t>
            </a:r>
          </a:p>
        </p:txBody>
      </p:sp>
      <p:sp>
        <p:nvSpPr>
          <p:cNvPr id="161" name="Shape 161"/>
          <p:cNvSpPr txBox="1">
            <a:spLocks noGrp="1"/>
          </p:cNvSpPr>
          <p:nvPr>
            <p:ph type="body" idx="1"/>
          </p:nvPr>
        </p:nvSpPr>
        <p:spPr>
          <a:xfrm>
            <a:off x="228600" y="1219200"/>
            <a:ext cx="4876800" cy="4495800"/>
          </a:xfrm>
        </p:spPr>
        <p:txBody>
          <a:bodyPr tIns="45700" bIns="45700">
            <a:spAutoFit/>
          </a:bodyPr>
          <a:lstStyle/>
          <a:p>
            <a:pPr indent="-342900" eaLnBrk="1" fontAlgn="auto" hangingPunct="1">
              <a:lnSpc>
                <a:spcPct val="90000"/>
              </a:lnSpc>
              <a:spcBef>
                <a:spcPts val="560"/>
              </a:spcBef>
              <a:buSzPct val="101190"/>
              <a:defRPr/>
            </a:pPr>
            <a:r>
              <a:rPr lang="x-none" sz="2800">
                <a:solidFill>
                  <a:srgbClr val="000000"/>
                </a:solidFill>
              </a:rPr>
              <a:t>Los peligros de quedar atrapado se agravan cuando los trabajadores eliminan o inutilizan los dispositivos de seguridad de las herramientas y maquinaria, y cuando no usan el Equipo de Protección Personal.</a:t>
            </a:r>
          </a:p>
          <a:p>
            <a:pPr indent="-342900" eaLnBrk="1" fontAlgn="auto" hangingPunct="1">
              <a:lnSpc>
                <a:spcPct val="90000"/>
              </a:lnSpc>
              <a:spcBef>
                <a:spcPts val="560"/>
              </a:spcBef>
              <a:buSzPct val="101190"/>
              <a:defRPr/>
            </a:pPr>
            <a:r>
              <a:rPr lang="x-none" sz="2800"/>
              <a:t>Si retira los dispositivos de seguridad, hay que sustituirlos o remplazar la herramienta.</a:t>
            </a:r>
          </a:p>
          <a:p>
            <a:pPr eaLnBrk="1" fontAlgn="auto" hangingPunct="1">
              <a:defRPr/>
            </a:pPr>
            <a:endParaRPr/>
          </a:p>
        </p:txBody>
      </p:sp>
      <p:sp>
        <p:nvSpPr>
          <p:cNvPr id="39940" name="Shape 162"/>
          <p:cNvSpPr>
            <a:spLocks/>
          </p:cNvSpPr>
          <p:nvPr/>
        </p:nvSpPr>
        <p:spPr bwMode="auto">
          <a:xfrm>
            <a:off x="7848600" y="3505200"/>
            <a:ext cx="914400" cy="838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39942"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hape 168"/>
          <p:cNvSpPr>
            <a:spLocks noChangeArrowheads="1"/>
          </p:cNvSpPr>
          <p:nvPr/>
        </p:nvSpPr>
        <p:spPr bwMode="auto">
          <a:xfrm>
            <a:off x="5562600" y="2286000"/>
            <a:ext cx="3581400" cy="296703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1986" name="Shape 169"/>
          <p:cNvSpPr txBox="1">
            <a:spLocks noGrp="1"/>
          </p:cNvSpPr>
          <p:nvPr>
            <p:ph type="title"/>
          </p:nvPr>
        </p:nvSpPr>
        <p:spPr>
          <a:xfrm>
            <a:off x="0" y="762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Herramientas y Maquinaria</a:t>
            </a:r>
          </a:p>
        </p:txBody>
      </p:sp>
      <p:sp>
        <p:nvSpPr>
          <p:cNvPr id="41987" name="Shape 170"/>
          <p:cNvSpPr txBox="1">
            <a:spLocks noGrp="1"/>
          </p:cNvSpPr>
          <p:nvPr>
            <p:ph type="body" idx="1"/>
          </p:nvPr>
        </p:nvSpPr>
        <p:spPr>
          <a:xfrm>
            <a:off x="0" y="685800"/>
            <a:ext cx="5943600" cy="4171950"/>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400" smtClean="0">
                <a:solidFill>
                  <a:srgbClr val="000000"/>
                </a:solidFill>
                <a:latin typeface="Tahoma" pitchFamily="34" charset="0"/>
                <a:cs typeface="Tahoma" pitchFamily="34" charset="0"/>
                <a:sym typeface="Tahoma" pitchFamily="34" charset="0"/>
              </a:rPr>
              <a:t>Jamás coloque las manos o cuerpo cerca de las partes que están en movimiento. </a:t>
            </a:r>
          </a:p>
          <a:p>
            <a:pPr indent="-342900" eaLnBrk="1" hangingPunct="1">
              <a:spcBef>
                <a:spcPts val="475"/>
              </a:spcBef>
              <a:spcAft>
                <a:spcPct val="0"/>
              </a:spcAft>
              <a:buClr>
                <a:srgbClr val="000000"/>
              </a:buClr>
              <a:buSzPct val="101000"/>
              <a:buFontTx/>
              <a:buChar char="•"/>
            </a:pPr>
            <a:r>
              <a:rPr lang="en-US" altLang="en-US" sz="2400" smtClean="0">
                <a:solidFill>
                  <a:srgbClr val="000000"/>
                </a:solidFill>
                <a:latin typeface="Tahoma" pitchFamily="34" charset="0"/>
                <a:cs typeface="Tahoma" pitchFamily="34" charset="0"/>
                <a:sym typeface="Tahoma" pitchFamily="34" charset="0"/>
              </a:rPr>
              <a:t>Jamás coloque las manos o cuerpo cerca de maquinaria que esté en movimiento, por ejemplo, engranajes, poleas u otros dispositivos </a:t>
            </a:r>
          </a:p>
          <a:p>
            <a:pPr indent="-342900" eaLnBrk="1" hangingPunct="1">
              <a:spcBef>
                <a:spcPts val="475"/>
              </a:spcBef>
              <a:spcAft>
                <a:spcPct val="0"/>
              </a:spcAft>
              <a:buClr>
                <a:srgbClr val="000000"/>
              </a:buClr>
              <a:buSzPct val="101000"/>
              <a:buFontTx/>
              <a:buChar char="•"/>
            </a:pPr>
            <a:r>
              <a:rPr lang="en-US" altLang="en-US" sz="2400" smtClean="0">
                <a:solidFill>
                  <a:srgbClr val="000000"/>
                </a:solidFill>
                <a:latin typeface="Tahoma" pitchFamily="34" charset="0"/>
                <a:cs typeface="Tahoma" pitchFamily="34" charset="0"/>
                <a:sym typeface="Tahoma" pitchFamily="34" charset="0"/>
              </a:rPr>
              <a:t>Siempre apague el equipo antes de limpiarlo o de darle mantenimiento,</a:t>
            </a:r>
          </a:p>
          <a:p>
            <a:pPr indent="-342900" eaLnBrk="1" hangingPunct="1">
              <a:spcBef>
                <a:spcPts val="475"/>
              </a:spcBef>
              <a:spcAft>
                <a:spcPct val="0"/>
              </a:spcAft>
              <a:buClr>
                <a:srgbClr val="000000"/>
              </a:buClr>
              <a:buSzPct val="101000"/>
              <a:buFontTx/>
              <a:buChar char="•"/>
            </a:pPr>
            <a:r>
              <a:rPr lang="en-US" altLang="en-US" sz="2400" smtClean="0">
                <a:solidFill>
                  <a:srgbClr val="000000"/>
                </a:solidFill>
                <a:latin typeface="Tahoma" pitchFamily="34" charset="0"/>
                <a:cs typeface="Tahoma" pitchFamily="34" charset="0"/>
                <a:sym typeface="Tahoma" pitchFamily="34" charset="0"/>
              </a:rPr>
              <a:t>Asegúrese, de cortarle la corriente, colocarle un candado y una etiqueta para que otra persona no pueda reanudar la marcha de éste.</a:t>
            </a:r>
          </a:p>
          <a:p>
            <a:pPr indent="-342900" eaLnBrk="1" hangingPunct="1">
              <a:spcBef>
                <a:spcPts val="475"/>
              </a:spcBef>
              <a:spcAft>
                <a:spcPct val="0"/>
              </a:spcAft>
              <a:buClr>
                <a:srgbClr val="000000"/>
              </a:buClr>
              <a:buSzPct val="101000"/>
              <a:buFontTx/>
              <a:buChar char="•"/>
            </a:pPr>
            <a:r>
              <a:rPr lang="en-US" altLang="en-US" sz="2400" b="1" smtClean="0">
                <a:solidFill>
                  <a:srgbClr val="000000"/>
                </a:solidFill>
                <a:latin typeface="Tahoma" pitchFamily="34" charset="0"/>
                <a:cs typeface="Tahoma" pitchFamily="34" charset="0"/>
                <a:sym typeface="Tahoma" pitchFamily="34" charset="0"/>
              </a:rPr>
              <a:t>Este proceso se llama control de energía, candado y etiquetado. </a:t>
            </a:r>
          </a:p>
        </p:txBody>
      </p:sp>
      <p:sp>
        <p:nvSpPr>
          <p:cNvPr id="41988" name="Shape 171"/>
          <p:cNvSpPr>
            <a:spLocks/>
          </p:cNvSpPr>
          <p:nvPr/>
        </p:nvSpPr>
        <p:spPr bwMode="auto">
          <a:xfrm>
            <a:off x="7848600" y="2743200"/>
            <a:ext cx="914400" cy="838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41990"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hape 177"/>
          <p:cNvSpPr>
            <a:spLocks noChangeArrowheads="1"/>
          </p:cNvSpPr>
          <p:nvPr/>
        </p:nvSpPr>
        <p:spPr bwMode="auto">
          <a:xfrm>
            <a:off x="4699000" y="1066800"/>
            <a:ext cx="4445000" cy="3949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34" name="Shape 178"/>
          <p:cNvSpPr txBox="1">
            <a:spLocks noGrp="1"/>
          </p:cNvSpPr>
          <p:nvPr>
            <p:ph type="title"/>
          </p:nvPr>
        </p:nvSpPr>
        <p:spPr>
          <a:xfrm>
            <a:off x="0" y="762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Herramientas y Maquinaria</a:t>
            </a:r>
          </a:p>
        </p:txBody>
      </p:sp>
      <p:sp>
        <p:nvSpPr>
          <p:cNvPr id="44035" name="Shape 179"/>
          <p:cNvSpPr txBox="1">
            <a:spLocks noGrp="1"/>
          </p:cNvSpPr>
          <p:nvPr>
            <p:ph type="body" idx="1"/>
          </p:nvPr>
        </p:nvSpPr>
        <p:spPr>
          <a:xfrm>
            <a:off x="228600" y="838200"/>
            <a:ext cx="4267200" cy="60198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Los guantes, las camisas de manga larga, las joyas o cualquier ropa floja pueden ser muy peligrosos si usted se queda atrapado entre las partes de la herramienta o maquinaria que están en movimiento.</a:t>
            </a:r>
          </a:p>
        </p:txBody>
      </p:sp>
      <p:sp>
        <p:nvSpPr>
          <p:cNvPr id="44036" name="Shape 180"/>
          <p:cNvSpPr>
            <a:spLocks/>
          </p:cNvSpPr>
          <p:nvPr/>
        </p:nvSpPr>
        <p:spPr bwMode="auto">
          <a:xfrm>
            <a:off x="7696200" y="3810000"/>
            <a:ext cx="1066800" cy="10668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44038"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hape 186"/>
          <p:cNvSpPr>
            <a:spLocks noChangeArrowheads="1"/>
          </p:cNvSpPr>
          <p:nvPr/>
        </p:nvSpPr>
        <p:spPr bwMode="auto">
          <a:xfrm>
            <a:off x="4343400" y="1371600"/>
            <a:ext cx="4445000" cy="35433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87" name="Shape 187"/>
          <p:cNvSpPr txBox="1">
            <a:spLocks noGrp="1"/>
          </p:cNvSpPr>
          <p:nvPr>
            <p:ph type="title"/>
          </p:nvPr>
        </p:nvSpPr>
        <p:spPr>
          <a:xfrm>
            <a:off x="0" y="76200"/>
            <a:ext cx="9144000" cy="6858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Herramientas y Maquinaria</a:t>
            </a:r>
          </a:p>
        </p:txBody>
      </p:sp>
      <p:sp>
        <p:nvSpPr>
          <p:cNvPr id="46083" name="Shape 188"/>
          <p:cNvSpPr txBox="1">
            <a:spLocks noGrp="1"/>
          </p:cNvSpPr>
          <p:nvPr>
            <p:ph type="body" idx="1"/>
          </p:nvPr>
        </p:nvSpPr>
        <p:spPr>
          <a:xfrm>
            <a:off x="457200" y="1295400"/>
            <a:ext cx="3733800" cy="3581400"/>
          </a:xfrm>
        </p:spPr>
        <p:txBody>
          <a:bodyPr tIns="45700" bIns="45700" anchor="t">
            <a:spAutoFit/>
          </a:bodyPr>
          <a:lstStyle/>
          <a:p>
            <a:pPr eaLnBrk="1" hangingPunct="1">
              <a:spcBef>
                <a:spcPts val="563"/>
              </a:spcBef>
              <a:buClr>
                <a:srgbClr val="000000"/>
              </a:buClr>
              <a:buSzPct val="101000"/>
              <a:buFontTx/>
              <a:buChar char="•"/>
            </a:pPr>
            <a:r>
              <a:rPr lang="en-US" altLang="en-US" sz="2800" smtClean="0">
                <a:latin typeface="Tahoma" pitchFamily="34" charset="0"/>
                <a:cs typeface="Tahoma" pitchFamily="34" charset="0"/>
                <a:sym typeface="Tahoma" pitchFamily="34" charset="0"/>
              </a:rPr>
              <a:t>Nunca utilice una maquinaria a la que le faltan los dispositivos de seguridad o los dispositivos protectores.</a:t>
            </a:r>
          </a:p>
        </p:txBody>
      </p:sp>
      <p:sp>
        <p:nvSpPr>
          <p:cNvPr id="46084" name="Shape 189"/>
          <p:cNvSpPr>
            <a:spLocks/>
          </p:cNvSpPr>
          <p:nvPr/>
        </p:nvSpPr>
        <p:spPr bwMode="auto">
          <a:xfrm>
            <a:off x="7848600" y="4038600"/>
            <a:ext cx="838200" cy="7620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46086"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hape 195"/>
          <p:cNvSpPr>
            <a:spLocks noChangeArrowheads="1"/>
          </p:cNvSpPr>
          <p:nvPr/>
        </p:nvSpPr>
        <p:spPr bwMode="auto">
          <a:xfrm>
            <a:off x="5319713" y="2286000"/>
            <a:ext cx="3824287" cy="2895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6" name="Shape 196"/>
          <p:cNvSpPr txBox="1">
            <a:spLocks noGrp="1"/>
          </p:cNvSpPr>
          <p:nvPr>
            <p:ph type="title"/>
          </p:nvPr>
        </p:nvSpPr>
        <p:spPr>
          <a:xfrm>
            <a:off x="0" y="76200"/>
            <a:ext cx="9144000" cy="6858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Manejo de Materiales</a:t>
            </a:r>
          </a:p>
        </p:txBody>
      </p:sp>
      <p:sp>
        <p:nvSpPr>
          <p:cNvPr id="48131" name="Shape 197"/>
          <p:cNvSpPr txBox="1">
            <a:spLocks noGrp="1"/>
          </p:cNvSpPr>
          <p:nvPr>
            <p:ph type="body" idx="1"/>
          </p:nvPr>
        </p:nvSpPr>
        <p:spPr>
          <a:xfrm>
            <a:off x="228600" y="1143000"/>
            <a:ext cx="5105400" cy="2133600"/>
          </a:xfrm>
        </p:spPr>
        <p:txBody>
          <a:bodyPr tIns="45700" bIns="45700" anchor="t">
            <a:spAutoFit/>
          </a:bodyPr>
          <a:lstStyle/>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Tenga cuidado al manejar los materiales.</a:t>
            </a:r>
          </a:p>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Manejar los materiales con las manos puede exponer los dedos de las manos o los pies a ser aplastados cuando coloca los materiales cerca de éstos.</a:t>
            </a:r>
          </a:p>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Cuando se mueven los materiales con de maquinaria, las lesiones pueden ser más severas ya que tienen una fuerza mecánica detrás de ellos.</a:t>
            </a:r>
          </a:p>
          <a:p>
            <a:pPr eaLnBrk="1" hangingPunct="1">
              <a:spcBef>
                <a:spcPts val="638"/>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p:txBody>
      </p:sp>
      <p:sp>
        <p:nvSpPr>
          <p:cNvPr id="48132" name="Shape 198"/>
          <p:cNvSpPr>
            <a:spLocks/>
          </p:cNvSpPr>
          <p:nvPr/>
        </p:nvSpPr>
        <p:spPr bwMode="auto">
          <a:xfrm>
            <a:off x="7924800" y="4191000"/>
            <a:ext cx="838200" cy="838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48134"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hape 204"/>
          <p:cNvSpPr>
            <a:spLocks noChangeArrowheads="1"/>
          </p:cNvSpPr>
          <p:nvPr/>
        </p:nvSpPr>
        <p:spPr bwMode="auto">
          <a:xfrm>
            <a:off x="4419600" y="990600"/>
            <a:ext cx="4445000" cy="33655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5" name="Shape 205"/>
          <p:cNvSpPr txBox="1">
            <a:spLocks noGrp="1"/>
          </p:cNvSpPr>
          <p:nvPr>
            <p:ph type="title"/>
          </p:nvPr>
        </p:nvSpPr>
        <p:spPr>
          <a:xfrm>
            <a:off x="0" y="76200"/>
            <a:ext cx="9144000" cy="6858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Manejo de Materiales</a:t>
            </a:r>
          </a:p>
        </p:txBody>
      </p:sp>
      <p:sp>
        <p:nvSpPr>
          <p:cNvPr id="50179" name="Shape 206"/>
          <p:cNvSpPr txBox="1">
            <a:spLocks noGrp="1"/>
          </p:cNvSpPr>
          <p:nvPr>
            <p:ph type="body" idx="1"/>
          </p:nvPr>
        </p:nvSpPr>
        <p:spPr>
          <a:xfrm>
            <a:off x="228600" y="1219200"/>
            <a:ext cx="4191000" cy="2895600"/>
          </a:xfrm>
        </p:spPr>
        <p:txBody>
          <a:bodyPr tIns="45700" bIns="45700" anchor="t">
            <a:spAutoFit/>
          </a:bodyPr>
          <a:lstStyle/>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Tenga cuidado al agrupar y almacenar materiales.</a:t>
            </a:r>
          </a:p>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Al agrupar materiales usted puede quedar atrapado entre los mismos materiales o entre los materiales y otros objetos.</a:t>
            </a:r>
          </a:p>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Los objetos amontonados pueden caer sobre usted y atraparlo entre los mismos materiales y un objeto inmóvil.</a:t>
            </a:r>
          </a:p>
          <a:p>
            <a:pPr eaLnBrk="1" hangingPunct="1">
              <a:spcBef>
                <a:spcPts val="638"/>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p:txBody>
      </p:sp>
      <p:sp>
        <p:nvSpPr>
          <p:cNvPr id="50180" name="Shape 207"/>
          <p:cNvSpPr>
            <a:spLocks/>
          </p:cNvSpPr>
          <p:nvPr/>
        </p:nvSpPr>
        <p:spPr bwMode="auto">
          <a:xfrm>
            <a:off x="7823200" y="3810000"/>
            <a:ext cx="838200" cy="7620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50182"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hape 213"/>
          <p:cNvSpPr>
            <a:spLocks noChangeArrowheads="1"/>
          </p:cNvSpPr>
          <p:nvPr/>
        </p:nvSpPr>
        <p:spPr bwMode="auto">
          <a:xfrm>
            <a:off x="3810000" y="1066800"/>
            <a:ext cx="5334000" cy="4191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14" name="Shape 214"/>
          <p:cNvSpPr txBox="1">
            <a:spLocks noGrp="1"/>
          </p:cNvSpPr>
          <p:nvPr>
            <p:ph type="title"/>
          </p:nvPr>
        </p:nvSpPr>
        <p:spPr>
          <a:xfrm>
            <a:off x="0" y="76200"/>
            <a:ext cx="9144000" cy="6858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Manejo de Materiales</a:t>
            </a:r>
          </a:p>
        </p:txBody>
      </p:sp>
      <p:sp>
        <p:nvSpPr>
          <p:cNvPr id="52227" name="Shape 215"/>
          <p:cNvSpPr txBox="1">
            <a:spLocks noGrp="1"/>
          </p:cNvSpPr>
          <p:nvPr>
            <p:ph type="body" idx="1"/>
          </p:nvPr>
        </p:nvSpPr>
        <p:spPr>
          <a:xfrm>
            <a:off x="0" y="762000"/>
            <a:ext cx="3886200" cy="4171950"/>
          </a:xfrm>
        </p:spPr>
        <p:txBody>
          <a:bodyPr tIns="45700" bIns="45700" anchor="t">
            <a:spAutoFit/>
          </a:bodyPr>
          <a:lstStyle/>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No se coloque entre los materiales y una estructura inmóvil.</a:t>
            </a:r>
          </a:p>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Al colocar las paredes o formas prefabricadas en su lugar, asegúrese de que todos los paneles o estructuras estén reforzados y apoyados correctamente y que sostengan la pared o formas para evitar que se vuelquen</a:t>
            </a:r>
          </a:p>
        </p:txBody>
      </p:sp>
      <p:sp>
        <p:nvSpPr>
          <p:cNvPr id="52228" name="Shape 216"/>
          <p:cNvSpPr>
            <a:spLocks/>
          </p:cNvSpPr>
          <p:nvPr/>
        </p:nvSpPr>
        <p:spPr bwMode="auto">
          <a:xfrm>
            <a:off x="7696200" y="3657600"/>
            <a:ext cx="914400" cy="838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52230"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Shape 222"/>
          <p:cNvSpPr txBox="1">
            <a:spLocks noGrp="1"/>
          </p:cNvSpPr>
          <p:nvPr>
            <p:ph type="title"/>
          </p:nvPr>
        </p:nvSpPr>
        <p:spPr>
          <a:xfrm>
            <a:off x="0" y="76200"/>
            <a:ext cx="9144000" cy="6858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Zanjas y Excavaciones</a:t>
            </a:r>
          </a:p>
        </p:txBody>
      </p:sp>
      <p:sp>
        <p:nvSpPr>
          <p:cNvPr id="54274" name="Shape 223"/>
          <p:cNvSpPr txBox="1">
            <a:spLocks noGrp="1"/>
          </p:cNvSpPr>
          <p:nvPr>
            <p:ph type="body" idx="1"/>
          </p:nvPr>
        </p:nvSpPr>
        <p:spPr>
          <a:xfrm>
            <a:off x="228600" y="914400"/>
            <a:ext cx="8178800" cy="4171950"/>
          </a:xfrm>
        </p:spPr>
        <p:txBody>
          <a:bodyPr tIns="45700" bIns="45700" anchor="t">
            <a:spAutoFit/>
          </a:bodyPr>
          <a:lstStyle/>
          <a:p>
            <a:pPr eaLnBrk="1" hangingPunct="1">
              <a:spcBef>
                <a:spcPts val="638"/>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Que diferencia hay entre Zanjas y Excavaciones?</a:t>
            </a:r>
          </a:p>
          <a:p>
            <a:pPr eaLnBrk="1" hangingPunct="1">
              <a:spcBef>
                <a:spcPts val="638"/>
              </a:spcBef>
              <a:buClr>
                <a:srgbClr val="000000"/>
              </a:buClr>
              <a:buSzPct val="101000"/>
              <a:buFontTx/>
              <a:buChar char="•"/>
            </a:pPr>
            <a:r>
              <a:rPr lang="en-US" altLang="en-US" sz="2400" smtClean="0">
                <a:latin typeface="Tahoma" pitchFamily="34" charset="0"/>
                <a:cs typeface="Tahoma" pitchFamily="34" charset="0"/>
                <a:sym typeface="Tahoma" pitchFamily="34" charset="0"/>
              </a:rPr>
              <a:t>Excavación: es cualquier corte hecho por el hombre, como una cavidad, zanja, o depresión artificial en una superficie de la tierra que se forma al retirar la tierra. </a:t>
            </a:r>
          </a:p>
          <a:p>
            <a:pPr eaLnBrk="1" hangingPunct="1">
              <a:spcBef>
                <a:spcPts val="638"/>
              </a:spcBef>
              <a:buClr>
                <a:srgbClr val="000000"/>
              </a:buClr>
              <a:buSzPct val="101000"/>
              <a:buFontTx/>
              <a:buChar char="•"/>
            </a:pPr>
            <a:r>
              <a:rPr lang="en-US" altLang="en-US" sz="2400" smtClean="0">
                <a:latin typeface="Tahoma" pitchFamily="34" charset="0"/>
                <a:cs typeface="Tahoma" pitchFamily="34" charset="0"/>
                <a:sym typeface="Tahoma" pitchFamily="34" charset="0"/>
              </a:rPr>
              <a:t>Zanja : es una excavación estrecha (en lo referente a su longitud) hecha debajo de la superficie de la tierra. En general, la profundidad es mayor que su ancho, pero el ancho de una zanja no es mayor de 15 pies. </a:t>
            </a:r>
          </a:p>
          <a:p>
            <a:pPr eaLnBrk="1" hangingPunct="1">
              <a:spcBef>
                <a:spcPts val="638"/>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RECUERDA! Cuando se excava un agujero, la respuesta natural de la tierra es rellenarlo. </a:t>
            </a:r>
          </a:p>
          <a:p>
            <a:pPr eaLnBrk="1" hangingPunct="1">
              <a:spcBef>
                <a:spcPts val="638"/>
              </a:spcBef>
              <a:buClr>
                <a:srgbClr val="000000"/>
              </a:buClr>
              <a:buSzPct val="25000"/>
              <a:buFont typeface="Tahoma" pitchFamily="34" charset="0"/>
              <a:buNone/>
            </a:pPr>
            <a:r>
              <a:rPr lang="en-US" altLang="en-US" sz="2400" smtClean="0">
                <a:latin typeface="Tahoma" pitchFamily="34" charset="0"/>
                <a:cs typeface="Tahoma" pitchFamily="34" charset="0"/>
                <a:sym typeface="Tahoma" pitchFamily="34" charset="0"/>
              </a:rPr>
              <a:t>Según se extrae del agujero la tierra baldía, rocas y otros materiales, </a:t>
            </a:r>
            <a:r>
              <a:rPr lang="en-US" altLang="en-US" sz="2400" b="1" smtClean="0">
                <a:latin typeface="Tahoma" pitchFamily="34" charset="0"/>
                <a:cs typeface="Tahoma" pitchFamily="34" charset="0"/>
                <a:sym typeface="Tahoma" pitchFamily="34" charset="0"/>
              </a:rPr>
              <a:t>los lados de éste se derrumban para comenzar a llenar el agujero de abajo hacia arriba</a:t>
            </a:r>
          </a:p>
          <a:p>
            <a:pPr eaLnBrk="1" hangingPunct="1">
              <a:spcBef>
                <a:spcPts val="638"/>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p:txBody>
      </p:sp>
      <p:sp>
        <p:nvSpPr>
          <p:cNvPr id="54276" name="Rectangle 4"/>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txBox="1">
            <a:spLocks noGrp="1"/>
          </p:cNvSpPr>
          <p:nvPr>
            <p:ph type="title"/>
          </p:nvPr>
        </p:nvSpPr>
        <p:spPr>
          <a:xfrm>
            <a:off x="0" y="76200"/>
            <a:ext cx="9144000" cy="6858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Introducción</a:t>
            </a:r>
          </a:p>
        </p:txBody>
      </p:sp>
      <p:sp>
        <p:nvSpPr>
          <p:cNvPr id="19458" name="Shape 74"/>
          <p:cNvSpPr txBox="1">
            <a:spLocks noGrp="1"/>
          </p:cNvSpPr>
          <p:nvPr>
            <p:ph type="body" idx="1"/>
          </p:nvPr>
        </p:nvSpPr>
        <p:spPr>
          <a:xfrm>
            <a:off x="381000" y="1371600"/>
            <a:ext cx="8382000" cy="4648200"/>
          </a:xfrm>
        </p:spPr>
        <p:txBody>
          <a:bodyPr tIns="45700" bIns="45700" anchor="t">
            <a:spAutoFit/>
          </a:bodyPr>
          <a:lstStyle/>
          <a:p>
            <a:pPr eaLnBrk="1" hangingPunct="1">
              <a:lnSpc>
                <a:spcPct val="90000"/>
              </a:lnSpc>
              <a:spcBef>
                <a:spcPts val="563"/>
              </a:spcBef>
              <a:buClr>
                <a:srgbClr val="000000"/>
              </a:buClr>
              <a:buSzPct val="25000"/>
              <a:buFont typeface="Tahoma" pitchFamily="34" charset="0"/>
              <a:buNone/>
            </a:pPr>
            <a:r>
              <a:rPr lang="en-US" altLang="en-US" sz="2800" smtClean="0">
                <a:latin typeface="Tahoma" pitchFamily="34" charset="0"/>
                <a:cs typeface="Tahoma" pitchFamily="34" charset="0"/>
                <a:sym typeface="Tahoma" pitchFamily="34" charset="0"/>
              </a:rPr>
              <a:t>	Las siguientes presentaciones han sido desarrolladas en español e inglés para la industria de la construcción. Estas presentaciones se enfocan en los cuatro grandes peligros de la construcción – </a:t>
            </a:r>
            <a:r>
              <a:rPr lang="en-US" altLang="en-US" sz="2800" b="1" smtClean="0">
                <a:latin typeface="Tahoma" pitchFamily="34" charset="0"/>
                <a:cs typeface="Tahoma" pitchFamily="34" charset="0"/>
                <a:sym typeface="Tahoma" pitchFamily="34" charset="0"/>
              </a:rPr>
              <a:t>caídas, eléctricos, quedar atrapado y ser golpeado.   </a:t>
            </a:r>
          </a:p>
          <a:p>
            <a:pPr eaLnBrk="1" hangingPunct="1">
              <a:lnSpc>
                <a:spcPct val="90000"/>
              </a:lnSpc>
              <a:spcBef>
                <a:spcPts val="1400"/>
              </a:spcBef>
              <a:buClr>
                <a:srgbClr val="000000"/>
              </a:buClr>
              <a:buSzPct val="25000"/>
              <a:buFont typeface="Tahoma" pitchFamily="34" charset="0"/>
              <a:buNone/>
            </a:pPr>
            <a:r>
              <a:rPr lang="en-US" altLang="en-US" sz="2800" smtClean="0">
                <a:latin typeface="Tahoma" pitchFamily="34" charset="0"/>
                <a:cs typeface="Tahoma" pitchFamily="34" charset="0"/>
                <a:sym typeface="Tahoma" pitchFamily="34" charset="0"/>
              </a:rPr>
              <a:t>	Todos los materiales de este entrenamiento cubrirán los cuatro peligros existentes en los sitios de construcción y se centrarán en los métodos para reconocer y prevenir estos peligros comunes.</a:t>
            </a:r>
          </a:p>
        </p:txBody>
      </p:sp>
      <p:sp>
        <p:nvSpPr>
          <p:cNvPr id="19460" name="Rectangle 4"/>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hape 229"/>
          <p:cNvSpPr>
            <a:spLocks noChangeArrowheads="1"/>
          </p:cNvSpPr>
          <p:nvPr/>
        </p:nvSpPr>
        <p:spPr bwMode="auto">
          <a:xfrm>
            <a:off x="5181600" y="1358900"/>
            <a:ext cx="3606800" cy="33655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6322" name="Shape 230"/>
          <p:cNvSpPr txBox="1">
            <a:spLocks noGrp="1"/>
          </p:cNvSpPr>
          <p:nvPr>
            <p:ph type="title"/>
          </p:nvPr>
        </p:nvSpPr>
        <p:spPr>
          <a:xfrm>
            <a:off x="0" y="762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Zanjas y Excavaciones</a:t>
            </a:r>
          </a:p>
        </p:txBody>
      </p:sp>
      <p:sp>
        <p:nvSpPr>
          <p:cNvPr id="56323" name="Shape 231"/>
          <p:cNvSpPr txBox="1">
            <a:spLocks noGrp="1"/>
          </p:cNvSpPr>
          <p:nvPr>
            <p:ph type="body" idx="1"/>
          </p:nvPr>
        </p:nvSpPr>
        <p:spPr>
          <a:xfrm>
            <a:off x="228600" y="990600"/>
            <a:ext cx="4953000" cy="5257800"/>
          </a:xfrm>
        </p:spPr>
        <p:txBody>
          <a:bodyPr tIns="45700" bIns="45700">
            <a:spAutoFit/>
          </a:bodyPr>
          <a:lstStyle/>
          <a:p>
            <a:pPr indent="-342900" eaLnBrk="1" hangingPunct="1">
              <a:lnSpc>
                <a:spcPct val="90000"/>
              </a:lnSpc>
              <a:spcBef>
                <a:spcPts val="563"/>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Los trabajadores dentro de una excavación deben estar protegidos en caso de un derrumbe.</a:t>
            </a:r>
          </a:p>
          <a:p>
            <a:pPr indent="-342900" eaLnBrk="1" hangingPunct="1">
              <a:lnSpc>
                <a:spcPct val="90000"/>
              </a:lnSpc>
              <a:spcBef>
                <a:spcPts val="563"/>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Recuerda que antes de que  el trabajador entre, la persona competente del lugar debe verificar toda excavación en caso de deficiencia de oxígeno, alta concentración de gas combustible y alto nivel de gases peligrosos o tóxicos. </a:t>
            </a:r>
          </a:p>
        </p:txBody>
      </p:sp>
      <p:sp>
        <p:nvSpPr>
          <p:cNvPr id="56324" name="Shape 232"/>
          <p:cNvSpPr>
            <a:spLocks/>
          </p:cNvSpPr>
          <p:nvPr/>
        </p:nvSpPr>
        <p:spPr bwMode="auto">
          <a:xfrm>
            <a:off x="7848600" y="3733800"/>
            <a:ext cx="838200" cy="838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56326"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hape 238"/>
          <p:cNvSpPr>
            <a:spLocks noChangeArrowheads="1"/>
          </p:cNvSpPr>
          <p:nvPr/>
        </p:nvSpPr>
        <p:spPr bwMode="auto">
          <a:xfrm>
            <a:off x="5148263" y="1358900"/>
            <a:ext cx="3640137" cy="27559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8370" name="Shape 239"/>
          <p:cNvSpPr txBox="1">
            <a:spLocks noGrp="1"/>
          </p:cNvSpPr>
          <p:nvPr>
            <p:ph type="title"/>
          </p:nvPr>
        </p:nvSpPr>
        <p:spPr>
          <a:xfrm>
            <a:off x="0" y="762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Zanjas y Excavaciones</a:t>
            </a:r>
          </a:p>
        </p:txBody>
      </p:sp>
      <p:sp>
        <p:nvSpPr>
          <p:cNvPr id="58371" name="Shape 240"/>
          <p:cNvSpPr txBox="1">
            <a:spLocks noGrp="1"/>
          </p:cNvSpPr>
          <p:nvPr>
            <p:ph type="body" idx="1"/>
          </p:nvPr>
        </p:nvSpPr>
        <p:spPr>
          <a:xfrm>
            <a:off x="228600" y="990600"/>
            <a:ext cx="4953000" cy="5257800"/>
          </a:xfrm>
        </p:spPr>
        <p:txBody>
          <a:bodyPr tIns="45700" bIns="45700">
            <a:spAutoFit/>
          </a:bodyPr>
          <a:lstStyle/>
          <a:p>
            <a:pPr indent="-342900" eaLnBrk="1" hangingPunct="1">
              <a:lnSpc>
                <a:spcPct val="90000"/>
              </a:lnSpc>
              <a:spcBef>
                <a:spcPts val="475"/>
              </a:spcBef>
              <a:spcAft>
                <a:spcPct val="0"/>
              </a:spcAft>
              <a:buClr>
                <a:srgbClr val="000000"/>
              </a:buClr>
              <a:buSzPct val="101000"/>
              <a:buFontTx/>
              <a:buChar char="•"/>
            </a:pPr>
            <a:r>
              <a:rPr lang="en-US" altLang="en-US" sz="2400" smtClean="0">
                <a:solidFill>
                  <a:srgbClr val="000000"/>
                </a:solidFill>
                <a:latin typeface="Tahoma" pitchFamily="34" charset="0"/>
                <a:cs typeface="Tahoma" pitchFamily="34" charset="0"/>
                <a:sym typeface="Tahoma" pitchFamily="34" charset="0"/>
              </a:rPr>
              <a:t>Los trabajadores dentro de una excavación deben estar protegidos en caso de un derrumbe.</a:t>
            </a:r>
          </a:p>
          <a:p>
            <a:pPr indent="-342900" eaLnBrk="1" hangingPunct="1">
              <a:lnSpc>
                <a:spcPct val="90000"/>
              </a:lnSpc>
              <a:spcBef>
                <a:spcPts val="475"/>
              </a:spcBef>
              <a:spcAft>
                <a:spcPct val="0"/>
              </a:spcAft>
              <a:buClr>
                <a:srgbClr val="000000"/>
              </a:buClr>
              <a:buSzPct val="101000"/>
              <a:buFontTx/>
              <a:buChar char="•"/>
            </a:pPr>
            <a:r>
              <a:rPr lang="en-US" altLang="en-US" sz="2400" smtClean="0">
                <a:solidFill>
                  <a:srgbClr val="000000"/>
                </a:solidFill>
                <a:latin typeface="Tahoma" pitchFamily="34" charset="0"/>
                <a:cs typeface="Tahoma" pitchFamily="34" charset="0"/>
                <a:sym typeface="Tahoma" pitchFamily="34" charset="0"/>
              </a:rPr>
              <a:t> La persona competente identifica los riegos, tiene la autoridad de corregir y eliminar los riesgos inmediatamente, hace inspecciones diarias de las excavaciones y áreas adyacentes, e inspecciona los sistemas de protección antes de que el trabajo comience y según sea necesario. </a:t>
            </a:r>
          </a:p>
        </p:txBody>
      </p:sp>
      <p:sp>
        <p:nvSpPr>
          <p:cNvPr id="58372" name="Shape 241"/>
          <p:cNvSpPr>
            <a:spLocks/>
          </p:cNvSpPr>
          <p:nvPr/>
        </p:nvSpPr>
        <p:spPr bwMode="auto">
          <a:xfrm>
            <a:off x="7848600" y="3200400"/>
            <a:ext cx="838200" cy="838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58374"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hape 247"/>
          <p:cNvSpPr>
            <a:spLocks noChangeArrowheads="1"/>
          </p:cNvSpPr>
          <p:nvPr/>
        </p:nvSpPr>
        <p:spPr bwMode="auto">
          <a:xfrm>
            <a:off x="4419600" y="1371600"/>
            <a:ext cx="4445000" cy="48133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8" name="Shape 248"/>
          <p:cNvSpPr txBox="1">
            <a:spLocks noGrp="1"/>
          </p:cNvSpPr>
          <p:nvPr>
            <p:ph type="title"/>
          </p:nvPr>
        </p:nvSpPr>
        <p:spPr>
          <a:xfrm>
            <a:off x="0" y="76200"/>
            <a:ext cx="9144000" cy="6858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Zanjas y Excavaciones</a:t>
            </a:r>
          </a:p>
        </p:txBody>
      </p:sp>
      <p:sp>
        <p:nvSpPr>
          <p:cNvPr id="60419" name="Shape 249"/>
          <p:cNvSpPr txBox="1">
            <a:spLocks noGrp="1"/>
          </p:cNvSpPr>
          <p:nvPr>
            <p:ph type="body" idx="1"/>
          </p:nvPr>
        </p:nvSpPr>
        <p:spPr>
          <a:xfrm>
            <a:off x="228600" y="1219200"/>
            <a:ext cx="4343400" cy="3200400"/>
          </a:xfrm>
        </p:spPr>
        <p:txBody>
          <a:bodyPr tIns="45700" bIns="45700" anchor="t">
            <a:spAutoFit/>
          </a:bodyPr>
          <a:lstStyle/>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Cuando hay lados desprotegidos los trabajadores se exponen a un posible derrumbe.</a:t>
            </a:r>
          </a:p>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Un protector (sistema protector) significa una estructura que es capaz de soportar las fuerzas impuestas sobre ella por un derrumbe, y que por lo tanto, protege a los empleados dentro de la estructura. </a:t>
            </a:r>
          </a:p>
        </p:txBody>
      </p:sp>
      <p:sp>
        <p:nvSpPr>
          <p:cNvPr id="60421" name="Rectangle 5"/>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hape 255"/>
          <p:cNvSpPr>
            <a:spLocks noChangeArrowheads="1"/>
          </p:cNvSpPr>
          <p:nvPr/>
        </p:nvSpPr>
        <p:spPr bwMode="auto">
          <a:xfrm>
            <a:off x="4343400" y="1358900"/>
            <a:ext cx="4445000" cy="33655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2466" name="Shape 256"/>
          <p:cNvSpPr txBox="1">
            <a:spLocks noGrp="1"/>
          </p:cNvSpPr>
          <p:nvPr>
            <p:ph type="title"/>
          </p:nvPr>
        </p:nvSpPr>
        <p:spPr>
          <a:xfrm>
            <a:off x="0" y="762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Zanjas y Excavaciones</a:t>
            </a:r>
          </a:p>
        </p:txBody>
      </p:sp>
      <p:sp>
        <p:nvSpPr>
          <p:cNvPr id="62467" name="Shape 257"/>
          <p:cNvSpPr txBox="1">
            <a:spLocks noGrp="1"/>
          </p:cNvSpPr>
          <p:nvPr>
            <p:ph type="body" idx="1"/>
          </p:nvPr>
        </p:nvSpPr>
        <p:spPr>
          <a:xfrm>
            <a:off x="228600" y="1219200"/>
            <a:ext cx="3810000" cy="41910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Los trabajadores pueden quedar atrapados entre los lados de la excavación, las tuberías u otros objetos dentro de la excavación.</a:t>
            </a:r>
          </a:p>
        </p:txBody>
      </p:sp>
      <p:sp>
        <p:nvSpPr>
          <p:cNvPr id="62468" name="Shape 258"/>
          <p:cNvSpPr>
            <a:spLocks/>
          </p:cNvSpPr>
          <p:nvPr/>
        </p:nvSpPr>
        <p:spPr bwMode="auto">
          <a:xfrm>
            <a:off x="7772400" y="3721100"/>
            <a:ext cx="914400" cy="838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62470"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hape 264"/>
          <p:cNvSpPr>
            <a:spLocks noChangeArrowheads="1"/>
          </p:cNvSpPr>
          <p:nvPr/>
        </p:nvSpPr>
        <p:spPr bwMode="auto">
          <a:xfrm>
            <a:off x="5334000" y="1295400"/>
            <a:ext cx="3454400" cy="31369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4514" name="Shape 265"/>
          <p:cNvSpPr txBox="1">
            <a:spLocks noGrp="1"/>
          </p:cNvSpPr>
          <p:nvPr>
            <p:ph type="title"/>
          </p:nvPr>
        </p:nvSpPr>
        <p:spPr>
          <a:xfrm>
            <a:off x="0" y="762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Zanjas y Excavaciones</a:t>
            </a:r>
          </a:p>
        </p:txBody>
      </p:sp>
      <p:sp>
        <p:nvSpPr>
          <p:cNvPr id="64515" name="Shape 266"/>
          <p:cNvSpPr txBox="1">
            <a:spLocks noGrp="1"/>
          </p:cNvSpPr>
          <p:nvPr>
            <p:ph type="body" idx="1"/>
          </p:nvPr>
        </p:nvSpPr>
        <p:spPr>
          <a:xfrm>
            <a:off x="228600" y="1219200"/>
            <a:ext cx="5029200" cy="3124200"/>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400" smtClean="0">
                <a:solidFill>
                  <a:srgbClr val="000000"/>
                </a:solidFill>
                <a:latin typeface="Tahoma" pitchFamily="34" charset="0"/>
                <a:cs typeface="Tahoma" pitchFamily="34" charset="0"/>
                <a:sym typeface="Tahoma" pitchFamily="34" charset="0"/>
              </a:rPr>
              <a:t>Nunca trabaje dentro de una excavación en la que el agua se está acumulando.</a:t>
            </a:r>
          </a:p>
          <a:p>
            <a:pPr indent="-342900" eaLnBrk="1" hangingPunct="1">
              <a:spcBef>
                <a:spcPts val="475"/>
              </a:spcBef>
              <a:spcAft>
                <a:spcPct val="0"/>
              </a:spcAft>
              <a:buClr>
                <a:srgbClr val="000000"/>
              </a:buClr>
              <a:buSzPct val="101000"/>
              <a:buFontTx/>
              <a:buChar char="•"/>
            </a:pPr>
            <a:r>
              <a:rPr lang="en-US" altLang="en-US" sz="2400" smtClean="0">
                <a:solidFill>
                  <a:srgbClr val="000000"/>
                </a:solidFill>
                <a:latin typeface="Tahoma" pitchFamily="34" charset="0"/>
                <a:cs typeface="Tahoma" pitchFamily="34" charset="0"/>
                <a:sym typeface="Tahoma" pitchFamily="34" charset="0"/>
              </a:rPr>
              <a:t>El agua puede ablandar el suelo y hacer que se desplome. Los trabajadores nunca deben trabajar dentro de una excavación donde el agua se ha acumulado o se está acumulando a menos de que esté controlada por medio de bombas u otro equipo</a:t>
            </a:r>
          </a:p>
        </p:txBody>
      </p:sp>
      <p:sp>
        <p:nvSpPr>
          <p:cNvPr id="64517" name="Rectangle 5"/>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hape 272"/>
          <p:cNvSpPr>
            <a:spLocks noChangeArrowheads="1"/>
          </p:cNvSpPr>
          <p:nvPr/>
        </p:nvSpPr>
        <p:spPr bwMode="auto">
          <a:xfrm>
            <a:off x="4343400" y="1371600"/>
            <a:ext cx="4445000" cy="36703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3" name="Shape 273"/>
          <p:cNvSpPr txBox="1">
            <a:spLocks noGrp="1"/>
          </p:cNvSpPr>
          <p:nvPr>
            <p:ph type="title"/>
          </p:nvPr>
        </p:nvSpPr>
        <p:spPr>
          <a:xfrm>
            <a:off x="0" y="76200"/>
            <a:ext cx="9144000" cy="6858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Prevención de Accidentes</a:t>
            </a:r>
          </a:p>
        </p:txBody>
      </p:sp>
      <p:sp>
        <p:nvSpPr>
          <p:cNvPr id="66563" name="Shape 274"/>
          <p:cNvSpPr txBox="1">
            <a:spLocks noGrp="1"/>
          </p:cNvSpPr>
          <p:nvPr>
            <p:ph type="body" idx="1"/>
          </p:nvPr>
        </p:nvSpPr>
        <p:spPr>
          <a:xfrm>
            <a:off x="228600" y="1219200"/>
            <a:ext cx="4343400" cy="4114800"/>
          </a:xfrm>
        </p:spPr>
        <p:txBody>
          <a:bodyPr tIns="45700" bIns="45700" anchor="t">
            <a:spAutoFit/>
          </a:bodyPr>
          <a:lstStyle/>
          <a:p>
            <a:pPr eaLnBrk="1" hangingPunct="1">
              <a:spcBef>
                <a:spcPts val="563"/>
              </a:spcBef>
              <a:buClr>
                <a:srgbClr val="000000"/>
              </a:buClr>
              <a:buSzPct val="101000"/>
              <a:buFontTx/>
              <a:buChar char="•"/>
            </a:pPr>
            <a:r>
              <a:rPr lang="en-US" altLang="en-US" sz="2800" smtClean="0">
                <a:latin typeface="Tahoma" pitchFamily="34" charset="0"/>
                <a:cs typeface="Tahoma" pitchFamily="34" charset="0"/>
                <a:sym typeface="Tahoma" pitchFamily="34" charset="0"/>
              </a:rPr>
              <a:t>Una actitud positiva hacia la seguridad le ayudará a crear un lugar de trabajo más seguro. </a:t>
            </a:r>
          </a:p>
          <a:p>
            <a:pPr eaLnBrk="1" hangingPunct="1">
              <a:spcBef>
                <a:spcPts val="563"/>
              </a:spcBef>
              <a:buClr>
                <a:srgbClr val="000000"/>
              </a:buClr>
              <a:buSzPct val="101000"/>
              <a:buFontTx/>
              <a:buChar char="•"/>
            </a:pPr>
            <a:r>
              <a:rPr lang="en-US" altLang="en-US" sz="2800" smtClean="0">
                <a:latin typeface="Tahoma" pitchFamily="34" charset="0"/>
                <a:cs typeface="Tahoma" pitchFamily="34" charset="0"/>
                <a:sym typeface="Tahoma" pitchFamily="34" charset="0"/>
              </a:rPr>
              <a:t>Recuerda el primer paso es </a:t>
            </a:r>
            <a:r>
              <a:rPr lang="en-US" altLang="en-US" sz="2800" i="1" smtClean="0">
                <a:latin typeface="Tahoma" pitchFamily="34" charset="0"/>
                <a:cs typeface="Tahoma" pitchFamily="34" charset="0"/>
                <a:sym typeface="Tahoma" pitchFamily="34" charset="0"/>
              </a:rPr>
              <a:t>Reconocer el peligro. </a:t>
            </a:r>
            <a:r>
              <a:rPr lang="en-US" altLang="en-US" sz="2800" smtClean="0">
                <a:latin typeface="Tahoma" pitchFamily="34" charset="0"/>
                <a:cs typeface="Tahoma" pitchFamily="34" charset="0"/>
                <a:sym typeface="Tahoma" pitchFamily="34" charset="0"/>
              </a:rPr>
              <a:t>El segundo paso es </a:t>
            </a:r>
            <a:r>
              <a:rPr lang="en-US" altLang="en-US" sz="2800" i="1" smtClean="0">
                <a:latin typeface="Tahoma" pitchFamily="34" charset="0"/>
                <a:cs typeface="Tahoma" pitchFamily="34" charset="0"/>
                <a:sym typeface="Tahoma" pitchFamily="34" charset="0"/>
              </a:rPr>
              <a:t>Controlar o eliminar el peligro.</a:t>
            </a:r>
          </a:p>
        </p:txBody>
      </p:sp>
      <p:sp>
        <p:nvSpPr>
          <p:cNvPr id="66564" name="Shape 275"/>
          <p:cNvSpPr>
            <a:spLocks noChangeArrowheads="1"/>
          </p:cNvSpPr>
          <p:nvPr/>
        </p:nvSpPr>
        <p:spPr bwMode="auto">
          <a:xfrm>
            <a:off x="7620000" y="3886200"/>
            <a:ext cx="990600" cy="990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6566"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hape 281"/>
          <p:cNvSpPr>
            <a:spLocks noChangeArrowheads="1"/>
          </p:cNvSpPr>
          <p:nvPr/>
        </p:nvSpPr>
        <p:spPr bwMode="auto">
          <a:xfrm>
            <a:off x="4343400" y="1358900"/>
            <a:ext cx="4445000" cy="35941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2" name="Shape 282"/>
          <p:cNvSpPr txBox="1">
            <a:spLocks noGrp="1"/>
          </p:cNvSpPr>
          <p:nvPr>
            <p:ph type="title"/>
          </p:nvPr>
        </p:nvSpPr>
        <p:spPr>
          <a:xfrm>
            <a:off x="0" y="76200"/>
            <a:ext cx="9144000" cy="6858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Prevención de Accidentes</a:t>
            </a:r>
          </a:p>
        </p:txBody>
      </p:sp>
      <p:sp>
        <p:nvSpPr>
          <p:cNvPr id="68611" name="Shape 283"/>
          <p:cNvSpPr txBox="1">
            <a:spLocks noGrp="1"/>
          </p:cNvSpPr>
          <p:nvPr>
            <p:ph type="body" idx="1"/>
          </p:nvPr>
        </p:nvSpPr>
        <p:spPr>
          <a:xfrm>
            <a:off x="228600" y="1219200"/>
            <a:ext cx="3810000" cy="3810000"/>
          </a:xfrm>
        </p:spPr>
        <p:txBody>
          <a:bodyPr tIns="45700" bIns="45700" anchor="t">
            <a:spAutoFit/>
          </a:bodyPr>
          <a:lstStyle/>
          <a:p>
            <a:pPr eaLnBrk="1" hangingPunct="1">
              <a:spcBef>
                <a:spcPts val="563"/>
              </a:spcBef>
              <a:buClr>
                <a:srgbClr val="000000"/>
              </a:buClr>
              <a:buSzPct val="101000"/>
              <a:buFontTx/>
              <a:buChar char="•"/>
            </a:pPr>
            <a:r>
              <a:rPr lang="en-US" altLang="en-US" sz="2800" smtClean="0">
                <a:latin typeface="Tahoma" pitchFamily="34" charset="0"/>
                <a:cs typeface="Tahoma" pitchFamily="34" charset="0"/>
                <a:sym typeface="Tahoma" pitchFamily="34" charset="0"/>
              </a:rPr>
              <a:t>Planifique su trabajo y busque los posibles peligros.</a:t>
            </a:r>
          </a:p>
          <a:p>
            <a:pPr eaLnBrk="1" hangingPunct="1">
              <a:spcBef>
                <a:spcPts val="638"/>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a:p>
            <a:pPr eaLnBrk="1" hangingPunct="1">
              <a:spcBef>
                <a:spcPts val="563"/>
              </a:spcBef>
              <a:buClr>
                <a:srgbClr val="000000"/>
              </a:buClr>
              <a:buSzPct val="101000"/>
              <a:buFontTx/>
              <a:buChar char="•"/>
            </a:pPr>
            <a:r>
              <a:rPr lang="en-US" altLang="en-US" sz="2800" smtClean="0">
                <a:latin typeface="Tahoma" pitchFamily="34" charset="0"/>
                <a:cs typeface="Tahoma" pitchFamily="34" charset="0"/>
                <a:sym typeface="Tahoma" pitchFamily="34" charset="0"/>
              </a:rPr>
              <a:t>Cada tarea tendrá diversos peligros.</a:t>
            </a:r>
          </a:p>
        </p:txBody>
      </p:sp>
      <p:sp>
        <p:nvSpPr>
          <p:cNvPr id="68612" name="Shape 284"/>
          <p:cNvSpPr>
            <a:spLocks noChangeArrowheads="1"/>
          </p:cNvSpPr>
          <p:nvPr/>
        </p:nvSpPr>
        <p:spPr bwMode="auto">
          <a:xfrm>
            <a:off x="7543800" y="3702050"/>
            <a:ext cx="1162050" cy="116205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4"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hape 290"/>
          <p:cNvSpPr>
            <a:spLocks noChangeArrowheads="1"/>
          </p:cNvSpPr>
          <p:nvPr/>
        </p:nvSpPr>
        <p:spPr bwMode="auto">
          <a:xfrm>
            <a:off x="4724400" y="2743200"/>
            <a:ext cx="4064000" cy="30861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58" name="Shape 291"/>
          <p:cNvSpPr>
            <a:spLocks noChangeArrowheads="1"/>
          </p:cNvSpPr>
          <p:nvPr/>
        </p:nvSpPr>
        <p:spPr bwMode="auto">
          <a:xfrm>
            <a:off x="457200" y="2743200"/>
            <a:ext cx="4064000" cy="30861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2" name="Shape 292"/>
          <p:cNvSpPr txBox="1">
            <a:spLocks noGrp="1"/>
          </p:cNvSpPr>
          <p:nvPr>
            <p:ph type="title"/>
          </p:nvPr>
        </p:nvSpPr>
        <p:spPr>
          <a:xfrm>
            <a:off x="0" y="76200"/>
            <a:ext cx="9144000" cy="12954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Proteger Maquinaria y Partes que Estén en Movimiento</a:t>
            </a:r>
          </a:p>
        </p:txBody>
      </p:sp>
      <p:sp>
        <p:nvSpPr>
          <p:cNvPr id="70660" name="Shape 293"/>
          <p:cNvSpPr>
            <a:spLocks/>
          </p:cNvSpPr>
          <p:nvPr/>
        </p:nvSpPr>
        <p:spPr bwMode="auto">
          <a:xfrm>
            <a:off x="3505200" y="4800600"/>
            <a:ext cx="914400" cy="9144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70661" name="Shape 294"/>
          <p:cNvSpPr>
            <a:spLocks noChangeArrowheads="1"/>
          </p:cNvSpPr>
          <p:nvPr/>
        </p:nvSpPr>
        <p:spPr bwMode="auto">
          <a:xfrm>
            <a:off x="7696200" y="4724400"/>
            <a:ext cx="990600" cy="99060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0662" name="Shape 295"/>
          <p:cNvSpPr txBox="1">
            <a:spLocks noChangeArrowheads="1"/>
          </p:cNvSpPr>
          <p:nvPr/>
        </p:nvSpPr>
        <p:spPr bwMode="auto">
          <a:xfrm>
            <a:off x="228600" y="1600200"/>
            <a:ext cx="8763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spcBef>
                <a:spcPts val="563"/>
              </a:spcBef>
              <a:buClr>
                <a:srgbClr val="000000"/>
              </a:buClr>
              <a:buSzPct val="101000"/>
              <a:buFont typeface="Arial" pitchFamily="34" charset="0"/>
              <a:buChar char="•"/>
            </a:pPr>
            <a:r>
              <a:rPr lang="en-US" altLang="en-US" sz="2800">
                <a:latin typeface="Tahoma" pitchFamily="34" charset="0"/>
                <a:cs typeface="Tahoma" pitchFamily="34" charset="0"/>
                <a:sym typeface="Tahoma" pitchFamily="34" charset="0"/>
              </a:rPr>
              <a:t> Siempre utilice el equipo con todo los dispositivos de seguridad correctamente 	ajustados y en posición.</a:t>
            </a:r>
          </a:p>
        </p:txBody>
      </p:sp>
      <p:sp>
        <p:nvSpPr>
          <p:cNvPr id="70663" name="Shape 296"/>
          <p:cNvSpPr txBox="1">
            <a:spLocks noChangeArrowheads="1"/>
          </p:cNvSpPr>
          <p:nvPr/>
        </p:nvSpPr>
        <p:spPr bwMode="auto">
          <a:xfrm>
            <a:off x="685800" y="5791200"/>
            <a:ext cx="35290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buClr>
                <a:srgbClr val="000000"/>
              </a:buClr>
              <a:buSzPct val="25000"/>
              <a:buFont typeface="Tahoma" pitchFamily="34" charset="0"/>
              <a:buNone/>
            </a:pPr>
            <a:r>
              <a:rPr lang="en-US" altLang="en-US" sz="1800">
                <a:latin typeface="Tahoma" pitchFamily="34" charset="0"/>
                <a:cs typeface="Tahoma" pitchFamily="34" charset="0"/>
                <a:sym typeface="Tahoma" pitchFamily="34" charset="0"/>
              </a:rPr>
              <a:t>Dispositivo de seguridad ausente</a:t>
            </a:r>
          </a:p>
        </p:txBody>
      </p:sp>
      <p:sp>
        <p:nvSpPr>
          <p:cNvPr id="70664" name="Shape 297"/>
          <p:cNvSpPr txBox="1">
            <a:spLocks noChangeArrowheads="1"/>
          </p:cNvSpPr>
          <p:nvPr/>
        </p:nvSpPr>
        <p:spPr bwMode="auto">
          <a:xfrm>
            <a:off x="4953000" y="5791200"/>
            <a:ext cx="3581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Clr>
                <a:srgbClr val="000000"/>
              </a:buClr>
              <a:buSzPct val="25000"/>
              <a:buFont typeface="Tahoma" pitchFamily="34" charset="0"/>
              <a:buNone/>
            </a:pPr>
            <a:r>
              <a:rPr lang="en-US" altLang="en-US" sz="1800">
                <a:latin typeface="Tahoma" pitchFamily="34" charset="0"/>
                <a:cs typeface="Tahoma" pitchFamily="34" charset="0"/>
                <a:sym typeface="Tahoma" pitchFamily="34" charset="0"/>
              </a:rPr>
              <a:t>Dispositivo de seguridad instalado correctamente </a:t>
            </a:r>
          </a:p>
        </p:txBody>
      </p:sp>
      <p:sp>
        <p:nvSpPr>
          <p:cNvPr id="70666" name="Rectangle 10"/>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hape 303"/>
          <p:cNvSpPr>
            <a:spLocks noChangeArrowheads="1"/>
          </p:cNvSpPr>
          <p:nvPr/>
        </p:nvSpPr>
        <p:spPr bwMode="auto">
          <a:xfrm>
            <a:off x="4267200" y="1981200"/>
            <a:ext cx="4445000" cy="3378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04" name="Shape 304"/>
          <p:cNvSpPr txBox="1">
            <a:spLocks noGrp="1"/>
          </p:cNvSpPr>
          <p:nvPr>
            <p:ph type="title"/>
          </p:nvPr>
        </p:nvSpPr>
        <p:spPr>
          <a:xfrm>
            <a:off x="0" y="304800"/>
            <a:ext cx="9144000" cy="10668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Proteger Maquinaria y Partes </a:t>
            </a:r>
            <a:br>
              <a:rPr lang="x-none">
                <a:solidFill>
                  <a:schemeClr val="dk2"/>
                </a:solidFill>
                <a:sym typeface="Arial"/>
              </a:rPr>
            </a:br>
            <a:r>
              <a:rPr lang="x-none">
                <a:solidFill>
                  <a:schemeClr val="dk2"/>
                </a:solidFill>
                <a:sym typeface="Arial"/>
              </a:rPr>
              <a:t>en Movimiento</a:t>
            </a:r>
          </a:p>
        </p:txBody>
      </p:sp>
      <p:sp>
        <p:nvSpPr>
          <p:cNvPr id="305" name="Shape 305"/>
          <p:cNvSpPr txBox="1"/>
          <p:nvPr/>
        </p:nvSpPr>
        <p:spPr>
          <a:xfrm>
            <a:off x="457200" y="1676400"/>
            <a:ext cx="3581400" cy="4267200"/>
          </a:xfrm>
          <a:prstGeom prst="rect">
            <a:avLst/>
          </a:prstGeom>
          <a:noFill/>
          <a:ln>
            <a:noFill/>
          </a:ln>
        </p:spPr>
        <p:txBody>
          <a:bodyPr lIns="91425" tIns="45700" rIns="91425" bIns="45700">
            <a:spAutoFit/>
          </a:bodyPr>
          <a:lstStyle/>
          <a:p>
            <a:pPr indent="342900" fontAlgn="auto">
              <a:spcBef>
                <a:spcPts val="560"/>
              </a:spcBef>
              <a:spcAft>
                <a:spcPts val="0"/>
              </a:spcAft>
              <a:buClr>
                <a:schemeClr val="dk1"/>
              </a:buClr>
              <a:buSzPct val="101190"/>
              <a:buFont typeface="Arial"/>
              <a:buChar char="•"/>
              <a:defRPr/>
            </a:pPr>
            <a:r>
              <a:rPr lang="x-none" sz="2800" kern="0">
                <a:solidFill>
                  <a:schemeClr val="dk1"/>
                </a:solidFill>
                <a:latin typeface="Tahoma"/>
                <a:ea typeface="Tahoma"/>
                <a:cs typeface="Tahoma"/>
                <a:sym typeface="Tahoma"/>
              </a:rPr>
              <a:t>Siempre utilice equipo que tenga las partes en movimiento correctamente aseguradas.</a:t>
            </a:r>
          </a:p>
          <a:p>
            <a:pPr fontAlgn="auto">
              <a:spcBef>
                <a:spcPts val="0"/>
              </a:spcBef>
              <a:spcAft>
                <a:spcPts val="0"/>
              </a:spcAft>
              <a:defRPr/>
            </a:pPr>
            <a:endParaRPr kern="0">
              <a:latin typeface="Arial"/>
              <a:ea typeface="Arial"/>
              <a:cs typeface="Arial"/>
              <a:sym typeface="Arial"/>
            </a:endParaRPr>
          </a:p>
        </p:txBody>
      </p:sp>
      <p:sp>
        <p:nvSpPr>
          <p:cNvPr id="72708" name="Shape 306"/>
          <p:cNvSpPr>
            <a:spLocks noChangeArrowheads="1"/>
          </p:cNvSpPr>
          <p:nvPr/>
        </p:nvSpPr>
        <p:spPr bwMode="auto">
          <a:xfrm>
            <a:off x="7670800" y="3683000"/>
            <a:ext cx="990600" cy="990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10"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hape 312"/>
          <p:cNvSpPr>
            <a:spLocks noChangeArrowheads="1"/>
          </p:cNvSpPr>
          <p:nvPr/>
        </p:nvSpPr>
        <p:spPr bwMode="auto">
          <a:xfrm>
            <a:off x="4343400" y="2057400"/>
            <a:ext cx="4445000" cy="33655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3" name="Shape 313"/>
          <p:cNvSpPr txBox="1">
            <a:spLocks noGrp="1"/>
          </p:cNvSpPr>
          <p:nvPr>
            <p:ph type="title"/>
          </p:nvPr>
        </p:nvSpPr>
        <p:spPr>
          <a:xfrm>
            <a:off x="0" y="76200"/>
            <a:ext cx="9144000" cy="12954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Proteger Maquinaria y Partes </a:t>
            </a:r>
            <a:br>
              <a:rPr lang="x-none">
                <a:solidFill>
                  <a:schemeClr val="dk2"/>
                </a:solidFill>
                <a:sym typeface="Arial"/>
              </a:rPr>
            </a:br>
            <a:r>
              <a:rPr lang="x-none">
                <a:solidFill>
                  <a:schemeClr val="dk2"/>
                </a:solidFill>
                <a:sym typeface="Arial"/>
              </a:rPr>
              <a:t>en Movimiento</a:t>
            </a:r>
          </a:p>
        </p:txBody>
      </p:sp>
      <p:sp>
        <p:nvSpPr>
          <p:cNvPr id="74755" name="Shape 314"/>
          <p:cNvSpPr txBox="1">
            <a:spLocks noChangeArrowheads="1"/>
          </p:cNvSpPr>
          <p:nvPr/>
        </p:nvSpPr>
        <p:spPr bwMode="auto">
          <a:xfrm>
            <a:off x="381000" y="1828800"/>
            <a:ext cx="3352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indent="342900">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spcBef>
                <a:spcPts val="563"/>
              </a:spcBef>
              <a:buClr>
                <a:srgbClr val="000000"/>
              </a:buClr>
              <a:buSzPct val="101000"/>
              <a:buFont typeface="Arial" pitchFamily="34" charset="0"/>
              <a:buChar char="•"/>
            </a:pPr>
            <a:r>
              <a:rPr lang="en-US" altLang="en-US" sz="2800">
                <a:latin typeface="Tahoma" pitchFamily="34" charset="0"/>
                <a:cs typeface="Tahoma" pitchFamily="34" charset="0"/>
                <a:sym typeface="Tahoma" pitchFamily="34" charset="0"/>
              </a:rPr>
              <a:t>Siempre utilice herramientas y equipo que estén correctamente aseguradas.</a:t>
            </a:r>
          </a:p>
        </p:txBody>
      </p:sp>
      <p:sp>
        <p:nvSpPr>
          <p:cNvPr id="74756" name="Shape 315"/>
          <p:cNvSpPr>
            <a:spLocks noChangeArrowheads="1"/>
          </p:cNvSpPr>
          <p:nvPr/>
        </p:nvSpPr>
        <p:spPr bwMode="auto">
          <a:xfrm>
            <a:off x="7696200" y="3657600"/>
            <a:ext cx="990600" cy="990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4758"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txBox="1">
            <a:spLocks noGrp="1"/>
          </p:cNvSpPr>
          <p:nvPr>
            <p:ph type="title"/>
          </p:nvPr>
        </p:nvSpPr>
        <p:spPr>
          <a:xfrm>
            <a:off x="0" y="152400"/>
            <a:ext cx="9144000" cy="1143000"/>
          </a:xfrm>
        </p:spPr>
        <p:txBody>
          <a:bodyPr tIns="45700" bIns="45700" anchor="b">
            <a:spAutoFit/>
          </a:bodyPr>
          <a:lstStyle/>
          <a:p>
            <a:pPr algn="ctr" eaLnBrk="1" fontAlgn="auto" hangingPunct="1">
              <a:lnSpc>
                <a:spcPct val="90000"/>
              </a:lnSpc>
              <a:spcBef>
                <a:spcPts val="0"/>
              </a:spcBef>
              <a:spcAft>
                <a:spcPts val="0"/>
              </a:spcAft>
              <a:buClr>
                <a:schemeClr val="dk2"/>
              </a:buClr>
              <a:buSzPct val="25000"/>
              <a:buFont typeface="Arial"/>
              <a:buNone/>
              <a:defRPr/>
            </a:pPr>
            <a:r>
              <a:rPr lang="x-none">
                <a:solidFill>
                  <a:schemeClr val="dk2"/>
                </a:solidFill>
                <a:sym typeface="Arial"/>
              </a:rPr>
              <a:t>Peligro de Quedar Atrapado                    Repaso General</a:t>
            </a:r>
          </a:p>
        </p:txBody>
      </p:sp>
      <p:sp>
        <p:nvSpPr>
          <p:cNvPr id="21506" name="Shape 81"/>
          <p:cNvSpPr txBox="1">
            <a:spLocks noGrp="1"/>
          </p:cNvSpPr>
          <p:nvPr>
            <p:ph type="body" idx="1"/>
          </p:nvPr>
        </p:nvSpPr>
        <p:spPr>
          <a:xfrm>
            <a:off x="381000" y="1295400"/>
            <a:ext cx="8382000" cy="5410200"/>
          </a:xfrm>
        </p:spPr>
        <p:txBody>
          <a:bodyPr tIns="45700" bIns="45700" anchor="t">
            <a:spAutoFit/>
          </a:bodyPr>
          <a:lstStyle/>
          <a:p>
            <a:pPr indent="609600" eaLnBrk="1" hangingPunct="1">
              <a:lnSpc>
                <a:spcPct val="90000"/>
              </a:lnSpc>
              <a:spcBef>
                <a:spcPts val="563"/>
              </a:spcBef>
              <a:buClr>
                <a:srgbClr val="000000"/>
              </a:buClr>
              <a:buFont typeface="Tahoma" pitchFamily="34" charset="0"/>
              <a:buAutoNum type="alphaUcPeriod"/>
            </a:pPr>
            <a:r>
              <a:rPr lang="en-US" altLang="en-US" sz="2800" b="1" smtClean="0">
                <a:latin typeface="Tahoma" pitchFamily="34" charset="0"/>
                <a:cs typeface="Tahoma" pitchFamily="34" charset="0"/>
                <a:sym typeface="Tahoma" pitchFamily="34" charset="0"/>
              </a:rPr>
              <a:t>Reconocer el Peligro</a:t>
            </a:r>
          </a:p>
          <a:p>
            <a:pPr indent="609600" eaLnBrk="1" hangingPunct="1">
              <a:lnSpc>
                <a:spcPct val="90000"/>
              </a:lnSpc>
              <a:spcBef>
                <a:spcPts val="563"/>
              </a:spcBef>
              <a:buClr>
                <a:srgbClr val="000000"/>
              </a:buClr>
              <a:buSzPct val="25000"/>
              <a:buFont typeface="Tahoma" pitchFamily="34" charset="0"/>
              <a:buNone/>
            </a:pPr>
            <a:r>
              <a:rPr lang="en-US" altLang="en-US" sz="2800" smtClean="0">
                <a:solidFill>
                  <a:srgbClr val="292526"/>
                </a:solidFill>
                <a:latin typeface="Tahoma" pitchFamily="34" charset="0"/>
                <a:cs typeface="Tahoma" pitchFamily="34" charset="0"/>
                <a:sym typeface="Tahoma" pitchFamily="34" charset="0"/>
              </a:rPr>
              <a:t>	1.  </a:t>
            </a:r>
            <a:r>
              <a:rPr lang="en-US" altLang="en-US" sz="2800" u="sng" smtClean="0">
                <a:solidFill>
                  <a:schemeClr val="hlink"/>
                </a:solidFill>
                <a:latin typeface="Tahoma" pitchFamily="34" charset="0"/>
                <a:cs typeface="Tahoma" pitchFamily="34" charset="0"/>
                <a:sym typeface="Tahoma" pitchFamily="34" charset="0"/>
                <a:hlinkClick r:id="rId3" action="ppaction://hlinkfile"/>
              </a:rPr>
              <a:t>Grúas y Equipo Pesado</a:t>
            </a:r>
          </a:p>
          <a:p>
            <a:pPr marL="0" lvl="1" indent="990600" eaLnBrk="1" hangingPunct="1">
              <a:lnSpc>
                <a:spcPct val="90000"/>
              </a:lnSpc>
              <a:spcBef>
                <a:spcPts val="563"/>
              </a:spcBef>
              <a:buClr>
                <a:srgbClr val="000000"/>
              </a:buClr>
              <a:buSzPct val="25000"/>
              <a:buFont typeface="Tahoma" pitchFamily="34" charset="0"/>
              <a:buNone/>
            </a:pPr>
            <a:r>
              <a:rPr lang="en-US" altLang="en-US" sz="2800" smtClean="0">
                <a:solidFill>
                  <a:srgbClr val="292526"/>
                </a:solidFill>
                <a:latin typeface="Tahoma" pitchFamily="34" charset="0"/>
                <a:cs typeface="Tahoma" pitchFamily="34" charset="0"/>
                <a:sym typeface="Tahoma" pitchFamily="34" charset="0"/>
              </a:rPr>
              <a:t> 2.  </a:t>
            </a:r>
            <a:r>
              <a:rPr lang="en-US" altLang="en-US" sz="2800" u="sng" smtClean="0">
                <a:solidFill>
                  <a:schemeClr val="hlink"/>
                </a:solidFill>
                <a:latin typeface="Tahoma" pitchFamily="34" charset="0"/>
                <a:cs typeface="Tahoma" pitchFamily="34" charset="0"/>
                <a:sym typeface="Tahoma" pitchFamily="34" charset="0"/>
                <a:hlinkClick r:id="rId3" action="ppaction://hlinkfile"/>
              </a:rPr>
              <a:t>Herramientas y Maquinaria</a:t>
            </a:r>
          </a:p>
          <a:p>
            <a:pPr marL="0" lvl="1" indent="990600" eaLnBrk="1" hangingPunct="1">
              <a:lnSpc>
                <a:spcPct val="90000"/>
              </a:lnSpc>
              <a:spcBef>
                <a:spcPts val="563"/>
              </a:spcBef>
              <a:buClr>
                <a:srgbClr val="000000"/>
              </a:buClr>
              <a:buSzPct val="25000"/>
              <a:buFont typeface="Tahoma" pitchFamily="34" charset="0"/>
              <a:buNone/>
            </a:pPr>
            <a:r>
              <a:rPr lang="en-US" altLang="en-US" sz="2800" smtClean="0">
                <a:solidFill>
                  <a:srgbClr val="292526"/>
                </a:solidFill>
                <a:latin typeface="Tahoma" pitchFamily="34" charset="0"/>
                <a:cs typeface="Tahoma" pitchFamily="34" charset="0"/>
                <a:sym typeface="Tahoma" pitchFamily="34" charset="0"/>
              </a:rPr>
              <a:t> 3.  </a:t>
            </a:r>
            <a:r>
              <a:rPr lang="en-US" altLang="en-US" sz="2800" u="sng" smtClean="0">
                <a:solidFill>
                  <a:schemeClr val="hlink"/>
                </a:solidFill>
                <a:latin typeface="Tahoma" pitchFamily="34" charset="0"/>
                <a:cs typeface="Tahoma" pitchFamily="34" charset="0"/>
                <a:sym typeface="Tahoma" pitchFamily="34" charset="0"/>
                <a:hlinkClick r:id="rId3" action="ppaction://hlinkfile"/>
              </a:rPr>
              <a:t>Manejo de Materiales</a:t>
            </a:r>
          </a:p>
          <a:p>
            <a:pPr marL="0" lvl="1" indent="990600" eaLnBrk="1" hangingPunct="1">
              <a:lnSpc>
                <a:spcPct val="90000"/>
              </a:lnSpc>
              <a:spcBef>
                <a:spcPts val="563"/>
              </a:spcBef>
              <a:buClr>
                <a:srgbClr val="000000"/>
              </a:buClr>
              <a:buSzPct val="25000"/>
              <a:buFont typeface="Tahoma" pitchFamily="34" charset="0"/>
              <a:buNone/>
            </a:pPr>
            <a:r>
              <a:rPr lang="en-US" altLang="en-US" sz="2800" smtClean="0">
                <a:solidFill>
                  <a:srgbClr val="292526"/>
                </a:solidFill>
                <a:latin typeface="Tahoma" pitchFamily="34" charset="0"/>
                <a:cs typeface="Tahoma" pitchFamily="34" charset="0"/>
                <a:sym typeface="Tahoma" pitchFamily="34" charset="0"/>
              </a:rPr>
              <a:t> 4.  </a:t>
            </a:r>
            <a:r>
              <a:rPr lang="en-US" altLang="en-US" sz="2800" u="sng" smtClean="0">
                <a:solidFill>
                  <a:schemeClr val="hlink"/>
                </a:solidFill>
                <a:latin typeface="Tahoma" pitchFamily="34" charset="0"/>
                <a:cs typeface="Tahoma" pitchFamily="34" charset="0"/>
                <a:sym typeface="Tahoma" pitchFamily="34" charset="0"/>
                <a:hlinkClick r:id="rId3" action="ppaction://hlinkfile"/>
              </a:rPr>
              <a:t>Zanjas y Excavaciones</a:t>
            </a:r>
          </a:p>
          <a:p>
            <a:pPr indent="609600" eaLnBrk="1" hangingPunct="1">
              <a:lnSpc>
                <a:spcPct val="90000"/>
              </a:lnSpc>
              <a:spcBef>
                <a:spcPts val="563"/>
              </a:spcBef>
              <a:buClr>
                <a:srgbClr val="000000"/>
              </a:buClr>
              <a:buSzPct val="25000"/>
              <a:buFont typeface="Tahoma" pitchFamily="34" charset="0"/>
              <a:buNone/>
            </a:pPr>
            <a:r>
              <a:rPr lang="en-US" altLang="en-US" sz="2800" b="1" smtClean="0">
                <a:latin typeface="Tahoma" pitchFamily="34" charset="0"/>
                <a:cs typeface="Tahoma" pitchFamily="34" charset="0"/>
                <a:sym typeface="Tahoma" pitchFamily="34" charset="0"/>
              </a:rPr>
              <a:t>B   Prevención de Accidentes</a:t>
            </a:r>
          </a:p>
          <a:p>
            <a:pPr indent="609600" eaLnBrk="1" hangingPunct="1">
              <a:lnSpc>
                <a:spcPct val="90000"/>
              </a:lnSpc>
              <a:spcBef>
                <a:spcPts val="563"/>
              </a:spcBef>
              <a:buClr>
                <a:srgbClr val="000000"/>
              </a:buClr>
              <a:buSzPct val="25000"/>
              <a:buFont typeface="Tahoma" pitchFamily="34" charset="0"/>
              <a:buNone/>
            </a:pPr>
            <a:r>
              <a:rPr lang="en-US" altLang="en-US" sz="2800" smtClean="0">
                <a:latin typeface="Tahoma" pitchFamily="34" charset="0"/>
                <a:cs typeface="Tahoma" pitchFamily="34" charset="0"/>
                <a:sym typeface="Tahoma" pitchFamily="34" charset="0"/>
              </a:rPr>
              <a:t>	1.  </a:t>
            </a:r>
            <a:r>
              <a:rPr lang="en-US" altLang="en-US" sz="2800" u="sng" smtClean="0">
                <a:solidFill>
                  <a:schemeClr val="hlink"/>
                </a:solidFill>
                <a:latin typeface="Tahoma" pitchFamily="34" charset="0"/>
                <a:cs typeface="Tahoma" pitchFamily="34" charset="0"/>
                <a:sym typeface="Tahoma" pitchFamily="34" charset="0"/>
                <a:hlinkClick r:id="rId3" action="ppaction://hlinkfile"/>
              </a:rPr>
              <a:t>Resguardar Maquinaria &amp; Partes en  </a:t>
            </a:r>
            <a:r>
              <a:rPr lang="en-US" altLang="en-US" smtClean="0">
                <a:latin typeface="Tahoma" pitchFamily="34" charset="0"/>
                <a:cs typeface="Tahoma" pitchFamily="34" charset="0"/>
                <a:sym typeface="Tahoma" pitchFamily="34" charset="0"/>
              </a:rPr>
              <a:t/>
            </a:r>
            <a:br>
              <a:rPr lang="en-US" altLang="en-US" smtClean="0">
                <a:latin typeface="Tahoma" pitchFamily="34" charset="0"/>
                <a:cs typeface="Tahoma" pitchFamily="34" charset="0"/>
                <a:sym typeface="Tahoma" pitchFamily="34" charset="0"/>
              </a:rPr>
            </a:br>
            <a:r>
              <a:rPr lang="en-US" altLang="en-US" smtClean="0">
                <a:latin typeface="Tahoma" pitchFamily="34" charset="0"/>
                <a:cs typeface="Tahoma" pitchFamily="34" charset="0"/>
                <a:sym typeface="Tahoma" pitchFamily="34" charset="0"/>
              </a:rPr>
              <a:t>                   </a:t>
            </a:r>
            <a:r>
              <a:rPr lang="en-US" altLang="en-US" sz="2800" u="sng" smtClean="0">
                <a:solidFill>
                  <a:schemeClr val="hlink"/>
                </a:solidFill>
                <a:latin typeface="Tahoma" pitchFamily="34" charset="0"/>
                <a:cs typeface="Tahoma" pitchFamily="34" charset="0"/>
                <a:sym typeface="Tahoma" pitchFamily="34" charset="0"/>
                <a:hlinkClick r:id="rId3" action="ppaction://hlinkfile"/>
              </a:rPr>
              <a:t>movimiento</a:t>
            </a:r>
          </a:p>
          <a:p>
            <a:pPr indent="609600" eaLnBrk="1" hangingPunct="1">
              <a:lnSpc>
                <a:spcPct val="90000"/>
              </a:lnSpc>
              <a:spcBef>
                <a:spcPts val="563"/>
              </a:spcBef>
              <a:buClr>
                <a:srgbClr val="000000"/>
              </a:buClr>
              <a:buSzPct val="25000"/>
              <a:buFont typeface="Tahoma" pitchFamily="34" charset="0"/>
              <a:buNone/>
            </a:pPr>
            <a:r>
              <a:rPr lang="en-US" altLang="en-US" sz="2800" smtClean="0">
                <a:latin typeface="Tahoma" pitchFamily="34" charset="0"/>
                <a:cs typeface="Tahoma" pitchFamily="34" charset="0"/>
                <a:sym typeface="Tahoma" pitchFamily="34" charset="0"/>
              </a:rPr>
              <a:t>	2.  </a:t>
            </a:r>
            <a:r>
              <a:rPr lang="en-US" altLang="en-US" sz="2800" u="sng" smtClean="0">
                <a:solidFill>
                  <a:schemeClr val="hlink"/>
                </a:solidFill>
                <a:latin typeface="Tahoma" pitchFamily="34" charset="0"/>
                <a:cs typeface="Tahoma" pitchFamily="34" charset="0"/>
                <a:sym typeface="Tahoma" pitchFamily="34" charset="0"/>
                <a:hlinkClick r:id="rId3" action="ppaction://hlinkfile"/>
              </a:rPr>
              <a:t>Barricadas</a:t>
            </a:r>
          </a:p>
          <a:p>
            <a:pPr indent="609600" eaLnBrk="1" hangingPunct="1">
              <a:lnSpc>
                <a:spcPct val="90000"/>
              </a:lnSpc>
              <a:spcBef>
                <a:spcPts val="563"/>
              </a:spcBef>
              <a:buClr>
                <a:srgbClr val="000000"/>
              </a:buClr>
              <a:buSzPct val="25000"/>
              <a:buFont typeface="Tahoma" pitchFamily="34" charset="0"/>
              <a:buNone/>
            </a:pPr>
            <a:r>
              <a:rPr lang="en-US" altLang="en-US" sz="2800" smtClean="0">
                <a:latin typeface="Tahoma" pitchFamily="34" charset="0"/>
                <a:cs typeface="Tahoma" pitchFamily="34" charset="0"/>
                <a:sym typeface="Tahoma" pitchFamily="34" charset="0"/>
              </a:rPr>
              <a:t>	3.  </a:t>
            </a:r>
            <a:r>
              <a:rPr lang="en-US" altLang="en-US" sz="2800" u="sng" smtClean="0">
                <a:solidFill>
                  <a:schemeClr val="hlink"/>
                </a:solidFill>
                <a:latin typeface="Tahoma" pitchFamily="34" charset="0"/>
                <a:cs typeface="Tahoma" pitchFamily="34" charset="0"/>
                <a:sym typeface="Tahoma" pitchFamily="34" charset="0"/>
                <a:hlinkClick r:id="rId3" action="ppaction://hlinkfile"/>
              </a:rPr>
              <a:t>Manejo Adecuado de Materiales</a:t>
            </a:r>
          </a:p>
          <a:p>
            <a:pPr indent="609600" eaLnBrk="1" hangingPunct="1">
              <a:lnSpc>
                <a:spcPct val="90000"/>
              </a:lnSpc>
              <a:spcBef>
                <a:spcPts val="563"/>
              </a:spcBef>
              <a:buClr>
                <a:srgbClr val="000000"/>
              </a:buClr>
              <a:buSzPct val="25000"/>
              <a:buFont typeface="Tahoma" pitchFamily="34" charset="0"/>
              <a:buNone/>
            </a:pPr>
            <a:r>
              <a:rPr lang="en-US" altLang="en-US" sz="2800" smtClean="0">
                <a:latin typeface="Tahoma" pitchFamily="34" charset="0"/>
                <a:cs typeface="Tahoma" pitchFamily="34" charset="0"/>
                <a:sym typeface="Tahoma" pitchFamily="34" charset="0"/>
              </a:rPr>
              <a:t>	4.  </a:t>
            </a:r>
            <a:r>
              <a:rPr lang="en-US" altLang="en-US" sz="2800" u="sng" smtClean="0">
                <a:solidFill>
                  <a:schemeClr val="hlink"/>
                </a:solidFill>
                <a:latin typeface="Tahoma" pitchFamily="34" charset="0"/>
                <a:cs typeface="Tahoma" pitchFamily="34" charset="0"/>
                <a:sym typeface="Tahoma" pitchFamily="34" charset="0"/>
                <a:hlinkClick r:id="rId3" action="ppaction://hlinkfile"/>
              </a:rPr>
              <a:t>Escudos Protectores/Cajas de Zanjas</a:t>
            </a:r>
          </a:p>
        </p:txBody>
      </p:sp>
      <p:sp>
        <p:nvSpPr>
          <p:cNvPr id="21508" name="Rectangle 4"/>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hape 321"/>
          <p:cNvSpPr>
            <a:spLocks noChangeArrowheads="1"/>
          </p:cNvSpPr>
          <p:nvPr/>
        </p:nvSpPr>
        <p:spPr bwMode="auto">
          <a:xfrm>
            <a:off x="4419600" y="1981200"/>
            <a:ext cx="4445000" cy="33655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2" name="Shape 322"/>
          <p:cNvSpPr txBox="1">
            <a:spLocks noGrp="1"/>
          </p:cNvSpPr>
          <p:nvPr>
            <p:ph type="title"/>
          </p:nvPr>
        </p:nvSpPr>
        <p:spPr>
          <a:xfrm>
            <a:off x="0" y="76200"/>
            <a:ext cx="9144000" cy="12954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Proteger Maquinaria y Partes</a:t>
            </a:r>
            <a:br>
              <a:rPr lang="x-none">
                <a:solidFill>
                  <a:schemeClr val="dk2"/>
                </a:solidFill>
                <a:sym typeface="Arial"/>
              </a:rPr>
            </a:br>
            <a:r>
              <a:rPr lang="x-none">
                <a:solidFill>
                  <a:schemeClr val="dk2"/>
                </a:solidFill>
                <a:sym typeface="Arial"/>
              </a:rPr>
              <a:t>en Movimiento</a:t>
            </a:r>
          </a:p>
        </p:txBody>
      </p:sp>
      <p:sp>
        <p:nvSpPr>
          <p:cNvPr id="76803" name="Shape 323"/>
          <p:cNvSpPr txBox="1">
            <a:spLocks noChangeArrowheads="1"/>
          </p:cNvSpPr>
          <p:nvPr/>
        </p:nvSpPr>
        <p:spPr bwMode="auto">
          <a:xfrm>
            <a:off x="381000" y="1981200"/>
            <a:ext cx="3657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indent="342900">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spcBef>
                <a:spcPts val="563"/>
              </a:spcBef>
              <a:buClr>
                <a:srgbClr val="000000"/>
              </a:buClr>
              <a:buSzPct val="101000"/>
              <a:buFont typeface="Arial" pitchFamily="34" charset="0"/>
              <a:buChar char="•"/>
            </a:pPr>
            <a:r>
              <a:rPr lang="en-US" altLang="en-US" sz="2800">
                <a:latin typeface="Tahoma" pitchFamily="34" charset="0"/>
                <a:cs typeface="Tahoma" pitchFamily="34" charset="0"/>
                <a:sym typeface="Tahoma" pitchFamily="34" charset="0"/>
              </a:rPr>
              <a:t>Con algunos equipos podría ser necesario guardar distancia de ellos.</a:t>
            </a:r>
          </a:p>
        </p:txBody>
      </p:sp>
      <p:sp>
        <p:nvSpPr>
          <p:cNvPr id="76804" name="Shape 324"/>
          <p:cNvSpPr>
            <a:spLocks noChangeArrowheads="1"/>
          </p:cNvSpPr>
          <p:nvPr/>
        </p:nvSpPr>
        <p:spPr bwMode="auto">
          <a:xfrm>
            <a:off x="7670800" y="3644900"/>
            <a:ext cx="990600" cy="990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6806"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hape 330"/>
          <p:cNvSpPr>
            <a:spLocks noChangeArrowheads="1"/>
          </p:cNvSpPr>
          <p:nvPr/>
        </p:nvSpPr>
        <p:spPr bwMode="auto">
          <a:xfrm>
            <a:off x="4343400" y="1371600"/>
            <a:ext cx="4445000" cy="49657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850" name="Shape 331"/>
          <p:cNvSpPr txBox="1">
            <a:spLocks noGrp="1"/>
          </p:cNvSpPr>
          <p:nvPr>
            <p:ph type="title"/>
          </p:nvPr>
        </p:nvSpPr>
        <p:spPr>
          <a:xfrm>
            <a:off x="0" y="762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Barricadas</a:t>
            </a:r>
          </a:p>
        </p:txBody>
      </p:sp>
      <p:sp>
        <p:nvSpPr>
          <p:cNvPr id="332" name="Shape 332"/>
          <p:cNvSpPr txBox="1">
            <a:spLocks noGrp="1"/>
          </p:cNvSpPr>
          <p:nvPr>
            <p:ph type="body" idx="1"/>
          </p:nvPr>
        </p:nvSpPr>
        <p:spPr>
          <a:xfrm>
            <a:off x="228600" y="1238250"/>
            <a:ext cx="4191000" cy="4171950"/>
          </a:xfrm>
        </p:spPr>
        <p:txBody>
          <a:bodyPr tIns="45700" bIns="45700">
            <a:spAutoFit/>
          </a:bodyPr>
          <a:lstStyle/>
          <a:p>
            <a:pPr indent="-342900" eaLnBrk="1" fontAlgn="auto" hangingPunct="1">
              <a:spcBef>
                <a:spcPts val="480"/>
              </a:spcBef>
              <a:buSzPct val="100694"/>
              <a:defRPr/>
            </a:pPr>
            <a:r>
              <a:rPr lang="x-none" sz="2400"/>
              <a:t>Al trabajar cerca de equipos, por ejemplo las grúas, utilice una barricada para identificar el área poco segura.</a:t>
            </a:r>
          </a:p>
          <a:p>
            <a:pPr indent="-342900" eaLnBrk="1" fontAlgn="auto" hangingPunct="1">
              <a:spcBef>
                <a:spcPts val="480"/>
              </a:spcBef>
              <a:buSzPct val="100694"/>
              <a:defRPr/>
            </a:pPr>
            <a:r>
              <a:rPr lang="x-none" sz="2400"/>
              <a:t>Algunas opciones son:</a:t>
            </a:r>
          </a:p>
          <a:p>
            <a:pPr lvl="1" indent="-285750" eaLnBrk="1" fontAlgn="auto" hangingPunct="1">
              <a:spcBef>
                <a:spcPts val="480"/>
              </a:spcBef>
              <a:buSzPct val="100694"/>
              <a:defRPr/>
            </a:pPr>
            <a:r>
              <a:rPr lang="x-none" sz="2400"/>
              <a:t>*Cintas de peligro o precaución,</a:t>
            </a:r>
          </a:p>
          <a:p>
            <a:pPr lvl="1" indent="-285750" eaLnBrk="1" fontAlgn="auto" hangingPunct="1">
              <a:spcBef>
                <a:spcPts val="480"/>
              </a:spcBef>
              <a:buSzPct val="100694"/>
              <a:defRPr/>
            </a:pPr>
            <a:r>
              <a:rPr lang="x-none" sz="2400"/>
              <a:t>*Barreras físicas, que cubran el radio de oscilación de la grúa.</a:t>
            </a:r>
          </a:p>
          <a:p>
            <a:pPr lvl="1" indent="-285750" eaLnBrk="1" fontAlgn="auto" hangingPunct="1">
              <a:spcBef>
                <a:spcPts val="480"/>
              </a:spcBef>
              <a:buSzPct val="100694"/>
              <a:defRPr/>
            </a:pPr>
            <a:r>
              <a:rPr lang="x-none" sz="2400"/>
              <a:t>*Personal que señale con una bandera</a:t>
            </a:r>
          </a:p>
          <a:p>
            <a:pPr eaLnBrk="1" fontAlgn="auto" hangingPunct="1">
              <a:defRPr/>
            </a:pPr>
            <a:endParaRPr/>
          </a:p>
        </p:txBody>
      </p:sp>
      <p:sp>
        <p:nvSpPr>
          <p:cNvPr id="78852" name="Shape 333"/>
          <p:cNvSpPr>
            <a:spLocks noChangeArrowheads="1"/>
          </p:cNvSpPr>
          <p:nvPr/>
        </p:nvSpPr>
        <p:spPr bwMode="auto">
          <a:xfrm>
            <a:off x="7696200" y="5257800"/>
            <a:ext cx="990600" cy="990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8854"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hape 339"/>
          <p:cNvSpPr>
            <a:spLocks noChangeArrowheads="1"/>
          </p:cNvSpPr>
          <p:nvPr/>
        </p:nvSpPr>
        <p:spPr bwMode="auto">
          <a:xfrm>
            <a:off x="4343400" y="1371600"/>
            <a:ext cx="4445000" cy="33655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898" name="Shape 340"/>
          <p:cNvSpPr txBox="1">
            <a:spLocks noGrp="1"/>
          </p:cNvSpPr>
          <p:nvPr>
            <p:ph type="title"/>
          </p:nvPr>
        </p:nvSpPr>
        <p:spPr>
          <a:xfrm>
            <a:off x="0" y="762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Barricadas</a:t>
            </a:r>
          </a:p>
        </p:txBody>
      </p:sp>
      <p:sp>
        <p:nvSpPr>
          <p:cNvPr id="341" name="Shape 341"/>
          <p:cNvSpPr txBox="1">
            <a:spLocks noGrp="1"/>
          </p:cNvSpPr>
          <p:nvPr>
            <p:ph type="body" idx="1"/>
          </p:nvPr>
        </p:nvSpPr>
        <p:spPr>
          <a:xfrm>
            <a:off x="228600" y="1238250"/>
            <a:ext cx="3810000" cy="4171950"/>
          </a:xfrm>
        </p:spPr>
        <p:txBody>
          <a:bodyPr tIns="45700" bIns="45700">
            <a:spAutoFit/>
          </a:bodyPr>
          <a:lstStyle/>
          <a:p>
            <a:pPr indent="-342900" eaLnBrk="1" fontAlgn="auto" hangingPunct="1">
              <a:spcBef>
                <a:spcPts val="560"/>
              </a:spcBef>
              <a:buSzPct val="101190"/>
              <a:defRPr/>
            </a:pPr>
            <a:r>
              <a:rPr lang="x-none" sz="2800"/>
              <a:t>Las barreras se deben mantener en buenas condiciones.</a:t>
            </a:r>
          </a:p>
          <a:p>
            <a:pPr indent="-342900" eaLnBrk="1" fontAlgn="auto" hangingPunct="1">
              <a:spcBef>
                <a:spcPts val="560"/>
              </a:spcBef>
              <a:buSzPct val="101190"/>
              <a:defRPr/>
            </a:pPr>
            <a:r>
              <a:rPr lang="x-none" sz="2800"/>
              <a:t>Estas barreras no deben ser atravesadas y deben estar visibles a distancia, además, deben cercar el área peligrosa.</a:t>
            </a:r>
          </a:p>
          <a:p>
            <a:pPr eaLnBrk="1" fontAlgn="auto" hangingPunct="1">
              <a:defRPr/>
            </a:pPr>
            <a:endParaRPr/>
          </a:p>
        </p:txBody>
      </p:sp>
      <p:sp>
        <p:nvSpPr>
          <p:cNvPr id="80900" name="Shape 342"/>
          <p:cNvSpPr>
            <a:spLocks noChangeArrowheads="1"/>
          </p:cNvSpPr>
          <p:nvPr/>
        </p:nvSpPr>
        <p:spPr bwMode="auto">
          <a:xfrm>
            <a:off x="7696200" y="3657600"/>
            <a:ext cx="990600" cy="990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2"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hape 348"/>
          <p:cNvSpPr>
            <a:spLocks noChangeArrowheads="1"/>
          </p:cNvSpPr>
          <p:nvPr/>
        </p:nvSpPr>
        <p:spPr bwMode="auto">
          <a:xfrm>
            <a:off x="4343400" y="1371600"/>
            <a:ext cx="4445000" cy="33655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946" name="Shape 349"/>
          <p:cNvSpPr txBox="1">
            <a:spLocks noGrp="1"/>
          </p:cNvSpPr>
          <p:nvPr>
            <p:ph type="title"/>
          </p:nvPr>
        </p:nvSpPr>
        <p:spPr>
          <a:xfrm>
            <a:off x="0" y="762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Manejo Adecuado de Materiales</a:t>
            </a:r>
          </a:p>
        </p:txBody>
      </p:sp>
      <p:sp>
        <p:nvSpPr>
          <p:cNvPr id="350" name="Shape 350"/>
          <p:cNvSpPr txBox="1">
            <a:spLocks noGrp="1"/>
          </p:cNvSpPr>
          <p:nvPr>
            <p:ph type="body" idx="1"/>
          </p:nvPr>
        </p:nvSpPr>
        <p:spPr>
          <a:xfrm>
            <a:off x="228600" y="1219200"/>
            <a:ext cx="3657600" cy="4171950"/>
          </a:xfrm>
        </p:spPr>
        <p:txBody>
          <a:bodyPr tIns="45700" bIns="45700">
            <a:spAutoFit/>
          </a:bodyPr>
          <a:lstStyle/>
          <a:p>
            <a:pPr indent="-342900" eaLnBrk="1" fontAlgn="auto" hangingPunct="1">
              <a:spcBef>
                <a:spcPts val="560"/>
              </a:spcBef>
              <a:buSzPct val="101190"/>
              <a:defRPr/>
            </a:pPr>
            <a:r>
              <a:rPr lang="x-none" sz="2800"/>
              <a:t>Maneje y dirija correctamente los materiales que se elevan por encima de los trabajadores.</a:t>
            </a:r>
          </a:p>
          <a:p>
            <a:pPr eaLnBrk="1" fontAlgn="auto" hangingPunct="1">
              <a:defRPr/>
            </a:pPr>
            <a:endParaRPr/>
          </a:p>
        </p:txBody>
      </p:sp>
      <p:sp>
        <p:nvSpPr>
          <p:cNvPr id="82948" name="Shape 351"/>
          <p:cNvSpPr>
            <a:spLocks noChangeArrowheads="1"/>
          </p:cNvSpPr>
          <p:nvPr/>
        </p:nvSpPr>
        <p:spPr bwMode="auto">
          <a:xfrm>
            <a:off x="7670800" y="3657600"/>
            <a:ext cx="990600" cy="990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2950"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hape 357"/>
          <p:cNvSpPr>
            <a:spLocks noChangeArrowheads="1"/>
          </p:cNvSpPr>
          <p:nvPr/>
        </p:nvSpPr>
        <p:spPr bwMode="auto">
          <a:xfrm>
            <a:off x="4343400" y="1371600"/>
            <a:ext cx="4445000" cy="33655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4994" name="Shape 358"/>
          <p:cNvSpPr txBox="1">
            <a:spLocks noGrp="1"/>
          </p:cNvSpPr>
          <p:nvPr>
            <p:ph type="title"/>
          </p:nvPr>
        </p:nvSpPr>
        <p:spPr>
          <a:xfrm>
            <a:off x="0" y="762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Manejo Adecuado de Materiales</a:t>
            </a:r>
          </a:p>
        </p:txBody>
      </p:sp>
      <p:sp>
        <p:nvSpPr>
          <p:cNvPr id="84995" name="Shape 359"/>
          <p:cNvSpPr txBox="1">
            <a:spLocks noGrp="1"/>
          </p:cNvSpPr>
          <p:nvPr>
            <p:ph type="body" idx="1"/>
          </p:nvPr>
        </p:nvSpPr>
        <p:spPr>
          <a:xfrm>
            <a:off x="228600" y="1238250"/>
            <a:ext cx="2971800" cy="417195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Tenga cuidado al mover los materiales.</a:t>
            </a:r>
          </a:p>
        </p:txBody>
      </p:sp>
      <p:sp>
        <p:nvSpPr>
          <p:cNvPr id="84996" name="Shape 360"/>
          <p:cNvSpPr>
            <a:spLocks noChangeArrowheads="1"/>
          </p:cNvSpPr>
          <p:nvPr/>
        </p:nvSpPr>
        <p:spPr bwMode="auto">
          <a:xfrm>
            <a:off x="7670800" y="3657600"/>
            <a:ext cx="990600" cy="990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4998"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hape 366"/>
          <p:cNvSpPr>
            <a:spLocks noChangeArrowheads="1"/>
          </p:cNvSpPr>
          <p:nvPr/>
        </p:nvSpPr>
        <p:spPr bwMode="auto">
          <a:xfrm>
            <a:off x="4648200" y="1371600"/>
            <a:ext cx="4330700" cy="41021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7042" name="Shape 367"/>
          <p:cNvSpPr txBox="1">
            <a:spLocks noGrp="1"/>
          </p:cNvSpPr>
          <p:nvPr>
            <p:ph type="title"/>
          </p:nvPr>
        </p:nvSpPr>
        <p:spPr>
          <a:xfrm>
            <a:off x="0" y="0"/>
            <a:ext cx="9144000" cy="990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Sistemas de Protección</a:t>
            </a:r>
          </a:p>
        </p:txBody>
      </p:sp>
      <p:sp>
        <p:nvSpPr>
          <p:cNvPr id="87043" name="Shape 368"/>
          <p:cNvSpPr txBox="1">
            <a:spLocks noGrp="1"/>
          </p:cNvSpPr>
          <p:nvPr>
            <p:ph type="body" idx="1"/>
          </p:nvPr>
        </p:nvSpPr>
        <p:spPr>
          <a:xfrm>
            <a:off x="228600" y="1143000"/>
            <a:ext cx="4343400" cy="5334000"/>
          </a:xfrm>
        </p:spPr>
        <p:txBody>
          <a:bodyPr tIns="45700" bIns="45700">
            <a:spAutoFit/>
          </a:bodyPr>
          <a:lstStyle/>
          <a:p>
            <a:pPr indent="-342900" eaLnBrk="1" hangingPunct="1">
              <a:lnSpc>
                <a:spcPct val="90000"/>
              </a:lnSpc>
              <a:spcBef>
                <a:spcPts val="400"/>
              </a:spcBef>
              <a:spcAft>
                <a:spcPct val="0"/>
              </a:spcAft>
              <a:buClr>
                <a:srgbClr val="000000"/>
              </a:buClr>
              <a:buFontTx/>
              <a:buChar char="•"/>
            </a:pPr>
            <a:r>
              <a:rPr lang="en-US" altLang="en-US" sz="2000" smtClean="0">
                <a:solidFill>
                  <a:srgbClr val="000000"/>
                </a:solidFill>
                <a:latin typeface="Tahoma" pitchFamily="34" charset="0"/>
                <a:cs typeface="Tahoma" pitchFamily="34" charset="0"/>
                <a:sym typeface="Tahoma" pitchFamily="34" charset="0"/>
              </a:rPr>
              <a:t>Antes de realizar cualquier trabajo de excavación todos los empleados deben estar entrenados.</a:t>
            </a:r>
          </a:p>
          <a:p>
            <a:pPr indent="-342900" eaLnBrk="1" hangingPunct="1">
              <a:lnSpc>
                <a:spcPct val="90000"/>
              </a:lnSpc>
              <a:spcBef>
                <a:spcPts val="400"/>
              </a:spcBef>
              <a:spcAft>
                <a:spcPct val="0"/>
              </a:spcAft>
              <a:buClr>
                <a:srgbClr val="000000"/>
              </a:buClr>
              <a:buFontTx/>
              <a:buChar char="•"/>
            </a:pPr>
            <a:r>
              <a:rPr lang="en-US" altLang="en-US" sz="2000" smtClean="0">
                <a:solidFill>
                  <a:srgbClr val="000000"/>
                </a:solidFill>
                <a:latin typeface="Tahoma" pitchFamily="34" charset="0"/>
                <a:cs typeface="Tahoma" pitchFamily="34" charset="0"/>
                <a:sym typeface="Tahoma" pitchFamily="34" charset="0"/>
              </a:rPr>
              <a:t>Una persona competente debe estar presente durante todo  trabajo de excavación.</a:t>
            </a:r>
          </a:p>
          <a:p>
            <a:pPr indent="-342900" eaLnBrk="1" hangingPunct="1">
              <a:lnSpc>
                <a:spcPct val="90000"/>
              </a:lnSpc>
              <a:spcBef>
                <a:spcPts val="400"/>
              </a:spcBef>
              <a:spcAft>
                <a:spcPct val="0"/>
              </a:spcAft>
              <a:buClr>
                <a:srgbClr val="000000"/>
              </a:buClr>
              <a:buFontTx/>
              <a:buChar char="•"/>
            </a:pPr>
            <a:r>
              <a:rPr lang="en-US" altLang="en-US" sz="2000" smtClean="0">
                <a:solidFill>
                  <a:srgbClr val="000000"/>
                </a:solidFill>
                <a:latin typeface="Tahoma" pitchFamily="34" charset="0"/>
                <a:cs typeface="Tahoma" pitchFamily="34" charset="0"/>
                <a:sym typeface="Tahoma" pitchFamily="34" charset="0"/>
              </a:rPr>
              <a:t>Cuando la profundidad de una excavación sea mayor a 5 pies y menor de 20 pies, la persona competente debe seleccionar el sistema de protección para poner en el lugar.</a:t>
            </a:r>
          </a:p>
          <a:p>
            <a:pPr indent="-342900" eaLnBrk="1" hangingPunct="1">
              <a:lnSpc>
                <a:spcPct val="90000"/>
              </a:lnSpc>
              <a:spcBef>
                <a:spcPts val="400"/>
              </a:spcBef>
              <a:spcAft>
                <a:spcPct val="0"/>
              </a:spcAft>
              <a:buClr>
                <a:srgbClr val="000000"/>
              </a:buClr>
              <a:buFontTx/>
              <a:buChar char="•"/>
            </a:pPr>
            <a:r>
              <a:rPr lang="en-US" altLang="en-US" sz="2000" smtClean="0">
                <a:solidFill>
                  <a:srgbClr val="000000"/>
                </a:solidFill>
                <a:latin typeface="Tahoma" pitchFamily="34" charset="0"/>
                <a:cs typeface="Tahoma" pitchFamily="34" charset="0"/>
                <a:sym typeface="Tahoma" pitchFamily="34" charset="0"/>
              </a:rPr>
              <a:t>Las excavaciones mayores de 20 pies requieren el diseño de un sistema de protección por parte de un ingeniero profesional licenciado.</a:t>
            </a:r>
          </a:p>
        </p:txBody>
      </p:sp>
      <p:sp>
        <p:nvSpPr>
          <p:cNvPr id="87044" name="Shape 369"/>
          <p:cNvSpPr>
            <a:spLocks noChangeArrowheads="1"/>
          </p:cNvSpPr>
          <p:nvPr/>
        </p:nvSpPr>
        <p:spPr bwMode="auto">
          <a:xfrm>
            <a:off x="7696200" y="4343400"/>
            <a:ext cx="990600" cy="990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7046"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hape 375"/>
          <p:cNvSpPr txBox="1">
            <a:spLocks noGrp="1"/>
          </p:cNvSpPr>
          <p:nvPr>
            <p:ph type="title"/>
          </p:nvPr>
        </p:nvSpPr>
        <p:spPr>
          <a:xfrm>
            <a:off x="0" y="3810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z="2800" smtClean="0">
                <a:solidFill>
                  <a:srgbClr val="000000"/>
                </a:solidFill>
                <a:latin typeface="Arial" pitchFamily="34" charset="0"/>
                <a:cs typeface="Arial" pitchFamily="34" charset="0"/>
              </a:rPr>
              <a:t>Tipos de Sistemas de Protección para excavaciones no mayores de 20 pies</a:t>
            </a:r>
          </a:p>
        </p:txBody>
      </p:sp>
      <p:sp>
        <p:nvSpPr>
          <p:cNvPr id="376" name="Shape 376"/>
          <p:cNvSpPr txBox="1">
            <a:spLocks noGrp="1"/>
          </p:cNvSpPr>
          <p:nvPr>
            <p:ph type="body" idx="1"/>
          </p:nvPr>
        </p:nvSpPr>
        <p:spPr>
          <a:xfrm>
            <a:off x="381000" y="1219200"/>
            <a:ext cx="8305800" cy="4171950"/>
          </a:xfrm>
        </p:spPr>
        <p:txBody>
          <a:bodyPr tIns="45700" bIns="45700">
            <a:spAutoFit/>
          </a:bodyPr>
          <a:lstStyle/>
          <a:p>
            <a:pPr indent="-342900" eaLnBrk="1" fontAlgn="auto" hangingPunct="1">
              <a:spcBef>
                <a:spcPts val="480"/>
              </a:spcBef>
              <a:buSzPct val="100694"/>
              <a:defRPr/>
            </a:pPr>
            <a:r>
              <a:rPr lang="x-none" sz="2400"/>
              <a:t>Los tipos de sistemas de protección son: sistemas de inclinación, equipo de soporte, protección, banquillo y una combinación de estos sistemas.</a:t>
            </a:r>
          </a:p>
          <a:p>
            <a:pPr indent="-342900" eaLnBrk="1" fontAlgn="auto" hangingPunct="1">
              <a:spcBef>
                <a:spcPts val="480"/>
              </a:spcBef>
              <a:buSzPct val="100694"/>
              <a:defRPr/>
            </a:pPr>
            <a:r>
              <a:rPr lang="x-none" sz="2400"/>
              <a:t>Sistemas de inclinación: El ángulo de inclinación requerido para prevenir un derrumbe varía debido a las diferencias de factores utilizar una disminución a razón de 1½ pies a 1 pie de altura/profundidad es un ángulo de inclinación permisible para todo tipo de suelos en excavaciones menores de 20 pies. </a:t>
            </a:r>
          </a:p>
          <a:p>
            <a:pPr indent="-342900" eaLnBrk="1" fontAlgn="auto" hangingPunct="1">
              <a:spcBef>
                <a:spcPts val="480"/>
              </a:spcBef>
              <a:buSzPct val="100694"/>
              <a:defRPr/>
            </a:pPr>
            <a:r>
              <a:rPr lang="x-none" sz="2400"/>
              <a:t>Equipo de soporte (sistema de soporte): es una estructura como un sistema de metal hidráulico, mecánico o de madera, que da soporte a los lados de una excavación y que está diseñada para prevenir los derrumbes.</a:t>
            </a:r>
          </a:p>
          <a:p>
            <a:pPr eaLnBrk="1" fontAlgn="auto" hangingPunct="1">
              <a:defRPr/>
            </a:pPr>
            <a:endParaRPr/>
          </a:p>
        </p:txBody>
      </p:sp>
      <p:sp>
        <p:nvSpPr>
          <p:cNvPr id="89092" name="Rectangle 4"/>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hape 382"/>
          <p:cNvSpPr txBox="1">
            <a:spLocks noGrp="1"/>
          </p:cNvSpPr>
          <p:nvPr>
            <p:ph type="title"/>
          </p:nvPr>
        </p:nvSpPr>
        <p:spPr>
          <a:xfrm>
            <a:off x="0" y="0"/>
            <a:ext cx="9144000" cy="9906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000000"/>
                </a:solidFill>
                <a:latin typeface="Arial" pitchFamily="34" charset="0"/>
                <a:cs typeface="Arial" pitchFamily="34" charset="0"/>
              </a:rPr>
              <a:t>Sistemas de Protección</a:t>
            </a:r>
          </a:p>
        </p:txBody>
      </p:sp>
      <p:sp>
        <p:nvSpPr>
          <p:cNvPr id="91138" name="Shape 383"/>
          <p:cNvSpPr txBox="1">
            <a:spLocks noGrp="1"/>
          </p:cNvSpPr>
          <p:nvPr>
            <p:ph type="body" idx="1"/>
          </p:nvPr>
        </p:nvSpPr>
        <p:spPr>
          <a:xfrm>
            <a:off x="228600" y="1143000"/>
            <a:ext cx="8686800" cy="5334000"/>
          </a:xfrm>
        </p:spPr>
        <p:txBody>
          <a:bodyPr tIns="45700" bIns="45700">
            <a:spAutoFit/>
          </a:bodyPr>
          <a:lstStyle/>
          <a:p>
            <a:pPr indent="-342900" eaLnBrk="1" hangingPunct="1">
              <a:lnSpc>
                <a:spcPct val="90000"/>
              </a:lnSpc>
              <a:spcBef>
                <a:spcPts val="400"/>
              </a:spcBef>
              <a:spcAft>
                <a:spcPct val="0"/>
              </a:spcAft>
              <a:buClr>
                <a:srgbClr val="000000"/>
              </a:buClr>
              <a:buFontTx/>
              <a:buChar char="•"/>
            </a:pPr>
            <a:r>
              <a:rPr lang="en-US" altLang="en-US" sz="2000" b="1" smtClean="0">
                <a:solidFill>
                  <a:srgbClr val="000000"/>
                </a:solidFill>
                <a:latin typeface="Tahoma" pitchFamily="34" charset="0"/>
                <a:cs typeface="Tahoma" pitchFamily="34" charset="0"/>
                <a:sym typeface="Tahoma" pitchFamily="34" charset="0"/>
              </a:rPr>
              <a:t>Un protector (sistema protector) </a:t>
            </a:r>
            <a:r>
              <a:rPr lang="en-US" altLang="en-US" sz="2000" smtClean="0">
                <a:solidFill>
                  <a:srgbClr val="000000"/>
                </a:solidFill>
                <a:latin typeface="Tahoma" pitchFamily="34" charset="0"/>
                <a:cs typeface="Tahoma" pitchFamily="34" charset="0"/>
                <a:sym typeface="Tahoma" pitchFamily="34" charset="0"/>
              </a:rPr>
              <a:t>es una estructura que capaz de soportar las fuerzas impuestas sobre ella por un derrumbe. Pueden ser estructuras permanentes o pueden ser diseños portátiles.</a:t>
            </a:r>
          </a:p>
          <a:p>
            <a:pPr indent="-342900" eaLnBrk="1" hangingPunct="1">
              <a:spcBef>
                <a:spcPts val="400"/>
              </a:spcBef>
              <a:spcAft>
                <a:spcPct val="0"/>
              </a:spcAft>
              <a:buClr>
                <a:srgbClr val="000000"/>
              </a:buClr>
              <a:buFontTx/>
              <a:buChar char="•"/>
            </a:pPr>
            <a:r>
              <a:rPr lang="en-US" altLang="en-US" sz="2000" b="1" smtClean="0">
                <a:solidFill>
                  <a:srgbClr val="000000"/>
                </a:solidFill>
                <a:latin typeface="Tahoma" pitchFamily="34" charset="0"/>
                <a:cs typeface="Tahoma" pitchFamily="34" charset="0"/>
                <a:sym typeface="Tahoma" pitchFamily="34" charset="0"/>
              </a:rPr>
              <a:t>Los banquillos (sistema de banquillos) </a:t>
            </a:r>
            <a:r>
              <a:rPr lang="en-US" altLang="en-US" sz="2000" smtClean="0">
                <a:solidFill>
                  <a:srgbClr val="000000"/>
                </a:solidFill>
                <a:latin typeface="Tahoma" pitchFamily="34" charset="0"/>
                <a:cs typeface="Tahoma" pitchFamily="34" charset="0"/>
                <a:sym typeface="Tahoma" pitchFamily="34" charset="0"/>
              </a:rPr>
              <a:t>son un método para proteger a los empleados de los derrumbes al excavar los lados de una excavación para formar uno o una serie de niveles horizontales o escalones, por lo general con superficies verticales o casi verticales entre los niveles. Los suelos inestables son demasiado inestables para los banquillos. </a:t>
            </a:r>
          </a:p>
          <a:p>
            <a:pPr indent="-342900" eaLnBrk="1" hangingPunct="1">
              <a:spcBef>
                <a:spcPts val="400"/>
              </a:spcBef>
              <a:spcAft>
                <a:spcPct val="0"/>
              </a:spcAft>
              <a:buClr>
                <a:srgbClr val="000000"/>
              </a:buClr>
              <a:buFontTx/>
              <a:buChar char="•"/>
            </a:pPr>
            <a:r>
              <a:rPr lang="en-US" altLang="en-US" sz="2000" b="1" smtClean="0">
                <a:solidFill>
                  <a:srgbClr val="000000"/>
                </a:solidFill>
                <a:latin typeface="Tahoma" pitchFamily="34" charset="0"/>
                <a:cs typeface="Tahoma" pitchFamily="34" charset="0"/>
                <a:sym typeface="Tahoma" pitchFamily="34" charset="0"/>
              </a:rPr>
              <a:t>Las excavaciones mayores de 20 pies requieren el diseño de un sistema de protección por parte de un ingeniero profesional licenciado.</a:t>
            </a:r>
          </a:p>
        </p:txBody>
      </p:sp>
      <p:sp>
        <p:nvSpPr>
          <p:cNvPr id="91140" name="Rectangle 4"/>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hape 389"/>
          <p:cNvSpPr>
            <a:spLocks noChangeArrowheads="1"/>
          </p:cNvSpPr>
          <p:nvPr/>
        </p:nvSpPr>
        <p:spPr bwMode="auto">
          <a:xfrm>
            <a:off x="4572000" y="1371600"/>
            <a:ext cx="4445000" cy="3378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90" name="Shape 390"/>
          <p:cNvSpPr txBox="1">
            <a:spLocks noGrp="1"/>
          </p:cNvSpPr>
          <p:nvPr>
            <p:ph type="title"/>
          </p:nvPr>
        </p:nvSpPr>
        <p:spPr>
          <a:xfrm>
            <a:off x="0" y="457200"/>
            <a:ext cx="9144000" cy="8382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Escudos Protectores/Cajas de Zanjas</a:t>
            </a:r>
          </a:p>
        </p:txBody>
      </p:sp>
      <p:sp>
        <p:nvSpPr>
          <p:cNvPr id="93187" name="Shape 391"/>
          <p:cNvSpPr>
            <a:spLocks noChangeArrowheads="1"/>
          </p:cNvSpPr>
          <p:nvPr/>
        </p:nvSpPr>
        <p:spPr bwMode="auto">
          <a:xfrm>
            <a:off x="7670800" y="3657600"/>
            <a:ext cx="990600" cy="990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3188" name="Shape 392"/>
          <p:cNvSpPr txBox="1">
            <a:spLocks noChangeArrowheads="1"/>
          </p:cNvSpPr>
          <p:nvPr/>
        </p:nvSpPr>
        <p:spPr bwMode="auto">
          <a:xfrm>
            <a:off x="5308600" y="4876800"/>
            <a:ext cx="30480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spcBef>
                <a:spcPts val="1200"/>
              </a:spcBef>
              <a:buClr>
                <a:srgbClr val="000000"/>
              </a:buClr>
              <a:buSzPct val="25000"/>
              <a:buFont typeface="Tahoma" pitchFamily="34" charset="0"/>
              <a:buNone/>
            </a:pPr>
            <a:r>
              <a:rPr lang="en-US" altLang="en-US" sz="2400">
                <a:latin typeface="Tahoma" pitchFamily="34" charset="0"/>
                <a:cs typeface="Tahoma" pitchFamily="34" charset="0"/>
                <a:sym typeface="Tahoma" pitchFamily="34" charset="0"/>
              </a:rPr>
              <a:t>Banquillo</a:t>
            </a:r>
          </a:p>
        </p:txBody>
      </p:sp>
      <p:sp>
        <p:nvSpPr>
          <p:cNvPr id="93189" name="Shape 393"/>
          <p:cNvSpPr txBox="1">
            <a:spLocks noGrp="1"/>
          </p:cNvSpPr>
          <p:nvPr>
            <p:ph type="body" idx="1"/>
          </p:nvPr>
        </p:nvSpPr>
        <p:spPr>
          <a:xfrm>
            <a:off x="228600" y="1295400"/>
            <a:ext cx="4343400" cy="5562600"/>
          </a:xfrm>
        </p:spPr>
        <p:txBody>
          <a:bodyPr tIns="45700" bIns="45700" anchor="t">
            <a:spAutoFit/>
          </a:bodyPr>
          <a:lstStyle/>
          <a:p>
            <a:pPr eaLnBrk="1" hangingPunct="1">
              <a:lnSpc>
                <a:spcPct val="90000"/>
              </a:lnSpc>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El corte estilo banquillo y la inclinación evitan que los lados de una zanja se derrumben sobre los trabajadores que están adentro de la zanja.</a:t>
            </a:r>
          </a:p>
          <a:p>
            <a:pPr eaLnBrk="1" hangingPunct="1">
              <a:spcBef>
                <a:spcPts val="638"/>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a:p>
            <a:pPr eaLnBrk="1" hangingPunct="1">
              <a:lnSpc>
                <a:spcPct val="90000"/>
              </a:lnSpc>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Los sistemas protectores siempre se deben colocar en una excavación que sea mayor de 5 pies de profundidad.</a:t>
            </a:r>
          </a:p>
        </p:txBody>
      </p:sp>
      <p:sp>
        <p:nvSpPr>
          <p:cNvPr id="93191" name="Rectangle 7"/>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hape 399"/>
          <p:cNvSpPr>
            <a:spLocks noChangeArrowheads="1"/>
          </p:cNvSpPr>
          <p:nvPr/>
        </p:nvSpPr>
        <p:spPr bwMode="auto">
          <a:xfrm>
            <a:off x="4830763" y="1371600"/>
            <a:ext cx="4313237" cy="37338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0" name="Shape 400"/>
          <p:cNvSpPr txBox="1">
            <a:spLocks noGrp="1"/>
          </p:cNvSpPr>
          <p:nvPr>
            <p:ph type="title"/>
          </p:nvPr>
        </p:nvSpPr>
        <p:spPr>
          <a:xfrm>
            <a:off x="0" y="457200"/>
            <a:ext cx="9144000" cy="8382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Escudos Protectores/Cajas de Zanjas</a:t>
            </a:r>
          </a:p>
        </p:txBody>
      </p:sp>
      <p:sp>
        <p:nvSpPr>
          <p:cNvPr id="95235" name="Shape 401"/>
          <p:cNvSpPr txBox="1">
            <a:spLocks noGrp="1"/>
          </p:cNvSpPr>
          <p:nvPr>
            <p:ph type="body" idx="1"/>
          </p:nvPr>
        </p:nvSpPr>
        <p:spPr>
          <a:xfrm>
            <a:off x="228600" y="1295400"/>
            <a:ext cx="4495800" cy="3810000"/>
          </a:xfrm>
        </p:spPr>
        <p:txBody>
          <a:bodyPr tIns="45700" bIns="45700" anchor="t">
            <a:spAutoFit/>
          </a:bodyPr>
          <a:lstStyle/>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Se debe proporcionar una manera segura para entrar y salir de las excavaciones siempre que haya una zanja.</a:t>
            </a:r>
          </a:p>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Se debe proporcionar una escalera, rampa u otro medio seguro para entrar y salir siempre que una excavación sea de 4 pies o más de profundidad. El acceso a la superficie se debe poner donde los trabajadores no tengan que caminar más de 25 pies.</a:t>
            </a:r>
          </a:p>
        </p:txBody>
      </p:sp>
      <p:sp>
        <p:nvSpPr>
          <p:cNvPr id="95236" name="Shape 402"/>
          <p:cNvSpPr>
            <a:spLocks/>
          </p:cNvSpPr>
          <p:nvPr/>
        </p:nvSpPr>
        <p:spPr bwMode="auto">
          <a:xfrm>
            <a:off x="7848600" y="4267200"/>
            <a:ext cx="762000" cy="7620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95238"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txBox="1">
            <a:spLocks noGrp="1"/>
          </p:cNvSpPr>
          <p:nvPr>
            <p:ph type="title"/>
          </p:nvPr>
        </p:nvSpPr>
        <p:spPr>
          <a:xfrm>
            <a:off x="0" y="0"/>
            <a:ext cx="9144000" cy="7620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Peligros de Quedar Atrapado</a:t>
            </a:r>
          </a:p>
        </p:txBody>
      </p:sp>
      <p:sp>
        <p:nvSpPr>
          <p:cNvPr id="23554" name="Shape 88"/>
          <p:cNvSpPr txBox="1">
            <a:spLocks noGrp="1"/>
          </p:cNvSpPr>
          <p:nvPr>
            <p:ph type="body" idx="1"/>
          </p:nvPr>
        </p:nvSpPr>
        <p:spPr>
          <a:xfrm>
            <a:off x="381000" y="1295400"/>
            <a:ext cx="6705600" cy="4876800"/>
          </a:xfrm>
        </p:spPr>
        <p:txBody>
          <a:bodyPr tIns="45700" bIns="45700" anchor="t">
            <a:spAutoFit/>
          </a:bodyPr>
          <a:lstStyle/>
          <a:p>
            <a:pPr eaLnBrk="1" hangingPunct="1">
              <a:lnSpc>
                <a:spcPct val="90000"/>
              </a:lnSpc>
              <a:spcBef>
                <a:spcPts val="563"/>
              </a:spcBef>
              <a:buClr>
                <a:srgbClr val="000000"/>
              </a:buClr>
              <a:buSzPct val="101000"/>
              <a:buFontTx/>
              <a:buChar char="•"/>
            </a:pPr>
            <a:r>
              <a:rPr lang="en-US" altLang="en-US" sz="2800" smtClean="0">
                <a:latin typeface="Tahoma" pitchFamily="34" charset="0"/>
                <a:cs typeface="Tahoma" pitchFamily="34" charset="0"/>
                <a:sym typeface="Tahoma" pitchFamily="34" charset="0"/>
              </a:rPr>
              <a:t>Los peligros de quedar atrapado son uno de los cuatro peligros mortales encontrados en los emplazamientos de las obras.</a:t>
            </a:r>
          </a:p>
          <a:p>
            <a:pPr eaLnBrk="1" hangingPunct="1">
              <a:spcBef>
                <a:spcPts val="638"/>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a:p>
            <a:pPr eaLnBrk="1" hangingPunct="1">
              <a:lnSpc>
                <a:spcPct val="90000"/>
              </a:lnSpc>
              <a:spcBef>
                <a:spcPts val="563"/>
              </a:spcBef>
              <a:buClr>
                <a:srgbClr val="000000"/>
              </a:buClr>
              <a:buSzPct val="101000"/>
              <a:buFontTx/>
              <a:buChar char="•"/>
            </a:pPr>
            <a:r>
              <a:rPr lang="en-US" altLang="en-US" sz="2800" smtClean="0">
                <a:latin typeface="Tahoma" pitchFamily="34" charset="0"/>
                <a:cs typeface="Tahoma" pitchFamily="34" charset="0"/>
                <a:sym typeface="Tahoma" pitchFamily="34" charset="0"/>
              </a:rPr>
              <a:t>Este programa le ayudará a reconocer los peligros comunes de quedar atrapado.</a:t>
            </a:r>
          </a:p>
          <a:p>
            <a:pPr eaLnBrk="1" hangingPunct="1">
              <a:spcBef>
                <a:spcPts val="638"/>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a:p>
            <a:pPr eaLnBrk="1" hangingPunct="1">
              <a:lnSpc>
                <a:spcPct val="90000"/>
              </a:lnSpc>
              <a:spcBef>
                <a:spcPts val="563"/>
              </a:spcBef>
              <a:buClr>
                <a:srgbClr val="000000"/>
              </a:buClr>
              <a:buSzPct val="101000"/>
              <a:buFontTx/>
              <a:buChar char="•"/>
            </a:pPr>
            <a:r>
              <a:rPr lang="en-US" altLang="en-US" sz="2800" smtClean="0">
                <a:latin typeface="Tahoma" pitchFamily="34" charset="0"/>
                <a:cs typeface="Tahoma" pitchFamily="34" charset="0"/>
                <a:sym typeface="Tahoma" pitchFamily="34" charset="0"/>
              </a:rPr>
              <a:t>El símbolo en la foto le indicará si la situación es segura o insegura.</a:t>
            </a:r>
          </a:p>
        </p:txBody>
      </p:sp>
      <p:sp>
        <p:nvSpPr>
          <p:cNvPr id="23555" name="Shape 89"/>
          <p:cNvSpPr>
            <a:spLocks/>
          </p:cNvSpPr>
          <p:nvPr/>
        </p:nvSpPr>
        <p:spPr bwMode="auto">
          <a:xfrm>
            <a:off x="7200900" y="3352800"/>
            <a:ext cx="1371600" cy="13716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8575"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23556" name="Shape 90"/>
          <p:cNvSpPr>
            <a:spLocks noChangeArrowheads="1"/>
          </p:cNvSpPr>
          <p:nvPr/>
        </p:nvSpPr>
        <p:spPr bwMode="auto">
          <a:xfrm>
            <a:off x="7305675" y="1066800"/>
            <a:ext cx="1162050" cy="11620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3557" name="Shape 91"/>
          <p:cNvSpPr txBox="1">
            <a:spLocks noChangeArrowheads="1"/>
          </p:cNvSpPr>
          <p:nvPr/>
        </p:nvSpPr>
        <p:spPr bwMode="auto">
          <a:xfrm>
            <a:off x="7162800" y="25146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spcBef>
                <a:spcPts val="1200"/>
              </a:spcBef>
              <a:buClr>
                <a:srgbClr val="000000"/>
              </a:buClr>
              <a:buSzPct val="25000"/>
              <a:buFont typeface="Tahoma" pitchFamily="34" charset="0"/>
              <a:buNone/>
            </a:pPr>
            <a:r>
              <a:rPr lang="en-US" altLang="en-US" sz="2400" i="1">
                <a:latin typeface="Tahoma" pitchFamily="34" charset="0"/>
                <a:cs typeface="Tahoma" pitchFamily="34" charset="0"/>
                <a:sym typeface="Tahoma" pitchFamily="34" charset="0"/>
              </a:rPr>
              <a:t>Seguro</a:t>
            </a:r>
          </a:p>
        </p:txBody>
      </p:sp>
      <p:sp>
        <p:nvSpPr>
          <p:cNvPr id="23558" name="Shape 92"/>
          <p:cNvSpPr txBox="1">
            <a:spLocks noChangeArrowheads="1"/>
          </p:cNvSpPr>
          <p:nvPr/>
        </p:nvSpPr>
        <p:spPr bwMode="auto">
          <a:xfrm>
            <a:off x="7239000" y="4953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spcBef>
                <a:spcPts val="1200"/>
              </a:spcBef>
              <a:buClr>
                <a:srgbClr val="000000"/>
              </a:buClr>
              <a:buSzPct val="25000"/>
              <a:buFont typeface="Tahoma" pitchFamily="34" charset="0"/>
              <a:buNone/>
            </a:pPr>
            <a:r>
              <a:rPr lang="en-US" altLang="en-US" sz="2400" i="1">
                <a:latin typeface="Tahoma" pitchFamily="34" charset="0"/>
                <a:cs typeface="Tahoma" pitchFamily="34" charset="0"/>
                <a:sym typeface="Tahoma" pitchFamily="34" charset="0"/>
              </a:rPr>
              <a:t>Inseguro</a:t>
            </a:r>
          </a:p>
        </p:txBody>
      </p:sp>
      <p:sp>
        <p:nvSpPr>
          <p:cNvPr id="23560" name="Rectangle 8"/>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hape 408"/>
          <p:cNvSpPr>
            <a:spLocks noChangeArrowheads="1"/>
          </p:cNvSpPr>
          <p:nvPr/>
        </p:nvSpPr>
        <p:spPr bwMode="auto">
          <a:xfrm>
            <a:off x="6553200" y="1295400"/>
            <a:ext cx="2590800" cy="4038600"/>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09" name="Shape 409"/>
          <p:cNvSpPr txBox="1">
            <a:spLocks noGrp="1"/>
          </p:cNvSpPr>
          <p:nvPr>
            <p:ph type="title"/>
          </p:nvPr>
        </p:nvSpPr>
        <p:spPr>
          <a:xfrm>
            <a:off x="0" y="0"/>
            <a:ext cx="9144000" cy="10668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sz="3200">
                <a:solidFill>
                  <a:schemeClr val="dk2"/>
                </a:solidFill>
                <a:sym typeface="Arial"/>
              </a:rPr>
              <a:t>Escudos Protectores/Cajas de Zanjas</a:t>
            </a:r>
          </a:p>
        </p:txBody>
      </p:sp>
      <p:sp>
        <p:nvSpPr>
          <p:cNvPr id="97283" name="Shape 410"/>
          <p:cNvSpPr txBox="1">
            <a:spLocks noGrp="1"/>
          </p:cNvSpPr>
          <p:nvPr>
            <p:ph type="body" idx="1"/>
          </p:nvPr>
        </p:nvSpPr>
        <p:spPr>
          <a:xfrm>
            <a:off x="0" y="838200"/>
            <a:ext cx="6781800" cy="5526088"/>
          </a:xfrm>
        </p:spPr>
        <p:txBody>
          <a:bodyPr tIns="45700" bIns="45700" anchor="t">
            <a:spAutoFit/>
          </a:bodyPr>
          <a:lstStyle/>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Sin importar que tipo de protección utilice, se requiere una forma segura para entrar a la zanja.</a:t>
            </a:r>
          </a:p>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Use una escalera al trabajar en una excavación o zanja de cuatro o más pies de profundidad.</a:t>
            </a:r>
          </a:p>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Inspeccionar la escalera antes de cada uso</a:t>
            </a:r>
          </a:p>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Colocar la escalera de manera que se extienda unos 3 pies sobre el borde, esto implica que los 3 escalones superiores sobrepasen la altura de la zanja. </a:t>
            </a:r>
          </a:p>
          <a:p>
            <a:pPr eaLnBrk="1" hangingPunct="1">
              <a:spcBef>
                <a:spcPts val="475"/>
              </a:spcBef>
              <a:buClr>
                <a:srgbClr val="000000"/>
              </a:buClr>
              <a:buSzPct val="101000"/>
              <a:buFontTx/>
              <a:buChar char="•"/>
            </a:pPr>
            <a:r>
              <a:rPr lang="en-US" altLang="en-US" sz="2400" smtClean="0">
                <a:latin typeface="Tahoma" pitchFamily="34" charset="0"/>
                <a:cs typeface="Tahoma" pitchFamily="34" charset="0"/>
                <a:sym typeface="Tahoma" pitchFamily="34" charset="0"/>
              </a:rPr>
              <a:t>Asegurar la escalera de tal modo que no se deslice o se caiga.</a:t>
            </a:r>
          </a:p>
          <a:p>
            <a:pPr eaLnBrk="1" hangingPunct="1">
              <a:spcBef>
                <a:spcPts val="475"/>
              </a:spcBef>
              <a:buClr>
                <a:srgbClr val="000000"/>
              </a:buClr>
              <a:buSzPct val="101000"/>
              <a:buFontTx/>
              <a:buChar char="•"/>
            </a:pPr>
            <a:r>
              <a:rPr lang="en-US" altLang="en-US" sz="2200" smtClean="0">
                <a:latin typeface="Tahoma" pitchFamily="34" charset="0"/>
                <a:cs typeface="Tahoma" pitchFamily="34" charset="0"/>
                <a:sym typeface="Tahoma" pitchFamily="34" charset="0"/>
              </a:rPr>
              <a:t>El escalón inferior debe estar dentro de la zanja.</a:t>
            </a:r>
          </a:p>
          <a:p>
            <a:pPr eaLnBrk="1" hangingPunct="1">
              <a:spcBef>
                <a:spcPts val="638"/>
              </a:spcBef>
              <a:buClr>
                <a:srgbClr val="000000"/>
              </a:buClr>
              <a:buFont typeface="Tahoma" pitchFamily="34" charset="0"/>
              <a:buNone/>
            </a:pPr>
            <a:endParaRPr lang="en-US" altLang="en-US" sz="2200" smtClean="0">
              <a:latin typeface="Tahoma" pitchFamily="34" charset="0"/>
              <a:cs typeface="Tahoma" pitchFamily="34" charset="0"/>
              <a:sym typeface="Tahoma" pitchFamily="34" charset="0"/>
            </a:endParaRPr>
          </a:p>
        </p:txBody>
      </p:sp>
      <p:sp>
        <p:nvSpPr>
          <p:cNvPr id="97284" name="Shape 411"/>
          <p:cNvSpPr>
            <a:spLocks noChangeArrowheads="1"/>
          </p:cNvSpPr>
          <p:nvPr/>
        </p:nvSpPr>
        <p:spPr bwMode="auto">
          <a:xfrm>
            <a:off x="8153400" y="4419600"/>
            <a:ext cx="990600" cy="9906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7286"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Health Administration, U.S. Department of Labor. It does not necessarily reflect the views or policies of the U.S. Department of Labor, nor does mention of trade  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 name="Shape 431"/>
          <p:cNvSpPr txBox="1">
            <a:spLocks noGrp="1"/>
          </p:cNvSpPr>
          <p:nvPr>
            <p:ph type="title"/>
          </p:nvPr>
        </p:nvSpPr>
        <p:spPr>
          <a:xfrm>
            <a:off x="0" y="227013"/>
            <a:ext cx="9144000" cy="1373187"/>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sz="2800">
                <a:solidFill>
                  <a:schemeClr val="dk2"/>
                </a:solidFill>
                <a:sym typeface="Arial"/>
              </a:rPr>
              <a:t>Los Cuatro Grandes Peligros En La Construcción: Peligro de Quedar Atrapado</a:t>
            </a:r>
          </a:p>
        </p:txBody>
      </p:sp>
      <p:sp>
        <p:nvSpPr>
          <p:cNvPr id="103426" name="Shape 432"/>
          <p:cNvSpPr txBox="1">
            <a:spLocks noGrp="1"/>
          </p:cNvSpPr>
          <p:nvPr>
            <p:ph type="body" idx="1"/>
          </p:nvPr>
        </p:nvSpPr>
        <p:spPr>
          <a:xfrm>
            <a:off x="457200" y="1981200"/>
            <a:ext cx="8178800" cy="4552950"/>
          </a:xfrm>
        </p:spPr>
        <p:txBody>
          <a:bodyPr tIns="45700" bIns="45700" anchor="t">
            <a:spAutoFit/>
          </a:bodyPr>
          <a:lstStyle/>
          <a:p>
            <a:pPr algn="ctr" eaLnBrk="1" hangingPunct="1">
              <a:spcBef>
                <a:spcPts val="725"/>
              </a:spcBef>
              <a:buClr>
                <a:srgbClr val="000000"/>
              </a:buClr>
              <a:buSzPct val="25000"/>
              <a:buFont typeface="Tahoma" pitchFamily="34" charset="0"/>
              <a:buNone/>
            </a:pPr>
            <a:r>
              <a:rPr lang="en-US" altLang="en-US" sz="3600" b="1" smtClean="0">
                <a:latin typeface="Tahoma" pitchFamily="34" charset="0"/>
                <a:cs typeface="Tahoma" pitchFamily="34" charset="0"/>
                <a:sym typeface="Tahoma" pitchFamily="34" charset="0"/>
              </a:rPr>
              <a:t>Esto concluye el módulo        Peligro de Quedar Atrapado</a:t>
            </a:r>
          </a:p>
          <a:p>
            <a:pPr eaLnBrk="1" hangingPunct="1">
              <a:spcBef>
                <a:spcPts val="638"/>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a:p>
            <a:pPr algn="ctr" eaLnBrk="1" hangingPunct="1">
              <a:spcBef>
                <a:spcPts val="725"/>
              </a:spcBef>
              <a:buClr>
                <a:srgbClr val="000000"/>
              </a:buClr>
              <a:buSzPct val="25000"/>
              <a:buFont typeface="Tahoma" pitchFamily="34" charset="0"/>
              <a:buNone/>
            </a:pPr>
            <a:r>
              <a:rPr lang="en-US" altLang="en-US" sz="3600" b="1" smtClean="0">
                <a:solidFill>
                  <a:srgbClr val="FF3300"/>
                </a:solidFill>
                <a:latin typeface="Tahoma" pitchFamily="34" charset="0"/>
                <a:cs typeface="Tahoma" pitchFamily="34" charset="0"/>
                <a:sym typeface="Tahoma" pitchFamily="34" charset="0"/>
              </a:rPr>
              <a:t>“Fin”</a:t>
            </a:r>
          </a:p>
        </p:txBody>
      </p:sp>
      <p:sp>
        <p:nvSpPr>
          <p:cNvPr id="103428" name="Rectangle 4"/>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txBox="1">
            <a:spLocks noGrp="1"/>
          </p:cNvSpPr>
          <p:nvPr>
            <p:ph type="title"/>
          </p:nvPr>
        </p:nvSpPr>
        <p:spPr>
          <a:xfrm>
            <a:off x="0" y="-15875"/>
            <a:ext cx="9144000" cy="1311275"/>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Quedar Atrapado - Estadísticas</a:t>
            </a:r>
          </a:p>
        </p:txBody>
      </p:sp>
      <p:sp>
        <p:nvSpPr>
          <p:cNvPr id="25605" name="Rectangle 5"/>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pic>
        <p:nvPicPr>
          <p:cNvPr id="25606" name="Picture 6" descr="OSHA statistic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752600"/>
            <a:ext cx="6477000" cy="4286250"/>
          </a:xfrm>
          <a:prstGeom prst="rect">
            <a:avLst/>
          </a:prstGeom>
          <a:noFill/>
          <a:extLst>
            <a:ext uri="{909E8E84-426E-40DD-AFC4-6F175D3DCCD1}">
              <a14:hiddenFill xmlns:a14="http://schemas.microsoft.com/office/drawing/2010/main">
                <a:solidFill>
                  <a:srgbClr val="FFFFFF"/>
                </a:solidFill>
              </a14:hiddenFill>
            </a:ext>
          </a:extLst>
        </p:spPr>
      </p:pic>
      <p:sp>
        <p:nvSpPr>
          <p:cNvPr id="25607" name="Text Box 7"/>
          <p:cNvSpPr txBox="1">
            <a:spLocks noChangeArrowheads="1"/>
          </p:cNvSpPr>
          <p:nvPr/>
        </p:nvSpPr>
        <p:spPr bwMode="auto">
          <a:xfrm>
            <a:off x="381000" y="1371600"/>
            <a:ext cx="79248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600" b="1"/>
              <a:t>El Departamento de Estadisticas Laborales reportó las causas principales para fatalidades en Construcción</a:t>
            </a:r>
          </a:p>
        </p:txBody>
      </p:sp>
      <p:sp>
        <p:nvSpPr>
          <p:cNvPr id="25608" name="Text Box 8"/>
          <p:cNvSpPr txBox="1">
            <a:spLocks noChangeArrowheads="1"/>
          </p:cNvSpPr>
          <p:nvPr/>
        </p:nvSpPr>
        <p:spPr bwMode="auto">
          <a:xfrm>
            <a:off x="1371600" y="37338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Caidas</a:t>
            </a:r>
          </a:p>
        </p:txBody>
      </p:sp>
      <p:sp>
        <p:nvSpPr>
          <p:cNvPr id="25609" name="Text Box 9"/>
          <p:cNvSpPr txBox="1">
            <a:spLocks noChangeArrowheads="1"/>
          </p:cNvSpPr>
          <p:nvPr/>
        </p:nvSpPr>
        <p:spPr bwMode="auto">
          <a:xfrm>
            <a:off x="838200" y="4191000"/>
            <a:ext cx="1524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Golpeado por</a:t>
            </a:r>
          </a:p>
        </p:txBody>
      </p:sp>
      <p:sp>
        <p:nvSpPr>
          <p:cNvPr id="25610" name="Text Box 10"/>
          <p:cNvSpPr txBox="1">
            <a:spLocks noChangeArrowheads="1"/>
          </p:cNvSpPr>
          <p:nvPr/>
        </p:nvSpPr>
        <p:spPr bwMode="auto">
          <a:xfrm>
            <a:off x="152400" y="4572000"/>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Descargas Electricas</a:t>
            </a:r>
          </a:p>
        </p:txBody>
      </p:sp>
      <p:sp>
        <p:nvSpPr>
          <p:cNvPr id="25611" name="Text Box 11"/>
          <p:cNvSpPr txBox="1">
            <a:spLocks noChangeArrowheads="1"/>
          </p:cNvSpPr>
          <p:nvPr/>
        </p:nvSpPr>
        <p:spPr bwMode="auto">
          <a:xfrm>
            <a:off x="685800" y="49530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Atrapado Entre</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Shape 106"/>
          <p:cNvSpPr txBox="1">
            <a:spLocks noGrp="1"/>
          </p:cNvSpPr>
          <p:nvPr>
            <p:ph type="title"/>
          </p:nvPr>
        </p:nvSpPr>
        <p:spPr>
          <a:xfrm>
            <a:off x="0" y="0"/>
            <a:ext cx="9144000" cy="7620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chemeClr val="dk2"/>
                </a:solidFill>
                <a:sym typeface="Arial"/>
              </a:rPr>
              <a:t>Reconocer el Peligro</a:t>
            </a:r>
          </a:p>
        </p:txBody>
      </p:sp>
      <p:sp>
        <p:nvSpPr>
          <p:cNvPr id="27650" name="Shape 107"/>
          <p:cNvSpPr txBox="1">
            <a:spLocks noGrp="1"/>
          </p:cNvSpPr>
          <p:nvPr>
            <p:ph type="body" idx="1"/>
          </p:nvPr>
        </p:nvSpPr>
        <p:spPr>
          <a:xfrm>
            <a:off x="228600" y="1219200"/>
            <a:ext cx="4114800" cy="5029200"/>
          </a:xfrm>
        </p:spPr>
        <p:txBody>
          <a:bodyPr tIns="45700" bIns="45700" anchor="t">
            <a:spAutoFit/>
          </a:bodyPr>
          <a:lstStyle/>
          <a:p>
            <a:pPr eaLnBrk="1" hangingPunct="1">
              <a:spcBef>
                <a:spcPts val="563"/>
              </a:spcBef>
              <a:buClr>
                <a:srgbClr val="000000"/>
              </a:buClr>
              <a:buSzPct val="101000"/>
              <a:buFontTx/>
              <a:buChar char="•"/>
            </a:pPr>
            <a:r>
              <a:rPr lang="en-US" altLang="en-US" sz="2800" smtClean="0">
                <a:latin typeface="Tahoma" pitchFamily="34" charset="0"/>
                <a:cs typeface="Tahoma" pitchFamily="34" charset="0"/>
                <a:sym typeface="Tahoma" pitchFamily="34" charset="0"/>
              </a:rPr>
              <a:t>Los peligros de quedar atrapado ocurren todo el tiempo, ya que un trabajador podría quedar atrapado dentro o entre diversos objetos.</a:t>
            </a:r>
          </a:p>
          <a:p>
            <a:pPr eaLnBrk="1" hangingPunct="1">
              <a:spcBef>
                <a:spcPts val="638"/>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p:txBody>
      </p:sp>
      <p:sp>
        <p:nvSpPr>
          <p:cNvPr id="27651" name="Shape 108"/>
          <p:cNvSpPr>
            <a:spLocks noChangeArrowheads="1"/>
          </p:cNvSpPr>
          <p:nvPr/>
        </p:nvSpPr>
        <p:spPr bwMode="auto">
          <a:xfrm>
            <a:off x="4343400" y="1371600"/>
            <a:ext cx="4445000" cy="33655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7652" name="Shape 109"/>
          <p:cNvSpPr>
            <a:spLocks/>
          </p:cNvSpPr>
          <p:nvPr/>
        </p:nvSpPr>
        <p:spPr bwMode="auto">
          <a:xfrm>
            <a:off x="7696200" y="3657600"/>
            <a:ext cx="914400" cy="9144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27654"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hape 115"/>
          <p:cNvSpPr>
            <a:spLocks noChangeArrowheads="1"/>
          </p:cNvSpPr>
          <p:nvPr/>
        </p:nvSpPr>
        <p:spPr bwMode="auto">
          <a:xfrm>
            <a:off x="4343400" y="1371600"/>
            <a:ext cx="4445000" cy="3835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698" name="Shape 116"/>
          <p:cNvSpPr txBox="1">
            <a:spLocks noGrp="1"/>
          </p:cNvSpPr>
          <p:nvPr>
            <p:ph type="title"/>
          </p:nvPr>
        </p:nvSpPr>
        <p:spPr>
          <a:xfrm>
            <a:off x="0" y="762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292526"/>
                </a:solidFill>
                <a:latin typeface="Arial" pitchFamily="34" charset="0"/>
                <a:cs typeface="Arial" pitchFamily="34" charset="0"/>
              </a:rPr>
              <a:t>Grúas y Equipo Pesado</a:t>
            </a:r>
          </a:p>
        </p:txBody>
      </p:sp>
      <p:sp>
        <p:nvSpPr>
          <p:cNvPr id="29699" name="Shape 117"/>
          <p:cNvSpPr txBox="1">
            <a:spLocks noGrp="1"/>
          </p:cNvSpPr>
          <p:nvPr>
            <p:ph type="body" idx="1"/>
          </p:nvPr>
        </p:nvSpPr>
        <p:spPr>
          <a:xfrm>
            <a:off x="228600" y="1219200"/>
            <a:ext cx="3581400" cy="4953000"/>
          </a:xfrm>
        </p:spPr>
        <p:txBody>
          <a:bodyPr tIns="45700" bIns="45700">
            <a:spAutoFit/>
          </a:bodyPr>
          <a:lstStyle/>
          <a:p>
            <a:pPr indent="-342900" eaLnBrk="1" hangingPunct="1">
              <a:spcBef>
                <a:spcPts val="475"/>
              </a:spcBef>
              <a:spcAft>
                <a:spcPct val="0"/>
              </a:spcAft>
              <a:buClr>
                <a:srgbClr val="000000"/>
              </a:buClr>
              <a:buSzPct val="101000"/>
              <a:buFontTx/>
              <a:buChar char="•"/>
            </a:pPr>
            <a:r>
              <a:rPr lang="en-US" altLang="en-US" sz="2400" smtClean="0">
                <a:solidFill>
                  <a:srgbClr val="000000"/>
                </a:solidFill>
                <a:latin typeface="Tahoma" pitchFamily="34" charset="0"/>
                <a:cs typeface="Tahoma" pitchFamily="34" charset="0"/>
                <a:sym typeface="Tahoma" pitchFamily="34" charset="0"/>
              </a:rPr>
              <a:t>Los peligros de quedar atrapado comúnmente ocurren cuando se trabaja alrededor de equipo pesado.</a:t>
            </a:r>
          </a:p>
          <a:p>
            <a:pPr indent="-342900" eaLnBrk="1" hangingPunct="1">
              <a:spcBef>
                <a:spcPts val="475"/>
              </a:spcBef>
              <a:spcAft>
                <a:spcPct val="0"/>
              </a:spcAft>
              <a:buClr>
                <a:srgbClr val="000000"/>
              </a:buClr>
              <a:buSzPct val="101000"/>
              <a:buFontTx/>
              <a:buChar char="•"/>
            </a:pPr>
            <a:r>
              <a:rPr lang="en-US" altLang="en-US" sz="2400" smtClean="0">
                <a:solidFill>
                  <a:srgbClr val="000000"/>
                </a:solidFill>
                <a:latin typeface="Tahoma" pitchFamily="34" charset="0"/>
                <a:cs typeface="Tahoma" pitchFamily="34" charset="0"/>
                <a:sym typeface="Tahoma" pitchFamily="34" charset="0"/>
              </a:rPr>
              <a:t>Las grúas y el equipo pesado son especialmente peligrosos porque tienen una superestructura que está en rotación. </a:t>
            </a:r>
          </a:p>
        </p:txBody>
      </p:sp>
      <p:sp>
        <p:nvSpPr>
          <p:cNvPr id="29700" name="Shape 118"/>
          <p:cNvSpPr>
            <a:spLocks/>
          </p:cNvSpPr>
          <p:nvPr/>
        </p:nvSpPr>
        <p:spPr bwMode="auto">
          <a:xfrm>
            <a:off x="7696200" y="4114800"/>
            <a:ext cx="914400" cy="9144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29702"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hape 124"/>
          <p:cNvSpPr>
            <a:spLocks noChangeArrowheads="1"/>
          </p:cNvSpPr>
          <p:nvPr/>
        </p:nvSpPr>
        <p:spPr bwMode="auto">
          <a:xfrm>
            <a:off x="5613400" y="685800"/>
            <a:ext cx="3530600" cy="28956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5" name="Shape 125"/>
          <p:cNvSpPr txBox="1">
            <a:spLocks noGrp="1"/>
          </p:cNvSpPr>
          <p:nvPr>
            <p:ph type="title"/>
          </p:nvPr>
        </p:nvSpPr>
        <p:spPr>
          <a:xfrm>
            <a:off x="0" y="76200"/>
            <a:ext cx="9144000" cy="685800"/>
          </a:xfrm>
        </p:spPr>
        <p:txBody>
          <a:bodyPr tIns="45700" bIns="45700" anchor="b">
            <a:spAutoFit/>
          </a:bodyPr>
          <a:lstStyle/>
          <a:p>
            <a:pPr algn="ctr" eaLnBrk="1" fontAlgn="auto" hangingPunct="1">
              <a:spcBef>
                <a:spcPts val="0"/>
              </a:spcBef>
              <a:spcAft>
                <a:spcPts val="0"/>
              </a:spcAft>
              <a:buClr>
                <a:schemeClr val="dk2"/>
              </a:buClr>
              <a:buSzPct val="25000"/>
              <a:buFont typeface="Arial"/>
              <a:buNone/>
              <a:defRPr/>
            </a:pPr>
            <a:r>
              <a:rPr lang="x-none">
                <a:solidFill>
                  <a:srgbClr val="292526"/>
                </a:solidFill>
                <a:sym typeface="Arial"/>
              </a:rPr>
              <a:t>Grúas y Equipo Pesado</a:t>
            </a:r>
          </a:p>
        </p:txBody>
      </p:sp>
      <p:sp>
        <p:nvSpPr>
          <p:cNvPr id="31747" name="Shape 126"/>
          <p:cNvSpPr txBox="1">
            <a:spLocks noGrp="1"/>
          </p:cNvSpPr>
          <p:nvPr>
            <p:ph type="body" idx="1"/>
          </p:nvPr>
        </p:nvSpPr>
        <p:spPr>
          <a:xfrm>
            <a:off x="228600" y="762000"/>
            <a:ext cx="4953000" cy="2876550"/>
          </a:xfrm>
        </p:spPr>
        <p:txBody>
          <a:bodyPr tIns="45700" bIns="45700" anchor="t">
            <a:spAutoFit/>
          </a:bodyPr>
          <a:lstStyle/>
          <a:p>
            <a:pPr eaLnBrk="1" hangingPunct="1">
              <a:lnSpc>
                <a:spcPct val="90000"/>
              </a:lnSpc>
              <a:spcBef>
                <a:spcPts val="563"/>
              </a:spcBef>
              <a:buClr>
                <a:srgbClr val="000000"/>
              </a:buClr>
              <a:buSzPct val="101000"/>
              <a:buFontTx/>
              <a:buChar char="•"/>
            </a:pPr>
            <a:r>
              <a:rPr lang="en-US" altLang="en-US" sz="2800" smtClean="0">
                <a:latin typeface="Tahoma" pitchFamily="34" charset="0"/>
                <a:cs typeface="Tahoma" pitchFamily="34" charset="0"/>
                <a:sym typeface="Tahoma" pitchFamily="34" charset="0"/>
              </a:rPr>
              <a:t>Los trabajadores siempre deben ser conscientes de sus alrededores al trabajar cerca del equipo pesado en los sitios de construcción!</a:t>
            </a:r>
          </a:p>
          <a:p>
            <a:pPr eaLnBrk="1" hangingPunct="1">
              <a:lnSpc>
                <a:spcPct val="90000"/>
              </a:lnSpc>
              <a:spcBef>
                <a:spcPts val="563"/>
              </a:spcBef>
              <a:buClr>
                <a:srgbClr val="000000"/>
              </a:buClr>
              <a:buSzPct val="101000"/>
              <a:buFontTx/>
              <a:buChar char="•"/>
            </a:pPr>
            <a:r>
              <a:rPr lang="en-US" altLang="en-US" sz="2800" smtClean="0">
                <a:latin typeface="Tahoma" pitchFamily="34" charset="0"/>
                <a:cs typeface="Tahoma" pitchFamily="34" charset="0"/>
                <a:sym typeface="Tahoma" pitchFamily="34" charset="0"/>
              </a:rPr>
              <a:t>Jamás se coloque entre alguna parte del equipo pesado y un objeto inmóvil.</a:t>
            </a:r>
          </a:p>
          <a:p>
            <a:pPr eaLnBrk="1" hangingPunct="1">
              <a:lnSpc>
                <a:spcPct val="90000"/>
              </a:lnSpc>
              <a:spcBef>
                <a:spcPts val="563"/>
              </a:spcBef>
              <a:buClr>
                <a:srgbClr val="000000"/>
              </a:buClr>
              <a:buSzPct val="101000"/>
              <a:buFontTx/>
              <a:buChar char="•"/>
            </a:pPr>
            <a:r>
              <a:rPr lang="en-US" altLang="en-US" sz="2800" smtClean="0">
                <a:latin typeface="Tahoma" pitchFamily="34" charset="0"/>
                <a:cs typeface="Tahoma" pitchFamily="34" charset="0"/>
                <a:sym typeface="Tahoma" pitchFamily="34" charset="0"/>
              </a:rPr>
              <a:t>Nunca se acerque al equipo pesado a menos de que usted sepa que el operador lo vio, y, usted y el operador mantengan contacto visual constantemente. </a:t>
            </a:r>
          </a:p>
          <a:p>
            <a:pPr eaLnBrk="1" hangingPunct="1">
              <a:spcBef>
                <a:spcPts val="638"/>
              </a:spcBef>
              <a:buClr>
                <a:srgbClr val="000000"/>
              </a:buClr>
              <a:buFont typeface="Tahoma" pitchFamily="34" charset="0"/>
              <a:buNone/>
            </a:pPr>
            <a:endParaRPr lang="en-US" altLang="en-US" smtClean="0">
              <a:latin typeface="Tahoma" pitchFamily="34" charset="0"/>
              <a:cs typeface="Tahoma" pitchFamily="34" charset="0"/>
              <a:sym typeface="Tahoma" pitchFamily="34" charset="0"/>
            </a:endParaRPr>
          </a:p>
        </p:txBody>
      </p:sp>
      <p:sp>
        <p:nvSpPr>
          <p:cNvPr id="31748" name="Shape 127"/>
          <p:cNvSpPr>
            <a:spLocks/>
          </p:cNvSpPr>
          <p:nvPr/>
        </p:nvSpPr>
        <p:spPr bwMode="auto">
          <a:xfrm>
            <a:off x="7924800" y="1828800"/>
            <a:ext cx="838200" cy="8382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33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31749" name="Shape 128"/>
          <p:cNvSpPr>
            <a:spLocks noChangeArrowheads="1"/>
          </p:cNvSpPr>
          <p:nvPr/>
        </p:nvSpPr>
        <p:spPr bwMode="auto">
          <a:xfrm>
            <a:off x="5638800" y="3657600"/>
            <a:ext cx="3048000" cy="28194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51" name="AutoShape 7"/>
          <p:cNvSpPr>
            <a:spLocks noChangeArrowheads="1"/>
          </p:cNvSpPr>
          <p:nvPr/>
        </p:nvSpPr>
        <p:spPr bwMode="auto">
          <a:xfrm>
            <a:off x="7162800" y="4572000"/>
            <a:ext cx="228600" cy="228600"/>
          </a:xfrm>
          <a:prstGeom prst="smileyFace">
            <a:avLst>
              <a:gd name="adj" fmla="val 4653"/>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2" name="Rectangle 8"/>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hape 134"/>
          <p:cNvSpPr>
            <a:spLocks noChangeArrowheads="1"/>
          </p:cNvSpPr>
          <p:nvPr/>
        </p:nvSpPr>
        <p:spPr bwMode="auto">
          <a:xfrm>
            <a:off x="5153025" y="1219200"/>
            <a:ext cx="3990975" cy="31242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3794" name="Shape 135"/>
          <p:cNvSpPr txBox="1">
            <a:spLocks noGrp="1"/>
          </p:cNvSpPr>
          <p:nvPr>
            <p:ph type="title"/>
          </p:nvPr>
        </p:nvSpPr>
        <p:spPr>
          <a:xfrm>
            <a:off x="0" y="76200"/>
            <a:ext cx="9144000" cy="685800"/>
          </a:xfrm>
        </p:spPr>
        <p:txBody>
          <a:bodyPr tIns="45700" bIns="45700" anchor="b">
            <a:spAutoFit/>
          </a:bodyPr>
          <a:lstStyle/>
          <a:p>
            <a:pPr eaLnBrk="1" hangingPunct="1">
              <a:spcBef>
                <a:spcPct val="0"/>
              </a:spcBef>
              <a:spcAft>
                <a:spcPct val="0"/>
              </a:spcAft>
              <a:buClr>
                <a:srgbClr val="000000"/>
              </a:buClr>
              <a:buSzPct val="25000"/>
            </a:pPr>
            <a:r>
              <a:rPr lang="en-US" altLang="en-US" smtClean="0">
                <a:solidFill>
                  <a:srgbClr val="292526"/>
                </a:solidFill>
                <a:latin typeface="Arial" pitchFamily="34" charset="0"/>
                <a:cs typeface="Arial" pitchFamily="34" charset="0"/>
              </a:rPr>
              <a:t>Grúas y Equipo Pesado</a:t>
            </a:r>
          </a:p>
        </p:txBody>
      </p:sp>
      <p:sp>
        <p:nvSpPr>
          <p:cNvPr id="33795" name="Shape 136"/>
          <p:cNvSpPr txBox="1">
            <a:spLocks noGrp="1"/>
          </p:cNvSpPr>
          <p:nvPr>
            <p:ph type="body" idx="1"/>
          </p:nvPr>
        </p:nvSpPr>
        <p:spPr>
          <a:xfrm>
            <a:off x="228600" y="1219200"/>
            <a:ext cx="4800600" cy="2514600"/>
          </a:xfrm>
        </p:spPr>
        <p:txBody>
          <a:bodyPr tIns="45700" bIns="45700">
            <a:spAutoFit/>
          </a:bodyPr>
          <a:lstStyle/>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Jamás trabaje cerca del radio de oscilación del equipo que está en rotación.</a:t>
            </a:r>
          </a:p>
          <a:p>
            <a:pPr indent="-342900" eaLnBrk="1" hangingPunct="1">
              <a:spcBef>
                <a:spcPts val="563"/>
              </a:spcBef>
              <a:spcAft>
                <a:spcPct val="0"/>
              </a:spcAft>
              <a:buClr>
                <a:srgbClr val="000000"/>
              </a:buClr>
              <a:buSzPct val="101000"/>
              <a:buFontTx/>
              <a:buChar char="•"/>
            </a:pPr>
            <a:r>
              <a:rPr lang="en-US" altLang="en-US" sz="2800" smtClean="0">
                <a:solidFill>
                  <a:srgbClr val="000000"/>
                </a:solidFill>
                <a:latin typeface="Tahoma" pitchFamily="34" charset="0"/>
                <a:cs typeface="Tahoma" pitchFamily="34" charset="0"/>
                <a:sym typeface="Tahoma" pitchFamily="34" charset="0"/>
              </a:rPr>
              <a:t>El radio entero de oscilación o el área donde el cuerpo de la máquina puede rotar, debe bloquearse para que el trabajador no tenga acceso a ella. Nunca camine en esa área.</a:t>
            </a:r>
          </a:p>
        </p:txBody>
      </p:sp>
      <p:sp>
        <p:nvSpPr>
          <p:cNvPr id="33796" name="Shape 137"/>
          <p:cNvSpPr>
            <a:spLocks/>
          </p:cNvSpPr>
          <p:nvPr/>
        </p:nvSpPr>
        <p:spPr bwMode="auto">
          <a:xfrm>
            <a:off x="7772400" y="2895600"/>
            <a:ext cx="914400" cy="914400"/>
          </a:xfrm>
          <a:custGeom>
            <a:avLst/>
            <a:gdLst>
              <a:gd name="T0" fmla="*/ 0 w 21600"/>
              <a:gd name="T1" fmla="*/ 10800 h 21600"/>
              <a:gd name="T2" fmla="*/ 10800 w 21600"/>
              <a:gd name="T3" fmla="*/ 0 h 21600"/>
              <a:gd name="T4" fmla="*/ 21600 w 21600"/>
              <a:gd name="T5" fmla="*/ 10800 h 21600"/>
              <a:gd name="T6" fmla="*/ 10800 w 21600"/>
              <a:gd name="T7" fmla="*/ 21600 h 21600"/>
              <a:gd name="T8" fmla="*/ 0 w 21600"/>
              <a:gd name="T9" fmla="*/ 10800 h 21600"/>
              <a:gd name="T10" fmla="*/ 17401 w 21600"/>
              <a:gd name="T11" fmla="*/ 15493 h 21600"/>
              <a:gd name="T12" fmla="*/ 18900 w 21600"/>
              <a:gd name="T13" fmla="*/ 10800 h 21600"/>
              <a:gd name="T14" fmla="*/ 10800 w 21600"/>
              <a:gd name="T15" fmla="*/ 2700 h 21600"/>
              <a:gd name="T16" fmla="*/ 6106 w 21600"/>
              <a:gd name="T17" fmla="*/ 4198 h 21600"/>
              <a:gd name="T18" fmla="*/ 4198 w 21600"/>
              <a:gd name="T19" fmla="*/ 6106 h 21600"/>
              <a:gd name="T20" fmla="*/ 2700 w 21600"/>
              <a:gd name="T21" fmla="*/ 10799 h 21600"/>
              <a:gd name="T22" fmla="*/ 10800 w 21600"/>
              <a:gd name="T23" fmla="*/ 18900 h 21600"/>
              <a:gd name="T24" fmla="*/ 15493 w 21600"/>
              <a:gd name="T25" fmla="*/ 17401 h 21600"/>
              <a:gd name="T26" fmla="*/ 0 w 21600"/>
              <a:gd name="T27" fmla="*/ 0 h 21600"/>
              <a:gd name="T28" fmla="*/ 21600 w 21600"/>
              <a:gd name="T29" fmla="*/ 216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rgbClr val="FF0000"/>
          </a:solidFill>
          <a:ln w="25400" cap="rnd">
            <a:solidFill>
              <a:schemeClr val="tx1"/>
            </a:solidFill>
            <a:prstDash val="solid"/>
            <a:miter lim="800000"/>
            <a:headEnd type="none" w="med" len="med"/>
            <a:tailEnd type="none" w="med" len="med"/>
          </a:ln>
        </p:spPr>
        <p:txBody>
          <a:bodyPr lIns="91425" tIns="45700" rIns="91425" bIns="45700" anchor="ctr">
            <a:spAutoFit/>
          </a:bodyPr>
          <a:lstStyle/>
          <a:p>
            <a:endParaRPr lang="en-US"/>
          </a:p>
        </p:txBody>
      </p:sp>
      <p:sp>
        <p:nvSpPr>
          <p:cNvPr id="33798" name="Rectangle 6"/>
          <p:cNvSpPr>
            <a:spLocks noChangeArrowheads="1"/>
          </p:cNvSpPr>
          <p:nvPr/>
        </p:nvSpPr>
        <p:spPr bwMode="auto">
          <a:xfrm>
            <a:off x="0" y="6248400"/>
            <a:ext cx="9144000" cy="60960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lnSpc>
                <a:spcPct val="80000"/>
              </a:lnSpc>
            </a:pPr>
            <a:r>
              <a:rPr lang="en-US" altLang="en-US" sz="1000">
                <a:latin typeface="Times New Roman" pitchFamily="18" charset="0"/>
              </a:rPr>
              <a:t>This material was produced under grant number 46F5-HT03 and modify under grants numbers SH-16596-07-60-F-72 </a:t>
            </a:r>
            <a:r>
              <a:rPr lang="en-US" altLang="en-US" sz="1000"/>
              <a:t>and SH22301-11-60-F-36 </a:t>
            </a:r>
            <a:r>
              <a:rPr lang="en-US" altLang="en-US" sz="1000">
                <a:latin typeface="Times New Roman" pitchFamily="18" charset="0"/>
              </a:rPr>
              <a:t> all from the Occupational Safety and </a:t>
            </a:r>
          </a:p>
          <a:p>
            <a:pPr algn="ctr">
              <a:lnSpc>
                <a:spcPct val="80000"/>
              </a:lnSpc>
            </a:pPr>
            <a:r>
              <a:rPr lang="en-US" altLang="en-US" sz="1000">
                <a:latin typeface="Times New Roman" pitchFamily="18" charset="0"/>
              </a:rPr>
              <a:t>Health Administration, U.S. Department of Labor. It does not necessarily reflect the views or policies of the U.S. Department of Labor, nor does mention of trade </a:t>
            </a:r>
          </a:p>
          <a:p>
            <a:pPr algn="ctr">
              <a:lnSpc>
                <a:spcPct val="80000"/>
              </a:lnSpc>
            </a:pPr>
            <a:r>
              <a:rPr lang="en-US" altLang="en-US" sz="1000">
                <a:latin typeface="Times New Roman" pitchFamily="18" charset="0"/>
              </a:rPr>
              <a:t>names, commercial products, or organizations imply endorsement by the U.S. Government.</a:t>
            </a:r>
          </a:p>
          <a:p>
            <a:pPr>
              <a:lnSpc>
                <a:spcPct val="80000"/>
              </a:lnSpc>
            </a:pPr>
            <a:endParaRPr lang="en-US" altLang="en-US" sz="1000">
              <a:latin typeface="Times New Roman" pitchFamily="18" charset="0"/>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Default Design">
  <a:themeElements>
    <a:clrScheme name="Contemporary Portrait 1">
      <a:dk1>
        <a:srgbClr val="000000"/>
      </a:dk1>
      <a:lt1>
        <a:srgbClr val="FFFFFF"/>
      </a:lt1>
      <a:dk2>
        <a:srgbClr val="000000"/>
      </a:dk2>
      <a:lt2>
        <a:srgbClr val="5E574E"/>
      </a:lt2>
      <a:accent1>
        <a:srgbClr val="FF6600"/>
      </a:accent1>
      <a:accent2>
        <a:srgbClr val="FFCC00"/>
      </a:accent2>
      <a:accent3>
        <a:srgbClr val="FFFFFF"/>
      </a:accent3>
      <a:accent4>
        <a:srgbClr val="FF6600"/>
      </a:accent4>
      <a:accent5>
        <a:srgbClr val="FFCC00"/>
      </a:accent5>
      <a:accent6>
        <a:srgbClr val="FFFFFF"/>
      </a:accent6>
      <a:hlink>
        <a:srgbClr val="996633"/>
      </a:hlink>
      <a:folHlink>
        <a:srgbClr val="808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210</TotalTime>
  <Words>10391</Words>
  <Application>Microsoft Office PowerPoint</Application>
  <PresentationFormat>On-screen Show (4:3)</PresentationFormat>
  <Paragraphs>488</Paragraphs>
  <Slides>41</Slides>
  <Notes>41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Tahoma</vt:lpstr>
      <vt:lpstr>Times New Roman</vt:lpstr>
      <vt:lpstr>Default Design</vt:lpstr>
      <vt:lpstr>Los Cuatro Grandes Peligros en la Construcción:  Peligro de Quedar Atrapado</vt:lpstr>
      <vt:lpstr>Introducción</vt:lpstr>
      <vt:lpstr>Peligro de Quedar Atrapado                    Repaso General</vt:lpstr>
      <vt:lpstr>Peligros de Quedar Atrapado</vt:lpstr>
      <vt:lpstr>Quedar Atrapado - Estadísticas</vt:lpstr>
      <vt:lpstr>Reconocer el Peligro</vt:lpstr>
      <vt:lpstr>Grúas y Equipo Pesado</vt:lpstr>
      <vt:lpstr>Grúas y Equipo Pesado</vt:lpstr>
      <vt:lpstr>Grúas y Equipo Pesado</vt:lpstr>
      <vt:lpstr>Grúas y Equipo Pesado</vt:lpstr>
      <vt:lpstr>Notas imporantes</vt:lpstr>
      <vt:lpstr>Herramientas y Maquinaria</vt:lpstr>
      <vt:lpstr>Herramientas y Maquinaria</vt:lpstr>
      <vt:lpstr>Herramientas y Maquinaria</vt:lpstr>
      <vt:lpstr>Herramientas y Maquinaria</vt:lpstr>
      <vt:lpstr>Manejo de Materiales</vt:lpstr>
      <vt:lpstr>Manejo de Materiales</vt:lpstr>
      <vt:lpstr>Manejo de Materiales</vt:lpstr>
      <vt:lpstr>Zanjas y Excavaciones</vt:lpstr>
      <vt:lpstr>Zanjas y Excavaciones</vt:lpstr>
      <vt:lpstr>Zanjas y Excavaciones</vt:lpstr>
      <vt:lpstr>Zanjas y Excavaciones</vt:lpstr>
      <vt:lpstr>Zanjas y Excavaciones</vt:lpstr>
      <vt:lpstr>Zanjas y Excavaciones</vt:lpstr>
      <vt:lpstr>Prevención de Accidentes</vt:lpstr>
      <vt:lpstr>Prevención de Accidentes</vt:lpstr>
      <vt:lpstr>Proteger Maquinaria y Partes que Estén en Movimiento</vt:lpstr>
      <vt:lpstr>Proteger Maquinaria y Partes  en Movimiento</vt:lpstr>
      <vt:lpstr>Proteger Maquinaria y Partes  en Movimiento</vt:lpstr>
      <vt:lpstr>Proteger Maquinaria y Partes en Movimiento</vt:lpstr>
      <vt:lpstr>Barricadas</vt:lpstr>
      <vt:lpstr>Barricadas</vt:lpstr>
      <vt:lpstr>Manejo Adecuado de Materiales</vt:lpstr>
      <vt:lpstr>Manejo Adecuado de Materiales</vt:lpstr>
      <vt:lpstr>Sistemas de Protección</vt:lpstr>
      <vt:lpstr>Tipos de Sistemas de Protección para excavaciones no mayores de 20 pies</vt:lpstr>
      <vt:lpstr>Sistemas de Protección</vt:lpstr>
      <vt:lpstr>Escudos Protectores/Cajas de Zanjas</vt:lpstr>
      <vt:lpstr>Escudos Protectores/Cajas de Zanjas</vt:lpstr>
      <vt:lpstr>Escudos Protectores/Cajas de Zanjas</vt:lpstr>
      <vt:lpstr>Los Cuatro Grandes Peligros En La Construcción: Peligro de Quedar Atrapado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CUATRO GRANDES PELIGROS EN LA CONSTRUCCIÓN: PELIGRO DE QUEDAR ATRAPADO</dc:title>
  <dc:creator>Vosburgh, Linda - OSHA</dc:creator>
  <cp:lastModifiedBy>Vosburgh, Linda - OSHA</cp:lastModifiedBy>
  <cp:revision>11</cp:revision>
  <dcterms:modified xsi:type="dcterms:W3CDTF">2014-02-27T20:33:34Z</dcterms:modified>
</cp:coreProperties>
</file>