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0" r:id="rId2"/>
    <p:sldMasterId id="2147483671" r:id="rId3"/>
    <p:sldMasterId id="2147483672" r:id="rId4"/>
    <p:sldMasterId id="2147483673" r:id="rId5"/>
    <p:sldMasterId id="2147483674" r:id="rId6"/>
  </p:sldMasterIdLst>
  <p:notesMasterIdLst>
    <p:notesMasterId r:id="rId79"/>
  </p:notesMasterIdLst>
  <p:handoutMasterIdLst>
    <p:handoutMasterId r:id="rId80"/>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30" r:id="rId78"/>
  </p:sldIdLst>
  <p:sldSz cx="9144000" cy="6858000" type="screen4x3"/>
  <p:notesSz cx="7315200" cy="9601200"/>
  <p:defaultTextStyle>
    <a:defPPr>
      <a:defRPr lang="en-US"/>
    </a:defPPr>
    <a:lvl1pPr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1pPr>
    <a:lvl2pPr marL="4572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2pPr>
    <a:lvl3pPr marL="9144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3pPr>
    <a:lvl4pPr marL="13716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4pPr>
    <a:lvl5pPr marL="18288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2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99683"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93B7F8D3-79BF-4C4E-A3DC-55275BC9D780}" type="datetimeFigureOut">
              <a:rPr lang="en-US" altLang="en-US"/>
              <a:pPr/>
              <a:t>2/27/2014</a:t>
            </a:fld>
            <a:endParaRPr lang="en-US" altLang="en-US"/>
          </a:p>
        </p:txBody>
      </p:sp>
      <p:sp>
        <p:nvSpPr>
          <p:cNvPr id="199684"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99685"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5380ED5-5160-4AC5-A290-CBF1B48EDC88}" type="slidenum">
              <a:rPr lang="en-US" altLang="en-US"/>
              <a:pPr/>
              <a:t>‹#›</a:t>
            </a:fld>
            <a:endParaRPr lang="en-US" altLang="en-US"/>
          </a:p>
        </p:txBody>
      </p:sp>
    </p:spTree>
    <p:extLst>
      <p:ext uri="{BB962C8B-B14F-4D97-AF65-F5344CB8AC3E}">
        <p14:creationId xmlns:p14="http://schemas.microsoft.com/office/powerpoint/2010/main" val="2273996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674" name="Shape 2"/>
          <p:cNvSpPr txBox="1">
            <a:spLocks noGrp="1"/>
          </p:cNvSpPr>
          <p:nvPr>
            <p:ph type="hdr" idx="2"/>
          </p:nvPr>
        </p:nvSpPr>
        <p:spPr bwMode="auto">
          <a:xfrm>
            <a:off x="0"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lvl1pPr>
          </a:lstStyle>
          <a:p>
            <a:endParaRPr lang="en-US" altLang="en-US"/>
          </a:p>
        </p:txBody>
      </p:sp>
      <p:sp>
        <p:nvSpPr>
          <p:cNvPr id="28675" name="Shape 3"/>
          <p:cNvSpPr txBox="1">
            <a:spLocks noGrp="1"/>
          </p:cNvSpPr>
          <p:nvPr>
            <p:ph type="dt" idx="10"/>
          </p:nvPr>
        </p:nvSpPr>
        <p:spPr bwMode="auto">
          <a:xfrm>
            <a:off x="4143375"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a:defRPr sz="1300"/>
            </a:lvl1pPr>
          </a:lstStyle>
          <a:p>
            <a:endParaRPr lang="en-US" altLang="en-US"/>
          </a:p>
        </p:txBody>
      </p:sp>
      <p:sp>
        <p:nvSpPr>
          <p:cNvPr id="28676" name="Shape 4"/>
          <p:cNvSpPr>
            <a:spLocks noGrp="1" noRot="1"/>
          </p:cNvSpPr>
          <p:nvPr>
            <p:ph type="sldImg" idx="3"/>
          </p:nvPr>
        </p:nvSpPr>
        <p:spPr bwMode="auto">
          <a:xfrm>
            <a:off x="1257300" y="719138"/>
            <a:ext cx="4800600" cy="360045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 name="Shape 5"/>
          <p:cNvSpPr txBox="1">
            <a:spLocks noGrp="1"/>
          </p:cNvSpPr>
          <p:nvPr>
            <p:ph type="body" idx="1"/>
          </p:nvPr>
        </p:nvSpPr>
        <p:spPr>
          <a:xfrm>
            <a:off x="731838" y="4560888"/>
            <a:ext cx="5851525" cy="4321175"/>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noProof="0"/>
          </a:p>
        </p:txBody>
      </p:sp>
      <p:sp>
        <p:nvSpPr>
          <p:cNvPr id="28678" name="Shape 6"/>
          <p:cNvSpPr txBox="1">
            <a:spLocks noGrp="1"/>
          </p:cNvSpPr>
          <p:nvPr>
            <p:ph type="ftr" idx="11"/>
          </p:nvPr>
        </p:nvSpPr>
        <p:spPr bwMode="auto">
          <a:xfrm>
            <a:off x="0"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lvl1pPr>
          </a:lstStyle>
          <a:p>
            <a:endParaRPr lang="en-US" altLang="en-US"/>
          </a:p>
        </p:txBody>
      </p:sp>
      <p:sp>
        <p:nvSpPr>
          <p:cNvPr id="28679" name="Shape 7"/>
          <p:cNvSpPr txBox="1">
            <a:spLocks noGrp="1"/>
          </p:cNvSpPr>
          <p:nvPr>
            <p:ph type="sldNum" idx="12"/>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r">
              <a:defRPr sz="1300"/>
            </a:lvl1pPr>
          </a:lstStyle>
          <a:p>
            <a:endParaRPr lang="en-US" altLang="en-US"/>
          </a:p>
        </p:txBody>
      </p:sp>
    </p:spTree>
    <p:extLst>
      <p:ext uri="{BB962C8B-B14F-4D97-AF65-F5344CB8AC3E}">
        <p14:creationId xmlns:p14="http://schemas.microsoft.com/office/powerpoint/2010/main" val="3704289757"/>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ls.gov/iif/oshwc/cfoi/cfoi_revised10.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Shape 13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30722" name="Shape 137"/>
          <p:cNvSpPr txBox="1">
            <a:spLocks noGrp="1"/>
          </p:cNvSpPr>
          <p:nvPr>
            <p:ph type="body" idx="1"/>
          </p:nvPr>
        </p:nvSpPr>
        <p:spPr bwMode="auto">
          <a:xfrm>
            <a:off x="731838" y="4560888"/>
            <a:ext cx="5851525" cy="91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u="sng" smtClean="0">
                <a:solidFill>
                  <a:srgbClr val="000000"/>
                </a:solidFill>
              </a:rPr>
              <a:t>Image Source: http://www.on-line-classes.com/store.php?crn=226&amp;rn=477&amp;action=show_detail</a:t>
            </a:r>
          </a:p>
        </p:txBody>
      </p:sp>
      <p:sp>
        <p:nvSpPr>
          <p:cNvPr id="30723" name="Shape 138"/>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30724" name="Shape 139"/>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Shape 238"/>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49154" name="Shape 239"/>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9155" name="Shape 24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En este ejemplo de una condición insegura, el trabajador está parado en la abertura de la ventana al borde del área de trabajo sin ninguna forma de protección contra caídas. El trabajador está expuesto a caer más de 6 pies, porque está trabajando en el segundo nivel de este edificio. </a:t>
            </a:r>
          </a:p>
          <a:p>
            <a:pPr>
              <a:spcBef>
                <a:spcPct val="0"/>
              </a:spcBef>
            </a:pPr>
            <a:endParaRPr lang="en-US" altLang="en-US" smtClean="0"/>
          </a:p>
          <a:p>
            <a:pPr>
              <a:spcBef>
                <a:spcPct val="0"/>
              </a:spcBef>
              <a:buSzPct val="25000"/>
            </a:pPr>
            <a:r>
              <a:rPr lang="en-US" altLang="en-US" sz="1800" smtClean="0"/>
              <a:t>Una manera con la que este trabajador podría estar protegido de una caída y posible lesión, sería utilizar el sistema personal para detención de caídas. Un sistema para detención de caídas es un sistema para protección de caídas que evita que el usuario se caiga desde cualquier distancia. El sistema incluye un cinturón de seguridad o un arn</a:t>
            </a:r>
            <a:r>
              <a:rPr lang="en-US" altLang="en-US" sz="1800" smtClean="0">
                <a:latin typeface="Times New Roman" pitchFamily="18" charset="0"/>
                <a:cs typeface="Times New Roman" pitchFamily="18" charset="0"/>
                <a:sym typeface="Times New Roman" pitchFamily="18" charset="0"/>
              </a:rPr>
              <a:t>é</a:t>
            </a:r>
            <a:r>
              <a:rPr lang="en-US" altLang="en-US" sz="1800" smtClean="0"/>
              <a:t>s, sistema de anclaje, conectores y cualquier otro equipo según se juzgue necesario.</a:t>
            </a:r>
          </a:p>
          <a:p>
            <a:pPr>
              <a:spcBef>
                <a:spcPct val="0"/>
              </a:spcBef>
            </a:pPr>
            <a:endParaRPr lang="en-US" altLang="en-US" smtClean="0"/>
          </a:p>
          <a:p>
            <a:pPr>
              <a:spcBef>
                <a:spcPct val="0"/>
              </a:spcBef>
            </a:pPr>
            <a:endParaRPr lang="en-US" altLang="en-US" smtClean="0"/>
          </a:p>
        </p:txBody>
      </p:sp>
      <p:sp>
        <p:nvSpPr>
          <p:cNvPr id="49156" name="Shape 241"/>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Shape 248"/>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51202" name="Shape 24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pPr>
            <a:endParaRPr lang="en-US" altLang="en-US" smtClean="0"/>
          </a:p>
        </p:txBody>
      </p:sp>
      <p:sp>
        <p:nvSpPr>
          <p:cNvPr id="51203" name="Shape 250"/>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51204" name="Shape 251"/>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260"/>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53250" name="Shape 261"/>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53251" name="Shape 26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Según se indicó previamente, si trabaja a una altura de más de 6 pies, debe tener alguna forma de protección contra caídas. Estos trabajadores estaban protegidos de una caída, hasta que salieron de la canasta. Una vez salieron de la canasta, perdieron toda su protección contra caídas.</a:t>
            </a:r>
          </a:p>
          <a:p>
            <a:pPr>
              <a:spcBef>
                <a:spcPct val="0"/>
              </a:spcBef>
            </a:pPr>
            <a:endParaRPr lang="en-US" altLang="en-US" smtClean="0"/>
          </a:p>
          <a:p>
            <a:pPr>
              <a:spcBef>
                <a:spcPct val="0"/>
              </a:spcBef>
              <a:buSzPct val="25000"/>
            </a:pPr>
            <a:r>
              <a:rPr lang="en-US" altLang="en-US" sz="1800" smtClean="0"/>
              <a:t>Para que estos trabajadores estén seguros, tendrían que utilizar alguna forma de protección contra caídas. Podrían instalar un sistema de barandas o usar un sistema personal contra caídas.  </a:t>
            </a:r>
          </a:p>
          <a:p>
            <a:pPr>
              <a:spcBef>
                <a:spcPct val="0"/>
              </a:spcBef>
              <a:buSzPct val="25000"/>
            </a:pPr>
            <a:r>
              <a:rPr lang="en-US" altLang="en-US" sz="1800" smtClean="0"/>
              <a:t>  </a:t>
            </a:r>
          </a:p>
          <a:p>
            <a:pPr>
              <a:spcBef>
                <a:spcPct val="0"/>
              </a:spcBef>
            </a:pPr>
            <a:endParaRPr lang="en-US" altLang="en-US" smtClean="0"/>
          </a:p>
        </p:txBody>
      </p:sp>
      <p:sp>
        <p:nvSpPr>
          <p:cNvPr id="53252" name="Shape 263"/>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Shape 270"/>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55298" name="Shape 27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pPr>
            <a:endParaRPr lang="en-US" altLang="en-US" smtClean="0"/>
          </a:p>
        </p:txBody>
      </p:sp>
      <p:sp>
        <p:nvSpPr>
          <p:cNvPr id="55299" name="Shape 272"/>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55300" name="Shape 273"/>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Shape 282"/>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57346" name="Shape 283"/>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57347" name="Shape 28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Aquí tenemos trabajadores armando edificios de concreto y todos están expuestos a una caída mayor de 6 pies ya que no tienen ninguna forma de protección contra caídas. Una manera de protegerlos sería utilizar el sistema personal para detención de caída. Si usan un sistema personal para detener la caída, los trabajadores solo caerían 6 pies si es que se caen de la superficie de trabajo. Esto es así, si se asume que los trabajadores llevan puesto un arnés con una cuerda de seguridad (una cuerda flexible, cable de acero o correa que generalmente tiene un conector a cada extremo para conectar la correa del cuerpo o arnés a un dispositivo de desaceleración, a la cuerda de seguridad o al anclaje) atada al cuerpo que mida menos de 6 pies.</a:t>
            </a:r>
          </a:p>
        </p:txBody>
      </p:sp>
      <p:sp>
        <p:nvSpPr>
          <p:cNvPr id="57348" name="Shape 285"/>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Shape 29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59394" name="Shape 29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pPr>
            <a:endParaRPr lang="en-US" altLang="en-US" smtClean="0"/>
          </a:p>
        </p:txBody>
      </p:sp>
      <p:sp>
        <p:nvSpPr>
          <p:cNvPr id="59395" name="Shape 294"/>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59396" name="Shape 295"/>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Shape 309"/>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61442" name="Shape 310"/>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1443" name="Shape 31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Los sistemas de barandas se deben mantener adecuadamente, para brindar protección a los trabajadores. </a:t>
            </a:r>
            <a:r>
              <a:rPr lang="en-US" altLang="en-US" sz="1800" smtClean="0">
                <a:latin typeface="Times New Roman" pitchFamily="18" charset="0"/>
                <a:cs typeface="Times New Roman" pitchFamily="18" charset="0"/>
                <a:sym typeface="Times New Roman" pitchFamily="18" charset="0"/>
              </a:rPr>
              <a:t>É</a:t>
            </a:r>
            <a:r>
              <a:rPr lang="en-US" altLang="en-US" sz="1800" smtClean="0"/>
              <a:t>stos se utilizan como una barrera física para evitar que el trabajador se caiga. Si se daña o se quita la barrera, el sistema ya no proporciona ninguna protección.     </a:t>
            </a:r>
          </a:p>
          <a:p>
            <a:pPr>
              <a:spcBef>
                <a:spcPct val="0"/>
              </a:spcBef>
            </a:pPr>
            <a:endParaRPr lang="en-US" altLang="en-US" smtClean="0"/>
          </a:p>
          <a:p>
            <a:pPr>
              <a:spcBef>
                <a:spcPct val="0"/>
              </a:spcBef>
              <a:buSzPct val="25000"/>
            </a:pPr>
            <a:r>
              <a:rPr lang="en-US" altLang="en-US" sz="1800" smtClean="0"/>
              <a:t>Como puede ver en esta fotografía, las barandas han sido quitadas, por lo que ya no proporcionan ninguna protección contra caídas.</a:t>
            </a:r>
          </a:p>
          <a:p>
            <a:pPr>
              <a:spcBef>
                <a:spcPct val="0"/>
              </a:spcBef>
              <a:buSzPct val="25000"/>
            </a:pPr>
            <a:r>
              <a:rPr lang="en-US" altLang="en-US" sz="1800" smtClean="0"/>
              <a:t> </a:t>
            </a:r>
          </a:p>
          <a:p>
            <a:pPr>
              <a:spcBef>
                <a:spcPct val="0"/>
              </a:spcBef>
              <a:buSzPct val="25000"/>
            </a:pPr>
            <a:r>
              <a:rPr lang="en-US" altLang="en-US" sz="1800" smtClean="0"/>
              <a:t>Los requisitos para los sistemas de barandas se discutirán más adelante en este programa.</a:t>
            </a:r>
          </a:p>
          <a:p>
            <a:pPr>
              <a:spcBef>
                <a:spcPct val="0"/>
              </a:spcBef>
            </a:pPr>
            <a:endParaRPr lang="en-US" altLang="en-US" smtClean="0"/>
          </a:p>
          <a:p>
            <a:pPr>
              <a:spcBef>
                <a:spcPct val="0"/>
              </a:spcBef>
            </a:pPr>
            <a:endParaRPr lang="en-US" altLang="en-US" smtClean="0"/>
          </a:p>
        </p:txBody>
      </p:sp>
      <p:sp>
        <p:nvSpPr>
          <p:cNvPr id="61444" name="Shape 312"/>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9" name="Shape 321"/>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63490" name="Shape 32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3491" name="Shape 32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Debido a que las barandas rotas o quitadas no proporcionan ninguna protección, es importante que se construyan y mantengan en buen estado todo el tiempo.  </a:t>
            </a:r>
          </a:p>
          <a:p>
            <a:pPr>
              <a:spcBef>
                <a:spcPct val="0"/>
              </a:spcBef>
            </a:pPr>
            <a:endParaRPr lang="en-US" altLang="en-US" smtClean="0"/>
          </a:p>
          <a:p>
            <a:pPr>
              <a:spcBef>
                <a:spcPct val="0"/>
              </a:spcBef>
              <a:buSzPct val="25000"/>
            </a:pPr>
            <a:r>
              <a:rPr lang="en-US" altLang="en-US" sz="1800" smtClean="0"/>
              <a:t>Esta fotografía es igual a la diapositiva anterior, sin embargo, en este caso el barandal ha sido reparado y los trabajadores en ese nivel del edificio están protegidos.</a:t>
            </a:r>
          </a:p>
          <a:p>
            <a:pPr>
              <a:spcBef>
                <a:spcPct val="0"/>
              </a:spcBef>
            </a:pPr>
            <a:endParaRPr lang="en-US" altLang="en-US" smtClean="0"/>
          </a:p>
          <a:p>
            <a:pPr>
              <a:spcBef>
                <a:spcPct val="0"/>
              </a:spcBef>
              <a:buSzPct val="25000"/>
            </a:pPr>
            <a:r>
              <a:rPr lang="en-US" altLang="en-US" sz="1800" smtClean="0"/>
              <a:t>Sin embargo, la fotografía de todas maneras presenta un escenario de riesgo ya que algunos materiales podrían ser pateados y caer sobre cualquier trabajador abajo. En estas situaciones los bordes punta pie y otras medidas de protección como mayas y redes se deben proveer.</a:t>
            </a:r>
          </a:p>
        </p:txBody>
      </p:sp>
      <p:sp>
        <p:nvSpPr>
          <p:cNvPr id="63492" name="Shape 324"/>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Shape 331"/>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5538" name="Shape 33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pPr>
            <a:endParaRPr lang="en-US" altLang="en-US" smtClean="0"/>
          </a:p>
        </p:txBody>
      </p:sp>
      <p:sp>
        <p:nvSpPr>
          <p:cNvPr id="65539" name="Shape 333"/>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65540" name="Shape 334"/>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5" name="Shape 344"/>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67586" name="Shape 34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7587" name="Shape 34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100" smtClean="0"/>
              <a:t>Hay dos tipos de caídas que se deben considerar. (1) Caídas en el mismo nivel, como cuando camina sobre el suelo y tropieza y (2) caídas al nivel inferior, como cuando se cae de la azotea y aterriza en el suelo. Las lesiones serias pueden ocurrir con cada tipo de caída. La severidad de la lesión aumenta significativamente si cae en un objeto afilado, por ejemplo una varilla o si cae sobre un equipo peligroso.</a:t>
            </a:r>
          </a:p>
          <a:p>
            <a:pPr>
              <a:spcBef>
                <a:spcPct val="0"/>
              </a:spcBef>
            </a:pPr>
            <a:endParaRPr lang="en-US" altLang="en-US" smtClean="0"/>
          </a:p>
          <a:p>
            <a:pPr>
              <a:spcBef>
                <a:spcPct val="0"/>
              </a:spcBef>
              <a:buSzPct val="25000"/>
            </a:pPr>
            <a:r>
              <a:rPr lang="en-US" altLang="en-US" sz="1100" smtClean="0"/>
              <a:t>Cuando un trabajador cae sobre una varilla u otro objeto afilado, él puede ser empalado. La fuerza de la caída conducirá hacia el interior del cuerpo del trabajador, la varilla u objeto afilado. Según la altura de la caída y la longitud de la varilla, ésta podría traspasar completamente al trabajador.  </a:t>
            </a:r>
          </a:p>
          <a:p>
            <a:pPr>
              <a:spcBef>
                <a:spcPct val="0"/>
              </a:spcBef>
            </a:pPr>
            <a:endParaRPr lang="en-US" altLang="en-US" smtClean="0"/>
          </a:p>
          <a:p>
            <a:pPr>
              <a:spcBef>
                <a:spcPct val="0"/>
              </a:spcBef>
              <a:buSzPct val="25000"/>
            </a:pPr>
            <a:r>
              <a:rPr lang="en-US" altLang="en-US" sz="1100" smtClean="0"/>
              <a:t>Se deben utilizar dos niveles de protección para proteger a los trabajadores contra caídas sobre objetos afilados. Lo primero es instalar un sistema de protección para evitar que los trabajadores se caigan. Lo segundo es cubrir los objetos afilados de manera que los trabajadores no puedan ser empalados. Las cubiertas deben ser lo suficientemente fuertes como para soportar 250 libras que caigan desde una altura de 10 pies. Algunos tipos de tapas para varillas no son lo suficientemente fuertes y solo harán un agujero más grande según atraviesan el cuerpo del trabajador.</a:t>
            </a:r>
          </a:p>
          <a:p>
            <a:pPr>
              <a:spcBef>
                <a:spcPct val="0"/>
              </a:spcBef>
            </a:pPr>
            <a:endParaRPr lang="en-US" altLang="en-US" smtClean="0"/>
          </a:p>
          <a:p>
            <a:pPr>
              <a:spcBef>
                <a:spcPct val="0"/>
              </a:spcBef>
              <a:buSzPct val="25000"/>
            </a:pPr>
            <a:r>
              <a:rPr lang="en-US" altLang="en-US" sz="1100" smtClean="0"/>
              <a:t>Esta fotografía muestra cimientos con varillas extendidas que exponen a los trabajadores al peligro de ser empalados.</a:t>
            </a:r>
          </a:p>
          <a:p>
            <a:pPr>
              <a:spcBef>
                <a:spcPct val="0"/>
              </a:spcBef>
            </a:pPr>
            <a:endParaRPr lang="en-US" altLang="en-US" smtClean="0"/>
          </a:p>
        </p:txBody>
      </p:sp>
      <p:sp>
        <p:nvSpPr>
          <p:cNvPr id="67588" name="Shape 347"/>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Shape 14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32770" name="Shape 14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pPr>
            <a:endParaRPr lang="en-US" altLang="en-US" smtClean="0"/>
          </a:p>
        </p:txBody>
      </p:sp>
      <p:sp>
        <p:nvSpPr>
          <p:cNvPr id="32771" name="Shape 148"/>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32772" name="Shape 149"/>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3" name="Shape 35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9634" name="Shape 35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pPr>
            <a:endParaRPr lang="en-US" altLang="en-US" smtClean="0"/>
          </a:p>
        </p:txBody>
      </p:sp>
      <p:sp>
        <p:nvSpPr>
          <p:cNvPr id="69635" name="Shape 356"/>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69636" name="Shape 357"/>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1" name="Shape 365"/>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71682" name="Shape 36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71683" name="Shape 36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Las excavaciones y agujeros abiertos se deben proteger para prevenir que los trabajadores caigan en ellos. Una forma de proteger un agujero como este es construir un sistema de barandas alrededor del mismo. La baranda mantendrá a los trabajadores alejados del borde de manera que no puedan caer dentro del agujero.</a:t>
            </a:r>
          </a:p>
          <a:p>
            <a:pPr>
              <a:spcBef>
                <a:spcPct val="0"/>
              </a:spcBef>
            </a:pPr>
            <a:endParaRPr lang="en-US" altLang="en-US" smtClean="0"/>
          </a:p>
          <a:p>
            <a:pPr>
              <a:spcBef>
                <a:spcPct val="0"/>
              </a:spcBef>
              <a:buSzPct val="25000"/>
            </a:pPr>
            <a:r>
              <a:rPr lang="en-US" altLang="en-US" sz="1800" smtClean="0"/>
              <a:t>Esta fotografía muestra un agujero de 30 pulgadas de ancho que no proporciona ninguna protección contra caídas. Este agujero es además un verdadero peligro, ya que tiene una profundidad de más de 40 pies y nada evita que un trabajador caiga adentro.</a:t>
            </a:r>
          </a:p>
        </p:txBody>
      </p:sp>
      <p:sp>
        <p:nvSpPr>
          <p:cNvPr id="71684" name="Shape 368"/>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29" name="Shape 376"/>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73730" name="Shape 37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73731" name="Shape 37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100" smtClean="0"/>
              <a:t>Los andamios se utilizan para crear una plataforma de trabajo segura. </a:t>
            </a:r>
            <a:r>
              <a:rPr lang="en-US" altLang="en-US" sz="1100" smtClean="0">
                <a:latin typeface="Times New Roman" pitchFamily="18" charset="0"/>
                <a:cs typeface="Times New Roman" pitchFamily="18" charset="0"/>
                <a:sym typeface="Times New Roman" pitchFamily="18" charset="0"/>
              </a:rPr>
              <a:t>É</a:t>
            </a:r>
            <a:r>
              <a:rPr lang="en-US" altLang="en-US" sz="1100" smtClean="0"/>
              <a:t>stos son plataformas de trabajo elevadas y temporeras. Lo siguiente será discutido durante el transcurso de este programa:</a:t>
            </a:r>
          </a:p>
          <a:p>
            <a:pPr>
              <a:spcBef>
                <a:spcPct val="0"/>
              </a:spcBef>
              <a:buSzPct val="25000"/>
            </a:pPr>
            <a:r>
              <a:rPr lang="en-US" altLang="en-US" sz="1100" smtClean="0"/>
              <a:t>*El andamio de apoyo es el tipo de andamio que con más frecuencia se usa en los sitios de construcción. Se hace de una o más plataformas apoyadas con vigas, soportes, postes, patas, montantes, pilares, esqueletos o soportes similares.    </a:t>
            </a:r>
          </a:p>
          <a:p>
            <a:pPr>
              <a:spcBef>
                <a:spcPct val="0"/>
              </a:spcBef>
              <a:buSzPct val="25000"/>
            </a:pPr>
            <a:r>
              <a:rPr lang="en-US" altLang="en-US" sz="1100" smtClean="0"/>
              <a:t>*Los sistemas de barandas que se requieren en los andamios deben incluir un carril superior, un carril intermedio y un tablón de punta pie. Los requisitos específicos para los sistemas de barandas se discutirán en detalle más adelante. </a:t>
            </a:r>
          </a:p>
          <a:p>
            <a:pPr>
              <a:spcBef>
                <a:spcPct val="0"/>
              </a:spcBef>
              <a:buSzPct val="25000"/>
            </a:pPr>
            <a:r>
              <a:rPr lang="en-US" altLang="en-US" sz="1100" smtClean="0"/>
              <a:t>*Las escaleras de acceso son utilizadas por los trabajadores para acceder al andamio. Estas escaleras se deben diseñar adecuadamente para proporcionar a los trabajadores un acceso seguro.</a:t>
            </a:r>
          </a:p>
          <a:p>
            <a:pPr>
              <a:spcBef>
                <a:spcPct val="0"/>
              </a:spcBef>
              <a:buSzPct val="25000"/>
            </a:pPr>
            <a:r>
              <a:rPr lang="en-US" altLang="en-US" sz="1100" smtClean="0"/>
              <a:t>*Las plataformas de trabajo motorizadas también se usan para tener acceso a las superficies de trabajo. Las plataformas de trabajo motorizadas incluyen los montacargas estilo tijera y los montacargas o canastas aéreos.</a:t>
            </a:r>
          </a:p>
          <a:p>
            <a:pPr>
              <a:spcBef>
                <a:spcPct val="0"/>
              </a:spcBef>
              <a:buSzPct val="25000"/>
            </a:pPr>
            <a:r>
              <a:rPr lang="en-US" altLang="en-US" sz="1100" smtClean="0"/>
              <a:t>*El papel que juega la persona competente mientras se monta el andamio, etc. </a:t>
            </a:r>
          </a:p>
          <a:p>
            <a:pPr>
              <a:spcBef>
                <a:spcPct val="0"/>
              </a:spcBef>
              <a:buSzPct val="25000"/>
            </a:pPr>
            <a:r>
              <a:rPr lang="en-US" altLang="en-US" sz="1100" smtClean="0"/>
              <a:t>La persona competente es alguien capaz de identificar los riesgos predecibles y existentes en los alrededores o, condiciones de trabajo que sean de riesgo, peligrosas o no sanitarias para los empleados y que tenga autorización para tomar medidas correctivas inmediatamente o eliminarlas.</a:t>
            </a:r>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buSzPct val="25000"/>
            </a:pPr>
            <a:r>
              <a:rPr lang="en-US" altLang="en-US" sz="1800" smtClean="0"/>
              <a:t> </a:t>
            </a:r>
          </a:p>
          <a:p>
            <a:pPr>
              <a:spcBef>
                <a:spcPct val="0"/>
              </a:spcBef>
            </a:pPr>
            <a:endParaRPr lang="en-US" altLang="en-US" smtClean="0"/>
          </a:p>
          <a:p>
            <a:pPr>
              <a:spcBef>
                <a:spcPct val="0"/>
              </a:spcBef>
            </a:pPr>
            <a:endParaRPr lang="en-US" altLang="en-US" smtClean="0"/>
          </a:p>
        </p:txBody>
      </p:sp>
      <p:sp>
        <p:nvSpPr>
          <p:cNvPr id="73732" name="Shape 379"/>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5" name="Shape 400"/>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77826" name="Shape 401"/>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77827" name="Shape 40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Los andamios se deben construir de manera segura. Las patas o postes de sostén deben tener una base firme para soportar el andamio, el equipo instalado en él y a los trabajadores que operan sobre el andamio. </a:t>
            </a:r>
          </a:p>
          <a:p>
            <a:pPr>
              <a:spcBef>
                <a:spcPct val="0"/>
              </a:spcBef>
            </a:pPr>
            <a:endParaRPr lang="en-US" altLang="en-US" smtClean="0"/>
          </a:p>
          <a:p>
            <a:pPr>
              <a:spcBef>
                <a:spcPct val="0"/>
              </a:spcBef>
              <a:buSzPct val="25000"/>
            </a:pPr>
            <a:r>
              <a:rPr lang="en-US" altLang="en-US" sz="1800" smtClean="0"/>
              <a:t>El cimiento comienza con la placa base. La placa base debe descansar sobre un sellarte de fango o lodo u otra base firme. Nunca coloque las patas de un andamio sobre objetos tales como piedras, arena, superficies disparejas o bloques de cemento.</a:t>
            </a:r>
          </a:p>
          <a:p>
            <a:pPr>
              <a:spcBef>
                <a:spcPct val="0"/>
              </a:spcBef>
            </a:pPr>
            <a:endParaRPr lang="en-US" altLang="en-US" smtClean="0"/>
          </a:p>
          <a:p>
            <a:pPr>
              <a:spcBef>
                <a:spcPct val="0"/>
              </a:spcBef>
            </a:pPr>
            <a:endParaRPr lang="en-US" altLang="en-US" smtClean="0"/>
          </a:p>
        </p:txBody>
      </p:sp>
      <p:sp>
        <p:nvSpPr>
          <p:cNvPr id="77828" name="Shape 403"/>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3" name="Shape 412"/>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79874" name="Shape 413"/>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79875" name="Shape 41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Para evitar caídas y otras condiciones peligrosas, solamente se debe trabajar en andamios adecuadamente construidos y apoyados. Si el andamio no tiene una base estable, el andamio se puede mover o desplazar y causar que usted y el andamio se caigan.</a:t>
            </a:r>
          </a:p>
          <a:p>
            <a:pPr>
              <a:spcBef>
                <a:spcPct val="0"/>
              </a:spcBef>
            </a:pPr>
            <a:endParaRPr lang="en-US" altLang="en-US" smtClean="0"/>
          </a:p>
          <a:p>
            <a:pPr>
              <a:spcBef>
                <a:spcPct val="0"/>
              </a:spcBef>
              <a:buSzPct val="25000"/>
            </a:pPr>
            <a:r>
              <a:rPr lang="en-US" altLang="en-US" sz="1800" smtClean="0"/>
              <a:t>En esta fotografía el andamio tiene una placa base, pero no está descansando sobre una base firme. La placa base descansa sobre bloques, madera y un terreno disparejo.</a:t>
            </a:r>
          </a:p>
        </p:txBody>
      </p:sp>
      <p:sp>
        <p:nvSpPr>
          <p:cNvPr id="79876" name="Shape 415"/>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1" name="Shape 423"/>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81922" name="Shape 42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81923" name="Shape 42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Si usa andamios sobre escalones, tiene que asegurarse de que estén construidos apropiadamente. Tienen que estar nivelados y apoyados adecuadamente para proporcionar una superficie de trabajo segura. Cuando intente nivelar un andamio, nunca use ladrillos, bloques u otros materiales inestables.</a:t>
            </a:r>
          </a:p>
          <a:p>
            <a:pPr>
              <a:spcBef>
                <a:spcPct val="0"/>
              </a:spcBef>
            </a:pPr>
            <a:endParaRPr lang="en-US" altLang="en-US" smtClean="0"/>
          </a:p>
          <a:p>
            <a:pPr>
              <a:spcBef>
                <a:spcPct val="0"/>
              </a:spcBef>
              <a:buSzPct val="25000"/>
            </a:pPr>
            <a:r>
              <a:rPr lang="en-US" altLang="en-US" sz="1800" smtClean="0"/>
              <a:t>Esta fotografía muestra un andamio instalado sobre unos escalones que no están sostenidos apropiadamente y está inclinado hacia un lado. Sería muy fácil que este trabajador perdiera su equilibrio y cayera. Además, un andamio incorrectamente apoyado puede derrumbarse. Aún más, este andamio no tiene tablones punta pie y aun hay materiales que pueden ser colocados en el andamio que pueden pegarle a los trabajadores que suban las escaleras.</a:t>
            </a:r>
          </a:p>
          <a:p>
            <a:pPr>
              <a:spcBef>
                <a:spcPct val="0"/>
              </a:spcBef>
            </a:pPr>
            <a:endParaRPr lang="en-US" altLang="en-US" smtClean="0"/>
          </a:p>
        </p:txBody>
      </p:sp>
      <p:sp>
        <p:nvSpPr>
          <p:cNvPr id="81924" name="Shape 426"/>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69" name="Shape 436"/>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83970" name="Shape 43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83971" name="Shape 43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Al trabajar en andamios a alturas de 6 pies o más por encima de un nivel inferior, se debe instalar un sistema de barandas. El sistema de barandas proporcionará una barrera física para evitar que usted se caiga. El sistema de barandas debe ser instalado a lo largo de los lados y extremos abiertos de las plataformas.</a:t>
            </a:r>
          </a:p>
          <a:p>
            <a:pPr>
              <a:spcBef>
                <a:spcPct val="0"/>
              </a:spcBef>
            </a:pPr>
            <a:endParaRPr lang="en-US" altLang="en-US" smtClean="0"/>
          </a:p>
          <a:p>
            <a:pPr>
              <a:spcBef>
                <a:spcPct val="0"/>
              </a:spcBef>
              <a:buSzPct val="25000"/>
            </a:pPr>
            <a:r>
              <a:rPr lang="en-US" altLang="en-US" sz="1800" smtClean="0"/>
              <a:t>El sistema de barandas debe estar instalado antes de que los trabajadores usen el andamio.</a:t>
            </a:r>
          </a:p>
          <a:p>
            <a:pPr>
              <a:spcBef>
                <a:spcPct val="0"/>
              </a:spcBef>
            </a:pPr>
            <a:endParaRPr lang="en-US" altLang="en-US" smtClean="0"/>
          </a:p>
          <a:p>
            <a:pPr>
              <a:spcBef>
                <a:spcPct val="0"/>
              </a:spcBef>
            </a:pPr>
            <a:endParaRPr lang="en-US" altLang="en-US" smtClean="0"/>
          </a:p>
        </p:txBody>
      </p:sp>
      <p:sp>
        <p:nvSpPr>
          <p:cNvPr id="83972" name="Shape 439"/>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7" name="Shape 448"/>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86018" name="Shape 449"/>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86019" name="Shape 45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Los sistemas de barandas se requieren para su protección. Nunca use un andamio que no tenga un sistema de barandas instalado apropiadamente. Muchos trabajadores utilizan andamios sin barandas porque creen que a ellos no les pasará nada y piensan que las barandas no son realmente necesarias. Los sistemas de barandas pueden ser lo único entre usted y una caída ha la muerte.</a:t>
            </a:r>
          </a:p>
          <a:p>
            <a:pPr>
              <a:spcBef>
                <a:spcPct val="0"/>
              </a:spcBef>
            </a:pPr>
            <a:endParaRPr lang="en-US" altLang="en-US" smtClean="0"/>
          </a:p>
          <a:p>
            <a:pPr>
              <a:spcBef>
                <a:spcPct val="0"/>
              </a:spcBef>
              <a:buSzPct val="25000"/>
            </a:pPr>
            <a:r>
              <a:rPr lang="en-US" altLang="en-US" sz="1800" smtClean="0"/>
              <a:t>En está fotografía el trabajador está en el tercer nivel del andamio y está trabajando sin seguridad alguna. No hay un sistema de barandas instalado que evite la caída de éste.</a:t>
            </a:r>
          </a:p>
        </p:txBody>
      </p:sp>
      <p:sp>
        <p:nvSpPr>
          <p:cNvPr id="86020" name="Shape 451"/>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5" name="Shape 461"/>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88066" name="Shape 46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88067" name="Shape 46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Las plataformas de los andamios deben estar completas y montadas apropiadamente. Los tablones deben cubrir por completo la plataforma para crear una superficie de trabajo segura. Las aberturas entre los tablones y los postes no deben ser mayores de una pulgada de ancho.</a:t>
            </a:r>
          </a:p>
          <a:p>
            <a:pPr>
              <a:spcBef>
                <a:spcPct val="0"/>
              </a:spcBef>
            </a:pPr>
            <a:endParaRPr lang="en-US" altLang="en-US" smtClean="0"/>
          </a:p>
          <a:p>
            <a:pPr>
              <a:spcBef>
                <a:spcPct val="0"/>
              </a:spcBef>
              <a:buSzPct val="25000"/>
            </a:pPr>
            <a:r>
              <a:rPr lang="en-US" altLang="en-US" sz="1800" smtClean="0"/>
              <a:t>Además, los tablones de los andamios se deben mantener en buenas condiciones. No deben estar quebrados, rajados, torcidos o pintados.</a:t>
            </a:r>
          </a:p>
          <a:p>
            <a:pPr>
              <a:spcBef>
                <a:spcPct val="0"/>
              </a:spcBef>
            </a:pPr>
            <a:endParaRPr lang="en-US" altLang="en-US" smtClean="0"/>
          </a:p>
          <a:p>
            <a:pPr>
              <a:spcBef>
                <a:spcPct val="0"/>
              </a:spcBef>
              <a:buSzPct val="25000"/>
            </a:pPr>
            <a:r>
              <a:rPr lang="en-US" altLang="en-US" sz="1800" smtClean="0"/>
              <a:t>La fotografía muestra tres secciones de un andamio, las dos de abajo no están completamente montadas. </a:t>
            </a:r>
          </a:p>
          <a:p>
            <a:pPr>
              <a:spcBef>
                <a:spcPct val="0"/>
              </a:spcBef>
            </a:pPr>
            <a:endParaRPr lang="en-US" altLang="en-US" smtClean="0"/>
          </a:p>
          <a:p>
            <a:pPr>
              <a:spcBef>
                <a:spcPct val="0"/>
              </a:spcBef>
              <a:buSzPct val="25000"/>
            </a:pPr>
            <a:r>
              <a:rPr lang="en-US" altLang="en-US" sz="1800" smtClean="0"/>
              <a:t>Además, podemos observar que hay un traslapo entre las planchas del andamio. En ese sentido, en los andamios donde las plataformas estén traslapadas para crear una plataforma larga, el traslapo debe ocurrir solo sobre soportes y no debe ser menor de 12 pulgadas (30cm) cuando las planchas sean más cortas de 10 pies, y 18 pulgadas cuando las planchas sean más largas de 10 pies, a menos de que las plataformas estén clavadas entre sí o de alguna otra manera restringidas para prevenir movimiento.</a:t>
            </a:r>
          </a:p>
        </p:txBody>
      </p:sp>
      <p:sp>
        <p:nvSpPr>
          <p:cNvPr id="88068" name="Shape 464"/>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3" name="Shape 473"/>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90114" name="Shape 47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90115" name="Shape 47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El andamio está diseñado para permitir a los trabajadores realizar su trabajo con seguridad. Cuando se para sobre bloques, cajas, cubos o escaleras, usted ya no está trabajando de forma segura. Los bloques, cajas, cubos, escaleras y otros objetos en que los trabajadores pudieran pararse son muy inestables y probablemente causen una caída. </a:t>
            </a:r>
          </a:p>
          <a:p>
            <a:pPr>
              <a:spcBef>
                <a:spcPct val="0"/>
              </a:spcBef>
            </a:pPr>
            <a:endParaRPr lang="en-US" altLang="en-US" smtClean="0"/>
          </a:p>
          <a:p>
            <a:pPr>
              <a:spcBef>
                <a:spcPct val="0"/>
              </a:spcBef>
              <a:buSzPct val="25000"/>
            </a:pPr>
            <a:r>
              <a:rPr lang="en-US" altLang="en-US" sz="1800" smtClean="0"/>
              <a:t>Además, usted puede estar más arriba del nivel de las barandas, y si se cae, usted pasará por encima de éstas sin que las mismas puedan detener su caída. Si necesita alcanzar más altura de la permitida por el andamio, deberá entonces incrementar la altura del andamio. </a:t>
            </a:r>
          </a:p>
          <a:p>
            <a:pPr>
              <a:spcBef>
                <a:spcPct val="0"/>
              </a:spcBef>
            </a:pPr>
            <a:endParaRPr lang="en-US" altLang="en-US" smtClean="0"/>
          </a:p>
          <a:p>
            <a:pPr>
              <a:spcBef>
                <a:spcPct val="0"/>
              </a:spcBef>
              <a:buSzPct val="25000"/>
            </a:pPr>
            <a:r>
              <a:rPr lang="en-US" altLang="en-US" sz="1800" smtClean="0"/>
              <a:t>En esta fotografía el trabajador ha creado un serio riesgo de caída al pararse sobre bloques mientras está parado en un andamio plataforma que no tiene todas las planchas ni un sistema de barandas. Además, se necesita un sistema de barandas, y la persona competente nunca debió haber permitido que se crearan estos peligros mientras se erigía ni durante el trabajo. </a:t>
            </a:r>
          </a:p>
          <a:p>
            <a:pPr>
              <a:spcBef>
                <a:spcPct val="0"/>
              </a:spcBef>
            </a:pPr>
            <a:endParaRPr lang="en-US" altLang="en-US" smtClean="0"/>
          </a:p>
          <a:p>
            <a:pPr>
              <a:spcBef>
                <a:spcPct val="0"/>
              </a:spcBef>
            </a:pPr>
            <a:endParaRPr lang="en-US" altLang="en-US" smtClean="0"/>
          </a:p>
        </p:txBody>
      </p:sp>
      <p:sp>
        <p:nvSpPr>
          <p:cNvPr id="90116" name="Shape 476"/>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5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34818" name="Shape 15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pPr>
            <a:endParaRPr lang="en-US" altLang="en-US" smtClean="0"/>
          </a:p>
        </p:txBody>
      </p:sp>
      <p:sp>
        <p:nvSpPr>
          <p:cNvPr id="34819" name="Shape 158"/>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34820" name="Shape 159"/>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1" name="Shape 484"/>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92162" name="Shape 48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92163" name="Shape 48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Al trabajar en un andamio se debe contar con una forma segura para acceder al nivel de trabajo. Siempre hay que usar una escalera diseñada para andamios atada correctamente a éste.</a:t>
            </a:r>
          </a:p>
          <a:p>
            <a:pPr>
              <a:spcBef>
                <a:spcPct val="0"/>
              </a:spcBef>
            </a:pPr>
            <a:endParaRPr lang="en-US" altLang="en-US" smtClean="0"/>
          </a:p>
          <a:p>
            <a:pPr>
              <a:spcBef>
                <a:spcPct val="0"/>
              </a:spcBef>
              <a:buSzPct val="25000"/>
            </a:pPr>
            <a:r>
              <a:rPr lang="en-US" altLang="en-US" sz="1800" smtClean="0"/>
              <a:t>Nunca suba a un andamio usando los travesaños (las cruces de metal en el andamio) como el trabajador en esta fotografía.</a:t>
            </a:r>
          </a:p>
          <a:p>
            <a:pPr>
              <a:spcBef>
                <a:spcPct val="0"/>
              </a:spcBef>
            </a:pPr>
            <a:endParaRPr lang="en-US" altLang="en-US" smtClean="0"/>
          </a:p>
          <a:p>
            <a:pPr>
              <a:spcBef>
                <a:spcPct val="0"/>
              </a:spcBef>
              <a:buSzPct val="25000"/>
            </a:pPr>
            <a:r>
              <a:rPr lang="en-US" altLang="en-US" sz="1800" smtClean="0"/>
              <a:t>Los trabajadores siempre deben tener una forma segura para acceder al andamio.</a:t>
            </a:r>
          </a:p>
        </p:txBody>
      </p:sp>
      <p:sp>
        <p:nvSpPr>
          <p:cNvPr id="92164" name="Shape 487"/>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09" name="Shape 495"/>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94210" name="Shape 49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94211" name="Shape 4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No importa que tan alto sea el andamio, siempre hay que utilizar formas seguras para acceder a éste. Los métodos seguros de acceso al andamio son el uso de escaleras. Nunca utilice bloques, ladrillos, tablones para caminar y otros métodos inseguros para acceder al andamio.</a:t>
            </a:r>
          </a:p>
          <a:p>
            <a:pPr>
              <a:spcBef>
                <a:spcPct val="0"/>
              </a:spcBef>
            </a:pPr>
            <a:endParaRPr lang="en-US" altLang="en-US" smtClean="0"/>
          </a:p>
          <a:p>
            <a:pPr>
              <a:spcBef>
                <a:spcPct val="0"/>
              </a:spcBef>
              <a:buSzPct val="25000"/>
            </a:pPr>
            <a:r>
              <a:rPr lang="en-US" altLang="en-US" sz="1800" smtClean="0"/>
              <a:t>En la fotografía, el trabajador para tener acceso al andamio está utilizando como rampa un tablón puesto encima de un bloque. “La rampa” puede deslizarse del borde del andamio, el tablón puede quebrarse o los bloques pueden caer o romperse. Si alguna de estas cosas pasa el trabajador se caerá. También, el trabajador se puede caer en cualquier momento mientras camina sobre la rampa. </a:t>
            </a:r>
          </a:p>
          <a:p>
            <a:pPr>
              <a:spcBef>
                <a:spcPct val="0"/>
              </a:spcBef>
            </a:pPr>
            <a:endParaRPr lang="en-US" altLang="en-US" smtClean="0"/>
          </a:p>
        </p:txBody>
      </p:sp>
      <p:sp>
        <p:nvSpPr>
          <p:cNvPr id="94212" name="Shape 498"/>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7" name="Shape 507"/>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96258" name="Shape 508"/>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96259" name="Shape 5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Cuando las plataformas del andamio están a más de 2 pies por encima o por debajo del punto de acceso, las escaleras portátiles, escaleras de gancho, escaleras conectadas u otras formas seguras de acceso se deben proveer. Otros tipos de acceso pueden incluir torres de escalones, rampas o un sistema para caminar. Los travesaños no se pueden usar como medio de acceso.  </a:t>
            </a:r>
          </a:p>
          <a:p>
            <a:pPr>
              <a:spcBef>
                <a:spcPct val="0"/>
              </a:spcBef>
              <a:buSzPct val="25000"/>
            </a:pPr>
            <a:r>
              <a:rPr lang="en-US" altLang="en-US" sz="1800" smtClean="0"/>
              <a:t> </a:t>
            </a:r>
          </a:p>
          <a:p>
            <a:pPr>
              <a:spcBef>
                <a:spcPct val="0"/>
              </a:spcBef>
              <a:buSzPct val="25000"/>
            </a:pPr>
            <a:r>
              <a:rPr lang="en-US" altLang="en-US" sz="1800" smtClean="0"/>
              <a:t>Al utilizar una escalera portátil de gancho, ésta se debe colocar de manera que no vuelque el andamio.</a:t>
            </a:r>
          </a:p>
          <a:p>
            <a:pPr>
              <a:spcBef>
                <a:spcPct val="0"/>
              </a:spcBef>
              <a:buSzPct val="25000"/>
            </a:pPr>
            <a:r>
              <a:rPr lang="en-US" altLang="en-US" sz="1800" smtClean="0"/>
              <a:t>  </a:t>
            </a:r>
          </a:p>
          <a:p>
            <a:pPr>
              <a:spcBef>
                <a:spcPct val="0"/>
              </a:spcBef>
              <a:buSzPct val="25000"/>
            </a:pPr>
            <a:r>
              <a:rPr lang="en-US" altLang="en-US" sz="1800" smtClean="0"/>
              <a:t>Además, el espacio de los peldaños de la escalera debe ser de 16 ¾ pulgadas o menos y tener una longitud mínima de 11 ½ pulgadas.</a:t>
            </a:r>
          </a:p>
          <a:p>
            <a:pPr>
              <a:spcBef>
                <a:spcPct val="0"/>
              </a:spcBef>
            </a:pPr>
            <a:endParaRPr lang="en-US" altLang="en-US" smtClean="0"/>
          </a:p>
          <a:p>
            <a:pPr>
              <a:spcBef>
                <a:spcPct val="0"/>
              </a:spcBef>
              <a:buSzPct val="25000"/>
            </a:pPr>
            <a:r>
              <a:rPr lang="en-US" altLang="en-US" sz="1800" smtClean="0"/>
              <a:t>Seguir estas guías le permitirá acceder al andamio de manera segura y reducir su riesgo de caídas.</a:t>
            </a:r>
          </a:p>
        </p:txBody>
      </p:sp>
      <p:sp>
        <p:nvSpPr>
          <p:cNvPr id="96260" name="Shape 510"/>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5" name="Shape 518"/>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98306" name="Shape 519"/>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98307" name="Shape 52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900" smtClean="0"/>
              <a:t>Cuando las escaleras están en construcción son muy peligrosas y no deben ser usadas a menos de que proporcionen protección contra caídas. Las escaleras que tienen 4 ó más plataformas de ascenso deben tener un sistema de pasamanos o un sistema de barandas que proteja a los trabajadores de caer por los bordes desprotegidos.  </a:t>
            </a:r>
          </a:p>
          <a:p>
            <a:pPr>
              <a:spcBef>
                <a:spcPct val="0"/>
              </a:spcBef>
              <a:buSzPct val="25000"/>
            </a:pPr>
            <a:r>
              <a:rPr lang="en-US" altLang="en-US" sz="900" smtClean="0"/>
              <a:t>Durante la construcción todos los puntos de acceso de los trabajadores, donde haya una ruptura de elevación de 19 pulgadas o más, deben tener medios de acceso que pueden ser una escalera, rampa, un terraplén o un montacargas para el personal. </a:t>
            </a:r>
          </a:p>
          <a:p>
            <a:pPr>
              <a:spcBef>
                <a:spcPct val="0"/>
              </a:spcBef>
              <a:buSzPct val="25000"/>
            </a:pPr>
            <a:r>
              <a:rPr lang="en-US" altLang="en-US" sz="900" smtClean="0"/>
              <a:t>Los trabajadores no deben usar los escalones que aún no tienen relleno donde pisar y donde las huellas no hayan sido puestas o aseguradas. Estos escalones son inseguros y los exponen al peligro de caer. </a:t>
            </a:r>
          </a:p>
          <a:p>
            <a:pPr>
              <a:spcBef>
                <a:spcPct val="0"/>
              </a:spcBef>
              <a:buSzPct val="25000"/>
            </a:pPr>
            <a:r>
              <a:rPr lang="en-US" altLang="en-US" sz="900" smtClean="0"/>
              <a:t>En esta fotografía, la escalera no tiene un pasamanos en el lado abierto y las escaleras no están terminadas, por lo tanto no es segura. </a:t>
            </a:r>
          </a:p>
          <a:p>
            <a:pPr>
              <a:spcBef>
                <a:spcPct val="0"/>
              </a:spcBef>
              <a:buSzPct val="25000"/>
            </a:pPr>
            <a:r>
              <a:rPr lang="en-US" altLang="en-US" sz="900" smtClean="0"/>
              <a:t>Además:</a:t>
            </a:r>
          </a:p>
          <a:p>
            <a:pPr>
              <a:spcBef>
                <a:spcPct val="0"/>
              </a:spcBef>
              <a:buClr>
                <a:srgbClr val="000000"/>
              </a:buClr>
              <a:buSzPct val="25000"/>
            </a:pPr>
            <a:r>
              <a:rPr lang="en-US" altLang="en-US" sz="900" smtClean="0"/>
              <a:t>Todas las partes de las escaleras deben estar libres de partes peligrosas como clavos que sobresalgan.</a:t>
            </a:r>
          </a:p>
          <a:p>
            <a:pPr>
              <a:spcBef>
                <a:spcPct val="0"/>
              </a:spcBef>
              <a:buClr>
                <a:srgbClr val="000000"/>
              </a:buClr>
              <a:buSzPct val="25000"/>
            </a:pPr>
            <a:r>
              <a:rPr lang="en-US" altLang="en-US" sz="900" smtClean="0"/>
              <a:t>Un carril debe estar instalado a lo largo de cada lado o borde desprotegido.</a:t>
            </a:r>
          </a:p>
          <a:p>
            <a:pPr>
              <a:spcBef>
                <a:spcPct val="0"/>
              </a:spcBef>
              <a:buClr>
                <a:srgbClr val="000000"/>
              </a:buClr>
              <a:buSzPct val="25000"/>
            </a:pPr>
            <a:r>
              <a:rPr lang="en-US" altLang="en-US" sz="900" smtClean="0"/>
              <a:t>Cuando el borde superior de un sistema de escaleras también sirve como pasamanos, la altura del borde superior debe estar entre 36 y 37 pulgadas desde la superficie superior del carril hasta la superficie de la huella.</a:t>
            </a:r>
          </a:p>
          <a:p>
            <a:pPr>
              <a:spcBef>
                <a:spcPct val="0"/>
              </a:spcBef>
              <a:buClr>
                <a:srgbClr val="000000"/>
              </a:buClr>
              <a:buSzPct val="25000"/>
            </a:pPr>
            <a:r>
              <a:rPr lang="en-US" altLang="en-US" sz="900" smtClean="0"/>
              <a:t>Los carriles centrales o los miembros estructurales equivalentes se deben proveer en el medio, entre el carril superior y la huella de los escalones del sistema de escaleras. Los miembros verticales intermedios, como los balaustres, cuando se usen, deben ser instalados de manera que no hayan espacios más anchos de 19 pulgadas entre ellos.</a:t>
            </a:r>
          </a:p>
          <a:p>
            <a:pPr>
              <a:spcBef>
                <a:spcPct val="0"/>
              </a:spcBef>
              <a:buClr>
                <a:srgbClr val="000000"/>
              </a:buClr>
              <a:buSzPct val="25000"/>
            </a:pPr>
            <a:r>
              <a:rPr lang="en-US" altLang="en-US" sz="900" smtClean="0"/>
              <a:t>Los pasamanos y los carriles superiores del sistema de escaleras deben soportar las 200 libras que se apliquen en el borde superior hacia abajo y hacia fuera a lo largo del borde superior.</a:t>
            </a:r>
          </a:p>
          <a:p>
            <a:pPr>
              <a:spcBef>
                <a:spcPct val="0"/>
              </a:spcBef>
              <a:buClr>
                <a:srgbClr val="000000"/>
              </a:buClr>
              <a:buSzPct val="25000"/>
            </a:pPr>
            <a:r>
              <a:rPr lang="en-US" altLang="en-US" sz="900" smtClean="0"/>
              <a:t>Los lados y bordes desprotegidos de los descansos de las escaleras se deben proveer con un sistema de barandas estándar de 42 pulgadas. </a:t>
            </a:r>
          </a:p>
          <a:p>
            <a:pPr>
              <a:spcBef>
                <a:spcPct val="0"/>
              </a:spcBef>
            </a:pPr>
            <a:endParaRPr lang="en-US" altLang="en-US" smtClean="0"/>
          </a:p>
        </p:txBody>
      </p:sp>
      <p:sp>
        <p:nvSpPr>
          <p:cNvPr id="98308" name="Shape 521"/>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3" name="Shape 529"/>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00354" name="Shape 530"/>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00355" name="Shape 53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Una escalera con cuatro o más plataformas de ascenso debe tener pasamanos. Cuando solo uno de los pasamanos se proporciona, éste debe estar colocado en el lado derecho para descender. La mayoría de las caídas en estas escaleras ocurren mientras la persona desciende por los escalones, además, la mayoría de los trabajadores son derechos. Es por eso que el pasamanos se debe colocar al lado derecho para descender.</a:t>
            </a:r>
          </a:p>
          <a:p>
            <a:pPr>
              <a:spcBef>
                <a:spcPct val="0"/>
              </a:spcBef>
            </a:pPr>
            <a:endParaRPr lang="en-US" altLang="en-US" smtClean="0"/>
          </a:p>
          <a:p>
            <a:pPr>
              <a:spcBef>
                <a:spcPct val="0"/>
              </a:spcBef>
              <a:buSzPct val="25000"/>
            </a:pPr>
            <a:r>
              <a:rPr lang="en-US" altLang="en-US" sz="1800" smtClean="0"/>
              <a:t>Esta fotografía muestra una escalera que está encapsulada en ambos lados. Además muestra los pasamano que se colocarán en ella. Esta escalera no debe ser usada por los trabajadores porque está incompleta y es insegura.</a:t>
            </a:r>
          </a:p>
        </p:txBody>
      </p:sp>
      <p:sp>
        <p:nvSpPr>
          <p:cNvPr id="100356" name="Shape 532"/>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1" name="Shape 541"/>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02402" name="Shape 54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02403" name="Shape 54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Usar escaleras incompletas o que no han sido terminadas lo exponen al peligro de caer. Cuando las escaleras se están construyendo, los trabajadores frecuentemente están tentados a usarlas en lugar de usar el acceso seguro que se les ha proporcionado. Las escaleras no terminadas son convenientes, sin embargo, son muy peligrosas. Las escaleras que no tienen pasamanos lo exponen a caídas. Las escaleras con escalones vacíos lo exponen al peligro de  tropezar. Jamás debe usar escaleras con escalones incompletos, éstas son inseguras. </a:t>
            </a:r>
          </a:p>
          <a:p>
            <a:pPr>
              <a:spcBef>
                <a:spcPct val="0"/>
              </a:spcBef>
            </a:pPr>
            <a:endParaRPr lang="en-US" altLang="en-US" smtClean="0"/>
          </a:p>
        </p:txBody>
      </p:sp>
      <p:sp>
        <p:nvSpPr>
          <p:cNvPr id="102404" name="Shape 544"/>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49" name="Shape 552"/>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04450" name="Shape 553"/>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04451" name="Shape 55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Las escaleras se usan en los sitios de construcción para acceder a superficies de trabajo sobre el nivel de la cabeza porque son portátiles, convenientes y se pueden usar en casi cualquier sitio de la construcción. Las escaleras que se usan en sitios de construcción deben estar en buenas condiciones y libres de defectos que puedan hacerlas inestables o inseguras.</a:t>
            </a:r>
          </a:p>
          <a:p>
            <a:pPr>
              <a:spcBef>
                <a:spcPct val="0"/>
              </a:spcBef>
            </a:pPr>
            <a:endParaRPr lang="en-US" altLang="en-US" smtClean="0"/>
          </a:p>
          <a:p>
            <a:pPr>
              <a:spcBef>
                <a:spcPct val="0"/>
              </a:spcBef>
              <a:buSzPct val="25000"/>
            </a:pPr>
            <a:r>
              <a:rPr lang="en-US" altLang="en-US" sz="1800" smtClean="0"/>
              <a:t>Siempre inspeccione las escaleras antes de usarlas. Al inspeccionar las escaleras debe buscar que no tengan ranuras sobre el marco, áreas rotas, escalones rotos o inexistentes, partes que sobresalgan que puedan engancharse en usted o la ropa, y aceite, grasa o lodo que puedan hacer los escalones resbaladizos. Si algún desperfecto es encontrado en la escalera se debe descartar automáticamente y poner fuera de servicio.</a:t>
            </a:r>
            <a:r>
              <a:rPr lang="en-US" altLang="en-US" sz="1800" smtClean="0">
                <a:latin typeface="Times New Roman" pitchFamily="18" charset="0"/>
                <a:cs typeface="Times New Roman" pitchFamily="18" charset="0"/>
                <a:sym typeface="Times New Roman" pitchFamily="18" charset="0"/>
              </a:rPr>
              <a:t>¡Nunca use una escalera rota!</a:t>
            </a:r>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
        <p:nvSpPr>
          <p:cNvPr id="104452" name="Shape 555"/>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7" name="Shape 563"/>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06498" name="Shape 56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06499" name="Shape 56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Tal y como mencionamos previamente, las escaleras son una de las plataformas más comúnmente usadas en la construcción, sin embargo, son uno de los equipos que más comúnmente se usan mal. El uso seguro de las escaleras ayudará a evitar accidentes comunes en el trabajo. Pararse encima de la escalera no es seguro. </a:t>
            </a:r>
          </a:p>
          <a:p>
            <a:pPr>
              <a:spcBef>
                <a:spcPct val="0"/>
              </a:spcBef>
            </a:pPr>
            <a:endParaRPr lang="en-US" altLang="en-US" smtClean="0"/>
          </a:p>
          <a:p>
            <a:pPr>
              <a:spcBef>
                <a:spcPct val="0"/>
              </a:spcBef>
              <a:buSzPct val="25000"/>
            </a:pPr>
            <a:r>
              <a:rPr lang="en-US" altLang="en-US" sz="1800" smtClean="0"/>
              <a:t>No use el peldaño superior de la escalera como escalón y no se pare encima de la escalera.</a:t>
            </a:r>
          </a:p>
          <a:p>
            <a:pPr>
              <a:spcBef>
                <a:spcPct val="0"/>
              </a:spcBef>
            </a:pPr>
            <a:endParaRPr lang="en-US" altLang="en-US" smtClean="0"/>
          </a:p>
          <a:p>
            <a:pPr>
              <a:spcBef>
                <a:spcPct val="0"/>
              </a:spcBef>
              <a:buSzPct val="25000"/>
            </a:pPr>
            <a:r>
              <a:rPr lang="en-US" altLang="en-US" sz="1800" smtClean="0"/>
              <a:t>En esta fotografía usted puede observar que el trabajador está parado en la cima de la escalera. Esta es una práctica muy insegura porque el trabajador puede perder su equilibrio, caer y lastimarse seriamente.</a:t>
            </a:r>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
        <p:nvSpPr>
          <p:cNvPr id="106500" name="Shape 566"/>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5" name="Shape 574"/>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08546" name="Shape 57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08547" name="Shape 57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Todas las escaleras que se compren en ferreterías y establecimientos tienen etiquetas de seguridad en ellas. Asegúrese de leer las etiquetas de instrucciones para garantizar el uso adecuado. Busque la etiqueta en la escalera (según muestra la fotografía), que le indicará dónde no pararse en la escalera. Usualmente el segundo escalón de arriba hacia abajo es el más alto para pisar en la escalera porque es seguro para usar.</a:t>
            </a:r>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
        <p:nvSpPr>
          <p:cNvPr id="108548" name="Shape 577"/>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3" name="Shape 585"/>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10594" name="Shape 58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10595" name="Shape 58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Al usar las escaleras de tijera, asegúrese de abrirlas completamente. Trabe los tirantes atravesados para asegurarse de que la escalera permanezca abierta. Coloque las patas de la escalera en una base firme. Jamás utilice los tirantes o la parte trasera de la escalera para subir.</a:t>
            </a:r>
          </a:p>
          <a:p>
            <a:pPr>
              <a:spcBef>
                <a:spcPct val="0"/>
              </a:spcBef>
            </a:pPr>
            <a:endParaRPr lang="en-US" altLang="en-US" smtClean="0"/>
          </a:p>
          <a:p>
            <a:pPr>
              <a:spcBef>
                <a:spcPct val="0"/>
              </a:spcBef>
              <a:buSzPct val="25000"/>
            </a:pPr>
            <a:r>
              <a:rPr lang="en-US" altLang="en-US" sz="1800" smtClean="0"/>
              <a:t>Una vez que la escalera esté colocada correctamente, puede utilizarla con seguridad. Asegúrese de pisar firmemente mientras esté en la escalera.</a:t>
            </a:r>
          </a:p>
          <a:p>
            <a:pPr>
              <a:spcBef>
                <a:spcPct val="0"/>
              </a:spcBef>
            </a:pPr>
            <a:endParaRPr lang="en-US" altLang="en-US" smtClean="0"/>
          </a:p>
          <a:p>
            <a:pPr>
              <a:spcBef>
                <a:spcPct val="0"/>
              </a:spcBef>
              <a:buSzPct val="25000"/>
            </a:pPr>
            <a:r>
              <a:rPr lang="en-US" altLang="en-US" sz="1800" smtClean="0"/>
              <a:t>Además, utilice el tamaño correcto de escalera para el trabajo que realizará. Si su escalera es muy corta, lo tentará a pararse encima de la escalera para un mayor alcance. Si su escalera es muy alta, puede no caber en el espacio en el que intenta trabajar.</a:t>
            </a:r>
          </a:p>
          <a:p>
            <a:pPr>
              <a:spcBef>
                <a:spcPct val="0"/>
              </a:spcBef>
            </a:pPr>
            <a:endParaRPr lang="en-US" altLang="en-US" smtClean="0"/>
          </a:p>
          <a:p>
            <a:pPr>
              <a:spcBef>
                <a:spcPct val="0"/>
              </a:spcBef>
              <a:buSzPct val="25000"/>
            </a:pPr>
            <a:r>
              <a:rPr lang="en-US" altLang="en-US" sz="1800" smtClean="0"/>
              <a:t>En esta fotografía usted puede observar a dos trabajadores que están pisando correctamente las escaleras. Ellos tienen sus escaleras colocadas correctamente, los tirantes están asegurados y están parados en los escalones correctos. </a:t>
            </a:r>
          </a:p>
          <a:p>
            <a:pPr>
              <a:spcBef>
                <a:spcPct val="0"/>
              </a:spcBef>
            </a:pPr>
            <a:endParaRPr lang="en-US" altLang="en-US" smtClean="0"/>
          </a:p>
        </p:txBody>
      </p:sp>
      <p:sp>
        <p:nvSpPr>
          <p:cNvPr id="110596" name="Shape 588"/>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170"/>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36866" name="Shape 17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pPr>
            <a:endParaRPr lang="en-US" altLang="en-US" smtClean="0"/>
          </a:p>
        </p:txBody>
      </p:sp>
      <p:sp>
        <p:nvSpPr>
          <p:cNvPr id="36867" name="Shape 172"/>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36868" name="Shape 173"/>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1" name="Shape 596"/>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12642" name="Shape 59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12643" name="Shape 59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Siempre utilice el equipo correcto para trabajar. Los andamios y las escaleras están diseñados para crear una plataforma segura y que el trabajador pueda realizar su trabajo con seguridad. Sin embargo, algunas veces los trabajadores toman el camino fácil e intentan fabricar andamios temporeros que están fuera de lugar, como caballetes, bloques, tablones, escaleras, cubos de 5 galones o lo que encuentren a la mano. Nunca tome la vía más corta, simplemente porque le tome mucho tiempo o esfuerzo realizar el trabajo correctamente. </a:t>
            </a:r>
            <a:r>
              <a:rPr lang="en-US" altLang="en-US" sz="1800" smtClean="0">
                <a:latin typeface="Times New Roman" pitchFamily="18" charset="0"/>
                <a:cs typeface="Times New Roman" pitchFamily="18" charset="0"/>
                <a:sym typeface="Times New Roman" pitchFamily="18" charset="0"/>
              </a:rPr>
              <a:t>¡</a:t>
            </a:r>
            <a:r>
              <a:rPr lang="en-US" altLang="en-US" sz="1800" smtClean="0"/>
              <a:t>Hágalo bien la primera vez! Los atajos lo llevan a situaciones peligrosas donde posiblemente puede lastimase o perder la vida. </a:t>
            </a:r>
          </a:p>
          <a:p>
            <a:pPr>
              <a:spcBef>
                <a:spcPct val="0"/>
              </a:spcBef>
            </a:pPr>
            <a:endParaRPr lang="en-US" altLang="en-US" smtClean="0"/>
          </a:p>
          <a:p>
            <a:pPr>
              <a:spcBef>
                <a:spcPct val="0"/>
              </a:spcBef>
              <a:buSzPct val="25000"/>
            </a:pPr>
            <a:r>
              <a:rPr lang="en-US" altLang="en-US" sz="1800" smtClean="0"/>
              <a:t>En esta fotografía el trabajador prefirió usar un cubo de 5 galones para alcanzar el espacio de trabajo sobre su cabeza. Al usar esta opción el trabajador se expone al riesgo de caer y lastimarse. </a:t>
            </a:r>
          </a:p>
          <a:p>
            <a:pPr>
              <a:spcBef>
                <a:spcPct val="0"/>
              </a:spcBef>
            </a:pPr>
            <a:endParaRPr lang="en-US" altLang="en-US" smtClean="0"/>
          </a:p>
          <a:p>
            <a:pPr>
              <a:spcBef>
                <a:spcPct val="0"/>
              </a:spcBef>
            </a:pPr>
            <a:endParaRPr lang="en-US" altLang="en-US" smtClean="0"/>
          </a:p>
        </p:txBody>
      </p:sp>
      <p:sp>
        <p:nvSpPr>
          <p:cNvPr id="112644" name="Shape 599"/>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89" name="Shape 608"/>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14690" name="Shape 609"/>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14691" name="Shape 61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Como se mencionó anteriormente, no es seguro pararse en la cima de la escalera. Tampoco es seguro sentarse en la cima de la escalera. La cima de la escalera no fue diseñada para usarse como un escalón o para sentarse. Sentarse sobre una escalera de tijera o montarse atravesado es una práctica demasiado peligrosa. La parte más peligrosa de sentarse sobre una escalera es tan solo el hecho de sentarse. cuando trepa de un lado a otro y luego se sienta es fácil perder el equilibrio y caer. </a:t>
            </a:r>
          </a:p>
          <a:p>
            <a:pPr>
              <a:spcBef>
                <a:spcPct val="0"/>
              </a:spcBef>
            </a:pPr>
            <a:endParaRPr lang="en-US" altLang="en-US" smtClean="0"/>
          </a:p>
          <a:p>
            <a:pPr>
              <a:spcBef>
                <a:spcPct val="0"/>
              </a:spcBef>
              <a:buSzPct val="25000"/>
            </a:pPr>
            <a:r>
              <a:rPr lang="en-US" altLang="en-US" sz="1800" smtClean="0"/>
              <a:t>Al montarse en una escalera, tal como en la fotografía de la izquierda, usted traslada el peso concentrado en el centro de la escalera a uno de los lados de </a:t>
            </a:r>
            <a:r>
              <a:rPr lang="en-US" altLang="en-US" sz="1800" smtClean="0">
                <a:latin typeface="Times New Roman" pitchFamily="18" charset="0"/>
                <a:cs typeface="Times New Roman" pitchFamily="18" charset="0"/>
                <a:sym typeface="Times New Roman" pitchFamily="18" charset="0"/>
              </a:rPr>
              <a:t>é</a:t>
            </a:r>
            <a:r>
              <a:rPr lang="en-US" altLang="en-US" sz="1800" smtClean="0"/>
              <a:t>sta, lo cual hace que una escalera estable sea muy inestable. Una vez la escalera es inestable, usted ha incrementado significativamente el riesgo de caerse junto con la escalera.</a:t>
            </a:r>
          </a:p>
          <a:p>
            <a:pPr>
              <a:spcBef>
                <a:spcPct val="0"/>
              </a:spcBef>
            </a:pPr>
            <a:endParaRPr lang="en-US" altLang="en-US" smtClean="0"/>
          </a:p>
          <a:p>
            <a:pPr>
              <a:spcBef>
                <a:spcPct val="0"/>
              </a:spcBef>
            </a:pPr>
            <a:endParaRPr lang="en-US" altLang="en-US" smtClean="0"/>
          </a:p>
        </p:txBody>
      </p:sp>
      <p:sp>
        <p:nvSpPr>
          <p:cNvPr id="114692" name="Shape 611"/>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7" name="Shape 619"/>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16738" name="Shape 620"/>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16739" name="Shape 62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Siempre use las escaleras de acuerdo a sus propósitos. Una escalera tijera está diseñada para usarse completamente abierta, trabada en su posición.</a:t>
            </a:r>
          </a:p>
          <a:p>
            <a:pPr>
              <a:spcBef>
                <a:spcPct val="0"/>
              </a:spcBef>
            </a:pPr>
            <a:endParaRPr lang="en-US" altLang="en-US" smtClean="0"/>
          </a:p>
          <a:p>
            <a:pPr>
              <a:spcBef>
                <a:spcPct val="0"/>
              </a:spcBef>
              <a:buSzPct val="25000"/>
            </a:pPr>
            <a:r>
              <a:rPr lang="en-US" altLang="en-US" sz="1800" smtClean="0"/>
              <a:t>Como puede notar en esta fotografía la escalera tijera se encuentra doblada e inclinada sobre un andamio. El usar una escalera tijera de esta manera es una práctica peligrosa. Siempre asegúrese de que la escalera esté completamente abierta y trabada en su posición.</a:t>
            </a:r>
          </a:p>
        </p:txBody>
      </p:sp>
      <p:sp>
        <p:nvSpPr>
          <p:cNvPr id="116740" name="Shape 622"/>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5" name="Shape 630"/>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18786" name="Shape 631"/>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18787" name="Shape 63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Siempre coloque las escaleras en superficies niveladas y estables para prevenir un movimiento accidental. Coloque la base en una superficie plana y nivelada.</a:t>
            </a:r>
          </a:p>
          <a:p>
            <a:pPr>
              <a:spcBef>
                <a:spcPct val="0"/>
              </a:spcBef>
            </a:pPr>
            <a:endParaRPr lang="en-US" altLang="en-US" smtClean="0"/>
          </a:p>
          <a:p>
            <a:pPr>
              <a:spcBef>
                <a:spcPct val="0"/>
              </a:spcBef>
              <a:buSzPct val="25000"/>
            </a:pPr>
            <a:r>
              <a:rPr lang="en-US" altLang="en-US" sz="1800" smtClean="0"/>
              <a:t>En esta fotografía la escalera descansa sobre una roca, lo cual es muy inestable y puede causar que la escalera se ladee y caiga.</a:t>
            </a:r>
          </a:p>
          <a:p>
            <a:pPr>
              <a:spcBef>
                <a:spcPct val="0"/>
              </a:spcBef>
            </a:pPr>
            <a:endParaRPr lang="en-US" altLang="en-US" smtClean="0"/>
          </a:p>
        </p:txBody>
      </p:sp>
      <p:sp>
        <p:nvSpPr>
          <p:cNvPr id="118788" name="Shape 633"/>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3" name="Shape 641"/>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20834" name="Shape 64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20835" name="Shape 64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Las escaleras se deben colocar en un ángulo seguro para evitar el posible peligro de una caída al subir. Este dibujo muestra una escalera apropiadamente inclinada sobre una estructura. La estructura es de 16 pies de altura y la escalera se extiende adecuadamente unos 3 pies sobre el borde.</a:t>
            </a:r>
          </a:p>
          <a:p>
            <a:pPr>
              <a:spcBef>
                <a:spcPct val="0"/>
              </a:spcBef>
            </a:pPr>
            <a:endParaRPr lang="en-US" altLang="en-US" smtClean="0"/>
          </a:p>
          <a:p>
            <a:pPr>
              <a:spcBef>
                <a:spcPct val="0"/>
              </a:spcBef>
              <a:buSzPct val="25000"/>
            </a:pPr>
            <a:r>
              <a:rPr lang="en-US" altLang="en-US" sz="1800" smtClean="0"/>
              <a:t>Según este ejemplo, la base de la escalera debe estar colocada a al menos 4 pies de distancia de la estructura para mantener un ángulo seguro. Este ángulo es un cociente (proporción) de 1 a 4. Esto significa que por cada 4 pies de altura en la estructura usted debe mover la base de la escalera a 1 pie de distancia de la estructura.</a:t>
            </a:r>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
        <p:nvSpPr>
          <p:cNvPr id="120836" name="Shape 644"/>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1" name="Shape 652"/>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22882" name="Shape 653"/>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22883" name="Shape 65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Cuando se utiliza una escalera de extensión para acceder a un área superior, tal como una azotea, los carriles laterales de la escalera deben extenderse al menos 3 pies sobre la superficie a donde se bajará, para permitir un acceso seguro. Si la escalera no puede extenderse 3 pies sobre la superficie a donde se bajará, la escalera debe estar sujetada en la parte de arriba para evitar que ésta se deslice. Se requiere un carril para que los trabajadores usen mientras se montan y desmontan de la escalera.</a:t>
            </a:r>
          </a:p>
          <a:p>
            <a:pPr>
              <a:spcBef>
                <a:spcPct val="0"/>
              </a:spcBef>
            </a:pPr>
            <a:endParaRPr lang="en-US" altLang="en-US" smtClean="0"/>
          </a:p>
          <a:p>
            <a:pPr>
              <a:spcBef>
                <a:spcPct val="0"/>
              </a:spcBef>
              <a:buSzPct val="25000"/>
            </a:pPr>
            <a:r>
              <a:rPr lang="en-US" altLang="en-US" sz="1800" smtClean="0"/>
              <a:t>Esta fotografía muestra un trabajador subiendo a la azotea de un edificio, la escalera no se extiende los 3 pies sobre la superficie. La escalera no está asegurada y no hay un carril para él usar.  </a:t>
            </a:r>
          </a:p>
          <a:p>
            <a:pPr>
              <a:spcBef>
                <a:spcPct val="0"/>
              </a:spcBef>
            </a:pPr>
            <a:endParaRPr lang="en-US" altLang="en-US" smtClean="0"/>
          </a:p>
          <a:p>
            <a:pPr>
              <a:spcBef>
                <a:spcPct val="0"/>
              </a:spcBef>
              <a:buSzPct val="25000"/>
            </a:pPr>
            <a:r>
              <a:rPr lang="en-US" altLang="en-US" sz="1800" smtClean="0"/>
              <a:t>Recuerde la regla 33 = 3 puntos de contacto, 3 pies sobre la superficie a bajar.</a:t>
            </a:r>
          </a:p>
          <a:p>
            <a:pPr>
              <a:spcBef>
                <a:spcPct val="0"/>
              </a:spcBef>
            </a:pPr>
            <a:endParaRPr lang="en-US" altLang="en-US" smtClean="0"/>
          </a:p>
        </p:txBody>
      </p:sp>
      <p:sp>
        <p:nvSpPr>
          <p:cNvPr id="122884" name="Shape 655"/>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29" name="Shape 667"/>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24930" name="Shape 668"/>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24931" name="Shape 66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Esta fotografía muestra escaleras colocadas correcta e incorrectamente. La fotografía de la izquierda muestra la colocación correcta y es un buen ejemplo. La escalera está colocada en una superficie firme y nivelada correctamente de 1:4 pies de distancia de la pared. El círculo amarillo denota las instrucciones del fabricante para colocar correctamente la escalera.</a:t>
            </a:r>
          </a:p>
          <a:p>
            <a:pPr>
              <a:spcBef>
                <a:spcPct val="0"/>
              </a:spcBef>
            </a:pPr>
            <a:endParaRPr lang="en-US" altLang="en-US" smtClean="0"/>
          </a:p>
          <a:p>
            <a:pPr>
              <a:spcBef>
                <a:spcPct val="0"/>
              </a:spcBef>
              <a:buSzPct val="25000"/>
            </a:pPr>
            <a:r>
              <a:rPr lang="en-US" altLang="en-US" sz="1800" smtClean="0"/>
              <a:t>La fotografía de la derecha muestra un mal ejemplo de una colocación inapropiada de la escalera. La escalera está colocada en una superficie firme y nivelada, sin embargo, la escalera está colocada muy lejos de la estructura. Esto crea un ángulo cociente mayor de 1:4. La pendiente es insegura al subir la escalera. Este ángulo puede causar además que la escalera se flexione y se deslice de la estructura.</a:t>
            </a:r>
          </a:p>
          <a:p>
            <a:pPr>
              <a:spcBef>
                <a:spcPct val="0"/>
              </a:spcBef>
            </a:pPr>
            <a:endParaRPr lang="en-US" altLang="en-US" smtClean="0"/>
          </a:p>
        </p:txBody>
      </p:sp>
      <p:sp>
        <p:nvSpPr>
          <p:cNvPr id="124932" name="Shape 670"/>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7" name="Shape 678"/>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26978" name="Shape 679"/>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26979" name="Shape 68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La mayoría de los accidentes en escaleras ocurren cuando los trabajadores intentan cargar herramientas o materiales mientras suben las escaleras. Usted debe mantener contacto con la escalera usando las dos manos para mantener un agarre firme. Siempre suba o baje de frente a la escalera. Jamás baje de la escalera tal como si fuesen escalones. </a:t>
            </a:r>
          </a:p>
          <a:p>
            <a:pPr>
              <a:spcBef>
                <a:spcPct val="0"/>
              </a:spcBef>
            </a:pPr>
            <a:endParaRPr lang="en-US" altLang="en-US" smtClean="0"/>
          </a:p>
          <a:p>
            <a:pPr>
              <a:spcBef>
                <a:spcPct val="0"/>
              </a:spcBef>
              <a:buSzPct val="25000"/>
            </a:pPr>
            <a:r>
              <a:rPr lang="en-US" altLang="en-US" sz="1800" smtClean="0"/>
              <a:t>Jamás baje o suba de una escalera mientras esté cargando algún material. Para subir y bajar con seguridad, usted debe de mantener tres puntos de contacto con la escalera en todo momento. Esto quiere decir que una combinación de 2 pies y 1 mano ó 2 manos y 1 pie, siempre deben hacer contacto con la escalera. Si está cargando una herramienta o materiales, mientras sube o baja una escalera esto hace imposible mantener los tres puntos de contacto. </a:t>
            </a:r>
          </a:p>
          <a:p>
            <a:pPr>
              <a:spcBef>
                <a:spcPct val="0"/>
              </a:spcBef>
              <a:buSzPct val="25000"/>
            </a:pPr>
            <a:r>
              <a:rPr lang="en-US" altLang="en-US" sz="1800" smtClean="0"/>
              <a:t> </a:t>
            </a:r>
          </a:p>
          <a:p>
            <a:pPr>
              <a:spcBef>
                <a:spcPct val="0"/>
              </a:spcBef>
              <a:buSzPct val="25000"/>
            </a:pPr>
            <a:r>
              <a:rPr lang="en-US" altLang="en-US" sz="1800" smtClean="0"/>
              <a:t>Esta fotografía muestra a un trabajador subiendo la escalera mientras carga un bloque. Hasta este momento, el tiene tres puntos de contacto. En el momento en que levante un pie para subir la escalera, tendrá solo 2 puntos de contacto y estará en riesgo de caer y lastimarse.  </a:t>
            </a:r>
          </a:p>
          <a:p>
            <a:pPr>
              <a:spcBef>
                <a:spcPct val="0"/>
              </a:spcBef>
            </a:pPr>
            <a:endParaRPr lang="en-US" altLang="en-US" smtClean="0"/>
          </a:p>
          <a:p>
            <a:pPr>
              <a:spcBef>
                <a:spcPct val="0"/>
              </a:spcBef>
            </a:pPr>
            <a:endParaRPr lang="en-US" altLang="en-US" smtClean="0"/>
          </a:p>
        </p:txBody>
      </p:sp>
      <p:sp>
        <p:nvSpPr>
          <p:cNvPr id="126980" name="Shape 681"/>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9025" name="Shape 687"/>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29026" name="Shape 688"/>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29027" name="Shape 68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100" smtClean="0"/>
              <a:t>Recuerde, cuando las actividades de construcción son realizadas a más de 6' de altura por encima del nivel inferior, se debe proporcionar al trabajador la protección requerida contra caídas. </a:t>
            </a:r>
          </a:p>
          <a:p>
            <a:pPr>
              <a:spcBef>
                <a:spcPct val="0"/>
              </a:spcBef>
              <a:buSzPct val="25000"/>
            </a:pPr>
            <a:r>
              <a:rPr lang="en-US" altLang="en-US" sz="1100" smtClean="0">
                <a:latin typeface="Times New Roman" pitchFamily="18" charset="0"/>
                <a:cs typeface="Times New Roman" pitchFamily="18" charset="0"/>
                <a:sym typeface="Times New Roman" pitchFamily="18" charset="0"/>
              </a:rPr>
              <a:t>¿</a:t>
            </a:r>
            <a:r>
              <a:rPr lang="en-US" altLang="en-US" sz="1100" smtClean="0"/>
              <a:t>Qué es “protección contra caídas”? La protección contra caídas es un método que se ha implementado para evitar que el trabajador caiga a un nivel inferior. La protección contra caídas puede ser una barrera física o un sistema de reglas implementadas para evitar que entren a un área que los exponga a caídas. Algunos métodos de protección contra caídas son: </a:t>
            </a:r>
          </a:p>
          <a:p>
            <a:pPr>
              <a:spcBef>
                <a:spcPct val="0"/>
              </a:spcBef>
              <a:buClr>
                <a:srgbClr val="000000"/>
              </a:buClr>
              <a:buSzPct val="25000"/>
            </a:pPr>
            <a:r>
              <a:rPr lang="en-US" altLang="en-US" sz="1100" smtClean="0"/>
              <a:t>Sistema de barandas: las barreras físicas que se han puesto en su lugar para prevenir que usted caiga. </a:t>
            </a:r>
          </a:p>
          <a:p>
            <a:pPr>
              <a:spcBef>
                <a:spcPct val="0"/>
              </a:spcBef>
              <a:buClr>
                <a:srgbClr val="000000"/>
              </a:buClr>
              <a:buSzPct val="25000"/>
            </a:pPr>
            <a:r>
              <a:rPr lang="en-US" altLang="en-US" sz="1100" smtClean="0"/>
              <a:t>Líneas de aviso o advertencia: es una barrera física que le mantiene alejado y a una distancia segura de algún borde descubierto. Las líneas de aviso o advertencia no evitan que usted caiga, solo sirven para mantenerle alejado de las áreas de peligro. </a:t>
            </a:r>
          </a:p>
          <a:p>
            <a:pPr>
              <a:spcBef>
                <a:spcPct val="0"/>
              </a:spcBef>
              <a:buClr>
                <a:srgbClr val="000000"/>
              </a:buClr>
              <a:buSzPct val="25000"/>
            </a:pPr>
            <a:r>
              <a:rPr lang="en-US" altLang="en-US" sz="1100" smtClean="0"/>
              <a:t>Sistemas de detención: los sistemas de detención no evitan que usted caiga, solo detienen o impiden su caída si son diseñados e instalados adecuadamente. </a:t>
            </a:r>
          </a:p>
          <a:p>
            <a:pPr>
              <a:spcBef>
                <a:spcPct val="0"/>
              </a:spcBef>
              <a:buClr>
                <a:srgbClr val="000000"/>
              </a:buClr>
              <a:buSzPct val="25000"/>
            </a:pPr>
            <a:r>
              <a:rPr lang="en-US" altLang="en-US" sz="1100" smtClean="0"/>
              <a:t>Cubre pisos: los cubre pisos son barreras físicas que se usan para cubrir agujeros en el piso u otras superficies para caminar y trabajar. Las aberturas en el piso pueden simplemente hacerle tropezar o pueden ser lo suficientemente grandes como para que usted caiga a través de ellas a un nivel inferior. Un ejemplo de una abertura grande en el piso es una claraboya en la azotea. Una claraboya sin cubrir lo expone a caer a través de ella desde la azotea hasta el nivel inferior. </a:t>
            </a:r>
          </a:p>
          <a:p>
            <a:pPr>
              <a:spcBef>
                <a:spcPct val="0"/>
              </a:spcBef>
            </a:pPr>
            <a:endParaRPr lang="en-US" altLang="en-US" smtClean="0"/>
          </a:p>
        </p:txBody>
      </p:sp>
      <p:sp>
        <p:nvSpPr>
          <p:cNvPr id="129028" name="Shape 690"/>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1073" name="Shape 702"/>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31074" name="Shape 703"/>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31075" name="Shape 70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100" smtClean="0"/>
              <a:t>Según se indicó anteriormente, los sistemas de barandas son una barrera física usada para evitar que usted se caiga. Son un sistema excelente, diseñado para evitar que los trabajadores caigan más de 6 pies a un nivel inferior. Los sistemas de barandas son típicamente hechos de cables, madera o acero.</a:t>
            </a:r>
          </a:p>
          <a:p>
            <a:pPr>
              <a:spcBef>
                <a:spcPct val="0"/>
              </a:spcBef>
            </a:pPr>
            <a:endParaRPr lang="en-US" altLang="en-US" smtClean="0"/>
          </a:p>
          <a:p>
            <a:pPr>
              <a:spcBef>
                <a:spcPct val="0"/>
              </a:spcBef>
              <a:buSzPct val="25000"/>
            </a:pPr>
            <a:r>
              <a:rPr lang="en-US" altLang="en-US" sz="1100" smtClean="0"/>
              <a:t>Los sistemas de barandas incluyen el carril superior, el carril del medio, los postes y bordes puntapié. Nosotros hablaremos del carril superior y del carril del medio más detalladamente según avancemos. Las barandas deben ser construidas con un carril superior (que no sea de cable) de aproximadamente 42 pulgadas (más o menos 3 pulgadas). Esta altura está diseñada para evitar que los trabajadores pasen por encima del sistema de baranda. Si los trabajadores están trabajando sobre el nivel del carril superior entonces éste debe ampliarse para que los trabajadores estén protegidos a esa altura de trabajo.</a:t>
            </a:r>
          </a:p>
          <a:p>
            <a:pPr>
              <a:spcBef>
                <a:spcPct val="0"/>
              </a:spcBef>
            </a:pPr>
            <a:endParaRPr lang="en-US" altLang="en-US" smtClean="0"/>
          </a:p>
          <a:p>
            <a:pPr>
              <a:spcBef>
                <a:spcPct val="0"/>
              </a:spcBef>
              <a:buSzPct val="25000"/>
            </a:pPr>
            <a:r>
              <a:rPr lang="en-US" altLang="en-US" sz="1100" smtClean="0"/>
              <a:t>El carril del medio está diseñado para evitar que los trabajadores que se hayan caído al suelo, pasen por debajo del carril superior de la baranda y se caigan al nivel inferior de la estructura en construcción. El carril del medio debe estar en el centro, entre el carril superior y la superficie de trabajo.</a:t>
            </a:r>
          </a:p>
          <a:p>
            <a:pPr>
              <a:spcBef>
                <a:spcPct val="0"/>
              </a:spcBef>
            </a:pPr>
            <a:endParaRPr lang="en-US" altLang="en-US" smtClean="0"/>
          </a:p>
          <a:p>
            <a:pPr>
              <a:spcBef>
                <a:spcPct val="0"/>
              </a:spcBef>
              <a:buSzPct val="25000"/>
            </a:pPr>
            <a:r>
              <a:rPr lang="en-US" altLang="en-US" sz="1100" smtClean="0"/>
              <a:t>Un borde puntapié también se debe instalar para proteger a los trabajadores de objetos que caen al suelo tales como clavos, herramientas y otros equipos.</a:t>
            </a:r>
          </a:p>
          <a:p>
            <a:pPr>
              <a:spcBef>
                <a:spcPct val="0"/>
              </a:spcBef>
            </a:pPr>
            <a:endParaRPr lang="en-US" altLang="en-US" smtClean="0"/>
          </a:p>
          <a:p>
            <a:pPr>
              <a:spcBef>
                <a:spcPct val="0"/>
              </a:spcBef>
            </a:pPr>
            <a:endParaRPr lang="en-US" altLang="en-US" smtClean="0"/>
          </a:p>
        </p:txBody>
      </p:sp>
      <p:sp>
        <p:nvSpPr>
          <p:cNvPr id="131076" name="Shape 705"/>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181"/>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38914" name="Shape 18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Revisions to the 2010 Census of Fatal Occupational Injuries (CFOI) counts </a:t>
            </a:r>
          </a:p>
          <a:p>
            <a:pPr>
              <a:spcBef>
                <a:spcPct val="0"/>
              </a:spcBef>
              <a:buSzPct val="25000"/>
            </a:pPr>
            <a:r>
              <a:rPr lang="en-US" altLang="en-US" sz="1800" u="sng" smtClean="0">
                <a:solidFill>
                  <a:srgbClr val="000000"/>
                </a:solidFill>
                <a:hlinkClick r:id="rId3"/>
              </a:rPr>
              <a:t>http://www.bls.gov/iif/oshwc/cfoi/cfoi_revised10.pdf</a:t>
            </a:r>
          </a:p>
          <a:p>
            <a:pPr>
              <a:spcBef>
                <a:spcPct val="0"/>
              </a:spcBef>
            </a:pPr>
            <a:endParaRPr lang="en-US" altLang="en-US" smtClean="0"/>
          </a:p>
        </p:txBody>
      </p:sp>
      <p:sp>
        <p:nvSpPr>
          <p:cNvPr id="38915" name="Shape 183"/>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38916" name="Shape 184"/>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21" name="Shape 714"/>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33122" name="Shape 71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33123" name="Shape 71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Un sistema de barandas debe ser bastante fuerte como para evitar que un trabajador caiga a través de él. Recuerde, un sistema de barandas es una barrera física. Esa barrera no debe ser débil. Ambos, el carril superior y el carril del medio deben ser fuertes. El carril superior debe sostener 200 libras de fuerza hacia abajo y hacia afuera. La fuerza hacia abajo es la fuerza que se aplica al carril más alto, empujando y tirando hacia abajo. Esto significa que si un peso de 200 libras se colgara del carril superior, el carril soportaría el peso sin romperse. Los carriles del centro deben ser capaces de soportar, sin fallo alguno, una fuerza de hasta 150 libras que se aplique, en dirección hacia abajo o hacia fuera, en cualquier punto a lo largo del carril central. La fuerza hacia afuera es la fuerza que se aplica desde un lado empujando el carril hacia afuera. Esto es equivalente a que el trabajador caiga contra el lado de un carril.</a:t>
            </a:r>
          </a:p>
          <a:p>
            <a:pPr>
              <a:spcBef>
                <a:spcPct val="0"/>
              </a:spcBef>
            </a:pPr>
            <a:endParaRPr lang="en-US" altLang="en-US" smtClean="0"/>
          </a:p>
          <a:p>
            <a:pPr>
              <a:spcBef>
                <a:spcPct val="0"/>
              </a:spcBef>
              <a:buSzPct val="25000"/>
            </a:pPr>
            <a:r>
              <a:rPr lang="en-US" altLang="en-US" sz="1800" smtClean="0"/>
              <a:t>Las barandas deben ser lisas para que no corten a los trabajadores ni se enganchen en su ropa. Las barandas no deben sobresalir de los extremos del sistema. Esto causaría riesgos, pues los trabajadores pueden engancharse de las puntas que sobresalen.</a:t>
            </a:r>
          </a:p>
          <a:p>
            <a:pPr>
              <a:spcBef>
                <a:spcPct val="0"/>
              </a:spcBef>
            </a:pPr>
            <a:endParaRPr lang="en-US" altLang="en-US" smtClean="0"/>
          </a:p>
          <a:p>
            <a:pPr>
              <a:spcBef>
                <a:spcPct val="0"/>
              </a:spcBef>
              <a:buSzPct val="25000"/>
            </a:pPr>
            <a:r>
              <a:rPr lang="en-US" altLang="en-US" sz="1800" smtClean="0"/>
              <a:t>Las barandas pueden estar hechas de bandas de acero o bandas plásticas.</a:t>
            </a:r>
          </a:p>
        </p:txBody>
      </p:sp>
      <p:sp>
        <p:nvSpPr>
          <p:cNvPr id="133124" name="Shape 717"/>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5169" name="Shape 725"/>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35170" name="Shape 72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35171" name="Shape 72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Cuando un sistema de barandas se construye a base de cables, éstos deben cumplir con los mismos requisitos que las barandas de madera. El carril superior está a la misma altura y debe cumplir el requisito de las 200 libras de fuerza hacia abajo y hacia afuera. Los cables de los carriles superiores deben estar, por lo menos, a la altura de 42 pulgadas, mientras que los carriles superiores de madera deben estar a 42 pulgadas (+/- 3 pulgadas) de altura.</a:t>
            </a:r>
          </a:p>
          <a:p>
            <a:pPr>
              <a:spcBef>
                <a:spcPct val="0"/>
              </a:spcBef>
            </a:pPr>
            <a:endParaRPr lang="en-US" altLang="en-US" smtClean="0"/>
          </a:p>
          <a:p>
            <a:pPr>
              <a:spcBef>
                <a:spcPct val="0"/>
              </a:spcBef>
              <a:buSzPct val="25000"/>
            </a:pPr>
            <a:r>
              <a:rPr lang="en-US" altLang="en-US" sz="1800" smtClean="0"/>
              <a:t>Es muy importante que los cables permanezcan tensos. Los cables pueden aflojarse con el tiempo y después se inclinarán y cederán. Cuando esto ocurra, la altura del carril puede ser menor de 42 pulgadas. Además, el cable tendrá juego, lo que permitirá que se mueva y no evitará que el trabajador se caiga.</a:t>
            </a:r>
          </a:p>
          <a:p>
            <a:pPr>
              <a:spcBef>
                <a:spcPct val="0"/>
              </a:spcBef>
            </a:pPr>
            <a:endParaRPr lang="en-US" altLang="en-US" smtClean="0"/>
          </a:p>
          <a:p>
            <a:pPr>
              <a:spcBef>
                <a:spcPct val="0"/>
              </a:spcBef>
              <a:buSzPct val="25000"/>
            </a:pPr>
            <a:r>
              <a:rPr lang="en-US" altLang="en-US" sz="1800" smtClean="0"/>
              <a:t>Cuando los sistemas de barandas se usan para cubrir una abertura en el piso, la abertura debe estar resguardada en todos los lados.</a:t>
            </a:r>
          </a:p>
          <a:p>
            <a:pPr>
              <a:spcBef>
                <a:spcPct val="0"/>
              </a:spcBef>
            </a:pPr>
            <a:endParaRPr lang="en-US" altLang="en-US" smtClean="0"/>
          </a:p>
          <a:p>
            <a:pPr>
              <a:spcBef>
                <a:spcPct val="0"/>
              </a:spcBef>
              <a:buSzPct val="25000"/>
            </a:pPr>
            <a:r>
              <a:rPr lang="en-US" altLang="en-US" sz="1800" smtClean="0"/>
              <a:t>Esta fotografía muestra una abertura en el piso que está resguardada en todos los lados con un sistema de barandas de cable. Note que los bordes punta pie están colocados para evitar que los objetos caigan sobre los trabajadores abajo.</a:t>
            </a:r>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
        <p:nvSpPr>
          <p:cNvPr id="135172" name="Shape 728"/>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7217" name="Shape 744"/>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37218" name="Shape 74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37219" name="Shape 74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Los carriles de cables de acero son más pequeños en diámetro que los de madera y no se pueden distinguir fácilmente a distancia. Por consiguiente, si se usan cables de acero el carril superior debe estar abanderado con un material altamente visible. Las banderas deben ser colocadas cada 6 pies durante todo el espacio del carril. Las banderas pueden estar hechas de una cinta de precaución altamente visible, de cinta luminosa, de estandartes fabricados o cualquier otro material altamente visible que pueda ser visto a distancia.</a:t>
            </a:r>
          </a:p>
          <a:p>
            <a:pPr>
              <a:spcBef>
                <a:spcPct val="0"/>
              </a:spcBef>
            </a:pPr>
            <a:endParaRPr lang="en-US" altLang="en-US" smtClean="0"/>
          </a:p>
          <a:p>
            <a:pPr>
              <a:spcBef>
                <a:spcPct val="0"/>
              </a:spcBef>
              <a:buSzPct val="25000"/>
            </a:pPr>
            <a:r>
              <a:rPr lang="en-US" altLang="en-US" sz="1800" smtClean="0"/>
              <a:t>En esta fotografía, la cinta de precaución amarilla está colocada cada 6 pies a lo largo de la extensión del carril.</a:t>
            </a:r>
          </a:p>
        </p:txBody>
      </p:sp>
      <p:sp>
        <p:nvSpPr>
          <p:cNvPr id="137220" name="Shape 747"/>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9265" name="Shape 763"/>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39266" name="Shape 76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39267" name="Shape 76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100" smtClean="0"/>
              <a:t>Al usar cables de acero o cuerdas de alambre, usted debe saber asegurar correctamente el extremo del cable. Un cable no se puede atar en un nudo o dejar colgar libremente. El cable deberá recorrer el poste y después regresar sobre sí mismo para quedar fijo. Las abrazaderas son usadas para asegurar y fijar los extremos de los cables de acero.</a:t>
            </a:r>
          </a:p>
          <a:p>
            <a:pPr>
              <a:spcBef>
                <a:spcPct val="0"/>
              </a:spcBef>
            </a:pPr>
            <a:endParaRPr lang="en-US" altLang="en-US" smtClean="0"/>
          </a:p>
          <a:p>
            <a:pPr>
              <a:spcBef>
                <a:spcPct val="0"/>
              </a:spcBef>
              <a:buSzPct val="25000"/>
            </a:pPr>
            <a:r>
              <a:rPr lang="en-US" altLang="en-US" sz="1100" smtClean="0"/>
              <a:t>Las abrazaderas que se usan consisten de un tornillo U, una montura y tuercas. El tornillo U se coloca en los extremos finales de los cables. El “extremo final” es el extremo corto del cable. La montura se coloca en el cable que soporta el peso. Este es el extremo largo o el “extremo vivo” del cable. Las tuercas se colocan sobre el tornillo U y se aprietan para sujetar las abrazaderas ensambladas en el lugar.</a:t>
            </a:r>
          </a:p>
          <a:p>
            <a:pPr>
              <a:spcBef>
                <a:spcPct val="0"/>
              </a:spcBef>
            </a:pPr>
            <a:endParaRPr lang="en-US" altLang="en-US" smtClean="0"/>
          </a:p>
          <a:p>
            <a:pPr>
              <a:spcBef>
                <a:spcPct val="0"/>
              </a:spcBef>
              <a:buSzPct val="25000"/>
            </a:pPr>
            <a:r>
              <a:rPr lang="en-US" altLang="en-US" sz="1100" smtClean="0"/>
              <a:t>Una forma de recordar a que lado van los tornillos U y las tuercas es recordar la frase “Nunca ensille un caballo muerto”. Usted nunca ensillaría un caballo muerto, por consiguiente, porqué ensillaría el cabo? Usted puede tomar la lógica más allá y pensar en los tornillos U como el “vaquero” que se sienta sobre un cabo, o en un caballo muerto, la montura se coloca en el extremo vivo o en el caballo vivo y las botas del vaquero o las tuercas se colocan para sujetar la montura.</a:t>
            </a:r>
          </a:p>
          <a:p>
            <a:pPr>
              <a:spcBef>
                <a:spcPct val="0"/>
              </a:spcBef>
            </a:pPr>
            <a:endParaRPr lang="en-US" altLang="en-US" smtClean="0"/>
          </a:p>
          <a:p>
            <a:pPr>
              <a:spcBef>
                <a:spcPct val="0"/>
              </a:spcBef>
              <a:buSzPct val="25000"/>
            </a:pPr>
            <a:r>
              <a:rPr lang="en-US" altLang="en-US" sz="1100" smtClean="0"/>
              <a:t>Puede parecer disparatado en el momento, pero si nunca recuerda “la montura de un caballo muerto” siempre colocará las abrazaderas en la posición incorrecta. En adición, todas las abrazaderas se deben colocar en la misma dirección.</a:t>
            </a:r>
          </a:p>
        </p:txBody>
      </p:sp>
      <p:sp>
        <p:nvSpPr>
          <p:cNvPr id="139268" name="Shape 766"/>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1313" name="Shape 776"/>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41314" name="Shape 77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41315" name="Shape 77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Las líneas de aviso/advertencia se usan para mantener a los trabajadores lejos de un borde inseguro. Las líneas de aviso son una barrera física diseñada para evitar que los trabajadores se acerquen al borde y </a:t>
            </a:r>
            <a:r>
              <a:rPr lang="en-US" altLang="en-US" sz="1800" b="1" i="1" smtClean="0"/>
              <a:t>no</a:t>
            </a:r>
            <a:r>
              <a:rPr lang="en-US" altLang="en-US" sz="1800" smtClean="0"/>
              <a:t> para no caer del borde. No previenen físicamente la caída del trabajador si éste logra acceso al borde. No impiden una caída. Se diseñan para trabajar con un programa de entendimiento y únicamente sirve como advertencia de los peligros que existen más allá de la línea de advertencia. </a:t>
            </a:r>
          </a:p>
          <a:p>
            <a:pPr>
              <a:spcBef>
                <a:spcPct val="0"/>
              </a:spcBef>
            </a:pPr>
            <a:endParaRPr lang="en-US" altLang="en-US" smtClean="0"/>
          </a:p>
          <a:p>
            <a:pPr>
              <a:spcBef>
                <a:spcPct val="0"/>
              </a:spcBef>
              <a:buSzPct val="25000"/>
            </a:pPr>
            <a:r>
              <a:rPr lang="en-US" altLang="en-US" sz="1800" smtClean="0"/>
              <a:t>Las partes del sistema de las líneas de advertencia incluyen las cuerdas, alambres o cadenas apoyadas en los montantes y deben erigirse a un mínimo de 6 pies del borde. Los trabajadores nunca deben estar en el área entre la línea de aviso y el borde.</a:t>
            </a:r>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
        <p:nvSpPr>
          <p:cNvPr id="141316" name="Shape 779"/>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61" name="Shape 789"/>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43362" name="Shape 790"/>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43363" name="Shape 79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La línea de aviso debe ser bastante fuerte como para aguantar 16 libras de fuerza. La línea debe estar, por lo menos, a unas 34 pulgadas del piso y a lo máximo  39 pulgadas. Las líneas de aviso deben estar abanderadas para que puedan verse.</a:t>
            </a:r>
          </a:p>
          <a:p>
            <a:pPr>
              <a:spcBef>
                <a:spcPct val="0"/>
              </a:spcBef>
            </a:pPr>
            <a:endParaRPr lang="en-US" altLang="en-US" smtClean="0"/>
          </a:p>
          <a:p>
            <a:pPr>
              <a:spcBef>
                <a:spcPct val="0"/>
              </a:spcBef>
              <a:buSzPct val="25000"/>
            </a:pPr>
            <a:r>
              <a:rPr lang="en-US" altLang="en-US" sz="1800" smtClean="0"/>
              <a:t>Recuerde fijar las líneas de aviso a 6 pies del borde.</a:t>
            </a:r>
          </a:p>
          <a:p>
            <a:pPr>
              <a:spcBef>
                <a:spcPct val="0"/>
              </a:spcBef>
            </a:pPr>
            <a:endParaRPr lang="en-US" altLang="en-US" smtClean="0"/>
          </a:p>
        </p:txBody>
      </p:sp>
      <p:sp>
        <p:nvSpPr>
          <p:cNvPr id="143364" name="Shape 792"/>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09" name="Shape 800"/>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45410" name="Shape 801"/>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45411" name="Shape 80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Las líneas de aviso se deben mantener levantadas y en buen estado. Jamás trabaje en un área si la línea de aviso ha sido derrumbada o dañada.</a:t>
            </a:r>
          </a:p>
          <a:p>
            <a:pPr>
              <a:spcBef>
                <a:spcPct val="0"/>
              </a:spcBef>
              <a:buSzPct val="25000"/>
            </a:pPr>
            <a:r>
              <a:rPr lang="en-US" altLang="en-US" sz="1800" smtClean="0"/>
              <a:t>Reporte cualquier condición insegura a su supervisor.</a:t>
            </a:r>
          </a:p>
        </p:txBody>
      </p:sp>
      <p:sp>
        <p:nvSpPr>
          <p:cNvPr id="145412" name="Shape 803"/>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7457" name="Shape 812"/>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47458" name="Shape 813"/>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47459" name="Shape 81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Puesto que las líneas de aviso no evitan su caída de un borde, pero le advierten a mantenerse a una distancia segura, no sirven de nada si no se mantienen en buen estado. Una línea de aviso que se ha caído al piso o está deteriorada no previene adecuadamente a los trabajadores del posible peligro.</a:t>
            </a:r>
          </a:p>
          <a:p>
            <a:pPr>
              <a:spcBef>
                <a:spcPct val="0"/>
              </a:spcBef>
            </a:pPr>
            <a:endParaRPr lang="en-US" altLang="en-US" smtClean="0"/>
          </a:p>
          <a:p>
            <a:pPr>
              <a:spcBef>
                <a:spcPct val="0"/>
              </a:spcBef>
              <a:buSzPct val="25000"/>
            </a:pPr>
            <a:r>
              <a:rPr lang="en-US" altLang="en-US" sz="1800" smtClean="0"/>
              <a:t>Las líneas de aviso deben ser reparadas o remplazadas inmediatamente una vez estén dañadas. Usted debe reportar cualquier condición insegura a su supervisor. Jamás trabaje dentro de un área si la línea de aviso/advertencia ha sido derrumbada o dañada.</a:t>
            </a:r>
          </a:p>
          <a:p>
            <a:pPr>
              <a:spcBef>
                <a:spcPct val="0"/>
              </a:spcBef>
            </a:pPr>
            <a:endParaRPr lang="en-US" altLang="en-US" smtClean="0"/>
          </a:p>
          <a:p>
            <a:pPr>
              <a:spcBef>
                <a:spcPct val="0"/>
              </a:spcBef>
              <a:buSzPct val="25000"/>
            </a:pPr>
            <a:r>
              <a:rPr lang="en-US" altLang="en-US" sz="1800" smtClean="0"/>
              <a:t>Esta fotografía muestra una línea de aviso que se ha caído. </a:t>
            </a:r>
            <a:r>
              <a:rPr lang="en-US" altLang="en-US" sz="1800" smtClean="0">
                <a:latin typeface="Times New Roman" pitchFamily="18" charset="0"/>
                <a:cs typeface="Times New Roman" pitchFamily="18" charset="0"/>
                <a:sym typeface="Times New Roman" pitchFamily="18" charset="0"/>
              </a:rPr>
              <a:t>¡</a:t>
            </a:r>
            <a:r>
              <a:rPr lang="en-US" altLang="en-US" sz="1800" smtClean="0"/>
              <a:t>No sirve de nada cuando está derrumbada sobre el piso!</a:t>
            </a:r>
          </a:p>
          <a:p>
            <a:pPr>
              <a:spcBef>
                <a:spcPct val="0"/>
              </a:spcBef>
            </a:pPr>
            <a:endParaRPr lang="en-US" altLang="en-US" smtClean="0"/>
          </a:p>
        </p:txBody>
      </p:sp>
      <p:sp>
        <p:nvSpPr>
          <p:cNvPr id="147460" name="Shape 815"/>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9505" name="Shape 823"/>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49506" name="Shape 82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49507" name="Shape 82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Otro sistema común de protección de caída para los trabajadores es el uso de un sistema personal de detención de caída. El sistema de detención de caída no previene las caídas. El diseño de este sistema es que el trabajador pare de seguir cayendo. El trabajador tiene que caer antes de que el sistema se active. El diseño apropiado de detención de caídas permitirá al trabajador caer solo una distancia corta y después parar la caída.</a:t>
            </a:r>
          </a:p>
          <a:p>
            <a:pPr>
              <a:spcBef>
                <a:spcPct val="0"/>
              </a:spcBef>
            </a:pPr>
            <a:endParaRPr lang="en-US" altLang="en-US" smtClean="0"/>
          </a:p>
          <a:p>
            <a:pPr>
              <a:spcBef>
                <a:spcPct val="0"/>
              </a:spcBef>
              <a:buSzPct val="25000"/>
            </a:pPr>
            <a:r>
              <a:rPr lang="en-US" altLang="en-US" sz="1800" smtClean="0"/>
              <a:t>El sistema de detención de caída consiste de un arnés, un acollador y un punto de anclaje. Cada uno de estos componentes se debe mantener y usar apropiadamente.</a:t>
            </a:r>
          </a:p>
          <a:p>
            <a:pPr>
              <a:spcBef>
                <a:spcPct val="0"/>
              </a:spcBef>
            </a:pPr>
            <a:endParaRPr lang="en-US" altLang="en-US" smtClean="0"/>
          </a:p>
          <a:p>
            <a:pPr>
              <a:spcBef>
                <a:spcPct val="0"/>
              </a:spcBef>
              <a:buSzPct val="25000"/>
            </a:pPr>
            <a:r>
              <a:rPr lang="en-US" altLang="en-US" sz="1800" smtClean="0"/>
              <a:t>Recuerde, antes de usar un sistema de detención de caída usted debe inspeccionar el equipo y haber sido entrenado por su empleador.</a:t>
            </a:r>
          </a:p>
        </p:txBody>
      </p:sp>
      <p:sp>
        <p:nvSpPr>
          <p:cNvPr id="149508" name="Shape 826"/>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1553" name="Shape 838"/>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51554" name="Shape 839"/>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51555" name="Shape 84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El arnés viene en diferentes tamaños y estilos. Pero cada arnés, no importa el estilo, se diseña para sostener su cuerpo con seguridad después de que usted cae y está suspendido del punto de anclaje esperando a ser rescatado. Después de que usted se caiga y esté suspendido, su arnés protegerá su cuerpo de daños futuros. El diseño del arnés permite que el cuerpo mantenga la circulación de la sangre y no ejerza presión sobre los órganos internos.  </a:t>
            </a:r>
          </a:p>
          <a:p>
            <a:pPr>
              <a:spcBef>
                <a:spcPct val="0"/>
              </a:spcBef>
            </a:pPr>
            <a:endParaRPr lang="en-US" altLang="en-US" smtClean="0"/>
          </a:p>
          <a:p>
            <a:pPr>
              <a:spcBef>
                <a:spcPct val="0"/>
              </a:spcBef>
              <a:buSzPct val="25000"/>
            </a:pPr>
            <a:r>
              <a:rPr lang="en-US" altLang="en-US" sz="1800" smtClean="0"/>
              <a:t>Para que su arnés le pueda ayudar y no cause más daños, usted debe usarlo apropiadamente. Debe estar ajustado y no flojo. La argolla-D es donde el gancho del acollador se conecta al arnés, se debe usar en medio de los hombros y no muy abajo en la espalda. Si usted se cae, quedará colgando de la argolla-D.  Si está en la posición correcta, usted colgará en una posición más vertical. Si la argolla-D está puesta más abajo en su espalda, usted colgará en una posición más horizontal. </a:t>
            </a:r>
          </a:p>
          <a:p>
            <a:pPr>
              <a:spcBef>
                <a:spcPct val="0"/>
              </a:spcBef>
            </a:pPr>
            <a:endParaRPr lang="en-US" altLang="en-US" smtClean="0"/>
          </a:p>
          <a:p>
            <a:pPr>
              <a:spcBef>
                <a:spcPct val="0"/>
              </a:spcBef>
              <a:buSzPct val="25000"/>
            </a:pPr>
            <a:r>
              <a:rPr lang="en-US" altLang="en-US" sz="1800" smtClean="0"/>
              <a:t>Si su arnés tiene una correa de pecho como ésta, debe ser asegurada en la posición apropiada. Si la correa no está asegurada, usted puede salirse del arnés. Si la correa está puesta muy arriba, usted se puede ahorcar.</a:t>
            </a:r>
          </a:p>
          <a:p>
            <a:pPr>
              <a:spcBef>
                <a:spcPct val="0"/>
              </a:spcBef>
            </a:pPr>
            <a:endParaRPr lang="en-US" altLang="en-US" smtClean="0"/>
          </a:p>
          <a:p>
            <a:pPr>
              <a:spcBef>
                <a:spcPct val="0"/>
              </a:spcBef>
            </a:pPr>
            <a:endParaRPr lang="en-US" altLang="en-US" smtClean="0"/>
          </a:p>
          <a:p>
            <a:pPr>
              <a:spcBef>
                <a:spcPct val="0"/>
              </a:spcBef>
              <a:buSzPct val="25000"/>
            </a:pPr>
            <a:r>
              <a:rPr lang="en-US" altLang="en-US" sz="1800" smtClean="0"/>
              <a:t> </a:t>
            </a:r>
          </a:p>
        </p:txBody>
      </p:sp>
      <p:sp>
        <p:nvSpPr>
          <p:cNvPr id="151556" name="Shape 841"/>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19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0962" name="Shape 19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pPr>
            <a:endParaRPr lang="en-US" altLang="en-US" smtClean="0"/>
          </a:p>
        </p:txBody>
      </p:sp>
      <p:sp>
        <p:nvSpPr>
          <p:cNvPr id="40963" name="Shape 194"/>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40964" name="Shape 195"/>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1" name="Shape 851"/>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53602" name="Shape 85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53603" name="Shape 85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100" smtClean="0"/>
              <a:t>Su protección contra caídas solo es tan buena como sus componentes. Un arnés que no se usa apropiadamente no le protegerá y puede causarle más daños. Si el arnés es muy grande o muy pequeño no le protegerá apropiadamente.  </a:t>
            </a:r>
          </a:p>
          <a:p>
            <a:pPr>
              <a:spcBef>
                <a:spcPct val="0"/>
              </a:spcBef>
            </a:pPr>
            <a:endParaRPr lang="en-US" altLang="en-US" smtClean="0"/>
          </a:p>
          <a:p>
            <a:pPr>
              <a:spcBef>
                <a:spcPct val="0"/>
              </a:spcBef>
              <a:buSzPct val="25000"/>
            </a:pPr>
            <a:r>
              <a:rPr lang="en-US" altLang="en-US" sz="1100" smtClean="0"/>
              <a:t>Un arnés que sea muy grande y no se ajusta apropiadamente permitirá que el trabajador se salga fuera del mismo durante la caída. Un arnés que es muy pequeño o está muy apretado le causará  lesiones al trabajador al caer. </a:t>
            </a:r>
          </a:p>
          <a:p>
            <a:pPr>
              <a:spcBef>
                <a:spcPct val="0"/>
              </a:spcBef>
            </a:pPr>
            <a:endParaRPr lang="en-US" altLang="en-US" smtClean="0"/>
          </a:p>
          <a:p>
            <a:pPr>
              <a:spcBef>
                <a:spcPct val="0"/>
              </a:spcBef>
              <a:buSzPct val="25000"/>
            </a:pPr>
            <a:r>
              <a:rPr lang="en-US" altLang="en-US" sz="1100" smtClean="0"/>
              <a:t>Un arnés se debe inspeccionar antes de usarse. Busque las áreas gastadas y rasgadas, cortes y abrasiones, grasa o pinturas, daños del sol o cualquier otro daño visible. Si alguna de estas cosas se encuentran, no use el arnés. Consiga uno nuevo antes de trabajar en alturas elevadas.</a:t>
            </a:r>
          </a:p>
          <a:p>
            <a:pPr>
              <a:spcBef>
                <a:spcPct val="0"/>
              </a:spcBef>
            </a:pPr>
            <a:endParaRPr lang="en-US" altLang="en-US" smtClean="0"/>
          </a:p>
          <a:p>
            <a:pPr>
              <a:spcBef>
                <a:spcPct val="0"/>
              </a:spcBef>
              <a:buSzPct val="25000"/>
            </a:pPr>
            <a:r>
              <a:rPr lang="en-US" altLang="en-US" sz="1100" smtClean="0"/>
              <a:t>Al usar un arnés, usted debe ajustarlo apropiadamente. </a:t>
            </a:r>
            <a:r>
              <a:rPr lang="en-US" altLang="en-US" sz="1100" smtClean="0">
                <a:cs typeface="Arial" pitchFamily="34" charset="0"/>
                <a:sym typeface="Arial" pitchFamily="34" charset="0"/>
              </a:rPr>
              <a:t>Las correas del hombro no deben estar torcidas y deben estar ajustadas. Las correas de las piernas se deben colocar en la parte alta de las piernas, sin torcerlas, y deben estar ajustadas. La argolla D debe estar puesta en medio de los omoplatos de los hombros.</a:t>
            </a:r>
          </a:p>
          <a:p>
            <a:pPr>
              <a:spcBef>
                <a:spcPct val="0"/>
              </a:spcBef>
            </a:pPr>
            <a:endParaRPr lang="en-US" altLang="en-US" smtClean="0"/>
          </a:p>
          <a:p>
            <a:pPr>
              <a:spcBef>
                <a:spcPct val="0"/>
              </a:spcBef>
              <a:buSzPct val="25000"/>
            </a:pPr>
            <a:r>
              <a:rPr lang="en-US" altLang="en-US" sz="1100" smtClean="0"/>
              <a:t>Esta fotografía muestra un arnés usado indebidamente. Las correas están flojas y torcidas. En caso de una caída, este trabajador se saldría del arnés.</a:t>
            </a:r>
          </a:p>
        </p:txBody>
      </p:sp>
      <p:sp>
        <p:nvSpPr>
          <p:cNvPr id="153604" name="Shape 854"/>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5649" name="Shape 864"/>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55650" name="Shape 86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55651" name="Shape 86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El acollador conecta el arnés con el punto de anclaje. Si el trabajador cae, el acollador es una pieza crítica que mantiene suspendido al trabajador. Los  acolladores están diseñados con una resistencia mínima de rompimiento de 5,000 libras y están hechos de materiales sintéticos. El acollador se engancha a la argolla “D” del arnés con un gancho de cerradura instantánea. El gancho de cerradura instantánea debe cerrar y resistir 3,600 libras.</a:t>
            </a:r>
          </a:p>
          <a:p>
            <a:pPr>
              <a:spcBef>
                <a:spcPct val="0"/>
              </a:spcBef>
            </a:pPr>
            <a:endParaRPr lang="en-US" altLang="en-US" smtClean="0"/>
          </a:p>
          <a:p>
            <a:pPr>
              <a:spcBef>
                <a:spcPct val="0"/>
              </a:spcBef>
              <a:buSzPct val="25000"/>
            </a:pPr>
            <a:r>
              <a:rPr lang="en-US" altLang="en-US" sz="1800" smtClean="0"/>
              <a:t>Algunos acolladores están equipados con un</a:t>
            </a:r>
            <a:r>
              <a:rPr lang="en-US" altLang="en-US" sz="1800" smtClean="0">
                <a:cs typeface="Arial" pitchFamily="34" charset="0"/>
                <a:sym typeface="Arial" pitchFamily="34" charset="0"/>
              </a:rPr>
              <a:t> amortiguador de golpe que disminuye la fuerza de la caída en el cuerpo del trabajador. Estos amortiguadores de golpe se utilizan solamente una vez y luego deben ser sustituidos. Jamás use un acollador con un amortiguador de golpe que ha sido usado.</a:t>
            </a:r>
          </a:p>
          <a:p>
            <a:pPr>
              <a:spcBef>
                <a:spcPct val="0"/>
              </a:spcBef>
            </a:pPr>
            <a:endParaRPr lang="en-US" altLang="en-US" smtClean="0"/>
          </a:p>
          <a:p>
            <a:pPr>
              <a:spcBef>
                <a:spcPct val="0"/>
              </a:spcBef>
              <a:buSzPct val="25000"/>
            </a:pPr>
            <a:r>
              <a:rPr lang="en-US" altLang="en-US" sz="1800" smtClean="0"/>
              <a:t>Los acolladores deben ser inspeccionados antes de cada uso para encontrar daños visibles. Busque  cortes, quemaduras, aceite, grasa o cualquier otro defecto. Cerciórese de examinar los ganchos de la cerradura instantánea </a:t>
            </a:r>
            <a:r>
              <a:rPr lang="en-US" altLang="en-US" sz="1800" smtClean="0">
                <a:cs typeface="Arial" pitchFamily="34" charset="0"/>
                <a:sym typeface="Arial" pitchFamily="34" charset="0"/>
              </a:rPr>
              <a:t>y la argolla “D” de anclaje de fijación para verificar que estén trabajando correctamente. Nunca utilice un acollador dañado y reporte cualquier defecto a su supervisor.</a:t>
            </a:r>
          </a:p>
          <a:p>
            <a:pPr>
              <a:spcBef>
                <a:spcPct val="0"/>
              </a:spcBef>
            </a:pPr>
            <a:endParaRPr lang="en-US" altLang="en-US" smtClean="0"/>
          </a:p>
        </p:txBody>
      </p:sp>
      <p:sp>
        <p:nvSpPr>
          <p:cNvPr id="155652" name="Shape 867"/>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7697" name="Shape 876"/>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57698" name="Shape 87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57699" name="Shape 87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Una vez que se examine el arnés</a:t>
            </a:r>
            <a:r>
              <a:rPr lang="en-US" altLang="en-US" sz="1800" smtClean="0">
                <a:cs typeface="Arial" pitchFamily="34" charset="0"/>
                <a:sym typeface="Arial" pitchFamily="34" charset="0"/>
              </a:rPr>
              <a:t>, y éste haya sido ajustado correctamente y el acollador haya sido examinado, el acollador entonces se engancha a la argolla “D” en el arnés. Tenga presente que si usted cae, usted estará suspendido por el arnés y el acollador. Usted quiere que la argolla “D” del arnés esté en la posición apropiada, de esta manera usted colgará verticalmente.</a:t>
            </a:r>
          </a:p>
          <a:p>
            <a:pPr>
              <a:spcBef>
                <a:spcPct val="0"/>
              </a:spcBef>
            </a:pPr>
            <a:endParaRPr lang="en-US" altLang="en-US" smtClean="0"/>
          </a:p>
          <a:p>
            <a:pPr>
              <a:spcBef>
                <a:spcPct val="0"/>
              </a:spcBef>
              <a:buSzPct val="25000"/>
            </a:pPr>
            <a:r>
              <a:rPr lang="en-US" altLang="en-US" sz="1800" smtClean="0">
                <a:cs typeface="Arial" pitchFamily="34" charset="0"/>
                <a:sym typeface="Arial" pitchFamily="34" charset="0"/>
              </a:rPr>
              <a:t>Si el acollador que usted está utilizando tiene un amortiguador de golpe, asegúrese de unir el acollador al arnés con la argolla “D” más cercana al amortiguador de golpe. Usted necesita que el amortiguador de golpe esté cerca de su cuerpo.</a:t>
            </a:r>
          </a:p>
          <a:p>
            <a:pPr>
              <a:spcBef>
                <a:spcPct val="0"/>
              </a:spcBef>
            </a:pPr>
            <a:endParaRPr lang="en-US" altLang="en-US" smtClean="0"/>
          </a:p>
          <a:p>
            <a:pPr>
              <a:spcBef>
                <a:spcPct val="0"/>
              </a:spcBef>
            </a:pPr>
            <a:endParaRPr lang="en-US" altLang="en-US" smtClean="0"/>
          </a:p>
        </p:txBody>
      </p:sp>
      <p:sp>
        <p:nvSpPr>
          <p:cNvPr id="157700" name="Shape 879"/>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5" name="Shape 887"/>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59746" name="Shape 888"/>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59747" name="Shape 88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cs typeface="Arial" pitchFamily="34" charset="0"/>
                <a:sym typeface="Arial" pitchFamily="34" charset="0"/>
              </a:rPr>
              <a:t>El punto de anclaje es el lugar en donde usted se ata o se engancha. Aquí es donde el otro extremo de su acollador está conectado. El punto del anclaje debe resistir la fuerza del peso de un trabajador cayendo y de un trabajador que cuelga del acollador.</a:t>
            </a:r>
          </a:p>
          <a:p>
            <a:pPr>
              <a:spcBef>
                <a:spcPct val="0"/>
              </a:spcBef>
            </a:pPr>
            <a:endParaRPr lang="en-US" altLang="en-US" smtClean="0"/>
          </a:p>
          <a:p>
            <a:pPr>
              <a:spcBef>
                <a:spcPct val="0"/>
              </a:spcBef>
              <a:buSzPct val="25000"/>
            </a:pPr>
            <a:r>
              <a:rPr lang="en-US" altLang="en-US" sz="1800" smtClean="0">
                <a:cs typeface="Arial" pitchFamily="34" charset="0"/>
                <a:sym typeface="Arial" pitchFamily="34" charset="0"/>
              </a:rPr>
              <a:t>Un punto de anclaje no debe moverse y debe ser muy fuerte. Su vida puede depender del punto de anclaje que elija. El punto de anclaje debe resistir por lo menos 5,000 libras de fuerza. Jamás se ancle o amarre a las tuberías, estructuras de madera, cables eléctricos, u otras áreas no diseñadas como puntos de anclaje porque no resistirán el mínimo de 5,000 libras requeridas al momento de la caída.</a:t>
            </a:r>
          </a:p>
          <a:p>
            <a:pPr>
              <a:spcBef>
                <a:spcPct val="0"/>
              </a:spcBef>
            </a:pPr>
            <a:endParaRPr lang="en-US" altLang="en-US" smtClean="0"/>
          </a:p>
          <a:p>
            <a:pPr>
              <a:spcBef>
                <a:spcPct val="0"/>
              </a:spcBef>
              <a:buSzPct val="25000"/>
            </a:pPr>
            <a:r>
              <a:rPr lang="en-US" altLang="en-US" sz="1800" smtClean="0">
                <a:cs typeface="Arial" pitchFamily="34" charset="0"/>
                <a:sym typeface="Arial" pitchFamily="34" charset="0"/>
              </a:rPr>
              <a:t>En esta foto, el trabajador se ha anclado incorrectamente a una baranda de madera, este punto de anclaje no resistirá el mínimo de 5,000 libras si el trabajador se cae.</a:t>
            </a:r>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
        <p:nvSpPr>
          <p:cNvPr id="159748" name="Shape 890"/>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1793" name="Shape 898"/>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61794" name="Shape 899"/>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61795" name="Shape 90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cs typeface="Arial" pitchFamily="34" charset="0"/>
                <a:sym typeface="Arial" pitchFamily="34" charset="0"/>
              </a:rPr>
              <a:t>Según lo indicado previamente, el punto de anclaje que usted elija puede ayudarle a salvar o perder la vida. Utilice las vigas de estructura de acero, los pilares de concreto o las áreas especialmente diseñadas o señaladas para los puntos de anclaje. Puede ser necesario pedirle ayuda a su supervisor para elegir un punto apropiado de anclaje.</a:t>
            </a:r>
          </a:p>
          <a:p>
            <a:pPr>
              <a:spcBef>
                <a:spcPct val="0"/>
              </a:spcBef>
            </a:pPr>
            <a:endParaRPr lang="en-US" altLang="en-US" smtClean="0"/>
          </a:p>
          <a:p>
            <a:pPr>
              <a:spcBef>
                <a:spcPct val="0"/>
              </a:spcBef>
              <a:buSzPct val="25000"/>
            </a:pPr>
            <a:r>
              <a:rPr lang="en-US" altLang="en-US" sz="1800" smtClean="0">
                <a:cs typeface="Arial" pitchFamily="34" charset="0"/>
                <a:sym typeface="Arial" pitchFamily="34" charset="0"/>
              </a:rPr>
              <a:t>El trabajador en esta fotografía está utilizando un buen punto de anclaje que podría resistir la fuerza de una caída.</a:t>
            </a:r>
          </a:p>
          <a:p>
            <a:pPr>
              <a:spcBef>
                <a:spcPct val="0"/>
              </a:spcBef>
            </a:pPr>
            <a:endParaRPr lang="en-US" altLang="en-US" smtClean="0"/>
          </a:p>
        </p:txBody>
      </p:sp>
      <p:sp>
        <p:nvSpPr>
          <p:cNvPr id="161796" name="Shape 901"/>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41" name="Shape 909"/>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63842" name="Shape 910"/>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63843" name="Shape 91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cs typeface="Arial" pitchFamily="34" charset="0"/>
                <a:sym typeface="Arial" pitchFamily="34" charset="0"/>
              </a:rPr>
              <a:t>Una línea salva vidas horizontal se utiliza para permitir a un trabajador estar amarrado mientras se mueve sobre el área de trabajo. Éstas se utilizan en los puentes, las estructuras de edificios y otras áreas para permitir que los trabajadores tengan libertad de moverse alrededor. Los sistemas de líneas salva vidas horizontales se deben diseñar, instalar y utilizar bajo la supervisión de una persona cualificada. Estas líneas se deben mantener y guardar libres de abrasiones y de cortes.</a:t>
            </a:r>
          </a:p>
          <a:p>
            <a:pPr>
              <a:spcBef>
                <a:spcPct val="0"/>
              </a:spcBef>
            </a:pPr>
            <a:endParaRPr lang="en-US" altLang="en-US" smtClean="0"/>
          </a:p>
          <a:p>
            <a:pPr>
              <a:spcBef>
                <a:spcPct val="0"/>
              </a:spcBef>
              <a:buSzPct val="25000"/>
            </a:pPr>
            <a:r>
              <a:rPr lang="en-US" altLang="en-US" sz="1800" smtClean="0">
                <a:cs typeface="Arial" pitchFamily="34" charset="0"/>
                <a:sym typeface="Arial" pitchFamily="34" charset="0"/>
              </a:rPr>
              <a:t>El sistema de línea salva vidas horizontal permite que un trabajador se mueva libremente, pero lo protegerá en el acontecimiento de una caída. El acollador está conectado a la línea salva vidas como punto de anclaje. Usted siempre debe estar atado cuando use un sistema personal para la detención de caída.</a:t>
            </a:r>
          </a:p>
          <a:p>
            <a:pPr>
              <a:spcBef>
                <a:spcPct val="0"/>
              </a:spcBef>
            </a:pPr>
            <a:endParaRPr lang="en-US" altLang="en-US" smtClean="0"/>
          </a:p>
        </p:txBody>
      </p:sp>
      <p:sp>
        <p:nvSpPr>
          <p:cNvPr id="163844" name="Shape 912"/>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5889" name="Shape 921"/>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65890" name="Shape 92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65891" name="Shape 92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cs typeface="Arial" pitchFamily="34" charset="0"/>
                <a:sym typeface="Arial" pitchFamily="34" charset="0"/>
              </a:rPr>
              <a:t>En esta foto los trabajadores están utilizando un acollador retractable (SRL), conocido comúnmente en los lugares de construcción como un “yo - yo”. El SRL permitirá a los trabajadores estar atados mientras trabajan cerca de un borde no protegido en un edificio en construcción. Los trabajadores siempre deben estar atados con un sistema personal para detención de caídas.</a:t>
            </a:r>
          </a:p>
        </p:txBody>
      </p:sp>
      <p:sp>
        <p:nvSpPr>
          <p:cNvPr id="165892" name="Shape 924"/>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7937" name="Shape 932"/>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67938" name="Shape 933"/>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67939" name="Shape 93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cs typeface="Arial" pitchFamily="34" charset="0"/>
                <a:sym typeface="Arial" pitchFamily="34" charset="0"/>
              </a:rPr>
              <a:t>Los agujeros se definen como una cavidad o vacío de más de 2 pulgadas de ancho en el piso, la azotea u otra superficie de trabajo para caminar.</a:t>
            </a:r>
          </a:p>
          <a:p>
            <a:pPr>
              <a:spcBef>
                <a:spcPct val="0"/>
              </a:spcBef>
              <a:buSzPct val="25000"/>
            </a:pPr>
            <a:r>
              <a:rPr lang="en-US" altLang="en-US" sz="1800" smtClean="0">
                <a:cs typeface="Arial" pitchFamily="34" charset="0"/>
                <a:sym typeface="Arial" pitchFamily="34" charset="0"/>
              </a:rPr>
              <a:t>Los agujeros pueden ser pequeños y causar peligros de tropiezo que pueden ocasionar que los trabajadores caigan sobre el mismo nivel. En este caso, la medida apropiada de seguridad sería la instalación de una cubierta para agujeros. Las cubiertas para agujeros en los pisos, azoteas y otras superficies para caminar y trabajar deben cumplir con los siguientes requerimientos:</a:t>
            </a:r>
          </a:p>
          <a:p>
            <a:pPr>
              <a:spcBef>
                <a:spcPct val="0"/>
              </a:spcBef>
              <a:buClr>
                <a:srgbClr val="000000"/>
              </a:buClr>
              <a:buSzPct val="25000"/>
            </a:pPr>
            <a:r>
              <a:rPr lang="en-US" altLang="en-US" sz="1800" smtClean="0"/>
              <a:t>Las cubiertas localizadas en las vías de flujo vehicular y carreteras deben ser capaces de soportar, sin falta, al menos el doble de la carga axial máxima del vehículo más pesado que tenga que cruzar sobre ellas.</a:t>
            </a:r>
          </a:p>
          <a:p>
            <a:pPr>
              <a:spcBef>
                <a:spcPct val="0"/>
              </a:spcBef>
              <a:buClr>
                <a:srgbClr val="000000"/>
              </a:buClr>
              <a:buSzPct val="25000"/>
            </a:pPr>
            <a:r>
              <a:rPr lang="en-US" altLang="en-US" sz="1800" smtClean="0"/>
              <a:t>Todas las demás coberturas deberán ser capaces de soportar, sin falta, al menos el doble de peso de los empleados, equipos y materiales que puedan ponerse en la cubierta en cualquier momento.</a:t>
            </a:r>
          </a:p>
          <a:p>
            <a:pPr>
              <a:spcBef>
                <a:spcPct val="0"/>
              </a:spcBef>
              <a:buClr>
                <a:srgbClr val="000000"/>
              </a:buClr>
              <a:buSzPct val="25000"/>
            </a:pPr>
            <a:r>
              <a:rPr lang="en-US" altLang="en-US" sz="1800" smtClean="0"/>
              <a:t>Todas las cubiertas se deben asegurar al instalarse para prevenir que se desplacen por causa del viento, los equipos o empleados.</a:t>
            </a:r>
          </a:p>
          <a:p>
            <a:pPr>
              <a:spcBef>
                <a:spcPct val="0"/>
              </a:spcBef>
              <a:buClr>
                <a:srgbClr val="000000"/>
              </a:buClr>
              <a:buSzPct val="25000"/>
            </a:pPr>
            <a:r>
              <a:rPr lang="en-US" altLang="en-US" sz="1800" smtClean="0"/>
              <a:t>Todas las cubiertas se deben codificar con color o se deben marcar con la palabra “AGUJERO” o “CUBIERTA” para proveer aviso del peligro. </a:t>
            </a:r>
          </a:p>
          <a:p>
            <a:pPr>
              <a:spcBef>
                <a:spcPct val="0"/>
              </a:spcBef>
            </a:pPr>
            <a:endParaRPr lang="en-US" altLang="en-US" smtClean="0"/>
          </a:p>
        </p:txBody>
      </p:sp>
      <p:sp>
        <p:nvSpPr>
          <p:cNvPr id="167940" name="Shape 935"/>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9985" name="Shape 943"/>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69986" name="Shape 94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69987" name="Shape 94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t>Los agujeros también pueden ser más grandes y causar que los trabajadores caigan a través de ellos a otro nivel. Los trabajadores deben estar protegidos de caer a través de los agujeros que están a 6 pies o más del otro nivel. Las medidas de protección en este caso pueden ser cubiertas de agujeros o sistemas de barandas según se discutió previamente: </a:t>
            </a:r>
          </a:p>
          <a:p>
            <a:pPr>
              <a:spcBef>
                <a:spcPct val="0"/>
              </a:spcBef>
              <a:buClr>
                <a:srgbClr val="000000"/>
              </a:buClr>
              <a:buSzPct val="25000"/>
            </a:pPr>
            <a:r>
              <a:rPr lang="en-US" altLang="en-US" sz="1800" smtClean="0"/>
              <a:t>Cuando los sistemas de barandas se usan en agujeros, se deben erigir en todos los lados o bordes desprotegidos del agujero.</a:t>
            </a:r>
          </a:p>
          <a:p>
            <a:pPr>
              <a:spcBef>
                <a:spcPct val="0"/>
              </a:spcBef>
              <a:buClr>
                <a:srgbClr val="000000"/>
              </a:buClr>
              <a:buSzPct val="25000"/>
            </a:pPr>
            <a:r>
              <a:rPr lang="en-US" altLang="en-US" sz="1800" smtClean="0"/>
              <a:t>En caso de que los agujeros se usen como pasadizo para materiales, el agujero no deberá tener más de dos lados provistos con secciones de barandas removibles para permitir el paso de los materiales. Cuando el agujero no esté en uso, un sistema de barandas se colocará a lo largo de todos los lados y bordes desprotegidos.</a:t>
            </a:r>
          </a:p>
          <a:p>
            <a:pPr>
              <a:spcBef>
                <a:spcPct val="0"/>
              </a:spcBef>
              <a:buClr>
                <a:srgbClr val="000000"/>
              </a:buClr>
              <a:buSzPct val="25000"/>
            </a:pPr>
            <a:r>
              <a:rPr lang="en-US" altLang="en-US" sz="1800" smtClean="0"/>
              <a:t>En caso de que los agujeros se usen como puntos de acceso (donde pueda colocar una escalera portátil), los sistemas de barandas se deben proveer con una entrada, o estar tan fuera de alcance que una persona no pueda caminar directamente al agujero. </a:t>
            </a:r>
          </a:p>
          <a:p>
            <a:pPr>
              <a:spcBef>
                <a:spcPct val="0"/>
              </a:spcBef>
            </a:pPr>
            <a:endParaRPr lang="en-US" altLang="en-US" smtClean="0"/>
          </a:p>
          <a:p>
            <a:pPr>
              <a:spcBef>
                <a:spcPct val="0"/>
              </a:spcBef>
              <a:buSzPct val="25000"/>
            </a:pPr>
            <a:r>
              <a:rPr lang="en-US" altLang="en-US" sz="1800" smtClean="0">
                <a:cs typeface="Arial" pitchFamily="34" charset="0"/>
                <a:sym typeface="Arial" pitchFamily="34" charset="0"/>
              </a:rPr>
              <a:t>Esta fotografía muestra un agujero en el piso que ha sido cubierto y etiquetado.</a:t>
            </a:r>
          </a:p>
        </p:txBody>
      </p:sp>
      <p:sp>
        <p:nvSpPr>
          <p:cNvPr id="169988" name="Shape 946"/>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2033" name="Shape 954"/>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72034" name="Shape 95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72035" name="Shape 95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cs typeface="Arial" pitchFamily="34" charset="0"/>
                <a:sym typeface="Arial" pitchFamily="34" charset="0"/>
              </a:rPr>
              <a:t>Todos los agujeros de piso, por los cuales un empleado pudiese caer, deben estar cubiertos o resguardados. La cubierta se debe marcar para asegurarse de que todos sepan que es un dispositivo de seguridad.</a:t>
            </a:r>
          </a:p>
          <a:p>
            <a:pPr>
              <a:spcBef>
                <a:spcPct val="0"/>
              </a:spcBef>
            </a:pPr>
            <a:endParaRPr lang="en-US" altLang="en-US" smtClean="0"/>
          </a:p>
        </p:txBody>
      </p:sp>
      <p:sp>
        <p:nvSpPr>
          <p:cNvPr id="172036" name="Shape 957"/>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Shape 203"/>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3010" name="Shape 20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pPr>
            <a:endParaRPr lang="en-US" altLang="en-US" smtClean="0"/>
          </a:p>
        </p:txBody>
      </p:sp>
      <p:sp>
        <p:nvSpPr>
          <p:cNvPr id="43011" name="Shape 205"/>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43012" name="Shape 206"/>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81" name="Shape 965"/>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74082" name="Shape 96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74083" name="Shape 96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cs typeface="Arial" pitchFamily="34" charset="0"/>
                <a:sym typeface="Arial" pitchFamily="34" charset="0"/>
              </a:rPr>
              <a:t>Otro tipo de agujero de azotea incluye a las claraboyas. Si los trabajadores están trabajando en un área con claraboyas, las claraboyas se consideran como agujeros de piso. La cubierta de una claraboya está diseñada para dejar penetrar la luz y no fue diseña para soportar el peso de un trabajador. Muchas veces los trabajadores no se dan cuenta de que las claraboyas no pueden resistir su peso y se sientan o se paran sobre ellas. Mientras trabaje alrededor de claraboyas bajo construcción, un sistema de barandas alrededor de todos los bordes de la claraboya sería la medida de seguridad apropiada para proteger a los trabajadores de caer a través de la claraboya. </a:t>
            </a:r>
          </a:p>
          <a:p>
            <a:pPr>
              <a:spcBef>
                <a:spcPct val="0"/>
              </a:spcBef>
            </a:pPr>
            <a:endParaRPr lang="en-US" altLang="en-US" smtClean="0"/>
          </a:p>
          <a:p>
            <a:pPr>
              <a:spcBef>
                <a:spcPct val="0"/>
              </a:spcBef>
              <a:buSzPct val="25000"/>
            </a:pPr>
            <a:r>
              <a:rPr lang="en-US" altLang="en-US" sz="1800" smtClean="0">
                <a:cs typeface="Arial" pitchFamily="34" charset="0"/>
                <a:sym typeface="Arial" pitchFamily="34" charset="0"/>
              </a:rPr>
              <a:t>Nunca ponga las herramientas u otros artículos sobre una claraboya. El peso de la herramienta o del objeto puede ser suficiente como para romper la claraboya y causar que los artículos caigan sobre los trabajadores abajo.</a:t>
            </a:r>
          </a:p>
          <a:p>
            <a:pPr>
              <a:spcBef>
                <a:spcPct val="0"/>
              </a:spcBef>
            </a:pPr>
            <a:endParaRPr lang="en-US" altLang="en-US" smtClean="0"/>
          </a:p>
        </p:txBody>
      </p:sp>
      <p:sp>
        <p:nvSpPr>
          <p:cNvPr id="174084" name="Shape 968"/>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6129" name="Shape 978"/>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76130" name="Shape 979"/>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76131" name="Shape 98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1800" smtClean="0">
                <a:cs typeface="Arial" pitchFamily="34" charset="0"/>
                <a:sym typeface="Arial" pitchFamily="34" charset="0"/>
              </a:rPr>
              <a:t>Los agujeros de pilares y los agujeros de cimientos con más de 6 pies de profundidad también deben ser protegidos. Estos agujeros se pueden proteger con un sistema de barandas protegiendo todos los lados o pueden simplemente cubrirse. </a:t>
            </a:r>
          </a:p>
          <a:p>
            <a:pPr>
              <a:spcBef>
                <a:spcPct val="0"/>
              </a:spcBef>
            </a:pPr>
            <a:endParaRPr lang="en-US" altLang="en-US" smtClean="0"/>
          </a:p>
          <a:p>
            <a:pPr>
              <a:spcBef>
                <a:spcPct val="0"/>
              </a:spcBef>
              <a:buSzPct val="25000"/>
            </a:pPr>
            <a:r>
              <a:rPr lang="en-US" altLang="en-US" sz="1800" smtClean="0">
                <a:cs typeface="Arial" pitchFamily="34" charset="0"/>
                <a:sym typeface="Arial" pitchFamily="34" charset="0"/>
              </a:rPr>
              <a:t>Si se usa un sistema de barandas, asegúrese de que el carril superior tenga aproximadamente 42 pulgadas (más o menos 3 pulgadas) desde la superficie de trabajo, debe poder sostener 200 libras de carga y debe estar en buen estado.</a:t>
            </a:r>
          </a:p>
          <a:p>
            <a:pPr>
              <a:spcBef>
                <a:spcPct val="0"/>
              </a:spcBef>
            </a:pPr>
            <a:endParaRPr lang="en-US" altLang="en-US" smtClean="0"/>
          </a:p>
          <a:p>
            <a:pPr>
              <a:spcBef>
                <a:spcPct val="0"/>
              </a:spcBef>
              <a:buSzPct val="25000"/>
            </a:pPr>
            <a:r>
              <a:rPr lang="en-US" altLang="en-US" sz="1800" smtClean="0">
                <a:cs typeface="Arial" pitchFamily="34" charset="0"/>
                <a:sym typeface="Arial" pitchFamily="34" charset="0"/>
              </a:rPr>
              <a:t>Si se usa una cubierta de piso para cubrir el agujero, asegúrese de que la cubierta pueda resistir el peso de los trabajadores, que esté marcada correctamente y asegurada para que no se mueva. </a:t>
            </a:r>
          </a:p>
          <a:p>
            <a:pPr>
              <a:spcBef>
                <a:spcPct val="0"/>
              </a:spcBef>
            </a:pPr>
            <a:endParaRPr lang="en-US" altLang="en-US" smtClean="0"/>
          </a:p>
          <a:p>
            <a:pPr>
              <a:spcBef>
                <a:spcPct val="0"/>
              </a:spcBef>
              <a:buSzPct val="25000"/>
            </a:pPr>
            <a:r>
              <a:rPr lang="en-US" altLang="en-US" sz="1800" smtClean="0">
                <a:cs typeface="Arial" pitchFamily="34" charset="0"/>
                <a:sym typeface="Arial" pitchFamily="34" charset="0"/>
              </a:rPr>
              <a:t>Estas fotografías muestran agujeros de pilares. El de la derecha está protegido porque usa un sistema de barandas mientras que el de la izquierda está abierto exponiendo a los trabajadores a caer.</a:t>
            </a:r>
          </a:p>
        </p:txBody>
      </p:sp>
      <p:sp>
        <p:nvSpPr>
          <p:cNvPr id="176132" name="Shape 981"/>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2273" name="Shape 1002"/>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82274" name="Shape 1003"/>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82275" name="Shape 100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pPr>
            <a:endParaRPr lang="en-US" altLang="en-US" smtClean="0"/>
          </a:p>
        </p:txBody>
      </p:sp>
      <p:sp>
        <p:nvSpPr>
          <p:cNvPr id="182276" name="Shape 1005"/>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215"/>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45058" name="Shape 21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5059" name="Shape 21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buSzPct val="25000"/>
            </a:pPr>
            <a:r>
              <a:rPr lang="en-US" altLang="en-US" sz="900" smtClean="0"/>
              <a:t>Las condiciones de trabajo a más de 6' de altura del piso, requieren que se use una protección contra caídas. Algunas de las áreas donde podría necesitar protección de algún tipo incluyen:</a:t>
            </a:r>
          </a:p>
          <a:p>
            <a:pPr>
              <a:spcBef>
                <a:spcPct val="0"/>
              </a:spcBef>
              <a:buClr>
                <a:srgbClr val="000000"/>
              </a:buClr>
              <a:buSzPct val="25000"/>
            </a:pPr>
            <a:r>
              <a:rPr lang="en-US" altLang="en-US" sz="900" smtClean="0"/>
              <a:t>Lados y bordes desprotegidos: estos son los lados y los bordes de las superficies para caminar y trabajar que no tienen paredes, sistema de barandas u otros medios de protección.</a:t>
            </a:r>
          </a:p>
          <a:p>
            <a:pPr>
              <a:spcBef>
                <a:spcPct val="0"/>
              </a:spcBef>
              <a:buSzPct val="25000"/>
            </a:pPr>
            <a:r>
              <a:rPr lang="en-US" altLang="en-US" sz="900" smtClean="0"/>
              <a:t>Los sistemas de barandas son barreras verticales, que consisten de, pero no están limitados a, barandas centrales y superiores, y postes erguidos para prevenir que los empleados se caigan a niveles inferiores desde una plataforma de andamio o un área para caminar.  </a:t>
            </a:r>
          </a:p>
          <a:p>
            <a:pPr>
              <a:spcBef>
                <a:spcPct val="0"/>
              </a:spcBef>
              <a:buClr>
                <a:srgbClr val="000000"/>
              </a:buClr>
              <a:buSzPct val="25000"/>
            </a:pPr>
            <a:r>
              <a:rPr lang="en-US" altLang="en-US" sz="900" smtClean="0"/>
              <a:t>Bordes principales: estos son los bordes de un piso, una azotea, el molde para un piso o alguna otra superficie para caminar que cambie de lugar según le añaden nuevos pisos, techos, cubiertas o secciones de moldes.</a:t>
            </a:r>
          </a:p>
          <a:p>
            <a:pPr>
              <a:spcBef>
                <a:spcPct val="0"/>
              </a:spcBef>
              <a:buClr>
                <a:srgbClr val="000000"/>
              </a:buClr>
              <a:buSzPct val="25000"/>
            </a:pPr>
            <a:r>
              <a:rPr lang="en-US" altLang="en-US" sz="900" smtClean="0"/>
              <a:t>Excavaciones: la excavación es cualquier tipo de corte, cavidad, zanja o depresión artificial, hecho por una persona, en la superficie de la tierra. Las excavaciones tienen sus propios peligros.</a:t>
            </a:r>
          </a:p>
          <a:p>
            <a:pPr>
              <a:spcBef>
                <a:spcPct val="0"/>
              </a:spcBef>
              <a:buClr>
                <a:srgbClr val="000000"/>
              </a:buClr>
              <a:buSzPct val="25000"/>
            </a:pPr>
            <a:r>
              <a:rPr lang="en-US" altLang="en-US" sz="900" smtClean="0"/>
              <a:t>Superficies para caminar y trabajar: esta es cualquier superficie, ya sea vertical u horizontal donde los empleados trabajan. Según la altura de esta superficie, usted pudiera estar expuesto a caídas.</a:t>
            </a:r>
          </a:p>
          <a:p>
            <a:pPr>
              <a:spcBef>
                <a:spcPct val="0"/>
              </a:spcBef>
            </a:pPr>
            <a:endParaRPr lang="en-US" altLang="en-US" smtClean="0"/>
          </a:p>
          <a:p>
            <a:pPr>
              <a:spcBef>
                <a:spcPct val="0"/>
              </a:spcBef>
              <a:buSzPct val="25000"/>
            </a:pPr>
            <a:r>
              <a:rPr lang="en-US" altLang="en-US" sz="900" smtClean="0"/>
              <a:t>Todas las condiciones mencionadas aumentarán el riesgo de caer. Sin embargo, éstas no representan las únicas áreas donde usted podría estar expuesto a caerse. No importa la altura, se debe usar protección para caídas siempre que trabaje sobre:</a:t>
            </a:r>
          </a:p>
          <a:p>
            <a:pPr>
              <a:spcBef>
                <a:spcPct val="0"/>
              </a:spcBef>
              <a:buClr>
                <a:srgbClr val="000000"/>
              </a:buClr>
              <a:buSzPct val="25000"/>
            </a:pPr>
            <a:r>
              <a:rPr lang="en-US" altLang="en-US" sz="900" smtClean="0"/>
              <a:t>Equipos peligrosos</a:t>
            </a:r>
          </a:p>
          <a:p>
            <a:pPr>
              <a:spcBef>
                <a:spcPct val="0"/>
              </a:spcBef>
              <a:buClr>
                <a:srgbClr val="000000"/>
              </a:buClr>
              <a:buSzPct val="25000"/>
            </a:pPr>
            <a:r>
              <a:rPr lang="en-US" altLang="en-US" sz="900" smtClean="0"/>
              <a:t>Objetos afilados</a:t>
            </a:r>
          </a:p>
          <a:p>
            <a:pPr>
              <a:spcBef>
                <a:spcPct val="0"/>
              </a:spcBef>
              <a:buClr>
                <a:srgbClr val="000000"/>
              </a:buClr>
              <a:buSzPct val="25000"/>
            </a:pPr>
            <a:r>
              <a:rPr lang="en-US" altLang="en-US" sz="900" smtClean="0"/>
              <a:t>Objetos punzantes</a:t>
            </a:r>
          </a:p>
          <a:p>
            <a:pPr>
              <a:spcBef>
                <a:spcPct val="0"/>
              </a:spcBef>
              <a:buSzPct val="25000"/>
            </a:pPr>
            <a:r>
              <a:rPr lang="en-US" altLang="en-US" sz="900" smtClean="0"/>
              <a:t>En esta fotografía los trabajadores no tienen ninguna protección y están expuestos a caer más de 6´. En adición, ambos trabajadores se han colocado de tal manera que no pueden ver el borde de la superficie de trabajo. Sería muy fácil para cada uno de ellos retroceder hacia el borde y caer. Una protección adecuada contra caída en está situación sería instalar un sistema de barandas.</a:t>
            </a:r>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
        <p:nvSpPr>
          <p:cNvPr id="45060" name="Shape 218"/>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22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7106" name="Shape 22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5" tIns="47850" rIns="95725" bIns="47850" numCol="1" anchor="t" compatLnSpc="1">
            <a:prstTxWarp prst="textNoShape">
              <a:avLst/>
            </a:prstTxWarp>
            <a:spAutoFit/>
          </a:bodyPr>
          <a:lstStyle/>
          <a:p>
            <a:pPr>
              <a:spcBef>
                <a:spcPct val="0"/>
              </a:spcBef>
            </a:pPr>
            <a:endParaRPr lang="en-US" altLang="en-US" smtClean="0"/>
          </a:p>
        </p:txBody>
      </p:sp>
      <p:sp>
        <p:nvSpPr>
          <p:cNvPr id="47107" name="Shape 229"/>
          <p:cNvSpPr txBox="1">
            <a:spLocks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25" tIns="47850" rIns="95725" bIns="4785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47108" name="Shape 230"/>
          <p:cNvSpPr>
            <a:spLocks noGrp="1"/>
          </p:cNvSpPr>
          <p:nvPr>
            <p:ph type="sldNum" sz="quarter" idx="12"/>
          </p:nvPr>
        </p:nvSpPr>
        <p:spPr>
          <a:noFill/>
        </p:spPr>
        <p:txBody>
          <a:bodyPr lIns="95725" tIns="47850" rIns="95725" bIns="4785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130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4"/>
        <p:cNvGrpSpPr/>
        <p:nvPr/>
      </p:nvGrpSpPr>
      <p:grpSpPr>
        <a:xfrm>
          <a:off x="0" y="0"/>
          <a:ext cx="0" cy="0"/>
          <a:chOff x="0" y="0"/>
          <a:chExt cx="0" cy="0"/>
        </a:xfrm>
      </p:grpSpPr>
      <p:sp>
        <p:nvSpPr>
          <p:cNvPr id="15" name="Shape 15"/>
          <p:cNvSpPr txBox="1">
            <a:spLocks noGrp="1"/>
          </p:cNvSpPr>
          <p:nvPr>
            <p:ph type="title"/>
          </p:nvPr>
        </p:nvSpPr>
        <p:spPr>
          <a:xfrm rot="5400000">
            <a:off x="4732337" y="2171700"/>
            <a:ext cx="5851525" cy="20574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6" name="Shape 16"/>
          <p:cNvSpPr txBox="1">
            <a:spLocks noGrp="1"/>
          </p:cNvSpPr>
          <p:nvPr>
            <p:ph type="body" idx="1"/>
          </p:nvPr>
        </p:nvSpPr>
        <p:spPr>
          <a:xfrm rot="5400000">
            <a:off x="541337" y="190500"/>
            <a:ext cx="5851525" cy="6019799"/>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3253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6" name="Shape 46"/>
          <p:cNvSpPr txBox="1">
            <a:spLocks noGrp="1"/>
          </p:cNvSpPr>
          <p:nvPr>
            <p:ph type="body" idx="1"/>
          </p:nvPr>
        </p:nvSpPr>
        <p:spPr>
          <a:xfrm>
            <a:off x="457200" y="1600200"/>
            <a:ext cx="8229600" cy="4525961"/>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7245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85800" y="2130425"/>
            <a:ext cx="7772400" cy="1470024"/>
          </a:xfrm>
          <a:prstGeom prst="rect">
            <a:avLst/>
          </a:prstGeom>
          <a:noFill/>
          <a:ln>
            <a:noFill/>
          </a:ln>
        </p:spPr>
        <p:txBody>
          <a:bodyPr anchor="t"/>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49" name="Shape 49"/>
          <p:cNvSpPr txBox="1">
            <a:spLocks noGrp="1"/>
          </p:cNvSpPr>
          <p:nvPr>
            <p:ph type="subTitle" idx="1"/>
          </p:nvPr>
        </p:nvSpPr>
        <p:spPr>
          <a:xfrm>
            <a:off x="1371600" y="3886200"/>
            <a:ext cx="6400799" cy="1752600"/>
          </a:xfrm>
          <a:prstGeom prst="rect">
            <a:avLst/>
          </a:prstGeom>
          <a:noFill/>
          <a:ln>
            <a:noFill/>
          </a:ln>
        </p:spPr>
        <p:txBody>
          <a:bodyPr/>
          <a:lstStyle>
            <a:lvl1pPr marL="0" marR="0" indent="0" algn="ctr" rtl="0">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31248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AndClipArt" type="txAndClipArt">
  <p:cSld name="txAndClipAr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0" y="0"/>
            <a:ext cx="9144000" cy="838199"/>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58" name="Shape 58"/>
          <p:cNvSpPr txBox="1">
            <a:spLocks noGrp="1"/>
          </p:cNvSpPr>
          <p:nvPr>
            <p:ph type="body" idx="1"/>
          </p:nvPr>
        </p:nvSpPr>
        <p:spPr>
          <a:xfrm>
            <a:off x="457200" y="1066800"/>
            <a:ext cx="4013200" cy="417195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4529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0" y="76200"/>
            <a:ext cx="9144000" cy="533399"/>
          </a:xfrm>
          <a:prstGeom prst="rect">
            <a:avLst/>
          </a:prstGeom>
          <a:noFill/>
          <a:ln>
            <a:noFill/>
          </a:ln>
        </p:spPr>
        <p:txBody>
          <a:bodyPr/>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61" name="Shape 61"/>
          <p:cNvSpPr txBox="1">
            <a:spLocks noGrp="1"/>
          </p:cNvSpPr>
          <p:nvPr>
            <p:ph type="body" idx="1"/>
          </p:nvPr>
        </p:nvSpPr>
        <p:spPr>
          <a:xfrm>
            <a:off x="457200" y="990600"/>
            <a:ext cx="4343400" cy="586740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4" name="Shape 53"/>
          <p:cNvSpPr txBox="1">
            <a:spLocks noGrp="1"/>
          </p:cNvSpPr>
          <p:nvPr>
            <p:ph type="dt" idx="11"/>
          </p:nvPr>
        </p:nvSpPr>
        <p:spPr>
          <a:ln/>
        </p:spPr>
        <p:txBody>
          <a:bodyPr/>
          <a:lstStyle>
            <a:lvl1pPr>
              <a:defRPr/>
            </a:lvl1pPr>
          </a:lstStyle>
          <a:p>
            <a:endParaRPr lang="en-US" altLang="en-US"/>
          </a:p>
        </p:txBody>
      </p:sp>
      <p:sp>
        <p:nvSpPr>
          <p:cNvPr id="5" name="Shape 54"/>
          <p:cNvSpPr txBox="1">
            <a:spLocks noGrp="1"/>
          </p:cNvSpPr>
          <p:nvPr>
            <p:ph type="ftr" idx="12"/>
          </p:nvPr>
        </p:nvSpPr>
        <p:spPr>
          <a:ln/>
        </p:spPr>
        <p:txBody>
          <a:bodyPr/>
          <a:lstStyle>
            <a:lvl1pPr>
              <a:defRPr/>
            </a:lvl1pPr>
          </a:lstStyle>
          <a:p>
            <a:endParaRPr lang="en-US" altLang="en-US"/>
          </a:p>
        </p:txBody>
      </p:sp>
      <p:sp>
        <p:nvSpPr>
          <p:cNvPr id="6" name="Shape 55"/>
          <p:cNvSpPr txBox="1">
            <a:spLocks noGrp="1"/>
          </p:cNvSpPr>
          <p:nvPr>
            <p:ph type="sldNum" idx="13"/>
          </p:nvPr>
        </p:nvSpPr>
        <p:spPr>
          <a:ln/>
        </p:spPr>
        <p:txBody>
          <a:bodyPr/>
          <a:lstStyle>
            <a:lvl1pPr>
              <a:defRPr/>
            </a:lvl1pPr>
          </a:lstStyle>
          <a:p>
            <a:endParaRPr lang="en-US" altLang="en-US"/>
          </a:p>
        </p:txBody>
      </p:sp>
    </p:spTree>
    <p:extLst>
      <p:ext uri="{BB962C8B-B14F-4D97-AF65-F5344CB8AC3E}">
        <p14:creationId xmlns:p14="http://schemas.microsoft.com/office/powerpoint/2010/main" val="3533267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lipArtAndTx" type="clipArtAndTx">
  <p:cSld name="clipArtAndTx">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0" y="0"/>
            <a:ext cx="9144000" cy="838199"/>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73" name="Shape 73"/>
          <p:cNvSpPr txBox="1">
            <a:spLocks noGrp="1"/>
          </p:cNvSpPr>
          <p:nvPr>
            <p:ph type="body" idx="1"/>
          </p:nvPr>
        </p:nvSpPr>
        <p:spPr>
          <a:xfrm>
            <a:off x="4622800" y="1066800"/>
            <a:ext cx="4013200" cy="417195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84011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0" y="76200"/>
            <a:ext cx="9144000" cy="533399"/>
          </a:xfrm>
          <a:prstGeom prst="rect">
            <a:avLst/>
          </a:prstGeom>
          <a:noFill/>
          <a:ln>
            <a:noFill/>
          </a:ln>
        </p:spPr>
        <p:txBody>
          <a:bodyPr/>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76" name="Shape 76"/>
          <p:cNvSpPr txBox="1">
            <a:spLocks noGrp="1"/>
          </p:cNvSpPr>
          <p:nvPr>
            <p:ph type="body" idx="1"/>
          </p:nvPr>
        </p:nvSpPr>
        <p:spPr>
          <a:xfrm>
            <a:off x="457200" y="1066800"/>
            <a:ext cx="3429000" cy="4648199"/>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4" name="Shape 68"/>
          <p:cNvSpPr txBox="1">
            <a:spLocks noGrp="1"/>
          </p:cNvSpPr>
          <p:nvPr>
            <p:ph type="dt" idx="11"/>
          </p:nvPr>
        </p:nvSpPr>
        <p:spPr>
          <a:ln/>
        </p:spPr>
        <p:txBody>
          <a:bodyPr/>
          <a:lstStyle>
            <a:lvl1pPr>
              <a:defRPr/>
            </a:lvl1pPr>
          </a:lstStyle>
          <a:p>
            <a:endParaRPr lang="en-US" altLang="en-US"/>
          </a:p>
        </p:txBody>
      </p:sp>
      <p:sp>
        <p:nvSpPr>
          <p:cNvPr id="5" name="Shape 69"/>
          <p:cNvSpPr txBox="1">
            <a:spLocks noGrp="1"/>
          </p:cNvSpPr>
          <p:nvPr>
            <p:ph type="ftr" idx="12"/>
          </p:nvPr>
        </p:nvSpPr>
        <p:spPr>
          <a:ln/>
        </p:spPr>
        <p:txBody>
          <a:bodyPr/>
          <a:lstStyle>
            <a:lvl1pPr>
              <a:defRPr/>
            </a:lvl1pPr>
          </a:lstStyle>
          <a:p>
            <a:endParaRPr lang="en-US" altLang="en-US"/>
          </a:p>
        </p:txBody>
      </p:sp>
      <p:sp>
        <p:nvSpPr>
          <p:cNvPr id="6" name="Shape 70"/>
          <p:cNvSpPr txBox="1">
            <a:spLocks noGrp="1"/>
          </p:cNvSpPr>
          <p:nvPr>
            <p:ph type="sldNum" idx="13"/>
          </p:nvPr>
        </p:nvSpPr>
        <p:spPr>
          <a:ln/>
        </p:spPr>
        <p:txBody>
          <a:bodyPr/>
          <a:lstStyle>
            <a:lvl1pPr>
              <a:defRPr/>
            </a:lvl1pPr>
          </a:lstStyle>
          <a:p>
            <a:endParaRPr lang="en-US" altLang="en-US"/>
          </a:p>
        </p:txBody>
      </p:sp>
    </p:spTree>
    <p:extLst>
      <p:ext uri="{BB962C8B-B14F-4D97-AF65-F5344CB8AC3E}">
        <p14:creationId xmlns:p14="http://schemas.microsoft.com/office/powerpoint/2010/main" val="345445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xAndTwoObj" type="txAndTwoObj">
  <p:cSld name="txAndTwoObj">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0" y="0"/>
            <a:ext cx="9144000" cy="838199"/>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88" name="Shape 88"/>
          <p:cNvSpPr txBox="1">
            <a:spLocks noGrp="1"/>
          </p:cNvSpPr>
          <p:nvPr>
            <p:ph type="body" idx="1"/>
          </p:nvPr>
        </p:nvSpPr>
        <p:spPr>
          <a:xfrm>
            <a:off x="457200" y="1066800"/>
            <a:ext cx="4013200" cy="417195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89" name="Shape 89"/>
          <p:cNvSpPr txBox="1">
            <a:spLocks noGrp="1"/>
          </p:cNvSpPr>
          <p:nvPr>
            <p:ph type="body" idx="2"/>
          </p:nvPr>
        </p:nvSpPr>
        <p:spPr>
          <a:xfrm>
            <a:off x="4622800" y="1066800"/>
            <a:ext cx="4013200" cy="2009774"/>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90" name="Shape 90"/>
          <p:cNvSpPr txBox="1">
            <a:spLocks noGrp="1"/>
          </p:cNvSpPr>
          <p:nvPr>
            <p:ph type="body" idx="3"/>
          </p:nvPr>
        </p:nvSpPr>
        <p:spPr>
          <a:xfrm>
            <a:off x="4622800" y="3228975"/>
            <a:ext cx="4013200" cy="2009774"/>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91955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0" y="76200"/>
            <a:ext cx="9144000" cy="533399"/>
          </a:xfrm>
          <a:prstGeom prst="rect">
            <a:avLst/>
          </a:prstGeom>
          <a:noFill/>
          <a:ln>
            <a:noFill/>
          </a:ln>
        </p:spPr>
        <p:txBody>
          <a:bodyPr/>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93" name="Shape 93"/>
          <p:cNvSpPr txBox="1">
            <a:spLocks noGrp="1"/>
          </p:cNvSpPr>
          <p:nvPr>
            <p:ph type="body" idx="1"/>
          </p:nvPr>
        </p:nvSpPr>
        <p:spPr>
          <a:xfrm>
            <a:off x="457200" y="1009650"/>
            <a:ext cx="3886200" cy="417195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4" name="Shape 83"/>
          <p:cNvSpPr txBox="1">
            <a:spLocks noGrp="1"/>
          </p:cNvSpPr>
          <p:nvPr>
            <p:ph type="dt" idx="11"/>
          </p:nvPr>
        </p:nvSpPr>
        <p:spPr>
          <a:ln/>
        </p:spPr>
        <p:txBody>
          <a:bodyPr/>
          <a:lstStyle>
            <a:lvl1pPr>
              <a:defRPr/>
            </a:lvl1pPr>
          </a:lstStyle>
          <a:p>
            <a:endParaRPr lang="en-US" altLang="en-US"/>
          </a:p>
        </p:txBody>
      </p:sp>
      <p:sp>
        <p:nvSpPr>
          <p:cNvPr id="5" name="Shape 84"/>
          <p:cNvSpPr txBox="1">
            <a:spLocks noGrp="1"/>
          </p:cNvSpPr>
          <p:nvPr>
            <p:ph type="ftr" idx="12"/>
          </p:nvPr>
        </p:nvSpPr>
        <p:spPr>
          <a:ln/>
        </p:spPr>
        <p:txBody>
          <a:bodyPr/>
          <a:lstStyle>
            <a:lvl1pPr>
              <a:defRPr/>
            </a:lvl1pPr>
          </a:lstStyle>
          <a:p>
            <a:endParaRPr lang="en-US" altLang="en-US"/>
          </a:p>
        </p:txBody>
      </p:sp>
      <p:sp>
        <p:nvSpPr>
          <p:cNvPr id="6" name="Shape 85"/>
          <p:cNvSpPr txBox="1">
            <a:spLocks noGrp="1"/>
          </p:cNvSpPr>
          <p:nvPr>
            <p:ph type="sldNum" idx="13"/>
          </p:nvPr>
        </p:nvSpPr>
        <p:spPr>
          <a:ln/>
        </p:spPr>
        <p:txBody>
          <a:bodyPr/>
          <a:lstStyle>
            <a:lvl1pPr>
              <a:defRPr/>
            </a:lvl1pPr>
          </a:lstStyle>
          <a:p>
            <a:endParaRPr lang="en-US" altLang="en-US"/>
          </a:p>
        </p:txBody>
      </p:sp>
    </p:spTree>
    <p:extLst>
      <p:ext uri="{BB962C8B-B14F-4D97-AF65-F5344CB8AC3E}">
        <p14:creationId xmlns:p14="http://schemas.microsoft.com/office/powerpoint/2010/main" val="2998337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xAndObj" type="txAndObj">
  <p:cSld name="txAndObj">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0" y="0"/>
            <a:ext cx="9144000" cy="838199"/>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05" name="Shape 105"/>
          <p:cNvSpPr txBox="1">
            <a:spLocks noGrp="1"/>
          </p:cNvSpPr>
          <p:nvPr>
            <p:ph type="body" idx="1"/>
          </p:nvPr>
        </p:nvSpPr>
        <p:spPr>
          <a:xfrm>
            <a:off x="457200" y="1066800"/>
            <a:ext cx="4013200" cy="417195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106" name="Shape 106"/>
          <p:cNvSpPr txBox="1">
            <a:spLocks noGrp="1"/>
          </p:cNvSpPr>
          <p:nvPr>
            <p:ph type="body" idx="2"/>
          </p:nvPr>
        </p:nvSpPr>
        <p:spPr>
          <a:xfrm>
            <a:off x="4622800" y="1066800"/>
            <a:ext cx="4013200" cy="417195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5927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0" y="76200"/>
            <a:ext cx="9144000" cy="533399"/>
          </a:xfrm>
          <a:prstGeom prst="rect">
            <a:avLst/>
          </a:prstGeom>
          <a:noFill/>
          <a:ln>
            <a:noFill/>
          </a:ln>
        </p:spPr>
        <p:txBody>
          <a:bodyPr/>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09" name="Shape 109"/>
          <p:cNvSpPr txBox="1">
            <a:spLocks noGrp="1"/>
          </p:cNvSpPr>
          <p:nvPr>
            <p:ph type="body" idx="1"/>
          </p:nvPr>
        </p:nvSpPr>
        <p:spPr>
          <a:xfrm>
            <a:off x="457200" y="990600"/>
            <a:ext cx="4419599" cy="2666999"/>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4" name="Shape 100"/>
          <p:cNvSpPr txBox="1">
            <a:spLocks noGrp="1"/>
          </p:cNvSpPr>
          <p:nvPr>
            <p:ph type="dt" idx="11"/>
          </p:nvPr>
        </p:nvSpPr>
        <p:spPr>
          <a:ln/>
        </p:spPr>
        <p:txBody>
          <a:bodyPr/>
          <a:lstStyle>
            <a:lvl1pPr>
              <a:defRPr/>
            </a:lvl1pPr>
          </a:lstStyle>
          <a:p>
            <a:endParaRPr lang="en-US" altLang="en-US"/>
          </a:p>
        </p:txBody>
      </p:sp>
      <p:sp>
        <p:nvSpPr>
          <p:cNvPr id="5" name="Shape 101"/>
          <p:cNvSpPr txBox="1">
            <a:spLocks noGrp="1"/>
          </p:cNvSpPr>
          <p:nvPr>
            <p:ph type="ftr" idx="12"/>
          </p:nvPr>
        </p:nvSpPr>
        <p:spPr>
          <a:ln/>
        </p:spPr>
        <p:txBody>
          <a:bodyPr/>
          <a:lstStyle>
            <a:lvl1pPr>
              <a:defRPr/>
            </a:lvl1pPr>
          </a:lstStyle>
          <a:p>
            <a:endParaRPr lang="en-US" altLang="en-US"/>
          </a:p>
        </p:txBody>
      </p:sp>
      <p:sp>
        <p:nvSpPr>
          <p:cNvPr id="6" name="Shape 102"/>
          <p:cNvSpPr txBox="1">
            <a:spLocks noGrp="1"/>
          </p:cNvSpPr>
          <p:nvPr>
            <p:ph type="sldNum" idx="13"/>
          </p:nvPr>
        </p:nvSpPr>
        <p:spPr>
          <a:ln/>
        </p:spPr>
        <p:txBody>
          <a:bodyPr/>
          <a:lstStyle>
            <a:lvl1pPr>
              <a:defRPr/>
            </a:lvl1pPr>
          </a:lstStyle>
          <a:p>
            <a:endParaRPr lang="en-US" altLang="en-US"/>
          </a:p>
        </p:txBody>
      </p:sp>
    </p:spTree>
    <p:extLst>
      <p:ext uri="{BB962C8B-B14F-4D97-AF65-F5344CB8AC3E}">
        <p14:creationId xmlns:p14="http://schemas.microsoft.com/office/powerpoint/2010/main" val="63291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rot="5400000">
            <a:off x="2309018" y="-251619"/>
            <a:ext cx="4525961" cy="822960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96472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bjAndTx" type="objAndTx">
  <p:cSld name="objAndTx">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0" y="0"/>
            <a:ext cx="9144000" cy="838199"/>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21" name="Shape 121"/>
          <p:cNvSpPr txBox="1">
            <a:spLocks noGrp="1"/>
          </p:cNvSpPr>
          <p:nvPr>
            <p:ph type="body" idx="1"/>
          </p:nvPr>
        </p:nvSpPr>
        <p:spPr>
          <a:xfrm>
            <a:off x="457200" y="1066800"/>
            <a:ext cx="4013200" cy="417195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122" name="Shape 122"/>
          <p:cNvSpPr txBox="1">
            <a:spLocks noGrp="1"/>
          </p:cNvSpPr>
          <p:nvPr>
            <p:ph type="body" idx="2"/>
          </p:nvPr>
        </p:nvSpPr>
        <p:spPr>
          <a:xfrm>
            <a:off x="4622800" y="1066800"/>
            <a:ext cx="4013200" cy="417195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16189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0" y="76200"/>
            <a:ext cx="9144000" cy="533399"/>
          </a:xfrm>
          <a:prstGeom prst="rect">
            <a:avLst/>
          </a:prstGeom>
          <a:noFill/>
          <a:ln>
            <a:noFill/>
          </a:ln>
        </p:spPr>
        <p:txBody>
          <a:bodyPr/>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25" name="Shape 125"/>
          <p:cNvSpPr txBox="1">
            <a:spLocks noGrp="1"/>
          </p:cNvSpPr>
          <p:nvPr>
            <p:ph type="body" idx="1"/>
          </p:nvPr>
        </p:nvSpPr>
        <p:spPr>
          <a:xfrm>
            <a:off x="457200" y="990600"/>
            <a:ext cx="3581399" cy="449580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4" name="Shape 116"/>
          <p:cNvSpPr txBox="1">
            <a:spLocks noGrp="1"/>
          </p:cNvSpPr>
          <p:nvPr>
            <p:ph type="dt" idx="11"/>
          </p:nvPr>
        </p:nvSpPr>
        <p:spPr>
          <a:ln/>
        </p:spPr>
        <p:txBody>
          <a:bodyPr/>
          <a:lstStyle>
            <a:lvl1pPr>
              <a:defRPr/>
            </a:lvl1pPr>
          </a:lstStyle>
          <a:p>
            <a:endParaRPr lang="en-US" altLang="en-US"/>
          </a:p>
        </p:txBody>
      </p:sp>
      <p:sp>
        <p:nvSpPr>
          <p:cNvPr id="5" name="Shape 117"/>
          <p:cNvSpPr txBox="1">
            <a:spLocks noGrp="1"/>
          </p:cNvSpPr>
          <p:nvPr>
            <p:ph type="ftr" idx="12"/>
          </p:nvPr>
        </p:nvSpPr>
        <p:spPr>
          <a:ln/>
        </p:spPr>
        <p:txBody>
          <a:bodyPr/>
          <a:lstStyle>
            <a:lvl1pPr>
              <a:defRPr/>
            </a:lvl1pPr>
          </a:lstStyle>
          <a:p>
            <a:endParaRPr lang="en-US" altLang="en-US"/>
          </a:p>
        </p:txBody>
      </p:sp>
      <p:sp>
        <p:nvSpPr>
          <p:cNvPr id="6" name="Shape 118"/>
          <p:cNvSpPr txBox="1">
            <a:spLocks noGrp="1"/>
          </p:cNvSpPr>
          <p:nvPr>
            <p:ph type="sldNum" idx="13"/>
          </p:nvPr>
        </p:nvSpPr>
        <p:spPr>
          <a:ln/>
        </p:spPr>
        <p:txBody>
          <a:bodyPr/>
          <a:lstStyle>
            <a:lvl1pPr>
              <a:defRPr/>
            </a:lvl1pPr>
          </a:lstStyle>
          <a:p>
            <a:endParaRPr lang="en-US" altLang="en-US"/>
          </a:p>
        </p:txBody>
      </p:sp>
    </p:spTree>
    <p:extLst>
      <p:ext uri="{BB962C8B-B14F-4D97-AF65-F5344CB8AC3E}">
        <p14:creationId xmlns:p14="http://schemas.microsoft.com/office/powerpoint/2010/main" val="136259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792288" y="4800600"/>
            <a:ext cx="5486399" cy="566737"/>
          </a:xfrm>
          <a:prstGeom prst="rect">
            <a:avLst/>
          </a:prstGeom>
          <a:noFill/>
          <a:ln>
            <a:noFill/>
          </a:ln>
        </p:spPr>
        <p:txBody>
          <a:bodyPr anchor="b"/>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2" name="Shape 22"/>
          <p:cNvSpPr>
            <a:spLocks noGrp="1"/>
          </p:cNvSpPr>
          <p:nvPr>
            <p:ph type="pic" idx="2"/>
          </p:nvPr>
        </p:nvSpPr>
        <p:spPr>
          <a:xfrm>
            <a:off x="1792288" y="612775"/>
            <a:ext cx="5486399" cy="4114800"/>
          </a:xfrm>
          <a:prstGeom prst="rect">
            <a:avLst/>
          </a:prstGeom>
          <a:noFill/>
          <a:ln>
            <a:noFill/>
          </a:ln>
        </p:spPr>
        <p:txBody>
          <a:bodyPr/>
          <a:lstStyle>
            <a:lvl1pPr marL="0" marR="0" indent="0" algn="l" rtl="0">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buFont typeface="Arial"/>
              <a:buNone/>
              <a:defRPr sz="2800" b="0" i="0" u="none" strike="noStrike" cap="none" baseline="0"/>
            </a:lvl2pPr>
            <a:lvl3pPr marL="914400" marR="0" indent="0" algn="l" rtl="0">
              <a:buFont typeface="Arial"/>
              <a:buNone/>
              <a:defRPr sz="2400" b="0" i="0" u="none" strike="noStrike" cap="none" baseline="0"/>
            </a:lvl3pPr>
            <a:lvl4pPr marL="1371600" marR="0" indent="0" algn="l" rtl="0">
              <a:buFont typeface="Arial"/>
              <a:buNone/>
              <a:defRPr sz="2000" b="0" i="0" u="none" strike="noStrike" cap="none" baseline="0"/>
            </a:lvl4pPr>
            <a:lvl5pPr marL="1828800" marR="0" indent="0" algn="l" rtl="0">
              <a:buFont typeface="Arial"/>
              <a:buNone/>
              <a:defRPr sz="2000" b="0" i="0" u="none" strike="noStrike" cap="none" baseline="0"/>
            </a:lvl5pPr>
            <a:lvl6pPr marL="2286000" marR="0" indent="0" algn="l" rtl="0">
              <a:buFont typeface="Arial"/>
              <a:buNone/>
              <a:defRPr sz="2000" b="0" i="0" u="none" strike="noStrike" cap="none" baseline="0"/>
            </a:lvl6pPr>
            <a:lvl7pPr marL="2743200" marR="0" indent="0" algn="l" rtl="0">
              <a:buFont typeface="Arial"/>
              <a:buNone/>
              <a:defRPr sz="2000" b="0" i="0" u="none" strike="noStrike" cap="none" baseline="0"/>
            </a:lvl7pPr>
            <a:lvl8pPr marL="3200400" marR="0" indent="0" algn="l" rtl="0">
              <a:buFont typeface="Arial"/>
              <a:buNone/>
              <a:defRPr sz="2000" b="0" i="0" u="none" strike="noStrike" cap="none" baseline="0"/>
            </a:lvl8pPr>
            <a:lvl9pPr marL="3657600" marR="0" indent="0" algn="l" rtl="0">
              <a:buFont typeface="Arial"/>
              <a:buNone/>
              <a:defRPr sz="2000" b="0" i="0" u="none" strike="noStrike" cap="none" baseline="0"/>
            </a:lvl9pPr>
          </a:lstStyle>
          <a:p>
            <a:pPr lvl="0"/>
            <a:endParaRPr noProof="0">
              <a:sym typeface="Arial"/>
            </a:endParaRPr>
          </a:p>
        </p:txBody>
      </p:sp>
      <p:sp>
        <p:nvSpPr>
          <p:cNvPr id="23" name="Shape 23"/>
          <p:cNvSpPr txBox="1">
            <a:spLocks noGrp="1"/>
          </p:cNvSpPr>
          <p:nvPr>
            <p:ph type="body" idx="1"/>
          </p:nvPr>
        </p:nvSpPr>
        <p:spPr>
          <a:xfrm>
            <a:off x="1792288" y="5367337"/>
            <a:ext cx="5486399" cy="804861"/>
          </a:xfrm>
          <a:prstGeom prst="rect">
            <a:avLst/>
          </a:prstGeom>
          <a:noFill/>
          <a:ln>
            <a:noFill/>
          </a:ln>
        </p:spPr>
        <p:txBody>
          <a:bodyPr/>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extLst>
      <p:ext uri="{BB962C8B-B14F-4D97-AF65-F5344CB8AC3E}">
        <p14:creationId xmlns:p14="http://schemas.microsoft.com/office/powerpoint/2010/main" val="228964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3050"/>
            <a:ext cx="3008313" cy="1162049"/>
          </a:xfrm>
          <a:prstGeom prst="rect">
            <a:avLst/>
          </a:prstGeom>
          <a:noFill/>
          <a:ln>
            <a:noFill/>
          </a:ln>
        </p:spPr>
        <p:txBody>
          <a:bodyPr anchor="b"/>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6" name="Shape 26"/>
          <p:cNvSpPr txBox="1">
            <a:spLocks noGrp="1"/>
          </p:cNvSpPr>
          <p:nvPr>
            <p:ph type="body" idx="1"/>
          </p:nvPr>
        </p:nvSpPr>
        <p:spPr>
          <a:xfrm>
            <a:off x="3575050" y="273050"/>
            <a:ext cx="5111750" cy="5853112"/>
          </a:xfrm>
          <a:prstGeom prst="rect">
            <a:avLst/>
          </a:prstGeom>
          <a:noFill/>
          <a:ln>
            <a:noFill/>
          </a:ln>
        </p:spPr>
        <p:txBody>
          <a:bodyPr/>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27" name="Shape 27"/>
          <p:cNvSpPr txBox="1">
            <a:spLocks noGrp="1"/>
          </p:cNvSpPr>
          <p:nvPr>
            <p:ph type="body" idx="2"/>
          </p:nvPr>
        </p:nvSpPr>
        <p:spPr>
          <a:xfrm>
            <a:off x="457200" y="1435100"/>
            <a:ext cx="3008313" cy="4691063"/>
          </a:xfrm>
          <a:prstGeom prst="rect">
            <a:avLst/>
          </a:prstGeom>
          <a:noFill/>
          <a:ln>
            <a:noFill/>
          </a:ln>
        </p:spPr>
        <p:txBody>
          <a:bodyPr/>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extLst>
      <p:ext uri="{BB962C8B-B14F-4D97-AF65-F5344CB8AC3E}">
        <p14:creationId xmlns:p14="http://schemas.microsoft.com/office/powerpoint/2010/main" val="168899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15667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0300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anchor="t"/>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3" name="Shape 33"/>
          <p:cNvSpPr txBox="1">
            <a:spLocks noGrp="1"/>
          </p:cNvSpPr>
          <p:nvPr>
            <p:ph type="body" idx="1"/>
          </p:nvPr>
        </p:nvSpPr>
        <p:spPr>
          <a:xfrm>
            <a:off x="457200" y="1535112"/>
            <a:ext cx="4040187" cy="63976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34" name="Shape 34"/>
          <p:cNvSpPr txBox="1">
            <a:spLocks noGrp="1"/>
          </p:cNvSpPr>
          <p:nvPr>
            <p:ph type="body" idx="2"/>
          </p:nvPr>
        </p:nvSpPr>
        <p:spPr>
          <a:xfrm>
            <a:off x="457200" y="2174875"/>
            <a:ext cx="4040187"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35" name="Shape 35"/>
          <p:cNvSpPr txBox="1">
            <a:spLocks noGrp="1"/>
          </p:cNvSpPr>
          <p:nvPr>
            <p:ph type="body" idx="3"/>
          </p:nvPr>
        </p:nvSpPr>
        <p:spPr>
          <a:xfrm>
            <a:off x="4645025" y="1535112"/>
            <a:ext cx="4041774" cy="63976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36" name="Shape 36"/>
          <p:cNvSpPr txBox="1">
            <a:spLocks noGrp="1"/>
          </p:cNvSpPr>
          <p:nvPr>
            <p:ph type="body" idx="4"/>
          </p:nvPr>
        </p:nvSpPr>
        <p:spPr>
          <a:xfrm>
            <a:off x="4645025" y="2174875"/>
            <a:ext cx="4041774"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extLst>
      <p:ext uri="{BB962C8B-B14F-4D97-AF65-F5344CB8AC3E}">
        <p14:creationId xmlns:p14="http://schemas.microsoft.com/office/powerpoint/2010/main" val="419406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87610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anchor="t"/>
          <a:lstStyle>
            <a:lvl1pPr algn="l" rtl="0">
              <a:defRPr sz="4000" b="1" cap="small"/>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anchor="b"/>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Tree>
    <p:extLst>
      <p:ext uri="{BB962C8B-B14F-4D97-AF65-F5344CB8AC3E}">
        <p14:creationId xmlns:p14="http://schemas.microsoft.com/office/powerpoint/2010/main" val="34142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itchFamily="34" charset="0"/>
            </a:endParaRPr>
          </a:p>
        </p:txBody>
      </p:sp>
      <p:sp>
        <p:nvSpPr>
          <p:cNvPr id="1027" name="Shape 10"/>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itchFamily="34" charset="0"/>
            </a:endParaRPr>
          </a:p>
        </p:txBody>
      </p:sp>
      <p:sp>
        <p:nvSpPr>
          <p:cNvPr id="1028" name="Shape 11"/>
          <p:cNvSpPr txBox="1">
            <a:spLocks noGrp="1"/>
          </p:cNvSpPr>
          <p:nvPr>
            <p:ph type="dt" idx="10"/>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a:lvl1pPr>
          </a:lstStyle>
          <a:p>
            <a:endParaRPr lang="en-US" altLang="en-US"/>
          </a:p>
        </p:txBody>
      </p:sp>
      <p:sp>
        <p:nvSpPr>
          <p:cNvPr id="1029" name="Shape 12"/>
          <p:cNvSpPr txBox="1">
            <a:spLocks noGrp="1"/>
          </p:cNvSpPr>
          <p:nvPr>
            <p:ph type="ftr" idx="11"/>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sz="1800"/>
            </a:lvl1pPr>
          </a:lstStyle>
          <a:p>
            <a:endParaRPr lang="en-US" altLang="en-US"/>
          </a:p>
        </p:txBody>
      </p:sp>
      <p:sp>
        <p:nvSpPr>
          <p:cNvPr id="1030" name="Shape 13"/>
          <p:cNvSpPr txBox="1">
            <a:spLocks noGrp="1"/>
          </p:cNvSpPr>
          <p:nvPr>
            <p:ph type="sldNum" idx="12"/>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a:defRPr/>
            </a:lvl1pPr>
          </a:lstStyle>
          <a:p>
            <a:endParaRPr lang="en-US" altLang="en-US"/>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hape 5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itchFamily="34" charset="0"/>
            </a:endParaRPr>
          </a:p>
        </p:txBody>
      </p:sp>
      <p:sp>
        <p:nvSpPr>
          <p:cNvPr id="13315" name="Shape 52"/>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itchFamily="34" charset="0"/>
            </a:endParaRPr>
          </a:p>
        </p:txBody>
      </p:sp>
      <p:sp>
        <p:nvSpPr>
          <p:cNvPr id="13316" name="Shape 53"/>
          <p:cNvSpPr txBox="1">
            <a:spLocks noGrp="1"/>
          </p:cNvSpPr>
          <p:nvPr>
            <p:ph type="dt" idx="10"/>
          </p:nvPr>
        </p:nvSpPr>
        <p:spPr bwMode="auto">
          <a:xfrm>
            <a:off x="4318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sz="1800"/>
            </a:lvl1pPr>
          </a:lstStyle>
          <a:p>
            <a:endParaRPr lang="en-US" altLang="en-US"/>
          </a:p>
        </p:txBody>
      </p:sp>
      <p:sp>
        <p:nvSpPr>
          <p:cNvPr id="13317" name="Shape 54"/>
          <p:cNvSpPr txBox="1">
            <a:spLocks noGrp="1"/>
          </p:cNvSpPr>
          <p:nvPr>
            <p:ph type="ftr" idx="11"/>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sz="1800"/>
            </a:lvl1pPr>
          </a:lstStyle>
          <a:p>
            <a:endParaRPr lang="en-US" altLang="en-US"/>
          </a:p>
        </p:txBody>
      </p:sp>
      <p:sp>
        <p:nvSpPr>
          <p:cNvPr id="13318" name="Shape 55"/>
          <p:cNvSpPr txBox="1">
            <a:spLocks noGrp="1"/>
          </p:cNvSpPr>
          <p:nvPr>
            <p:ph type="sldNum" idx="12"/>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a:defRPr/>
            </a:lvl1pPr>
          </a:lstStyle>
          <a:p>
            <a:endParaRPr lang="en-US" altLang="en-US"/>
          </a:p>
        </p:txBody>
      </p:sp>
    </p:spTree>
  </p:cSld>
  <p:clrMap bg1="lt1" tx1="dk1" bg2="dk2" tx2="lt2" accent1="accent1" accent2="accent2" accent3="accent3" accent4="accent4" accent5="accent5" accent6="accent6" hlink="hlink" folHlink="folHlink"/>
  <p:sldLayoutIdLst>
    <p:sldLayoutId id="2147483707" r:id="rId1"/>
    <p:sldLayoutId id="2147483691" r:id="rId2"/>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Shape 66"/>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itchFamily="34" charset="0"/>
            </a:endParaRPr>
          </a:p>
        </p:txBody>
      </p:sp>
      <p:sp>
        <p:nvSpPr>
          <p:cNvPr id="16387" name="Shape 67"/>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itchFamily="34" charset="0"/>
            </a:endParaRPr>
          </a:p>
        </p:txBody>
      </p:sp>
      <p:sp>
        <p:nvSpPr>
          <p:cNvPr id="16388" name="Shape 68"/>
          <p:cNvSpPr txBox="1">
            <a:spLocks noGrp="1"/>
          </p:cNvSpPr>
          <p:nvPr>
            <p:ph type="dt" idx="10"/>
          </p:nvPr>
        </p:nvSpPr>
        <p:spPr bwMode="auto">
          <a:xfrm>
            <a:off x="4318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sz="1800"/>
            </a:lvl1pPr>
          </a:lstStyle>
          <a:p>
            <a:endParaRPr lang="en-US" altLang="en-US"/>
          </a:p>
        </p:txBody>
      </p:sp>
      <p:sp>
        <p:nvSpPr>
          <p:cNvPr id="16389" name="Shape 69"/>
          <p:cNvSpPr txBox="1">
            <a:spLocks noGrp="1"/>
          </p:cNvSpPr>
          <p:nvPr>
            <p:ph type="ftr" idx="11"/>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sz="1800"/>
            </a:lvl1pPr>
          </a:lstStyle>
          <a:p>
            <a:endParaRPr lang="en-US" altLang="en-US"/>
          </a:p>
        </p:txBody>
      </p:sp>
      <p:sp>
        <p:nvSpPr>
          <p:cNvPr id="16390" name="Shape 70"/>
          <p:cNvSpPr txBox="1">
            <a:spLocks noGrp="1"/>
          </p:cNvSpPr>
          <p:nvPr>
            <p:ph type="sldNum" idx="12"/>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a:defRPr/>
            </a:lvl1pPr>
          </a:lstStyle>
          <a:p>
            <a:endParaRPr lang="en-US" altLang="en-US"/>
          </a:p>
        </p:txBody>
      </p:sp>
    </p:spTree>
  </p:cSld>
  <p:clrMap bg1="lt1" tx1="dk1" bg2="dk2" tx2="lt2" accent1="accent1" accent2="accent2" accent3="accent3" accent4="accent4" accent5="accent5" accent6="accent6" hlink="hlink" folHlink="folHlink"/>
  <p:sldLayoutIdLst>
    <p:sldLayoutId id="2147483708" r:id="rId1"/>
    <p:sldLayoutId id="2147483692" r:id="rId2"/>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Shape 8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itchFamily="34" charset="0"/>
            </a:endParaRPr>
          </a:p>
        </p:txBody>
      </p:sp>
      <p:sp>
        <p:nvSpPr>
          <p:cNvPr id="19459" name="Shape 82"/>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itchFamily="34" charset="0"/>
            </a:endParaRPr>
          </a:p>
        </p:txBody>
      </p:sp>
      <p:sp>
        <p:nvSpPr>
          <p:cNvPr id="19460" name="Shape 83"/>
          <p:cNvSpPr txBox="1">
            <a:spLocks noGrp="1"/>
          </p:cNvSpPr>
          <p:nvPr>
            <p:ph type="dt" idx="10"/>
          </p:nvPr>
        </p:nvSpPr>
        <p:spPr bwMode="auto">
          <a:xfrm>
            <a:off x="4318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sz="1800"/>
            </a:lvl1pPr>
          </a:lstStyle>
          <a:p>
            <a:endParaRPr lang="en-US" altLang="en-US"/>
          </a:p>
        </p:txBody>
      </p:sp>
      <p:sp>
        <p:nvSpPr>
          <p:cNvPr id="19461" name="Shape 84"/>
          <p:cNvSpPr txBox="1">
            <a:spLocks noGrp="1"/>
          </p:cNvSpPr>
          <p:nvPr>
            <p:ph type="ftr" idx="11"/>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sz="1800"/>
            </a:lvl1pPr>
          </a:lstStyle>
          <a:p>
            <a:endParaRPr lang="en-US" altLang="en-US"/>
          </a:p>
        </p:txBody>
      </p:sp>
      <p:sp>
        <p:nvSpPr>
          <p:cNvPr id="19462" name="Shape 85"/>
          <p:cNvSpPr txBox="1">
            <a:spLocks noGrp="1"/>
          </p:cNvSpPr>
          <p:nvPr>
            <p:ph type="sldNum" idx="12"/>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a:defRPr/>
            </a:lvl1pPr>
          </a:lstStyle>
          <a:p>
            <a:endParaRPr lang="en-US" altLang="en-US"/>
          </a:p>
        </p:txBody>
      </p:sp>
    </p:spTree>
  </p:cSld>
  <p:clrMap bg1="lt1" tx1="dk1" bg2="dk2" tx2="lt2" accent1="accent1" accent2="accent2" accent3="accent3" accent4="accent4" accent5="accent5" accent6="accent6" hlink="hlink" folHlink="folHlink"/>
  <p:sldLayoutIdLst>
    <p:sldLayoutId id="2147483709" r:id="rId1"/>
    <p:sldLayoutId id="2147483693" r:id="rId2"/>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Shape 98"/>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itchFamily="34" charset="0"/>
            </a:endParaRPr>
          </a:p>
        </p:txBody>
      </p:sp>
      <p:sp>
        <p:nvSpPr>
          <p:cNvPr id="22531" name="Shape 99"/>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itchFamily="34" charset="0"/>
            </a:endParaRPr>
          </a:p>
        </p:txBody>
      </p:sp>
      <p:sp>
        <p:nvSpPr>
          <p:cNvPr id="22532" name="Shape 100"/>
          <p:cNvSpPr txBox="1">
            <a:spLocks noGrp="1"/>
          </p:cNvSpPr>
          <p:nvPr>
            <p:ph type="dt" idx="10"/>
          </p:nvPr>
        </p:nvSpPr>
        <p:spPr bwMode="auto">
          <a:xfrm>
            <a:off x="4318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sz="1800"/>
            </a:lvl1pPr>
          </a:lstStyle>
          <a:p>
            <a:endParaRPr lang="en-US" altLang="en-US"/>
          </a:p>
        </p:txBody>
      </p:sp>
      <p:sp>
        <p:nvSpPr>
          <p:cNvPr id="22533" name="Shape 101"/>
          <p:cNvSpPr txBox="1">
            <a:spLocks noGrp="1"/>
          </p:cNvSpPr>
          <p:nvPr>
            <p:ph type="ftr" idx="11"/>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sz="1800"/>
            </a:lvl1pPr>
          </a:lstStyle>
          <a:p>
            <a:endParaRPr lang="en-US" altLang="en-US"/>
          </a:p>
        </p:txBody>
      </p:sp>
      <p:sp>
        <p:nvSpPr>
          <p:cNvPr id="22534" name="Shape 102"/>
          <p:cNvSpPr txBox="1">
            <a:spLocks noGrp="1"/>
          </p:cNvSpPr>
          <p:nvPr>
            <p:ph type="sldNum" idx="12"/>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a:defRPr/>
            </a:lvl1pPr>
          </a:lstStyle>
          <a:p>
            <a:endParaRPr lang="en-US" altLang="en-US"/>
          </a:p>
        </p:txBody>
      </p:sp>
    </p:spTree>
  </p:cSld>
  <p:clrMap bg1="lt1" tx1="dk1" bg2="dk2" tx2="lt2" accent1="accent1" accent2="accent2" accent3="accent3" accent4="accent4" accent5="accent5" accent6="accent6" hlink="hlink" folHlink="folHlink"/>
  <p:sldLayoutIdLst>
    <p:sldLayoutId id="2147483710" r:id="rId1"/>
    <p:sldLayoutId id="2147483694" r:id="rId2"/>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Shape 114"/>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itchFamily="34" charset="0"/>
            </a:endParaRPr>
          </a:p>
        </p:txBody>
      </p:sp>
      <p:sp>
        <p:nvSpPr>
          <p:cNvPr id="25603" name="Shape 115"/>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itchFamily="34" charset="0"/>
            </a:endParaRPr>
          </a:p>
        </p:txBody>
      </p:sp>
      <p:sp>
        <p:nvSpPr>
          <p:cNvPr id="25604" name="Shape 116"/>
          <p:cNvSpPr txBox="1">
            <a:spLocks noGrp="1"/>
          </p:cNvSpPr>
          <p:nvPr>
            <p:ph type="dt" idx="10"/>
          </p:nvPr>
        </p:nvSpPr>
        <p:spPr bwMode="auto">
          <a:xfrm>
            <a:off x="4318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sz="1800"/>
            </a:lvl1pPr>
          </a:lstStyle>
          <a:p>
            <a:endParaRPr lang="en-US" altLang="en-US"/>
          </a:p>
        </p:txBody>
      </p:sp>
      <p:sp>
        <p:nvSpPr>
          <p:cNvPr id="25605" name="Shape 117"/>
          <p:cNvSpPr txBox="1">
            <a:spLocks noGrp="1"/>
          </p:cNvSpPr>
          <p:nvPr>
            <p:ph type="ftr" idx="11"/>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sz="1800"/>
            </a:lvl1pPr>
          </a:lstStyle>
          <a:p>
            <a:endParaRPr lang="en-US" altLang="en-US"/>
          </a:p>
        </p:txBody>
      </p:sp>
      <p:sp>
        <p:nvSpPr>
          <p:cNvPr id="25606" name="Shape 118"/>
          <p:cNvSpPr txBox="1">
            <a:spLocks noGrp="1"/>
          </p:cNvSpPr>
          <p:nvPr>
            <p:ph type="sldNum" idx="12"/>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a:defRPr/>
            </a:lvl1pPr>
          </a:lstStyle>
          <a:p>
            <a:endParaRPr lang="en-US" altLang="en-US"/>
          </a:p>
        </p:txBody>
      </p:sp>
    </p:spTree>
  </p:cSld>
  <p:clrMap bg1="lt1" tx1="dk1" bg2="dk2" tx2="lt2" accent1="accent1" accent2="accent2" accent3="accent3" accent4="accent4" accent5="accent5" accent6="accent6" hlink="hlink" folHlink="folHlink"/>
  <p:sldLayoutIdLst>
    <p:sldLayoutId id="2147483711" r:id="rId1"/>
    <p:sldLayoutId id="2147483695" r:id="rId2"/>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slide.xml"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4.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5.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6.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8.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4.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5.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6.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5.xml"/><Relationship Id="rId4" Type="http://schemas.openxmlformats.org/officeDocument/2006/relationships/image" Target="../media/image62.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5.xml"/><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1.xml"/><Relationship Id="rId1" Type="http://schemas.openxmlformats.org/officeDocument/2006/relationships/slideLayout" Target="../slideLayouts/slideLayout15.xml"/><Relationship Id="rId5" Type="http://schemas.openxmlformats.org/officeDocument/2006/relationships/image" Target="../media/image66.jpe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hape 130"/>
          <p:cNvSpPr txBox="1">
            <a:spLocks noGrp="1"/>
          </p:cNvSpPr>
          <p:nvPr>
            <p:ph type="title"/>
          </p:nvPr>
        </p:nvSpPr>
        <p:spPr>
          <a:xfrm>
            <a:off x="533400" y="533400"/>
            <a:ext cx="8229600" cy="1143000"/>
          </a:xfrm>
        </p:spPr>
        <p:txBody>
          <a:bodyPr tIns="45700" bIns="45700" anchor="ctr">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sym typeface="Arial" pitchFamily="34" charset="0"/>
              </a:rPr>
              <a:t>Los cuatro riesgos mas grandes de construcción:</a:t>
            </a:r>
            <a:br>
              <a:rPr lang="en-US" altLang="en-US" smtClean="0">
                <a:solidFill>
                  <a:srgbClr val="000000"/>
                </a:solidFill>
                <a:latin typeface="Arial" pitchFamily="34" charset="0"/>
                <a:cs typeface="Arial" pitchFamily="34" charset="0"/>
                <a:sym typeface="Arial" pitchFamily="34" charset="0"/>
              </a:rPr>
            </a:br>
            <a:r>
              <a:rPr lang="en-US" altLang="en-US" smtClean="0">
                <a:solidFill>
                  <a:srgbClr val="000000"/>
                </a:solidFill>
                <a:latin typeface="Arial" pitchFamily="34" charset="0"/>
                <a:cs typeface="Arial" pitchFamily="34" charset="0"/>
                <a:sym typeface="Arial" pitchFamily="34" charset="0"/>
              </a:rPr>
              <a:t>Peligro de Caída</a:t>
            </a:r>
          </a:p>
        </p:txBody>
      </p:sp>
      <p:sp>
        <p:nvSpPr>
          <p:cNvPr id="29698" name="Shape 131"/>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Clr>
                <a:srgbClr val="000000"/>
              </a:buClr>
              <a:buSzPct val="25000"/>
              <a:buFont typeface="Arial" pitchFamily="34" charset="0"/>
              <a:buNone/>
            </a:pPr>
            <a:r>
              <a:rPr lang="en-US" altLang="en-US"/>
              <a:t>*</a:t>
            </a:r>
          </a:p>
        </p:txBody>
      </p:sp>
      <p:sp>
        <p:nvSpPr>
          <p:cNvPr id="29699" name="Shape 132"/>
          <p:cNvSpPr>
            <a:spLocks noChangeArrowheads="1"/>
          </p:cNvSpPr>
          <p:nvPr/>
        </p:nvSpPr>
        <p:spPr bwMode="auto">
          <a:xfrm>
            <a:off x="2628900" y="2286000"/>
            <a:ext cx="3886200" cy="3200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01" name="Shape 134"/>
          <p:cNvSpPr>
            <a:spLocks noGrp="1"/>
          </p:cNvSpPr>
          <p:nvPr>
            <p:ph type="sldNum" sz="quarter" idx="4294967295"/>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Pct val="25000"/>
            </a:pPr>
            <a:r>
              <a:rPr lang="en-US" altLang="en-US"/>
              <a:t> </a:t>
            </a:r>
          </a:p>
        </p:txBody>
      </p:sp>
      <p:sp>
        <p:nvSpPr>
          <p:cNvPr id="29705"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txBox="1">
            <a:spLocks noGrp="1"/>
          </p:cNvSpPr>
          <p:nvPr>
            <p:ph type="body" idx="1"/>
          </p:nvPr>
        </p:nvSpPr>
        <p:spPr>
          <a:xfrm>
            <a:off x="152400" y="990600"/>
            <a:ext cx="5715000" cy="5972175"/>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600" smtClean="0">
                <a:solidFill>
                  <a:srgbClr val="000000"/>
                </a:solidFill>
                <a:latin typeface="Arial" pitchFamily="34" charset="0"/>
                <a:cs typeface="Arial" pitchFamily="34" charset="0"/>
                <a:sym typeface="Arial" pitchFamily="34" charset="0"/>
              </a:rPr>
              <a:t>Este trabajador está trabajando a más de 6' de altura sin utilizar protección contra caídas.</a:t>
            </a:r>
          </a:p>
          <a:p>
            <a:pPr indent="-342900" eaLnBrk="1" hangingPunct="1">
              <a:spcBef>
                <a:spcPts val="563"/>
              </a:spcBef>
              <a:spcAft>
                <a:spcPct val="0"/>
              </a:spcAft>
              <a:buClr>
                <a:srgbClr val="000000"/>
              </a:buClr>
              <a:buSzPct val="101000"/>
              <a:buFontTx/>
              <a:buChar char="•"/>
            </a:pPr>
            <a:r>
              <a:rPr lang="en-US" altLang="en-US" sz="2600" smtClean="0">
                <a:solidFill>
                  <a:srgbClr val="000000"/>
                </a:solidFill>
                <a:latin typeface="Arial" pitchFamily="34" charset="0"/>
                <a:cs typeface="Arial" pitchFamily="34" charset="0"/>
                <a:sym typeface="Arial" pitchFamily="34" charset="0"/>
              </a:rPr>
              <a:t>Un sistema para detención de caídas es un sistema para protección de caídas que evita que el usuario se caiga desde cualquier distancia. El sistema incluye un cinturón de seguridad o un arnés, sistema de anclaje, conectores y cualquier otro equipo según se juzgue necesario.</a:t>
            </a:r>
          </a:p>
          <a:p>
            <a:pPr indent="-342900" eaLnBrk="1" hangingPunct="1">
              <a:spcBef>
                <a:spcPts val="638"/>
              </a:spcBef>
              <a:spcAft>
                <a:spcPct val="0"/>
              </a:spcAft>
              <a:buClr>
                <a:srgbClr val="000000"/>
              </a:buClr>
              <a:buFontTx/>
              <a:buChar char="•"/>
            </a:pPr>
            <a:endParaRPr lang="en-US" altLang="en-US" sz="2600" smtClean="0">
              <a:solidFill>
                <a:srgbClr val="000000"/>
              </a:solidFill>
              <a:latin typeface="Arial" pitchFamily="34" charset="0"/>
              <a:cs typeface="Arial" pitchFamily="34" charset="0"/>
              <a:sym typeface="Arial" pitchFamily="34" charset="0"/>
            </a:endParaRPr>
          </a:p>
          <a:p>
            <a:pPr indent="-342900" eaLnBrk="1" hangingPunct="1">
              <a:spcBef>
                <a:spcPts val="638"/>
              </a:spcBef>
              <a:spcAft>
                <a:spcPct val="0"/>
              </a:spcAft>
              <a:buClr>
                <a:srgbClr val="000000"/>
              </a:buClr>
              <a:buFontTx/>
              <a:buChar char="•"/>
            </a:pPr>
            <a:endParaRPr lang="en-US" altLang="en-US" smtClean="0">
              <a:solidFill>
                <a:srgbClr val="000000"/>
              </a:solidFill>
              <a:latin typeface="Arial" pitchFamily="34" charset="0"/>
              <a:cs typeface="Arial" pitchFamily="34" charset="0"/>
              <a:sym typeface="Arial" pitchFamily="34" charset="0"/>
            </a:endParaRPr>
          </a:p>
        </p:txBody>
      </p:sp>
      <p:sp>
        <p:nvSpPr>
          <p:cNvPr id="48130" name="Shape 233"/>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Estructura de Edificios</a:t>
            </a:r>
          </a:p>
        </p:txBody>
      </p:sp>
      <p:sp>
        <p:nvSpPr>
          <p:cNvPr id="48131" name="Shape 234"/>
          <p:cNvSpPr>
            <a:spLocks/>
          </p:cNvSpPr>
          <p:nvPr/>
        </p:nvSpPr>
        <p:spPr bwMode="auto">
          <a:xfrm>
            <a:off x="7620000" y="50292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48132" name="Shape 235"/>
          <p:cNvSpPr>
            <a:spLocks noChangeArrowheads="1"/>
          </p:cNvSpPr>
          <p:nvPr/>
        </p:nvSpPr>
        <p:spPr bwMode="auto">
          <a:xfrm>
            <a:off x="6019800" y="1295400"/>
            <a:ext cx="2495550" cy="28956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133" name="Shape 236"/>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48136"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243"/>
          <p:cNvSpPr txBox="1">
            <a:spLocks noGrp="1"/>
          </p:cNvSpPr>
          <p:nvPr>
            <p:ph type="title"/>
          </p:nvPr>
        </p:nvSpPr>
        <p:spPr>
          <a:xfrm>
            <a:off x="0" y="304800"/>
            <a:ext cx="9144000" cy="8382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Que riesgo podemos identificar? Ayudalos! Que consejos les darias para prevenir accidentes</a:t>
            </a:r>
          </a:p>
        </p:txBody>
      </p:sp>
      <p:sp>
        <p:nvSpPr>
          <p:cNvPr id="50178" name="Shape 244"/>
          <p:cNvSpPr txBox="1">
            <a:spLocks noChangeArrowheads="1"/>
          </p:cNvSpPr>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Clr>
                <a:srgbClr val="000000"/>
              </a:buClr>
              <a:buSzPct val="25000"/>
              <a:buFont typeface="Arial" pitchFamily="34" charset="0"/>
              <a:buNone/>
            </a:pPr>
            <a:r>
              <a:rPr lang="en-US" altLang="en-US"/>
              <a:t>*</a:t>
            </a:r>
          </a:p>
        </p:txBody>
      </p:sp>
      <p:sp>
        <p:nvSpPr>
          <p:cNvPr id="50179" name="Shape 245"/>
          <p:cNvSpPr>
            <a:spLocks noChangeArrowheads="1"/>
          </p:cNvSpPr>
          <p:nvPr/>
        </p:nvSpPr>
        <p:spPr bwMode="auto">
          <a:xfrm>
            <a:off x="1219200" y="1295400"/>
            <a:ext cx="6019800" cy="4800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180" name="Shape 246"/>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50183"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hape 256"/>
          <p:cNvSpPr>
            <a:spLocks noChangeArrowheads="1"/>
          </p:cNvSpPr>
          <p:nvPr/>
        </p:nvSpPr>
        <p:spPr bwMode="auto">
          <a:xfrm>
            <a:off x="5029200" y="914400"/>
            <a:ext cx="3746500" cy="4800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225" name="Shape 253"/>
          <p:cNvSpPr>
            <a:spLocks/>
          </p:cNvSpPr>
          <p:nvPr/>
        </p:nvSpPr>
        <p:spPr bwMode="auto">
          <a:xfrm>
            <a:off x="7315200" y="4495800"/>
            <a:ext cx="914400" cy="9144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52226" name="Shape 254"/>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Estructura de Edificios</a:t>
            </a:r>
          </a:p>
        </p:txBody>
      </p:sp>
      <p:sp>
        <p:nvSpPr>
          <p:cNvPr id="52227" name="Shape 255"/>
          <p:cNvSpPr txBox="1">
            <a:spLocks noGrp="1"/>
          </p:cNvSpPr>
          <p:nvPr>
            <p:ph type="body" idx="1"/>
          </p:nvPr>
        </p:nvSpPr>
        <p:spPr>
          <a:xfrm>
            <a:off x="457200" y="1009650"/>
            <a:ext cx="4495800" cy="4171950"/>
          </a:xfrm>
        </p:spPr>
        <p:txBody>
          <a:bodyPr tIns="45700" bIns="45700">
            <a:spAutoFit/>
          </a:bodyPr>
          <a:lstStyle/>
          <a:p>
            <a:pPr indent="-342900" eaLnBrk="1" hangingPunct="1">
              <a:lnSpc>
                <a:spcPct val="90000"/>
              </a:lnSpc>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Al trabajar a una altura de más de 6 pies se debe utilizar protección contra caídas:</a:t>
            </a:r>
          </a:p>
          <a:p>
            <a:pPr lvl="1" indent="-285750" eaLnBrk="1" hangingPunct="1">
              <a:lnSpc>
                <a:spcPct val="90000"/>
              </a:lnSpc>
              <a:spcBef>
                <a:spcPts val="563"/>
              </a:spcBef>
              <a:spcAft>
                <a:spcPct val="0"/>
              </a:spcAft>
              <a:buClr>
                <a:srgbClr val="000000"/>
              </a:buClr>
              <a:buSzPct val="101000"/>
              <a:buFont typeface="Arial" pitchFamily="34" charset="0"/>
              <a:buChar char="•"/>
            </a:pPr>
            <a:r>
              <a:rPr lang="en-US" altLang="en-US" smtClean="0">
                <a:solidFill>
                  <a:srgbClr val="000000"/>
                </a:solidFill>
                <a:latin typeface="Arial" pitchFamily="34" charset="0"/>
                <a:cs typeface="Arial" pitchFamily="34" charset="0"/>
                <a:sym typeface="Arial" pitchFamily="34" charset="0"/>
              </a:rPr>
              <a:t>Sistema Personal para detención de caída.</a:t>
            </a:r>
          </a:p>
          <a:p>
            <a:pPr lvl="1" indent="-285750" eaLnBrk="1" hangingPunct="1">
              <a:lnSpc>
                <a:spcPct val="90000"/>
              </a:lnSpc>
              <a:spcBef>
                <a:spcPts val="563"/>
              </a:spcBef>
              <a:spcAft>
                <a:spcPct val="0"/>
              </a:spcAft>
              <a:buClr>
                <a:srgbClr val="000000"/>
              </a:buClr>
              <a:buSzPct val="101000"/>
              <a:buFont typeface="Arial" pitchFamily="34" charset="0"/>
              <a:buChar char="•"/>
            </a:pPr>
            <a:r>
              <a:rPr lang="en-US" altLang="en-US" smtClean="0">
                <a:solidFill>
                  <a:srgbClr val="000000"/>
                </a:solidFill>
                <a:latin typeface="Arial" pitchFamily="34" charset="0"/>
                <a:cs typeface="Arial" pitchFamily="34" charset="0"/>
                <a:sym typeface="Arial" pitchFamily="34" charset="0"/>
              </a:rPr>
              <a:t>Sistema de barandas</a:t>
            </a:r>
          </a:p>
        </p:txBody>
      </p:sp>
      <p:sp>
        <p:nvSpPr>
          <p:cNvPr id="52229" name="Shape 257"/>
          <p:cNvSpPr>
            <a:spLocks noChangeArrowheads="1"/>
          </p:cNvSpPr>
          <p:nvPr/>
        </p:nvSpPr>
        <p:spPr bwMode="auto">
          <a:xfrm>
            <a:off x="7239000" y="304800"/>
            <a:ext cx="304800" cy="1752600"/>
          </a:xfrm>
          <a:prstGeom prst="downArrow">
            <a:avLst>
              <a:gd name="adj1" fmla="val 15259"/>
              <a:gd name="adj2" fmla="val 49993"/>
            </a:avLst>
          </a:prstGeom>
          <a:solidFill>
            <a:srgbClr val="FF0000"/>
          </a:solidFill>
          <a:ln w="9525" cap="rnd">
            <a:solidFill>
              <a:schemeClr val="tx1"/>
            </a:solidFill>
            <a:miter lim="800000"/>
            <a:headEnd/>
            <a:tailEnd/>
          </a:ln>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52230" name="Shape 258"/>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5223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hape 265"/>
          <p:cNvSpPr txBox="1">
            <a:spLocks noGrp="1"/>
          </p:cNvSpPr>
          <p:nvPr>
            <p:ph type="title"/>
          </p:nvPr>
        </p:nvSpPr>
        <p:spPr>
          <a:xfrm>
            <a:off x="0" y="228600"/>
            <a:ext cx="9144000" cy="838200"/>
          </a:xfrm>
        </p:spPr>
        <p:txBody>
          <a:bodyPr tIns="45700" bIns="45700">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sym typeface="Arial" pitchFamily="34" charset="0"/>
              </a:rPr>
              <a:t>Ayuda a tus companeros! Los riesgos de la foto son…</a:t>
            </a:r>
          </a:p>
        </p:txBody>
      </p:sp>
      <p:sp>
        <p:nvSpPr>
          <p:cNvPr id="54274" name="Shape 266"/>
          <p:cNvSpPr txBox="1">
            <a:spLocks noChangeArrowheads="1"/>
          </p:cNvSpPr>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Clr>
                <a:srgbClr val="000000"/>
              </a:buClr>
              <a:buSzPct val="25000"/>
              <a:buFont typeface="Arial" pitchFamily="34" charset="0"/>
              <a:buNone/>
            </a:pPr>
            <a:r>
              <a:rPr lang="en-US" altLang="en-US"/>
              <a:t>*</a:t>
            </a:r>
          </a:p>
        </p:txBody>
      </p:sp>
      <p:sp>
        <p:nvSpPr>
          <p:cNvPr id="54275" name="Shape 267"/>
          <p:cNvSpPr>
            <a:spLocks noChangeArrowheads="1"/>
          </p:cNvSpPr>
          <p:nvPr/>
        </p:nvSpPr>
        <p:spPr bwMode="auto">
          <a:xfrm>
            <a:off x="685800" y="1295400"/>
            <a:ext cx="7277100" cy="4724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76" name="Shape 268"/>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54279"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hape 275"/>
          <p:cNvSpPr txBox="1">
            <a:spLocks noGrp="1"/>
          </p:cNvSpPr>
          <p:nvPr>
            <p:ph type="body" idx="1"/>
          </p:nvPr>
        </p:nvSpPr>
        <p:spPr>
          <a:xfrm>
            <a:off x="0" y="990600"/>
            <a:ext cx="4800600" cy="4765675"/>
          </a:xfrm>
        </p:spPr>
        <p:txBody>
          <a:bodyPr tIns="45700" bIns="45700">
            <a:spAutoFit/>
          </a:bodyPr>
          <a:lstStyle/>
          <a:p>
            <a:pPr indent="-342900" eaLnBrk="1" hangingPunct="1">
              <a:spcBef>
                <a:spcPts val="400"/>
              </a:spcBef>
              <a:spcAft>
                <a:spcPct val="0"/>
              </a:spcAft>
              <a:buClr>
                <a:srgbClr val="000000"/>
              </a:buClr>
              <a:buFontTx/>
              <a:buChar char="•"/>
            </a:pPr>
            <a:r>
              <a:rPr lang="en-US" altLang="en-US" sz="1900" smtClean="0">
                <a:solidFill>
                  <a:srgbClr val="000000"/>
                </a:solidFill>
                <a:latin typeface="Arial" pitchFamily="34" charset="0"/>
                <a:cs typeface="Arial" pitchFamily="34" charset="0"/>
                <a:sym typeface="Arial" pitchFamily="34" charset="0"/>
              </a:rPr>
              <a:t>Al trabajar a una altura de más de 6 pies se debe utilizar protección contra caídas.</a:t>
            </a:r>
          </a:p>
          <a:p>
            <a:pPr indent="-342900" eaLnBrk="1" hangingPunct="1">
              <a:spcBef>
                <a:spcPts val="400"/>
              </a:spcBef>
              <a:spcAft>
                <a:spcPct val="0"/>
              </a:spcAft>
              <a:buClr>
                <a:srgbClr val="000000"/>
              </a:buClr>
              <a:buFontTx/>
              <a:buChar char="•"/>
            </a:pPr>
            <a:r>
              <a:rPr lang="en-US" altLang="en-US" sz="1900" smtClean="0">
                <a:solidFill>
                  <a:srgbClr val="000000"/>
                </a:solidFill>
                <a:latin typeface="Arial" pitchFamily="34" charset="0"/>
                <a:cs typeface="Arial" pitchFamily="34" charset="0"/>
                <a:sym typeface="Arial" pitchFamily="34" charset="0"/>
              </a:rPr>
              <a:t>Si usan un sistema personal para detener la caída, los trabajadores solo caerían 6 pies si es que se caen de la superficie de trabajo. Esto es así, si se asume que los trabajadores llevan puesto un arnés con una cuerda de seguridad (una cuerda flexible, cable de acero o correa que generalmente tiene un conector a cada extremo para conectar la correa del cuerpo o arnés a un dispositivo de desaceleración, a la cuerda de seguridad o al anclaje) atada al cuerpo que mida menos de 6 pies.</a:t>
            </a:r>
          </a:p>
        </p:txBody>
      </p:sp>
      <p:sp>
        <p:nvSpPr>
          <p:cNvPr id="56322" name="Shape 276"/>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Estructura de Edificios</a:t>
            </a:r>
          </a:p>
        </p:txBody>
      </p:sp>
      <p:sp>
        <p:nvSpPr>
          <p:cNvPr id="56323" name="Shape 277"/>
          <p:cNvSpPr>
            <a:spLocks noChangeArrowheads="1"/>
          </p:cNvSpPr>
          <p:nvPr/>
        </p:nvSpPr>
        <p:spPr bwMode="auto">
          <a:xfrm>
            <a:off x="5562600" y="4419600"/>
            <a:ext cx="304800" cy="1600200"/>
          </a:xfrm>
          <a:prstGeom prst="downArrow">
            <a:avLst>
              <a:gd name="adj1" fmla="val 50000"/>
              <a:gd name="adj2" fmla="val 49997"/>
            </a:avLst>
          </a:prstGeom>
          <a:solidFill>
            <a:srgbClr val="FF0000"/>
          </a:solidFill>
          <a:ln w="9525" cap="rnd">
            <a:solidFill>
              <a:schemeClr val="tx1"/>
            </a:solidFill>
            <a:miter lim="800000"/>
            <a:headEnd/>
            <a:tailEnd/>
          </a:ln>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56324" name="Shape 278"/>
          <p:cNvSpPr>
            <a:spLocks/>
          </p:cNvSpPr>
          <p:nvPr/>
        </p:nvSpPr>
        <p:spPr bwMode="auto">
          <a:xfrm>
            <a:off x="7543800" y="49530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56325" name="Shape 279"/>
          <p:cNvSpPr>
            <a:spLocks noChangeArrowheads="1"/>
          </p:cNvSpPr>
          <p:nvPr/>
        </p:nvSpPr>
        <p:spPr bwMode="auto">
          <a:xfrm>
            <a:off x="4724400" y="1092200"/>
            <a:ext cx="40767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6326" name="Shape 280"/>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5632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hape 287"/>
          <p:cNvSpPr txBox="1">
            <a:spLocks noGrp="1"/>
          </p:cNvSpPr>
          <p:nvPr>
            <p:ph type="title"/>
          </p:nvPr>
        </p:nvSpPr>
        <p:spPr>
          <a:xfrm>
            <a:off x="0" y="762000"/>
            <a:ext cx="9144000" cy="838200"/>
          </a:xfrm>
        </p:spPr>
        <p:txBody>
          <a:bodyPr tIns="45700" bIns="45700">
            <a:spAutoFit/>
          </a:bodyPr>
          <a:lstStyle/>
          <a:p>
            <a:pPr eaLnBrk="1" hangingPunct="1">
              <a:spcBef>
                <a:spcPct val="0"/>
              </a:spcBef>
              <a:spcAft>
                <a:spcPct val="0"/>
              </a:spcAft>
              <a:buClr>
                <a:srgbClr val="000000"/>
              </a:buClr>
              <a:buSzPct val="25000"/>
            </a:pPr>
            <a:r>
              <a:rPr lang="en-US" altLang="en-US" sz="4000" smtClean="0">
                <a:solidFill>
                  <a:srgbClr val="000000"/>
                </a:solidFill>
                <a:latin typeface="Arial" pitchFamily="34" charset="0"/>
                <a:cs typeface="Arial" pitchFamily="34" charset="0"/>
                <a:sym typeface="Arial" pitchFamily="34" charset="0"/>
              </a:rPr>
              <a:t>Ahora miremos sistemas de barandas para prevenir caídas, que vez que esta bien! Y que no esta bien?</a:t>
            </a:r>
          </a:p>
        </p:txBody>
      </p:sp>
      <p:sp>
        <p:nvSpPr>
          <p:cNvPr id="58370" name="Shape 288"/>
          <p:cNvSpPr txBox="1">
            <a:spLocks noChangeArrowheads="1"/>
          </p:cNvSpPr>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Clr>
                <a:srgbClr val="000000"/>
              </a:buClr>
              <a:buSzPct val="25000"/>
              <a:buFont typeface="Arial" pitchFamily="34" charset="0"/>
              <a:buNone/>
            </a:pPr>
            <a:r>
              <a:rPr lang="en-US" altLang="en-US"/>
              <a:t>*</a:t>
            </a:r>
          </a:p>
        </p:txBody>
      </p:sp>
      <p:sp>
        <p:nvSpPr>
          <p:cNvPr id="58371" name="Shape 289"/>
          <p:cNvSpPr>
            <a:spLocks noChangeArrowheads="1"/>
          </p:cNvSpPr>
          <p:nvPr/>
        </p:nvSpPr>
        <p:spPr bwMode="auto">
          <a:xfrm>
            <a:off x="1600200" y="2133600"/>
            <a:ext cx="5943600" cy="4114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372" name="Shape 290"/>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58375" name="Rectangle 7"/>
          <p:cNvSpPr>
            <a:spLocks noChangeArrowheads="1"/>
          </p:cNvSpPr>
          <p:nvPr/>
        </p:nvSpPr>
        <p:spPr bwMode="auto">
          <a:xfrm>
            <a:off x="0" y="64008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txBox="1">
            <a:spLocks noGrp="1"/>
          </p:cNvSpPr>
          <p:nvPr>
            <p:ph type="body" idx="1"/>
          </p:nvPr>
        </p:nvSpPr>
        <p:spPr>
          <a:xfrm>
            <a:off x="457200" y="990600"/>
            <a:ext cx="3352800" cy="4876800"/>
          </a:xfrm>
        </p:spPr>
        <p:txBody>
          <a:bodyPr tIns="45700" bIns="45700">
            <a:spAutoFit/>
          </a:bodyPr>
          <a:lstStyle/>
          <a:p>
            <a:pPr indent="-342900" eaLnBrk="1" fontAlgn="auto" hangingPunct="1">
              <a:spcBef>
                <a:spcPts val="560"/>
              </a:spcBef>
              <a:buSzPct val="101190"/>
              <a:defRPr/>
            </a:pPr>
            <a:r>
              <a:rPr lang="x-none" sz="2800"/>
              <a:t>Las barandas deben estar bien   instaladas y sostenidas al trabajar a más de 6' de altura, o cuando se trabaje por encima de equipos peligrosos y objetos afilados.</a:t>
            </a:r>
          </a:p>
          <a:p>
            <a:pPr eaLnBrk="1" fontAlgn="auto" hangingPunct="1">
              <a:defRPr/>
            </a:pPr>
            <a:endParaRPr/>
          </a:p>
        </p:txBody>
      </p:sp>
      <p:sp>
        <p:nvSpPr>
          <p:cNvPr id="60418" name="Shape 298"/>
          <p:cNvSpPr txBox="1">
            <a:spLocks noGrp="1"/>
          </p:cNvSpPr>
          <p:nvPr>
            <p:ph type="title"/>
          </p:nvPr>
        </p:nvSpPr>
        <p:spPr>
          <a:xfrm>
            <a:off x="0" y="76200"/>
            <a:ext cx="9144000" cy="533400"/>
          </a:xfrm>
        </p:spPr>
        <p:txBody>
          <a:bodyPr tIns="45700" bIns="45700" anchor="ctr">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Estructura de Edificios</a:t>
            </a:r>
          </a:p>
        </p:txBody>
      </p:sp>
      <p:sp>
        <p:nvSpPr>
          <p:cNvPr id="60419" name="Shape 299"/>
          <p:cNvSpPr>
            <a:spLocks/>
          </p:cNvSpPr>
          <p:nvPr/>
        </p:nvSpPr>
        <p:spPr bwMode="auto">
          <a:xfrm>
            <a:off x="7620000" y="38100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60420" name="Shape 300"/>
          <p:cNvSpPr>
            <a:spLocks noChangeArrowheads="1"/>
          </p:cNvSpPr>
          <p:nvPr/>
        </p:nvSpPr>
        <p:spPr bwMode="auto">
          <a:xfrm>
            <a:off x="4267200" y="1752600"/>
            <a:ext cx="4546600" cy="35464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60421" name="Shape 301"/>
          <p:cNvCxnSpPr>
            <a:cxnSpLocks noChangeShapeType="1"/>
          </p:cNvCxnSpPr>
          <p:nvPr/>
        </p:nvCxnSpPr>
        <p:spPr bwMode="auto">
          <a:xfrm>
            <a:off x="5715000" y="1828800"/>
            <a:ext cx="76200" cy="1981200"/>
          </a:xfrm>
          <a:prstGeom prst="straightConnector1">
            <a:avLst/>
          </a:prstGeom>
          <a:noFill/>
          <a:ln w="9525" cap="rnd">
            <a:solidFill>
              <a:srgbClr val="000000"/>
            </a:solidFill>
            <a:miter lim="800000"/>
            <a:headEnd/>
            <a:tailEnd type="stealth" w="lg" len="lg"/>
          </a:ln>
          <a:extLst>
            <a:ext uri="{909E8E84-426E-40DD-AFC4-6F175D3DCCD1}">
              <a14:hiddenFill xmlns:a14="http://schemas.microsoft.com/office/drawing/2010/main">
                <a:noFill/>
              </a14:hiddenFill>
            </a:ext>
          </a:extLst>
        </p:spPr>
      </p:cxnSp>
      <p:cxnSp>
        <p:nvCxnSpPr>
          <p:cNvPr id="60422" name="Shape 302"/>
          <p:cNvCxnSpPr>
            <a:cxnSpLocks noChangeShapeType="1"/>
          </p:cNvCxnSpPr>
          <p:nvPr/>
        </p:nvCxnSpPr>
        <p:spPr bwMode="auto">
          <a:xfrm>
            <a:off x="5715000" y="1828800"/>
            <a:ext cx="533400" cy="1447800"/>
          </a:xfrm>
          <a:prstGeom prst="straightConnector1">
            <a:avLst/>
          </a:prstGeom>
          <a:noFill/>
          <a:ln w="9525" cap="rnd">
            <a:solidFill>
              <a:srgbClr val="000000"/>
            </a:solidFill>
            <a:miter lim="800000"/>
            <a:headEnd/>
            <a:tailEnd type="stealth" w="lg" len="lg"/>
          </a:ln>
          <a:extLst>
            <a:ext uri="{909E8E84-426E-40DD-AFC4-6F175D3DCCD1}">
              <a14:hiddenFill xmlns:a14="http://schemas.microsoft.com/office/drawing/2010/main">
                <a:noFill/>
              </a14:hiddenFill>
            </a:ext>
          </a:extLst>
        </p:spPr>
      </p:cxnSp>
      <p:cxnSp>
        <p:nvCxnSpPr>
          <p:cNvPr id="60423" name="Shape 303"/>
          <p:cNvCxnSpPr>
            <a:cxnSpLocks noChangeShapeType="1"/>
          </p:cNvCxnSpPr>
          <p:nvPr/>
        </p:nvCxnSpPr>
        <p:spPr bwMode="auto">
          <a:xfrm>
            <a:off x="5715000" y="1828800"/>
            <a:ext cx="304800" cy="1676400"/>
          </a:xfrm>
          <a:prstGeom prst="straightConnector1">
            <a:avLst/>
          </a:prstGeom>
          <a:noFill/>
          <a:ln w="9525" cap="rnd">
            <a:solidFill>
              <a:srgbClr val="000000"/>
            </a:solidFill>
            <a:miter lim="800000"/>
            <a:headEnd/>
            <a:tailEnd type="stealth" w="lg" len="lg"/>
          </a:ln>
          <a:extLst>
            <a:ext uri="{909E8E84-426E-40DD-AFC4-6F175D3DCCD1}">
              <a14:hiddenFill xmlns:a14="http://schemas.microsoft.com/office/drawing/2010/main">
                <a:noFill/>
              </a14:hiddenFill>
            </a:ext>
          </a:extLst>
        </p:spPr>
      </p:cxnSp>
      <p:sp>
        <p:nvSpPr>
          <p:cNvPr id="60424" name="Shape 304"/>
          <p:cNvSpPr>
            <a:spLocks noChangeArrowheads="1"/>
          </p:cNvSpPr>
          <p:nvPr/>
        </p:nvSpPr>
        <p:spPr bwMode="auto">
          <a:xfrm>
            <a:off x="5410200" y="838200"/>
            <a:ext cx="914400" cy="914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60425" name="Shape 305"/>
          <p:cNvCxnSpPr>
            <a:cxnSpLocks noChangeShapeType="1"/>
          </p:cNvCxnSpPr>
          <p:nvPr/>
        </p:nvCxnSpPr>
        <p:spPr bwMode="auto">
          <a:xfrm rot="10800000">
            <a:off x="6324600" y="4191000"/>
            <a:ext cx="762000" cy="1524000"/>
          </a:xfrm>
          <a:prstGeom prst="straightConnector1">
            <a:avLst/>
          </a:prstGeom>
          <a:noFill/>
          <a:ln w="9525" cap="rnd">
            <a:solidFill>
              <a:srgbClr val="000000"/>
            </a:solidFill>
            <a:miter lim="800000"/>
            <a:headEnd/>
            <a:tailEnd type="stealth" w="lg" len="lg"/>
          </a:ln>
          <a:extLst>
            <a:ext uri="{909E8E84-426E-40DD-AFC4-6F175D3DCCD1}">
              <a14:hiddenFill xmlns:a14="http://schemas.microsoft.com/office/drawing/2010/main">
                <a:noFill/>
              </a14:hiddenFill>
            </a:ext>
          </a:extLst>
        </p:spPr>
      </p:cxnSp>
      <p:cxnSp>
        <p:nvCxnSpPr>
          <p:cNvPr id="60426" name="Shape 306"/>
          <p:cNvCxnSpPr>
            <a:cxnSpLocks noChangeShapeType="1"/>
          </p:cNvCxnSpPr>
          <p:nvPr/>
        </p:nvCxnSpPr>
        <p:spPr bwMode="auto">
          <a:xfrm rot="10800000">
            <a:off x="6019800" y="4495800"/>
            <a:ext cx="1066800" cy="1295400"/>
          </a:xfrm>
          <a:prstGeom prst="straightConnector1">
            <a:avLst/>
          </a:prstGeom>
          <a:noFill/>
          <a:ln w="9525" cap="rnd">
            <a:solidFill>
              <a:srgbClr val="000000"/>
            </a:solidFill>
            <a:miter lim="800000"/>
            <a:headEnd/>
            <a:tailEnd type="stealth" w="lg" len="lg"/>
          </a:ln>
          <a:extLst>
            <a:ext uri="{909E8E84-426E-40DD-AFC4-6F175D3DCCD1}">
              <a14:hiddenFill xmlns:a14="http://schemas.microsoft.com/office/drawing/2010/main">
                <a:noFill/>
              </a14:hiddenFill>
            </a:ext>
          </a:extLst>
        </p:spPr>
      </p:cxnSp>
      <p:sp>
        <p:nvSpPr>
          <p:cNvPr id="60427" name="Shape 307"/>
          <p:cNvSpPr>
            <a:spLocks/>
          </p:cNvSpPr>
          <p:nvPr/>
        </p:nvSpPr>
        <p:spPr bwMode="auto">
          <a:xfrm>
            <a:off x="7086600" y="5334000"/>
            <a:ext cx="914400" cy="838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8575"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60430" name="Rectangle 14"/>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txBox="1">
            <a:spLocks noGrp="1"/>
          </p:cNvSpPr>
          <p:nvPr>
            <p:ph type="body" idx="1"/>
          </p:nvPr>
        </p:nvSpPr>
        <p:spPr>
          <a:xfrm>
            <a:off x="457200" y="1009650"/>
            <a:ext cx="3581400" cy="3714750"/>
          </a:xfrm>
        </p:spPr>
        <p:txBody>
          <a:bodyPr tIns="45700" bIns="45700">
            <a:spAutoFit/>
          </a:bodyPr>
          <a:lstStyle/>
          <a:p>
            <a:pPr indent="-342900" eaLnBrk="1" fontAlgn="auto" hangingPunct="1">
              <a:lnSpc>
                <a:spcPct val="80000"/>
              </a:lnSpc>
              <a:spcBef>
                <a:spcPts val="480"/>
              </a:spcBef>
              <a:buSzPct val="100694"/>
              <a:defRPr/>
            </a:pPr>
            <a:r>
              <a:rPr lang="x-none" sz="2400"/>
              <a:t>Las barandas que falten o estén dañadas deben ser reparadas inmediatamente.</a:t>
            </a:r>
          </a:p>
          <a:p>
            <a:pPr indent="-342900" eaLnBrk="1" fontAlgn="auto" hangingPunct="1">
              <a:lnSpc>
                <a:spcPct val="80000"/>
              </a:lnSpc>
              <a:spcBef>
                <a:spcPts val="480"/>
              </a:spcBef>
              <a:buSzPct val="100694"/>
              <a:defRPr/>
            </a:pPr>
            <a:r>
              <a:rPr lang="x-none" sz="2400"/>
              <a:t>Cuando los materiales puedan ser pateados y caer sobre cualquier trabajador, se deben usar bordes punta pie, mayas o redes.</a:t>
            </a:r>
          </a:p>
          <a:p>
            <a:pPr eaLnBrk="1" fontAlgn="auto" hangingPunct="1">
              <a:defRPr/>
            </a:pPr>
            <a:endParaRPr/>
          </a:p>
        </p:txBody>
      </p:sp>
      <p:sp>
        <p:nvSpPr>
          <p:cNvPr id="62466" name="Shape 315"/>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Estructura de Edificios</a:t>
            </a:r>
          </a:p>
        </p:txBody>
      </p:sp>
      <p:sp>
        <p:nvSpPr>
          <p:cNvPr id="62467" name="Shape 316"/>
          <p:cNvSpPr>
            <a:spLocks noChangeArrowheads="1"/>
          </p:cNvSpPr>
          <p:nvPr/>
        </p:nvSpPr>
        <p:spPr bwMode="auto">
          <a:xfrm>
            <a:off x="5257800" y="2590800"/>
            <a:ext cx="2057400" cy="1219200"/>
          </a:xfrm>
          <a:prstGeom prst="ellipse">
            <a:avLst/>
          </a:prstGeom>
          <a:noFill/>
          <a:ln w="28575" cap="rnd">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62468" name="Shape 317"/>
          <p:cNvSpPr>
            <a:spLocks noChangeArrowheads="1"/>
          </p:cNvSpPr>
          <p:nvPr/>
        </p:nvSpPr>
        <p:spPr bwMode="auto">
          <a:xfrm>
            <a:off x="6096000" y="4800600"/>
            <a:ext cx="1162050" cy="11620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69" name="Shape 318"/>
          <p:cNvSpPr>
            <a:spLocks noChangeArrowheads="1"/>
          </p:cNvSpPr>
          <p:nvPr/>
        </p:nvSpPr>
        <p:spPr bwMode="auto">
          <a:xfrm>
            <a:off x="4267200" y="838200"/>
            <a:ext cx="4445000" cy="40513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70" name="Shape 319"/>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6247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hape 326"/>
          <p:cNvSpPr txBox="1">
            <a:spLocks noGrp="1"/>
          </p:cNvSpPr>
          <p:nvPr>
            <p:ph type="title"/>
          </p:nvPr>
        </p:nvSpPr>
        <p:spPr>
          <a:xfrm>
            <a:off x="0" y="533400"/>
            <a:ext cx="9144000" cy="838200"/>
          </a:xfrm>
        </p:spPr>
        <p:txBody>
          <a:bodyPr tIns="45700" bIns="45700">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sym typeface="Arial" pitchFamily="34" charset="0"/>
              </a:rPr>
              <a:t>Tu crees que esto es un peligro de caida si esta a menos de 6 pies y por que?</a:t>
            </a:r>
          </a:p>
        </p:txBody>
      </p:sp>
      <p:sp>
        <p:nvSpPr>
          <p:cNvPr id="64514" name="Shape 327"/>
          <p:cNvSpPr txBox="1">
            <a:spLocks noChangeArrowheads="1"/>
          </p:cNvSpPr>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Clr>
                <a:srgbClr val="000000"/>
              </a:buClr>
              <a:buSzPct val="25000"/>
              <a:buFont typeface="Arial" pitchFamily="34" charset="0"/>
              <a:buNone/>
            </a:pPr>
            <a:r>
              <a:rPr lang="en-US" altLang="en-US"/>
              <a:t>*</a:t>
            </a:r>
          </a:p>
        </p:txBody>
      </p:sp>
      <p:sp>
        <p:nvSpPr>
          <p:cNvPr id="64515" name="Shape 328"/>
          <p:cNvSpPr>
            <a:spLocks noChangeArrowheads="1"/>
          </p:cNvSpPr>
          <p:nvPr/>
        </p:nvSpPr>
        <p:spPr bwMode="auto">
          <a:xfrm>
            <a:off x="2057400" y="2057400"/>
            <a:ext cx="5105400" cy="4114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516" name="Shape 329"/>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64519"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txBox="1">
            <a:spLocks noGrp="1"/>
          </p:cNvSpPr>
          <p:nvPr>
            <p:ph type="body" idx="1"/>
          </p:nvPr>
        </p:nvSpPr>
        <p:spPr>
          <a:xfrm>
            <a:off x="0" y="609600"/>
            <a:ext cx="8610600" cy="4495800"/>
          </a:xfrm>
        </p:spPr>
        <p:txBody>
          <a:bodyPr tIns="45700" bIns="45700">
            <a:spAutoFit/>
          </a:bodyPr>
          <a:lstStyle/>
          <a:p>
            <a:pPr indent="-342900" eaLnBrk="1" fontAlgn="auto" hangingPunct="1">
              <a:lnSpc>
                <a:spcPct val="90000"/>
              </a:lnSpc>
              <a:spcBef>
                <a:spcPts val="400"/>
              </a:spcBef>
              <a:buSzPct val="100000"/>
              <a:defRPr/>
            </a:pPr>
            <a:r>
              <a:rPr lang="x-none" sz="2000"/>
              <a:t>Todos los trabajadores deben estar protegidos de caer sobre materiales afilados o sobre equipos peligrosos.</a:t>
            </a:r>
          </a:p>
          <a:p>
            <a:pPr indent="-342900" eaLnBrk="1" fontAlgn="auto" hangingPunct="1">
              <a:spcBef>
                <a:spcPts val="400"/>
              </a:spcBef>
              <a:buSzPct val="100000"/>
              <a:defRPr/>
            </a:pPr>
            <a:r>
              <a:rPr lang="x-none" sz="2000"/>
              <a:t>Cuando un trabajador cae sobre una varilla </a:t>
            </a:r>
          </a:p>
          <a:p>
            <a:pPr indent="-342900" eaLnBrk="1" fontAlgn="auto" hangingPunct="1">
              <a:spcBef>
                <a:spcPts val="400"/>
              </a:spcBef>
              <a:buSzPct val="25000"/>
              <a:buFont typeface="Arial"/>
              <a:buNone/>
              <a:defRPr/>
            </a:pPr>
            <a:r>
              <a:rPr lang="x-none" sz="2000"/>
              <a:t>u otro objeto afilado, él puede ser empalado. </a:t>
            </a:r>
          </a:p>
          <a:p>
            <a:pPr indent="-342900" eaLnBrk="1" fontAlgn="auto" hangingPunct="1">
              <a:spcBef>
                <a:spcPts val="400"/>
              </a:spcBef>
              <a:buSzPct val="25000"/>
              <a:buFont typeface="Arial"/>
              <a:buNone/>
              <a:defRPr/>
            </a:pPr>
            <a:r>
              <a:rPr lang="x-none" sz="2000"/>
              <a:t>La fuerza de la caída conducirá hacia el interior</a:t>
            </a:r>
          </a:p>
          <a:p>
            <a:pPr indent="-342900" eaLnBrk="1" fontAlgn="auto" hangingPunct="1">
              <a:spcBef>
                <a:spcPts val="400"/>
              </a:spcBef>
              <a:buSzPct val="25000"/>
              <a:buFont typeface="Arial"/>
              <a:buNone/>
              <a:defRPr/>
            </a:pPr>
            <a:r>
              <a:rPr lang="x-none" sz="2000"/>
              <a:t>del cuerpo del trabajador, la varilla u objeto afilado. </a:t>
            </a:r>
          </a:p>
          <a:p>
            <a:pPr indent="-342900" eaLnBrk="1" fontAlgn="auto" hangingPunct="1">
              <a:spcBef>
                <a:spcPts val="400"/>
              </a:spcBef>
              <a:buSzPct val="25000"/>
              <a:buFont typeface="Arial"/>
              <a:buNone/>
              <a:defRPr/>
            </a:pPr>
            <a:r>
              <a:rPr lang="x-none" sz="2000"/>
              <a:t>Según la altura de la caída y la longitud de la varilla, </a:t>
            </a:r>
          </a:p>
          <a:p>
            <a:pPr indent="-342900" eaLnBrk="1" fontAlgn="auto" hangingPunct="1">
              <a:spcBef>
                <a:spcPts val="400"/>
              </a:spcBef>
              <a:buSzPct val="25000"/>
              <a:buFont typeface="Arial"/>
              <a:buNone/>
              <a:defRPr/>
            </a:pPr>
            <a:r>
              <a:rPr lang="x-none" sz="2000"/>
              <a:t>ésta podría traspasar completamente al trabajador.  </a:t>
            </a:r>
          </a:p>
          <a:p>
            <a:pPr indent="-342900" eaLnBrk="1" fontAlgn="auto" hangingPunct="1">
              <a:spcBef>
                <a:spcPts val="400"/>
              </a:spcBef>
              <a:buSzPct val="100000"/>
              <a:defRPr/>
            </a:pPr>
            <a:r>
              <a:rPr lang="x-none" sz="2000"/>
              <a:t>Se deben utilizar dos niveles de protección</a:t>
            </a:r>
          </a:p>
          <a:p>
            <a:pPr indent="-342900" eaLnBrk="1" fontAlgn="auto" hangingPunct="1">
              <a:spcBef>
                <a:spcPts val="400"/>
              </a:spcBef>
              <a:buSzPct val="25000"/>
              <a:buFont typeface="Arial"/>
              <a:buNone/>
              <a:defRPr/>
            </a:pPr>
            <a:r>
              <a:rPr lang="x-none" sz="2000"/>
              <a:t>     para proteger a los trabajadores contra caídas sobre objetos afilados. Lo primero es instalar un sistema de protección para evitar que los trabajadores se caigan. Lo segundo es cubrir los objetos afilados de manera que los trabajadores no puedan ser empalados. Las cubiertas deben ser lo suficientemente fuertes como para soportar 250 libras que caigan desde una altura de 10 pies. Algunos tipos de tapas para varillas no son lo suficientemente fuertes y solo harán un agujero más grande según atraviesan el cuerpo del trabajador.</a:t>
            </a:r>
          </a:p>
          <a:p>
            <a:pPr eaLnBrk="1" fontAlgn="auto" hangingPunct="1">
              <a:defRPr/>
            </a:pPr>
            <a:endParaRPr/>
          </a:p>
          <a:p>
            <a:pPr eaLnBrk="1" fontAlgn="auto" hangingPunct="1">
              <a:defRPr/>
            </a:pPr>
            <a:endParaRPr/>
          </a:p>
          <a:p>
            <a:pPr eaLnBrk="1" fontAlgn="auto" hangingPunct="1">
              <a:defRPr/>
            </a:pPr>
            <a:endParaRPr/>
          </a:p>
        </p:txBody>
      </p:sp>
      <p:sp>
        <p:nvSpPr>
          <p:cNvPr id="66562" name="Shape 337"/>
          <p:cNvSpPr txBox="1">
            <a:spLocks noChangeArrowheads="1"/>
          </p:cNvSpPr>
          <p:nvPr/>
        </p:nvSpPr>
        <p:spPr bwMode="auto">
          <a:xfrm>
            <a:off x="5257800" y="4038600"/>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66563" name="Shape 338"/>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Áreas Exteriores de la Construcción</a:t>
            </a:r>
          </a:p>
        </p:txBody>
      </p:sp>
      <p:sp>
        <p:nvSpPr>
          <p:cNvPr id="66564" name="Shape 339"/>
          <p:cNvSpPr>
            <a:spLocks/>
          </p:cNvSpPr>
          <p:nvPr/>
        </p:nvSpPr>
        <p:spPr bwMode="auto">
          <a:xfrm>
            <a:off x="8305800" y="3810000"/>
            <a:ext cx="838200" cy="5334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66565" name="Shape 340"/>
          <p:cNvSpPr>
            <a:spLocks noChangeArrowheads="1"/>
          </p:cNvSpPr>
          <p:nvPr/>
        </p:nvSpPr>
        <p:spPr bwMode="auto">
          <a:xfrm>
            <a:off x="5935663" y="990600"/>
            <a:ext cx="3208337" cy="2667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566" name="Shape 341"/>
          <p:cNvSpPr>
            <a:spLocks noChangeArrowheads="1"/>
          </p:cNvSpPr>
          <p:nvPr/>
        </p:nvSpPr>
        <p:spPr bwMode="auto">
          <a:xfrm rot="5400000">
            <a:off x="8001000" y="838200"/>
            <a:ext cx="381000" cy="1905000"/>
          </a:xfrm>
          <a:prstGeom prst="downArrow">
            <a:avLst>
              <a:gd name="adj1" fmla="val 14148"/>
              <a:gd name="adj2" fmla="val 6667"/>
            </a:avLst>
          </a:prstGeom>
          <a:solidFill>
            <a:srgbClr val="FF0000"/>
          </a:solidFill>
          <a:ln w="9525" cap="rnd">
            <a:solidFill>
              <a:schemeClr val="tx1"/>
            </a:solidFill>
            <a:miter lim="800000"/>
            <a:headEnd/>
            <a:tailEnd/>
          </a:ln>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66567" name="Shape 342"/>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6656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hape 141"/>
          <p:cNvSpPr txBox="1">
            <a:spLocks noGrp="1"/>
          </p:cNvSpPr>
          <p:nvPr>
            <p:ph type="title"/>
          </p:nvPr>
        </p:nvSpPr>
        <p:spPr>
          <a:xfrm>
            <a:off x="457200" y="274638"/>
            <a:ext cx="8229600" cy="1143000"/>
          </a:xfrm>
        </p:spPr>
        <p:txBody>
          <a:bodyPr tIns="45700" bIns="45700" anchor="ctr">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sym typeface="Arial" pitchFamily="34" charset="0"/>
              </a:rPr>
              <a:t>Introducción </a:t>
            </a:r>
          </a:p>
        </p:txBody>
      </p:sp>
      <p:sp>
        <p:nvSpPr>
          <p:cNvPr id="142" name="Shape 142"/>
          <p:cNvSpPr txBox="1">
            <a:spLocks noGrp="1"/>
          </p:cNvSpPr>
          <p:nvPr>
            <p:ph type="body" idx="1"/>
          </p:nvPr>
        </p:nvSpPr>
        <p:spPr>
          <a:xfrm>
            <a:off x="457200" y="1600200"/>
            <a:ext cx="8229600" cy="4525963"/>
          </a:xfrm>
        </p:spPr>
        <p:txBody>
          <a:bodyPr tIns="45700" bIns="45700">
            <a:spAutoFit/>
          </a:bodyPr>
          <a:lstStyle/>
          <a:p>
            <a:pPr marL="0" indent="0" algn="just" eaLnBrk="1" hangingPunct="1">
              <a:spcBef>
                <a:spcPts val="1600"/>
              </a:spcBef>
              <a:spcAft>
                <a:spcPct val="0"/>
              </a:spcAft>
              <a:buClr>
                <a:srgbClr val="000000"/>
              </a:buClr>
              <a:buSzPct val="99000"/>
              <a:buFontTx/>
              <a:buChar char="•"/>
            </a:pPr>
            <a:r>
              <a:rPr lang="en-US" altLang="en-US" sz="2800" smtClean="0">
                <a:solidFill>
                  <a:srgbClr val="000000"/>
                </a:solidFill>
                <a:latin typeface="Tahoma" pitchFamily="34" charset="0"/>
                <a:cs typeface="Tahoma" pitchFamily="34" charset="0"/>
                <a:sym typeface="Tahoma" pitchFamily="34" charset="0"/>
              </a:rPr>
              <a:t>Esta presentación esta enfocada en el peligro de caídas en la industria de construcción. Las caídas son uno de los cuatro riesgos mas grandes en la construcción. </a:t>
            </a:r>
            <a:r>
              <a:rPr lang="en-US" altLang="en-US" sz="2800" b="1" smtClean="0">
                <a:solidFill>
                  <a:srgbClr val="000000"/>
                </a:solidFill>
                <a:latin typeface="Tahoma" pitchFamily="34" charset="0"/>
                <a:cs typeface="Tahoma" pitchFamily="34" charset="0"/>
                <a:sym typeface="Tahoma" pitchFamily="34" charset="0"/>
              </a:rPr>
              <a:t>   </a:t>
            </a:r>
          </a:p>
          <a:p>
            <a:pPr marL="0" indent="0" eaLnBrk="1" hangingPunct="1">
              <a:spcBef>
                <a:spcPts val="638"/>
              </a:spcBef>
              <a:spcAft>
                <a:spcPct val="0"/>
              </a:spcAft>
              <a:buClr>
                <a:srgbClr val="000000"/>
              </a:buClr>
              <a:buSzPct val="99000"/>
              <a:buFontTx/>
              <a:buChar char="•"/>
            </a:pPr>
            <a:r>
              <a:rPr lang="en-US" altLang="en-US" sz="2800" smtClean="0">
                <a:solidFill>
                  <a:srgbClr val="000000"/>
                </a:solidFill>
                <a:latin typeface="Tahoma" pitchFamily="34" charset="0"/>
                <a:cs typeface="Tahoma" pitchFamily="34" charset="0"/>
                <a:sym typeface="Tahoma" pitchFamily="34" charset="0"/>
              </a:rPr>
              <a:t>	Los materiales de este entrenamiento cubrirán los peligros existentes de caídas en los sitios de construcción y se centrarán en los métodos para reconocer y prevenir este peligro común. 	</a:t>
            </a:r>
          </a:p>
          <a:p>
            <a:pPr marL="0" indent="0" eaLnBrk="1" hangingPunct="1">
              <a:spcBef>
                <a:spcPts val="638"/>
              </a:spcBef>
              <a:spcAft>
                <a:spcPct val="0"/>
              </a:spcAft>
              <a:buClr>
                <a:srgbClr val="000000"/>
              </a:buClr>
              <a:buFontTx/>
              <a:buChar char="•"/>
            </a:pPr>
            <a:endParaRPr lang="en-US" altLang="en-US" sz="2800" smtClean="0">
              <a:solidFill>
                <a:srgbClr val="000000"/>
              </a:solidFill>
              <a:latin typeface="Arial" pitchFamily="34" charset="0"/>
              <a:cs typeface="Arial" pitchFamily="34" charset="0"/>
              <a:sym typeface="Arial" pitchFamily="34" charset="0"/>
            </a:endParaRPr>
          </a:p>
        </p:txBody>
      </p:sp>
      <p:sp>
        <p:nvSpPr>
          <p:cNvPr id="31747" name="Shape 14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Clr>
                <a:srgbClr val="000000"/>
              </a:buClr>
              <a:buSzPct val="25000"/>
              <a:buFont typeface="Arial" pitchFamily="34" charset="0"/>
              <a:buNone/>
            </a:pPr>
            <a:r>
              <a:rPr lang="en-US" altLang="en-US"/>
              <a:t>*</a:t>
            </a:r>
          </a:p>
        </p:txBody>
      </p:sp>
      <p:sp>
        <p:nvSpPr>
          <p:cNvPr id="31748" name="Shape 144"/>
          <p:cNvSpPr>
            <a:spLocks noGrp="1"/>
          </p:cNvSpPr>
          <p:nvPr>
            <p:ph type="sldNum" sz="quarter" idx="4294967295"/>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Pct val="25000"/>
            </a:pPr>
            <a:r>
              <a:rPr lang="en-US" altLang="en-US"/>
              <a:t> </a:t>
            </a:r>
          </a:p>
        </p:txBody>
      </p:sp>
      <p:sp>
        <p:nvSpPr>
          <p:cNvPr id="31751"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hape 349"/>
          <p:cNvSpPr txBox="1">
            <a:spLocks noGrp="1"/>
          </p:cNvSpPr>
          <p:nvPr>
            <p:ph type="title"/>
          </p:nvPr>
        </p:nvSpPr>
        <p:spPr>
          <a:xfrm>
            <a:off x="0" y="609600"/>
            <a:ext cx="9144000" cy="838200"/>
          </a:xfrm>
        </p:spPr>
        <p:txBody>
          <a:bodyPr tIns="45700" bIns="45700">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sym typeface="Arial" pitchFamily="34" charset="0"/>
              </a:rPr>
              <a:t>Que podría pasarle a un trabajador acá?</a:t>
            </a:r>
          </a:p>
        </p:txBody>
      </p:sp>
      <p:sp>
        <p:nvSpPr>
          <p:cNvPr id="68610" name="Shape 350"/>
          <p:cNvSpPr txBox="1">
            <a:spLocks noChangeArrowheads="1"/>
          </p:cNvSpPr>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Clr>
                <a:srgbClr val="000000"/>
              </a:buClr>
              <a:buSzPct val="25000"/>
              <a:buFont typeface="Arial" pitchFamily="34" charset="0"/>
              <a:buNone/>
            </a:pPr>
            <a:r>
              <a:rPr lang="en-US" altLang="en-US"/>
              <a:t>*</a:t>
            </a:r>
          </a:p>
        </p:txBody>
      </p:sp>
      <p:sp>
        <p:nvSpPr>
          <p:cNvPr id="68611" name="Shape 351"/>
          <p:cNvSpPr>
            <a:spLocks noChangeArrowheads="1"/>
          </p:cNvSpPr>
          <p:nvPr/>
        </p:nvSpPr>
        <p:spPr bwMode="auto">
          <a:xfrm>
            <a:off x="2362200" y="1828800"/>
            <a:ext cx="4445000" cy="41021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2" name="Shape 352"/>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68615"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Shape 362"/>
          <p:cNvSpPr>
            <a:spLocks noChangeArrowheads="1"/>
          </p:cNvSpPr>
          <p:nvPr/>
        </p:nvSpPr>
        <p:spPr bwMode="auto">
          <a:xfrm>
            <a:off x="4419600" y="990600"/>
            <a:ext cx="4445000" cy="41021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57" name="Shape 359"/>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Áreas Exteriores de la Construcción</a:t>
            </a:r>
          </a:p>
        </p:txBody>
      </p:sp>
      <p:sp>
        <p:nvSpPr>
          <p:cNvPr id="70658" name="Shape 360"/>
          <p:cNvSpPr txBox="1">
            <a:spLocks noGrp="1"/>
          </p:cNvSpPr>
          <p:nvPr>
            <p:ph type="body" idx="1"/>
          </p:nvPr>
        </p:nvSpPr>
        <p:spPr>
          <a:xfrm>
            <a:off x="457200" y="990600"/>
            <a:ext cx="3810000" cy="48006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Todos los agujeros y excavaciones abiertas deben estar protegidos o resguardados.</a:t>
            </a:r>
          </a:p>
        </p:txBody>
      </p:sp>
      <p:sp>
        <p:nvSpPr>
          <p:cNvPr id="70659" name="Shape 361"/>
          <p:cNvSpPr>
            <a:spLocks/>
          </p:cNvSpPr>
          <p:nvPr/>
        </p:nvSpPr>
        <p:spPr bwMode="auto">
          <a:xfrm>
            <a:off x="7696200" y="39624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70661" name="Shape 363"/>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70664"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hape 370"/>
          <p:cNvSpPr>
            <a:spLocks noChangeArrowheads="1"/>
          </p:cNvSpPr>
          <p:nvPr/>
        </p:nvSpPr>
        <p:spPr bwMode="auto">
          <a:xfrm>
            <a:off x="6781800" y="5257800"/>
            <a:ext cx="990600" cy="990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06" name="Shape 371"/>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Andamios</a:t>
            </a:r>
          </a:p>
        </p:txBody>
      </p:sp>
      <p:sp>
        <p:nvSpPr>
          <p:cNvPr id="72707" name="Shape 372"/>
          <p:cNvSpPr txBox="1">
            <a:spLocks noGrp="1"/>
          </p:cNvSpPr>
          <p:nvPr>
            <p:ph type="body" idx="1"/>
          </p:nvPr>
        </p:nvSpPr>
        <p:spPr>
          <a:xfrm>
            <a:off x="0" y="762000"/>
            <a:ext cx="4648200" cy="58674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Los andamios son plataformas de trabajo elevadas y temporeras:  </a:t>
            </a:r>
          </a:p>
          <a:p>
            <a:pPr lvl="1" indent="-285750" eaLnBrk="1" hangingPunct="1">
              <a:spcBef>
                <a:spcPts val="563"/>
              </a:spcBef>
              <a:spcAft>
                <a:spcPct val="0"/>
              </a:spcAft>
              <a:buClr>
                <a:srgbClr val="000000"/>
              </a:buClr>
              <a:buSzPct val="101000"/>
              <a:buFont typeface="Arial" pitchFamily="34" charset="0"/>
              <a:buChar char="•"/>
            </a:pPr>
            <a:r>
              <a:rPr lang="en-US" altLang="en-US" smtClean="0">
                <a:solidFill>
                  <a:srgbClr val="000000"/>
                </a:solidFill>
                <a:latin typeface="Arial" pitchFamily="34" charset="0"/>
                <a:cs typeface="Arial" pitchFamily="34" charset="0"/>
                <a:sym typeface="Arial" pitchFamily="34" charset="0"/>
              </a:rPr>
              <a:t>Andamios sostenidos</a:t>
            </a:r>
          </a:p>
          <a:p>
            <a:pPr lvl="1" indent="-285750" eaLnBrk="1" hangingPunct="1">
              <a:spcBef>
                <a:spcPts val="563"/>
              </a:spcBef>
              <a:spcAft>
                <a:spcPct val="0"/>
              </a:spcAft>
              <a:buClr>
                <a:srgbClr val="000000"/>
              </a:buClr>
              <a:buSzPct val="101000"/>
              <a:buFont typeface="Arial" pitchFamily="34" charset="0"/>
              <a:buChar char="•"/>
            </a:pPr>
            <a:r>
              <a:rPr lang="en-US" altLang="en-US" smtClean="0">
                <a:solidFill>
                  <a:srgbClr val="000000"/>
                </a:solidFill>
                <a:latin typeface="Arial" pitchFamily="34" charset="0"/>
                <a:cs typeface="Arial" pitchFamily="34" charset="0"/>
                <a:sym typeface="Arial" pitchFamily="34" charset="0"/>
              </a:rPr>
              <a:t>Sistema de Barandas</a:t>
            </a:r>
          </a:p>
          <a:p>
            <a:pPr lvl="1" indent="-285750" eaLnBrk="1" hangingPunct="1">
              <a:spcBef>
                <a:spcPts val="563"/>
              </a:spcBef>
              <a:spcAft>
                <a:spcPct val="0"/>
              </a:spcAft>
              <a:buClr>
                <a:srgbClr val="000000"/>
              </a:buClr>
              <a:buSzPct val="101000"/>
              <a:buFont typeface="Arial" pitchFamily="34" charset="0"/>
              <a:buChar char="•"/>
            </a:pPr>
            <a:r>
              <a:rPr lang="en-US" altLang="en-US" smtClean="0">
                <a:solidFill>
                  <a:srgbClr val="000000"/>
                </a:solidFill>
                <a:latin typeface="Arial" pitchFamily="34" charset="0"/>
                <a:cs typeface="Arial" pitchFamily="34" charset="0"/>
                <a:sym typeface="Arial" pitchFamily="34" charset="0"/>
              </a:rPr>
              <a:t>Escaleras de acceso</a:t>
            </a:r>
          </a:p>
          <a:p>
            <a:pPr lvl="1" indent="-285750" eaLnBrk="1" hangingPunct="1">
              <a:spcBef>
                <a:spcPts val="563"/>
              </a:spcBef>
              <a:spcAft>
                <a:spcPct val="0"/>
              </a:spcAft>
              <a:buClr>
                <a:srgbClr val="000000"/>
              </a:buClr>
              <a:buSzPct val="101000"/>
              <a:buFont typeface="Arial" pitchFamily="34" charset="0"/>
              <a:buChar char="•"/>
            </a:pPr>
            <a:r>
              <a:rPr lang="en-US" altLang="en-US" smtClean="0">
                <a:solidFill>
                  <a:srgbClr val="000000"/>
                </a:solidFill>
                <a:latin typeface="Arial" pitchFamily="34" charset="0"/>
                <a:cs typeface="Arial" pitchFamily="34" charset="0"/>
                <a:sym typeface="Arial" pitchFamily="34" charset="0"/>
              </a:rPr>
              <a:t>Plataformas mecánicas de trabajo</a:t>
            </a:r>
          </a:p>
          <a:p>
            <a:pPr lvl="1" indent="-285750" eaLnBrk="1" hangingPunct="1">
              <a:spcBef>
                <a:spcPts val="563"/>
              </a:spcBef>
              <a:spcAft>
                <a:spcPct val="0"/>
              </a:spcAft>
              <a:buClr>
                <a:srgbClr val="000000"/>
              </a:buClr>
              <a:buSzPct val="101000"/>
              <a:buFont typeface="Arial" pitchFamily="34" charset="0"/>
              <a:buChar char="•"/>
            </a:pPr>
            <a:r>
              <a:rPr lang="en-US" altLang="en-US" smtClean="0">
                <a:solidFill>
                  <a:srgbClr val="000000"/>
                </a:solidFill>
                <a:latin typeface="Arial" pitchFamily="34" charset="0"/>
                <a:cs typeface="Arial" pitchFamily="34" charset="0"/>
                <a:sym typeface="Arial" pitchFamily="34" charset="0"/>
              </a:rPr>
              <a:t>El papel de la persona competente mientras se erigen </a:t>
            </a:r>
          </a:p>
        </p:txBody>
      </p:sp>
      <p:sp>
        <p:nvSpPr>
          <p:cNvPr id="72708" name="Shape 373"/>
          <p:cNvSpPr>
            <a:spLocks noChangeArrowheads="1"/>
          </p:cNvSpPr>
          <p:nvPr/>
        </p:nvSpPr>
        <p:spPr bwMode="auto">
          <a:xfrm>
            <a:off x="4953000" y="762000"/>
            <a:ext cx="3835400" cy="45386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09" name="Shape 374"/>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72712"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hape 392"/>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Andamios</a:t>
            </a:r>
          </a:p>
        </p:txBody>
      </p:sp>
      <p:sp>
        <p:nvSpPr>
          <p:cNvPr id="393" name="Shape 393"/>
          <p:cNvSpPr txBox="1">
            <a:spLocks noGrp="1"/>
          </p:cNvSpPr>
          <p:nvPr>
            <p:ph type="body" idx="1"/>
          </p:nvPr>
        </p:nvSpPr>
        <p:spPr>
          <a:xfrm>
            <a:off x="457200" y="1066800"/>
            <a:ext cx="3429000" cy="4648200"/>
          </a:xfrm>
        </p:spPr>
        <p:txBody>
          <a:bodyPr tIns="45700" bIns="45700">
            <a:spAutoFit/>
          </a:bodyPr>
          <a:lstStyle/>
          <a:p>
            <a:pPr indent="-342900" eaLnBrk="1" fontAlgn="auto" hangingPunct="1">
              <a:lnSpc>
                <a:spcPct val="90000"/>
              </a:lnSpc>
              <a:spcBef>
                <a:spcPts val="560"/>
              </a:spcBef>
              <a:buSzPct val="101190"/>
              <a:defRPr/>
            </a:pPr>
            <a:r>
              <a:rPr lang="x-none" sz="2800"/>
              <a:t>La base de los andamios debe descansar sobre un plato base y el sellarte de fango o lodo.</a:t>
            </a:r>
          </a:p>
          <a:p>
            <a:pPr eaLnBrk="1" fontAlgn="auto" hangingPunct="1">
              <a:defRPr/>
            </a:pPr>
            <a:endParaRPr/>
          </a:p>
          <a:p>
            <a:pPr indent="-342900" eaLnBrk="1" fontAlgn="auto" hangingPunct="1">
              <a:lnSpc>
                <a:spcPct val="90000"/>
              </a:lnSpc>
              <a:spcBef>
                <a:spcPts val="560"/>
              </a:spcBef>
              <a:buSzPct val="101190"/>
              <a:defRPr/>
            </a:pPr>
            <a:r>
              <a:rPr lang="x-none" sz="2800"/>
              <a:t>La base está diseñada para nivelar y sostener el andamio.</a:t>
            </a:r>
          </a:p>
        </p:txBody>
      </p:sp>
      <p:sp>
        <p:nvSpPr>
          <p:cNvPr id="76803" name="Shape 394"/>
          <p:cNvSpPr>
            <a:spLocks noChangeArrowheads="1"/>
          </p:cNvSpPr>
          <p:nvPr/>
        </p:nvSpPr>
        <p:spPr bwMode="auto">
          <a:xfrm>
            <a:off x="7600950" y="4781550"/>
            <a:ext cx="1162050" cy="11620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6804" name="Shape 395"/>
          <p:cNvSpPr>
            <a:spLocks noChangeArrowheads="1"/>
          </p:cNvSpPr>
          <p:nvPr/>
        </p:nvSpPr>
        <p:spPr bwMode="auto">
          <a:xfrm>
            <a:off x="4394200" y="1193800"/>
            <a:ext cx="4445000" cy="4826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6805" name="Shape 396"/>
          <p:cNvSpPr>
            <a:spLocks noChangeArrowheads="1"/>
          </p:cNvSpPr>
          <p:nvPr/>
        </p:nvSpPr>
        <p:spPr bwMode="auto">
          <a:xfrm>
            <a:off x="4038600" y="1981200"/>
            <a:ext cx="2209800" cy="914400"/>
          </a:xfrm>
          <a:prstGeom prst="rightArrow">
            <a:avLst>
              <a:gd name="adj1" fmla="val 50000"/>
              <a:gd name="adj2" fmla="val 50000"/>
            </a:avLst>
          </a:prstGeom>
          <a:solidFill>
            <a:srgbClr val="33CC33"/>
          </a:solidFill>
          <a:ln w="9525" cap="rnd">
            <a:solidFill>
              <a:schemeClr val="tx1"/>
            </a:solidFill>
            <a:miter lim="800000"/>
            <a:headEnd/>
            <a:tailEnd/>
          </a:ln>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Clr>
                <a:srgbClr val="000000"/>
              </a:buClr>
              <a:buSzPct val="25000"/>
              <a:buFont typeface="Arial" pitchFamily="34" charset="0"/>
              <a:buNone/>
            </a:pPr>
            <a:r>
              <a:rPr lang="en-US" altLang="en-US" sz="1800"/>
              <a:t>Base </a:t>
            </a:r>
          </a:p>
        </p:txBody>
      </p:sp>
      <p:sp>
        <p:nvSpPr>
          <p:cNvPr id="76806" name="Shape 397"/>
          <p:cNvSpPr>
            <a:spLocks noChangeArrowheads="1"/>
          </p:cNvSpPr>
          <p:nvPr/>
        </p:nvSpPr>
        <p:spPr bwMode="auto">
          <a:xfrm>
            <a:off x="3276600" y="3657600"/>
            <a:ext cx="2438400" cy="914400"/>
          </a:xfrm>
          <a:prstGeom prst="rightArrow">
            <a:avLst>
              <a:gd name="adj1" fmla="val 50000"/>
              <a:gd name="adj2" fmla="val 50000"/>
            </a:avLst>
          </a:prstGeom>
          <a:solidFill>
            <a:srgbClr val="33CC33"/>
          </a:solidFill>
          <a:ln w="9525" cap="rnd">
            <a:solidFill>
              <a:schemeClr val="tx1"/>
            </a:solidFill>
            <a:miter lim="800000"/>
            <a:headEnd/>
            <a:tailEnd/>
          </a:ln>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Clr>
                <a:srgbClr val="000000"/>
              </a:buClr>
              <a:buSzPct val="25000"/>
              <a:buFont typeface="Arial" pitchFamily="34" charset="0"/>
              <a:buNone/>
            </a:pPr>
            <a:r>
              <a:rPr lang="en-US" altLang="en-US" sz="1800"/>
              <a:t>Sellarte de fango</a:t>
            </a:r>
          </a:p>
        </p:txBody>
      </p:sp>
      <p:sp>
        <p:nvSpPr>
          <p:cNvPr id="76807" name="Shape 398"/>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76811" name="Rectangle 11"/>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hape 405"/>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Andamios</a:t>
            </a:r>
          </a:p>
        </p:txBody>
      </p:sp>
      <p:sp>
        <p:nvSpPr>
          <p:cNvPr id="78850" name="Shape 406"/>
          <p:cNvSpPr txBox="1">
            <a:spLocks noGrp="1"/>
          </p:cNvSpPr>
          <p:nvPr>
            <p:ph type="body" idx="1"/>
          </p:nvPr>
        </p:nvSpPr>
        <p:spPr>
          <a:xfrm>
            <a:off x="457200" y="1009650"/>
            <a:ext cx="3505200" cy="257175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Solamente trabaje con andamios debidamente construidos y apoyados. </a:t>
            </a:r>
          </a:p>
        </p:txBody>
      </p:sp>
      <p:sp>
        <p:nvSpPr>
          <p:cNvPr id="78851" name="Shape 407"/>
          <p:cNvSpPr>
            <a:spLocks noChangeArrowheads="1"/>
          </p:cNvSpPr>
          <p:nvPr/>
        </p:nvSpPr>
        <p:spPr bwMode="auto">
          <a:xfrm rot="8160000">
            <a:off x="7137400" y="3390900"/>
            <a:ext cx="1524000" cy="381000"/>
          </a:xfrm>
          <a:prstGeom prst="rightArrow">
            <a:avLst>
              <a:gd name="adj1" fmla="val 50000"/>
              <a:gd name="adj2" fmla="val 50000"/>
            </a:avLst>
          </a:prstGeom>
          <a:solidFill>
            <a:srgbClr val="FF3300"/>
          </a:solidFill>
          <a:ln w="9525" cap="rnd">
            <a:solidFill>
              <a:schemeClr val="tx1"/>
            </a:solidFill>
            <a:miter lim="800000"/>
            <a:headEnd/>
            <a:tailEnd/>
          </a:ln>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78852" name="Shape 408"/>
          <p:cNvSpPr>
            <a:spLocks noChangeArrowheads="1"/>
          </p:cNvSpPr>
          <p:nvPr/>
        </p:nvSpPr>
        <p:spPr bwMode="auto">
          <a:xfrm>
            <a:off x="4064000" y="914400"/>
            <a:ext cx="5080000" cy="4838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853" name="Shape 409"/>
          <p:cNvSpPr>
            <a:spLocks/>
          </p:cNvSpPr>
          <p:nvPr/>
        </p:nvSpPr>
        <p:spPr bwMode="auto">
          <a:xfrm>
            <a:off x="5181600" y="31242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78854" name="Shape 410"/>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78857"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hape 417"/>
          <p:cNvSpPr>
            <a:spLocks noChangeArrowheads="1"/>
          </p:cNvSpPr>
          <p:nvPr/>
        </p:nvSpPr>
        <p:spPr bwMode="auto">
          <a:xfrm>
            <a:off x="4953000" y="1092200"/>
            <a:ext cx="38481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898" name="Shape 418"/>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Andamios</a:t>
            </a:r>
          </a:p>
        </p:txBody>
      </p:sp>
      <p:sp>
        <p:nvSpPr>
          <p:cNvPr id="80899" name="Shape 419"/>
          <p:cNvSpPr txBox="1">
            <a:spLocks noGrp="1"/>
          </p:cNvSpPr>
          <p:nvPr>
            <p:ph type="body" idx="1"/>
          </p:nvPr>
        </p:nvSpPr>
        <p:spPr>
          <a:xfrm>
            <a:off x="457200" y="1009650"/>
            <a:ext cx="4013200" cy="4171950"/>
          </a:xfrm>
        </p:spPr>
        <p:txBody>
          <a:bodyPr tIns="45700" bIns="45700">
            <a:spAutoFit/>
          </a:bodyPr>
          <a:lstStyle/>
          <a:p>
            <a:pPr indent="-342900" eaLnBrk="1" hangingPunct="1">
              <a:spcBef>
                <a:spcPct val="0"/>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Los andamios utilizados sobre escalones deben estar construidos correctamente.</a:t>
            </a:r>
          </a:p>
        </p:txBody>
      </p:sp>
      <p:sp>
        <p:nvSpPr>
          <p:cNvPr id="80900" name="Shape 420"/>
          <p:cNvSpPr>
            <a:spLocks/>
          </p:cNvSpPr>
          <p:nvPr/>
        </p:nvSpPr>
        <p:spPr bwMode="auto">
          <a:xfrm>
            <a:off x="7620000" y="49530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80901" name="Shape 421"/>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80904"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hape 428"/>
          <p:cNvSpPr>
            <a:spLocks noChangeArrowheads="1"/>
          </p:cNvSpPr>
          <p:nvPr/>
        </p:nvSpPr>
        <p:spPr bwMode="auto">
          <a:xfrm>
            <a:off x="5943600" y="5181600"/>
            <a:ext cx="1066800" cy="10858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946" name="Shape 429"/>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Andamios</a:t>
            </a:r>
          </a:p>
        </p:txBody>
      </p:sp>
      <p:sp>
        <p:nvSpPr>
          <p:cNvPr id="82947" name="Shape 430"/>
          <p:cNvSpPr txBox="1">
            <a:spLocks noGrp="1"/>
          </p:cNvSpPr>
          <p:nvPr>
            <p:ph type="body" idx="1"/>
          </p:nvPr>
        </p:nvSpPr>
        <p:spPr>
          <a:xfrm>
            <a:off x="457200" y="1066800"/>
            <a:ext cx="3200400" cy="3081338"/>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Cuando trabaje en andamios a más de 10' de altura, los sistemas de barandas deben estar instalados.</a:t>
            </a:r>
          </a:p>
        </p:txBody>
      </p:sp>
      <p:sp>
        <p:nvSpPr>
          <p:cNvPr id="82948" name="Shape 431"/>
          <p:cNvSpPr>
            <a:spLocks noChangeArrowheads="1"/>
          </p:cNvSpPr>
          <p:nvPr/>
        </p:nvSpPr>
        <p:spPr bwMode="auto">
          <a:xfrm>
            <a:off x="4114800" y="914400"/>
            <a:ext cx="4826000" cy="4216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82949" name="Shape 432"/>
          <p:cNvCxnSpPr>
            <a:cxnSpLocks noChangeShapeType="1"/>
          </p:cNvCxnSpPr>
          <p:nvPr/>
        </p:nvCxnSpPr>
        <p:spPr bwMode="auto">
          <a:xfrm rot="10800000">
            <a:off x="5638800" y="3429000"/>
            <a:ext cx="609600" cy="2514600"/>
          </a:xfrm>
          <a:prstGeom prst="straightConnector1">
            <a:avLst/>
          </a:prstGeom>
          <a:noFill/>
          <a:ln w="25400" cap="rnd">
            <a:solidFill>
              <a:srgbClr val="000000"/>
            </a:solidFill>
            <a:miter lim="800000"/>
            <a:headEnd/>
            <a:tailEnd type="stealth" w="lg" len="lg"/>
          </a:ln>
          <a:extLst>
            <a:ext uri="{909E8E84-426E-40DD-AFC4-6F175D3DCCD1}">
              <a14:hiddenFill xmlns:a14="http://schemas.microsoft.com/office/drawing/2010/main">
                <a:noFill/>
              </a14:hiddenFill>
            </a:ext>
          </a:extLst>
        </p:spPr>
      </p:cxnSp>
      <p:cxnSp>
        <p:nvCxnSpPr>
          <p:cNvPr id="82950" name="Shape 433"/>
          <p:cNvCxnSpPr>
            <a:cxnSpLocks noChangeShapeType="1"/>
          </p:cNvCxnSpPr>
          <p:nvPr/>
        </p:nvCxnSpPr>
        <p:spPr bwMode="auto">
          <a:xfrm rot="10800000">
            <a:off x="6096000" y="2895600"/>
            <a:ext cx="152400" cy="3048000"/>
          </a:xfrm>
          <a:prstGeom prst="straightConnector1">
            <a:avLst/>
          </a:prstGeom>
          <a:noFill/>
          <a:ln w="25400" cap="rnd">
            <a:solidFill>
              <a:srgbClr val="000000"/>
            </a:solidFill>
            <a:miter lim="800000"/>
            <a:headEnd/>
            <a:tailEnd type="stealth" w="lg" len="lg"/>
          </a:ln>
          <a:extLst>
            <a:ext uri="{909E8E84-426E-40DD-AFC4-6F175D3DCCD1}">
              <a14:hiddenFill xmlns:a14="http://schemas.microsoft.com/office/drawing/2010/main">
                <a:noFill/>
              </a14:hiddenFill>
            </a:ext>
          </a:extLst>
        </p:spPr>
      </p:cxnSp>
      <p:sp>
        <p:nvSpPr>
          <p:cNvPr id="82951" name="Shape 434"/>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82954"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hape 441"/>
          <p:cNvSpPr>
            <a:spLocks noChangeArrowheads="1"/>
          </p:cNvSpPr>
          <p:nvPr/>
        </p:nvSpPr>
        <p:spPr bwMode="auto">
          <a:xfrm>
            <a:off x="4419600" y="762000"/>
            <a:ext cx="44069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4994" name="Shape 442"/>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Andamios</a:t>
            </a:r>
          </a:p>
        </p:txBody>
      </p:sp>
      <p:sp>
        <p:nvSpPr>
          <p:cNvPr id="84995" name="Shape 443"/>
          <p:cNvSpPr txBox="1">
            <a:spLocks noGrp="1"/>
          </p:cNvSpPr>
          <p:nvPr>
            <p:ph type="body" idx="1"/>
          </p:nvPr>
        </p:nvSpPr>
        <p:spPr>
          <a:xfrm>
            <a:off x="457200" y="1009650"/>
            <a:ext cx="3886200" cy="4171950"/>
          </a:xfrm>
        </p:spPr>
        <p:txBody>
          <a:bodyPr tIns="45700" bIns="45700">
            <a:spAutoFit/>
          </a:bodyPr>
          <a:lstStyle/>
          <a:p>
            <a:pPr indent="-342900" eaLnBrk="1" hangingPunct="1">
              <a:spcBef>
                <a:spcPct val="0"/>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Nunca utilice andamios que no tengan un sistema de barandas debidamente instalado.</a:t>
            </a:r>
          </a:p>
        </p:txBody>
      </p:sp>
      <p:sp>
        <p:nvSpPr>
          <p:cNvPr id="84996" name="Shape 444"/>
          <p:cNvSpPr>
            <a:spLocks noChangeArrowheads="1"/>
          </p:cNvSpPr>
          <p:nvPr/>
        </p:nvSpPr>
        <p:spPr bwMode="auto">
          <a:xfrm rot="-5400000">
            <a:off x="5143500" y="1485900"/>
            <a:ext cx="1219200" cy="381000"/>
          </a:xfrm>
          <a:prstGeom prst="leftArrow">
            <a:avLst>
              <a:gd name="adj1" fmla="val 8120"/>
              <a:gd name="adj2" fmla="val 7007"/>
            </a:avLst>
          </a:prstGeom>
          <a:solidFill>
            <a:srgbClr val="FF3300"/>
          </a:solidFill>
          <a:ln w="9525" cap="rnd">
            <a:solidFill>
              <a:schemeClr val="tx1"/>
            </a:solidFill>
            <a:miter lim="800000"/>
            <a:headEnd/>
            <a:tailEnd/>
          </a:ln>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84997" name="Shape 445"/>
          <p:cNvSpPr>
            <a:spLocks/>
          </p:cNvSpPr>
          <p:nvPr/>
        </p:nvSpPr>
        <p:spPr bwMode="auto">
          <a:xfrm>
            <a:off x="5181600" y="45720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84998" name="Shape 446"/>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85001"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hape 453"/>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Andamios</a:t>
            </a:r>
          </a:p>
        </p:txBody>
      </p:sp>
      <p:sp>
        <p:nvSpPr>
          <p:cNvPr id="87042" name="Shape 454"/>
          <p:cNvSpPr txBox="1">
            <a:spLocks noGrp="1"/>
          </p:cNvSpPr>
          <p:nvPr>
            <p:ph type="body" idx="1"/>
          </p:nvPr>
        </p:nvSpPr>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Las plataformas de los andamios deben estar completas y entarimadas apropiadamente.</a:t>
            </a:r>
          </a:p>
        </p:txBody>
      </p:sp>
      <p:sp>
        <p:nvSpPr>
          <p:cNvPr id="87043" name="Shape 455"/>
          <p:cNvSpPr>
            <a:spLocks/>
          </p:cNvSpPr>
          <p:nvPr/>
        </p:nvSpPr>
        <p:spPr bwMode="auto">
          <a:xfrm>
            <a:off x="2133600" y="37338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87044" name="Shape 456"/>
          <p:cNvSpPr>
            <a:spLocks noChangeArrowheads="1"/>
          </p:cNvSpPr>
          <p:nvPr/>
        </p:nvSpPr>
        <p:spPr bwMode="auto">
          <a:xfrm>
            <a:off x="4267200" y="1143000"/>
            <a:ext cx="4445000" cy="49911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87045" name="Shape 457"/>
          <p:cNvCxnSpPr>
            <a:cxnSpLocks noChangeShapeType="1"/>
          </p:cNvCxnSpPr>
          <p:nvPr/>
        </p:nvCxnSpPr>
        <p:spPr bwMode="auto">
          <a:xfrm rot="10800000" flipH="1">
            <a:off x="3200400" y="2667000"/>
            <a:ext cx="2590800" cy="1447800"/>
          </a:xfrm>
          <a:prstGeom prst="straightConnector1">
            <a:avLst/>
          </a:prstGeom>
          <a:noFill/>
          <a:ln w="38100" cap="rnd">
            <a:solidFill>
              <a:srgbClr val="000000"/>
            </a:solidFill>
            <a:miter lim="800000"/>
            <a:headEnd/>
            <a:tailEnd type="stealth" w="lg" len="lg"/>
          </a:ln>
          <a:extLst>
            <a:ext uri="{909E8E84-426E-40DD-AFC4-6F175D3DCCD1}">
              <a14:hiddenFill xmlns:a14="http://schemas.microsoft.com/office/drawing/2010/main">
                <a:noFill/>
              </a14:hiddenFill>
            </a:ext>
          </a:extLst>
        </p:spPr>
      </p:cxnSp>
      <p:cxnSp>
        <p:nvCxnSpPr>
          <p:cNvPr id="87046" name="Shape 458"/>
          <p:cNvCxnSpPr>
            <a:cxnSpLocks noChangeShapeType="1"/>
          </p:cNvCxnSpPr>
          <p:nvPr/>
        </p:nvCxnSpPr>
        <p:spPr bwMode="auto">
          <a:xfrm rot="10800000" flipH="1">
            <a:off x="3200400" y="4038600"/>
            <a:ext cx="2667000" cy="76200"/>
          </a:xfrm>
          <a:prstGeom prst="straightConnector1">
            <a:avLst/>
          </a:prstGeom>
          <a:noFill/>
          <a:ln w="38100" cap="rnd">
            <a:solidFill>
              <a:srgbClr val="000000"/>
            </a:solidFill>
            <a:miter lim="800000"/>
            <a:headEnd/>
            <a:tailEnd type="stealth" w="lg" len="lg"/>
          </a:ln>
          <a:extLst>
            <a:ext uri="{909E8E84-426E-40DD-AFC4-6F175D3DCCD1}">
              <a14:hiddenFill xmlns:a14="http://schemas.microsoft.com/office/drawing/2010/main">
                <a:noFill/>
              </a14:hiddenFill>
            </a:ext>
          </a:extLst>
        </p:spPr>
      </p:cxnSp>
      <p:sp>
        <p:nvSpPr>
          <p:cNvPr id="87047" name="Shape 459"/>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87050"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hape 466"/>
          <p:cNvSpPr>
            <a:spLocks noChangeArrowheads="1"/>
          </p:cNvSpPr>
          <p:nvPr/>
        </p:nvSpPr>
        <p:spPr bwMode="auto">
          <a:xfrm>
            <a:off x="4953000" y="838200"/>
            <a:ext cx="38481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0" name="Shape 467"/>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Andamios</a:t>
            </a:r>
          </a:p>
        </p:txBody>
      </p:sp>
      <p:sp>
        <p:nvSpPr>
          <p:cNvPr id="89091" name="Shape 468"/>
          <p:cNvSpPr txBox="1">
            <a:spLocks noGrp="1"/>
          </p:cNvSpPr>
          <p:nvPr>
            <p:ph type="body" idx="1"/>
          </p:nvPr>
        </p:nvSpPr>
        <p:spPr>
          <a:xfrm>
            <a:off x="457200" y="1066800"/>
            <a:ext cx="4013200" cy="4171950"/>
          </a:xfrm>
        </p:spPr>
        <p:txBody>
          <a:bodyPr tIns="45700" bIns="45700">
            <a:spAutoFit/>
          </a:bodyPr>
          <a:lstStyle/>
          <a:p>
            <a:pPr indent="-342900" eaLnBrk="1" hangingPunct="1">
              <a:spcBef>
                <a:spcPct val="0"/>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Nunca amontone bloques, ladrillos o use escaleras encima de los andamios para obtener más altura.</a:t>
            </a:r>
          </a:p>
        </p:txBody>
      </p:sp>
      <p:sp>
        <p:nvSpPr>
          <p:cNvPr id="89092" name="Shape 469"/>
          <p:cNvSpPr>
            <a:spLocks/>
          </p:cNvSpPr>
          <p:nvPr/>
        </p:nvSpPr>
        <p:spPr bwMode="auto">
          <a:xfrm>
            <a:off x="2971800" y="43434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cxnSp>
        <p:nvCxnSpPr>
          <p:cNvPr id="89093" name="Shape 470"/>
          <p:cNvCxnSpPr>
            <a:cxnSpLocks noChangeShapeType="1"/>
          </p:cNvCxnSpPr>
          <p:nvPr/>
        </p:nvCxnSpPr>
        <p:spPr bwMode="auto">
          <a:xfrm rot="10800000" flipH="1">
            <a:off x="4038600" y="2667000"/>
            <a:ext cx="2819400" cy="1981200"/>
          </a:xfrm>
          <a:prstGeom prst="straightConnector1">
            <a:avLst/>
          </a:prstGeom>
          <a:noFill/>
          <a:ln w="38100" cap="rnd">
            <a:solidFill>
              <a:srgbClr val="000000"/>
            </a:solidFill>
            <a:miter lim="800000"/>
            <a:headEnd/>
            <a:tailEnd type="stealth" w="lg" len="lg"/>
          </a:ln>
          <a:extLst>
            <a:ext uri="{909E8E84-426E-40DD-AFC4-6F175D3DCCD1}">
              <a14:hiddenFill xmlns:a14="http://schemas.microsoft.com/office/drawing/2010/main">
                <a:noFill/>
              </a14:hiddenFill>
            </a:ext>
          </a:extLst>
        </p:spPr>
      </p:cxnSp>
      <p:sp>
        <p:nvSpPr>
          <p:cNvPr id="89094" name="Shape 471"/>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89097"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151"/>
          <p:cNvSpPr txBox="1">
            <a:spLocks noGrp="1"/>
          </p:cNvSpPr>
          <p:nvPr>
            <p:ph type="title"/>
          </p:nvPr>
        </p:nvSpPr>
        <p:spPr>
          <a:xfrm>
            <a:off x="457200" y="274638"/>
            <a:ext cx="8229600" cy="1143000"/>
          </a:xfrm>
        </p:spPr>
        <p:txBody>
          <a:bodyPr tIns="45700" bIns="45700" anchor="ctr">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sym typeface="Arial" pitchFamily="34" charset="0"/>
              </a:rPr>
              <a:t>Repaso de los temas:</a:t>
            </a:r>
          </a:p>
        </p:txBody>
      </p:sp>
      <p:sp>
        <p:nvSpPr>
          <p:cNvPr id="152" name="Shape 152"/>
          <p:cNvSpPr txBox="1">
            <a:spLocks noGrp="1"/>
          </p:cNvSpPr>
          <p:nvPr>
            <p:ph type="body" idx="1"/>
          </p:nvPr>
        </p:nvSpPr>
        <p:spPr>
          <a:xfrm>
            <a:off x="457200" y="1600200"/>
            <a:ext cx="8229600" cy="4525963"/>
          </a:xfrm>
        </p:spPr>
        <p:txBody>
          <a:bodyPr tIns="45700" bIns="45700">
            <a:spAutoFit/>
          </a:bodyPr>
          <a:lstStyle/>
          <a:p>
            <a:pPr marL="0" indent="609600" eaLnBrk="1" hangingPunct="1">
              <a:spcBef>
                <a:spcPts val="638"/>
              </a:spcBef>
              <a:spcAft>
                <a:spcPct val="0"/>
              </a:spcAft>
              <a:buClr>
                <a:srgbClr val="000000"/>
              </a:buClr>
              <a:buSzPct val="25000"/>
              <a:buFontTx/>
              <a:buNone/>
            </a:pPr>
            <a:r>
              <a:rPr lang="en-US" altLang="en-US" sz="2000" b="1" smtClean="0">
                <a:solidFill>
                  <a:srgbClr val="000000"/>
                </a:solidFill>
                <a:latin typeface="Arial" pitchFamily="34" charset="0"/>
                <a:cs typeface="Arial" pitchFamily="34" charset="0"/>
                <a:sym typeface="Arial" pitchFamily="34" charset="0"/>
              </a:rPr>
              <a:t>A. Peligro de Caídas</a:t>
            </a:r>
          </a:p>
          <a:p>
            <a:pPr marL="0" indent="609600" eaLnBrk="1" hangingPunct="1">
              <a:spcBef>
                <a:spcPts val="638"/>
              </a:spcBef>
              <a:spcAft>
                <a:spcPct val="0"/>
              </a:spcAft>
              <a:buClr>
                <a:srgbClr val="000000"/>
              </a:buClr>
              <a:buSzPct val="25000"/>
              <a:buFontTx/>
              <a:buNone/>
            </a:pPr>
            <a:r>
              <a:rPr lang="en-US" altLang="en-US" sz="2000" b="1" smtClean="0">
                <a:solidFill>
                  <a:srgbClr val="000000"/>
                </a:solidFill>
                <a:latin typeface="Arial" pitchFamily="34" charset="0"/>
                <a:cs typeface="Arial" pitchFamily="34" charset="0"/>
                <a:sym typeface="Arial" pitchFamily="34" charset="0"/>
              </a:rPr>
              <a:t>	</a:t>
            </a:r>
            <a:r>
              <a:rPr lang="en-US" altLang="en-US" sz="2000" smtClean="0">
                <a:solidFill>
                  <a:srgbClr val="000000"/>
                </a:solidFill>
                <a:latin typeface="Arial" pitchFamily="34" charset="0"/>
                <a:cs typeface="Arial" pitchFamily="34" charset="0"/>
                <a:sym typeface="Arial" pitchFamily="34" charset="0"/>
              </a:rPr>
              <a:t>1.   </a:t>
            </a:r>
            <a:r>
              <a:rPr lang="en-US" altLang="en-US" sz="2000" u="sng" smtClean="0">
                <a:solidFill>
                  <a:schemeClr val="hlink"/>
                </a:solidFill>
                <a:latin typeface="Arial" pitchFamily="34" charset="0"/>
                <a:cs typeface="Arial" pitchFamily="34" charset="0"/>
                <a:sym typeface="Arial" pitchFamily="34" charset="0"/>
                <a:hlinkClick r:id="rId3"/>
              </a:rPr>
              <a:t>Estructura de edificios</a:t>
            </a:r>
          </a:p>
          <a:p>
            <a:pPr marL="0" indent="609600" eaLnBrk="1" hangingPunct="1">
              <a:spcBef>
                <a:spcPts val="638"/>
              </a:spcBef>
              <a:spcAft>
                <a:spcPct val="0"/>
              </a:spcAft>
              <a:buClr>
                <a:srgbClr val="000000"/>
              </a:buClr>
              <a:buSzPct val="25000"/>
              <a:buFontTx/>
              <a:buNone/>
            </a:pPr>
            <a:r>
              <a:rPr lang="en-US" altLang="en-US" sz="2000" smtClean="0">
                <a:solidFill>
                  <a:srgbClr val="000000"/>
                </a:solidFill>
                <a:latin typeface="Arial" pitchFamily="34" charset="0"/>
                <a:cs typeface="Arial" pitchFamily="34" charset="0"/>
                <a:sym typeface="Arial" pitchFamily="34" charset="0"/>
              </a:rPr>
              <a:t>	2.   </a:t>
            </a:r>
            <a:r>
              <a:rPr lang="en-US" altLang="en-US" sz="2000" u="sng" smtClean="0">
                <a:solidFill>
                  <a:schemeClr val="hlink"/>
                </a:solidFill>
                <a:latin typeface="Arial" pitchFamily="34" charset="0"/>
                <a:cs typeface="Arial" pitchFamily="34" charset="0"/>
                <a:sym typeface="Arial" pitchFamily="34" charset="0"/>
                <a:hlinkClick r:id="rId3"/>
              </a:rPr>
              <a:t>Áreas exteriores de la construcción</a:t>
            </a:r>
          </a:p>
          <a:p>
            <a:pPr marL="0" indent="609600" eaLnBrk="1" hangingPunct="1">
              <a:spcBef>
                <a:spcPts val="638"/>
              </a:spcBef>
              <a:spcAft>
                <a:spcPct val="0"/>
              </a:spcAft>
              <a:buClr>
                <a:srgbClr val="000000"/>
              </a:buClr>
              <a:buSzPct val="25000"/>
              <a:buFontTx/>
              <a:buNone/>
            </a:pPr>
            <a:r>
              <a:rPr lang="en-US" altLang="en-US" sz="2000" smtClean="0">
                <a:solidFill>
                  <a:srgbClr val="000000"/>
                </a:solidFill>
                <a:latin typeface="Arial" pitchFamily="34" charset="0"/>
                <a:cs typeface="Arial" pitchFamily="34" charset="0"/>
                <a:sym typeface="Arial" pitchFamily="34" charset="0"/>
              </a:rPr>
              <a:t>	3.   </a:t>
            </a:r>
            <a:r>
              <a:rPr lang="en-US" altLang="en-US" sz="2000" u="sng" smtClean="0">
                <a:solidFill>
                  <a:schemeClr val="hlink"/>
                </a:solidFill>
                <a:latin typeface="Arial" pitchFamily="34" charset="0"/>
                <a:cs typeface="Arial" pitchFamily="34" charset="0"/>
                <a:sym typeface="Arial" pitchFamily="34" charset="0"/>
                <a:hlinkClick r:id="rId3"/>
              </a:rPr>
              <a:t>Andamios</a:t>
            </a:r>
          </a:p>
          <a:p>
            <a:pPr marL="0" indent="609600" eaLnBrk="1" hangingPunct="1">
              <a:spcBef>
                <a:spcPts val="638"/>
              </a:spcBef>
              <a:spcAft>
                <a:spcPct val="0"/>
              </a:spcAft>
              <a:buClr>
                <a:srgbClr val="000000"/>
              </a:buClr>
              <a:buSzPct val="25000"/>
              <a:buFontTx/>
              <a:buNone/>
            </a:pPr>
            <a:r>
              <a:rPr lang="en-US" altLang="en-US" sz="2000" smtClean="0">
                <a:solidFill>
                  <a:srgbClr val="000000"/>
                </a:solidFill>
                <a:latin typeface="Arial" pitchFamily="34" charset="0"/>
                <a:cs typeface="Arial" pitchFamily="34" charset="0"/>
                <a:sym typeface="Arial" pitchFamily="34" charset="0"/>
              </a:rPr>
              <a:t>	4.   </a:t>
            </a:r>
            <a:r>
              <a:rPr lang="en-US" altLang="en-US" sz="2000" u="sng" smtClean="0">
                <a:solidFill>
                  <a:schemeClr val="hlink"/>
                </a:solidFill>
                <a:latin typeface="Arial" pitchFamily="34" charset="0"/>
                <a:cs typeface="Arial" pitchFamily="34" charset="0"/>
                <a:sym typeface="Arial" pitchFamily="34" charset="0"/>
              </a:rPr>
              <a:t>Escalones</a:t>
            </a:r>
          </a:p>
          <a:p>
            <a:pPr marL="0" indent="609600" eaLnBrk="1" hangingPunct="1">
              <a:spcBef>
                <a:spcPts val="638"/>
              </a:spcBef>
              <a:spcAft>
                <a:spcPct val="0"/>
              </a:spcAft>
              <a:buClr>
                <a:srgbClr val="000000"/>
              </a:buClr>
              <a:buSzPct val="25000"/>
              <a:buFontTx/>
              <a:buNone/>
            </a:pPr>
            <a:r>
              <a:rPr lang="en-US" altLang="en-US" sz="2000" smtClean="0">
                <a:solidFill>
                  <a:srgbClr val="000000"/>
                </a:solidFill>
                <a:latin typeface="Arial" pitchFamily="34" charset="0"/>
                <a:cs typeface="Arial" pitchFamily="34" charset="0"/>
                <a:sym typeface="Arial" pitchFamily="34" charset="0"/>
              </a:rPr>
              <a:t>	5.   </a:t>
            </a:r>
            <a:r>
              <a:rPr lang="en-US" altLang="en-US" sz="2000" u="sng" smtClean="0">
                <a:solidFill>
                  <a:schemeClr val="hlink"/>
                </a:solidFill>
                <a:latin typeface="Arial" pitchFamily="34" charset="0"/>
                <a:cs typeface="Arial" pitchFamily="34" charset="0"/>
                <a:sym typeface="Arial" pitchFamily="34" charset="0"/>
              </a:rPr>
              <a:t>Escaleras</a:t>
            </a:r>
          </a:p>
          <a:p>
            <a:pPr marL="0" indent="609600" eaLnBrk="1" hangingPunct="1">
              <a:spcBef>
                <a:spcPts val="638"/>
              </a:spcBef>
              <a:spcAft>
                <a:spcPct val="0"/>
              </a:spcAft>
              <a:buClr>
                <a:srgbClr val="000000"/>
              </a:buClr>
              <a:buFontTx/>
              <a:buNone/>
            </a:pPr>
            <a:endParaRPr lang="en-US" altLang="en-US" sz="1800" smtClean="0">
              <a:solidFill>
                <a:srgbClr val="000000"/>
              </a:solidFill>
              <a:latin typeface="Arial" pitchFamily="34" charset="0"/>
              <a:cs typeface="Arial" pitchFamily="34" charset="0"/>
              <a:sym typeface="Arial" pitchFamily="34" charset="0"/>
            </a:endParaRPr>
          </a:p>
          <a:p>
            <a:pPr marL="0" indent="609600" eaLnBrk="1" hangingPunct="1">
              <a:spcBef>
                <a:spcPts val="638"/>
              </a:spcBef>
              <a:spcAft>
                <a:spcPct val="0"/>
              </a:spcAft>
              <a:buClr>
                <a:srgbClr val="000000"/>
              </a:buClr>
              <a:buSzPct val="25000"/>
              <a:buFontTx/>
              <a:buNone/>
            </a:pPr>
            <a:r>
              <a:rPr lang="en-US" altLang="en-US" sz="2000" b="1" smtClean="0">
                <a:solidFill>
                  <a:srgbClr val="000000"/>
                </a:solidFill>
                <a:latin typeface="Arial" pitchFamily="34" charset="0"/>
                <a:cs typeface="Arial" pitchFamily="34" charset="0"/>
                <a:sym typeface="Arial" pitchFamily="34" charset="0"/>
              </a:rPr>
              <a:t>B. Prevención de Accidentes</a:t>
            </a:r>
          </a:p>
          <a:p>
            <a:pPr marL="0" indent="609600" eaLnBrk="1" hangingPunct="1">
              <a:spcBef>
                <a:spcPts val="638"/>
              </a:spcBef>
              <a:spcAft>
                <a:spcPct val="0"/>
              </a:spcAft>
              <a:buClr>
                <a:srgbClr val="000000"/>
              </a:buClr>
              <a:buSzPct val="25000"/>
              <a:buFontTx/>
              <a:buNone/>
            </a:pPr>
            <a:r>
              <a:rPr lang="en-US" altLang="en-US" sz="2000" b="1" smtClean="0">
                <a:solidFill>
                  <a:srgbClr val="000000"/>
                </a:solidFill>
                <a:latin typeface="Arial" pitchFamily="34" charset="0"/>
                <a:cs typeface="Arial" pitchFamily="34" charset="0"/>
                <a:sym typeface="Arial" pitchFamily="34" charset="0"/>
              </a:rPr>
              <a:t>	</a:t>
            </a:r>
            <a:r>
              <a:rPr lang="en-US" altLang="en-US" sz="2000" smtClean="0">
                <a:solidFill>
                  <a:srgbClr val="000000"/>
                </a:solidFill>
                <a:latin typeface="Arial" pitchFamily="34" charset="0"/>
                <a:cs typeface="Arial" pitchFamily="34" charset="0"/>
                <a:sym typeface="Arial" pitchFamily="34" charset="0"/>
              </a:rPr>
              <a:t>1.  </a:t>
            </a:r>
            <a:r>
              <a:rPr lang="en-US" altLang="en-US" sz="2000" u="sng" smtClean="0">
                <a:solidFill>
                  <a:schemeClr val="hlink"/>
                </a:solidFill>
                <a:latin typeface="Arial" pitchFamily="34" charset="0"/>
                <a:cs typeface="Arial" pitchFamily="34" charset="0"/>
                <a:sym typeface="Arial" pitchFamily="34" charset="0"/>
              </a:rPr>
              <a:t>Sistema de Barandas</a:t>
            </a:r>
          </a:p>
          <a:p>
            <a:pPr marL="0" indent="609600" eaLnBrk="1" hangingPunct="1">
              <a:spcBef>
                <a:spcPts val="638"/>
              </a:spcBef>
              <a:spcAft>
                <a:spcPct val="0"/>
              </a:spcAft>
              <a:buClr>
                <a:srgbClr val="000000"/>
              </a:buClr>
              <a:buSzPct val="25000"/>
              <a:buFontTx/>
              <a:buNone/>
            </a:pPr>
            <a:r>
              <a:rPr lang="en-US" altLang="en-US" sz="2000" smtClean="0">
                <a:solidFill>
                  <a:srgbClr val="000000"/>
                </a:solidFill>
                <a:latin typeface="Arial" pitchFamily="34" charset="0"/>
                <a:cs typeface="Arial" pitchFamily="34" charset="0"/>
                <a:sym typeface="Arial" pitchFamily="34" charset="0"/>
              </a:rPr>
              <a:t>	2.  </a:t>
            </a:r>
            <a:r>
              <a:rPr lang="en-US" altLang="en-US" sz="2000" u="sng" smtClean="0">
                <a:solidFill>
                  <a:schemeClr val="hlink"/>
                </a:solidFill>
                <a:latin typeface="Arial" pitchFamily="34" charset="0"/>
                <a:cs typeface="Arial" pitchFamily="34" charset="0"/>
                <a:sym typeface="Arial" pitchFamily="34" charset="0"/>
              </a:rPr>
              <a:t>Líneas de aviso o advertencia </a:t>
            </a:r>
          </a:p>
          <a:p>
            <a:pPr marL="0" indent="609600" eaLnBrk="1" hangingPunct="1">
              <a:spcBef>
                <a:spcPts val="638"/>
              </a:spcBef>
              <a:spcAft>
                <a:spcPct val="0"/>
              </a:spcAft>
              <a:buClr>
                <a:srgbClr val="000000"/>
              </a:buClr>
              <a:buSzPct val="25000"/>
              <a:buFontTx/>
              <a:buNone/>
            </a:pPr>
            <a:r>
              <a:rPr lang="en-US" altLang="en-US" sz="2000" smtClean="0">
                <a:solidFill>
                  <a:srgbClr val="000000"/>
                </a:solidFill>
                <a:latin typeface="Arial" pitchFamily="34" charset="0"/>
                <a:cs typeface="Arial" pitchFamily="34" charset="0"/>
                <a:sym typeface="Arial" pitchFamily="34" charset="0"/>
              </a:rPr>
              <a:t>	3.  </a:t>
            </a:r>
            <a:r>
              <a:rPr lang="en-US" altLang="en-US" sz="2000" u="sng" smtClean="0">
                <a:solidFill>
                  <a:schemeClr val="hlink"/>
                </a:solidFill>
                <a:latin typeface="Arial" pitchFamily="34" charset="0"/>
                <a:cs typeface="Arial" pitchFamily="34" charset="0"/>
                <a:sym typeface="Arial" pitchFamily="34" charset="0"/>
              </a:rPr>
              <a:t>Sistema personal para la detención de caída</a:t>
            </a:r>
          </a:p>
          <a:p>
            <a:pPr marL="0" indent="609600" eaLnBrk="1" hangingPunct="1">
              <a:spcBef>
                <a:spcPts val="638"/>
              </a:spcBef>
              <a:spcAft>
                <a:spcPct val="0"/>
              </a:spcAft>
              <a:buClr>
                <a:srgbClr val="000000"/>
              </a:buClr>
              <a:buSzPct val="25000"/>
              <a:buFontTx/>
              <a:buNone/>
            </a:pPr>
            <a:r>
              <a:rPr lang="en-US" altLang="en-US" sz="2000" smtClean="0">
                <a:solidFill>
                  <a:srgbClr val="000000"/>
                </a:solidFill>
                <a:latin typeface="Arial" pitchFamily="34" charset="0"/>
                <a:cs typeface="Arial" pitchFamily="34" charset="0"/>
                <a:sym typeface="Arial" pitchFamily="34" charset="0"/>
              </a:rPr>
              <a:t>	4.  </a:t>
            </a:r>
            <a:r>
              <a:rPr lang="en-US" altLang="en-US" sz="2000" u="sng" smtClean="0">
                <a:solidFill>
                  <a:schemeClr val="hlink"/>
                </a:solidFill>
                <a:latin typeface="Arial" pitchFamily="34" charset="0"/>
                <a:cs typeface="Arial" pitchFamily="34" charset="0"/>
                <a:sym typeface="Arial" pitchFamily="34" charset="0"/>
              </a:rPr>
              <a:t>Cubre Pisos</a:t>
            </a:r>
          </a:p>
        </p:txBody>
      </p:sp>
      <p:sp>
        <p:nvSpPr>
          <p:cNvPr id="33795" name="Shape 15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Clr>
                <a:srgbClr val="000000"/>
              </a:buClr>
              <a:buSzPct val="25000"/>
              <a:buFont typeface="Arial" pitchFamily="34" charset="0"/>
              <a:buNone/>
            </a:pPr>
            <a:r>
              <a:rPr lang="en-US" altLang="en-US"/>
              <a:t>*</a:t>
            </a:r>
          </a:p>
        </p:txBody>
      </p:sp>
      <p:sp>
        <p:nvSpPr>
          <p:cNvPr id="33796" name="Shape 154"/>
          <p:cNvSpPr>
            <a:spLocks noGrp="1"/>
          </p:cNvSpPr>
          <p:nvPr>
            <p:ph type="sldNum" sz="quarter" idx="4294967295"/>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Pct val="25000"/>
            </a:pPr>
            <a:r>
              <a:rPr lang="en-US" altLang="en-US"/>
              <a:t> </a:t>
            </a:r>
          </a:p>
        </p:txBody>
      </p:sp>
      <p:sp>
        <p:nvSpPr>
          <p:cNvPr id="33798" name="Rectangle 6"/>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hape 478"/>
          <p:cNvSpPr>
            <a:spLocks noChangeArrowheads="1"/>
          </p:cNvSpPr>
          <p:nvPr/>
        </p:nvSpPr>
        <p:spPr bwMode="auto">
          <a:xfrm>
            <a:off x="4343400" y="1066800"/>
            <a:ext cx="42545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1138" name="Shape 479"/>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Andamios</a:t>
            </a:r>
          </a:p>
        </p:txBody>
      </p:sp>
      <p:sp>
        <p:nvSpPr>
          <p:cNvPr id="91139" name="Shape 480"/>
          <p:cNvSpPr txBox="1">
            <a:spLocks noGrp="1"/>
          </p:cNvSpPr>
          <p:nvPr>
            <p:ph type="body" idx="1"/>
          </p:nvPr>
        </p:nvSpPr>
        <p:spPr>
          <a:xfrm>
            <a:off x="457200" y="990600"/>
            <a:ext cx="3505200" cy="25908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Los trabajadores deben tener una manera segura para acceder a los andamios.</a:t>
            </a:r>
          </a:p>
        </p:txBody>
      </p:sp>
      <p:sp>
        <p:nvSpPr>
          <p:cNvPr id="91140" name="Shape 481"/>
          <p:cNvSpPr>
            <a:spLocks/>
          </p:cNvSpPr>
          <p:nvPr/>
        </p:nvSpPr>
        <p:spPr bwMode="auto">
          <a:xfrm>
            <a:off x="4343400" y="44958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91141" name="Shape 482"/>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91144"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hape 489"/>
          <p:cNvSpPr>
            <a:spLocks noChangeArrowheads="1"/>
          </p:cNvSpPr>
          <p:nvPr/>
        </p:nvSpPr>
        <p:spPr bwMode="auto">
          <a:xfrm>
            <a:off x="5016500" y="1168400"/>
            <a:ext cx="37465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186" name="Shape 490"/>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Andamios</a:t>
            </a:r>
          </a:p>
        </p:txBody>
      </p:sp>
      <p:sp>
        <p:nvSpPr>
          <p:cNvPr id="93187" name="Shape 491"/>
          <p:cNvSpPr txBox="1">
            <a:spLocks noGrp="1"/>
          </p:cNvSpPr>
          <p:nvPr>
            <p:ph type="body" idx="1"/>
          </p:nvPr>
        </p:nvSpPr>
        <p:spPr>
          <a:xfrm>
            <a:off x="457200" y="1009650"/>
            <a:ext cx="4013200" cy="4171950"/>
          </a:xfrm>
        </p:spPr>
        <p:txBody>
          <a:bodyPr tIns="45700" bIns="45700">
            <a:spAutoFit/>
          </a:bodyPr>
          <a:lstStyle/>
          <a:p>
            <a:pPr indent="-342900" eaLnBrk="1" hangingPunct="1">
              <a:spcBef>
                <a:spcPct val="0"/>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Nunca use bloques, ladrillos, tablones u otros métodos inseguros para tener acceso a un andamio.</a:t>
            </a:r>
          </a:p>
        </p:txBody>
      </p:sp>
      <p:sp>
        <p:nvSpPr>
          <p:cNvPr id="93188" name="Shape 492"/>
          <p:cNvSpPr>
            <a:spLocks/>
          </p:cNvSpPr>
          <p:nvPr/>
        </p:nvSpPr>
        <p:spPr bwMode="auto">
          <a:xfrm>
            <a:off x="7543800" y="50292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93189" name="Shape 493"/>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93192"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hape 500"/>
          <p:cNvSpPr>
            <a:spLocks noChangeArrowheads="1"/>
          </p:cNvSpPr>
          <p:nvPr/>
        </p:nvSpPr>
        <p:spPr bwMode="auto">
          <a:xfrm>
            <a:off x="4953000" y="1092200"/>
            <a:ext cx="39116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34" name="Shape 501"/>
          <p:cNvSpPr txBox="1">
            <a:spLocks noGrp="1"/>
          </p:cNvSpPr>
          <p:nvPr>
            <p:ph type="title"/>
          </p:nvPr>
        </p:nvSpPr>
        <p:spPr>
          <a:xfrm>
            <a:off x="0" y="0"/>
            <a:ext cx="9144000" cy="838200"/>
          </a:xfrm>
        </p:spPr>
        <p:txBody>
          <a:bodyPr tIns="45700" bIns="45700">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sym typeface="Arial" pitchFamily="34" charset="0"/>
              </a:rPr>
              <a:t> </a:t>
            </a:r>
          </a:p>
        </p:txBody>
      </p:sp>
      <p:sp>
        <p:nvSpPr>
          <p:cNvPr id="95235" name="Shape 502"/>
          <p:cNvSpPr txBox="1">
            <a:spLocks noGrp="1"/>
          </p:cNvSpPr>
          <p:nvPr>
            <p:ph type="body" idx="1"/>
          </p:nvPr>
        </p:nvSpPr>
        <p:spPr>
          <a:xfrm>
            <a:off x="533400" y="1009650"/>
            <a:ext cx="4013200" cy="417195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Utilice solamente las escaleras diseñadas para usarse en andamios. </a:t>
            </a:r>
          </a:p>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Las escaleras deben estar aseguradas firmemente a los andamios.</a:t>
            </a:r>
          </a:p>
        </p:txBody>
      </p:sp>
      <p:sp>
        <p:nvSpPr>
          <p:cNvPr id="95236" name="Shape 503"/>
          <p:cNvSpPr>
            <a:spLocks noChangeArrowheads="1"/>
          </p:cNvSpPr>
          <p:nvPr/>
        </p:nvSpPr>
        <p:spPr bwMode="auto">
          <a:xfrm>
            <a:off x="7600950" y="4876800"/>
            <a:ext cx="1162050" cy="11620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37" name="Shape 504"/>
          <p:cNvSpPr txBox="1">
            <a:spLocks noChangeArrowheads="1"/>
          </p:cNvSpPr>
          <p:nvPr/>
        </p:nvSpPr>
        <p:spPr bwMode="auto">
          <a:xfrm>
            <a:off x="152400" y="762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Clr>
                <a:srgbClr val="000000"/>
              </a:buClr>
              <a:buSzPct val="25000"/>
              <a:buFont typeface="Arial" pitchFamily="34" charset="0"/>
              <a:buNone/>
            </a:pPr>
            <a:r>
              <a:rPr lang="en-US" altLang="en-US" sz="3200"/>
              <a:t>Andamios</a:t>
            </a:r>
          </a:p>
        </p:txBody>
      </p:sp>
      <p:sp>
        <p:nvSpPr>
          <p:cNvPr id="95238" name="Shape 505"/>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95241"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hape 512"/>
          <p:cNvSpPr>
            <a:spLocks noChangeArrowheads="1"/>
          </p:cNvSpPr>
          <p:nvPr/>
        </p:nvSpPr>
        <p:spPr bwMode="auto">
          <a:xfrm>
            <a:off x="4876800" y="1092200"/>
            <a:ext cx="40386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82" name="Shape 513"/>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Escalones</a:t>
            </a:r>
          </a:p>
        </p:txBody>
      </p:sp>
      <p:sp>
        <p:nvSpPr>
          <p:cNvPr id="97283" name="Shape 514"/>
          <p:cNvSpPr txBox="1">
            <a:spLocks noGrp="1"/>
          </p:cNvSpPr>
          <p:nvPr>
            <p:ph type="body" idx="1"/>
          </p:nvPr>
        </p:nvSpPr>
        <p:spPr>
          <a:xfrm>
            <a:off x="457200" y="990600"/>
            <a:ext cx="3733800" cy="48006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Las escaleras (escalones) deben tener un pasamanos a lo largo de cada lado o borde desprotegido.</a:t>
            </a:r>
          </a:p>
        </p:txBody>
      </p:sp>
      <p:sp>
        <p:nvSpPr>
          <p:cNvPr id="97284" name="Shape 515"/>
          <p:cNvSpPr>
            <a:spLocks/>
          </p:cNvSpPr>
          <p:nvPr/>
        </p:nvSpPr>
        <p:spPr bwMode="auto">
          <a:xfrm>
            <a:off x="7696200" y="49530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97285" name="Shape 516"/>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97288"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hape 523"/>
          <p:cNvSpPr>
            <a:spLocks noChangeArrowheads="1"/>
          </p:cNvSpPr>
          <p:nvPr/>
        </p:nvSpPr>
        <p:spPr bwMode="auto">
          <a:xfrm>
            <a:off x="5029200" y="990600"/>
            <a:ext cx="38989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30" name="Shape 524"/>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Escalones</a:t>
            </a:r>
          </a:p>
        </p:txBody>
      </p:sp>
      <p:sp>
        <p:nvSpPr>
          <p:cNvPr id="99331" name="Shape 525"/>
          <p:cNvSpPr txBox="1">
            <a:spLocks noGrp="1"/>
          </p:cNvSpPr>
          <p:nvPr>
            <p:ph type="body" idx="1"/>
          </p:nvPr>
        </p:nvSpPr>
        <p:spPr>
          <a:xfrm>
            <a:off x="457200" y="990600"/>
            <a:ext cx="4114800" cy="44958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Las escaleras (de escalones) que tienen paredes en ambos lados deben tener por lo menos un carril pasamano al lado derecho para bajar.</a:t>
            </a:r>
          </a:p>
        </p:txBody>
      </p:sp>
      <p:sp>
        <p:nvSpPr>
          <p:cNvPr id="99332" name="Shape 526"/>
          <p:cNvSpPr>
            <a:spLocks/>
          </p:cNvSpPr>
          <p:nvPr/>
        </p:nvSpPr>
        <p:spPr bwMode="auto">
          <a:xfrm>
            <a:off x="7696200" y="48768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99333" name="Shape 527"/>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99336"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hape 534"/>
          <p:cNvSpPr>
            <a:spLocks noChangeArrowheads="1"/>
          </p:cNvSpPr>
          <p:nvPr/>
        </p:nvSpPr>
        <p:spPr bwMode="auto">
          <a:xfrm>
            <a:off x="4419600" y="1447800"/>
            <a:ext cx="4546600" cy="38481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378" name="Shape 535"/>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Escalones</a:t>
            </a:r>
          </a:p>
        </p:txBody>
      </p:sp>
      <p:sp>
        <p:nvSpPr>
          <p:cNvPr id="536" name="Shape 536"/>
          <p:cNvSpPr txBox="1">
            <a:spLocks noGrp="1"/>
          </p:cNvSpPr>
          <p:nvPr>
            <p:ph type="body" idx="1"/>
          </p:nvPr>
        </p:nvSpPr>
        <p:spPr>
          <a:xfrm>
            <a:off x="0" y="990600"/>
            <a:ext cx="4267200" cy="2971800"/>
          </a:xfrm>
        </p:spPr>
        <p:txBody>
          <a:bodyPr tIns="45700" bIns="45700">
            <a:spAutoFit/>
          </a:bodyPr>
          <a:lstStyle/>
          <a:p>
            <a:pPr indent="-342900" eaLnBrk="1" fontAlgn="auto" hangingPunct="1">
              <a:spcBef>
                <a:spcPts val="0"/>
              </a:spcBef>
              <a:buSzPct val="101190"/>
              <a:defRPr/>
            </a:pPr>
            <a:r>
              <a:rPr lang="x-none" sz="2800"/>
              <a:t>Nunca utilice escaleras incompletas o poco seguras</a:t>
            </a:r>
          </a:p>
          <a:p>
            <a:pPr indent="-342900" eaLnBrk="1" fontAlgn="auto" hangingPunct="1">
              <a:spcBef>
                <a:spcPts val="0"/>
              </a:spcBef>
              <a:buSzPct val="101190"/>
              <a:defRPr/>
            </a:pPr>
            <a:r>
              <a:rPr lang="x-none" sz="2800"/>
              <a:t> Esta escalera tiene escalones que no han sido terminados</a:t>
            </a:r>
          </a:p>
          <a:p>
            <a:pPr eaLnBrk="1" fontAlgn="auto" hangingPunct="1">
              <a:defRPr/>
            </a:pPr>
            <a:endParaRPr/>
          </a:p>
          <a:p>
            <a:pPr indent="-342900" eaLnBrk="1" fontAlgn="auto" hangingPunct="1">
              <a:spcBef>
                <a:spcPts val="0"/>
              </a:spcBef>
              <a:buSzPct val="25000"/>
              <a:buFont typeface="Arial"/>
              <a:buNone/>
              <a:defRPr/>
            </a:pPr>
            <a:r>
              <a:rPr lang="x-none" sz="2800"/>
              <a:t>	</a:t>
            </a:r>
          </a:p>
          <a:p>
            <a:pPr eaLnBrk="1" fontAlgn="auto" hangingPunct="1">
              <a:defRPr/>
            </a:pPr>
            <a:endParaRPr/>
          </a:p>
          <a:p>
            <a:pPr eaLnBrk="1" fontAlgn="auto" hangingPunct="1">
              <a:defRPr/>
            </a:pPr>
            <a:endParaRPr/>
          </a:p>
        </p:txBody>
      </p:sp>
      <p:sp>
        <p:nvSpPr>
          <p:cNvPr id="101380" name="Shape 537"/>
          <p:cNvSpPr>
            <a:spLocks/>
          </p:cNvSpPr>
          <p:nvPr/>
        </p:nvSpPr>
        <p:spPr bwMode="auto">
          <a:xfrm>
            <a:off x="7772400" y="41148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cxnSp>
        <p:nvCxnSpPr>
          <p:cNvPr id="101381" name="Shape 538"/>
          <p:cNvCxnSpPr>
            <a:cxnSpLocks noChangeShapeType="1"/>
          </p:cNvCxnSpPr>
          <p:nvPr/>
        </p:nvCxnSpPr>
        <p:spPr bwMode="auto">
          <a:xfrm>
            <a:off x="6172200" y="3048000"/>
            <a:ext cx="0" cy="914400"/>
          </a:xfrm>
          <a:prstGeom prst="straightConnector1">
            <a:avLst/>
          </a:prstGeom>
          <a:noFill/>
          <a:ln w="57150" cap="rnd">
            <a:solidFill>
              <a:srgbClr val="FF0000"/>
            </a:solidFill>
            <a:miter lim="800000"/>
            <a:headEnd/>
            <a:tailEnd type="stealth" w="lg" len="lg"/>
          </a:ln>
          <a:extLst>
            <a:ext uri="{909E8E84-426E-40DD-AFC4-6F175D3DCCD1}">
              <a14:hiddenFill xmlns:a14="http://schemas.microsoft.com/office/drawing/2010/main">
                <a:noFill/>
              </a14:hiddenFill>
            </a:ext>
          </a:extLst>
        </p:spPr>
      </p:cxnSp>
      <p:sp>
        <p:nvSpPr>
          <p:cNvPr id="101382" name="Shape 539"/>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01385"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hape 546"/>
          <p:cNvSpPr>
            <a:spLocks noChangeArrowheads="1"/>
          </p:cNvSpPr>
          <p:nvPr/>
        </p:nvSpPr>
        <p:spPr bwMode="auto">
          <a:xfrm>
            <a:off x="4343400" y="1143000"/>
            <a:ext cx="4483100" cy="4191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26" name="Shape 547"/>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Escaleras</a:t>
            </a:r>
          </a:p>
        </p:txBody>
      </p:sp>
      <p:sp>
        <p:nvSpPr>
          <p:cNvPr id="103427" name="Shape 548"/>
          <p:cNvSpPr txBox="1">
            <a:spLocks noGrp="1"/>
          </p:cNvSpPr>
          <p:nvPr>
            <p:ph type="body" idx="1"/>
          </p:nvPr>
        </p:nvSpPr>
        <p:spPr>
          <a:xfrm>
            <a:off x="457200" y="1009650"/>
            <a:ext cx="3810000" cy="447675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Las escaleras se deben inspeccionar antes de usarse.</a:t>
            </a:r>
          </a:p>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Las escaleras se deben mantener en buenas condiciones y se deben almacenar en un lugar seguro.</a:t>
            </a:r>
          </a:p>
        </p:txBody>
      </p:sp>
      <p:sp>
        <p:nvSpPr>
          <p:cNvPr id="103428" name="Shape 549"/>
          <p:cNvSpPr>
            <a:spLocks noChangeArrowheads="1"/>
          </p:cNvSpPr>
          <p:nvPr/>
        </p:nvSpPr>
        <p:spPr bwMode="auto">
          <a:xfrm>
            <a:off x="7600950" y="4171950"/>
            <a:ext cx="1162050" cy="11620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29" name="Shape 550"/>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03432"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hape 557"/>
          <p:cNvSpPr>
            <a:spLocks noChangeArrowheads="1"/>
          </p:cNvSpPr>
          <p:nvPr/>
        </p:nvSpPr>
        <p:spPr bwMode="auto">
          <a:xfrm>
            <a:off x="4953000" y="1143000"/>
            <a:ext cx="38481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474" name="Shape 558"/>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Escaleras</a:t>
            </a:r>
          </a:p>
        </p:txBody>
      </p:sp>
      <p:sp>
        <p:nvSpPr>
          <p:cNvPr id="559" name="Shape 559"/>
          <p:cNvSpPr txBox="1">
            <a:spLocks noGrp="1"/>
          </p:cNvSpPr>
          <p:nvPr>
            <p:ph type="body" idx="1"/>
          </p:nvPr>
        </p:nvSpPr>
        <p:spPr>
          <a:xfrm>
            <a:off x="457200" y="990600"/>
            <a:ext cx="3505200" cy="2057400"/>
          </a:xfrm>
        </p:spPr>
        <p:txBody>
          <a:bodyPr tIns="45700" bIns="45700">
            <a:spAutoFit/>
          </a:bodyPr>
          <a:lstStyle/>
          <a:p>
            <a:pPr indent="-342900" eaLnBrk="1" fontAlgn="auto" hangingPunct="1">
              <a:spcBef>
                <a:spcPts val="560"/>
              </a:spcBef>
              <a:buSzPct val="101190"/>
              <a:defRPr/>
            </a:pPr>
            <a:r>
              <a:rPr lang="x-none" sz="2800"/>
              <a:t>No se pare encima de la escalera.</a:t>
            </a:r>
          </a:p>
          <a:p>
            <a:pPr indent="-342900" eaLnBrk="1" fontAlgn="auto" hangingPunct="1">
              <a:spcBef>
                <a:spcPts val="560"/>
              </a:spcBef>
              <a:buSzPct val="101190"/>
              <a:defRPr/>
            </a:pPr>
            <a:r>
              <a:rPr lang="x-none" sz="2800"/>
              <a:t>Las escalera de triangulo tiene un escalón falso, si este es utilizado el trabajador cambia su punto de gravedad y se expone a una caida</a:t>
            </a:r>
          </a:p>
          <a:p>
            <a:pPr eaLnBrk="1" fontAlgn="auto" hangingPunct="1">
              <a:defRPr/>
            </a:pPr>
            <a:endParaRPr/>
          </a:p>
        </p:txBody>
      </p:sp>
      <p:sp>
        <p:nvSpPr>
          <p:cNvPr id="105476" name="Shape 560"/>
          <p:cNvSpPr>
            <a:spLocks/>
          </p:cNvSpPr>
          <p:nvPr/>
        </p:nvSpPr>
        <p:spPr bwMode="auto">
          <a:xfrm>
            <a:off x="7620000" y="50292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05477" name="Shape 561"/>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05480" name="Rectangle 8"/>
          <p:cNvSpPr>
            <a:spLocks noChangeArrowheads="1"/>
          </p:cNvSpPr>
          <p:nvPr/>
        </p:nvSpPr>
        <p:spPr bwMode="auto">
          <a:xfrm>
            <a:off x="0" y="64008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hape 568"/>
          <p:cNvSpPr>
            <a:spLocks noChangeArrowheads="1"/>
          </p:cNvSpPr>
          <p:nvPr/>
        </p:nvSpPr>
        <p:spPr bwMode="auto">
          <a:xfrm>
            <a:off x="4343400" y="1143000"/>
            <a:ext cx="4445000" cy="3378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7522" name="Shape 569"/>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Escaleras</a:t>
            </a:r>
          </a:p>
        </p:txBody>
      </p:sp>
      <p:sp>
        <p:nvSpPr>
          <p:cNvPr id="107523" name="Shape 570"/>
          <p:cNvSpPr txBox="1">
            <a:spLocks noGrp="1"/>
          </p:cNvSpPr>
          <p:nvPr>
            <p:ph type="body" idx="1"/>
          </p:nvPr>
        </p:nvSpPr>
        <p:spPr>
          <a:xfrm>
            <a:off x="457200" y="990600"/>
            <a:ext cx="3429000" cy="22098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Lea las etiquetas de las escaleras para asegurarse de que las usa correctamente.</a:t>
            </a:r>
          </a:p>
        </p:txBody>
      </p:sp>
      <p:sp>
        <p:nvSpPr>
          <p:cNvPr id="107524" name="Shape 571"/>
          <p:cNvSpPr>
            <a:spLocks noChangeArrowheads="1"/>
          </p:cNvSpPr>
          <p:nvPr/>
        </p:nvSpPr>
        <p:spPr bwMode="auto">
          <a:xfrm>
            <a:off x="7524750" y="3213100"/>
            <a:ext cx="1162050" cy="11620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7525" name="Shape 572"/>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07528"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hape 579"/>
          <p:cNvSpPr>
            <a:spLocks noChangeArrowheads="1"/>
          </p:cNvSpPr>
          <p:nvPr/>
        </p:nvSpPr>
        <p:spPr bwMode="auto">
          <a:xfrm>
            <a:off x="5105400" y="1143000"/>
            <a:ext cx="37084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9570" name="Shape 580"/>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Escaleras</a:t>
            </a:r>
          </a:p>
        </p:txBody>
      </p:sp>
      <p:sp>
        <p:nvSpPr>
          <p:cNvPr id="109571" name="Shape 581"/>
          <p:cNvSpPr txBox="1">
            <a:spLocks noGrp="1"/>
          </p:cNvSpPr>
          <p:nvPr>
            <p:ph type="body" idx="1"/>
          </p:nvPr>
        </p:nvSpPr>
        <p:spPr>
          <a:xfrm>
            <a:off x="457200" y="1066800"/>
            <a:ext cx="3810000" cy="417195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Siempre mantenga un paso firme cuando avance a otro escalón.</a:t>
            </a:r>
          </a:p>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Utilice el tamaño apropiado de  escalera para realizar el trabajo.</a:t>
            </a:r>
          </a:p>
        </p:txBody>
      </p:sp>
      <p:sp>
        <p:nvSpPr>
          <p:cNvPr id="109572" name="Shape 582"/>
          <p:cNvSpPr>
            <a:spLocks noChangeArrowheads="1"/>
          </p:cNvSpPr>
          <p:nvPr/>
        </p:nvSpPr>
        <p:spPr bwMode="auto">
          <a:xfrm>
            <a:off x="7524750" y="4933950"/>
            <a:ext cx="1162050" cy="11620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9573" name="Shape 583"/>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09576"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161"/>
          <p:cNvSpPr txBox="1">
            <a:spLocks noGrp="1"/>
          </p:cNvSpPr>
          <p:nvPr>
            <p:ph type="title"/>
          </p:nvPr>
        </p:nvSpPr>
        <p:spPr>
          <a:xfrm>
            <a:off x="457200" y="274638"/>
            <a:ext cx="8229600" cy="1143000"/>
          </a:xfrm>
        </p:spPr>
        <p:txBody>
          <a:bodyPr tIns="45700" bIns="45700" anchor="ctr">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sym typeface="Arial" pitchFamily="34" charset="0"/>
              </a:rPr>
              <a:t>Hechos importantes de recordar</a:t>
            </a:r>
          </a:p>
        </p:txBody>
      </p:sp>
      <p:sp>
        <p:nvSpPr>
          <p:cNvPr id="35842" name="Shape 162"/>
          <p:cNvSpPr txBox="1">
            <a:spLocks noGrp="1"/>
          </p:cNvSpPr>
          <p:nvPr>
            <p:ph type="body" idx="1"/>
          </p:nvPr>
        </p:nvSpPr>
        <p:spPr>
          <a:xfrm>
            <a:off x="457200" y="1600200"/>
            <a:ext cx="8229600" cy="2743200"/>
          </a:xfrm>
        </p:spPr>
        <p:txBody>
          <a:bodyPr tIns="45700" bIns="45700">
            <a:spAutoFit/>
          </a:bodyPr>
          <a:lstStyle/>
          <a:p>
            <a:pPr marL="0" indent="0" eaLnBrk="1" hangingPunct="1">
              <a:lnSpc>
                <a:spcPct val="80000"/>
              </a:lnSpc>
              <a:spcBef>
                <a:spcPts val="638"/>
              </a:spcBef>
              <a:spcAft>
                <a:spcPct val="0"/>
              </a:spcAft>
              <a:buClr>
                <a:srgbClr val="000000"/>
              </a:buClr>
              <a:buSzPct val="99000"/>
              <a:buFontTx/>
              <a:buChar char="•"/>
            </a:pPr>
            <a:r>
              <a:rPr lang="en-US" altLang="en-US" smtClean="0">
                <a:solidFill>
                  <a:srgbClr val="000000"/>
                </a:solidFill>
                <a:latin typeface="Arial" pitchFamily="34" charset="0"/>
                <a:cs typeface="Arial" pitchFamily="34" charset="0"/>
                <a:sym typeface="Arial" pitchFamily="34" charset="0"/>
              </a:rPr>
              <a:t>Las caídas son uno de los peligros más significativos en los sitios de construcción.</a:t>
            </a:r>
          </a:p>
          <a:p>
            <a:pPr marL="0" indent="0" eaLnBrk="1" hangingPunct="1">
              <a:lnSpc>
                <a:spcPct val="80000"/>
              </a:lnSpc>
              <a:spcBef>
                <a:spcPts val="638"/>
              </a:spcBef>
              <a:spcAft>
                <a:spcPct val="0"/>
              </a:spcAft>
              <a:buClr>
                <a:srgbClr val="000000"/>
              </a:buClr>
              <a:buSzPct val="99000"/>
              <a:buFontTx/>
              <a:buChar char="•"/>
            </a:pPr>
            <a:r>
              <a:rPr lang="en-US" altLang="en-US" smtClean="0">
                <a:solidFill>
                  <a:srgbClr val="000000"/>
                </a:solidFill>
                <a:latin typeface="Arial" pitchFamily="34" charset="0"/>
                <a:cs typeface="Arial" pitchFamily="34" charset="0"/>
                <a:sym typeface="Arial" pitchFamily="34" charset="0"/>
              </a:rPr>
              <a:t>Este programa le ayudará a reconocer los peligros de caídas más comunes.</a:t>
            </a:r>
          </a:p>
          <a:p>
            <a:pPr marL="0" indent="0" eaLnBrk="1" hangingPunct="1">
              <a:lnSpc>
                <a:spcPct val="80000"/>
              </a:lnSpc>
              <a:spcBef>
                <a:spcPts val="638"/>
              </a:spcBef>
              <a:spcAft>
                <a:spcPct val="0"/>
              </a:spcAft>
              <a:buClr>
                <a:srgbClr val="000000"/>
              </a:buClr>
              <a:buSzPct val="99000"/>
              <a:buFontTx/>
              <a:buChar char="•"/>
            </a:pPr>
            <a:r>
              <a:rPr lang="en-US" altLang="en-US" smtClean="0">
                <a:solidFill>
                  <a:srgbClr val="000000"/>
                </a:solidFill>
                <a:latin typeface="Arial" pitchFamily="34" charset="0"/>
                <a:cs typeface="Arial" pitchFamily="34" charset="0"/>
                <a:sym typeface="Arial" pitchFamily="34" charset="0"/>
              </a:rPr>
              <a:t>Los símbolos en las fotos le indicarán si la situación es segura o insegura.</a:t>
            </a:r>
          </a:p>
        </p:txBody>
      </p:sp>
      <p:sp>
        <p:nvSpPr>
          <p:cNvPr id="35843" name="Shape 16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Clr>
                <a:srgbClr val="000000"/>
              </a:buClr>
              <a:buSzPct val="25000"/>
              <a:buFont typeface="Arial" pitchFamily="34" charset="0"/>
              <a:buNone/>
            </a:pPr>
            <a:r>
              <a:rPr lang="en-US" altLang="en-US"/>
              <a:t>*</a:t>
            </a:r>
          </a:p>
        </p:txBody>
      </p:sp>
      <p:sp>
        <p:nvSpPr>
          <p:cNvPr id="35844" name="Shape 164"/>
          <p:cNvSpPr>
            <a:spLocks noChangeArrowheads="1"/>
          </p:cNvSpPr>
          <p:nvPr/>
        </p:nvSpPr>
        <p:spPr bwMode="auto">
          <a:xfrm>
            <a:off x="1371600" y="4343400"/>
            <a:ext cx="1162050" cy="11620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5" name="Shape 165"/>
          <p:cNvSpPr txBox="1">
            <a:spLocks noChangeArrowheads="1"/>
          </p:cNvSpPr>
          <p:nvPr/>
        </p:nvSpPr>
        <p:spPr bwMode="auto">
          <a:xfrm>
            <a:off x="1295400" y="57150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spcBef>
                <a:spcPts val="900"/>
              </a:spcBef>
              <a:buClr>
                <a:srgbClr val="000000"/>
              </a:buClr>
              <a:buSzPct val="25000"/>
              <a:buFont typeface="Arial" pitchFamily="34" charset="0"/>
              <a:buNone/>
            </a:pPr>
            <a:r>
              <a:rPr lang="en-US" altLang="en-US" sz="1800"/>
              <a:t>Seguro</a:t>
            </a:r>
          </a:p>
        </p:txBody>
      </p:sp>
      <p:sp>
        <p:nvSpPr>
          <p:cNvPr id="35846" name="Shape 166"/>
          <p:cNvSpPr>
            <a:spLocks/>
          </p:cNvSpPr>
          <p:nvPr/>
        </p:nvSpPr>
        <p:spPr bwMode="auto">
          <a:xfrm>
            <a:off x="5334000" y="4419600"/>
            <a:ext cx="1371600" cy="1371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8575"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35847" name="Shape 167"/>
          <p:cNvSpPr txBox="1">
            <a:spLocks noChangeArrowheads="1"/>
          </p:cNvSpPr>
          <p:nvPr/>
        </p:nvSpPr>
        <p:spPr bwMode="auto">
          <a:xfrm>
            <a:off x="5486400" y="5867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spcBef>
                <a:spcPts val="900"/>
              </a:spcBef>
              <a:buClr>
                <a:srgbClr val="000000"/>
              </a:buClr>
              <a:buSzPct val="25000"/>
              <a:buFont typeface="Arial" pitchFamily="34" charset="0"/>
              <a:buNone/>
            </a:pPr>
            <a:r>
              <a:rPr lang="en-US" altLang="en-US" sz="1800"/>
              <a:t>Inseguro</a:t>
            </a:r>
          </a:p>
        </p:txBody>
      </p:sp>
      <p:sp>
        <p:nvSpPr>
          <p:cNvPr id="35848" name="Shape 168"/>
          <p:cNvSpPr>
            <a:spLocks noGrp="1"/>
          </p:cNvSpPr>
          <p:nvPr>
            <p:ph type="sldNum" sz="quarter" idx="4294967295"/>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Pct val="25000"/>
            </a:pPr>
            <a:r>
              <a:rPr lang="en-US" altLang="en-US"/>
              <a:t> </a:t>
            </a:r>
          </a:p>
        </p:txBody>
      </p:sp>
      <p:sp>
        <p:nvSpPr>
          <p:cNvPr id="35852" name="Rectangle 12"/>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hape 590"/>
          <p:cNvSpPr>
            <a:spLocks noChangeArrowheads="1"/>
          </p:cNvSpPr>
          <p:nvPr/>
        </p:nvSpPr>
        <p:spPr bwMode="auto">
          <a:xfrm>
            <a:off x="5029200" y="1092200"/>
            <a:ext cx="37719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1618" name="Shape 591"/>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Escaleras</a:t>
            </a:r>
          </a:p>
        </p:txBody>
      </p:sp>
      <p:sp>
        <p:nvSpPr>
          <p:cNvPr id="111619" name="Shape 592"/>
          <p:cNvSpPr txBox="1">
            <a:spLocks noGrp="1"/>
          </p:cNvSpPr>
          <p:nvPr>
            <p:ph type="body" idx="1"/>
          </p:nvPr>
        </p:nvSpPr>
        <p:spPr>
          <a:xfrm>
            <a:off x="457200" y="990600"/>
            <a:ext cx="4419600" cy="26670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Siempre utilice el equipo adecuado para trabajar:</a:t>
            </a:r>
          </a:p>
          <a:p>
            <a:pPr lvl="1" indent="-285750" eaLnBrk="1" hangingPunct="1">
              <a:spcBef>
                <a:spcPts val="563"/>
              </a:spcBef>
              <a:spcAft>
                <a:spcPct val="0"/>
              </a:spcAft>
              <a:buClr>
                <a:srgbClr val="000000"/>
              </a:buClr>
              <a:buSzPct val="101000"/>
              <a:buFont typeface="Arial" pitchFamily="34" charset="0"/>
              <a:buChar char="•"/>
            </a:pPr>
            <a:r>
              <a:rPr lang="en-US" altLang="en-US" smtClean="0">
                <a:solidFill>
                  <a:srgbClr val="000000"/>
                </a:solidFill>
                <a:latin typeface="Arial" pitchFamily="34" charset="0"/>
                <a:cs typeface="Arial" pitchFamily="34" charset="0"/>
                <a:sym typeface="Arial" pitchFamily="34" charset="0"/>
              </a:rPr>
              <a:t>Escaleras</a:t>
            </a:r>
          </a:p>
          <a:p>
            <a:pPr lvl="1" indent="-285750" eaLnBrk="1" hangingPunct="1">
              <a:spcBef>
                <a:spcPts val="563"/>
              </a:spcBef>
              <a:spcAft>
                <a:spcPct val="0"/>
              </a:spcAft>
              <a:buClr>
                <a:srgbClr val="000000"/>
              </a:buClr>
              <a:buSzPct val="101000"/>
              <a:buFont typeface="Arial" pitchFamily="34" charset="0"/>
              <a:buChar char="•"/>
            </a:pPr>
            <a:r>
              <a:rPr lang="en-US" altLang="en-US" smtClean="0">
                <a:solidFill>
                  <a:srgbClr val="000000"/>
                </a:solidFill>
                <a:latin typeface="Arial" pitchFamily="34" charset="0"/>
                <a:cs typeface="Arial" pitchFamily="34" charset="0"/>
                <a:sym typeface="Arial" pitchFamily="34" charset="0"/>
              </a:rPr>
              <a:t>Montacargas</a:t>
            </a:r>
          </a:p>
          <a:p>
            <a:pPr lvl="1" indent="-285750" eaLnBrk="1" hangingPunct="1">
              <a:spcBef>
                <a:spcPts val="563"/>
              </a:spcBef>
              <a:spcAft>
                <a:spcPct val="0"/>
              </a:spcAft>
              <a:buClr>
                <a:srgbClr val="000000"/>
              </a:buClr>
              <a:buSzPct val="101000"/>
              <a:buFont typeface="Arial" pitchFamily="34" charset="0"/>
              <a:buChar char="•"/>
            </a:pPr>
            <a:r>
              <a:rPr lang="en-US" altLang="en-US" smtClean="0">
                <a:solidFill>
                  <a:srgbClr val="000000"/>
                </a:solidFill>
                <a:latin typeface="Arial" pitchFamily="34" charset="0"/>
                <a:cs typeface="Arial" pitchFamily="34" charset="0"/>
                <a:sym typeface="Arial" pitchFamily="34" charset="0"/>
              </a:rPr>
              <a:t>Andamios</a:t>
            </a:r>
          </a:p>
        </p:txBody>
      </p:sp>
      <p:sp>
        <p:nvSpPr>
          <p:cNvPr id="111620" name="Shape 593"/>
          <p:cNvSpPr>
            <a:spLocks/>
          </p:cNvSpPr>
          <p:nvPr/>
        </p:nvSpPr>
        <p:spPr bwMode="auto">
          <a:xfrm>
            <a:off x="7620000" y="49530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11621" name="Shape 594"/>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11624"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hape 601"/>
          <p:cNvSpPr>
            <a:spLocks noChangeArrowheads="1"/>
          </p:cNvSpPr>
          <p:nvPr/>
        </p:nvSpPr>
        <p:spPr bwMode="auto">
          <a:xfrm>
            <a:off x="1143000" y="1803400"/>
            <a:ext cx="6983413" cy="4064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666" name="Shape 602"/>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Escaleras</a:t>
            </a:r>
          </a:p>
        </p:txBody>
      </p:sp>
      <p:sp>
        <p:nvSpPr>
          <p:cNvPr id="113667" name="Shape 603"/>
          <p:cNvSpPr txBox="1">
            <a:spLocks noGrp="1"/>
          </p:cNvSpPr>
          <p:nvPr>
            <p:ph type="body" idx="1"/>
          </p:nvPr>
        </p:nvSpPr>
        <p:spPr>
          <a:xfrm>
            <a:off x="1066800" y="685800"/>
            <a:ext cx="7086600" cy="94615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Nunca se siente atravesado o encima de una escalera port</a:t>
            </a:r>
            <a:r>
              <a:rPr lang="en-US" altLang="en-US" sz="2800" smtClean="0">
                <a:solidFill>
                  <a:srgbClr val="000000"/>
                </a:solidFill>
                <a:latin typeface="Arial" pitchFamily="34" charset="0"/>
                <a:cs typeface="Times New Roman" pitchFamily="18" charset="0"/>
                <a:sym typeface="Arial" pitchFamily="34" charset="0"/>
              </a:rPr>
              <a:t>á</a:t>
            </a:r>
            <a:r>
              <a:rPr lang="en-US" altLang="en-US" sz="2800" smtClean="0">
                <a:solidFill>
                  <a:srgbClr val="000000"/>
                </a:solidFill>
                <a:latin typeface="Arial" pitchFamily="34" charset="0"/>
                <a:cs typeface="Arial" pitchFamily="34" charset="0"/>
                <a:sym typeface="Arial" pitchFamily="34" charset="0"/>
              </a:rPr>
              <a:t>til.</a:t>
            </a:r>
          </a:p>
        </p:txBody>
      </p:sp>
      <p:sp>
        <p:nvSpPr>
          <p:cNvPr id="113668" name="Shape 604"/>
          <p:cNvSpPr>
            <a:spLocks/>
          </p:cNvSpPr>
          <p:nvPr/>
        </p:nvSpPr>
        <p:spPr bwMode="auto">
          <a:xfrm>
            <a:off x="3200400" y="46482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13669" name="Shape 605"/>
          <p:cNvSpPr>
            <a:spLocks/>
          </p:cNvSpPr>
          <p:nvPr/>
        </p:nvSpPr>
        <p:spPr bwMode="auto">
          <a:xfrm>
            <a:off x="6934200" y="46482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13670" name="Shape 606"/>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13691" name="Rectangle 2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hape 613"/>
          <p:cNvSpPr>
            <a:spLocks noChangeArrowheads="1"/>
          </p:cNvSpPr>
          <p:nvPr/>
        </p:nvSpPr>
        <p:spPr bwMode="auto">
          <a:xfrm>
            <a:off x="4648200" y="1066800"/>
            <a:ext cx="4165600" cy="4826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714" name="Shape 614"/>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Escaleras</a:t>
            </a:r>
          </a:p>
        </p:txBody>
      </p:sp>
      <p:sp>
        <p:nvSpPr>
          <p:cNvPr id="115715" name="Shape 615"/>
          <p:cNvSpPr txBox="1">
            <a:spLocks noGrp="1"/>
          </p:cNvSpPr>
          <p:nvPr>
            <p:ph type="body" idx="1"/>
          </p:nvPr>
        </p:nvSpPr>
        <p:spPr>
          <a:xfrm>
            <a:off x="457200" y="990600"/>
            <a:ext cx="3733800" cy="48768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El marco de una escalera de tijera debe estar completamente abierto y trabado en su posición.</a:t>
            </a:r>
          </a:p>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Use las escaleras solo para el propósito que fueron diseñadas. </a:t>
            </a:r>
          </a:p>
        </p:txBody>
      </p:sp>
      <p:sp>
        <p:nvSpPr>
          <p:cNvPr id="115716" name="Shape 616"/>
          <p:cNvSpPr>
            <a:spLocks/>
          </p:cNvSpPr>
          <p:nvPr/>
        </p:nvSpPr>
        <p:spPr bwMode="auto">
          <a:xfrm>
            <a:off x="7467600" y="43434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15717" name="Shape 617"/>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15720"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hape 624"/>
          <p:cNvSpPr>
            <a:spLocks noChangeArrowheads="1"/>
          </p:cNvSpPr>
          <p:nvPr/>
        </p:nvSpPr>
        <p:spPr bwMode="auto">
          <a:xfrm>
            <a:off x="4724400" y="1066800"/>
            <a:ext cx="40513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7762" name="Shape 625"/>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Escaleras</a:t>
            </a:r>
          </a:p>
        </p:txBody>
      </p:sp>
      <p:sp>
        <p:nvSpPr>
          <p:cNvPr id="626" name="Shape 626"/>
          <p:cNvSpPr txBox="1">
            <a:spLocks noGrp="1"/>
          </p:cNvSpPr>
          <p:nvPr>
            <p:ph type="body" idx="1"/>
          </p:nvPr>
        </p:nvSpPr>
        <p:spPr>
          <a:xfrm>
            <a:off x="457200" y="990600"/>
            <a:ext cx="3581400" cy="4495800"/>
          </a:xfrm>
        </p:spPr>
        <p:txBody>
          <a:bodyPr tIns="45700" bIns="45700">
            <a:spAutoFit/>
          </a:bodyPr>
          <a:lstStyle/>
          <a:p>
            <a:pPr indent="-342900" eaLnBrk="1" fontAlgn="auto" hangingPunct="1">
              <a:spcBef>
                <a:spcPts val="560"/>
              </a:spcBef>
              <a:buSzPct val="101190"/>
              <a:defRPr/>
            </a:pPr>
            <a:r>
              <a:rPr lang="x-none" sz="2800"/>
              <a:t>Solamente utilice las escaleras en superficies sólidas y estables para prevenir que se muevan accidentalmente.</a:t>
            </a:r>
          </a:p>
          <a:p>
            <a:pPr eaLnBrk="1" fontAlgn="auto" hangingPunct="1">
              <a:defRPr/>
            </a:pPr>
            <a:endParaRPr/>
          </a:p>
        </p:txBody>
      </p:sp>
      <p:sp>
        <p:nvSpPr>
          <p:cNvPr id="117764" name="Shape 627"/>
          <p:cNvSpPr>
            <a:spLocks/>
          </p:cNvSpPr>
          <p:nvPr/>
        </p:nvSpPr>
        <p:spPr bwMode="auto">
          <a:xfrm>
            <a:off x="7543800" y="49530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17765" name="Shape 628"/>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17768"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hape 635"/>
          <p:cNvSpPr>
            <a:spLocks noChangeArrowheads="1"/>
          </p:cNvSpPr>
          <p:nvPr/>
        </p:nvSpPr>
        <p:spPr bwMode="auto">
          <a:xfrm>
            <a:off x="4724400" y="990600"/>
            <a:ext cx="41148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810" name="Shape 636"/>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Escaleras</a:t>
            </a:r>
          </a:p>
        </p:txBody>
      </p:sp>
      <p:sp>
        <p:nvSpPr>
          <p:cNvPr id="119811" name="Shape 637"/>
          <p:cNvSpPr txBox="1">
            <a:spLocks noGrp="1"/>
          </p:cNvSpPr>
          <p:nvPr>
            <p:ph type="body" idx="1"/>
          </p:nvPr>
        </p:nvSpPr>
        <p:spPr>
          <a:xfrm>
            <a:off x="457200" y="990600"/>
            <a:ext cx="4191000" cy="53340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La escalera se debe  colocar en un ángulo seguro para evitar el posible peligro de caer al subir o al bajar.</a:t>
            </a:r>
          </a:p>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La escalera se debe extender unos 3 pies sobre la parte superior de la estructura, para tener un acceso seguro.</a:t>
            </a:r>
          </a:p>
        </p:txBody>
      </p:sp>
      <p:sp>
        <p:nvSpPr>
          <p:cNvPr id="119812" name="Shape 638"/>
          <p:cNvSpPr>
            <a:spLocks noChangeArrowheads="1"/>
          </p:cNvSpPr>
          <p:nvPr/>
        </p:nvSpPr>
        <p:spPr bwMode="auto">
          <a:xfrm>
            <a:off x="7467600" y="4800600"/>
            <a:ext cx="1162050" cy="11620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813" name="Shape 639"/>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19816"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hape 646"/>
          <p:cNvSpPr>
            <a:spLocks noChangeArrowheads="1"/>
          </p:cNvSpPr>
          <p:nvPr/>
        </p:nvSpPr>
        <p:spPr bwMode="auto">
          <a:xfrm>
            <a:off x="5029200" y="1092200"/>
            <a:ext cx="37592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1858" name="Shape 647"/>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Escaleras</a:t>
            </a:r>
          </a:p>
        </p:txBody>
      </p:sp>
      <p:sp>
        <p:nvSpPr>
          <p:cNvPr id="648" name="Shape 648"/>
          <p:cNvSpPr txBox="1">
            <a:spLocks noGrp="1"/>
          </p:cNvSpPr>
          <p:nvPr>
            <p:ph type="body" idx="1"/>
          </p:nvPr>
        </p:nvSpPr>
        <p:spPr>
          <a:xfrm>
            <a:off x="457200" y="990600"/>
            <a:ext cx="4013200" cy="4171950"/>
          </a:xfrm>
        </p:spPr>
        <p:txBody>
          <a:bodyPr tIns="45700" bIns="45700">
            <a:spAutoFit/>
          </a:bodyPr>
          <a:lstStyle/>
          <a:p>
            <a:pPr indent="-342900" eaLnBrk="1" fontAlgn="auto" hangingPunct="1">
              <a:spcBef>
                <a:spcPts val="560"/>
              </a:spcBef>
              <a:buSzPct val="101190"/>
              <a:defRPr/>
            </a:pPr>
            <a:r>
              <a:rPr lang="x-none" sz="2800"/>
              <a:t>Cuando utilice una escalera de extensión para acceder a un área superior, los carriles laterales deben extenderse al menos 3 pies sobre dicha estructura.</a:t>
            </a:r>
          </a:p>
          <a:p>
            <a:pPr eaLnBrk="1" fontAlgn="auto" hangingPunct="1">
              <a:defRPr/>
            </a:pPr>
            <a:endParaRPr/>
          </a:p>
        </p:txBody>
      </p:sp>
      <p:sp>
        <p:nvSpPr>
          <p:cNvPr id="121860" name="Shape 649"/>
          <p:cNvSpPr>
            <a:spLocks/>
          </p:cNvSpPr>
          <p:nvPr/>
        </p:nvSpPr>
        <p:spPr bwMode="auto">
          <a:xfrm>
            <a:off x="7543800" y="49530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21861" name="Shape 650"/>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21864"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hape 657"/>
          <p:cNvSpPr>
            <a:spLocks noChangeArrowheads="1"/>
          </p:cNvSpPr>
          <p:nvPr/>
        </p:nvSpPr>
        <p:spPr bwMode="auto">
          <a:xfrm>
            <a:off x="4876800" y="990600"/>
            <a:ext cx="38862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906" name="Shape 658"/>
          <p:cNvSpPr>
            <a:spLocks noChangeArrowheads="1"/>
          </p:cNvSpPr>
          <p:nvPr/>
        </p:nvSpPr>
        <p:spPr bwMode="auto">
          <a:xfrm>
            <a:off x="914400" y="2286000"/>
            <a:ext cx="3441700" cy="3810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123907" name="Shape 659"/>
          <p:cNvCxnSpPr>
            <a:cxnSpLocks noChangeShapeType="1"/>
          </p:cNvCxnSpPr>
          <p:nvPr/>
        </p:nvCxnSpPr>
        <p:spPr bwMode="auto">
          <a:xfrm>
            <a:off x="6324600" y="5257800"/>
            <a:ext cx="1600200" cy="0"/>
          </a:xfrm>
          <a:prstGeom prst="straightConnector1">
            <a:avLst/>
          </a:prstGeom>
          <a:noFill/>
          <a:ln w="38100" cap="rnd">
            <a:solidFill>
              <a:srgbClr val="FF33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23908" name="Shape 660"/>
          <p:cNvSpPr txBox="1">
            <a:spLocks noChangeArrowheads="1"/>
          </p:cNvSpPr>
          <p:nvPr/>
        </p:nvSpPr>
        <p:spPr bwMode="auto">
          <a:xfrm>
            <a:off x="5410200" y="5334000"/>
            <a:ext cx="2895600" cy="519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spcBef>
                <a:spcPts val="1400"/>
              </a:spcBef>
              <a:buClr>
                <a:srgbClr val="000000"/>
              </a:buClr>
              <a:buSzPct val="25000"/>
              <a:buFont typeface="Arial" pitchFamily="34" charset="0"/>
              <a:buNone/>
            </a:pPr>
            <a:r>
              <a:rPr lang="en-US" altLang="en-US" sz="2800" b="1"/>
              <a:t>¡Muy retirado!</a:t>
            </a:r>
          </a:p>
        </p:txBody>
      </p:sp>
      <p:sp>
        <p:nvSpPr>
          <p:cNvPr id="123909" name="Shape 661"/>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Escaleras</a:t>
            </a:r>
          </a:p>
        </p:txBody>
      </p:sp>
      <p:sp>
        <p:nvSpPr>
          <p:cNvPr id="123910" name="Shape 662"/>
          <p:cNvSpPr txBox="1">
            <a:spLocks noGrp="1"/>
          </p:cNvSpPr>
          <p:nvPr>
            <p:ph type="body" idx="1"/>
          </p:nvPr>
        </p:nvSpPr>
        <p:spPr>
          <a:xfrm>
            <a:off x="457200" y="990600"/>
            <a:ext cx="4114800" cy="1828800"/>
          </a:xfrm>
        </p:spPr>
        <p:txBody>
          <a:bodyPr tIns="45700" bIns="45700">
            <a:spAutoFit/>
          </a:bodyPr>
          <a:lstStyle/>
          <a:p>
            <a:pPr indent="-342900" eaLnBrk="1" hangingPunct="1">
              <a:spcBef>
                <a:spcPct val="0"/>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Uso apropiado contra uso inapropiado</a:t>
            </a:r>
          </a:p>
        </p:txBody>
      </p:sp>
      <p:sp>
        <p:nvSpPr>
          <p:cNvPr id="123911" name="Shape 663"/>
          <p:cNvSpPr>
            <a:spLocks noChangeArrowheads="1"/>
          </p:cNvSpPr>
          <p:nvPr/>
        </p:nvSpPr>
        <p:spPr bwMode="auto">
          <a:xfrm>
            <a:off x="3028950" y="4800600"/>
            <a:ext cx="1162050" cy="116205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912" name="Shape 664"/>
          <p:cNvSpPr>
            <a:spLocks/>
          </p:cNvSpPr>
          <p:nvPr/>
        </p:nvSpPr>
        <p:spPr bwMode="auto">
          <a:xfrm>
            <a:off x="7696200" y="1143000"/>
            <a:ext cx="914400" cy="9144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23913" name="Shape 665"/>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23916" name="Rectangle 12"/>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hape 672"/>
          <p:cNvSpPr>
            <a:spLocks noChangeArrowheads="1"/>
          </p:cNvSpPr>
          <p:nvPr/>
        </p:nvSpPr>
        <p:spPr bwMode="auto">
          <a:xfrm>
            <a:off x="5105400" y="1066800"/>
            <a:ext cx="36576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954" name="Shape 673"/>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Escaleras</a:t>
            </a:r>
          </a:p>
        </p:txBody>
      </p:sp>
      <p:sp>
        <p:nvSpPr>
          <p:cNvPr id="674" name="Shape 674"/>
          <p:cNvSpPr txBox="1">
            <a:spLocks noGrp="1"/>
          </p:cNvSpPr>
          <p:nvPr>
            <p:ph type="body" idx="1"/>
          </p:nvPr>
        </p:nvSpPr>
        <p:spPr>
          <a:xfrm>
            <a:off x="457200" y="990600"/>
            <a:ext cx="4191000" cy="5562600"/>
          </a:xfrm>
        </p:spPr>
        <p:txBody>
          <a:bodyPr tIns="45700" bIns="45700">
            <a:spAutoFit/>
          </a:bodyPr>
          <a:lstStyle/>
          <a:p>
            <a:pPr indent="-342900" eaLnBrk="1" fontAlgn="auto" hangingPunct="1">
              <a:spcBef>
                <a:spcPts val="560"/>
              </a:spcBef>
              <a:buSzPct val="101190"/>
              <a:defRPr/>
            </a:pPr>
            <a:r>
              <a:rPr lang="x-none" sz="2800"/>
              <a:t>Mantenga contacto con la escalera usando ambas manos para tener un agarre firme y seguro. </a:t>
            </a:r>
          </a:p>
          <a:p>
            <a:pPr indent="-342900" eaLnBrk="1" fontAlgn="auto" hangingPunct="1">
              <a:spcBef>
                <a:spcPts val="560"/>
              </a:spcBef>
              <a:buSzPct val="101190"/>
              <a:defRPr/>
            </a:pPr>
            <a:r>
              <a:rPr lang="x-none" sz="2800"/>
              <a:t>Manténgase de frente a la escalera al subir o al bajar.</a:t>
            </a:r>
          </a:p>
          <a:p>
            <a:pPr indent="-342900" eaLnBrk="1" fontAlgn="auto" hangingPunct="1">
              <a:spcBef>
                <a:spcPts val="560"/>
              </a:spcBef>
              <a:buSzPct val="101190"/>
              <a:defRPr/>
            </a:pPr>
            <a:r>
              <a:rPr lang="x-none" sz="2800"/>
              <a:t>Nunca cargue con materiales al subirse o bajarse de una escalera.</a:t>
            </a:r>
          </a:p>
          <a:p>
            <a:pPr eaLnBrk="1" fontAlgn="auto" hangingPunct="1">
              <a:defRPr/>
            </a:pPr>
            <a:endParaRPr/>
          </a:p>
        </p:txBody>
      </p:sp>
      <p:sp>
        <p:nvSpPr>
          <p:cNvPr id="125956" name="Shape 675"/>
          <p:cNvSpPr>
            <a:spLocks/>
          </p:cNvSpPr>
          <p:nvPr/>
        </p:nvSpPr>
        <p:spPr bwMode="auto">
          <a:xfrm>
            <a:off x="7543800" y="49530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25957" name="Shape 676"/>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25960"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hape 683"/>
          <p:cNvSpPr txBox="1">
            <a:spLocks noGrp="1"/>
          </p:cNvSpPr>
          <p:nvPr>
            <p:ph type="title"/>
          </p:nvPr>
        </p:nvSpPr>
        <p:spPr>
          <a:xfrm>
            <a:off x="0" y="76200"/>
            <a:ext cx="9144000" cy="533400"/>
          </a:xfrm>
        </p:spPr>
        <p:txBody>
          <a:bodyPr tIns="45700" bIns="45700" anchor="ctr">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Prevención de Accidentes por Caídas</a:t>
            </a:r>
          </a:p>
        </p:txBody>
      </p:sp>
      <p:sp>
        <p:nvSpPr>
          <p:cNvPr id="684" name="Shape 684"/>
          <p:cNvSpPr txBox="1">
            <a:spLocks noGrp="1"/>
          </p:cNvSpPr>
          <p:nvPr>
            <p:ph type="body" idx="1"/>
          </p:nvPr>
        </p:nvSpPr>
        <p:spPr>
          <a:xfrm>
            <a:off x="457200" y="762000"/>
            <a:ext cx="4419600" cy="5791200"/>
          </a:xfrm>
        </p:spPr>
        <p:txBody>
          <a:bodyPr tIns="45700" bIns="45700">
            <a:spAutoFit/>
          </a:bodyPr>
          <a:lstStyle/>
          <a:p>
            <a:pPr indent="-342900" eaLnBrk="1" fontAlgn="auto" hangingPunct="1">
              <a:lnSpc>
                <a:spcPct val="80000"/>
              </a:lnSpc>
              <a:spcBef>
                <a:spcPts val="560"/>
              </a:spcBef>
              <a:buSzPct val="101190"/>
              <a:defRPr/>
            </a:pPr>
            <a:r>
              <a:rPr lang="x-none" sz="2800"/>
              <a:t>El trabajo de construcción que se realiza a más de 6' de altura requiere alguna protección contra caídas.</a:t>
            </a:r>
          </a:p>
          <a:p>
            <a:pPr indent="-342900" eaLnBrk="1" fontAlgn="auto" hangingPunct="1">
              <a:lnSpc>
                <a:spcPct val="80000"/>
              </a:lnSpc>
              <a:spcBef>
                <a:spcPts val="560"/>
              </a:spcBef>
              <a:buSzPct val="101190"/>
              <a:defRPr/>
            </a:pPr>
            <a:r>
              <a:rPr lang="x-none" sz="2800"/>
              <a:t>Algunos métodos de protección contra caídas  son:</a:t>
            </a:r>
          </a:p>
          <a:p>
            <a:pPr lvl="1" indent="-285750" eaLnBrk="1" fontAlgn="auto" hangingPunct="1">
              <a:lnSpc>
                <a:spcPct val="80000"/>
              </a:lnSpc>
              <a:buSzPct val="101190"/>
              <a:defRPr/>
            </a:pPr>
            <a:r>
              <a:rPr lang="x-none"/>
              <a:t>Sistema de Barandas</a:t>
            </a:r>
          </a:p>
          <a:p>
            <a:pPr lvl="1" indent="-285750" eaLnBrk="1" fontAlgn="auto" hangingPunct="1">
              <a:lnSpc>
                <a:spcPct val="80000"/>
              </a:lnSpc>
              <a:buSzPct val="101190"/>
              <a:defRPr/>
            </a:pPr>
            <a:r>
              <a:rPr lang="x-none"/>
              <a:t>Líneas de aviso o advertencia</a:t>
            </a:r>
          </a:p>
          <a:p>
            <a:pPr lvl="1" indent="-285750" eaLnBrk="1" fontAlgn="auto" hangingPunct="1">
              <a:lnSpc>
                <a:spcPct val="80000"/>
              </a:lnSpc>
              <a:buSzPct val="101190"/>
              <a:defRPr/>
            </a:pPr>
            <a:r>
              <a:rPr lang="x-none"/>
              <a:t>Sistemas para detención de caídas </a:t>
            </a:r>
          </a:p>
          <a:p>
            <a:pPr lvl="1" indent="-285750" eaLnBrk="1" fontAlgn="auto" hangingPunct="1">
              <a:lnSpc>
                <a:spcPct val="80000"/>
              </a:lnSpc>
              <a:buSzPct val="101190"/>
              <a:defRPr/>
            </a:pPr>
            <a:r>
              <a:rPr lang="x-none"/>
              <a:t>Cubiertas de piso</a:t>
            </a:r>
          </a:p>
          <a:p>
            <a:pPr eaLnBrk="1" fontAlgn="auto" hangingPunct="1">
              <a:defRPr/>
            </a:pPr>
            <a:endParaRPr/>
          </a:p>
        </p:txBody>
      </p:sp>
      <p:sp>
        <p:nvSpPr>
          <p:cNvPr id="128003" name="Shape 685"/>
          <p:cNvSpPr>
            <a:spLocks noChangeArrowheads="1"/>
          </p:cNvSpPr>
          <p:nvPr/>
        </p:nvSpPr>
        <p:spPr bwMode="auto">
          <a:xfrm>
            <a:off x="5105400" y="1092200"/>
            <a:ext cx="37338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8006" name="Rectangle 6"/>
          <p:cNvSpPr>
            <a:spLocks noChangeArrowheads="1"/>
          </p:cNvSpPr>
          <p:nvPr/>
        </p:nvSpPr>
        <p:spPr bwMode="auto">
          <a:xfrm>
            <a:off x="0" y="64008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hape 692"/>
          <p:cNvSpPr>
            <a:spLocks noChangeArrowheads="1"/>
          </p:cNvSpPr>
          <p:nvPr/>
        </p:nvSpPr>
        <p:spPr bwMode="auto">
          <a:xfrm>
            <a:off x="4572000" y="1143000"/>
            <a:ext cx="4419600" cy="4114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0050" name="Shape 693"/>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Sistema de Barandas</a:t>
            </a:r>
          </a:p>
        </p:txBody>
      </p:sp>
      <p:sp>
        <p:nvSpPr>
          <p:cNvPr id="694" name="Shape 694"/>
          <p:cNvSpPr txBox="1">
            <a:spLocks noGrp="1"/>
          </p:cNvSpPr>
          <p:nvPr>
            <p:ph type="body" idx="1"/>
          </p:nvPr>
        </p:nvSpPr>
        <p:spPr>
          <a:xfrm>
            <a:off x="304800" y="762000"/>
            <a:ext cx="4114800" cy="5927725"/>
          </a:xfrm>
        </p:spPr>
        <p:txBody>
          <a:bodyPr tIns="45700" bIns="45700">
            <a:spAutoFit/>
          </a:bodyPr>
          <a:lstStyle/>
          <a:p>
            <a:pPr indent="-342900" eaLnBrk="1" fontAlgn="auto" hangingPunct="1">
              <a:spcBef>
                <a:spcPts val="560"/>
              </a:spcBef>
              <a:buSzPct val="101190"/>
              <a:defRPr/>
            </a:pPr>
            <a:r>
              <a:rPr lang="x-none" sz="2800"/>
              <a:t>Los sistemas de barandas deben tener un carril superior, un carril en el medio y un borde punta pie. </a:t>
            </a:r>
          </a:p>
          <a:p>
            <a:pPr indent="-342900" eaLnBrk="1" fontAlgn="auto" hangingPunct="1">
              <a:spcBef>
                <a:spcPts val="560"/>
              </a:spcBef>
              <a:buSzPct val="101190"/>
              <a:defRPr/>
            </a:pPr>
            <a:r>
              <a:rPr lang="x-none" sz="2800"/>
              <a:t>El carril superior debe tener por lo menos 42” de altura desde la superficie de trabajo.</a:t>
            </a:r>
          </a:p>
          <a:p>
            <a:pPr indent="-342900" eaLnBrk="1" fontAlgn="auto" hangingPunct="1">
              <a:spcBef>
                <a:spcPts val="560"/>
              </a:spcBef>
              <a:buSzPct val="101190"/>
              <a:defRPr/>
            </a:pPr>
            <a:r>
              <a:rPr lang="x-none" sz="2800"/>
              <a:t>POR QUE PIENSAS QUE SE NECESITAN 3 CARRILES?</a:t>
            </a:r>
          </a:p>
          <a:p>
            <a:pPr eaLnBrk="1" fontAlgn="auto" hangingPunct="1">
              <a:defRPr/>
            </a:pPr>
            <a:endParaRPr/>
          </a:p>
        </p:txBody>
      </p:sp>
      <p:cxnSp>
        <p:nvCxnSpPr>
          <p:cNvPr id="130052" name="Shape 695"/>
          <p:cNvCxnSpPr>
            <a:cxnSpLocks noChangeShapeType="1"/>
          </p:cNvCxnSpPr>
          <p:nvPr/>
        </p:nvCxnSpPr>
        <p:spPr bwMode="auto">
          <a:xfrm>
            <a:off x="5410200" y="2514600"/>
            <a:ext cx="0" cy="2286000"/>
          </a:xfrm>
          <a:prstGeom prst="straightConnector1">
            <a:avLst/>
          </a:prstGeom>
          <a:noFill/>
          <a:ln w="38100" cap="rnd">
            <a:solidFill>
              <a:srgbClr val="33CC33"/>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30053" name="Shape 696"/>
          <p:cNvSpPr txBox="1">
            <a:spLocks noChangeArrowheads="1"/>
          </p:cNvSpPr>
          <p:nvPr/>
        </p:nvSpPr>
        <p:spPr bwMode="auto">
          <a:xfrm>
            <a:off x="5562600" y="2590800"/>
            <a:ext cx="1981200" cy="701675"/>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spcBef>
                <a:spcPts val="1000"/>
              </a:spcBef>
              <a:buClr>
                <a:srgbClr val="000000"/>
              </a:buClr>
              <a:buSzPct val="25000"/>
              <a:buFont typeface="Arial" pitchFamily="34" charset="0"/>
              <a:buNone/>
            </a:pPr>
            <a:r>
              <a:rPr lang="en-US" altLang="en-US" sz="2000" b="1">
                <a:solidFill>
                  <a:srgbClr val="FF3300"/>
                </a:solidFill>
              </a:rPr>
              <a:t>Carril Superior 42”</a:t>
            </a:r>
          </a:p>
        </p:txBody>
      </p:sp>
      <p:cxnSp>
        <p:nvCxnSpPr>
          <p:cNvPr id="130054" name="Shape 697"/>
          <p:cNvCxnSpPr>
            <a:cxnSpLocks noChangeShapeType="1"/>
          </p:cNvCxnSpPr>
          <p:nvPr/>
        </p:nvCxnSpPr>
        <p:spPr bwMode="auto">
          <a:xfrm>
            <a:off x="6019800" y="3962400"/>
            <a:ext cx="0" cy="762000"/>
          </a:xfrm>
          <a:prstGeom prst="straightConnector1">
            <a:avLst/>
          </a:prstGeom>
          <a:noFill/>
          <a:ln w="38100" cap="rnd">
            <a:solidFill>
              <a:srgbClr val="33CC33"/>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30055" name="Shape 698"/>
          <p:cNvSpPr txBox="1">
            <a:spLocks noChangeArrowheads="1"/>
          </p:cNvSpPr>
          <p:nvPr/>
        </p:nvSpPr>
        <p:spPr bwMode="auto">
          <a:xfrm>
            <a:off x="6172200" y="3657600"/>
            <a:ext cx="2209800" cy="701675"/>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spcBef>
                <a:spcPts val="1000"/>
              </a:spcBef>
              <a:buClr>
                <a:srgbClr val="000000"/>
              </a:buClr>
              <a:buSzPct val="25000"/>
              <a:buFont typeface="Arial" pitchFamily="34" charset="0"/>
              <a:buNone/>
            </a:pPr>
            <a:r>
              <a:rPr lang="en-US" altLang="en-US" sz="2000" b="1">
                <a:solidFill>
                  <a:srgbClr val="FF3300"/>
                </a:solidFill>
              </a:rPr>
              <a:t>Carril del Medio 21”</a:t>
            </a:r>
          </a:p>
        </p:txBody>
      </p:sp>
      <p:sp>
        <p:nvSpPr>
          <p:cNvPr id="130056" name="Shape 699"/>
          <p:cNvSpPr>
            <a:spLocks noChangeArrowheads="1"/>
          </p:cNvSpPr>
          <p:nvPr/>
        </p:nvSpPr>
        <p:spPr bwMode="auto">
          <a:xfrm>
            <a:off x="8001000" y="4267200"/>
            <a:ext cx="914400" cy="914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0057" name="Shape 700"/>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30060" name="Rectangle 12"/>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hape 175"/>
          <p:cNvSpPr txBox="1">
            <a:spLocks noGrp="1"/>
          </p:cNvSpPr>
          <p:nvPr>
            <p:ph type="title"/>
          </p:nvPr>
        </p:nvSpPr>
        <p:spPr>
          <a:xfrm>
            <a:off x="457200" y="190500"/>
            <a:ext cx="8229600" cy="1311275"/>
          </a:xfrm>
        </p:spPr>
        <p:txBody>
          <a:bodyPr tIns="45700" bIns="45700" anchor="ctr">
            <a:spAutoFit/>
          </a:bodyPr>
          <a:lstStyle/>
          <a:p>
            <a:pPr eaLnBrk="1" hangingPunct="1">
              <a:spcBef>
                <a:spcPct val="0"/>
              </a:spcBef>
              <a:spcAft>
                <a:spcPct val="0"/>
              </a:spcAft>
              <a:buClr>
                <a:srgbClr val="000000"/>
              </a:buClr>
              <a:buSzPct val="25000"/>
            </a:pPr>
            <a:r>
              <a:rPr lang="en-US" altLang="en-US" sz="4000" smtClean="0">
                <a:solidFill>
                  <a:srgbClr val="000000"/>
                </a:solidFill>
                <a:latin typeface="Arial" pitchFamily="34" charset="0"/>
                <a:cs typeface="Arial" pitchFamily="34" charset="0"/>
                <a:sym typeface="Arial" pitchFamily="34" charset="0"/>
              </a:rPr>
              <a:t>Te asustaran las estadísticas de caídas</a:t>
            </a:r>
          </a:p>
        </p:txBody>
      </p:sp>
      <p:sp>
        <p:nvSpPr>
          <p:cNvPr id="37890" name="Shape 176"/>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Clr>
                <a:srgbClr val="000000"/>
              </a:buClr>
              <a:buSzPct val="25000"/>
              <a:buFont typeface="Arial" pitchFamily="34" charset="0"/>
              <a:buNone/>
            </a:pPr>
            <a:r>
              <a:rPr lang="en-US" altLang="en-US"/>
              <a:t>*</a:t>
            </a:r>
          </a:p>
        </p:txBody>
      </p:sp>
      <p:sp>
        <p:nvSpPr>
          <p:cNvPr id="37893" name="Shape 179"/>
          <p:cNvSpPr>
            <a:spLocks noGrp="1"/>
          </p:cNvSpPr>
          <p:nvPr>
            <p:ph type="sldNum" sz="quarter" idx="4294967295"/>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Pct val="25000"/>
            </a:pPr>
            <a:r>
              <a:rPr lang="en-US" altLang="en-US"/>
              <a:t> </a:t>
            </a:r>
          </a:p>
        </p:txBody>
      </p:sp>
      <p:pic>
        <p:nvPicPr>
          <p:cNvPr id="37896" name="Picture 8" descr="OSHA statistic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752600"/>
            <a:ext cx="6477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7897" name="Text Box 9"/>
          <p:cNvSpPr txBox="1">
            <a:spLocks noChangeArrowheads="1"/>
          </p:cNvSpPr>
          <p:nvPr/>
        </p:nvSpPr>
        <p:spPr bwMode="auto">
          <a:xfrm>
            <a:off x="381000" y="1371600"/>
            <a:ext cx="7924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El Departamento de Estadisticas Laborales reportó las causas principales para fatalidades en Construcción</a:t>
            </a:r>
          </a:p>
        </p:txBody>
      </p:sp>
      <p:sp>
        <p:nvSpPr>
          <p:cNvPr id="37898" name="Text Box 10"/>
          <p:cNvSpPr txBox="1">
            <a:spLocks noChangeArrowheads="1"/>
          </p:cNvSpPr>
          <p:nvPr/>
        </p:nvSpPr>
        <p:spPr bwMode="auto">
          <a:xfrm>
            <a:off x="1371600" y="37338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Caidas</a:t>
            </a:r>
          </a:p>
        </p:txBody>
      </p:sp>
      <p:sp>
        <p:nvSpPr>
          <p:cNvPr id="37899" name="Text Box 11"/>
          <p:cNvSpPr txBox="1">
            <a:spLocks noChangeArrowheads="1"/>
          </p:cNvSpPr>
          <p:nvPr/>
        </p:nvSpPr>
        <p:spPr bwMode="auto">
          <a:xfrm>
            <a:off x="838200" y="41910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Golpeado por</a:t>
            </a:r>
          </a:p>
        </p:txBody>
      </p:sp>
      <p:sp>
        <p:nvSpPr>
          <p:cNvPr id="37900" name="Text Box 12"/>
          <p:cNvSpPr txBox="1">
            <a:spLocks noChangeArrowheads="1"/>
          </p:cNvSpPr>
          <p:nvPr/>
        </p:nvSpPr>
        <p:spPr bwMode="auto">
          <a:xfrm>
            <a:off x="152400" y="45720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Descargas Electricas</a:t>
            </a:r>
          </a:p>
        </p:txBody>
      </p:sp>
      <p:sp>
        <p:nvSpPr>
          <p:cNvPr id="37901" name="Text Box 13"/>
          <p:cNvSpPr txBox="1">
            <a:spLocks noChangeArrowheads="1"/>
          </p:cNvSpPr>
          <p:nvPr/>
        </p:nvSpPr>
        <p:spPr bwMode="auto">
          <a:xfrm>
            <a:off x="685800" y="49530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Atrapado Entre</a:t>
            </a:r>
          </a:p>
        </p:txBody>
      </p:sp>
      <p:sp>
        <p:nvSpPr>
          <p:cNvPr id="37903" name="Rectangle 15"/>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hape 707"/>
          <p:cNvSpPr>
            <a:spLocks noChangeArrowheads="1"/>
          </p:cNvSpPr>
          <p:nvPr/>
        </p:nvSpPr>
        <p:spPr bwMode="auto">
          <a:xfrm>
            <a:off x="4191000" y="1092200"/>
            <a:ext cx="45847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2098" name="Shape 708"/>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Sistema de Barandas</a:t>
            </a:r>
          </a:p>
        </p:txBody>
      </p:sp>
      <p:sp>
        <p:nvSpPr>
          <p:cNvPr id="132099" name="Shape 709"/>
          <p:cNvSpPr txBox="1">
            <a:spLocks noGrp="1"/>
          </p:cNvSpPr>
          <p:nvPr>
            <p:ph type="body" idx="1"/>
          </p:nvPr>
        </p:nvSpPr>
        <p:spPr>
          <a:xfrm>
            <a:off x="457200" y="990600"/>
            <a:ext cx="3581400" cy="4876800"/>
          </a:xfrm>
        </p:spPr>
        <p:txBody>
          <a:bodyPr tIns="45700" bIns="45700">
            <a:spAutoFit/>
          </a:bodyPr>
          <a:lstStyle/>
          <a:p>
            <a:pPr indent="-342900" eaLnBrk="1" hangingPunct="1">
              <a:lnSpc>
                <a:spcPct val="90000"/>
              </a:lnSpc>
              <a:spcBef>
                <a:spcPts val="475"/>
              </a:spcBef>
              <a:spcAft>
                <a:spcPct val="0"/>
              </a:spcAft>
              <a:buClr>
                <a:srgbClr val="000000"/>
              </a:buClr>
              <a:buSzPct val="101000"/>
              <a:buFontTx/>
              <a:buChar char="•"/>
            </a:pPr>
            <a:r>
              <a:rPr lang="en-US" altLang="en-US" sz="2400" smtClean="0">
                <a:solidFill>
                  <a:srgbClr val="000000"/>
                </a:solidFill>
                <a:latin typeface="Arial" pitchFamily="34" charset="0"/>
                <a:cs typeface="Arial" pitchFamily="34" charset="0"/>
                <a:sym typeface="Arial" pitchFamily="34" charset="0"/>
              </a:rPr>
              <a:t>Todas los sistemas de barandas se deben construir con un carril superior y un carril en el medio.</a:t>
            </a:r>
          </a:p>
          <a:p>
            <a:pPr indent="-342900" eaLnBrk="1" hangingPunct="1">
              <a:lnSpc>
                <a:spcPct val="90000"/>
              </a:lnSpc>
              <a:spcBef>
                <a:spcPts val="475"/>
              </a:spcBef>
              <a:spcAft>
                <a:spcPct val="0"/>
              </a:spcAft>
              <a:buClr>
                <a:srgbClr val="000000"/>
              </a:buClr>
              <a:buSzPct val="101000"/>
              <a:buFontTx/>
              <a:buChar char="•"/>
            </a:pPr>
            <a:r>
              <a:rPr lang="en-US" altLang="en-US" sz="2400" smtClean="0">
                <a:solidFill>
                  <a:srgbClr val="000000"/>
                </a:solidFill>
                <a:latin typeface="Arial" pitchFamily="34" charset="0"/>
                <a:cs typeface="Arial" pitchFamily="34" charset="0"/>
                <a:sym typeface="Arial" pitchFamily="34" charset="0"/>
              </a:rPr>
              <a:t>El carril superior debe sostener 200 libras de fuerza hacia abajo y hacia afuera.</a:t>
            </a:r>
          </a:p>
          <a:p>
            <a:pPr indent="-342900" eaLnBrk="1" hangingPunct="1">
              <a:lnSpc>
                <a:spcPct val="90000"/>
              </a:lnSpc>
              <a:spcBef>
                <a:spcPts val="475"/>
              </a:spcBef>
              <a:spcAft>
                <a:spcPct val="0"/>
              </a:spcAft>
              <a:buClr>
                <a:srgbClr val="000000"/>
              </a:buClr>
              <a:buSzPct val="101000"/>
              <a:buFontTx/>
              <a:buChar char="•"/>
            </a:pPr>
            <a:r>
              <a:rPr lang="en-US" altLang="en-US" sz="2400" smtClean="0">
                <a:solidFill>
                  <a:srgbClr val="000000"/>
                </a:solidFill>
                <a:latin typeface="Arial" pitchFamily="34" charset="0"/>
                <a:cs typeface="Arial" pitchFamily="34" charset="0"/>
                <a:sym typeface="Arial" pitchFamily="34" charset="0"/>
              </a:rPr>
              <a:t>El carril del medio debe sostener 150lbs de fuerza.</a:t>
            </a:r>
          </a:p>
        </p:txBody>
      </p:sp>
      <p:sp>
        <p:nvSpPr>
          <p:cNvPr id="132100" name="Shape 710"/>
          <p:cNvSpPr>
            <a:spLocks noChangeArrowheads="1"/>
          </p:cNvSpPr>
          <p:nvPr/>
        </p:nvSpPr>
        <p:spPr bwMode="auto">
          <a:xfrm>
            <a:off x="4343400" y="4419600"/>
            <a:ext cx="2209800" cy="685800"/>
          </a:xfrm>
          <a:prstGeom prst="rightArrow">
            <a:avLst>
              <a:gd name="adj1" fmla="val 50000"/>
              <a:gd name="adj2" fmla="val 50004"/>
            </a:avLst>
          </a:prstGeom>
          <a:solidFill>
            <a:srgbClr val="33CC33"/>
          </a:solidFill>
          <a:ln w="9525" cap="rnd">
            <a:solidFill>
              <a:schemeClr val="tx1"/>
            </a:solidFill>
            <a:miter lim="800000"/>
            <a:headEnd/>
            <a:tailEnd/>
          </a:ln>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Clr>
                <a:srgbClr val="000000"/>
              </a:buClr>
              <a:buSzPct val="25000"/>
              <a:buFont typeface="Arial" pitchFamily="34" charset="0"/>
              <a:buNone/>
            </a:pPr>
            <a:r>
              <a:rPr lang="en-US" altLang="en-US" sz="1800"/>
              <a:t>200 lbs</a:t>
            </a:r>
          </a:p>
        </p:txBody>
      </p:sp>
      <p:sp>
        <p:nvSpPr>
          <p:cNvPr id="132101" name="Shape 711"/>
          <p:cNvSpPr>
            <a:spLocks noChangeArrowheads="1"/>
          </p:cNvSpPr>
          <p:nvPr/>
        </p:nvSpPr>
        <p:spPr bwMode="auto">
          <a:xfrm>
            <a:off x="7467600" y="4876800"/>
            <a:ext cx="1162050" cy="11620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2102" name="Shape 712"/>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32105"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hape 719"/>
          <p:cNvSpPr>
            <a:spLocks noChangeArrowheads="1"/>
          </p:cNvSpPr>
          <p:nvPr/>
        </p:nvSpPr>
        <p:spPr bwMode="auto">
          <a:xfrm>
            <a:off x="5340350" y="1905000"/>
            <a:ext cx="3435350" cy="3784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4146" name="Shape 720"/>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Sistema de Barandas</a:t>
            </a:r>
          </a:p>
        </p:txBody>
      </p:sp>
      <p:sp>
        <p:nvSpPr>
          <p:cNvPr id="721" name="Shape 721"/>
          <p:cNvSpPr txBox="1">
            <a:spLocks noGrp="1"/>
          </p:cNvSpPr>
          <p:nvPr>
            <p:ph type="body" idx="1"/>
          </p:nvPr>
        </p:nvSpPr>
        <p:spPr>
          <a:xfrm>
            <a:off x="381000" y="1219200"/>
            <a:ext cx="4876800" cy="4697413"/>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400" smtClean="0">
                <a:solidFill>
                  <a:srgbClr val="000000"/>
                </a:solidFill>
                <a:latin typeface="Arial" pitchFamily="34" charset="0"/>
                <a:cs typeface="Arial" pitchFamily="34" charset="0"/>
                <a:sym typeface="Arial" pitchFamily="34" charset="0"/>
              </a:rPr>
              <a:t>Las barandas de cables deben cumplir con las mismas reglas de las barandas de madera.</a:t>
            </a:r>
          </a:p>
          <a:p>
            <a:pPr indent="-342900" eaLnBrk="1" hangingPunct="1">
              <a:spcBef>
                <a:spcPts val="563"/>
              </a:spcBef>
              <a:spcAft>
                <a:spcPct val="0"/>
              </a:spcAft>
              <a:buClr>
                <a:srgbClr val="000000"/>
              </a:buClr>
              <a:buSzPct val="101000"/>
              <a:buFontTx/>
              <a:buChar char="•"/>
            </a:pPr>
            <a:r>
              <a:rPr lang="en-US" altLang="en-US" sz="2400" smtClean="0">
                <a:solidFill>
                  <a:srgbClr val="000000"/>
                </a:solidFill>
                <a:latin typeface="Arial" pitchFamily="34" charset="0"/>
                <a:cs typeface="Arial" pitchFamily="34" charset="0"/>
                <a:sym typeface="Arial" pitchFamily="34" charset="0"/>
              </a:rPr>
              <a:t>El carril superior debe tener por lo menos 42 pulgadas de alto y resistir hasta 200 libras.</a:t>
            </a:r>
          </a:p>
          <a:p>
            <a:pPr indent="-342900" eaLnBrk="1" hangingPunct="1">
              <a:spcBef>
                <a:spcPts val="563"/>
              </a:spcBef>
              <a:spcAft>
                <a:spcPct val="0"/>
              </a:spcAft>
              <a:buClr>
                <a:srgbClr val="000000"/>
              </a:buClr>
              <a:buSzPct val="101000"/>
              <a:buFontTx/>
              <a:buChar char="•"/>
            </a:pPr>
            <a:r>
              <a:rPr lang="en-US" altLang="en-US" sz="2400" smtClean="0">
                <a:solidFill>
                  <a:srgbClr val="000000"/>
                </a:solidFill>
                <a:latin typeface="Arial" pitchFamily="34" charset="0"/>
                <a:cs typeface="Arial" pitchFamily="34" charset="0"/>
                <a:sym typeface="Arial" pitchFamily="34" charset="0"/>
              </a:rPr>
              <a:t>Cuando los sistemas de barandas se usan para cubrir una abertura en el piso, la abertura debe estar resguardada en todos los lados.</a:t>
            </a:r>
          </a:p>
          <a:p>
            <a:pPr indent="-342900" eaLnBrk="1" hangingPunct="1">
              <a:spcBef>
                <a:spcPts val="638"/>
              </a:spcBef>
              <a:spcAft>
                <a:spcPct val="0"/>
              </a:spcAft>
              <a:buClr>
                <a:srgbClr val="000000"/>
              </a:buClr>
              <a:buFontTx/>
              <a:buChar char="•"/>
            </a:pPr>
            <a:endParaRPr lang="en-US" altLang="en-US" sz="2400" smtClean="0">
              <a:solidFill>
                <a:srgbClr val="000000"/>
              </a:solidFill>
              <a:latin typeface="Arial" pitchFamily="34" charset="0"/>
              <a:cs typeface="Arial" pitchFamily="34" charset="0"/>
              <a:sym typeface="Arial" pitchFamily="34" charset="0"/>
            </a:endParaRPr>
          </a:p>
        </p:txBody>
      </p:sp>
      <p:sp>
        <p:nvSpPr>
          <p:cNvPr id="134148" name="Shape 722"/>
          <p:cNvSpPr>
            <a:spLocks noChangeArrowheads="1"/>
          </p:cNvSpPr>
          <p:nvPr/>
        </p:nvSpPr>
        <p:spPr bwMode="auto">
          <a:xfrm>
            <a:off x="7543800" y="4495800"/>
            <a:ext cx="1085850" cy="10858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4149" name="Shape 723"/>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34152"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hape 730"/>
          <p:cNvSpPr>
            <a:spLocks noChangeArrowheads="1"/>
          </p:cNvSpPr>
          <p:nvPr/>
        </p:nvSpPr>
        <p:spPr bwMode="auto">
          <a:xfrm>
            <a:off x="3505200" y="1066800"/>
            <a:ext cx="5384800" cy="4064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6194" name="Shape 731"/>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Barandas de Cables</a:t>
            </a:r>
          </a:p>
        </p:txBody>
      </p:sp>
      <p:sp>
        <p:nvSpPr>
          <p:cNvPr id="136195" name="Shape 732"/>
          <p:cNvSpPr txBox="1">
            <a:spLocks noGrp="1"/>
          </p:cNvSpPr>
          <p:nvPr>
            <p:ph type="body" idx="1"/>
          </p:nvPr>
        </p:nvSpPr>
        <p:spPr>
          <a:xfrm>
            <a:off x="457200" y="1066800"/>
            <a:ext cx="2819400" cy="3200400"/>
          </a:xfrm>
        </p:spPr>
        <p:txBody>
          <a:bodyPr tIns="45700" bIns="45700">
            <a:spAutoFit/>
          </a:bodyPr>
          <a:lstStyle/>
          <a:p>
            <a:pPr indent="-342900" eaLnBrk="1" hangingPunct="1">
              <a:lnSpc>
                <a:spcPct val="90000"/>
              </a:lnSpc>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En las barandas o barandillas de acero se debe colocar una bandera de aviso por cada  6 pies.</a:t>
            </a:r>
          </a:p>
        </p:txBody>
      </p:sp>
      <p:cxnSp>
        <p:nvCxnSpPr>
          <p:cNvPr id="136196" name="Shape 733"/>
          <p:cNvCxnSpPr>
            <a:cxnSpLocks noChangeShapeType="1"/>
          </p:cNvCxnSpPr>
          <p:nvPr/>
        </p:nvCxnSpPr>
        <p:spPr bwMode="auto">
          <a:xfrm rot="10800000" flipH="1">
            <a:off x="6019800" y="2190750"/>
            <a:ext cx="1676400" cy="990600"/>
          </a:xfrm>
          <a:prstGeom prst="straightConnector1">
            <a:avLst/>
          </a:prstGeom>
          <a:noFill/>
          <a:ln w="38100" cap="rnd">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36197" name="Shape 734"/>
          <p:cNvCxnSpPr>
            <a:cxnSpLocks noChangeShapeType="1"/>
          </p:cNvCxnSpPr>
          <p:nvPr/>
        </p:nvCxnSpPr>
        <p:spPr bwMode="auto">
          <a:xfrm rot="10800000" flipH="1">
            <a:off x="4038600" y="3714750"/>
            <a:ext cx="1066800" cy="685800"/>
          </a:xfrm>
          <a:prstGeom prst="straightConnector1">
            <a:avLst/>
          </a:prstGeom>
          <a:noFill/>
          <a:ln w="38100" cap="rnd">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36198" name="Shape 735"/>
          <p:cNvSpPr txBox="1">
            <a:spLocks noChangeArrowheads="1"/>
          </p:cNvSpPr>
          <p:nvPr/>
        </p:nvSpPr>
        <p:spPr bwMode="auto">
          <a:xfrm>
            <a:off x="6553200" y="280035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spcBef>
                <a:spcPts val="900"/>
              </a:spcBef>
              <a:buClr>
                <a:srgbClr val="000000"/>
              </a:buClr>
              <a:buSzPct val="25000"/>
              <a:buFont typeface="Arial" pitchFamily="34" charset="0"/>
              <a:buNone/>
            </a:pPr>
            <a:r>
              <a:rPr lang="en-US" altLang="en-US" sz="1800" b="1">
                <a:solidFill>
                  <a:srgbClr val="FF3300"/>
                </a:solidFill>
              </a:rPr>
              <a:t>6’</a:t>
            </a:r>
          </a:p>
        </p:txBody>
      </p:sp>
      <p:sp>
        <p:nvSpPr>
          <p:cNvPr id="136199" name="Shape 736"/>
          <p:cNvSpPr txBox="1">
            <a:spLocks noChangeArrowheads="1"/>
          </p:cNvSpPr>
          <p:nvPr/>
        </p:nvSpPr>
        <p:spPr bwMode="auto">
          <a:xfrm>
            <a:off x="4267200" y="401955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spcBef>
                <a:spcPts val="900"/>
              </a:spcBef>
              <a:buClr>
                <a:srgbClr val="000000"/>
              </a:buClr>
              <a:buSzPct val="25000"/>
              <a:buFont typeface="Arial" pitchFamily="34" charset="0"/>
              <a:buNone/>
            </a:pPr>
            <a:r>
              <a:rPr lang="en-US" altLang="en-US" sz="1800" b="1">
                <a:solidFill>
                  <a:srgbClr val="FF3300"/>
                </a:solidFill>
              </a:rPr>
              <a:t>6’</a:t>
            </a:r>
          </a:p>
        </p:txBody>
      </p:sp>
      <p:sp>
        <p:nvSpPr>
          <p:cNvPr id="136200" name="Shape 737"/>
          <p:cNvSpPr>
            <a:spLocks noChangeArrowheads="1"/>
          </p:cNvSpPr>
          <p:nvPr/>
        </p:nvSpPr>
        <p:spPr bwMode="auto">
          <a:xfrm>
            <a:off x="3886200" y="3943350"/>
            <a:ext cx="381000" cy="685800"/>
          </a:xfrm>
          <a:prstGeom prst="ellipse">
            <a:avLst/>
          </a:prstGeom>
          <a:noFill/>
          <a:ln w="9525" cap="rnd">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136201" name="Shape 738"/>
          <p:cNvSpPr>
            <a:spLocks noChangeArrowheads="1"/>
          </p:cNvSpPr>
          <p:nvPr/>
        </p:nvSpPr>
        <p:spPr bwMode="auto">
          <a:xfrm>
            <a:off x="4953000" y="3257550"/>
            <a:ext cx="381000" cy="762000"/>
          </a:xfrm>
          <a:prstGeom prst="ellipse">
            <a:avLst/>
          </a:prstGeom>
          <a:noFill/>
          <a:ln w="9525" cap="rnd">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136202" name="Shape 739"/>
          <p:cNvSpPr>
            <a:spLocks noChangeArrowheads="1"/>
          </p:cNvSpPr>
          <p:nvPr/>
        </p:nvSpPr>
        <p:spPr bwMode="auto">
          <a:xfrm>
            <a:off x="7543800" y="1962150"/>
            <a:ext cx="381000" cy="762000"/>
          </a:xfrm>
          <a:prstGeom prst="ellipse">
            <a:avLst/>
          </a:prstGeom>
          <a:noFill/>
          <a:ln w="9525" cap="rnd">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136203" name="Shape 740"/>
          <p:cNvSpPr>
            <a:spLocks noChangeArrowheads="1"/>
          </p:cNvSpPr>
          <p:nvPr/>
        </p:nvSpPr>
        <p:spPr bwMode="auto">
          <a:xfrm>
            <a:off x="7772400" y="3962400"/>
            <a:ext cx="1009650" cy="10096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6204" name="Shape 741"/>
          <p:cNvSpPr>
            <a:spLocks noChangeArrowheads="1"/>
          </p:cNvSpPr>
          <p:nvPr/>
        </p:nvSpPr>
        <p:spPr bwMode="auto">
          <a:xfrm>
            <a:off x="5638800" y="2952750"/>
            <a:ext cx="381000" cy="762000"/>
          </a:xfrm>
          <a:prstGeom prst="ellipse">
            <a:avLst/>
          </a:prstGeom>
          <a:noFill/>
          <a:ln w="9525" cap="rnd">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136205" name="Shape 742"/>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36208" name="Rectangle 16"/>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hape 749"/>
          <p:cNvSpPr>
            <a:spLocks noChangeArrowheads="1"/>
          </p:cNvSpPr>
          <p:nvPr/>
        </p:nvSpPr>
        <p:spPr bwMode="auto">
          <a:xfrm>
            <a:off x="152400" y="2232025"/>
            <a:ext cx="6856413" cy="41021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242" name="Shape 750"/>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Barandas de Cables</a:t>
            </a:r>
          </a:p>
        </p:txBody>
      </p:sp>
      <p:sp>
        <p:nvSpPr>
          <p:cNvPr id="138243" name="Shape 751"/>
          <p:cNvSpPr txBox="1">
            <a:spLocks noGrp="1"/>
          </p:cNvSpPr>
          <p:nvPr>
            <p:ph type="body" idx="1"/>
          </p:nvPr>
        </p:nvSpPr>
        <p:spPr>
          <a:xfrm>
            <a:off x="457200" y="990600"/>
            <a:ext cx="7924800" cy="13716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Las abrazaderas que se usan en un sistema de cable se deben colocar correctamente. </a:t>
            </a:r>
          </a:p>
        </p:txBody>
      </p:sp>
      <p:sp>
        <p:nvSpPr>
          <p:cNvPr id="138244" name="Shape 752"/>
          <p:cNvSpPr>
            <a:spLocks noChangeArrowheads="1"/>
          </p:cNvSpPr>
          <p:nvPr/>
        </p:nvSpPr>
        <p:spPr bwMode="auto">
          <a:xfrm>
            <a:off x="4114800" y="3352800"/>
            <a:ext cx="685800" cy="6858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138245" name="Shape 753"/>
          <p:cNvCxnSpPr>
            <a:cxnSpLocks noChangeShapeType="1"/>
          </p:cNvCxnSpPr>
          <p:nvPr/>
        </p:nvCxnSpPr>
        <p:spPr bwMode="auto">
          <a:xfrm rot="10800000">
            <a:off x="6557963" y="2765425"/>
            <a:ext cx="985837" cy="0"/>
          </a:xfrm>
          <a:prstGeom prst="straightConnector1">
            <a:avLst/>
          </a:prstGeom>
          <a:noFill/>
          <a:ln w="12700" cap="rnd">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138246" name="Shape 754"/>
          <p:cNvCxnSpPr>
            <a:cxnSpLocks noChangeShapeType="1"/>
          </p:cNvCxnSpPr>
          <p:nvPr/>
        </p:nvCxnSpPr>
        <p:spPr bwMode="auto">
          <a:xfrm rot="10800000">
            <a:off x="6553200" y="3375025"/>
            <a:ext cx="985838" cy="0"/>
          </a:xfrm>
          <a:prstGeom prst="straightConnector1">
            <a:avLst/>
          </a:prstGeom>
          <a:noFill/>
          <a:ln w="12700" cap="rnd">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138247" name="Shape 755"/>
          <p:cNvSpPr txBox="1">
            <a:spLocks noChangeArrowheads="1"/>
          </p:cNvSpPr>
          <p:nvPr/>
        </p:nvSpPr>
        <p:spPr bwMode="auto">
          <a:xfrm>
            <a:off x="7426325" y="2536825"/>
            <a:ext cx="147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Clr>
                <a:srgbClr val="000000"/>
              </a:buClr>
              <a:buSzPct val="25000"/>
              <a:buFont typeface="Arial" pitchFamily="34" charset="0"/>
              <a:buNone/>
            </a:pPr>
            <a:r>
              <a:rPr lang="en-US" altLang="en-US" sz="1800"/>
              <a:t>Tornillo U</a:t>
            </a:r>
          </a:p>
        </p:txBody>
      </p:sp>
      <p:sp>
        <p:nvSpPr>
          <p:cNvPr id="138248" name="Shape 756"/>
          <p:cNvSpPr txBox="1">
            <a:spLocks noChangeArrowheads="1"/>
          </p:cNvSpPr>
          <p:nvPr/>
        </p:nvSpPr>
        <p:spPr bwMode="auto">
          <a:xfrm>
            <a:off x="7639050" y="3146425"/>
            <a:ext cx="1233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Clr>
                <a:srgbClr val="000000"/>
              </a:buClr>
              <a:buSzPct val="25000"/>
              <a:buFont typeface="Arial" pitchFamily="34" charset="0"/>
              <a:buNone/>
            </a:pPr>
            <a:r>
              <a:rPr lang="en-US" altLang="en-US" sz="1800"/>
              <a:t>Montura</a:t>
            </a:r>
          </a:p>
        </p:txBody>
      </p:sp>
      <p:sp>
        <p:nvSpPr>
          <p:cNvPr id="138249" name="Shape 757"/>
          <p:cNvSpPr txBox="1">
            <a:spLocks noChangeArrowheads="1"/>
          </p:cNvSpPr>
          <p:nvPr/>
        </p:nvSpPr>
        <p:spPr bwMode="auto">
          <a:xfrm>
            <a:off x="2560638" y="2200275"/>
            <a:ext cx="1874837" cy="466725"/>
          </a:xfrm>
          <a:prstGeom prst="rect">
            <a:avLst/>
          </a:prstGeom>
          <a:solidFill>
            <a:srgbClr val="33CC33"/>
          </a:solidFill>
          <a:ln w="9525" cap="rnd">
            <a:solidFill>
              <a:schemeClr val="tx1"/>
            </a:solidFill>
            <a:miter lim="800000"/>
            <a:headEnd/>
            <a:tailEnd/>
          </a:ln>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Clr>
                <a:srgbClr val="000000"/>
              </a:buClr>
              <a:buSzPct val="25000"/>
              <a:buFont typeface="Arial" pitchFamily="34" charset="0"/>
              <a:buNone/>
            </a:pPr>
            <a:r>
              <a:rPr lang="en-US" altLang="en-US" sz="1800"/>
              <a:t>Extremo final</a:t>
            </a:r>
          </a:p>
        </p:txBody>
      </p:sp>
      <p:sp>
        <p:nvSpPr>
          <p:cNvPr id="138250" name="Shape 758"/>
          <p:cNvSpPr txBox="1">
            <a:spLocks noChangeArrowheads="1"/>
          </p:cNvSpPr>
          <p:nvPr/>
        </p:nvSpPr>
        <p:spPr bwMode="auto">
          <a:xfrm>
            <a:off x="2408238" y="4257675"/>
            <a:ext cx="1874837" cy="466725"/>
          </a:xfrm>
          <a:prstGeom prst="rect">
            <a:avLst/>
          </a:prstGeom>
          <a:solidFill>
            <a:srgbClr val="33CC33"/>
          </a:solidFill>
          <a:ln w="9525" cap="rnd">
            <a:solidFill>
              <a:schemeClr val="tx1"/>
            </a:solidFill>
            <a:miter lim="800000"/>
            <a:headEnd/>
            <a:tailEnd/>
          </a:ln>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Clr>
                <a:srgbClr val="000000"/>
              </a:buClr>
              <a:buSzPct val="25000"/>
              <a:buFont typeface="Arial" pitchFamily="34" charset="0"/>
              <a:buNone/>
            </a:pPr>
            <a:r>
              <a:rPr lang="en-US" altLang="en-US" sz="1800"/>
              <a:t>Extremo final</a:t>
            </a:r>
          </a:p>
        </p:txBody>
      </p:sp>
      <p:sp>
        <p:nvSpPr>
          <p:cNvPr id="138251" name="Shape 759"/>
          <p:cNvSpPr>
            <a:spLocks/>
          </p:cNvSpPr>
          <p:nvPr/>
        </p:nvSpPr>
        <p:spPr bwMode="auto">
          <a:xfrm>
            <a:off x="4191000" y="5791200"/>
            <a:ext cx="457200" cy="457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38252" name="Shape 760"/>
          <p:cNvSpPr>
            <a:spLocks noChangeArrowheads="1"/>
          </p:cNvSpPr>
          <p:nvPr/>
        </p:nvSpPr>
        <p:spPr bwMode="auto">
          <a:xfrm>
            <a:off x="5410200" y="4343400"/>
            <a:ext cx="2857500" cy="220027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253" name="Shape 761"/>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38256" name="Rectangle 16"/>
          <p:cNvSpPr>
            <a:spLocks noChangeArrowheads="1"/>
          </p:cNvSpPr>
          <p:nvPr/>
        </p:nvSpPr>
        <p:spPr bwMode="auto">
          <a:xfrm>
            <a:off x="0" y="64008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hape 768"/>
          <p:cNvSpPr>
            <a:spLocks noChangeArrowheads="1"/>
          </p:cNvSpPr>
          <p:nvPr/>
        </p:nvSpPr>
        <p:spPr bwMode="auto">
          <a:xfrm>
            <a:off x="5257800" y="1066800"/>
            <a:ext cx="3886200" cy="4826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0290" name="Shape 769"/>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Líneas de Aviso o Advertencia</a:t>
            </a:r>
          </a:p>
        </p:txBody>
      </p:sp>
      <p:sp>
        <p:nvSpPr>
          <p:cNvPr id="140291" name="Shape 770"/>
          <p:cNvSpPr txBox="1">
            <a:spLocks noGrp="1"/>
          </p:cNvSpPr>
          <p:nvPr>
            <p:ph type="body" idx="1"/>
          </p:nvPr>
        </p:nvSpPr>
        <p:spPr>
          <a:xfrm>
            <a:off x="0" y="990600"/>
            <a:ext cx="5181600" cy="5334000"/>
          </a:xfrm>
        </p:spPr>
        <p:txBody>
          <a:bodyPr tIns="45700" bIns="45700">
            <a:spAutoFit/>
          </a:bodyPr>
          <a:lstStyle/>
          <a:p>
            <a:pPr marL="0" indent="457200" eaLnBrk="1" hangingPunct="1">
              <a:spcBef>
                <a:spcPts val="475"/>
              </a:spcBef>
              <a:spcAft>
                <a:spcPct val="0"/>
              </a:spcAft>
              <a:buClr>
                <a:srgbClr val="000000"/>
              </a:buClr>
              <a:buSzPct val="101000"/>
              <a:buFontTx/>
              <a:buChar char="•"/>
            </a:pPr>
            <a:r>
              <a:rPr lang="en-US" altLang="en-US" sz="2400" smtClean="0">
                <a:solidFill>
                  <a:srgbClr val="000000"/>
                </a:solidFill>
                <a:latin typeface="Arial" pitchFamily="34" charset="0"/>
                <a:cs typeface="Arial" pitchFamily="34" charset="0"/>
                <a:sym typeface="Arial" pitchFamily="34" charset="0"/>
              </a:rPr>
              <a:t>La línea de aviso o advertencia se usa para mantener a los trabajadores lejos de los bordes inseguros.  </a:t>
            </a:r>
          </a:p>
          <a:p>
            <a:pPr marL="0" indent="457200" eaLnBrk="1" hangingPunct="1">
              <a:spcBef>
                <a:spcPts val="475"/>
              </a:spcBef>
              <a:spcAft>
                <a:spcPct val="0"/>
              </a:spcAft>
              <a:buClr>
                <a:srgbClr val="000000"/>
              </a:buClr>
              <a:buSzPct val="101000"/>
              <a:buFontTx/>
              <a:buChar char="•"/>
            </a:pPr>
            <a:r>
              <a:rPr lang="en-US" altLang="en-US" sz="2400" smtClean="0">
                <a:solidFill>
                  <a:srgbClr val="000000"/>
                </a:solidFill>
                <a:latin typeface="Arial" pitchFamily="34" charset="0"/>
                <a:cs typeface="Arial" pitchFamily="34" charset="0"/>
                <a:sym typeface="Arial" pitchFamily="34" charset="0"/>
              </a:rPr>
              <a:t>La línea de aviso o advertencia debe estar, por lo menos, unos 6 pies alejada del borde.    </a:t>
            </a:r>
          </a:p>
          <a:p>
            <a:pPr marL="0" indent="457200" eaLnBrk="1" hangingPunct="1">
              <a:spcBef>
                <a:spcPts val="475"/>
              </a:spcBef>
              <a:spcAft>
                <a:spcPct val="0"/>
              </a:spcAft>
              <a:buClr>
                <a:srgbClr val="000000"/>
              </a:buClr>
              <a:buSzPct val="101000"/>
              <a:buFontTx/>
              <a:buChar char="•"/>
            </a:pPr>
            <a:r>
              <a:rPr lang="en-US" altLang="en-US" sz="2400" smtClean="0">
                <a:solidFill>
                  <a:srgbClr val="000000"/>
                </a:solidFill>
                <a:latin typeface="Arial" pitchFamily="34" charset="0"/>
                <a:cs typeface="Arial" pitchFamily="34" charset="0"/>
                <a:sym typeface="Arial" pitchFamily="34" charset="0"/>
              </a:rPr>
              <a:t>Las líneas de aviso son una barrera física diseñada para evitar que los trabajadores se acerquen al borde y </a:t>
            </a:r>
            <a:r>
              <a:rPr lang="en-US" altLang="en-US" sz="2400" b="1" i="1" smtClean="0">
                <a:solidFill>
                  <a:srgbClr val="000000"/>
                </a:solidFill>
                <a:latin typeface="Arial" pitchFamily="34" charset="0"/>
                <a:cs typeface="Arial" pitchFamily="34" charset="0"/>
                <a:sym typeface="Arial" pitchFamily="34" charset="0"/>
              </a:rPr>
              <a:t>no</a:t>
            </a:r>
            <a:r>
              <a:rPr lang="en-US" altLang="en-US" sz="2400" smtClean="0">
                <a:solidFill>
                  <a:srgbClr val="000000"/>
                </a:solidFill>
                <a:latin typeface="Arial" pitchFamily="34" charset="0"/>
                <a:cs typeface="Arial" pitchFamily="34" charset="0"/>
                <a:sym typeface="Arial" pitchFamily="34" charset="0"/>
              </a:rPr>
              <a:t> para no caer del borde. No previenen físicamente la caída del trabajador si éste logra acceso al borde.</a:t>
            </a:r>
          </a:p>
        </p:txBody>
      </p:sp>
      <p:cxnSp>
        <p:nvCxnSpPr>
          <p:cNvPr id="140292" name="Shape 771"/>
          <p:cNvCxnSpPr>
            <a:cxnSpLocks noChangeShapeType="1"/>
          </p:cNvCxnSpPr>
          <p:nvPr/>
        </p:nvCxnSpPr>
        <p:spPr bwMode="auto">
          <a:xfrm>
            <a:off x="5562600" y="3276600"/>
            <a:ext cx="2362200" cy="0"/>
          </a:xfrm>
          <a:prstGeom prst="straightConnector1">
            <a:avLst/>
          </a:prstGeom>
          <a:noFill/>
          <a:ln w="57150" cap="rnd">
            <a:solidFill>
              <a:srgbClr val="00FF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40293" name="Shape 772"/>
          <p:cNvSpPr txBox="1">
            <a:spLocks noChangeArrowheads="1"/>
          </p:cNvSpPr>
          <p:nvPr/>
        </p:nvSpPr>
        <p:spPr bwMode="auto">
          <a:xfrm>
            <a:off x="6477000" y="3810000"/>
            <a:ext cx="990600" cy="514350"/>
          </a:xfrm>
          <a:prstGeom prst="rect">
            <a:avLst/>
          </a:prstGeom>
          <a:solidFill>
            <a:srgbClr val="00FF00"/>
          </a:solidFill>
          <a:ln w="57150" cap="rnd">
            <a:solidFill>
              <a:srgbClr val="00FF00"/>
            </a:solidFill>
            <a:miter lim="800000"/>
            <a:headEnd/>
            <a:tailEnd/>
          </a:ln>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spcBef>
                <a:spcPts val="900"/>
              </a:spcBef>
              <a:buClr>
                <a:srgbClr val="000000"/>
              </a:buClr>
              <a:buSzPct val="25000"/>
              <a:buFont typeface="Arial" pitchFamily="34" charset="0"/>
              <a:buNone/>
            </a:pPr>
            <a:r>
              <a:rPr lang="en-US" altLang="en-US" sz="1800" b="1"/>
              <a:t>6’</a:t>
            </a:r>
          </a:p>
        </p:txBody>
      </p:sp>
      <p:sp>
        <p:nvSpPr>
          <p:cNvPr id="140294" name="Shape 773"/>
          <p:cNvSpPr>
            <a:spLocks noChangeArrowheads="1"/>
          </p:cNvSpPr>
          <p:nvPr/>
        </p:nvSpPr>
        <p:spPr bwMode="auto">
          <a:xfrm>
            <a:off x="7467600" y="4705350"/>
            <a:ext cx="1162050" cy="11620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0295" name="Shape 774"/>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40298"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hape 781"/>
          <p:cNvSpPr>
            <a:spLocks noChangeArrowheads="1"/>
          </p:cNvSpPr>
          <p:nvPr/>
        </p:nvSpPr>
        <p:spPr bwMode="auto">
          <a:xfrm>
            <a:off x="4495800" y="1828800"/>
            <a:ext cx="4445000" cy="4711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2338" name="Shape 782"/>
          <p:cNvSpPr txBox="1">
            <a:spLocks noGrp="1"/>
          </p:cNvSpPr>
          <p:nvPr>
            <p:ph type="title"/>
          </p:nvPr>
        </p:nvSpPr>
        <p:spPr>
          <a:xfrm>
            <a:off x="0" y="3810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Líneas de Aviso o Advertencia </a:t>
            </a:r>
            <a:br>
              <a:rPr lang="en-US" altLang="en-US" sz="3200" smtClean="0">
                <a:solidFill>
                  <a:srgbClr val="000000"/>
                </a:solidFill>
                <a:latin typeface="Arial" pitchFamily="34" charset="0"/>
                <a:cs typeface="Arial" pitchFamily="34" charset="0"/>
                <a:sym typeface="Arial" pitchFamily="34" charset="0"/>
              </a:rPr>
            </a:br>
            <a:r>
              <a:rPr lang="en-US" altLang="en-US" sz="3200" smtClean="0">
                <a:solidFill>
                  <a:srgbClr val="000000"/>
                </a:solidFill>
                <a:latin typeface="Arial" pitchFamily="34" charset="0"/>
                <a:cs typeface="Arial" pitchFamily="34" charset="0"/>
                <a:sym typeface="Arial" pitchFamily="34" charset="0"/>
              </a:rPr>
              <a:t>NO SON SEŇALES DE FIESTAS!</a:t>
            </a:r>
          </a:p>
        </p:txBody>
      </p:sp>
      <p:sp>
        <p:nvSpPr>
          <p:cNvPr id="142339" name="Shape 783"/>
          <p:cNvSpPr txBox="1">
            <a:spLocks noGrp="1"/>
          </p:cNvSpPr>
          <p:nvPr>
            <p:ph type="body" idx="1"/>
          </p:nvPr>
        </p:nvSpPr>
        <p:spPr>
          <a:xfrm>
            <a:off x="457200" y="1676400"/>
            <a:ext cx="3733800" cy="46482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La línea de aviso o advertencia debe resistir unas 16 libras de fuerza antes de perder el equilibrio. </a:t>
            </a:r>
          </a:p>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La línea de aviso debe estar a por lo menos 34” del piso.</a:t>
            </a:r>
          </a:p>
        </p:txBody>
      </p:sp>
      <p:cxnSp>
        <p:nvCxnSpPr>
          <p:cNvPr id="142340" name="Shape 784"/>
          <p:cNvCxnSpPr>
            <a:cxnSpLocks noChangeShapeType="1"/>
          </p:cNvCxnSpPr>
          <p:nvPr/>
        </p:nvCxnSpPr>
        <p:spPr bwMode="auto">
          <a:xfrm>
            <a:off x="6400800" y="3733800"/>
            <a:ext cx="0" cy="1219200"/>
          </a:xfrm>
          <a:prstGeom prst="straightConnector1">
            <a:avLst/>
          </a:prstGeom>
          <a:noFill/>
          <a:ln w="57150" cap="rnd">
            <a:solidFill>
              <a:srgbClr val="008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42341" name="Shape 785"/>
          <p:cNvSpPr txBox="1">
            <a:spLocks noChangeArrowheads="1"/>
          </p:cNvSpPr>
          <p:nvPr/>
        </p:nvSpPr>
        <p:spPr bwMode="auto">
          <a:xfrm>
            <a:off x="6629400" y="3733800"/>
            <a:ext cx="1524000" cy="1006475"/>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spcBef>
                <a:spcPts val="1000"/>
              </a:spcBef>
              <a:buClr>
                <a:srgbClr val="000000"/>
              </a:buClr>
              <a:buSzPct val="25000"/>
              <a:buFont typeface="Arial" pitchFamily="34" charset="0"/>
              <a:buNone/>
            </a:pPr>
            <a:r>
              <a:rPr lang="en-US" altLang="en-US" sz="2000" b="1">
                <a:solidFill>
                  <a:srgbClr val="FF3300"/>
                </a:solidFill>
              </a:rPr>
              <a:t>Riel Superior 34”</a:t>
            </a:r>
          </a:p>
        </p:txBody>
      </p:sp>
      <p:sp>
        <p:nvSpPr>
          <p:cNvPr id="142342" name="Shape 786"/>
          <p:cNvSpPr>
            <a:spLocks noChangeArrowheads="1"/>
          </p:cNvSpPr>
          <p:nvPr/>
        </p:nvSpPr>
        <p:spPr bwMode="auto">
          <a:xfrm>
            <a:off x="7696200" y="4724400"/>
            <a:ext cx="1009650" cy="10096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2343" name="Shape 787"/>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42346"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hape 794"/>
          <p:cNvSpPr>
            <a:spLocks noChangeArrowheads="1"/>
          </p:cNvSpPr>
          <p:nvPr/>
        </p:nvSpPr>
        <p:spPr bwMode="auto">
          <a:xfrm>
            <a:off x="3886200" y="1143000"/>
            <a:ext cx="4826000" cy="3657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4386" name="Shape 795"/>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Líneas de Aviso o Advertencia</a:t>
            </a:r>
          </a:p>
        </p:txBody>
      </p:sp>
      <p:sp>
        <p:nvSpPr>
          <p:cNvPr id="144387" name="Shape 796"/>
          <p:cNvSpPr txBox="1">
            <a:spLocks noGrp="1"/>
          </p:cNvSpPr>
          <p:nvPr>
            <p:ph type="body" idx="1"/>
          </p:nvPr>
        </p:nvSpPr>
        <p:spPr>
          <a:xfrm>
            <a:off x="228600" y="990600"/>
            <a:ext cx="3276600" cy="4876800"/>
          </a:xfrm>
        </p:spPr>
        <p:txBody>
          <a:bodyPr tIns="45700" bIns="45700">
            <a:spAutoFit/>
          </a:bodyPr>
          <a:lstStyle/>
          <a:p>
            <a:pPr indent="-342900" eaLnBrk="1" hangingPunct="1">
              <a:lnSpc>
                <a:spcPct val="90000"/>
              </a:lnSpc>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La línea de aviso o advertencia se debe mantener en buen estado.</a:t>
            </a:r>
          </a:p>
          <a:p>
            <a:pPr indent="-342900" eaLnBrk="1" hangingPunct="1">
              <a:lnSpc>
                <a:spcPct val="90000"/>
              </a:lnSpc>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Reporte cualquier condición insegura a su supervisor.</a:t>
            </a:r>
          </a:p>
        </p:txBody>
      </p:sp>
      <p:sp>
        <p:nvSpPr>
          <p:cNvPr id="144388" name="Shape 797"/>
          <p:cNvSpPr>
            <a:spLocks noChangeArrowheads="1"/>
          </p:cNvSpPr>
          <p:nvPr/>
        </p:nvSpPr>
        <p:spPr bwMode="auto">
          <a:xfrm>
            <a:off x="7620000" y="3657600"/>
            <a:ext cx="1009650" cy="10096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4389" name="Shape 798"/>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44392"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hape 805"/>
          <p:cNvSpPr>
            <a:spLocks noChangeArrowheads="1"/>
          </p:cNvSpPr>
          <p:nvPr/>
        </p:nvSpPr>
        <p:spPr bwMode="auto">
          <a:xfrm>
            <a:off x="4343400" y="1155700"/>
            <a:ext cx="4445000" cy="44831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6434" name="Shape 806"/>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Líneas de Aviso o Advertencia</a:t>
            </a:r>
          </a:p>
        </p:txBody>
      </p:sp>
      <p:sp>
        <p:nvSpPr>
          <p:cNvPr id="807" name="Shape 807"/>
          <p:cNvSpPr txBox="1">
            <a:spLocks noGrp="1"/>
          </p:cNvSpPr>
          <p:nvPr>
            <p:ph type="body" idx="1"/>
          </p:nvPr>
        </p:nvSpPr>
        <p:spPr>
          <a:xfrm>
            <a:off x="0" y="914400"/>
            <a:ext cx="4343400" cy="5181600"/>
          </a:xfrm>
        </p:spPr>
        <p:txBody>
          <a:bodyPr tIns="45700" bIns="45700">
            <a:spAutoFit/>
          </a:bodyPr>
          <a:lstStyle/>
          <a:p>
            <a:pPr indent="-342900" eaLnBrk="1" fontAlgn="auto" hangingPunct="1">
              <a:spcBef>
                <a:spcPts val="440"/>
              </a:spcBef>
              <a:buSzPct val="98484"/>
              <a:defRPr/>
            </a:pPr>
            <a:r>
              <a:rPr lang="x-none" sz="2200"/>
              <a:t>Jamás trabaje en un área donde la línea de aviso o advertencia se derrumbó o se dañó. </a:t>
            </a:r>
          </a:p>
          <a:p>
            <a:pPr indent="-342900" eaLnBrk="1" fontAlgn="auto" hangingPunct="1">
              <a:spcBef>
                <a:spcPts val="440"/>
              </a:spcBef>
              <a:buSzPct val="98484"/>
              <a:defRPr/>
            </a:pPr>
            <a:r>
              <a:rPr lang="x-none" sz="2200"/>
              <a:t>Las líneas de aviso deben ser reparadas o remplazadas inmediatamente una vez estén dañadas. </a:t>
            </a:r>
          </a:p>
          <a:p>
            <a:pPr indent="-342900" eaLnBrk="1" fontAlgn="auto" hangingPunct="1">
              <a:spcBef>
                <a:spcPts val="440"/>
              </a:spcBef>
              <a:buSzPct val="98484"/>
              <a:defRPr/>
            </a:pPr>
            <a:r>
              <a:rPr lang="x-none" sz="2200"/>
              <a:t>Usted debe reportar cualquier condición insegura a su supervisor.</a:t>
            </a:r>
          </a:p>
          <a:p>
            <a:pPr indent="-342900" eaLnBrk="1" fontAlgn="auto" hangingPunct="1">
              <a:spcBef>
                <a:spcPts val="440"/>
              </a:spcBef>
              <a:buSzPct val="98484"/>
              <a:defRPr/>
            </a:pPr>
            <a:r>
              <a:rPr lang="x-none" sz="2200"/>
              <a:t> Jamás trabaje dentro de un área si la línea de aviso/advertencia ha sido derrumbada o dañada.</a:t>
            </a:r>
          </a:p>
          <a:p>
            <a:pPr eaLnBrk="1" fontAlgn="auto" hangingPunct="1">
              <a:defRPr/>
            </a:pPr>
            <a:endParaRPr/>
          </a:p>
        </p:txBody>
      </p:sp>
      <p:sp>
        <p:nvSpPr>
          <p:cNvPr id="146436" name="Shape 808"/>
          <p:cNvSpPr>
            <a:spLocks noChangeArrowheads="1"/>
          </p:cNvSpPr>
          <p:nvPr/>
        </p:nvSpPr>
        <p:spPr bwMode="auto">
          <a:xfrm>
            <a:off x="7924800" y="1295400"/>
            <a:ext cx="457200" cy="762000"/>
          </a:xfrm>
          <a:prstGeom prst="downArrow">
            <a:avLst>
              <a:gd name="adj1" fmla="val 50000"/>
              <a:gd name="adj2" fmla="val 50000"/>
            </a:avLst>
          </a:prstGeom>
          <a:solidFill>
            <a:srgbClr val="FF3300"/>
          </a:solidFill>
          <a:ln w="9525" cap="rnd">
            <a:solidFill>
              <a:schemeClr val="tx1"/>
            </a:solidFill>
            <a:miter lim="800000"/>
            <a:headEnd/>
            <a:tailEnd/>
          </a:ln>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146437" name="Shape 809"/>
          <p:cNvSpPr>
            <a:spLocks/>
          </p:cNvSpPr>
          <p:nvPr/>
        </p:nvSpPr>
        <p:spPr bwMode="auto">
          <a:xfrm>
            <a:off x="7543800" y="44196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46438" name="Shape 810"/>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46441"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hape 817"/>
          <p:cNvSpPr>
            <a:spLocks noChangeArrowheads="1"/>
          </p:cNvSpPr>
          <p:nvPr/>
        </p:nvSpPr>
        <p:spPr bwMode="auto">
          <a:xfrm>
            <a:off x="4343400" y="1066800"/>
            <a:ext cx="4610100" cy="4445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8482" name="Shape 818"/>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sym typeface="Arial" pitchFamily="34" charset="0"/>
              </a:rPr>
              <a:t>Sistema Personal para Detención de Caída</a:t>
            </a:r>
          </a:p>
        </p:txBody>
      </p:sp>
      <p:sp>
        <p:nvSpPr>
          <p:cNvPr id="148483" name="Shape 819"/>
          <p:cNvSpPr txBox="1">
            <a:spLocks noGrp="1"/>
          </p:cNvSpPr>
          <p:nvPr>
            <p:ph type="body" idx="1"/>
          </p:nvPr>
        </p:nvSpPr>
        <p:spPr>
          <a:xfrm>
            <a:off x="457200" y="990600"/>
            <a:ext cx="3733800" cy="417195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El sistema para detención de caída está compuesto de:</a:t>
            </a:r>
          </a:p>
          <a:p>
            <a:pPr lvl="1" indent="-285750" eaLnBrk="1" hangingPunct="1">
              <a:spcBef>
                <a:spcPts val="563"/>
              </a:spcBef>
              <a:spcAft>
                <a:spcPct val="0"/>
              </a:spcAft>
              <a:buClr>
                <a:srgbClr val="000000"/>
              </a:buClr>
              <a:buSzPct val="101000"/>
              <a:buFont typeface="Arial" pitchFamily="34" charset="0"/>
              <a:buChar char="•"/>
            </a:pPr>
            <a:r>
              <a:rPr lang="en-US" altLang="en-US" smtClean="0">
                <a:solidFill>
                  <a:srgbClr val="000000"/>
                </a:solidFill>
                <a:latin typeface="Arial" pitchFamily="34" charset="0"/>
                <a:cs typeface="Arial" pitchFamily="34" charset="0"/>
                <a:sym typeface="Arial" pitchFamily="34" charset="0"/>
              </a:rPr>
              <a:t> arnés</a:t>
            </a:r>
          </a:p>
          <a:p>
            <a:pPr lvl="1" indent="-285750" eaLnBrk="1" hangingPunct="1">
              <a:spcBef>
                <a:spcPts val="563"/>
              </a:spcBef>
              <a:spcAft>
                <a:spcPct val="0"/>
              </a:spcAft>
              <a:buClr>
                <a:srgbClr val="000000"/>
              </a:buClr>
              <a:buSzPct val="101000"/>
              <a:buFont typeface="Arial" pitchFamily="34" charset="0"/>
              <a:buChar char="•"/>
            </a:pPr>
            <a:r>
              <a:rPr lang="en-US" altLang="en-US" smtClean="0">
                <a:solidFill>
                  <a:srgbClr val="000000"/>
                </a:solidFill>
                <a:latin typeface="Arial" pitchFamily="34" charset="0"/>
                <a:cs typeface="Arial" pitchFamily="34" charset="0"/>
                <a:sym typeface="Arial" pitchFamily="34" charset="0"/>
              </a:rPr>
              <a:t> acollador</a:t>
            </a:r>
          </a:p>
          <a:p>
            <a:pPr lvl="1" indent="-285750" eaLnBrk="1" hangingPunct="1">
              <a:spcBef>
                <a:spcPts val="563"/>
              </a:spcBef>
              <a:spcAft>
                <a:spcPct val="0"/>
              </a:spcAft>
              <a:buClr>
                <a:srgbClr val="000000"/>
              </a:buClr>
              <a:buSzPct val="101000"/>
              <a:buFont typeface="Arial" pitchFamily="34" charset="0"/>
              <a:buChar char="•"/>
            </a:pPr>
            <a:r>
              <a:rPr lang="en-US" altLang="en-US" smtClean="0">
                <a:solidFill>
                  <a:srgbClr val="000000"/>
                </a:solidFill>
                <a:latin typeface="Arial" pitchFamily="34" charset="0"/>
                <a:cs typeface="Arial" pitchFamily="34" charset="0"/>
                <a:sym typeface="Arial" pitchFamily="34" charset="0"/>
              </a:rPr>
              <a:t> punto de anclaje</a:t>
            </a:r>
          </a:p>
        </p:txBody>
      </p:sp>
      <p:sp>
        <p:nvSpPr>
          <p:cNvPr id="148484" name="Shape 820"/>
          <p:cNvSpPr>
            <a:spLocks noChangeArrowheads="1"/>
          </p:cNvSpPr>
          <p:nvPr/>
        </p:nvSpPr>
        <p:spPr bwMode="auto">
          <a:xfrm>
            <a:off x="7448550" y="4254500"/>
            <a:ext cx="1162050" cy="11620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8485" name="Shape 821"/>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48488"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hape 828"/>
          <p:cNvSpPr>
            <a:spLocks noChangeArrowheads="1"/>
          </p:cNvSpPr>
          <p:nvPr/>
        </p:nvSpPr>
        <p:spPr bwMode="auto">
          <a:xfrm>
            <a:off x="4800600" y="1092200"/>
            <a:ext cx="2997200" cy="508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0530" name="Shape 829"/>
          <p:cNvSpPr txBox="1">
            <a:spLocks noGrp="1"/>
          </p:cNvSpPr>
          <p:nvPr>
            <p:ph type="title"/>
          </p:nvPr>
        </p:nvSpPr>
        <p:spPr>
          <a:xfrm>
            <a:off x="0" y="152400"/>
            <a:ext cx="9144000" cy="457200"/>
          </a:xfrm>
        </p:spPr>
        <p:txBody>
          <a:bodyPr tIns="45700" bIns="45700">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sym typeface="Arial" pitchFamily="34" charset="0"/>
              </a:rPr>
              <a:t>Sistema Personal para Detención de la Caída</a:t>
            </a:r>
          </a:p>
        </p:txBody>
      </p:sp>
      <p:sp>
        <p:nvSpPr>
          <p:cNvPr id="150531" name="Shape 830"/>
          <p:cNvSpPr txBox="1">
            <a:spLocks noGrp="1"/>
          </p:cNvSpPr>
          <p:nvPr>
            <p:ph type="body" idx="1"/>
          </p:nvPr>
        </p:nvSpPr>
        <p:spPr>
          <a:xfrm>
            <a:off x="457200" y="990600"/>
            <a:ext cx="4267200" cy="41910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El arnés debe ser usado adecuadamente.</a:t>
            </a:r>
          </a:p>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La argolla D debe descansar en medio de los hombros y la correa del pecho debe estar asegurada.</a:t>
            </a:r>
          </a:p>
        </p:txBody>
      </p:sp>
      <p:sp>
        <p:nvSpPr>
          <p:cNvPr id="150532" name="Shape 831"/>
          <p:cNvSpPr txBox="1">
            <a:spLocks noChangeArrowheads="1"/>
          </p:cNvSpPr>
          <p:nvPr/>
        </p:nvSpPr>
        <p:spPr bwMode="auto">
          <a:xfrm>
            <a:off x="7793038" y="4114800"/>
            <a:ext cx="1350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Clr>
                <a:srgbClr val="000000"/>
              </a:buClr>
              <a:buSzPct val="25000"/>
              <a:buFont typeface="Arial" pitchFamily="34" charset="0"/>
              <a:buNone/>
            </a:pPr>
            <a:r>
              <a:rPr lang="en-US" altLang="en-US" sz="1800">
                <a:solidFill>
                  <a:srgbClr val="3333CC"/>
                </a:solidFill>
              </a:rPr>
              <a:t>D-argolla</a:t>
            </a:r>
          </a:p>
        </p:txBody>
      </p:sp>
      <p:sp>
        <p:nvSpPr>
          <p:cNvPr id="150533" name="Shape 832"/>
          <p:cNvSpPr txBox="1">
            <a:spLocks noChangeArrowheads="1"/>
          </p:cNvSpPr>
          <p:nvPr/>
        </p:nvSpPr>
        <p:spPr bwMode="auto">
          <a:xfrm>
            <a:off x="7539038" y="1295400"/>
            <a:ext cx="13763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Clr>
                <a:srgbClr val="000000"/>
              </a:buClr>
              <a:buSzPct val="25000"/>
              <a:buFont typeface="Arial" pitchFamily="34" charset="0"/>
              <a:buNone/>
            </a:pPr>
            <a:r>
              <a:rPr lang="en-US" altLang="en-US" sz="1800">
                <a:solidFill>
                  <a:srgbClr val="3333CC"/>
                </a:solidFill>
              </a:rPr>
              <a:t>Correa de</a:t>
            </a:r>
          </a:p>
          <a:p>
            <a:pPr algn="ctr">
              <a:buClr>
                <a:srgbClr val="000000"/>
              </a:buClr>
              <a:buSzPct val="25000"/>
              <a:buFont typeface="Arial" pitchFamily="34" charset="0"/>
              <a:buNone/>
            </a:pPr>
            <a:r>
              <a:rPr lang="en-US" altLang="en-US" sz="1800">
                <a:solidFill>
                  <a:srgbClr val="3333CC"/>
                </a:solidFill>
              </a:rPr>
              <a:t>pecho</a:t>
            </a:r>
          </a:p>
        </p:txBody>
      </p:sp>
      <p:cxnSp>
        <p:nvCxnSpPr>
          <p:cNvPr id="150534" name="Shape 833"/>
          <p:cNvCxnSpPr>
            <a:cxnSpLocks noChangeShapeType="1"/>
          </p:cNvCxnSpPr>
          <p:nvPr/>
        </p:nvCxnSpPr>
        <p:spPr bwMode="auto">
          <a:xfrm rot="10800000">
            <a:off x="6477000" y="4343400"/>
            <a:ext cx="1371600" cy="0"/>
          </a:xfrm>
          <a:prstGeom prst="straightConnector1">
            <a:avLst/>
          </a:prstGeom>
          <a:noFill/>
          <a:ln w="9525" cap="rnd">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50535" name="Shape 834"/>
          <p:cNvCxnSpPr>
            <a:cxnSpLocks noChangeShapeType="1"/>
          </p:cNvCxnSpPr>
          <p:nvPr/>
        </p:nvCxnSpPr>
        <p:spPr bwMode="auto">
          <a:xfrm flipH="1">
            <a:off x="6934200" y="1676400"/>
            <a:ext cx="838200" cy="533400"/>
          </a:xfrm>
          <a:prstGeom prst="straightConnector1">
            <a:avLst/>
          </a:prstGeom>
          <a:noFill/>
          <a:ln w="9525" cap="rnd">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50536" name="Shape 835"/>
          <p:cNvSpPr>
            <a:spLocks noChangeArrowheads="1"/>
          </p:cNvSpPr>
          <p:nvPr/>
        </p:nvSpPr>
        <p:spPr bwMode="auto">
          <a:xfrm>
            <a:off x="7696200" y="5181600"/>
            <a:ext cx="1162050" cy="11620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0537" name="Shape 836"/>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50540" name="Rectangle 12"/>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186"/>
          <p:cNvSpPr>
            <a:spLocks noChangeArrowheads="1"/>
          </p:cNvSpPr>
          <p:nvPr/>
        </p:nvSpPr>
        <p:spPr bwMode="auto">
          <a:xfrm>
            <a:off x="5334000" y="1676400"/>
            <a:ext cx="3568700" cy="4648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38" name="Shape 187"/>
          <p:cNvSpPr txBox="1">
            <a:spLocks noGrp="1"/>
          </p:cNvSpPr>
          <p:nvPr>
            <p:ph type="title"/>
          </p:nvPr>
        </p:nvSpPr>
        <p:spPr>
          <a:xfrm>
            <a:off x="457200" y="274638"/>
            <a:ext cx="8229600" cy="1143000"/>
          </a:xfrm>
        </p:spPr>
        <p:txBody>
          <a:bodyPr tIns="45700" bIns="45700" anchor="ctr">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sym typeface="Arial" pitchFamily="34" charset="0"/>
              </a:rPr>
              <a:t>Cuando Necesitamos proteccion contra caidas?</a:t>
            </a:r>
          </a:p>
        </p:txBody>
      </p:sp>
      <p:sp>
        <p:nvSpPr>
          <p:cNvPr id="188" name="Shape 188"/>
          <p:cNvSpPr txBox="1">
            <a:spLocks noGrp="1"/>
          </p:cNvSpPr>
          <p:nvPr>
            <p:ph type="body" idx="1"/>
          </p:nvPr>
        </p:nvSpPr>
        <p:spPr>
          <a:xfrm>
            <a:off x="0" y="1447800"/>
            <a:ext cx="6096000" cy="4298950"/>
          </a:xfrm>
        </p:spPr>
        <p:txBody>
          <a:bodyPr tIns="45700" bIns="45700">
            <a:spAutoFit/>
          </a:bodyPr>
          <a:lstStyle/>
          <a:p>
            <a:pPr marL="0" indent="0" eaLnBrk="1" hangingPunct="1">
              <a:spcBef>
                <a:spcPts val="638"/>
              </a:spcBef>
              <a:spcAft>
                <a:spcPct val="0"/>
              </a:spcAft>
              <a:buClr>
                <a:srgbClr val="000000"/>
              </a:buClr>
              <a:buFontTx/>
              <a:buChar char="•"/>
            </a:pPr>
            <a:r>
              <a:rPr lang="en-US" altLang="en-US" sz="2000" smtClean="0">
                <a:solidFill>
                  <a:srgbClr val="000000"/>
                </a:solidFill>
                <a:latin typeface="Arial" pitchFamily="34" charset="0"/>
                <a:cs typeface="Arial" pitchFamily="34" charset="0"/>
                <a:sym typeface="Arial" pitchFamily="34" charset="0"/>
              </a:rPr>
              <a:t>Las condiciones de trabajo a más de 6 pies de altura requieren usar  protección contra caídas en:</a:t>
            </a:r>
          </a:p>
          <a:p>
            <a:pPr marL="457200" lvl="1" indent="0" eaLnBrk="1" hangingPunct="1">
              <a:spcBef>
                <a:spcPts val="563"/>
              </a:spcBef>
              <a:spcAft>
                <a:spcPct val="0"/>
              </a:spcAft>
              <a:buClr>
                <a:srgbClr val="000000"/>
              </a:buClr>
              <a:buFont typeface="Arial" pitchFamily="34" charset="0"/>
              <a:buChar char="•"/>
            </a:pPr>
            <a:r>
              <a:rPr lang="en-US" altLang="en-US" sz="2000" smtClean="0">
                <a:solidFill>
                  <a:srgbClr val="000000"/>
                </a:solidFill>
                <a:latin typeface="Arial" pitchFamily="34" charset="0"/>
                <a:cs typeface="Arial" pitchFamily="34" charset="0"/>
                <a:sym typeface="Arial" pitchFamily="34" charset="0"/>
              </a:rPr>
              <a:t> Lados y bordes desprotegidos  </a:t>
            </a:r>
          </a:p>
          <a:p>
            <a:pPr marL="457200" lvl="1" indent="0" eaLnBrk="1" hangingPunct="1">
              <a:spcBef>
                <a:spcPts val="563"/>
              </a:spcBef>
              <a:spcAft>
                <a:spcPct val="0"/>
              </a:spcAft>
              <a:buClr>
                <a:srgbClr val="000000"/>
              </a:buClr>
              <a:buFont typeface="Arial" pitchFamily="34" charset="0"/>
              <a:buChar char="•"/>
            </a:pPr>
            <a:r>
              <a:rPr lang="en-US" altLang="en-US" sz="2000" smtClean="0">
                <a:solidFill>
                  <a:srgbClr val="000000"/>
                </a:solidFill>
                <a:latin typeface="Arial" pitchFamily="34" charset="0"/>
                <a:cs typeface="Arial" pitchFamily="34" charset="0"/>
                <a:sym typeface="Arial" pitchFamily="34" charset="0"/>
              </a:rPr>
              <a:t> Bordes principales</a:t>
            </a:r>
          </a:p>
          <a:p>
            <a:pPr marL="457200" lvl="1" indent="0" eaLnBrk="1" hangingPunct="1">
              <a:spcBef>
                <a:spcPts val="563"/>
              </a:spcBef>
              <a:spcAft>
                <a:spcPct val="0"/>
              </a:spcAft>
              <a:buClr>
                <a:srgbClr val="000000"/>
              </a:buClr>
              <a:buFont typeface="Arial" pitchFamily="34" charset="0"/>
              <a:buChar char="•"/>
            </a:pPr>
            <a:r>
              <a:rPr lang="en-US" altLang="en-US" sz="2000" smtClean="0">
                <a:solidFill>
                  <a:srgbClr val="000000"/>
                </a:solidFill>
                <a:latin typeface="Arial" pitchFamily="34" charset="0"/>
                <a:cs typeface="Arial" pitchFamily="34" charset="0"/>
                <a:sym typeface="Arial" pitchFamily="34" charset="0"/>
              </a:rPr>
              <a:t>Superficies para caminar y trabajar</a:t>
            </a:r>
          </a:p>
          <a:p>
            <a:pPr marL="0" indent="0" eaLnBrk="1" hangingPunct="1">
              <a:spcBef>
                <a:spcPts val="638"/>
              </a:spcBef>
              <a:spcAft>
                <a:spcPct val="0"/>
              </a:spcAft>
              <a:buClr>
                <a:srgbClr val="000000"/>
              </a:buClr>
              <a:buFontTx/>
              <a:buChar char="•"/>
            </a:pPr>
            <a:r>
              <a:rPr lang="en-US" altLang="en-US" sz="2000" smtClean="0">
                <a:solidFill>
                  <a:srgbClr val="000000"/>
                </a:solidFill>
                <a:latin typeface="Arial" pitchFamily="34" charset="0"/>
                <a:cs typeface="Arial" pitchFamily="34" charset="0"/>
                <a:sym typeface="Arial" pitchFamily="34" charset="0"/>
              </a:rPr>
              <a:t>Sin importar la altura, se debe usar </a:t>
            </a:r>
          </a:p>
          <a:p>
            <a:pPr marL="0" indent="0" eaLnBrk="1" hangingPunct="1">
              <a:spcBef>
                <a:spcPts val="638"/>
              </a:spcBef>
              <a:spcAft>
                <a:spcPct val="0"/>
              </a:spcAft>
              <a:buClr>
                <a:srgbClr val="000000"/>
              </a:buClr>
              <a:buFontTx/>
              <a:buChar char="•"/>
            </a:pPr>
            <a:r>
              <a:rPr lang="en-US" altLang="en-US" sz="2000" smtClean="0">
                <a:solidFill>
                  <a:srgbClr val="000000"/>
                </a:solidFill>
                <a:latin typeface="Arial" pitchFamily="34" charset="0"/>
                <a:cs typeface="Arial" pitchFamily="34" charset="0"/>
                <a:sym typeface="Arial" pitchFamily="34" charset="0"/>
              </a:rPr>
              <a:t>protección caídas cuando se trabaje sobre:</a:t>
            </a:r>
          </a:p>
          <a:p>
            <a:pPr marL="457200" lvl="1" indent="0" eaLnBrk="1" hangingPunct="1">
              <a:spcBef>
                <a:spcPts val="563"/>
              </a:spcBef>
              <a:spcAft>
                <a:spcPct val="0"/>
              </a:spcAft>
              <a:buClr>
                <a:srgbClr val="000000"/>
              </a:buClr>
              <a:buFont typeface="Arial" pitchFamily="34" charset="0"/>
              <a:buChar char="•"/>
            </a:pPr>
            <a:r>
              <a:rPr lang="en-US" altLang="en-US" sz="2000" smtClean="0">
                <a:solidFill>
                  <a:srgbClr val="000000"/>
                </a:solidFill>
                <a:latin typeface="Arial" pitchFamily="34" charset="0"/>
                <a:cs typeface="Arial" pitchFamily="34" charset="0"/>
                <a:sym typeface="Arial" pitchFamily="34" charset="0"/>
              </a:rPr>
              <a:t>Equipo peligroso </a:t>
            </a:r>
          </a:p>
          <a:p>
            <a:pPr marL="457200" lvl="1" indent="0" eaLnBrk="1" hangingPunct="1">
              <a:spcBef>
                <a:spcPts val="563"/>
              </a:spcBef>
              <a:spcAft>
                <a:spcPct val="0"/>
              </a:spcAft>
              <a:buClr>
                <a:srgbClr val="000000"/>
              </a:buClr>
              <a:buFont typeface="Arial" pitchFamily="34" charset="0"/>
              <a:buChar char="•"/>
            </a:pPr>
            <a:r>
              <a:rPr lang="en-US" altLang="en-US" sz="2000" smtClean="0">
                <a:solidFill>
                  <a:srgbClr val="000000"/>
                </a:solidFill>
                <a:latin typeface="Arial" pitchFamily="34" charset="0"/>
                <a:cs typeface="Arial" pitchFamily="34" charset="0"/>
                <a:sym typeface="Arial" pitchFamily="34" charset="0"/>
              </a:rPr>
              <a:t>Objetos afilados</a:t>
            </a:r>
          </a:p>
          <a:p>
            <a:pPr marL="457200" lvl="1" indent="0" eaLnBrk="1" hangingPunct="1">
              <a:spcBef>
                <a:spcPts val="563"/>
              </a:spcBef>
              <a:spcAft>
                <a:spcPct val="0"/>
              </a:spcAft>
              <a:buClr>
                <a:srgbClr val="000000"/>
              </a:buClr>
              <a:buFont typeface="Arial" pitchFamily="34" charset="0"/>
              <a:buChar char="•"/>
            </a:pPr>
            <a:r>
              <a:rPr lang="en-US" altLang="en-US" sz="2000" smtClean="0">
                <a:solidFill>
                  <a:srgbClr val="000000"/>
                </a:solidFill>
                <a:latin typeface="Arial" pitchFamily="34" charset="0"/>
                <a:cs typeface="Arial" pitchFamily="34" charset="0"/>
                <a:sym typeface="Arial" pitchFamily="34" charset="0"/>
              </a:rPr>
              <a:t>Objetos punzantes </a:t>
            </a:r>
          </a:p>
          <a:p>
            <a:pPr marL="0" indent="0" eaLnBrk="1" hangingPunct="1">
              <a:spcBef>
                <a:spcPts val="638"/>
              </a:spcBef>
              <a:spcAft>
                <a:spcPct val="0"/>
              </a:spcAft>
              <a:buClr>
                <a:srgbClr val="000000"/>
              </a:buClr>
              <a:buFontTx/>
              <a:buChar char="•"/>
            </a:pPr>
            <a:endParaRPr lang="en-US" altLang="en-US" smtClean="0">
              <a:solidFill>
                <a:srgbClr val="000000"/>
              </a:solidFill>
              <a:latin typeface="Arial" pitchFamily="34" charset="0"/>
              <a:cs typeface="Arial" pitchFamily="34" charset="0"/>
              <a:sym typeface="Arial" pitchFamily="34" charset="0"/>
            </a:endParaRPr>
          </a:p>
        </p:txBody>
      </p:sp>
      <p:sp>
        <p:nvSpPr>
          <p:cNvPr id="39940" name="Shape 189"/>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Clr>
                <a:srgbClr val="000000"/>
              </a:buClr>
              <a:buSzPct val="25000"/>
              <a:buFont typeface="Arial" pitchFamily="34" charset="0"/>
              <a:buNone/>
            </a:pPr>
            <a:r>
              <a:rPr lang="en-US" altLang="en-US"/>
              <a:t>*</a:t>
            </a:r>
          </a:p>
        </p:txBody>
      </p:sp>
      <p:sp>
        <p:nvSpPr>
          <p:cNvPr id="39941" name="Shape 190"/>
          <p:cNvSpPr>
            <a:spLocks noGrp="1"/>
          </p:cNvSpPr>
          <p:nvPr>
            <p:ph type="sldNum" sz="quarter" idx="4294967295"/>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Pct val="25000"/>
            </a:pPr>
            <a:r>
              <a:rPr lang="en-US" altLang="en-US"/>
              <a:t> </a:t>
            </a:r>
          </a:p>
        </p:txBody>
      </p:sp>
      <p:sp>
        <p:nvSpPr>
          <p:cNvPr id="39944" name="Rectangle 8"/>
          <p:cNvSpPr>
            <a:spLocks noChangeArrowheads="1"/>
          </p:cNvSpPr>
          <p:nvPr/>
        </p:nvSpPr>
        <p:spPr bwMode="auto">
          <a:xfrm>
            <a:off x="0" y="64008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hape 843"/>
          <p:cNvSpPr>
            <a:spLocks noChangeArrowheads="1"/>
          </p:cNvSpPr>
          <p:nvPr/>
        </p:nvSpPr>
        <p:spPr bwMode="auto">
          <a:xfrm>
            <a:off x="5867400" y="1066800"/>
            <a:ext cx="2908300" cy="4953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2578" name="Shape 844"/>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sym typeface="Arial" pitchFamily="34" charset="0"/>
              </a:rPr>
              <a:t>Sistema Personal para Detención de Caída</a:t>
            </a:r>
          </a:p>
        </p:txBody>
      </p:sp>
      <p:sp>
        <p:nvSpPr>
          <p:cNvPr id="152579" name="Shape 845"/>
          <p:cNvSpPr txBox="1">
            <a:spLocks noGrp="1"/>
          </p:cNvSpPr>
          <p:nvPr>
            <p:ph type="body" idx="1"/>
          </p:nvPr>
        </p:nvSpPr>
        <p:spPr>
          <a:xfrm>
            <a:off x="0" y="952500"/>
            <a:ext cx="4343400" cy="5143500"/>
          </a:xfrm>
        </p:spPr>
        <p:txBody>
          <a:bodyPr tIns="45700" bIns="45700">
            <a:spAutoFit/>
          </a:bodyPr>
          <a:lstStyle/>
          <a:p>
            <a:pPr indent="-342900" eaLnBrk="1" hangingPunct="1">
              <a:spcBef>
                <a:spcPts val="438"/>
              </a:spcBef>
              <a:spcAft>
                <a:spcPct val="0"/>
              </a:spcAft>
              <a:buClr>
                <a:srgbClr val="000000"/>
              </a:buClr>
              <a:buSzPct val="98000"/>
              <a:buFontTx/>
              <a:buChar char="•"/>
            </a:pPr>
            <a:r>
              <a:rPr lang="en-US" altLang="en-US" sz="2200" smtClean="0">
                <a:solidFill>
                  <a:srgbClr val="000000"/>
                </a:solidFill>
                <a:latin typeface="Arial" pitchFamily="34" charset="0"/>
                <a:cs typeface="Arial" pitchFamily="34" charset="0"/>
                <a:sym typeface="Arial" pitchFamily="34" charset="0"/>
              </a:rPr>
              <a:t>El arnés tiene que:   </a:t>
            </a:r>
          </a:p>
          <a:p>
            <a:pPr lvl="1" indent="-285750" eaLnBrk="1" hangingPunct="1">
              <a:spcBef>
                <a:spcPts val="438"/>
              </a:spcBef>
              <a:spcAft>
                <a:spcPct val="0"/>
              </a:spcAft>
              <a:buClr>
                <a:srgbClr val="000000"/>
              </a:buClr>
              <a:buSzPct val="98000"/>
              <a:buFont typeface="Arial" pitchFamily="34" charset="0"/>
              <a:buChar char="•"/>
            </a:pPr>
            <a:r>
              <a:rPr lang="en-US" altLang="en-US" sz="2200" smtClean="0">
                <a:solidFill>
                  <a:srgbClr val="000000"/>
                </a:solidFill>
                <a:latin typeface="Arial" pitchFamily="34" charset="0"/>
                <a:cs typeface="Arial" pitchFamily="34" charset="0"/>
                <a:sym typeface="Arial" pitchFamily="34" charset="0"/>
              </a:rPr>
              <a:t>Inspeccionarse antes de usarse (Busca la fecha de expiración las áreas gastadas y rasgadas, cortes y abrasiones, grasa o pinturas, daños del sol o cualquier otro daño visible.)</a:t>
            </a:r>
          </a:p>
          <a:p>
            <a:pPr lvl="1" indent="-285750" eaLnBrk="1" hangingPunct="1">
              <a:spcBef>
                <a:spcPts val="438"/>
              </a:spcBef>
              <a:spcAft>
                <a:spcPct val="0"/>
              </a:spcAft>
              <a:buClr>
                <a:srgbClr val="000000"/>
              </a:buClr>
              <a:buSzPct val="98000"/>
              <a:buFont typeface="Arial" pitchFamily="34" charset="0"/>
              <a:buChar char="•"/>
            </a:pPr>
            <a:r>
              <a:rPr lang="en-US" altLang="en-US" sz="2200" smtClean="0">
                <a:solidFill>
                  <a:srgbClr val="000000"/>
                </a:solidFill>
                <a:latin typeface="Arial" pitchFamily="34" charset="0"/>
                <a:cs typeface="Arial" pitchFamily="34" charset="0"/>
                <a:sym typeface="Arial" pitchFamily="34" charset="0"/>
              </a:rPr>
              <a:t>Ajustarse al cuerpo del trabajador</a:t>
            </a:r>
          </a:p>
          <a:p>
            <a:pPr lvl="1" indent="-285750" eaLnBrk="1" hangingPunct="1">
              <a:spcBef>
                <a:spcPts val="438"/>
              </a:spcBef>
              <a:spcAft>
                <a:spcPct val="0"/>
              </a:spcAft>
              <a:buClr>
                <a:srgbClr val="000000"/>
              </a:buClr>
              <a:buSzPct val="98000"/>
              <a:buFont typeface="Arial" pitchFamily="34" charset="0"/>
              <a:buChar char="•"/>
            </a:pPr>
            <a:r>
              <a:rPr lang="en-US" altLang="en-US" sz="2200" smtClean="0">
                <a:solidFill>
                  <a:srgbClr val="000000"/>
                </a:solidFill>
                <a:latin typeface="Arial" pitchFamily="34" charset="0"/>
                <a:cs typeface="Arial" pitchFamily="34" charset="0"/>
                <a:sym typeface="Arial" pitchFamily="34" charset="0"/>
              </a:rPr>
              <a:t>Estar libre de otros daños visibles</a:t>
            </a:r>
          </a:p>
        </p:txBody>
      </p:sp>
      <p:sp>
        <p:nvSpPr>
          <p:cNvPr id="152580" name="Shape 846"/>
          <p:cNvSpPr>
            <a:spLocks/>
          </p:cNvSpPr>
          <p:nvPr/>
        </p:nvSpPr>
        <p:spPr bwMode="auto">
          <a:xfrm>
            <a:off x="7924800" y="5105400"/>
            <a:ext cx="685800" cy="7620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52581" name="Shape 847"/>
          <p:cNvSpPr>
            <a:spLocks noChangeArrowheads="1"/>
          </p:cNvSpPr>
          <p:nvPr/>
        </p:nvSpPr>
        <p:spPr bwMode="auto">
          <a:xfrm>
            <a:off x="4419600" y="2514600"/>
            <a:ext cx="1905000" cy="914400"/>
          </a:xfrm>
          <a:prstGeom prst="rightArrow">
            <a:avLst>
              <a:gd name="adj1" fmla="val 50000"/>
              <a:gd name="adj2" fmla="val 50000"/>
            </a:avLst>
          </a:prstGeom>
          <a:solidFill>
            <a:srgbClr val="FF3300"/>
          </a:solidFill>
          <a:ln w="9525" cap="rnd">
            <a:solidFill>
              <a:schemeClr val="tx1"/>
            </a:solidFill>
            <a:miter lim="800000"/>
            <a:headEnd/>
            <a:tailEnd/>
          </a:ln>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Clr>
                <a:srgbClr val="000000"/>
              </a:buClr>
              <a:buSzPct val="25000"/>
              <a:buFont typeface="Arial" pitchFamily="34" charset="0"/>
              <a:buNone/>
            </a:pPr>
            <a:r>
              <a:rPr lang="en-US" altLang="en-US" sz="2000">
                <a:solidFill>
                  <a:srgbClr val="FFFFFF"/>
                </a:solidFill>
              </a:rPr>
              <a:t>No ajustado </a:t>
            </a:r>
          </a:p>
        </p:txBody>
      </p:sp>
      <p:sp>
        <p:nvSpPr>
          <p:cNvPr id="152582" name="Shape 848"/>
          <p:cNvSpPr>
            <a:spLocks noChangeArrowheads="1"/>
          </p:cNvSpPr>
          <p:nvPr/>
        </p:nvSpPr>
        <p:spPr bwMode="auto">
          <a:xfrm>
            <a:off x="4419600" y="4648200"/>
            <a:ext cx="1905000" cy="914400"/>
          </a:xfrm>
          <a:prstGeom prst="rightArrow">
            <a:avLst>
              <a:gd name="adj1" fmla="val 50000"/>
              <a:gd name="adj2" fmla="val 50000"/>
            </a:avLst>
          </a:prstGeom>
          <a:solidFill>
            <a:srgbClr val="FF3300"/>
          </a:solidFill>
          <a:ln w="9525" cap="rnd">
            <a:solidFill>
              <a:schemeClr val="tx1"/>
            </a:solidFill>
            <a:miter lim="800000"/>
            <a:headEnd/>
            <a:tailEnd/>
          </a:ln>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Clr>
                <a:srgbClr val="000000"/>
              </a:buClr>
              <a:buSzPct val="25000"/>
              <a:buFont typeface="Arial" pitchFamily="34" charset="0"/>
              <a:buNone/>
            </a:pPr>
            <a:r>
              <a:rPr lang="en-US" altLang="en-US" sz="2000">
                <a:solidFill>
                  <a:srgbClr val="FFFFFF"/>
                </a:solidFill>
              </a:rPr>
              <a:t>Correas flojas</a:t>
            </a:r>
          </a:p>
        </p:txBody>
      </p:sp>
      <p:sp>
        <p:nvSpPr>
          <p:cNvPr id="152583" name="Shape 849"/>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52586"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hape 856"/>
          <p:cNvSpPr>
            <a:spLocks noChangeArrowheads="1"/>
          </p:cNvSpPr>
          <p:nvPr/>
        </p:nvSpPr>
        <p:spPr bwMode="auto">
          <a:xfrm>
            <a:off x="4953000" y="2362200"/>
            <a:ext cx="4191000" cy="35401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626" name="Shape 857"/>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sym typeface="Arial" pitchFamily="34" charset="0"/>
              </a:rPr>
              <a:t>Sistema Personal para Detención de Caída</a:t>
            </a:r>
          </a:p>
        </p:txBody>
      </p:sp>
      <p:sp>
        <p:nvSpPr>
          <p:cNvPr id="154627" name="Shape 858"/>
          <p:cNvSpPr txBox="1">
            <a:spLocks noGrp="1"/>
          </p:cNvSpPr>
          <p:nvPr>
            <p:ph type="body" idx="1"/>
          </p:nvPr>
        </p:nvSpPr>
        <p:spPr>
          <a:xfrm>
            <a:off x="0" y="990600"/>
            <a:ext cx="8229600" cy="5268913"/>
          </a:xfrm>
        </p:spPr>
        <p:txBody>
          <a:bodyPr tIns="45700" bIns="45700">
            <a:spAutoFit/>
          </a:bodyPr>
          <a:lstStyle/>
          <a:p>
            <a:pPr indent="-342900" eaLnBrk="1" hangingPunct="1">
              <a:spcBef>
                <a:spcPts val="400"/>
              </a:spcBef>
              <a:spcAft>
                <a:spcPct val="0"/>
              </a:spcAft>
              <a:buClr>
                <a:srgbClr val="000000"/>
              </a:buClr>
              <a:buFontTx/>
              <a:buChar char="•"/>
            </a:pPr>
            <a:r>
              <a:rPr lang="en-US" altLang="en-US" sz="1800" smtClean="0">
                <a:solidFill>
                  <a:srgbClr val="000000"/>
                </a:solidFill>
                <a:latin typeface="Arial" pitchFamily="34" charset="0"/>
                <a:cs typeface="Arial" pitchFamily="34" charset="0"/>
                <a:sym typeface="Arial" pitchFamily="34" charset="0"/>
              </a:rPr>
              <a:t>El acollador debe estar en buenas condiciones y libre de daños visibles. Busque  cortes, quemaduras, aceite, grasa o cualquier otro defecto. Cerciórese de examinar los ganchos de la cerradura instantánea y la argolla “D” de anclaje de fijación para verificar que estén trabajando correctamente</a:t>
            </a:r>
          </a:p>
          <a:p>
            <a:pPr indent="-342900" eaLnBrk="1" hangingPunct="1">
              <a:spcBef>
                <a:spcPts val="400"/>
              </a:spcBef>
              <a:spcAft>
                <a:spcPct val="0"/>
              </a:spcAft>
              <a:buClr>
                <a:srgbClr val="000000"/>
              </a:buClr>
              <a:buFontTx/>
              <a:buChar char="•"/>
            </a:pPr>
            <a:r>
              <a:rPr lang="en-US" altLang="en-US" sz="1800" smtClean="0">
                <a:solidFill>
                  <a:srgbClr val="000000"/>
                </a:solidFill>
                <a:latin typeface="Arial" pitchFamily="34" charset="0"/>
                <a:cs typeface="Arial" pitchFamily="34" charset="0"/>
                <a:sym typeface="Arial" pitchFamily="34" charset="0"/>
              </a:rPr>
              <a:t> Los  acolladores están diseñados</a:t>
            </a:r>
          </a:p>
          <a:p>
            <a:pPr indent="-342900" eaLnBrk="1" hangingPunct="1">
              <a:spcBef>
                <a:spcPts val="400"/>
              </a:spcBef>
              <a:spcAft>
                <a:spcPct val="0"/>
              </a:spcAft>
              <a:buClr>
                <a:srgbClr val="000000"/>
              </a:buClr>
              <a:buSzPct val="25000"/>
              <a:buFontTx/>
              <a:buNone/>
            </a:pPr>
            <a:r>
              <a:rPr lang="en-US" altLang="en-US" sz="1800" smtClean="0">
                <a:solidFill>
                  <a:srgbClr val="000000"/>
                </a:solidFill>
                <a:latin typeface="Arial" pitchFamily="34" charset="0"/>
                <a:cs typeface="Arial" pitchFamily="34" charset="0"/>
                <a:sym typeface="Arial" pitchFamily="34" charset="0"/>
              </a:rPr>
              <a:t>con una resistencia mínima de </a:t>
            </a:r>
          </a:p>
          <a:p>
            <a:pPr indent="-342900" eaLnBrk="1" hangingPunct="1">
              <a:spcBef>
                <a:spcPts val="400"/>
              </a:spcBef>
              <a:spcAft>
                <a:spcPct val="0"/>
              </a:spcAft>
              <a:buClr>
                <a:srgbClr val="000000"/>
              </a:buClr>
              <a:buSzPct val="25000"/>
              <a:buFontTx/>
              <a:buNone/>
            </a:pPr>
            <a:r>
              <a:rPr lang="en-US" altLang="en-US" sz="1800" smtClean="0">
                <a:solidFill>
                  <a:srgbClr val="000000"/>
                </a:solidFill>
                <a:latin typeface="Arial" pitchFamily="34" charset="0"/>
                <a:cs typeface="Arial" pitchFamily="34" charset="0"/>
                <a:sym typeface="Arial" pitchFamily="34" charset="0"/>
              </a:rPr>
              <a:t>rompimiento de 5,000 libras y están </a:t>
            </a:r>
          </a:p>
          <a:p>
            <a:pPr indent="-342900" eaLnBrk="1" hangingPunct="1">
              <a:spcBef>
                <a:spcPts val="400"/>
              </a:spcBef>
              <a:spcAft>
                <a:spcPct val="0"/>
              </a:spcAft>
              <a:buClr>
                <a:srgbClr val="000000"/>
              </a:buClr>
              <a:buSzPct val="25000"/>
              <a:buFontTx/>
              <a:buNone/>
            </a:pPr>
            <a:r>
              <a:rPr lang="en-US" altLang="en-US" sz="1800" smtClean="0">
                <a:solidFill>
                  <a:srgbClr val="000000"/>
                </a:solidFill>
                <a:latin typeface="Arial" pitchFamily="34" charset="0"/>
                <a:cs typeface="Arial" pitchFamily="34" charset="0"/>
                <a:sym typeface="Arial" pitchFamily="34" charset="0"/>
              </a:rPr>
              <a:t>hechos de materiales sintéticos. </a:t>
            </a:r>
          </a:p>
          <a:p>
            <a:pPr indent="-342900" eaLnBrk="1" hangingPunct="1">
              <a:spcBef>
                <a:spcPts val="400"/>
              </a:spcBef>
              <a:spcAft>
                <a:spcPct val="0"/>
              </a:spcAft>
              <a:buClr>
                <a:srgbClr val="000000"/>
              </a:buClr>
              <a:buSzPct val="25000"/>
              <a:buFontTx/>
              <a:buNone/>
            </a:pPr>
            <a:r>
              <a:rPr lang="en-US" altLang="en-US" sz="1800" smtClean="0">
                <a:solidFill>
                  <a:srgbClr val="000000"/>
                </a:solidFill>
                <a:latin typeface="Arial" pitchFamily="34" charset="0"/>
                <a:cs typeface="Arial" pitchFamily="34" charset="0"/>
                <a:sym typeface="Arial" pitchFamily="34" charset="0"/>
              </a:rPr>
              <a:t>El acollador se engancha a la argolla “D”</a:t>
            </a:r>
          </a:p>
          <a:p>
            <a:pPr indent="-342900" eaLnBrk="1" hangingPunct="1">
              <a:spcBef>
                <a:spcPts val="400"/>
              </a:spcBef>
              <a:spcAft>
                <a:spcPct val="0"/>
              </a:spcAft>
              <a:buClr>
                <a:srgbClr val="000000"/>
              </a:buClr>
              <a:buSzPct val="25000"/>
              <a:buFontTx/>
              <a:buNone/>
            </a:pPr>
            <a:r>
              <a:rPr lang="en-US" altLang="en-US" sz="1800" smtClean="0">
                <a:solidFill>
                  <a:srgbClr val="000000"/>
                </a:solidFill>
                <a:latin typeface="Arial" pitchFamily="34" charset="0"/>
                <a:cs typeface="Arial" pitchFamily="34" charset="0"/>
                <a:sym typeface="Arial" pitchFamily="34" charset="0"/>
              </a:rPr>
              <a:t>del arnés con un gancho de cerradura</a:t>
            </a:r>
          </a:p>
          <a:p>
            <a:pPr indent="-342900" eaLnBrk="1" hangingPunct="1">
              <a:spcBef>
                <a:spcPts val="400"/>
              </a:spcBef>
              <a:spcAft>
                <a:spcPct val="0"/>
              </a:spcAft>
              <a:buClr>
                <a:srgbClr val="000000"/>
              </a:buClr>
              <a:buSzPct val="25000"/>
              <a:buFontTx/>
              <a:buNone/>
            </a:pPr>
            <a:r>
              <a:rPr lang="en-US" altLang="en-US" sz="1800" smtClean="0">
                <a:solidFill>
                  <a:srgbClr val="000000"/>
                </a:solidFill>
                <a:latin typeface="Arial" pitchFamily="34" charset="0"/>
                <a:cs typeface="Arial" pitchFamily="34" charset="0"/>
                <a:sym typeface="Arial" pitchFamily="34" charset="0"/>
              </a:rPr>
              <a:t>instantánea. El gancho de cerradura </a:t>
            </a:r>
          </a:p>
          <a:p>
            <a:pPr indent="-342900" eaLnBrk="1" hangingPunct="1">
              <a:spcBef>
                <a:spcPts val="400"/>
              </a:spcBef>
              <a:spcAft>
                <a:spcPct val="0"/>
              </a:spcAft>
              <a:buClr>
                <a:srgbClr val="000000"/>
              </a:buClr>
              <a:buSzPct val="25000"/>
              <a:buFontTx/>
              <a:buNone/>
            </a:pPr>
            <a:r>
              <a:rPr lang="en-US" altLang="en-US" sz="1800" smtClean="0">
                <a:solidFill>
                  <a:srgbClr val="000000"/>
                </a:solidFill>
                <a:latin typeface="Arial" pitchFamily="34" charset="0"/>
                <a:cs typeface="Arial" pitchFamily="34" charset="0"/>
                <a:sym typeface="Arial" pitchFamily="34" charset="0"/>
              </a:rPr>
              <a:t>instantánea debe cerrar y resistir 3,600 lbs.</a:t>
            </a:r>
          </a:p>
          <a:p>
            <a:pPr indent="-342900" eaLnBrk="1" hangingPunct="1">
              <a:spcBef>
                <a:spcPts val="400"/>
              </a:spcBef>
              <a:spcAft>
                <a:spcPct val="0"/>
              </a:spcAft>
              <a:buClr>
                <a:srgbClr val="000000"/>
              </a:buClr>
              <a:buFontTx/>
              <a:buChar char="•"/>
            </a:pPr>
            <a:r>
              <a:rPr lang="en-US" altLang="en-US" sz="1800" smtClean="0">
                <a:solidFill>
                  <a:srgbClr val="000000"/>
                </a:solidFill>
                <a:latin typeface="Arial" pitchFamily="34" charset="0"/>
                <a:cs typeface="Arial" pitchFamily="34" charset="0"/>
                <a:sym typeface="Arial" pitchFamily="34" charset="0"/>
              </a:rPr>
              <a:t>Algunos acolladores están equipados </a:t>
            </a:r>
          </a:p>
          <a:p>
            <a:pPr indent="-342900" eaLnBrk="1" hangingPunct="1">
              <a:spcBef>
                <a:spcPts val="400"/>
              </a:spcBef>
              <a:spcAft>
                <a:spcPct val="0"/>
              </a:spcAft>
              <a:buClr>
                <a:srgbClr val="000000"/>
              </a:buClr>
              <a:buSzPct val="25000"/>
              <a:buFontTx/>
              <a:buNone/>
            </a:pPr>
            <a:r>
              <a:rPr lang="en-US" altLang="en-US" sz="1800" smtClean="0">
                <a:solidFill>
                  <a:srgbClr val="000000"/>
                </a:solidFill>
                <a:latin typeface="Arial" pitchFamily="34" charset="0"/>
                <a:cs typeface="Arial" pitchFamily="34" charset="0"/>
                <a:sym typeface="Arial" pitchFamily="34" charset="0"/>
              </a:rPr>
              <a:t>con un amortiguador de golpe que disminuye la fuerza de la caída en el cuerpo del trabajador. Estos amortiguadores de golpe se utilizan solamente una vez y luego deben ser sustituidos SIEMPRE!</a:t>
            </a:r>
          </a:p>
        </p:txBody>
      </p:sp>
      <p:sp>
        <p:nvSpPr>
          <p:cNvPr id="154628" name="Shape 859"/>
          <p:cNvSpPr txBox="1">
            <a:spLocks noChangeArrowheads="1"/>
          </p:cNvSpPr>
          <p:nvPr/>
        </p:nvSpPr>
        <p:spPr bwMode="auto">
          <a:xfrm>
            <a:off x="6019800" y="5029200"/>
            <a:ext cx="289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spcBef>
                <a:spcPts val="1100"/>
              </a:spcBef>
              <a:buClr>
                <a:srgbClr val="000000"/>
              </a:buClr>
              <a:buSzPct val="25000"/>
              <a:buFont typeface="Arial" pitchFamily="34" charset="0"/>
              <a:buNone/>
            </a:pPr>
            <a:r>
              <a:rPr lang="en-US" altLang="en-US" sz="2200"/>
              <a:t>Gancho de cerradura instantánea</a:t>
            </a:r>
          </a:p>
        </p:txBody>
      </p:sp>
      <p:sp>
        <p:nvSpPr>
          <p:cNvPr id="154629" name="Shape 860"/>
          <p:cNvSpPr>
            <a:spLocks noChangeArrowheads="1"/>
          </p:cNvSpPr>
          <p:nvPr/>
        </p:nvSpPr>
        <p:spPr bwMode="auto">
          <a:xfrm>
            <a:off x="7772400" y="2590800"/>
            <a:ext cx="990600" cy="990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630" name="Shape 861"/>
          <p:cNvSpPr txBox="1">
            <a:spLocks noChangeArrowheads="1"/>
          </p:cNvSpPr>
          <p:nvPr/>
        </p:nvSpPr>
        <p:spPr bwMode="auto">
          <a:xfrm>
            <a:off x="5029200" y="2667000"/>
            <a:ext cx="2819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spcBef>
                <a:spcPts val="1100"/>
              </a:spcBef>
              <a:buClr>
                <a:srgbClr val="000000"/>
              </a:buClr>
              <a:buSzPct val="25000"/>
              <a:buFont typeface="Arial" pitchFamily="34" charset="0"/>
              <a:buNone/>
            </a:pPr>
            <a:r>
              <a:rPr lang="en-US" altLang="en-US" sz="2200"/>
              <a:t>Argolla “D” anclaje</a:t>
            </a:r>
          </a:p>
        </p:txBody>
      </p:sp>
      <p:sp>
        <p:nvSpPr>
          <p:cNvPr id="154631" name="Shape 862"/>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54633" name="Rectangle 9"/>
          <p:cNvSpPr>
            <a:spLocks noChangeArrowheads="1"/>
          </p:cNvSpPr>
          <p:nvPr/>
        </p:nvSpPr>
        <p:spPr bwMode="auto">
          <a:xfrm>
            <a:off x="0" y="64008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hape 869"/>
          <p:cNvSpPr>
            <a:spLocks noChangeArrowheads="1"/>
          </p:cNvSpPr>
          <p:nvPr/>
        </p:nvSpPr>
        <p:spPr bwMode="auto">
          <a:xfrm>
            <a:off x="3810000" y="1143000"/>
            <a:ext cx="4953000" cy="4546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6674" name="Shape 870"/>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sym typeface="Arial" pitchFamily="34" charset="0"/>
              </a:rPr>
              <a:t>Sistema Personal para Detención de Caída</a:t>
            </a:r>
          </a:p>
        </p:txBody>
      </p:sp>
      <p:sp>
        <p:nvSpPr>
          <p:cNvPr id="871" name="Shape 871"/>
          <p:cNvSpPr txBox="1">
            <a:spLocks noGrp="1"/>
          </p:cNvSpPr>
          <p:nvPr>
            <p:ph type="body" idx="1"/>
          </p:nvPr>
        </p:nvSpPr>
        <p:spPr>
          <a:xfrm>
            <a:off x="457200" y="990600"/>
            <a:ext cx="3124200" cy="2819400"/>
          </a:xfrm>
        </p:spPr>
        <p:txBody>
          <a:bodyPr tIns="45700" bIns="45700">
            <a:spAutoFit/>
          </a:bodyPr>
          <a:lstStyle/>
          <a:p>
            <a:pPr indent="-342900" eaLnBrk="1" fontAlgn="auto" hangingPunct="1">
              <a:spcBef>
                <a:spcPts val="400"/>
              </a:spcBef>
              <a:buSzPct val="100000"/>
              <a:defRPr/>
            </a:pPr>
            <a:r>
              <a:rPr lang="x-none" sz="2000"/>
              <a:t>El acollador debe estar enganchado en la argolla “D” del arnés.</a:t>
            </a:r>
          </a:p>
          <a:p>
            <a:pPr indent="-342900" eaLnBrk="1" fontAlgn="auto" hangingPunct="1">
              <a:spcBef>
                <a:spcPts val="400"/>
              </a:spcBef>
              <a:buSzPct val="100000"/>
              <a:defRPr/>
            </a:pPr>
            <a:r>
              <a:rPr lang="x-none" sz="2000"/>
              <a:t>Si el acollador que usted está utilizando tiene un amortiguador de golpe, asegúrese de unir el acollador al arnés con la argolla “D” más cercana al amortiguador de golpe. Usted necesita que el amortiguador de golpe esté cerca de su cuerpo.</a:t>
            </a:r>
          </a:p>
          <a:p>
            <a:pPr eaLnBrk="1" fontAlgn="auto" hangingPunct="1">
              <a:defRPr/>
            </a:pPr>
            <a:endParaRPr/>
          </a:p>
        </p:txBody>
      </p:sp>
      <p:sp>
        <p:nvSpPr>
          <p:cNvPr id="156676" name="Shape 872"/>
          <p:cNvSpPr>
            <a:spLocks noChangeArrowheads="1"/>
          </p:cNvSpPr>
          <p:nvPr/>
        </p:nvSpPr>
        <p:spPr bwMode="auto">
          <a:xfrm>
            <a:off x="7467600" y="4267200"/>
            <a:ext cx="1143000" cy="1143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6677" name="Shape 873"/>
          <p:cNvSpPr>
            <a:spLocks noChangeArrowheads="1"/>
          </p:cNvSpPr>
          <p:nvPr/>
        </p:nvSpPr>
        <p:spPr bwMode="auto">
          <a:xfrm rot="8219999">
            <a:off x="5791200" y="2438400"/>
            <a:ext cx="1504950" cy="187325"/>
          </a:xfrm>
          <a:prstGeom prst="rightArrow">
            <a:avLst>
              <a:gd name="adj1" fmla="val 50000"/>
              <a:gd name="adj2" fmla="val 49989"/>
            </a:avLst>
          </a:prstGeom>
          <a:solidFill>
            <a:srgbClr val="33CC33"/>
          </a:solidFill>
          <a:ln w="9525" cap="rnd">
            <a:solidFill>
              <a:schemeClr val="tx1"/>
            </a:solidFill>
            <a:miter lim="800000"/>
            <a:headEnd/>
            <a:tailEnd/>
          </a:ln>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156678" name="Shape 874"/>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56680"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hape 881"/>
          <p:cNvSpPr>
            <a:spLocks noChangeArrowheads="1"/>
          </p:cNvSpPr>
          <p:nvPr/>
        </p:nvSpPr>
        <p:spPr bwMode="auto">
          <a:xfrm>
            <a:off x="4394200" y="1143000"/>
            <a:ext cx="4445000" cy="4292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8722" name="Shape 882"/>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sym typeface="Arial" pitchFamily="34" charset="0"/>
              </a:rPr>
              <a:t>Sistema Personal para Detención de Caída</a:t>
            </a:r>
          </a:p>
        </p:txBody>
      </p:sp>
      <p:sp>
        <p:nvSpPr>
          <p:cNvPr id="158723" name="Shape 883"/>
          <p:cNvSpPr>
            <a:spLocks/>
          </p:cNvSpPr>
          <p:nvPr/>
        </p:nvSpPr>
        <p:spPr bwMode="auto">
          <a:xfrm>
            <a:off x="7620000" y="42418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58724" name="Shape 884"/>
          <p:cNvSpPr txBox="1">
            <a:spLocks noChangeArrowheads="1"/>
          </p:cNvSpPr>
          <p:nvPr/>
        </p:nvSpPr>
        <p:spPr bwMode="auto">
          <a:xfrm>
            <a:off x="457200" y="990600"/>
            <a:ext cx="38862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indent="342900">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spcBef>
                <a:spcPts val="400"/>
              </a:spcBef>
              <a:buClr>
                <a:srgbClr val="000000"/>
              </a:buClr>
              <a:buSzPct val="100000"/>
              <a:buFont typeface="Arial" pitchFamily="34" charset="0"/>
              <a:buChar char="•"/>
            </a:pPr>
            <a:r>
              <a:rPr lang="en-US" altLang="en-US" sz="2000">
                <a:latin typeface="Tahoma" pitchFamily="34" charset="0"/>
                <a:cs typeface="Tahoma" pitchFamily="34" charset="0"/>
                <a:sym typeface="Tahoma" pitchFamily="34" charset="0"/>
              </a:rPr>
              <a:t>Jamás se ancle o amarre a las tuberías, estructuras de madera, cables eléctricos u otras áreas no diseñadas como puntos de anclaje.</a:t>
            </a:r>
          </a:p>
          <a:p>
            <a:pPr>
              <a:spcBef>
                <a:spcPts val="400"/>
              </a:spcBef>
              <a:buClr>
                <a:srgbClr val="000000"/>
              </a:buClr>
              <a:buSzPct val="100000"/>
              <a:buFont typeface="Arial" pitchFamily="34" charset="0"/>
              <a:buChar char="•"/>
            </a:pPr>
            <a:r>
              <a:rPr lang="en-US" altLang="en-US" sz="2000"/>
              <a:t>El punto de anclaje debe resistir por lo menos 5,000 libras de fuerza. Jamás se ancle o amarre a las tuberías, estructuras de madera, cables eléctricos, u otras áreas no diseñadas como puntos de anclaje porque no resistirán el mínimo de 5,000 libras requeridas al momento de la caída.</a:t>
            </a:r>
          </a:p>
        </p:txBody>
      </p:sp>
      <p:sp>
        <p:nvSpPr>
          <p:cNvPr id="158725" name="Shape 885"/>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58728"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hape 892"/>
          <p:cNvSpPr>
            <a:spLocks noChangeArrowheads="1"/>
          </p:cNvSpPr>
          <p:nvPr/>
        </p:nvSpPr>
        <p:spPr bwMode="auto">
          <a:xfrm>
            <a:off x="4648200" y="1143000"/>
            <a:ext cx="4191000" cy="4826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0770" name="Shape 893"/>
          <p:cNvSpPr>
            <a:spLocks noChangeArrowheads="1"/>
          </p:cNvSpPr>
          <p:nvPr/>
        </p:nvSpPr>
        <p:spPr bwMode="auto">
          <a:xfrm>
            <a:off x="7543800" y="4724400"/>
            <a:ext cx="1143000" cy="1143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0771" name="Shape 894"/>
          <p:cNvSpPr txBox="1">
            <a:spLocks noGrp="1"/>
          </p:cNvSpPr>
          <p:nvPr>
            <p:ph type="title"/>
          </p:nvPr>
        </p:nvSpPr>
        <p:spPr>
          <a:xfrm>
            <a:off x="0" y="152400"/>
            <a:ext cx="9144000" cy="457200"/>
          </a:xfrm>
        </p:spPr>
        <p:txBody>
          <a:bodyPr tIns="45700" bIns="45700">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sym typeface="Arial" pitchFamily="34" charset="0"/>
              </a:rPr>
              <a:t>Sistema Personal para Detención de Caída</a:t>
            </a:r>
          </a:p>
        </p:txBody>
      </p:sp>
      <p:sp>
        <p:nvSpPr>
          <p:cNvPr id="160772" name="Shape 895"/>
          <p:cNvSpPr txBox="1">
            <a:spLocks noChangeArrowheads="1"/>
          </p:cNvSpPr>
          <p:nvPr/>
        </p:nvSpPr>
        <p:spPr bwMode="auto">
          <a:xfrm>
            <a:off x="381000" y="685800"/>
            <a:ext cx="360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indent="342900">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spcBef>
                <a:spcPts val="475"/>
              </a:spcBef>
              <a:buClr>
                <a:srgbClr val="000000"/>
              </a:buClr>
              <a:buSzPct val="101000"/>
              <a:buFont typeface="Arial" pitchFamily="34" charset="0"/>
              <a:buChar char="•"/>
            </a:pPr>
            <a:r>
              <a:rPr lang="en-US" altLang="en-US" sz="2400">
                <a:latin typeface="Tahoma" pitchFamily="34" charset="0"/>
                <a:cs typeface="Tahoma" pitchFamily="34" charset="0"/>
                <a:sym typeface="Tahoma" pitchFamily="34" charset="0"/>
              </a:rPr>
              <a:t>El punto de anclaje es el lugar a donde usted se amarra y se engancha.  </a:t>
            </a:r>
          </a:p>
          <a:p>
            <a:pPr>
              <a:spcBef>
                <a:spcPts val="475"/>
              </a:spcBef>
              <a:buClr>
                <a:srgbClr val="000000"/>
              </a:buClr>
              <a:buSzPct val="101000"/>
              <a:buFont typeface="Arial" pitchFamily="34" charset="0"/>
              <a:buChar char="•"/>
            </a:pPr>
            <a:r>
              <a:rPr lang="en-US" altLang="en-US" sz="2400"/>
              <a:t>Utilice las vigas de estructura de acero, los pilares de concreto o las áreas especialmente diseñadas o señaladas para los puntos de anclaje.</a:t>
            </a:r>
          </a:p>
          <a:p>
            <a:pPr>
              <a:spcBef>
                <a:spcPts val="475"/>
              </a:spcBef>
              <a:buClr>
                <a:srgbClr val="000000"/>
              </a:buClr>
              <a:buSzPct val="101000"/>
              <a:buFont typeface="Arial" pitchFamily="34" charset="0"/>
              <a:buChar char="•"/>
            </a:pPr>
            <a:r>
              <a:rPr lang="en-US" altLang="en-US" sz="2400">
                <a:latin typeface="Tahoma" pitchFamily="34" charset="0"/>
                <a:cs typeface="Tahoma" pitchFamily="34" charset="0"/>
                <a:sym typeface="Tahoma" pitchFamily="34" charset="0"/>
              </a:rPr>
              <a:t>El punto de anclaje debe sostener la fuerza de una persona mientras ésta cae.</a:t>
            </a:r>
          </a:p>
        </p:txBody>
      </p:sp>
      <p:sp>
        <p:nvSpPr>
          <p:cNvPr id="160773" name="Shape 896"/>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60776"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hape 903"/>
          <p:cNvSpPr>
            <a:spLocks noChangeArrowheads="1"/>
          </p:cNvSpPr>
          <p:nvPr/>
        </p:nvSpPr>
        <p:spPr bwMode="auto">
          <a:xfrm>
            <a:off x="4343400" y="1117600"/>
            <a:ext cx="4445000" cy="4445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2818" name="Shape 904"/>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sym typeface="Arial" pitchFamily="34" charset="0"/>
              </a:rPr>
              <a:t>Sistema Personal para Detención de Caída</a:t>
            </a:r>
          </a:p>
        </p:txBody>
      </p:sp>
      <p:sp>
        <p:nvSpPr>
          <p:cNvPr id="162819" name="Shape 905"/>
          <p:cNvSpPr txBox="1">
            <a:spLocks noGrp="1"/>
          </p:cNvSpPr>
          <p:nvPr>
            <p:ph type="body" idx="1"/>
          </p:nvPr>
        </p:nvSpPr>
        <p:spPr>
          <a:xfrm>
            <a:off x="457200" y="990600"/>
            <a:ext cx="3657600" cy="363855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Una línea salva vidas se utiliza para permitir que un trabajador esté amarrado mientras se mueve sobre el área de trabajo.</a:t>
            </a:r>
          </a:p>
        </p:txBody>
      </p:sp>
      <p:sp>
        <p:nvSpPr>
          <p:cNvPr id="162820" name="Shape 906"/>
          <p:cNvSpPr>
            <a:spLocks noChangeArrowheads="1"/>
          </p:cNvSpPr>
          <p:nvPr/>
        </p:nvSpPr>
        <p:spPr bwMode="auto">
          <a:xfrm>
            <a:off x="7543800" y="4343400"/>
            <a:ext cx="1143000" cy="1143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2821" name="Shape 907"/>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62824"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hape 914"/>
          <p:cNvSpPr>
            <a:spLocks noChangeArrowheads="1"/>
          </p:cNvSpPr>
          <p:nvPr/>
        </p:nvSpPr>
        <p:spPr bwMode="auto">
          <a:xfrm>
            <a:off x="4343400" y="1219200"/>
            <a:ext cx="4419600" cy="4241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866" name="Shape 915"/>
          <p:cNvSpPr txBox="1">
            <a:spLocks noGrp="1"/>
          </p:cNvSpPr>
          <p:nvPr>
            <p:ph type="body" idx="1"/>
          </p:nvPr>
        </p:nvSpPr>
        <p:spPr>
          <a:xfrm>
            <a:off x="0" y="990600"/>
            <a:ext cx="4191000" cy="4419600"/>
          </a:xfrm>
        </p:spPr>
        <p:txBody>
          <a:bodyPr tIns="45700" bIns="45700">
            <a:spAutoFit/>
          </a:bodyPr>
          <a:lstStyle/>
          <a:p>
            <a:pPr indent="-342900" eaLnBrk="1" hangingPunct="1">
              <a:spcBef>
                <a:spcPts val="438"/>
              </a:spcBef>
              <a:spcAft>
                <a:spcPct val="0"/>
              </a:spcAft>
              <a:buClr>
                <a:srgbClr val="000000"/>
              </a:buClr>
              <a:buSzPct val="98000"/>
              <a:buFontTx/>
              <a:buChar char="•"/>
            </a:pPr>
            <a:r>
              <a:rPr lang="en-US" altLang="en-US" sz="2200" smtClean="0">
                <a:solidFill>
                  <a:srgbClr val="000000"/>
                </a:solidFill>
                <a:latin typeface="Arial" pitchFamily="34" charset="0"/>
                <a:cs typeface="Arial" pitchFamily="34" charset="0"/>
                <a:sym typeface="Arial" pitchFamily="34" charset="0"/>
              </a:rPr>
              <a:t>Los trabajadores siempre deben estar amarrados cuando trabajen con un sistema personal para detención de  caídas. los trabajadores están utilizando un acollador retractable (SRL), conocido comúnmente en los lugares de construcción como un “yo - yo”. El SRL permitirá a los trabajadores estar atados mientras trabajan cerca de un borde no protegido en un edificio en construcción. </a:t>
            </a:r>
          </a:p>
        </p:txBody>
      </p:sp>
      <p:sp>
        <p:nvSpPr>
          <p:cNvPr id="164867" name="Shape 916"/>
          <p:cNvSpPr>
            <a:spLocks noChangeArrowheads="1"/>
          </p:cNvSpPr>
          <p:nvPr/>
        </p:nvSpPr>
        <p:spPr bwMode="auto">
          <a:xfrm>
            <a:off x="7467600" y="4191000"/>
            <a:ext cx="1143000" cy="1143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868" name="Shape 917"/>
          <p:cNvSpPr txBox="1">
            <a:spLocks noGrp="1"/>
          </p:cNvSpPr>
          <p:nvPr>
            <p:ph type="title"/>
          </p:nvPr>
        </p:nvSpPr>
        <p:spPr>
          <a:xfrm>
            <a:off x="0" y="152400"/>
            <a:ext cx="9144000" cy="457200"/>
          </a:xfrm>
        </p:spPr>
        <p:txBody>
          <a:bodyPr tIns="45700" bIns="45700">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sym typeface="Arial" pitchFamily="34" charset="0"/>
              </a:rPr>
              <a:t>Sistema Personal para Detención de Caída</a:t>
            </a:r>
          </a:p>
        </p:txBody>
      </p:sp>
      <p:cxnSp>
        <p:nvCxnSpPr>
          <p:cNvPr id="164869" name="Shape 918"/>
          <p:cNvCxnSpPr>
            <a:cxnSpLocks noChangeShapeType="1"/>
          </p:cNvCxnSpPr>
          <p:nvPr/>
        </p:nvCxnSpPr>
        <p:spPr bwMode="auto">
          <a:xfrm>
            <a:off x="3505200" y="3276600"/>
            <a:ext cx="3124200" cy="914400"/>
          </a:xfrm>
          <a:prstGeom prst="straightConnector1">
            <a:avLst/>
          </a:prstGeom>
          <a:noFill/>
          <a:ln w="38100" cap="rnd">
            <a:solidFill>
              <a:srgbClr val="DAEDEF"/>
            </a:solidFill>
            <a:miter lim="800000"/>
            <a:headEnd/>
            <a:tailEnd type="stealth" w="lg" len="lg"/>
          </a:ln>
          <a:extLst>
            <a:ext uri="{909E8E84-426E-40DD-AFC4-6F175D3DCCD1}">
              <a14:hiddenFill xmlns:a14="http://schemas.microsoft.com/office/drawing/2010/main">
                <a:noFill/>
              </a14:hiddenFill>
            </a:ext>
          </a:extLst>
        </p:spPr>
      </p:cxnSp>
      <p:sp>
        <p:nvSpPr>
          <p:cNvPr id="164870" name="Shape 919"/>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6487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hape 926"/>
          <p:cNvSpPr>
            <a:spLocks noChangeArrowheads="1"/>
          </p:cNvSpPr>
          <p:nvPr/>
        </p:nvSpPr>
        <p:spPr bwMode="auto">
          <a:xfrm>
            <a:off x="5257800" y="1143000"/>
            <a:ext cx="3530600" cy="30194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6914" name="Shape 927"/>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Cubiertas de Piso</a:t>
            </a:r>
          </a:p>
        </p:txBody>
      </p:sp>
      <p:sp>
        <p:nvSpPr>
          <p:cNvPr id="928" name="Shape 928"/>
          <p:cNvSpPr txBox="1">
            <a:spLocks noGrp="1"/>
          </p:cNvSpPr>
          <p:nvPr>
            <p:ph type="body" idx="1"/>
          </p:nvPr>
        </p:nvSpPr>
        <p:spPr>
          <a:xfrm>
            <a:off x="0" y="1143000"/>
            <a:ext cx="8763000" cy="4171950"/>
          </a:xfrm>
        </p:spPr>
        <p:txBody>
          <a:bodyPr tIns="45700" bIns="45700">
            <a:spAutoFit/>
          </a:bodyPr>
          <a:lstStyle/>
          <a:p>
            <a:pPr indent="-342900" eaLnBrk="1" fontAlgn="auto" hangingPunct="1">
              <a:spcBef>
                <a:spcPts val="400"/>
              </a:spcBef>
              <a:buSzPct val="100000"/>
              <a:defRPr/>
            </a:pPr>
            <a:r>
              <a:rPr lang="x-none" sz="2000"/>
              <a:t>La cubierta se debe marcar para </a:t>
            </a:r>
          </a:p>
          <a:p>
            <a:pPr indent="-342900" eaLnBrk="1" fontAlgn="auto" hangingPunct="1">
              <a:spcBef>
                <a:spcPts val="400"/>
              </a:spcBef>
              <a:buSzPct val="25000"/>
              <a:buFont typeface="Arial"/>
              <a:buNone/>
              <a:defRPr/>
            </a:pPr>
            <a:r>
              <a:rPr lang="x-none" sz="2000"/>
              <a:t>asegurarse de que todos sepan que es un </a:t>
            </a:r>
          </a:p>
          <a:p>
            <a:pPr indent="-342900" eaLnBrk="1" fontAlgn="auto" hangingPunct="1">
              <a:spcBef>
                <a:spcPts val="400"/>
              </a:spcBef>
              <a:buSzPct val="25000"/>
              <a:buFont typeface="Arial"/>
              <a:buNone/>
              <a:defRPr/>
            </a:pPr>
            <a:r>
              <a:rPr lang="x-none" sz="2000"/>
              <a:t>dispositivo de seguridad. </a:t>
            </a:r>
          </a:p>
          <a:p>
            <a:pPr indent="-342900" eaLnBrk="1" fontAlgn="auto" hangingPunct="1">
              <a:spcBef>
                <a:spcPts val="400"/>
              </a:spcBef>
              <a:buSzPct val="100000"/>
              <a:defRPr/>
            </a:pPr>
            <a:r>
              <a:rPr lang="x-none" sz="2000"/>
              <a:t>Las cubiertas localizadas en las vías de </a:t>
            </a:r>
          </a:p>
          <a:p>
            <a:pPr indent="-342900" eaLnBrk="1" fontAlgn="auto" hangingPunct="1">
              <a:spcBef>
                <a:spcPts val="400"/>
              </a:spcBef>
              <a:buSzPct val="25000"/>
              <a:buFont typeface="Arial"/>
              <a:buNone/>
              <a:defRPr/>
            </a:pPr>
            <a:r>
              <a:rPr lang="x-none" sz="2000"/>
              <a:t>flujo vehicular y carreteras deben ser capaces</a:t>
            </a:r>
          </a:p>
          <a:p>
            <a:pPr indent="-342900" eaLnBrk="1" fontAlgn="auto" hangingPunct="1">
              <a:spcBef>
                <a:spcPts val="400"/>
              </a:spcBef>
              <a:buSzPct val="25000"/>
              <a:buFont typeface="Arial"/>
              <a:buNone/>
              <a:defRPr/>
            </a:pPr>
            <a:r>
              <a:rPr lang="x-none" sz="2000"/>
              <a:t> de soportar, sin falta, al menos el doble de la</a:t>
            </a:r>
          </a:p>
          <a:p>
            <a:pPr indent="-342900" eaLnBrk="1" fontAlgn="auto" hangingPunct="1">
              <a:spcBef>
                <a:spcPts val="400"/>
              </a:spcBef>
              <a:buSzPct val="25000"/>
              <a:buFont typeface="Arial"/>
              <a:buNone/>
              <a:defRPr/>
            </a:pPr>
            <a:r>
              <a:rPr lang="x-none" sz="2000"/>
              <a:t> carga axial máxima del vehículo más pesado</a:t>
            </a:r>
          </a:p>
          <a:p>
            <a:pPr indent="-342900" eaLnBrk="1" fontAlgn="auto" hangingPunct="1">
              <a:spcBef>
                <a:spcPts val="400"/>
              </a:spcBef>
              <a:buSzPct val="25000"/>
              <a:buFont typeface="Arial"/>
              <a:buNone/>
              <a:defRPr/>
            </a:pPr>
            <a:r>
              <a:rPr lang="x-none" sz="2000"/>
              <a:t> que tenga que cruzar sobre ellas.</a:t>
            </a:r>
          </a:p>
          <a:p>
            <a:pPr indent="-342900" eaLnBrk="1" fontAlgn="auto" hangingPunct="1">
              <a:spcBef>
                <a:spcPts val="400"/>
              </a:spcBef>
              <a:buSzPct val="100000"/>
              <a:defRPr/>
            </a:pPr>
            <a:r>
              <a:rPr lang="x-none" sz="2000"/>
              <a:t>Todas las demás coberturas deberán ser capaces de soportar, sin falta, al menos el doble de peso de los empleados, equipos y materiales que puedan ponerse en la cubierta en cualquier momento.</a:t>
            </a:r>
          </a:p>
          <a:p>
            <a:pPr indent="-342900" eaLnBrk="1" fontAlgn="auto" hangingPunct="1">
              <a:spcBef>
                <a:spcPts val="400"/>
              </a:spcBef>
              <a:buSzPct val="100000"/>
              <a:defRPr/>
            </a:pPr>
            <a:r>
              <a:rPr lang="x-none" sz="2000"/>
              <a:t>Todas las cubiertas se deben asegurar al instalarse para prevenir que se desplacen por causa del viento, los equipos o empleados.</a:t>
            </a:r>
          </a:p>
          <a:p>
            <a:pPr indent="-342900" eaLnBrk="1" fontAlgn="auto" hangingPunct="1">
              <a:spcBef>
                <a:spcPts val="400"/>
              </a:spcBef>
              <a:buSzPct val="100000"/>
              <a:defRPr/>
            </a:pPr>
            <a:r>
              <a:rPr lang="x-none" sz="2000"/>
              <a:t>Todas las cubiertas se deben codificar con color o se deben marcar con la palabra “AGUJERO” o “CUBIERTA” para proveer aviso del peligro. </a:t>
            </a:r>
          </a:p>
          <a:p>
            <a:pPr eaLnBrk="1" fontAlgn="auto" hangingPunct="1">
              <a:defRPr/>
            </a:pPr>
            <a:endParaRPr/>
          </a:p>
        </p:txBody>
      </p:sp>
      <p:sp>
        <p:nvSpPr>
          <p:cNvPr id="166916" name="Shape 929"/>
          <p:cNvSpPr>
            <a:spLocks noChangeArrowheads="1"/>
          </p:cNvSpPr>
          <p:nvPr/>
        </p:nvSpPr>
        <p:spPr bwMode="auto">
          <a:xfrm>
            <a:off x="7620000" y="3048000"/>
            <a:ext cx="1066800" cy="10668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6917" name="Shape 930"/>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66920" name="Rectangle 8"/>
          <p:cNvSpPr>
            <a:spLocks noChangeArrowheads="1"/>
          </p:cNvSpPr>
          <p:nvPr/>
        </p:nvSpPr>
        <p:spPr bwMode="auto">
          <a:xfrm>
            <a:off x="0" y="64008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hape 937"/>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Cubiertas de Piso</a:t>
            </a:r>
          </a:p>
        </p:txBody>
      </p:sp>
      <p:sp>
        <p:nvSpPr>
          <p:cNvPr id="938" name="Shape 938"/>
          <p:cNvSpPr txBox="1">
            <a:spLocks noGrp="1"/>
          </p:cNvSpPr>
          <p:nvPr>
            <p:ph type="body" idx="1"/>
          </p:nvPr>
        </p:nvSpPr>
        <p:spPr>
          <a:xfrm>
            <a:off x="457200" y="990600"/>
            <a:ext cx="3124200" cy="4171950"/>
          </a:xfrm>
        </p:spPr>
        <p:txBody>
          <a:bodyPr tIns="45700" bIns="45700">
            <a:spAutoFit/>
          </a:bodyPr>
          <a:lstStyle/>
          <a:p>
            <a:pPr indent="-342900" eaLnBrk="1" fontAlgn="auto" hangingPunct="1">
              <a:spcBef>
                <a:spcPts val="560"/>
              </a:spcBef>
              <a:buSzPct val="101190"/>
              <a:defRPr/>
            </a:pPr>
            <a:r>
              <a:rPr lang="x-none" sz="2800"/>
              <a:t>La cubierta se debe marcar para asegurarse de que todos sepan que es un dispositivo de seguridad.</a:t>
            </a:r>
            <a:r>
              <a:rPr lang="x-none" sz="2400"/>
              <a:t> </a:t>
            </a:r>
          </a:p>
          <a:p>
            <a:pPr eaLnBrk="1" fontAlgn="auto" hangingPunct="1">
              <a:defRPr/>
            </a:pPr>
            <a:endParaRPr/>
          </a:p>
        </p:txBody>
      </p:sp>
      <p:sp>
        <p:nvSpPr>
          <p:cNvPr id="168963" name="Shape 939"/>
          <p:cNvSpPr>
            <a:spLocks noChangeArrowheads="1"/>
          </p:cNvSpPr>
          <p:nvPr/>
        </p:nvSpPr>
        <p:spPr bwMode="auto">
          <a:xfrm>
            <a:off x="7620000" y="3962400"/>
            <a:ext cx="1066800" cy="1066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8964" name="Shape 940"/>
          <p:cNvSpPr>
            <a:spLocks noChangeArrowheads="1"/>
          </p:cNvSpPr>
          <p:nvPr/>
        </p:nvSpPr>
        <p:spPr bwMode="auto">
          <a:xfrm>
            <a:off x="3962400" y="1143000"/>
            <a:ext cx="4826000" cy="41275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8965" name="Shape 941"/>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68968"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hape 948"/>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Cubiertas de Piso</a:t>
            </a:r>
          </a:p>
        </p:txBody>
      </p:sp>
      <p:sp>
        <p:nvSpPr>
          <p:cNvPr id="171010" name="Shape 949"/>
          <p:cNvSpPr txBox="1">
            <a:spLocks noGrp="1"/>
          </p:cNvSpPr>
          <p:nvPr>
            <p:ph type="body" idx="1"/>
          </p:nvPr>
        </p:nvSpPr>
        <p:spPr>
          <a:xfrm>
            <a:off x="457200" y="990600"/>
            <a:ext cx="3200400" cy="417195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Todos los agujeros de piso por los cuales un empleado pudiese caer, deben estar cubiertos o resguardados. </a:t>
            </a:r>
          </a:p>
        </p:txBody>
      </p:sp>
      <p:sp>
        <p:nvSpPr>
          <p:cNvPr id="171011" name="Shape 950"/>
          <p:cNvSpPr>
            <a:spLocks noChangeArrowheads="1"/>
          </p:cNvSpPr>
          <p:nvPr/>
        </p:nvSpPr>
        <p:spPr bwMode="auto">
          <a:xfrm>
            <a:off x="7467600" y="4648200"/>
            <a:ext cx="1143000" cy="1143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1012" name="Shape 951"/>
          <p:cNvSpPr>
            <a:spLocks noChangeArrowheads="1"/>
          </p:cNvSpPr>
          <p:nvPr/>
        </p:nvSpPr>
        <p:spPr bwMode="auto">
          <a:xfrm>
            <a:off x="3683000" y="1143000"/>
            <a:ext cx="5080000" cy="47879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1013" name="Shape 952"/>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71016"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hape 197"/>
          <p:cNvSpPr txBox="1">
            <a:spLocks noGrp="1"/>
          </p:cNvSpPr>
          <p:nvPr>
            <p:ph type="title"/>
          </p:nvPr>
        </p:nvSpPr>
        <p:spPr>
          <a:xfrm>
            <a:off x="457200" y="274638"/>
            <a:ext cx="8229600" cy="1143000"/>
          </a:xfrm>
        </p:spPr>
        <p:txBody>
          <a:bodyPr tIns="45700" bIns="45700" anchor="ctr">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sym typeface="Arial" pitchFamily="34" charset="0"/>
              </a:rPr>
              <a:t>Trabajemos en grupo para identificar los riesgos de caidas!</a:t>
            </a:r>
          </a:p>
        </p:txBody>
      </p:sp>
      <p:sp>
        <p:nvSpPr>
          <p:cNvPr id="41986" name="Shape 198"/>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Clr>
                <a:srgbClr val="000000"/>
              </a:buClr>
              <a:buSzPct val="25000"/>
              <a:buFont typeface="Arial" pitchFamily="34" charset="0"/>
              <a:buNone/>
            </a:pPr>
            <a:r>
              <a:rPr lang="en-US" altLang="en-US"/>
              <a:t>*</a:t>
            </a:r>
          </a:p>
        </p:txBody>
      </p:sp>
      <p:sp>
        <p:nvSpPr>
          <p:cNvPr id="41987" name="Shape 199"/>
          <p:cNvSpPr>
            <a:spLocks noChangeArrowheads="1"/>
          </p:cNvSpPr>
          <p:nvPr/>
        </p:nvSpPr>
        <p:spPr bwMode="auto">
          <a:xfrm>
            <a:off x="4343400" y="1600200"/>
            <a:ext cx="3581400" cy="46339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988" name="Shape 200"/>
          <p:cNvSpPr txBox="1">
            <a:spLocks noChangeArrowheads="1"/>
          </p:cNvSpPr>
          <p:nvPr/>
        </p:nvSpPr>
        <p:spPr bwMode="auto">
          <a:xfrm>
            <a:off x="533400" y="2057400"/>
            <a:ext cx="2286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Clr>
                <a:srgbClr val="000000"/>
              </a:buClr>
              <a:buSzPct val="25000"/>
              <a:buFont typeface="Arial" pitchFamily="34" charset="0"/>
              <a:buNone/>
            </a:pPr>
            <a:r>
              <a:rPr lang="en-US" altLang="en-US" sz="3200"/>
              <a:t>En las estructuras de edificios que necesitas?</a:t>
            </a:r>
          </a:p>
        </p:txBody>
      </p:sp>
      <p:sp>
        <p:nvSpPr>
          <p:cNvPr id="41989" name="Shape 201"/>
          <p:cNvSpPr>
            <a:spLocks noGrp="1"/>
          </p:cNvSpPr>
          <p:nvPr>
            <p:ph type="sldNum" sz="quarter" idx="4294967295"/>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Pct val="25000"/>
            </a:pPr>
            <a:r>
              <a:rPr lang="en-US" altLang="en-US"/>
              <a:t> </a:t>
            </a:r>
          </a:p>
        </p:txBody>
      </p:sp>
      <p:sp>
        <p:nvSpPr>
          <p:cNvPr id="4199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hape 959"/>
          <p:cNvSpPr>
            <a:spLocks noChangeArrowheads="1"/>
          </p:cNvSpPr>
          <p:nvPr/>
        </p:nvSpPr>
        <p:spPr bwMode="auto">
          <a:xfrm>
            <a:off x="4572000" y="1143000"/>
            <a:ext cx="4194175"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3058" name="Shape 960"/>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Cubiertas de Piso</a:t>
            </a:r>
          </a:p>
        </p:txBody>
      </p:sp>
      <p:sp>
        <p:nvSpPr>
          <p:cNvPr id="173059" name="Shape 961"/>
          <p:cNvSpPr txBox="1">
            <a:spLocks noGrp="1"/>
          </p:cNvSpPr>
          <p:nvPr>
            <p:ph type="body" idx="1"/>
          </p:nvPr>
        </p:nvSpPr>
        <p:spPr>
          <a:xfrm>
            <a:off x="457200" y="1009650"/>
            <a:ext cx="3683000" cy="417195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Las claraboyas son otra forma de agujero de azotea.</a:t>
            </a:r>
          </a:p>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Nunca se siente,  pare o ponga ningún material sobre las claraboyas.</a:t>
            </a:r>
          </a:p>
        </p:txBody>
      </p:sp>
      <p:sp>
        <p:nvSpPr>
          <p:cNvPr id="173060" name="Shape 962"/>
          <p:cNvSpPr>
            <a:spLocks/>
          </p:cNvSpPr>
          <p:nvPr/>
        </p:nvSpPr>
        <p:spPr bwMode="auto">
          <a:xfrm>
            <a:off x="7620000" y="4495800"/>
            <a:ext cx="990600" cy="990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73061" name="Shape 963"/>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73064"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hape 970"/>
          <p:cNvSpPr>
            <a:spLocks noChangeArrowheads="1"/>
          </p:cNvSpPr>
          <p:nvPr/>
        </p:nvSpPr>
        <p:spPr bwMode="auto">
          <a:xfrm>
            <a:off x="5486400" y="1066800"/>
            <a:ext cx="3463925" cy="445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5106" name="Shape 971"/>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Cubiertas de Piso</a:t>
            </a:r>
          </a:p>
        </p:txBody>
      </p:sp>
      <p:sp>
        <p:nvSpPr>
          <p:cNvPr id="175107" name="Shape 972"/>
          <p:cNvSpPr txBox="1">
            <a:spLocks noGrp="1"/>
          </p:cNvSpPr>
          <p:nvPr>
            <p:ph type="body" idx="1"/>
          </p:nvPr>
        </p:nvSpPr>
        <p:spPr>
          <a:xfrm>
            <a:off x="457200" y="685800"/>
            <a:ext cx="4800600" cy="31242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Los agujeros para pilares se deben resguardar o proteger. </a:t>
            </a:r>
          </a:p>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Arial" pitchFamily="34" charset="0"/>
                <a:cs typeface="Arial" pitchFamily="34" charset="0"/>
                <a:sym typeface="Arial" pitchFamily="34" charset="0"/>
              </a:rPr>
              <a:t>Un sistema de baranda o cubierta de piso se puede utilizar para cubrir el agujero.</a:t>
            </a:r>
          </a:p>
        </p:txBody>
      </p:sp>
      <p:sp>
        <p:nvSpPr>
          <p:cNvPr id="175108" name="Shape 973"/>
          <p:cNvSpPr>
            <a:spLocks noChangeArrowheads="1"/>
          </p:cNvSpPr>
          <p:nvPr/>
        </p:nvSpPr>
        <p:spPr bwMode="auto">
          <a:xfrm>
            <a:off x="7696200" y="4572000"/>
            <a:ext cx="914400" cy="914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5110" name="Shape 975"/>
          <p:cNvSpPr>
            <a:spLocks noChangeArrowheads="1"/>
          </p:cNvSpPr>
          <p:nvPr/>
        </p:nvSpPr>
        <p:spPr bwMode="auto">
          <a:xfrm>
            <a:off x="2209800" y="3505200"/>
            <a:ext cx="3124200" cy="25908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5111" name="Shape 976"/>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175109" name="Shape 974"/>
          <p:cNvSpPr>
            <a:spLocks/>
          </p:cNvSpPr>
          <p:nvPr/>
        </p:nvSpPr>
        <p:spPr bwMode="auto">
          <a:xfrm>
            <a:off x="4419600" y="5257800"/>
            <a:ext cx="914400" cy="838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175114"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lnSpc>
                <a:spcPct val="80000"/>
              </a:lnSpc>
            </a:pPr>
            <a:r>
              <a:rPr lang="en-US" altLang="en-US" sz="1000">
                <a:latin typeface="Tahoma"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lang="en-US" altLang="en-US" sz="1000">
              <a:latin typeface="Tahoma" pitchFamily="34" charset="0"/>
            </a:endParaRP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hape 999"/>
          <p:cNvSpPr txBox="1">
            <a:spLocks noGrp="1"/>
          </p:cNvSpPr>
          <p:nvPr>
            <p:ph type="ctrTitle"/>
          </p:nvPr>
        </p:nvSpPr>
        <p:spPr>
          <a:xfrm>
            <a:off x="762000" y="685800"/>
            <a:ext cx="7696200" cy="1828800"/>
          </a:xfrm>
        </p:spPr>
        <p:txBody>
          <a:bodyPr tIns="45700" bIns="45700" anchor="ctr">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sym typeface="Arial" pitchFamily="34" charset="0"/>
              </a:rPr>
              <a:t>Los Cuatro Grandes Peligros En La Construcción:</a:t>
            </a:r>
          </a:p>
        </p:txBody>
      </p:sp>
      <p:sp>
        <p:nvSpPr>
          <p:cNvPr id="181250" name="Shape 1000"/>
          <p:cNvSpPr txBox="1">
            <a:spLocks noChangeArrowheads="1"/>
          </p:cNvSpPr>
          <p:nvPr/>
        </p:nvSpPr>
        <p:spPr bwMode="auto">
          <a:xfrm>
            <a:off x="1295400" y="2590800"/>
            <a:ext cx="64008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Clr>
                <a:srgbClr val="000000"/>
              </a:buClr>
              <a:buSzPct val="25000"/>
              <a:buFont typeface="Arial" pitchFamily="34" charset="0"/>
              <a:buNone/>
            </a:pPr>
            <a:r>
              <a:rPr lang="en-US" altLang="en-US" sz="2800"/>
              <a:t>Esto Concluye El Módulo Peligro De Caídas</a:t>
            </a:r>
          </a:p>
          <a:p>
            <a:endParaRPr lang="en-US" altLang="en-US"/>
          </a:p>
          <a:p>
            <a:pPr algn="ctr">
              <a:buClr>
                <a:srgbClr val="000000"/>
              </a:buClr>
              <a:buSzPct val="25000"/>
              <a:buFont typeface="Arial" pitchFamily="34" charset="0"/>
              <a:buNone/>
            </a:pPr>
            <a:r>
              <a:rPr lang="en-US" altLang="en-US" sz="4800" b="1">
                <a:solidFill>
                  <a:srgbClr val="FF3300"/>
                </a:solidFill>
              </a:rPr>
              <a:t>Fin</a:t>
            </a:r>
          </a:p>
        </p:txBody>
      </p:sp>
      <p:sp>
        <p:nvSpPr>
          <p:cNvPr id="181252" name="Rectangle 4"/>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hape 208"/>
          <p:cNvSpPr txBox="1">
            <a:spLocks noGrp="1"/>
          </p:cNvSpPr>
          <p:nvPr>
            <p:ph type="title"/>
          </p:nvPr>
        </p:nvSpPr>
        <p:spPr>
          <a:xfrm>
            <a:off x="0" y="76200"/>
            <a:ext cx="9144000" cy="533400"/>
          </a:xfrm>
        </p:spPr>
        <p:txBody>
          <a:bodyPr tIns="45700" bIns="45700">
            <a:spAutoFit/>
          </a:bodyPr>
          <a:lstStyle/>
          <a:p>
            <a:pPr eaLnBrk="1" hangingPunct="1">
              <a:spcBef>
                <a:spcPct val="0"/>
              </a:spcBef>
              <a:spcAft>
                <a:spcPct val="0"/>
              </a:spcAft>
              <a:buClr>
                <a:srgbClr val="000000"/>
              </a:buClr>
              <a:buSzPct val="25000"/>
            </a:pPr>
            <a:r>
              <a:rPr lang="en-US" altLang="en-US" sz="3200" smtClean="0">
                <a:solidFill>
                  <a:srgbClr val="000000"/>
                </a:solidFill>
                <a:latin typeface="Arial" pitchFamily="34" charset="0"/>
                <a:cs typeface="Arial" pitchFamily="34" charset="0"/>
                <a:sym typeface="Arial" pitchFamily="34" charset="0"/>
              </a:rPr>
              <a:t>Estructura de Edificios</a:t>
            </a:r>
          </a:p>
        </p:txBody>
      </p:sp>
      <p:sp>
        <p:nvSpPr>
          <p:cNvPr id="209" name="Shape 209"/>
          <p:cNvSpPr txBox="1">
            <a:spLocks noGrp="1"/>
          </p:cNvSpPr>
          <p:nvPr>
            <p:ph type="body" idx="1"/>
          </p:nvPr>
        </p:nvSpPr>
        <p:spPr>
          <a:xfrm>
            <a:off x="457200" y="990600"/>
            <a:ext cx="4343400" cy="5283200"/>
          </a:xfrm>
        </p:spPr>
        <p:txBody>
          <a:bodyPr tIns="45700" bIns="45700">
            <a:spAutoFit/>
          </a:bodyPr>
          <a:lstStyle/>
          <a:p>
            <a:pPr indent="-342900" eaLnBrk="1" hangingPunct="1">
              <a:spcBef>
                <a:spcPts val="400"/>
              </a:spcBef>
              <a:spcAft>
                <a:spcPct val="0"/>
              </a:spcAft>
              <a:buClr>
                <a:srgbClr val="000000"/>
              </a:buClr>
              <a:buFontTx/>
              <a:buChar char="•"/>
            </a:pPr>
            <a:r>
              <a:rPr lang="en-US" altLang="en-US" sz="2000" smtClean="0">
                <a:solidFill>
                  <a:srgbClr val="000000"/>
                </a:solidFill>
                <a:latin typeface="Arial" pitchFamily="34" charset="0"/>
                <a:cs typeface="Arial" pitchFamily="34" charset="0"/>
                <a:sym typeface="Arial" pitchFamily="34" charset="0"/>
              </a:rPr>
              <a:t>Las condiciones de trabajo a más de 6' de altura requieren usar  protección contra caídas:</a:t>
            </a:r>
          </a:p>
          <a:p>
            <a:pPr lvl="1" indent="-285750" eaLnBrk="1" hangingPunct="1">
              <a:spcBef>
                <a:spcPts val="400"/>
              </a:spcBef>
              <a:spcAft>
                <a:spcPct val="0"/>
              </a:spcAft>
              <a:buClr>
                <a:srgbClr val="000000"/>
              </a:buClr>
              <a:buFont typeface="Arial" pitchFamily="34" charset="0"/>
              <a:buChar char="•"/>
            </a:pPr>
            <a:r>
              <a:rPr lang="en-US" altLang="en-US" sz="2000" smtClean="0">
                <a:solidFill>
                  <a:srgbClr val="000000"/>
                </a:solidFill>
                <a:latin typeface="Arial" pitchFamily="34" charset="0"/>
                <a:cs typeface="Arial" pitchFamily="34" charset="0"/>
                <a:sym typeface="Arial" pitchFamily="34" charset="0"/>
              </a:rPr>
              <a:t> Lados y bordes      desprotegidos  </a:t>
            </a:r>
          </a:p>
          <a:p>
            <a:pPr lvl="1" indent="-285750" eaLnBrk="1" hangingPunct="1">
              <a:spcBef>
                <a:spcPts val="400"/>
              </a:spcBef>
              <a:spcAft>
                <a:spcPct val="0"/>
              </a:spcAft>
              <a:buClr>
                <a:srgbClr val="000000"/>
              </a:buClr>
              <a:buFont typeface="Arial" pitchFamily="34" charset="0"/>
              <a:buChar char="•"/>
            </a:pPr>
            <a:r>
              <a:rPr lang="en-US" altLang="en-US" sz="2000" smtClean="0">
                <a:solidFill>
                  <a:srgbClr val="000000"/>
                </a:solidFill>
                <a:latin typeface="Arial" pitchFamily="34" charset="0"/>
                <a:cs typeface="Arial" pitchFamily="34" charset="0"/>
                <a:sym typeface="Arial" pitchFamily="34" charset="0"/>
              </a:rPr>
              <a:t> Bordes principales</a:t>
            </a:r>
          </a:p>
          <a:p>
            <a:pPr lvl="1" indent="-285750" eaLnBrk="1" hangingPunct="1">
              <a:spcBef>
                <a:spcPts val="400"/>
              </a:spcBef>
              <a:spcAft>
                <a:spcPct val="0"/>
              </a:spcAft>
              <a:buClr>
                <a:srgbClr val="000000"/>
              </a:buClr>
              <a:buFont typeface="Arial" pitchFamily="34" charset="0"/>
              <a:buChar char="•"/>
            </a:pPr>
            <a:r>
              <a:rPr lang="en-US" altLang="en-US" sz="2000" smtClean="0">
                <a:solidFill>
                  <a:srgbClr val="000000"/>
                </a:solidFill>
                <a:latin typeface="Arial" pitchFamily="34" charset="0"/>
                <a:cs typeface="Arial" pitchFamily="34" charset="0"/>
                <a:sym typeface="Arial" pitchFamily="34" charset="0"/>
              </a:rPr>
              <a:t>Superficies para caminar y trabajar</a:t>
            </a:r>
          </a:p>
          <a:p>
            <a:pPr indent="-342900" eaLnBrk="1" hangingPunct="1">
              <a:spcBef>
                <a:spcPts val="400"/>
              </a:spcBef>
              <a:spcAft>
                <a:spcPct val="0"/>
              </a:spcAft>
              <a:buClr>
                <a:srgbClr val="000000"/>
              </a:buClr>
              <a:buFontTx/>
              <a:buChar char="•"/>
            </a:pPr>
            <a:r>
              <a:rPr lang="en-US" altLang="en-US" sz="2000" smtClean="0">
                <a:solidFill>
                  <a:srgbClr val="000000"/>
                </a:solidFill>
                <a:latin typeface="Arial" pitchFamily="34" charset="0"/>
                <a:cs typeface="Arial" pitchFamily="34" charset="0"/>
                <a:sym typeface="Arial" pitchFamily="34" charset="0"/>
              </a:rPr>
              <a:t>Sin importar la altura, se debe usar protección para caídas cuando se trabaje sobre:</a:t>
            </a:r>
          </a:p>
          <a:p>
            <a:pPr lvl="1" indent="-285750" eaLnBrk="1" hangingPunct="1">
              <a:spcBef>
                <a:spcPts val="400"/>
              </a:spcBef>
              <a:spcAft>
                <a:spcPct val="0"/>
              </a:spcAft>
              <a:buClr>
                <a:srgbClr val="000000"/>
              </a:buClr>
              <a:buFont typeface="Arial" pitchFamily="34" charset="0"/>
              <a:buChar char="•"/>
            </a:pPr>
            <a:r>
              <a:rPr lang="en-US" altLang="en-US" sz="2000" smtClean="0">
                <a:solidFill>
                  <a:srgbClr val="000000"/>
                </a:solidFill>
                <a:latin typeface="Arial" pitchFamily="34" charset="0"/>
                <a:cs typeface="Arial" pitchFamily="34" charset="0"/>
                <a:sym typeface="Arial" pitchFamily="34" charset="0"/>
              </a:rPr>
              <a:t>Equipo peligroso </a:t>
            </a:r>
          </a:p>
          <a:p>
            <a:pPr lvl="1" indent="-285750" eaLnBrk="1" hangingPunct="1">
              <a:spcBef>
                <a:spcPts val="400"/>
              </a:spcBef>
              <a:spcAft>
                <a:spcPct val="0"/>
              </a:spcAft>
              <a:buClr>
                <a:srgbClr val="000000"/>
              </a:buClr>
              <a:buFont typeface="Arial" pitchFamily="34" charset="0"/>
              <a:buChar char="•"/>
            </a:pPr>
            <a:r>
              <a:rPr lang="en-US" altLang="en-US" sz="2000" smtClean="0">
                <a:solidFill>
                  <a:srgbClr val="000000"/>
                </a:solidFill>
                <a:latin typeface="Arial" pitchFamily="34" charset="0"/>
                <a:cs typeface="Arial" pitchFamily="34" charset="0"/>
                <a:sym typeface="Arial" pitchFamily="34" charset="0"/>
              </a:rPr>
              <a:t>Objetos afilados</a:t>
            </a:r>
          </a:p>
          <a:p>
            <a:pPr lvl="1" indent="-285750" eaLnBrk="1" hangingPunct="1">
              <a:spcBef>
                <a:spcPts val="400"/>
              </a:spcBef>
              <a:spcAft>
                <a:spcPct val="0"/>
              </a:spcAft>
              <a:buClr>
                <a:srgbClr val="000000"/>
              </a:buClr>
              <a:buFont typeface="Arial" pitchFamily="34" charset="0"/>
              <a:buChar char="•"/>
            </a:pPr>
            <a:r>
              <a:rPr lang="en-US" altLang="en-US" sz="2000" smtClean="0">
                <a:solidFill>
                  <a:srgbClr val="000000"/>
                </a:solidFill>
                <a:latin typeface="Arial" pitchFamily="34" charset="0"/>
                <a:cs typeface="Arial" pitchFamily="34" charset="0"/>
                <a:sym typeface="Arial" pitchFamily="34" charset="0"/>
              </a:rPr>
              <a:t>Objetos punzantes </a:t>
            </a:r>
          </a:p>
          <a:p>
            <a:pPr indent="-342900" eaLnBrk="1" hangingPunct="1">
              <a:spcBef>
                <a:spcPts val="638"/>
              </a:spcBef>
              <a:spcAft>
                <a:spcPct val="0"/>
              </a:spcAft>
              <a:buClr>
                <a:srgbClr val="000000"/>
              </a:buClr>
              <a:buFontTx/>
              <a:buChar char="•"/>
            </a:pPr>
            <a:endParaRPr lang="en-US" altLang="en-US" smtClean="0">
              <a:solidFill>
                <a:srgbClr val="000000"/>
              </a:solidFill>
              <a:latin typeface="Arial" pitchFamily="34" charset="0"/>
              <a:cs typeface="Arial" pitchFamily="34" charset="0"/>
              <a:sym typeface="Arial" pitchFamily="34" charset="0"/>
            </a:endParaRPr>
          </a:p>
        </p:txBody>
      </p:sp>
      <p:sp>
        <p:nvSpPr>
          <p:cNvPr id="44035" name="Shape 210"/>
          <p:cNvSpPr>
            <a:spLocks/>
          </p:cNvSpPr>
          <p:nvPr/>
        </p:nvSpPr>
        <p:spPr bwMode="auto">
          <a:xfrm>
            <a:off x="7620000" y="50292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44036" name="Shape 211"/>
          <p:cNvSpPr>
            <a:spLocks noChangeArrowheads="1"/>
          </p:cNvSpPr>
          <p:nvPr/>
        </p:nvSpPr>
        <p:spPr bwMode="auto">
          <a:xfrm>
            <a:off x="5638800" y="3962400"/>
            <a:ext cx="304800" cy="2057400"/>
          </a:xfrm>
          <a:prstGeom prst="downArrow">
            <a:avLst>
              <a:gd name="adj1" fmla="val 50000"/>
              <a:gd name="adj2" fmla="val 50000"/>
            </a:avLst>
          </a:prstGeom>
          <a:solidFill>
            <a:srgbClr val="FF0000"/>
          </a:solidFill>
          <a:ln w="9525" cap="rnd">
            <a:solidFill>
              <a:schemeClr val="tx1"/>
            </a:solidFill>
            <a:miter lim="800000"/>
            <a:headEnd/>
            <a:tailEnd/>
          </a:ln>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44037" name="Shape 212"/>
          <p:cNvSpPr>
            <a:spLocks noChangeArrowheads="1"/>
          </p:cNvSpPr>
          <p:nvPr/>
        </p:nvSpPr>
        <p:spPr bwMode="auto">
          <a:xfrm>
            <a:off x="4876800" y="990600"/>
            <a:ext cx="4064000" cy="5257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38" name="Shape 213"/>
          <p:cNvSpPr>
            <a:spLocks noGrp="1"/>
          </p:cNvSpPr>
          <p:nvPr>
            <p:ph type="sldNum" sz="quarter" idx="13"/>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SzPct val="25000"/>
            </a:pPr>
            <a:r>
              <a:rPr lang="en-US" altLang="en-US"/>
              <a:t> </a:t>
            </a:r>
          </a:p>
        </p:txBody>
      </p:sp>
      <p:sp>
        <p:nvSpPr>
          <p:cNvPr id="44041"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220"/>
          <p:cNvSpPr txBox="1">
            <a:spLocks noGrp="1"/>
          </p:cNvSpPr>
          <p:nvPr>
            <p:ph type="title"/>
          </p:nvPr>
        </p:nvSpPr>
        <p:spPr>
          <a:xfrm>
            <a:off x="0" y="0"/>
            <a:ext cx="9144000" cy="838200"/>
          </a:xfrm>
        </p:spPr>
        <p:txBody>
          <a:bodyPr tIns="45700" bIns="45700" anchor="ctr">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sym typeface="Arial" pitchFamily="34" charset="0"/>
              </a:rPr>
              <a:t>Que peligro identificas?</a:t>
            </a:r>
          </a:p>
        </p:txBody>
      </p:sp>
      <p:sp>
        <p:nvSpPr>
          <p:cNvPr id="46084" name="Shape 223"/>
          <p:cNvSpPr txBox="1">
            <a:spLocks noChangeArrowheads="1"/>
          </p:cNvSpPr>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Clr>
                <a:srgbClr val="000000"/>
              </a:buClr>
              <a:buSzPct val="25000"/>
              <a:buFont typeface="Arial" pitchFamily="34" charset="0"/>
              <a:buNone/>
            </a:pPr>
            <a:r>
              <a:rPr lang="en-US" altLang="en-US"/>
              <a:t>*</a:t>
            </a:r>
          </a:p>
        </p:txBody>
      </p:sp>
      <p:sp>
        <p:nvSpPr>
          <p:cNvPr id="46085" name="Shape 224"/>
          <p:cNvSpPr>
            <a:spLocks noChangeArrowheads="1"/>
          </p:cNvSpPr>
          <p:nvPr/>
        </p:nvSpPr>
        <p:spPr bwMode="auto">
          <a:xfrm>
            <a:off x="2209800" y="838200"/>
            <a:ext cx="4445000" cy="5156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86" name="Shape 225"/>
          <p:cNvSpPr>
            <a:spLocks noGrp="1"/>
          </p:cNvSpPr>
          <p:nvPr>
            <p:ph type="sldNum" sz="quarter" idx="4294967295"/>
          </p:nvPr>
        </p:nvSpPr>
        <p:spPr>
          <a:noFill/>
        </p:spPr>
        <p:txBody>
          <a:bodyPr tIns="45700"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Pct val="25000"/>
            </a:pPr>
            <a:r>
              <a:rPr lang="en-US" altLang="en-US"/>
              <a:t> </a:t>
            </a:r>
          </a:p>
        </p:txBody>
      </p:sp>
      <p:sp>
        <p:nvSpPr>
          <p:cNvPr id="4608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ahoma" pitchFamily="34" charset="0"/>
              </a:rPr>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9977</TotalTime>
  <Words>12257</Words>
  <Application>Microsoft Office PowerPoint</Application>
  <PresentationFormat>On-screen Show (4:3)</PresentationFormat>
  <Paragraphs>865</Paragraphs>
  <Slides>72</Slides>
  <Notes>72</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72</vt:i4>
      </vt:variant>
    </vt:vector>
  </HeadingPairs>
  <TitlesOfParts>
    <vt:vector size="81" baseType="lpstr">
      <vt:lpstr>Arial</vt:lpstr>
      <vt:lpstr>Tahoma</vt:lpstr>
      <vt:lpstr>Times New Roman</vt:lpstr>
      <vt:lpstr>Default Design</vt:lpstr>
      <vt:lpstr>Default Design</vt:lpstr>
      <vt:lpstr>Default Design</vt:lpstr>
      <vt:lpstr>Default Design</vt:lpstr>
      <vt:lpstr>Default Design</vt:lpstr>
      <vt:lpstr>Default Design</vt:lpstr>
      <vt:lpstr>Los cuatro riesgos mas grandes de construcción: Peligro de Caída</vt:lpstr>
      <vt:lpstr>Introducción </vt:lpstr>
      <vt:lpstr>Repaso de los temas:</vt:lpstr>
      <vt:lpstr>Hechos importantes de recordar</vt:lpstr>
      <vt:lpstr>Te asustaran las estadísticas de caídas</vt:lpstr>
      <vt:lpstr>Cuando Necesitamos proteccion contra caidas?</vt:lpstr>
      <vt:lpstr>Trabajemos en grupo para identificar los riesgos de caidas!</vt:lpstr>
      <vt:lpstr>Estructura de Edificios</vt:lpstr>
      <vt:lpstr>Que peligro identificas?</vt:lpstr>
      <vt:lpstr>Estructura de Edificios</vt:lpstr>
      <vt:lpstr>Que riesgo podemos identificar? Ayudalos! Que consejos les darias para prevenir accidentes</vt:lpstr>
      <vt:lpstr>Estructura de Edificios</vt:lpstr>
      <vt:lpstr>Ayuda a tus companeros! Los riesgos de la foto son…</vt:lpstr>
      <vt:lpstr>Estructura de Edificios</vt:lpstr>
      <vt:lpstr>Ahora miremos sistemas de barandas para prevenir caídas, que vez que esta bien! Y que no esta bien?</vt:lpstr>
      <vt:lpstr>Estructura de Edificios</vt:lpstr>
      <vt:lpstr>Estructura de Edificios</vt:lpstr>
      <vt:lpstr>Tu crees que esto es un peligro de caida si esta a menos de 6 pies y por que?</vt:lpstr>
      <vt:lpstr>Áreas Exteriores de la Construcción</vt:lpstr>
      <vt:lpstr>Que podría pasarle a un trabajador acá?</vt:lpstr>
      <vt:lpstr>Áreas Exteriores de la Construcción</vt:lpstr>
      <vt:lpstr>Andamios</vt:lpstr>
      <vt:lpstr>Andamios</vt:lpstr>
      <vt:lpstr>Andamios</vt:lpstr>
      <vt:lpstr>Andamios</vt:lpstr>
      <vt:lpstr>Andamios</vt:lpstr>
      <vt:lpstr>Andamios</vt:lpstr>
      <vt:lpstr>Andamios</vt:lpstr>
      <vt:lpstr>Andamios</vt:lpstr>
      <vt:lpstr>Andamios</vt:lpstr>
      <vt:lpstr>Andamios</vt:lpstr>
      <vt:lpstr> </vt:lpstr>
      <vt:lpstr>Escalones</vt:lpstr>
      <vt:lpstr>Escalones</vt:lpstr>
      <vt:lpstr>Escalones</vt:lpstr>
      <vt:lpstr>Escaleras</vt:lpstr>
      <vt:lpstr>Escaleras</vt:lpstr>
      <vt:lpstr>Escaleras</vt:lpstr>
      <vt:lpstr>Escaleras</vt:lpstr>
      <vt:lpstr>Escaleras</vt:lpstr>
      <vt:lpstr>Escaleras</vt:lpstr>
      <vt:lpstr>Escaleras</vt:lpstr>
      <vt:lpstr>Escaleras</vt:lpstr>
      <vt:lpstr>Escaleras</vt:lpstr>
      <vt:lpstr>Escaleras</vt:lpstr>
      <vt:lpstr>Escaleras</vt:lpstr>
      <vt:lpstr>Escaleras</vt:lpstr>
      <vt:lpstr>Prevención de Accidentes por Caídas</vt:lpstr>
      <vt:lpstr>Sistema de Barandas</vt:lpstr>
      <vt:lpstr>Sistema de Barandas</vt:lpstr>
      <vt:lpstr>Sistema de Barandas</vt:lpstr>
      <vt:lpstr>Barandas de Cables</vt:lpstr>
      <vt:lpstr>Barandas de Cables</vt:lpstr>
      <vt:lpstr>Líneas de Aviso o Advertencia</vt:lpstr>
      <vt:lpstr>Líneas de Aviso o Advertencia  NO SON SEŇALES DE FIESTAS!</vt:lpstr>
      <vt:lpstr>Líneas de Aviso o Advertencia</vt:lpstr>
      <vt:lpstr>Líneas de Aviso o Advertencia</vt:lpstr>
      <vt:lpstr>Sistema Personal para Detención de Caída</vt:lpstr>
      <vt:lpstr>Sistema Personal para Detención de la Caída</vt:lpstr>
      <vt:lpstr>Sistema Personal para Detención de Caída</vt:lpstr>
      <vt:lpstr>Sistema Personal para Detención de Caída</vt:lpstr>
      <vt:lpstr>Sistema Personal para Detención de Caída</vt:lpstr>
      <vt:lpstr>Sistema Personal para Detención de Caída</vt:lpstr>
      <vt:lpstr>Sistema Personal para Detención de Caída</vt:lpstr>
      <vt:lpstr>Sistema Personal para Detención de Caída</vt:lpstr>
      <vt:lpstr>Sistema Personal para Detención de Caída</vt:lpstr>
      <vt:lpstr>Cubiertas de Piso</vt:lpstr>
      <vt:lpstr>Cubiertas de Piso</vt:lpstr>
      <vt:lpstr>Cubiertas de Piso</vt:lpstr>
      <vt:lpstr>Cubiertas de Piso</vt:lpstr>
      <vt:lpstr>Cubiertas de Piso</vt:lpstr>
      <vt:lpstr>Los Cuatro Grandes Peligros En La Construcción: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cuatro riesgos mas grandes de construcción: Peligro de Caída</dc:title>
  <dc:creator>Vosburgh, Linda - OSHA</dc:creator>
  <cp:lastModifiedBy>Vosburgh, Linda - OSHA</cp:lastModifiedBy>
  <cp:revision>16</cp:revision>
  <dcterms:modified xsi:type="dcterms:W3CDTF">2014-02-27T20:41:38Z</dcterms:modified>
</cp:coreProperties>
</file>