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4" r:id="rId2"/>
  </p:sldMasterIdLst>
  <p:notesMasterIdLst>
    <p:notesMasterId r:id="rId41"/>
  </p:notesMasterIdLst>
  <p:handoutMasterIdLst>
    <p:handoutMasterId r:id="rId42"/>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5" r:id="rId40"/>
  </p:sldIdLst>
  <p:sldSz cx="9144000" cy="6858000" type="screen4x3"/>
  <p:notesSz cx="7010400" cy="9296400"/>
  <p:defaultTextStyle>
    <a:defPPr>
      <a:defRPr lang="en-US"/>
    </a:defPPr>
    <a:lvl1pPr algn="l" rtl="0" fontAlgn="base">
      <a:spcBef>
        <a:spcPct val="0"/>
      </a:spcBef>
      <a:spcAft>
        <a:spcPct val="0"/>
      </a:spcAft>
      <a:defRPr sz="1400" kern="1200">
        <a:solidFill>
          <a:srgbClr val="000000"/>
        </a:solidFill>
        <a:latin typeface="Arial" pitchFamily="34" charset="0"/>
        <a:ea typeface="+mn-ea"/>
        <a:cs typeface="Arial" pitchFamily="34" charset="0"/>
        <a:sym typeface="Arial" pitchFamily="34" charset="0"/>
      </a:defRPr>
    </a:lvl1pPr>
    <a:lvl2pPr marL="457200" algn="l" rtl="0" fontAlgn="base">
      <a:spcBef>
        <a:spcPct val="0"/>
      </a:spcBef>
      <a:spcAft>
        <a:spcPct val="0"/>
      </a:spcAft>
      <a:defRPr sz="1400" kern="1200">
        <a:solidFill>
          <a:srgbClr val="000000"/>
        </a:solidFill>
        <a:latin typeface="Arial" pitchFamily="34" charset="0"/>
        <a:ea typeface="+mn-ea"/>
        <a:cs typeface="Arial" pitchFamily="34" charset="0"/>
        <a:sym typeface="Arial" pitchFamily="34" charset="0"/>
      </a:defRPr>
    </a:lvl2pPr>
    <a:lvl3pPr marL="914400" algn="l" rtl="0" fontAlgn="base">
      <a:spcBef>
        <a:spcPct val="0"/>
      </a:spcBef>
      <a:spcAft>
        <a:spcPct val="0"/>
      </a:spcAft>
      <a:defRPr sz="1400" kern="1200">
        <a:solidFill>
          <a:srgbClr val="000000"/>
        </a:solidFill>
        <a:latin typeface="Arial" pitchFamily="34" charset="0"/>
        <a:ea typeface="+mn-ea"/>
        <a:cs typeface="Arial" pitchFamily="34" charset="0"/>
        <a:sym typeface="Arial" pitchFamily="34" charset="0"/>
      </a:defRPr>
    </a:lvl3pPr>
    <a:lvl4pPr marL="1371600" algn="l" rtl="0" fontAlgn="base">
      <a:spcBef>
        <a:spcPct val="0"/>
      </a:spcBef>
      <a:spcAft>
        <a:spcPct val="0"/>
      </a:spcAft>
      <a:defRPr sz="1400" kern="1200">
        <a:solidFill>
          <a:srgbClr val="000000"/>
        </a:solidFill>
        <a:latin typeface="Arial" pitchFamily="34" charset="0"/>
        <a:ea typeface="+mn-ea"/>
        <a:cs typeface="Arial" pitchFamily="34" charset="0"/>
        <a:sym typeface="Arial" pitchFamily="34" charset="0"/>
      </a:defRPr>
    </a:lvl4pPr>
    <a:lvl5pPr marL="1828800" algn="l" rtl="0" fontAlgn="base">
      <a:spcBef>
        <a:spcPct val="0"/>
      </a:spcBef>
      <a:spcAft>
        <a:spcPct val="0"/>
      </a:spcAft>
      <a:defRPr sz="1400" kern="1200">
        <a:solidFill>
          <a:srgbClr val="000000"/>
        </a:solidFill>
        <a:latin typeface="Arial" pitchFamily="34" charset="0"/>
        <a:ea typeface="+mn-ea"/>
        <a:cs typeface="Arial" pitchFamily="34" charset="0"/>
        <a:sym typeface="Arial" pitchFamily="34" charset="0"/>
      </a:defRPr>
    </a:lvl5pPr>
    <a:lvl6pPr marL="2286000" algn="l" defTabSz="914400" rtl="0" eaLnBrk="1" latinLnBrk="0" hangingPunct="1">
      <a:defRPr sz="1400" kern="1200">
        <a:solidFill>
          <a:srgbClr val="000000"/>
        </a:solidFill>
        <a:latin typeface="Arial" pitchFamily="34" charset="0"/>
        <a:ea typeface="+mn-ea"/>
        <a:cs typeface="Arial" pitchFamily="34" charset="0"/>
        <a:sym typeface="Arial" pitchFamily="34" charset="0"/>
      </a:defRPr>
    </a:lvl6pPr>
    <a:lvl7pPr marL="2743200" algn="l" defTabSz="914400" rtl="0" eaLnBrk="1" latinLnBrk="0" hangingPunct="1">
      <a:defRPr sz="1400" kern="1200">
        <a:solidFill>
          <a:srgbClr val="000000"/>
        </a:solidFill>
        <a:latin typeface="Arial" pitchFamily="34" charset="0"/>
        <a:ea typeface="+mn-ea"/>
        <a:cs typeface="Arial" pitchFamily="34" charset="0"/>
        <a:sym typeface="Arial" pitchFamily="34" charset="0"/>
      </a:defRPr>
    </a:lvl7pPr>
    <a:lvl8pPr marL="3200400" algn="l" defTabSz="914400" rtl="0" eaLnBrk="1" latinLnBrk="0" hangingPunct="1">
      <a:defRPr sz="1400" kern="1200">
        <a:solidFill>
          <a:srgbClr val="000000"/>
        </a:solidFill>
        <a:latin typeface="Arial" pitchFamily="34" charset="0"/>
        <a:ea typeface="+mn-ea"/>
        <a:cs typeface="Arial" pitchFamily="34" charset="0"/>
        <a:sym typeface="Arial" pitchFamily="34" charset="0"/>
      </a:defRPr>
    </a:lvl8pPr>
    <a:lvl9pPr marL="3657600" algn="l" defTabSz="914400" rtl="0" eaLnBrk="1" latinLnBrk="0" hangingPunct="1">
      <a:defRPr sz="1400" kern="1200">
        <a:solidFill>
          <a:srgbClr val="000000"/>
        </a:solidFill>
        <a:latin typeface="Arial" pitchFamily="34" charset="0"/>
        <a:ea typeface="+mn-ea"/>
        <a:cs typeface="Arial" pitchFamily="34" charset="0"/>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16739"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CEE847AF-731F-4CD2-A04B-1F6C25CEEFD0}" type="datetimeFigureOut">
              <a:rPr lang="en-US" altLang="en-US"/>
              <a:pPr/>
              <a:t>2/27/2014</a:t>
            </a:fld>
            <a:endParaRPr lang="en-US" altLang="en-US"/>
          </a:p>
        </p:txBody>
      </p:sp>
      <p:sp>
        <p:nvSpPr>
          <p:cNvPr id="116740"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16741"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0EC43BC-BDD5-4581-8666-D7ABFF1D64A6}" type="slidenum">
              <a:rPr lang="en-US" altLang="en-US"/>
              <a:pPr/>
              <a:t>‹#›</a:t>
            </a:fld>
            <a:endParaRPr lang="en-US" altLang="en-US"/>
          </a:p>
        </p:txBody>
      </p:sp>
    </p:spTree>
    <p:extLst>
      <p:ext uri="{BB962C8B-B14F-4D97-AF65-F5344CB8AC3E}">
        <p14:creationId xmlns:p14="http://schemas.microsoft.com/office/powerpoint/2010/main" val="3299881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8434" name="Shape 2"/>
          <p:cNvSpPr txBox="1">
            <a:spLocks noGrp="1"/>
          </p:cNvSpPr>
          <p:nvPr>
            <p:ph type="hdr" idx="2"/>
          </p:nvPr>
        </p:nvSpPr>
        <p:spPr bwMode="auto">
          <a:xfrm>
            <a:off x="0" y="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ctr" anchorCtr="0" compatLnSpc="1">
            <a:prstTxWarp prst="textNoShape">
              <a:avLst/>
            </a:prstTxWarp>
          </a:bodyPr>
          <a:lstStyle>
            <a:lvl1pPr>
              <a:defRPr/>
            </a:lvl1pPr>
          </a:lstStyle>
          <a:p>
            <a:endParaRPr lang="en-US" altLang="en-US"/>
          </a:p>
        </p:txBody>
      </p:sp>
      <p:sp>
        <p:nvSpPr>
          <p:cNvPr id="18435" name="Shape 3"/>
          <p:cNvSpPr txBox="1">
            <a:spLocks noGrp="1"/>
          </p:cNvSpPr>
          <p:nvPr>
            <p:ph type="dt" idx="10"/>
          </p:nvPr>
        </p:nvSpPr>
        <p:spPr bwMode="auto">
          <a:xfrm>
            <a:off x="3971925" y="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ctr" anchorCtr="0" compatLnSpc="1">
            <a:prstTxWarp prst="textNoShape">
              <a:avLst/>
            </a:prstTxWarp>
          </a:bodyPr>
          <a:lstStyle>
            <a:lvl1pPr>
              <a:defRPr/>
            </a:lvl1pPr>
          </a:lstStyle>
          <a:p>
            <a:endParaRPr lang="en-US" altLang="en-US"/>
          </a:p>
        </p:txBody>
      </p:sp>
      <p:sp>
        <p:nvSpPr>
          <p:cNvPr id="18436" name="Shape 4"/>
          <p:cNvSpPr>
            <a:spLocks noGrp="1" noRot="1"/>
          </p:cNvSpPr>
          <p:nvPr>
            <p:ph type="sldImg" idx="3"/>
          </p:nvPr>
        </p:nvSpPr>
        <p:spPr bwMode="auto">
          <a:xfrm>
            <a:off x="1181100" y="698500"/>
            <a:ext cx="4648200" cy="348615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120000 w 120000"/>
              <a:gd name="T11" fmla="*/ 120000 h 120000"/>
            </a:gdLst>
            <a:ahLst/>
            <a:cxnLst>
              <a:cxn ang="0">
                <a:pos x="T0" y="T1"/>
              </a:cxn>
              <a:cxn ang="0">
                <a:pos x="T2" y="T3"/>
              </a:cxn>
              <a:cxn ang="0">
                <a:pos x="T4" y="T5"/>
              </a:cxn>
              <a:cxn ang="0">
                <a:pos x="T6" y="T7"/>
              </a:cxn>
            </a:cxnLst>
            <a:rect l="T8" t="T9" r="T10" b="T11"/>
            <a:pathLst>
              <a:path w="120000" h="120000" extrusionOk="0">
                <a:moveTo>
                  <a:pt x="0" y="0"/>
                </a:moveTo>
                <a:lnTo>
                  <a:pt x="120000" y="0"/>
                </a:lnTo>
                <a:lnTo>
                  <a:pt x="120000" y="120000"/>
                </a:lnTo>
                <a:lnTo>
                  <a:pt x="0" y="120000"/>
                </a:lnTo>
                <a:close/>
              </a:path>
            </a:pathLst>
          </a:custGeom>
          <a:noFill/>
          <a:ln w="9525" cap="rnd">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5" name="Shape 5"/>
          <p:cNvSpPr txBox="1">
            <a:spLocks noGrp="1"/>
          </p:cNvSpPr>
          <p:nvPr>
            <p:ph type="body" idx="1"/>
          </p:nvPr>
        </p:nvSpPr>
        <p:spPr>
          <a:xfrm>
            <a:off x="935038" y="4414838"/>
            <a:ext cx="5140325" cy="4183062"/>
          </a:xfrm>
          <a:prstGeom prst="rect">
            <a:avLst/>
          </a:prstGeom>
          <a:noFill/>
          <a:ln>
            <a:noFill/>
          </a:ln>
        </p:spPr>
        <p:txBody>
          <a:bodyPr lIns="91425" tIns="91425" rIns="91425" bIns="91425" anchor="ctr" anchorCtr="0"/>
          <a:lstStyle>
            <a:lvl1pPr>
              <a:defRPr/>
            </a:lvl1pPr>
            <a:lvl2pPr>
              <a:defRPr/>
            </a:lvl2pPr>
            <a:lvl3pPr>
              <a:defRPr/>
            </a:lvl3pPr>
            <a:lvl4pPr>
              <a:defRPr/>
            </a:lvl4pPr>
            <a:lvl5pPr>
              <a:defRPr/>
            </a:lvl5pPr>
            <a:lvl6pPr>
              <a:defRPr/>
            </a:lvl6pPr>
            <a:lvl7pPr>
              <a:defRPr/>
            </a:lvl7pPr>
            <a:lvl8pPr>
              <a:defRPr/>
            </a:lvl8pPr>
            <a:lvl9pPr>
              <a:defRPr/>
            </a:lvl9pPr>
          </a:lstStyle>
          <a:p>
            <a:pPr lvl="0"/>
            <a:endParaRPr noProof="0"/>
          </a:p>
        </p:txBody>
      </p:sp>
      <p:sp>
        <p:nvSpPr>
          <p:cNvPr id="18438" name="Shape 6"/>
          <p:cNvSpPr txBox="1">
            <a:spLocks noGrp="1"/>
          </p:cNvSpPr>
          <p:nvPr>
            <p:ph type="ftr" idx="11"/>
          </p:nvPr>
        </p:nvSpPr>
        <p:spPr bwMode="auto">
          <a:xfrm>
            <a:off x="0"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ctr" anchorCtr="0" compatLnSpc="1">
            <a:prstTxWarp prst="textNoShape">
              <a:avLst/>
            </a:prstTxWarp>
          </a:bodyPr>
          <a:lstStyle>
            <a:lvl1pPr>
              <a:defRPr/>
            </a:lvl1pPr>
          </a:lstStyle>
          <a:p>
            <a:endParaRPr lang="en-US" altLang="en-US"/>
          </a:p>
        </p:txBody>
      </p:sp>
      <p:sp>
        <p:nvSpPr>
          <p:cNvPr id="18439" name="Shape 7"/>
          <p:cNvSpPr txBox="1">
            <a:spLocks noGrp="1"/>
          </p:cNvSpPr>
          <p:nvPr>
            <p:ph type="sldNum" idx="12"/>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lgn="r">
              <a:defRPr sz="1300">
                <a:latin typeface="Times New Roman" pitchFamily="18" charset="0"/>
                <a:cs typeface="Times New Roman" pitchFamily="18" charset="0"/>
                <a:sym typeface="Times New Roman" pitchFamily="18" charset="0"/>
              </a:defRPr>
            </a:lvl1pPr>
          </a:lstStyle>
          <a:p>
            <a:endParaRPr lang="en-US" altLang="en-US"/>
          </a:p>
        </p:txBody>
      </p:sp>
    </p:spTree>
    <p:extLst>
      <p:ext uri="{BB962C8B-B14F-4D97-AF65-F5344CB8AC3E}">
        <p14:creationId xmlns:p14="http://schemas.microsoft.com/office/powerpoint/2010/main" val="1749972334"/>
      </p:ext>
    </p:extLst>
  </p:cSld>
  <p:clrMap bg1="lt1" tx1="dk1" bg2="dk2" tx2="lt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742950" indent="-285750" algn="l" rtl="0" fontAlgn="base">
      <a:spcBef>
        <a:spcPct val="30000"/>
      </a:spcBef>
      <a:spcAft>
        <a:spcPct val="0"/>
      </a:spcAft>
      <a:defRPr sz="1200" kern="1200">
        <a:solidFill>
          <a:schemeClr val="tx1"/>
        </a:solidFill>
        <a:latin typeface="+mn-lt"/>
        <a:ea typeface="+mn-ea"/>
        <a:cs typeface="+mn-cs"/>
      </a:defRPr>
    </a:lvl2pPr>
    <a:lvl3pPr marL="1143000" indent="-228600" algn="l" rtl="0" fontAlgn="base">
      <a:spcBef>
        <a:spcPct val="30000"/>
      </a:spcBef>
      <a:spcAft>
        <a:spcPct val="0"/>
      </a:spcAft>
      <a:defRPr sz="1200" kern="1200">
        <a:solidFill>
          <a:schemeClr val="tx1"/>
        </a:solidFill>
        <a:latin typeface="+mn-lt"/>
        <a:ea typeface="+mn-ea"/>
        <a:cs typeface="+mn-cs"/>
      </a:defRPr>
    </a:lvl3pPr>
    <a:lvl4pPr marL="1600200" indent="-228600" algn="l" rtl="0" fontAlgn="base">
      <a:spcBef>
        <a:spcPct val="30000"/>
      </a:spcBef>
      <a:spcAft>
        <a:spcPct val="0"/>
      </a:spcAft>
      <a:defRPr sz="1200" kern="1200">
        <a:solidFill>
          <a:schemeClr val="tx1"/>
        </a:solidFill>
        <a:latin typeface="+mn-lt"/>
        <a:ea typeface="+mn-ea"/>
        <a:cs typeface="+mn-cs"/>
      </a:defRPr>
    </a:lvl4pPr>
    <a:lvl5pPr marL="2057400" indent="-2286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junkcarnation.com/blog/2010/06/woman-hit-by-car-sues-google-maps-over-direction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bls.gov/iif/oshwc/cfoi/cftb0249.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1" name="Shape 81"/>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20482" name="Shape 82"/>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20483" name="Shape 83"/>
          <p:cNvSpPr txBox="1">
            <a:spLocks noGrp="1"/>
          </p:cNvSpPr>
          <p:nvPr>
            <p:ph type="body" idx="1"/>
          </p:nvPr>
        </p:nvSpPr>
        <p:spPr bwMode="auto">
          <a:xfrm>
            <a:off x="933450" y="4414838"/>
            <a:ext cx="5143500" cy="464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Picture 1 source: </a:t>
            </a:r>
            <a:r>
              <a:rPr lang="en-US" altLang="en-US" u="sng" smtClean="0">
                <a:solidFill>
                  <a:srgbClr val="000000"/>
                </a:solidFill>
                <a:hlinkClick r:id="rId3"/>
              </a:rPr>
              <a:t>http://junkcarnation.com/blog/2010/06/woman-hit-by-car-sues-google-maps-over-directions/</a:t>
            </a:r>
          </a:p>
          <a:p>
            <a:pPr>
              <a:spcBef>
                <a:spcPct val="0"/>
              </a:spcBef>
              <a:buSzPct val="25000"/>
            </a:pPr>
            <a:r>
              <a:rPr lang="en-US" altLang="en-US" smtClean="0"/>
              <a:t>Picture 2 source: </a:t>
            </a:r>
          </a:p>
          <a:p>
            <a:pPr>
              <a:spcBef>
                <a:spcPct val="0"/>
              </a:spcBef>
              <a:buSzPct val="25000"/>
            </a:pPr>
            <a:r>
              <a:rPr lang="en-US" altLang="en-US" smtClean="0"/>
              <a:t>https://encrypted-tbn3.google.com/images?q=tbn:ANd9GcRoXzsKaCCwQTaQJOnM6y-rcpQMAX9PgEXqDtf8x-dZGS-xLSQJ</a:t>
            </a:r>
          </a:p>
          <a:p>
            <a:pPr>
              <a:spcBef>
                <a:spcPct val="0"/>
              </a:spcBef>
            </a:pPr>
            <a:endParaRPr lang="en-US" altLang="en-US" smtClean="0"/>
          </a:p>
          <a:p>
            <a:pPr>
              <a:spcBef>
                <a:spcPct val="0"/>
              </a:spcBef>
              <a:buSzPct val="25000"/>
            </a:pPr>
            <a:r>
              <a:rPr lang="en-US" altLang="en-US" smtClean="0"/>
              <a:t>Picture 3 source: http://www.thedenverchannel.com/2004/1011/3800133_200X150.jpg</a:t>
            </a:r>
          </a:p>
          <a:p>
            <a:pPr>
              <a:spcBef>
                <a:spcPct val="0"/>
              </a:spcBef>
            </a:pPr>
            <a:endParaRPr lang="en-US" altLang="en-US" smtClean="0"/>
          </a:p>
          <a:p>
            <a:pPr>
              <a:lnSpc>
                <a:spcPct val="80000"/>
              </a:lnSpc>
              <a:spcBef>
                <a:spcPts val="363"/>
              </a:spcBef>
              <a:buSzPct val="25000"/>
            </a:pPr>
            <a:r>
              <a:rPr lang="en-US" altLang="en-US" smtClean="0"/>
              <a:t>Este material fue producido bajo el subsidio número 46F5-HT03 y modificado bajo el subsidio número SH-16596-07-60-F-72, ambos de la Administración Ocupacional </a:t>
            </a:r>
          </a:p>
          <a:p>
            <a:pPr>
              <a:lnSpc>
                <a:spcPct val="80000"/>
              </a:lnSpc>
              <a:spcBef>
                <a:spcPts val="363"/>
              </a:spcBef>
              <a:buSzPct val="25000"/>
            </a:pPr>
            <a:r>
              <a:rPr lang="en-US" altLang="en-US" smtClean="0"/>
              <a:t>de Salud y Seguridad, Departamento del Trabajo de los Estados Unidos. No refleja necesariamente la visión o las políticas del Departamento del Trabajo de los Estados </a:t>
            </a:r>
          </a:p>
          <a:p>
            <a:pPr>
              <a:lnSpc>
                <a:spcPct val="80000"/>
              </a:lnSpc>
              <a:spcBef>
                <a:spcPts val="363"/>
              </a:spcBef>
              <a:buSzPct val="25000"/>
            </a:pPr>
            <a:r>
              <a:rPr lang="en-US" altLang="en-US" smtClean="0"/>
              <a:t>Unidos, ni menciona nombres de negocios, productos comerciales u organizaciones implicadas por el Gobierno de los Estados Unidos en la aprobación.</a:t>
            </a:r>
          </a:p>
          <a:p>
            <a:pPr>
              <a:spcBef>
                <a:spcPct val="0"/>
              </a:spcBef>
            </a:pPr>
            <a:endParaRPr lang="en-US" altLang="en-US" smtClean="0"/>
          </a:p>
          <a:p>
            <a:pPr>
              <a:spcBef>
                <a:spcPct val="0"/>
              </a:spcBef>
            </a:pPr>
            <a:endParaRPr lang="en-US" altLang="en-US" smtClean="0"/>
          </a:p>
          <a:p>
            <a:pPr algn="ctr">
              <a:spcBef>
                <a:spcPct val="0"/>
              </a:spcBef>
              <a:buSzPct val="25000"/>
            </a:pPr>
            <a:r>
              <a:rPr lang="en-US" altLang="en-US" b="1" smtClean="0"/>
              <a:t>OSHA</a:t>
            </a:r>
          </a:p>
          <a:p>
            <a:pPr>
              <a:spcBef>
                <a:spcPct val="0"/>
              </a:spcBef>
            </a:pPr>
            <a:endParaRPr lang="en-US" altLang="en-US" smtClean="0"/>
          </a:p>
          <a:p>
            <a:pPr algn="ctr">
              <a:spcBef>
                <a:spcPct val="0"/>
              </a:spcBef>
              <a:buSzPct val="25000"/>
            </a:pPr>
            <a:r>
              <a:rPr lang="en-US" altLang="en-US" b="1" smtClean="0"/>
              <a:t>Grant de Susan Harwood</a:t>
            </a:r>
          </a:p>
          <a:p>
            <a:pPr algn="ctr">
              <a:spcBef>
                <a:spcPct val="0"/>
              </a:spcBef>
              <a:buSzPct val="25000"/>
            </a:pPr>
            <a:r>
              <a:rPr lang="en-US" altLang="en-US" b="1" smtClean="0"/>
              <a:t>#SH-16596-07-60-F-72</a:t>
            </a:r>
          </a:p>
          <a:p>
            <a:pPr>
              <a:spcBef>
                <a:spcPct val="0"/>
              </a:spcBef>
            </a:pPr>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3" name="Shape 15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38914" name="Shape 159"/>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38915" name="Shape 160"/>
          <p:cNvSpPr txBox="1">
            <a:spLocks noGrp="1"/>
          </p:cNvSpPr>
          <p:nvPr>
            <p:ph type="body" idx="1"/>
          </p:nvPr>
        </p:nvSpPr>
        <p:spPr bwMode="auto">
          <a:xfrm>
            <a:off x="935038" y="4414838"/>
            <a:ext cx="5140325" cy="822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cs typeface="Arial" pitchFamily="34" charset="0"/>
                <a:sym typeface="Arial" pitchFamily="34" charset="0"/>
              </a:rPr>
              <a:t>Jamás se coloque debajo de un objeto o material que esté suspendido. Mientras acomoden los materiales en su lugar, usted debe retirarse para guardar una distancia segura y evitar ser golpeado por la carga. </a:t>
            </a:r>
          </a:p>
          <a:p>
            <a:pPr>
              <a:spcBef>
                <a:spcPct val="0"/>
              </a:spcBef>
            </a:pPr>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1" name="Shape 167"/>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40962" name="Shape 168"/>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40963" name="Shape 169"/>
          <p:cNvSpPr txBox="1">
            <a:spLocks noGrp="1"/>
          </p:cNvSpPr>
          <p:nvPr>
            <p:ph type="body" idx="1"/>
          </p:nvPr>
        </p:nvSpPr>
        <p:spPr bwMode="auto">
          <a:xfrm>
            <a:off x="935038" y="4414838"/>
            <a:ext cx="5140325" cy="2647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materiales que colocan en superficies elevadas o en las áreas donde se reciben éstos, tienen el potencial de caer sobre los trabajadores. Mientras mueven materiales, la carga entera o parte de ella puede caer sobre los trabajadores que estén debajo y posiblemente causar una lesión seria. </a:t>
            </a:r>
          </a:p>
          <a:p>
            <a:pPr>
              <a:spcBef>
                <a:spcPct val="0"/>
              </a:spcBef>
            </a:pPr>
            <a:endParaRPr lang="en-US" altLang="en-US" smtClean="0"/>
          </a:p>
          <a:p>
            <a:pPr>
              <a:spcBef>
                <a:spcPct val="0"/>
              </a:spcBef>
              <a:buSzPct val="25000"/>
            </a:pPr>
            <a:r>
              <a:rPr lang="en-US" altLang="en-US" smtClean="0"/>
              <a:t>Trabajar debajo de materiales almacenados también lo expone a objetos que puedan caer. Los materiales que almacenan incorrectamente tienden a desacomodarse y a caerse. </a:t>
            </a:r>
          </a:p>
          <a:p>
            <a:pPr>
              <a:spcBef>
                <a:spcPct val="0"/>
              </a:spcBef>
            </a:pPr>
            <a:endParaRPr lang="en-US" altLang="en-US" smtClean="0"/>
          </a:p>
          <a:p>
            <a:pPr>
              <a:spcBef>
                <a:spcPct val="0"/>
              </a:spcBef>
              <a:buSzPct val="25000"/>
            </a:pPr>
            <a:r>
              <a:rPr lang="en-US" altLang="en-US" smtClean="0"/>
              <a:t>Recuerde que los objetos que caen son peligrosos. En cualquier momento que usted se cruce con un objeto que esté cayendo usted puede lesionarse e incluso perder la vida. </a:t>
            </a:r>
          </a:p>
          <a:p>
            <a:pPr>
              <a:spcBef>
                <a:spcPct val="0"/>
              </a:spcBef>
            </a:pPr>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09" name="Shape 177"/>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43010" name="Shape 178"/>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43011" name="Shape 179"/>
          <p:cNvSpPr txBox="1">
            <a:spLocks noGrp="1"/>
          </p:cNvSpPr>
          <p:nvPr>
            <p:ph type="body" idx="1"/>
          </p:nvPr>
        </p:nvSpPr>
        <p:spPr bwMode="auto">
          <a:xfrm>
            <a:off x="935038" y="4414838"/>
            <a:ext cx="5140325" cy="7029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usuarios de herramientas eléctricas</a:t>
            </a:r>
            <a:r>
              <a:rPr lang="en-US" altLang="en-US" b="1" smtClean="0"/>
              <a:t> </a:t>
            </a:r>
            <a:r>
              <a:rPr lang="en-US" altLang="en-US" smtClean="0"/>
              <a:t>deberán entrenarse y licenciarse para operarlas. Antes de usar herramientas eléctricas asegúrese de:</a:t>
            </a:r>
          </a:p>
          <a:p>
            <a:pPr>
              <a:spcBef>
                <a:spcPct val="0"/>
              </a:spcBef>
              <a:buClr>
                <a:srgbClr val="000000"/>
              </a:buClr>
              <a:buSzPct val="25000"/>
            </a:pPr>
            <a:r>
              <a:rPr lang="en-US" altLang="en-US" smtClean="0"/>
              <a:t>llevar puesto el EPP apropiado.</a:t>
            </a:r>
          </a:p>
          <a:p>
            <a:pPr>
              <a:spcBef>
                <a:spcPct val="0"/>
              </a:spcBef>
              <a:buClr>
                <a:srgbClr val="000000"/>
              </a:buClr>
              <a:buSzPct val="25000"/>
            </a:pPr>
            <a:r>
              <a:rPr lang="en-US" altLang="en-US" smtClean="0"/>
              <a:t>estar bien entrenado para manejar la herramienta de acuerdo con la instrucciones del fabricante.</a:t>
            </a:r>
          </a:p>
          <a:p>
            <a:pPr>
              <a:spcBef>
                <a:spcPct val="0"/>
              </a:spcBef>
              <a:buClr>
                <a:srgbClr val="000000"/>
              </a:buClr>
              <a:buSzPct val="25000"/>
            </a:pPr>
            <a:r>
              <a:rPr lang="en-US" altLang="en-US" smtClean="0"/>
              <a:t>inspeccionar la herramienta antes de usarla.</a:t>
            </a:r>
          </a:p>
          <a:p>
            <a:pPr>
              <a:spcBef>
                <a:spcPct val="0"/>
              </a:spcBef>
              <a:buClr>
                <a:srgbClr val="000000"/>
              </a:buClr>
              <a:buSzPct val="25000"/>
            </a:pPr>
            <a:r>
              <a:rPr lang="en-US" altLang="en-US" smtClean="0"/>
              <a:t>que todos los dispositivos de seguridad estén puestos, y de vigilar las partes en rotación y en movimiento.</a:t>
            </a:r>
          </a:p>
          <a:p>
            <a:pPr>
              <a:spcBef>
                <a:spcPct val="0"/>
              </a:spcBef>
              <a:buSzPct val="25000"/>
            </a:pPr>
            <a:r>
              <a:rPr lang="en-US" altLang="en-US" smtClean="0"/>
              <a:t>Cuando use herramientas de mano asegúrese de no usar:</a:t>
            </a:r>
          </a:p>
          <a:p>
            <a:pPr>
              <a:spcBef>
                <a:spcPct val="0"/>
              </a:spcBef>
              <a:buClr>
                <a:srgbClr val="000000"/>
              </a:buClr>
              <a:buSzPct val="25000"/>
            </a:pPr>
            <a:r>
              <a:rPr lang="en-US" altLang="en-US" smtClean="0"/>
              <a:t>llaves ajustables cuando los agarres estén excesivamente gastados (desdentados); la llave puede resbalarse.</a:t>
            </a:r>
          </a:p>
          <a:p>
            <a:pPr>
              <a:spcBef>
                <a:spcPct val="0"/>
              </a:spcBef>
              <a:buClr>
                <a:srgbClr val="000000"/>
              </a:buClr>
              <a:buSzPct val="25000"/>
            </a:pPr>
            <a:r>
              <a:rPr lang="en-US" altLang="en-US" smtClean="0"/>
              <a:t>herramientas de impacto (cincel, cuñas) cuando las cabezas se hayan deformado pueden quebrarse con el impacto y enviar fragmentos por el aire al trabajador o a otros.</a:t>
            </a:r>
          </a:p>
          <a:p>
            <a:pPr>
              <a:spcBef>
                <a:spcPct val="0"/>
              </a:spcBef>
              <a:buClr>
                <a:srgbClr val="000000"/>
              </a:buClr>
              <a:buSzPct val="25000"/>
            </a:pPr>
            <a:r>
              <a:rPr lang="en-US" altLang="en-US" smtClean="0"/>
              <a:t>herramientas con mangos sueltos, rajados o astillados; la cabeza de la herramienta podría volar y pegarle al trabajador o a otros.</a:t>
            </a:r>
          </a:p>
          <a:p>
            <a:pPr>
              <a:spcBef>
                <a:spcPct val="0"/>
              </a:spcBef>
              <a:buClr>
                <a:srgbClr val="000000"/>
              </a:buClr>
              <a:buSzPct val="25000"/>
            </a:pPr>
            <a:r>
              <a:rPr lang="en-US" altLang="en-US" smtClean="0"/>
              <a:t>destornilladores como si fueran cinceles; la punta podría quebrarse y pegarle al trabajador o a otros.</a:t>
            </a:r>
          </a:p>
          <a:p>
            <a:pPr>
              <a:spcBef>
                <a:spcPct val="0"/>
              </a:spcBef>
            </a:pPr>
            <a:endParaRPr lang="en-US" altLang="en-US" smtClean="0"/>
          </a:p>
          <a:p>
            <a:pPr>
              <a:spcBef>
                <a:spcPct val="0"/>
              </a:spcBef>
              <a:buSzPct val="25000"/>
            </a:pPr>
            <a:r>
              <a:rPr lang="en-US" altLang="en-US" smtClean="0"/>
              <a:t>Existe el peligro de ser golpeado por objetos al usar las herramientas eléctricas o al efectuar actividades como empujar, halar y palanquear. Estas a actividades pueden hacer que los objetos se desprendan de su superficie y se aerotransporten. Estos objetos se propulsan por lo general desde su fuente y pueden causar lesiones graves debido a las fuerzas detrás de ellos. Un ejemplo de un objeto que se descarga puede ser una pistola de clavos. La pistola descarga a la fuerza el clavo. Esta fuerza puede ser neumática o polvo accionado y es lo suficientemente fuerte como para conducir clavos u otros sujetadores a través del concreto. Es definitivamente lo bastante fuerte como para conducir un clavo a través de usted. </a:t>
            </a:r>
          </a:p>
          <a:p>
            <a:pPr>
              <a:spcBef>
                <a:spcPct val="0"/>
              </a:spcBef>
            </a:pPr>
            <a:endParaRPr lang="en-US" altLang="en-US" smtClean="0"/>
          </a:p>
          <a:p>
            <a:pPr>
              <a:spcBef>
                <a:spcPct val="0"/>
              </a:spcBef>
              <a:buSzPct val="25000"/>
            </a:pPr>
            <a:r>
              <a:rPr lang="en-US" altLang="en-US" smtClean="0"/>
              <a:t>Un cable bajo tensión que repentinamente se suelte es también un ejemplo de un objeto que se desprendió. Cuando golpee metal con metal, por ejemplo, al introducir una estaca en la tierra con un martillo, pedazos del metal pueden volar y golpearle.</a:t>
            </a:r>
          </a:p>
          <a:p>
            <a:pPr>
              <a:spcBef>
                <a:spcPct val="0"/>
              </a:spcBef>
            </a:pPr>
            <a:endParaRPr lang="en-US" altLang="en-US" smtClean="0"/>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7" name="Shape 184"/>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45058" name="Shape 185"/>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
        <p:nvSpPr>
          <p:cNvPr id="45059" name="Shape 186"/>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5" name="Shape 19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47106" name="Shape 192"/>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
        <p:nvSpPr>
          <p:cNvPr id="47107" name="Shape 193"/>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153" name="Shape 20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49154" name="Shape 20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49155" name="Shape 202"/>
          <p:cNvSpPr txBox="1">
            <a:spLocks noGrp="1"/>
          </p:cNvSpPr>
          <p:nvPr>
            <p:ph type="body" idx="1"/>
          </p:nvPr>
        </p:nvSpPr>
        <p:spPr bwMode="auto">
          <a:xfrm>
            <a:off x="935038" y="4414838"/>
            <a:ext cx="5140325" cy="1187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Cuando pule o corte objetos, los pedazos pueden volar e impactarle. Estos objetos pueden impactar sus ojos y causar ceguera. Si le impactan en otras partes del cuerpo pueden causar lesiones serias, infecciones serias o hasta la muerte si le impactan en la cabeza.</a:t>
            </a:r>
          </a:p>
          <a:p>
            <a:pPr>
              <a:spcBef>
                <a:spcPct val="0"/>
              </a:spcBef>
            </a:pPr>
            <a:endParaRPr lang="en-US" altLang="en-US" smtClean="0"/>
          </a:p>
          <a:p>
            <a:pPr>
              <a:spcBef>
                <a:spcPct val="0"/>
              </a:spcBef>
              <a:buSzPct val="25000"/>
            </a:pPr>
            <a:r>
              <a:rPr lang="en-US" altLang="en-US" smtClean="0"/>
              <a:t>Use siempre el EPP apropiado para protegerse.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1" name="Shape 21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51202" name="Shape 21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51203" name="Shape 212"/>
          <p:cNvSpPr txBox="1">
            <a:spLocks noGrp="1"/>
          </p:cNvSpPr>
          <p:nvPr>
            <p:ph type="body" idx="1"/>
          </p:nvPr>
        </p:nvSpPr>
        <p:spPr bwMode="auto">
          <a:xfrm>
            <a:off x="935038" y="4414838"/>
            <a:ext cx="5140325" cy="2647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El aire comprimido se utiliza comúnmente para limpiar las superficies. Desafortunadamente, muchos trabajadores también lo utilizan para limpiar el sucio y el escombro de su ropa y cuerpo. Al aire comprimido levantar las partículas, éstas pueden volar alrededor de usted y alojarse en los ojos o el cuerpo. El aire a presión sobre los 30 psi, puede conducir aceites y otras partículas a través de la piel. </a:t>
            </a:r>
          </a:p>
          <a:p>
            <a:pPr>
              <a:spcBef>
                <a:spcPct val="0"/>
              </a:spcBef>
            </a:pPr>
            <a:endParaRPr lang="en-US" altLang="en-US" smtClean="0"/>
          </a:p>
          <a:p>
            <a:pPr>
              <a:spcBef>
                <a:spcPct val="0"/>
              </a:spcBef>
              <a:buSzPct val="25000"/>
            </a:pPr>
            <a:r>
              <a:rPr lang="en-US" altLang="en-US" smtClean="0"/>
              <a:t>Las medidas preventivas son:</a:t>
            </a:r>
          </a:p>
          <a:p>
            <a:pPr>
              <a:spcBef>
                <a:spcPct val="0"/>
              </a:spcBef>
              <a:buClr>
                <a:srgbClr val="000000"/>
              </a:buClr>
              <a:buSzPct val="25000"/>
            </a:pPr>
            <a:r>
              <a:rPr lang="en-US" altLang="en-US" smtClean="0"/>
              <a:t>Reducir la presión de aire a 30 psi o menos para limpiar.</a:t>
            </a:r>
          </a:p>
          <a:p>
            <a:pPr>
              <a:spcBef>
                <a:spcPct val="0"/>
              </a:spcBef>
              <a:buClr>
                <a:srgbClr val="000000"/>
              </a:buClr>
              <a:buSzPct val="25000"/>
            </a:pPr>
            <a:r>
              <a:rPr lang="en-US" altLang="en-US" smtClean="0"/>
              <a:t>Utilizar el EPP apropiado (especialmente protección para los ojos).</a:t>
            </a:r>
          </a:p>
          <a:p>
            <a:pPr>
              <a:spcBef>
                <a:spcPct val="0"/>
              </a:spcBef>
              <a:buClr>
                <a:srgbClr val="000000"/>
              </a:buClr>
              <a:buSzPct val="25000"/>
            </a:pPr>
            <a:r>
              <a:rPr lang="en-US" altLang="en-US" smtClean="0"/>
              <a:t>No utilizarlo sobre usted para limpiar la ropa.</a:t>
            </a:r>
          </a:p>
          <a:p>
            <a:pPr>
              <a:spcBef>
                <a:spcPct val="0"/>
              </a:spcBef>
            </a:pPr>
            <a:endParaRPr lang="en-US" altLang="en-US" smtClean="0"/>
          </a:p>
          <a:p>
            <a:pPr>
              <a:spcBef>
                <a:spcPct val="0"/>
              </a:spcBef>
              <a:buSzPct val="25000"/>
            </a:pPr>
            <a:r>
              <a:rPr lang="en-US" altLang="en-US" smtClean="0"/>
              <a:t>Estas partículas que flotan pueden ser extremadamente peligrosas ya que pueden causar lesiones permanentes y serias, incluso ceguera.</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3249" name="Shape 219"/>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53250" name="Shape 220"/>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53251" name="Shape 221"/>
          <p:cNvSpPr txBox="1">
            <a:spLocks noGrp="1"/>
          </p:cNvSpPr>
          <p:nvPr>
            <p:ph type="body" idx="1"/>
          </p:nvPr>
        </p:nvSpPr>
        <p:spPr bwMode="auto">
          <a:xfrm>
            <a:off x="935038" y="4414838"/>
            <a:ext cx="5140325" cy="2830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Cuando elevan los materiales éstos tienen la posibilidad de columpiarse y de golpear a los trabajadores. Mientras se eleva la carga, los materiales pueden ondear o voltearse. Este movimiento puede tomar a los trabajadores por sorpresa y golpearlos con la carga. Dependiendo de dónde el trabajador esté parado y el impulso que lleve la carga, ésta puede golpearlo y hacerlo caer a otro nivel, e incluso puede ocasionarle mayores lesiones.</a:t>
            </a:r>
          </a:p>
          <a:p>
            <a:pPr>
              <a:spcBef>
                <a:spcPct val="0"/>
              </a:spcBef>
            </a:pPr>
            <a:endParaRPr lang="en-US" altLang="en-US" smtClean="0"/>
          </a:p>
          <a:p>
            <a:pPr>
              <a:spcBef>
                <a:spcPct val="0"/>
              </a:spcBef>
              <a:buSzPct val="25000"/>
            </a:pPr>
            <a:r>
              <a:rPr lang="en-US" altLang="en-US" smtClean="0"/>
              <a:t>Las condiciones ventosas son especialmente peligrosas porque la carga se columpiará aún más. Nunca levante cargas en días ventosos.</a:t>
            </a:r>
          </a:p>
          <a:p>
            <a:pPr>
              <a:spcBef>
                <a:spcPct val="0"/>
              </a:spcBef>
            </a:pPr>
            <a:endParaRPr lang="en-US" altLang="en-US" smtClean="0"/>
          </a:p>
          <a:p>
            <a:pPr>
              <a:spcBef>
                <a:spcPct val="0"/>
              </a:spcBef>
              <a:buSzPct val="25000"/>
            </a:pPr>
            <a:r>
              <a:rPr lang="en-US" altLang="en-US" smtClean="0"/>
              <a:t>Siempre levante las cargas uniformemente. Una carga desigual puede ondear fuera de control, golpear a los trabajadores y perjudicar el equipo. </a:t>
            </a:r>
          </a:p>
          <a:p>
            <a:pPr>
              <a:spcBef>
                <a:spcPct val="0"/>
              </a:spcBef>
            </a:pPr>
            <a:endParaRPr lang="en-US" altLang="en-US" smtClean="0"/>
          </a:p>
          <a:p>
            <a:pPr>
              <a:spcBef>
                <a:spcPct val="0"/>
              </a:spcBef>
              <a:buSzPct val="25000"/>
            </a:pPr>
            <a:r>
              <a:rPr lang="en-US" altLang="en-US" smtClean="0"/>
              <a:t>Nunca trabaje debajo de cargas que estén elevando a niveles superiores.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5297" name="Shape 22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55298" name="Shape 229"/>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55299" name="Shape 230"/>
          <p:cNvSpPr txBox="1">
            <a:spLocks noGrp="1"/>
          </p:cNvSpPr>
          <p:nvPr>
            <p:ph type="body" idx="1"/>
          </p:nvPr>
        </p:nvSpPr>
        <p:spPr bwMode="auto">
          <a:xfrm>
            <a:off x="935038" y="4414838"/>
            <a:ext cx="5140325" cy="2465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La carga se debe levantar uniformemente. Mientras se asegura la carga, el aparejo se debe poner de manera tal que distribuya uniformemente el peso de la carga. Una carga que no se levante uniformemente tiene el potencial de deslizarse. Los objetos que se resbalen pueden salirse del aparejo y golpearlo a usted u otros materiales. Además del daño personal que pueda ocurrir, las estructuras del edificio y otros equipos pueden dañarse.</a:t>
            </a:r>
          </a:p>
          <a:p>
            <a:pPr>
              <a:spcBef>
                <a:spcPct val="0"/>
              </a:spcBef>
            </a:pPr>
            <a:endParaRPr lang="en-US" altLang="en-US" smtClean="0"/>
          </a:p>
          <a:p>
            <a:pPr>
              <a:spcBef>
                <a:spcPct val="0"/>
              </a:spcBef>
              <a:buSzPct val="25000"/>
            </a:pPr>
            <a:r>
              <a:rPr lang="en-US" altLang="en-US" smtClean="0"/>
              <a:t>Una vez que la carga se asegure y se balancee correctamente, una cuerda de maniobra se puede utilizar para controlar la carga. Incluso si se utiliza una cuerda de maniobra, la carga todavía puede ondear y golpear a los trabajadores. Recuerde que cuando se levanta la carga, la cuerda de maniobra se levanta hasta que queda fuera de alcance.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5" name="Shape 237"/>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57346" name="Shape 238"/>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57347" name="Shape 239"/>
          <p:cNvSpPr txBox="1">
            <a:spLocks noGrp="1"/>
          </p:cNvSpPr>
          <p:nvPr>
            <p:ph type="body" idx="1"/>
          </p:nvPr>
        </p:nvSpPr>
        <p:spPr bwMode="auto">
          <a:xfrm>
            <a:off x="935038" y="4414838"/>
            <a:ext cx="5140325" cy="50212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Usted puede estar expuesto al riesgo de sufrir un accidente de ser golpeado mientras trabaja al nivel de tierra. Al nivel de tierra usted puede estar expuesto al peligro de ser golpeado por materiales, equipo pesado, tráfico vehicular o tráfico en una zona de trabajo. </a:t>
            </a:r>
          </a:p>
          <a:p>
            <a:pPr>
              <a:spcBef>
                <a:spcPct val="0"/>
              </a:spcBef>
            </a:pPr>
            <a:endParaRPr lang="en-US" altLang="en-US" smtClean="0"/>
          </a:p>
          <a:p>
            <a:pPr>
              <a:spcBef>
                <a:spcPct val="0"/>
              </a:spcBef>
              <a:buSzPct val="25000"/>
            </a:pPr>
            <a:r>
              <a:rPr lang="en-US" altLang="en-US" smtClean="0"/>
              <a:t>Usted puede ser golpeado por los materiales mientras los mueven alrededor del sitio. Los operadores del equipo deben bajar la carga para que su visión no se obstruya mientras mueven los materiales. Usted también tiene la responsabilidad de estar alerta de sus alrededores y de mantenerse fuera de peligro.</a:t>
            </a:r>
          </a:p>
          <a:p>
            <a:pPr>
              <a:spcBef>
                <a:spcPct val="0"/>
              </a:spcBef>
            </a:pPr>
            <a:endParaRPr lang="en-US" altLang="en-US" smtClean="0"/>
          </a:p>
          <a:p>
            <a:pPr>
              <a:spcBef>
                <a:spcPct val="0"/>
              </a:spcBef>
              <a:buSzPct val="25000"/>
            </a:pPr>
            <a:r>
              <a:rPr lang="en-US" altLang="en-US" smtClean="0"/>
              <a:t>Los operadores de camiones industriales, como las carretillas elevadoras, deben estar entrenados y certificados para operar las carretillas elevadoras con seguridad. Siga los procedimientos de manejo seguro para levantar, mover, bajar y apilar las cargas. Cuando apile materiales, observe las limitaciones de altura. No maneje cargas que sean más pesadas a la clasificación de capacidad indicada para el camión industrial o capacidad de levantamiento. Opere a una velocidad segura y nunca exceda las 5mph y desacelere en superficies transitadas, obstruidas o resbalosas. Evite transitar con cargas elevadas. Asegúrese de que los frenos, bocinas, volante, elevadoras y neumáticos estén en buenas condiciones para trabajar. Cuando levante y baje material, mire alrededor en caso de que existan riesgos (trabajadores y objetos). Elimine del área al personal y baje las palas de levantamiento.</a:t>
            </a:r>
          </a:p>
          <a:p>
            <a:pPr>
              <a:spcBef>
                <a:spcPct val="0"/>
              </a:spcBef>
            </a:pPr>
            <a:endParaRPr lang="en-US" altLang="en-US" smtClean="0"/>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29" name="Shape 8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22530" name="Shape 89"/>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22531" name="Shape 90"/>
          <p:cNvSpPr txBox="1">
            <a:spLocks noGrp="1"/>
          </p:cNvSpPr>
          <p:nvPr>
            <p:ph type="body" idx="1"/>
          </p:nvPr>
        </p:nvSpPr>
        <p:spPr bwMode="auto">
          <a:xfrm>
            <a:off x="933450" y="4414838"/>
            <a:ext cx="5143500" cy="4181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3" name="Shape 246"/>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59394" name="Shape 247"/>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59395" name="Shape 248"/>
          <p:cNvSpPr txBox="1">
            <a:spLocks noGrp="1"/>
          </p:cNvSpPr>
          <p:nvPr>
            <p:ph type="body" idx="1"/>
          </p:nvPr>
        </p:nvSpPr>
        <p:spPr bwMode="auto">
          <a:xfrm>
            <a:off x="935038" y="4414838"/>
            <a:ext cx="5140325"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lnSpc>
                <a:spcPct val="90000"/>
              </a:lnSpc>
              <a:spcBef>
                <a:spcPct val="0"/>
              </a:spcBef>
              <a:buSzPct val="25000"/>
            </a:pPr>
            <a:r>
              <a:rPr lang="en-US" altLang="en-US" smtClean="0"/>
              <a:t>Trabajar alrededor de equipo pesado es muy peligroso. Todo equipo pesado en las obras es un peligro. Estas máquinas son más grandes que usted y tienen una gran potencia. El equipo pesado se utiliza para cavar zanjas, transportar concreto, derrumbar edificios, cargar materiales y hacer otras tareas según sea necesario. Sin ellas, la construcción según la conocemos no existiría.</a:t>
            </a:r>
          </a:p>
          <a:p>
            <a:pPr>
              <a:spcBef>
                <a:spcPct val="0"/>
              </a:spcBef>
            </a:pPr>
            <a:endParaRPr lang="en-US" altLang="en-US" smtClean="0"/>
          </a:p>
          <a:p>
            <a:pPr>
              <a:lnSpc>
                <a:spcPct val="90000"/>
              </a:lnSpc>
              <a:spcBef>
                <a:spcPct val="0"/>
              </a:spcBef>
              <a:buSzPct val="25000"/>
            </a:pPr>
            <a:r>
              <a:rPr lang="en-US" altLang="en-US" smtClean="0"/>
              <a:t>La desventaja de usar equipo pesado es que es muy peligroso y los operadores a menudo tienen una visión limitada. Su vida está en peligro si usted asume que el operador de la grúa lo ha visto. El operador debe indicarle que lo ha visto; mantenga contacto visual con el operador. Muchos trabajadores han sido impactados y atropellados por equipo pesado.</a:t>
            </a:r>
          </a:p>
          <a:p>
            <a:pPr>
              <a:spcBef>
                <a:spcPct val="0"/>
              </a:spcBef>
            </a:pPr>
            <a:endParaRPr lang="en-US" altLang="en-US" smtClean="0"/>
          </a:p>
          <a:p>
            <a:pPr>
              <a:lnSpc>
                <a:spcPct val="90000"/>
              </a:lnSpc>
              <a:spcBef>
                <a:spcPct val="0"/>
              </a:spcBef>
              <a:buSzPct val="25000"/>
            </a:pPr>
            <a:r>
              <a:rPr lang="en-US" altLang="en-US" smtClean="0"/>
              <a:t>El equipo pesado también tiene muchas partes en movimiento que le pueden golpear. Por ejemplo, el brazo de una retroexcavadora gira en múltiples direcciones mientras trabaja. Si usted se cruza en el camino de ésta, usted puede ser golpeado. Muchos trabajadores han perdido la vida por un golpe de una retroexcavadora. Cuando trabaje cerca de este tipo de maquinaria, usted necesita permanecer lejos del alcance del brazo y mantener contacto visual con el operador. </a:t>
            </a:r>
          </a:p>
          <a:p>
            <a:pPr>
              <a:spcBef>
                <a:spcPct val="0"/>
              </a:spcBef>
            </a:pPr>
            <a:endParaRPr lang="en-US" altLang="en-US" smtClean="0"/>
          </a:p>
          <a:p>
            <a:pPr>
              <a:lnSpc>
                <a:spcPct val="90000"/>
              </a:lnSpc>
              <a:spcBef>
                <a:spcPct val="0"/>
              </a:spcBef>
              <a:buSzPct val="25000"/>
            </a:pPr>
            <a:r>
              <a:rPr lang="en-US" altLang="en-US" smtClean="0"/>
              <a:t>Los botes de una retroexcavadora también pueden soltar escombro que pueden caer sobre usted mientras trabaja cerca de ella.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41" name="Shape 255"/>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61442" name="Shape 256"/>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61443" name="Shape 257"/>
          <p:cNvSpPr txBox="1">
            <a:spLocks noGrp="1"/>
          </p:cNvSpPr>
          <p:nvPr>
            <p:ph type="body" idx="1"/>
          </p:nvPr>
        </p:nvSpPr>
        <p:spPr bwMode="auto">
          <a:xfrm>
            <a:off x="935038" y="4414838"/>
            <a:ext cx="5140325" cy="4567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lnSpc>
                <a:spcPct val="90000"/>
              </a:lnSpc>
              <a:spcBef>
                <a:spcPct val="0"/>
              </a:spcBef>
              <a:buSzPct val="25000"/>
            </a:pPr>
            <a:r>
              <a:rPr lang="en-US" altLang="en-US" smtClean="0"/>
              <a:t>El tráfico de vehículos de construcción es constante en sitios de construcción. Este tráfico puede ser de vehículos repartiendo materiales, equipo pesado trabajando o equipo moviendo materiales en el sitio de la obra.</a:t>
            </a:r>
          </a:p>
          <a:p>
            <a:pPr>
              <a:lnSpc>
                <a:spcPct val="90000"/>
              </a:lnSpc>
              <a:spcBef>
                <a:spcPct val="0"/>
              </a:spcBef>
              <a:buSzPct val="25000"/>
            </a:pPr>
            <a:r>
              <a:rPr lang="en-US" altLang="en-US" smtClean="0"/>
              <a:t>Si usted es el operador del vehículo entonces deberá: </a:t>
            </a:r>
          </a:p>
          <a:p>
            <a:pPr>
              <a:lnSpc>
                <a:spcPct val="90000"/>
              </a:lnSpc>
              <a:spcBef>
                <a:spcPct val="0"/>
              </a:spcBef>
              <a:buClr>
                <a:srgbClr val="000000"/>
              </a:buClr>
              <a:buSzPct val="25000"/>
            </a:pPr>
            <a:r>
              <a:rPr lang="en-US" altLang="en-US" smtClean="0"/>
              <a:t>utilizar siempre el cinturón de seguridad;</a:t>
            </a:r>
          </a:p>
          <a:p>
            <a:pPr>
              <a:lnSpc>
                <a:spcPct val="90000"/>
              </a:lnSpc>
              <a:spcBef>
                <a:spcPct val="0"/>
              </a:spcBef>
              <a:buClr>
                <a:srgbClr val="000000"/>
              </a:buClr>
              <a:buSzPct val="25000"/>
            </a:pPr>
            <a:r>
              <a:rPr lang="en-US" altLang="en-US" smtClean="0"/>
              <a:t>manejar en áreas designadas; </a:t>
            </a:r>
          </a:p>
          <a:p>
            <a:pPr>
              <a:lnSpc>
                <a:spcPct val="90000"/>
              </a:lnSpc>
              <a:spcBef>
                <a:spcPct val="0"/>
              </a:spcBef>
              <a:buClr>
                <a:srgbClr val="000000"/>
              </a:buClr>
              <a:buSzPct val="25000"/>
            </a:pPr>
            <a:r>
              <a:rPr lang="en-US" altLang="en-US" smtClean="0"/>
              <a:t>usar siempre un observador que le guíe mientras maneje en reversa y usar los sistemas de aviso con sonido;</a:t>
            </a:r>
          </a:p>
          <a:p>
            <a:pPr>
              <a:lnSpc>
                <a:spcPct val="90000"/>
              </a:lnSpc>
              <a:spcBef>
                <a:spcPct val="0"/>
              </a:spcBef>
              <a:buClr>
                <a:srgbClr val="000000"/>
              </a:buClr>
              <a:buSzPct val="25000"/>
            </a:pPr>
            <a:r>
              <a:rPr lang="en-US" altLang="en-US" smtClean="0"/>
              <a:t>activar la palanca de emergencia y trancar las ruedas si necesita estacionar en un área inclinada; </a:t>
            </a:r>
          </a:p>
          <a:p>
            <a:pPr>
              <a:lnSpc>
                <a:spcPct val="90000"/>
              </a:lnSpc>
              <a:spcBef>
                <a:spcPct val="0"/>
              </a:spcBef>
              <a:buClr>
                <a:srgbClr val="000000"/>
              </a:buClr>
              <a:buSzPct val="25000"/>
            </a:pPr>
            <a:r>
              <a:rPr lang="en-US" altLang="en-US" smtClean="0"/>
              <a:t>verificar los alrededores en caso de que existan riesgos (trabajadores y objetos) al momento de levantar y bajar materiales;</a:t>
            </a:r>
          </a:p>
          <a:p>
            <a:pPr>
              <a:lnSpc>
                <a:spcPct val="90000"/>
              </a:lnSpc>
              <a:spcBef>
                <a:spcPct val="0"/>
              </a:spcBef>
              <a:buClr>
                <a:srgbClr val="000000"/>
              </a:buClr>
              <a:buSzPct val="25000"/>
            </a:pPr>
            <a:r>
              <a:rPr lang="en-US" altLang="en-US" smtClean="0"/>
              <a:t>estar siempre alerta de aquellos trabajadores que no le estén prestando atención.</a:t>
            </a:r>
          </a:p>
          <a:p>
            <a:pPr>
              <a:lnSpc>
                <a:spcPct val="90000"/>
              </a:lnSpc>
              <a:spcBef>
                <a:spcPct val="0"/>
              </a:spcBef>
              <a:buSzPct val="25000"/>
            </a:pPr>
            <a:r>
              <a:rPr lang="en-US" altLang="en-US" smtClean="0"/>
              <a:t>Si usted trabaja cerca de los vehículos y del equipo, usted:</a:t>
            </a:r>
          </a:p>
          <a:p>
            <a:pPr>
              <a:lnSpc>
                <a:spcPct val="90000"/>
              </a:lnSpc>
              <a:spcBef>
                <a:spcPct val="0"/>
              </a:spcBef>
              <a:buClr>
                <a:srgbClr val="000000"/>
              </a:buClr>
              <a:buSzPct val="25000"/>
            </a:pPr>
            <a:r>
              <a:rPr lang="en-US" altLang="en-US" smtClean="0"/>
              <a:t>tiene que llevar puesto un chaleco reflector;</a:t>
            </a:r>
          </a:p>
          <a:p>
            <a:pPr>
              <a:lnSpc>
                <a:spcPct val="90000"/>
              </a:lnSpc>
              <a:spcBef>
                <a:spcPct val="0"/>
              </a:spcBef>
              <a:buClr>
                <a:srgbClr val="000000"/>
              </a:buClr>
              <a:buSzPct val="25000"/>
            </a:pPr>
            <a:r>
              <a:rPr lang="en-US" altLang="en-US" smtClean="0"/>
              <a:t>nunca debe colocarse entre un vehículo y un objeto inmóvil tal como un edificio; </a:t>
            </a:r>
          </a:p>
          <a:p>
            <a:pPr>
              <a:lnSpc>
                <a:spcPct val="90000"/>
              </a:lnSpc>
              <a:spcBef>
                <a:spcPct val="0"/>
              </a:spcBef>
              <a:buClr>
                <a:srgbClr val="000000"/>
              </a:buClr>
              <a:buSzPct val="25000"/>
            </a:pPr>
            <a:r>
              <a:rPr lang="en-US" altLang="en-US" smtClean="0"/>
              <a:t>tiene que hacer contacto visual con el operador antes de cruzarse en la trayectoria del vehículo; y </a:t>
            </a:r>
          </a:p>
          <a:p>
            <a:pPr>
              <a:lnSpc>
                <a:spcPct val="90000"/>
              </a:lnSpc>
              <a:spcBef>
                <a:spcPct val="0"/>
              </a:spcBef>
              <a:buClr>
                <a:srgbClr val="000000"/>
              </a:buClr>
              <a:buSzPct val="25000"/>
            </a:pPr>
            <a:r>
              <a:rPr lang="en-US" altLang="en-US" smtClean="0"/>
              <a:t>siempre debe estar alerta de los operadores que no le pueden ver.</a:t>
            </a:r>
          </a:p>
          <a:p>
            <a:pPr>
              <a:spcBef>
                <a:spcPct val="0"/>
              </a:spcBef>
            </a:pPr>
            <a:endParaRPr lang="en-US" altLang="en-US" smtClean="0"/>
          </a:p>
          <a:p>
            <a:pPr>
              <a:lnSpc>
                <a:spcPct val="90000"/>
              </a:lnSpc>
              <a:spcBef>
                <a:spcPct val="0"/>
              </a:spcBef>
              <a:buSzPct val="25000"/>
            </a:pPr>
            <a:r>
              <a:rPr lang="en-US" altLang="en-US" smtClean="0"/>
              <a:t>Al trabajar con vehículos que tienen partes movibles, tales como el canal de descarga de este vehículo de concreto, no las deje columpiar libremente. Asegure todas las partes que estén en movimiento para que no impacten a los trabajadores.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3489" name="Shape 262"/>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63490" name="Shape 263"/>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
        <p:nvSpPr>
          <p:cNvPr id="63491" name="Shape 264"/>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537" name="Shape 271"/>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65538" name="Shape 272"/>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65539" name="Shape 273"/>
          <p:cNvSpPr txBox="1">
            <a:spLocks noGrp="1"/>
          </p:cNvSpPr>
          <p:nvPr>
            <p:ph type="body" idx="1"/>
          </p:nvPr>
        </p:nvSpPr>
        <p:spPr bwMode="auto">
          <a:xfrm>
            <a:off x="935038" y="4414838"/>
            <a:ext cx="5140325" cy="3195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trabajadores están expuestos al riesgo de sufrir una lesión debido a los vehículos y equipos de construcción que transitan dentro de las zonas de trabajo al igual que a los vehículos de conductores en general que pasan por el área. El personal que señala con banderas y los otros trabajadores están en riesgo de ser golpeados por los vehículos o equipos de construcción, si no están visibles al conductor del auto o a los operadores del equipo. Estos trabajadores y otros en las zonas de trabajo traficadas deben protegerse contra ser golpeados por los conductores que a menudo conducen demasiado rápido para las condiciones, que conducen en áreas desconocidas o que se distraen mientras conducen. Por estas y otras razones, los trabajadores están en gran riesgo de ser golpeados por un vehículo de motor. </a:t>
            </a:r>
          </a:p>
          <a:p>
            <a:pPr>
              <a:spcBef>
                <a:spcPct val="0"/>
              </a:spcBef>
            </a:pPr>
            <a:endParaRPr lang="en-US" altLang="en-US" smtClean="0"/>
          </a:p>
          <a:p>
            <a:pPr>
              <a:spcBef>
                <a:spcPct val="0"/>
              </a:spcBef>
              <a:buSzPct val="25000"/>
            </a:pPr>
            <a:r>
              <a:rPr lang="en-US" altLang="en-US" smtClean="0"/>
              <a:t>Una de las cosas más importantes que usted puede hacer cuando está en una zona de trabajo es permanecer visible. Usted necesita estar visible a los otros trabajadores, al igual que a los conductores que transitan el área.</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7585" name="Shape 281"/>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67586" name="Shape 282"/>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67587" name="Shape 283"/>
          <p:cNvSpPr txBox="1">
            <a:spLocks noGrp="1"/>
          </p:cNvSpPr>
          <p:nvPr>
            <p:ph type="body" idx="1"/>
          </p:nvPr>
        </p:nvSpPr>
        <p:spPr bwMode="auto">
          <a:xfrm>
            <a:off x="935038" y="4414838"/>
            <a:ext cx="5140325" cy="639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Cuando trabaje cerca de las vías de una carretera o camino, protéjase del tráfico vehicular. Nunca trabaje cerca del tráfico vehicular si no tiene barreras que eviten que los conductores entren en la zona de trabajo.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9633" name="Shape 29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69634" name="Shape 29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69635" name="Shape 292"/>
          <p:cNvSpPr txBox="1">
            <a:spLocks noGrp="1"/>
          </p:cNvSpPr>
          <p:nvPr>
            <p:ph type="body" idx="1"/>
          </p:nvPr>
        </p:nvSpPr>
        <p:spPr bwMode="auto">
          <a:xfrm>
            <a:off x="935038" y="4414838"/>
            <a:ext cx="5140325" cy="3560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Usted debe reconocer los peligros potenciales a su alrededor y hacer todo el esfuerzo necesario para evitar y reducir estos riesgos. Las presentaciones pasadas mostraron varias posibilidades relacionadas al riesgo de ser golpeado y se usaron para ayudarle a reconocer los peligros en el trabajo. Reconocer el peligro es el primer paso para tener un lugar de trabajo seguro. Pero debe hacer más. Una vez reconozca el peligro, usted debe hacer algo al respecto. Recuerde que según progresa el trabajo, los peligros pueden cambiar. Controle o elimine el peligro, de esta manera creará un lugar de trabajo más seguro. </a:t>
            </a:r>
          </a:p>
          <a:p>
            <a:pPr>
              <a:spcBef>
                <a:spcPct val="0"/>
              </a:spcBef>
            </a:pPr>
            <a:endParaRPr lang="en-US" altLang="en-US" smtClean="0"/>
          </a:p>
          <a:p>
            <a:pPr>
              <a:spcBef>
                <a:spcPct val="0"/>
              </a:spcBef>
              <a:buSzPct val="25000"/>
            </a:pPr>
            <a:r>
              <a:rPr lang="en-US" altLang="en-US" smtClean="0"/>
              <a:t>Recuerde, la seguridad comienza con usted y necesita tener una actitud positiva hacia la seguridad en el lugar de trabajo. Ya que tiene personas que depende y cuentan con usted diariamente para regresar a la casa sanos y salvos. Una buena práctica de seguridad les permitirá lograr esto todos los días.</a:t>
            </a:r>
          </a:p>
          <a:p>
            <a:pPr>
              <a:spcBef>
                <a:spcPct val="0"/>
              </a:spcBef>
            </a:pPr>
            <a:endParaRPr lang="en-US" altLang="en-US" smtClean="0"/>
          </a:p>
          <a:p>
            <a:pPr>
              <a:spcBef>
                <a:spcPct val="0"/>
              </a:spcBef>
              <a:buSzPct val="25000"/>
            </a:pPr>
            <a:r>
              <a:rPr lang="en-US" altLang="en-US" smtClean="0"/>
              <a:t>En la siguiente sección nos enfocaremos en los métodos que se usan para controlar los peligros de ser golpeado.</a:t>
            </a:r>
          </a:p>
          <a:p>
            <a:pPr>
              <a:spcBef>
                <a:spcPct val="0"/>
              </a:spcBef>
            </a:pPr>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681" name="Shape 299"/>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71682" name="Shape 300"/>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71683" name="Shape 301"/>
          <p:cNvSpPr txBox="1">
            <a:spLocks noGrp="1"/>
          </p:cNvSpPr>
          <p:nvPr>
            <p:ph type="body" idx="1"/>
          </p:nvPr>
        </p:nvSpPr>
        <p:spPr bwMode="auto">
          <a:xfrm>
            <a:off x="933450" y="4414838"/>
            <a:ext cx="5143500" cy="21002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peligros </a:t>
            </a:r>
            <a:r>
              <a:rPr lang="en-US" altLang="en-US" smtClean="0">
                <a:cs typeface="Arial" pitchFamily="34" charset="0"/>
                <a:sym typeface="Arial" pitchFamily="34" charset="0"/>
              </a:rPr>
              <a:t>de ser golpeado </a:t>
            </a:r>
            <a:r>
              <a:rPr lang="en-US" altLang="en-US" smtClean="0"/>
              <a:t>se pueden encontrar en diferentes áreas del trabajo de construcción. Por esta razón es importante que planifique su trabajo y busque los posibles peligros en cada fase del trabajo. Cada actividad tendrá diversos peligros, por eso tendrá que ocuparse de cada peligro individualmente.</a:t>
            </a:r>
          </a:p>
          <a:p>
            <a:pPr>
              <a:spcBef>
                <a:spcPct val="0"/>
              </a:spcBef>
            </a:pPr>
            <a:endParaRPr lang="en-US" altLang="en-US" smtClean="0"/>
          </a:p>
          <a:p>
            <a:pPr>
              <a:spcBef>
                <a:spcPct val="0"/>
              </a:spcBef>
              <a:buSzPct val="25000"/>
            </a:pPr>
            <a:r>
              <a:rPr lang="en-US" altLang="en-US" smtClean="0"/>
              <a:t>La prevención es la llave para reducir las lesiones y fatalidades de ser golpeado. Usted ha visto ejemplos de los peligros de ser golpeado y ahora nos enfocaremos en como prevenir o corregir estos peligros.</a:t>
            </a:r>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29" name="Shape 30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73730" name="Shape 309"/>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73731" name="Shape 310"/>
          <p:cNvSpPr txBox="1">
            <a:spLocks noGrp="1"/>
          </p:cNvSpPr>
          <p:nvPr>
            <p:ph type="body" idx="1"/>
          </p:nvPr>
        </p:nvSpPr>
        <p:spPr bwMode="auto">
          <a:xfrm>
            <a:off x="935038" y="4414838"/>
            <a:ext cx="5140325" cy="3013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Una forma de protegerse del peligro de ser golpeado y evitar una lesión, es usar el equipo protector personal o EPP. Siempre que usted trabaje en un área donde haya peligros sobre su cabeza, usted debe usar un casco. El casco ayudará a prevenir una lesión si los materiales caen sobre su cabeza.</a:t>
            </a:r>
          </a:p>
          <a:p>
            <a:pPr>
              <a:spcBef>
                <a:spcPct val="0"/>
              </a:spcBef>
            </a:pPr>
            <a:endParaRPr lang="en-US" altLang="en-US" smtClean="0"/>
          </a:p>
          <a:p>
            <a:pPr>
              <a:spcBef>
                <a:spcPct val="0"/>
              </a:spcBef>
              <a:buSzPct val="25000"/>
            </a:pPr>
            <a:r>
              <a:rPr lang="en-US" altLang="en-US" smtClean="0"/>
              <a:t>Un casco puede protegerlo de:</a:t>
            </a:r>
          </a:p>
          <a:p>
            <a:pPr>
              <a:spcBef>
                <a:spcPct val="0"/>
              </a:spcBef>
              <a:buClr>
                <a:srgbClr val="000000"/>
              </a:buClr>
              <a:buSzPct val="25000"/>
            </a:pPr>
            <a:r>
              <a:rPr lang="en-US" altLang="en-US" smtClean="0"/>
              <a:t>objetos que caen, </a:t>
            </a:r>
          </a:p>
          <a:p>
            <a:pPr>
              <a:spcBef>
                <a:spcPct val="0"/>
              </a:spcBef>
              <a:buClr>
                <a:srgbClr val="000000"/>
              </a:buClr>
              <a:buSzPct val="25000"/>
            </a:pPr>
            <a:r>
              <a:rPr lang="en-US" altLang="en-US" smtClean="0"/>
              <a:t>objetos que vuelan, y </a:t>
            </a:r>
          </a:p>
          <a:p>
            <a:pPr>
              <a:spcBef>
                <a:spcPct val="0"/>
              </a:spcBef>
              <a:buClr>
                <a:srgbClr val="000000"/>
              </a:buClr>
              <a:buSzPct val="25000"/>
            </a:pPr>
            <a:r>
              <a:rPr lang="en-US" altLang="en-US" smtClean="0"/>
              <a:t>objetos con lo cuales usted puede tropezar.</a:t>
            </a:r>
          </a:p>
          <a:p>
            <a:pPr>
              <a:spcBef>
                <a:spcPct val="0"/>
              </a:spcBef>
            </a:pPr>
            <a:endParaRPr lang="en-US" altLang="en-US" smtClean="0"/>
          </a:p>
          <a:p>
            <a:pPr>
              <a:spcBef>
                <a:spcPct val="0"/>
              </a:spcBef>
              <a:buSzPct val="25000"/>
            </a:pPr>
            <a:r>
              <a:rPr lang="en-US" altLang="en-US" smtClean="0"/>
              <a:t>No use el casco al revés. No use el casco para almacenar objetos. Nunca ponga algo entre el interior del casco y su cabeza.  </a:t>
            </a:r>
          </a:p>
          <a:p>
            <a:pPr>
              <a:spcBef>
                <a:spcPct val="0"/>
              </a:spcBef>
            </a:pPr>
            <a:endParaRPr lang="en-US" altLang="en-US" smtClean="0"/>
          </a:p>
          <a:p>
            <a:pPr>
              <a:spcBef>
                <a:spcPct val="0"/>
              </a:spcBef>
              <a:buSzPct val="25000"/>
            </a:pPr>
            <a:r>
              <a:rPr lang="en-US" altLang="en-US" smtClean="0"/>
              <a:t>Nunca use un casco dañado.  Si su casco está dañado, elimínelo y consiga otro. Un casco dañado no lo protegerá.</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7" name="Shape 31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75778" name="Shape 319"/>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75779" name="Shape 320"/>
          <p:cNvSpPr txBox="1">
            <a:spLocks noGrp="1"/>
          </p:cNvSpPr>
          <p:nvPr>
            <p:ph type="body" idx="1"/>
          </p:nvPr>
        </p:nvSpPr>
        <p:spPr bwMode="auto">
          <a:xfrm>
            <a:off x="935038" y="4414838"/>
            <a:ext cx="5140325" cy="4108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objetos que vuelan pueden golpearlo en cualquier parte del cuerpo. Reduzca las lesiones por parte de estos riesgos, al llevar puesto el EPP apropiado para proteger los ojos, oídos, cara, cabeza, pies y otras partes del cuerpo. </a:t>
            </a:r>
          </a:p>
          <a:p>
            <a:pPr>
              <a:spcBef>
                <a:spcPct val="0"/>
              </a:spcBef>
            </a:pPr>
            <a:endParaRPr lang="en-US" altLang="en-US" smtClean="0"/>
          </a:p>
          <a:p>
            <a:pPr>
              <a:spcBef>
                <a:spcPct val="0"/>
              </a:spcBef>
              <a:buSzPct val="25000"/>
            </a:pPr>
            <a:r>
              <a:rPr lang="en-US" altLang="en-US" smtClean="0"/>
              <a:t>Es muy importante proteger los ojos, lleve puesta alguna protección para los ojos tal como unas gafas de seguridad, para prevenir lesiones serias incluso ceguera.</a:t>
            </a:r>
          </a:p>
          <a:p>
            <a:pPr>
              <a:spcBef>
                <a:spcPct val="0"/>
              </a:spcBef>
            </a:pPr>
            <a:endParaRPr lang="en-US" altLang="en-US" smtClean="0"/>
          </a:p>
          <a:p>
            <a:pPr>
              <a:spcBef>
                <a:spcPct val="0"/>
              </a:spcBef>
              <a:buSzPct val="25000"/>
            </a:pPr>
            <a:r>
              <a:rPr lang="en-US" altLang="en-US" smtClean="0"/>
              <a:t>Si usted está en una área donde se usan herramientas a presión o eléctricas, usted debe utilizar el EPP (ej. protección para los oídos, protección para los ojos, zapatos apropiados y casco). Los trabajadores pueden ser impactados por las pistolas de clavo en la cabeza, ojos y otras áreas. En muchos de estos casos el EPP ha prevenido lesiones serias e incluso la muerte.</a:t>
            </a:r>
          </a:p>
          <a:p>
            <a:pPr>
              <a:spcBef>
                <a:spcPct val="0"/>
              </a:spcBef>
            </a:pPr>
            <a:endParaRPr lang="en-US" altLang="en-US" smtClean="0"/>
          </a:p>
          <a:p>
            <a:pPr>
              <a:spcBef>
                <a:spcPct val="0"/>
              </a:spcBef>
              <a:buSzPct val="25000"/>
            </a:pPr>
            <a:r>
              <a:rPr lang="en-US" altLang="en-US" smtClean="0"/>
              <a:t>Si usted utiliza aire comprimido para limpiar, usted debe usar protección para la cara y los ojos para prevenir que las partículas que vuelen le causen lesiones.</a:t>
            </a:r>
          </a:p>
          <a:p>
            <a:pPr>
              <a:spcBef>
                <a:spcPct val="0"/>
              </a:spcBef>
            </a:pPr>
            <a:endParaRPr lang="en-US" altLang="en-US" smtClean="0"/>
          </a:p>
          <a:p>
            <a:pPr>
              <a:spcBef>
                <a:spcPct val="0"/>
              </a:spcBef>
              <a:buSzPct val="25000"/>
            </a:pPr>
            <a:r>
              <a:rPr lang="en-US" altLang="en-US" smtClean="0"/>
              <a:t>Siempre use el EPP cuando exista la posibilidad de que sea golpeado por objetos que vuelan.</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7825" name="Shape 327"/>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77826" name="Shape 328"/>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77827" name="Shape 329"/>
          <p:cNvSpPr txBox="1">
            <a:spLocks noGrp="1"/>
          </p:cNvSpPr>
          <p:nvPr>
            <p:ph type="body" idx="1"/>
          </p:nvPr>
        </p:nvSpPr>
        <p:spPr bwMode="auto">
          <a:xfrm>
            <a:off x="935038" y="4414838"/>
            <a:ext cx="5140325" cy="2647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Para poder estar más visible a los conductores que transitan en el área, usted debe usar un chaleco reflector al trabajar dentro o cerca de la zona de trabajo. Este incluye al tráfico de la construcción y al tráfico general de conductores.</a:t>
            </a:r>
            <a:r>
              <a:rPr lang="en-US" altLang="en-US" smtClean="0">
                <a:latin typeface="Times New Roman" pitchFamily="18" charset="0"/>
                <a:cs typeface="Times New Roman" pitchFamily="18" charset="0"/>
                <a:sym typeface="Times New Roman" pitchFamily="18" charset="0"/>
              </a:rPr>
              <a:t> </a:t>
            </a:r>
          </a:p>
          <a:p>
            <a:pPr>
              <a:spcBef>
                <a:spcPct val="0"/>
              </a:spcBef>
            </a:pPr>
            <a:endParaRPr lang="en-US" altLang="en-US" smtClean="0"/>
          </a:p>
          <a:p>
            <a:pPr>
              <a:spcBef>
                <a:spcPct val="0"/>
              </a:spcBef>
              <a:buSzPct val="25000"/>
            </a:pPr>
            <a:r>
              <a:rPr lang="en-US" altLang="en-US" smtClean="0"/>
              <a:t>Un chaleco reflector altamente visible puede ser la única cosa que capte la mirada de un conductor y evite que le golpee.</a:t>
            </a:r>
          </a:p>
          <a:p>
            <a:pPr>
              <a:spcBef>
                <a:spcPct val="0"/>
              </a:spcBef>
            </a:pPr>
            <a:endParaRPr lang="en-US" altLang="en-US" smtClean="0"/>
          </a:p>
          <a:p>
            <a:pPr>
              <a:spcBef>
                <a:spcPct val="0"/>
              </a:spcBef>
              <a:buSzPct val="25000"/>
            </a:pPr>
            <a:r>
              <a:rPr lang="en-US" altLang="en-US" smtClean="0"/>
              <a:t>El trabajador que no usa un chaleco de seguridad reflector dentro de una zona de trabajo transitada por vehículos de la construcción y vehículos de conductores en general, es como si usase camuflaje en el bosque. ¡NO puede ser visto! Es extremadamente peligroso mezclarse en una zona de trabajo. Es necesario que lo vean para así tener mayor posibilidad de estar protegido.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7" name="Shape 95"/>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24578" name="Shape 96"/>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
        <p:nvSpPr>
          <p:cNvPr id="24579" name="Shape 97"/>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9873" name="Shape 336"/>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79874" name="Shape 337"/>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79875" name="Shape 338"/>
          <p:cNvSpPr txBox="1">
            <a:spLocks noGrp="1"/>
          </p:cNvSpPr>
          <p:nvPr>
            <p:ph type="body" idx="1"/>
          </p:nvPr>
        </p:nvSpPr>
        <p:spPr bwMode="auto">
          <a:xfrm>
            <a:off x="935038" y="4414838"/>
            <a:ext cx="5140325" cy="42910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Todos los materiales deben almacenarse correctamente para evitar que se caigan sobre los trabajadores. El almacenarlos apropiadamente significa que todos los materiales se deben acomodar de manera tal que no cambien de lugar, no se inclinen, ni caigan. Deben ser amontonados, apilados, bloqueados y engranados para evitar que se caigan, resbalen, o se derrumben.</a:t>
            </a:r>
          </a:p>
          <a:p>
            <a:pPr>
              <a:spcBef>
                <a:spcPct val="0"/>
              </a:spcBef>
            </a:pPr>
            <a:endParaRPr lang="en-US" altLang="en-US" smtClean="0"/>
          </a:p>
          <a:p>
            <a:pPr>
              <a:spcBef>
                <a:spcPct val="0"/>
              </a:spcBef>
              <a:buSzPct val="25000"/>
            </a:pPr>
            <a:r>
              <a:rPr lang="en-US" altLang="en-US" smtClean="0"/>
              <a:t>Nunca almacene materiales dentro de los 6 pies de un área de levantamiento. Los materiales que se almacenen dentro de edificios en construcción no deben colocarse dentro de los 6 pies de cualquier área de levantamiento o aberturas de piso; ni tampoco dentro de los 10 pies de una pared exterior que no sobresalga por encima del tope de los materiales almacenados. No deberá almacenar materiales en los andamios, en exceso de aquellos necesarios para la operación inmediata.</a:t>
            </a:r>
          </a:p>
          <a:p>
            <a:pPr>
              <a:spcBef>
                <a:spcPct val="0"/>
              </a:spcBef>
            </a:pPr>
            <a:endParaRPr lang="en-US" altLang="en-US" smtClean="0"/>
          </a:p>
          <a:p>
            <a:pPr>
              <a:spcBef>
                <a:spcPct val="0"/>
              </a:spcBef>
              <a:buSzPct val="25000"/>
            </a:pPr>
            <a:r>
              <a:rPr lang="en-US" altLang="en-US" smtClean="0"/>
              <a:t>Cuando almacene materiales para levantar con un montacargas u otros medios mecánicos, colóquelos sobre bloques para que así el montacargas los pueda levantar más fácilmente.</a:t>
            </a:r>
          </a:p>
          <a:p>
            <a:pPr>
              <a:spcBef>
                <a:spcPct val="0"/>
              </a:spcBef>
            </a:pPr>
            <a:endParaRPr lang="en-US" altLang="en-US" smtClean="0"/>
          </a:p>
          <a:p>
            <a:pPr>
              <a:spcBef>
                <a:spcPct val="0"/>
              </a:spcBef>
              <a:buSzPct val="25000"/>
            </a:pPr>
            <a:r>
              <a:rPr lang="en-US" altLang="en-US" smtClean="0"/>
              <a:t>Asegure los materiales con unas bandas para evitar que se derrumben.</a:t>
            </a:r>
          </a:p>
          <a:p>
            <a:pPr>
              <a:spcBef>
                <a:spcPct val="0"/>
              </a:spcBef>
            </a:pPr>
            <a:endParaRPr lang="en-US" altLang="en-US" smtClean="0"/>
          </a:p>
          <a:p>
            <a:pPr>
              <a:spcBef>
                <a:spcPct val="0"/>
              </a:spcBef>
              <a:buSzPct val="25000"/>
            </a:pPr>
            <a:r>
              <a:rPr lang="en-US" altLang="en-US" smtClean="0"/>
              <a:t>Nunca apile los materiales en superficies que no sostengan el peso.</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21" name="Shape 345"/>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81922" name="Shape 346"/>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81923" name="Shape 347"/>
          <p:cNvSpPr txBox="1">
            <a:spLocks noGrp="1"/>
          </p:cNvSpPr>
          <p:nvPr>
            <p:ph type="body" idx="1"/>
          </p:nvPr>
        </p:nvSpPr>
        <p:spPr bwMode="auto">
          <a:xfrm>
            <a:off x="935038" y="4414838"/>
            <a:ext cx="5140325" cy="1004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Para prevenir el peligro de ser golpeado en áreas de almacenamiento, cerciórese de que el área esté libre de peligros de tropiezo, incendio y explosión. Cualesquiera de estos peligros le pueden ocasionar un golpe o lesión.</a:t>
            </a:r>
          </a:p>
          <a:p>
            <a:pPr>
              <a:spcBef>
                <a:spcPct val="0"/>
              </a:spcBef>
            </a:pPr>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3969" name="Shape 354"/>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83970" name="Shape 355"/>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83971" name="Shape 356"/>
          <p:cNvSpPr txBox="1">
            <a:spLocks noGrp="1"/>
          </p:cNvSpPr>
          <p:nvPr>
            <p:ph type="body" idx="1"/>
          </p:nvPr>
        </p:nvSpPr>
        <p:spPr bwMode="auto">
          <a:xfrm>
            <a:off x="935038" y="4414838"/>
            <a:ext cx="5140325" cy="2647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El manejo de materiales incluye moverlos, elevarlos y almacenarlos. Maneje los materiales con los medios adecuados para que los trabajadores no se lastimen.</a:t>
            </a:r>
          </a:p>
          <a:p>
            <a:pPr>
              <a:spcBef>
                <a:spcPct val="0"/>
              </a:spcBef>
            </a:pPr>
            <a:endParaRPr lang="en-US" altLang="en-US" smtClean="0"/>
          </a:p>
          <a:p>
            <a:pPr>
              <a:spcBef>
                <a:spcPct val="0"/>
              </a:spcBef>
              <a:buSzPct val="25000"/>
            </a:pPr>
            <a:r>
              <a:rPr lang="en-US" altLang="en-US" smtClean="0"/>
              <a:t>Antes de levantar una carga, </a:t>
            </a:r>
            <a:r>
              <a:rPr lang="en-US" altLang="en-US" smtClean="0">
                <a:latin typeface="Times New Roman" pitchFamily="18" charset="0"/>
                <a:cs typeface="Times New Roman" pitchFamily="18" charset="0"/>
                <a:sym typeface="Times New Roman" pitchFamily="18" charset="0"/>
              </a:rPr>
              <a:t>é</a:t>
            </a:r>
            <a:r>
              <a:rPr lang="en-US" altLang="en-US" smtClean="0"/>
              <a:t>sta debe ser inspeccionada por las personas que estén cualificadas, para cerciorarse de que la carga </a:t>
            </a:r>
            <a:r>
              <a:rPr lang="en-US" altLang="en-US" smtClean="0">
                <a:latin typeface="Times New Roman" pitchFamily="18" charset="0"/>
                <a:cs typeface="Times New Roman" pitchFamily="18" charset="0"/>
                <a:sym typeface="Times New Roman" pitchFamily="18" charset="0"/>
              </a:rPr>
              <a:t>esté</a:t>
            </a:r>
            <a:r>
              <a:rPr lang="en-US" altLang="en-US" smtClean="0"/>
              <a:t> segura. El aparejo incluye hondas, cadenas, cuerdas de alambre, cuerdas naturales o sintéticas, argollas y ganchos. Si alguna parte del aparejo está defectuosa, la debe poner fuera de servicio.</a:t>
            </a:r>
          </a:p>
          <a:p>
            <a:pPr>
              <a:spcBef>
                <a:spcPct val="0"/>
              </a:spcBef>
            </a:pPr>
            <a:endParaRPr lang="en-US" altLang="en-US" smtClean="0"/>
          </a:p>
          <a:p>
            <a:pPr>
              <a:spcBef>
                <a:spcPct val="0"/>
              </a:spcBef>
              <a:buSzPct val="25000"/>
            </a:pPr>
            <a:r>
              <a:rPr lang="en-US" altLang="en-US" smtClean="0"/>
              <a:t>Una vez que se haya examinado el aparejo, los materiales se deben asegurar para que la carga no cambie de lugar, se deslice, ni caiga sobre otras personas. Siempre recuerde no excederse en la capacidad de levantamiento.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6017" name="Shape 363"/>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86018" name="Shape 364"/>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86019" name="Shape 365"/>
          <p:cNvSpPr txBox="1">
            <a:spLocks noGrp="1"/>
          </p:cNvSpPr>
          <p:nvPr>
            <p:ph type="body" idx="1"/>
          </p:nvPr>
        </p:nvSpPr>
        <p:spPr bwMode="auto">
          <a:xfrm>
            <a:off x="935038" y="4414838"/>
            <a:ext cx="5140325" cy="4108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Una vez que la carga se asegure y se apareje correctamente, está lista para levantarse. A menudo, se levantan las cargas usando una grúa que tiene una capacidad clasificada para levantar el peso.</a:t>
            </a:r>
          </a:p>
          <a:p>
            <a:pPr>
              <a:spcBef>
                <a:spcPct val="0"/>
              </a:spcBef>
            </a:pPr>
            <a:endParaRPr lang="en-US" altLang="en-US" smtClean="0"/>
          </a:p>
          <a:p>
            <a:pPr>
              <a:spcBef>
                <a:spcPct val="0"/>
              </a:spcBef>
              <a:buSzPct val="25000"/>
            </a:pPr>
            <a:r>
              <a:rPr lang="en-US" altLang="en-US" smtClean="0"/>
              <a:t>Mientras levanta la carga existe el peligro de ser golpeado. Si la carga se asegura correctamente, no debe deslizarse. Los peligros de ser golpeado pueden ser causados por condiciones ventosas o por elevarla.</a:t>
            </a:r>
          </a:p>
          <a:p>
            <a:pPr>
              <a:spcBef>
                <a:spcPct val="0"/>
              </a:spcBef>
            </a:pPr>
            <a:endParaRPr lang="en-US" altLang="en-US" smtClean="0"/>
          </a:p>
          <a:p>
            <a:pPr>
              <a:spcBef>
                <a:spcPct val="0"/>
              </a:spcBef>
              <a:buSzPct val="25000"/>
            </a:pPr>
            <a:r>
              <a:rPr lang="en-US" altLang="en-US" smtClean="0"/>
              <a:t>Mientras la carga se levanta, puede existir el riesgo de que se columpie o gire según el peso se balancea. Los trabajadores necesitan permanecer retirados de las cargas cuando las levantan y nunca deben caminar o trabajar debajo de las cargas. </a:t>
            </a:r>
          </a:p>
          <a:p>
            <a:pPr>
              <a:spcBef>
                <a:spcPct val="0"/>
              </a:spcBef>
            </a:pPr>
            <a:endParaRPr lang="en-US" altLang="en-US" smtClean="0"/>
          </a:p>
          <a:p>
            <a:pPr>
              <a:spcBef>
                <a:spcPct val="0"/>
              </a:spcBef>
              <a:buSzPct val="25000"/>
            </a:pPr>
            <a:r>
              <a:rPr lang="en-US" altLang="en-US" smtClean="0"/>
              <a:t>Nunca levante las cargas en días ventosos. Si el viento es bastante fuerte, puede originar que la carga se columpie fuera de control. Una vez que la carga comience a ondear, puede lesionar a los trabajadores, dañar edificios, o quizás derribar la grúa.</a:t>
            </a:r>
          </a:p>
          <a:p>
            <a:pPr>
              <a:spcBef>
                <a:spcPct val="0"/>
              </a:spcBef>
            </a:pPr>
            <a:endParaRPr lang="en-US" altLang="en-US" smtClean="0"/>
          </a:p>
          <a:p>
            <a:pPr>
              <a:spcBef>
                <a:spcPct val="0"/>
              </a:spcBef>
              <a:buSzPct val="25000"/>
            </a:pPr>
            <a:r>
              <a:rPr lang="en-US" altLang="en-US" smtClean="0"/>
              <a:t>Usar una línea de maniobra puede ayudarle a dirigir la carga mientras la levante y baje. Además recuerde no caminar debajo de la carga cuando use una línea de maniobra, ya que siempre debe estar fuera de la trayectoria de la carga por si ésta se cae.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8065" name="Shape 372"/>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88066" name="Shape 373"/>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88067" name="Shape 374"/>
          <p:cNvSpPr txBox="1">
            <a:spLocks noGrp="1"/>
          </p:cNvSpPr>
          <p:nvPr>
            <p:ph type="body" idx="1"/>
          </p:nvPr>
        </p:nvSpPr>
        <p:spPr bwMode="auto">
          <a:xfrm>
            <a:off x="935038" y="4414838"/>
            <a:ext cx="5140325" cy="4108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Las grúas se diseñan, se ponen a prueba, y se fabrican cuidadosamente para que operen de forma segura. Cuando se usan correctamente pueden levantar o mover con seguridad las cargas. De igual manera que las grúas tienen la capacidad para levantar muy alto las cargas pesadas, también tienen un gran potencial para crear accidentes catastróficos. Siempre se deben seguir las prácticas de elevación seguras.</a:t>
            </a:r>
          </a:p>
          <a:p>
            <a:pPr>
              <a:spcBef>
                <a:spcPct val="0"/>
              </a:spcBef>
            </a:pPr>
            <a:endParaRPr lang="en-US" altLang="en-US" smtClean="0"/>
          </a:p>
          <a:p>
            <a:pPr>
              <a:spcBef>
                <a:spcPct val="0"/>
              </a:spcBef>
              <a:buSzPct val="25000"/>
            </a:pPr>
            <a:r>
              <a:rPr lang="en-US" altLang="en-US" smtClean="0"/>
              <a:t>Nunca levante una carga si ésta sobrepasa la capacidad de carga de la grúa.</a:t>
            </a:r>
          </a:p>
          <a:p>
            <a:pPr>
              <a:spcBef>
                <a:spcPct val="0"/>
              </a:spcBef>
            </a:pPr>
            <a:endParaRPr lang="en-US" altLang="en-US" smtClean="0"/>
          </a:p>
          <a:p>
            <a:pPr>
              <a:spcBef>
                <a:spcPct val="0"/>
              </a:spcBef>
              <a:buSzPct val="25000"/>
            </a:pPr>
            <a:r>
              <a:rPr lang="en-US" altLang="en-US" smtClean="0"/>
              <a:t>Los operadores y el personal que trabaje con las grúas necesitan saber la capacidad básica de elevación de la grúa, sus limitaciones y las restricciones específicas del sitio de trabajo. Los operadores y los trabajadores también deben ser conscientes de la localización de las líneas de energía, del suelo inestable y de las fuertes condiciones del viento. </a:t>
            </a:r>
          </a:p>
          <a:p>
            <a:pPr>
              <a:spcBef>
                <a:spcPct val="0"/>
              </a:spcBef>
            </a:pPr>
            <a:endParaRPr lang="en-US" altLang="en-US" smtClean="0"/>
          </a:p>
          <a:p>
            <a:pPr>
              <a:spcBef>
                <a:spcPct val="0"/>
              </a:spcBef>
              <a:buSzPct val="25000"/>
            </a:pPr>
            <a:r>
              <a:rPr lang="en-US" altLang="en-US" smtClean="0"/>
              <a:t>Las grúas se deben inspeccionar diariamente antes de usarlas.</a:t>
            </a:r>
          </a:p>
          <a:p>
            <a:pPr>
              <a:spcBef>
                <a:spcPct val="0"/>
              </a:spcBef>
              <a:buSzPct val="25000"/>
            </a:pPr>
            <a:r>
              <a:rPr lang="en-US" altLang="en-US" smtClean="0"/>
              <a:t> </a:t>
            </a:r>
          </a:p>
          <a:p>
            <a:pPr>
              <a:spcBef>
                <a:spcPct val="0"/>
              </a:spcBef>
              <a:buSzPct val="25000"/>
            </a:pPr>
            <a:r>
              <a:rPr lang="en-US" altLang="en-US" smtClean="0"/>
              <a:t>Los empleados que trabajen cerca de las grúas también necesitan ser conscientes de las actividades de levantamiento de la misma.  </a:t>
            </a:r>
          </a:p>
          <a:p>
            <a:pPr>
              <a:spcBef>
                <a:spcPct val="0"/>
              </a:spcBef>
            </a:pPr>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0113" name="Shape 381"/>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90114" name="Shape 382"/>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90115" name="Shape 383"/>
          <p:cNvSpPr txBox="1">
            <a:spLocks noGrp="1"/>
          </p:cNvSpPr>
          <p:nvPr>
            <p:ph type="body" idx="1"/>
          </p:nvPr>
        </p:nvSpPr>
        <p:spPr bwMode="auto">
          <a:xfrm>
            <a:off x="935038" y="4414838"/>
            <a:ext cx="5140325" cy="4473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marL="0" lvl="1" indent="0">
              <a:spcBef>
                <a:spcPct val="0"/>
              </a:spcBef>
              <a:buSzPct val="25000"/>
            </a:pPr>
            <a:r>
              <a:rPr lang="en-US" altLang="en-US" smtClean="0"/>
              <a:t>Siempre que usted esté trabajando cerca del tráfico vehicular o equipo pesado, existe el riesgo de que sea golpeado, y como consecuencia, puede sufrir serias lesiones. Los operadores del equipo puede que no le vean o ni siquiera se den cuenta de su presencia. Asegúrese de utilizar prácticas seguras de trabajo y de estar visible para mayor seguridad.</a:t>
            </a:r>
          </a:p>
          <a:p>
            <a:pPr marL="0" lvl="1" indent="0">
              <a:spcBef>
                <a:spcPct val="0"/>
              </a:spcBef>
              <a:buSzPct val="25000"/>
            </a:pPr>
            <a:r>
              <a:rPr lang="en-US" altLang="en-US" smtClean="0"/>
              <a:t>Seguridad en el área de trabajo:</a:t>
            </a:r>
          </a:p>
          <a:p>
            <a:pPr marL="0" lvl="1" indent="0">
              <a:spcBef>
                <a:spcPct val="0"/>
              </a:spcBef>
              <a:buClr>
                <a:srgbClr val="000000"/>
              </a:buClr>
              <a:buSzPct val="25000"/>
            </a:pPr>
            <a:r>
              <a:rPr lang="en-US" altLang="en-US" smtClean="0"/>
              <a:t>use la iluminación apropiada para el trabajo nocturno.</a:t>
            </a:r>
          </a:p>
          <a:p>
            <a:pPr marL="0" lvl="1" indent="0">
              <a:spcBef>
                <a:spcPct val="0"/>
              </a:spcBef>
              <a:buClr>
                <a:srgbClr val="000000"/>
              </a:buClr>
              <a:buSzPct val="25000"/>
            </a:pPr>
            <a:r>
              <a:rPr lang="en-US" altLang="en-US" smtClean="0"/>
              <a:t>tenga abanderados para dirigir y desviar el tráfico. </a:t>
            </a:r>
          </a:p>
          <a:p>
            <a:pPr marL="0" lvl="1" indent="0">
              <a:spcBef>
                <a:spcPct val="0"/>
              </a:spcBef>
              <a:buClr>
                <a:srgbClr val="000000"/>
              </a:buClr>
              <a:buSzPct val="25000"/>
            </a:pPr>
            <a:r>
              <a:rPr lang="en-US" altLang="en-US" smtClean="0"/>
              <a:t>use barreras para avisar a los demás que el área está fuera de su alcance o para que se aproximen con precaución.</a:t>
            </a:r>
          </a:p>
          <a:p>
            <a:pPr marL="0" lvl="1" indent="0">
              <a:spcBef>
                <a:spcPct val="0"/>
              </a:spcBef>
              <a:buClr>
                <a:srgbClr val="000000"/>
              </a:buClr>
              <a:buSzPct val="25000"/>
            </a:pPr>
            <a:r>
              <a:rPr lang="en-US" altLang="en-US" smtClean="0"/>
              <a:t>lleve puesto un chaleco reflector y el EPP adecuado siempre que sea necesario.</a:t>
            </a:r>
          </a:p>
          <a:p>
            <a:pPr marL="0" lvl="1" indent="0">
              <a:spcBef>
                <a:spcPct val="0"/>
              </a:spcBef>
              <a:buClr>
                <a:srgbClr val="000000"/>
              </a:buClr>
              <a:buSzPct val="25000"/>
            </a:pPr>
            <a:r>
              <a:rPr lang="en-US" altLang="en-US" smtClean="0"/>
              <a:t>cerciórese de que todos los vehículos de construcción tengan alarmas de reversa que se puedan escuchar por encima del nivel de ruido existente en el entorno.</a:t>
            </a:r>
          </a:p>
          <a:p>
            <a:pPr marL="0" lvl="1" indent="0">
              <a:spcBef>
                <a:spcPct val="0"/>
              </a:spcBef>
              <a:buClr>
                <a:srgbClr val="000000"/>
              </a:buClr>
              <a:buSzPct val="25000"/>
            </a:pPr>
            <a:r>
              <a:rPr lang="en-US" altLang="en-US" smtClean="0"/>
              <a:t>inspeccione los vehículos de construcción y equipos, antes de cada turno.</a:t>
            </a:r>
          </a:p>
          <a:p>
            <a:pPr marL="0" lvl="1" indent="0">
              <a:spcBef>
                <a:spcPct val="0"/>
              </a:spcBef>
              <a:buSzPct val="25000"/>
            </a:pPr>
            <a:r>
              <a:rPr lang="en-US" altLang="en-US" smtClean="0"/>
              <a:t>Instale alarmas de reversa en todo el equipo. El operador no podrá verle si usted está detrás del equipo. Si una alarma de reversa está instalada los trabajadores podrían oír cuándo el equipo se esté moviendo. Asegúrese de que todo el equipo tenga frenos y de que funcionen bien. Siempre lleve puesto el cinturón de seguridad.</a:t>
            </a:r>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61" name="Shape 39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92162" name="Shape 39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92163" name="Shape 392"/>
          <p:cNvSpPr txBox="1">
            <a:spLocks noGrp="1"/>
          </p:cNvSpPr>
          <p:nvPr>
            <p:ph type="body" idx="1"/>
          </p:nvPr>
        </p:nvSpPr>
        <p:spPr bwMode="auto">
          <a:xfrm>
            <a:off x="935038" y="4414838"/>
            <a:ext cx="5140325" cy="3086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marL="0" lvl="1" indent="0">
              <a:lnSpc>
                <a:spcPct val="80000"/>
              </a:lnSpc>
              <a:spcBef>
                <a:spcPct val="0"/>
              </a:spcBef>
              <a:buSzPct val="25000"/>
            </a:pPr>
            <a:r>
              <a:rPr lang="en-US" altLang="en-US" smtClean="0">
                <a:latin typeface="Times New Roman" pitchFamily="18" charset="0"/>
                <a:cs typeface="Times New Roman" pitchFamily="18" charset="0"/>
                <a:sym typeface="Times New Roman" pitchFamily="18" charset="0"/>
              </a:rPr>
              <a:t>Las zonas de trabajo traficadas siempre tendrán serios riesgos. Usted necesita estar alerta a los peligros asociados a estas zonas de trabajo para protegerse. Las zonas de trabajo además tienen los riesgos asociados con el tráfico vehicular. Cada año muchos trabajadores pierden la vida cuando los conductores atraviesan la zona de trabajo y golpean a los trabajadores. Los conductores tienden a pasar distraídos y apresurados mientras conducen en una zona de trabajo. Usted necesita protegerse de estos malos conductores y de sus vehículos.</a:t>
            </a:r>
          </a:p>
          <a:p>
            <a:pPr>
              <a:spcBef>
                <a:spcPct val="0"/>
              </a:spcBef>
            </a:pPr>
            <a:endParaRPr lang="en-US" altLang="en-US" smtClean="0"/>
          </a:p>
          <a:p>
            <a:pPr marL="0" lvl="1" indent="0">
              <a:lnSpc>
                <a:spcPct val="80000"/>
              </a:lnSpc>
              <a:spcBef>
                <a:spcPct val="0"/>
              </a:spcBef>
              <a:buSzPct val="25000"/>
            </a:pPr>
            <a:r>
              <a:rPr lang="en-US" altLang="en-US" smtClean="0"/>
              <a:t>Al trabajar en una zona de trabajo traficada, usted debe referirse al Manual de Dispositivos Uniformes del Control de Tráfico. La edición del milenio ha sido incorporada por referencia en los estándares de OSHA. Este manual fija las prácticas que se deben utilizar para mantener a los trabajadores seguros mientras estén en las zonas de trabajo.</a:t>
            </a:r>
          </a:p>
          <a:p>
            <a:pPr>
              <a:spcBef>
                <a:spcPct val="0"/>
              </a:spcBef>
            </a:pPr>
            <a:endParaRPr lang="en-US" altLang="en-US" smtClean="0"/>
          </a:p>
          <a:p>
            <a:pPr marL="0" lvl="1" indent="0">
              <a:lnSpc>
                <a:spcPct val="80000"/>
              </a:lnSpc>
              <a:spcBef>
                <a:spcPct val="0"/>
              </a:spcBef>
              <a:buSzPct val="25000"/>
            </a:pPr>
            <a:r>
              <a:rPr lang="en-US" altLang="en-US" smtClean="0"/>
              <a:t>Las zonas de trabajo traficadas se deben marcar claramente para avisar a los conductores sobre la zona de trabajo que encontrarán más adelante y para mantener a los trabajadores seguros. En muchos estados, las violaciones de tráfico aumentan en zonas de trabajo. Cuando los conductores prestan atención al conducir, y al trabajo que está en progreso, los trabajadores están más seguros.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4209" name="Shape 399"/>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94210" name="Shape 400"/>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94211" name="Shape 401"/>
          <p:cNvSpPr txBox="1">
            <a:spLocks noGrp="1"/>
          </p:cNvSpPr>
          <p:nvPr>
            <p:ph type="body" idx="1"/>
          </p:nvPr>
        </p:nvSpPr>
        <p:spPr bwMode="auto">
          <a:xfrm>
            <a:off x="935038" y="4414838"/>
            <a:ext cx="5140325" cy="2647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El propósito de los dispositivos de control de tráfico es promover la seguridad en la carretera. Los dispositivos de control de tráfico notifican a los usuarios sobre las condiciones del camino y proporcionan las advertencias necesarias para que ellos y los trabajadores estén seguros. </a:t>
            </a:r>
          </a:p>
          <a:p>
            <a:pPr>
              <a:spcBef>
                <a:spcPct val="0"/>
              </a:spcBef>
            </a:pPr>
            <a:endParaRPr lang="en-US" altLang="en-US" smtClean="0"/>
          </a:p>
          <a:p>
            <a:pPr>
              <a:spcBef>
                <a:spcPct val="0"/>
              </a:spcBef>
              <a:buSzPct val="25000"/>
            </a:pPr>
            <a:r>
              <a:rPr lang="en-US" altLang="en-US" smtClean="0"/>
              <a:t>Las barreras físicas protegerán a los trabajadores contra el tráfico vehicular y dirigirán a los conductores en la zona de trabajo. Una barrera física evitará que los conductores entren a una zona donde puedan golpearlo a usted.</a:t>
            </a:r>
          </a:p>
          <a:p>
            <a:pPr>
              <a:spcBef>
                <a:spcPct val="0"/>
              </a:spcBef>
            </a:pPr>
            <a:endParaRPr lang="en-US" altLang="en-US" smtClean="0"/>
          </a:p>
          <a:p>
            <a:pPr>
              <a:spcBef>
                <a:spcPct val="0"/>
              </a:spcBef>
              <a:buSzPct val="25000"/>
            </a:pPr>
            <a:r>
              <a:rPr lang="en-US" altLang="en-US" smtClean="0"/>
              <a:t>Las barreras físicas solamente pueden proteger a los trabajadores si éstas separan al trabajador y al tráfico. Para proteger a los trabajadores mientras se instalan estas barreras, se debe detener el tráfico o desviarlo fuera de la zona de trabajo.</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0353" name="Shape 42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100354" name="Shape 421"/>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100355" name="Shape 422"/>
          <p:cNvSpPr txBox="1">
            <a:spLocks noGrp="1"/>
          </p:cNvSpPr>
          <p:nvPr>
            <p:ph type="body" idx="1"/>
          </p:nvPr>
        </p:nvSpPr>
        <p:spPr bwMode="auto">
          <a:xfrm>
            <a:off x="933450" y="4414838"/>
            <a:ext cx="5143500" cy="4181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5" name="Shape 102"/>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26626" name="Shape 103"/>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26627" name="Shape 104"/>
          <p:cNvSpPr txBox="1">
            <a:spLocks noGrp="1"/>
          </p:cNvSpPr>
          <p:nvPr>
            <p:ph type="body" idx="1"/>
          </p:nvPr>
        </p:nvSpPr>
        <p:spPr bwMode="auto">
          <a:xfrm>
            <a:off x="933450" y="4414838"/>
            <a:ext cx="5143500" cy="4181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pPr>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3" name="Shape 113"/>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28674" name="Shape 114"/>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28675" name="Shape 115"/>
          <p:cNvSpPr txBox="1">
            <a:spLocks noGrp="1"/>
          </p:cNvSpPr>
          <p:nvPr>
            <p:ph type="body" idx="1"/>
          </p:nvPr>
        </p:nvSpPr>
        <p:spPr bwMode="auto">
          <a:xfrm>
            <a:off x="933450" y="4414838"/>
            <a:ext cx="5143500" cy="2682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z="1000" smtClean="0"/>
              <a:t>Este módulo se enfoca en el peligro de ser “golpeado” por algo. En sitios de construcción ese “algo” puede ser cualquier cosa. Usted puede ser golpeado por materiales que están moviendo en los sitios de trabajo. La cuchara de una retro excavadora pudiera golpearle mientras está dentro de una zanja. Si usted trabaja cerca del tráfico, usted pudiera ser golpeado por un vehículo. </a:t>
            </a:r>
            <a:r>
              <a:rPr lang="en-US" altLang="en-US" sz="1000" smtClean="0">
                <a:latin typeface="Times New Roman" pitchFamily="18" charset="0"/>
                <a:cs typeface="Times New Roman" pitchFamily="18" charset="0"/>
                <a:sym typeface="Times New Roman" pitchFamily="18" charset="0"/>
              </a:rPr>
              <a:t>E</a:t>
            </a:r>
            <a:r>
              <a:rPr lang="en-US" altLang="en-US" sz="1000" smtClean="0"/>
              <a:t>stos son solo algunos de los ejemplos de cómo usted puede ser golpeado por algo que podría causarle mucho dolor e incluso la muerte.   </a:t>
            </a:r>
          </a:p>
          <a:p>
            <a:pPr>
              <a:spcBef>
                <a:spcPct val="0"/>
              </a:spcBef>
            </a:pPr>
            <a:endParaRPr lang="en-US" altLang="en-US" sz="1000" smtClean="0"/>
          </a:p>
          <a:p>
            <a:pPr>
              <a:spcBef>
                <a:spcPct val="0"/>
              </a:spcBef>
              <a:buSzPct val="25000"/>
            </a:pPr>
            <a:r>
              <a:rPr lang="en-US" altLang="en-US" sz="1000" smtClean="0"/>
              <a:t>Este programa le ayudará a reconocer y reducir los peligros más comunes de ser golpeado en el lugar de trabajo. Al final de este programa usted podrá reconocer y evitar estos peligros.</a:t>
            </a:r>
          </a:p>
          <a:p>
            <a:pPr>
              <a:spcBef>
                <a:spcPct val="0"/>
              </a:spcBef>
            </a:pPr>
            <a:endParaRPr lang="en-US" altLang="en-US" sz="1000" smtClean="0"/>
          </a:p>
          <a:p>
            <a:pPr>
              <a:spcBef>
                <a:spcPct val="0"/>
              </a:spcBef>
              <a:buSzPct val="25000"/>
            </a:pPr>
            <a:r>
              <a:rPr lang="en-US" altLang="en-US" sz="1000" smtClean="0"/>
              <a:t>Le mostrar</a:t>
            </a:r>
            <a:r>
              <a:rPr lang="en-US" altLang="en-US" sz="1000" smtClean="0">
                <a:latin typeface="Times New Roman" pitchFamily="18" charset="0"/>
                <a:cs typeface="Times New Roman" pitchFamily="18" charset="0"/>
                <a:sym typeface="Times New Roman" pitchFamily="18" charset="0"/>
              </a:rPr>
              <a:t>emos</a:t>
            </a:r>
            <a:r>
              <a:rPr lang="en-US" altLang="en-US" sz="1000" smtClean="0"/>
              <a:t> varios ejemplos de condiciones seguras e inseguras. Se utilizar</a:t>
            </a:r>
            <a:r>
              <a:rPr lang="en-US" altLang="en-US" sz="1000" smtClean="0">
                <a:latin typeface="Times New Roman" pitchFamily="18" charset="0"/>
                <a:cs typeface="Times New Roman" pitchFamily="18" charset="0"/>
                <a:sym typeface="Times New Roman" pitchFamily="18" charset="0"/>
              </a:rPr>
              <a:t>á</a:t>
            </a:r>
            <a:r>
              <a:rPr lang="en-US" altLang="en-US" sz="1000" smtClean="0"/>
              <a:t>n dos símbolos diferentes para representar ambas condiciones. El símbolo rojo (</a:t>
            </a:r>
            <a:r>
              <a:rPr lang="en-US" altLang="en-US" sz="1000" b="1" smtClean="0"/>
              <a:t>No</a:t>
            </a:r>
            <a:r>
              <a:rPr lang="en-US" altLang="en-US" sz="1000" smtClean="0"/>
              <a:t>) se utiliza para mostrar condiciones inseguras y la marca verde (</a:t>
            </a:r>
            <a:r>
              <a:rPr lang="en-US" altLang="en-US" sz="1000" b="1" smtClean="0"/>
              <a:t>S</a:t>
            </a:r>
            <a:r>
              <a:rPr lang="en-US" altLang="en-US" sz="1000" b="1" smtClean="0">
                <a:latin typeface="Times New Roman" pitchFamily="18" charset="0"/>
                <a:cs typeface="Times New Roman" pitchFamily="18" charset="0"/>
                <a:sym typeface="Times New Roman" pitchFamily="18" charset="0"/>
              </a:rPr>
              <a:t>í</a:t>
            </a:r>
            <a:r>
              <a:rPr lang="en-US" altLang="en-US" sz="1000" smtClean="0"/>
              <a:t>) se utiliza para mostrar condiciones seguras.</a:t>
            </a:r>
          </a:p>
          <a:p>
            <a:pPr>
              <a:spcBef>
                <a:spcPct val="0"/>
              </a:spcBef>
            </a:pPr>
            <a:endParaRPr lang="en-US" altLang="en-US" sz="10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1" name="Shape 121"/>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30722" name="Shape 122"/>
          <p:cNvSpPr>
            <a:spLocks noGrp="1" noRot="1"/>
          </p:cNvSpPr>
          <p:nvPr>
            <p:ph type="sldImg" idx="2"/>
          </p:nvPr>
        </p:nvSpPr>
        <p:spPr>
          <a:xfrm>
            <a:off x="1181100" y="700088"/>
            <a:ext cx="4648200" cy="3486150"/>
          </a:xfrm>
          <a:noFill/>
          <a:ln>
            <a:noFill/>
          </a:ln>
          <a:extLst>
            <a:ext uri="{91240B29-F687-4F45-9708-019B960494DF}">
              <a14:hiddenLine xmlns:a14="http://schemas.microsoft.com/office/drawing/2010/main" w="9525">
                <a:solidFill>
                  <a:srgbClr val="000000"/>
                </a:solidFill>
                <a:round/>
                <a:headEnd/>
                <a:tailEnd/>
              </a14:hiddenLine>
            </a:ext>
          </a:extLst>
        </p:spPr>
      </p:sp>
      <p:sp>
        <p:nvSpPr>
          <p:cNvPr id="30723" name="Shape 123"/>
          <p:cNvSpPr txBox="1">
            <a:spLocks noGrp="1"/>
          </p:cNvSpPr>
          <p:nvPr>
            <p:ph type="body" idx="1"/>
          </p:nvPr>
        </p:nvSpPr>
        <p:spPr bwMode="auto">
          <a:xfrm>
            <a:off x="933450" y="4414838"/>
            <a:ext cx="5143500" cy="3544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r>
              <a:rPr lang="en-US" altLang="en-US" smtClean="0">
                <a:hlinkClick r:id="rId3"/>
              </a:rPr>
              <a:t>http://www.bls.gov/iif/oshwc/cfoi/cftb0249.pdf</a:t>
            </a:r>
            <a:r>
              <a:rPr lang="en-US" altLang="en-US" smtClean="0"/>
              <a:t> </a:t>
            </a:r>
          </a:p>
          <a:p>
            <a:r>
              <a:rPr lang="en-US" altLang="en-US" smtClean="0"/>
              <a:t>TABLE A-9. Fatal occupational injuries by event or exposure for all fatalities and major private industry </a:t>
            </a:r>
          </a:p>
          <a:p>
            <a:r>
              <a:rPr lang="en-US" altLang="en-US" smtClean="0"/>
              <a:t>1</a:t>
            </a:r>
          </a:p>
          <a:p>
            <a:r>
              <a:rPr lang="en-US" altLang="en-US" smtClean="0"/>
              <a:t> sector, All United States, 2009</a:t>
            </a:r>
          </a:p>
          <a:p>
            <a:pPr>
              <a:spcBef>
                <a:spcPct val="0"/>
              </a:spcBef>
              <a:buSzPct val="25000"/>
            </a:pPr>
            <a:r>
              <a:rPr lang="en-US" altLang="en-US" smtClean="0"/>
              <a:t>Cada año un número sorprendente de trabajadores mueren a consecuencia de ser golpeados por objetos que caen, vuelan, resbalan o se columpian. Estos accidentes que parecieron ser muy simples fueron responsables de 583 muertes en el año 2006.  Casi 10% ó 119 de esas fatalidades ocurrieron en la industria de la construcción. De acuerdo con el Buró Laboral de Estadísticas, durante el 2006 ocurrieron 5,703 muertes ocupacionales. Esto significa que aproximadamente 10% de todas las muertes ocupacionales ocurrieron al ser golpeado por algún objeto que descendía, volaba, se deslizaba u ondeaba. Además, 20.4% de todas las muertes por ser golpeado ocurrieron en la construcción. </a:t>
            </a:r>
          </a:p>
          <a:p>
            <a:pPr>
              <a:spcBef>
                <a:spcPct val="0"/>
              </a:spcBef>
            </a:pPr>
            <a:endParaRPr lang="en-US" altLang="en-US" smtClean="0"/>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69" name="Shape 130"/>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32770" name="Shape 131"/>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32771" name="Shape 132"/>
          <p:cNvSpPr txBox="1">
            <a:spLocks noGrp="1"/>
          </p:cNvSpPr>
          <p:nvPr>
            <p:ph type="body" idx="1"/>
          </p:nvPr>
        </p:nvSpPr>
        <p:spPr bwMode="auto">
          <a:xfrm>
            <a:off x="935038" y="4414838"/>
            <a:ext cx="5140325" cy="3743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El peligro de ser golpeado existe en cualquier momento ya que los trabajadores están expuestos a ser golpeado por objetos. Un martillo que cae desde la azotea, un fragmento de metal que se desprende y vuela mientras lo pulen o cortan, materiales que se sueltan cuando los elevan o transportan, todos estos son ejemplos de riesgos de ser golpeados. Cada uno de ellos puede causar lesiones leves o hasta la muerte. </a:t>
            </a:r>
          </a:p>
          <a:p>
            <a:pPr>
              <a:spcBef>
                <a:spcPct val="0"/>
              </a:spcBef>
            </a:pPr>
            <a:endParaRPr lang="en-US" altLang="en-US" smtClean="0"/>
          </a:p>
          <a:p>
            <a:pPr>
              <a:spcBef>
                <a:spcPct val="0"/>
              </a:spcBef>
              <a:buSzPct val="25000"/>
            </a:pPr>
            <a:r>
              <a:rPr lang="en-US" altLang="en-US" smtClean="0"/>
              <a:t>Como se mostró en la diapositiva anterior, muchos trabajadores mueren cada año a causa de lesiones sufridas al ser golpeados. Por ejemplo, una pieza de metal golpea a un trabajador mientras la elevan para colocarla en un lugar determinado. El trabajador recibe el golpe en la cabeza y muere a causa de la lesión. </a:t>
            </a:r>
          </a:p>
          <a:p>
            <a:pPr>
              <a:spcBef>
                <a:spcPct val="0"/>
              </a:spcBef>
            </a:pPr>
            <a:endParaRPr lang="en-US" altLang="en-US" smtClean="0"/>
          </a:p>
          <a:p>
            <a:pPr>
              <a:spcBef>
                <a:spcPct val="0"/>
              </a:spcBef>
              <a:buSzPct val="25000"/>
            </a:pPr>
            <a:r>
              <a:rPr lang="en-US" altLang="en-US" smtClean="0"/>
              <a:t>Esta presentación mostrará los peligros de ser golpeado que frecuentemente se encuentran en los sitios de construcción. Estaremos discutiendo: </a:t>
            </a:r>
          </a:p>
          <a:p>
            <a:pPr>
              <a:spcBef>
                <a:spcPct val="0"/>
              </a:spcBef>
              <a:buClr>
                <a:srgbClr val="000000"/>
              </a:buClr>
              <a:buSzPct val="25000"/>
            </a:pPr>
            <a:r>
              <a:rPr lang="en-US" altLang="en-US" smtClean="0"/>
              <a:t>Ser golpeado por objetos que se caen</a:t>
            </a:r>
          </a:p>
          <a:p>
            <a:pPr>
              <a:spcBef>
                <a:spcPct val="0"/>
              </a:spcBef>
              <a:buClr>
                <a:srgbClr val="000000"/>
              </a:buClr>
              <a:buSzPct val="25000"/>
            </a:pPr>
            <a:r>
              <a:rPr lang="en-US" altLang="en-US" smtClean="0"/>
              <a:t>Ser golpeado por objetos que vuelan </a:t>
            </a:r>
          </a:p>
          <a:p>
            <a:pPr>
              <a:spcBef>
                <a:spcPct val="0"/>
              </a:spcBef>
              <a:buClr>
                <a:srgbClr val="000000"/>
              </a:buClr>
              <a:buSzPct val="25000"/>
            </a:pPr>
            <a:r>
              <a:rPr lang="en-US" altLang="en-US" smtClean="0"/>
              <a:t>Ser golpeado por objetos que se resbalan o se columpian </a:t>
            </a:r>
          </a:p>
          <a:p>
            <a:pPr>
              <a:spcBef>
                <a:spcPct val="0"/>
              </a:spcBef>
              <a:buClr>
                <a:srgbClr val="000000"/>
              </a:buClr>
              <a:buSzPct val="25000"/>
            </a:pPr>
            <a:r>
              <a:rPr lang="en-US" altLang="en-US" smtClean="0"/>
              <a:t>Ser golpeado por objetos que están en el suelo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7" name="Shape 139"/>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34818" name="Shape 140"/>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34819" name="Shape 141"/>
          <p:cNvSpPr txBox="1">
            <a:spLocks noGrp="1"/>
          </p:cNvSpPr>
          <p:nvPr>
            <p:ph type="body" idx="1"/>
          </p:nvPr>
        </p:nvSpPr>
        <p:spPr bwMode="auto">
          <a:xfrm>
            <a:off x="935038" y="4414838"/>
            <a:ext cx="5140325" cy="5568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Los objetos que se caen eventualmente aterrizan en el suelo. En un sitio de construcción estos objetos pueden ser materiales para edificar, basura, tabiques, herramientas, etc. Estos objetos se caen desde áreas de trabajo elevadas, mientras los desplazan de un lugar a otro o durante su almacenamiento. </a:t>
            </a:r>
          </a:p>
          <a:p>
            <a:pPr>
              <a:spcBef>
                <a:spcPct val="0"/>
              </a:spcBef>
            </a:pPr>
            <a:endParaRPr lang="en-US" altLang="en-US" smtClean="0"/>
          </a:p>
          <a:p>
            <a:pPr>
              <a:spcBef>
                <a:spcPct val="0"/>
              </a:spcBef>
              <a:buSzPct val="25000"/>
            </a:pPr>
            <a:r>
              <a:rPr lang="en-US" altLang="en-US" smtClean="0"/>
              <a:t>Si usted trabaja en superficies elevadas, usted es un riesgo para aquellos trabajadores que trabajan en el nivel inferior. Cualquier material o escombro que usted deje caer o empuje desde la superficie es un posible peligro, ya que puede golpear al personal que trabaja en el nivel inferior.  </a:t>
            </a:r>
          </a:p>
          <a:p>
            <a:pPr>
              <a:spcBef>
                <a:spcPct val="0"/>
              </a:spcBef>
            </a:pPr>
            <a:endParaRPr lang="en-US" altLang="en-US" smtClean="0"/>
          </a:p>
          <a:p>
            <a:pPr>
              <a:spcBef>
                <a:spcPct val="0"/>
              </a:spcBef>
              <a:buSzPct val="25000"/>
            </a:pPr>
            <a:r>
              <a:rPr lang="en-US" altLang="en-US" smtClean="0"/>
              <a:t>Si usted trabaja o camina debajo de superficies de trabajo, está expuesto a ser golpeado por los objetos que caigan. Estos objetos pueden golpear su cabeza o cualquier otra parte de su cuerpo. Estos objetos son la razón principal para que usted use un casco de protección en los sitios de construcción. Use un borde punta pie, mallas, etc. Los objetos que puedan caer mientras se empujan o jalan necesitan estar asegurados. Uno de los métodos es acomodar los materiales para prevenir que se deslicen, se caigan o colapsen.  </a:t>
            </a:r>
          </a:p>
          <a:p>
            <a:pPr>
              <a:spcBef>
                <a:spcPct val="0"/>
              </a:spcBef>
            </a:pPr>
            <a:endParaRPr lang="en-US" altLang="en-US" smtClean="0"/>
          </a:p>
          <a:p>
            <a:pPr>
              <a:spcBef>
                <a:spcPct val="0"/>
              </a:spcBef>
              <a:buSzPct val="25000"/>
            </a:pPr>
            <a:r>
              <a:rPr lang="en-US" altLang="en-US" smtClean="0"/>
              <a:t>Muchas veces los trabajadores tiran material de una superficie a otra como una manera de moverlos rápidamente. Esto es extremadamente peligroso. Si el material no es atrapado por alguien la gravedad lo atraerá hacia el suelo. Además, el material se puede rajar o quebrar causando que algunos fragmentos caigan sobre los trabajadores del nivel inferior. Jamás empuje o tire materiales de una superficie a otra. El material puede caer sobre usted y causarle serias lesiones o la muerte. </a:t>
            </a:r>
          </a:p>
          <a:p>
            <a:pPr>
              <a:spcBef>
                <a:spcPct val="0"/>
              </a:spcBef>
            </a:pPr>
            <a:endParaRPr lang="en-US" altLang="en-US" smtClean="0"/>
          </a:p>
          <a:p>
            <a:pPr>
              <a:spcBef>
                <a:spcPct val="0"/>
              </a:spcBef>
            </a:pPr>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5" name="Shape 148"/>
          <p:cNvSpPr txBox="1">
            <a:spLocks noChangeArrowheads="1"/>
          </p:cNvSpPr>
          <p:nvPr/>
        </p:nvSpPr>
        <p:spPr bwMode="auto">
          <a:xfrm>
            <a:off x="3971925" y="8832850"/>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0" tIns="46575" rIns="93150" bIns="46575"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r">
              <a:buSzPct val="25000"/>
              <a:buFont typeface="Times New Roman" pitchFamily="18" charset="0"/>
              <a:buNone/>
            </a:pPr>
            <a:r>
              <a:rPr lang="en-US" altLang="en-US" sz="1300">
                <a:latin typeface="Times New Roman" pitchFamily="18" charset="0"/>
                <a:cs typeface="Times New Roman" pitchFamily="18" charset="0"/>
                <a:sym typeface="Times New Roman" pitchFamily="18" charset="0"/>
              </a:rPr>
              <a:t>*</a:t>
            </a:r>
          </a:p>
        </p:txBody>
      </p:sp>
      <p:sp>
        <p:nvSpPr>
          <p:cNvPr id="36866" name="Shape 149"/>
          <p:cNvSpPr>
            <a:spLocks noGrp="1" noRot="1"/>
          </p:cNvSpPr>
          <p:nvPr>
            <p:ph type="sldImg" idx="2"/>
          </p:nvPr>
        </p:nvSpPr>
        <p:spPr>
          <a:noFill/>
          <a:ln>
            <a:noFill/>
          </a:ln>
          <a:extLst>
            <a:ext uri="{91240B29-F687-4F45-9708-019B960494DF}">
              <a14:hiddenLine xmlns:a14="http://schemas.microsoft.com/office/drawing/2010/main" w="9525">
                <a:solidFill>
                  <a:srgbClr val="000000"/>
                </a:solidFill>
                <a:round/>
                <a:headEnd/>
                <a:tailEnd/>
              </a14:hiddenLine>
            </a:ext>
          </a:extLst>
        </p:spPr>
      </p:sp>
      <p:sp>
        <p:nvSpPr>
          <p:cNvPr id="36867" name="Shape 150"/>
          <p:cNvSpPr txBox="1">
            <a:spLocks noGrp="1"/>
          </p:cNvSpPr>
          <p:nvPr>
            <p:ph type="body" idx="1"/>
          </p:nvPr>
        </p:nvSpPr>
        <p:spPr bwMode="auto">
          <a:xfrm>
            <a:off x="935038" y="4414838"/>
            <a:ext cx="5140325" cy="5386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150" tIns="46575" rIns="93150" bIns="46575" numCol="1" anchor="t" compatLnSpc="1">
            <a:prstTxWarp prst="textNoShape">
              <a:avLst/>
            </a:prstTxWarp>
            <a:spAutoFit/>
          </a:bodyPr>
          <a:lstStyle/>
          <a:p>
            <a:pPr>
              <a:spcBef>
                <a:spcPct val="0"/>
              </a:spcBef>
              <a:buSzPct val="25000"/>
            </a:pPr>
            <a:r>
              <a:rPr lang="en-US" altLang="en-US" smtClean="0"/>
              <a:t>Enormes cantidades de materiales son desplazados dentro, fuera y alrededor de los sitios de construcción; algunos los mueven manualmente, pero la mayoría los mueven por medios mecánicos. Mover los materiales hacia arriba significa exponer a los trabajadores que están en los alrededores al peligro potencial de ser golpeados, especialmente si los materiales se caen. </a:t>
            </a:r>
          </a:p>
          <a:p>
            <a:pPr>
              <a:spcBef>
                <a:spcPct val="0"/>
              </a:spcBef>
            </a:pPr>
            <a:endParaRPr lang="en-US" altLang="en-US" smtClean="0"/>
          </a:p>
          <a:p>
            <a:pPr>
              <a:spcBef>
                <a:spcPct val="0"/>
              </a:spcBef>
              <a:buSzPct val="25000"/>
            </a:pPr>
            <a:r>
              <a:rPr lang="en-US" altLang="en-US" smtClean="0"/>
              <a:t>Muchas veces el material que mueven no es solo una pieza. Cuando empaquete el material para manejarlo, cerciórese de que todas las piezas están aseguradas. Las piezas no aseguradas pueden salirse de la carga y caer sobre los trabajadores. </a:t>
            </a:r>
          </a:p>
          <a:p>
            <a:pPr>
              <a:spcBef>
                <a:spcPct val="0"/>
              </a:spcBef>
            </a:pPr>
            <a:endParaRPr lang="en-US" altLang="en-US" smtClean="0"/>
          </a:p>
          <a:p>
            <a:pPr>
              <a:spcBef>
                <a:spcPct val="0"/>
              </a:spcBef>
              <a:buSzPct val="25000"/>
            </a:pPr>
            <a:r>
              <a:rPr lang="en-US" altLang="en-US" smtClean="0"/>
              <a:t>Los materiales que se elevan con montacargas pueden moverse y causar que parte de la carga se derrumbe, por lo tanto, cerciórese de que coloquen la carga correctamente y de que ésta no pese más de lo que el montacargas pueda levantar o está capacitado a levantar. </a:t>
            </a:r>
          </a:p>
          <a:p>
            <a:pPr>
              <a:spcBef>
                <a:spcPct val="0"/>
              </a:spcBef>
            </a:pPr>
            <a:endParaRPr lang="en-US" altLang="en-US" smtClean="0"/>
          </a:p>
          <a:p>
            <a:pPr>
              <a:spcBef>
                <a:spcPct val="0"/>
              </a:spcBef>
              <a:buSzPct val="25000"/>
            </a:pPr>
            <a:r>
              <a:rPr lang="en-US" altLang="en-US" smtClean="0"/>
              <a:t>La carga que mueven y elevan por medio de grúas puede crear serios peligros. Si la carga no se asegura apropiadamente se puede mover y caer. Cualquier persona que esté trabajando debajo de la carga pudiera ser golpeado por el material y lesionarse seriamente o perder la vida si la carga se cae.</a:t>
            </a:r>
          </a:p>
          <a:p>
            <a:pPr>
              <a:spcBef>
                <a:spcPct val="0"/>
              </a:spcBef>
            </a:pPr>
            <a:endParaRPr lang="en-US" altLang="en-US" smtClean="0"/>
          </a:p>
          <a:p>
            <a:pPr>
              <a:spcBef>
                <a:spcPct val="0"/>
              </a:spcBef>
              <a:buSzPct val="25000"/>
            </a:pPr>
            <a:r>
              <a:rPr lang="en-US" altLang="en-US" smtClean="0"/>
              <a:t>Los equipos de levantamiento pueden colocar una carga que exceda la capacidad de la superficie. Cuando coloque cargas sobre una estructura de cemento, especialmente si es nueva, cerciórese de que el cemento pueda aguantar la carga.</a:t>
            </a:r>
          </a:p>
          <a:p>
            <a:pPr>
              <a:spcBef>
                <a:spcPct val="0"/>
              </a:spcBef>
            </a:pPr>
            <a:endParaRPr lang="en-US" altLang="en-US" smtClean="0"/>
          </a:p>
          <a:p>
            <a:pPr>
              <a:spcBef>
                <a:spcPct val="0"/>
              </a:spcBef>
            </a:pP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lipArtAndTx" type="clipArtAndTx">
  <p:cSld name="clipArtAndTx">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18" name="Shape 18"/>
          <p:cNvSpPr txBox="1">
            <a:spLocks noGrp="1"/>
          </p:cNvSpPr>
          <p:nvPr>
            <p:ph type="body" idx="1"/>
          </p:nvPr>
        </p:nvSpPr>
        <p:spPr>
          <a:xfrm>
            <a:off x="4546600" y="1219200"/>
            <a:ext cx="4013200"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3242271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Tree>
    <p:extLst>
      <p:ext uri="{BB962C8B-B14F-4D97-AF65-F5344CB8AC3E}">
        <p14:creationId xmlns:p14="http://schemas.microsoft.com/office/powerpoint/2010/main" val="2695116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TxTwoObj" type="twoTxTwoObj">
  <p:cSld name="twoTxTwoObj">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anchor="t"/>
          <a:lstStyle>
            <a:lvl1pPr rtl="0">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50" name="Shape 50"/>
          <p:cNvSpPr txBox="1">
            <a:spLocks noGrp="1"/>
          </p:cNvSpPr>
          <p:nvPr>
            <p:ph type="body" idx="1"/>
          </p:nvPr>
        </p:nvSpPr>
        <p:spPr>
          <a:xfrm>
            <a:off x="457200" y="1535112"/>
            <a:ext cx="4040187" cy="639762"/>
          </a:xfrm>
          <a:prstGeom prst="rect">
            <a:avLst/>
          </a:prstGeom>
          <a:noFill/>
          <a:ln>
            <a:noFill/>
          </a:ln>
        </p:spPr>
        <p:txBody>
          <a:bodyPr anchor="b"/>
          <a:lstStyle>
            <a:lvl1pPr marL="0" indent="0" rtl="0">
              <a:buFont typeface="Tahoma"/>
              <a:buNone/>
              <a:defRPr sz="2400" b="1"/>
            </a:lvl1pPr>
            <a:lvl2pPr marL="457200" indent="0" rtl="0">
              <a:buFont typeface="Tahoma"/>
              <a:buNone/>
              <a:defRPr sz="2000" b="1"/>
            </a:lvl2pPr>
            <a:lvl3pPr marL="914400" indent="0" rtl="0">
              <a:buFont typeface="Tahoma"/>
              <a:buNone/>
              <a:defRPr sz="1800" b="1"/>
            </a:lvl3pPr>
            <a:lvl4pPr marL="1371600" indent="0" rtl="0">
              <a:buFont typeface="Tahoma"/>
              <a:buNone/>
              <a:defRPr sz="1600" b="1"/>
            </a:lvl4pPr>
            <a:lvl5pPr marL="1828800" indent="0" rtl="0">
              <a:buFont typeface="Tahoma"/>
              <a:buNone/>
              <a:defRPr sz="1600" b="1"/>
            </a:lvl5pPr>
            <a:lvl6pPr marL="2286000" indent="0" rtl="0">
              <a:buFont typeface="Tahoma"/>
              <a:buNone/>
              <a:defRPr sz="1600" b="1"/>
            </a:lvl6pPr>
            <a:lvl7pPr marL="2743200" indent="0" rtl="0">
              <a:buFont typeface="Tahoma"/>
              <a:buNone/>
              <a:defRPr sz="1600" b="1"/>
            </a:lvl7pPr>
            <a:lvl8pPr marL="3200400" indent="0" rtl="0">
              <a:buFont typeface="Tahoma"/>
              <a:buNone/>
              <a:defRPr sz="1600" b="1"/>
            </a:lvl8pPr>
            <a:lvl9pPr marL="3657600" indent="0" rtl="0">
              <a:buFont typeface="Tahoma"/>
              <a:buNone/>
              <a:defRPr sz="1600" b="1"/>
            </a:lvl9pPr>
          </a:lstStyle>
          <a:p>
            <a:endParaRPr/>
          </a:p>
        </p:txBody>
      </p:sp>
      <p:sp>
        <p:nvSpPr>
          <p:cNvPr id="51" name="Shape 51"/>
          <p:cNvSpPr txBox="1">
            <a:spLocks noGrp="1"/>
          </p:cNvSpPr>
          <p:nvPr>
            <p:ph type="body" idx="2"/>
          </p:nvPr>
        </p:nvSpPr>
        <p:spPr>
          <a:xfrm>
            <a:off x="457200" y="2174875"/>
            <a:ext cx="4040187" cy="3951287"/>
          </a:xfrm>
          <a:prstGeom prst="rect">
            <a:avLst/>
          </a:prstGeom>
          <a:noFill/>
          <a:ln>
            <a:noFill/>
          </a:ln>
        </p:spPr>
        <p:txBody>
          <a:bodyPr/>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52" name="Shape 52"/>
          <p:cNvSpPr txBox="1">
            <a:spLocks noGrp="1"/>
          </p:cNvSpPr>
          <p:nvPr>
            <p:ph type="body" idx="3"/>
          </p:nvPr>
        </p:nvSpPr>
        <p:spPr>
          <a:xfrm>
            <a:off x="4645025" y="1535112"/>
            <a:ext cx="4041774" cy="639762"/>
          </a:xfrm>
          <a:prstGeom prst="rect">
            <a:avLst/>
          </a:prstGeom>
          <a:noFill/>
          <a:ln>
            <a:noFill/>
          </a:ln>
        </p:spPr>
        <p:txBody>
          <a:bodyPr anchor="b"/>
          <a:lstStyle>
            <a:lvl1pPr marL="0" indent="0" rtl="0">
              <a:buFont typeface="Tahoma"/>
              <a:buNone/>
              <a:defRPr sz="2400" b="1"/>
            </a:lvl1pPr>
            <a:lvl2pPr marL="457200" indent="0" rtl="0">
              <a:buFont typeface="Tahoma"/>
              <a:buNone/>
              <a:defRPr sz="2000" b="1"/>
            </a:lvl2pPr>
            <a:lvl3pPr marL="914400" indent="0" rtl="0">
              <a:buFont typeface="Tahoma"/>
              <a:buNone/>
              <a:defRPr sz="1800" b="1"/>
            </a:lvl3pPr>
            <a:lvl4pPr marL="1371600" indent="0" rtl="0">
              <a:buFont typeface="Tahoma"/>
              <a:buNone/>
              <a:defRPr sz="1600" b="1"/>
            </a:lvl4pPr>
            <a:lvl5pPr marL="1828800" indent="0" rtl="0">
              <a:buFont typeface="Tahoma"/>
              <a:buNone/>
              <a:defRPr sz="1600" b="1"/>
            </a:lvl5pPr>
            <a:lvl6pPr marL="2286000" indent="0" rtl="0">
              <a:buFont typeface="Tahoma"/>
              <a:buNone/>
              <a:defRPr sz="1600" b="1"/>
            </a:lvl6pPr>
            <a:lvl7pPr marL="2743200" indent="0" rtl="0">
              <a:buFont typeface="Tahoma"/>
              <a:buNone/>
              <a:defRPr sz="1600" b="1"/>
            </a:lvl7pPr>
            <a:lvl8pPr marL="3200400" indent="0" rtl="0">
              <a:buFont typeface="Tahoma"/>
              <a:buNone/>
              <a:defRPr sz="1600" b="1"/>
            </a:lvl8pPr>
            <a:lvl9pPr marL="3657600" indent="0" rtl="0">
              <a:buFont typeface="Tahoma"/>
              <a:buNone/>
              <a:defRPr sz="1600" b="1"/>
            </a:lvl9pPr>
          </a:lstStyle>
          <a:p>
            <a:endParaRPr/>
          </a:p>
        </p:txBody>
      </p:sp>
      <p:sp>
        <p:nvSpPr>
          <p:cNvPr id="53" name="Shape 53"/>
          <p:cNvSpPr txBox="1">
            <a:spLocks noGrp="1"/>
          </p:cNvSpPr>
          <p:nvPr>
            <p:ph type="body" idx="4"/>
          </p:nvPr>
        </p:nvSpPr>
        <p:spPr>
          <a:xfrm>
            <a:off x="4645025" y="2174875"/>
            <a:ext cx="4041774" cy="3951287"/>
          </a:xfrm>
          <a:prstGeom prst="rect">
            <a:avLst/>
          </a:prstGeom>
          <a:noFill/>
          <a:ln>
            <a:noFill/>
          </a:ln>
        </p:spPr>
        <p:txBody>
          <a:bodyPr/>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Tree>
    <p:extLst>
      <p:ext uri="{BB962C8B-B14F-4D97-AF65-F5344CB8AC3E}">
        <p14:creationId xmlns:p14="http://schemas.microsoft.com/office/powerpoint/2010/main" val="1966813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Obj" type="twoObj">
  <p:cSld name="twoObj">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56" name="Shape 56"/>
          <p:cNvSpPr txBox="1">
            <a:spLocks noGrp="1"/>
          </p:cNvSpPr>
          <p:nvPr>
            <p:ph type="body" idx="1"/>
          </p:nvPr>
        </p:nvSpPr>
        <p:spPr>
          <a:xfrm>
            <a:off x="381000" y="1219200"/>
            <a:ext cx="4013200" cy="4171950"/>
          </a:xfrm>
          <a:prstGeom prst="rect">
            <a:avLst/>
          </a:prstGeom>
          <a:noFill/>
          <a:ln>
            <a:noFill/>
          </a:ln>
        </p:spPr>
        <p:txBody>
          <a:bodyPr/>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57" name="Shape 57"/>
          <p:cNvSpPr txBox="1">
            <a:spLocks noGrp="1"/>
          </p:cNvSpPr>
          <p:nvPr>
            <p:ph type="body" idx="2"/>
          </p:nvPr>
        </p:nvSpPr>
        <p:spPr>
          <a:xfrm>
            <a:off x="4546600" y="1219200"/>
            <a:ext cx="4013200" cy="4171950"/>
          </a:xfrm>
          <a:prstGeom prst="rect">
            <a:avLst/>
          </a:prstGeom>
          <a:noFill/>
          <a:ln>
            <a:noFill/>
          </a:ln>
        </p:spPr>
        <p:txBody>
          <a:bodyPr/>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Tree>
    <p:extLst>
      <p:ext uri="{BB962C8B-B14F-4D97-AF65-F5344CB8AC3E}">
        <p14:creationId xmlns:p14="http://schemas.microsoft.com/office/powerpoint/2010/main" val="3823468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Head" type="secHead">
  <p:cSld name="secHea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722312" y="4406900"/>
            <a:ext cx="7772400" cy="1362075"/>
          </a:xfrm>
          <a:prstGeom prst="rect">
            <a:avLst/>
          </a:prstGeom>
          <a:noFill/>
          <a:ln>
            <a:noFill/>
          </a:ln>
        </p:spPr>
        <p:txBody>
          <a:bodyPr anchor="t"/>
          <a:lstStyle>
            <a:lvl1pPr algn="l" rtl="0">
              <a:defRPr sz="4000" b="1" cap="small"/>
            </a:lvl1pPr>
            <a:lvl2pPr>
              <a:defRPr/>
            </a:lvl2pPr>
            <a:lvl3pPr>
              <a:defRPr/>
            </a:lvl3pPr>
            <a:lvl4pPr>
              <a:defRPr/>
            </a:lvl4pPr>
            <a:lvl5pPr>
              <a:defRPr/>
            </a:lvl5pPr>
            <a:lvl6pPr>
              <a:defRPr/>
            </a:lvl6pPr>
            <a:lvl7pPr>
              <a:defRPr/>
            </a:lvl7pPr>
            <a:lvl8pPr>
              <a:defRPr/>
            </a:lvl8pPr>
            <a:lvl9pPr>
              <a:defRPr/>
            </a:lvl9pPr>
          </a:lstStyle>
          <a:p>
            <a:endParaRPr/>
          </a:p>
        </p:txBody>
      </p:sp>
      <p:sp>
        <p:nvSpPr>
          <p:cNvPr id="60" name="Shape 60"/>
          <p:cNvSpPr txBox="1">
            <a:spLocks noGrp="1"/>
          </p:cNvSpPr>
          <p:nvPr>
            <p:ph type="body" idx="1"/>
          </p:nvPr>
        </p:nvSpPr>
        <p:spPr>
          <a:xfrm>
            <a:off x="722312" y="2906713"/>
            <a:ext cx="7772400" cy="1500187"/>
          </a:xfrm>
          <a:prstGeom prst="rect">
            <a:avLst/>
          </a:prstGeom>
          <a:noFill/>
          <a:ln>
            <a:noFill/>
          </a:ln>
        </p:spPr>
        <p:txBody>
          <a:bodyPr anchor="b"/>
          <a:lstStyle>
            <a:lvl1pPr marL="0" indent="0" rtl="0">
              <a:buFont typeface="Tahoma"/>
              <a:buNone/>
              <a:defRPr sz="2000"/>
            </a:lvl1pPr>
            <a:lvl2pPr marL="457200" indent="0" rtl="0">
              <a:buFont typeface="Tahoma"/>
              <a:buNone/>
              <a:defRPr sz="1800"/>
            </a:lvl2pPr>
            <a:lvl3pPr marL="914400" indent="0" rtl="0">
              <a:buFont typeface="Tahoma"/>
              <a:buNone/>
              <a:defRPr sz="1600"/>
            </a:lvl3pPr>
            <a:lvl4pPr marL="1371600" indent="0" rtl="0">
              <a:buFont typeface="Tahoma"/>
              <a:buNone/>
              <a:defRPr sz="1400"/>
            </a:lvl4pPr>
            <a:lvl5pPr marL="1828800" indent="0" rtl="0">
              <a:buFont typeface="Tahoma"/>
              <a:buNone/>
              <a:defRPr sz="1400"/>
            </a:lvl5pPr>
            <a:lvl6pPr marL="2286000" indent="0" rtl="0">
              <a:buFont typeface="Tahoma"/>
              <a:buNone/>
              <a:defRPr sz="1400"/>
            </a:lvl6pPr>
            <a:lvl7pPr marL="2743200" indent="0" rtl="0">
              <a:buFont typeface="Tahoma"/>
              <a:buNone/>
              <a:defRPr sz="1400"/>
            </a:lvl7pPr>
            <a:lvl8pPr marL="3200400" indent="0" rtl="0">
              <a:buFont typeface="Tahoma"/>
              <a:buNone/>
              <a:defRPr sz="1400"/>
            </a:lvl8pPr>
            <a:lvl9pPr marL="3657600" indent="0" rtl="0">
              <a:buFont typeface="Tahoma"/>
              <a:buNone/>
              <a:defRPr sz="1400"/>
            </a:lvl9pPr>
          </a:lstStyle>
          <a:p>
            <a:endParaRPr/>
          </a:p>
        </p:txBody>
      </p:sp>
    </p:spTree>
    <p:extLst>
      <p:ext uri="{BB962C8B-B14F-4D97-AF65-F5344CB8AC3E}">
        <p14:creationId xmlns:p14="http://schemas.microsoft.com/office/powerpoint/2010/main" val="428065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bj" type="obj">
  <p:cSld name="obj">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63" name="Shape 63"/>
          <p:cNvSpPr txBox="1">
            <a:spLocks noGrp="1"/>
          </p:cNvSpPr>
          <p:nvPr>
            <p:ph type="body" idx="1"/>
          </p:nvPr>
        </p:nvSpPr>
        <p:spPr>
          <a:xfrm>
            <a:off x="381000" y="1219200"/>
            <a:ext cx="8178799"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1379788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914400" y="685800"/>
            <a:ext cx="7721599" cy="1143000"/>
          </a:xfrm>
          <a:prstGeom prst="rect">
            <a:avLst/>
          </a:prstGeom>
          <a:noFill/>
          <a:ln>
            <a:noFill/>
          </a:ln>
        </p:spPr>
        <p:txBody>
          <a:bodyPr anchor="t"/>
          <a:lstStyle>
            <a:lvl1pPr marL="0" marR="0" indent="0" algn="ctr" rtl="0">
              <a:spcBef>
                <a:spcPts val="0"/>
              </a:spcBef>
              <a:spcAft>
                <a:spcPts val="0"/>
              </a:spcAft>
              <a:defRPr sz="4000" b="0" i="0" u="none" strike="noStrike" cap="none" baseline="0">
                <a:solidFill>
                  <a:schemeClr val="dk2"/>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3" name="Shape 73"/>
          <p:cNvSpPr txBox="1">
            <a:spLocks noGrp="1"/>
          </p:cNvSpPr>
          <p:nvPr>
            <p:ph type="subTitle" idx="1"/>
          </p:nvPr>
        </p:nvSpPr>
        <p:spPr>
          <a:xfrm>
            <a:off x="2133600" y="3886200"/>
            <a:ext cx="6400799" cy="1771650"/>
          </a:xfrm>
          <a:prstGeom prst="rect">
            <a:avLst/>
          </a:prstGeom>
          <a:noFill/>
          <a:ln>
            <a:noFill/>
          </a:ln>
        </p:spPr>
        <p:txBody>
          <a:bodyPr/>
          <a:lstStyle>
            <a:lvl1pPr marL="0" marR="0" indent="0" algn="l" rtl="0">
              <a:spcBef>
                <a:spcPts val="640"/>
              </a:spcBef>
              <a:spcAft>
                <a:spcPts val="0"/>
              </a:spcAft>
              <a:buClr>
                <a:schemeClr val="dk1"/>
              </a:buClr>
              <a:buFont typeface="Arial"/>
              <a:buNone/>
              <a:defRPr sz="3200" b="0" i="0" u="none" strike="noStrike" cap="none" baseline="0">
                <a:solidFill>
                  <a:schemeClr val="dk1"/>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Tree>
    <p:extLst>
      <p:ext uri="{BB962C8B-B14F-4D97-AF65-F5344CB8AC3E}">
        <p14:creationId xmlns:p14="http://schemas.microsoft.com/office/powerpoint/2010/main" val="2239660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AndClipArt" type="txAndClipArt">
  <p:cSld name="txAndClipArt">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21" name="Shape 21"/>
          <p:cNvSpPr txBox="1">
            <a:spLocks noGrp="1"/>
          </p:cNvSpPr>
          <p:nvPr>
            <p:ph type="body" idx="1"/>
          </p:nvPr>
        </p:nvSpPr>
        <p:spPr>
          <a:xfrm>
            <a:off x="381000" y="1219200"/>
            <a:ext cx="4013200"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2434305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xAndObj" type="txAndObj">
  <p:cSld name="txAndObj">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24" name="Shape 24"/>
          <p:cNvSpPr txBox="1">
            <a:spLocks noGrp="1"/>
          </p:cNvSpPr>
          <p:nvPr>
            <p:ph type="body" idx="1"/>
          </p:nvPr>
        </p:nvSpPr>
        <p:spPr>
          <a:xfrm>
            <a:off x="381000" y="1219200"/>
            <a:ext cx="4013200"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
        <p:nvSpPr>
          <p:cNvPr id="25" name="Shape 25"/>
          <p:cNvSpPr txBox="1">
            <a:spLocks noGrp="1"/>
          </p:cNvSpPr>
          <p:nvPr>
            <p:ph type="body" idx="2"/>
          </p:nvPr>
        </p:nvSpPr>
        <p:spPr>
          <a:xfrm>
            <a:off x="4546600" y="1219200"/>
            <a:ext cx="4013200"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207140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xAndTwoObj" type="txAndTwoObj">
  <p:cSld name="txAndTwoObj">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28" name="Shape 28"/>
          <p:cNvSpPr txBox="1">
            <a:spLocks noGrp="1"/>
          </p:cNvSpPr>
          <p:nvPr>
            <p:ph type="body" idx="1"/>
          </p:nvPr>
        </p:nvSpPr>
        <p:spPr>
          <a:xfrm>
            <a:off x="381000" y="1219200"/>
            <a:ext cx="4013200" cy="4171950"/>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
        <p:nvSpPr>
          <p:cNvPr id="29" name="Shape 29"/>
          <p:cNvSpPr txBox="1">
            <a:spLocks noGrp="1"/>
          </p:cNvSpPr>
          <p:nvPr>
            <p:ph type="body" idx="2"/>
          </p:nvPr>
        </p:nvSpPr>
        <p:spPr>
          <a:xfrm>
            <a:off x="4546600" y="1219200"/>
            <a:ext cx="4013200" cy="2009774"/>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
        <p:nvSpPr>
          <p:cNvPr id="30" name="Shape 30"/>
          <p:cNvSpPr txBox="1">
            <a:spLocks noGrp="1"/>
          </p:cNvSpPr>
          <p:nvPr>
            <p:ph type="body" idx="3"/>
          </p:nvPr>
        </p:nvSpPr>
        <p:spPr>
          <a:xfrm>
            <a:off x="4546600" y="3381375"/>
            <a:ext cx="4013200" cy="2009774"/>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156928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TitleAndTx" type="vertTitleAndTx">
  <p:cSld name="vertTitleAndTx">
    <p:spTree>
      <p:nvGrpSpPr>
        <p:cNvPr id="1" name="Shape 31"/>
        <p:cNvGrpSpPr/>
        <p:nvPr/>
      </p:nvGrpSpPr>
      <p:grpSpPr>
        <a:xfrm>
          <a:off x="0" y="0"/>
          <a:ext cx="0" cy="0"/>
          <a:chOff x="0" y="0"/>
          <a:chExt cx="0" cy="0"/>
        </a:xfrm>
      </p:grpSpPr>
      <p:sp>
        <p:nvSpPr>
          <p:cNvPr id="32" name="Shape 32"/>
          <p:cNvSpPr txBox="1">
            <a:spLocks noGrp="1"/>
          </p:cNvSpPr>
          <p:nvPr>
            <p:ph type="title"/>
          </p:nvPr>
        </p:nvSpPr>
        <p:spPr>
          <a:xfrm rot="5400000">
            <a:off x="5305424" y="1552574"/>
            <a:ext cx="5391149" cy="2286000"/>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33" name="Shape 33"/>
          <p:cNvSpPr txBox="1">
            <a:spLocks noGrp="1"/>
          </p:cNvSpPr>
          <p:nvPr>
            <p:ph type="body" idx="1"/>
          </p:nvPr>
        </p:nvSpPr>
        <p:spPr>
          <a:xfrm rot="5400000">
            <a:off x="657225" y="-657224"/>
            <a:ext cx="5391149" cy="6705599"/>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2138281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Tx" type="vertTx">
  <p:cSld name="vertTx">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0" y="0"/>
            <a:ext cx="9144000" cy="838199"/>
          </a:xfrm>
          <a:prstGeom prst="rect">
            <a:avLst/>
          </a:prstGeom>
          <a:noFill/>
          <a:ln>
            <a:noFill/>
          </a:ln>
        </p:spPr>
        <p:txBody>
          <a:bodyPr anchor="t"/>
          <a:lstStyle>
            <a:lvl1pPr algn="ctr" rtl="0">
              <a:spcBef>
                <a:spcPts val="0"/>
              </a:spcBef>
              <a:spcAft>
                <a:spcPts val="0"/>
              </a:spcAft>
              <a:defRPr sz="4000">
                <a:solidFill>
                  <a:schemeClr val="dk2"/>
                </a:solidFill>
              </a:defRPr>
            </a:lvl1pPr>
            <a:lvl2pPr algn="ctr" rtl="0">
              <a:spcBef>
                <a:spcPts val="0"/>
              </a:spcBef>
              <a:spcAft>
                <a:spcPts val="0"/>
              </a:spcAft>
              <a:defRPr sz="4000">
                <a:solidFill>
                  <a:schemeClr val="dk2"/>
                </a:solidFill>
              </a:defRPr>
            </a:lvl2pPr>
            <a:lvl3pPr algn="ctr" rtl="0">
              <a:spcBef>
                <a:spcPts val="0"/>
              </a:spcBef>
              <a:spcAft>
                <a:spcPts val="0"/>
              </a:spcAft>
              <a:defRPr sz="4000">
                <a:solidFill>
                  <a:schemeClr val="dk2"/>
                </a:solidFill>
              </a:defRPr>
            </a:lvl3pPr>
            <a:lvl4pPr algn="ctr" rtl="0">
              <a:spcBef>
                <a:spcPts val="0"/>
              </a:spcBef>
              <a:spcAft>
                <a:spcPts val="0"/>
              </a:spcAft>
              <a:defRPr sz="4000">
                <a:solidFill>
                  <a:schemeClr val="dk2"/>
                </a:solidFill>
              </a:defRPr>
            </a:lvl4pPr>
            <a:lvl5pPr algn="ctr" rtl="0">
              <a:spcBef>
                <a:spcPts val="0"/>
              </a:spcBef>
              <a:spcAft>
                <a:spcPts val="0"/>
              </a:spcAft>
              <a:defRPr sz="4000">
                <a:solidFill>
                  <a:schemeClr val="dk2"/>
                </a:solidFill>
              </a:defRPr>
            </a:lvl5pPr>
            <a:lvl6pPr marL="457200" algn="ctr" rtl="0">
              <a:spcBef>
                <a:spcPts val="0"/>
              </a:spcBef>
              <a:spcAft>
                <a:spcPts val="0"/>
              </a:spcAft>
              <a:defRPr sz="4000">
                <a:solidFill>
                  <a:schemeClr val="dk2"/>
                </a:solidFill>
              </a:defRPr>
            </a:lvl6pPr>
            <a:lvl7pPr marL="914400" algn="ctr" rtl="0">
              <a:spcBef>
                <a:spcPts val="0"/>
              </a:spcBef>
              <a:spcAft>
                <a:spcPts val="0"/>
              </a:spcAft>
              <a:defRPr sz="4000">
                <a:solidFill>
                  <a:schemeClr val="dk2"/>
                </a:solidFill>
              </a:defRPr>
            </a:lvl7pPr>
            <a:lvl8pPr marL="1371600" algn="ctr" rtl="0">
              <a:spcBef>
                <a:spcPts val="0"/>
              </a:spcBef>
              <a:spcAft>
                <a:spcPts val="0"/>
              </a:spcAft>
              <a:defRPr sz="4000">
                <a:solidFill>
                  <a:schemeClr val="dk2"/>
                </a:solidFill>
              </a:defRPr>
            </a:lvl8pPr>
            <a:lvl9pPr marL="1828800" algn="ctr" rtl="0">
              <a:spcBef>
                <a:spcPts val="0"/>
              </a:spcBef>
              <a:spcAft>
                <a:spcPts val="0"/>
              </a:spcAft>
              <a:defRPr sz="4000">
                <a:solidFill>
                  <a:schemeClr val="dk2"/>
                </a:solidFill>
              </a:defRPr>
            </a:lvl9pPr>
          </a:lstStyle>
          <a:p>
            <a:endParaRPr/>
          </a:p>
        </p:txBody>
      </p:sp>
      <p:sp>
        <p:nvSpPr>
          <p:cNvPr id="36" name="Shape 36"/>
          <p:cNvSpPr txBox="1">
            <a:spLocks noGrp="1"/>
          </p:cNvSpPr>
          <p:nvPr>
            <p:ph type="body" idx="1"/>
          </p:nvPr>
        </p:nvSpPr>
        <p:spPr>
          <a:xfrm rot="5400000">
            <a:off x="2384425" y="-784224"/>
            <a:ext cx="4171950" cy="8178799"/>
          </a:xfrm>
          <a:prstGeom prst="rect">
            <a:avLst/>
          </a:prstGeom>
          <a:noFill/>
          <a:ln>
            <a:noFill/>
          </a:ln>
        </p:spPr>
        <p:txBody>
          <a:bodyPr/>
          <a:lstStyle>
            <a:lvl1pPr marL="342900" indent="-222250" algn="l" rtl="0">
              <a:spcBef>
                <a:spcPts val="640"/>
              </a:spcBef>
              <a:spcAft>
                <a:spcPts val="0"/>
              </a:spcAft>
              <a:buClr>
                <a:schemeClr val="dk1"/>
              </a:buClr>
              <a:buFont typeface="Arial"/>
              <a:buChar char="•"/>
              <a:defRPr sz="3200">
                <a:solidFill>
                  <a:schemeClr val="dk1"/>
                </a:solidFill>
                <a:latin typeface="Tahoma"/>
                <a:ea typeface="Tahoma"/>
                <a:cs typeface="Tahoma"/>
                <a:sym typeface="Tahoma"/>
              </a:defRPr>
            </a:lvl1pPr>
            <a:lvl2pPr marL="742950" indent="-177800" algn="l" rtl="0">
              <a:spcBef>
                <a:spcPts val="560"/>
              </a:spcBef>
              <a:spcAft>
                <a:spcPts val="0"/>
              </a:spcAft>
              <a:buClr>
                <a:schemeClr val="dk1"/>
              </a:buClr>
              <a:buFont typeface="Arial"/>
              <a:buChar char="•"/>
              <a:defRPr sz="2800">
                <a:solidFill>
                  <a:schemeClr val="dk1"/>
                </a:solidFill>
                <a:latin typeface="Tahoma"/>
                <a:ea typeface="Tahoma"/>
                <a:cs typeface="Tahoma"/>
                <a:sym typeface="Tahoma"/>
              </a:defRPr>
            </a:lvl2pPr>
            <a:lvl3pPr marL="1143000" indent="-136525" algn="l" rtl="0">
              <a:spcBef>
                <a:spcPts val="480"/>
              </a:spcBef>
              <a:spcAft>
                <a:spcPts val="0"/>
              </a:spcAft>
              <a:buClr>
                <a:schemeClr val="dk1"/>
              </a:buClr>
              <a:buFont typeface="Arial"/>
              <a:buChar char="•"/>
              <a:defRPr sz="2400">
                <a:solidFill>
                  <a:schemeClr val="dk1"/>
                </a:solidFill>
                <a:latin typeface="Tahoma"/>
                <a:ea typeface="Tahoma"/>
                <a:cs typeface="Tahoma"/>
                <a:sym typeface="Tahoma"/>
              </a:defRPr>
            </a:lvl3pPr>
            <a:lvl4pPr marL="1600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4pPr>
            <a:lvl5pPr marL="20574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5pPr>
            <a:lvl6pPr marL="25146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6pPr>
            <a:lvl7pPr marL="29718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7pPr>
            <a:lvl8pPr marL="34290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8pPr>
            <a:lvl9pPr marL="3886200" indent="-152400" algn="l" rtl="0">
              <a:spcBef>
                <a:spcPts val="400"/>
              </a:spcBef>
              <a:spcAft>
                <a:spcPts val="0"/>
              </a:spcAft>
              <a:buClr>
                <a:schemeClr val="dk1"/>
              </a:buClr>
              <a:buFont typeface="Arial"/>
              <a:buChar char="•"/>
              <a:defRPr sz="2000">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2485712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x" type="picTx">
  <p:cSld name="picTx">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1792288" y="4800600"/>
            <a:ext cx="5486399" cy="566737"/>
          </a:xfrm>
          <a:prstGeom prst="rect">
            <a:avLst/>
          </a:prstGeom>
          <a:noFill/>
          <a:ln>
            <a:noFill/>
          </a:ln>
        </p:spPr>
        <p:txBody>
          <a:bodyPr anchor="t"/>
          <a:lstStyle>
            <a:lvl1pPr algn="l" rtl="0">
              <a:defRPr sz="2000" b="1"/>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9" name="Shape 39"/>
          <p:cNvSpPr>
            <a:spLocks noGrp="1"/>
          </p:cNvSpPr>
          <p:nvPr>
            <p:ph type="pic" idx="2"/>
          </p:nvPr>
        </p:nvSpPr>
        <p:spPr>
          <a:xfrm>
            <a:off x="1792288" y="612775"/>
            <a:ext cx="5486399" cy="4114800"/>
          </a:xfrm>
          <a:prstGeom prst="rect">
            <a:avLst/>
          </a:prstGeom>
          <a:noFill/>
          <a:ln>
            <a:noFill/>
          </a:ln>
        </p:spPr>
        <p:txBody>
          <a:bodyPr/>
          <a:lstStyle>
            <a:lvl1pPr marL="0" marR="0" indent="0" algn="l" rtl="0">
              <a:buClr>
                <a:schemeClr val="dk1"/>
              </a:buClr>
              <a:buFont typeface="Tahoma"/>
              <a:buNone/>
              <a:defRPr sz="3200" b="0" i="0" u="none" strike="noStrike" cap="none" baseline="0">
                <a:solidFill>
                  <a:schemeClr val="dk1"/>
                </a:solidFill>
                <a:latin typeface="Tahoma"/>
                <a:ea typeface="Tahoma"/>
                <a:cs typeface="Tahoma"/>
                <a:sym typeface="Tahoma"/>
              </a:defRPr>
            </a:lvl1pPr>
            <a:lvl2pPr marL="457200" marR="0" indent="0" algn="l" rtl="0">
              <a:buClr>
                <a:schemeClr val="dk1"/>
              </a:buClr>
              <a:buFont typeface="Tahoma"/>
              <a:buNone/>
              <a:defRPr sz="2800" b="0" i="0" u="none" strike="noStrike" cap="none" baseline="0">
                <a:solidFill>
                  <a:schemeClr val="dk1"/>
                </a:solidFill>
                <a:latin typeface="Tahoma"/>
                <a:ea typeface="Tahoma"/>
                <a:cs typeface="Tahoma"/>
                <a:sym typeface="Tahoma"/>
              </a:defRPr>
            </a:lvl2pPr>
            <a:lvl3pPr marL="914400" marR="0" indent="0" algn="l" rtl="0">
              <a:buClr>
                <a:schemeClr val="dk1"/>
              </a:buClr>
              <a:buFont typeface="Tahoma"/>
              <a:buNone/>
              <a:defRPr sz="2400" b="0" i="0" u="none" strike="noStrike" cap="none" baseline="0">
                <a:solidFill>
                  <a:schemeClr val="dk1"/>
                </a:solidFill>
                <a:latin typeface="Tahoma"/>
                <a:ea typeface="Tahoma"/>
                <a:cs typeface="Tahoma"/>
                <a:sym typeface="Tahoma"/>
              </a:defRPr>
            </a:lvl3pPr>
            <a:lvl4pPr marL="13716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4pPr>
            <a:lvl5pPr marL="18288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5pPr>
            <a:lvl6pPr marL="22860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6pPr>
            <a:lvl7pPr marL="27432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7pPr>
            <a:lvl8pPr marL="32004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8pPr>
            <a:lvl9pPr marL="3657600" marR="0" indent="0" algn="l" rtl="0">
              <a:buClr>
                <a:schemeClr val="dk1"/>
              </a:buClr>
              <a:buFont typeface="Tahoma"/>
              <a:buNone/>
              <a:defRPr sz="2000" b="0" i="0" u="none" strike="noStrike" cap="none" baseline="0">
                <a:solidFill>
                  <a:schemeClr val="dk1"/>
                </a:solidFill>
                <a:latin typeface="Tahoma"/>
                <a:ea typeface="Tahoma"/>
                <a:cs typeface="Tahoma"/>
                <a:sym typeface="Tahoma"/>
              </a:defRPr>
            </a:lvl9pPr>
          </a:lstStyle>
          <a:p>
            <a:pPr lvl="0"/>
            <a:endParaRPr noProof="0">
              <a:sym typeface="Tahoma"/>
            </a:endParaRPr>
          </a:p>
        </p:txBody>
      </p:sp>
      <p:sp>
        <p:nvSpPr>
          <p:cNvPr id="40" name="Shape 40"/>
          <p:cNvSpPr txBox="1">
            <a:spLocks noGrp="1"/>
          </p:cNvSpPr>
          <p:nvPr>
            <p:ph type="body" idx="1"/>
          </p:nvPr>
        </p:nvSpPr>
        <p:spPr>
          <a:xfrm>
            <a:off x="1792288" y="5367337"/>
            <a:ext cx="5486399" cy="804861"/>
          </a:xfrm>
          <a:prstGeom prst="rect">
            <a:avLst/>
          </a:prstGeom>
          <a:noFill/>
          <a:ln>
            <a:noFill/>
          </a:ln>
        </p:spPr>
        <p:txBody>
          <a:bodyPr/>
          <a:lstStyle>
            <a:lvl1pPr marL="0" indent="0" rtl="0">
              <a:buFont typeface="Tahoma"/>
              <a:buNone/>
              <a:defRPr sz="1400"/>
            </a:lvl1pPr>
            <a:lvl2pPr marL="457200" indent="0" rtl="0">
              <a:buFont typeface="Tahoma"/>
              <a:buNone/>
              <a:defRPr sz="1200"/>
            </a:lvl2pPr>
            <a:lvl3pPr marL="914400" indent="0" rtl="0">
              <a:buFont typeface="Tahoma"/>
              <a:buNone/>
              <a:defRPr sz="1000"/>
            </a:lvl3pPr>
            <a:lvl4pPr marL="1371600" indent="0" rtl="0">
              <a:buFont typeface="Tahoma"/>
              <a:buNone/>
              <a:defRPr sz="900"/>
            </a:lvl4pPr>
            <a:lvl5pPr marL="1828800" indent="0" rtl="0">
              <a:buFont typeface="Tahoma"/>
              <a:buNone/>
              <a:defRPr sz="900"/>
            </a:lvl5pPr>
            <a:lvl6pPr marL="2286000" indent="0" rtl="0">
              <a:buFont typeface="Tahoma"/>
              <a:buNone/>
              <a:defRPr sz="900"/>
            </a:lvl6pPr>
            <a:lvl7pPr marL="2743200" indent="0" rtl="0">
              <a:buFont typeface="Tahoma"/>
              <a:buNone/>
              <a:defRPr sz="900"/>
            </a:lvl7pPr>
            <a:lvl8pPr marL="3200400" indent="0" rtl="0">
              <a:buFont typeface="Tahoma"/>
              <a:buNone/>
              <a:defRPr sz="900"/>
            </a:lvl8pPr>
            <a:lvl9pPr marL="3657600" indent="0" rtl="0">
              <a:buFont typeface="Tahoma"/>
              <a:buNone/>
              <a:defRPr sz="900"/>
            </a:lvl9pPr>
          </a:lstStyle>
          <a:p>
            <a:endParaRPr/>
          </a:p>
        </p:txBody>
      </p:sp>
    </p:spTree>
    <p:extLst>
      <p:ext uri="{BB962C8B-B14F-4D97-AF65-F5344CB8AC3E}">
        <p14:creationId xmlns:p14="http://schemas.microsoft.com/office/powerpoint/2010/main" val="3691411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bjTx" type="objTx">
  <p:cSld name="objTx">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457200" y="273050"/>
            <a:ext cx="3008313" cy="1162049"/>
          </a:xfrm>
          <a:prstGeom prst="rect">
            <a:avLst/>
          </a:prstGeom>
          <a:noFill/>
          <a:ln>
            <a:noFill/>
          </a:ln>
        </p:spPr>
        <p:txBody>
          <a:bodyPr anchor="t"/>
          <a:lstStyle>
            <a:lvl1pPr algn="l" rtl="0">
              <a:defRPr sz="2000" b="1"/>
            </a:lvl1pPr>
            <a:lvl2pPr>
              <a:defRPr/>
            </a:lvl2pPr>
            <a:lvl3pPr>
              <a:defRPr/>
            </a:lvl3pPr>
            <a:lvl4pPr>
              <a:defRPr/>
            </a:lvl4pPr>
            <a:lvl5pPr>
              <a:defRPr/>
            </a:lvl5pPr>
            <a:lvl6pPr>
              <a:defRPr/>
            </a:lvl6pPr>
            <a:lvl7pPr>
              <a:defRPr/>
            </a:lvl7pPr>
            <a:lvl8pPr>
              <a:defRPr/>
            </a:lvl8pPr>
            <a:lvl9pPr>
              <a:defRPr/>
            </a:lvl9pPr>
          </a:lstStyle>
          <a:p>
            <a:endParaRPr/>
          </a:p>
        </p:txBody>
      </p:sp>
      <p:sp>
        <p:nvSpPr>
          <p:cNvPr id="43" name="Shape 43"/>
          <p:cNvSpPr txBox="1">
            <a:spLocks noGrp="1"/>
          </p:cNvSpPr>
          <p:nvPr>
            <p:ph type="body" idx="1"/>
          </p:nvPr>
        </p:nvSpPr>
        <p:spPr>
          <a:xfrm>
            <a:off x="3575050" y="273050"/>
            <a:ext cx="5111750" cy="5853112"/>
          </a:xfrm>
          <a:prstGeom prst="rect">
            <a:avLst/>
          </a:prstGeom>
          <a:noFill/>
          <a:ln>
            <a:noFill/>
          </a:ln>
        </p:spPr>
        <p:txBody>
          <a:bodyPr/>
          <a:lstStyle>
            <a:lvl1pPr rtl="0">
              <a:defRPr sz="3200"/>
            </a:lvl1pPr>
            <a:lvl2pPr rtl="0">
              <a:defRPr sz="2800"/>
            </a:lvl2pPr>
            <a:lvl3pPr rtl="0">
              <a:defRPr sz="2400"/>
            </a:lvl3pPr>
            <a:lvl4pPr rtl="0">
              <a:defRPr sz="2000"/>
            </a:lvl4pPr>
            <a:lvl5pPr rtl="0">
              <a:defRPr sz="2000"/>
            </a:lvl5pPr>
            <a:lvl6pPr rtl="0">
              <a:defRPr sz="2000"/>
            </a:lvl6pPr>
            <a:lvl7pPr rtl="0">
              <a:defRPr sz="2000"/>
            </a:lvl7pPr>
            <a:lvl8pPr rtl="0">
              <a:defRPr sz="2000"/>
            </a:lvl8pPr>
            <a:lvl9pPr rtl="0">
              <a:defRPr sz="2000"/>
            </a:lvl9pPr>
          </a:lstStyle>
          <a:p>
            <a:endParaRPr/>
          </a:p>
        </p:txBody>
      </p:sp>
      <p:sp>
        <p:nvSpPr>
          <p:cNvPr id="44" name="Shape 44"/>
          <p:cNvSpPr txBox="1">
            <a:spLocks noGrp="1"/>
          </p:cNvSpPr>
          <p:nvPr>
            <p:ph type="body" idx="2"/>
          </p:nvPr>
        </p:nvSpPr>
        <p:spPr>
          <a:xfrm>
            <a:off x="457200" y="1435100"/>
            <a:ext cx="3008313" cy="4691063"/>
          </a:xfrm>
          <a:prstGeom prst="rect">
            <a:avLst/>
          </a:prstGeom>
          <a:noFill/>
          <a:ln>
            <a:noFill/>
          </a:ln>
        </p:spPr>
        <p:txBody>
          <a:bodyPr/>
          <a:lstStyle>
            <a:lvl1pPr marL="0" indent="0" rtl="0">
              <a:buFont typeface="Tahoma"/>
              <a:buNone/>
              <a:defRPr sz="1400"/>
            </a:lvl1pPr>
            <a:lvl2pPr marL="457200" indent="0" rtl="0">
              <a:buFont typeface="Tahoma"/>
              <a:buNone/>
              <a:defRPr sz="1200"/>
            </a:lvl2pPr>
            <a:lvl3pPr marL="914400" indent="0" rtl="0">
              <a:buFont typeface="Tahoma"/>
              <a:buNone/>
              <a:defRPr sz="1000"/>
            </a:lvl3pPr>
            <a:lvl4pPr marL="1371600" indent="0" rtl="0">
              <a:buFont typeface="Tahoma"/>
              <a:buNone/>
              <a:defRPr sz="900"/>
            </a:lvl4pPr>
            <a:lvl5pPr marL="1828800" indent="0" rtl="0">
              <a:buFont typeface="Tahoma"/>
              <a:buNone/>
              <a:defRPr sz="900"/>
            </a:lvl5pPr>
            <a:lvl6pPr marL="2286000" indent="0" rtl="0">
              <a:buFont typeface="Tahoma"/>
              <a:buNone/>
              <a:defRPr sz="900"/>
            </a:lvl6pPr>
            <a:lvl7pPr marL="2743200" indent="0" rtl="0">
              <a:buFont typeface="Tahoma"/>
              <a:buNone/>
              <a:defRPr sz="900"/>
            </a:lvl7pPr>
            <a:lvl8pPr marL="3200400" indent="0" rtl="0">
              <a:buFont typeface="Tahoma"/>
              <a:buNone/>
              <a:defRPr sz="900"/>
            </a:lvl8pPr>
            <a:lvl9pPr marL="3657600" indent="0" rtl="0">
              <a:buFont typeface="Tahoma"/>
              <a:buNone/>
              <a:defRPr sz="900"/>
            </a:lvl9pPr>
          </a:lstStyle>
          <a:p>
            <a:endParaRPr/>
          </a:p>
        </p:txBody>
      </p:sp>
    </p:spTree>
    <p:extLst>
      <p:ext uri="{BB962C8B-B14F-4D97-AF65-F5344CB8AC3E}">
        <p14:creationId xmlns:p14="http://schemas.microsoft.com/office/powerpoint/2010/main" val="3549145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5"/>
        <p:cNvGrpSpPr/>
        <p:nvPr/>
      </p:nvGrpSpPr>
      <p:grpSpPr>
        <a:xfrm>
          <a:off x="0" y="0"/>
          <a:ext cx="0" cy="0"/>
          <a:chOff x="0" y="0"/>
          <a:chExt cx="0" cy="0"/>
        </a:xfrm>
      </p:grpSpPr>
    </p:spTree>
    <p:extLst>
      <p:ext uri="{BB962C8B-B14F-4D97-AF65-F5344CB8AC3E}">
        <p14:creationId xmlns:p14="http://schemas.microsoft.com/office/powerpoint/2010/main" val="231906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hape 9"/>
          <p:cNvSpPr txBox="1">
            <a:spLocks noChangeArrowheads="1"/>
          </p:cNvSpPr>
          <p:nvPr/>
        </p:nvSpPr>
        <p:spPr bwMode="auto">
          <a:xfrm>
            <a:off x="0" y="6248400"/>
            <a:ext cx="9144000" cy="609600"/>
          </a:xfrm>
          <a:prstGeom prst="rect">
            <a:avLst/>
          </a:prstGeom>
          <a:gradFill rotWithShape="0">
            <a:gsLst>
              <a:gs pos="0">
                <a:schemeClr val="bg1"/>
              </a:gs>
              <a:gs pos="100000">
                <a:schemeClr val="tx1"/>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1027" name="Shape 10"/>
          <p:cNvSpPr txBox="1">
            <a:spLocks noChangeArrowheads="1"/>
          </p:cNvSpPr>
          <p:nvPr/>
        </p:nvSpPr>
        <p:spPr bwMode="auto">
          <a:xfrm>
            <a:off x="0" y="0"/>
            <a:ext cx="9144000" cy="1143000"/>
          </a:xfrm>
          <a:prstGeom prst="rect">
            <a:avLst/>
          </a:prstGeom>
          <a:gradFill rotWithShape="0">
            <a:gsLst>
              <a:gs pos="0">
                <a:srgbClr val="FFFF00"/>
              </a:gs>
              <a:gs pos="100000">
                <a:schemeClr val="bg1"/>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1028" name="Shape 11"/>
          <p:cNvSpPr txBox="1">
            <a:spLocks noGrp="1"/>
          </p:cNvSpPr>
          <p:nvPr>
            <p:ph type="title"/>
          </p:nvPr>
        </p:nvSpPr>
        <p:spPr bwMode="auto">
          <a:xfrm>
            <a:off x="0" y="0"/>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p>
            <a:pPr lvl="0"/>
            <a:endParaRPr lang="en-US" altLang="en-US" smtClean="0">
              <a:sym typeface="Arial" pitchFamily="34" charset="0"/>
            </a:endParaRPr>
          </a:p>
        </p:txBody>
      </p:sp>
      <p:sp>
        <p:nvSpPr>
          <p:cNvPr id="1029" name="Shape 12"/>
          <p:cNvSpPr txBox="1">
            <a:spLocks noGrp="1"/>
          </p:cNvSpPr>
          <p:nvPr>
            <p:ph type="body" idx="1"/>
          </p:nvPr>
        </p:nvSpPr>
        <p:spPr bwMode="auto">
          <a:xfrm>
            <a:off x="381000" y="1219200"/>
            <a:ext cx="81788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smtClean="0">
              <a:sym typeface="Arial" pitchFamily="34" charset="0"/>
            </a:endParaRPr>
          </a:p>
        </p:txBody>
      </p:sp>
      <p:sp>
        <p:nvSpPr>
          <p:cNvPr id="1030" name="Shape 13"/>
          <p:cNvSpPr txBox="1">
            <a:spLocks noGrp="1"/>
          </p:cNvSpPr>
          <p:nvPr>
            <p:ph type="dt" idx="10"/>
          </p:nvPr>
        </p:nvSpPr>
        <p:spPr bwMode="auto">
          <a:xfrm>
            <a:off x="431800" y="622935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defRPr sz="1800">
                <a:latin typeface="Tahoma" pitchFamily="34" charset="0"/>
                <a:cs typeface="Tahoma" pitchFamily="34" charset="0"/>
                <a:sym typeface="Tahoma" pitchFamily="34" charset="0"/>
              </a:defRPr>
            </a:lvl1pPr>
          </a:lstStyle>
          <a:p>
            <a:endParaRPr lang="en-US" altLang="en-US"/>
          </a:p>
        </p:txBody>
      </p:sp>
      <p:sp>
        <p:nvSpPr>
          <p:cNvPr id="1031" name="Shape 14"/>
          <p:cNvSpPr txBox="1">
            <a:spLocks noGrp="1"/>
          </p:cNvSpPr>
          <p:nvPr>
            <p:ph type="ftr" idx="11"/>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defRPr sz="1800">
                <a:latin typeface="Tahoma" pitchFamily="34" charset="0"/>
                <a:cs typeface="Tahoma" pitchFamily="34" charset="0"/>
                <a:sym typeface="Tahoma" pitchFamily="34" charset="0"/>
              </a:defRPr>
            </a:lvl1pPr>
          </a:lstStyle>
          <a:p>
            <a:endParaRPr lang="en-US" altLang="en-US"/>
          </a:p>
        </p:txBody>
      </p:sp>
      <p:sp>
        <p:nvSpPr>
          <p:cNvPr id="1032" name="Shape 15"/>
          <p:cNvSpPr txBox="1">
            <a:spLocks noGrp="1"/>
          </p:cNvSpPr>
          <p:nvPr>
            <p:ph type="sldNum" idx="12"/>
          </p:nvPr>
        </p:nvSpPr>
        <p:spPr bwMode="auto">
          <a:xfrm>
            <a:off x="6731000" y="622935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lgn="r">
              <a:defRPr>
                <a:solidFill>
                  <a:srgbClr val="5E574E"/>
                </a:solidFill>
              </a:defRPr>
            </a:lvl1pPr>
          </a:lstStyle>
          <a:p>
            <a:endParaRPr lang="en-US" altLang="en-US"/>
          </a:p>
        </p:txBody>
      </p:sp>
    </p:spTree>
  </p:cSld>
  <p:clrMap bg1="lt1" tx1="dk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Lst>
  <p:txStyles>
    <p:titleStyle>
      <a:defPPr marR="0" algn="l" rtl="0">
        <a:lnSpc>
          <a:spcPct val="100000"/>
        </a:lnSpc>
        <a:spcBef>
          <a:spcPts val="0"/>
        </a:spcBef>
        <a:spcAft>
          <a:spcPts val="0"/>
        </a:spcAft>
      </a:defPPr>
      <a:lvl1pPr algn="l" rtl="0" eaLnBrk="0" fontAlgn="base" hangingPunct="0">
        <a:spcBef>
          <a:spcPct val="0"/>
        </a:spcBef>
        <a:spcAft>
          <a:spcPct val="0"/>
        </a:spcAft>
        <a:defRPr sz="1400">
          <a:solidFill>
            <a:srgbClr val="000000"/>
          </a:solidFill>
          <a:latin typeface="Arial"/>
          <a:ea typeface="Arial"/>
          <a:cs typeface="Arial"/>
          <a:sym typeface="Arial" pitchFamily="34" charset="0"/>
        </a:defRPr>
      </a:lvl1pPr>
      <a:lvl2pPr algn="l" rtl="0" eaLnBrk="0" fontAlgn="base" hangingPunct="0">
        <a:spcBef>
          <a:spcPct val="0"/>
        </a:spcBef>
        <a:spcAft>
          <a:spcPct val="0"/>
        </a:spcAft>
        <a:defRPr sz="1400">
          <a:solidFill>
            <a:srgbClr val="000000"/>
          </a:solidFill>
          <a:latin typeface="Arial"/>
          <a:ea typeface="Arial"/>
          <a:cs typeface="Arial"/>
          <a:sym typeface="Arial" pitchFamily="34" charset="0"/>
        </a:defRPr>
      </a:lvl2pPr>
      <a:lvl3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3pPr>
      <a:lvl4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4pPr>
      <a:lvl5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5pPr>
      <a:lvl6pPr marL="4572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9144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13716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18288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p:titleStyle>
    <p:bodyStyle>
      <a:defPPr marR="0" algn="l" rtl="0">
        <a:lnSpc>
          <a:spcPct val="100000"/>
        </a:lnSpc>
        <a:spcBef>
          <a:spcPts val="0"/>
        </a:spcBef>
        <a:spcAft>
          <a:spcPts val="0"/>
        </a:spcAft>
      </a:defPPr>
      <a:lvl1pPr marL="342900" indent="-342900" algn="l" rtl="0" eaLnBrk="0" fontAlgn="base" hangingPunct="0">
        <a:spcBef>
          <a:spcPct val="0"/>
        </a:spcBef>
        <a:spcAft>
          <a:spcPct val="0"/>
        </a:spcAft>
        <a:defRPr sz="1400">
          <a:solidFill>
            <a:srgbClr val="000000"/>
          </a:solidFill>
          <a:latin typeface="Arial"/>
          <a:ea typeface="Arial"/>
          <a:cs typeface="Arial"/>
          <a:sym typeface="Arial" pitchFamily="34" charset="0"/>
        </a:defRPr>
      </a:lvl1pPr>
      <a:lvl2pPr marL="742950" indent="-285750" algn="l" rtl="0" eaLnBrk="0" fontAlgn="base" hangingPunct="0">
        <a:spcBef>
          <a:spcPct val="0"/>
        </a:spcBef>
        <a:spcAft>
          <a:spcPct val="0"/>
        </a:spcAft>
        <a:defRPr sz="1400">
          <a:solidFill>
            <a:srgbClr val="000000"/>
          </a:solidFill>
          <a:latin typeface="Arial"/>
          <a:ea typeface="Arial"/>
          <a:cs typeface="Arial"/>
          <a:sym typeface="Arial" pitchFamily="34" charset="0"/>
        </a:defRPr>
      </a:lvl2pPr>
      <a:lvl3pPr marL="11430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3pPr>
      <a:lvl4pPr marL="16002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4pPr>
      <a:lvl5pPr marL="20574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Shape 65"/>
          <p:cNvSpPr>
            <a:spLocks noChangeArrowheads="1"/>
          </p:cNvSpPr>
          <p:nvPr/>
        </p:nvSpPr>
        <p:spPr bwMode="auto">
          <a:xfrm>
            <a:off x="914400" y="1828800"/>
            <a:ext cx="8229600" cy="384175"/>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hape 66"/>
          <p:cNvSpPr txBox="1">
            <a:spLocks noGrp="1"/>
          </p:cNvSpPr>
          <p:nvPr>
            <p:ph type="title"/>
          </p:nvPr>
        </p:nvSpPr>
        <p:spPr bwMode="auto">
          <a:xfrm>
            <a:off x="0" y="0"/>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p>
            <a:pPr lvl="0"/>
            <a:endParaRPr lang="en-US" altLang="en-US" smtClean="0">
              <a:sym typeface="Arial" pitchFamily="34" charset="0"/>
            </a:endParaRPr>
          </a:p>
        </p:txBody>
      </p:sp>
      <p:sp>
        <p:nvSpPr>
          <p:cNvPr id="16388" name="Shape 67"/>
          <p:cNvSpPr txBox="1">
            <a:spLocks noGrp="1"/>
          </p:cNvSpPr>
          <p:nvPr>
            <p:ph type="body" idx="1"/>
          </p:nvPr>
        </p:nvSpPr>
        <p:spPr bwMode="auto">
          <a:xfrm>
            <a:off x="381000" y="1219200"/>
            <a:ext cx="81788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smtClean="0">
              <a:sym typeface="Arial" pitchFamily="34" charset="0"/>
            </a:endParaRPr>
          </a:p>
        </p:txBody>
      </p:sp>
      <p:sp>
        <p:nvSpPr>
          <p:cNvPr id="16389" name="Shape 68"/>
          <p:cNvSpPr txBox="1">
            <a:spLocks noGrp="1"/>
          </p:cNvSpPr>
          <p:nvPr>
            <p:ph type="dt" idx="10"/>
          </p:nvPr>
        </p:nvSpPr>
        <p:spPr bwMode="auto">
          <a:xfrm>
            <a:off x="711200" y="6229350"/>
            <a:ext cx="19304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defRPr sz="1800">
                <a:latin typeface="Tahoma" pitchFamily="34" charset="0"/>
                <a:cs typeface="Tahoma" pitchFamily="34" charset="0"/>
                <a:sym typeface="Tahoma" pitchFamily="34" charset="0"/>
              </a:defRPr>
            </a:lvl1pPr>
          </a:lstStyle>
          <a:p>
            <a:endParaRPr lang="en-US" altLang="en-US"/>
          </a:p>
        </p:txBody>
      </p:sp>
      <p:sp>
        <p:nvSpPr>
          <p:cNvPr id="16390" name="Shape 69"/>
          <p:cNvSpPr txBox="1">
            <a:spLocks noGrp="1"/>
          </p:cNvSpPr>
          <p:nvPr>
            <p:ph type="ftr" idx="11"/>
          </p:nvPr>
        </p:nvSpPr>
        <p:spPr bwMode="auto">
          <a:xfrm>
            <a:off x="3149600" y="6229350"/>
            <a:ext cx="28448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defRPr sz="1800">
                <a:latin typeface="Tahoma" pitchFamily="34" charset="0"/>
                <a:cs typeface="Tahoma" pitchFamily="34" charset="0"/>
                <a:sym typeface="Tahoma" pitchFamily="34" charset="0"/>
              </a:defRPr>
            </a:lvl1pPr>
          </a:lstStyle>
          <a:p>
            <a:endParaRPr lang="en-US" altLang="en-US"/>
          </a:p>
        </p:txBody>
      </p:sp>
      <p:sp>
        <p:nvSpPr>
          <p:cNvPr id="16391" name="Shape 70"/>
          <p:cNvSpPr txBox="1">
            <a:spLocks noGrp="1"/>
          </p:cNvSpPr>
          <p:nvPr>
            <p:ph type="sldNum" idx="12"/>
          </p:nvPr>
        </p:nvSpPr>
        <p:spPr bwMode="auto">
          <a:xfrm>
            <a:off x="6604000" y="6229350"/>
            <a:ext cx="18288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b" anchorCtr="0" compatLnSpc="1">
            <a:prstTxWarp prst="textNoShape">
              <a:avLst/>
            </a:prstTxWarp>
          </a:bodyPr>
          <a:lstStyle>
            <a:lvl1pPr algn="r">
              <a:defRPr>
                <a:solidFill>
                  <a:srgbClr val="5E574E"/>
                </a:solidFill>
              </a:defRPr>
            </a:lvl1pPr>
          </a:lstStyle>
          <a:p>
            <a:endParaRPr lang="en-US" altLang="en-US"/>
          </a:p>
        </p:txBody>
      </p:sp>
    </p:spTree>
  </p:cSld>
  <p:clrMap bg1="lt1" tx1="dk1" bg2="dk2" tx2="lt2" accent1="accent1" accent2="accent2" accent3="accent3" accent4="accent4" accent5="accent5" accent6="accent6" hlink="hlink" folHlink="folHlink"/>
  <p:sldLayoutIdLst>
    <p:sldLayoutId id="2147483694" r:id="rId1"/>
  </p:sldLayoutIdLst>
  <p:txStyles>
    <p:titleStyle>
      <a:defPPr marR="0" algn="l" rtl="0">
        <a:lnSpc>
          <a:spcPct val="100000"/>
        </a:lnSpc>
        <a:spcBef>
          <a:spcPts val="0"/>
        </a:spcBef>
        <a:spcAft>
          <a:spcPts val="0"/>
        </a:spcAft>
      </a:defPPr>
      <a:lvl1pPr algn="l" rtl="0" eaLnBrk="0" fontAlgn="base" hangingPunct="0">
        <a:spcBef>
          <a:spcPct val="0"/>
        </a:spcBef>
        <a:spcAft>
          <a:spcPct val="0"/>
        </a:spcAft>
        <a:defRPr sz="1400">
          <a:solidFill>
            <a:srgbClr val="000000"/>
          </a:solidFill>
          <a:latin typeface="Arial"/>
          <a:ea typeface="Arial"/>
          <a:cs typeface="Arial"/>
          <a:sym typeface="Arial" pitchFamily="34" charset="0"/>
        </a:defRPr>
      </a:lvl1pPr>
      <a:lvl2pPr algn="l" rtl="0" eaLnBrk="0" fontAlgn="base" hangingPunct="0">
        <a:spcBef>
          <a:spcPct val="0"/>
        </a:spcBef>
        <a:spcAft>
          <a:spcPct val="0"/>
        </a:spcAft>
        <a:defRPr sz="1400">
          <a:solidFill>
            <a:srgbClr val="000000"/>
          </a:solidFill>
          <a:latin typeface="Arial"/>
          <a:ea typeface="Arial"/>
          <a:cs typeface="Arial"/>
          <a:sym typeface="Arial" pitchFamily="34" charset="0"/>
        </a:defRPr>
      </a:lvl2pPr>
      <a:lvl3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3pPr>
      <a:lvl4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4pPr>
      <a:lvl5pPr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5pPr>
      <a:lvl6pPr marL="4572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9144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13716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1828800" algn="l" rtl="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p:titleStyle>
    <p:bodyStyle>
      <a:defPPr marR="0" algn="l" rtl="0">
        <a:lnSpc>
          <a:spcPct val="100000"/>
        </a:lnSpc>
        <a:spcBef>
          <a:spcPts val="0"/>
        </a:spcBef>
        <a:spcAft>
          <a:spcPts val="0"/>
        </a:spcAft>
      </a:defPPr>
      <a:lvl1pPr marL="342900" indent="-342900" algn="l" rtl="0" eaLnBrk="0" fontAlgn="base" hangingPunct="0">
        <a:spcBef>
          <a:spcPct val="0"/>
        </a:spcBef>
        <a:spcAft>
          <a:spcPct val="0"/>
        </a:spcAft>
        <a:defRPr sz="1400">
          <a:solidFill>
            <a:srgbClr val="000000"/>
          </a:solidFill>
          <a:latin typeface="Arial"/>
          <a:ea typeface="Arial"/>
          <a:cs typeface="Arial"/>
          <a:sym typeface="Arial" pitchFamily="34" charset="0"/>
        </a:defRPr>
      </a:lvl1pPr>
      <a:lvl2pPr marL="742950" indent="-285750" algn="l" rtl="0" eaLnBrk="0" fontAlgn="base" hangingPunct="0">
        <a:spcBef>
          <a:spcPct val="0"/>
        </a:spcBef>
        <a:spcAft>
          <a:spcPct val="0"/>
        </a:spcAft>
        <a:defRPr sz="1400">
          <a:solidFill>
            <a:srgbClr val="000000"/>
          </a:solidFill>
          <a:latin typeface="Arial"/>
          <a:ea typeface="Arial"/>
          <a:cs typeface="Arial"/>
          <a:sym typeface="Arial" pitchFamily="34" charset="0"/>
        </a:defRPr>
      </a:lvl2pPr>
      <a:lvl3pPr marL="11430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3pPr>
      <a:lvl4pPr marL="16002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4pPr>
      <a:lvl5pPr marL="2057400" indent="-228600" algn="l" rtl="0" eaLnBrk="0" fontAlgn="base" hangingPunct="0">
        <a:spcBef>
          <a:spcPct val="0"/>
        </a:spcBef>
        <a:spcAft>
          <a:spcPct val="0"/>
        </a:spcAft>
        <a:defRPr sz="1400">
          <a:solidFill>
            <a:srgbClr val="000000"/>
          </a:solidFill>
          <a:latin typeface="Arial"/>
          <a:ea typeface="Arial"/>
          <a:cs typeface="Arial"/>
          <a:sym typeface="Arial" pitchFamily="34" charset="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8.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9.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30.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3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3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33.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35.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7.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37.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slide.xml"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Shape 75"/>
          <p:cNvSpPr txBox="1">
            <a:spLocks noGrp="1"/>
          </p:cNvSpPr>
          <p:nvPr>
            <p:ph type="title"/>
          </p:nvPr>
        </p:nvSpPr>
        <p:spPr>
          <a:xfrm>
            <a:off x="70338" y="421105"/>
            <a:ext cx="9144000" cy="156962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sz="3200">
                <a:solidFill>
                  <a:schemeClr val="dk2"/>
                </a:solidFill>
                <a:sym typeface="Arial"/>
              </a:rPr>
              <a:t>Los cuatro riesgos mas grandes de construcción:</a:t>
            </a:r>
            <a:br>
              <a:rPr lang="x-none" sz="3200">
                <a:solidFill>
                  <a:schemeClr val="dk2"/>
                </a:solidFill>
                <a:sym typeface="Arial"/>
              </a:rPr>
            </a:br>
            <a:r>
              <a:rPr lang="x-none" sz="3200">
                <a:solidFill>
                  <a:schemeClr val="dk2"/>
                </a:solidFill>
                <a:sym typeface="Arial"/>
              </a:rPr>
              <a:t>Peligro de ser golpeado</a:t>
            </a:r>
          </a:p>
        </p:txBody>
      </p:sp>
      <p:sp>
        <p:nvSpPr>
          <p:cNvPr id="19459" name="Shape 77"/>
          <p:cNvSpPr>
            <a:spLocks noChangeArrowheads="1"/>
          </p:cNvSpPr>
          <p:nvPr/>
        </p:nvSpPr>
        <p:spPr bwMode="auto">
          <a:xfrm>
            <a:off x="489438" y="2000249"/>
            <a:ext cx="2857500" cy="1876425"/>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60" name="Shape 78"/>
          <p:cNvSpPr>
            <a:spLocks noChangeArrowheads="1"/>
          </p:cNvSpPr>
          <p:nvPr/>
        </p:nvSpPr>
        <p:spPr bwMode="auto">
          <a:xfrm>
            <a:off x="5972907" y="1990725"/>
            <a:ext cx="2619375" cy="1895475"/>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61" name="Shape 79"/>
          <p:cNvSpPr>
            <a:spLocks noChangeArrowheads="1"/>
          </p:cNvSpPr>
          <p:nvPr/>
        </p:nvSpPr>
        <p:spPr bwMode="auto">
          <a:xfrm>
            <a:off x="3364522" y="3890596"/>
            <a:ext cx="2590800" cy="19431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63"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hape 152"/>
          <p:cNvSpPr>
            <a:spLocks noChangeArrowheads="1"/>
          </p:cNvSpPr>
          <p:nvPr/>
        </p:nvSpPr>
        <p:spPr bwMode="auto">
          <a:xfrm>
            <a:off x="4343400" y="1447800"/>
            <a:ext cx="4445000" cy="36449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890" name="Shape 153"/>
          <p:cNvSpPr txBox="1">
            <a:spLocks noGrp="1"/>
          </p:cNvSpPr>
          <p:nvPr>
            <p:ph type="title"/>
          </p:nvPr>
        </p:nvSpPr>
        <p:spPr>
          <a:xfrm>
            <a:off x="0" y="76200"/>
            <a:ext cx="9144000" cy="685800"/>
          </a:xfrm>
        </p:spPr>
        <p:txBody>
          <a:bodyPr tIns="45700" bIns="45700" anchor="b">
            <a:spAutoFit/>
          </a:bodyPr>
          <a:lstStyle/>
          <a:p>
            <a:pPr algn="ctr" eaLnBrk="1" hangingPunct="1">
              <a:buClr>
                <a:srgbClr val="000000"/>
              </a:buClr>
              <a:buSzPct val="25000"/>
            </a:pPr>
            <a:r>
              <a:rPr lang="en-US" altLang="en-US" sz="4000" smtClean="0">
                <a:latin typeface="Arial" pitchFamily="34" charset="0"/>
                <a:cs typeface="Arial" pitchFamily="34" charset="0"/>
              </a:rPr>
              <a:t>Golpeado por Objetos Que Caen  </a:t>
            </a:r>
          </a:p>
        </p:txBody>
      </p:sp>
      <p:sp>
        <p:nvSpPr>
          <p:cNvPr id="37891" name="Shape 154"/>
          <p:cNvSpPr txBox="1">
            <a:spLocks noChangeArrowheads="1"/>
          </p:cNvSpPr>
          <p:nvPr/>
        </p:nvSpPr>
        <p:spPr bwMode="auto">
          <a:xfrm>
            <a:off x="228600" y="914400"/>
            <a:ext cx="44196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37892" name="Shape 155"/>
          <p:cNvSpPr txBox="1">
            <a:spLocks noChangeArrowheads="1"/>
          </p:cNvSpPr>
          <p:nvPr/>
        </p:nvSpPr>
        <p:spPr bwMode="auto">
          <a:xfrm>
            <a:off x="228600" y="1295400"/>
            <a:ext cx="39624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spcBef>
                <a:spcPts val="563"/>
              </a:spcBef>
              <a:buClr>
                <a:srgbClr val="000000"/>
              </a:buClr>
              <a:buSzPct val="101000"/>
              <a:buFont typeface="Arial" pitchFamily="34" charset="0"/>
              <a:buChar char="•"/>
            </a:pPr>
            <a:r>
              <a:rPr lang="en-US" altLang="en-US" sz="2800">
                <a:latin typeface="Tahoma" pitchFamily="34" charset="0"/>
                <a:cs typeface="Tahoma" pitchFamily="34" charset="0"/>
                <a:sym typeface="Tahoma" pitchFamily="34" charset="0"/>
              </a:rPr>
              <a:t>Guardar una distancia segura de las cargas </a:t>
            </a:r>
            <a:br>
              <a:rPr lang="en-US" altLang="en-US" sz="2800">
                <a:latin typeface="Tahoma" pitchFamily="34" charset="0"/>
                <a:cs typeface="Tahoma" pitchFamily="34" charset="0"/>
                <a:sym typeface="Tahoma" pitchFamily="34" charset="0"/>
              </a:rPr>
            </a:br>
            <a:r>
              <a:rPr lang="en-US" altLang="en-US" sz="2800">
                <a:latin typeface="Tahoma" pitchFamily="34" charset="0"/>
                <a:cs typeface="Tahoma" pitchFamily="34" charset="0"/>
                <a:sym typeface="Tahoma" pitchFamily="34" charset="0"/>
              </a:rPr>
              <a:t>suspendidas</a:t>
            </a:r>
          </a:p>
          <a:p>
            <a:pPr>
              <a:spcBef>
                <a:spcPts val="563"/>
              </a:spcBef>
              <a:buClr>
                <a:srgbClr val="000000"/>
              </a:buClr>
              <a:buSzPct val="101000"/>
              <a:buFont typeface="Arial" pitchFamily="34" charset="0"/>
              <a:buChar char="•"/>
            </a:pPr>
            <a:r>
              <a:rPr lang="en-US" altLang="en-US" sz="2800">
                <a:latin typeface="Tahoma" pitchFamily="34" charset="0"/>
                <a:cs typeface="Tahoma" pitchFamily="34" charset="0"/>
                <a:sym typeface="Tahoma" pitchFamily="34" charset="0"/>
              </a:rPr>
              <a:t>Jamás se coloque debajo de un objeto o material que esté suspendido.</a:t>
            </a:r>
          </a:p>
        </p:txBody>
      </p:sp>
      <p:sp>
        <p:nvSpPr>
          <p:cNvPr id="37893" name="Shape 156"/>
          <p:cNvSpPr>
            <a:spLocks/>
          </p:cNvSpPr>
          <p:nvPr/>
        </p:nvSpPr>
        <p:spPr bwMode="auto">
          <a:xfrm>
            <a:off x="7924800" y="4191000"/>
            <a:ext cx="6858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37895"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hape 162"/>
          <p:cNvSpPr>
            <a:spLocks noChangeArrowheads="1"/>
          </p:cNvSpPr>
          <p:nvPr/>
        </p:nvSpPr>
        <p:spPr bwMode="auto">
          <a:xfrm>
            <a:off x="5722938" y="2590800"/>
            <a:ext cx="3421062" cy="25908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9938" name="Shape 163"/>
          <p:cNvSpPr txBox="1">
            <a:spLocks noGrp="1"/>
          </p:cNvSpPr>
          <p:nvPr>
            <p:ph type="title"/>
          </p:nvPr>
        </p:nvSpPr>
        <p:spPr>
          <a:xfrm>
            <a:off x="0" y="76200"/>
            <a:ext cx="9144000" cy="6858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 Caen</a:t>
            </a:r>
          </a:p>
        </p:txBody>
      </p:sp>
      <p:sp>
        <p:nvSpPr>
          <p:cNvPr id="39939" name="Shape 164"/>
          <p:cNvSpPr txBox="1">
            <a:spLocks noGrp="1"/>
          </p:cNvSpPr>
          <p:nvPr>
            <p:ph type="body" idx="1"/>
          </p:nvPr>
        </p:nvSpPr>
        <p:spPr>
          <a:xfrm>
            <a:off x="228600" y="1295400"/>
            <a:ext cx="5410200" cy="2057400"/>
          </a:xfrm>
        </p:spPr>
        <p:txBody>
          <a:bodyPr tIns="45700" bIns="45700">
            <a:spAutoFit/>
          </a:bodyPr>
          <a:lstStyle/>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Almacenar materiales correctamente</a:t>
            </a:r>
          </a:p>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Los materiales que colocan en superficies elevadas o en las áreas donde se reciben éstos, tienen el potencial de caer sobre los trabajadores. Mientras mueven materiales, la carga entera o parte de ella puede caer sobre los trabajadores que estén debajo</a:t>
            </a:r>
          </a:p>
        </p:txBody>
      </p:sp>
      <p:sp>
        <p:nvSpPr>
          <p:cNvPr id="39940" name="Shape 165"/>
          <p:cNvSpPr>
            <a:spLocks/>
          </p:cNvSpPr>
          <p:nvPr/>
        </p:nvSpPr>
        <p:spPr bwMode="auto">
          <a:xfrm>
            <a:off x="8534400" y="2667000"/>
            <a:ext cx="609600" cy="6096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39942"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hape 171"/>
          <p:cNvSpPr>
            <a:spLocks noChangeArrowheads="1"/>
          </p:cNvSpPr>
          <p:nvPr/>
        </p:nvSpPr>
        <p:spPr bwMode="auto">
          <a:xfrm>
            <a:off x="6226175" y="2133600"/>
            <a:ext cx="2917825" cy="2209800"/>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2" name="Shape 172"/>
          <p:cNvSpPr txBox="1">
            <a:spLocks noGrp="1"/>
          </p:cNvSpPr>
          <p:nvPr>
            <p:ph type="title"/>
          </p:nvPr>
        </p:nvSpPr>
        <p:spPr>
          <a:xfrm>
            <a:off x="152400" y="228600"/>
            <a:ext cx="8763000" cy="11430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 Golpeado por Objetos Que Vuelan</a:t>
            </a:r>
          </a:p>
        </p:txBody>
      </p:sp>
      <p:sp>
        <p:nvSpPr>
          <p:cNvPr id="41987" name="Shape 173"/>
          <p:cNvSpPr txBox="1">
            <a:spLocks noChangeArrowheads="1"/>
          </p:cNvSpPr>
          <p:nvPr/>
        </p:nvSpPr>
        <p:spPr bwMode="auto">
          <a:xfrm>
            <a:off x="381000" y="1219200"/>
            <a:ext cx="35814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41988" name="Shape 174"/>
          <p:cNvSpPr txBox="1">
            <a:spLocks noChangeArrowheads="1"/>
          </p:cNvSpPr>
          <p:nvPr/>
        </p:nvSpPr>
        <p:spPr bwMode="auto">
          <a:xfrm>
            <a:off x="152400" y="1295400"/>
            <a:ext cx="6096000" cy="570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buClr>
                <a:srgbClr val="000000"/>
              </a:buClr>
              <a:buSzPct val="25000"/>
              <a:buFont typeface="Tahoma" pitchFamily="34" charset="0"/>
              <a:buNone/>
            </a:pPr>
            <a:r>
              <a:rPr lang="en-US" altLang="en-US" sz="2400">
                <a:latin typeface="Tahoma" pitchFamily="34" charset="0"/>
                <a:cs typeface="Tahoma" pitchFamily="34" charset="0"/>
                <a:sym typeface="Tahoma" pitchFamily="34" charset="0"/>
              </a:rPr>
              <a:t>Las herramientas de propulsión y las</a:t>
            </a:r>
            <a:br>
              <a:rPr lang="en-US" altLang="en-US" sz="2400">
                <a:latin typeface="Tahoma" pitchFamily="34" charset="0"/>
                <a:cs typeface="Tahoma" pitchFamily="34" charset="0"/>
                <a:sym typeface="Tahoma" pitchFamily="34" charset="0"/>
              </a:rPr>
            </a:br>
            <a:r>
              <a:rPr lang="en-US" altLang="en-US" sz="2400">
                <a:latin typeface="Tahoma" pitchFamily="34" charset="0"/>
                <a:cs typeface="Tahoma" pitchFamily="34" charset="0"/>
                <a:sym typeface="Tahoma" pitchFamily="34" charset="0"/>
              </a:rPr>
              <a:t>actividades como empujar, estirar o </a:t>
            </a:r>
            <a:br>
              <a:rPr lang="en-US" altLang="en-US" sz="2400">
                <a:latin typeface="Tahoma" pitchFamily="34" charset="0"/>
                <a:cs typeface="Tahoma" pitchFamily="34" charset="0"/>
                <a:sym typeface="Tahoma" pitchFamily="34" charset="0"/>
              </a:rPr>
            </a:br>
            <a:r>
              <a:rPr lang="en-US" altLang="en-US" sz="2400">
                <a:latin typeface="Tahoma" pitchFamily="34" charset="0"/>
                <a:cs typeface="Tahoma" pitchFamily="34" charset="0"/>
                <a:sym typeface="Tahoma" pitchFamily="34" charset="0"/>
              </a:rPr>
              <a:t>palanquear pueden ocasionar que un objeto vuele. </a:t>
            </a:r>
          </a:p>
          <a:p>
            <a:pPr>
              <a:buClr>
                <a:srgbClr val="000000"/>
              </a:buClr>
              <a:buSzPct val="25000"/>
              <a:buFont typeface="Tahoma" pitchFamily="34" charset="0"/>
              <a:buNone/>
            </a:pPr>
            <a:r>
              <a:rPr lang="en-US" altLang="en-US" sz="2400">
                <a:latin typeface="Tahoma" pitchFamily="34" charset="0"/>
                <a:cs typeface="Tahoma" pitchFamily="34" charset="0"/>
                <a:sym typeface="Tahoma" pitchFamily="34" charset="0"/>
              </a:rPr>
              <a:t>Existe el peligro de ser golpeado por objetos al usar las herramientas eléctricas o al efectuar actividades como empujar, halar y palanquear. Estas a actividades pueden hacer que los objetos se desprendan de su superficie y se aerotransporten. Estos objetos se propulsan por lo general desde su fuente y pueden causar lesiones graves debido a las fuerzas detrás de ellos. </a:t>
            </a:r>
          </a:p>
          <a:p>
            <a:endParaRPr lang="en-US" altLang="en-US"/>
          </a:p>
          <a:p>
            <a:endParaRPr lang="en-US" altLang="en-US"/>
          </a:p>
        </p:txBody>
      </p:sp>
      <p:sp>
        <p:nvSpPr>
          <p:cNvPr id="41989" name="Shape 175"/>
          <p:cNvSpPr>
            <a:spLocks/>
          </p:cNvSpPr>
          <p:nvPr/>
        </p:nvSpPr>
        <p:spPr bwMode="auto">
          <a:xfrm>
            <a:off x="8382000" y="28956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41991"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txBox="1">
            <a:spLocks noGrp="1"/>
          </p:cNvSpPr>
          <p:nvPr>
            <p:ph type="title"/>
          </p:nvPr>
        </p:nvSpPr>
        <p:spPr>
          <a:xfrm>
            <a:off x="0" y="60960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Que Vuelan</a:t>
            </a:r>
          </a:p>
        </p:txBody>
      </p:sp>
      <p:sp>
        <p:nvSpPr>
          <p:cNvPr id="44034" name="Shape 182"/>
          <p:cNvSpPr txBox="1">
            <a:spLocks noGrp="1"/>
          </p:cNvSpPr>
          <p:nvPr>
            <p:ph type="body" idx="1"/>
          </p:nvPr>
        </p:nvSpPr>
        <p:spPr>
          <a:xfrm>
            <a:off x="152400" y="1219200"/>
            <a:ext cx="8839200" cy="4171950"/>
          </a:xfrm>
        </p:spPr>
        <p:txBody>
          <a:bodyPr tIns="45700" bIns="45700" anchor="t">
            <a:spAutoFit/>
          </a:bodyPr>
          <a:lstStyle/>
          <a:p>
            <a:pPr eaLnBrk="1" hangingPunct="1">
              <a:spcBef>
                <a:spcPts val="638"/>
              </a:spcBef>
              <a:buClr>
                <a:srgbClr val="000000"/>
              </a:buClr>
              <a:buSzPct val="101000"/>
              <a:buFontTx/>
              <a:buChar char="•"/>
            </a:pPr>
            <a:r>
              <a:rPr lang="en-US" altLang="en-US" sz="2800" smtClean="0">
                <a:latin typeface="Tahoma" pitchFamily="34" charset="0"/>
                <a:cs typeface="Tahoma" pitchFamily="34" charset="0"/>
                <a:sym typeface="Tahoma" pitchFamily="34" charset="0"/>
              </a:rPr>
              <a:t>Los usuarios de herramientas eléctricas</a:t>
            </a:r>
            <a:r>
              <a:rPr lang="en-US" altLang="en-US" sz="2800" b="1" smtClean="0">
                <a:latin typeface="Tahoma" pitchFamily="34" charset="0"/>
                <a:cs typeface="Tahoma" pitchFamily="34" charset="0"/>
                <a:sym typeface="Tahoma" pitchFamily="34" charset="0"/>
              </a:rPr>
              <a:t> </a:t>
            </a:r>
            <a:r>
              <a:rPr lang="en-US" altLang="en-US" sz="2800" smtClean="0">
                <a:latin typeface="Tahoma" pitchFamily="34" charset="0"/>
                <a:cs typeface="Tahoma" pitchFamily="34" charset="0"/>
                <a:sym typeface="Tahoma" pitchFamily="34" charset="0"/>
              </a:rPr>
              <a:t>deberán entrenarse y licenciarse para operarlas. Antes de usar herramientas eléctricas asegúrese de:</a:t>
            </a:r>
          </a:p>
          <a:p>
            <a:pPr eaLnBrk="1" hangingPunct="1">
              <a:spcBef>
                <a:spcPts val="638"/>
              </a:spcBef>
              <a:buClr>
                <a:srgbClr val="000000"/>
              </a:buClr>
              <a:buSzPct val="101000"/>
              <a:buFontTx/>
              <a:buChar char="•"/>
            </a:pPr>
            <a:r>
              <a:rPr lang="en-US" altLang="en-US" sz="2800" smtClean="0">
                <a:latin typeface="Tahoma" pitchFamily="34" charset="0"/>
                <a:cs typeface="Tahoma" pitchFamily="34" charset="0"/>
                <a:sym typeface="Tahoma" pitchFamily="34" charset="0"/>
              </a:rPr>
              <a:t>llevar puesto el EPP apropiado.</a:t>
            </a:r>
          </a:p>
          <a:p>
            <a:pPr eaLnBrk="1" hangingPunct="1">
              <a:spcBef>
                <a:spcPts val="638"/>
              </a:spcBef>
              <a:buClr>
                <a:srgbClr val="000000"/>
              </a:buClr>
              <a:buSzPct val="101000"/>
              <a:buFontTx/>
              <a:buChar char="•"/>
            </a:pPr>
            <a:r>
              <a:rPr lang="en-US" altLang="en-US" sz="2800" smtClean="0">
                <a:latin typeface="Tahoma" pitchFamily="34" charset="0"/>
                <a:cs typeface="Tahoma" pitchFamily="34" charset="0"/>
                <a:sym typeface="Tahoma" pitchFamily="34" charset="0"/>
              </a:rPr>
              <a:t>estar bien entrenado para manejar la herramienta de acuerdo con la instrucciones del fabricante.</a:t>
            </a:r>
          </a:p>
          <a:p>
            <a:pPr eaLnBrk="1" hangingPunct="1">
              <a:spcBef>
                <a:spcPts val="638"/>
              </a:spcBef>
              <a:buClr>
                <a:srgbClr val="000000"/>
              </a:buClr>
              <a:buSzPct val="101000"/>
              <a:buFontTx/>
              <a:buChar char="•"/>
            </a:pPr>
            <a:r>
              <a:rPr lang="en-US" altLang="en-US" sz="2800" smtClean="0">
                <a:latin typeface="Tahoma" pitchFamily="34" charset="0"/>
                <a:cs typeface="Tahoma" pitchFamily="34" charset="0"/>
                <a:sym typeface="Tahoma" pitchFamily="34" charset="0"/>
              </a:rPr>
              <a:t>inspeccionar la herramienta antes de usarla.</a:t>
            </a:r>
          </a:p>
          <a:p>
            <a:pPr eaLnBrk="1" hangingPunct="1">
              <a:spcBef>
                <a:spcPts val="638"/>
              </a:spcBef>
              <a:buClr>
                <a:srgbClr val="000000"/>
              </a:buClr>
              <a:buSzPct val="101000"/>
              <a:buFontTx/>
              <a:buChar char="•"/>
            </a:pPr>
            <a:r>
              <a:rPr lang="en-US" altLang="en-US" sz="2800" smtClean="0">
                <a:latin typeface="Tahoma" pitchFamily="34" charset="0"/>
                <a:cs typeface="Tahoma" pitchFamily="34" charset="0"/>
                <a:sym typeface="Tahoma" pitchFamily="34" charset="0"/>
              </a:rPr>
              <a:t>que todos los dispositivos de seguridad estén puestos, y de vigilar las partes en rotación y en movimiento.</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44036"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txBox="1">
            <a:spLocks noGrp="1"/>
          </p:cNvSpPr>
          <p:nvPr>
            <p:ph type="title"/>
          </p:nvPr>
        </p:nvSpPr>
        <p:spPr>
          <a:xfrm>
            <a:off x="0" y="22860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sz="3200">
                <a:solidFill>
                  <a:schemeClr val="dk2"/>
                </a:solidFill>
                <a:sym typeface="Arial"/>
              </a:rPr>
              <a:t>Cuando use herramientas de mano asegúrese de no usar:</a:t>
            </a:r>
          </a:p>
        </p:txBody>
      </p:sp>
      <p:sp>
        <p:nvSpPr>
          <p:cNvPr id="46082" name="Shape 189"/>
          <p:cNvSpPr txBox="1">
            <a:spLocks noGrp="1"/>
          </p:cNvSpPr>
          <p:nvPr>
            <p:ph type="body" idx="1"/>
          </p:nvPr>
        </p:nvSpPr>
        <p:spPr>
          <a:xfrm>
            <a:off x="381000" y="1219200"/>
            <a:ext cx="8178800" cy="4171950"/>
          </a:xfrm>
        </p:spPr>
        <p:txBody>
          <a:bodyPr tIns="45700" bIns="45700" anchor="t">
            <a:spAutoFit/>
          </a:bodyPr>
          <a:lstStyle/>
          <a:p>
            <a:pPr eaLnBrk="1" hangingPunct="1">
              <a:spcBef>
                <a:spcPts val="638"/>
              </a:spcBef>
              <a:buClr>
                <a:srgbClr val="000000"/>
              </a:buClr>
              <a:buSzPct val="101000"/>
              <a:buFontTx/>
              <a:buChar char="•"/>
            </a:pPr>
            <a:r>
              <a:rPr lang="en-US" altLang="en-US" sz="2400" smtClean="0">
                <a:latin typeface="Tahoma" pitchFamily="34" charset="0"/>
                <a:cs typeface="Tahoma" pitchFamily="34" charset="0"/>
                <a:sym typeface="Tahoma" pitchFamily="34" charset="0"/>
              </a:rPr>
              <a:t>llaves ajustables cuando los agarres estén excesivamente gastados (desdentados); la llave puede resbalarse.</a:t>
            </a:r>
          </a:p>
          <a:p>
            <a:pPr eaLnBrk="1" hangingPunct="1">
              <a:spcBef>
                <a:spcPts val="638"/>
              </a:spcBef>
              <a:buClr>
                <a:srgbClr val="000000"/>
              </a:buClr>
              <a:buSzPct val="101000"/>
              <a:buFontTx/>
              <a:buChar char="•"/>
            </a:pPr>
            <a:r>
              <a:rPr lang="en-US" altLang="en-US" sz="2400" smtClean="0">
                <a:latin typeface="Tahoma" pitchFamily="34" charset="0"/>
                <a:cs typeface="Tahoma" pitchFamily="34" charset="0"/>
                <a:sym typeface="Tahoma" pitchFamily="34" charset="0"/>
              </a:rPr>
              <a:t>herramientas de impacto (cincel, cuñas) cuando las cabezas se hayan deformado pueden quebrarse con el impacto y enviar fragmentos por el aire al trabajador o a otros.</a:t>
            </a:r>
          </a:p>
          <a:p>
            <a:pPr eaLnBrk="1" hangingPunct="1">
              <a:spcBef>
                <a:spcPts val="638"/>
              </a:spcBef>
              <a:buClr>
                <a:srgbClr val="000000"/>
              </a:buClr>
              <a:buSzPct val="101000"/>
              <a:buFontTx/>
              <a:buChar char="•"/>
            </a:pPr>
            <a:r>
              <a:rPr lang="en-US" altLang="en-US" sz="2400" smtClean="0">
                <a:latin typeface="Tahoma" pitchFamily="34" charset="0"/>
                <a:cs typeface="Tahoma" pitchFamily="34" charset="0"/>
                <a:sym typeface="Tahoma" pitchFamily="34" charset="0"/>
              </a:rPr>
              <a:t>herramientas con mangos sueltos, rajados o astillados; la cabeza de la herramienta podría volar y pegarle al trabajador o a otros.</a:t>
            </a:r>
          </a:p>
          <a:p>
            <a:pPr eaLnBrk="1" hangingPunct="1">
              <a:spcBef>
                <a:spcPts val="638"/>
              </a:spcBef>
              <a:buClr>
                <a:srgbClr val="000000"/>
              </a:buClr>
              <a:buSzPct val="101000"/>
              <a:buFontTx/>
              <a:buChar char="•"/>
            </a:pPr>
            <a:r>
              <a:rPr lang="en-US" altLang="en-US" sz="2400" smtClean="0">
                <a:latin typeface="Tahoma" pitchFamily="34" charset="0"/>
                <a:cs typeface="Tahoma" pitchFamily="34" charset="0"/>
                <a:sym typeface="Tahoma" pitchFamily="34" charset="0"/>
              </a:rPr>
              <a:t>destornilladores como si fueran cinceles; la punta podría quebrarse y pegarle al trabajador o a otros.</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46084"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hape 195"/>
          <p:cNvSpPr>
            <a:spLocks noChangeArrowheads="1"/>
          </p:cNvSpPr>
          <p:nvPr/>
        </p:nvSpPr>
        <p:spPr bwMode="auto">
          <a:xfrm>
            <a:off x="43180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8130" name="Shape 196"/>
          <p:cNvSpPr txBox="1">
            <a:spLocks noGrp="1"/>
          </p:cNvSpPr>
          <p:nvPr>
            <p:ph type="title"/>
          </p:nvPr>
        </p:nvSpPr>
        <p:spPr>
          <a:xfrm>
            <a:off x="228600" y="152400"/>
            <a:ext cx="8763000" cy="12192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a:t>
            </a:r>
            <a:br>
              <a:rPr lang="en-US" altLang="en-US" smtClean="0">
                <a:solidFill>
                  <a:srgbClr val="000000"/>
                </a:solidFill>
                <a:latin typeface="Arial" pitchFamily="34" charset="0"/>
                <a:cs typeface="Arial" pitchFamily="34" charset="0"/>
              </a:rPr>
            </a:br>
            <a:r>
              <a:rPr lang="en-US" altLang="en-US" smtClean="0">
                <a:solidFill>
                  <a:srgbClr val="000000"/>
                </a:solidFill>
                <a:latin typeface="Arial" pitchFamily="34" charset="0"/>
                <a:cs typeface="Arial" pitchFamily="34" charset="0"/>
              </a:rPr>
              <a:t>Vuelan</a:t>
            </a:r>
          </a:p>
        </p:txBody>
      </p:sp>
      <p:sp>
        <p:nvSpPr>
          <p:cNvPr id="197" name="Shape 197"/>
          <p:cNvSpPr txBox="1">
            <a:spLocks noGrp="1"/>
          </p:cNvSpPr>
          <p:nvPr>
            <p:ph type="body" idx="1"/>
          </p:nvPr>
        </p:nvSpPr>
        <p:spPr>
          <a:xfrm>
            <a:off x="228600" y="1295400"/>
            <a:ext cx="4038600" cy="3048000"/>
          </a:xfrm>
        </p:spPr>
        <p:txBody>
          <a:bodyPr tIns="45700" bIns="45700">
            <a:spAutoFit/>
          </a:bodyPr>
          <a:lstStyle/>
          <a:p>
            <a:pPr indent="-342900" eaLnBrk="1" fontAlgn="auto" hangingPunct="1">
              <a:lnSpc>
                <a:spcPct val="90000"/>
              </a:lnSpc>
              <a:spcBef>
                <a:spcPts val="480"/>
              </a:spcBef>
              <a:buSzPct val="100694"/>
              <a:defRPr/>
            </a:pPr>
            <a:r>
              <a:rPr lang="x-none" sz="2400"/>
              <a:t>Cortar o pulir materiales puede crear el peligro de que partes del material vuelen.</a:t>
            </a:r>
          </a:p>
          <a:p>
            <a:pPr indent="-342900" eaLnBrk="1" fontAlgn="auto" hangingPunct="1">
              <a:lnSpc>
                <a:spcPct val="90000"/>
              </a:lnSpc>
              <a:spcBef>
                <a:spcPts val="480"/>
              </a:spcBef>
              <a:buSzPct val="100694"/>
              <a:defRPr/>
            </a:pPr>
            <a:r>
              <a:rPr lang="x-none" sz="2400"/>
              <a:t>Estos objetos pueden impactar sus ojos y causar ceguera. Si le impactan en otras partes del cuerpo pueden causar lesiones serias, infecciones serias o hasta la muerte si le impactan en la cabeza.</a:t>
            </a:r>
          </a:p>
          <a:p>
            <a:pPr eaLnBrk="1" fontAlgn="auto" hangingPunct="1">
              <a:defRPr/>
            </a:pPr>
            <a:endParaRPr/>
          </a:p>
          <a:p>
            <a:pPr eaLnBrk="1" fontAlgn="auto" hangingPunct="1">
              <a:defRPr/>
            </a:pPr>
            <a:endParaRPr/>
          </a:p>
        </p:txBody>
      </p:sp>
      <p:sp>
        <p:nvSpPr>
          <p:cNvPr id="48132" name="Shape 198"/>
          <p:cNvSpPr>
            <a:spLocks/>
          </p:cNvSpPr>
          <p:nvPr/>
        </p:nvSpPr>
        <p:spPr bwMode="auto">
          <a:xfrm>
            <a:off x="7848600" y="39624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48134"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hape 204"/>
          <p:cNvSpPr>
            <a:spLocks noChangeArrowheads="1"/>
          </p:cNvSpPr>
          <p:nvPr/>
        </p:nvSpPr>
        <p:spPr bwMode="auto">
          <a:xfrm>
            <a:off x="5151438" y="1447800"/>
            <a:ext cx="3636962" cy="27432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0178" name="Shape 205"/>
          <p:cNvSpPr txBox="1">
            <a:spLocks noGrp="1"/>
          </p:cNvSpPr>
          <p:nvPr>
            <p:ph type="title"/>
          </p:nvPr>
        </p:nvSpPr>
        <p:spPr>
          <a:xfrm>
            <a:off x="381000" y="228600"/>
            <a:ext cx="8458200" cy="11430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 Vuelan</a:t>
            </a:r>
            <a:r>
              <a:rPr lang="en-US" altLang="en-US" sz="3600" smtClean="0">
                <a:solidFill>
                  <a:srgbClr val="000000"/>
                </a:solidFill>
                <a:latin typeface="Arial" pitchFamily="34" charset="0"/>
                <a:cs typeface="Arial" pitchFamily="34" charset="0"/>
              </a:rPr>
              <a:t>  </a:t>
            </a:r>
          </a:p>
        </p:txBody>
      </p:sp>
      <p:sp>
        <p:nvSpPr>
          <p:cNvPr id="206" name="Shape 206"/>
          <p:cNvSpPr txBox="1">
            <a:spLocks noGrp="1"/>
          </p:cNvSpPr>
          <p:nvPr>
            <p:ph type="body" idx="1"/>
          </p:nvPr>
        </p:nvSpPr>
        <p:spPr>
          <a:xfrm>
            <a:off x="228600" y="1295400"/>
            <a:ext cx="4876800" cy="4953000"/>
          </a:xfrm>
        </p:spPr>
        <p:txBody>
          <a:bodyPr tIns="45700" bIns="45700">
            <a:spAutoFit/>
          </a:bodyPr>
          <a:lstStyle/>
          <a:p>
            <a:pPr indent="-342900" eaLnBrk="1" fontAlgn="auto" hangingPunct="1">
              <a:spcBef>
                <a:spcPts val="560"/>
              </a:spcBef>
              <a:buSzPct val="101190"/>
              <a:defRPr/>
            </a:pPr>
            <a:r>
              <a:rPr lang="x-none" sz="2800"/>
              <a:t>Aire Comprimido a más de 30 libras  (PSI) puede inyectar aceite y otras partículas dentro de la piel.</a:t>
            </a:r>
          </a:p>
          <a:p>
            <a:pPr indent="-342900" eaLnBrk="1" fontAlgn="auto" hangingPunct="1">
              <a:spcBef>
                <a:spcPts val="560"/>
              </a:spcBef>
              <a:buSzPct val="101190"/>
              <a:defRPr/>
            </a:pPr>
            <a:r>
              <a:rPr lang="x-none" sz="2800"/>
              <a:t>Desafortunadamente, muchos trabajadores también lo utilizan para limpiar el sucio y el escombro de su ropa y cuerpo. </a:t>
            </a:r>
          </a:p>
          <a:p>
            <a:pPr eaLnBrk="1" fontAlgn="auto" hangingPunct="1">
              <a:defRPr/>
            </a:pPr>
            <a:endParaRPr/>
          </a:p>
          <a:p>
            <a:pPr eaLnBrk="1" fontAlgn="auto" hangingPunct="1">
              <a:defRPr/>
            </a:pPr>
            <a:endParaRPr/>
          </a:p>
        </p:txBody>
      </p:sp>
      <p:sp>
        <p:nvSpPr>
          <p:cNvPr id="50180" name="Shape 207"/>
          <p:cNvSpPr>
            <a:spLocks/>
          </p:cNvSpPr>
          <p:nvPr/>
        </p:nvSpPr>
        <p:spPr bwMode="auto">
          <a:xfrm>
            <a:off x="8001000" y="1600200"/>
            <a:ext cx="685800" cy="6096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50181" name="Shape 208"/>
          <p:cNvSpPr txBox="1">
            <a:spLocks noChangeArrowheads="1"/>
          </p:cNvSpPr>
          <p:nvPr/>
        </p:nvSpPr>
        <p:spPr bwMode="auto">
          <a:xfrm>
            <a:off x="5562600" y="48006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50183"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hape 214"/>
          <p:cNvSpPr>
            <a:spLocks noChangeArrowheads="1"/>
          </p:cNvSpPr>
          <p:nvPr/>
        </p:nvSpPr>
        <p:spPr bwMode="auto">
          <a:xfrm>
            <a:off x="4343400" y="1447800"/>
            <a:ext cx="4445000" cy="33528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2226" name="Shape 215"/>
          <p:cNvSpPr txBox="1">
            <a:spLocks noGrp="1"/>
          </p:cNvSpPr>
          <p:nvPr>
            <p:ph type="title"/>
          </p:nvPr>
        </p:nvSpPr>
        <p:spPr>
          <a:xfrm>
            <a:off x="0" y="228600"/>
            <a:ext cx="9144000" cy="11430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 Se Deslizan o Se Columpian</a:t>
            </a:r>
          </a:p>
        </p:txBody>
      </p:sp>
      <p:sp>
        <p:nvSpPr>
          <p:cNvPr id="216" name="Shape 216"/>
          <p:cNvSpPr txBox="1">
            <a:spLocks noGrp="1"/>
          </p:cNvSpPr>
          <p:nvPr>
            <p:ph type="body" idx="1"/>
          </p:nvPr>
        </p:nvSpPr>
        <p:spPr>
          <a:xfrm>
            <a:off x="228600" y="1295400"/>
            <a:ext cx="4114800" cy="4343400"/>
          </a:xfrm>
        </p:spPr>
        <p:txBody>
          <a:bodyPr tIns="45700" bIns="45700">
            <a:spAutoFit/>
          </a:bodyPr>
          <a:lstStyle/>
          <a:p>
            <a:pPr indent="-342900" eaLnBrk="1" fontAlgn="auto" hangingPunct="1">
              <a:spcBef>
                <a:spcPts val="560"/>
              </a:spcBef>
              <a:buSzPct val="101190"/>
              <a:defRPr/>
            </a:pPr>
            <a:r>
              <a:rPr lang="x-none" sz="2800"/>
              <a:t>Jamás trabaje debajo de carga que están elevando.</a:t>
            </a:r>
          </a:p>
          <a:p>
            <a:pPr indent="-342900" eaLnBrk="1" fontAlgn="auto" hangingPunct="1">
              <a:spcBef>
                <a:spcPts val="560"/>
              </a:spcBef>
              <a:buSzPct val="101190"/>
              <a:defRPr/>
            </a:pPr>
            <a:r>
              <a:rPr lang="x-none" sz="2800"/>
              <a:t>Mientras se eleva la carga, los materiales pueden ondear o voltearse. Este movimiento puede tomar a los trabajadores por sorpresa y golpearlos con la carga. </a:t>
            </a:r>
          </a:p>
          <a:p>
            <a:pPr eaLnBrk="1" fontAlgn="auto" hangingPunct="1">
              <a:defRPr/>
            </a:pPr>
            <a:endParaRPr/>
          </a:p>
        </p:txBody>
      </p:sp>
      <p:sp>
        <p:nvSpPr>
          <p:cNvPr id="52228" name="Shape 217"/>
          <p:cNvSpPr>
            <a:spLocks/>
          </p:cNvSpPr>
          <p:nvPr/>
        </p:nvSpPr>
        <p:spPr bwMode="auto">
          <a:xfrm rot="299999" flipH="1">
            <a:off x="7848600" y="3886200"/>
            <a:ext cx="762000" cy="7620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52230"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hape 223"/>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4" name="Shape 224"/>
          <p:cNvSpPr txBox="1">
            <a:spLocks noGrp="1"/>
          </p:cNvSpPr>
          <p:nvPr>
            <p:ph type="title"/>
          </p:nvPr>
        </p:nvSpPr>
        <p:spPr>
          <a:xfrm>
            <a:off x="0" y="304800"/>
            <a:ext cx="9144000" cy="10668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Que Se Deslizan o Se Columpian </a:t>
            </a:r>
          </a:p>
        </p:txBody>
      </p:sp>
      <p:sp>
        <p:nvSpPr>
          <p:cNvPr id="54275" name="Shape 225"/>
          <p:cNvSpPr txBox="1">
            <a:spLocks noGrp="1"/>
          </p:cNvSpPr>
          <p:nvPr>
            <p:ph type="body" idx="1"/>
          </p:nvPr>
        </p:nvSpPr>
        <p:spPr>
          <a:xfrm>
            <a:off x="228600" y="1295400"/>
            <a:ext cx="3276600" cy="34861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Asegure toda la carga y elévela uniformemente para prevenir que se deslice.</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Los objetos que se resbalen pueden salirse del aparejo y golpearlo a usted u otros materiales</a:t>
            </a:r>
          </a:p>
        </p:txBody>
      </p:sp>
      <p:sp>
        <p:nvSpPr>
          <p:cNvPr id="54276" name="Shape 226"/>
          <p:cNvSpPr>
            <a:spLocks/>
          </p:cNvSpPr>
          <p:nvPr/>
        </p:nvSpPr>
        <p:spPr bwMode="auto">
          <a:xfrm>
            <a:off x="7924800" y="3962400"/>
            <a:ext cx="685800" cy="7620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54278"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hape 232"/>
          <p:cNvSpPr>
            <a:spLocks noChangeArrowheads="1"/>
          </p:cNvSpPr>
          <p:nvPr/>
        </p:nvSpPr>
        <p:spPr bwMode="auto">
          <a:xfrm>
            <a:off x="4724400" y="1447800"/>
            <a:ext cx="4064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3" name="Shape 233"/>
          <p:cNvSpPr txBox="1">
            <a:spLocks noGrp="1"/>
          </p:cNvSpPr>
          <p:nvPr>
            <p:ph type="title"/>
          </p:nvPr>
        </p:nvSpPr>
        <p:spPr>
          <a:xfrm>
            <a:off x="0" y="152400"/>
            <a:ext cx="9144000" cy="1219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a Nivel de Suelo</a:t>
            </a:r>
            <a:r>
              <a:rPr lang="x-none" sz="3600">
                <a:solidFill>
                  <a:schemeClr val="dk2"/>
                </a:solidFill>
                <a:sym typeface="Arial"/>
              </a:rPr>
              <a:t> </a:t>
            </a:r>
          </a:p>
        </p:txBody>
      </p:sp>
      <p:sp>
        <p:nvSpPr>
          <p:cNvPr id="56323" name="Shape 234"/>
          <p:cNvSpPr txBox="1">
            <a:spLocks noGrp="1"/>
          </p:cNvSpPr>
          <p:nvPr>
            <p:ph type="body" idx="1"/>
          </p:nvPr>
        </p:nvSpPr>
        <p:spPr>
          <a:xfrm>
            <a:off x="228600" y="1295400"/>
            <a:ext cx="4419600" cy="441960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Usted puede ser impactado por materiales en movimiento</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Al nivel de tierra usted puede estar expuesto al peligro de ser golpeado por materiales, equipo pesado, tráfico vehicular o tráfico en una zona de trabajo. </a:t>
            </a:r>
          </a:p>
        </p:txBody>
      </p:sp>
      <p:sp>
        <p:nvSpPr>
          <p:cNvPr id="56324" name="Shape 235"/>
          <p:cNvSpPr>
            <a:spLocks/>
          </p:cNvSpPr>
          <p:nvPr/>
        </p:nvSpPr>
        <p:spPr bwMode="auto">
          <a:xfrm>
            <a:off x="7848600" y="39624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56326"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txBox="1">
            <a:spLocks noGrp="1"/>
          </p:cNvSpPr>
          <p:nvPr>
            <p:ph type="title"/>
          </p:nvPr>
        </p:nvSpPr>
        <p:spPr>
          <a:xfrm>
            <a:off x="0" y="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Introducción</a:t>
            </a:r>
          </a:p>
        </p:txBody>
      </p:sp>
      <p:sp>
        <p:nvSpPr>
          <p:cNvPr id="21506" name="Shape 86"/>
          <p:cNvSpPr txBox="1">
            <a:spLocks noGrp="1"/>
          </p:cNvSpPr>
          <p:nvPr>
            <p:ph type="body" idx="1"/>
          </p:nvPr>
        </p:nvSpPr>
        <p:spPr>
          <a:xfrm>
            <a:off x="228600" y="1219200"/>
            <a:ext cx="8610600" cy="5334000"/>
          </a:xfrm>
        </p:spPr>
        <p:txBody>
          <a:bodyPr tIns="45700" bIns="45700" anchor="t">
            <a:spAutoFit/>
          </a:bodyPr>
          <a:lstStyle/>
          <a:p>
            <a:pPr algn="just" eaLnBrk="1" hangingPunct="1">
              <a:spcBef>
                <a:spcPts val="1400"/>
              </a:spcBef>
              <a:buClr>
                <a:srgbClr val="000000"/>
              </a:buClr>
              <a:buSzPct val="101000"/>
              <a:buFontTx/>
              <a:buChar char="•"/>
            </a:pPr>
            <a:r>
              <a:rPr lang="en-US" altLang="en-US" sz="2800" smtClean="0">
                <a:latin typeface="Tahoma" pitchFamily="34" charset="0"/>
                <a:cs typeface="Tahoma" pitchFamily="34" charset="0"/>
                <a:sym typeface="Tahoma" pitchFamily="34" charset="0"/>
              </a:rPr>
              <a:t>Esta presentación esta enfocada en el peligro de ser golpeado en la industria de construcción. Ser golpeado por equipo o proyectiles son unos de los cuatro riesgos mas grandes en la construcción. </a:t>
            </a:r>
            <a:r>
              <a:rPr lang="en-US" altLang="en-US" sz="2800" b="1" smtClean="0">
                <a:latin typeface="Tahoma" pitchFamily="34" charset="0"/>
                <a:cs typeface="Tahoma" pitchFamily="34" charset="0"/>
                <a:sym typeface="Tahoma" pitchFamily="34" charset="0"/>
              </a:rPr>
              <a:t>   </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Los materiales de este entrenamiento cubrirán los peligros existentes de ser golpeado en los sitios de construcción y se centrarán en los métodos para reconocer y prevenir este peligro común. 	</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21508"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hape 241"/>
          <p:cNvSpPr>
            <a:spLocks noChangeArrowheads="1"/>
          </p:cNvSpPr>
          <p:nvPr/>
        </p:nvSpPr>
        <p:spPr bwMode="auto">
          <a:xfrm>
            <a:off x="5029200" y="1447800"/>
            <a:ext cx="37592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2" name="Shape 242"/>
          <p:cNvSpPr txBox="1">
            <a:spLocks noGrp="1"/>
          </p:cNvSpPr>
          <p:nvPr>
            <p:ph type="title"/>
          </p:nvPr>
        </p:nvSpPr>
        <p:spPr>
          <a:xfrm>
            <a:off x="0" y="228600"/>
            <a:ext cx="9144000" cy="11430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a Nivel de Suelo</a:t>
            </a:r>
          </a:p>
        </p:txBody>
      </p:sp>
      <p:sp>
        <p:nvSpPr>
          <p:cNvPr id="58371" name="Shape 243"/>
          <p:cNvSpPr txBox="1">
            <a:spLocks noGrp="1"/>
          </p:cNvSpPr>
          <p:nvPr>
            <p:ph type="body" idx="1"/>
          </p:nvPr>
        </p:nvSpPr>
        <p:spPr>
          <a:xfrm>
            <a:off x="228600" y="1295400"/>
            <a:ext cx="4800600" cy="43624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El equipo pesado puede crear serios peligros de ser golpeado. La desventaja de usar equipo pesado es que es muy peligroso y los operadores a menudo tienen una visión limitada. Su vida está en peligro si usted asume que el operador del equipo lo ha visto. </a:t>
            </a:r>
          </a:p>
        </p:txBody>
      </p:sp>
      <p:sp>
        <p:nvSpPr>
          <p:cNvPr id="58372" name="Shape 244"/>
          <p:cNvSpPr>
            <a:spLocks/>
          </p:cNvSpPr>
          <p:nvPr/>
        </p:nvSpPr>
        <p:spPr bwMode="auto">
          <a:xfrm>
            <a:off x="7924800" y="3886200"/>
            <a:ext cx="762000" cy="7620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58374"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hape 250"/>
          <p:cNvSpPr>
            <a:spLocks noChangeArrowheads="1"/>
          </p:cNvSpPr>
          <p:nvPr/>
        </p:nvSpPr>
        <p:spPr bwMode="auto">
          <a:xfrm>
            <a:off x="6929438" y="609600"/>
            <a:ext cx="2214562" cy="1676400"/>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1" name="Shape 251"/>
          <p:cNvSpPr txBox="1">
            <a:spLocks noGrp="1"/>
          </p:cNvSpPr>
          <p:nvPr>
            <p:ph type="title"/>
          </p:nvPr>
        </p:nvSpPr>
        <p:spPr>
          <a:xfrm>
            <a:off x="0" y="152400"/>
            <a:ext cx="9144000" cy="1219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a Nivel de Suelo</a:t>
            </a:r>
          </a:p>
        </p:txBody>
      </p:sp>
      <p:sp>
        <p:nvSpPr>
          <p:cNvPr id="60419" name="Shape 252"/>
          <p:cNvSpPr txBox="1">
            <a:spLocks noGrp="1"/>
          </p:cNvSpPr>
          <p:nvPr>
            <p:ph type="body" idx="1"/>
          </p:nvPr>
        </p:nvSpPr>
        <p:spPr>
          <a:xfrm>
            <a:off x="228600" y="1295400"/>
            <a:ext cx="9144000" cy="6019800"/>
          </a:xfrm>
        </p:spPr>
        <p:txBody>
          <a:bodyPr tIns="45700" bIns="45700" anchor="t">
            <a:spAutoFit/>
          </a:bodyPr>
          <a:lstStyle/>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Todo el tráfico en sitios de construcción</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 puede crear el peligro de ser golpeado.</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Si usted es el operador del vehículo entonces deberá: </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utilizar el cinturón de seguridad cuando sea necesario;</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manejar en áreas designadas; </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usar un observador que le guíe mientras maneje en reversa y usar los sistemas de aviso con sonido;</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activar la palanca de emergencia y trancar las ruedas si necesita estacionar en un área inclinada; </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verificar los alrededores en caso de que existan riesgos (trabajadores y objetos) al momento de levantar y bajar materiales;</a:t>
            </a:r>
          </a:p>
          <a:p>
            <a:pPr eaLnBrk="1" hangingPunct="1">
              <a:lnSpc>
                <a:spcPct val="90000"/>
              </a:lnSpc>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estar siempre alerta de aquellos trabajadores que no le estén prestando atención.</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60420" name="Shape 253"/>
          <p:cNvSpPr>
            <a:spLocks/>
          </p:cNvSpPr>
          <p:nvPr/>
        </p:nvSpPr>
        <p:spPr bwMode="auto">
          <a:xfrm>
            <a:off x="8534400" y="1752600"/>
            <a:ext cx="609600" cy="5334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Shape 259"/>
          <p:cNvSpPr txBox="1">
            <a:spLocks noGrp="1"/>
          </p:cNvSpPr>
          <p:nvPr>
            <p:ph type="title"/>
          </p:nvPr>
        </p:nvSpPr>
        <p:spPr>
          <a:xfrm>
            <a:off x="0" y="68580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Si usted trabaja cerca de los vehículos y del equipo, usted:</a:t>
            </a:r>
          </a:p>
        </p:txBody>
      </p:sp>
      <p:sp>
        <p:nvSpPr>
          <p:cNvPr id="62466" name="Shape 260"/>
          <p:cNvSpPr txBox="1">
            <a:spLocks noGrp="1"/>
          </p:cNvSpPr>
          <p:nvPr>
            <p:ph type="body" idx="1"/>
          </p:nvPr>
        </p:nvSpPr>
        <p:spPr>
          <a:xfrm>
            <a:off x="304800" y="1905000"/>
            <a:ext cx="8178800" cy="4171950"/>
          </a:xfrm>
        </p:spPr>
        <p:txBody>
          <a:bodyPr tIns="45700" bIns="45700" anchor="t">
            <a:spAutoFit/>
          </a:bodyPr>
          <a:lstStyle/>
          <a:p>
            <a:pPr eaLnBrk="1" hangingPunct="1">
              <a:lnSpc>
                <a:spcPct val="90000"/>
              </a:lnSpc>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tiene que llevar puesto un chaleco reflector;</a:t>
            </a:r>
          </a:p>
          <a:p>
            <a:pPr eaLnBrk="1" hangingPunct="1">
              <a:lnSpc>
                <a:spcPct val="90000"/>
              </a:lnSpc>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nunca debe colocarse entre un vehículo y un objeto inmóvil tal como un edificio; </a:t>
            </a:r>
          </a:p>
          <a:p>
            <a:pPr eaLnBrk="1" hangingPunct="1">
              <a:lnSpc>
                <a:spcPct val="90000"/>
              </a:lnSpc>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tiene que hacer contacto visual con el operador antes de cruzarse en la trayectoria del vehículo; y </a:t>
            </a:r>
          </a:p>
          <a:p>
            <a:pPr eaLnBrk="1" hangingPunct="1">
              <a:lnSpc>
                <a:spcPct val="90000"/>
              </a:lnSpc>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siempre debe estar alerta de los operadores que no le pueden ver.</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62468"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hape 266"/>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4514" name="Shape 267"/>
          <p:cNvSpPr txBox="1">
            <a:spLocks noGrp="1"/>
          </p:cNvSpPr>
          <p:nvPr>
            <p:ph type="body" idx="1"/>
          </p:nvPr>
        </p:nvSpPr>
        <p:spPr>
          <a:xfrm>
            <a:off x="228600" y="1295400"/>
            <a:ext cx="3733800" cy="441960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Los trabajadores en las zonas de trabajo están expuestos al peligro de ser golpeados por el equipo de construcción y los vehículos de conductores en general.</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64515" name="Shape 268"/>
          <p:cNvSpPr>
            <a:spLocks/>
          </p:cNvSpPr>
          <p:nvPr/>
        </p:nvSpPr>
        <p:spPr bwMode="auto">
          <a:xfrm>
            <a:off x="7848600" y="39624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269" name="Shape 269"/>
          <p:cNvSpPr txBox="1">
            <a:spLocks noGrp="1"/>
          </p:cNvSpPr>
          <p:nvPr>
            <p:ph type="title"/>
          </p:nvPr>
        </p:nvSpPr>
        <p:spPr>
          <a:xfrm>
            <a:off x="0" y="228600"/>
            <a:ext cx="9144000" cy="11430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Golpeado por Objetos a Nivel de Suelo</a:t>
            </a:r>
          </a:p>
        </p:txBody>
      </p:sp>
      <p:sp>
        <p:nvSpPr>
          <p:cNvPr id="64518"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hape 275"/>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6562" name="Shape 276"/>
          <p:cNvSpPr txBox="1">
            <a:spLocks noGrp="1"/>
          </p:cNvSpPr>
          <p:nvPr>
            <p:ph type="title"/>
          </p:nvPr>
        </p:nvSpPr>
        <p:spPr>
          <a:xfrm>
            <a:off x="0" y="228600"/>
            <a:ext cx="9144000" cy="11430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a Nivel de Suelo</a:t>
            </a:r>
          </a:p>
        </p:txBody>
      </p:sp>
      <p:sp>
        <p:nvSpPr>
          <p:cNvPr id="277" name="Shape 277"/>
          <p:cNvSpPr txBox="1">
            <a:spLocks noGrp="1"/>
          </p:cNvSpPr>
          <p:nvPr>
            <p:ph type="body" idx="1"/>
          </p:nvPr>
        </p:nvSpPr>
        <p:spPr>
          <a:xfrm>
            <a:off x="228600" y="1295400"/>
            <a:ext cx="3048000" cy="1905000"/>
          </a:xfrm>
        </p:spPr>
        <p:txBody>
          <a:bodyPr tIns="45700" bIns="45700">
            <a:spAutoFit/>
          </a:bodyPr>
          <a:lstStyle/>
          <a:p>
            <a:pPr indent="-342900" eaLnBrk="1" fontAlgn="auto" hangingPunct="1">
              <a:spcBef>
                <a:spcPts val="560"/>
              </a:spcBef>
              <a:buSzPct val="101190"/>
              <a:defRPr/>
            </a:pPr>
            <a:r>
              <a:rPr lang="x-none" sz="2800"/>
              <a:t>Nunca trabaje cerca del tráfico vehicular sin barreras que eviten que los conductores entren en la zona de trabajo.</a:t>
            </a:r>
          </a:p>
          <a:p>
            <a:pPr eaLnBrk="1" fontAlgn="auto" hangingPunct="1">
              <a:defRPr/>
            </a:pPr>
            <a:endParaRPr/>
          </a:p>
        </p:txBody>
      </p:sp>
      <p:sp>
        <p:nvSpPr>
          <p:cNvPr id="66564" name="Shape 278"/>
          <p:cNvSpPr>
            <a:spLocks noChangeArrowheads="1"/>
          </p:cNvSpPr>
          <p:nvPr/>
        </p:nvSpPr>
        <p:spPr bwMode="auto">
          <a:xfrm>
            <a:off x="4114800" y="3276600"/>
            <a:ext cx="4010025"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66565" name="Shape 279"/>
          <p:cNvSpPr>
            <a:spLocks/>
          </p:cNvSpPr>
          <p:nvPr/>
        </p:nvSpPr>
        <p:spPr bwMode="auto">
          <a:xfrm>
            <a:off x="7924800" y="39624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66567"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hape 285"/>
          <p:cNvSpPr>
            <a:spLocks noChangeArrowheads="1"/>
          </p:cNvSpPr>
          <p:nvPr/>
        </p:nvSpPr>
        <p:spPr bwMode="auto">
          <a:xfrm>
            <a:off x="6172200" y="1447800"/>
            <a:ext cx="2590800" cy="2139950"/>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 name="Shape 286"/>
          <p:cNvSpPr txBox="1">
            <a:spLocks noGrp="1"/>
          </p:cNvSpPr>
          <p:nvPr>
            <p:ph type="title"/>
          </p:nvPr>
        </p:nvSpPr>
        <p:spPr>
          <a:xfrm>
            <a:off x="0" y="76200"/>
            <a:ext cx="9144000" cy="6858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Prevención de Accidentes</a:t>
            </a:r>
          </a:p>
        </p:txBody>
      </p:sp>
      <p:sp>
        <p:nvSpPr>
          <p:cNvPr id="68611" name="Shape 287"/>
          <p:cNvSpPr txBox="1">
            <a:spLocks noGrp="1"/>
          </p:cNvSpPr>
          <p:nvPr>
            <p:ph type="body" idx="1"/>
          </p:nvPr>
        </p:nvSpPr>
        <p:spPr>
          <a:xfrm>
            <a:off x="228600" y="1295400"/>
            <a:ext cx="7620000" cy="4648200"/>
          </a:xfrm>
        </p:spPr>
        <p:txBody>
          <a:bodyPr tIns="45700" bIns="45700" anchor="t">
            <a:spAutoFit/>
          </a:bodyPr>
          <a:lstStyle/>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Una actitud positiva hacia la seguridad</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 le ayudará a crear un lugar de trabajo</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 más seguro</a:t>
            </a:r>
          </a:p>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Reconocer el peligro es el primer paso</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para tener un lugar de trabajo seguro. </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Pero debe hacer más. Una vez reconozca el peligro, usted debe hacer algo al respecto. Recuerde que según progresa el trabajo, los peligros pueden cambiar. Controle o elimine el peligro, de esta manera creará un lugar de trabajo más seguro. </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68612" name="Shape 288"/>
          <p:cNvSpPr>
            <a:spLocks noChangeArrowheads="1"/>
          </p:cNvSpPr>
          <p:nvPr/>
        </p:nvSpPr>
        <p:spPr bwMode="auto">
          <a:xfrm>
            <a:off x="7924800" y="2895600"/>
            <a:ext cx="857250" cy="8572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8614"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hape 294"/>
          <p:cNvSpPr>
            <a:spLocks noChangeArrowheads="1"/>
          </p:cNvSpPr>
          <p:nvPr/>
        </p:nvSpPr>
        <p:spPr bwMode="auto">
          <a:xfrm>
            <a:off x="4343400" y="1447800"/>
            <a:ext cx="4445000" cy="35941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0658" name="Shape 295"/>
          <p:cNvSpPr txBox="1">
            <a:spLocks noGrp="1"/>
          </p:cNvSpPr>
          <p:nvPr>
            <p:ph type="title"/>
          </p:nvPr>
        </p:nvSpPr>
        <p:spPr>
          <a:xfrm>
            <a:off x="0" y="76200"/>
            <a:ext cx="9144000" cy="6858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Prevención de Accidentes</a:t>
            </a:r>
          </a:p>
        </p:txBody>
      </p:sp>
      <p:sp>
        <p:nvSpPr>
          <p:cNvPr id="70659" name="Shape 296"/>
          <p:cNvSpPr txBox="1">
            <a:spLocks noGrp="1"/>
          </p:cNvSpPr>
          <p:nvPr>
            <p:ph type="body" idx="1"/>
          </p:nvPr>
        </p:nvSpPr>
        <p:spPr>
          <a:xfrm>
            <a:off x="228600" y="1295400"/>
            <a:ext cx="3657600" cy="3581400"/>
          </a:xfrm>
        </p:spPr>
        <p:txBody>
          <a:bodyPr tIns="45700" bIns="45700">
            <a:spAutoFit/>
          </a:bodyPr>
          <a:lstStyle/>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Planifique su trabajo y busque los posibles peligros diariamente.</a:t>
            </a:r>
          </a:p>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Cada tarea tendrá diversos peligros.</a:t>
            </a:r>
          </a:p>
        </p:txBody>
      </p:sp>
      <p:sp>
        <p:nvSpPr>
          <p:cNvPr id="70660" name="Shape 297"/>
          <p:cNvSpPr>
            <a:spLocks noChangeArrowheads="1"/>
          </p:cNvSpPr>
          <p:nvPr/>
        </p:nvSpPr>
        <p:spPr bwMode="auto">
          <a:xfrm>
            <a:off x="7848600" y="4114800"/>
            <a:ext cx="838200" cy="8382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0662"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hape 303"/>
          <p:cNvSpPr>
            <a:spLocks noChangeArrowheads="1"/>
          </p:cNvSpPr>
          <p:nvPr/>
        </p:nvSpPr>
        <p:spPr bwMode="auto">
          <a:xfrm>
            <a:off x="5867400" y="1447800"/>
            <a:ext cx="2921000" cy="2211388"/>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4" name="Shape 304"/>
          <p:cNvSpPr txBox="1">
            <a:spLocks noGrp="1"/>
          </p:cNvSpPr>
          <p:nvPr>
            <p:ph type="title"/>
          </p:nvPr>
        </p:nvSpPr>
        <p:spPr>
          <a:xfrm>
            <a:off x="0" y="76200"/>
            <a:ext cx="9144000" cy="12954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Equipo de Protección Personal (EPP)</a:t>
            </a:r>
          </a:p>
        </p:txBody>
      </p:sp>
      <p:sp>
        <p:nvSpPr>
          <p:cNvPr id="72707" name="Shape 305"/>
          <p:cNvSpPr txBox="1">
            <a:spLocks noGrp="1"/>
          </p:cNvSpPr>
          <p:nvPr>
            <p:ph type="body" idx="1"/>
          </p:nvPr>
        </p:nvSpPr>
        <p:spPr>
          <a:xfrm>
            <a:off x="228600" y="1295400"/>
            <a:ext cx="5638800" cy="41719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Use casco si existen peligros sobre su cabeza.</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Nunca use un casco dañado.  Si su casco está dañado, elimínelo y consiga otro. Un casco dañado no lo protegerá.</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Peligros sobre su cabeza son por ejemplo: objetos que caigan o vuelen, u objetos con los cuales se pueda pegar.</a:t>
            </a:r>
          </a:p>
        </p:txBody>
      </p:sp>
      <p:sp>
        <p:nvSpPr>
          <p:cNvPr id="72708" name="Shape 306"/>
          <p:cNvSpPr>
            <a:spLocks noChangeArrowheads="1"/>
          </p:cNvSpPr>
          <p:nvPr/>
        </p:nvSpPr>
        <p:spPr bwMode="auto">
          <a:xfrm>
            <a:off x="7924800" y="2895600"/>
            <a:ext cx="857250" cy="8572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2710"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hape 312"/>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3" name="Shape 313"/>
          <p:cNvSpPr txBox="1">
            <a:spLocks noGrp="1"/>
          </p:cNvSpPr>
          <p:nvPr>
            <p:ph type="title"/>
          </p:nvPr>
        </p:nvSpPr>
        <p:spPr>
          <a:xfrm>
            <a:off x="0" y="76200"/>
            <a:ext cx="9144000" cy="12954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Equipo de Protección Personal (EPP)</a:t>
            </a:r>
          </a:p>
        </p:txBody>
      </p:sp>
      <p:sp>
        <p:nvSpPr>
          <p:cNvPr id="74755" name="Shape 314"/>
          <p:cNvSpPr txBox="1">
            <a:spLocks noGrp="1"/>
          </p:cNvSpPr>
          <p:nvPr>
            <p:ph type="body" idx="1"/>
          </p:nvPr>
        </p:nvSpPr>
        <p:spPr>
          <a:xfrm>
            <a:off x="228600" y="1314450"/>
            <a:ext cx="3124200" cy="41719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Use gafas de seguridad o una máscara protectora si existe el peligro de que algún objeto vuele.</a:t>
            </a:r>
          </a:p>
        </p:txBody>
      </p:sp>
      <p:sp>
        <p:nvSpPr>
          <p:cNvPr id="74756" name="Shape 315"/>
          <p:cNvSpPr>
            <a:spLocks noChangeArrowheads="1"/>
          </p:cNvSpPr>
          <p:nvPr/>
        </p:nvSpPr>
        <p:spPr bwMode="auto">
          <a:xfrm>
            <a:off x="7848600" y="3886200"/>
            <a:ext cx="838200" cy="8382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4757" name="Shape 316"/>
          <p:cNvSpPr txBox="1">
            <a:spLocks noChangeArrowheads="1"/>
          </p:cNvSpPr>
          <p:nvPr/>
        </p:nvSpPr>
        <p:spPr bwMode="auto">
          <a:xfrm>
            <a:off x="6781800" y="472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endParaRPr lang="en-US" altLang="en-US"/>
          </a:p>
        </p:txBody>
      </p:sp>
      <p:sp>
        <p:nvSpPr>
          <p:cNvPr id="74759" name="Rectangle 7"/>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hape 322"/>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23" name="Shape 323"/>
          <p:cNvSpPr txBox="1">
            <a:spLocks noGrp="1"/>
          </p:cNvSpPr>
          <p:nvPr>
            <p:ph type="title"/>
          </p:nvPr>
        </p:nvSpPr>
        <p:spPr>
          <a:xfrm>
            <a:off x="0" y="76200"/>
            <a:ext cx="9144000" cy="12954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Equipo de Protección Personal (EPP)</a:t>
            </a:r>
          </a:p>
        </p:txBody>
      </p:sp>
      <p:sp>
        <p:nvSpPr>
          <p:cNvPr id="76803" name="Shape 324"/>
          <p:cNvSpPr txBox="1">
            <a:spLocks noGrp="1"/>
          </p:cNvSpPr>
          <p:nvPr>
            <p:ph type="body" idx="1"/>
          </p:nvPr>
        </p:nvSpPr>
        <p:spPr>
          <a:xfrm>
            <a:off x="228600" y="1314450"/>
            <a:ext cx="3886200" cy="41719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Un chaleco reflector altamente visible permitirá que los conductores y los operadores de maquinaria puedan verlo. </a:t>
            </a:r>
          </a:p>
        </p:txBody>
      </p:sp>
      <p:sp>
        <p:nvSpPr>
          <p:cNvPr id="76804" name="Shape 325"/>
          <p:cNvSpPr>
            <a:spLocks noChangeArrowheads="1"/>
          </p:cNvSpPr>
          <p:nvPr/>
        </p:nvSpPr>
        <p:spPr bwMode="auto">
          <a:xfrm>
            <a:off x="7848600" y="3886200"/>
            <a:ext cx="857250" cy="8572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6806"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txBox="1">
            <a:spLocks noGrp="1"/>
          </p:cNvSpPr>
          <p:nvPr>
            <p:ph type="title"/>
          </p:nvPr>
        </p:nvSpPr>
        <p:spPr>
          <a:xfrm>
            <a:off x="0" y="99060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Que piensas que es un peligro de ser golpeado?</a:t>
            </a:r>
          </a:p>
        </p:txBody>
      </p:sp>
      <p:sp>
        <p:nvSpPr>
          <p:cNvPr id="23554" name="Shape 93"/>
          <p:cNvSpPr txBox="1">
            <a:spLocks noGrp="1"/>
          </p:cNvSpPr>
          <p:nvPr>
            <p:ph type="body" idx="1"/>
          </p:nvPr>
        </p:nvSpPr>
        <p:spPr>
          <a:xfrm>
            <a:off x="304800" y="2209800"/>
            <a:ext cx="8178800" cy="4171950"/>
          </a:xfrm>
        </p:spPr>
        <p:txBody>
          <a:bodyPr tIns="45700" bIns="45700" anchor="t">
            <a:spAutoFit/>
          </a:bodyPr>
          <a:lstStyle/>
          <a:p>
            <a:pPr eaLnBrk="1" hangingPunct="1">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Cuales pueden ser las categorías de este tipo de accidente</a:t>
            </a:r>
          </a:p>
          <a:p>
            <a:pPr eaLnBrk="1" hangingPunct="1">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Que podemos hacer para prevenir este tipo de accidentes</a:t>
            </a:r>
          </a:p>
          <a:p>
            <a:pPr eaLnBrk="1" hangingPunct="1">
              <a:spcBef>
                <a:spcPts val="638"/>
              </a:spcBef>
              <a:buClr>
                <a:srgbClr val="000000"/>
              </a:buClr>
              <a:buSzPct val="99000"/>
              <a:buFontTx/>
              <a:buChar char="•"/>
            </a:pPr>
            <a:r>
              <a:rPr lang="en-US" altLang="en-US" sz="3200" smtClean="0">
                <a:latin typeface="Tahoma" pitchFamily="34" charset="0"/>
                <a:cs typeface="Tahoma" pitchFamily="34" charset="0"/>
                <a:sym typeface="Tahoma" pitchFamily="34" charset="0"/>
              </a:rPr>
              <a:t>Has tenido alguna experiencia personal con este tipo de accidente?</a:t>
            </a:r>
          </a:p>
        </p:txBody>
      </p:sp>
      <p:sp>
        <p:nvSpPr>
          <p:cNvPr id="23556"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hape 331"/>
          <p:cNvSpPr>
            <a:spLocks noChangeArrowheads="1"/>
          </p:cNvSpPr>
          <p:nvPr/>
        </p:nvSpPr>
        <p:spPr bwMode="auto">
          <a:xfrm>
            <a:off x="6223000" y="2438400"/>
            <a:ext cx="2921000" cy="2211388"/>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32" name="Shape 332"/>
          <p:cNvSpPr txBox="1">
            <a:spLocks noGrp="1"/>
          </p:cNvSpPr>
          <p:nvPr>
            <p:ph type="title"/>
          </p:nvPr>
        </p:nvSpPr>
        <p:spPr>
          <a:xfrm>
            <a:off x="0" y="76200"/>
            <a:ext cx="9144000" cy="9906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Almacenamiento de Materiales</a:t>
            </a:r>
          </a:p>
        </p:txBody>
      </p:sp>
      <p:sp>
        <p:nvSpPr>
          <p:cNvPr id="78851" name="Shape 333"/>
          <p:cNvSpPr txBox="1">
            <a:spLocks noGrp="1"/>
          </p:cNvSpPr>
          <p:nvPr>
            <p:ph type="body" idx="1"/>
          </p:nvPr>
        </p:nvSpPr>
        <p:spPr>
          <a:xfrm>
            <a:off x="381000" y="1295400"/>
            <a:ext cx="5715000" cy="4171950"/>
          </a:xfrm>
        </p:spPr>
        <p:txBody>
          <a:bodyPr tIns="45700" bIns="45700" anchor="t">
            <a:spAutoFit/>
          </a:bodyPr>
          <a:lstStyle/>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Asegurar los materiales para que no caigan sobre los trabajadores. Los materiales que se almacenen dentro de edificios en construcción no deben colocarse dentro de los 6 pies de cualquier área de levantamiento o aberturas de piso; ni tampoco dentro de los 10 pies de una pared exterior que no sobresalga por encima del tope de los materiales almacenados. No deberá almacenar materiales en los andamios, en exceso de aquellos necesarios para la operación inmediata.</a:t>
            </a:r>
          </a:p>
        </p:txBody>
      </p:sp>
      <p:sp>
        <p:nvSpPr>
          <p:cNvPr id="78852" name="Shape 334"/>
          <p:cNvSpPr>
            <a:spLocks noChangeArrowheads="1"/>
          </p:cNvSpPr>
          <p:nvPr/>
        </p:nvSpPr>
        <p:spPr bwMode="auto">
          <a:xfrm>
            <a:off x="8077200" y="3657600"/>
            <a:ext cx="857250" cy="8572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8854"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hape 340"/>
          <p:cNvSpPr>
            <a:spLocks noChangeArrowheads="1"/>
          </p:cNvSpPr>
          <p:nvPr/>
        </p:nvSpPr>
        <p:spPr bwMode="auto">
          <a:xfrm>
            <a:off x="42672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41" name="Shape 341"/>
          <p:cNvSpPr txBox="1">
            <a:spLocks noGrp="1"/>
          </p:cNvSpPr>
          <p:nvPr>
            <p:ph type="title"/>
          </p:nvPr>
        </p:nvSpPr>
        <p:spPr>
          <a:xfrm>
            <a:off x="0" y="76200"/>
            <a:ext cx="9144000" cy="9906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Almacenamiento de Materiales</a:t>
            </a:r>
          </a:p>
        </p:txBody>
      </p:sp>
      <p:sp>
        <p:nvSpPr>
          <p:cNvPr id="80899" name="Shape 342"/>
          <p:cNvSpPr txBox="1">
            <a:spLocks noGrp="1"/>
          </p:cNvSpPr>
          <p:nvPr>
            <p:ph type="body" idx="1"/>
          </p:nvPr>
        </p:nvSpPr>
        <p:spPr>
          <a:xfrm>
            <a:off x="228600" y="1371600"/>
            <a:ext cx="3276600" cy="3505200"/>
          </a:xfrm>
        </p:spPr>
        <p:txBody>
          <a:bodyPr tIns="45700" bIns="45700" anchor="t">
            <a:spAutoFit/>
          </a:bodyPr>
          <a:lstStyle/>
          <a:p>
            <a:pPr eaLnBrk="1" hangingPunct="1">
              <a:lnSpc>
                <a:spcPct val="90000"/>
              </a:lnSpc>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Mantenga los materiales bien organizados en las área de almacenamiento.</a:t>
            </a:r>
          </a:p>
        </p:txBody>
      </p:sp>
      <p:sp>
        <p:nvSpPr>
          <p:cNvPr id="80900" name="Shape 343"/>
          <p:cNvSpPr>
            <a:spLocks noChangeArrowheads="1"/>
          </p:cNvSpPr>
          <p:nvPr/>
        </p:nvSpPr>
        <p:spPr bwMode="auto">
          <a:xfrm>
            <a:off x="7753350" y="3790950"/>
            <a:ext cx="933450" cy="9334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0902"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hape 349"/>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50" name="Shape 350"/>
          <p:cNvSpPr txBox="1">
            <a:spLocks noGrp="1"/>
          </p:cNvSpPr>
          <p:nvPr>
            <p:ph type="title"/>
          </p:nvPr>
        </p:nvSpPr>
        <p:spPr>
          <a:xfrm>
            <a:off x="0" y="76200"/>
            <a:ext cx="9144000" cy="9906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Manejo Adecuado de Materiales</a:t>
            </a:r>
          </a:p>
        </p:txBody>
      </p:sp>
      <p:sp>
        <p:nvSpPr>
          <p:cNvPr id="82947" name="Shape 351"/>
          <p:cNvSpPr txBox="1">
            <a:spLocks noGrp="1"/>
          </p:cNvSpPr>
          <p:nvPr>
            <p:ph type="body" idx="1"/>
          </p:nvPr>
        </p:nvSpPr>
        <p:spPr>
          <a:xfrm>
            <a:off x="228600" y="1295400"/>
            <a:ext cx="3505200" cy="510540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Inspeccione todos los aparejos antes de usarlos.</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Nunca trabaje debajo de una carga suspendida.</a:t>
            </a:r>
          </a:p>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Manténgase alejado de las cargas mientras las estén levantando.</a:t>
            </a:r>
          </a:p>
        </p:txBody>
      </p:sp>
      <p:sp>
        <p:nvSpPr>
          <p:cNvPr id="82948" name="Shape 352"/>
          <p:cNvSpPr>
            <a:spLocks noChangeArrowheads="1"/>
          </p:cNvSpPr>
          <p:nvPr/>
        </p:nvSpPr>
        <p:spPr bwMode="auto">
          <a:xfrm>
            <a:off x="7924800" y="3962400"/>
            <a:ext cx="762000" cy="7620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2950"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hape 358"/>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59" name="Shape 359"/>
          <p:cNvSpPr txBox="1">
            <a:spLocks noGrp="1"/>
          </p:cNvSpPr>
          <p:nvPr>
            <p:ph type="title"/>
          </p:nvPr>
        </p:nvSpPr>
        <p:spPr>
          <a:xfrm>
            <a:off x="0" y="76200"/>
            <a:ext cx="9144000" cy="9906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Manejo Adecuado de Materiales</a:t>
            </a:r>
          </a:p>
        </p:txBody>
      </p:sp>
      <p:sp>
        <p:nvSpPr>
          <p:cNvPr id="84995" name="Shape 360"/>
          <p:cNvSpPr txBox="1">
            <a:spLocks noGrp="1"/>
          </p:cNvSpPr>
          <p:nvPr>
            <p:ph type="body" idx="1"/>
          </p:nvPr>
        </p:nvSpPr>
        <p:spPr>
          <a:xfrm>
            <a:off x="228600" y="1314450"/>
            <a:ext cx="3200400" cy="4171950"/>
          </a:xfrm>
        </p:spPr>
        <p:txBody>
          <a:bodyPr tIns="45700" bIns="45700" anchor="t">
            <a:spAutoFit/>
          </a:bodyPr>
          <a:lstStyle/>
          <a:p>
            <a:pPr eaLnBrk="1" hangingPunct="1">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Nunca trabaje o camine por debajo de una carga. </a:t>
            </a:r>
          </a:p>
        </p:txBody>
      </p:sp>
      <p:sp>
        <p:nvSpPr>
          <p:cNvPr id="84996" name="Shape 361"/>
          <p:cNvSpPr>
            <a:spLocks noChangeArrowheads="1"/>
          </p:cNvSpPr>
          <p:nvPr/>
        </p:nvSpPr>
        <p:spPr bwMode="auto">
          <a:xfrm>
            <a:off x="8001000" y="3962400"/>
            <a:ext cx="685800" cy="6858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4998"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hape 367"/>
          <p:cNvSpPr>
            <a:spLocks noChangeArrowheads="1"/>
          </p:cNvSpPr>
          <p:nvPr/>
        </p:nvSpPr>
        <p:spPr bwMode="auto">
          <a:xfrm>
            <a:off x="5930900" y="1295400"/>
            <a:ext cx="3213100" cy="46990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68" name="Shape 368"/>
          <p:cNvSpPr txBox="1">
            <a:spLocks noGrp="1"/>
          </p:cNvSpPr>
          <p:nvPr>
            <p:ph type="title"/>
          </p:nvPr>
        </p:nvSpPr>
        <p:spPr>
          <a:xfrm>
            <a:off x="0" y="76200"/>
            <a:ext cx="9144000" cy="9906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Manejo Adecuado de Materiales</a:t>
            </a:r>
          </a:p>
        </p:txBody>
      </p:sp>
      <p:sp>
        <p:nvSpPr>
          <p:cNvPr id="87043" name="Shape 369"/>
          <p:cNvSpPr txBox="1">
            <a:spLocks noGrp="1"/>
          </p:cNvSpPr>
          <p:nvPr>
            <p:ph type="body" idx="1"/>
          </p:nvPr>
        </p:nvSpPr>
        <p:spPr>
          <a:xfrm>
            <a:off x="228600" y="1314450"/>
            <a:ext cx="5791200" cy="4171950"/>
          </a:xfrm>
        </p:spPr>
        <p:txBody>
          <a:bodyPr tIns="45700" bIns="45700" anchor="t">
            <a:spAutoFit/>
          </a:bodyPr>
          <a:lstStyle/>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Nunca levante una carga que sobrepase la capacidad de carga de la grúa.</a:t>
            </a:r>
          </a:p>
          <a:p>
            <a:pPr eaLnBrk="1" hangingPunct="1">
              <a:spcBef>
                <a:spcPts val="475"/>
              </a:spcBef>
              <a:buClr>
                <a:srgbClr val="000000"/>
              </a:buClr>
              <a:buSzPct val="101000"/>
              <a:buFontTx/>
              <a:buChar char="•"/>
            </a:pPr>
            <a:r>
              <a:rPr lang="en-US" altLang="en-US" sz="2400" smtClean="0">
                <a:latin typeface="Tahoma" pitchFamily="34" charset="0"/>
                <a:cs typeface="Tahoma" pitchFamily="34" charset="0"/>
                <a:sym typeface="Tahoma" pitchFamily="34" charset="0"/>
              </a:rPr>
              <a:t>Los operadores y el personal que trabaje con las grúas necesitan saber la capacidad básica de elevación de la grúa, sus limitaciones y las restricciones específicas del sitio de trabajo. Los operadores y los trabajadores también deben ser conscientes de la localización de las líneas de energía, del suelo inestable y de las fuertes condiciones del viento. </a:t>
            </a:r>
          </a:p>
          <a:p>
            <a:pPr eaLnBrk="1" hangingPunct="1">
              <a:spcBef>
                <a:spcPts val="475"/>
              </a:spcBef>
              <a:buClr>
                <a:srgbClr val="000000"/>
              </a:buClr>
              <a:buSzPct val="25000"/>
              <a:buFont typeface="Tahoma" pitchFamily="34" charset="0"/>
              <a:buNone/>
            </a:pPr>
            <a:r>
              <a:rPr lang="en-US" altLang="en-US" sz="2400" smtClean="0">
                <a:latin typeface="Tahoma" pitchFamily="34" charset="0"/>
                <a:cs typeface="Tahoma" pitchFamily="34" charset="0"/>
                <a:sym typeface="Tahoma" pitchFamily="34" charset="0"/>
              </a:rPr>
              <a:t> </a:t>
            </a:r>
          </a:p>
        </p:txBody>
      </p:sp>
      <p:sp>
        <p:nvSpPr>
          <p:cNvPr id="87044" name="Shape 370"/>
          <p:cNvSpPr>
            <a:spLocks noChangeArrowheads="1"/>
          </p:cNvSpPr>
          <p:nvPr/>
        </p:nvSpPr>
        <p:spPr bwMode="auto">
          <a:xfrm>
            <a:off x="8001000" y="5334000"/>
            <a:ext cx="685800" cy="6858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7046"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hape 376"/>
          <p:cNvSpPr>
            <a:spLocks noChangeArrowheads="1"/>
          </p:cNvSpPr>
          <p:nvPr/>
        </p:nvSpPr>
        <p:spPr bwMode="auto">
          <a:xfrm>
            <a:off x="4699000" y="9906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7" name="Shape 377"/>
          <p:cNvSpPr txBox="1">
            <a:spLocks noGrp="1"/>
          </p:cNvSpPr>
          <p:nvPr>
            <p:ph type="title"/>
          </p:nvPr>
        </p:nvSpPr>
        <p:spPr>
          <a:xfrm>
            <a:off x="0" y="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sz="3800">
                <a:solidFill>
                  <a:schemeClr val="dk2"/>
                </a:solidFill>
                <a:sym typeface="Arial"/>
              </a:rPr>
              <a:t>Seguridad en la Zona de Trabajo</a:t>
            </a:r>
          </a:p>
        </p:txBody>
      </p:sp>
      <p:sp>
        <p:nvSpPr>
          <p:cNvPr id="89091" name="Shape 378"/>
          <p:cNvSpPr txBox="1">
            <a:spLocks noGrp="1"/>
          </p:cNvSpPr>
          <p:nvPr>
            <p:ph type="body" idx="1"/>
          </p:nvPr>
        </p:nvSpPr>
        <p:spPr>
          <a:xfrm>
            <a:off x="152400" y="914400"/>
            <a:ext cx="8610600" cy="5562600"/>
          </a:xfrm>
        </p:spPr>
        <p:txBody>
          <a:bodyPr tIns="45700" bIns="45700" anchor="t">
            <a:spAutoFit/>
          </a:bodyPr>
          <a:lstStyle/>
          <a:p>
            <a:pPr eaLnBrk="1" hangingPunct="1">
              <a:spcBef>
                <a:spcPts val="438"/>
              </a:spcBef>
              <a:buClr>
                <a:srgbClr val="000000"/>
              </a:buClr>
              <a:buSzPct val="98000"/>
              <a:buFontTx/>
              <a:buChar char="•"/>
            </a:pPr>
            <a:r>
              <a:rPr lang="en-US" altLang="en-US" sz="2200" smtClean="0">
                <a:latin typeface="Tahoma" pitchFamily="34" charset="0"/>
                <a:cs typeface="Tahoma" pitchFamily="34" charset="0"/>
                <a:sym typeface="Tahoma" pitchFamily="34" charset="0"/>
              </a:rPr>
              <a:t>Use extrema precaución al                                                        aproximarse a un equipo pesado.                                              Solo el personal autorizado está                                                            permitido en el área de trabajo.</a:t>
            </a:r>
          </a:p>
          <a:p>
            <a:pPr eaLnBrk="1" hangingPunct="1">
              <a:spcBef>
                <a:spcPts val="438"/>
              </a:spcBef>
              <a:buClr>
                <a:srgbClr val="000000"/>
              </a:buClr>
              <a:buSzPct val="98000"/>
              <a:buFontTx/>
              <a:buChar char="•"/>
            </a:pPr>
            <a:r>
              <a:rPr lang="en-US" altLang="en-US" sz="2200" smtClean="0">
                <a:latin typeface="Tahoma" pitchFamily="34" charset="0"/>
                <a:cs typeface="Tahoma" pitchFamily="34" charset="0"/>
                <a:sym typeface="Tahoma" pitchFamily="34" charset="0"/>
              </a:rPr>
              <a:t>Cuando se opere equipo pesado,                                                       mantenga contacto visual con el                                                     operador antes de acercarse al                                                   equipo.</a:t>
            </a:r>
          </a:p>
          <a:p>
            <a:pPr eaLnBrk="1" hangingPunct="1">
              <a:spcBef>
                <a:spcPts val="438"/>
              </a:spcBef>
              <a:buClr>
                <a:srgbClr val="000000"/>
              </a:buClr>
              <a:buSzPct val="98000"/>
              <a:buFontTx/>
              <a:buChar char="•"/>
            </a:pPr>
            <a:r>
              <a:rPr lang="en-US" altLang="en-US" sz="2200" smtClean="0">
                <a:latin typeface="Tahoma" pitchFamily="34" charset="0"/>
                <a:cs typeface="Tahoma" pitchFamily="34" charset="0"/>
                <a:sym typeface="Tahoma" pitchFamily="34" charset="0"/>
              </a:rPr>
              <a:t>Nunca se acerque a un equipo                                                          pesado en movimiento.</a:t>
            </a:r>
          </a:p>
          <a:p>
            <a:pPr eaLnBrk="1" hangingPunct="1">
              <a:spcBef>
                <a:spcPts val="438"/>
              </a:spcBef>
              <a:buClr>
                <a:srgbClr val="000000"/>
              </a:buClr>
              <a:buSzPct val="98000"/>
              <a:buFontTx/>
              <a:buChar char="•"/>
            </a:pPr>
            <a:r>
              <a:rPr lang="en-US" altLang="en-US" sz="2200" smtClean="0">
                <a:latin typeface="Tahoma" pitchFamily="34" charset="0"/>
                <a:cs typeface="Tahoma" pitchFamily="34" charset="0"/>
                <a:sym typeface="Tahoma" pitchFamily="34" charset="0"/>
              </a:rPr>
              <a:t>Cuando éste se detenga, nunca se acerque por detrás, siempre acérquese por delante o por los lados, y mantenga contacto visual con el operador del equipo.</a:t>
            </a:r>
          </a:p>
          <a:p>
            <a:pPr eaLnBrk="1" hangingPunct="1">
              <a:spcBef>
                <a:spcPts val="438"/>
              </a:spcBef>
              <a:buClr>
                <a:srgbClr val="000000"/>
              </a:buClr>
              <a:buSzPct val="98000"/>
              <a:buFontTx/>
              <a:buChar char="•"/>
            </a:pPr>
            <a:r>
              <a:rPr lang="en-US" altLang="en-US" sz="2200" smtClean="0">
                <a:latin typeface="Tahoma" pitchFamily="34" charset="0"/>
                <a:cs typeface="Tahoma" pitchFamily="34" charset="0"/>
                <a:sym typeface="Tahoma" pitchFamily="34" charset="0"/>
              </a:rPr>
              <a:t>Asegúrese de llevar puesto el equipo de protección personal apropiado (protección para los ojos, cabeza y pies) antes de acercarse al equipo pesado.</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89092" name="Shape 379"/>
          <p:cNvSpPr>
            <a:spLocks noChangeArrowheads="1"/>
          </p:cNvSpPr>
          <p:nvPr/>
        </p:nvSpPr>
        <p:spPr bwMode="auto">
          <a:xfrm>
            <a:off x="8077200" y="3581400"/>
            <a:ext cx="857250" cy="857250"/>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094"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hape 385"/>
          <p:cNvSpPr>
            <a:spLocks noChangeArrowheads="1"/>
          </p:cNvSpPr>
          <p:nvPr/>
        </p:nvSpPr>
        <p:spPr bwMode="auto">
          <a:xfrm>
            <a:off x="4343400" y="1371600"/>
            <a:ext cx="4445000" cy="30861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38" name="Shape 386"/>
          <p:cNvSpPr txBox="1">
            <a:spLocks noGrp="1"/>
          </p:cNvSpPr>
          <p:nvPr>
            <p:ph type="title"/>
          </p:nvPr>
        </p:nvSpPr>
        <p:spPr>
          <a:xfrm>
            <a:off x="0" y="533400"/>
            <a:ext cx="9144000" cy="685800"/>
          </a:xfrm>
        </p:spPr>
        <p:txBody>
          <a:bodyPr tIns="45700" bIns="45700" anchor="b">
            <a:spAutoFit/>
          </a:bodyPr>
          <a:lstStyle/>
          <a:p>
            <a:pPr eaLnBrk="1" hangingPunct="1">
              <a:spcBef>
                <a:spcPct val="0"/>
              </a:spcBef>
              <a:spcAft>
                <a:spcPct val="0"/>
              </a:spcAft>
              <a:buClr>
                <a:srgbClr val="000000"/>
              </a:buClr>
              <a:buSzPct val="25000"/>
            </a:pPr>
            <a:r>
              <a:rPr lang="en-US" altLang="en-US" sz="3800" smtClean="0">
                <a:solidFill>
                  <a:srgbClr val="000000"/>
                </a:solidFill>
                <a:latin typeface="Arial" pitchFamily="34" charset="0"/>
                <a:cs typeface="Arial" pitchFamily="34" charset="0"/>
              </a:rPr>
              <a:t>Seguridad en la Zona de Trabajo</a:t>
            </a:r>
          </a:p>
        </p:txBody>
      </p:sp>
      <p:sp>
        <p:nvSpPr>
          <p:cNvPr id="387" name="Shape 387"/>
          <p:cNvSpPr txBox="1">
            <a:spLocks noGrp="1"/>
          </p:cNvSpPr>
          <p:nvPr>
            <p:ph type="body" idx="1"/>
          </p:nvPr>
        </p:nvSpPr>
        <p:spPr>
          <a:xfrm>
            <a:off x="228600" y="1295400"/>
            <a:ext cx="4013200" cy="4171950"/>
          </a:xfrm>
        </p:spPr>
        <p:txBody>
          <a:bodyPr tIns="45700" bIns="45700">
            <a:spAutoFit/>
          </a:bodyPr>
          <a:lstStyle/>
          <a:p>
            <a:pPr indent="-342900" eaLnBrk="1" fontAlgn="auto" hangingPunct="1">
              <a:spcBef>
                <a:spcPts val="560"/>
              </a:spcBef>
              <a:buSzPct val="101190"/>
              <a:defRPr/>
            </a:pPr>
            <a:r>
              <a:rPr lang="x-none" sz="2800"/>
              <a:t>Las zonas de trabajo se deben marcar claramente para avisar a los conductores que se está trabajando en el área más adelante.</a:t>
            </a:r>
          </a:p>
          <a:p>
            <a:pPr eaLnBrk="1" fontAlgn="auto" hangingPunct="1">
              <a:defRPr/>
            </a:pPr>
            <a:endParaRPr/>
          </a:p>
        </p:txBody>
      </p:sp>
      <p:sp>
        <p:nvSpPr>
          <p:cNvPr id="91140" name="Shape 388"/>
          <p:cNvSpPr>
            <a:spLocks noChangeArrowheads="1"/>
          </p:cNvSpPr>
          <p:nvPr/>
        </p:nvSpPr>
        <p:spPr bwMode="auto">
          <a:xfrm>
            <a:off x="8001000" y="3733800"/>
            <a:ext cx="685800" cy="68580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42"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hape 394"/>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95" name="Shape 395"/>
          <p:cNvSpPr txBox="1">
            <a:spLocks noGrp="1"/>
          </p:cNvSpPr>
          <p:nvPr>
            <p:ph type="title"/>
          </p:nvPr>
        </p:nvSpPr>
        <p:spPr>
          <a:xfrm>
            <a:off x="0" y="228600"/>
            <a:ext cx="9144000" cy="8382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sz="3800">
                <a:solidFill>
                  <a:schemeClr val="dk2"/>
                </a:solidFill>
                <a:sym typeface="Arial"/>
              </a:rPr>
              <a:t>Seguridad en la Zona de Trabajo</a:t>
            </a:r>
          </a:p>
        </p:txBody>
      </p:sp>
      <p:sp>
        <p:nvSpPr>
          <p:cNvPr id="93187" name="Shape 396"/>
          <p:cNvSpPr txBox="1">
            <a:spLocks noGrp="1"/>
          </p:cNvSpPr>
          <p:nvPr>
            <p:ph type="body" idx="1"/>
          </p:nvPr>
        </p:nvSpPr>
        <p:spPr>
          <a:xfrm>
            <a:off x="228600" y="1314450"/>
            <a:ext cx="3352800" cy="4171950"/>
          </a:xfrm>
        </p:spPr>
        <p:txBody>
          <a:bodyPr tIns="45700" bIns="45700" anchor="t">
            <a:spAutoFit/>
          </a:bodyPr>
          <a:lstStyle/>
          <a:p>
            <a:pPr eaLnBrk="1" hangingPunct="1">
              <a:lnSpc>
                <a:spcPct val="90000"/>
              </a:lnSpc>
              <a:spcBef>
                <a:spcPts val="563"/>
              </a:spcBef>
              <a:buClr>
                <a:srgbClr val="000000"/>
              </a:buClr>
              <a:buSzPct val="101000"/>
              <a:buFontTx/>
              <a:buChar char="•"/>
            </a:pPr>
            <a:r>
              <a:rPr lang="en-US" altLang="en-US" sz="2800" smtClean="0">
                <a:latin typeface="Tahoma" pitchFamily="34" charset="0"/>
                <a:cs typeface="Tahoma" pitchFamily="34" charset="0"/>
                <a:sym typeface="Tahoma" pitchFamily="34" charset="0"/>
              </a:rPr>
              <a:t>Utilice las barreras físicas para proteger a los trabajadores contra el tráfico vehicular.</a:t>
            </a:r>
          </a:p>
        </p:txBody>
      </p:sp>
      <p:sp>
        <p:nvSpPr>
          <p:cNvPr id="93188" name="Shape 397"/>
          <p:cNvSpPr>
            <a:spLocks noChangeArrowheads="1"/>
          </p:cNvSpPr>
          <p:nvPr/>
        </p:nvSpPr>
        <p:spPr bwMode="auto">
          <a:xfrm>
            <a:off x="8001000" y="4038600"/>
            <a:ext cx="704850" cy="704850"/>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3190"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hape 417"/>
          <p:cNvSpPr txBox="1">
            <a:spLocks noGrp="1"/>
          </p:cNvSpPr>
          <p:nvPr>
            <p:ph type="body" idx="1"/>
          </p:nvPr>
        </p:nvSpPr>
        <p:spPr>
          <a:xfrm>
            <a:off x="762000" y="2057400"/>
            <a:ext cx="7391400" cy="2695575"/>
          </a:xfrm>
        </p:spPr>
        <p:txBody>
          <a:bodyPr tIns="45700" bIns="45700" anchor="t">
            <a:spAutoFit/>
          </a:bodyPr>
          <a:lstStyle/>
          <a:p>
            <a:pPr algn="ctr" eaLnBrk="1" hangingPunct="1">
              <a:spcBef>
                <a:spcPts val="725"/>
              </a:spcBef>
              <a:buClr>
                <a:srgbClr val="000000"/>
              </a:buClr>
              <a:buSzPct val="25000"/>
              <a:buFont typeface="Tahoma" pitchFamily="34" charset="0"/>
              <a:buNone/>
            </a:pPr>
            <a:r>
              <a:rPr lang="en-US" altLang="en-US" sz="3600" smtClean="0">
                <a:latin typeface="Tahoma" pitchFamily="34" charset="0"/>
                <a:cs typeface="Tahoma" pitchFamily="34" charset="0"/>
                <a:sym typeface="Tahoma" pitchFamily="34" charset="0"/>
              </a:rPr>
              <a:t>Esto Concluye El Módulo </a:t>
            </a:r>
          </a:p>
          <a:p>
            <a:pPr algn="ctr" eaLnBrk="1" hangingPunct="1">
              <a:spcBef>
                <a:spcPts val="725"/>
              </a:spcBef>
              <a:buClr>
                <a:srgbClr val="000000"/>
              </a:buClr>
              <a:buSzPct val="25000"/>
              <a:buFont typeface="Tahoma" pitchFamily="34" charset="0"/>
              <a:buNone/>
            </a:pPr>
            <a:r>
              <a:rPr lang="en-US" altLang="en-US" sz="3600" smtClean="0">
                <a:latin typeface="Tahoma" pitchFamily="34" charset="0"/>
                <a:cs typeface="Tahoma" pitchFamily="34" charset="0"/>
                <a:sym typeface="Tahoma" pitchFamily="34" charset="0"/>
              </a:rPr>
              <a:t>Peligros De Ser Golpeados</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a:p>
            <a:pPr algn="ctr" eaLnBrk="1" hangingPunct="1">
              <a:spcBef>
                <a:spcPts val="725"/>
              </a:spcBef>
              <a:buClr>
                <a:srgbClr val="000000"/>
              </a:buClr>
              <a:buSzPct val="25000"/>
              <a:buFont typeface="Tahoma" pitchFamily="34" charset="0"/>
              <a:buNone/>
            </a:pPr>
            <a:r>
              <a:rPr lang="en-US" altLang="en-US" sz="3600" b="1" smtClean="0">
                <a:solidFill>
                  <a:srgbClr val="FF3300"/>
                </a:solidFill>
                <a:latin typeface="Tahoma" pitchFamily="34" charset="0"/>
                <a:cs typeface="Tahoma" pitchFamily="34" charset="0"/>
                <a:sym typeface="Tahoma" pitchFamily="34" charset="0"/>
              </a:rPr>
              <a:t>“FIN”</a:t>
            </a:r>
          </a:p>
          <a:p>
            <a:pPr eaLnBrk="1" hangingPunct="1">
              <a:spcBef>
                <a:spcPts val="638"/>
              </a:spcBef>
              <a:buClr>
                <a:srgbClr val="000000"/>
              </a:buClr>
              <a:buFont typeface="Tahoma" pitchFamily="34" charset="0"/>
              <a:buNone/>
            </a:pPr>
            <a:endParaRPr lang="en-US" altLang="en-US" smtClean="0">
              <a:latin typeface="Tahoma" pitchFamily="34" charset="0"/>
              <a:cs typeface="Tahoma" pitchFamily="34" charset="0"/>
              <a:sym typeface="Tahoma" pitchFamily="34" charset="0"/>
            </a:endParaRPr>
          </a:p>
        </p:txBody>
      </p:sp>
      <p:sp>
        <p:nvSpPr>
          <p:cNvPr id="99330" name="Shape 418"/>
          <p:cNvSpPr txBox="1">
            <a:spLocks noChangeArrowheads="1"/>
          </p:cNvSpPr>
          <p:nvPr/>
        </p:nvSpPr>
        <p:spPr bwMode="auto">
          <a:xfrm>
            <a:off x="3810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b">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buClr>
                <a:srgbClr val="000000"/>
              </a:buClr>
              <a:buSzPct val="25000"/>
              <a:buFont typeface="Tahoma" pitchFamily="34" charset="0"/>
              <a:buNone/>
            </a:pPr>
            <a:r>
              <a:rPr lang="en-US" altLang="en-US" sz="3200" b="1" i="1">
                <a:effectLst>
                  <a:outerShdw blurRad="38100" dist="38100" dir="2700000" algn="tl">
                    <a:srgbClr val="C0C0C0"/>
                  </a:outerShdw>
                </a:effectLst>
                <a:latin typeface="Tahoma" pitchFamily="34" charset="0"/>
                <a:cs typeface="Tahoma" pitchFamily="34" charset="0"/>
                <a:sym typeface="Tahoma" pitchFamily="34" charset="0"/>
              </a:rPr>
              <a:t> Los Cuatro Grandes Peligros En La Construcción:</a:t>
            </a:r>
          </a:p>
        </p:txBody>
      </p:sp>
      <p:sp>
        <p:nvSpPr>
          <p:cNvPr id="99332"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txBox="1">
            <a:spLocks noGrp="1"/>
          </p:cNvSpPr>
          <p:nvPr>
            <p:ph type="title"/>
          </p:nvPr>
        </p:nvSpPr>
        <p:spPr>
          <a:xfrm>
            <a:off x="0" y="180975"/>
            <a:ext cx="9144000" cy="1190625"/>
          </a:xfrm>
        </p:spPr>
        <p:txBody>
          <a:bodyPr tIns="45700" bIns="45700" anchor="b">
            <a:spAutoFit/>
          </a:bodyPr>
          <a:lstStyle/>
          <a:p>
            <a:pPr algn="ctr" eaLnBrk="1" hangingPunct="1">
              <a:buClr>
                <a:srgbClr val="000000"/>
              </a:buClr>
              <a:buSzPct val="25000"/>
            </a:pPr>
            <a:r>
              <a:rPr lang="en-US" altLang="en-US" sz="3600" cap="none" smtClean="0">
                <a:latin typeface="Arial" pitchFamily="34" charset="0"/>
                <a:cs typeface="Arial" pitchFamily="34" charset="0"/>
              </a:rPr>
              <a:t>PELIGROS DE SER GOLPEADO LO BÁSICO QUE TENEMOS QUE SABER</a:t>
            </a:r>
          </a:p>
        </p:txBody>
      </p:sp>
      <p:sp>
        <p:nvSpPr>
          <p:cNvPr id="25602" name="Shape 100"/>
          <p:cNvSpPr txBox="1">
            <a:spLocks noGrp="1"/>
          </p:cNvSpPr>
          <p:nvPr>
            <p:ph type="body" idx="1"/>
          </p:nvPr>
        </p:nvSpPr>
        <p:spPr>
          <a:xfrm>
            <a:off x="228600" y="1447800"/>
            <a:ext cx="8686800" cy="4749800"/>
          </a:xfrm>
        </p:spPr>
        <p:txBody>
          <a:bodyPr tIns="45700" bIns="45700" anchor="t">
            <a:spAutoFit/>
          </a:bodyPr>
          <a:lstStyle/>
          <a:p>
            <a:pPr indent="609600" eaLnBrk="1" hangingPunct="1">
              <a:lnSpc>
                <a:spcPct val="80000"/>
              </a:lnSpc>
              <a:spcBef>
                <a:spcPts val="563"/>
              </a:spcBef>
              <a:buClr>
                <a:srgbClr val="000000"/>
              </a:buClr>
              <a:buFont typeface="Tahoma" pitchFamily="34" charset="0"/>
              <a:buAutoNum type="alphaUcPeriod"/>
            </a:pPr>
            <a:r>
              <a:rPr lang="en-US" altLang="en-US" sz="2700" b="1" smtClean="0">
                <a:latin typeface="Tahoma" pitchFamily="34" charset="0"/>
                <a:cs typeface="Tahoma" pitchFamily="34" charset="0"/>
                <a:sym typeface="Tahoma" pitchFamily="34" charset="0"/>
              </a:rPr>
              <a:t>Reconoce el Peligro</a:t>
            </a:r>
            <a:r>
              <a:rPr lang="en-US" altLang="en-US" sz="2700" smtClean="0">
                <a:latin typeface="Tahoma" pitchFamily="34" charset="0"/>
                <a:cs typeface="Tahoma" pitchFamily="34" charset="0"/>
                <a:sym typeface="Tahoma" pitchFamily="34" charset="0"/>
              </a:rPr>
              <a:t>! Si los identificas a tiempo, previenes accidentes!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Puedes ser golpeado por objetos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1. </a:t>
            </a:r>
            <a:r>
              <a:rPr lang="en-US" altLang="en-US" sz="2700" u="sng" smtClean="0">
                <a:solidFill>
                  <a:schemeClr val="hlink"/>
                </a:solidFill>
                <a:latin typeface="Tahoma" pitchFamily="34" charset="0"/>
                <a:cs typeface="Tahoma" pitchFamily="34" charset="0"/>
                <a:sym typeface="Tahoma" pitchFamily="34" charset="0"/>
                <a:hlinkClick r:id="rId3"/>
              </a:rPr>
              <a:t>Que caen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2. </a:t>
            </a:r>
            <a:r>
              <a:rPr lang="en-US" altLang="en-US" sz="2700" u="sng" smtClean="0">
                <a:solidFill>
                  <a:schemeClr val="hlink"/>
                </a:solidFill>
                <a:latin typeface="Tahoma" pitchFamily="34" charset="0"/>
                <a:cs typeface="Tahoma" pitchFamily="34" charset="0"/>
                <a:sym typeface="Tahoma" pitchFamily="34" charset="0"/>
                <a:hlinkClick r:id="rId3"/>
              </a:rPr>
              <a:t>Que vuelan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3. </a:t>
            </a:r>
            <a:r>
              <a:rPr lang="en-US" altLang="en-US" sz="2700" u="sng" smtClean="0">
                <a:solidFill>
                  <a:schemeClr val="hlink"/>
                </a:solidFill>
                <a:latin typeface="Tahoma" pitchFamily="34" charset="0"/>
                <a:cs typeface="Tahoma" pitchFamily="34" charset="0"/>
                <a:sym typeface="Tahoma" pitchFamily="34" charset="0"/>
                <a:hlinkClick r:id="rId3"/>
              </a:rPr>
              <a:t>Que se deslizan y columpian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4. </a:t>
            </a:r>
            <a:r>
              <a:rPr lang="en-US" altLang="en-US" sz="2700" u="sng" smtClean="0">
                <a:solidFill>
                  <a:schemeClr val="hlink"/>
                </a:solidFill>
                <a:latin typeface="Tahoma" pitchFamily="34" charset="0"/>
                <a:cs typeface="Tahoma" pitchFamily="34" charset="0"/>
                <a:sym typeface="Tahoma" pitchFamily="34" charset="0"/>
                <a:hlinkClick r:id="rId3"/>
              </a:rPr>
              <a:t>A nivel de suelo </a:t>
            </a:r>
          </a:p>
          <a:p>
            <a:pPr indent="609600" eaLnBrk="1" hangingPunct="1">
              <a:lnSpc>
                <a:spcPct val="80000"/>
              </a:lnSpc>
              <a:spcBef>
                <a:spcPts val="563"/>
              </a:spcBef>
              <a:buClr>
                <a:srgbClr val="000000"/>
              </a:buClr>
              <a:buSzPct val="25000"/>
              <a:buFont typeface="Tahoma" pitchFamily="34" charset="0"/>
              <a:buNone/>
            </a:pPr>
            <a:r>
              <a:rPr lang="en-US" altLang="en-US" sz="2700" b="1" smtClean="0">
                <a:latin typeface="Tahoma" pitchFamily="34" charset="0"/>
                <a:cs typeface="Tahoma" pitchFamily="34" charset="0"/>
                <a:sym typeface="Tahoma" pitchFamily="34" charset="0"/>
              </a:rPr>
              <a:t>B.  Prevención de Accidentes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1. </a:t>
            </a:r>
            <a:r>
              <a:rPr lang="en-US" altLang="en-US" sz="2700" u="sng" smtClean="0">
                <a:solidFill>
                  <a:schemeClr val="hlink"/>
                </a:solidFill>
                <a:latin typeface="Tahoma" pitchFamily="34" charset="0"/>
                <a:cs typeface="Tahoma" pitchFamily="34" charset="0"/>
                <a:sym typeface="Tahoma" pitchFamily="34" charset="0"/>
                <a:hlinkClick r:id="rId3"/>
              </a:rPr>
              <a:t>Equipo de protección personal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2. </a:t>
            </a:r>
            <a:r>
              <a:rPr lang="en-US" altLang="en-US" sz="2700" u="sng" smtClean="0">
                <a:solidFill>
                  <a:schemeClr val="hlink"/>
                </a:solidFill>
                <a:latin typeface="Tahoma" pitchFamily="34" charset="0"/>
                <a:cs typeface="Tahoma" pitchFamily="34" charset="0"/>
                <a:sym typeface="Tahoma" pitchFamily="34" charset="0"/>
                <a:hlinkClick r:id="rId3"/>
              </a:rPr>
              <a:t>Almacenamiento de materiales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3. </a:t>
            </a:r>
            <a:r>
              <a:rPr lang="en-US" altLang="en-US" sz="2700" u="sng" smtClean="0">
                <a:solidFill>
                  <a:schemeClr val="hlink"/>
                </a:solidFill>
                <a:latin typeface="Tahoma" pitchFamily="34" charset="0"/>
                <a:cs typeface="Tahoma" pitchFamily="34" charset="0"/>
                <a:sym typeface="Tahoma" pitchFamily="34" charset="0"/>
                <a:hlinkClick r:id="rId3"/>
              </a:rPr>
              <a:t>Manejo apropiado de materiales </a:t>
            </a:r>
          </a:p>
          <a:p>
            <a:pPr indent="609600" eaLnBrk="1" hangingPunct="1">
              <a:lnSpc>
                <a:spcPct val="80000"/>
              </a:lnSpc>
              <a:spcBef>
                <a:spcPts val="563"/>
              </a:spcBef>
              <a:buClr>
                <a:srgbClr val="000000"/>
              </a:buClr>
              <a:buSzPct val="25000"/>
              <a:buFont typeface="Tahoma" pitchFamily="34" charset="0"/>
              <a:buNone/>
            </a:pPr>
            <a:r>
              <a:rPr lang="en-US" altLang="en-US" sz="2700" smtClean="0">
                <a:latin typeface="Tahoma" pitchFamily="34" charset="0"/>
                <a:cs typeface="Tahoma" pitchFamily="34" charset="0"/>
                <a:sym typeface="Tahoma" pitchFamily="34" charset="0"/>
              </a:rPr>
              <a:t>	4. </a:t>
            </a:r>
            <a:r>
              <a:rPr lang="en-US" altLang="en-US" sz="2700" u="sng" smtClean="0">
                <a:solidFill>
                  <a:schemeClr val="hlink"/>
                </a:solidFill>
                <a:latin typeface="Tahoma" pitchFamily="34" charset="0"/>
                <a:cs typeface="Tahoma" pitchFamily="34" charset="0"/>
                <a:sym typeface="Tahoma" pitchFamily="34" charset="0"/>
                <a:hlinkClick r:id="rId3"/>
              </a:rPr>
              <a:t>Seguridad en la zona de trabajo  </a:t>
            </a:r>
          </a:p>
        </p:txBody>
      </p:sp>
      <p:sp>
        <p:nvSpPr>
          <p:cNvPr id="25604" name="Rectangle 4"/>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txBox="1">
            <a:spLocks noGrp="1"/>
          </p:cNvSpPr>
          <p:nvPr>
            <p:ph type="title"/>
          </p:nvPr>
        </p:nvSpPr>
        <p:spPr>
          <a:xfrm>
            <a:off x="0" y="76200"/>
            <a:ext cx="9144000" cy="6858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Peligros de Ser Golpeado</a:t>
            </a:r>
          </a:p>
        </p:txBody>
      </p:sp>
      <p:sp>
        <p:nvSpPr>
          <p:cNvPr id="27650" name="Shape 107"/>
          <p:cNvSpPr txBox="1">
            <a:spLocks noGrp="1"/>
          </p:cNvSpPr>
          <p:nvPr>
            <p:ph type="body" idx="1"/>
          </p:nvPr>
        </p:nvSpPr>
        <p:spPr>
          <a:xfrm>
            <a:off x="381000" y="1295400"/>
            <a:ext cx="6477000" cy="4848225"/>
          </a:xfrm>
        </p:spPr>
        <p:txBody>
          <a:bodyPr tIns="45700" bIns="45700" anchor="t">
            <a:spAutoFit/>
          </a:bodyPr>
          <a:lstStyle/>
          <a:p>
            <a:pPr eaLnBrk="1" hangingPunct="1">
              <a:lnSpc>
                <a:spcPct val="90000"/>
              </a:lnSpc>
              <a:spcBef>
                <a:spcPts val="563"/>
              </a:spcBef>
              <a:buClr>
                <a:srgbClr val="000000"/>
              </a:buClr>
              <a:buSzPct val="101000"/>
              <a:buFontTx/>
              <a:buChar char="•"/>
            </a:pPr>
            <a:r>
              <a:rPr lang="es-CO" altLang="en-US" sz="2800" smtClean="0">
                <a:latin typeface="Tahoma" pitchFamily="34" charset="0"/>
                <a:cs typeface="Tahoma" pitchFamily="34" charset="0"/>
                <a:sym typeface="Tahoma" pitchFamily="34" charset="0"/>
              </a:rPr>
              <a:t>Los peligros de ser golpeado son uno de los cuatro peligros MORTALES encontrados en las obras de construcción.</a:t>
            </a:r>
          </a:p>
          <a:p>
            <a:pPr eaLnBrk="1" hangingPunct="1">
              <a:spcBef>
                <a:spcPts val="638"/>
              </a:spcBef>
              <a:buClr>
                <a:srgbClr val="000000"/>
              </a:buClr>
              <a:buFont typeface="Tahoma" pitchFamily="34" charset="0"/>
              <a:buNone/>
            </a:pPr>
            <a:endParaRPr lang="es-CO" altLang="en-US" smtClean="0">
              <a:latin typeface="Tahoma" pitchFamily="34" charset="0"/>
              <a:cs typeface="Tahoma" pitchFamily="34" charset="0"/>
              <a:sym typeface="Tahoma" pitchFamily="34" charset="0"/>
            </a:endParaRPr>
          </a:p>
          <a:p>
            <a:pPr eaLnBrk="1" hangingPunct="1">
              <a:lnSpc>
                <a:spcPct val="90000"/>
              </a:lnSpc>
              <a:spcBef>
                <a:spcPts val="563"/>
              </a:spcBef>
              <a:buClr>
                <a:srgbClr val="000000"/>
              </a:buClr>
              <a:buSzPct val="101000"/>
              <a:buFontTx/>
              <a:buChar char="•"/>
            </a:pPr>
            <a:r>
              <a:rPr lang="es-CO" altLang="en-US" sz="2800" smtClean="0">
                <a:latin typeface="Tahoma" pitchFamily="34" charset="0"/>
                <a:cs typeface="Tahoma" pitchFamily="34" charset="0"/>
                <a:sym typeface="Tahoma" pitchFamily="34" charset="0"/>
              </a:rPr>
              <a:t>Este programa le ayudará a reconocer y a prevenir los peligros comunes de ser golpeado.  </a:t>
            </a:r>
          </a:p>
          <a:p>
            <a:pPr eaLnBrk="1" hangingPunct="1">
              <a:spcBef>
                <a:spcPts val="638"/>
              </a:spcBef>
              <a:buClr>
                <a:srgbClr val="000000"/>
              </a:buClr>
              <a:buFont typeface="Tahoma" pitchFamily="34" charset="0"/>
              <a:buNone/>
            </a:pPr>
            <a:endParaRPr lang="es-CO" altLang="en-US" smtClean="0">
              <a:latin typeface="Tahoma" pitchFamily="34" charset="0"/>
              <a:cs typeface="Tahoma" pitchFamily="34" charset="0"/>
              <a:sym typeface="Tahoma" pitchFamily="34" charset="0"/>
            </a:endParaRPr>
          </a:p>
          <a:p>
            <a:pPr eaLnBrk="1" hangingPunct="1">
              <a:lnSpc>
                <a:spcPct val="90000"/>
              </a:lnSpc>
              <a:spcBef>
                <a:spcPts val="563"/>
              </a:spcBef>
              <a:buClr>
                <a:srgbClr val="000000"/>
              </a:buClr>
              <a:buSzPct val="101000"/>
              <a:buFontTx/>
              <a:buChar char="•"/>
            </a:pPr>
            <a:r>
              <a:rPr lang="es-CO" altLang="en-US" sz="2800" smtClean="0">
                <a:latin typeface="Tahoma" pitchFamily="34" charset="0"/>
                <a:cs typeface="Tahoma" pitchFamily="34" charset="0"/>
                <a:sym typeface="Tahoma" pitchFamily="34" charset="0"/>
              </a:rPr>
              <a:t>Los símbolos en las imagines le indicará si la situación es segura o insegura.</a:t>
            </a:r>
          </a:p>
        </p:txBody>
      </p:sp>
      <p:sp>
        <p:nvSpPr>
          <p:cNvPr id="27651" name="Shape 108"/>
          <p:cNvSpPr>
            <a:spLocks/>
          </p:cNvSpPr>
          <p:nvPr/>
        </p:nvSpPr>
        <p:spPr bwMode="auto">
          <a:xfrm>
            <a:off x="7162800" y="3657600"/>
            <a:ext cx="1371600" cy="13716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8575"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27652" name="Shape 109"/>
          <p:cNvSpPr>
            <a:spLocks noChangeArrowheads="1"/>
          </p:cNvSpPr>
          <p:nvPr/>
        </p:nvSpPr>
        <p:spPr bwMode="auto">
          <a:xfrm>
            <a:off x="7239000" y="1447800"/>
            <a:ext cx="1162050" cy="116205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3" name="Shape 110"/>
          <p:cNvSpPr txBox="1">
            <a:spLocks noChangeArrowheads="1"/>
          </p:cNvSpPr>
          <p:nvPr/>
        </p:nvSpPr>
        <p:spPr bwMode="auto">
          <a:xfrm>
            <a:off x="7162800" y="2514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spcBef>
                <a:spcPts val="1200"/>
              </a:spcBef>
              <a:buClr>
                <a:srgbClr val="000000"/>
              </a:buClr>
              <a:buSzPct val="25000"/>
              <a:buFont typeface="Times New Roman" pitchFamily="18" charset="0"/>
              <a:buNone/>
            </a:pPr>
            <a:r>
              <a:rPr lang="en-US" altLang="en-US" sz="2400" i="1">
                <a:latin typeface="Times New Roman" pitchFamily="18" charset="0"/>
                <a:cs typeface="Times New Roman" pitchFamily="18" charset="0"/>
                <a:sym typeface="Times New Roman" pitchFamily="18" charset="0"/>
              </a:rPr>
              <a:t>Seguro</a:t>
            </a:r>
          </a:p>
        </p:txBody>
      </p:sp>
      <p:sp>
        <p:nvSpPr>
          <p:cNvPr id="27654" name="Shape 111"/>
          <p:cNvSpPr txBox="1">
            <a:spLocks noChangeArrowheads="1"/>
          </p:cNvSpPr>
          <p:nvPr/>
        </p:nvSpPr>
        <p:spPr bwMode="auto">
          <a:xfrm>
            <a:off x="7239000" y="49530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spcBef>
                <a:spcPts val="1200"/>
              </a:spcBef>
              <a:buClr>
                <a:srgbClr val="000000"/>
              </a:buClr>
              <a:buSzPct val="25000"/>
              <a:buFont typeface="Times New Roman" pitchFamily="18" charset="0"/>
              <a:buNone/>
            </a:pPr>
            <a:r>
              <a:rPr lang="en-US" altLang="en-US" sz="2400" i="1">
                <a:latin typeface="Times New Roman" pitchFamily="18" charset="0"/>
                <a:cs typeface="Times New Roman" pitchFamily="18" charset="0"/>
                <a:sym typeface="Times New Roman" pitchFamily="18" charset="0"/>
              </a:rPr>
              <a:t>Inseguro</a:t>
            </a:r>
          </a:p>
        </p:txBody>
      </p:sp>
      <p:sp>
        <p:nvSpPr>
          <p:cNvPr id="27656" name="Rectangle 8"/>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2" name="Picture 6" descr="OSHA statistic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76400" y="1752600"/>
            <a:ext cx="6477000" cy="4286250"/>
          </a:xfrm>
          <a:prstGeom prst="rect">
            <a:avLst/>
          </a:prstGeom>
          <a:noFill/>
          <a:extLst>
            <a:ext uri="{909E8E84-426E-40DD-AFC4-6F175D3DCCD1}">
              <a14:hiddenFill xmlns:a14="http://schemas.microsoft.com/office/drawing/2010/main">
                <a:solidFill>
                  <a:srgbClr val="FFFFFF"/>
                </a:solidFill>
              </a14:hiddenFill>
            </a:ext>
          </a:extLst>
        </p:spPr>
      </p:pic>
      <p:sp>
        <p:nvSpPr>
          <p:cNvPr id="118" name="Shape 118"/>
          <p:cNvSpPr txBox="1">
            <a:spLocks noGrp="1"/>
          </p:cNvSpPr>
          <p:nvPr>
            <p:ph type="title"/>
          </p:nvPr>
        </p:nvSpPr>
        <p:spPr>
          <a:xfrm>
            <a:off x="228600" y="76200"/>
            <a:ext cx="8686800" cy="12954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Peligros de Ser Golpeado              -Estadísticas-</a:t>
            </a:r>
          </a:p>
        </p:txBody>
      </p:sp>
      <p:sp>
        <p:nvSpPr>
          <p:cNvPr id="29701" name="Rectangle 5"/>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
        <p:nvSpPr>
          <p:cNvPr id="29703" name="Text Box 7"/>
          <p:cNvSpPr txBox="1">
            <a:spLocks noChangeArrowheads="1"/>
          </p:cNvSpPr>
          <p:nvPr/>
        </p:nvSpPr>
        <p:spPr bwMode="auto">
          <a:xfrm>
            <a:off x="381000" y="1371600"/>
            <a:ext cx="79248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600" b="1"/>
              <a:t>El Departamento de Estadisticas Laborales reportó las causas principales para fatalidades en Construcción</a:t>
            </a:r>
          </a:p>
        </p:txBody>
      </p:sp>
      <p:sp>
        <p:nvSpPr>
          <p:cNvPr id="29704" name="Text Box 8"/>
          <p:cNvSpPr txBox="1">
            <a:spLocks noChangeArrowheads="1"/>
          </p:cNvSpPr>
          <p:nvPr/>
        </p:nvSpPr>
        <p:spPr bwMode="auto">
          <a:xfrm>
            <a:off x="1371600" y="3733800"/>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Caidas</a:t>
            </a:r>
          </a:p>
        </p:txBody>
      </p:sp>
      <p:sp>
        <p:nvSpPr>
          <p:cNvPr id="29705" name="Text Box 9"/>
          <p:cNvSpPr txBox="1">
            <a:spLocks noChangeArrowheads="1"/>
          </p:cNvSpPr>
          <p:nvPr/>
        </p:nvSpPr>
        <p:spPr bwMode="auto">
          <a:xfrm>
            <a:off x="838200" y="4191000"/>
            <a:ext cx="152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Golpeado por</a:t>
            </a:r>
          </a:p>
        </p:txBody>
      </p:sp>
      <p:sp>
        <p:nvSpPr>
          <p:cNvPr id="29706" name="Text Box 10"/>
          <p:cNvSpPr txBox="1">
            <a:spLocks noChangeArrowheads="1"/>
          </p:cNvSpPr>
          <p:nvPr/>
        </p:nvSpPr>
        <p:spPr bwMode="auto">
          <a:xfrm>
            <a:off x="152400" y="4572000"/>
            <a:ext cx="198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Descargas Electricas</a:t>
            </a:r>
          </a:p>
        </p:txBody>
      </p:sp>
      <p:sp>
        <p:nvSpPr>
          <p:cNvPr id="29707" name="Text Box 11"/>
          <p:cNvSpPr txBox="1">
            <a:spLocks noChangeArrowheads="1"/>
          </p:cNvSpPr>
          <p:nvPr/>
        </p:nvSpPr>
        <p:spPr bwMode="auto">
          <a:xfrm>
            <a:off x="685800" y="49530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Atrapado Entre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hape 125"/>
          <p:cNvSpPr>
            <a:spLocks noChangeArrowheads="1"/>
          </p:cNvSpPr>
          <p:nvPr/>
        </p:nvSpPr>
        <p:spPr bwMode="auto">
          <a:xfrm>
            <a:off x="4343400" y="1447800"/>
            <a:ext cx="4445000" cy="34290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26" name="Shape 126"/>
          <p:cNvSpPr txBox="1">
            <a:spLocks noGrp="1"/>
          </p:cNvSpPr>
          <p:nvPr>
            <p:ph type="title"/>
          </p:nvPr>
        </p:nvSpPr>
        <p:spPr>
          <a:xfrm>
            <a:off x="0" y="76200"/>
            <a:ext cx="9144000" cy="685800"/>
          </a:xfrm>
        </p:spPr>
        <p:txBody>
          <a:bodyPr tIns="45700" bIns="45700" anchor="b">
            <a:spAutoFit/>
          </a:bodyPr>
          <a:lstStyle/>
          <a:p>
            <a:pPr algn="ctr" eaLnBrk="1" fontAlgn="auto" hangingPunct="1">
              <a:spcBef>
                <a:spcPts val="0"/>
              </a:spcBef>
              <a:spcAft>
                <a:spcPts val="0"/>
              </a:spcAft>
              <a:buClr>
                <a:schemeClr val="dk2"/>
              </a:buClr>
              <a:buSzPct val="25000"/>
              <a:buFont typeface="Arial"/>
              <a:buNone/>
              <a:defRPr/>
            </a:pPr>
            <a:r>
              <a:rPr lang="x-none">
                <a:solidFill>
                  <a:schemeClr val="dk2"/>
                </a:solidFill>
                <a:sym typeface="Arial"/>
              </a:rPr>
              <a:t>Reconocer el Peligro</a:t>
            </a:r>
          </a:p>
        </p:txBody>
      </p:sp>
      <p:sp>
        <p:nvSpPr>
          <p:cNvPr id="31747" name="Shape 127"/>
          <p:cNvSpPr txBox="1">
            <a:spLocks noChangeArrowheads="1"/>
          </p:cNvSpPr>
          <p:nvPr/>
        </p:nvSpPr>
        <p:spPr bwMode="auto">
          <a:xfrm>
            <a:off x="228600" y="1295400"/>
            <a:ext cx="38100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spAutoFit/>
          </a:bodyPr>
          <a:lstStyle>
            <a:lvl1pPr>
              <a:defRPr sz="1400">
                <a:solidFill>
                  <a:srgbClr val="000000"/>
                </a:solidFill>
                <a:latin typeface="Arial" pitchFamily="34" charset="0"/>
                <a:cs typeface="Arial" pitchFamily="34" charset="0"/>
                <a:sym typeface="Arial" pitchFamily="34" charset="0"/>
              </a:defRPr>
            </a:lvl1pPr>
            <a:lvl2pPr marL="742950" indent="-285750">
              <a:defRPr sz="1400">
                <a:solidFill>
                  <a:srgbClr val="000000"/>
                </a:solidFill>
                <a:latin typeface="Arial" pitchFamily="34" charset="0"/>
                <a:cs typeface="Arial" pitchFamily="34" charset="0"/>
                <a:sym typeface="Arial" pitchFamily="34" charset="0"/>
              </a:defRPr>
            </a:lvl2pPr>
            <a:lvl3pPr marL="1143000" indent="-228600">
              <a:defRPr sz="1400">
                <a:solidFill>
                  <a:srgbClr val="000000"/>
                </a:solidFill>
                <a:latin typeface="Arial" pitchFamily="34" charset="0"/>
                <a:cs typeface="Arial" pitchFamily="34" charset="0"/>
                <a:sym typeface="Arial" pitchFamily="34" charset="0"/>
              </a:defRPr>
            </a:lvl3pPr>
            <a:lvl4pPr marL="1600200" indent="-228600">
              <a:defRPr sz="1400">
                <a:solidFill>
                  <a:srgbClr val="000000"/>
                </a:solidFill>
                <a:latin typeface="Arial" pitchFamily="34" charset="0"/>
                <a:cs typeface="Arial" pitchFamily="34" charset="0"/>
                <a:sym typeface="Arial" pitchFamily="34" charset="0"/>
              </a:defRPr>
            </a:lvl4pPr>
            <a:lvl5pPr marL="2057400" indent="-228600">
              <a:defRPr sz="1400">
                <a:solidFill>
                  <a:srgbClr val="000000"/>
                </a:solidFill>
                <a:latin typeface="Arial" pitchFamily="34" charset="0"/>
                <a:cs typeface="Arial" pitchFamily="34" charset="0"/>
                <a:sym typeface="Arial" pitchFamily="34" charset="0"/>
              </a:defRPr>
            </a:lvl5pPr>
            <a:lvl6pPr marL="25146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fontAlgn="base">
              <a:spcBef>
                <a:spcPct val="0"/>
              </a:spcBef>
              <a:spcAft>
                <a:spcPct val="0"/>
              </a:spcAft>
              <a:defRPr sz="1400">
                <a:solidFill>
                  <a:srgbClr val="000000"/>
                </a:solidFill>
                <a:latin typeface="Arial" pitchFamily="34" charset="0"/>
                <a:cs typeface="Arial" pitchFamily="34" charset="0"/>
                <a:sym typeface="Arial" pitchFamily="34" charset="0"/>
              </a:defRPr>
            </a:lvl9pPr>
          </a:lstStyle>
          <a:p>
            <a:pPr>
              <a:spcBef>
                <a:spcPts val="563"/>
              </a:spcBef>
              <a:buClr>
                <a:srgbClr val="000000"/>
              </a:buClr>
              <a:buSzPct val="101000"/>
              <a:buFont typeface="Arial" pitchFamily="34" charset="0"/>
              <a:buChar char="•"/>
            </a:pPr>
            <a:r>
              <a:rPr lang="en-US" altLang="en-US" sz="2800">
                <a:solidFill>
                  <a:srgbClr val="292526"/>
                </a:solidFill>
                <a:latin typeface="Tahoma" pitchFamily="34" charset="0"/>
                <a:cs typeface="Tahoma" pitchFamily="34" charset="0"/>
                <a:sym typeface="Tahoma" pitchFamily="34" charset="0"/>
              </a:rPr>
              <a:t> El peligro de ser</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golpeado existe </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cada vez que el </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trabajador está </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expuesto a ser </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golpeado por un </a:t>
            </a:r>
            <a:br>
              <a:rPr lang="en-US" altLang="en-US" sz="2800">
                <a:solidFill>
                  <a:srgbClr val="292526"/>
                </a:solidFill>
                <a:latin typeface="Tahoma" pitchFamily="34" charset="0"/>
                <a:cs typeface="Tahoma" pitchFamily="34" charset="0"/>
                <a:sym typeface="Tahoma" pitchFamily="34" charset="0"/>
              </a:rPr>
            </a:br>
            <a:r>
              <a:rPr lang="en-US" altLang="en-US" sz="2800">
                <a:solidFill>
                  <a:srgbClr val="292526"/>
                </a:solidFill>
                <a:latin typeface="Tahoma" pitchFamily="34" charset="0"/>
                <a:cs typeface="Tahoma" pitchFamily="34" charset="0"/>
                <a:sym typeface="Tahoma" pitchFamily="34" charset="0"/>
              </a:rPr>
              <a:t>    objeto.</a:t>
            </a:r>
          </a:p>
        </p:txBody>
      </p:sp>
      <p:sp>
        <p:nvSpPr>
          <p:cNvPr id="31748" name="Shape 128"/>
          <p:cNvSpPr>
            <a:spLocks/>
          </p:cNvSpPr>
          <p:nvPr/>
        </p:nvSpPr>
        <p:spPr bwMode="auto">
          <a:xfrm>
            <a:off x="7848600" y="3962400"/>
            <a:ext cx="7620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8575"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
        <p:nvSpPr>
          <p:cNvPr id="31750" name="Rectangle 6"/>
          <p:cNvSpPr>
            <a:spLocks noChangeArrowheads="1"/>
          </p:cNvSpPr>
          <p:nvPr/>
        </p:nvSpPr>
        <p:spPr bwMode="auto">
          <a:xfrm>
            <a:off x="-152400" y="6248400"/>
            <a:ext cx="9296400" cy="6096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a:lnSpc>
                <a:spcPct val="80000"/>
              </a:lnSpc>
            </a:pPr>
            <a:r>
              <a:rPr lang="en-US" altLang="en-US" sz="900">
                <a:latin typeface="Tahoma" pitchFamily="34" charset="0"/>
              </a:rPr>
              <a:t>This material was produced under grant number 46F5-HT03 and modify under grants numbers SH-16596-07-60-F-72 and SH22301-11-60-F-36  all from the Occupational Safety and  Health Administration, U.S. Department of Labor. It does not necessarily reflect the views or policies of the U.S. Department of Labor, nor does mention of trade </a:t>
            </a:r>
          </a:p>
          <a:p>
            <a:pPr algn="ctr">
              <a:lnSpc>
                <a:spcPct val="80000"/>
              </a:lnSpc>
            </a:pPr>
            <a:r>
              <a:rPr lang="en-US" altLang="en-US" sz="900">
                <a:latin typeface="Tahoma" pitchFamily="34" charset="0"/>
              </a:rPr>
              <a:t>names, commercial products, or organizations imply endorsement by the U.S. Government.</a:t>
            </a:r>
          </a:p>
          <a:p>
            <a:pPr>
              <a:lnSpc>
                <a:spcPct val="80000"/>
              </a:lnSpc>
            </a:pPr>
            <a:endParaRPr lang="en-US" altLang="en-US" sz="900">
              <a:latin typeface="Tahoma" pitchFamily="34" charset="0"/>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hape 134"/>
          <p:cNvSpPr>
            <a:spLocks noChangeArrowheads="1"/>
          </p:cNvSpPr>
          <p:nvPr/>
        </p:nvSpPr>
        <p:spPr bwMode="auto">
          <a:xfrm>
            <a:off x="4343400" y="1447800"/>
            <a:ext cx="4445000" cy="33655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3794" name="Shape 135"/>
          <p:cNvSpPr txBox="1">
            <a:spLocks noGrp="1"/>
          </p:cNvSpPr>
          <p:nvPr>
            <p:ph type="title"/>
          </p:nvPr>
        </p:nvSpPr>
        <p:spPr>
          <a:xfrm>
            <a:off x="0" y="76200"/>
            <a:ext cx="9144000" cy="6858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 Caen </a:t>
            </a:r>
          </a:p>
        </p:txBody>
      </p:sp>
      <p:sp>
        <p:nvSpPr>
          <p:cNvPr id="33795" name="Shape 136"/>
          <p:cNvSpPr txBox="1">
            <a:spLocks noGrp="1"/>
          </p:cNvSpPr>
          <p:nvPr>
            <p:ph type="body" idx="1"/>
          </p:nvPr>
        </p:nvSpPr>
        <p:spPr>
          <a:xfrm>
            <a:off x="228600" y="1295400"/>
            <a:ext cx="4267200" cy="4724400"/>
          </a:xfrm>
        </p:spPr>
        <p:txBody>
          <a:bodyPr tIns="45700" bIns="45700">
            <a:spAutoFit/>
          </a:bodyPr>
          <a:lstStyle/>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Trabajar o caminar debajo de estructuras elevadas pudiera exponerlo a ser golpeado por los objetos que caen </a:t>
            </a:r>
          </a:p>
          <a:p>
            <a:pPr indent="-342900" eaLnBrk="1" hangingPunct="1">
              <a:spcBef>
                <a:spcPts val="563"/>
              </a:spcBef>
              <a:spcAft>
                <a:spcPct val="0"/>
              </a:spcAft>
              <a:buClr>
                <a:srgbClr val="000000"/>
              </a:buClr>
              <a:buSzPct val="101000"/>
              <a:buFontTx/>
              <a:buChar char="•"/>
            </a:pPr>
            <a:r>
              <a:rPr lang="en-US" altLang="en-US" sz="2800" smtClean="0">
                <a:solidFill>
                  <a:srgbClr val="000000"/>
                </a:solidFill>
                <a:latin typeface="Tahoma" pitchFamily="34" charset="0"/>
                <a:cs typeface="Tahoma" pitchFamily="34" charset="0"/>
                <a:sym typeface="Tahoma" pitchFamily="34" charset="0"/>
              </a:rPr>
              <a:t>Si usted trabaja en superficies elevadas, usted es un riesgo para aquellos trabajadores que trabajan en el nivel inferior.  </a:t>
            </a:r>
          </a:p>
        </p:txBody>
      </p:sp>
      <p:sp>
        <p:nvSpPr>
          <p:cNvPr id="33796" name="Shape 137"/>
          <p:cNvSpPr>
            <a:spLocks/>
          </p:cNvSpPr>
          <p:nvPr/>
        </p:nvSpPr>
        <p:spPr bwMode="auto">
          <a:xfrm>
            <a:off x="7924800" y="3962400"/>
            <a:ext cx="685800" cy="6858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8575"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hape 143"/>
          <p:cNvSpPr>
            <a:spLocks noChangeArrowheads="1"/>
          </p:cNvSpPr>
          <p:nvPr/>
        </p:nvSpPr>
        <p:spPr bwMode="auto">
          <a:xfrm>
            <a:off x="5851525" y="1752600"/>
            <a:ext cx="3292475" cy="3048000"/>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5842" name="Shape 144"/>
          <p:cNvSpPr txBox="1">
            <a:spLocks noGrp="1"/>
          </p:cNvSpPr>
          <p:nvPr>
            <p:ph type="title"/>
          </p:nvPr>
        </p:nvSpPr>
        <p:spPr>
          <a:xfrm>
            <a:off x="0" y="76200"/>
            <a:ext cx="9144000" cy="685800"/>
          </a:xfrm>
        </p:spPr>
        <p:txBody>
          <a:bodyPr tIns="45700" bIns="45700" anchor="b">
            <a:spAutoFit/>
          </a:bodyPr>
          <a:lstStyle/>
          <a:p>
            <a:pPr eaLnBrk="1" hangingPunct="1">
              <a:spcBef>
                <a:spcPct val="0"/>
              </a:spcBef>
              <a:spcAft>
                <a:spcPct val="0"/>
              </a:spcAft>
              <a:buClr>
                <a:srgbClr val="000000"/>
              </a:buClr>
              <a:buSzPct val="25000"/>
            </a:pPr>
            <a:r>
              <a:rPr lang="en-US" altLang="en-US" smtClean="0">
                <a:solidFill>
                  <a:srgbClr val="000000"/>
                </a:solidFill>
                <a:latin typeface="Arial" pitchFamily="34" charset="0"/>
                <a:cs typeface="Arial" pitchFamily="34" charset="0"/>
              </a:rPr>
              <a:t>Golpeado por Objetos Que Caen </a:t>
            </a:r>
          </a:p>
        </p:txBody>
      </p:sp>
      <p:sp>
        <p:nvSpPr>
          <p:cNvPr id="145" name="Shape 145"/>
          <p:cNvSpPr txBox="1">
            <a:spLocks noGrp="1"/>
          </p:cNvSpPr>
          <p:nvPr>
            <p:ph type="body" idx="1"/>
          </p:nvPr>
        </p:nvSpPr>
        <p:spPr>
          <a:xfrm>
            <a:off x="228600" y="1371600"/>
            <a:ext cx="5715000" cy="4343400"/>
          </a:xfrm>
        </p:spPr>
        <p:txBody>
          <a:bodyPr tIns="45700" bIns="45700">
            <a:spAutoFit/>
          </a:bodyPr>
          <a:lstStyle/>
          <a:p>
            <a:pPr indent="-342900" eaLnBrk="1" fontAlgn="auto" hangingPunct="1">
              <a:lnSpc>
                <a:spcPct val="90000"/>
              </a:lnSpc>
              <a:spcBef>
                <a:spcPts val="560"/>
              </a:spcBef>
              <a:buSzPct val="101190"/>
              <a:defRPr/>
            </a:pPr>
            <a:r>
              <a:rPr lang="x-none" sz="2800"/>
              <a:t>Los materiales que se desplazan  sobre la cabeza expone a los trabajadores a ser golpeados por los objetos que puedan caer.</a:t>
            </a:r>
          </a:p>
          <a:p>
            <a:pPr indent="-342900" eaLnBrk="1" fontAlgn="auto" hangingPunct="1">
              <a:lnSpc>
                <a:spcPct val="90000"/>
              </a:lnSpc>
              <a:spcBef>
                <a:spcPts val="560"/>
              </a:spcBef>
              <a:buSzPct val="101190"/>
              <a:defRPr/>
            </a:pPr>
            <a:r>
              <a:rPr lang="x-none" sz="2800"/>
              <a:t>Muchas veces el material desplazado no es solo una pieza. Cuando empaquete el material para manejarlo, cerciórese de que todas las piezas están aseguradas. Las piezas no aseguradas pueden salirse de la carga y caer sobre los trabajadores. </a:t>
            </a:r>
          </a:p>
          <a:p>
            <a:pPr eaLnBrk="1" fontAlgn="auto" hangingPunct="1">
              <a:defRPr/>
            </a:pPr>
            <a:endParaRPr/>
          </a:p>
          <a:p>
            <a:pPr eaLnBrk="1" fontAlgn="auto" hangingPunct="1">
              <a:defRPr/>
            </a:pPr>
            <a:endParaRPr/>
          </a:p>
        </p:txBody>
      </p:sp>
      <p:sp>
        <p:nvSpPr>
          <p:cNvPr id="35844" name="Shape 146"/>
          <p:cNvSpPr>
            <a:spLocks/>
          </p:cNvSpPr>
          <p:nvPr/>
        </p:nvSpPr>
        <p:spPr bwMode="auto">
          <a:xfrm>
            <a:off x="7924800" y="4648200"/>
            <a:ext cx="762000" cy="762000"/>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7401 w 21600"/>
              <a:gd name="T11" fmla="*/ 15493 h 21600"/>
              <a:gd name="T12" fmla="*/ 18900 w 21600"/>
              <a:gd name="T13" fmla="*/ 10800 h 21600"/>
              <a:gd name="T14" fmla="*/ 10800 w 21600"/>
              <a:gd name="T15" fmla="*/ 2700 h 21600"/>
              <a:gd name="T16" fmla="*/ 6106 w 21600"/>
              <a:gd name="T17" fmla="*/ 4198 h 21600"/>
              <a:gd name="T18" fmla="*/ 4198 w 21600"/>
              <a:gd name="T19" fmla="*/ 6106 h 21600"/>
              <a:gd name="T20" fmla="*/ 2700 w 21600"/>
              <a:gd name="T21" fmla="*/ 10799 h 21600"/>
              <a:gd name="T22" fmla="*/ 10800 w 21600"/>
              <a:gd name="T23" fmla="*/ 18900 h 21600"/>
              <a:gd name="T24" fmla="*/ 15493 w 21600"/>
              <a:gd name="T25" fmla="*/ 17401 h 21600"/>
              <a:gd name="T26" fmla="*/ 0 w 21600"/>
              <a:gd name="T27" fmla="*/ 0 h 21600"/>
              <a:gd name="T28" fmla="*/ 21600 w 21600"/>
              <a:gd name="T29" fmla="*/ 216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3300"/>
          </a:solidFill>
          <a:ln w="25400" cap="rnd">
            <a:solidFill>
              <a:schemeClr val="tx1"/>
            </a:solidFill>
            <a:prstDash val="solid"/>
            <a:miter lim="800000"/>
            <a:headEnd type="none" w="med" len="med"/>
            <a:tailEnd type="none" w="med" len="med"/>
          </a:ln>
        </p:spPr>
        <p:txBody>
          <a:bodyPr lIns="91425" tIns="45700" rIns="91425" bIns="45700" anchor="ctr">
            <a:spAutoFit/>
          </a:bodyPr>
          <a:lstStyle/>
          <a:p>
            <a:endParaRPr lang="en-US"/>
          </a:p>
        </p:txBody>
      </p:sp>
    </p:spTree>
  </p:cSld>
  <p:clrMapOvr>
    <a:masterClrMapping/>
  </p:clrMapOvr>
  <p:transition spd="slow">
    <p:cut/>
  </p:transition>
</p:sld>
</file>

<file path=ppt/theme/theme1.xml><?xml version="1.0" encoding="utf-8"?>
<a:theme xmlns:a="http://schemas.openxmlformats.org/drawingml/2006/main" name="Default Design">
  <a:themeElements>
    <a:clrScheme name="Contemporary Portrait 1">
      <a:dk1>
        <a:srgbClr val="000000"/>
      </a:dk1>
      <a:lt1>
        <a:srgbClr val="FFFFFF"/>
      </a:lt1>
      <a:dk2>
        <a:srgbClr val="000000"/>
      </a:dk2>
      <a:lt2>
        <a:srgbClr val="5E574E"/>
      </a:lt2>
      <a:accent1>
        <a:srgbClr val="FF6600"/>
      </a:accent1>
      <a:accent2>
        <a:srgbClr val="FFCC00"/>
      </a:accent2>
      <a:accent3>
        <a:srgbClr val="FFFFFF"/>
      </a:accent3>
      <a:accent4>
        <a:srgbClr val="FF6600"/>
      </a:accent4>
      <a:accent5>
        <a:srgbClr val="FFCC00"/>
      </a:accent5>
      <a:accent6>
        <a:srgbClr val="FFFFFF"/>
      </a:accent6>
      <a:hlink>
        <a:srgbClr val="996633"/>
      </a:hlink>
      <a:folHlink>
        <a:srgbClr val="808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1_Contemporary Portrait 1">
      <a:dk1>
        <a:srgbClr val="000000"/>
      </a:dk1>
      <a:lt1>
        <a:srgbClr val="FFFFFF"/>
      </a:lt1>
      <a:dk2>
        <a:srgbClr val="000000"/>
      </a:dk2>
      <a:lt2>
        <a:srgbClr val="5E574E"/>
      </a:lt2>
      <a:accent1>
        <a:srgbClr val="FF6600"/>
      </a:accent1>
      <a:accent2>
        <a:srgbClr val="FFCC00"/>
      </a:accent2>
      <a:accent3>
        <a:srgbClr val="FFFFFF"/>
      </a:accent3>
      <a:accent4>
        <a:srgbClr val="FF6600"/>
      </a:accent4>
      <a:accent5>
        <a:srgbClr val="FFCC00"/>
      </a:accent5>
      <a:accent6>
        <a:srgbClr val="FFFFFF"/>
      </a:accent6>
      <a:hlink>
        <a:srgbClr val="996633"/>
      </a:hlink>
      <a:folHlink>
        <a:srgbClr val="808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4414</TotalTime>
  <Words>9195</Words>
  <Application>Microsoft Office PowerPoint</Application>
  <PresentationFormat>On-screen Show (4:3)</PresentationFormat>
  <Paragraphs>463</Paragraphs>
  <Slides>38</Slides>
  <Notes>38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38</vt:i4>
      </vt:variant>
    </vt:vector>
  </HeadingPairs>
  <TitlesOfParts>
    <vt:vector size="43" baseType="lpstr">
      <vt:lpstr>Arial</vt:lpstr>
      <vt:lpstr>Tahoma</vt:lpstr>
      <vt:lpstr>Times New Roman</vt:lpstr>
      <vt:lpstr>Default Design</vt:lpstr>
      <vt:lpstr>Default Design</vt:lpstr>
      <vt:lpstr>Los cuatro riesgos mas grandes de construcción: Peligro de ser golpeado</vt:lpstr>
      <vt:lpstr>Introducción</vt:lpstr>
      <vt:lpstr>Que piensas que es un peligro de ser golpeado?</vt:lpstr>
      <vt:lpstr>PELIGROS DE SER GOLPEADO LO BÁSICO QUE TENEMOS QUE SABER</vt:lpstr>
      <vt:lpstr>Peligros de Ser Golpeado</vt:lpstr>
      <vt:lpstr>Peligros de Ser Golpeado              -Estadísticas-</vt:lpstr>
      <vt:lpstr>Reconocer el Peligro</vt:lpstr>
      <vt:lpstr>Golpeado por Objetos Que Caen </vt:lpstr>
      <vt:lpstr>Golpeado por Objetos Que Caen </vt:lpstr>
      <vt:lpstr>Golpeado por Objetos Que Caen  </vt:lpstr>
      <vt:lpstr>Golpeado por Objetos Que Caen</vt:lpstr>
      <vt:lpstr> Golpeado por Objetos Que Vuelan</vt:lpstr>
      <vt:lpstr>Golpeado por Objetos Que Vuelan</vt:lpstr>
      <vt:lpstr>Cuando use herramientas de mano asegúrese de no usar:</vt:lpstr>
      <vt:lpstr>Golpeado por Objetos Que Vuelan</vt:lpstr>
      <vt:lpstr>Golpeado por Objetos Que Vuelan  </vt:lpstr>
      <vt:lpstr>Golpeado por Objetos Que Se Deslizan o Se Columpian</vt:lpstr>
      <vt:lpstr>Golpeado por Objetos Que Se Deslizan o Se Columpian </vt:lpstr>
      <vt:lpstr>Golpeado por Objetos a Nivel de Suelo </vt:lpstr>
      <vt:lpstr>Golpeado por Objetos a Nivel de Suelo</vt:lpstr>
      <vt:lpstr>Golpeado por Objetos a Nivel de Suelo</vt:lpstr>
      <vt:lpstr>Si usted trabaja cerca de los vehículos y del equipo, usted:</vt:lpstr>
      <vt:lpstr>Golpeado por Objetos a Nivel de Suelo</vt:lpstr>
      <vt:lpstr>Golpeado por Objetos a Nivel de Suelo</vt:lpstr>
      <vt:lpstr>Prevención de Accidentes</vt:lpstr>
      <vt:lpstr>Prevención de Accidentes</vt:lpstr>
      <vt:lpstr>Equipo de Protección Personal (EPP)</vt:lpstr>
      <vt:lpstr>Equipo de Protección Personal (EPP)</vt:lpstr>
      <vt:lpstr>Equipo de Protección Personal (EPP)</vt:lpstr>
      <vt:lpstr>Almacenamiento de Materiales</vt:lpstr>
      <vt:lpstr>Almacenamiento de Materiales</vt:lpstr>
      <vt:lpstr>Manejo Adecuado de Materiales</vt:lpstr>
      <vt:lpstr>Manejo Adecuado de Materiales</vt:lpstr>
      <vt:lpstr>Manejo Adecuado de Materiales</vt:lpstr>
      <vt:lpstr>Seguridad en la Zona de Trabajo</vt:lpstr>
      <vt:lpstr>Seguridad en la Zona de Trabajo</vt:lpstr>
      <vt:lpstr>Seguridad en la Zona de Trabajo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RIESGOS MAS GRANDES DE CONSTRUCCIÓN: PELIGRO DE SER GOLPEADO</dc:title>
  <dc:creator>Vosburgh, Linda - OSHA</dc:creator>
  <cp:lastModifiedBy>Vosburgh, Linda - OSHA</cp:lastModifiedBy>
  <cp:revision>9</cp:revision>
  <dcterms:modified xsi:type="dcterms:W3CDTF">2014-02-27T20:45:27Z</dcterms:modified>
</cp:coreProperties>
</file>