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0"/>
  </p:notesMasterIdLst>
  <p:handoutMasterIdLst>
    <p:handoutMasterId r:id="rId41"/>
  </p:handoutMasterIdLst>
  <p:sldIdLst>
    <p:sldId id="371" r:id="rId2"/>
    <p:sldId id="372" r:id="rId3"/>
    <p:sldId id="373" r:id="rId4"/>
    <p:sldId id="256" r:id="rId5"/>
    <p:sldId id="321" r:id="rId6"/>
    <p:sldId id="319" r:id="rId7"/>
    <p:sldId id="393" r:id="rId8"/>
    <p:sldId id="394" r:id="rId9"/>
    <p:sldId id="395" r:id="rId10"/>
    <p:sldId id="396" r:id="rId11"/>
    <p:sldId id="441" r:id="rId12"/>
    <p:sldId id="397" r:id="rId13"/>
    <p:sldId id="398" r:id="rId14"/>
    <p:sldId id="399" r:id="rId15"/>
    <p:sldId id="400" r:id="rId16"/>
    <p:sldId id="401" r:id="rId17"/>
    <p:sldId id="402" r:id="rId18"/>
    <p:sldId id="434" r:id="rId19"/>
    <p:sldId id="440" r:id="rId20"/>
    <p:sldId id="403" r:id="rId21"/>
    <p:sldId id="404" r:id="rId22"/>
    <p:sldId id="405" r:id="rId23"/>
    <p:sldId id="380" r:id="rId24"/>
    <p:sldId id="349" r:id="rId25"/>
    <p:sldId id="411" r:id="rId26"/>
    <p:sldId id="428" r:id="rId27"/>
    <p:sldId id="433" r:id="rId28"/>
    <p:sldId id="429" r:id="rId29"/>
    <p:sldId id="412" r:id="rId30"/>
    <p:sldId id="430" r:id="rId31"/>
    <p:sldId id="431" r:id="rId32"/>
    <p:sldId id="432" r:id="rId33"/>
    <p:sldId id="415" r:id="rId34"/>
    <p:sldId id="442" r:id="rId35"/>
    <p:sldId id="416" r:id="rId36"/>
    <p:sldId id="413" r:id="rId37"/>
    <p:sldId id="414" r:id="rId38"/>
    <p:sldId id="427" r:id="rId39"/>
  </p:sldIdLst>
  <p:sldSz cx="9144000" cy="6858000" type="screen4x3"/>
  <p:notesSz cx="6400800" cy="86868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00"/>
    <a:srgbClr val="33CC33"/>
    <a:srgbClr val="FF33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4" autoAdjust="0"/>
    <p:restoredTop sz="85202" autoAdjust="0"/>
  </p:normalViewPr>
  <p:slideViewPr>
    <p:cSldViewPr>
      <p:cViewPr varScale="1">
        <p:scale>
          <a:sx n="75" d="100"/>
          <a:sy n="75" d="100"/>
        </p:scale>
        <p:origin x="-114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3294" y="516"/>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2.xml"/><Relationship Id="rId7" Type="http://schemas.openxmlformats.org/officeDocument/2006/relationships/slide" Target="slides/slide23.xml"/><Relationship Id="rId12" Type="http://schemas.openxmlformats.org/officeDocument/2006/relationships/slide" Target="slides/slide37.xml"/><Relationship Id="rId2" Type="http://schemas.openxmlformats.org/officeDocument/2006/relationships/slide" Target="slides/slide10.xml"/><Relationship Id="rId1" Type="http://schemas.openxmlformats.org/officeDocument/2006/relationships/slide" Target="slides/slide8.xml"/><Relationship Id="rId6" Type="http://schemas.openxmlformats.org/officeDocument/2006/relationships/slide" Target="slides/slide22.xml"/><Relationship Id="rId11" Type="http://schemas.openxmlformats.org/officeDocument/2006/relationships/slide" Target="slides/slide36.xml"/><Relationship Id="rId5" Type="http://schemas.openxmlformats.org/officeDocument/2006/relationships/slide" Target="slides/slide20.xml"/><Relationship Id="rId10" Type="http://schemas.openxmlformats.org/officeDocument/2006/relationships/slide" Target="slides/slide33.xml"/><Relationship Id="rId4" Type="http://schemas.openxmlformats.org/officeDocument/2006/relationships/slide" Target="slides/slide15.xml"/><Relationship Id="rId9"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1346" name="Rectangle 2"/>
          <p:cNvSpPr>
            <a:spLocks noGrp="1" noChangeArrowheads="1"/>
          </p:cNvSpPr>
          <p:nvPr>
            <p:ph type="hdr" sz="quarter"/>
          </p:nvPr>
        </p:nvSpPr>
        <p:spPr bwMode="auto">
          <a:xfrm>
            <a:off x="0" y="0"/>
            <a:ext cx="2782888" cy="427038"/>
          </a:xfrm>
          <a:prstGeom prst="rect">
            <a:avLst/>
          </a:prstGeom>
          <a:noFill/>
          <a:ln w="9525">
            <a:noFill/>
            <a:miter lim="800000"/>
            <a:headEnd/>
            <a:tailEnd/>
          </a:ln>
          <a:effectLst/>
        </p:spPr>
        <p:txBody>
          <a:bodyPr vert="horz" wrap="square" lIns="84588" tIns="42294" rIns="84588" bIns="42294" numCol="1" anchor="t" anchorCtr="0" compatLnSpc="1">
            <a:prstTxWarp prst="textNoShape">
              <a:avLst/>
            </a:prstTxWarp>
          </a:bodyPr>
          <a:lstStyle>
            <a:lvl1pPr defTabSz="844550">
              <a:defRPr sz="1100" smtClean="0"/>
            </a:lvl1pPr>
          </a:lstStyle>
          <a:p>
            <a:pPr>
              <a:defRPr/>
            </a:pPr>
            <a:endParaRPr lang="en-US"/>
          </a:p>
        </p:txBody>
      </p:sp>
      <p:sp>
        <p:nvSpPr>
          <p:cNvPr id="441347" name="Rectangle 3"/>
          <p:cNvSpPr>
            <a:spLocks noGrp="1" noChangeArrowheads="1"/>
          </p:cNvSpPr>
          <p:nvPr>
            <p:ph type="dt" sz="quarter" idx="1"/>
          </p:nvPr>
        </p:nvSpPr>
        <p:spPr bwMode="auto">
          <a:xfrm>
            <a:off x="3617913" y="0"/>
            <a:ext cx="2782887" cy="427038"/>
          </a:xfrm>
          <a:prstGeom prst="rect">
            <a:avLst/>
          </a:prstGeom>
          <a:noFill/>
          <a:ln w="9525">
            <a:noFill/>
            <a:miter lim="800000"/>
            <a:headEnd/>
            <a:tailEnd/>
          </a:ln>
          <a:effectLst/>
        </p:spPr>
        <p:txBody>
          <a:bodyPr vert="horz" wrap="square" lIns="84588" tIns="42294" rIns="84588" bIns="42294" numCol="1" anchor="t" anchorCtr="0" compatLnSpc="1">
            <a:prstTxWarp prst="textNoShape">
              <a:avLst/>
            </a:prstTxWarp>
          </a:bodyPr>
          <a:lstStyle>
            <a:lvl1pPr algn="r" defTabSz="844550">
              <a:defRPr sz="1100" smtClean="0"/>
            </a:lvl1pPr>
          </a:lstStyle>
          <a:p>
            <a:pPr>
              <a:defRPr/>
            </a:pPr>
            <a:endParaRPr lang="en-US"/>
          </a:p>
        </p:txBody>
      </p:sp>
      <p:sp>
        <p:nvSpPr>
          <p:cNvPr id="441348" name="Rectangle 4"/>
          <p:cNvSpPr>
            <a:spLocks noGrp="1" noChangeArrowheads="1"/>
          </p:cNvSpPr>
          <p:nvPr>
            <p:ph type="ftr" sz="quarter" idx="2"/>
          </p:nvPr>
        </p:nvSpPr>
        <p:spPr bwMode="auto">
          <a:xfrm>
            <a:off x="0" y="8259763"/>
            <a:ext cx="2782888" cy="427037"/>
          </a:xfrm>
          <a:prstGeom prst="rect">
            <a:avLst/>
          </a:prstGeom>
          <a:noFill/>
          <a:ln w="9525">
            <a:noFill/>
            <a:miter lim="800000"/>
            <a:headEnd/>
            <a:tailEnd/>
          </a:ln>
          <a:effectLst/>
        </p:spPr>
        <p:txBody>
          <a:bodyPr vert="horz" wrap="square" lIns="84588" tIns="42294" rIns="84588" bIns="42294" numCol="1" anchor="b" anchorCtr="0" compatLnSpc="1">
            <a:prstTxWarp prst="textNoShape">
              <a:avLst/>
            </a:prstTxWarp>
          </a:bodyPr>
          <a:lstStyle>
            <a:lvl1pPr defTabSz="844550">
              <a:defRPr sz="1100" smtClean="0"/>
            </a:lvl1pPr>
          </a:lstStyle>
          <a:p>
            <a:pPr>
              <a:defRPr/>
            </a:pPr>
            <a:endParaRPr lang="en-US"/>
          </a:p>
        </p:txBody>
      </p:sp>
      <p:sp>
        <p:nvSpPr>
          <p:cNvPr id="441349" name="Rectangle 5"/>
          <p:cNvSpPr>
            <a:spLocks noGrp="1" noChangeArrowheads="1"/>
          </p:cNvSpPr>
          <p:nvPr>
            <p:ph type="sldNum" sz="quarter" idx="3"/>
          </p:nvPr>
        </p:nvSpPr>
        <p:spPr bwMode="auto">
          <a:xfrm>
            <a:off x="3617913" y="8259763"/>
            <a:ext cx="2782887" cy="427037"/>
          </a:xfrm>
          <a:prstGeom prst="rect">
            <a:avLst/>
          </a:prstGeom>
          <a:noFill/>
          <a:ln w="9525">
            <a:noFill/>
            <a:miter lim="800000"/>
            <a:headEnd/>
            <a:tailEnd/>
          </a:ln>
          <a:effectLst/>
        </p:spPr>
        <p:txBody>
          <a:bodyPr vert="horz" wrap="square" lIns="84588" tIns="42294" rIns="84588" bIns="42294" numCol="1" anchor="b" anchorCtr="0" compatLnSpc="1">
            <a:prstTxWarp prst="textNoShape">
              <a:avLst/>
            </a:prstTxWarp>
          </a:bodyPr>
          <a:lstStyle>
            <a:lvl1pPr algn="r" defTabSz="844550">
              <a:defRPr sz="1100" smtClean="0"/>
            </a:lvl1pPr>
          </a:lstStyle>
          <a:p>
            <a:pPr>
              <a:defRPr/>
            </a:pPr>
            <a:fld id="{48464096-E784-4635-8750-58371DC34389}" type="slidenum">
              <a:rPr lang="en-US"/>
              <a:pPr>
                <a:defRPr/>
              </a:pPr>
              <a:t>‹#›</a:t>
            </a:fld>
            <a:endParaRPr lang="en-US"/>
          </a:p>
        </p:txBody>
      </p:sp>
    </p:spTree>
    <p:extLst>
      <p:ext uri="{BB962C8B-B14F-4D97-AF65-F5344CB8AC3E}">
        <p14:creationId xmlns:p14="http://schemas.microsoft.com/office/powerpoint/2010/main" val="266294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190" tIns="43095" rIns="86190" bIns="43095" numCol="1" anchor="t" anchorCtr="0" compatLnSpc="1">
            <a:prstTxWarp prst="textNoShape">
              <a:avLst/>
            </a:prstTxWarp>
          </a:bodyPr>
          <a:lstStyle>
            <a:lvl1pPr defTabSz="862013">
              <a:defRPr sz="1200" smtClean="0"/>
            </a:lvl1pPr>
          </a:lstStyle>
          <a:p>
            <a:pPr>
              <a:defRPr/>
            </a:pPr>
            <a:endParaRPr lang="en-US"/>
          </a:p>
        </p:txBody>
      </p:sp>
      <p:sp>
        <p:nvSpPr>
          <p:cNvPr id="48131" name="Rectangle 3"/>
          <p:cNvSpPr>
            <a:spLocks noGrp="1" noChangeArrowheads="1"/>
          </p:cNvSpPr>
          <p:nvPr>
            <p:ph type="dt" idx="1"/>
          </p:nvPr>
        </p:nvSpPr>
        <p:spPr bwMode="auto">
          <a:xfrm>
            <a:off x="3627438" y="0"/>
            <a:ext cx="2773362" cy="433388"/>
          </a:xfrm>
          <a:prstGeom prst="rect">
            <a:avLst/>
          </a:prstGeom>
          <a:noFill/>
          <a:ln w="9525">
            <a:noFill/>
            <a:miter lim="800000"/>
            <a:headEnd/>
            <a:tailEnd/>
          </a:ln>
          <a:effectLst/>
        </p:spPr>
        <p:txBody>
          <a:bodyPr vert="horz" wrap="square" lIns="86190" tIns="43095" rIns="86190" bIns="43095" numCol="1" anchor="t" anchorCtr="0" compatLnSpc="1">
            <a:prstTxWarp prst="textNoShape">
              <a:avLst/>
            </a:prstTxWarp>
          </a:bodyPr>
          <a:lstStyle>
            <a:lvl1pPr algn="r" defTabSz="862013">
              <a:defRPr sz="1200" smtClean="0"/>
            </a:lvl1pPr>
          </a:lstStyle>
          <a:p>
            <a:pPr>
              <a:defRPr/>
            </a:pPr>
            <a:endParaRPr lang="en-US"/>
          </a:p>
        </p:txBody>
      </p:sp>
      <p:sp>
        <p:nvSpPr>
          <p:cNvPr id="49156" name="Rectangle 4"/>
          <p:cNvSpPr>
            <a:spLocks noChangeArrowheads="1" noTextEdit="1"/>
          </p:cNvSpPr>
          <p:nvPr>
            <p:ph type="sldImg" idx="2"/>
          </p:nvPr>
        </p:nvSpPr>
        <p:spPr bwMode="auto">
          <a:xfrm>
            <a:off x="1028700" y="652463"/>
            <a:ext cx="4343400"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52488" y="4125913"/>
            <a:ext cx="4695825" cy="3908425"/>
          </a:xfrm>
          <a:prstGeom prst="rect">
            <a:avLst/>
          </a:prstGeom>
          <a:noFill/>
          <a:ln w="9525">
            <a:noFill/>
            <a:miter lim="800000"/>
            <a:headEnd/>
            <a:tailEnd/>
          </a:ln>
          <a:effectLst/>
        </p:spPr>
        <p:txBody>
          <a:bodyPr vert="horz" wrap="square" lIns="86190" tIns="43095" rIns="86190" bIns="430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253413"/>
            <a:ext cx="2773363" cy="433387"/>
          </a:xfrm>
          <a:prstGeom prst="rect">
            <a:avLst/>
          </a:prstGeom>
          <a:noFill/>
          <a:ln w="9525">
            <a:noFill/>
            <a:miter lim="800000"/>
            <a:headEnd/>
            <a:tailEnd/>
          </a:ln>
          <a:effectLst/>
        </p:spPr>
        <p:txBody>
          <a:bodyPr vert="horz" wrap="square" lIns="86190" tIns="43095" rIns="86190" bIns="43095" numCol="1" anchor="b" anchorCtr="0" compatLnSpc="1">
            <a:prstTxWarp prst="textNoShape">
              <a:avLst/>
            </a:prstTxWarp>
          </a:bodyPr>
          <a:lstStyle>
            <a:lvl1pPr defTabSz="862013">
              <a:defRPr sz="1200" smtClean="0"/>
            </a:lvl1pPr>
          </a:lstStyle>
          <a:p>
            <a:pPr>
              <a:defRPr/>
            </a:pPr>
            <a:endParaRPr lang="en-US"/>
          </a:p>
        </p:txBody>
      </p:sp>
      <p:sp>
        <p:nvSpPr>
          <p:cNvPr id="48135" name="Rectangle 7"/>
          <p:cNvSpPr>
            <a:spLocks noGrp="1" noChangeArrowheads="1"/>
          </p:cNvSpPr>
          <p:nvPr>
            <p:ph type="sldNum" sz="quarter" idx="5"/>
          </p:nvPr>
        </p:nvSpPr>
        <p:spPr bwMode="auto">
          <a:xfrm>
            <a:off x="3627438" y="8253413"/>
            <a:ext cx="2773362" cy="433387"/>
          </a:xfrm>
          <a:prstGeom prst="rect">
            <a:avLst/>
          </a:prstGeom>
          <a:noFill/>
          <a:ln w="9525">
            <a:noFill/>
            <a:miter lim="800000"/>
            <a:headEnd/>
            <a:tailEnd/>
          </a:ln>
          <a:effectLst/>
        </p:spPr>
        <p:txBody>
          <a:bodyPr vert="horz" wrap="square" lIns="86190" tIns="43095" rIns="86190" bIns="43095" numCol="1" anchor="b" anchorCtr="0" compatLnSpc="1">
            <a:prstTxWarp prst="textNoShape">
              <a:avLst/>
            </a:prstTxWarp>
          </a:bodyPr>
          <a:lstStyle>
            <a:lvl1pPr algn="r" defTabSz="862013">
              <a:defRPr sz="1200" smtClean="0"/>
            </a:lvl1pPr>
          </a:lstStyle>
          <a:p>
            <a:pPr>
              <a:defRPr/>
            </a:pPr>
            <a:fld id="{7338A36A-252C-47B7-ADC5-E4E64E261B09}" type="slidenum">
              <a:rPr lang="en-US"/>
              <a:pPr>
                <a:defRPr/>
              </a:pPr>
              <a:t>‹#›</a:t>
            </a:fld>
            <a:endParaRPr lang="en-US"/>
          </a:p>
        </p:txBody>
      </p:sp>
    </p:spTree>
    <p:extLst>
      <p:ext uri="{BB962C8B-B14F-4D97-AF65-F5344CB8AC3E}">
        <p14:creationId xmlns:p14="http://schemas.microsoft.com/office/powerpoint/2010/main" val="2866511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4A79833B-D99F-4FD8-93B0-67534B81573B}" type="slidenum">
              <a:rPr lang="en-US" altLang="en-US" sz="1200"/>
              <a:pPr/>
              <a:t>1</a:t>
            </a:fld>
            <a:endParaRPr lang="en-US" alt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4CF66BCD-EA03-4741-984B-821E359A4360}" type="slidenum">
              <a:rPr lang="en-US" altLang="en-US" sz="1200"/>
              <a:pPr/>
              <a:t>10</a:t>
            </a:fld>
            <a:endParaRPr lang="en-US" alt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approaching equipment be sure the operator can see you and be sure to signal to them that you are near by.  The operator should turn off the equipment before allowing you to approach.  </a:t>
            </a:r>
          </a:p>
          <a:p>
            <a:endParaRPr lang="en-US" altLang="en-US" smtClean="0"/>
          </a:p>
          <a:p>
            <a:r>
              <a:rPr lang="en-US" altLang="en-US" smtClean="0"/>
              <a:t>Workers can also get caught-in machinery and tools.  Belts, pulleys, gears, rollers, rotating shafts and other moving parts can be very hazardous. </a:t>
            </a:r>
          </a:p>
          <a:p>
            <a:endParaRPr lang="en-US" altLang="en-US" smtClean="0"/>
          </a:p>
          <a:p>
            <a:r>
              <a:rPr lang="en-US" altLang="en-US" smtClean="0"/>
              <a:t>In this picture the operator still had the equipment turned on and the employee had placed his feet near the tracks of the truck.  In addition, the employee is wearing tennis shoes, and not the appropriate steel toe work boots.</a:t>
            </a:r>
          </a:p>
          <a:p>
            <a:endParaRPr lang="en-US" altLang="en-US" smtClean="0"/>
          </a:p>
          <a:p>
            <a:r>
              <a:rPr lang="en-US" altLang="en-US" smtClean="0"/>
              <a:t>In addition, the weight and vibrations of a crane can make a hazardous condition.  Workers must not work under the crane.  A cave-in hazard can be increased in an unprotected trench by heavy equipment that gets too close.   The vibrations from continuous or heavy traffic may undermine the soil and cause a cave-in.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E455CA3B-84CF-4D6E-A849-8C72767D9D01}" type="slidenum">
              <a:rPr lang="en-US" altLang="en-US" sz="1200"/>
              <a:pPr/>
              <a:t>12</a:t>
            </a:fld>
            <a:endParaRPr lang="en-US" altLang="en-US" sz="120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Guards are placed on machinery and tools to prevent you from coming into contact with the moving parts.  Never remove guards when using machinery or tools.  If the guards are removed, replace them or replace the tool. </a:t>
            </a:r>
          </a:p>
          <a:p>
            <a:endParaRPr lang="en-US" altLang="en-US" smtClean="0"/>
          </a:p>
          <a:p>
            <a:r>
              <a:rPr lang="en-US" altLang="en-US" smtClean="0"/>
              <a:t>In this picture you see a circular saw with the guard held in an open position.  Although this is a very common practice, it is extremely unsafe and has resulted in numerous injuries to workers.  Never remove the safety guards on tools.</a:t>
            </a:r>
          </a:p>
          <a:p>
            <a:endParaRPr lang="en-US" altLang="en-US" smtClean="0"/>
          </a:p>
          <a:p>
            <a:r>
              <a:rPr lang="en-US" altLang="en-US" smtClean="0"/>
              <a:t>Leave guards on, and always wear the appropriate PPE.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B1F63FB1-51D5-4C04-9475-CF617D9D0DE3}" type="slidenum">
              <a:rPr lang="en-US" altLang="en-US" sz="1200"/>
              <a:pPr/>
              <a:t>13</a:t>
            </a:fld>
            <a:endParaRPr lang="en-US" alt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can also find caught-in hazards when working near machinery. Never place your hands or body near moving machinery such as gears, pulleys, or other devices.  Always turn off the equipment before servicing or cleaning, and ensure that the equipment cannot be restarted by someone else by de-energizing, locking and/or tagging the equipment before servicing or cleaning it (part of the lockout tag out program).  </a:t>
            </a:r>
          </a:p>
          <a:p>
            <a:endParaRPr lang="en-US" altLang="en-US" smtClean="0"/>
          </a:p>
          <a:p>
            <a:r>
              <a:rPr lang="en-US" altLang="en-US" smtClean="0"/>
              <a:t>As you can see in this picture, the worker’s hand could be caught-in the rotating belt and pulley. The equipment should be de-energized, locked and tagged out before servicing.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C0F3981F-4D7C-41AB-AA91-27FEE1458EB6}" type="slidenum">
              <a:rPr lang="en-US" altLang="en-US" sz="1200"/>
              <a:pPr/>
              <a:t>14</a:t>
            </a:fld>
            <a:endParaRPr lang="en-US" altLang="en-US" sz="120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Gloves, loose clothing and jewelry create serious caught in hazards.  Gloves, loose clothing, jewelry and similar items can get caught in moving pieces of machines and tools.  As the glove, clothing or jewelry is pulled into the machine, your body may be pulled in with it.</a:t>
            </a:r>
          </a:p>
          <a:p>
            <a:endParaRPr lang="en-US" altLang="en-US" smtClean="0"/>
          </a:p>
          <a:p>
            <a:r>
              <a:rPr lang="en-US" altLang="en-US" smtClean="0"/>
              <a:t>For example, if you are wearing gloves as in the picture above and the finger of the glove gets caught between the gears, your fingers and hand will be pulled into the gears as well.</a:t>
            </a:r>
          </a:p>
          <a:p>
            <a:endParaRPr lang="en-US" altLang="en-US" smtClean="0"/>
          </a:p>
          <a:p>
            <a:r>
              <a:rPr lang="en-US" altLang="en-US" smtClean="0"/>
              <a:t>Never allow gloves, loose clothing or dangling jewelry to get near moving parts.  It is best not to wear jewelry or loose clothing when working near these pieces of equipment.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D857EE7B-6028-4C2D-A470-9C7215E13B01}" type="slidenum">
              <a:rPr lang="en-US" altLang="en-US" sz="1200"/>
              <a:pPr/>
              <a:t>15</a:t>
            </a:fld>
            <a:endParaRPr lang="en-US" alt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Never use equipment that is missing guards or other protective devices.  Always replace guards after servicing equipment or tools.</a:t>
            </a:r>
          </a:p>
          <a:p>
            <a:endParaRPr lang="en-US" altLang="en-US" smtClean="0"/>
          </a:p>
          <a:p>
            <a:r>
              <a:rPr lang="en-US" altLang="en-US" smtClean="0"/>
              <a:t>Air compressors are used frequently on construction sites.  Many times the guards have been removed exposing workers to caught-in hazards.  If you get a finger or hand caught in between the belt and pulley, you will be injured. If you get clothing caught in the pulley, your clothing can draw other parts of your body into the belt and pulleys causing greater injuries. </a:t>
            </a:r>
          </a:p>
          <a:p>
            <a:endParaRPr lang="en-US" altLang="en-US" smtClean="0"/>
          </a:p>
          <a:p>
            <a:r>
              <a:rPr lang="en-US" altLang="en-US" smtClean="0"/>
              <a:t>In this picture you can see an air compressor.  A guard has been removed and the pulley is not covered, exposing a worker to a caught-in hazard.</a:t>
            </a:r>
          </a:p>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C350CD15-543D-44F5-9615-79C99704B03B}" type="slidenum">
              <a:rPr lang="en-US" altLang="en-US" sz="1200"/>
              <a:pPr/>
              <a:t>16</a:t>
            </a:fld>
            <a:endParaRPr lang="en-US" altLang="en-US" sz="120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t>Workers are exposed to caught-in hazards while handling materials. On construction sites, massive amounts of materials, including lumber, steel, brick, and blocks, are moved on and off the site. Caught-in hazards exist when materials are moved by hand or by machines, such as forklifts and cranes. </a:t>
            </a:r>
          </a:p>
          <a:p>
            <a:endParaRPr lang="en-US" altLang="en-US" sz="1100" smtClean="0"/>
          </a:p>
          <a:p>
            <a:r>
              <a:rPr lang="en-US" altLang="en-US" sz="1100" smtClean="0"/>
              <a:t>Anytime materials are moved, either by hand or by mechanical means, you need to use caution. Manual material handling may expose you to crushed fingers or toes when you place the materials on your hands or feet. These injuries can be minor such as bruising or major such as broken bones and amputation.</a:t>
            </a:r>
          </a:p>
          <a:p>
            <a:endParaRPr lang="en-US" altLang="en-US" sz="1100" smtClean="0"/>
          </a:p>
          <a:p>
            <a:r>
              <a:rPr lang="en-US" altLang="en-US" sz="1100" smtClean="0"/>
              <a:t>When moving materials by machine, the injuries can be more severe. The materials being moved have a mechanical force behind them. </a:t>
            </a:r>
          </a:p>
          <a:p>
            <a:endParaRPr lang="en-US" altLang="en-US" sz="1100" smtClean="0"/>
          </a:p>
          <a:p>
            <a:r>
              <a:rPr lang="en-US" altLang="en-US" sz="1100" smtClean="0"/>
              <a:t>For instance in the photo above, the workers are at risk of being caught between the materials being moved with the front-end loader and an immovable object.</a:t>
            </a:r>
          </a:p>
          <a:p>
            <a:endParaRPr lang="en-US" altLang="en-US" sz="1100" smtClean="0"/>
          </a:p>
          <a:p>
            <a:r>
              <a:rPr lang="en-US" altLang="en-US" sz="1100" smtClean="0"/>
              <a:t>Be careful to never place yourself between a load of material and an immovable object.</a:t>
            </a:r>
          </a:p>
          <a:p>
            <a:endParaRPr lang="en-US" altLang="en-US" sz="1100" smtClean="0"/>
          </a:p>
          <a:p>
            <a:r>
              <a:rPr lang="en-US" altLang="en-US" sz="1100" smtClean="0"/>
              <a:t>Finally, always use foot protection (steel toe working boots) whenever working close to Material Handling equipment, such as forklifts, cranes and front-end loaders.</a:t>
            </a:r>
          </a:p>
          <a:p>
            <a:endParaRPr lang="en-US" altLang="en-US" sz="11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7A083230-E83A-4FDE-B4E3-22CEEFB00DDE}" type="slidenum">
              <a:rPr lang="en-US" altLang="en-US" sz="1200"/>
              <a:pPr/>
              <a:t>17</a:t>
            </a:fld>
            <a:endParaRPr lang="en-US" altLang="en-US" sz="120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stacking materials you may be caught between the materials themselves or between the materials and another object.  Stacked objects can fall on you and trap you between them and an immovable object.</a:t>
            </a:r>
          </a:p>
          <a:p>
            <a:endParaRPr lang="en-US" altLang="en-US" smtClean="0"/>
          </a:p>
          <a:p>
            <a:r>
              <a:rPr lang="en-US" altLang="en-US" smtClean="0"/>
              <a:t>Stored materials that have been stacked may shift and fall on you or other workers.  Make sure all materials are properly stacked and stored to reduce the hazard of them falling on and trapping workers.</a:t>
            </a:r>
          </a:p>
          <a:p>
            <a:endParaRPr lang="en-US" altLang="en-US" smtClean="0"/>
          </a:p>
          <a:p>
            <a:r>
              <a:rPr lang="en-US" altLang="en-US" smtClean="0"/>
              <a:t>Materials being moved by machines expose workers to greater hazards.  Workers can be crushed between a pallet of materials and a wall or other structure; they can be caught under fallen loads, or they can be under loads that have been set down.</a:t>
            </a:r>
          </a:p>
          <a:p>
            <a:endParaRPr lang="en-US" altLang="en-US" smtClean="0"/>
          </a:p>
          <a:p>
            <a:r>
              <a:rPr lang="en-US" altLang="en-US" smtClean="0"/>
              <a:t>Do not place yourself between a load of material and the ground, or any other structure.  The result may be a fatal caught-in injury.</a:t>
            </a:r>
          </a:p>
          <a:p>
            <a:endParaRPr lang="en-US" altLang="en-US" smtClean="0"/>
          </a:p>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8A494C54-A02A-4970-8433-657225C1091E}" type="slidenum">
              <a:rPr lang="en-US" altLang="en-US" sz="1200"/>
              <a:pPr/>
              <a:t>18</a:t>
            </a:fld>
            <a:endParaRPr lang="en-US" alt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moving materials, never place any part of your body between the materials and an immovable structure.  Do not walk under loads or between a load and a structure.</a:t>
            </a:r>
          </a:p>
          <a:p>
            <a:endParaRPr lang="en-US" altLang="en-US" smtClean="0"/>
          </a:p>
          <a:p>
            <a:r>
              <a:rPr lang="en-US" altLang="en-US" smtClean="0"/>
              <a:t>When placing pre-fabricated walls or forms in place, ensure that all panels or structures are properly braced and supported to keep the wall, or form from toppling over and causing severe injury or death to workers.  Another “caught-in” hazard would be when placing these loads on new concrete, where workers feet or other body parts could be severely injured.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1F6B485F-6F6F-4925-B4BB-B0BA1741441C}" type="slidenum">
              <a:rPr lang="en-US" altLang="en-US" sz="1200"/>
              <a:pPr/>
              <a:t>19</a:t>
            </a:fld>
            <a:endParaRPr lang="en-US" altLang="en-US"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A competent person identifies hazards, has the authority to correct/eliminate hazards immediately, makes daily inspections of excavations and surrounding area, and inspects the protective systems before work starts and as needed. The competent person determines the soil type by using tests he/she has been trained to perform, as well as determines if a protective system is appropriate for trenches that are less than 5 feet in hazardous soils conditions. The competent person in addition makes sure trenches are inspected prior to entry and after any hazard increasing event such as vibrations, excessive loads, rainstorms. He/she ensures that underground utilities have been located and properly marked to prevent severing of utility lines. Finally the competent person must have specific training in and be knowledgeable about soils and their classifications, the use of protective systems, and the requirements of the OSHA standards. A cave-in happens when dirt or rocks separate from the sides of the excavation and fall or slide into the excavation. Workers caught-in the cave-in may be injured, trapped, or buried. Another responsibility of the competent person is to identify and control any danger of drowning inside the work area. Employees working over or near water, where the danger of drowning exists, shall be provided with U.S. Coast Guard-approved life jacket or buoyant work vests.</a:t>
            </a:r>
          </a:p>
          <a:p>
            <a:endParaRPr lang="en-US" altLang="en-US" sz="1000" smtClean="0"/>
          </a:p>
          <a:p>
            <a:r>
              <a:rPr lang="en-US" altLang="en-US" sz="1000" smtClean="0"/>
              <a:t>Cave-ins may be caused by different factors, but the results are the same. The worker is trapped or buried in the excavation and will be seriously injured or killed. Spoils piled too close to the edge adds extra weight and creates a hazard of a cave-in. Depending on the type of soil, some soil can weigh 2,000 to 3,000 lbs per cubic yard. If you are in the hole, you may be caught-in dirt (soil), and you most likely won’t have any time to get out and you will most probably be crushed and/or buried. Spoils must be at least 2 feet back from the edge of a trench, and this distance may be even greater if there are other hazardous conditions present.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F66EF6C5-B65F-445D-A78B-96E23EEAF433}" type="slidenum">
              <a:rPr lang="en-US" altLang="en-US" sz="1200"/>
              <a:pPr/>
              <a:t>2</a:t>
            </a:fld>
            <a:endParaRPr lang="en-US" altLang="en-US"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D06402D6-1304-4ED1-B349-735DD9096C33}" type="slidenum">
              <a:rPr lang="en-US" altLang="en-US" sz="1200"/>
              <a:pPr/>
              <a:t>20</a:t>
            </a:fld>
            <a:endParaRPr lang="en-US" alt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Workers are exposed to a potential cave-in: when there is no protection to prevent the soil from collapsing into the trench while they are working or when there is no safe area inside the excavation protecting the worker from a possible cave-in. </a:t>
            </a:r>
          </a:p>
          <a:p>
            <a:endParaRPr lang="en-US" altLang="en-US" smtClean="0"/>
          </a:p>
          <a:p>
            <a:r>
              <a:rPr lang="en-US" altLang="en-US" smtClean="0"/>
              <a:t>Shield (Shield system) means a structure that is able to withstand the forces imposed on it by a cave-in and thereby protect employees within the structure. Shields can be permanent structures or can be designed to be portable and moved along as work progresses. Additionally, shields can be either pre-manufactured or job-built in accordance with 1926.652(c)(3) or (c)(4). Shields used in trenches are usually referred to as "trench boxes" or "trench shields</a:t>
            </a:r>
          </a:p>
          <a:p>
            <a:endParaRPr lang="en-US" altLang="en-US" smtClean="0"/>
          </a:p>
          <a:p>
            <a:r>
              <a:rPr lang="en-US" altLang="en-US" smtClean="0"/>
              <a:t>The protection system must extend to the top of the excavation.  If the trench box or shield does not reach the top, there is the possibility that dirt and rock materials could fall over the top and trap the worker.</a:t>
            </a:r>
          </a:p>
          <a:p>
            <a:endParaRPr lang="en-US" altLang="en-US" smtClean="0"/>
          </a:p>
          <a:p>
            <a:r>
              <a:rPr lang="en-US" altLang="en-US" smtClean="0"/>
              <a:t>As work in the excavation or trench moves, the protection must move with the work.  A trench box will offer you no protection if it is behind you.  You must remain inside the protection system at all times.</a:t>
            </a:r>
          </a:p>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42C01695-7CCD-465F-8AFB-B75730A9D152}" type="slidenum">
              <a:rPr lang="en-US" altLang="en-US" sz="1200"/>
              <a:pPr/>
              <a:t>21</a:t>
            </a:fld>
            <a:endParaRPr lang="en-US" altLang="en-US"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Workers can be caught-in between the sides of the excavation and pipes or other objects inside the excavation.  </a:t>
            </a:r>
          </a:p>
          <a:p>
            <a:endParaRPr lang="en-US" altLang="en-US" smtClean="0"/>
          </a:p>
          <a:p>
            <a:r>
              <a:rPr lang="en-US" altLang="en-US" smtClean="0"/>
              <a:t>Cave-ins are not the only caught-in hazards in a trench or excavation.  The work going on in a trench may also create a hazard.  For instance, when laying pipe in a trench, a caught-in hazard exists because workers can get caught between the pipe and the trench walls. </a:t>
            </a:r>
          </a:p>
          <a:p>
            <a:endParaRPr lang="en-US" altLang="en-US" smtClean="0"/>
          </a:p>
          <a:p>
            <a:r>
              <a:rPr lang="en-US" altLang="en-US" smtClean="0"/>
              <a:t>Anything being placed into the trench or excavation may be a hazard, including the protection system.  Workers must be careful while installing the protection system so they are not caught between the trench walls and the protection system.</a:t>
            </a:r>
          </a:p>
          <a:p>
            <a:endParaRPr lang="en-US" altLang="en-US" smtClean="0"/>
          </a:p>
          <a:p>
            <a:r>
              <a:rPr lang="en-US" altLang="en-US" smtClean="0"/>
              <a:t>In this drawing you can see that the worker could be caught in between the wall of the excavation and the pipe.</a:t>
            </a:r>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0A34816C-7999-48E9-B3E4-EA45C440122B}" type="slidenum">
              <a:rPr lang="en-US" altLang="en-US" sz="1200"/>
              <a:pPr/>
              <a:t>22</a:t>
            </a:fld>
            <a:endParaRPr lang="en-US" alt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Trenches or excavations can be very dangerous when they have water inside.  The water can soften the soil and cause it to collapse.  Workers must never work inside an excavation where water has accumulated or is accumulating unless it is controlled by the use of pumps or other equipment.  The equipment used to control water must also be inspected by a competent person.</a:t>
            </a:r>
          </a:p>
          <a:p>
            <a:endParaRPr lang="en-US" altLang="en-US" smtClean="0"/>
          </a:p>
          <a:p>
            <a:r>
              <a:rPr lang="en-US" altLang="en-US" smtClean="0"/>
              <a:t>In this picture you can see the accumulated water at the bottom of the trench. This situation could be considered imminently dangerous-where the workers could be injured or killed at any moment.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5D19FB97-0462-40F2-8563-417ABA9D1199}" type="slidenum">
              <a:rPr lang="en-US" altLang="en-US" sz="1200"/>
              <a:pPr/>
              <a:t>23</a:t>
            </a:fld>
            <a:endParaRPr lang="en-US" alt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must recognize potential hazards around you and make every effort to avoid and reduce these hazards.  The previous slides showing various caught-in hazards were used to help you recognize hazards on the job.  Hazard recognition is the first step in having a safe workplace.  But you must do more.  Once you recognize the hazard, you must do something about it.  Remember that as work progresses, hazards may change. By controlling or eliminating the hazard, you have made the workplace safer.  </a:t>
            </a:r>
          </a:p>
          <a:p>
            <a:endParaRPr lang="en-US" altLang="en-US" smtClean="0"/>
          </a:p>
          <a:p>
            <a:r>
              <a:rPr lang="en-US" altLang="en-US" smtClean="0"/>
              <a:t>Remember, safety starts with you. You need to have a willing, positive attitude towards safety in the workplace.  You have people depending on you everyday and they expect you to come home alive and well.  Practicing safety on the job will allow you to go home to the ones you love.  </a:t>
            </a:r>
          </a:p>
          <a:p>
            <a:endParaRPr lang="en-US" altLang="en-US" smtClean="0"/>
          </a:p>
          <a:p>
            <a:r>
              <a:rPr lang="en-US" altLang="en-US" smtClean="0"/>
              <a:t>In the following section we will focus on the methods used to prevent caught-in accidents.  </a:t>
            </a:r>
          </a:p>
          <a:p>
            <a:endParaRPr lang="en-US" altLang="en-US" smtClean="0"/>
          </a:p>
          <a:p>
            <a:endParaRPr lang="en-US" altLang="en-US" smtClean="0"/>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1AA2E1C4-5D5A-4145-8EE2-F40EB59069FE}" type="slidenum">
              <a:rPr lang="en-US" altLang="en-US" sz="1200"/>
              <a:pPr/>
              <a:t>24</a:t>
            </a:fld>
            <a:endParaRPr lang="en-US" altLang="en-US" sz="120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Caught-in hazards can be found in many different areas of construction work.  For this reason, it is important to plan your work and look at the possible hazards of each phase of work.  Specific activities will have different hazards and you will have to deal with each hazard individually.</a:t>
            </a:r>
          </a:p>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C2CCADA5-CD98-4599-A2A2-EB76A7101575}" type="slidenum">
              <a:rPr lang="en-US" altLang="en-US" sz="1200"/>
              <a:pPr/>
              <a:t>25</a:t>
            </a:fld>
            <a:endParaRPr lang="en-US" alt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Always use equipment with all of the guards properly adjusted and in position.  If guards must be removed to perform maintenance or servicing on the equipment make certain equipment is de-energized, locked, tagged and in a safe position before working on it. After servicing, make sure to place all guards back on.</a:t>
            </a:r>
          </a:p>
          <a:p>
            <a:endParaRPr lang="en-US" altLang="en-US" smtClean="0"/>
          </a:p>
          <a:p>
            <a:r>
              <a:rPr lang="en-US" altLang="en-US" smtClean="0"/>
              <a:t>The picture on the left has a guard that has been removed and there is an exposed pulley.  The picture on the right shows a similar piece of equipment with the right guard installed and secured.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274D210A-2243-4649-9423-C363BB13AD61}" type="slidenum">
              <a:rPr lang="en-US" altLang="en-US" sz="1200"/>
              <a:pPr/>
              <a:t>26</a:t>
            </a:fld>
            <a:endParaRPr lang="en-US" altLang="en-US"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trencher has been guarded to protect workers from the rotating blades.  Fingers, arms, legs, and loose clothing can get caught in moving parts such as these and pull you into the equipment.  To protect yourself, make sure the guards are in place at all times. </a:t>
            </a:r>
          </a:p>
          <a:p>
            <a:endParaRPr lang="en-US" altLang="en-US" smtClean="0"/>
          </a:p>
          <a:p>
            <a:r>
              <a:rPr lang="en-US" altLang="en-US" smtClean="0"/>
              <a:t>Never use or walk up to a piece of equipment with rotating or moving parts that are not guarded.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21BCB098-90AB-414B-A86E-D304AA48DF12}" type="slidenum">
              <a:rPr lang="en-US" altLang="en-US" sz="1200"/>
              <a:pPr/>
              <a:t>27</a:t>
            </a:fld>
            <a:endParaRPr lang="en-US" altLang="en-US" sz="120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Any tool or piece of equipment that has moving parts, can be a caught-in hazard.  Rotating shafts, gears, belts and pulleys, and other moving parts can catch your fingers, gloves, clothing or other body parts.  When you get something caught in a moving part, it can cause crushing injuries, amputations, and even death.</a:t>
            </a:r>
          </a:p>
          <a:p>
            <a:endParaRPr lang="en-US" altLang="en-US" smtClean="0"/>
          </a:p>
          <a:p>
            <a:r>
              <a:rPr lang="en-US" altLang="en-US" smtClean="0"/>
              <a:t>Always ensure that the tool or piece of equipment that you are using is properly guarded.</a:t>
            </a:r>
          </a:p>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40B98C2D-DA05-4744-B649-1A2EBD714746}" type="slidenum">
              <a:rPr lang="en-US" altLang="en-US" sz="1200"/>
              <a:pPr/>
              <a:t>28</a:t>
            </a:fld>
            <a:endParaRPr lang="en-US" altLang="en-US" sz="120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 pieces of equipment do not have guards to protect workers from moving parts.  In these situations, you need to do something else to protect workers.  You may need to guard those moving parts by distance.  For instance, augers do not have guards, but you can protect yourself by not getting near it. </a:t>
            </a:r>
          </a:p>
          <a:p>
            <a:endParaRPr lang="en-US" altLang="en-US" smtClean="0"/>
          </a:p>
          <a:p>
            <a:r>
              <a:rPr lang="en-US" altLang="en-US" smtClean="0"/>
              <a:t>If workers are working in an area where moving parts cannot be guarded, you need to place the equipment in a safe, remote location and possibly utilize a barricade around the equipment to keep the workers safe.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8F878AE1-A405-499D-B6E5-55045F59709D}" type="slidenum">
              <a:rPr lang="en-US" altLang="en-US" sz="1200"/>
              <a:pPr/>
              <a:t>29</a:t>
            </a:fld>
            <a:endParaRPr lang="en-US" altLang="en-US" sz="120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When working near equipment, such as cranes, use the following to identify the unsafe area near the equipment:</a:t>
            </a:r>
          </a:p>
          <a:p>
            <a:pPr marL="685800" lvl="1" indent="-228600">
              <a:buFontTx/>
              <a:buChar char="•"/>
            </a:pPr>
            <a:r>
              <a:rPr lang="en-US" altLang="en-US" smtClean="0"/>
              <a:t>Caution or danger tape</a:t>
            </a:r>
          </a:p>
          <a:p>
            <a:pPr marL="685800" lvl="1" indent="-228600">
              <a:buFontTx/>
              <a:buChar char="•"/>
            </a:pPr>
            <a:r>
              <a:rPr lang="en-US" altLang="en-US" smtClean="0"/>
              <a:t>Physical barricades covering the crane’s swing radius</a:t>
            </a:r>
          </a:p>
          <a:p>
            <a:pPr marL="685800" lvl="1" indent="-228600">
              <a:buFontTx/>
              <a:buChar char="•"/>
            </a:pPr>
            <a:r>
              <a:rPr lang="en-US" altLang="en-US" smtClean="0"/>
              <a:t>Flagging personnel</a:t>
            </a:r>
          </a:p>
          <a:p>
            <a:pPr marL="685800" lvl="1" indent="-228600"/>
            <a:r>
              <a:rPr lang="en-US" altLang="en-US" smtClean="0"/>
              <a:t>In this picture you can see that caution tape has been placed around the crane swing area to warn nearby workers.  This is a good system if the crane is in a stationary position.  </a:t>
            </a:r>
          </a:p>
          <a:p>
            <a:pPr marL="228600" indent="-228600"/>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724D8393-BEBB-4A55-9803-50D984813F8F}" type="slidenum">
              <a:rPr lang="en-US" altLang="en-US" sz="1200"/>
              <a:pPr/>
              <a:t>3</a:t>
            </a:fld>
            <a:endParaRPr lang="en-US" alt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FF9170B8-05E2-433B-8035-5E97FD190D25}" type="slidenum">
              <a:rPr lang="en-US" altLang="en-US" sz="1200"/>
              <a:pPr/>
              <a:t>30</a:t>
            </a:fld>
            <a:endParaRPr lang="en-US" altLang="en-US" sz="120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Barricades that are used to protect workers must always be maintained in good conditions.  The barricades are used as a visual deterrent to keep workers away from a hazardous area.  These barriers cannot be crossed.  These barriers must be visible from a distance and enclose the hazardous area.</a:t>
            </a:r>
          </a:p>
          <a:p>
            <a:endParaRPr lang="en-US" altLang="en-US" smtClean="0"/>
          </a:p>
          <a:p>
            <a:r>
              <a:rPr lang="en-US" altLang="en-US" smtClean="0"/>
              <a:t>When a barrier falls, comes loose, or is damaged in any way, it must be repaired/replaced immediately.  If the crane or other piece of heavy equipment moves, the barricade must be moved also.  </a:t>
            </a:r>
          </a:p>
          <a:p>
            <a:endParaRPr lang="en-US" altLang="en-US" smtClean="0"/>
          </a:p>
          <a:p>
            <a:r>
              <a:rPr lang="en-US" altLang="en-US" smtClean="0"/>
              <a:t>These barricades may be the only thing that prevents a worker from being harmed by a crane or other piece of heavy equipment.</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773F2127-D1C4-4012-9E1E-E1541261C22A}" type="slidenum">
              <a:rPr lang="en-US" altLang="en-US" sz="1200"/>
              <a:pPr/>
              <a:t>31</a:t>
            </a:fld>
            <a:endParaRPr lang="en-US" altLang="en-U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Many times materials are moved overhead from one location to another.  When the materials are overhead, there are two types of hazards that occur – struck-by and caught-in.  (The struck-by hazards are not covered in this module.)  Caught-in hazards occur when you are caught between the load and an immovable object.  When a load is placed on a foot, it may be crushed or even amputated.  Your whole body may also be caught between a load and a wall or other structure.</a:t>
            </a:r>
          </a:p>
          <a:p>
            <a:endParaRPr lang="en-US" altLang="en-US" smtClean="0"/>
          </a:p>
          <a:p>
            <a:r>
              <a:rPr lang="en-US" altLang="en-US" smtClean="0"/>
              <a:t>Be very careful when moving materials so you do not come between the load and its final resting place.</a:t>
            </a:r>
          </a:p>
          <a:p>
            <a:endParaRPr lang="en-US" altLang="en-US" smtClean="0"/>
          </a:p>
          <a:p>
            <a:r>
              <a:rPr lang="en-US" altLang="en-US" smtClean="0">
                <a:cs typeface="Times New Roman" pitchFamily="18" charset="0"/>
              </a:rPr>
              <a:t>In this photo, the workers are properly placing the materials being moved from one location to another – they are utilizing a tag line on the load</a:t>
            </a:r>
            <a:r>
              <a:rPr lang="en-US" altLang="en-US" smtClean="0"/>
              <a:t>, they are working at a safe distance from the load, and they are properly guiding the load to be placed at a safe distance from the other workers on that same level.</a:t>
            </a:r>
          </a:p>
          <a:p>
            <a:endParaRPr lang="en-US" altLang="en-US" smtClean="0"/>
          </a:p>
          <a:p>
            <a:r>
              <a:rPr lang="en-US" altLang="en-US" smtClean="0"/>
              <a:t>You may be struck down and load fall on your lower body. Before placing the load on concrete make sure concrete can withstand that capacity, by getting the competent person’s go-ahead.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0BDB6CDB-C914-493B-8009-69CCB1F2BD20}" type="slidenum">
              <a:rPr lang="en-US" altLang="en-US" sz="1200"/>
              <a:pPr/>
              <a:t>32</a:t>
            </a:fld>
            <a:endParaRPr lang="en-US" altLang="en-US" sz="120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Mechanical material handling is used every day to move massive amounts of materials.  Using mechanical means to move materials, is not a hazard in itself.  The hazards arise when you place yourself between the load and something that does not move.  That is when you get caught between the load and that immovable object.</a:t>
            </a:r>
          </a:p>
          <a:p>
            <a:endParaRPr lang="en-US" altLang="en-US" smtClean="0"/>
          </a:p>
          <a:p>
            <a:r>
              <a:rPr lang="en-US" altLang="en-US" smtClean="0"/>
              <a:t>Be safe when moving materials either by hand or by mechanical means.</a:t>
            </a:r>
          </a:p>
          <a:p>
            <a:endParaRPr lang="en-US" altLang="en-US" smtClean="0"/>
          </a:p>
          <a:p>
            <a:endParaRPr lang="en-US" altLang="en-US" smtClean="0"/>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5A356639-24A2-4705-B0A8-53E020055926}" type="slidenum">
              <a:rPr lang="en-US" altLang="en-US" sz="1200"/>
              <a:pPr/>
              <a:t>33</a:t>
            </a:fld>
            <a:endParaRPr lang="en-US" alt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smtClean="0"/>
              <a:t>Before performing any excavation work all employees must be trained:</a:t>
            </a:r>
          </a:p>
          <a:p>
            <a:pPr lvl="1">
              <a:buFontTx/>
              <a:buChar char="•"/>
            </a:pPr>
            <a:r>
              <a:rPr lang="en-US" altLang="en-US" sz="1100" smtClean="0"/>
              <a:t>To recognize the potential hazards found when working in or around excavations and trenches, and  </a:t>
            </a:r>
          </a:p>
          <a:p>
            <a:pPr lvl="1">
              <a:buFontTx/>
              <a:buChar char="•"/>
            </a:pPr>
            <a:r>
              <a:rPr lang="en-US" altLang="en-US" sz="1100" smtClean="0"/>
              <a:t>To know how to protect themselves and eliminate those hazards by means of different protective systems.</a:t>
            </a:r>
          </a:p>
          <a:p>
            <a:r>
              <a:rPr lang="en-US" altLang="en-US" sz="1100" smtClean="0"/>
              <a:t>Protective systems are different methods of protecting employees from cave-ins, from material that could fall or roll from an excavation face or into an excavation (no greater than 20 feet), or from the collapse of an adjacent structure.</a:t>
            </a:r>
          </a:p>
          <a:p>
            <a:endParaRPr lang="en-US" altLang="en-US" sz="1100" smtClean="0"/>
          </a:p>
          <a:p>
            <a:r>
              <a:rPr lang="en-US" altLang="en-US" sz="1100" smtClean="0"/>
              <a:t>Types of protective systems are: sloping, shoring, shielding, benching and a combination of these systems.</a:t>
            </a:r>
          </a:p>
          <a:p>
            <a:endParaRPr lang="en-US" altLang="en-US" sz="1100" smtClean="0"/>
          </a:p>
          <a:p>
            <a:r>
              <a:rPr lang="en-US" altLang="en-US" sz="1100" smtClean="0"/>
              <a:t>"Sloping (Sloping system)" means a method of protecting employees from cave-ins by excavating to form sides of an excavation that are inclined away from the excavation so as to prevent cave-ins. The angle of incline required to prevent a cave-in varies with differences in such factors as the soil type, environmental conditions of exposure, and application of surcharge loads. However, using a cutback of 1 ½ feet to 1 foot height/depth ratio is an allowable slope angle for all soil types for excavations under 20 feet .</a:t>
            </a:r>
          </a:p>
          <a:p>
            <a:endParaRPr lang="en-US" altLang="en-US" sz="1100" smtClean="0"/>
          </a:p>
          <a:p>
            <a:r>
              <a:rPr lang="en-US" altLang="en-US" sz="1100" smtClean="0"/>
              <a:t>"Shoring (Shoring system)" means a structure such as a metal hydraulic, mechanical or timber shoring system that supports the sides of an excavation and which is designed to prevent cave-ins.</a:t>
            </a:r>
          </a:p>
          <a:p>
            <a:endParaRPr lang="en-US" altLang="en-US" sz="1100" smtClean="0"/>
          </a:p>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9E032CAA-9CA0-4844-989F-933B5B5E57F5}" type="slidenum">
              <a:rPr lang="en-US" altLang="en-US" sz="1200"/>
              <a:pPr/>
              <a:t>35</a:t>
            </a:fld>
            <a:endParaRPr lang="en-US" alt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Benching and sloping prevents the sides of a trench from collapsing onto workers inside the trench.  This is an example of a benched excavation.  </a:t>
            </a:r>
          </a:p>
          <a:p>
            <a:endParaRPr lang="en-US" altLang="en-US" smtClean="0"/>
          </a:p>
          <a:p>
            <a:r>
              <a:rPr lang="en-US" altLang="en-US" smtClean="0"/>
              <a:t>To protect workers from a cave-in, protective systems must be put in place anytime an excavation is greater than 5 feet deep.  The protective system can be a manufactured trench box or shielding.   Both shielding and trench boxes are designed to provide workers with a safe place to work by preventing the dirt and rocks from cave-ins to trap or bury them. </a:t>
            </a:r>
          </a:p>
          <a:p>
            <a:endParaRPr lang="en-US" altLang="en-US" smtClean="0"/>
          </a:p>
          <a:p>
            <a:r>
              <a:rPr lang="en-US" altLang="en-US" smtClean="0"/>
              <a:t>There are many ways of protecting workers in excavations and trenches.  Two examples include:</a:t>
            </a:r>
          </a:p>
          <a:p>
            <a:pPr lvl="1">
              <a:buFontTx/>
              <a:buChar char="•"/>
            </a:pPr>
            <a:r>
              <a:rPr lang="en-US" altLang="en-US" smtClean="0"/>
              <a:t>Trench box or shield - a structure that is able to withstand the forces imposed on it by a cave-in and thereby protect employees within the structure.  Shields can be permanent structures or can be designed to be portable and moved along as work progresses.</a:t>
            </a:r>
          </a:p>
          <a:p>
            <a:pPr lvl="1">
              <a:buFontTx/>
              <a:buChar char="•"/>
            </a:pPr>
            <a:r>
              <a:rPr lang="en-US" altLang="en-US" smtClean="0"/>
              <a:t>Shoring system - a structure such as a metal hydraulic, mechanical or timber shoring system that supports the sides of an excavation and which is designed to prevent cave-ins.  </a:t>
            </a:r>
          </a:p>
          <a:p>
            <a:pPr>
              <a:buFontTx/>
              <a:buChar char="•"/>
            </a:pPr>
            <a:endParaRPr lang="en-US" altLang="en-US" smtClean="0"/>
          </a:p>
          <a:p>
            <a:endParaRPr lang="en-US" altLang="en-US" smtClean="0"/>
          </a:p>
          <a:p>
            <a:endParaRPr lang="en-US" altLang="en-US" smtClean="0"/>
          </a:p>
          <a:p>
            <a:endParaRPr lang="en-US" altLang="en-US" smtClean="0"/>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EE224257-E59B-40B1-9C0D-4D9FF40D0EDD}" type="slidenum">
              <a:rPr lang="en-US" altLang="en-US" sz="1200"/>
              <a:pPr/>
              <a:t>36</a:t>
            </a:fld>
            <a:endParaRPr lang="en-US" altLang="en-US" sz="120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safe way to enter and exit must be provided for workers any time there is a trench. When working in an excavation or trench, you must have a safe access to get in and out.  Anytime an excavation is 4 foot or greater in depth, ladder, ramp, a stairway or other safe means of getting in and out must be provided.  Access to the top must be placed where workers do not have to travel more than 25 feet to get to them.</a:t>
            </a:r>
          </a:p>
          <a:p>
            <a:endParaRPr lang="en-US" altLang="en-US" smtClean="0"/>
          </a:p>
          <a:p>
            <a:r>
              <a:rPr lang="en-US" altLang="en-US" smtClean="0"/>
              <a:t>In this picture the employees are working inside of an unsafe trench.  In addition, you will notice that the employees are not wearing hard hats to protect them from struck-by hazards.</a:t>
            </a:r>
          </a:p>
          <a:p>
            <a:endParaRPr lang="en-US" altLang="en-US" smtClean="0"/>
          </a:p>
          <a:p>
            <a:r>
              <a:rPr lang="en-US" altLang="en-US" smtClean="0"/>
              <a:t>Never work in an unprotected trench and always have a ladder or other safe means of entry and exit.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EC02AA1F-7F0D-4762-9FC3-58A4DB36920E}" type="slidenum">
              <a:rPr lang="en-US" altLang="en-US" sz="1200"/>
              <a:pPr/>
              <a:t>37</a:t>
            </a:fld>
            <a:endParaRPr lang="en-US" alt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t>Regardless of the type of protection used you must remember that a safe way to enter the trench is required.  Use a ladder when working in an excavation or trench four feet deep or more.</a:t>
            </a:r>
          </a:p>
          <a:p>
            <a:pPr>
              <a:lnSpc>
                <a:spcPct val="90000"/>
              </a:lnSpc>
            </a:pPr>
            <a:endParaRPr lang="en-US" altLang="en-US" smtClean="0"/>
          </a:p>
          <a:p>
            <a:pPr>
              <a:lnSpc>
                <a:spcPct val="90000"/>
              </a:lnSpc>
            </a:pPr>
            <a:r>
              <a:rPr lang="en-US" altLang="en-US" smtClean="0"/>
              <a:t>When using a ladder you must still follow ladder safety procedures:</a:t>
            </a:r>
          </a:p>
          <a:p>
            <a:pPr>
              <a:lnSpc>
                <a:spcPct val="90000"/>
              </a:lnSpc>
              <a:buFontTx/>
              <a:buChar char="•"/>
            </a:pPr>
            <a:r>
              <a:rPr lang="en-US" altLang="en-US" smtClean="0"/>
              <a:t>Inspect the ladder before each use</a:t>
            </a:r>
          </a:p>
          <a:p>
            <a:pPr>
              <a:lnSpc>
                <a:spcPct val="90000"/>
              </a:lnSpc>
              <a:buFontTx/>
              <a:buChar char="•"/>
            </a:pPr>
            <a:r>
              <a:rPr lang="en-US" altLang="en-US" smtClean="0"/>
              <a:t>Position the ladder with 3’ extended over the edge, which means the 3 upper rungs above the trench height</a:t>
            </a:r>
          </a:p>
          <a:p>
            <a:pPr>
              <a:lnSpc>
                <a:spcPct val="90000"/>
              </a:lnSpc>
              <a:buFontTx/>
              <a:buChar char="•"/>
            </a:pPr>
            <a:r>
              <a:rPr lang="en-US" altLang="en-US" smtClean="0"/>
              <a:t>Secure the ladder so that it will not slip or tip</a:t>
            </a:r>
          </a:p>
          <a:p>
            <a:pPr>
              <a:lnSpc>
                <a:spcPct val="90000"/>
              </a:lnSpc>
              <a:buFontTx/>
              <a:buChar char="•"/>
            </a:pPr>
            <a:r>
              <a:rPr lang="en-US" altLang="en-US" smtClean="0"/>
              <a:t>The lower rung must be inside the trench</a:t>
            </a:r>
          </a:p>
          <a:p>
            <a:pPr>
              <a:lnSpc>
                <a:spcPct val="90000"/>
              </a:lnSpc>
            </a:pPr>
            <a:endParaRPr lang="en-US" altLang="en-US" smtClean="0"/>
          </a:p>
          <a:p>
            <a:pPr>
              <a:lnSpc>
                <a:spcPct val="90000"/>
              </a:lnSpc>
            </a:pPr>
            <a:r>
              <a:rPr lang="en-US" altLang="en-US" smtClean="0"/>
              <a:t>In addition, you must ensure that a ladder is positioned within 25’ of the employees working in the trench.</a:t>
            </a:r>
          </a:p>
          <a:p>
            <a:pPr>
              <a:lnSpc>
                <a:spcPct val="90000"/>
              </a:lnSpc>
            </a:pPr>
            <a:endParaRPr lang="en-US" altLang="en-US" smtClean="0"/>
          </a:p>
          <a:p>
            <a:pPr>
              <a:lnSpc>
                <a:spcPct val="90000"/>
              </a:lnSpc>
            </a:pPr>
            <a:r>
              <a:rPr lang="en-US" altLang="en-US" smtClean="0"/>
              <a:t>In this picture the workers have a “trench box” designed to provide a safe work area.  In addition, you can see that a ladder has been provided to allow safe access into and out of the trench.</a:t>
            </a:r>
          </a:p>
          <a:p>
            <a:pPr>
              <a:lnSpc>
                <a:spcPct val="90000"/>
              </a:lnSpc>
            </a:pPr>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2F0A99BD-C905-4A55-BA2B-87DD6C0390CF}" type="slidenum">
              <a:rPr lang="en-US" altLang="en-US" sz="1200"/>
              <a:pPr/>
              <a:t>38</a:t>
            </a:fld>
            <a:endParaRPr lang="en-US" altLang="en-US" sz="1200"/>
          </a:p>
        </p:txBody>
      </p:sp>
      <p:sp>
        <p:nvSpPr>
          <p:cNvPr id="95235" name="Rectangle 2"/>
          <p:cNvSpPr>
            <a:spLocks noChangeArrowheads="1" noTextEdit="1"/>
          </p:cNvSpPr>
          <p:nvPr>
            <p:ph type="sldImg"/>
          </p:nvPr>
        </p:nvSpPr>
        <p:spPr>
          <a:xfrm>
            <a:off x="1030288" y="650875"/>
            <a:ext cx="4344987" cy="3259138"/>
          </a:xfrm>
          <a:ln/>
        </p:spPr>
      </p:sp>
      <p:sp>
        <p:nvSpPr>
          <p:cNvPr id="95236" name="Rectangle 3"/>
          <p:cNvSpPr>
            <a:spLocks noGrp="1" noChangeArrowheads="1"/>
          </p:cNvSpPr>
          <p:nvPr>
            <p:ph type="body" idx="1"/>
          </p:nvPr>
        </p:nvSpPr>
        <p:spPr>
          <a:xfrm>
            <a:off x="854075" y="4125913"/>
            <a:ext cx="4692650" cy="391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ACA33C12-F79F-4DC4-9429-ED862C3F54EF}" type="slidenum">
              <a:rPr lang="en-US" altLang="en-US" sz="1200"/>
              <a:pPr/>
              <a:t>4</a:t>
            </a:fld>
            <a:endParaRPr lang="en-US" alt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module will focus on the hazard of being “caught-in” something.  On a construction site, that “something” could be almost anything.  You may be caught in a trench if you are working in it and it caves in.  Your hand may be caught between materials.  You may get your finger caught in a truck door.  These are only a few examples of how you may be “caught-in” something that can cause great pain or even death.</a:t>
            </a:r>
          </a:p>
          <a:p>
            <a:endParaRPr lang="en-US" altLang="en-US" smtClean="0"/>
          </a:p>
          <a:p>
            <a:r>
              <a:rPr lang="en-US" altLang="en-US" smtClean="0"/>
              <a:t>This program will help you recognize common caught-in hazards, and will show you ways to decrease those hazards at your job site.  By the end of this program, you will be able to recognize and avoid these hazards.</a:t>
            </a:r>
          </a:p>
          <a:p>
            <a:endParaRPr lang="en-US" altLang="en-US" smtClean="0"/>
          </a:p>
          <a:p>
            <a:r>
              <a:rPr lang="en-US" altLang="en-US" smtClean="0"/>
              <a:t>Throughout this program, you will be shown examples of safe and unsafe conditions.  Two different symbols will be used to represent safe and unsafe conditions.  The red “No” symbol is used to denote unsafe conditions, and the green “Yes” checkmark will be used to show safe conditions.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E4F5E124-E249-480C-84E1-05C9815031CE}" type="slidenum">
              <a:rPr lang="en-US" altLang="en-US" sz="1200"/>
              <a:pPr/>
              <a:t>5</a:t>
            </a:fld>
            <a:endParaRPr lang="en-US" altLang="en-US" sz="120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Each year, a surprising number of workers die from being caught in between materials, trenches, and machinery.  These seemingly simple accidents were responsible for 388 deaths in the year 2006.  Nearly 24.5% , or 95, of those fatalities happened in the construction industry.  According to the latest Bureau of Labor Statistics, during 2006 there were 5,703 occupational fatalities.  This means that approximately 7% of all occupational deaths are a result of being caught in between materials, trenches or machinery.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F066A5B5-9326-4555-83A7-52F7B412415D}" type="slidenum">
              <a:rPr lang="en-US" altLang="en-US" sz="1200"/>
              <a:pPr/>
              <a:t>6</a:t>
            </a:fld>
            <a:endParaRPr lang="en-US" alt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caught-in hazard exists anytime a worker can get any part of his body caught in or in between objects.  For example, you are in a hurry and not paying attention and you close the truck door and trap your finger.  Your finger is now caught in between the door and the doorframe of the truck.  While this type of injury is painful, it should not be fatal. </a:t>
            </a:r>
          </a:p>
          <a:p>
            <a:endParaRPr lang="en-US" altLang="en-US" smtClean="0"/>
          </a:p>
          <a:p>
            <a:r>
              <a:rPr lang="en-US" altLang="en-US" smtClean="0"/>
              <a:t>As seen on the previous slide, workers die from caught-in injuries each year.  For example, a worker is operating a forklift and is not wearing a seatbelt.  The worker tips the forklift and it rolls over.  Since the worker doesn’t have a seatbelt on, he is thrown out and the forklift lands on top of him.  The worker is caught between the forklift and the ground.  </a:t>
            </a:r>
          </a:p>
          <a:p>
            <a:endParaRPr lang="en-US" altLang="en-US" smtClean="0"/>
          </a:p>
          <a:p>
            <a:r>
              <a:rPr lang="en-US" altLang="en-US" smtClean="0"/>
              <a:t>This presentation will cover caught-in hazards that are commonly found on construction sites.  We will be discussing: </a:t>
            </a:r>
          </a:p>
          <a:p>
            <a:pPr>
              <a:buFontTx/>
              <a:buChar char="•"/>
            </a:pPr>
            <a:r>
              <a:rPr lang="en-US" altLang="en-US" smtClean="0"/>
              <a:t>Cranes and heavy equipment</a:t>
            </a:r>
          </a:p>
          <a:p>
            <a:pPr>
              <a:buFontTx/>
              <a:buChar char="•"/>
            </a:pPr>
            <a:r>
              <a:rPr lang="en-US" altLang="en-US" smtClean="0"/>
              <a:t>Tools and equipment</a:t>
            </a:r>
          </a:p>
          <a:p>
            <a:pPr>
              <a:buFontTx/>
              <a:buChar char="•"/>
            </a:pPr>
            <a:r>
              <a:rPr lang="en-US" altLang="en-US" smtClean="0"/>
              <a:t>Material handling</a:t>
            </a:r>
          </a:p>
          <a:p>
            <a:pPr>
              <a:buFontTx/>
              <a:buChar char="•"/>
            </a:pPr>
            <a:r>
              <a:rPr lang="en-US" altLang="en-US" smtClean="0"/>
              <a:t>Trenches and excavations</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B0FBE994-9D20-4742-BC18-7310A8196E47}" type="slidenum">
              <a:rPr lang="en-US" altLang="en-US" sz="1200"/>
              <a:pPr/>
              <a:t>7</a:t>
            </a:fld>
            <a:endParaRPr lang="en-US" altLang="en-US" sz="120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When working around heavy equipment and cranes you are exposed to serious caught-in hazards. The cranes and heavy equipment that have a rotating superstructure are especially hazardous.  </a:t>
            </a:r>
          </a:p>
          <a:p>
            <a:endParaRPr lang="en-US" altLang="en-US" smtClean="0"/>
          </a:p>
          <a:p>
            <a:r>
              <a:rPr lang="en-US" altLang="en-US" smtClean="0"/>
              <a:t>For instance, cranes have the ability to rotate 360 degrees. If you are standing near the crane while it rotates, it can trap you between a wall or other immovable object. If you are standing between the superstructure and the tracks, you can be caught between them if the crane rotates.</a:t>
            </a:r>
          </a:p>
          <a:p>
            <a:endParaRPr lang="en-US" altLang="en-US" smtClean="0"/>
          </a:p>
          <a:p>
            <a:r>
              <a:rPr lang="en-US" altLang="en-US" smtClean="0"/>
              <a:t>In that sense, accessible areas within the crane’s swing radius should be barricaded. Tag lines should be used to prevent dangerous swing or spin of material when raised or lowered by a crane. Furthermore, illustrations of hand signals to crane operators should be posted on the job site.</a:t>
            </a:r>
          </a:p>
          <a:p>
            <a:endParaRPr lang="en-US" altLang="en-US" smtClean="0"/>
          </a:p>
          <a:p>
            <a:r>
              <a:rPr lang="en-US" altLang="en-US" smtClean="0"/>
              <a:t>In this picture the worker on the ground is exposed to a serious hazard and could be seriously injured or killed if the operator were to move the crane. Many fatalities have occurred when employees standing close to cranes were caught-in between the tracks and the body of the crane.</a:t>
            </a:r>
          </a:p>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D769BF34-E35F-45A4-9E69-A4D832EEFA46}" type="slidenum">
              <a:rPr lang="en-US" altLang="en-US" sz="1200"/>
              <a:pPr/>
              <a:t>8</a:t>
            </a:fld>
            <a:endParaRPr lang="en-US" alt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Workers must always be aware of their surroundings when working on a construction site near heavy equipment.  Never approach heavy equipment unless you know that the operator saw you and, you and the operator continue with eye contact.</a:t>
            </a:r>
          </a:p>
          <a:p>
            <a:endParaRPr lang="en-US" altLang="en-US" smtClean="0"/>
          </a:p>
          <a:p>
            <a:r>
              <a:rPr lang="en-US" altLang="en-US" smtClean="0"/>
              <a:t>Do not work between a piece of heavy equipment, like this backhoe, and an immovable object, like this building.  The arm of a backhoe or excavator can pin you between a building, a stack of materials, a trench wall, or any other immovable structure.  This will cause serious caught-in injuries.</a:t>
            </a:r>
          </a:p>
          <a:p>
            <a:endParaRPr lang="en-US" altLang="en-US" smtClean="0"/>
          </a:p>
          <a:p>
            <a:r>
              <a:rPr lang="en-US" altLang="en-US" smtClean="0"/>
              <a:t>You can see in this picture that the worker has his back turned to the backhoe and is exposed to a caught-in hazard.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000">
                <a:solidFill>
                  <a:schemeClr val="tx1"/>
                </a:solidFill>
                <a:latin typeface="Times New Roman" pitchFamily="18" charset="0"/>
              </a:defRPr>
            </a:lvl1pPr>
            <a:lvl2pPr marL="742950" indent="-285750" defTabSz="862013">
              <a:defRPr sz="2000">
                <a:solidFill>
                  <a:schemeClr val="tx1"/>
                </a:solidFill>
                <a:latin typeface="Times New Roman" pitchFamily="18" charset="0"/>
              </a:defRPr>
            </a:lvl2pPr>
            <a:lvl3pPr marL="1143000" indent="-228600" defTabSz="862013">
              <a:defRPr sz="2000">
                <a:solidFill>
                  <a:schemeClr val="tx1"/>
                </a:solidFill>
                <a:latin typeface="Times New Roman" pitchFamily="18" charset="0"/>
              </a:defRPr>
            </a:lvl3pPr>
            <a:lvl4pPr marL="1600200" indent="-228600" defTabSz="862013">
              <a:defRPr sz="2000">
                <a:solidFill>
                  <a:schemeClr val="tx1"/>
                </a:solidFill>
                <a:latin typeface="Times New Roman" pitchFamily="18" charset="0"/>
              </a:defRPr>
            </a:lvl4pPr>
            <a:lvl5pPr marL="2057400" indent="-228600" defTabSz="862013">
              <a:defRPr sz="2000">
                <a:solidFill>
                  <a:schemeClr val="tx1"/>
                </a:solidFill>
                <a:latin typeface="Times New Roman" pitchFamily="18" charset="0"/>
              </a:defRPr>
            </a:lvl5pPr>
            <a:lvl6pPr marL="2514600" indent="-228600" defTabSz="862013" eaLnBrk="0" fontAlgn="base" hangingPunct="0">
              <a:spcBef>
                <a:spcPct val="0"/>
              </a:spcBef>
              <a:spcAft>
                <a:spcPct val="0"/>
              </a:spcAft>
              <a:defRPr sz="2000">
                <a:solidFill>
                  <a:schemeClr val="tx1"/>
                </a:solidFill>
                <a:latin typeface="Times New Roman" pitchFamily="18" charset="0"/>
              </a:defRPr>
            </a:lvl6pPr>
            <a:lvl7pPr marL="2971800" indent="-228600" defTabSz="862013" eaLnBrk="0" fontAlgn="base" hangingPunct="0">
              <a:spcBef>
                <a:spcPct val="0"/>
              </a:spcBef>
              <a:spcAft>
                <a:spcPct val="0"/>
              </a:spcAft>
              <a:defRPr sz="2000">
                <a:solidFill>
                  <a:schemeClr val="tx1"/>
                </a:solidFill>
                <a:latin typeface="Times New Roman" pitchFamily="18" charset="0"/>
              </a:defRPr>
            </a:lvl7pPr>
            <a:lvl8pPr marL="3429000" indent="-228600" defTabSz="862013" eaLnBrk="0" fontAlgn="base" hangingPunct="0">
              <a:spcBef>
                <a:spcPct val="0"/>
              </a:spcBef>
              <a:spcAft>
                <a:spcPct val="0"/>
              </a:spcAft>
              <a:defRPr sz="2000">
                <a:solidFill>
                  <a:schemeClr val="tx1"/>
                </a:solidFill>
                <a:latin typeface="Times New Roman" pitchFamily="18" charset="0"/>
              </a:defRPr>
            </a:lvl8pPr>
            <a:lvl9pPr marL="3886200" indent="-228600" defTabSz="862013" eaLnBrk="0" fontAlgn="base" hangingPunct="0">
              <a:spcBef>
                <a:spcPct val="0"/>
              </a:spcBef>
              <a:spcAft>
                <a:spcPct val="0"/>
              </a:spcAft>
              <a:defRPr sz="2000">
                <a:solidFill>
                  <a:schemeClr val="tx1"/>
                </a:solidFill>
                <a:latin typeface="Times New Roman" pitchFamily="18" charset="0"/>
              </a:defRPr>
            </a:lvl9pPr>
          </a:lstStyle>
          <a:p>
            <a:fld id="{4F605D2D-400F-4A35-AF96-93DC62503502}" type="slidenum">
              <a:rPr lang="en-US" altLang="en-US" sz="1200"/>
              <a:pPr/>
              <a:t>9</a:t>
            </a:fld>
            <a:endParaRPr lang="en-US" altLang="en-US" sz="120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addition to the hazards involved with moving materials by machines, the machines themselves can cause caught-in hazards.  Cranes and excavators are particularly hazardous because their bodies rotate.  When a crane or excavator is operating near a wall, structure or other immovable object, workers can be pinned between the machine and the object.  </a:t>
            </a:r>
          </a:p>
          <a:p>
            <a:endParaRPr lang="en-US" altLang="en-US" smtClean="0"/>
          </a:p>
          <a:p>
            <a:r>
              <a:rPr lang="en-US" altLang="en-US" smtClean="0"/>
              <a:t>The entire swing radius, or the area where the body of the machine can rotate, must be blocked from worker access.  Never walk in this area.  If you do, you are exposing yourself to a hazardous condition.  The operator will not see you if you are out of his line of sight and he may move the machine, or the area where the body of the machine can rotate, trapping you.</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Wingding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smtClean="0">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smtClean="0">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smtClean="0">
                <a:solidFill>
                  <a:srgbClr val="5E574E"/>
                </a:solidFill>
              </a:defRPr>
            </a:lvl1pPr>
          </a:lstStyle>
          <a:p>
            <a:pPr>
              <a:defRPr/>
            </a:pPr>
            <a:fld id="{0C376B5D-17AB-40A9-9AEC-E2CE3384AF3B}" type="slidenum">
              <a:rPr lang="en-US"/>
              <a:pPr>
                <a:defRPr/>
              </a:pPr>
              <a:t>‹#›</a:t>
            </a:fld>
            <a:endParaRPr lang="en-US"/>
          </a:p>
        </p:txBody>
      </p:sp>
    </p:spTree>
    <p:extLst>
      <p:ext uri="{BB962C8B-B14F-4D97-AF65-F5344CB8AC3E}">
        <p14:creationId xmlns:p14="http://schemas.microsoft.com/office/powerpoint/2010/main" val="242835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6B746A-D5B0-45A1-8B78-123FBF7B55C4}" type="slidenum">
              <a:rPr lang="en-US"/>
              <a:pPr>
                <a:defRPr/>
              </a:pPr>
              <a:t>‹#›</a:t>
            </a:fld>
            <a:endParaRPr lang="en-US"/>
          </a:p>
        </p:txBody>
      </p:sp>
    </p:spTree>
    <p:extLst>
      <p:ext uri="{BB962C8B-B14F-4D97-AF65-F5344CB8AC3E}">
        <p14:creationId xmlns:p14="http://schemas.microsoft.com/office/powerpoint/2010/main" val="334470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55E20-48D1-43A0-BF10-71B5DCE1469C}" type="slidenum">
              <a:rPr lang="en-US"/>
              <a:pPr>
                <a:defRPr/>
              </a:pPr>
              <a:t>‹#›</a:t>
            </a:fld>
            <a:endParaRPr lang="en-US"/>
          </a:p>
        </p:txBody>
      </p:sp>
    </p:spTree>
    <p:extLst>
      <p:ext uri="{BB962C8B-B14F-4D97-AF65-F5344CB8AC3E}">
        <p14:creationId xmlns:p14="http://schemas.microsoft.com/office/powerpoint/2010/main" val="157018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46600" y="1219200"/>
            <a:ext cx="4013200" cy="417195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36EEA4-973D-4B64-BEF2-7DB513D0110B}" type="slidenum">
              <a:rPr lang="en-US"/>
              <a:pPr>
                <a:defRPr/>
              </a:pPr>
              <a:t>‹#›</a:t>
            </a:fld>
            <a:endParaRPr lang="en-US"/>
          </a:p>
        </p:txBody>
      </p:sp>
    </p:spTree>
    <p:extLst>
      <p:ext uri="{BB962C8B-B14F-4D97-AF65-F5344CB8AC3E}">
        <p14:creationId xmlns:p14="http://schemas.microsoft.com/office/powerpoint/2010/main" val="380519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219200"/>
            <a:ext cx="4013200" cy="4171950"/>
          </a:xfrm>
        </p:spPr>
        <p:txBody>
          <a:bodyPr/>
          <a:lstStyle/>
          <a:p>
            <a:pPr lvl="0"/>
            <a:endParaRPr lang="en-US" noProof="0" smtClean="0"/>
          </a:p>
        </p:txBody>
      </p:sp>
      <p:sp>
        <p:nvSpPr>
          <p:cNvPr id="4" name="Text Placeholder 3"/>
          <p:cNvSpPr>
            <a:spLocks noGrp="1"/>
          </p:cNvSpPr>
          <p:nvPr>
            <p:ph type="body" sz="half" idx="2"/>
          </p:nvPr>
        </p:nvSpPr>
        <p:spPr>
          <a:xfrm>
            <a:off x="45466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E6ACD0-B2B2-48D0-9555-F278B2E6B7EA}" type="slidenum">
              <a:rPr lang="en-US"/>
              <a:pPr>
                <a:defRPr/>
              </a:pPr>
              <a:t>‹#›</a:t>
            </a:fld>
            <a:endParaRPr lang="en-US"/>
          </a:p>
        </p:txBody>
      </p:sp>
    </p:spTree>
    <p:extLst>
      <p:ext uri="{BB962C8B-B14F-4D97-AF65-F5344CB8AC3E}">
        <p14:creationId xmlns:p14="http://schemas.microsoft.com/office/powerpoint/2010/main" val="248280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46600" y="1219200"/>
            <a:ext cx="4013200" cy="417195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3F28C-CC26-49E2-90F8-35070B22FB5D}" type="slidenum">
              <a:rPr lang="en-US"/>
              <a:pPr>
                <a:defRPr/>
              </a:pPr>
              <a:t>‹#›</a:t>
            </a:fld>
            <a:endParaRPr lang="en-US"/>
          </a:p>
        </p:txBody>
      </p:sp>
    </p:spTree>
    <p:extLst>
      <p:ext uri="{BB962C8B-B14F-4D97-AF65-F5344CB8AC3E}">
        <p14:creationId xmlns:p14="http://schemas.microsoft.com/office/powerpoint/2010/main" val="6751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E23A2-A710-4DFA-8AB9-F5E20BDD2218}" type="slidenum">
              <a:rPr lang="en-US"/>
              <a:pPr>
                <a:defRPr/>
              </a:pPr>
              <a:t>‹#›</a:t>
            </a:fld>
            <a:endParaRPr lang="en-US"/>
          </a:p>
        </p:txBody>
      </p:sp>
    </p:spTree>
    <p:extLst>
      <p:ext uri="{BB962C8B-B14F-4D97-AF65-F5344CB8AC3E}">
        <p14:creationId xmlns:p14="http://schemas.microsoft.com/office/powerpoint/2010/main" val="131605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0DC75-D263-4C37-820C-1A936FC3488E}" type="slidenum">
              <a:rPr lang="en-US"/>
              <a:pPr>
                <a:defRPr/>
              </a:pPr>
              <a:t>‹#›</a:t>
            </a:fld>
            <a:endParaRPr lang="en-US"/>
          </a:p>
        </p:txBody>
      </p:sp>
    </p:spTree>
    <p:extLst>
      <p:ext uri="{BB962C8B-B14F-4D97-AF65-F5344CB8AC3E}">
        <p14:creationId xmlns:p14="http://schemas.microsoft.com/office/powerpoint/2010/main" val="349125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2192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A07031-155C-41A6-AF5D-4C2ACFA030AE}" type="slidenum">
              <a:rPr lang="en-US"/>
              <a:pPr>
                <a:defRPr/>
              </a:pPr>
              <a:t>‹#›</a:t>
            </a:fld>
            <a:endParaRPr lang="en-US"/>
          </a:p>
        </p:txBody>
      </p:sp>
    </p:spTree>
    <p:extLst>
      <p:ext uri="{BB962C8B-B14F-4D97-AF65-F5344CB8AC3E}">
        <p14:creationId xmlns:p14="http://schemas.microsoft.com/office/powerpoint/2010/main" val="15442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793E41-56C9-4951-8D0E-B4D2671E3B63}" type="slidenum">
              <a:rPr lang="en-US"/>
              <a:pPr>
                <a:defRPr/>
              </a:pPr>
              <a:t>‹#›</a:t>
            </a:fld>
            <a:endParaRPr lang="en-US"/>
          </a:p>
        </p:txBody>
      </p:sp>
    </p:spTree>
    <p:extLst>
      <p:ext uri="{BB962C8B-B14F-4D97-AF65-F5344CB8AC3E}">
        <p14:creationId xmlns:p14="http://schemas.microsoft.com/office/powerpoint/2010/main" val="329972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850C2F-28BA-4F57-8819-73763AA8724D}" type="slidenum">
              <a:rPr lang="en-US"/>
              <a:pPr>
                <a:defRPr/>
              </a:pPr>
              <a:t>‹#›</a:t>
            </a:fld>
            <a:endParaRPr lang="en-US"/>
          </a:p>
        </p:txBody>
      </p:sp>
    </p:spTree>
    <p:extLst>
      <p:ext uri="{BB962C8B-B14F-4D97-AF65-F5344CB8AC3E}">
        <p14:creationId xmlns:p14="http://schemas.microsoft.com/office/powerpoint/2010/main" val="35066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69577-37F8-47FB-B4C3-4B03E2DDEFA8}" type="slidenum">
              <a:rPr lang="en-US"/>
              <a:pPr>
                <a:defRPr/>
              </a:pPr>
              <a:t>‹#›</a:t>
            </a:fld>
            <a:endParaRPr lang="en-US"/>
          </a:p>
        </p:txBody>
      </p:sp>
    </p:spTree>
    <p:extLst>
      <p:ext uri="{BB962C8B-B14F-4D97-AF65-F5344CB8AC3E}">
        <p14:creationId xmlns:p14="http://schemas.microsoft.com/office/powerpoint/2010/main" val="12543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77FDFF-B469-4486-9FF7-90F9B7340431}" type="slidenum">
              <a:rPr lang="en-US"/>
              <a:pPr>
                <a:defRPr/>
              </a:pPr>
              <a:t>‹#›</a:t>
            </a:fld>
            <a:endParaRPr lang="en-US"/>
          </a:p>
        </p:txBody>
      </p:sp>
    </p:spTree>
    <p:extLst>
      <p:ext uri="{BB962C8B-B14F-4D97-AF65-F5344CB8AC3E}">
        <p14:creationId xmlns:p14="http://schemas.microsoft.com/office/powerpoint/2010/main" val="424753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CB4134-436F-4640-BA44-F942A64808A4}" type="slidenum">
              <a:rPr lang="en-US"/>
              <a:pPr>
                <a:defRPr/>
              </a:pPr>
              <a:t>‹#›</a:t>
            </a:fld>
            <a:endParaRPr lang="en-US"/>
          </a:p>
        </p:txBody>
      </p:sp>
    </p:spTree>
    <p:extLst>
      <p:ext uri="{BB962C8B-B14F-4D97-AF65-F5344CB8AC3E}">
        <p14:creationId xmlns:p14="http://schemas.microsoft.com/office/powerpoint/2010/main" val="123860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0" y="6248400"/>
            <a:ext cx="9144000" cy="609600"/>
          </a:xfrm>
          <a:prstGeom prst="rect">
            <a:avLst/>
          </a:prstGeom>
          <a:gradFill rotWithShape="0">
            <a:gsLst>
              <a:gs pos="0">
                <a:schemeClr val="bg1"/>
              </a:gs>
              <a:gs pos="100000">
                <a:schemeClr val="tx1"/>
              </a:gs>
            </a:gsLst>
            <a:lin ang="5400000" scaled="1"/>
          </a:gradFill>
          <a:ln w="12700">
            <a:noFill/>
            <a:miter lim="800000"/>
            <a:headEnd type="none" w="sm" len="sm"/>
            <a:tailEnd type="none" w="sm" len="sm"/>
          </a:ln>
          <a:effectLst/>
        </p:spPr>
        <p:txBody>
          <a:bodyPr wrap="none" anchor="ctr"/>
          <a:lstStyle/>
          <a:p>
            <a:pPr>
              <a:defRPr/>
            </a:pPr>
            <a:endParaRPr lang="en-US"/>
          </a:p>
        </p:txBody>
      </p:sp>
      <p:sp>
        <p:nvSpPr>
          <p:cNvPr id="2067" name="Rectangle 19"/>
          <p:cNvSpPr>
            <a:spLocks noChangeArrowheads="1"/>
          </p:cNvSpPr>
          <p:nvPr/>
        </p:nvSpPr>
        <p:spPr bwMode="auto">
          <a:xfrm>
            <a:off x="0" y="0"/>
            <a:ext cx="9144000" cy="1143000"/>
          </a:xfrm>
          <a:prstGeom prst="rect">
            <a:avLst/>
          </a:prstGeom>
          <a:gradFill rotWithShape="0">
            <a:gsLst>
              <a:gs pos="0">
                <a:srgbClr val="FFFF00"/>
              </a:gs>
              <a:gs pos="100000">
                <a:schemeClr val="bg1"/>
              </a:gs>
            </a:gsLst>
            <a:lin ang="5400000" scaled="1"/>
          </a:gradFill>
          <a:ln w="9525">
            <a:noFill/>
            <a:miter lim="800000"/>
            <a:headEnd/>
            <a:tailEnd/>
          </a:ln>
          <a:effectLst/>
        </p:spPr>
        <p:txBody>
          <a:bodyPr wrap="none" anchor="ctr"/>
          <a:lstStyle/>
          <a:p>
            <a:pPr>
              <a:defRPr/>
            </a:pPr>
            <a:endParaRPr lang="en-US"/>
          </a:p>
        </p:txBody>
      </p:sp>
      <p:sp>
        <p:nvSpPr>
          <p:cNvPr id="35844" name="Rectangle 2"/>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5845" name="Rectangle 3"/>
          <p:cNvSpPr>
            <a:spLocks noGrp="1" noChangeArrowheads="1"/>
          </p:cNvSpPr>
          <p:nvPr>
            <p:ph type="body" idx="1"/>
          </p:nvPr>
        </p:nvSpPr>
        <p:spPr bwMode="auto">
          <a:xfrm>
            <a:off x="381000" y="12192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bg2"/>
                </a:solidFill>
                <a:latin typeface="Arial" charset="0"/>
              </a:defRPr>
            </a:lvl1pPr>
          </a:lstStyle>
          <a:p>
            <a:pPr>
              <a:defRPr/>
            </a:pPr>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bg2"/>
                </a:solidFill>
                <a:latin typeface="Arial" charset="0"/>
              </a:defRPr>
            </a:lvl1pPr>
          </a:lstStyle>
          <a:p>
            <a:pPr>
              <a:defRPr/>
            </a:pPr>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bg2"/>
                </a:solidFill>
                <a:latin typeface="Arial" charset="0"/>
              </a:defRPr>
            </a:lvl1pPr>
          </a:lstStyle>
          <a:p>
            <a:pPr>
              <a:defRPr/>
            </a:pPr>
            <a:fld id="{D12EEDCE-4A72-4A27-85C2-0BCA9717A9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Black" pitchFamily="34" charset="0"/>
        </a:defRPr>
      </a:lvl2pPr>
      <a:lvl3pPr algn="ctr" rtl="0" eaLnBrk="0" fontAlgn="base" hangingPunct="0">
        <a:spcBef>
          <a:spcPct val="0"/>
        </a:spcBef>
        <a:spcAft>
          <a:spcPct val="0"/>
        </a:spcAft>
        <a:defRPr kumimoji="1" sz="4000">
          <a:solidFill>
            <a:schemeClr val="tx2"/>
          </a:solidFill>
          <a:latin typeface="Arial Black" pitchFamily="34" charset="0"/>
        </a:defRPr>
      </a:lvl3pPr>
      <a:lvl4pPr algn="ctr" rtl="0" eaLnBrk="0" fontAlgn="base" hangingPunct="0">
        <a:spcBef>
          <a:spcPct val="0"/>
        </a:spcBef>
        <a:spcAft>
          <a:spcPct val="0"/>
        </a:spcAft>
        <a:defRPr kumimoji="1" sz="4000">
          <a:solidFill>
            <a:schemeClr val="tx2"/>
          </a:solidFill>
          <a:latin typeface="Arial Black" pitchFamily="34" charset="0"/>
        </a:defRPr>
      </a:lvl4pPr>
      <a:lvl5pPr algn="ctr" rtl="0" eaLnBrk="0" fontAlgn="base" hangingPunct="0">
        <a:spcBef>
          <a:spcPct val="0"/>
        </a:spcBef>
        <a:spcAft>
          <a:spcPct val="0"/>
        </a:spcAft>
        <a:defRPr kumimoji="1" sz="4000">
          <a:solidFill>
            <a:schemeClr val="tx2"/>
          </a:solidFill>
          <a:latin typeface="Arial Black" pitchFamily="34" charset="0"/>
        </a:defRPr>
      </a:lvl5pPr>
      <a:lvl6pPr marL="457200" algn="ctr" rtl="0" eaLnBrk="0" fontAlgn="base" hangingPunct="0">
        <a:spcBef>
          <a:spcPct val="0"/>
        </a:spcBef>
        <a:spcAft>
          <a:spcPct val="0"/>
        </a:spcAft>
        <a:defRPr kumimoji="1" sz="4000">
          <a:solidFill>
            <a:schemeClr val="tx2"/>
          </a:solidFill>
          <a:latin typeface="Arial Black" pitchFamily="34" charset="0"/>
        </a:defRPr>
      </a:lvl6pPr>
      <a:lvl7pPr marL="914400" algn="ctr" rtl="0" eaLnBrk="0" fontAlgn="base" hangingPunct="0">
        <a:spcBef>
          <a:spcPct val="0"/>
        </a:spcBef>
        <a:spcAft>
          <a:spcPct val="0"/>
        </a:spcAft>
        <a:defRPr kumimoji="1" sz="4000">
          <a:solidFill>
            <a:schemeClr val="tx2"/>
          </a:solidFill>
          <a:latin typeface="Arial Black" pitchFamily="34" charset="0"/>
        </a:defRPr>
      </a:lvl7pPr>
      <a:lvl8pPr marL="1371600" algn="ctr" rtl="0" eaLnBrk="0" fontAlgn="base" hangingPunct="0">
        <a:spcBef>
          <a:spcPct val="0"/>
        </a:spcBef>
        <a:spcAft>
          <a:spcPct val="0"/>
        </a:spcAft>
        <a:defRPr kumimoji="1" sz="4000">
          <a:solidFill>
            <a:schemeClr val="tx2"/>
          </a:solidFill>
          <a:latin typeface="Arial Black" pitchFamily="34" charset="0"/>
        </a:defRPr>
      </a:lvl8pPr>
      <a:lvl9pPr marL="1828800" algn="ctr"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7.xml"/><Relationship Id="rId7" Type="http://schemas.openxmlformats.org/officeDocument/2006/relationships/slide" Target="slide2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6.xml"/><Relationship Id="rId10" Type="http://schemas.openxmlformats.org/officeDocument/2006/relationships/slide" Target="slide33.xml"/><Relationship Id="rId4" Type="http://schemas.openxmlformats.org/officeDocument/2006/relationships/slide" Target="slide12.xml"/><Relationship Id="rId9"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altLang="en-US" sz="2800" dirty="0" smtClean="0"/>
              <a:t>Big Four Construction Hazards:</a:t>
            </a:r>
            <a:br>
              <a:rPr lang="en-US" altLang="en-US" sz="2800" dirty="0" smtClean="0"/>
            </a:br>
            <a:r>
              <a:rPr lang="en-US" altLang="en-US" sz="2800" dirty="0" smtClean="0"/>
              <a:t>Caught-in Hazards</a:t>
            </a:r>
          </a:p>
        </p:txBody>
      </p:sp>
      <p:sp>
        <p:nvSpPr>
          <p:cNvPr id="37892" name="Rectangle 59"/>
          <p:cNvSpPr>
            <a:spLocks noGrp="1" noChangeArrowheads="1"/>
          </p:cNvSpPr>
          <p:nvPr>
            <p:ph type="subTitle" idx="1"/>
          </p:nvPr>
        </p:nvSpPr>
        <p:spPr>
          <a:xfrm>
            <a:off x="1066800" y="4419600"/>
            <a:ext cx="7467600" cy="1238250"/>
          </a:xfrm>
          <a:solidFill>
            <a:schemeClr val="bg1"/>
          </a:solidFill>
        </p:spPr>
        <p:txBody>
          <a:bodyPr/>
          <a:lstStyle/>
          <a:p>
            <a:pPr algn="ctr">
              <a:lnSpc>
                <a:spcPct val="80000"/>
              </a:lnSpc>
              <a:buFont typeface="Wingdings" pitchFamily="2" charset="2"/>
              <a:buNone/>
            </a:pPr>
            <a:r>
              <a:rPr lang="en-US" altLang="en-US" sz="1400" dirty="0" smtClean="0">
                <a:latin typeface="Times New Roman" pitchFamily="18" charset="0"/>
              </a:rPr>
              <a:t>This material was produced under grant number 46F5-HT03 and modify under grant number SH-16596-07-60-F-72, both from the Occupational Safety and </a:t>
            </a:r>
            <a:r>
              <a:rPr lang="en-US" altLang="en-US" sz="1400" dirty="0" smtClean="0">
                <a:latin typeface="Times New Roman" pitchFamily="18" charset="0"/>
              </a:rPr>
              <a:t>Health </a:t>
            </a:r>
            <a:r>
              <a:rPr lang="en-US" altLang="en-US" sz="1400" dirty="0" smtClean="0">
                <a:latin typeface="Times New Roman" pitchFamily="18" charset="0"/>
              </a:rPr>
              <a:t>Administration, U.S. Department of Labor. It does not necessarily reflect the views or policies of the U.S. Department of Labor, nor does mention of trade </a:t>
            </a:r>
            <a:r>
              <a:rPr lang="en-US" altLang="en-US" sz="1400" dirty="0" smtClean="0">
                <a:latin typeface="Times New Roman" pitchFamily="18" charset="0"/>
              </a:rPr>
              <a:t>names</a:t>
            </a:r>
            <a:r>
              <a:rPr lang="en-US" altLang="en-US" sz="1400" dirty="0" smtClean="0">
                <a:latin typeface="Times New Roman" pitchFamily="18" charset="0"/>
              </a:rPr>
              <a:t>, commercial products, or organizations imply endorsement by the U.S. Government.</a:t>
            </a:r>
          </a:p>
          <a:p>
            <a:pPr algn="ctr">
              <a:lnSpc>
                <a:spcPct val="80000"/>
              </a:lnSpc>
            </a:pPr>
            <a:endParaRPr lang="en-US" altLang="en-US" sz="1200"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r>
              <a:rPr lang="en-US" altLang="en-US" smtClean="0">
                <a:solidFill>
                  <a:srgbClr val="292526"/>
                </a:solidFill>
              </a:rPr>
              <a:t>Cranes and Heavy Equipment</a:t>
            </a:r>
          </a:p>
        </p:txBody>
      </p:sp>
      <p:sp>
        <p:nvSpPr>
          <p:cNvPr id="6148" name="Rectangle 4"/>
          <p:cNvSpPr>
            <a:spLocks noGrp="1" noChangeArrowheads="1"/>
          </p:cNvSpPr>
          <p:nvPr>
            <p:ph type="body" sz="half" idx="1"/>
          </p:nvPr>
        </p:nvSpPr>
        <p:spPr>
          <a:xfrm>
            <a:off x="228600" y="1295400"/>
            <a:ext cx="4648200" cy="4914900"/>
          </a:xfrm>
        </p:spPr>
        <p:txBody>
          <a:bodyPr/>
          <a:lstStyle/>
          <a:p>
            <a:r>
              <a:rPr lang="en-US" altLang="en-US" sz="2800" smtClean="0"/>
              <a:t>Always work at a safe distance from equipment. When approaching equipment be sure the operator can see you and be sure to signal to them that you are near by. </a:t>
            </a:r>
          </a:p>
          <a:p>
            <a:r>
              <a:rPr lang="en-US" altLang="en-US" sz="2800" smtClean="0"/>
              <a:t>The operator should turn off the equipment before allowing you to approach.  </a:t>
            </a:r>
          </a:p>
          <a:p>
            <a:endParaRPr lang="en-US" altLang="en-US" sz="2800" smtClean="0"/>
          </a:p>
        </p:txBody>
      </p:sp>
      <p:pic>
        <p:nvPicPr>
          <p:cNvPr id="6151" name="Picture 7" descr="Picture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1782763"/>
            <a:ext cx="3757613" cy="417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Important Notes:</a:t>
            </a:r>
          </a:p>
        </p:txBody>
      </p:sp>
      <p:sp>
        <p:nvSpPr>
          <p:cNvPr id="112643" name="Rectangle 3"/>
          <p:cNvSpPr>
            <a:spLocks noGrp="1" noChangeArrowheads="1"/>
          </p:cNvSpPr>
          <p:nvPr>
            <p:ph type="body" idx="1"/>
          </p:nvPr>
        </p:nvSpPr>
        <p:spPr/>
        <p:txBody>
          <a:bodyPr/>
          <a:lstStyle/>
          <a:p>
            <a:pPr>
              <a:lnSpc>
                <a:spcPct val="80000"/>
              </a:lnSpc>
            </a:pPr>
            <a:r>
              <a:rPr lang="en-US" altLang="en-US" sz="2800" smtClean="0"/>
              <a:t>Workers can also get caught-in machinery and tools.  Belts, pulleys, gears, rollers, rotating shafts and other moving parts can be very hazardous. </a:t>
            </a:r>
          </a:p>
          <a:p>
            <a:pPr>
              <a:lnSpc>
                <a:spcPct val="80000"/>
              </a:lnSpc>
            </a:pPr>
            <a:r>
              <a:rPr lang="en-US" altLang="en-US" sz="2800" smtClean="0"/>
              <a:t>the weight and vibrations of a crane can make a hazardous condition.  Workers must not work under the crane.  A cave-in hazard can be increased in an unprotected trench by heavy equipment that gets too close.   The vibrations from continuous or heavy traffic may undermine the soil and cause a cave-in.</a:t>
            </a:r>
          </a:p>
          <a:p>
            <a:pPr>
              <a:lnSpc>
                <a:spcPct val="80000"/>
              </a:lnSpc>
              <a:buFont typeface="Wingdings" pitchFamily="2" charset="2"/>
              <a:buNone/>
            </a:pPr>
            <a:endParaRPr lang="en-US" altLang="en-US" sz="2800" smtClean="0"/>
          </a:p>
          <a:p>
            <a:pPr>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r>
              <a:rPr lang="en-US" altLang="en-US" smtClean="0"/>
              <a:t>Tools and Equipment</a:t>
            </a:r>
          </a:p>
        </p:txBody>
      </p:sp>
      <p:sp>
        <p:nvSpPr>
          <p:cNvPr id="7172" name="Rectangle 4"/>
          <p:cNvSpPr>
            <a:spLocks noGrp="1" noChangeArrowheads="1"/>
          </p:cNvSpPr>
          <p:nvPr>
            <p:ph type="body" sz="half" idx="1"/>
          </p:nvPr>
        </p:nvSpPr>
        <p:spPr>
          <a:xfrm>
            <a:off x="228600" y="1295400"/>
            <a:ext cx="3429000" cy="5029200"/>
          </a:xfrm>
        </p:spPr>
        <p:txBody>
          <a:bodyPr/>
          <a:lstStyle/>
          <a:p>
            <a:r>
              <a:rPr lang="en-US" altLang="en-US" sz="2800" smtClean="0"/>
              <a:t>Caught-in hazards exist when workers remove or disable guards on tools or equipments.</a:t>
            </a:r>
          </a:p>
          <a:p>
            <a:r>
              <a:rPr lang="en-US" altLang="en-US" sz="2800" smtClean="0"/>
              <a:t>If the guards are removed, replace them or replace the tool. </a:t>
            </a:r>
          </a:p>
          <a:p>
            <a:endParaRPr lang="en-US" altLang="en-US" sz="2800" smtClean="0"/>
          </a:p>
        </p:txBody>
      </p:sp>
      <p:pic>
        <p:nvPicPr>
          <p:cNvPr id="7175" name="Picture 7" descr="Picture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1806575"/>
            <a:ext cx="4900613" cy="432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r>
              <a:rPr lang="en-US" altLang="en-US" smtClean="0"/>
              <a:t>Tools and Equipment</a:t>
            </a:r>
          </a:p>
        </p:txBody>
      </p:sp>
      <p:sp>
        <p:nvSpPr>
          <p:cNvPr id="8196" name="Rectangle 4"/>
          <p:cNvSpPr>
            <a:spLocks noGrp="1" noChangeArrowheads="1"/>
          </p:cNvSpPr>
          <p:nvPr>
            <p:ph type="body" sz="half" idx="1"/>
          </p:nvPr>
        </p:nvSpPr>
        <p:spPr>
          <a:xfrm>
            <a:off x="228600" y="1295400"/>
            <a:ext cx="5638800" cy="4171950"/>
          </a:xfrm>
        </p:spPr>
        <p:txBody>
          <a:bodyPr/>
          <a:lstStyle/>
          <a:p>
            <a:pPr>
              <a:lnSpc>
                <a:spcPct val="80000"/>
              </a:lnSpc>
            </a:pPr>
            <a:r>
              <a:rPr lang="en-US" altLang="en-US" sz="2400" smtClean="0"/>
              <a:t>Never place your hands or body near moving parts.</a:t>
            </a:r>
          </a:p>
          <a:p>
            <a:pPr>
              <a:lnSpc>
                <a:spcPct val="80000"/>
              </a:lnSpc>
            </a:pPr>
            <a:r>
              <a:rPr lang="en-US" altLang="en-US" sz="2400" smtClean="0"/>
              <a:t>Never place your hands or body near moving machinery such as gears, pulleys, or other devices.</a:t>
            </a:r>
          </a:p>
          <a:p>
            <a:pPr>
              <a:lnSpc>
                <a:spcPct val="80000"/>
              </a:lnSpc>
            </a:pPr>
            <a:r>
              <a:rPr lang="en-US" altLang="en-US" sz="2400" smtClean="0"/>
              <a:t>Always turn off the equipment before servicing or cleaning</a:t>
            </a:r>
          </a:p>
          <a:p>
            <a:pPr>
              <a:lnSpc>
                <a:spcPct val="80000"/>
              </a:lnSpc>
            </a:pPr>
            <a:r>
              <a:rPr lang="en-US" altLang="en-US" sz="2400" smtClean="0"/>
              <a:t>ensure that the equipment cannot be restarted by someone else by de-energizing, locking and/or tagging the equipment before servicing or cleaning it (part of the lockout tag out program).</a:t>
            </a:r>
          </a:p>
          <a:p>
            <a:pPr>
              <a:lnSpc>
                <a:spcPct val="80000"/>
              </a:lnSpc>
            </a:pPr>
            <a:endParaRPr lang="en-US" altLang="en-US" sz="2400" smtClean="0"/>
          </a:p>
        </p:txBody>
      </p:sp>
      <p:pic>
        <p:nvPicPr>
          <p:cNvPr id="8199" name="Picture 7" descr="Picture2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1604963"/>
            <a:ext cx="2843213" cy="3271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n-US" altLang="en-US" smtClean="0"/>
              <a:t>Tools and Equipment</a:t>
            </a:r>
          </a:p>
        </p:txBody>
      </p:sp>
      <p:sp>
        <p:nvSpPr>
          <p:cNvPr id="9220" name="Rectangle 4"/>
          <p:cNvSpPr>
            <a:spLocks noGrp="1" noChangeArrowheads="1"/>
          </p:cNvSpPr>
          <p:nvPr>
            <p:ph type="body" sz="half" idx="1"/>
          </p:nvPr>
        </p:nvSpPr>
        <p:spPr>
          <a:xfrm>
            <a:off x="228600" y="1295400"/>
            <a:ext cx="3429000" cy="4171950"/>
          </a:xfrm>
        </p:spPr>
        <p:txBody>
          <a:bodyPr/>
          <a:lstStyle/>
          <a:p>
            <a:r>
              <a:rPr lang="en-US" altLang="en-US" sz="2800" smtClean="0"/>
              <a:t>Gloves, long sleeve shirts, jewelry, or loose fitting clothing can be hazardous if caught in moving parts.</a:t>
            </a:r>
          </a:p>
        </p:txBody>
      </p:sp>
      <p:pic>
        <p:nvPicPr>
          <p:cNvPr id="9223" name="Picture 7" descr="Picture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1592263"/>
            <a:ext cx="5053013" cy="4491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Tools and Equipment</a:t>
            </a:r>
          </a:p>
        </p:txBody>
      </p:sp>
      <p:sp>
        <p:nvSpPr>
          <p:cNvPr id="10244" name="Rectangle 3"/>
          <p:cNvSpPr>
            <a:spLocks noGrp="1" noChangeArrowheads="1"/>
          </p:cNvSpPr>
          <p:nvPr>
            <p:ph type="body" sz="half" idx="1"/>
          </p:nvPr>
        </p:nvSpPr>
        <p:spPr>
          <a:xfrm>
            <a:off x="228600" y="1295400"/>
            <a:ext cx="3657600" cy="4171950"/>
          </a:xfrm>
        </p:spPr>
        <p:txBody>
          <a:bodyPr/>
          <a:lstStyle/>
          <a:p>
            <a:r>
              <a:rPr lang="en-US" altLang="en-US" sz="2800" smtClean="0"/>
              <a:t>Never use equipment that is missing guards or other protective devices.</a:t>
            </a:r>
          </a:p>
        </p:txBody>
      </p:sp>
      <p:pic>
        <p:nvPicPr>
          <p:cNvPr id="10247" name="Picture 7" descr="Picture2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1876425"/>
            <a:ext cx="5053013" cy="4027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ltLang="en-US" smtClean="0"/>
              <a:t>Materials Handling</a:t>
            </a:r>
          </a:p>
        </p:txBody>
      </p:sp>
      <p:sp>
        <p:nvSpPr>
          <p:cNvPr id="11268" name="Rectangle 3"/>
          <p:cNvSpPr>
            <a:spLocks noGrp="1" noChangeArrowheads="1"/>
          </p:cNvSpPr>
          <p:nvPr>
            <p:ph type="body" idx="1"/>
          </p:nvPr>
        </p:nvSpPr>
        <p:spPr>
          <a:xfrm>
            <a:off x="228600" y="1295400"/>
            <a:ext cx="5257800" cy="4171950"/>
          </a:xfrm>
        </p:spPr>
        <p:txBody>
          <a:bodyPr/>
          <a:lstStyle/>
          <a:p>
            <a:pPr>
              <a:lnSpc>
                <a:spcPct val="90000"/>
              </a:lnSpc>
            </a:pPr>
            <a:r>
              <a:rPr lang="en-US" altLang="en-US" sz="2400" smtClean="0"/>
              <a:t>Use caution when handling materials.</a:t>
            </a:r>
          </a:p>
          <a:p>
            <a:pPr>
              <a:lnSpc>
                <a:spcPct val="90000"/>
              </a:lnSpc>
            </a:pPr>
            <a:r>
              <a:rPr lang="en-US" altLang="en-US" sz="2600" smtClean="0"/>
              <a:t>Manual material handling may expose you to crushed fingers or toes when you place the materials on your hands or feet.</a:t>
            </a:r>
          </a:p>
          <a:p>
            <a:pPr>
              <a:lnSpc>
                <a:spcPct val="90000"/>
              </a:lnSpc>
            </a:pPr>
            <a:r>
              <a:rPr lang="en-US" altLang="en-US" sz="2600" smtClean="0"/>
              <a:t>When moving materials by machine, the injuries can be more severe. The materials being moved have a mechanical force behind them.</a:t>
            </a:r>
          </a:p>
          <a:p>
            <a:pPr>
              <a:lnSpc>
                <a:spcPct val="90000"/>
              </a:lnSpc>
            </a:pPr>
            <a:endParaRPr lang="en-US" altLang="en-US" sz="2600" smtClean="0"/>
          </a:p>
        </p:txBody>
      </p:sp>
      <p:pic>
        <p:nvPicPr>
          <p:cNvPr id="11271" name="Picture 7" descr="Picture2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1219200"/>
            <a:ext cx="3148013" cy="4173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Materials Handling</a:t>
            </a:r>
          </a:p>
        </p:txBody>
      </p:sp>
      <p:sp>
        <p:nvSpPr>
          <p:cNvPr id="12292" name="Rectangle 3"/>
          <p:cNvSpPr>
            <a:spLocks noGrp="1" noChangeArrowheads="1"/>
          </p:cNvSpPr>
          <p:nvPr>
            <p:ph type="body" idx="1"/>
          </p:nvPr>
        </p:nvSpPr>
        <p:spPr>
          <a:xfrm>
            <a:off x="228600" y="1295400"/>
            <a:ext cx="5181600" cy="4171950"/>
          </a:xfrm>
        </p:spPr>
        <p:txBody>
          <a:bodyPr/>
          <a:lstStyle/>
          <a:p>
            <a:pPr>
              <a:lnSpc>
                <a:spcPct val="80000"/>
              </a:lnSpc>
            </a:pPr>
            <a:r>
              <a:rPr lang="en-US" altLang="en-US" sz="2800" smtClean="0"/>
              <a:t>Be careful when stacking and storing materials.</a:t>
            </a:r>
          </a:p>
          <a:p>
            <a:pPr>
              <a:lnSpc>
                <a:spcPct val="80000"/>
              </a:lnSpc>
            </a:pPr>
            <a:r>
              <a:rPr lang="en-US" altLang="en-US" sz="2800" smtClean="0"/>
              <a:t>When stacking materials you may be caught between the materials themselves or between the materials and another object.</a:t>
            </a:r>
          </a:p>
          <a:p>
            <a:pPr>
              <a:lnSpc>
                <a:spcPct val="80000"/>
              </a:lnSpc>
            </a:pPr>
            <a:r>
              <a:rPr lang="en-US" altLang="en-US" sz="2800" smtClean="0"/>
              <a:t>Stacked objects can fall on you and trap you between them and an immovable object.</a:t>
            </a:r>
          </a:p>
          <a:p>
            <a:pPr>
              <a:lnSpc>
                <a:spcPct val="80000"/>
              </a:lnSpc>
              <a:buFont typeface="Wingdings" pitchFamily="2" charset="2"/>
              <a:buNone/>
            </a:pPr>
            <a:endParaRPr lang="en-US" altLang="en-US" sz="2800" smtClean="0"/>
          </a:p>
          <a:p>
            <a:pPr>
              <a:lnSpc>
                <a:spcPct val="80000"/>
              </a:lnSpc>
            </a:pPr>
            <a:endParaRPr lang="en-US" altLang="en-US" sz="2800" smtClean="0"/>
          </a:p>
          <a:p>
            <a:pPr>
              <a:lnSpc>
                <a:spcPct val="80000"/>
              </a:lnSpc>
            </a:pPr>
            <a:endParaRPr lang="en-US" altLang="en-US" sz="2800" smtClean="0"/>
          </a:p>
        </p:txBody>
      </p:sp>
      <p:pic>
        <p:nvPicPr>
          <p:cNvPr id="12295" name="Picture 7"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1371600"/>
            <a:ext cx="37592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2293" name="AutoShape 7"/>
          <p:cNvSpPr>
            <a:spLocks noChangeArrowheads="1"/>
          </p:cNvSpPr>
          <p:nvPr/>
        </p:nvSpPr>
        <p:spPr bwMode="auto">
          <a:xfrm>
            <a:off x="7315200" y="3810000"/>
            <a:ext cx="838200" cy="838200"/>
          </a:xfrm>
          <a:custGeom>
            <a:avLst/>
            <a:gdLst>
              <a:gd name="T0" fmla="*/ 419100 w 21600"/>
              <a:gd name="T1" fmla="*/ 0 h 21600"/>
              <a:gd name="T2" fmla="*/ 122742 w 21600"/>
              <a:gd name="T3" fmla="*/ 122742 h 21600"/>
              <a:gd name="T4" fmla="*/ 0 w 21600"/>
              <a:gd name="T5" fmla="*/ 419100 h 21600"/>
              <a:gd name="T6" fmla="*/ 122742 w 21600"/>
              <a:gd name="T7" fmla="*/ 715458 h 21600"/>
              <a:gd name="T8" fmla="*/ 419100 w 21600"/>
              <a:gd name="T9" fmla="*/ 838200 h 21600"/>
              <a:gd name="T10" fmla="*/ 715458 w 21600"/>
              <a:gd name="T11" fmla="*/ 715458 h 21600"/>
              <a:gd name="T12" fmla="*/ 838200 w 21600"/>
              <a:gd name="T13" fmla="*/ 419100 h 21600"/>
              <a:gd name="T14" fmla="*/ 715458 w 21600"/>
              <a:gd name="T15" fmla="*/ 12274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Materials Handling</a:t>
            </a:r>
          </a:p>
        </p:txBody>
      </p:sp>
      <p:sp>
        <p:nvSpPr>
          <p:cNvPr id="13316" name="Rectangle 3"/>
          <p:cNvSpPr>
            <a:spLocks noGrp="1" noChangeArrowheads="1"/>
          </p:cNvSpPr>
          <p:nvPr>
            <p:ph type="body" idx="1"/>
          </p:nvPr>
        </p:nvSpPr>
        <p:spPr>
          <a:xfrm>
            <a:off x="228600" y="1295400"/>
            <a:ext cx="5334000" cy="4171950"/>
          </a:xfrm>
        </p:spPr>
        <p:txBody>
          <a:bodyPr/>
          <a:lstStyle/>
          <a:p>
            <a:pPr>
              <a:lnSpc>
                <a:spcPct val="80000"/>
              </a:lnSpc>
            </a:pPr>
            <a:r>
              <a:rPr lang="en-US" altLang="en-US" sz="2800" smtClean="0"/>
              <a:t>Do not place yourself between materials and an immovable structure.</a:t>
            </a:r>
          </a:p>
          <a:p>
            <a:pPr>
              <a:lnSpc>
                <a:spcPct val="80000"/>
              </a:lnSpc>
            </a:pPr>
            <a:r>
              <a:rPr lang="en-US" altLang="en-US" sz="2800" smtClean="0"/>
              <a:t>When placing pre-fabricated walls or forms in place, ensure that all panels or structures are properly braced and supported to keep the wall, or form from toppling over and causing severe injury or death to workers.</a:t>
            </a:r>
          </a:p>
          <a:p>
            <a:pPr>
              <a:lnSpc>
                <a:spcPct val="80000"/>
              </a:lnSpc>
            </a:pPr>
            <a:endParaRPr lang="en-US" altLang="en-US" sz="2800" smtClean="0"/>
          </a:p>
        </p:txBody>
      </p:sp>
      <p:pic>
        <p:nvPicPr>
          <p:cNvPr id="13319" name="Picture 7" descr="Picture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2600" y="1447800"/>
            <a:ext cx="3581400" cy="388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lstStyle/>
          <a:p>
            <a:r>
              <a:rPr lang="en-US" altLang="en-US" smtClean="0"/>
              <a:t>Trenches &amp; Excavations</a:t>
            </a:r>
          </a:p>
        </p:txBody>
      </p:sp>
      <p:sp>
        <p:nvSpPr>
          <p:cNvPr id="15364" name="Rectangle 4"/>
          <p:cNvSpPr>
            <a:spLocks noGrp="1" noChangeArrowheads="1"/>
          </p:cNvSpPr>
          <p:nvPr>
            <p:ph type="body" sz="half" idx="1"/>
          </p:nvPr>
        </p:nvSpPr>
        <p:spPr>
          <a:xfrm>
            <a:off x="228600" y="1295400"/>
            <a:ext cx="5638800" cy="4953000"/>
          </a:xfrm>
        </p:spPr>
        <p:txBody>
          <a:bodyPr/>
          <a:lstStyle/>
          <a:p>
            <a:pPr>
              <a:lnSpc>
                <a:spcPct val="90000"/>
              </a:lnSpc>
            </a:pPr>
            <a:r>
              <a:rPr lang="en-US" altLang="en-US" sz="2400" smtClean="0"/>
              <a:t>Workers inside of an excavation must be protected from a cave-in.</a:t>
            </a:r>
          </a:p>
          <a:p>
            <a:pPr>
              <a:lnSpc>
                <a:spcPct val="90000"/>
              </a:lnSpc>
            </a:pPr>
            <a:r>
              <a:rPr lang="en-US" altLang="en-US" sz="2400" smtClean="0"/>
              <a:t>The competent person determines the soil type by using tests he/she has been trained to perform, as well as determines if a protective system is appropriate for trenches that are less than 5 feet in hazardous soils conditions. The competent person in addition makes sure trenches are inspected prior to entry and after any hazard increasing event such as vibrations, excessive loads, rainstorms.</a:t>
            </a:r>
          </a:p>
        </p:txBody>
      </p:sp>
      <p:pic>
        <p:nvPicPr>
          <p:cNvPr id="15367" name="Picture 7"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844800" cy="3711575"/>
          </a:xfrm>
          <a:prstGeom prst="rect">
            <a:avLst/>
          </a:prstGeom>
          <a:noFill/>
          <a:extLst>
            <a:ext uri="{909E8E84-426E-40DD-AFC4-6F175D3DCCD1}">
              <a14:hiddenFill xmlns:a14="http://schemas.microsoft.com/office/drawing/2010/main">
                <a:solidFill>
                  <a:srgbClr val="FFFFFF"/>
                </a:solidFill>
              </a14:hiddenFill>
            </a:ext>
          </a:extLst>
        </p:spPr>
      </p:pic>
      <p:sp>
        <p:nvSpPr>
          <p:cNvPr id="15365" name="AutoShape 5"/>
          <p:cNvSpPr>
            <a:spLocks noChangeArrowheads="1"/>
          </p:cNvSpPr>
          <p:nvPr/>
        </p:nvSpPr>
        <p:spPr bwMode="auto">
          <a:xfrm>
            <a:off x="7010400" y="3886200"/>
            <a:ext cx="914400" cy="914400"/>
          </a:xfrm>
          <a:custGeom>
            <a:avLst/>
            <a:gdLst>
              <a:gd name="T0" fmla="*/ 457200 w 21600"/>
              <a:gd name="T1" fmla="*/ 0 h 21600"/>
              <a:gd name="T2" fmla="*/ 133900 w 21600"/>
              <a:gd name="T3" fmla="*/ 133900 h 21600"/>
              <a:gd name="T4" fmla="*/ 0 w 21600"/>
              <a:gd name="T5" fmla="*/ 457200 h 21600"/>
              <a:gd name="T6" fmla="*/ 133900 w 21600"/>
              <a:gd name="T7" fmla="*/ 780500 h 21600"/>
              <a:gd name="T8" fmla="*/ 457200 w 21600"/>
              <a:gd name="T9" fmla="*/ 914400 h 21600"/>
              <a:gd name="T10" fmla="*/ 780500 w 21600"/>
              <a:gd name="T11" fmla="*/ 780500 h 21600"/>
              <a:gd name="T12" fmla="*/ 914400 w 21600"/>
              <a:gd name="T13" fmla="*/ 457200 h 21600"/>
              <a:gd name="T14" fmla="*/ 780500 w 21600"/>
              <a:gd name="T15" fmla="*/ 1339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Introduction</a:t>
            </a:r>
          </a:p>
        </p:txBody>
      </p:sp>
      <p:sp>
        <p:nvSpPr>
          <p:cNvPr id="41987" name="Rectangle 3"/>
          <p:cNvSpPr>
            <a:spLocks noGrp="1" noChangeArrowheads="1"/>
          </p:cNvSpPr>
          <p:nvPr>
            <p:ph type="body" idx="1"/>
          </p:nvPr>
        </p:nvSpPr>
        <p:spPr>
          <a:xfrm>
            <a:off x="457200" y="1447800"/>
            <a:ext cx="8178800" cy="4171950"/>
          </a:xfrm>
        </p:spPr>
        <p:txBody>
          <a:bodyPr/>
          <a:lstStyle/>
          <a:p>
            <a:pPr>
              <a:lnSpc>
                <a:spcPct val="90000"/>
              </a:lnSpc>
              <a:buFont typeface="Wingdings" pitchFamily="2" charset="2"/>
              <a:buNone/>
            </a:pPr>
            <a:r>
              <a:rPr lang="en-US" altLang="en-US" sz="2800" smtClean="0"/>
              <a:t>		The following presentations have been developed in both Spanish and English for the construction industry. These presentations focus on the Big Four Construction Hazards – </a:t>
            </a:r>
            <a:r>
              <a:rPr lang="en-US" altLang="en-US" sz="2800" b="1" smtClean="0"/>
              <a:t>falls, electrical, caught-in and struck-by</a:t>
            </a:r>
            <a:r>
              <a:rPr lang="en-US" altLang="en-US" sz="2800" smtClean="0"/>
              <a:t>.</a:t>
            </a:r>
          </a:p>
          <a:p>
            <a:pPr>
              <a:lnSpc>
                <a:spcPct val="90000"/>
              </a:lnSpc>
              <a:buFont typeface="Wingdings" pitchFamily="2" charset="2"/>
              <a:buNone/>
            </a:pPr>
            <a:endParaRPr lang="en-US" altLang="en-US" sz="1000" smtClean="0"/>
          </a:p>
          <a:p>
            <a:pPr>
              <a:lnSpc>
                <a:spcPct val="90000"/>
              </a:lnSpc>
              <a:buFont typeface="Wingdings" pitchFamily="2" charset="2"/>
              <a:buNone/>
            </a:pPr>
            <a:r>
              <a:rPr lang="en-US" altLang="en-US" sz="2800" smtClean="0"/>
              <a:t>		All training materials will cover the four hazards seen regularly on construction sites and will focus on the methods for the recognition and the prevention of these common hazards.</a:t>
            </a:r>
          </a:p>
          <a:p>
            <a:pPr>
              <a:lnSpc>
                <a:spcPct val="90000"/>
              </a:lnSpc>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Trenches &amp; Excavations</a:t>
            </a:r>
          </a:p>
        </p:txBody>
      </p:sp>
      <p:sp>
        <p:nvSpPr>
          <p:cNvPr id="45059" name="Rectangle 3"/>
          <p:cNvSpPr>
            <a:spLocks noGrp="1" noChangeArrowheads="1"/>
          </p:cNvSpPr>
          <p:nvPr>
            <p:ph type="body" sz="half" idx="1"/>
          </p:nvPr>
        </p:nvSpPr>
        <p:spPr>
          <a:xfrm>
            <a:off x="228600" y="1295400"/>
            <a:ext cx="5486400" cy="4876800"/>
          </a:xfrm>
        </p:spPr>
        <p:txBody>
          <a:bodyPr/>
          <a:lstStyle/>
          <a:p>
            <a:pPr>
              <a:lnSpc>
                <a:spcPct val="90000"/>
              </a:lnSpc>
            </a:pPr>
            <a:r>
              <a:rPr lang="en-US" altLang="en-US" sz="2000" smtClean="0"/>
              <a:t>Workers are exposed to a potential cave-in when there are unprotected sides.</a:t>
            </a:r>
          </a:p>
          <a:p>
            <a:pPr>
              <a:lnSpc>
                <a:spcPct val="90000"/>
              </a:lnSpc>
            </a:pPr>
            <a:r>
              <a:rPr lang="en-US" altLang="en-US" sz="2000" smtClean="0"/>
              <a:t>Shield (Shield system) means a structure that is able to withstand the forces imposed on it by a cave-in and thereby protect employees within the structure. Shields can be permanent structures or can be designed to be portable and moved along as work progresses. Additionally, shields can be either pre-manufactured or job-built in accordance with 1926.652(c)(3) or (c)(4). Shields used in trenches are usually referred to as "trench boxes" or "trench shields</a:t>
            </a:r>
          </a:p>
          <a:p>
            <a:pPr>
              <a:lnSpc>
                <a:spcPct val="90000"/>
              </a:lnSpc>
            </a:pPr>
            <a:endParaRPr lang="en-US" altLang="en-US" sz="2000" smtClean="0"/>
          </a:p>
          <a:p>
            <a:pPr>
              <a:lnSpc>
                <a:spcPct val="90000"/>
              </a:lnSpc>
            </a:pPr>
            <a:endParaRPr lang="en-US" altLang="en-US" sz="2000" smtClean="0"/>
          </a:p>
        </p:txBody>
      </p:sp>
      <p:pic>
        <p:nvPicPr>
          <p:cNvPr id="45062" name="Picture 6" descr="Picture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1295400"/>
            <a:ext cx="34480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Trenches &amp; Excavations</a:t>
            </a:r>
          </a:p>
        </p:txBody>
      </p:sp>
      <p:sp>
        <p:nvSpPr>
          <p:cNvPr id="16388" name="Rectangle 3"/>
          <p:cNvSpPr>
            <a:spLocks noGrp="1" noChangeArrowheads="1"/>
          </p:cNvSpPr>
          <p:nvPr>
            <p:ph type="body" sz="half" idx="1"/>
          </p:nvPr>
        </p:nvSpPr>
        <p:spPr>
          <a:xfrm>
            <a:off x="228600" y="1295400"/>
            <a:ext cx="3200400" cy="4171950"/>
          </a:xfrm>
        </p:spPr>
        <p:txBody>
          <a:bodyPr/>
          <a:lstStyle/>
          <a:p>
            <a:r>
              <a:rPr lang="en-US" altLang="en-US" sz="2800" smtClean="0"/>
              <a:t>Workers could be caught-in between the sides of an excavation and pipes or other objects inside the excavation.</a:t>
            </a:r>
          </a:p>
        </p:txBody>
      </p:sp>
      <p:pic>
        <p:nvPicPr>
          <p:cNvPr id="16391" name="Picture 7" descr="Picture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600" y="1752600"/>
            <a:ext cx="5562600"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Trenches &amp; Excavations</a:t>
            </a:r>
          </a:p>
        </p:txBody>
      </p:sp>
      <p:sp>
        <p:nvSpPr>
          <p:cNvPr id="17412" name="Rectangle 3"/>
          <p:cNvSpPr>
            <a:spLocks noGrp="1" noChangeArrowheads="1"/>
          </p:cNvSpPr>
          <p:nvPr>
            <p:ph type="body" sz="half" idx="1"/>
          </p:nvPr>
        </p:nvSpPr>
        <p:spPr>
          <a:xfrm>
            <a:off x="228600" y="1295400"/>
            <a:ext cx="5562600" cy="4800600"/>
          </a:xfrm>
        </p:spPr>
        <p:txBody>
          <a:bodyPr/>
          <a:lstStyle/>
          <a:p>
            <a:r>
              <a:rPr lang="en-US" altLang="en-US" sz="2400" smtClean="0"/>
              <a:t>Never work inside an excavation where water is accumulating.</a:t>
            </a:r>
          </a:p>
          <a:p>
            <a:r>
              <a:rPr lang="en-US" altLang="en-US" sz="2400" smtClean="0"/>
              <a:t>Trenches or excavations can be very dangerous when they have water inside.  The water can soften the soil and cause it to collapse.  Workers must never work inside an excavation where water has accumulated or is accumulating unless it is controlled by the use of pumps or other equipment.</a:t>
            </a:r>
          </a:p>
        </p:txBody>
      </p:sp>
      <p:pic>
        <p:nvPicPr>
          <p:cNvPr id="17414" name="Picture 6" descr="Picture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3429000" cy="3278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r>
              <a:rPr lang="en-US" altLang="en-US" smtClean="0"/>
              <a:t>Accident Prevention</a:t>
            </a:r>
          </a:p>
        </p:txBody>
      </p:sp>
      <p:sp>
        <p:nvSpPr>
          <p:cNvPr id="19460" name="Rectangle 5"/>
          <p:cNvSpPr>
            <a:spLocks noGrp="1" noChangeArrowheads="1"/>
          </p:cNvSpPr>
          <p:nvPr>
            <p:ph type="body" sz="half" idx="2"/>
          </p:nvPr>
        </p:nvSpPr>
        <p:spPr>
          <a:xfrm>
            <a:off x="228600" y="1295400"/>
            <a:ext cx="3200400" cy="4114800"/>
          </a:xfrm>
        </p:spPr>
        <p:txBody>
          <a:bodyPr/>
          <a:lstStyle/>
          <a:p>
            <a:pPr>
              <a:lnSpc>
                <a:spcPct val="90000"/>
              </a:lnSpc>
            </a:pPr>
            <a:r>
              <a:rPr lang="en-US" altLang="en-US" sz="2000" smtClean="0"/>
              <a:t>A willing, positive attitude towards safety will help make a safer work environment.</a:t>
            </a:r>
          </a:p>
          <a:p>
            <a:pPr>
              <a:lnSpc>
                <a:spcPct val="90000"/>
              </a:lnSpc>
            </a:pPr>
            <a:r>
              <a:rPr lang="en-US" altLang="en-US" sz="2000" smtClean="0"/>
              <a:t>The previous slides showing various caught-in hazards were used to help you recognize hazards on the job.  Hazard recognition is the first step in having a safe workplace</a:t>
            </a:r>
          </a:p>
        </p:txBody>
      </p:sp>
      <p:pic>
        <p:nvPicPr>
          <p:cNvPr id="19463" name="Picture 7" descr="Picture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1606550"/>
            <a:ext cx="5357813" cy="442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altLang="en-US" smtClean="0"/>
              <a:t>Accident Prevention</a:t>
            </a:r>
          </a:p>
        </p:txBody>
      </p:sp>
      <p:sp>
        <p:nvSpPr>
          <p:cNvPr id="20484" name="Rectangle 5"/>
          <p:cNvSpPr>
            <a:spLocks noGrp="1" noChangeArrowheads="1"/>
          </p:cNvSpPr>
          <p:nvPr>
            <p:ph type="body" sz="half" idx="1"/>
          </p:nvPr>
        </p:nvSpPr>
        <p:spPr>
          <a:xfrm>
            <a:off x="228600" y="1295400"/>
            <a:ext cx="3276600" cy="5105400"/>
          </a:xfrm>
        </p:spPr>
        <p:txBody>
          <a:bodyPr/>
          <a:lstStyle/>
          <a:p>
            <a:r>
              <a:rPr lang="en-US" altLang="en-US" sz="2800" smtClean="0"/>
              <a:t>Plan your work and look for potential hazards.</a:t>
            </a:r>
          </a:p>
          <a:p>
            <a:pPr>
              <a:buFont typeface="Wingdings" pitchFamily="2" charset="2"/>
              <a:buNone/>
            </a:pPr>
            <a:endParaRPr lang="en-US" altLang="en-US" sz="1000" smtClean="0"/>
          </a:p>
          <a:p>
            <a:r>
              <a:rPr lang="en-US" altLang="en-US" sz="2800" smtClean="0"/>
              <a:t>Each task will have different hazards.</a:t>
            </a:r>
          </a:p>
        </p:txBody>
      </p:sp>
      <p:pic>
        <p:nvPicPr>
          <p:cNvPr id="20487" name="Picture 7" descr="Picture3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1684338"/>
            <a:ext cx="5281613" cy="4275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0" y="457200"/>
            <a:ext cx="9144000" cy="838200"/>
          </a:xfrm>
        </p:spPr>
        <p:txBody>
          <a:bodyPr/>
          <a:lstStyle/>
          <a:p>
            <a:r>
              <a:rPr lang="en-US" altLang="en-US" smtClean="0"/>
              <a:t>Guarding Moving Equipment/Parts</a:t>
            </a:r>
          </a:p>
        </p:txBody>
      </p:sp>
      <p:sp>
        <p:nvSpPr>
          <p:cNvPr id="21509" name="Rectangle 7"/>
          <p:cNvSpPr>
            <a:spLocks noChangeArrowheads="1"/>
          </p:cNvSpPr>
          <p:nvPr/>
        </p:nvSpPr>
        <p:spPr bwMode="auto">
          <a:xfrm>
            <a:off x="228600" y="1295400"/>
            <a:ext cx="8458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Clr>
                <a:schemeClr val="tx1"/>
              </a:buClr>
              <a:buFont typeface="Wingdings" pitchFamily="2" charset="2"/>
              <a:buChar char="q"/>
            </a:pPr>
            <a:r>
              <a:rPr kumimoji="1" lang="en-US" altLang="en-US" sz="2800">
                <a:latin typeface="Tahoma" pitchFamily="34" charset="0"/>
              </a:rPr>
              <a:t>Always use equipment with all of the guards properly adjusted and in position.</a:t>
            </a:r>
          </a:p>
        </p:txBody>
      </p:sp>
      <p:pic>
        <p:nvPicPr>
          <p:cNvPr id="21515" name="Picture 11" descr="Picture3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2286000"/>
            <a:ext cx="8431213"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457200"/>
            <a:ext cx="9144000" cy="838200"/>
          </a:xfrm>
        </p:spPr>
        <p:txBody>
          <a:bodyPr/>
          <a:lstStyle/>
          <a:p>
            <a:r>
              <a:rPr lang="en-US" altLang="en-US" smtClean="0"/>
              <a:t>Guarding Moving Equipment/Parts</a:t>
            </a:r>
          </a:p>
        </p:txBody>
      </p:sp>
      <p:sp>
        <p:nvSpPr>
          <p:cNvPr id="22532" name="Rectangle 7"/>
          <p:cNvSpPr>
            <a:spLocks noChangeArrowheads="1"/>
          </p:cNvSpPr>
          <p:nvPr/>
        </p:nvSpPr>
        <p:spPr bwMode="auto">
          <a:xfrm>
            <a:off x="228600" y="1295400"/>
            <a:ext cx="3352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Clr>
                <a:schemeClr val="tx1"/>
              </a:buClr>
              <a:buFont typeface="Wingdings" pitchFamily="2" charset="2"/>
              <a:buChar char="q"/>
            </a:pPr>
            <a:r>
              <a:rPr kumimoji="1" lang="en-US" altLang="en-US" sz="2800">
                <a:latin typeface="Tahoma" pitchFamily="34" charset="0"/>
              </a:rPr>
              <a:t>Always use  equipment with rotating or moving parts that are properly guarded.</a:t>
            </a:r>
          </a:p>
          <a:p>
            <a:pPr>
              <a:spcBef>
                <a:spcPct val="20000"/>
              </a:spcBef>
              <a:buClr>
                <a:schemeClr val="tx1"/>
              </a:buClr>
              <a:buFont typeface="Wingdings" pitchFamily="2" charset="2"/>
              <a:buChar char="q"/>
            </a:pPr>
            <a:endParaRPr kumimoji="1" lang="en-US" altLang="en-US" sz="2800">
              <a:latin typeface="Tahoma" pitchFamily="34" charset="0"/>
            </a:endParaRPr>
          </a:p>
        </p:txBody>
      </p:sp>
      <p:pic>
        <p:nvPicPr>
          <p:cNvPr id="22535" name="Picture 7" descr="Picture3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2033588"/>
            <a:ext cx="4976813" cy="378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457200"/>
            <a:ext cx="9144000" cy="838200"/>
          </a:xfrm>
        </p:spPr>
        <p:txBody>
          <a:bodyPr/>
          <a:lstStyle/>
          <a:p>
            <a:r>
              <a:rPr lang="en-US" altLang="en-US" smtClean="0"/>
              <a:t>Guarding Moving Equipment/Parts</a:t>
            </a:r>
          </a:p>
        </p:txBody>
      </p:sp>
      <p:sp>
        <p:nvSpPr>
          <p:cNvPr id="23556" name="Rectangle 3"/>
          <p:cNvSpPr>
            <a:spLocks noChangeArrowheads="1"/>
          </p:cNvSpPr>
          <p:nvPr/>
        </p:nvSpPr>
        <p:spPr bwMode="auto">
          <a:xfrm>
            <a:off x="228600" y="129540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Clr>
                <a:schemeClr val="tx1"/>
              </a:buClr>
              <a:buFont typeface="Wingdings" pitchFamily="2" charset="2"/>
              <a:buChar char="q"/>
            </a:pPr>
            <a:r>
              <a:rPr kumimoji="1" lang="en-US" altLang="en-US" sz="2800">
                <a:latin typeface="Tahoma" pitchFamily="34" charset="0"/>
              </a:rPr>
              <a:t>Always use  tools or equipments that are properly guarded.</a:t>
            </a:r>
          </a:p>
        </p:txBody>
      </p:sp>
      <p:pic>
        <p:nvPicPr>
          <p:cNvPr id="23559" name="Picture 7" descr="Picture3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2128838"/>
            <a:ext cx="5053013" cy="3827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1295400"/>
          </a:xfrm>
        </p:spPr>
        <p:txBody>
          <a:bodyPr/>
          <a:lstStyle/>
          <a:p>
            <a:r>
              <a:rPr lang="en-US" altLang="en-US" smtClean="0"/>
              <a:t>Guarding Moving Equipment/Parts</a:t>
            </a:r>
          </a:p>
        </p:txBody>
      </p:sp>
      <p:sp>
        <p:nvSpPr>
          <p:cNvPr id="24580" name="Rectangle 7"/>
          <p:cNvSpPr>
            <a:spLocks noChangeArrowheads="1"/>
          </p:cNvSpPr>
          <p:nvPr/>
        </p:nvSpPr>
        <p:spPr bwMode="auto">
          <a:xfrm>
            <a:off x="228600" y="129540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20000"/>
              </a:spcBef>
              <a:buClr>
                <a:schemeClr val="tx1"/>
              </a:buClr>
              <a:buFont typeface="Wingdings" pitchFamily="2" charset="2"/>
              <a:buChar char="q"/>
            </a:pPr>
            <a:r>
              <a:rPr kumimoji="1" lang="en-US" altLang="en-US" sz="2800">
                <a:latin typeface="Tahoma" pitchFamily="34" charset="0"/>
              </a:rPr>
              <a:t>Some equipments may need to be guarded by distance.</a:t>
            </a:r>
          </a:p>
        </p:txBody>
      </p:sp>
      <p:pic>
        <p:nvPicPr>
          <p:cNvPr id="24583" name="Picture 7" descr="Picture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165350"/>
            <a:ext cx="5205413"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r>
              <a:rPr lang="en-US" altLang="en-US" smtClean="0"/>
              <a:t>Barricades</a:t>
            </a:r>
          </a:p>
        </p:txBody>
      </p:sp>
      <p:sp>
        <p:nvSpPr>
          <p:cNvPr id="25604" name="Rectangle 4"/>
          <p:cNvSpPr>
            <a:spLocks noGrp="1" noChangeArrowheads="1"/>
          </p:cNvSpPr>
          <p:nvPr>
            <p:ph type="body" sz="half" idx="1"/>
          </p:nvPr>
        </p:nvSpPr>
        <p:spPr>
          <a:xfrm>
            <a:off x="228600" y="1295400"/>
            <a:ext cx="5257800" cy="4171950"/>
          </a:xfrm>
        </p:spPr>
        <p:txBody>
          <a:bodyPr/>
          <a:lstStyle/>
          <a:p>
            <a:r>
              <a:rPr lang="en-US" altLang="en-US" sz="2400" smtClean="0"/>
              <a:t>When working near equipments, such as cranes, use a barricade to identify the unsafe area.</a:t>
            </a:r>
          </a:p>
          <a:p>
            <a:r>
              <a:rPr lang="en-US" altLang="en-US" sz="2400" smtClean="0"/>
              <a:t>use the following to identify the unsafe area near the equipment:</a:t>
            </a:r>
          </a:p>
          <a:p>
            <a:pPr lvl="1"/>
            <a:r>
              <a:rPr lang="en-US" altLang="en-US" sz="2000" smtClean="0"/>
              <a:t>Caution or danger tape</a:t>
            </a:r>
          </a:p>
          <a:p>
            <a:pPr lvl="1"/>
            <a:r>
              <a:rPr lang="en-US" altLang="en-US" sz="2000" smtClean="0"/>
              <a:t>Physical barricades covering the crane’s swing radius</a:t>
            </a:r>
          </a:p>
          <a:p>
            <a:pPr lvl="1"/>
            <a:r>
              <a:rPr lang="en-US" altLang="en-US" sz="2000" smtClean="0"/>
              <a:t>Flagging personnel</a:t>
            </a:r>
          </a:p>
          <a:p>
            <a:endParaRPr lang="en-US" altLang="en-US" sz="2400" smtClean="0"/>
          </a:p>
        </p:txBody>
      </p:sp>
      <p:pic>
        <p:nvPicPr>
          <p:cNvPr id="25607" name="Picture 7" descr="Picture3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4175" y="1447800"/>
            <a:ext cx="3679825"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Caught-in Hazards Overview</a:t>
            </a:r>
          </a:p>
        </p:txBody>
      </p:sp>
      <p:sp>
        <p:nvSpPr>
          <p:cNvPr id="43011" name="Rectangle 3"/>
          <p:cNvSpPr>
            <a:spLocks noGrp="1" noChangeArrowheads="1"/>
          </p:cNvSpPr>
          <p:nvPr>
            <p:ph type="body" idx="1"/>
          </p:nvPr>
        </p:nvSpPr>
        <p:spPr>
          <a:xfrm>
            <a:off x="381000" y="1066800"/>
            <a:ext cx="8178800" cy="4476750"/>
          </a:xfrm>
        </p:spPr>
        <p:txBody>
          <a:bodyPr/>
          <a:lstStyle/>
          <a:p>
            <a:pPr marL="609600" indent="-609600">
              <a:lnSpc>
                <a:spcPct val="90000"/>
              </a:lnSpc>
              <a:buFont typeface="Wingdings" pitchFamily="2" charset="2"/>
              <a:buAutoNum type="alphaUcPeriod"/>
            </a:pPr>
            <a:r>
              <a:rPr lang="en-US" altLang="en-US" sz="2800" b="1" smtClean="0"/>
              <a:t>Hazard Recognition</a:t>
            </a:r>
          </a:p>
          <a:p>
            <a:pPr marL="609600" indent="-609600">
              <a:lnSpc>
                <a:spcPct val="90000"/>
              </a:lnSpc>
              <a:buFont typeface="Wingdings" pitchFamily="2" charset="2"/>
              <a:buNone/>
            </a:pPr>
            <a:r>
              <a:rPr lang="en-US" altLang="en-US" sz="2800" smtClean="0">
                <a:solidFill>
                  <a:srgbClr val="292526"/>
                </a:solidFill>
              </a:rPr>
              <a:t>	1.  </a:t>
            </a:r>
            <a:r>
              <a:rPr lang="en-US" altLang="en-US" sz="2800" smtClean="0">
                <a:solidFill>
                  <a:srgbClr val="292526"/>
                </a:solidFill>
                <a:hlinkClick r:id="rId3" action="ppaction://hlinksldjump"/>
              </a:rPr>
              <a:t>Cranes and Heavy Equipment</a:t>
            </a:r>
            <a:endParaRPr lang="en-US" altLang="en-US" sz="2800" smtClean="0">
              <a:solidFill>
                <a:srgbClr val="292526"/>
              </a:solidFill>
            </a:endParaRPr>
          </a:p>
          <a:p>
            <a:pPr marL="990600" lvl="1" indent="-533400">
              <a:lnSpc>
                <a:spcPct val="90000"/>
              </a:lnSpc>
              <a:buFontTx/>
              <a:buNone/>
            </a:pPr>
            <a:r>
              <a:rPr lang="en-US" altLang="en-US" smtClean="0">
                <a:solidFill>
                  <a:srgbClr val="292526"/>
                </a:solidFill>
              </a:rPr>
              <a:t> 2.  </a:t>
            </a:r>
            <a:r>
              <a:rPr lang="en-US" altLang="en-US" smtClean="0">
                <a:solidFill>
                  <a:srgbClr val="292526"/>
                </a:solidFill>
                <a:hlinkClick r:id="rId4" action="ppaction://hlinksldjump"/>
              </a:rPr>
              <a:t>Tools and Equipment</a:t>
            </a:r>
            <a:endParaRPr lang="en-US" altLang="en-US" smtClean="0">
              <a:solidFill>
                <a:srgbClr val="292526"/>
              </a:solidFill>
            </a:endParaRPr>
          </a:p>
          <a:p>
            <a:pPr marL="990600" lvl="1" indent="-533400">
              <a:lnSpc>
                <a:spcPct val="90000"/>
              </a:lnSpc>
              <a:buFontTx/>
              <a:buNone/>
            </a:pPr>
            <a:r>
              <a:rPr lang="en-US" altLang="en-US" smtClean="0">
                <a:solidFill>
                  <a:srgbClr val="292526"/>
                </a:solidFill>
              </a:rPr>
              <a:t> 3.  </a:t>
            </a:r>
            <a:r>
              <a:rPr lang="en-US" altLang="en-US" smtClean="0">
                <a:solidFill>
                  <a:srgbClr val="292526"/>
                </a:solidFill>
                <a:hlinkClick r:id="rId5" action="ppaction://hlinksldjump"/>
              </a:rPr>
              <a:t>Materials Handling</a:t>
            </a:r>
            <a:endParaRPr lang="en-US" altLang="en-US" smtClean="0">
              <a:solidFill>
                <a:srgbClr val="292526"/>
              </a:solidFill>
            </a:endParaRPr>
          </a:p>
          <a:p>
            <a:pPr marL="990600" lvl="1" indent="-533400">
              <a:lnSpc>
                <a:spcPct val="90000"/>
              </a:lnSpc>
              <a:buFontTx/>
              <a:buNone/>
            </a:pPr>
            <a:r>
              <a:rPr lang="en-US" altLang="en-US" smtClean="0">
                <a:solidFill>
                  <a:srgbClr val="292526"/>
                </a:solidFill>
              </a:rPr>
              <a:t> 4.  </a:t>
            </a:r>
            <a:r>
              <a:rPr lang="en-US" altLang="en-US" smtClean="0">
                <a:solidFill>
                  <a:srgbClr val="292526"/>
                </a:solidFill>
                <a:hlinkClick r:id="rId6" action="ppaction://hlinksldjump"/>
              </a:rPr>
              <a:t>Trenches and Excavations</a:t>
            </a:r>
            <a:endParaRPr lang="en-US" altLang="en-US" smtClean="0">
              <a:solidFill>
                <a:srgbClr val="292526"/>
              </a:solidFill>
            </a:endParaRPr>
          </a:p>
          <a:p>
            <a:pPr marL="990600" lvl="1" indent="-533400">
              <a:lnSpc>
                <a:spcPct val="90000"/>
              </a:lnSpc>
              <a:buFontTx/>
              <a:buNone/>
            </a:pPr>
            <a:endParaRPr lang="en-US" altLang="en-US" sz="1000" smtClean="0"/>
          </a:p>
          <a:p>
            <a:pPr marL="609600" indent="-609600">
              <a:lnSpc>
                <a:spcPct val="90000"/>
              </a:lnSpc>
              <a:buFont typeface="Wingdings" pitchFamily="2" charset="2"/>
              <a:buNone/>
            </a:pPr>
            <a:r>
              <a:rPr lang="en-US" altLang="en-US" sz="2800" b="1" smtClean="0"/>
              <a:t>B   Accident Prevention</a:t>
            </a:r>
          </a:p>
          <a:p>
            <a:pPr marL="609600" indent="-609600">
              <a:lnSpc>
                <a:spcPct val="90000"/>
              </a:lnSpc>
              <a:buFont typeface="Wingdings" pitchFamily="2" charset="2"/>
              <a:buNone/>
            </a:pPr>
            <a:r>
              <a:rPr lang="en-US" altLang="en-US" sz="2800" smtClean="0"/>
              <a:t>	1.  </a:t>
            </a:r>
            <a:r>
              <a:rPr lang="en-US" altLang="en-US" sz="2800" smtClean="0">
                <a:hlinkClick r:id="rId7" action="ppaction://hlinksldjump"/>
              </a:rPr>
              <a:t>Guarding Moving Equipment/Parts</a:t>
            </a:r>
            <a:endParaRPr lang="en-US" altLang="en-US" sz="2800" smtClean="0"/>
          </a:p>
          <a:p>
            <a:pPr marL="609600" indent="-609600">
              <a:lnSpc>
                <a:spcPct val="90000"/>
              </a:lnSpc>
              <a:buFont typeface="Wingdings" pitchFamily="2" charset="2"/>
              <a:buNone/>
            </a:pPr>
            <a:r>
              <a:rPr lang="en-US" altLang="en-US" sz="2800" smtClean="0"/>
              <a:t>	2.  </a:t>
            </a:r>
            <a:r>
              <a:rPr lang="en-US" altLang="en-US" sz="2800" smtClean="0">
                <a:hlinkClick r:id="rId8" action="ppaction://hlinksldjump"/>
              </a:rPr>
              <a:t>Barricades</a:t>
            </a:r>
            <a:endParaRPr lang="en-US" altLang="en-US" sz="2800" smtClean="0"/>
          </a:p>
          <a:p>
            <a:pPr marL="609600" indent="-609600">
              <a:lnSpc>
                <a:spcPct val="90000"/>
              </a:lnSpc>
              <a:buFont typeface="Wingdings" pitchFamily="2" charset="2"/>
              <a:buNone/>
            </a:pPr>
            <a:r>
              <a:rPr lang="en-US" altLang="en-US" sz="2800" smtClean="0"/>
              <a:t>	3.  </a:t>
            </a:r>
            <a:r>
              <a:rPr lang="en-US" altLang="en-US" sz="2800" smtClean="0">
                <a:hlinkClick r:id="rId9" action="ppaction://hlinksldjump"/>
              </a:rPr>
              <a:t>Proper Materials Handling</a:t>
            </a:r>
            <a:endParaRPr lang="en-US" altLang="en-US" sz="2800" smtClean="0"/>
          </a:p>
          <a:p>
            <a:pPr marL="609600" indent="-609600">
              <a:lnSpc>
                <a:spcPct val="90000"/>
              </a:lnSpc>
              <a:buFont typeface="Wingdings" pitchFamily="2" charset="2"/>
              <a:buNone/>
            </a:pPr>
            <a:r>
              <a:rPr lang="en-US" altLang="en-US" sz="2800" smtClean="0"/>
              <a:t>	4.  </a:t>
            </a:r>
            <a:r>
              <a:rPr lang="en-US" altLang="en-US" sz="2800" smtClean="0">
                <a:hlinkClick r:id="rId10" action="ppaction://hlinksldjump"/>
              </a:rPr>
              <a:t>Shielding/Trench Boxes</a:t>
            </a:r>
            <a:endParaRPr lang="en-US" altLang="en-US" sz="2800" smtClean="0"/>
          </a:p>
          <a:p>
            <a:pPr marL="609600" indent="-609600">
              <a:lnSpc>
                <a:spcPct val="90000"/>
              </a:lnSpc>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altLang="en-US" smtClean="0"/>
              <a:t>Barricades</a:t>
            </a:r>
          </a:p>
        </p:txBody>
      </p:sp>
      <p:sp>
        <p:nvSpPr>
          <p:cNvPr id="26628" name="Rectangle 4"/>
          <p:cNvSpPr>
            <a:spLocks noGrp="1" noChangeArrowheads="1"/>
          </p:cNvSpPr>
          <p:nvPr>
            <p:ph type="body" sz="half" idx="1"/>
          </p:nvPr>
        </p:nvSpPr>
        <p:spPr>
          <a:xfrm>
            <a:off x="228600" y="1295400"/>
            <a:ext cx="4724400" cy="5181600"/>
          </a:xfrm>
        </p:spPr>
        <p:txBody>
          <a:bodyPr/>
          <a:lstStyle/>
          <a:p>
            <a:r>
              <a:rPr lang="en-US" altLang="en-US" smtClean="0"/>
              <a:t>Barricades must be maintained.</a:t>
            </a:r>
          </a:p>
          <a:p>
            <a:r>
              <a:rPr lang="en-US" altLang="en-US" smtClean="0"/>
              <a:t>Barriers cannot be crossed.  These barriers must be visible from a distance and enclose the hazardous area.</a:t>
            </a:r>
          </a:p>
          <a:p>
            <a:endParaRPr lang="en-US" altLang="en-US" smtClean="0"/>
          </a:p>
          <a:p>
            <a:pPr>
              <a:buFont typeface="Wingdings" pitchFamily="2" charset="2"/>
              <a:buNone/>
            </a:pPr>
            <a:endParaRPr lang="en-US" altLang="en-US" smtClean="0"/>
          </a:p>
        </p:txBody>
      </p:sp>
      <p:pic>
        <p:nvPicPr>
          <p:cNvPr id="26631" name="Picture 7" descr="Picture4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88000" y="1371600"/>
            <a:ext cx="3556000" cy="419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r>
              <a:rPr lang="en-US" altLang="en-US" smtClean="0"/>
              <a:t>Proper Materials Handling</a:t>
            </a:r>
          </a:p>
        </p:txBody>
      </p:sp>
      <p:sp>
        <p:nvSpPr>
          <p:cNvPr id="27652" name="Rectangle 4"/>
          <p:cNvSpPr>
            <a:spLocks noGrp="1" noChangeArrowheads="1"/>
          </p:cNvSpPr>
          <p:nvPr>
            <p:ph type="body" sz="half" idx="1"/>
          </p:nvPr>
        </p:nvSpPr>
        <p:spPr>
          <a:xfrm>
            <a:off x="228600" y="1295400"/>
            <a:ext cx="3200400" cy="4171950"/>
          </a:xfrm>
        </p:spPr>
        <p:txBody>
          <a:bodyPr/>
          <a:lstStyle/>
          <a:p>
            <a:r>
              <a:rPr lang="en-US" altLang="en-US" sz="2800" smtClean="0"/>
              <a:t>Properly handle and guide materials that are being flown overhead.</a:t>
            </a:r>
          </a:p>
          <a:p>
            <a:pPr>
              <a:buFont typeface="Wingdings" pitchFamily="2" charset="2"/>
              <a:buNone/>
            </a:pPr>
            <a:endParaRPr lang="en-US" altLang="en-US" sz="2800" smtClean="0"/>
          </a:p>
        </p:txBody>
      </p:sp>
      <p:pic>
        <p:nvPicPr>
          <p:cNvPr id="27655" name="Picture 7" descr="Picture4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057400"/>
            <a:ext cx="5281613"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altLang="en-US" smtClean="0"/>
              <a:t>Proper Materials Handling</a:t>
            </a:r>
          </a:p>
        </p:txBody>
      </p:sp>
      <p:sp>
        <p:nvSpPr>
          <p:cNvPr id="28676" name="Rectangle 4"/>
          <p:cNvSpPr>
            <a:spLocks noGrp="1" noChangeArrowheads="1"/>
          </p:cNvSpPr>
          <p:nvPr>
            <p:ph type="body" sz="half" idx="1"/>
          </p:nvPr>
        </p:nvSpPr>
        <p:spPr>
          <a:xfrm>
            <a:off x="228600" y="1295400"/>
            <a:ext cx="4495800" cy="4171950"/>
          </a:xfrm>
        </p:spPr>
        <p:txBody>
          <a:bodyPr/>
          <a:lstStyle/>
          <a:p>
            <a:r>
              <a:rPr lang="en-US" altLang="en-US" sz="2800" smtClean="0"/>
              <a:t>Be safe when moving materials.</a:t>
            </a:r>
          </a:p>
        </p:txBody>
      </p:sp>
      <p:pic>
        <p:nvPicPr>
          <p:cNvPr id="28679" name="Picture 7" descr="Picture4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1819275"/>
            <a:ext cx="5662613" cy="428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Protective Systems</a:t>
            </a:r>
          </a:p>
        </p:txBody>
      </p:sp>
      <p:sp>
        <p:nvSpPr>
          <p:cNvPr id="29700" name="Rectangle 3"/>
          <p:cNvSpPr>
            <a:spLocks noGrp="1" noChangeArrowheads="1"/>
          </p:cNvSpPr>
          <p:nvPr>
            <p:ph type="body" sz="half" idx="1"/>
          </p:nvPr>
        </p:nvSpPr>
        <p:spPr>
          <a:xfrm>
            <a:off x="228600" y="1295400"/>
            <a:ext cx="3886200" cy="4171950"/>
          </a:xfrm>
        </p:spPr>
        <p:txBody>
          <a:bodyPr/>
          <a:lstStyle/>
          <a:p>
            <a:pPr>
              <a:lnSpc>
                <a:spcPct val="80000"/>
              </a:lnSpc>
            </a:pPr>
            <a:r>
              <a:rPr lang="en-US" altLang="en-US" sz="1800" smtClean="0"/>
              <a:t>Before performing any excavation work, all employees must be trained.</a:t>
            </a:r>
          </a:p>
          <a:p>
            <a:pPr>
              <a:lnSpc>
                <a:spcPct val="80000"/>
              </a:lnSpc>
              <a:buFont typeface="Wingdings" pitchFamily="2" charset="2"/>
              <a:buNone/>
            </a:pPr>
            <a:endParaRPr lang="en-US" altLang="en-US" sz="600" smtClean="0"/>
          </a:p>
          <a:p>
            <a:pPr>
              <a:lnSpc>
                <a:spcPct val="80000"/>
              </a:lnSpc>
            </a:pPr>
            <a:r>
              <a:rPr lang="en-US" altLang="en-US" sz="1800" smtClean="0"/>
              <a:t>When excavation work is taking place, a competent person must be present.</a:t>
            </a:r>
          </a:p>
          <a:p>
            <a:pPr>
              <a:lnSpc>
                <a:spcPct val="80000"/>
              </a:lnSpc>
            </a:pPr>
            <a:r>
              <a:rPr lang="en-US" altLang="en-US" sz="1800" smtClean="0"/>
              <a:t>Anytime an excavation’s depth is greater than 5 feet and less than 20 feet, a competent person must select the protective system to put in place.</a:t>
            </a:r>
          </a:p>
          <a:p>
            <a:pPr>
              <a:lnSpc>
                <a:spcPct val="80000"/>
              </a:lnSpc>
            </a:pPr>
            <a:r>
              <a:rPr lang="en-US" altLang="en-US" sz="1800" smtClean="0"/>
              <a:t>Excavations over 20 feet require the design of a protective system by a licensed professional engineer.</a:t>
            </a:r>
          </a:p>
          <a:p>
            <a:pPr>
              <a:lnSpc>
                <a:spcPct val="80000"/>
              </a:lnSpc>
            </a:pPr>
            <a:endParaRPr lang="en-US" altLang="en-US" sz="1800" smtClean="0"/>
          </a:p>
          <a:p>
            <a:pPr>
              <a:lnSpc>
                <a:spcPct val="80000"/>
              </a:lnSpc>
              <a:buFont typeface="Wingdings" pitchFamily="2" charset="2"/>
              <a:buNone/>
            </a:pPr>
            <a:endParaRPr lang="en-US" altLang="en-US" sz="1800" smtClean="0"/>
          </a:p>
        </p:txBody>
      </p:sp>
      <p:pic>
        <p:nvPicPr>
          <p:cNvPr id="29703" name="Picture 7" descr="Picture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1600200"/>
            <a:ext cx="4327525" cy="410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381000"/>
            <a:ext cx="9144000" cy="838200"/>
          </a:xfrm>
        </p:spPr>
        <p:txBody>
          <a:bodyPr/>
          <a:lstStyle/>
          <a:p>
            <a:r>
              <a:rPr lang="en-US" altLang="en-US" sz="3600" smtClean="0"/>
              <a:t>Protective systems for systems deeper than 20 feet</a:t>
            </a:r>
          </a:p>
        </p:txBody>
      </p:sp>
      <p:sp>
        <p:nvSpPr>
          <p:cNvPr id="114691" name="Rectangle 3"/>
          <p:cNvSpPr>
            <a:spLocks noGrp="1" noChangeArrowheads="1"/>
          </p:cNvSpPr>
          <p:nvPr>
            <p:ph type="body" idx="1"/>
          </p:nvPr>
        </p:nvSpPr>
        <p:spPr>
          <a:xfrm>
            <a:off x="0" y="1219200"/>
            <a:ext cx="9144000" cy="4476750"/>
          </a:xfrm>
        </p:spPr>
        <p:txBody>
          <a:bodyPr/>
          <a:lstStyle/>
          <a:p>
            <a:pPr>
              <a:lnSpc>
                <a:spcPct val="80000"/>
              </a:lnSpc>
            </a:pPr>
            <a:r>
              <a:rPr lang="en-US" altLang="en-US" sz="2400" smtClean="0"/>
              <a:t>Types of protective systems are: sloping, shoring, shielding, benching and a combination of these systems.</a:t>
            </a:r>
          </a:p>
          <a:p>
            <a:pPr>
              <a:lnSpc>
                <a:spcPct val="80000"/>
              </a:lnSpc>
            </a:pPr>
            <a:endParaRPr lang="en-US" altLang="en-US" sz="2400" smtClean="0"/>
          </a:p>
          <a:p>
            <a:pPr>
              <a:lnSpc>
                <a:spcPct val="80000"/>
              </a:lnSpc>
            </a:pPr>
            <a:r>
              <a:rPr lang="en-US" altLang="en-US" sz="2400" smtClean="0"/>
              <a:t>"Sloping (Sloping system)" means a method of protecting employees from cave-ins by excavating to form sides of an excavation that are inclined away from the excavation so as to prevent cave-ins. The angle of incline required to prevent a cave-in varies with differences in such factors as the soil type, environmental conditions of exposure, and application of surcharge loads. However, using a cutback of 1 ½ feet to 1 foot height/depth ratio is an allowable slope angle for all soil types for excavations under 20 feet .</a:t>
            </a:r>
          </a:p>
          <a:p>
            <a:pPr>
              <a:lnSpc>
                <a:spcPct val="80000"/>
              </a:lnSpc>
            </a:pPr>
            <a:endParaRPr lang="en-US" altLang="en-US" sz="2400" smtClean="0"/>
          </a:p>
          <a:p>
            <a:pPr>
              <a:lnSpc>
                <a:spcPct val="80000"/>
              </a:lnSpc>
            </a:pPr>
            <a:r>
              <a:rPr lang="en-US" altLang="en-US" sz="2400" smtClean="0"/>
              <a:t>"Shoring (Shoring system)" means a structure such as a metal hydraulic, mechanical or timber shoring system that supports the sides of an excavation and which is designed to prevent cave-ins.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altLang="en-US" smtClean="0"/>
              <a:t>Shielding/Trench Boxes</a:t>
            </a:r>
          </a:p>
        </p:txBody>
      </p:sp>
      <p:sp>
        <p:nvSpPr>
          <p:cNvPr id="31749" name="Text Box 6"/>
          <p:cNvSpPr txBox="1">
            <a:spLocks noChangeArrowheads="1"/>
          </p:cNvSpPr>
          <p:nvPr/>
        </p:nvSpPr>
        <p:spPr bwMode="auto">
          <a:xfrm>
            <a:off x="5029200" y="5562600"/>
            <a:ext cx="3048000" cy="4572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kumimoji="1" lang="en-US" altLang="en-US" sz="2400">
                <a:latin typeface="Tahoma" pitchFamily="34" charset="0"/>
              </a:rPr>
              <a:t>Bench</a:t>
            </a:r>
          </a:p>
        </p:txBody>
      </p:sp>
      <p:sp>
        <p:nvSpPr>
          <p:cNvPr id="31750" name="Rectangle 7"/>
          <p:cNvSpPr>
            <a:spLocks noGrp="1" noChangeArrowheads="1"/>
          </p:cNvSpPr>
          <p:nvPr>
            <p:ph type="body" sz="half" idx="1"/>
          </p:nvPr>
        </p:nvSpPr>
        <p:spPr>
          <a:xfrm>
            <a:off x="228600" y="1295400"/>
            <a:ext cx="3657600" cy="4838700"/>
          </a:xfrm>
          <a:noFill/>
        </p:spPr>
        <p:txBody>
          <a:bodyPr/>
          <a:lstStyle/>
          <a:p>
            <a:r>
              <a:rPr lang="en-US" altLang="en-US" sz="2400" smtClean="0"/>
              <a:t>Benching and sloping prevents the sides of a trench from collapsing onto workers inside the trench.</a:t>
            </a:r>
          </a:p>
          <a:p>
            <a:pPr>
              <a:buFont typeface="Wingdings" pitchFamily="2" charset="2"/>
              <a:buNone/>
            </a:pPr>
            <a:endParaRPr lang="en-US" altLang="en-US" sz="2400" smtClean="0"/>
          </a:p>
          <a:p>
            <a:r>
              <a:rPr lang="en-US" altLang="en-US" sz="2400" smtClean="0"/>
              <a:t>Anytime an excavation is greater than 5 feet in depth, protective systems must be in place. </a:t>
            </a:r>
          </a:p>
        </p:txBody>
      </p:sp>
      <p:pic>
        <p:nvPicPr>
          <p:cNvPr id="31753" name="Picture 9" descr="Picture4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1600200"/>
            <a:ext cx="4900613" cy="372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altLang="en-US" smtClean="0"/>
              <a:t>Shielding/Trench Boxes</a:t>
            </a:r>
          </a:p>
        </p:txBody>
      </p:sp>
      <p:sp>
        <p:nvSpPr>
          <p:cNvPr id="32772" name="Rectangle 3"/>
          <p:cNvSpPr>
            <a:spLocks noGrp="1" noChangeArrowheads="1"/>
          </p:cNvSpPr>
          <p:nvPr>
            <p:ph type="body" sz="half" idx="1"/>
          </p:nvPr>
        </p:nvSpPr>
        <p:spPr>
          <a:xfrm>
            <a:off x="228600" y="1295400"/>
            <a:ext cx="4876800" cy="5181600"/>
          </a:xfrm>
        </p:spPr>
        <p:txBody>
          <a:bodyPr/>
          <a:lstStyle/>
          <a:p>
            <a:r>
              <a:rPr lang="en-US" altLang="en-US" sz="2400" smtClean="0"/>
              <a:t>A safe way to enter and exit excavations must be provided any time there is a trench.</a:t>
            </a:r>
          </a:p>
          <a:p>
            <a:r>
              <a:rPr lang="en-US" altLang="en-US" sz="2400" smtClean="0"/>
              <a:t>Anytime an excavation is 4 foot or greater in depth, ladder, ramp, a stairway or other safe means of getting in and out must be provided.  Access to the top must be placed where workers do not have to travel more than 25 feet to get to them.</a:t>
            </a:r>
          </a:p>
          <a:p>
            <a:endParaRPr lang="en-US" altLang="en-US" sz="2400" smtClean="0"/>
          </a:p>
        </p:txBody>
      </p:sp>
      <p:pic>
        <p:nvPicPr>
          <p:cNvPr id="32775" name="Picture 7" descr="Picture4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276350"/>
            <a:ext cx="3757613" cy="4703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altLang="en-US" smtClean="0"/>
              <a:t>Shielding/Trench Boxes</a:t>
            </a:r>
          </a:p>
        </p:txBody>
      </p:sp>
      <p:sp>
        <p:nvSpPr>
          <p:cNvPr id="33796" name="Rectangle 3"/>
          <p:cNvSpPr>
            <a:spLocks noGrp="1" noChangeArrowheads="1"/>
          </p:cNvSpPr>
          <p:nvPr>
            <p:ph type="body" sz="half" idx="1"/>
          </p:nvPr>
        </p:nvSpPr>
        <p:spPr>
          <a:xfrm>
            <a:off x="228600" y="1295400"/>
            <a:ext cx="4419600" cy="4838700"/>
          </a:xfrm>
        </p:spPr>
        <p:txBody>
          <a:bodyPr/>
          <a:lstStyle/>
          <a:p>
            <a:pPr>
              <a:lnSpc>
                <a:spcPct val="80000"/>
              </a:lnSpc>
            </a:pPr>
            <a:r>
              <a:rPr lang="en-US" altLang="en-US" sz="2400" smtClean="0"/>
              <a:t>Regardless of the type of protection used, a safe way to enter the trench is required.</a:t>
            </a:r>
          </a:p>
          <a:p>
            <a:pPr>
              <a:lnSpc>
                <a:spcPct val="80000"/>
              </a:lnSpc>
            </a:pPr>
            <a:r>
              <a:rPr lang="en-US" altLang="en-US" sz="2400" smtClean="0"/>
              <a:t>Inspect the ladder before each use</a:t>
            </a:r>
          </a:p>
          <a:p>
            <a:pPr>
              <a:lnSpc>
                <a:spcPct val="80000"/>
              </a:lnSpc>
            </a:pPr>
            <a:r>
              <a:rPr lang="en-US" altLang="en-US" sz="2400" smtClean="0"/>
              <a:t>Position the ladder with 3’ extended over the edge, which means the 3 upper rungs above the trench height</a:t>
            </a:r>
          </a:p>
          <a:p>
            <a:pPr>
              <a:lnSpc>
                <a:spcPct val="80000"/>
              </a:lnSpc>
            </a:pPr>
            <a:r>
              <a:rPr lang="en-US" altLang="en-US" sz="2400" smtClean="0"/>
              <a:t>Secure the ladder so that it will not slip or tip</a:t>
            </a:r>
          </a:p>
          <a:p>
            <a:pPr>
              <a:lnSpc>
                <a:spcPct val="80000"/>
              </a:lnSpc>
            </a:pPr>
            <a:r>
              <a:rPr lang="en-US" altLang="en-US" sz="2400" smtClean="0"/>
              <a:t>The lower rung must be inside the trench</a:t>
            </a:r>
          </a:p>
          <a:p>
            <a:pPr>
              <a:lnSpc>
                <a:spcPct val="80000"/>
              </a:lnSpc>
            </a:pPr>
            <a:endParaRPr lang="en-US" altLang="en-US" sz="2400" smtClean="0"/>
          </a:p>
          <a:p>
            <a:pPr>
              <a:lnSpc>
                <a:spcPct val="80000"/>
              </a:lnSpc>
            </a:pPr>
            <a:endParaRPr lang="en-US" altLang="en-US" sz="2400" smtClean="0"/>
          </a:p>
        </p:txBody>
      </p:sp>
      <p:pic>
        <p:nvPicPr>
          <p:cNvPr id="33799" name="Picture 7" descr="Picture4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990600"/>
            <a:ext cx="4065588" cy="535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43000"/>
            <a:ext cx="9144000" cy="838200"/>
          </a:xfrm>
        </p:spPr>
        <p:txBody>
          <a:bodyPr/>
          <a:lstStyle/>
          <a:p>
            <a:r>
              <a:rPr lang="en-US" altLang="en-US" smtClean="0"/>
              <a:t>Big Four</a:t>
            </a:r>
            <a:br>
              <a:rPr lang="en-US" altLang="en-US" smtClean="0"/>
            </a:br>
            <a:r>
              <a:rPr lang="en-US" altLang="en-US" smtClean="0"/>
              <a:t>Construction Hazards:</a:t>
            </a:r>
            <a:br>
              <a:rPr lang="en-US" altLang="en-US" smtClean="0"/>
            </a:br>
            <a:r>
              <a:rPr lang="en-US" altLang="en-US" smtClean="0"/>
              <a:t>Caught-in Hazards</a:t>
            </a:r>
          </a:p>
        </p:txBody>
      </p:sp>
      <p:sp>
        <p:nvSpPr>
          <p:cNvPr id="48131" name="Rectangle 3"/>
          <p:cNvSpPr>
            <a:spLocks noGrp="1" noChangeArrowheads="1"/>
          </p:cNvSpPr>
          <p:nvPr>
            <p:ph type="body" idx="1"/>
          </p:nvPr>
        </p:nvSpPr>
        <p:spPr>
          <a:xfrm>
            <a:off x="457200" y="2362200"/>
            <a:ext cx="8178800" cy="4171950"/>
          </a:xfrm>
        </p:spPr>
        <p:txBody>
          <a:bodyPr/>
          <a:lstStyle/>
          <a:p>
            <a:pPr algn="ctr">
              <a:buFont typeface="Wingdings" pitchFamily="2" charset="2"/>
              <a:buNone/>
            </a:pPr>
            <a:r>
              <a:rPr lang="en-US" altLang="en-US" sz="3600" b="1" smtClean="0"/>
              <a:t>This concludes the</a:t>
            </a:r>
          </a:p>
          <a:p>
            <a:pPr algn="ctr">
              <a:buFont typeface="Wingdings" pitchFamily="2" charset="2"/>
              <a:buNone/>
            </a:pPr>
            <a:r>
              <a:rPr lang="en-US" altLang="en-US" sz="3600" b="1" smtClean="0"/>
              <a:t>Caught-in Hazards Module</a:t>
            </a:r>
          </a:p>
          <a:p>
            <a:pPr algn="ctr">
              <a:buFont typeface="Wingdings" pitchFamily="2" charset="2"/>
              <a:buNone/>
            </a:pPr>
            <a:endParaRPr lang="en-US" altLang="en-US" sz="3600" b="1" smtClean="0"/>
          </a:p>
          <a:p>
            <a:pPr algn="ctr">
              <a:buFont typeface="Wingdings" pitchFamily="2" charset="2"/>
              <a:buNone/>
            </a:pPr>
            <a:r>
              <a:rPr lang="en-US" altLang="en-US" sz="3600" b="1" smtClean="0">
                <a:solidFill>
                  <a:srgbClr val="FF3300"/>
                </a:solidFill>
              </a:rPr>
              <a:t>“The 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Caught-in Hazards</a:t>
            </a:r>
          </a:p>
        </p:txBody>
      </p:sp>
      <p:sp>
        <p:nvSpPr>
          <p:cNvPr id="44035" name="Rectangle 3"/>
          <p:cNvSpPr>
            <a:spLocks noGrp="1" noChangeArrowheads="1"/>
          </p:cNvSpPr>
          <p:nvPr>
            <p:ph type="body" idx="1"/>
          </p:nvPr>
        </p:nvSpPr>
        <p:spPr>
          <a:xfrm>
            <a:off x="381000" y="1295400"/>
            <a:ext cx="6477000" cy="4171950"/>
          </a:xfrm>
        </p:spPr>
        <p:txBody>
          <a:bodyPr/>
          <a:lstStyle/>
          <a:p>
            <a:r>
              <a:rPr lang="en-US" altLang="en-US" sz="2800" smtClean="0"/>
              <a:t>Caught-in hazards are one of the four most deadly hazards found at construction sites. </a:t>
            </a:r>
          </a:p>
          <a:p>
            <a:pPr>
              <a:buFont typeface="Wingdings" pitchFamily="2" charset="2"/>
              <a:buNone/>
            </a:pPr>
            <a:endParaRPr lang="en-US" altLang="en-US" sz="1000" smtClean="0"/>
          </a:p>
          <a:p>
            <a:r>
              <a:rPr lang="en-US" altLang="en-US" sz="2800" smtClean="0"/>
              <a:t>This program will help you recognize common caught-in hazards.  </a:t>
            </a:r>
          </a:p>
          <a:p>
            <a:pPr>
              <a:buFont typeface="Wingdings" pitchFamily="2" charset="2"/>
              <a:buNone/>
            </a:pPr>
            <a:endParaRPr lang="en-US" altLang="en-US" sz="1000" smtClean="0"/>
          </a:p>
          <a:p>
            <a:r>
              <a:rPr lang="en-US" altLang="en-US" sz="2800" smtClean="0"/>
              <a:t>The symbol will tell you if the situation in the picture is either safe or not safe.</a:t>
            </a:r>
          </a:p>
        </p:txBody>
      </p:sp>
      <p:sp>
        <p:nvSpPr>
          <p:cNvPr id="44036" name="AutoShape 6"/>
          <p:cNvSpPr>
            <a:spLocks noChangeArrowheads="1"/>
          </p:cNvSpPr>
          <p:nvPr/>
        </p:nvSpPr>
        <p:spPr bwMode="auto">
          <a:xfrm>
            <a:off x="6870700" y="3352800"/>
            <a:ext cx="1371600" cy="1371600"/>
          </a:xfrm>
          <a:custGeom>
            <a:avLst/>
            <a:gdLst>
              <a:gd name="T0" fmla="*/ 685800 w 21600"/>
              <a:gd name="T1" fmla="*/ 0 h 21600"/>
              <a:gd name="T2" fmla="*/ 200850 w 21600"/>
              <a:gd name="T3" fmla="*/ 200850 h 21600"/>
              <a:gd name="T4" fmla="*/ 0 w 21600"/>
              <a:gd name="T5" fmla="*/ 685800 h 21600"/>
              <a:gd name="T6" fmla="*/ 200850 w 21600"/>
              <a:gd name="T7" fmla="*/ 1170750 h 21600"/>
              <a:gd name="T8" fmla="*/ 685800 w 21600"/>
              <a:gd name="T9" fmla="*/ 1371600 h 21600"/>
              <a:gd name="T10" fmla="*/ 1170750 w 21600"/>
              <a:gd name="T11" fmla="*/ 1170750 h 21600"/>
              <a:gd name="T12" fmla="*/ 1371600 w 21600"/>
              <a:gd name="T13" fmla="*/ 685800 h 21600"/>
              <a:gd name="T14" fmla="*/ 1170750 w 21600"/>
              <a:gd name="T15" fmla="*/ 20085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a:solidFill>
              <a:schemeClr val="tx1"/>
            </a:solidFill>
            <a:miter lim="800000"/>
            <a:headEnd/>
            <a:tailEnd/>
          </a:ln>
        </p:spPr>
        <p:txBody>
          <a:bodyPr wrap="none" anchor="ctr"/>
          <a:lstStyle/>
          <a:p>
            <a:endParaRPr lang="en-US"/>
          </a:p>
        </p:txBody>
      </p:sp>
      <p:pic>
        <p:nvPicPr>
          <p:cNvPr id="4403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14478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7162800" y="2514600"/>
            <a:ext cx="10668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rPr>
              <a:t>Safe</a:t>
            </a:r>
            <a:endParaRPr lang="en-US" sz="2400"/>
          </a:p>
        </p:txBody>
      </p:sp>
      <p:sp>
        <p:nvSpPr>
          <p:cNvPr id="4105" name="Text Box 9"/>
          <p:cNvSpPr txBox="1">
            <a:spLocks noChangeArrowheads="1"/>
          </p:cNvSpPr>
          <p:nvPr/>
        </p:nvSpPr>
        <p:spPr bwMode="auto">
          <a:xfrm>
            <a:off x="7239000" y="4953000"/>
            <a:ext cx="12954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rPr>
              <a:t>Not safe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r>
              <a:rPr lang="en-US" altLang="en-US" smtClean="0"/>
              <a:t>Caught-in Statistics</a:t>
            </a:r>
          </a:p>
        </p:txBody>
      </p:sp>
      <p:pic>
        <p:nvPicPr>
          <p:cNvPr id="1031" name="Picture 7"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smtClean="0"/>
              <a:t>Hazard Recognition</a:t>
            </a:r>
          </a:p>
        </p:txBody>
      </p:sp>
      <p:sp>
        <p:nvSpPr>
          <p:cNvPr id="2052" name="Rectangle 3"/>
          <p:cNvSpPr>
            <a:spLocks noGrp="1" noChangeArrowheads="1"/>
          </p:cNvSpPr>
          <p:nvPr>
            <p:ph type="body" idx="1"/>
          </p:nvPr>
        </p:nvSpPr>
        <p:spPr>
          <a:xfrm>
            <a:off x="228600" y="1295400"/>
            <a:ext cx="3429000" cy="5029200"/>
          </a:xfrm>
        </p:spPr>
        <p:txBody>
          <a:bodyPr/>
          <a:lstStyle/>
          <a:p>
            <a:r>
              <a:rPr lang="en-US" altLang="en-US" sz="2800" smtClean="0"/>
              <a:t>Caught-in hazards occur when a worker is caught inside of or in between different objects.</a:t>
            </a:r>
          </a:p>
          <a:p>
            <a:pPr>
              <a:buFont typeface="Wingdings" pitchFamily="2" charset="2"/>
              <a:buNone/>
            </a:pPr>
            <a:endParaRPr lang="en-US" altLang="en-US" sz="2800" smtClean="0"/>
          </a:p>
        </p:txBody>
      </p:sp>
      <p:pic>
        <p:nvPicPr>
          <p:cNvPr id="2055" name="Picture 7" descr="Picture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2225675"/>
            <a:ext cx="4824413" cy="365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solidFill>
                  <a:srgbClr val="292526"/>
                </a:solidFill>
              </a:rPr>
              <a:t>Cranes and Heavy Equipment</a:t>
            </a:r>
          </a:p>
        </p:txBody>
      </p:sp>
      <p:sp>
        <p:nvSpPr>
          <p:cNvPr id="3076" name="Rectangle 3"/>
          <p:cNvSpPr>
            <a:spLocks noGrp="1" noChangeArrowheads="1"/>
          </p:cNvSpPr>
          <p:nvPr>
            <p:ph type="body" sz="half" idx="1"/>
          </p:nvPr>
        </p:nvSpPr>
        <p:spPr>
          <a:xfrm>
            <a:off x="228600" y="1295400"/>
            <a:ext cx="3581400" cy="4953000"/>
          </a:xfrm>
        </p:spPr>
        <p:txBody>
          <a:bodyPr/>
          <a:lstStyle/>
          <a:p>
            <a:pPr>
              <a:lnSpc>
                <a:spcPct val="90000"/>
              </a:lnSpc>
            </a:pPr>
            <a:r>
              <a:rPr lang="en-US" altLang="en-US" sz="2800" smtClean="0"/>
              <a:t>Caught-in hazards are often created when working around heavy equipment. </a:t>
            </a:r>
          </a:p>
          <a:p>
            <a:pPr>
              <a:lnSpc>
                <a:spcPct val="90000"/>
              </a:lnSpc>
            </a:pPr>
            <a:r>
              <a:rPr lang="en-US" altLang="en-US" sz="2800" smtClean="0"/>
              <a:t>The cranes and heavy equipment that have a rotating superstructure are especially hazardous.  </a:t>
            </a:r>
          </a:p>
          <a:p>
            <a:pPr>
              <a:lnSpc>
                <a:spcPct val="90000"/>
              </a:lnSpc>
            </a:pPr>
            <a:endParaRPr lang="en-US" altLang="en-US" sz="2800" smtClean="0"/>
          </a:p>
          <a:p>
            <a:pPr>
              <a:lnSpc>
                <a:spcPct val="90000"/>
              </a:lnSpc>
            </a:pPr>
            <a:endParaRPr lang="en-US" altLang="en-US" sz="2800" smtClean="0"/>
          </a:p>
        </p:txBody>
      </p:sp>
      <p:pic>
        <p:nvPicPr>
          <p:cNvPr id="3079" name="Picture 7" descr="Picture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1728788"/>
            <a:ext cx="4824413" cy="4162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solidFill>
                  <a:srgbClr val="292526"/>
                </a:solidFill>
              </a:rPr>
              <a:t>Cranes and Heavy Equipment</a:t>
            </a:r>
          </a:p>
        </p:txBody>
      </p:sp>
      <p:sp>
        <p:nvSpPr>
          <p:cNvPr id="4100" name="Rectangle 3"/>
          <p:cNvSpPr>
            <a:spLocks noGrp="1" noChangeArrowheads="1"/>
          </p:cNvSpPr>
          <p:nvPr>
            <p:ph type="body" sz="half" idx="1"/>
          </p:nvPr>
        </p:nvSpPr>
        <p:spPr>
          <a:xfrm>
            <a:off x="228600" y="1295400"/>
            <a:ext cx="5029200" cy="4953000"/>
          </a:xfrm>
        </p:spPr>
        <p:txBody>
          <a:bodyPr/>
          <a:lstStyle/>
          <a:p>
            <a:r>
              <a:rPr lang="en-US" altLang="en-US" sz="2400" smtClean="0"/>
              <a:t>Workers must always be aware of their surroundings when working on a construction site near heavy equipment.</a:t>
            </a:r>
          </a:p>
          <a:p>
            <a:r>
              <a:rPr lang="en-US" altLang="en-US" sz="2400" smtClean="0"/>
              <a:t>Never place yourself between a piece of heavy equipment and an immovable object.</a:t>
            </a:r>
          </a:p>
          <a:p>
            <a:r>
              <a:rPr lang="en-US" altLang="en-US" sz="2400" smtClean="0"/>
              <a:t>Never approach heavy equipment unless you know that the operator saw you and, you and the operator continue with eye contact.</a:t>
            </a:r>
          </a:p>
          <a:p>
            <a:endParaRPr lang="en-US" altLang="en-US" sz="2400" smtClean="0"/>
          </a:p>
        </p:txBody>
      </p:sp>
      <p:pic>
        <p:nvPicPr>
          <p:cNvPr id="4103" name="Picture 7" descr="Picture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1143000"/>
            <a:ext cx="3148013" cy="2514600"/>
          </a:xfrm>
          <a:prstGeom prst="rect">
            <a:avLst/>
          </a:prstGeom>
          <a:noFill/>
          <a:extLst>
            <a:ext uri="{909E8E84-426E-40DD-AFC4-6F175D3DCCD1}">
              <a14:hiddenFill xmlns:a14="http://schemas.microsoft.com/office/drawing/2010/main">
                <a:solidFill>
                  <a:srgbClr val="FFFFFF"/>
                </a:solidFill>
              </a14:hiddenFill>
            </a:ext>
          </a:extLst>
        </p:spPr>
      </p:pic>
      <p:sp>
        <p:nvSpPr>
          <p:cNvPr id="4104" name="Shape 128"/>
          <p:cNvSpPr>
            <a:spLocks noChangeArrowheads="1"/>
          </p:cNvSpPr>
          <p:nvPr/>
        </p:nvSpPr>
        <p:spPr bwMode="auto">
          <a:xfrm>
            <a:off x="5638800" y="3657600"/>
            <a:ext cx="3048000" cy="2819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5" name="AutoShape 9"/>
          <p:cNvSpPr>
            <a:spLocks noChangeArrowheads="1"/>
          </p:cNvSpPr>
          <p:nvPr/>
        </p:nvSpPr>
        <p:spPr bwMode="auto">
          <a:xfrm>
            <a:off x="7162800" y="4572000"/>
            <a:ext cx="228600" cy="228600"/>
          </a:xfrm>
          <a:prstGeom prst="smileyFace">
            <a:avLst>
              <a:gd name="adj" fmla="val 4653"/>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solidFill>
                  <a:srgbClr val="292526"/>
                </a:solidFill>
              </a:rPr>
              <a:t>Cranes and Heavy Equipment</a:t>
            </a:r>
          </a:p>
        </p:txBody>
      </p:sp>
      <p:sp>
        <p:nvSpPr>
          <p:cNvPr id="5124" name="Rectangle 3"/>
          <p:cNvSpPr>
            <a:spLocks noGrp="1" noChangeArrowheads="1"/>
          </p:cNvSpPr>
          <p:nvPr>
            <p:ph type="body" sz="half" idx="1"/>
          </p:nvPr>
        </p:nvSpPr>
        <p:spPr>
          <a:xfrm>
            <a:off x="228600" y="1295400"/>
            <a:ext cx="3124200" cy="4171950"/>
          </a:xfrm>
        </p:spPr>
        <p:txBody>
          <a:bodyPr/>
          <a:lstStyle/>
          <a:p>
            <a:pPr>
              <a:lnSpc>
                <a:spcPct val="80000"/>
              </a:lnSpc>
            </a:pPr>
            <a:r>
              <a:rPr lang="en-US" altLang="en-US" sz="2400" smtClean="0"/>
              <a:t>Never work in the swing radius of rotating equipment.</a:t>
            </a:r>
          </a:p>
          <a:p>
            <a:pPr>
              <a:lnSpc>
                <a:spcPct val="80000"/>
              </a:lnSpc>
            </a:pPr>
            <a:r>
              <a:rPr lang="en-US" altLang="en-US" sz="2400" smtClean="0"/>
              <a:t>The entire swing radius, or the area where the body of the machine can rotate, must be blocked from worker access.  Never walk in this area</a:t>
            </a:r>
          </a:p>
        </p:txBody>
      </p:sp>
      <p:pic>
        <p:nvPicPr>
          <p:cNvPr id="5127" name="Picture 7" descr="Picture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206625"/>
            <a:ext cx="5129213" cy="4017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10297</TotalTime>
  <Words>6217</Words>
  <Application>Microsoft Office PowerPoint</Application>
  <PresentationFormat>On-screen Show (4:3)</PresentationFormat>
  <Paragraphs>347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Arial</vt:lpstr>
      <vt:lpstr>Arial Black</vt:lpstr>
      <vt:lpstr>Tahoma</vt:lpstr>
      <vt:lpstr>Wingdings</vt:lpstr>
      <vt:lpstr>Contemporary Portrait</vt:lpstr>
      <vt:lpstr>Big Four Construction Hazards: Caught-in Hazards</vt:lpstr>
      <vt:lpstr>Introduction</vt:lpstr>
      <vt:lpstr>Caught-in Hazards Overview</vt:lpstr>
      <vt:lpstr>Caught-in Hazards</vt:lpstr>
      <vt:lpstr>Caught-in Statistics</vt:lpstr>
      <vt:lpstr>Hazard Recognition</vt:lpstr>
      <vt:lpstr>Cranes and Heavy Equipment</vt:lpstr>
      <vt:lpstr>Cranes and Heavy Equipment</vt:lpstr>
      <vt:lpstr>Cranes and Heavy Equipment</vt:lpstr>
      <vt:lpstr>Cranes and Heavy Equipment</vt:lpstr>
      <vt:lpstr>Important Notes:</vt:lpstr>
      <vt:lpstr>Tools and Equipment</vt:lpstr>
      <vt:lpstr>Tools and Equipment</vt:lpstr>
      <vt:lpstr>Tools and Equipment</vt:lpstr>
      <vt:lpstr>Tools and Equipment</vt:lpstr>
      <vt:lpstr>Materials Handling</vt:lpstr>
      <vt:lpstr>Materials Handling</vt:lpstr>
      <vt:lpstr>Materials Handling</vt:lpstr>
      <vt:lpstr>Trenches &amp; Excavations</vt:lpstr>
      <vt:lpstr>Trenches &amp; Excavations</vt:lpstr>
      <vt:lpstr>Trenches &amp; Excavations</vt:lpstr>
      <vt:lpstr>Trenches &amp; Excavations</vt:lpstr>
      <vt:lpstr>Accident Prevention</vt:lpstr>
      <vt:lpstr>Accident Prevention</vt:lpstr>
      <vt:lpstr>Guarding Moving Equipment/Parts</vt:lpstr>
      <vt:lpstr>Guarding Moving Equipment/Parts</vt:lpstr>
      <vt:lpstr>Guarding Moving Equipment/Parts</vt:lpstr>
      <vt:lpstr>Guarding Moving Equipment/Parts</vt:lpstr>
      <vt:lpstr>Barricades</vt:lpstr>
      <vt:lpstr>Barricades</vt:lpstr>
      <vt:lpstr>Proper Materials Handling</vt:lpstr>
      <vt:lpstr>Proper Materials Handling</vt:lpstr>
      <vt:lpstr>Protective Systems</vt:lpstr>
      <vt:lpstr>Protective systems for systems deeper than 20 feet</vt:lpstr>
      <vt:lpstr>Shielding/Trench Boxes</vt:lpstr>
      <vt:lpstr>Shielding/Trench Boxes</vt:lpstr>
      <vt:lpstr>Shielding/Trench Boxes</vt:lpstr>
      <vt:lpstr>Big Four Construction Hazards: Caught-in Hazards</vt:lpstr>
    </vt:vector>
  </TitlesOfParts>
  <Company>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Caught-in Hazards</dc:title>
  <dc:subject>Focus Four Hazards</dc:subject>
  <dc:creator>Javier Arias</dc:creator>
  <dc:description>Produced by HCA Grant team for the HCADFW Susan Hardwood Grant #46F5-Ht03-FY-September 2005 to August 2006</dc:description>
  <cp:lastModifiedBy>Vosburgh, Linda - OSHA</cp:lastModifiedBy>
  <cp:revision>178</cp:revision>
  <cp:lastPrinted>2006-02-01T08:00:27Z</cp:lastPrinted>
  <dcterms:created xsi:type="dcterms:W3CDTF">2006-01-27T02:32:05Z</dcterms:created>
  <dcterms:modified xsi:type="dcterms:W3CDTF">2014-02-27T20:07:36Z</dcterms:modified>
</cp:coreProperties>
</file>