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0"/>
  </p:notesMasterIdLst>
  <p:handoutMasterIdLst>
    <p:handoutMasterId r:id="rId61"/>
  </p:handoutMasterIdLst>
  <p:sldIdLst>
    <p:sldId id="379" r:id="rId2"/>
    <p:sldId id="398" r:id="rId3"/>
    <p:sldId id="399" r:id="rId4"/>
    <p:sldId id="504" r:id="rId5"/>
    <p:sldId id="321" r:id="rId6"/>
    <p:sldId id="319" r:id="rId7"/>
    <p:sldId id="336" r:id="rId8"/>
    <p:sldId id="334" r:id="rId9"/>
    <p:sldId id="326" r:id="rId10"/>
    <p:sldId id="510" r:id="rId11"/>
    <p:sldId id="511" r:id="rId12"/>
    <p:sldId id="512" r:id="rId13"/>
    <p:sldId id="513" r:id="rId14"/>
    <p:sldId id="322" r:id="rId15"/>
    <p:sldId id="266" r:id="rId16"/>
    <p:sldId id="384" r:id="rId17"/>
    <p:sldId id="385" r:id="rId18"/>
    <p:sldId id="327" r:id="rId19"/>
    <p:sldId id="331" r:id="rId20"/>
    <p:sldId id="337" r:id="rId21"/>
    <p:sldId id="339" r:id="rId22"/>
    <p:sldId id="329" r:id="rId23"/>
    <p:sldId id="340" r:id="rId24"/>
    <p:sldId id="389" r:id="rId25"/>
    <p:sldId id="396" r:id="rId26"/>
    <p:sldId id="391" r:id="rId27"/>
    <p:sldId id="341" r:id="rId28"/>
    <p:sldId id="328" r:id="rId29"/>
    <p:sldId id="330" r:id="rId30"/>
    <p:sldId id="363" r:id="rId31"/>
    <p:sldId id="392" r:id="rId32"/>
    <p:sldId id="338" r:id="rId33"/>
    <p:sldId id="359" r:id="rId34"/>
    <p:sldId id="394" r:id="rId35"/>
    <p:sldId id="346" r:id="rId36"/>
    <p:sldId id="393" r:id="rId37"/>
    <p:sldId id="342" r:id="rId38"/>
    <p:sldId id="390" r:id="rId39"/>
    <p:sldId id="358" r:id="rId40"/>
    <p:sldId id="397" r:id="rId41"/>
    <p:sldId id="357" r:id="rId42"/>
    <p:sldId id="362" r:id="rId43"/>
    <p:sldId id="293" r:id="rId44"/>
    <p:sldId id="351" r:id="rId45"/>
    <p:sldId id="355" r:id="rId46"/>
    <p:sldId id="356" r:id="rId47"/>
    <p:sldId id="343" r:id="rId48"/>
    <p:sldId id="403" r:id="rId49"/>
    <p:sldId id="400" r:id="rId50"/>
    <p:sldId id="402" r:id="rId51"/>
    <p:sldId id="350" r:id="rId52"/>
    <p:sldId id="353" r:id="rId53"/>
    <p:sldId id="354" r:id="rId54"/>
    <p:sldId id="401" r:id="rId55"/>
    <p:sldId id="517" r:id="rId56"/>
    <p:sldId id="516" r:id="rId57"/>
    <p:sldId id="515" r:id="rId58"/>
    <p:sldId id="514" r:id="rId59"/>
  </p:sldIdLst>
  <p:sldSz cx="9144000" cy="6858000" type="screen4x3"/>
  <p:notesSz cx="7315200" cy="9601200"/>
  <p:defaultTextStyle>
    <a:defPPr>
      <a:defRPr lang="en-US"/>
    </a:defPPr>
    <a:lvl1pPr algn="ctr" rtl="0" eaLnBrk="0" fontAlgn="base" hangingPunct="0">
      <a:spcBef>
        <a:spcPct val="0"/>
      </a:spcBef>
      <a:spcAft>
        <a:spcPct val="0"/>
      </a:spcAft>
      <a:defRPr sz="2400" kern="1200">
        <a:solidFill>
          <a:schemeClr val="tx1"/>
        </a:solidFill>
        <a:latin typeface="Tahoma"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Tahoma"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Tahoma"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Tahoma"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00"/>
    <a:srgbClr val="C0C0C0"/>
    <a:srgbClr val="B2B2B2"/>
    <a:srgbClr val="969696"/>
    <a:srgbClr val="33CC33"/>
    <a:srgbClr val="FF3300"/>
    <a:srgbClr val="0099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6" autoAdjust="0"/>
    <p:restoredTop sz="92379" autoAdjust="0"/>
  </p:normalViewPr>
  <p:slideViewPr>
    <p:cSldViewPr>
      <p:cViewPr>
        <p:scale>
          <a:sx n="66" d="100"/>
          <a:sy n="66" d="100"/>
        </p:scale>
        <p:origin x="-1416" y="-43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50" d="100"/>
        <a:sy n="150" d="100"/>
      </p:scale>
      <p:origin x="0" y="0"/>
    </p:cViewPr>
  </p:notesTextViewPr>
  <p:sorterViewPr>
    <p:cViewPr>
      <p:scale>
        <a:sx n="100" d="100"/>
        <a:sy n="100" d="100"/>
      </p:scale>
      <p:origin x="0" y="11280"/>
    </p:cViewPr>
  </p:sorterViewPr>
  <p:notesViewPr>
    <p:cSldViewPr>
      <p:cViewPr>
        <p:scale>
          <a:sx n="129" d="100"/>
          <a:sy n="129" d="100"/>
        </p:scale>
        <p:origin x="-420" y="66"/>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8" Type="http://schemas.openxmlformats.org/officeDocument/2006/relationships/slide" Target="slides/slide53.xml"/><Relationship Id="rId3" Type="http://schemas.openxmlformats.org/officeDocument/2006/relationships/slide" Target="slides/slide9.xml"/><Relationship Id="rId7" Type="http://schemas.openxmlformats.org/officeDocument/2006/relationships/slide" Target="slides/slide44.xml"/><Relationship Id="rId2" Type="http://schemas.openxmlformats.org/officeDocument/2006/relationships/slide" Target="slides/slide8.xml"/><Relationship Id="rId1" Type="http://schemas.openxmlformats.org/officeDocument/2006/relationships/slide" Target="slides/slide4.xml"/><Relationship Id="rId6" Type="http://schemas.openxmlformats.org/officeDocument/2006/relationships/slide" Target="slides/slide21.xml"/><Relationship Id="rId5" Type="http://schemas.openxmlformats.org/officeDocument/2006/relationships/slide" Target="slides/slide18.xml"/><Relationship Id="rId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826" name="Rectangle 2"/>
          <p:cNvSpPr>
            <a:spLocks noGrp="1" noChangeArrowheads="1"/>
          </p:cNvSpPr>
          <p:nvPr>
            <p:ph type="hdr" sz="quarte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6" tIns="48317" rIns="96636" bIns="48317" numCol="1" anchor="t" anchorCtr="0" compatLnSpc="1">
            <a:prstTxWarp prst="textNoShape">
              <a:avLst/>
            </a:prstTxWarp>
          </a:bodyPr>
          <a:lstStyle>
            <a:lvl1pPr algn="l" defTabSz="965200">
              <a:defRPr sz="1200"/>
            </a:lvl1pPr>
          </a:lstStyle>
          <a:p>
            <a:endParaRPr lang="en-US" altLang="en-US"/>
          </a:p>
        </p:txBody>
      </p:sp>
      <p:sp>
        <p:nvSpPr>
          <p:cNvPr id="461827" name="Rectangle 3"/>
          <p:cNvSpPr>
            <a:spLocks noGrp="1" noChangeArrowheads="1"/>
          </p:cNvSpPr>
          <p:nvPr>
            <p:ph type="dt" sz="quarter" idx="1"/>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6" tIns="48317" rIns="96636" bIns="48317" numCol="1" anchor="t" anchorCtr="0" compatLnSpc="1">
            <a:prstTxWarp prst="textNoShape">
              <a:avLst/>
            </a:prstTxWarp>
          </a:bodyPr>
          <a:lstStyle>
            <a:lvl1pPr algn="r" defTabSz="965200">
              <a:defRPr sz="1200"/>
            </a:lvl1pPr>
          </a:lstStyle>
          <a:p>
            <a:endParaRPr lang="en-US" altLang="en-US"/>
          </a:p>
        </p:txBody>
      </p:sp>
      <p:sp>
        <p:nvSpPr>
          <p:cNvPr id="461828" name="Rectangle 4"/>
          <p:cNvSpPr>
            <a:spLocks noGrp="1" noChangeArrowheads="1"/>
          </p:cNvSpPr>
          <p:nvPr>
            <p:ph type="ftr" sz="quarter" idx="2"/>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6" tIns="48317" rIns="96636" bIns="48317" numCol="1" anchor="b" anchorCtr="0" compatLnSpc="1">
            <a:prstTxWarp prst="textNoShape">
              <a:avLst/>
            </a:prstTxWarp>
          </a:bodyPr>
          <a:lstStyle>
            <a:lvl1pPr algn="l" defTabSz="965200">
              <a:defRPr sz="1200"/>
            </a:lvl1pPr>
          </a:lstStyle>
          <a:p>
            <a:endParaRPr lang="en-US" altLang="en-US"/>
          </a:p>
        </p:txBody>
      </p:sp>
      <p:sp>
        <p:nvSpPr>
          <p:cNvPr id="461829" name="Rectangle 5"/>
          <p:cNvSpPr>
            <a:spLocks noGrp="1" noChangeArrowheads="1"/>
          </p:cNvSpPr>
          <p:nvPr>
            <p:ph type="sldNum" sz="quarter" idx="3"/>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6" tIns="48317" rIns="96636" bIns="48317" numCol="1" anchor="b" anchorCtr="0" compatLnSpc="1">
            <a:prstTxWarp prst="textNoShape">
              <a:avLst/>
            </a:prstTxWarp>
          </a:bodyPr>
          <a:lstStyle>
            <a:lvl1pPr algn="r" defTabSz="965200">
              <a:defRPr sz="1200"/>
            </a:lvl1pPr>
          </a:lstStyle>
          <a:p>
            <a:fld id="{A0551C65-0297-45BF-BA1A-9EE9F316C44B}" type="slidenum">
              <a:rPr lang="en-US" altLang="en-US"/>
              <a:pPr/>
              <a:t>‹#›</a:t>
            </a:fld>
            <a:endParaRPr lang="en-US" altLang="en-US"/>
          </a:p>
        </p:txBody>
      </p:sp>
    </p:spTree>
    <p:extLst>
      <p:ext uri="{BB962C8B-B14F-4D97-AF65-F5344CB8AC3E}">
        <p14:creationId xmlns:p14="http://schemas.microsoft.com/office/powerpoint/2010/main" val="1044673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6" tIns="48317" rIns="96636" bIns="48317" numCol="1" anchor="t" anchorCtr="0" compatLnSpc="1">
            <a:prstTxWarp prst="textNoShape">
              <a:avLst/>
            </a:prstTxWarp>
          </a:bodyPr>
          <a:lstStyle>
            <a:lvl1pPr algn="l" defTabSz="965200">
              <a:defRPr sz="1200">
                <a:latin typeface="Times New Roman" pitchFamily="18" charset="0"/>
              </a:defRPr>
            </a:lvl1pPr>
          </a:lstStyle>
          <a:p>
            <a:endParaRPr lang="en-US" altLang="en-US"/>
          </a:p>
        </p:txBody>
      </p:sp>
      <p:sp>
        <p:nvSpPr>
          <p:cNvPr id="48131" name="Rectangle 3"/>
          <p:cNvSpPr>
            <a:spLocks noGrp="1" noChangeArrowheads="1"/>
          </p:cNvSpPr>
          <p:nvPr>
            <p:ph type="dt" idx="1"/>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6" tIns="48317" rIns="96636" bIns="48317" numCol="1" anchor="t" anchorCtr="0" compatLnSpc="1">
            <a:prstTxWarp prst="textNoShape">
              <a:avLst/>
            </a:prstTxWarp>
          </a:bodyPr>
          <a:lstStyle>
            <a:lvl1pPr algn="r" defTabSz="965200">
              <a:defRPr sz="1200">
                <a:latin typeface="Times New Roman" pitchFamily="18" charset="0"/>
              </a:defRPr>
            </a:lvl1pPr>
          </a:lstStyle>
          <a:p>
            <a:endParaRPr lang="en-US" altLang="en-US"/>
          </a:p>
        </p:txBody>
      </p:sp>
      <p:sp>
        <p:nvSpPr>
          <p:cNvPr id="62468" name="Rectangle 4"/>
          <p:cNvSpPr>
            <a:spLocks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976313" y="4560888"/>
            <a:ext cx="536257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6" tIns="48317" rIns="96636" bIns="483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6" tIns="48317" rIns="96636" bIns="48317" numCol="1" anchor="b" anchorCtr="0" compatLnSpc="1">
            <a:prstTxWarp prst="textNoShape">
              <a:avLst/>
            </a:prstTxWarp>
          </a:bodyPr>
          <a:lstStyle>
            <a:lvl1pPr algn="l" defTabSz="965200">
              <a:defRPr sz="1200">
                <a:latin typeface="Times New Roman" pitchFamily="18" charset="0"/>
              </a:defRPr>
            </a:lvl1pPr>
          </a:lstStyle>
          <a:p>
            <a:endParaRPr lang="en-US" altLang="en-US"/>
          </a:p>
        </p:txBody>
      </p:sp>
      <p:sp>
        <p:nvSpPr>
          <p:cNvPr id="48135" name="Rectangle 7"/>
          <p:cNvSpPr>
            <a:spLocks noGrp="1" noChangeArrowheads="1"/>
          </p:cNvSpPr>
          <p:nvPr>
            <p:ph type="sldNum" sz="quarter" idx="5"/>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36" tIns="48317" rIns="96636" bIns="48317" numCol="1" anchor="b" anchorCtr="0" compatLnSpc="1">
            <a:prstTxWarp prst="textNoShape">
              <a:avLst/>
            </a:prstTxWarp>
          </a:bodyPr>
          <a:lstStyle>
            <a:lvl1pPr algn="r" defTabSz="965200">
              <a:defRPr sz="1200">
                <a:latin typeface="Times New Roman" pitchFamily="18" charset="0"/>
              </a:defRPr>
            </a:lvl1pPr>
          </a:lstStyle>
          <a:p>
            <a:fld id="{50927174-7F60-4A59-8B65-45374398324D}" type="slidenum">
              <a:rPr lang="en-US" altLang="en-US"/>
              <a:pPr/>
              <a:t>‹#›</a:t>
            </a:fld>
            <a:endParaRPr lang="en-US" altLang="en-US"/>
          </a:p>
        </p:txBody>
      </p:sp>
    </p:spTree>
    <p:extLst>
      <p:ext uri="{BB962C8B-B14F-4D97-AF65-F5344CB8AC3E}">
        <p14:creationId xmlns:p14="http://schemas.microsoft.com/office/powerpoint/2010/main" val="2408635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BD98515E-78EB-4679-88E3-7EF667A62054}" type="slidenum">
              <a:rPr lang="en-US" altLang="en-US" sz="1200">
                <a:latin typeface="Times New Roman" pitchFamily="18" charset="0"/>
              </a:rPr>
              <a:pPr/>
              <a:t>1</a:t>
            </a:fld>
            <a:endParaRPr lang="en-US" altLang="en-US" sz="1200">
              <a:latin typeface="Times New Roman" pitchFamily="18" charset="0"/>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algn="ctr" eaLnBrk="1" hangingPunct="1"/>
            <a:r>
              <a:rPr lang="en-US" altLang="en-US" b="1" smtClean="0"/>
              <a:t>United States Department of Labor</a:t>
            </a:r>
          </a:p>
          <a:p>
            <a:pPr algn="ctr" eaLnBrk="1" hangingPunct="1"/>
            <a:r>
              <a:rPr lang="en-US" altLang="en-US" b="1" smtClean="0"/>
              <a:t>Occupational Safety and Health Administration</a:t>
            </a:r>
          </a:p>
          <a:p>
            <a:pPr algn="ctr" eaLnBrk="1" hangingPunct="1"/>
            <a:endParaRPr lang="en-US" altLang="en-US" b="1" smtClean="0"/>
          </a:p>
          <a:p>
            <a:pPr algn="ctr" eaLnBrk="1" hangingPunct="1"/>
            <a:r>
              <a:rPr lang="en-US" altLang="en-US" b="1" smtClean="0"/>
              <a:t>OSHA</a:t>
            </a:r>
          </a:p>
          <a:p>
            <a:pPr algn="ctr" eaLnBrk="1" hangingPunct="1"/>
            <a:endParaRPr lang="en-US" altLang="en-US" b="1" smtClean="0"/>
          </a:p>
          <a:p>
            <a:pPr algn="ctr" eaLnBrk="1" hangingPunct="1"/>
            <a:r>
              <a:rPr lang="en-US" altLang="en-US" sz="1600" b="1" smtClean="0"/>
              <a:t>Susan Harwood Grant</a:t>
            </a:r>
          </a:p>
          <a:p>
            <a:pPr algn="ctr" eaLnBrk="1" hangingPunct="1"/>
            <a:r>
              <a:rPr lang="es-PR" altLang="en-US" sz="1600" b="1" smtClean="0"/>
              <a:t>#</a:t>
            </a:r>
            <a:r>
              <a:rPr lang="en-US" altLang="en-US" sz="1600" b="1" smtClean="0"/>
              <a:t>SH-16596-07-60-F-72</a:t>
            </a:r>
          </a:p>
          <a:p>
            <a:r>
              <a:rPr lang="en-US" altLang="en-US" smtClean="0"/>
              <a:t>This material was produced under grant number 46F5-HT03 and modify under grant number SH-16596-07-60-F-72, both from the Occupational Safety and </a:t>
            </a:r>
          </a:p>
          <a:p>
            <a:r>
              <a:rPr lang="en-US" altLang="en-US" smtClean="0"/>
              <a:t>Health Administration, U.S. Department of Labor. It does not necessarily reflect the views or policies of the U.S. Department of Labor, nor does mention of trade </a:t>
            </a:r>
          </a:p>
          <a:p>
            <a:r>
              <a:rPr lang="en-US" altLang="en-US" smtClean="0"/>
              <a:t>names, commercial products, or organizations imply endorsement by the U.S. Government.</a:t>
            </a:r>
          </a:p>
          <a:p>
            <a:endParaRPr lang="en-US" altLang="en-US" smtClean="0"/>
          </a:p>
          <a:p>
            <a:pPr algn="ctr" eaLnBrk="1" hangingPunct="1"/>
            <a:endParaRPr lang="en-US" altLang="en-US" sz="1600"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2BCC4D04-8C7D-4159-AFC6-B74FDD47C5E0}" type="slidenum">
              <a:rPr lang="en-US" altLang="en-US" sz="1200">
                <a:latin typeface="Times New Roman" pitchFamily="18" charset="0"/>
              </a:rPr>
              <a:pPr/>
              <a:t>10</a:t>
            </a:fld>
            <a:endParaRPr lang="en-US" altLang="en-US" sz="1200">
              <a:latin typeface="Times New Roman" pitchFamily="18" charset="0"/>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p:txBody>
          <a:bodyPr/>
          <a:lstStyle/>
          <a:p>
            <a:r>
              <a:rPr lang="en-US" altLang="en-US" smtClean="0"/>
              <a:t>An electric shock can result in anything from a slight tingling sensation, to immediate cardiac arrest.  The severity of an electrical shock depends on the following factors:</a:t>
            </a:r>
          </a:p>
          <a:p>
            <a:pPr lvl="1">
              <a:buFontTx/>
              <a:buChar char="•"/>
            </a:pPr>
            <a:r>
              <a:rPr lang="en-US" altLang="en-US" smtClean="0"/>
              <a:t>the amount of current flowing through the body,</a:t>
            </a:r>
          </a:p>
          <a:p>
            <a:pPr lvl="1">
              <a:buFontTx/>
              <a:buChar char="•"/>
            </a:pPr>
            <a:r>
              <a:rPr lang="en-US" altLang="en-US" smtClean="0"/>
              <a:t>the current’s path through the body,</a:t>
            </a:r>
          </a:p>
          <a:p>
            <a:pPr lvl="1">
              <a:buFontTx/>
              <a:buChar char="•"/>
            </a:pPr>
            <a:r>
              <a:rPr lang="en-US" altLang="en-US" smtClean="0"/>
              <a:t>the length of time the circuit or path remains in the body, and</a:t>
            </a:r>
          </a:p>
          <a:p>
            <a:pPr lvl="1">
              <a:buFontTx/>
              <a:buChar char="•"/>
            </a:pPr>
            <a:r>
              <a:rPr lang="en-US" altLang="en-US" smtClean="0"/>
              <a:t>the current’s frequency.</a:t>
            </a:r>
          </a:p>
          <a:p>
            <a:pPr lvl="1">
              <a:buFontTx/>
              <a:buChar char="•"/>
            </a:pPr>
            <a:r>
              <a:rPr lang="en-US" altLang="en-US" smtClean="0"/>
              <a:t>the general health condition of the individual prior to the electrical shock.</a:t>
            </a:r>
          </a:p>
          <a:p>
            <a:r>
              <a:rPr lang="en-US" altLang="en-US" smtClean="0"/>
              <a:t>The amount of current flowing through our body, is in turn affected by the voltage in the energized equipment or line that gets in contact with our body (the higher the voltage, the higher the current); and the resistance to the flow of electricity imposed by our body (the lower the resistance, the higher the current). This resistance can be reduced with increasing moisture in the environment and/or on our body where contact with energized lines or equipment occurs. Remember, electrical current will take the path of least resistance. That path can start with your hand if you handle a defective tool or frayed or broken wire that has electrical current going through it. So please be extremely careful when using power tools.</a:t>
            </a:r>
          </a:p>
          <a:p>
            <a:pPr lvl="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012016FE-3840-497C-959A-2DE840495CCB}" type="slidenum">
              <a:rPr lang="en-US" altLang="en-US" sz="1200">
                <a:latin typeface="Times New Roman" pitchFamily="18" charset="0"/>
              </a:rPr>
              <a:pPr/>
              <a:t>14</a:t>
            </a:fld>
            <a:endParaRPr lang="en-US" altLang="en-US" sz="1200">
              <a:latin typeface="Times New Roman" pitchFamily="18" charset="0"/>
            </a:endParaRPr>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p:txBody>
          <a:bodyPr/>
          <a:lstStyle/>
          <a:p>
            <a:r>
              <a:rPr lang="en-US" altLang="en-US" smtClean="0"/>
              <a:t>In order to reduce the risks of contacting electrical current, you must learn to recognize and identify electrical hazards.  Once a hazard has been identified, it must be corrected.  If you do not have the qualifications, skills and abilities to correct the hazard, then you must report the hazard to your foreman, supervisor or someone who can get the hazard corrected.  </a:t>
            </a:r>
          </a:p>
          <a:p>
            <a:r>
              <a:rPr lang="en-US" altLang="en-US" smtClean="0"/>
              <a:t>The purpose of this program is to show you common hazards so that you recognize them and get them corrected. Hazard recognition is the key. It is better to recognize electrical hazards before they can harm you or a fellow worker.</a:t>
            </a:r>
          </a:p>
          <a:p>
            <a:r>
              <a:rPr lang="en-US" altLang="en-US" smtClean="0"/>
              <a:t>We will be discussing each of the following common electrical hazards found on constructions sites:</a:t>
            </a:r>
          </a:p>
          <a:p>
            <a:pPr>
              <a:buFontTx/>
              <a:buChar char="•"/>
            </a:pPr>
            <a:r>
              <a:rPr lang="en-US" altLang="en-US" smtClean="0"/>
              <a:t>Improper grounding </a:t>
            </a:r>
          </a:p>
          <a:p>
            <a:pPr>
              <a:buFontTx/>
              <a:buChar char="•"/>
            </a:pPr>
            <a:r>
              <a:rPr lang="en-US" altLang="en-US" smtClean="0"/>
              <a:t>Exposed electrical parts </a:t>
            </a:r>
          </a:p>
          <a:p>
            <a:pPr>
              <a:buFontTx/>
              <a:buChar char="•"/>
            </a:pPr>
            <a:r>
              <a:rPr lang="en-US" altLang="en-US" smtClean="0"/>
              <a:t>Inadequate wiring</a:t>
            </a:r>
          </a:p>
          <a:p>
            <a:pPr>
              <a:buFontTx/>
              <a:buChar char="•"/>
            </a:pPr>
            <a:r>
              <a:rPr lang="en-US" altLang="en-US" smtClean="0"/>
              <a:t>Unsafe proximity to overhead power lines</a:t>
            </a:r>
          </a:p>
          <a:p>
            <a:pPr>
              <a:buFontTx/>
              <a:buChar char="•"/>
            </a:pPr>
            <a:r>
              <a:rPr lang="en-US" altLang="en-US" smtClean="0"/>
              <a:t>Damaged insulation</a:t>
            </a:r>
          </a:p>
          <a:p>
            <a:pPr>
              <a:buFontTx/>
              <a:buChar char="•"/>
            </a:pPr>
            <a:r>
              <a:rPr lang="en-US" altLang="en-US" sz="1100" smtClean="0"/>
              <a:t>Overloaded circuits</a:t>
            </a:r>
          </a:p>
          <a:p>
            <a:pPr>
              <a:buFontTx/>
              <a:buChar char="•"/>
            </a:pPr>
            <a:r>
              <a:rPr lang="en-US" altLang="en-US" sz="1100" smtClean="0"/>
              <a:t>Working with electrical equipment in wet or very damp/humid conditions</a:t>
            </a:r>
          </a:p>
          <a:p>
            <a:pPr>
              <a:buFontTx/>
              <a:buChar char="•"/>
            </a:pPr>
            <a:r>
              <a:rPr lang="en-US" altLang="en-US" sz="1100" smtClean="0"/>
              <a:t>Damaged tools and equipment</a:t>
            </a:r>
          </a:p>
          <a:p>
            <a:endParaRPr lang="en-US" altLang="en-US" sz="11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8CD545C8-9AA3-468D-9F86-E506D2998CEA}" type="slidenum">
              <a:rPr lang="en-US" altLang="en-US" sz="1200">
                <a:latin typeface="Times New Roman" pitchFamily="18" charset="0"/>
              </a:rPr>
              <a:pPr/>
              <a:t>15</a:t>
            </a:fld>
            <a:endParaRPr lang="en-US" altLang="en-US" sz="1200">
              <a:latin typeface="Times New Roman" pitchFamily="18" charset="0"/>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p:txBody>
          <a:bodyPr/>
          <a:lstStyle/>
          <a:p>
            <a:pPr>
              <a:spcBef>
                <a:spcPct val="0"/>
              </a:spcBef>
            </a:pPr>
            <a:r>
              <a:rPr lang="en-US" altLang="en-US" smtClean="0">
                <a:solidFill>
                  <a:srgbClr val="000000"/>
                </a:solidFill>
              </a:rPr>
              <a:t>Grounding is the process used to eliminate unwanted current. </a:t>
            </a:r>
            <a:r>
              <a:rPr lang="en-US" altLang="en-US" smtClean="0"/>
              <a:t>A ground is a physical connection to the earth.  </a:t>
            </a:r>
            <a:r>
              <a:rPr lang="en-US" altLang="en-US" smtClean="0">
                <a:solidFill>
                  <a:srgbClr val="000000"/>
                </a:solidFill>
              </a:rPr>
              <a:t>This allows leakage current to dissipate to the ground instead of going through the worker and possibly causing an injury.</a:t>
            </a:r>
          </a:p>
          <a:p>
            <a:endParaRPr lang="en-US" altLang="en-US" smtClean="0">
              <a:latin typeface="Arial" pitchFamily="34" charset="0"/>
            </a:endParaRPr>
          </a:p>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B5ED2CA1-FA31-413E-93DE-258BC85681C6}" type="slidenum">
              <a:rPr lang="en-US" altLang="en-US" sz="1200">
                <a:latin typeface="Times New Roman" pitchFamily="18" charset="0"/>
              </a:rPr>
              <a:pPr/>
              <a:t>16</a:t>
            </a:fld>
            <a:endParaRPr lang="en-US" altLang="en-US" sz="1200">
              <a:latin typeface="Times New Roman" pitchFamily="18" charset="0"/>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p:txBody>
          <a:bodyPr/>
          <a:lstStyle/>
          <a:p>
            <a:r>
              <a:rPr lang="en-US" altLang="en-US" smtClean="0"/>
              <a:t>When a power tool is not grounded properly, a hazard exists because unwanted current cannot be safely eliminated.  The metal parts of an electrical wiring system that we touch (switch plates, ceiling light fixtures, conduit, etc.) should be grounded and at 0 volts. If the system is not grounded properly, these parts may become energized. If you contact a defective </a:t>
            </a:r>
            <a:r>
              <a:rPr lang="en-US" altLang="en-US" smtClean="0">
                <a:solidFill>
                  <a:srgbClr val="000000"/>
                </a:solidFill>
              </a:rPr>
              <a:t>electrical device that is not grounded (or grounded improperly), the electrical current will take the path of least resistance which will be YOU and you will be shocked. </a:t>
            </a:r>
          </a:p>
          <a:p>
            <a:endParaRPr lang="en-US" altLang="en-US" smtClean="0"/>
          </a:p>
          <a:p>
            <a:r>
              <a:rPr lang="en-US" altLang="en-US" smtClean="0"/>
              <a:t>The most common OSHA electrical violation is improper grounding of equipment and wires.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C578F9C1-C7F7-45E1-ACE8-E64947105C65}" type="slidenum">
              <a:rPr lang="en-US" altLang="en-US" sz="1200">
                <a:latin typeface="Times New Roman" pitchFamily="18" charset="0"/>
              </a:rPr>
              <a:pPr/>
              <a:t>17</a:t>
            </a:fld>
            <a:endParaRPr lang="en-US" altLang="en-US" sz="1200">
              <a:latin typeface="Times New Roman" pitchFamily="18" charset="0"/>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p:txBody>
          <a:bodyPr/>
          <a:lstStyle/>
          <a:p>
            <a:r>
              <a:rPr lang="en-US" altLang="en-US" smtClean="0"/>
              <a:t>The ground pin in a flexible extension cord is designed to return leakage current back to ground.  The path from the pin to the ground must be continuous in order to dissipate leakage current.  If an extension cord has a broken ground pin or plug, it may not provide a continuous path to ground. This is an electrical hazard and should be corrected immediately. </a:t>
            </a:r>
          </a:p>
          <a:p>
            <a:endParaRPr lang="en-US" altLang="en-US" smtClean="0"/>
          </a:p>
          <a:p>
            <a:r>
              <a:rPr lang="en-US" altLang="en-US" smtClean="0"/>
              <a:t>Many times the ground pin is removed so the plug will fit into a two hole outlet. Other times the pin is damaged due to rough handling.  Without the pin, the path to ground does not exist and your body is at risk of becoming part of the circuit and receiving an electrical shock. </a:t>
            </a:r>
            <a:r>
              <a:rPr lang="en-US" altLang="en-US" b="1" u="sng" smtClean="0"/>
              <a:t>Never</a:t>
            </a:r>
            <a:r>
              <a:rPr lang="en-US" altLang="en-US" smtClean="0"/>
              <a:t> remove the ground pin from a flexible extension cord.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F33C9876-AF87-4245-AFD2-1B17204BC6B0}" type="slidenum">
              <a:rPr lang="en-US" altLang="en-US" sz="1200">
                <a:latin typeface="Times New Roman" pitchFamily="18" charset="0"/>
              </a:rPr>
              <a:pPr/>
              <a:t>18</a:t>
            </a:fld>
            <a:endParaRPr lang="en-US" altLang="en-US" sz="1200">
              <a:latin typeface="Times New Roman" pitchFamily="18" charset="0"/>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p:txBody>
          <a:bodyPr/>
          <a:lstStyle/>
          <a:p>
            <a:r>
              <a:rPr lang="en-US" altLang="en-US" smtClean="0"/>
              <a:t>When you remove the ground pin, you have removed one of the most important safety features built into the flexible extension cord.  Without the direct path to ground, any leakage current has the potential to shock and injure you!</a:t>
            </a:r>
          </a:p>
          <a:p>
            <a:endParaRPr lang="en-US" altLang="en-US" smtClean="0"/>
          </a:p>
          <a:p>
            <a:r>
              <a:rPr lang="en-US" altLang="en-US" b="1" u="sng" smtClean="0"/>
              <a:t>NEVER</a:t>
            </a:r>
            <a:r>
              <a:rPr lang="en-US" altLang="en-US" smtClean="0"/>
              <a:t> use an extension cord or electric tool that has a broken or missing ground pin!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0450A0C2-44C8-480D-B430-DFA8E3F665C8}" type="slidenum">
              <a:rPr lang="en-US" altLang="en-US" sz="1200">
                <a:latin typeface="Times New Roman" pitchFamily="18" charset="0"/>
              </a:rPr>
              <a:pPr/>
              <a:t>19</a:t>
            </a:fld>
            <a:endParaRPr lang="en-US" altLang="en-US" sz="1200">
              <a:latin typeface="Times New Roman" pitchFamily="18" charset="0"/>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p:txBody>
          <a:bodyPr/>
          <a:lstStyle/>
          <a:p>
            <a:r>
              <a:rPr lang="en-US" altLang="en-US" smtClean="0"/>
              <a:t>When covers of electrical panels or equipment are broken, incomplete, or missing, they create a serious hazard.  Some electrical hazards to lookout for are:</a:t>
            </a:r>
          </a:p>
          <a:p>
            <a:endParaRPr lang="en-US" altLang="en-US" smtClean="0"/>
          </a:p>
          <a:p>
            <a:pPr>
              <a:buFontTx/>
              <a:buChar char="•"/>
            </a:pPr>
            <a:r>
              <a:rPr lang="en-US" altLang="en-US" smtClean="0"/>
              <a:t>Wires or other electrical parts that are exposed. </a:t>
            </a:r>
          </a:p>
          <a:p>
            <a:pPr>
              <a:buFontTx/>
              <a:buChar char="•"/>
            </a:pPr>
            <a:r>
              <a:rPr lang="en-US" altLang="en-US" smtClean="0"/>
              <a:t>Covers removed from a wiring or breaker box. </a:t>
            </a:r>
          </a:p>
          <a:p>
            <a:pPr>
              <a:buFontTx/>
              <a:buChar char="•"/>
            </a:pPr>
            <a:r>
              <a:rPr lang="en-US" altLang="en-US" smtClean="0"/>
              <a:t>Missing breakers from a panel box exposing the wires or terminals.   </a:t>
            </a:r>
          </a:p>
          <a:p>
            <a:pPr>
              <a:buFontTx/>
              <a:buChar char="•"/>
            </a:pPr>
            <a:r>
              <a:rPr lang="en-US" altLang="en-US" smtClean="0"/>
              <a:t>Overhead wires coming into the jobsite that may be exposed.  </a:t>
            </a:r>
          </a:p>
          <a:p>
            <a:pPr>
              <a:buFontTx/>
              <a:buChar char="•"/>
            </a:pPr>
            <a:r>
              <a:rPr lang="en-US" altLang="en-US" smtClean="0"/>
              <a:t>Exposed electrical terminals in motors, appliances, and electric equipment. </a:t>
            </a:r>
          </a:p>
          <a:p>
            <a:pPr>
              <a:buFontTx/>
              <a:buChar char="•"/>
            </a:pPr>
            <a:r>
              <a:rPr lang="en-US" altLang="en-US" smtClean="0"/>
              <a:t>Older equipment that may have exposed electrical parts. </a:t>
            </a:r>
          </a:p>
          <a:p>
            <a:endParaRPr lang="en-US" altLang="en-US" smtClean="0"/>
          </a:p>
          <a:p>
            <a:r>
              <a:rPr lang="en-US" altLang="en-US" smtClean="0"/>
              <a:t>If you contact exposed live electrical parts, you will be shocked and possibly injured severely. </a:t>
            </a:r>
          </a:p>
          <a:p>
            <a:endParaRPr lang="en-US" altLang="en-US" smtClean="0"/>
          </a:p>
          <a:p>
            <a:r>
              <a:rPr lang="en-US" altLang="en-US" smtClean="0"/>
              <a:t>You need to recognize that an exposed electrical component is a hazard.  If you see these conditions, report them to your supervisor immediately.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2D273923-45FE-4A5D-BF67-69CD2194AB0B}" type="slidenum">
              <a:rPr lang="en-US" altLang="en-US" sz="1200">
                <a:latin typeface="Times New Roman" pitchFamily="18" charset="0"/>
              </a:rPr>
              <a:pPr/>
              <a:t>20</a:t>
            </a:fld>
            <a:endParaRPr lang="en-US" altLang="en-US" sz="1200">
              <a:latin typeface="Times New Roman" pitchFamily="18" charset="0"/>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p:txBody>
          <a:bodyPr/>
          <a:lstStyle/>
          <a:p>
            <a:r>
              <a:rPr lang="en-US" altLang="en-US" smtClean="0"/>
              <a:t>In this example an electrical panel has exposed wires due to missing circuit breakers. Never use a panel that has exposed wires.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90B34691-BC67-4DFC-89BA-261F84376198}" type="slidenum">
              <a:rPr lang="en-US" altLang="en-US" sz="1200">
                <a:latin typeface="Times New Roman" pitchFamily="18" charset="0"/>
              </a:rPr>
              <a:pPr/>
              <a:t>21</a:t>
            </a:fld>
            <a:endParaRPr lang="en-US" altLang="en-US" sz="1200">
              <a:latin typeface="Times New Roman" pitchFamily="18" charset="0"/>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p:txBody>
          <a:bodyPr/>
          <a:lstStyle/>
          <a:p>
            <a:r>
              <a:rPr lang="en-US" altLang="en-US" smtClean="0"/>
              <a:t>Openings in panel boxes, junction boxes, and any other electrical boxes must be closed with approved covers and without missing knockouts.  The openings expose electrical parts and are electrical hazards.   </a:t>
            </a:r>
          </a:p>
          <a:p>
            <a:endParaRPr lang="en-US" altLang="en-US" smtClean="0"/>
          </a:p>
          <a:p>
            <a:r>
              <a:rPr lang="en-US" altLang="en-US" smtClean="0"/>
              <a:t>In this picture, there is an opening in the electrical panel exposing the internal wires – this is very hazardous!</a:t>
            </a:r>
          </a:p>
          <a:p>
            <a:endParaRPr lang="en-US" altLang="en-US" smtClean="0"/>
          </a:p>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CFF97C0D-0E31-4A54-AD0D-C78A76C82B64}" type="slidenum">
              <a:rPr lang="en-US" altLang="en-US" sz="1200">
                <a:latin typeface="Times New Roman" pitchFamily="18" charset="0"/>
              </a:rPr>
              <a:pPr/>
              <a:t>22</a:t>
            </a:fld>
            <a:endParaRPr lang="en-US" altLang="en-US" sz="1200">
              <a:latin typeface="Times New Roman" pitchFamily="18" charset="0"/>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p:txBody>
          <a:bodyPr/>
          <a:lstStyle/>
          <a:p>
            <a:r>
              <a:rPr lang="en-US" altLang="en-US" smtClean="0"/>
              <a:t>Outer insulation on electrical cords must be intact.  When the outer insulation pulls away from the plug, the inner wires are exposed. This can expose the internal wires to abrasions, breakage, and environmental conditions.  The insulation should enter the plug completely, covering and protecting the inner wires.</a:t>
            </a:r>
          </a:p>
          <a:p>
            <a:endParaRPr lang="en-US" altLang="en-US" smtClean="0"/>
          </a:p>
          <a:p>
            <a:endParaRPr lang="en-US" altLang="en-US" smtClean="0"/>
          </a:p>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9C07C341-9EAE-4329-891A-18F2679E72A9}" type="slidenum">
              <a:rPr lang="en-US" altLang="en-US" sz="1200">
                <a:latin typeface="Times New Roman" pitchFamily="18" charset="0"/>
              </a:rPr>
              <a:pPr/>
              <a:t>2</a:t>
            </a:fld>
            <a:endParaRPr lang="en-US" altLang="en-US" sz="1200">
              <a:latin typeface="Times New Roman" pitchFamily="18" charset="0"/>
            </a:endParaRPr>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p:txBody>
          <a:bodyPr/>
          <a:lstStyle/>
          <a:p>
            <a:endParaRPr lang="es-MX"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C1BD7560-2432-4767-A4D1-1E160BC4E4CF}" type="slidenum">
              <a:rPr lang="en-US" altLang="en-US" sz="1200">
                <a:latin typeface="Times New Roman" pitchFamily="18" charset="0"/>
              </a:rPr>
              <a:pPr/>
              <a:t>23</a:t>
            </a:fld>
            <a:endParaRPr lang="en-US" altLang="en-US" sz="1200">
              <a:latin typeface="Times New Roman" pitchFamily="18" charset="0"/>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p:txBody>
          <a:bodyPr/>
          <a:lstStyle/>
          <a:p>
            <a:r>
              <a:rPr lang="en-US" altLang="en-US" smtClean="0"/>
              <a:t>Temporary lighting has to be done with safety in mind. Light fixtures should be properly grounded, with a cage around the bulb, and wires dressed properly. In the unsafe example, this bulb is exposed and could cause a serious eye injury or cuts if hit by an object. The bulb socket is also not properly grounded and could also cause a more serious injury if touched by a worker. You must always keep safety in mind when working near electricity.</a:t>
            </a:r>
          </a:p>
          <a:p>
            <a:endParaRPr lang="en-US" altLang="en-US" smtClean="0"/>
          </a:p>
          <a:p>
            <a:r>
              <a:rPr lang="en-US" altLang="en-US" smtClean="0"/>
              <a:t>Use proper illumination when working (this includes working during the night shift.)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EBD31DF6-1113-4E9B-BD82-C1B453D3B991}" type="slidenum">
              <a:rPr lang="en-US" altLang="en-US" sz="1200">
                <a:latin typeface="Times New Roman" pitchFamily="18" charset="0"/>
              </a:rPr>
              <a:pPr/>
              <a:t>24</a:t>
            </a:fld>
            <a:endParaRPr lang="en-US" altLang="en-US" sz="1200">
              <a:latin typeface="Times New Roman" pitchFamily="18" charset="0"/>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p:txBody>
          <a:bodyPr/>
          <a:lstStyle/>
          <a:p>
            <a:r>
              <a:rPr lang="en-US" altLang="en-US" smtClean="0">
                <a:solidFill>
                  <a:srgbClr val="000000"/>
                </a:solidFill>
              </a:rPr>
              <a:t>An electrical hazard exists when the gauge of the wire is too small for the current it will carry. </a:t>
            </a:r>
          </a:p>
          <a:p>
            <a:endParaRPr lang="en-US" altLang="en-US" smtClean="0">
              <a:solidFill>
                <a:srgbClr val="000000"/>
              </a:solidFill>
            </a:endParaRPr>
          </a:p>
          <a:p>
            <a:r>
              <a:rPr lang="en-US" altLang="en-US" smtClean="0">
                <a:solidFill>
                  <a:srgbClr val="000000"/>
                </a:solidFill>
              </a:rPr>
              <a:t>Normally, the circuit breaker is matched to the wire size. When the gauge of a wire is too small for the current it is supposed to carry, the wire will heat up. The heated wire could cause a fire. </a:t>
            </a:r>
          </a:p>
          <a:p>
            <a:endParaRPr lang="en-US" altLang="en-US" smtClean="0">
              <a:solidFill>
                <a:srgbClr val="000000"/>
              </a:solidFill>
            </a:endParaRPr>
          </a:p>
          <a:p>
            <a:r>
              <a:rPr lang="en-US" altLang="en-US" smtClean="0">
                <a:solidFill>
                  <a:srgbClr val="000000"/>
                </a:solidFill>
              </a:rPr>
              <a:t>Make sure to use properly rated extension cords when working with power tools. When you use an extension cord, make sure the gauge of the wire you are placing into the circuit is not too small for the equipment. Even if the circuit breaker is the right size, if the gauge of the wire is too small, you are creating an electrical hazard. A tool plugged into the extension cord may use more current than the cord can handle without tripping the circuit breaker. This could damage the tool in addition to causing a fire. Always make sure that any extension cord you are going to use is properly rated for the equipment you are going to plug into it. </a:t>
            </a:r>
          </a:p>
          <a:p>
            <a:endParaRPr lang="en-US" alt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F582D9D4-C0DC-4173-9324-FCB19E9B531F}" type="slidenum">
              <a:rPr lang="en-US" altLang="en-US" sz="1200">
                <a:latin typeface="Times New Roman" pitchFamily="18" charset="0"/>
              </a:rPr>
              <a:pPr/>
              <a:t>25</a:t>
            </a:fld>
            <a:endParaRPr lang="en-US" altLang="en-US" sz="1200">
              <a:latin typeface="Times New Roman" pitchFamily="18" charset="0"/>
            </a:endParaRPr>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p:txBody>
          <a:bodyPr/>
          <a:lstStyle/>
          <a:p>
            <a:r>
              <a:rPr lang="en-US" altLang="en-US" smtClean="0"/>
              <a:t>Electrical hazards result from using the wrong size or type of wire. You must avoid such hazards and create a safe work environment. You must choose the right size wire for the amount of electrical current expected in a circuit. The wire must be able to handle the current safely without heating up or tripping the circuit breaker. The wire’s insulation must be appropriate for the voltage and tough enough for the environment. Connections need to be reliable and protected.</a:t>
            </a:r>
          </a:p>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276E728E-7F5D-42A5-AD50-6B795625E334}" type="slidenum">
              <a:rPr lang="en-US" altLang="en-US" sz="1200">
                <a:latin typeface="Times New Roman" pitchFamily="18" charset="0"/>
              </a:rPr>
              <a:pPr/>
              <a:t>26</a:t>
            </a:fld>
            <a:endParaRPr lang="en-US" altLang="en-US" sz="1200">
              <a:latin typeface="Times New Roman" pitchFamily="18" charset="0"/>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p:txBody>
          <a:bodyPr/>
          <a:lstStyle/>
          <a:p>
            <a:r>
              <a:rPr lang="en-US" altLang="en-US" smtClean="0"/>
              <a:t>Insulation that is defective or inadequate is an electrical hazard. Usually, insulation is made of a plastic or rubber covering over the wires.  Insulation prevents conductors from coming in contact with each other or people.  Insulation also protects the wires from getting damaged due to the environment.</a:t>
            </a:r>
          </a:p>
          <a:p>
            <a:endParaRPr lang="en-US" altLang="en-US" smtClean="0"/>
          </a:p>
          <a:p>
            <a:r>
              <a:rPr lang="en-US" altLang="en-US" smtClean="0">
                <a:solidFill>
                  <a:srgbClr val="000000"/>
                </a:solidFill>
              </a:rPr>
              <a:t>Electrical hazards can occur in many different ways and you should be aware of the possible situations. When insulation is damaged, exposed metal parts may become energized if a live wire inside touches them. Extension cords may have damaged insulation or the insulation inside an electrical tool may be damaged. Electric hand tools that are old, damaged, or misused may have damaged insulation inside. If you touch damaged power tools or other equipment, you will receive a shock. You are more likely to receive a shock if the tool is not grounded or not double-insulated.  Double-insulated tools have two insulation barriers and no metal parts exposed.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A668341E-394F-4E40-A1ED-EF0256A7E6E0}" type="slidenum">
              <a:rPr lang="en-US" altLang="en-US" sz="1200">
                <a:latin typeface="Times New Roman" pitchFamily="18" charset="0"/>
              </a:rPr>
              <a:pPr/>
              <a:t>27</a:t>
            </a:fld>
            <a:endParaRPr lang="en-US" altLang="en-US" sz="1200">
              <a:latin typeface="Times New Roman" pitchFamily="18" charset="0"/>
            </a:endParaRPr>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p:txBody>
          <a:bodyPr/>
          <a:lstStyle/>
          <a:p>
            <a:r>
              <a:rPr lang="en-US" altLang="en-US" smtClean="0"/>
              <a:t>When a flexible extension cord is damaged, it should be removed from service and replaced immediately. Most methods of repairing an extension cord do not maintain the original integrity of the insulation.  Get a new cord.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77584DD5-D60D-4830-9178-0FFC52F09261}" type="slidenum">
              <a:rPr lang="en-US" altLang="en-US" sz="1200">
                <a:latin typeface="Times New Roman" pitchFamily="18" charset="0"/>
              </a:rPr>
              <a:pPr/>
              <a:t>28</a:t>
            </a:fld>
            <a:endParaRPr lang="en-US" altLang="en-US" sz="1200">
              <a:latin typeface="Times New Roman" pitchFamily="18" charset="0"/>
            </a:endParaRPr>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p:txBody>
          <a:bodyPr/>
          <a:lstStyle/>
          <a:p>
            <a:r>
              <a:rPr lang="en-US" altLang="en-US" smtClean="0"/>
              <a:t>This flexible extension cord has damage to the outer insulation exposing the inner wires.  The inner wires have also received damage to the insulation.  </a:t>
            </a:r>
            <a:r>
              <a:rPr lang="en-US" altLang="en-US" b="1" u="sng" smtClean="0"/>
              <a:t>Never</a:t>
            </a:r>
            <a:r>
              <a:rPr lang="en-US" altLang="en-US" b="1" smtClean="0"/>
              <a:t> </a:t>
            </a:r>
            <a:r>
              <a:rPr lang="en-US" altLang="en-US" smtClean="0"/>
              <a:t>use a tool or an extension cord in this condition.</a:t>
            </a:r>
          </a:p>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D0970FDF-EF55-4DD9-9216-493540892526}" type="slidenum">
              <a:rPr lang="en-US" altLang="en-US" sz="1200">
                <a:latin typeface="Times New Roman" pitchFamily="18" charset="0"/>
              </a:rPr>
              <a:pPr/>
              <a:t>29</a:t>
            </a:fld>
            <a:endParaRPr lang="en-US" altLang="en-US" sz="1200">
              <a:latin typeface="Times New Roman" pitchFamily="18" charset="0"/>
            </a:endParaRPr>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p:txBody>
          <a:bodyPr/>
          <a:lstStyle/>
          <a:p>
            <a:r>
              <a:rPr lang="en-US" altLang="en-US" smtClean="0"/>
              <a:t>When using flexible extension cords, be careful not to damage the insulation. Follow these three basic cautions:</a:t>
            </a:r>
          </a:p>
          <a:p>
            <a:endParaRPr lang="en-US" altLang="en-US" smtClean="0"/>
          </a:p>
          <a:p>
            <a:r>
              <a:rPr lang="en-US" altLang="en-US" b="1" u="sng" smtClean="0"/>
              <a:t>Do not</a:t>
            </a:r>
            <a:r>
              <a:rPr lang="en-US" altLang="en-US" smtClean="0"/>
              <a:t> hang a cord from a nail or other sharp object that may damage the insulation.</a:t>
            </a:r>
          </a:p>
          <a:p>
            <a:endParaRPr lang="en-US" altLang="en-US" smtClean="0"/>
          </a:p>
          <a:p>
            <a:r>
              <a:rPr lang="en-US" altLang="en-US" b="1" u="sng" smtClean="0"/>
              <a:t>Do not</a:t>
            </a:r>
            <a:r>
              <a:rPr lang="en-US" altLang="en-US" smtClean="0"/>
              <a:t> run cords through areas that may have sharp edges that can damage the cord.</a:t>
            </a:r>
          </a:p>
          <a:p>
            <a:endParaRPr lang="en-US" altLang="en-US" smtClean="0"/>
          </a:p>
          <a:p>
            <a:r>
              <a:rPr lang="en-US" altLang="en-US" b="1" u="sng" smtClean="0"/>
              <a:t>Do not</a:t>
            </a:r>
            <a:r>
              <a:rPr lang="en-US" altLang="en-US" smtClean="0"/>
              <a:t> hang or drape an electrical cord on conductive objects.  If they damage the cord, or if it is already damaged, the conductive surface may become energized and shock you or another worker.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0FED0334-9894-4316-972A-8A9F1DE300A5}" type="slidenum">
              <a:rPr lang="en-US" altLang="en-US" sz="1200">
                <a:latin typeface="Times New Roman" pitchFamily="18" charset="0"/>
              </a:rPr>
              <a:pPr/>
              <a:t>30</a:t>
            </a:fld>
            <a:endParaRPr lang="en-US" altLang="en-US" sz="1200">
              <a:latin typeface="Times New Roman" pitchFamily="18" charset="0"/>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p:txBody>
          <a:bodyPr/>
          <a:lstStyle/>
          <a:p>
            <a:r>
              <a:rPr lang="en-US" altLang="en-US" b="1" u="sng" smtClean="0"/>
              <a:t>Do not</a:t>
            </a:r>
            <a:r>
              <a:rPr lang="en-US" altLang="en-US" smtClean="0"/>
              <a:t> run extension cords through windows, doors, walls or other areas where they could be cut, pinched or otherwise damaged.  When a cord is pinched or cut, damage may occur to the inner wires without evidence on the outside.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BED0625D-5C43-4BE7-AB0D-9F2C5BEC9331}" type="slidenum">
              <a:rPr lang="en-US" altLang="en-US" sz="1200">
                <a:latin typeface="Times New Roman" pitchFamily="18" charset="0"/>
              </a:rPr>
              <a:pPr/>
              <a:t>31</a:t>
            </a:fld>
            <a:endParaRPr lang="en-US" altLang="en-US" sz="1200">
              <a:latin typeface="Times New Roman" pitchFamily="18" charset="0"/>
            </a:endParaRPr>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p:txBody>
          <a:bodyPr/>
          <a:lstStyle/>
          <a:p>
            <a:r>
              <a:rPr lang="en-US" altLang="en-US" smtClean="0"/>
              <a:t>Overloads in an electrical system are hazardous because they can produce heat, arcing or even a fire. Wires and other components in an electrical system have a maximum amount of electrical current they can carry safely. If too many devices are plugged into a circuit, the electrical current will heat the wires to a very high temperature. If any one tool uses too much current, the wires will heat up also.</a:t>
            </a:r>
          </a:p>
          <a:p>
            <a:endParaRPr lang="en-US" altLang="en-US" smtClean="0"/>
          </a:p>
          <a:p>
            <a:r>
              <a:rPr lang="en-US" altLang="en-US" smtClean="0">
                <a:solidFill>
                  <a:srgbClr val="000000"/>
                </a:solidFill>
              </a:rPr>
              <a:t>In order to prevent too much electrical current in a circuit, a circuit breaker or fuse is placed in the circuit. If there is too much current in the circuit, the breaker “trips” and opens like a switch. If an overloaded circuit is equipped with a fuse, an internal part of the fuse melts, opening the circuit. Both breakers and fuses do the same thing = open the circuit to shut off the electrical current. If the breakers or fuses are too big for the wires they are supposed to protect, an overload in the circuit will not be detected and the current will not be shut off. Overloading leads to overheating of circuit components (including wires) and may cause a fire. </a:t>
            </a:r>
          </a:p>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3A0392AC-9F8D-48E0-B2BF-DE2768F16C2F}" type="slidenum">
              <a:rPr lang="en-US" altLang="en-US" sz="1200">
                <a:latin typeface="Times New Roman" pitchFamily="18" charset="0"/>
              </a:rPr>
              <a:pPr/>
              <a:t>32</a:t>
            </a:fld>
            <a:endParaRPr lang="en-US" altLang="en-US" sz="1200">
              <a:latin typeface="Times New Roman" pitchFamily="18" charset="0"/>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p:txBody>
          <a:bodyPr/>
          <a:lstStyle/>
          <a:p>
            <a:r>
              <a:rPr lang="en-US" altLang="en-US" smtClean="0"/>
              <a:t>Never overload an outlet by plugging too many cords into the same receptacle. Too much current will be pulled, the wires can overheat and may cause a fire! </a:t>
            </a:r>
          </a:p>
          <a:p>
            <a:endParaRPr lang="en-US" altLang="en-US" smtClean="0"/>
          </a:p>
          <a:p>
            <a:r>
              <a:rPr lang="en-US" altLang="en-US" smtClean="0"/>
              <a:t>The worse part of all is that sometimes the fires occur inside the walls. Because of that, sometimes it’s too late to stop the fire from spreading. So be very careful not to overload outlets or extension cords.</a:t>
            </a:r>
          </a:p>
          <a:p>
            <a:endParaRPr lang="en-US" altLang="en-US" smtClean="0"/>
          </a:p>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CB9450BE-2AD7-4CA4-A550-BB526274752A}" type="slidenum">
              <a:rPr lang="en-US" altLang="en-US" sz="1200">
                <a:latin typeface="Times New Roman" pitchFamily="18" charset="0"/>
              </a:rPr>
              <a:pPr/>
              <a:t>3</a:t>
            </a:fld>
            <a:endParaRPr lang="en-US" altLang="en-US" sz="1200">
              <a:latin typeface="Times New Roman" pitchFamily="18" charset="0"/>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p:txBody>
          <a:bodyPr/>
          <a:lstStyle/>
          <a:p>
            <a:endParaRPr lang="es-MX"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4BA94B1D-E14B-4842-AAE4-7F0DFD29ECB0}" type="slidenum">
              <a:rPr lang="en-US" altLang="en-US" sz="1200">
                <a:latin typeface="Times New Roman" pitchFamily="18" charset="0"/>
              </a:rPr>
              <a:pPr/>
              <a:t>33</a:t>
            </a:fld>
            <a:endParaRPr lang="en-US" altLang="en-US" sz="1200">
              <a:latin typeface="Times New Roman" pitchFamily="18" charset="0"/>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p:txBody>
          <a:bodyPr/>
          <a:lstStyle/>
          <a:p>
            <a:r>
              <a:rPr lang="en-US" altLang="en-US" smtClean="0"/>
              <a:t>Do not use power strips or surge protectors on a construction site, they are not designed for that use. Power strips are usually designed for home use and cannot be used with power tools on a construction site. </a:t>
            </a:r>
          </a:p>
          <a:p>
            <a:endParaRPr lang="en-US" altLang="en-US" smtClean="0"/>
          </a:p>
          <a:p>
            <a:r>
              <a:rPr lang="en-US" altLang="en-US" smtClean="0"/>
              <a:t>Power strips are very hazardous if used in wet areas.</a:t>
            </a:r>
          </a:p>
          <a:p>
            <a:endParaRPr lang="en-US" altLang="en-US" smtClean="0"/>
          </a:p>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FF030A1D-1F4B-4E0D-9ECD-B750C990C7CC}" type="slidenum">
              <a:rPr lang="en-US" altLang="en-US" sz="1200">
                <a:latin typeface="Times New Roman" pitchFamily="18" charset="0"/>
              </a:rPr>
              <a:pPr/>
              <a:t>34</a:t>
            </a:fld>
            <a:endParaRPr lang="en-US" altLang="en-US" sz="1200">
              <a:latin typeface="Times New Roman" pitchFamily="18" charset="0"/>
            </a:endParaRPr>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p:txBody>
          <a:bodyPr/>
          <a:lstStyle/>
          <a:p>
            <a:r>
              <a:rPr lang="en-US" altLang="en-US" smtClean="0"/>
              <a:t>Do not use electrical tools that are damaged.  If you use tools that are damaged you may be shocked.  Conductors may energize the tool and when you use it, the electrical current may pass through you. Be careful! if you suspect a tool is defective, report it to your supervisor or use another tool that you know is working properly. </a:t>
            </a:r>
          </a:p>
          <a:p>
            <a:endParaRPr lang="en-US" altLang="en-US" smtClean="0"/>
          </a:p>
          <a:p>
            <a:r>
              <a:rPr lang="en-US" altLang="en-US" smtClean="0"/>
              <a:t>Tag the one that is damaged or remove it from the area so nobody else uses it by mistake.</a:t>
            </a:r>
          </a:p>
          <a:p>
            <a:endParaRPr lang="en-US" altLang="en-US" smtClean="0"/>
          </a:p>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7D56955E-BB4E-46D9-9D85-CF101F38D039}" type="slidenum">
              <a:rPr lang="en-US" altLang="en-US" sz="1200">
                <a:latin typeface="Times New Roman" pitchFamily="18" charset="0"/>
              </a:rPr>
              <a:pPr/>
              <a:t>35</a:t>
            </a:fld>
            <a:endParaRPr lang="en-US" altLang="en-US" sz="1200">
              <a:latin typeface="Times New Roman" pitchFamily="18" charset="0"/>
            </a:endParaRPr>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p:txBody>
          <a:bodyPr/>
          <a:lstStyle/>
          <a:p>
            <a:r>
              <a:rPr lang="en-US" altLang="en-US" smtClean="0"/>
              <a:t>Whenever possible use double insulated tools.  These tools are designed with a greater level of safety for the user. </a:t>
            </a:r>
          </a:p>
          <a:p>
            <a:r>
              <a:rPr lang="en-US" altLang="en-US" smtClean="0"/>
              <a:t>In this picture, the outside case is plastic and keeps the worker insulated from the electrical parts.</a:t>
            </a:r>
          </a:p>
          <a:p>
            <a:endParaRPr lang="en-US" altLang="en-US" smtClean="0"/>
          </a:p>
          <a:p>
            <a:r>
              <a:rPr lang="en-US" altLang="en-US" smtClean="0"/>
              <a:t>You can tell if a tool is double insulated by looking at the label.  It will be marked “Double Insulated” and have the “square inside a square” symbol.</a:t>
            </a:r>
          </a:p>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081122BE-41B3-48F3-B7CF-9065B83FC3F9}" type="slidenum">
              <a:rPr lang="en-US" altLang="en-US" sz="1200">
                <a:latin typeface="Times New Roman" pitchFamily="18" charset="0"/>
              </a:rPr>
              <a:pPr/>
              <a:t>36</a:t>
            </a:fld>
            <a:endParaRPr lang="en-US" altLang="en-US" sz="1200">
              <a:latin typeface="Times New Roman" pitchFamily="18" charset="0"/>
            </a:endParaRPr>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p:txBody>
          <a:bodyPr/>
          <a:lstStyle/>
          <a:p>
            <a:r>
              <a:rPr lang="en-US" altLang="en-US" smtClean="0">
                <a:solidFill>
                  <a:srgbClr val="292526"/>
                </a:solidFill>
              </a:rPr>
              <a:t>Anyone working with electricity in a damp, wet, or humid environment needs to exercise extra caution to prevent injury.</a:t>
            </a:r>
          </a:p>
          <a:p>
            <a:endParaRPr lang="en-US" altLang="en-US" smtClean="0">
              <a:solidFill>
                <a:srgbClr val="000000"/>
              </a:solidFill>
            </a:endParaRPr>
          </a:p>
          <a:p>
            <a:r>
              <a:rPr lang="en-US" altLang="en-US" smtClean="0"/>
              <a:t>Working in wet, damp or humid conditions is hazardous because you may become an easy path for electrical current. If you touch a live wire or other electrical component—and you are well-grounded because you are standing in a small puddle of water—you will receive a shock and probably be either knocked out or killed.</a:t>
            </a:r>
          </a:p>
          <a:p>
            <a:endParaRPr lang="en-US" altLang="en-US" smtClean="0"/>
          </a:p>
          <a:p>
            <a:r>
              <a:rPr lang="en-US" altLang="en-US" smtClean="0">
                <a:solidFill>
                  <a:srgbClr val="000000"/>
                </a:solidFill>
              </a:rPr>
              <a:t>Damaged insulation, equipment, or tools can expose you to live electrical parts. A damaged tool may not be grounded properly, so the housing of the tool may be energized, causing you to receive a shock. </a:t>
            </a:r>
          </a:p>
          <a:p>
            <a:endParaRPr lang="en-US" altLang="en-US" smtClean="0">
              <a:solidFill>
                <a:srgbClr val="000000"/>
              </a:solidFill>
            </a:endParaRPr>
          </a:p>
          <a:p>
            <a:r>
              <a:rPr lang="en-US" altLang="en-US" smtClean="0">
                <a:solidFill>
                  <a:srgbClr val="000000"/>
                </a:solidFill>
              </a:rPr>
              <a:t>Improperly grounded metal switch plates and ceiling lights are especially hazardous in wet conditions. But remember: you don’t have to be standing in water to be electrocuted. Wet clothing, high humidity, and perspiration also increase your chances of being electrocuted. </a:t>
            </a:r>
          </a:p>
          <a:p>
            <a:endParaRPr lang="en-US" altLang="en-US" smtClean="0">
              <a:solidFill>
                <a:srgbClr val="000000"/>
              </a:solidFill>
            </a:endParaRPr>
          </a:p>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BD6A0E3D-855C-4744-AA54-B84B7986EDCE}" type="slidenum">
              <a:rPr lang="en-US" altLang="en-US" sz="1200">
                <a:latin typeface="Times New Roman" pitchFamily="18" charset="0"/>
              </a:rPr>
              <a:pPr/>
              <a:t>37</a:t>
            </a:fld>
            <a:endParaRPr lang="en-US" altLang="en-US" sz="1200">
              <a:latin typeface="Times New Roman" pitchFamily="18" charset="0"/>
            </a:endParaRPr>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p:txBody>
          <a:bodyPr/>
          <a:lstStyle/>
          <a:p>
            <a:r>
              <a:rPr lang="en-US" altLang="en-US" smtClean="0"/>
              <a:t>Always avoid using electric tools in wet, rainy or very humid locations.  Any water or humidity will increase your risk of receiving an electric shock. </a:t>
            </a:r>
          </a:p>
          <a:p>
            <a:endParaRPr lang="en-US" altLang="en-US" smtClean="0"/>
          </a:p>
          <a:p>
            <a:r>
              <a:rPr lang="en-US" altLang="en-US" smtClean="0"/>
              <a:t>Remember, electrical current will always take the path with least resistance. That path is usually YOU -- especially if you’re standing in a puddle of water. So be extra careful and try to avoid working in these type of areas.</a:t>
            </a:r>
          </a:p>
          <a:p>
            <a:endParaRPr lang="en-US" altLang="en-US" smtClean="0"/>
          </a:p>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A0F84EF3-8EE8-4461-8580-BC2C5F2D4554}" type="slidenum">
              <a:rPr lang="en-US" altLang="en-US" sz="1200">
                <a:latin typeface="Times New Roman" pitchFamily="18" charset="0"/>
              </a:rPr>
              <a:pPr/>
              <a:t>38</a:t>
            </a:fld>
            <a:endParaRPr lang="en-US" altLang="en-US" sz="1200">
              <a:latin typeface="Times New Roman" pitchFamily="18" charset="0"/>
            </a:endParaRPr>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p:txBody>
          <a:bodyPr/>
          <a:lstStyle/>
          <a:p>
            <a:r>
              <a:rPr lang="en-US" altLang="en-US" smtClean="0"/>
              <a:t>When working on a construction site, you should always survey the site to look for overhead power lines.  Always look up!  </a:t>
            </a:r>
          </a:p>
          <a:p>
            <a:endParaRPr lang="en-US" altLang="en-US" smtClean="0"/>
          </a:p>
          <a:p>
            <a:r>
              <a:rPr lang="en-US" altLang="en-US" smtClean="0"/>
              <a:t>Most people do not realize that overhead power lines are usually not insulated. More than half of all electrocutions are caused by direct contact by workers with energized power lines. This situation is the most serious electrical hazard. It could cost you your life if you’re not careful and aware of overhead power lines.</a:t>
            </a:r>
          </a:p>
          <a:p>
            <a:endParaRPr lang="en-US" altLang="en-US" smtClean="0">
              <a:solidFill>
                <a:srgbClr val="000000"/>
              </a:solidFill>
            </a:endParaRPr>
          </a:p>
          <a:p>
            <a:r>
              <a:rPr lang="en-US" altLang="en-US" smtClean="0">
                <a:solidFill>
                  <a:srgbClr val="000000"/>
                </a:solidFill>
              </a:rPr>
              <a:t>Never store materials and equipment under or near overhead power lines.</a:t>
            </a:r>
            <a:endParaRPr lang="en-US" altLang="en-US" smtClean="0"/>
          </a:p>
          <a:p>
            <a:endParaRPr lang="en-US" altLang="en-US" smtClean="0"/>
          </a:p>
          <a:p>
            <a:endParaRPr lang="en-US" altLang="en-US" smtClean="0"/>
          </a:p>
          <a:p>
            <a:endParaRPr lang="en-US" altLang="en-US" smtClean="0"/>
          </a:p>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92C057EC-FF97-4CAE-9DAF-07C9D7BF2B96}" type="slidenum">
              <a:rPr lang="en-US" altLang="en-US" sz="1200">
                <a:latin typeface="Times New Roman" pitchFamily="18" charset="0"/>
              </a:rPr>
              <a:pPr/>
              <a:t>39</a:t>
            </a:fld>
            <a:endParaRPr lang="en-US" altLang="en-US" sz="1200">
              <a:latin typeface="Times New Roman" pitchFamily="18" charset="0"/>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p:txBody>
          <a:bodyPr/>
          <a:lstStyle/>
          <a:p>
            <a:r>
              <a:rPr lang="en-US" altLang="en-US" sz="1100" smtClean="0"/>
              <a:t>Today, most electrocutions involving overhead power lines are caused by failure to maintain proper work distances. S</a:t>
            </a:r>
            <a:r>
              <a:rPr lang="en-US" altLang="en-US" sz="1100" smtClean="0">
                <a:solidFill>
                  <a:srgbClr val="000000"/>
                </a:solidFill>
              </a:rPr>
              <a:t>hocks and electrocutions occur where physical barriers are not in place to prevent contact with the wires. When dump trucks, cranes, work platforms, or other conductive materials (such as pipes and ladders) contact overhead wires, the equipment operator or other workers can be killed. A similar electrical hazard is present when digging work is performed near underground power lines.</a:t>
            </a:r>
          </a:p>
          <a:p>
            <a:endParaRPr lang="en-US" altLang="en-US" sz="1100" smtClean="0">
              <a:solidFill>
                <a:srgbClr val="000000"/>
              </a:solidFill>
            </a:endParaRPr>
          </a:p>
          <a:p>
            <a:r>
              <a:rPr lang="en-US" altLang="en-US" sz="1100" smtClean="0">
                <a:solidFill>
                  <a:srgbClr val="000000"/>
                </a:solidFill>
              </a:rPr>
              <a:t>The estimated location of utility installations, such as sewer, telephone, fuel, electric, water lines, or any other underground installations that reasonably may be expected to be encountered during excavation work, shall be determined prior to opening an excavation. When underground facilities are exposed (electric, gas, water, telephone, etc.) they shall be protected as necessary to avoid damage. Where multiple cables exist in an excavation, cables other than the one being worked on shall be protected as necessary. When multiple cables exist in an excavation, the cable to be worked on shall be identified by electrical means unless its identity is obvious by reason of distinctive appearance. Before cutting into a cable or opening a splice, the cable shall be identified and verified to be the proper cable. The minimum distance for voltages up to 50kV is 10 feet. For voltages over 50kV, the minimum distance is 10 feet plus 4 inches for every 10 kV over 50kV. When working around overhead power lines and using ladders, be sure to use ladders made of non-conductive materials.  Wood and plastic are materials that are “Non-Conductive.” </a:t>
            </a:r>
          </a:p>
          <a:p>
            <a:endParaRPr lang="en-US" altLang="en-US" sz="11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3438FFE6-2AAC-4026-899B-648EAE0EFA19}" type="slidenum">
              <a:rPr lang="en-US" altLang="en-US" sz="1200">
                <a:latin typeface="Times New Roman" pitchFamily="18" charset="0"/>
              </a:rPr>
              <a:pPr/>
              <a:t>40</a:t>
            </a:fld>
            <a:endParaRPr lang="en-US" altLang="en-US" sz="1200">
              <a:latin typeface="Times New Roman" pitchFamily="18" charset="0"/>
            </a:endParaRPr>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p:txBody>
          <a:bodyPr/>
          <a:lstStyle/>
          <a:p>
            <a:r>
              <a:rPr lang="en-US" altLang="en-US" smtClean="0"/>
              <a:t>When working with scaffolding, you must stay clear of power lines - including when they are erected, used, dismantled, altered, or moved.  Contact the power company and have the power shut-off to those lines while working near them.  If that is not possible, have the power company insulate the lines. Always maintain the minimum safe distance of 10’ from the lines.</a:t>
            </a:r>
          </a:p>
          <a:p>
            <a:endParaRPr lang="en-US" altLang="en-US" smtClean="0"/>
          </a:p>
          <a:p>
            <a:r>
              <a:rPr lang="en-US" altLang="en-US" smtClean="0"/>
              <a:t>Make sure that any conductive materials, such as ladders, conduit, long handled tools, and any other conductive material, used on the scaffolding do not come near the power lines.</a:t>
            </a:r>
          </a:p>
          <a:p>
            <a:endParaRPr lang="en-US" altLang="en-US" smtClean="0"/>
          </a:p>
          <a:p>
            <a:endParaRPr lang="en-US" altLang="en-US" smtClean="0"/>
          </a:p>
          <a:p>
            <a:endParaRPr lang="en-US" altLang="en-US" smtClean="0"/>
          </a:p>
          <a:p>
            <a:endParaRPr lang="en-US" altLang="en-US" smtClean="0">
              <a:latin typeface="TimesNewRoman" charset="0"/>
            </a:endParaRPr>
          </a:p>
          <a:p>
            <a:r>
              <a:rPr lang="en-US" altLang="en-US" smtClean="0"/>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D2FA9788-E6F8-4813-85C4-D9B92D2C7339}" type="slidenum">
              <a:rPr lang="en-US" altLang="en-US" sz="1200">
                <a:latin typeface="Times New Roman" pitchFamily="18" charset="0"/>
              </a:rPr>
              <a:pPr/>
              <a:t>41</a:t>
            </a:fld>
            <a:endParaRPr lang="en-US" altLang="en-US" sz="1200">
              <a:latin typeface="Times New Roman" pitchFamily="18" charset="0"/>
            </a:endParaRPr>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p:txBody>
          <a:bodyPr/>
          <a:lstStyle/>
          <a:p>
            <a:r>
              <a:rPr lang="en-US" altLang="en-US" smtClean="0"/>
              <a:t>Because overhead power lines are very dangerous, you must always be extra careful when working near them. Remember, power lines carry higher voltage on them. If you or your equipment comes in contact with them you could risk electrocution and possibly death.</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F094703A-2F73-4D0D-946B-9C4ADAF599C4}" type="slidenum">
              <a:rPr lang="en-US" altLang="en-US" sz="1200">
                <a:latin typeface="Times New Roman" pitchFamily="18" charset="0"/>
              </a:rPr>
              <a:pPr/>
              <a:t>42</a:t>
            </a:fld>
            <a:endParaRPr lang="en-US" altLang="en-US" sz="1200">
              <a:latin typeface="Times New Roman" pitchFamily="18" charset="0"/>
            </a:endParaRPr>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p:txBody>
          <a:bodyPr/>
          <a:lstStyle/>
          <a:p>
            <a:r>
              <a:rPr lang="en-US" altLang="en-US" smtClean="0"/>
              <a:t>A willing, positive attitude towards safety in the workplace will help make a safer environment.  You must recognize potential hazards around you and make every effort to avoid and reduce hazards.</a:t>
            </a:r>
          </a:p>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7E165671-A40A-45C6-BBA5-FB5FF026E30B}" type="slidenum">
              <a:rPr lang="en-US" altLang="en-US" sz="1200">
                <a:latin typeface="Times New Roman" pitchFamily="18" charset="0"/>
              </a:rPr>
              <a:pPr/>
              <a:t>4</a:t>
            </a:fld>
            <a:endParaRPr lang="en-US" altLang="en-US" sz="1200">
              <a:latin typeface="Times New Roman" pitchFamily="18" charset="0"/>
            </a:endParaRPr>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p:txBody>
          <a:bodyPr/>
          <a:lstStyle/>
          <a:p>
            <a:r>
              <a:rPr lang="en-US" altLang="en-US" smtClean="0"/>
              <a:t>Electrical hazards are one of the most serious hazards found on a construction sites. (Electrocution can be a result of an electrical hazard) Electrical hazards can actually cause serious burns on your skin, place you in a coma or kill you. Electrical hazards while extremely dangerous, are also avoidable by being prepared to recognize these conditions.</a:t>
            </a:r>
          </a:p>
          <a:p>
            <a:endParaRPr lang="en-US" altLang="en-US" smtClean="0"/>
          </a:p>
          <a:p>
            <a:r>
              <a:rPr lang="en-US" altLang="en-US" smtClean="0"/>
              <a:t>This program will help you recognize common electrical hazards and show you ways to decrease those hazards at your job site.  By the end of this program, you will be able to recognize and avoid these hazards.</a:t>
            </a:r>
          </a:p>
          <a:p>
            <a:endParaRPr lang="en-US" altLang="en-US" smtClean="0"/>
          </a:p>
          <a:p>
            <a:r>
              <a:rPr lang="en-US" altLang="en-US" smtClean="0"/>
              <a:t>Throughout this program, you will be shown examples of safe and unsafe conditions.  Two different symbols will be used to represent safe and unsafe conditions.  The red “No” symbol is used to denote unsafe conditions, and the green “Yes” checkmark will be used to show safe conditions.</a:t>
            </a:r>
          </a:p>
          <a:p>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91733436-5CF7-4CD4-A235-E7EF7CF7ED9C}" type="slidenum">
              <a:rPr lang="en-US" altLang="en-US" sz="1200">
                <a:latin typeface="Times New Roman" pitchFamily="18" charset="0"/>
              </a:rPr>
              <a:pPr/>
              <a:t>43</a:t>
            </a:fld>
            <a:endParaRPr lang="en-US" altLang="en-US" sz="1200">
              <a:latin typeface="Times New Roman" pitchFamily="18" charset="0"/>
            </a:endParaRPr>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p:txBody>
          <a:bodyPr/>
          <a:lstStyle/>
          <a:p>
            <a:r>
              <a:rPr lang="en-US" altLang="en-US" smtClean="0"/>
              <a:t>Electrical accidents can be extremely dangerous and often result in serious injury or death.  When working with electricity always consider some of these safety precautions:</a:t>
            </a:r>
          </a:p>
          <a:p>
            <a:pPr lvl="1">
              <a:buFontTx/>
              <a:buChar char="•"/>
            </a:pPr>
            <a:r>
              <a:rPr lang="en-US" altLang="en-US" smtClean="0"/>
              <a:t>Personal protective equipment (PPE)</a:t>
            </a:r>
          </a:p>
          <a:p>
            <a:pPr lvl="1">
              <a:buFontTx/>
              <a:buChar char="•"/>
            </a:pPr>
            <a:r>
              <a:rPr lang="en-US" altLang="en-US" smtClean="0"/>
              <a:t>Use proper grounding </a:t>
            </a:r>
          </a:p>
          <a:p>
            <a:pPr lvl="1">
              <a:buFontTx/>
              <a:buChar char="•"/>
            </a:pPr>
            <a:r>
              <a:rPr lang="en-US" altLang="en-US" smtClean="0"/>
              <a:t>Use properly sized circuit breakers.</a:t>
            </a:r>
          </a:p>
          <a:p>
            <a:pPr lvl="1">
              <a:buFontTx/>
              <a:buChar char="•"/>
            </a:pPr>
            <a:r>
              <a:rPr lang="en-US" altLang="en-US" smtClean="0"/>
              <a:t>Guard live electrical parts</a:t>
            </a:r>
          </a:p>
          <a:p>
            <a:pPr lvl="1">
              <a:buFontTx/>
              <a:buChar char="•"/>
            </a:pPr>
            <a:r>
              <a:rPr lang="en-US" altLang="en-US" smtClean="0"/>
              <a:t>Use properly flexible cords</a:t>
            </a:r>
          </a:p>
          <a:p>
            <a:pPr lvl="1">
              <a:buFontTx/>
              <a:buChar char="•"/>
            </a:pPr>
            <a:r>
              <a:rPr lang="en-US" altLang="en-US" smtClean="0"/>
              <a:t>Inspect tools, wiring, circuits and electrical systems. Use if in good working condition ("Do not overload circuits".)</a:t>
            </a:r>
          </a:p>
          <a:p>
            <a:pPr lvl="1">
              <a:buFontTx/>
              <a:buChar char="•"/>
            </a:pPr>
            <a:r>
              <a:rPr lang="en-US" altLang="en-US" smtClean="0"/>
              <a:t>Ground fault circuit interrupters (GFCIs)</a:t>
            </a:r>
          </a:p>
          <a:p>
            <a:pPr lvl="1">
              <a:buFontTx/>
              <a:buChar char="•"/>
            </a:pPr>
            <a:r>
              <a:rPr lang="en-US" altLang="en-US" smtClean="0"/>
              <a:t>Have the utility company de-energize over head power lines and ground the lines.</a:t>
            </a:r>
          </a:p>
          <a:p>
            <a:pPr lvl="1">
              <a:buFontTx/>
              <a:buChar char="•"/>
            </a:pPr>
            <a:r>
              <a:rPr lang="en-US" altLang="en-US" smtClean="0"/>
              <a:t>Lock-out/tag-out. </a:t>
            </a:r>
          </a:p>
          <a:p>
            <a:pPr lvl="1">
              <a:buFontTx/>
              <a:buChar char="•"/>
            </a:pPr>
            <a:r>
              <a:rPr lang="en-US" altLang="en-US" smtClean="0"/>
              <a:t>Close electrical panels</a:t>
            </a:r>
          </a:p>
          <a:p>
            <a:pPr lvl="1">
              <a:buFontTx/>
              <a:buChar char="•"/>
            </a:pPr>
            <a:r>
              <a:rPr lang="en-US" altLang="en-US" smtClean="0"/>
              <a:t>Separate the two bullets: use proper guarding use properly sized circuit breakers </a:t>
            </a:r>
          </a:p>
          <a:p>
            <a:pPr lvl="1">
              <a:buFontTx/>
              <a:buChar char="•"/>
            </a:pPr>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06914F61-07C9-464A-884A-6BD94E962FB4}" type="slidenum">
              <a:rPr lang="en-US" altLang="en-US" sz="1200">
                <a:latin typeface="Times New Roman" pitchFamily="18" charset="0"/>
              </a:rPr>
              <a:pPr/>
              <a:t>44</a:t>
            </a:fld>
            <a:endParaRPr lang="en-US" altLang="en-US" sz="1200">
              <a:latin typeface="Times New Roman" pitchFamily="18" charset="0"/>
            </a:endParaRPr>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p:txBody>
          <a:bodyPr/>
          <a:lstStyle/>
          <a:p>
            <a:r>
              <a:rPr lang="en-US" altLang="en-US" smtClean="0"/>
              <a:t>When exposed to possible electrical hazards Personal Protective Equipment (PPE) can be used for an additional measure of safety.  Such PPE includes hardhats, rubber or insulating gloves </a:t>
            </a:r>
            <a:r>
              <a:rPr lang="en-US" altLang="en-US" sz="1300" smtClean="0"/>
              <a:t>rated for the electrical hazards at the worksite</a:t>
            </a:r>
            <a:r>
              <a:rPr lang="en-US" altLang="en-US" smtClean="0"/>
              <a:t>, and insulating clothing. It is important to use the proper PPE when protecting yourself from electrical hazards.  </a:t>
            </a:r>
            <a:r>
              <a:rPr lang="en-US" altLang="en-US" b="1" u="sng" smtClean="0"/>
              <a:t>NEVER</a:t>
            </a:r>
            <a:r>
              <a:rPr lang="en-US" altLang="en-US" smtClean="0"/>
              <a:t> use damaged PPE.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B28947E2-486B-4931-9ED2-D14FF7B32CD6}" type="slidenum">
              <a:rPr lang="en-US" altLang="en-US" sz="1200">
                <a:latin typeface="Times New Roman" pitchFamily="18" charset="0"/>
              </a:rPr>
              <a:pPr/>
              <a:t>45</a:t>
            </a:fld>
            <a:endParaRPr lang="en-US" altLang="en-US" sz="1200">
              <a:latin typeface="Times New Roman" pitchFamily="18" charset="0"/>
            </a:endParaRPr>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p:txBody>
          <a:bodyPr/>
          <a:lstStyle/>
          <a:p>
            <a:r>
              <a:rPr lang="en-US" altLang="en-US" smtClean="0"/>
              <a:t>When performing work that may bring you in contact with electrical energy you should use the appropriate rubber insulating gloves. However, not all gloves can be used when working with electricity.  The glove rating must match the work to be conducted.</a:t>
            </a:r>
          </a:p>
          <a:p>
            <a:endParaRPr lang="en-US" altLang="en-US" smtClean="0"/>
          </a:p>
          <a:p>
            <a:r>
              <a:rPr lang="en-US" altLang="en-US" smtClean="0"/>
              <a:t>You must be trained in the use of specific types of gloves before working with electricity.</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A5F2FB8E-1002-4E9F-B2B7-69D9C7D590A3}" type="slidenum">
              <a:rPr lang="en-US" altLang="en-US" sz="1200">
                <a:latin typeface="Times New Roman" pitchFamily="18" charset="0"/>
              </a:rPr>
              <a:pPr/>
              <a:t>46</a:t>
            </a:fld>
            <a:endParaRPr lang="en-US" altLang="en-US" sz="1200">
              <a:latin typeface="Times New Roman" pitchFamily="18" charset="0"/>
            </a:endParaRPr>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p:txBody>
          <a:bodyPr/>
          <a:lstStyle/>
          <a:p>
            <a:r>
              <a:rPr lang="en-US" altLang="en-US" smtClean="0"/>
              <a:t>Hard hats offer protection so you do not contact electric current with your head.  Hard hats are rated for certain uses.  Be sure to use the appropriately rated hard hat.  Never use a metal or fiber-metal hard hat like the one in this picture when working with electrical equipment. </a:t>
            </a:r>
          </a:p>
          <a:p>
            <a:endParaRPr lang="en-US" altLang="en-US" smtClean="0"/>
          </a:p>
          <a:p>
            <a:r>
              <a:rPr lang="en-US" altLang="en-US" smtClean="0"/>
              <a:t>If you’re not sure about the material of the hard hat, don’t use it, find one that is properly marked. Remember, you can become a very good conductor if you wear a metal hard hat, and that could be fatal.</a:t>
            </a:r>
          </a:p>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FA70CC35-C3B3-41AE-89A3-36AE6AFFFDD0}" type="slidenum">
              <a:rPr lang="en-US" altLang="en-US" sz="1200">
                <a:latin typeface="Times New Roman" pitchFamily="18" charset="0"/>
              </a:rPr>
              <a:pPr/>
              <a:t>47</a:t>
            </a:fld>
            <a:endParaRPr lang="en-US" altLang="en-US" sz="1200">
              <a:latin typeface="Times New Roman" pitchFamily="18" charset="0"/>
            </a:endParaRPr>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p:txBody>
          <a:bodyPr/>
          <a:lstStyle/>
          <a:p>
            <a:r>
              <a:rPr lang="en-US" altLang="en-US" smtClean="0"/>
              <a:t>As an everyday routine at work or home, before using any electrical tool or extension cord, be sure to inspect it completely for:</a:t>
            </a:r>
          </a:p>
          <a:p>
            <a:endParaRPr lang="en-US" altLang="en-US" smtClean="0"/>
          </a:p>
          <a:p>
            <a:pPr lvl="1">
              <a:buFontTx/>
              <a:buChar char="•"/>
            </a:pPr>
            <a:r>
              <a:rPr lang="en-US" altLang="en-US" smtClean="0"/>
              <a:t>cracks</a:t>
            </a:r>
          </a:p>
          <a:p>
            <a:pPr lvl="1">
              <a:buFontTx/>
              <a:buChar char="•"/>
            </a:pPr>
            <a:r>
              <a:rPr lang="en-US" altLang="en-US" smtClean="0"/>
              <a:t>damaged insulation</a:t>
            </a:r>
          </a:p>
          <a:p>
            <a:pPr lvl="1">
              <a:buFontTx/>
              <a:buChar char="•"/>
            </a:pPr>
            <a:r>
              <a:rPr lang="en-US" altLang="en-US" smtClean="0"/>
              <a:t>broken ground pins</a:t>
            </a:r>
          </a:p>
          <a:p>
            <a:pPr lvl="1">
              <a:buClr>
                <a:schemeClr val="tx1"/>
              </a:buClr>
              <a:buFontTx/>
              <a:buChar char="•"/>
            </a:pPr>
            <a:r>
              <a:rPr lang="en-US" altLang="en-US" smtClean="0"/>
              <a:t>frayed line cords</a:t>
            </a:r>
          </a:p>
          <a:p>
            <a:pPr lvl="1">
              <a:buClr>
                <a:schemeClr val="tx1"/>
              </a:buClr>
              <a:buFontTx/>
              <a:buChar char="•"/>
            </a:pPr>
            <a:r>
              <a:rPr lang="en-US" altLang="en-US" smtClean="0"/>
              <a:t>loose parts</a:t>
            </a:r>
          </a:p>
          <a:p>
            <a:pPr lvl="1">
              <a:buFontTx/>
              <a:buChar char="•"/>
            </a:pPr>
            <a:r>
              <a:rPr lang="en-US" altLang="en-US" smtClean="0"/>
              <a:t>any other damage</a:t>
            </a:r>
          </a:p>
          <a:p>
            <a:pPr lvl="1">
              <a:buFontTx/>
              <a:buChar char="•"/>
            </a:pPr>
            <a:endParaRPr lang="en-US" altLang="en-US" smtClean="0"/>
          </a:p>
          <a:p>
            <a:r>
              <a:rPr lang="en-US" altLang="en-US" smtClean="0"/>
              <a:t>Being aware of electrical hazards can prevent serious injuries and possibly save your life!</a:t>
            </a:r>
          </a:p>
          <a:p>
            <a:endParaRPr lang="en-US" altLang="en-US" smtClean="0"/>
          </a:p>
          <a:p>
            <a:r>
              <a:rPr lang="en-US" altLang="en-US" smtClean="0"/>
              <a:t>Water or dampness near electrical circuits, wires, outlets, or power tools can be a warning sign of an electrical hazard. Warm tools, wires, cords, or connection boxes can also be a warning sign. Using the wrong electrical tool is an electrical hazard.</a:t>
            </a:r>
          </a:p>
          <a:p>
            <a:pPr lvl="1"/>
            <a:endParaRPr lang="en-US" altLang="en-US" smtClean="0"/>
          </a:p>
          <a:p>
            <a:pPr lvl="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D01F0441-4ACB-49DA-9BD0-45C473EFE6A8}" type="slidenum">
              <a:rPr lang="en-US" altLang="en-US" sz="1200">
                <a:latin typeface="Times New Roman" pitchFamily="18" charset="0"/>
              </a:rPr>
              <a:pPr/>
              <a:t>48</a:t>
            </a:fld>
            <a:endParaRPr lang="en-US" altLang="en-US" sz="1200">
              <a:latin typeface="Times New Roman" pitchFamily="18" charset="0"/>
            </a:endParaRPr>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p:txBody>
          <a:bodyPr/>
          <a:lstStyle/>
          <a:p>
            <a:r>
              <a:rPr lang="en-US" altLang="en-US" smtClean="0"/>
              <a:t>OSHA ground-fault protection rules and regulations are necessary for employee safety and health. Therefore, it is the employer’s responsibility to provide either: (a) GFCIs on construction sites for receptacle outlets in use and not part of the permanent wiring of the building or structure; or (b) a scheduled and recorded assured equipment grounding conductor program on construction sites, covering all cord sets, receptacles which are not part of the permanent wiring of the building or structure, and equipment connected by cord and plug which are available for use or used by employees.</a:t>
            </a:r>
          </a:p>
          <a:p>
            <a:endParaRPr lang="en-US" altLang="en-US" smtClean="0"/>
          </a:p>
          <a:p>
            <a:r>
              <a:rPr lang="en-US" altLang="en-US" smtClean="0"/>
              <a:t>The employer is required to provide approved GFCIs for all 120- volt, single-phase, 15- and 20-ampere receptacle outlets on construction sites that are not a part of the permanent wiring of the building or structure and that are in use by employees. If a receptacle or receptacles are installed as part of the permanent wiring of the building or structure and they are used for temporary electric power, GFCI protection shall be provided. Receptacles on the ends of extension cords are not part of the permanent wiring and so the cord’s receptacle must be of the GFCI type whether or not the extension cord is plugged into permanent wiring. These GFCIs monitor the current-to-the-load for leakage to ground. A GFCI that shuts off a circuit is a warning that there may be an electrical hazard. In addition to GFCI’s, the use of proper sized circuit breakers can offer protection from electrical hazards.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BC5947B8-40AC-49F3-BA2D-8AD39EE4370D}" type="slidenum">
              <a:rPr lang="en-US" altLang="en-US" sz="1200">
                <a:latin typeface="Times New Roman" pitchFamily="18" charset="0"/>
              </a:rPr>
              <a:pPr/>
              <a:t>49</a:t>
            </a:fld>
            <a:endParaRPr lang="en-US" altLang="en-US" sz="1200">
              <a:latin typeface="Times New Roman" pitchFamily="18" charset="0"/>
            </a:endParaRPr>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p:txBody>
          <a:bodyPr/>
          <a:lstStyle/>
          <a:p>
            <a:pPr>
              <a:spcBef>
                <a:spcPct val="0"/>
              </a:spcBef>
            </a:pPr>
            <a:r>
              <a:rPr lang="en-US" altLang="en-US" smtClean="0"/>
              <a:t>A GFCI is a fast-acting circuit breaker that senses small imbalances in the circuit caused by current leakage to ground and, in a fraction of a second, shuts off the electricity.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E77EFD79-A29E-45E0-BE9F-797AA3F5FF3B}" type="slidenum">
              <a:rPr lang="en-US" altLang="en-US" sz="1200">
                <a:latin typeface="Times New Roman" pitchFamily="18" charset="0"/>
              </a:rPr>
              <a:pPr/>
              <a:t>50</a:t>
            </a:fld>
            <a:endParaRPr lang="en-US" altLang="en-US" sz="1200">
              <a:latin typeface="Times New Roman" pitchFamily="18" charset="0"/>
            </a:endParaRPr>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p:txBody>
          <a:bodyPr/>
          <a:lstStyle/>
          <a:p>
            <a:r>
              <a:rPr lang="en-US" altLang="en-US" smtClean="0"/>
              <a:t>The GFCI continually matches the amount of current going to an electrical device against the amount of current returning from the device along the electrical path. Whenever the amount “going” differs from the amount “returning” by approximately 5 milliamps, the GFCI interrupts the electric power within as little as 1/40 of a second.</a:t>
            </a:r>
          </a:p>
          <a:p>
            <a:endParaRPr lang="en-US" altLang="en-US" smtClean="0"/>
          </a:p>
          <a:p>
            <a:r>
              <a:rPr lang="en-US" altLang="en-US" smtClean="0"/>
              <a:t>When using a GFCI it is important to test the GFCI and make sure it is working properly.  Just press the button marked “Test” and it will trip the device.  No electricity will pass.  Secondly press the button marked “Re-set” and the device is ready for use.</a:t>
            </a:r>
          </a:p>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42BEBF50-1F36-4604-8381-0E28726FF5B9}" type="slidenum">
              <a:rPr lang="en-US" altLang="en-US" sz="1200">
                <a:latin typeface="Times New Roman" pitchFamily="18" charset="0"/>
              </a:rPr>
              <a:pPr/>
              <a:t>51</a:t>
            </a:fld>
            <a:endParaRPr lang="en-US" altLang="en-US" sz="1200">
              <a:latin typeface="Times New Roman" pitchFamily="18" charset="0"/>
            </a:endParaRPr>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p:txBody>
          <a:bodyPr/>
          <a:lstStyle/>
          <a:p>
            <a:r>
              <a:rPr lang="en-US" altLang="en-US" smtClean="0"/>
              <a:t>Using a lock-out/tag-out program is another way to keep workers safe when working with electricity.  Before any work is performed on electrical systems, workers must ensure the equipment is off and “locked-out”.  The following is an overview of the Lock-out/Tag-out program.</a:t>
            </a:r>
          </a:p>
          <a:p>
            <a:endParaRPr lang="en-US" altLang="en-US" smtClean="0"/>
          </a:p>
          <a:p>
            <a:r>
              <a:rPr lang="en-US" altLang="en-US" smtClean="0"/>
              <a:t>When working with electricity, turning the equipment off is not enough. Someone could turn the equipment back on unaware of the worker, or there could be stored electrical energy in some electrical components even if the equipment is turned off.  Before working on the electrical equipment, de-energize all circuits, deactivate controls, and lockout and tagout all de-energized circuits and equipment in the off position (those of non-cord type; machines that are cord and plug are to be unplugged).</a:t>
            </a:r>
          </a:p>
          <a:p>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97A57EAF-9BC6-4970-A35F-35AD7F90DEA5}" type="slidenum">
              <a:rPr lang="en-US" altLang="en-US" sz="1200">
                <a:latin typeface="Times New Roman" pitchFamily="18" charset="0"/>
              </a:rPr>
              <a:pPr/>
              <a:t>52</a:t>
            </a:fld>
            <a:endParaRPr lang="en-US" altLang="en-US" sz="1200">
              <a:latin typeface="Times New Roman" pitchFamily="18" charset="0"/>
            </a:endParaRPr>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p:txBody>
          <a:bodyPr/>
          <a:lstStyle/>
          <a:p>
            <a:r>
              <a:rPr lang="en-US" altLang="en-US" sz="1100" smtClean="0"/>
              <a:t>Once the on/off switch is securely locked out, the switch must be tagged. The tag serves as a warning to let others know why the switch has been turned off. </a:t>
            </a:r>
          </a:p>
          <a:p>
            <a:r>
              <a:rPr lang="en-US" altLang="en-US" sz="1100" smtClean="0"/>
              <a:t>In case only a tag system (tagout) is used to prevent the equipment to be re-energized, employers must train employees in the following limitations of tags: </a:t>
            </a:r>
          </a:p>
          <a:p>
            <a:pPr>
              <a:buFontTx/>
              <a:buChar char="•"/>
            </a:pPr>
            <a:r>
              <a:rPr lang="en-US" altLang="en-US" sz="1100" smtClean="0"/>
              <a:t>Tags are essentially warning devices affixed to energy isolating devices and do not provide physical restraint on those devices as the restraint provided by a lock.</a:t>
            </a:r>
          </a:p>
          <a:p>
            <a:pPr>
              <a:buFontTx/>
              <a:buChar char="•"/>
            </a:pPr>
            <a:r>
              <a:rPr lang="en-US" altLang="en-US" sz="1100" smtClean="0"/>
              <a:t>When a tag is attached to an energy isolating means, it is not to be removed without authorization of the authorized person responsible for it, and it is never to be bypassed, ignored, or otherwise defeated.</a:t>
            </a:r>
          </a:p>
          <a:p>
            <a:pPr>
              <a:buFontTx/>
              <a:buChar char="•"/>
            </a:pPr>
            <a:r>
              <a:rPr lang="en-US" altLang="en-US" sz="1100" smtClean="0"/>
              <a:t>Tags must be legible and understandable by all employees. </a:t>
            </a:r>
          </a:p>
          <a:p>
            <a:pPr>
              <a:buFontTx/>
              <a:buChar char="•"/>
            </a:pPr>
            <a:r>
              <a:rPr lang="en-US" altLang="en-US" sz="1100" smtClean="0"/>
              <a:t>Tags and their means of attachment must be made of materials which will withstand the environmental conditions encountered in the workplace. </a:t>
            </a:r>
          </a:p>
          <a:p>
            <a:pPr>
              <a:buFontTx/>
              <a:buChar char="•"/>
            </a:pPr>
            <a:r>
              <a:rPr lang="en-US" altLang="en-US" sz="1100" smtClean="0"/>
              <a:t>Tags may evoke a false sense of security and their meaning needs to be understood as part of the overall energy control program. </a:t>
            </a:r>
          </a:p>
          <a:p>
            <a:pPr>
              <a:buFontTx/>
              <a:buChar char="•"/>
            </a:pPr>
            <a:r>
              <a:rPr lang="en-US" altLang="en-US" sz="1100" smtClean="0"/>
              <a:t>Tags must be securely attached to energy isolating devices so that they cannot be inadvertently or accidentally detached during use.</a:t>
            </a:r>
          </a:p>
          <a:p>
            <a:pPr>
              <a:buFontTx/>
              <a:buChar char="•"/>
            </a:pPr>
            <a:r>
              <a:rPr lang="en-US" altLang="en-US" sz="1100" smtClean="0"/>
              <a:t>The tagout device must be a prominent warning device, such as a tag and a means of attachment, which can be securely fastened to an energy isolating device in accordance with the established procedure.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4C7C7EAD-7642-4D1B-B080-2096FA912871}" type="slidenum">
              <a:rPr lang="en-US" altLang="en-US" sz="1200">
                <a:latin typeface="Times New Roman" pitchFamily="18" charset="0"/>
              </a:rPr>
              <a:pPr/>
              <a:t>5</a:t>
            </a:fld>
            <a:endParaRPr lang="en-US" altLang="en-US" sz="1200">
              <a:latin typeface="Times New Roman" pitchFamily="18" charset="0"/>
            </a:endParaRPr>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p:txBody>
          <a:bodyPr/>
          <a:lstStyle/>
          <a:p>
            <a:r>
              <a:rPr lang="en-US" altLang="en-US" smtClean="0"/>
              <a:t>Each year workers die after contacting electric current.  According to the latest Bureau of Labor Statistics, during 2006 there were 5,703 occupational fatalities.  Of all occupational fatalities, 247 were caused by contacting electric current, 124 (50%) of all electrical fatalities were in the construction industry.  </a:t>
            </a:r>
          </a:p>
          <a:p>
            <a:endParaRPr lang="en-US" altLang="en-US" smtClean="0"/>
          </a:p>
          <a:p>
            <a:r>
              <a:rPr lang="en-US" altLang="en-US" smtClean="0"/>
              <a:t>Overall, nearly 4.5% of all occupational fatalities are from contacting electric current.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77AFB5EE-6E20-4C50-A0C1-C6C8FBB0CF7F}" type="slidenum">
              <a:rPr lang="en-US" altLang="en-US" sz="1200">
                <a:latin typeface="Times New Roman" pitchFamily="18" charset="0"/>
              </a:rPr>
              <a:pPr/>
              <a:t>53</a:t>
            </a:fld>
            <a:endParaRPr lang="en-US" altLang="en-US" sz="1200">
              <a:latin typeface="Times New Roman" pitchFamily="18" charset="0"/>
            </a:endParaRPr>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p:txBody>
          <a:bodyPr/>
          <a:lstStyle/>
          <a:p>
            <a:r>
              <a:rPr lang="en-US" altLang="en-US" smtClean="0"/>
              <a:t>The lock and the tag are warning signs.  If you see equipment that is locked and tagged, do not touch it. It is locked and tagged for a reason. If you are required to work on electrical equipment you must be trained in lock-out/tag-out procedures specific for that site.</a:t>
            </a:r>
          </a:p>
          <a:p>
            <a:endParaRPr lang="en-US" altLang="en-US" smtClean="0"/>
          </a:p>
          <a:p>
            <a:r>
              <a:rPr lang="en-US" altLang="en-US" smtClean="0"/>
              <a:t>Which employees should be trained and is it the same training?</a:t>
            </a:r>
          </a:p>
          <a:p>
            <a:r>
              <a:rPr lang="en-US" altLang="en-US" smtClean="0"/>
              <a:t>Employees are trained so that they understand the purpose and function of the employer’s energy control program and so that employees acquire the knowledge and skills necessary for the safe application, usage and removal of the energy controls. The standard requires different levels of training for the three categories of employees.</a:t>
            </a:r>
          </a:p>
          <a:p>
            <a:endParaRPr lang="en-US" altLang="en-US" smtClean="0"/>
          </a:p>
          <a:p>
            <a:r>
              <a:rPr lang="en-US" altLang="en-US" smtClean="0"/>
              <a:t>What are the differences in the training required for the three categories?</a:t>
            </a:r>
          </a:p>
          <a:p>
            <a:r>
              <a:rPr lang="en-US" altLang="en-US" smtClean="0"/>
              <a:t>Authorized employees must receive training on the recognition of applicable hazardous energy sources, the type and magnitude of the energy available in the workplace, and the methods and means necessary for energy isolation and control. Affected employees must receive training on the purpose and use of the energy control procedure. Other employees (those whose work activities are or may be in an area where energy control procedures may be utilized) must be instructed about the procedure and about the prohibition relating to attempts to restart or reenergize machines or equipment that are locked out or tagged out.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0E148E34-3D5C-425D-A090-D358161581B1}" type="slidenum">
              <a:rPr lang="en-US" altLang="en-US" sz="1200">
                <a:latin typeface="Times New Roman" pitchFamily="18" charset="0"/>
              </a:rPr>
              <a:pPr/>
              <a:t>54</a:t>
            </a:fld>
            <a:endParaRPr lang="en-US" altLang="en-US" sz="1200">
              <a:latin typeface="Times New Roman" pitchFamily="18" charset="0"/>
            </a:endParaRPr>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p:txBody>
          <a:bodyPr/>
          <a:lstStyle/>
          <a:p>
            <a:endParaRPr lang="es-MX"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61" tIns="48331" rIns="96661" bIns="48331" anchor="b"/>
          <a:lstStyle>
            <a:lvl1pPr defTabSz="966788">
              <a:defRPr sz="2400">
                <a:solidFill>
                  <a:schemeClr val="tx1"/>
                </a:solidFill>
                <a:latin typeface="Tahoma" pitchFamily="34" charset="0"/>
              </a:defRPr>
            </a:lvl1pPr>
            <a:lvl2pPr marL="785813" indent="-303213" defTabSz="966788">
              <a:defRPr sz="2400">
                <a:solidFill>
                  <a:schemeClr val="tx1"/>
                </a:solidFill>
                <a:latin typeface="Tahoma" pitchFamily="34" charset="0"/>
              </a:defRPr>
            </a:lvl2pPr>
            <a:lvl3pPr marL="1208088" indent="-241300" defTabSz="966788">
              <a:defRPr sz="2400">
                <a:solidFill>
                  <a:schemeClr val="tx1"/>
                </a:solidFill>
                <a:latin typeface="Tahoma" pitchFamily="34" charset="0"/>
              </a:defRPr>
            </a:lvl3pPr>
            <a:lvl4pPr marL="1692275" indent="-242888" defTabSz="966788">
              <a:defRPr sz="2400">
                <a:solidFill>
                  <a:schemeClr val="tx1"/>
                </a:solidFill>
                <a:latin typeface="Tahoma" pitchFamily="34" charset="0"/>
              </a:defRPr>
            </a:lvl4pPr>
            <a:lvl5pPr marL="2174875" indent="-241300" defTabSz="966788">
              <a:defRPr sz="2400">
                <a:solidFill>
                  <a:schemeClr val="tx1"/>
                </a:solidFill>
                <a:latin typeface="Tahoma" pitchFamily="34" charset="0"/>
              </a:defRPr>
            </a:lvl5pPr>
            <a:lvl6pPr marL="2632075" indent="-241300" algn="ctr" defTabSz="966788" eaLnBrk="0" fontAlgn="base" hangingPunct="0">
              <a:spcBef>
                <a:spcPct val="0"/>
              </a:spcBef>
              <a:spcAft>
                <a:spcPct val="0"/>
              </a:spcAft>
              <a:defRPr sz="2400">
                <a:solidFill>
                  <a:schemeClr val="tx1"/>
                </a:solidFill>
                <a:latin typeface="Tahoma" pitchFamily="34" charset="0"/>
              </a:defRPr>
            </a:lvl6pPr>
            <a:lvl7pPr marL="3089275" indent="-241300" algn="ctr" defTabSz="966788" eaLnBrk="0" fontAlgn="base" hangingPunct="0">
              <a:spcBef>
                <a:spcPct val="0"/>
              </a:spcBef>
              <a:spcAft>
                <a:spcPct val="0"/>
              </a:spcAft>
              <a:defRPr sz="2400">
                <a:solidFill>
                  <a:schemeClr val="tx1"/>
                </a:solidFill>
                <a:latin typeface="Tahoma" pitchFamily="34" charset="0"/>
              </a:defRPr>
            </a:lvl7pPr>
            <a:lvl8pPr marL="3546475" indent="-241300" algn="ctr" defTabSz="966788" eaLnBrk="0" fontAlgn="base" hangingPunct="0">
              <a:spcBef>
                <a:spcPct val="0"/>
              </a:spcBef>
              <a:spcAft>
                <a:spcPct val="0"/>
              </a:spcAft>
              <a:defRPr sz="2400">
                <a:solidFill>
                  <a:schemeClr val="tx1"/>
                </a:solidFill>
                <a:latin typeface="Tahoma" pitchFamily="34" charset="0"/>
              </a:defRPr>
            </a:lvl8pPr>
            <a:lvl9pPr marL="4003675" indent="-241300" algn="ctr" defTabSz="966788" eaLnBrk="0" fontAlgn="base" hangingPunct="0">
              <a:spcBef>
                <a:spcPct val="0"/>
              </a:spcBef>
              <a:spcAft>
                <a:spcPct val="0"/>
              </a:spcAft>
              <a:defRPr sz="2400">
                <a:solidFill>
                  <a:schemeClr val="tx1"/>
                </a:solidFill>
                <a:latin typeface="Tahoma" pitchFamily="34" charset="0"/>
              </a:defRPr>
            </a:lvl9pPr>
          </a:lstStyle>
          <a:p>
            <a:pPr algn="r" eaLnBrk="1" hangingPunct="1"/>
            <a:fld id="{82549D9A-16C5-4B45-A31C-9A611F446321}" type="slidenum">
              <a:rPr lang="en-US" altLang="en-US" sz="1300">
                <a:latin typeface="Arial" pitchFamily="34" charset="0"/>
              </a:rPr>
              <a:pPr algn="r" eaLnBrk="1" hangingPunct="1"/>
              <a:t>55</a:t>
            </a:fld>
            <a:endParaRPr lang="en-US" altLang="en-US" sz="1300">
              <a:latin typeface="Arial" pitchFamily="34" charset="0"/>
            </a:endParaRPr>
          </a:p>
        </p:txBody>
      </p:sp>
      <p:sp>
        <p:nvSpPr>
          <p:cNvPr id="150531" name="Rectangle 2"/>
          <p:cNvSpPr>
            <a:spLocks noRot="1" noChangeArrowheads="1" noTextEdit="1"/>
          </p:cNvSpPr>
          <p:nvPr>
            <p:ph type="sldImg"/>
          </p:nvPr>
        </p:nvSpPr>
        <p:spPr>
          <a:xfrm>
            <a:off x="1257300" y="720725"/>
            <a:ext cx="4800600" cy="3600450"/>
          </a:xfrm>
          <a:ln/>
        </p:spPr>
      </p:sp>
      <p:sp>
        <p:nvSpPr>
          <p:cNvPr id="150532" name="Rectangle 3"/>
          <p:cNvSpPr>
            <a:spLocks noGrp="1" noChangeArrowheads="1"/>
          </p:cNvSpPr>
          <p:nvPr>
            <p:ph type="body" idx="1"/>
          </p:nvPr>
        </p:nvSpPr>
        <p:spPr>
          <a:xfrm>
            <a:off x="731838" y="4560888"/>
            <a:ext cx="5851525" cy="4319587"/>
          </a:xfrm>
        </p:spPr>
        <p:txBody>
          <a:bodyPr lIns="96661" tIns="48331" rIns="96661" bIns="48331"/>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D77C1BBE-B7D5-4079-81FC-019DA1CECD98}" type="slidenum">
              <a:rPr lang="en-US" altLang="en-US" sz="1200">
                <a:latin typeface="Times New Roman" pitchFamily="18" charset="0"/>
              </a:rPr>
              <a:pPr/>
              <a:t>6</a:t>
            </a:fld>
            <a:endParaRPr lang="en-US" altLang="en-US" sz="1200">
              <a:latin typeface="Times New Roman" pitchFamily="18" charset="0"/>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p:txBody>
          <a:bodyPr/>
          <a:lstStyle/>
          <a:p>
            <a:r>
              <a:rPr lang="en-US" altLang="en-US" smtClean="0">
                <a:solidFill>
                  <a:srgbClr val="292526"/>
                </a:solidFill>
              </a:rPr>
              <a:t>Electricity is energy made both by man and by nature. </a:t>
            </a:r>
            <a:r>
              <a:rPr lang="en-US" altLang="en-US" smtClean="0">
                <a:solidFill>
                  <a:srgbClr val="000000"/>
                </a:solidFill>
                <a:cs typeface="Times New Roman" pitchFamily="18" charset="0"/>
              </a:rPr>
              <a:t>As a source of energy, electricity is used without much thought about the hazards it can cause, and has become essential to our lives. Because it is a familiar part of our lives, it is often treated with little caution. As a result, approximately one worker is electrocuted on the job every day of every year!</a:t>
            </a:r>
            <a:r>
              <a:rPr lang="en-US" altLang="en-US" smtClean="0">
                <a:solidFill>
                  <a:srgbClr val="000000"/>
                </a:solidFill>
              </a:rPr>
              <a:t> </a:t>
            </a:r>
          </a:p>
          <a:p>
            <a:endParaRPr lang="en-US" altLang="en-US" smtClean="0">
              <a:solidFill>
                <a:srgbClr val="000000"/>
              </a:solidFill>
            </a:endParaRPr>
          </a:p>
          <a:p>
            <a:endParaRPr lang="en-US" altLang="en-US" smtClean="0">
              <a:solidFill>
                <a:srgbClr val="000000"/>
              </a:solidFill>
            </a:endParaRPr>
          </a:p>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0FEE2F04-6461-4840-ABF6-054F090884A2}" type="slidenum">
              <a:rPr lang="en-US" altLang="en-US" sz="1200">
                <a:latin typeface="Times New Roman" pitchFamily="18" charset="0"/>
              </a:rPr>
              <a:pPr/>
              <a:t>7</a:t>
            </a:fld>
            <a:endParaRPr lang="en-US" altLang="en-US" sz="1200">
              <a:latin typeface="Times New Roman" pitchFamily="18" charset="0"/>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p:txBody>
          <a:bodyPr/>
          <a:lstStyle/>
          <a:p>
            <a:r>
              <a:rPr lang="en-US" altLang="en-US" smtClean="0">
                <a:solidFill>
                  <a:srgbClr val="292526"/>
                </a:solidFill>
              </a:rPr>
              <a:t>Man-made electricity consists of energy flowing through copper wire, also called electrical current. This electrical current goes to homes, businesses, and construction sites everyday from a power station hundreds of miles away. Lightning is electricity made by nature and extremely dangerous. </a:t>
            </a:r>
          </a:p>
          <a:p>
            <a:endParaRPr lang="en-US" altLang="en-US" smtClean="0">
              <a:solidFill>
                <a:srgbClr val="292526"/>
              </a:solidFill>
            </a:endParaRPr>
          </a:p>
          <a:p>
            <a:r>
              <a:rPr lang="en-US" altLang="en-US" smtClean="0">
                <a:solidFill>
                  <a:srgbClr val="292526"/>
                </a:solidFill>
              </a:rPr>
              <a:t>Electricity flows through some materials better than others. Materials that have very little resistance to the flow of electrical current are called  “conductors”. Typical conductors are metals such as copper, water, the earth, and the human body.</a:t>
            </a:r>
          </a:p>
          <a:p>
            <a:endParaRPr lang="en-US" altLang="en-US" smtClean="0">
              <a:solidFill>
                <a:srgbClr val="292526"/>
              </a:solidFill>
            </a:endParaRPr>
          </a:p>
          <a:p>
            <a:r>
              <a:rPr lang="en-US" altLang="en-US" smtClean="0"/>
              <a:t>Electrical current flows through conductors from one point to another and must have a completed path to flow.  If the path breaks, then electricity cannot flow and equipment does not work.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2D8B2FE6-9E58-4302-9D97-66B5A6A96C18}" type="slidenum">
              <a:rPr lang="en-US" altLang="en-US" sz="1200">
                <a:latin typeface="Times New Roman" pitchFamily="18" charset="0"/>
              </a:rPr>
              <a:pPr/>
              <a:t>8</a:t>
            </a:fld>
            <a:endParaRPr lang="en-US" altLang="en-US" sz="1200">
              <a:latin typeface="Times New Roman" pitchFamily="18" charset="0"/>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p:txBody>
          <a:bodyPr/>
          <a:lstStyle/>
          <a:p>
            <a:r>
              <a:rPr lang="en-US" altLang="en-US" smtClean="0"/>
              <a:t>As shown in this picture, electricity comes from the outlet on the wall, through the wire, and then to the saw. Then following the path, the electricity goes through the saw, through the wire again and back to the outlet. This is what is referred to as a “Complete Circuit.” For an electrical tool to properly function it must have a complete path or circuit.</a:t>
            </a:r>
          </a:p>
          <a:p>
            <a:endParaRPr lang="en-US" altLang="en-US" smtClean="0"/>
          </a:p>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lvl1pPr defTabSz="965200">
              <a:defRPr sz="2400">
                <a:solidFill>
                  <a:schemeClr val="tx1"/>
                </a:solidFill>
                <a:latin typeface="Tahoma" pitchFamily="34" charset="0"/>
              </a:defRPr>
            </a:lvl1pPr>
            <a:lvl2pPr marL="833438" indent="-320675" defTabSz="965200">
              <a:defRPr sz="2400">
                <a:solidFill>
                  <a:schemeClr val="tx1"/>
                </a:solidFill>
                <a:latin typeface="Tahoma" pitchFamily="34" charset="0"/>
              </a:defRPr>
            </a:lvl2pPr>
            <a:lvl3pPr marL="1281113" indent="-255588" defTabSz="965200">
              <a:defRPr sz="2400">
                <a:solidFill>
                  <a:schemeClr val="tx1"/>
                </a:solidFill>
                <a:latin typeface="Tahoma" pitchFamily="34" charset="0"/>
              </a:defRPr>
            </a:lvl3pPr>
            <a:lvl4pPr marL="1793875" indent="-255588" defTabSz="965200">
              <a:defRPr sz="2400">
                <a:solidFill>
                  <a:schemeClr val="tx1"/>
                </a:solidFill>
                <a:latin typeface="Tahoma" pitchFamily="34" charset="0"/>
              </a:defRPr>
            </a:lvl4pPr>
            <a:lvl5pPr marL="2306638" indent="-255588" defTabSz="965200">
              <a:defRPr sz="2400">
                <a:solidFill>
                  <a:schemeClr val="tx1"/>
                </a:solidFill>
                <a:latin typeface="Tahoma" pitchFamily="34" charset="0"/>
              </a:defRPr>
            </a:lvl5pPr>
            <a:lvl6pPr marL="2763838" indent="-255588" algn="ctr" defTabSz="965200" eaLnBrk="0" fontAlgn="base" hangingPunct="0">
              <a:spcBef>
                <a:spcPct val="0"/>
              </a:spcBef>
              <a:spcAft>
                <a:spcPct val="0"/>
              </a:spcAft>
              <a:defRPr sz="2400">
                <a:solidFill>
                  <a:schemeClr val="tx1"/>
                </a:solidFill>
                <a:latin typeface="Tahoma" pitchFamily="34" charset="0"/>
              </a:defRPr>
            </a:lvl6pPr>
            <a:lvl7pPr marL="3221038" indent="-255588" algn="ctr" defTabSz="965200" eaLnBrk="0" fontAlgn="base" hangingPunct="0">
              <a:spcBef>
                <a:spcPct val="0"/>
              </a:spcBef>
              <a:spcAft>
                <a:spcPct val="0"/>
              </a:spcAft>
              <a:defRPr sz="2400">
                <a:solidFill>
                  <a:schemeClr val="tx1"/>
                </a:solidFill>
                <a:latin typeface="Tahoma" pitchFamily="34" charset="0"/>
              </a:defRPr>
            </a:lvl7pPr>
            <a:lvl8pPr marL="3678238" indent="-255588" algn="ctr" defTabSz="965200" eaLnBrk="0" fontAlgn="base" hangingPunct="0">
              <a:spcBef>
                <a:spcPct val="0"/>
              </a:spcBef>
              <a:spcAft>
                <a:spcPct val="0"/>
              </a:spcAft>
              <a:defRPr sz="2400">
                <a:solidFill>
                  <a:schemeClr val="tx1"/>
                </a:solidFill>
                <a:latin typeface="Tahoma" pitchFamily="34" charset="0"/>
              </a:defRPr>
            </a:lvl8pPr>
            <a:lvl9pPr marL="4135438" indent="-255588" algn="ctr" defTabSz="965200" eaLnBrk="0" fontAlgn="base" hangingPunct="0">
              <a:spcBef>
                <a:spcPct val="0"/>
              </a:spcBef>
              <a:spcAft>
                <a:spcPct val="0"/>
              </a:spcAft>
              <a:defRPr sz="2400">
                <a:solidFill>
                  <a:schemeClr val="tx1"/>
                </a:solidFill>
                <a:latin typeface="Tahoma" pitchFamily="34" charset="0"/>
              </a:defRPr>
            </a:lvl9pPr>
          </a:lstStyle>
          <a:p>
            <a:fld id="{E0D0D22F-C33D-4344-8424-F630B3440763}" type="slidenum">
              <a:rPr lang="en-US" altLang="en-US" sz="1200">
                <a:latin typeface="Times New Roman" pitchFamily="18" charset="0"/>
              </a:rPr>
              <a:pPr/>
              <a:t>9</a:t>
            </a:fld>
            <a:endParaRPr lang="en-US" altLang="en-US" sz="1200">
              <a:latin typeface="Times New Roman" pitchFamily="18" charset="0"/>
            </a:endParaRPr>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p:txBody>
          <a:bodyPr/>
          <a:lstStyle/>
          <a:p>
            <a:r>
              <a:rPr lang="en-US" altLang="en-US" smtClean="0"/>
              <a:t>If you have a defective electrical tool, frayed wire, bad outlet or other electrical hazard, you may come in contact with the electrical current. When you contact electrical current, the results may be deadly. </a:t>
            </a:r>
          </a:p>
          <a:p>
            <a:endParaRPr lang="en-US" altLang="en-US" smtClean="0"/>
          </a:p>
          <a:p>
            <a:r>
              <a:rPr lang="en-US" altLang="en-US" smtClean="0"/>
              <a:t>There are 3 main types of electrical injuries: electrical shock, electrocution and burns. You may receive an electrical shock, be burned by the electricity or by thermal contact, or be electrocuted and die. In addition, one can fall from an elevated surface such as a ladder as the result of an electrical hazard. Note: Burns usually occur on the hands. Burns occur when the electrical wiring or equipment is improperly used or maintained. Electrical burns cause tissue damage and are the result of heat generated by the current’s flow through the body. Flash burns are caused by high temperatures near the body produced by an electrical arc. Thermal contact burns occur when the skin comes in contact with overheated electrical equipment or when clothing is ignited by electricity.</a:t>
            </a:r>
          </a:p>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0018"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470019" name="Rectangle 3"/>
          <p:cNvSpPr>
            <a:spLocks noGrp="1" noChangeArrowheads="1"/>
          </p:cNvSpPr>
          <p:nvPr>
            <p:ph type="subTitle" idx="1"/>
          </p:nvPr>
        </p:nvSpPr>
        <p:spPr>
          <a:xfrm>
            <a:off x="2133600" y="3886200"/>
            <a:ext cx="6400800" cy="1771650"/>
          </a:xfrm>
        </p:spPr>
        <p:txBody>
          <a:bodyPr/>
          <a:lstStyle>
            <a:lvl1pPr marL="0" indent="0">
              <a:buFont typeface="Wingding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s-MX"/>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s-MX"/>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220BAD81-7C42-4F85-B3D7-0A3800CC6FFE}" type="slidenum">
              <a:rPr lang="es-MX"/>
              <a:pPr>
                <a:defRPr/>
              </a:pPr>
              <a:t>‹#›</a:t>
            </a:fld>
            <a:endParaRPr lang="es-MX"/>
          </a:p>
        </p:txBody>
      </p:sp>
    </p:spTree>
    <p:extLst>
      <p:ext uri="{BB962C8B-B14F-4D97-AF65-F5344CB8AC3E}">
        <p14:creationId xmlns:p14="http://schemas.microsoft.com/office/powerpoint/2010/main" val="396913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s-MX"/>
          </a:p>
        </p:txBody>
      </p:sp>
      <p:sp>
        <p:nvSpPr>
          <p:cNvPr id="5" name="Rectangle 7"/>
          <p:cNvSpPr>
            <a:spLocks noGrp="1" noChangeArrowheads="1"/>
          </p:cNvSpPr>
          <p:nvPr>
            <p:ph type="ftr" sz="quarter" idx="11"/>
          </p:nvPr>
        </p:nvSpPr>
        <p:spPr>
          <a:ln/>
        </p:spPr>
        <p:txBody>
          <a:bodyPr/>
          <a:lstStyle>
            <a:lvl1pPr>
              <a:defRPr/>
            </a:lvl1pPr>
          </a:lstStyle>
          <a:p>
            <a:pPr>
              <a:defRPr/>
            </a:pPr>
            <a:endParaRPr lang="es-MX"/>
          </a:p>
        </p:txBody>
      </p:sp>
      <p:sp>
        <p:nvSpPr>
          <p:cNvPr id="6" name="Rectangle 8"/>
          <p:cNvSpPr>
            <a:spLocks noGrp="1" noChangeArrowheads="1"/>
          </p:cNvSpPr>
          <p:nvPr>
            <p:ph type="sldNum" sz="quarter" idx="12"/>
          </p:nvPr>
        </p:nvSpPr>
        <p:spPr>
          <a:ln/>
        </p:spPr>
        <p:txBody>
          <a:bodyPr/>
          <a:lstStyle>
            <a:lvl1pPr>
              <a:defRPr/>
            </a:lvl1pPr>
          </a:lstStyle>
          <a:p>
            <a:pPr>
              <a:defRPr/>
            </a:pPr>
            <a:fld id="{D55C3986-27BA-4034-A3D4-4EA0047BD15B}" type="slidenum">
              <a:rPr lang="es-MX"/>
              <a:pPr>
                <a:defRPr/>
              </a:pPr>
              <a:t>‹#›</a:t>
            </a:fld>
            <a:endParaRPr lang="es-MX"/>
          </a:p>
        </p:txBody>
      </p:sp>
    </p:spTree>
    <p:extLst>
      <p:ext uri="{BB962C8B-B14F-4D97-AF65-F5344CB8AC3E}">
        <p14:creationId xmlns:p14="http://schemas.microsoft.com/office/powerpoint/2010/main" val="311659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5162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5162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s-MX"/>
          </a:p>
        </p:txBody>
      </p:sp>
      <p:sp>
        <p:nvSpPr>
          <p:cNvPr id="5" name="Rectangle 7"/>
          <p:cNvSpPr>
            <a:spLocks noGrp="1" noChangeArrowheads="1"/>
          </p:cNvSpPr>
          <p:nvPr>
            <p:ph type="ftr" sz="quarter" idx="11"/>
          </p:nvPr>
        </p:nvSpPr>
        <p:spPr>
          <a:ln/>
        </p:spPr>
        <p:txBody>
          <a:bodyPr/>
          <a:lstStyle>
            <a:lvl1pPr>
              <a:defRPr/>
            </a:lvl1pPr>
          </a:lstStyle>
          <a:p>
            <a:pPr>
              <a:defRPr/>
            </a:pPr>
            <a:endParaRPr lang="es-MX"/>
          </a:p>
        </p:txBody>
      </p:sp>
      <p:sp>
        <p:nvSpPr>
          <p:cNvPr id="6" name="Rectangle 8"/>
          <p:cNvSpPr>
            <a:spLocks noGrp="1" noChangeArrowheads="1"/>
          </p:cNvSpPr>
          <p:nvPr>
            <p:ph type="sldNum" sz="quarter" idx="12"/>
          </p:nvPr>
        </p:nvSpPr>
        <p:spPr>
          <a:ln/>
        </p:spPr>
        <p:txBody>
          <a:bodyPr/>
          <a:lstStyle>
            <a:lvl1pPr>
              <a:defRPr/>
            </a:lvl1pPr>
          </a:lstStyle>
          <a:p>
            <a:pPr>
              <a:defRPr/>
            </a:pPr>
            <a:fld id="{23A0B011-7091-45ED-8508-8AF13751C8CD}" type="slidenum">
              <a:rPr lang="es-MX"/>
              <a:pPr>
                <a:defRPr/>
              </a:pPr>
              <a:t>‹#›</a:t>
            </a:fld>
            <a:endParaRPr lang="es-MX"/>
          </a:p>
        </p:txBody>
      </p:sp>
    </p:spTree>
    <p:extLst>
      <p:ext uri="{BB962C8B-B14F-4D97-AF65-F5344CB8AC3E}">
        <p14:creationId xmlns:p14="http://schemas.microsoft.com/office/powerpoint/2010/main" val="2940904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22800" y="1066800"/>
            <a:ext cx="4013200" cy="4171950"/>
          </a:xfrm>
        </p:spPr>
        <p:txBody>
          <a:bodyPr/>
          <a:lstStyle/>
          <a:p>
            <a:pPr lvl="0"/>
            <a:endParaRPr lang="en-US" noProof="0" smtClean="0"/>
          </a:p>
        </p:txBody>
      </p:sp>
      <p:sp>
        <p:nvSpPr>
          <p:cNvPr id="5" name="Rectangle 6"/>
          <p:cNvSpPr>
            <a:spLocks noGrp="1" noChangeArrowheads="1"/>
          </p:cNvSpPr>
          <p:nvPr>
            <p:ph type="dt" sz="half" idx="10"/>
          </p:nvPr>
        </p:nvSpPr>
        <p:spPr>
          <a:ln/>
        </p:spPr>
        <p:txBody>
          <a:bodyPr/>
          <a:lstStyle>
            <a:lvl1pPr>
              <a:defRPr/>
            </a:lvl1pPr>
          </a:lstStyle>
          <a:p>
            <a:pPr>
              <a:defRPr/>
            </a:pPr>
            <a:endParaRPr lang="es-MX"/>
          </a:p>
        </p:txBody>
      </p:sp>
      <p:sp>
        <p:nvSpPr>
          <p:cNvPr id="6" name="Rectangle 7"/>
          <p:cNvSpPr>
            <a:spLocks noGrp="1" noChangeArrowheads="1"/>
          </p:cNvSpPr>
          <p:nvPr>
            <p:ph type="ftr" sz="quarter" idx="11"/>
          </p:nvPr>
        </p:nvSpPr>
        <p:spPr>
          <a:ln/>
        </p:spPr>
        <p:txBody>
          <a:bodyPr/>
          <a:lstStyle>
            <a:lvl1pPr>
              <a:defRPr/>
            </a:lvl1pPr>
          </a:lstStyle>
          <a:p>
            <a:pPr>
              <a:defRPr/>
            </a:pPr>
            <a:endParaRPr lang="es-MX"/>
          </a:p>
        </p:txBody>
      </p:sp>
      <p:sp>
        <p:nvSpPr>
          <p:cNvPr id="7" name="Rectangle 8"/>
          <p:cNvSpPr>
            <a:spLocks noGrp="1" noChangeArrowheads="1"/>
          </p:cNvSpPr>
          <p:nvPr>
            <p:ph type="sldNum" sz="quarter" idx="12"/>
          </p:nvPr>
        </p:nvSpPr>
        <p:spPr>
          <a:ln/>
        </p:spPr>
        <p:txBody>
          <a:bodyPr/>
          <a:lstStyle>
            <a:lvl1pPr>
              <a:defRPr/>
            </a:lvl1pPr>
          </a:lstStyle>
          <a:p>
            <a:pPr>
              <a:defRPr/>
            </a:pPr>
            <a:fld id="{5D872E14-7796-4A04-AAF7-30FEE86E7322}" type="slidenum">
              <a:rPr lang="es-MX"/>
              <a:pPr>
                <a:defRPr/>
              </a:pPr>
              <a:t>‹#›</a:t>
            </a:fld>
            <a:endParaRPr lang="es-MX"/>
          </a:p>
        </p:txBody>
      </p:sp>
    </p:spTree>
    <p:extLst>
      <p:ext uri="{BB962C8B-B14F-4D97-AF65-F5344CB8AC3E}">
        <p14:creationId xmlns:p14="http://schemas.microsoft.com/office/powerpoint/2010/main" val="1032990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s-MX"/>
          </a:p>
        </p:txBody>
      </p:sp>
      <p:sp>
        <p:nvSpPr>
          <p:cNvPr id="6" name="Rectangle 7"/>
          <p:cNvSpPr>
            <a:spLocks noGrp="1" noChangeArrowheads="1"/>
          </p:cNvSpPr>
          <p:nvPr>
            <p:ph type="ftr" sz="quarter" idx="11"/>
          </p:nvPr>
        </p:nvSpPr>
        <p:spPr>
          <a:ln/>
        </p:spPr>
        <p:txBody>
          <a:bodyPr/>
          <a:lstStyle>
            <a:lvl1pPr>
              <a:defRPr/>
            </a:lvl1pPr>
          </a:lstStyle>
          <a:p>
            <a:pPr>
              <a:defRPr/>
            </a:pPr>
            <a:endParaRPr lang="es-MX"/>
          </a:p>
        </p:txBody>
      </p:sp>
      <p:sp>
        <p:nvSpPr>
          <p:cNvPr id="7" name="Rectangle 8"/>
          <p:cNvSpPr>
            <a:spLocks noGrp="1" noChangeArrowheads="1"/>
          </p:cNvSpPr>
          <p:nvPr>
            <p:ph type="sldNum" sz="quarter" idx="12"/>
          </p:nvPr>
        </p:nvSpPr>
        <p:spPr>
          <a:ln/>
        </p:spPr>
        <p:txBody>
          <a:bodyPr/>
          <a:lstStyle>
            <a:lvl1pPr>
              <a:defRPr/>
            </a:lvl1pPr>
          </a:lstStyle>
          <a:p>
            <a:pPr>
              <a:defRPr/>
            </a:pPr>
            <a:fld id="{AEE19276-7637-431E-AC1E-237E4A033FEB}" type="slidenum">
              <a:rPr lang="es-MX"/>
              <a:pPr>
                <a:defRPr/>
              </a:pPr>
              <a:t>‹#›</a:t>
            </a:fld>
            <a:endParaRPr lang="es-MX"/>
          </a:p>
        </p:txBody>
      </p:sp>
    </p:spTree>
    <p:extLst>
      <p:ext uri="{BB962C8B-B14F-4D97-AF65-F5344CB8AC3E}">
        <p14:creationId xmlns:p14="http://schemas.microsoft.com/office/powerpoint/2010/main" val="1149435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066800"/>
            <a:ext cx="4013200" cy="4171950"/>
          </a:xfrm>
        </p:spPr>
        <p:txBody>
          <a:bodyPr/>
          <a:lstStyle/>
          <a:p>
            <a:pPr lvl="0"/>
            <a:endParaRPr lang="en-US" noProof="0" smtClean="0"/>
          </a:p>
        </p:txBody>
      </p:sp>
      <p:sp>
        <p:nvSpPr>
          <p:cNvPr id="4" name="Text Placeholder 3"/>
          <p:cNvSpPr>
            <a:spLocks noGrp="1"/>
          </p:cNvSpPr>
          <p:nvPr>
            <p:ph type="body" sz="half" idx="2"/>
          </p:nvPr>
        </p:nvSpPr>
        <p:spPr>
          <a:xfrm>
            <a:off x="46228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s-MX"/>
          </a:p>
        </p:txBody>
      </p:sp>
      <p:sp>
        <p:nvSpPr>
          <p:cNvPr id="6" name="Rectangle 7"/>
          <p:cNvSpPr>
            <a:spLocks noGrp="1" noChangeArrowheads="1"/>
          </p:cNvSpPr>
          <p:nvPr>
            <p:ph type="ftr" sz="quarter" idx="11"/>
          </p:nvPr>
        </p:nvSpPr>
        <p:spPr>
          <a:ln/>
        </p:spPr>
        <p:txBody>
          <a:bodyPr/>
          <a:lstStyle>
            <a:lvl1pPr>
              <a:defRPr/>
            </a:lvl1pPr>
          </a:lstStyle>
          <a:p>
            <a:pPr>
              <a:defRPr/>
            </a:pPr>
            <a:endParaRPr lang="es-MX"/>
          </a:p>
        </p:txBody>
      </p:sp>
      <p:sp>
        <p:nvSpPr>
          <p:cNvPr id="7" name="Rectangle 8"/>
          <p:cNvSpPr>
            <a:spLocks noGrp="1" noChangeArrowheads="1"/>
          </p:cNvSpPr>
          <p:nvPr>
            <p:ph type="sldNum" sz="quarter" idx="12"/>
          </p:nvPr>
        </p:nvSpPr>
        <p:spPr>
          <a:ln/>
        </p:spPr>
        <p:txBody>
          <a:bodyPr/>
          <a:lstStyle>
            <a:lvl1pPr>
              <a:defRPr/>
            </a:lvl1pPr>
          </a:lstStyle>
          <a:p>
            <a:pPr>
              <a:defRPr/>
            </a:pPr>
            <a:fld id="{954AEEE6-2E20-470C-8D86-5820DD88D679}" type="slidenum">
              <a:rPr lang="es-MX"/>
              <a:pPr>
                <a:defRPr/>
              </a:pPr>
              <a:t>‹#›</a:t>
            </a:fld>
            <a:endParaRPr lang="es-MX"/>
          </a:p>
        </p:txBody>
      </p:sp>
    </p:spTree>
    <p:extLst>
      <p:ext uri="{BB962C8B-B14F-4D97-AF65-F5344CB8AC3E}">
        <p14:creationId xmlns:p14="http://schemas.microsoft.com/office/powerpoint/2010/main" val="275185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s-MX"/>
          </a:p>
        </p:txBody>
      </p:sp>
      <p:sp>
        <p:nvSpPr>
          <p:cNvPr id="5" name="Rectangle 7"/>
          <p:cNvSpPr>
            <a:spLocks noGrp="1" noChangeArrowheads="1"/>
          </p:cNvSpPr>
          <p:nvPr>
            <p:ph type="ftr" sz="quarter" idx="11"/>
          </p:nvPr>
        </p:nvSpPr>
        <p:spPr>
          <a:ln/>
        </p:spPr>
        <p:txBody>
          <a:bodyPr/>
          <a:lstStyle>
            <a:lvl1pPr>
              <a:defRPr/>
            </a:lvl1pPr>
          </a:lstStyle>
          <a:p>
            <a:pPr>
              <a:defRPr/>
            </a:pPr>
            <a:endParaRPr lang="es-MX"/>
          </a:p>
        </p:txBody>
      </p:sp>
      <p:sp>
        <p:nvSpPr>
          <p:cNvPr id="6" name="Rectangle 8"/>
          <p:cNvSpPr>
            <a:spLocks noGrp="1" noChangeArrowheads="1"/>
          </p:cNvSpPr>
          <p:nvPr>
            <p:ph type="sldNum" sz="quarter" idx="12"/>
          </p:nvPr>
        </p:nvSpPr>
        <p:spPr>
          <a:ln/>
        </p:spPr>
        <p:txBody>
          <a:bodyPr/>
          <a:lstStyle>
            <a:lvl1pPr>
              <a:defRPr/>
            </a:lvl1pPr>
          </a:lstStyle>
          <a:p>
            <a:pPr>
              <a:defRPr/>
            </a:pPr>
            <a:fld id="{B059A31B-7010-4834-B4B5-445780A84AB7}" type="slidenum">
              <a:rPr lang="es-MX"/>
              <a:pPr>
                <a:defRPr/>
              </a:pPr>
              <a:t>‹#›</a:t>
            </a:fld>
            <a:endParaRPr lang="es-MX"/>
          </a:p>
        </p:txBody>
      </p:sp>
    </p:spTree>
    <p:extLst>
      <p:ext uri="{BB962C8B-B14F-4D97-AF65-F5344CB8AC3E}">
        <p14:creationId xmlns:p14="http://schemas.microsoft.com/office/powerpoint/2010/main" val="306493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s-MX"/>
          </a:p>
        </p:txBody>
      </p:sp>
      <p:sp>
        <p:nvSpPr>
          <p:cNvPr id="5" name="Rectangle 7"/>
          <p:cNvSpPr>
            <a:spLocks noGrp="1" noChangeArrowheads="1"/>
          </p:cNvSpPr>
          <p:nvPr>
            <p:ph type="ftr" sz="quarter" idx="11"/>
          </p:nvPr>
        </p:nvSpPr>
        <p:spPr>
          <a:ln/>
        </p:spPr>
        <p:txBody>
          <a:bodyPr/>
          <a:lstStyle>
            <a:lvl1pPr>
              <a:defRPr/>
            </a:lvl1pPr>
          </a:lstStyle>
          <a:p>
            <a:pPr>
              <a:defRPr/>
            </a:pPr>
            <a:endParaRPr lang="es-MX"/>
          </a:p>
        </p:txBody>
      </p:sp>
      <p:sp>
        <p:nvSpPr>
          <p:cNvPr id="6" name="Rectangle 8"/>
          <p:cNvSpPr>
            <a:spLocks noGrp="1" noChangeArrowheads="1"/>
          </p:cNvSpPr>
          <p:nvPr>
            <p:ph type="sldNum" sz="quarter" idx="12"/>
          </p:nvPr>
        </p:nvSpPr>
        <p:spPr>
          <a:ln/>
        </p:spPr>
        <p:txBody>
          <a:bodyPr/>
          <a:lstStyle>
            <a:lvl1pPr>
              <a:defRPr/>
            </a:lvl1pPr>
          </a:lstStyle>
          <a:p>
            <a:pPr>
              <a:defRPr/>
            </a:pPr>
            <a:fld id="{C6A274B6-3D97-4373-89E2-E851686C5426}" type="slidenum">
              <a:rPr lang="es-MX"/>
              <a:pPr>
                <a:defRPr/>
              </a:pPr>
              <a:t>‹#›</a:t>
            </a:fld>
            <a:endParaRPr lang="es-MX"/>
          </a:p>
        </p:txBody>
      </p:sp>
    </p:spTree>
    <p:extLst>
      <p:ext uri="{BB962C8B-B14F-4D97-AF65-F5344CB8AC3E}">
        <p14:creationId xmlns:p14="http://schemas.microsoft.com/office/powerpoint/2010/main" val="1224375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0668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s-MX"/>
          </a:p>
        </p:txBody>
      </p:sp>
      <p:sp>
        <p:nvSpPr>
          <p:cNvPr id="6" name="Rectangle 7"/>
          <p:cNvSpPr>
            <a:spLocks noGrp="1" noChangeArrowheads="1"/>
          </p:cNvSpPr>
          <p:nvPr>
            <p:ph type="ftr" sz="quarter" idx="11"/>
          </p:nvPr>
        </p:nvSpPr>
        <p:spPr>
          <a:ln/>
        </p:spPr>
        <p:txBody>
          <a:bodyPr/>
          <a:lstStyle>
            <a:lvl1pPr>
              <a:defRPr/>
            </a:lvl1pPr>
          </a:lstStyle>
          <a:p>
            <a:pPr>
              <a:defRPr/>
            </a:pPr>
            <a:endParaRPr lang="es-MX"/>
          </a:p>
        </p:txBody>
      </p:sp>
      <p:sp>
        <p:nvSpPr>
          <p:cNvPr id="7" name="Rectangle 8"/>
          <p:cNvSpPr>
            <a:spLocks noGrp="1" noChangeArrowheads="1"/>
          </p:cNvSpPr>
          <p:nvPr>
            <p:ph type="sldNum" sz="quarter" idx="12"/>
          </p:nvPr>
        </p:nvSpPr>
        <p:spPr>
          <a:ln/>
        </p:spPr>
        <p:txBody>
          <a:bodyPr/>
          <a:lstStyle>
            <a:lvl1pPr>
              <a:defRPr/>
            </a:lvl1pPr>
          </a:lstStyle>
          <a:p>
            <a:pPr>
              <a:defRPr/>
            </a:pPr>
            <a:fld id="{646C0184-D7E3-4A87-83E5-BB2401F99F1B}" type="slidenum">
              <a:rPr lang="es-MX"/>
              <a:pPr>
                <a:defRPr/>
              </a:pPr>
              <a:t>‹#›</a:t>
            </a:fld>
            <a:endParaRPr lang="es-MX"/>
          </a:p>
        </p:txBody>
      </p:sp>
    </p:spTree>
    <p:extLst>
      <p:ext uri="{BB962C8B-B14F-4D97-AF65-F5344CB8AC3E}">
        <p14:creationId xmlns:p14="http://schemas.microsoft.com/office/powerpoint/2010/main" val="77670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s-MX"/>
          </a:p>
        </p:txBody>
      </p:sp>
      <p:sp>
        <p:nvSpPr>
          <p:cNvPr id="8" name="Rectangle 7"/>
          <p:cNvSpPr>
            <a:spLocks noGrp="1" noChangeArrowheads="1"/>
          </p:cNvSpPr>
          <p:nvPr>
            <p:ph type="ftr" sz="quarter" idx="11"/>
          </p:nvPr>
        </p:nvSpPr>
        <p:spPr>
          <a:ln/>
        </p:spPr>
        <p:txBody>
          <a:bodyPr/>
          <a:lstStyle>
            <a:lvl1pPr>
              <a:defRPr/>
            </a:lvl1pPr>
          </a:lstStyle>
          <a:p>
            <a:pPr>
              <a:defRPr/>
            </a:pPr>
            <a:endParaRPr lang="es-MX"/>
          </a:p>
        </p:txBody>
      </p:sp>
      <p:sp>
        <p:nvSpPr>
          <p:cNvPr id="9" name="Rectangle 8"/>
          <p:cNvSpPr>
            <a:spLocks noGrp="1" noChangeArrowheads="1"/>
          </p:cNvSpPr>
          <p:nvPr>
            <p:ph type="sldNum" sz="quarter" idx="12"/>
          </p:nvPr>
        </p:nvSpPr>
        <p:spPr>
          <a:ln/>
        </p:spPr>
        <p:txBody>
          <a:bodyPr/>
          <a:lstStyle>
            <a:lvl1pPr>
              <a:defRPr/>
            </a:lvl1pPr>
          </a:lstStyle>
          <a:p>
            <a:pPr>
              <a:defRPr/>
            </a:pPr>
            <a:fld id="{0A662383-00C4-4B73-B367-9AFF0EE1084A}" type="slidenum">
              <a:rPr lang="es-MX"/>
              <a:pPr>
                <a:defRPr/>
              </a:pPr>
              <a:t>‹#›</a:t>
            </a:fld>
            <a:endParaRPr lang="es-MX"/>
          </a:p>
        </p:txBody>
      </p:sp>
    </p:spTree>
    <p:extLst>
      <p:ext uri="{BB962C8B-B14F-4D97-AF65-F5344CB8AC3E}">
        <p14:creationId xmlns:p14="http://schemas.microsoft.com/office/powerpoint/2010/main" val="340244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s-MX"/>
          </a:p>
        </p:txBody>
      </p:sp>
      <p:sp>
        <p:nvSpPr>
          <p:cNvPr id="4" name="Rectangle 7"/>
          <p:cNvSpPr>
            <a:spLocks noGrp="1" noChangeArrowheads="1"/>
          </p:cNvSpPr>
          <p:nvPr>
            <p:ph type="ftr" sz="quarter" idx="11"/>
          </p:nvPr>
        </p:nvSpPr>
        <p:spPr>
          <a:ln/>
        </p:spPr>
        <p:txBody>
          <a:bodyPr/>
          <a:lstStyle>
            <a:lvl1pPr>
              <a:defRPr/>
            </a:lvl1pPr>
          </a:lstStyle>
          <a:p>
            <a:pPr>
              <a:defRPr/>
            </a:pPr>
            <a:endParaRPr lang="es-MX"/>
          </a:p>
        </p:txBody>
      </p:sp>
      <p:sp>
        <p:nvSpPr>
          <p:cNvPr id="5" name="Rectangle 8"/>
          <p:cNvSpPr>
            <a:spLocks noGrp="1" noChangeArrowheads="1"/>
          </p:cNvSpPr>
          <p:nvPr>
            <p:ph type="sldNum" sz="quarter" idx="12"/>
          </p:nvPr>
        </p:nvSpPr>
        <p:spPr>
          <a:ln/>
        </p:spPr>
        <p:txBody>
          <a:bodyPr/>
          <a:lstStyle>
            <a:lvl1pPr>
              <a:defRPr/>
            </a:lvl1pPr>
          </a:lstStyle>
          <a:p>
            <a:pPr>
              <a:defRPr/>
            </a:pPr>
            <a:fld id="{25F794F5-BAE5-4946-B1B0-A245A52DB099}" type="slidenum">
              <a:rPr lang="es-MX"/>
              <a:pPr>
                <a:defRPr/>
              </a:pPr>
              <a:t>‹#›</a:t>
            </a:fld>
            <a:endParaRPr lang="es-MX"/>
          </a:p>
        </p:txBody>
      </p:sp>
    </p:spTree>
    <p:extLst>
      <p:ext uri="{BB962C8B-B14F-4D97-AF65-F5344CB8AC3E}">
        <p14:creationId xmlns:p14="http://schemas.microsoft.com/office/powerpoint/2010/main" val="7225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s-MX"/>
          </a:p>
        </p:txBody>
      </p:sp>
      <p:sp>
        <p:nvSpPr>
          <p:cNvPr id="3" name="Rectangle 7"/>
          <p:cNvSpPr>
            <a:spLocks noGrp="1" noChangeArrowheads="1"/>
          </p:cNvSpPr>
          <p:nvPr>
            <p:ph type="ftr" sz="quarter" idx="11"/>
          </p:nvPr>
        </p:nvSpPr>
        <p:spPr>
          <a:ln/>
        </p:spPr>
        <p:txBody>
          <a:bodyPr/>
          <a:lstStyle>
            <a:lvl1pPr>
              <a:defRPr/>
            </a:lvl1pPr>
          </a:lstStyle>
          <a:p>
            <a:pPr>
              <a:defRPr/>
            </a:pPr>
            <a:endParaRPr lang="es-MX"/>
          </a:p>
        </p:txBody>
      </p:sp>
      <p:sp>
        <p:nvSpPr>
          <p:cNvPr id="4" name="Rectangle 8"/>
          <p:cNvSpPr>
            <a:spLocks noGrp="1" noChangeArrowheads="1"/>
          </p:cNvSpPr>
          <p:nvPr>
            <p:ph type="sldNum" sz="quarter" idx="12"/>
          </p:nvPr>
        </p:nvSpPr>
        <p:spPr>
          <a:ln/>
        </p:spPr>
        <p:txBody>
          <a:bodyPr/>
          <a:lstStyle>
            <a:lvl1pPr>
              <a:defRPr/>
            </a:lvl1pPr>
          </a:lstStyle>
          <a:p>
            <a:pPr>
              <a:defRPr/>
            </a:pPr>
            <a:fld id="{D93608BA-A373-4B04-A973-B86AB9FF3F57}" type="slidenum">
              <a:rPr lang="es-MX"/>
              <a:pPr>
                <a:defRPr/>
              </a:pPr>
              <a:t>‹#›</a:t>
            </a:fld>
            <a:endParaRPr lang="es-MX"/>
          </a:p>
        </p:txBody>
      </p:sp>
    </p:spTree>
    <p:extLst>
      <p:ext uri="{BB962C8B-B14F-4D97-AF65-F5344CB8AC3E}">
        <p14:creationId xmlns:p14="http://schemas.microsoft.com/office/powerpoint/2010/main" val="4353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s-MX"/>
          </a:p>
        </p:txBody>
      </p:sp>
      <p:sp>
        <p:nvSpPr>
          <p:cNvPr id="6" name="Rectangle 7"/>
          <p:cNvSpPr>
            <a:spLocks noGrp="1" noChangeArrowheads="1"/>
          </p:cNvSpPr>
          <p:nvPr>
            <p:ph type="ftr" sz="quarter" idx="11"/>
          </p:nvPr>
        </p:nvSpPr>
        <p:spPr>
          <a:ln/>
        </p:spPr>
        <p:txBody>
          <a:bodyPr/>
          <a:lstStyle>
            <a:lvl1pPr>
              <a:defRPr/>
            </a:lvl1pPr>
          </a:lstStyle>
          <a:p>
            <a:pPr>
              <a:defRPr/>
            </a:pPr>
            <a:endParaRPr lang="es-MX"/>
          </a:p>
        </p:txBody>
      </p:sp>
      <p:sp>
        <p:nvSpPr>
          <p:cNvPr id="7" name="Rectangle 8"/>
          <p:cNvSpPr>
            <a:spLocks noGrp="1" noChangeArrowheads="1"/>
          </p:cNvSpPr>
          <p:nvPr>
            <p:ph type="sldNum" sz="quarter" idx="12"/>
          </p:nvPr>
        </p:nvSpPr>
        <p:spPr>
          <a:ln/>
        </p:spPr>
        <p:txBody>
          <a:bodyPr/>
          <a:lstStyle>
            <a:lvl1pPr>
              <a:defRPr/>
            </a:lvl1pPr>
          </a:lstStyle>
          <a:p>
            <a:pPr>
              <a:defRPr/>
            </a:pPr>
            <a:fld id="{49BDDFCC-6106-4F32-ADC0-D934376B5227}" type="slidenum">
              <a:rPr lang="es-MX"/>
              <a:pPr>
                <a:defRPr/>
              </a:pPr>
              <a:t>‹#›</a:t>
            </a:fld>
            <a:endParaRPr lang="es-MX"/>
          </a:p>
        </p:txBody>
      </p:sp>
    </p:spTree>
    <p:extLst>
      <p:ext uri="{BB962C8B-B14F-4D97-AF65-F5344CB8AC3E}">
        <p14:creationId xmlns:p14="http://schemas.microsoft.com/office/powerpoint/2010/main" val="2796579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s-MX"/>
          </a:p>
        </p:txBody>
      </p:sp>
      <p:sp>
        <p:nvSpPr>
          <p:cNvPr id="6" name="Rectangle 7"/>
          <p:cNvSpPr>
            <a:spLocks noGrp="1" noChangeArrowheads="1"/>
          </p:cNvSpPr>
          <p:nvPr>
            <p:ph type="ftr" sz="quarter" idx="11"/>
          </p:nvPr>
        </p:nvSpPr>
        <p:spPr>
          <a:ln/>
        </p:spPr>
        <p:txBody>
          <a:bodyPr/>
          <a:lstStyle>
            <a:lvl1pPr>
              <a:defRPr/>
            </a:lvl1pPr>
          </a:lstStyle>
          <a:p>
            <a:pPr>
              <a:defRPr/>
            </a:pPr>
            <a:endParaRPr lang="es-MX"/>
          </a:p>
        </p:txBody>
      </p:sp>
      <p:sp>
        <p:nvSpPr>
          <p:cNvPr id="7" name="Rectangle 8"/>
          <p:cNvSpPr>
            <a:spLocks noGrp="1" noChangeArrowheads="1"/>
          </p:cNvSpPr>
          <p:nvPr>
            <p:ph type="sldNum" sz="quarter" idx="12"/>
          </p:nvPr>
        </p:nvSpPr>
        <p:spPr>
          <a:ln/>
        </p:spPr>
        <p:txBody>
          <a:bodyPr/>
          <a:lstStyle>
            <a:lvl1pPr>
              <a:defRPr/>
            </a:lvl1pPr>
          </a:lstStyle>
          <a:p>
            <a:pPr>
              <a:defRPr/>
            </a:pPr>
            <a:fld id="{758AAF30-1615-4C28-A1A4-3F71615887C8}" type="slidenum">
              <a:rPr lang="es-MX"/>
              <a:pPr>
                <a:defRPr/>
              </a:pPr>
              <a:t>‹#›</a:t>
            </a:fld>
            <a:endParaRPr lang="es-MX"/>
          </a:p>
        </p:txBody>
      </p:sp>
    </p:spTree>
    <p:extLst>
      <p:ext uri="{BB962C8B-B14F-4D97-AF65-F5344CB8AC3E}">
        <p14:creationId xmlns:p14="http://schemas.microsoft.com/office/powerpoint/2010/main" val="264730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68994" name="Rectangle 2"/>
          <p:cNvSpPr>
            <a:spLocks noChangeArrowheads="1"/>
          </p:cNvSpPr>
          <p:nvPr/>
        </p:nvSpPr>
        <p:spPr bwMode="auto">
          <a:xfrm>
            <a:off x="0" y="6248400"/>
            <a:ext cx="9144000" cy="609600"/>
          </a:xfrm>
          <a:prstGeom prst="rect">
            <a:avLst/>
          </a:prstGeom>
          <a:gradFill rotWithShape="0">
            <a:gsLst>
              <a:gs pos="0">
                <a:schemeClr val="bg1"/>
              </a:gs>
              <a:gs pos="100000">
                <a:schemeClr val="tx1"/>
              </a:gs>
            </a:gsLst>
            <a:lin ang="5400000" scaled="1"/>
          </a:gradFill>
          <a:ln w="12700">
            <a:noFill/>
            <a:miter lim="800000"/>
            <a:headEnd type="none" w="sm" len="sm"/>
            <a:tailEnd type="none" w="sm" len="sm"/>
          </a:ln>
          <a:effectLst/>
        </p:spPr>
        <p:txBody>
          <a:bodyPr wrap="none" anchor="ctr"/>
          <a:lstStyle/>
          <a:p>
            <a:pPr>
              <a:defRPr/>
            </a:pPr>
            <a:endParaRPr lang="en-US"/>
          </a:p>
        </p:txBody>
      </p:sp>
      <p:sp>
        <p:nvSpPr>
          <p:cNvPr id="468995" name="Rectangle 3"/>
          <p:cNvSpPr>
            <a:spLocks noChangeArrowheads="1"/>
          </p:cNvSpPr>
          <p:nvPr/>
        </p:nvSpPr>
        <p:spPr bwMode="auto">
          <a:xfrm>
            <a:off x="0" y="0"/>
            <a:ext cx="9144000" cy="1143000"/>
          </a:xfrm>
          <a:prstGeom prst="rect">
            <a:avLst/>
          </a:prstGeom>
          <a:gradFill rotWithShape="0">
            <a:gsLst>
              <a:gs pos="0">
                <a:srgbClr val="FFFF00"/>
              </a:gs>
              <a:gs pos="100000">
                <a:schemeClr val="bg1"/>
              </a:gs>
            </a:gsLst>
            <a:lin ang="5400000" scaled="1"/>
          </a:gradFill>
          <a:ln w="9525">
            <a:noFill/>
            <a:miter lim="800000"/>
            <a:headEnd/>
            <a:tailEnd/>
          </a:ln>
          <a:effectLst/>
        </p:spPr>
        <p:txBody>
          <a:bodyPr wrap="none" anchor="ctr"/>
          <a:lstStyle/>
          <a:p>
            <a:pPr>
              <a:defRPr/>
            </a:pPr>
            <a:endParaRPr lang="en-US"/>
          </a:p>
        </p:txBody>
      </p:sp>
      <p:sp>
        <p:nvSpPr>
          <p:cNvPr id="8196" name="Rectangle 4"/>
          <p:cNvSpPr>
            <a:spLocks noGrp="1" noChangeArrowheads="1"/>
          </p:cNvSpPr>
          <p:nvPr>
            <p:ph type="title"/>
          </p:nvPr>
        </p:nvSpPr>
        <p:spPr bwMode="auto">
          <a:xfrm>
            <a:off x="0" y="76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8197" name="Rectangle 5"/>
          <p:cNvSpPr>
            <a:spLocks noGrp="1" noChangeArrowheads="1"/>
          </p:cNvSpPr>
          <p:nvPr>
            <p:ph type="body" idx="1"/>
          </p:nvPr>
        </p:nvSpPr>
        <p:spPr bwMode="auto">
          <a:xfrm>
            <a:off x="457200" y="1066800"/>
            <a:ext cx="8178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8998" name="Rectangle 6"/>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50000"/>
              </a:spcBef>
              <a:defRPr sz="1400">
                <a:solidFill>
                  <a:schemeClr val="bg2"/>
                </a:solidFill>
                <a:latin typeface="Arial" pitchFamily="34" charset="0"/>
              </a:defRPr>
            </a:lvl1pPr>
          </a:lstStyle>
          <a:p>
            <a:pPr>
              <a:defRPr/>
            </a:pPr>
            <a:endParaRPr lang="es-MX"/>
          </a:p>
        </p:txBody>
      </p:sp>
      <p:sp>
        <p:nvSpPr>
          <p:cNvPr id="468999" name="Rectangle 7"/>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pitchFamily="34" charset="0"/>
              </a:defRPr>
            </a:lvl1pPr>
          </a:lstStyle>
          <a:p>
            <a:pPr>
              <a:defRPr/>
            </a:pPr>
            <a:endParaRPr lang="es-MX"/>
          </a:p>
        </p:txBody>
      </p:sp>
      <p:sp>
        <p:nvSpPr>
          <p:cNvPr id="469000" name="Rectangle 8"/>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pitchFamily="34" charset="0"/>
              </a:defRPr>
            </a:lvl1pPr>
          </a:lstStyle>
          <a:p>
            <a:pPr>
              <a:defRPr/>
            </a:pPr>
            <a:fld id="{241D6F99-35CD-4B74-A7EF-522EDD6188F3}" type="slidenum">
              <a:rPr lang="es-MX"/>
              <a:pPr>
                <a:defRPr/>
              </a:pPr>
              <a:t>‹#›</a:t>
            </a:fld>
            <a:endParaRPr lang="es-MX"/>
          </a:p>
        </p:txBody>
      </p:sp>
    </p:spTree>
  </p:cSld>
  <p:clrMap bg1="lt1" tx1="dk1" bg2="lt2" tx2="dk2" accent1="accent1" accent2="accent2" accent3="accent3" accent4="accent4" accent5="accent5" accent6="accent6" hlink="hlink" folHlink="folHlink"/>
  <p:sldLayoutIdLst>
    <p:sldLayoutId id="2147483695"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ctr" rtl="0" eaLnBrk="0" fontAlgn="base" hangingPunct="0">
        <a:spcBef>
          <a:spcPct val="0"/>
        </a:spcBef>
        <a:spcAft>
          <a:spcPct val="0"/>
        </a:spcAft>
        <a:defRPr kumimoji="1" sz="3200">
          <a:solidFill>
            <a:schemeClr val="tx2"/>
          </a:solidFill>
          <a:latin typeface="+mj-lt"/>
          <a:ea typeface="+mj-ea"/>
          <a:cs typeface="+mj-cs"/>
        </a:defRPr>
      </a:lvl1pPr>
      <a:lvl2pPr algn="ctr" rtl="0" eaLnBrk="0" fontAlgn="base" hangingPunct="0">
        <a:spcBef>
          <a:spcPct val="0"/>
        </a:spcBef>
        <a:spcAft>
          <a:spcPct val="0"/>
        </a:spcAft>
        <a:defRPr kumimoji="1" sz="3200">
          <a:solidFill>
            <a:schemeClr val="tx2"/>
          </a:solidFill>
          <a:latin typeface="Arial Black" pitchFamily="34" charset="0"/>
        </a:defRPr>
      </a:lvl2pPr>
      <a:lvl3pPr algn="ctr" rtl="0" eaLnBrk="0" fontAlgn="base" hangingPunct="0">
        <a:spcBef>
          <a:spcPct val="0"/>
        </a:spcBef>
        <a:spcAft>
          <a:spcPct val="0"/>
        </a:spcAft>
        <a:defRPr kumimoji="1" sz="3200">
          <a:solidFill>
            <a:schemeClr val="tx2"/>
          </a:solidFill>
          <a:latin typeface="Arial Black" pitchFamily="34" charset="0"/>
        </a:defRPr>
      </a:lvl3pPr>
      <a:lvl4pPr algn="ctr" rtl="0" eaLnBrk="0" fontAlgn="base" hangingPunct="0">
        <a:spcBef>
          <a:spcPct val="0"/>
        </a:spcBef>
        <a:spcAft>
          <a:spcPct val="0"/>
        </a:spcAft>
        <a:defRPr kumimoji="1" sz="3200">
          <a:solidFill>
            <a:schemeClr val="tx2"/>
          </a:solidFill>
          <a:latin typeface="Arial Black" pitchFamily="34" charset="0"/>
        </a:defRPr>
      </a:lvl4pPr>
      <a:lvl5pPr algn="ctr" rtl="0" eaLnBrk="0" fontAlgn="base" hangingPunct="0">
        <a:spcBef>
          <a:spcPct val="0"/>
        </a:spcBef>
        <a:spcAft>
          <a:spcPct val="0"/>
        </a:spcAft>
        <a:defRPr kumimoji="1" sz="3200">
          <a:solidFill>
            <a:schemeClr val="tx2"/>
          </a:solidFill>
          <a:latin typeface="Arial Black" pitchFamily="34" charset="0"/>
        </a:defRPr>
      </a:lvl5pPr>
      <a:lvl6pPr marL="457200" algn="ctr" rtl="0" fontAlgn="base">
        <a:spcBef>
          <a:spcPct val="0"/>
        </a:spcBef>
        <a:spcAft>
          <a:spcPct val="0"/>
        </a:spcAft>
        <a:defRPr kumimoji="1" sz="3200">
          <a:solidFill>
            <a:schemeClr val="tx2"/>
          </a:solidFill>
          <a:latin typeface="Arial Black" pitchFamily="34" charset="0"/>
        </a:defRPr>
      </a:lvl6pPr>
      <a:lvl7pPr marL="914400" algn="ctr" rtl="0" fontAlgn="base">
        <a:spcBef>
          <a:spcPct val="0"/>
        </a:spcBef>
        <a:spcAft>
          <a:spcPct val="0"/>
        </a:spcAft>
        <a:defRPr kumimoji="1" sz="3200">
          <a:solidFill>
            <a:schemeClr val="tx2"/>
          </a:solidFill>
          <a:latin typeface="Arial Black" pitchFamily="34" charset="0"/>
        </a:defRPr>
      </a:lvl7pPr>
      <a:lvl8pPr marL="1371600" algn="ctr" rtl="0" fontAlgn="base">
        <a:spcBef>
          <a:spcPct val="0"/>
        </a:spcBef>
        <a:spcAft>
          <a:spcPct val="0"/>
        </a:spcAft>
        <a:defRPr kumimoji="1" sz="3200">
          <a:solidFill>
            <a:schemeClr val="tx2"/>
          </a:solidFill>
          <a:latin typeface="Arial Black" pitchFamily="34" charset="0"/>
        </a:defRPr>
      </a:lvl8pPr>
      <a:lvl9pPr marL="1828800" algn="ctr" rtl="0" fontAlgn="base">
        <a:spcBef>
          <a:spcPct val="0"/>
        </a:spcBef>
        <a:spcAft>
          <a:spcPct val="0"/>
        </a:spcAft>
        <a:defRPr kumimoji="1"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q"/>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200">
          <a:solidFill>
            <a:schemeClr val="tx1"/>
          </a:solidFill>
          <a:latin typeface="+mn-lt"/>
        </a:defRPr>
      </a:lvl2pPr>
      <a:lvl3pPr marL="1143000" indent="-228600" algn="l" rtl="0" eaLnBrk="0" fontAlgn="base" hangingPunct="0">
        <a:spcBef>
          <a:spcPct val="20000"/>
        </a:spcBef>
        <a:spcAft>
          <a:spcPct val="0"/>
        </a:spcAft>
        <a:buClr>
          <a:srgbClr val="FFFF00"/>
        </a:buClr>
        <a:buFont typeface="Monotype Sorts" pitchFamily="2" charset="2"/>
        <a:buChar char="x"/>
        <a:defRPr kumimoji="1" sz="2000">
          <a:solidFill>
            <a:schemeClr val="tx1"/>
          </a:solidFill>
          <a:latin typeface="+mn-lt"/>
        </a:defRPr>
      </a:lvl3pPr>
      <a:lvl4pPr marL="1600200" indent="-228600" algn="l" rtl="0" eaLnBrk="0" fontAlgn="base" hangingPunct="0">
        <a:spcBef>
          <a:spcPct val="20000"/>
        </a:spcBef>
        <a:spcAft>
          <a:spcPct val="0"/>
        </a:spcAft>
        <a:buClr>
          <a:srgbClr val="FFFF00"/>
        </a:buClr>
        <a:buChar char="•"/>
        <a:defRPr kumimoji="1">
          <a:solidFill>
            <a:schemeClr val="tx1"/>
          </a:solidFill>
          <a:latin typeface="+mn-lt"/>
        </a:defRPr>
      </a:lvl4pPr>
      <a:lvl5pPr marL="2057400" indent="-228600" algn="l" rtl="0" eaLnBrk="0" fontAlgn="base" hangingPunct="0">
        <a:spcBef>
          <a:spcPct val="20000"/>
        </a:spcBef>
        <a:spcAft>
          <a:spcPct val="0"/>
        </a:spcAft>
        <a:buClr>
          <a:srgbClr val="FFFF00"/>
        </a:buClr>
        <a:buChar char="–"/>
        <a:defRPr kumimoji="1">
          <a:solidFill>
            <a:schemeClr val="tx1"/>
          </a:solidFill>
          <a:latin typeface="+mn-lt"/>
        </a:defRPr>
      </a:lvl5pPr>
      <a:lvl6pPr marL="2514600" indent="-228600" algn="l" rtl="0" fontAlgn="base">
        <a:spcBef>
          <a:spcPct val="20000"/>
        </a:spcBef>
        <a:spcAft>
          <a:spcPct val="0"/>
        </a:spcAft>
        <a:buClr>
          <a:srgbClr val="FFFF00"/>
        </a:buClr>
        <a:buChar char="–"/>
        <a:defRPr kumimoji="1">
          <a:solidFill>
            <a:schemeClr val="tx1"/>
          </a:solidFill>
          <a:latin typeface="+mn-lt"/>
        </a:defRPr>
      </a:lvl6pPr>
      <a:lvl7pPr marL="2971800" indent="-228600" algn="l" rtl="0" fontAlgn="base">
        <a:spcBef>
          <a:spcPct val="20000"/>
        </a:spcBef>
        <a:spcAft>
          <a:spcPct val="0"/>
        </a:spcAft>
        <a:buClr>
          <a:srgbClr val="FFFF00"/>
        </a:buClr>
        <a:buChar char="–"/>
        <a:defRPr kumimoji="1">
          <a:solidFill>
            <a:schemeClr val="tx1"/>
          </a:solidFill>
          <a:latin typeface="+mn-lt"/>
        </a:defRPr>
      </a:lvl7pPr>
      <a:lvl8pPr marL="3429000" indent="-228600" algn="l" rtl="0" fontAlgn="base">
        <a:spcBef>
          <a:spcPct val="20000"/>
        </a:spcBef>
        <a:spcAft>
          <a:spcPct val="0"/>
        </a:spcAft>
        <a:buClr>
          <a:srgbClr val="FFFF00"/>
        </a:buClr>
        <a:buChar char="–"/>
        <a:defRPr kumimoji="1">
          <a:solidFill>
            <a:schemeClr val="tx1"/>
          </a:solidFill>
          <a:latin typeface="+mn-lt"/>
        </a:defRPr>
      </a:lvl8pPr>
      <a:lvl9pPr marL="3886200" indent="-228600" algn="l" rtl="0" fontAlgn="base">
        <a:spcBef>
          <a:spcPct val="20000"/>
        </a:spcBef>
        <a:spcAft>
          <a:spcPct val="0"/>
        </a:spcAft>
        <a:buClr>
          <a:srgbClr val="FFFF00"/>
        </a:buClr>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8.xml"/><Relationship Id="rId3" Type="http://schemas.openxmlformats.org/officeDocument/2006/relationships/slide" Target="slide15.xml"/><Relationship Id="rId7" Type="http://schemas.openxmlformats.org/officeDocument/2006/relationships/slide" Target="slide31.xml"/><Relationship Id="rId12" Type="http://schemas.openxmlformats.org/officeDocument/2006/relationships/slide" Target="slide4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44.xml"/><Relationship Id="rId5" Type="http://schemas.openxmlformats.org/officeDocument/2006/relationships/slide" Target="slide24.xml"/><Relationship Id="rId10" Type="http://schemas.openxmlformats.org/officeDocument/2006/relationships/slide" Target="slide38.xml"/><Relationship Id="rId4" Type="http://schemas.openxmlformats.org/officeDocument/2006/relationships/slide" Target="slide19.xml"/><Relationship Id="rId9" Type="http://schemas.openxmlformats.org/officeDocument/2006/relationships/slide" Target="slide36.xml"/><Relationship Id="rId14" Type="http://schemas.openxmlformats.org/officeDocument/2006/relationships/slide" Target="slide5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osha.gov/pls/oshaweb/owasrch.search_form?p_doc_type=OSHACT&amp;p_toc_level=0&amp;p_keyvalue="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hyperlink" Target="http://www.osha.gov/Publications/3439at-a-glance.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osha.gov/pls/oshaweb/owasrch.search_form?p_doc_type=STANDARDS&amp;p_toc_level=1&amp;p_keyvalue=1904" TargetMode="External"/><Relationship Id="rId2" Type="http://schemas.openxmlformats.org/officeDocument/2006/relationships/hyperlink" Target="http://www.osha.gov/pls/oshaweb/owadisp.show_document?p_table=OSHACT&amp;p_id=3359" TargetMode="External"/><Relationship Id="rId1" Type="http://schemas.openxmlformats.org/officeDocument/2006/relationships/slideLayout" Target="../slideLayouts/slideLayout2.xml"/><Relationship Id="rId5" Type="http://schemas.openxmlformats.org/officeDocument/2006/relationships/hyperlink" Target="http://www.osha.gov/workers.html" TargetMode="External"/><Relationship Id="rId4" Type="http://schemas.openxmlformats.org/officeDocument/2006/relationships/hyperlink" Target="http://www.osha.gov/pls/oshaweb/owadisp.show_document?p_table=STANDARDS&amp;p_id=10027"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osha.gov/pls/osha7/eComplaintForm.html" TargetMode="External"/><Relationship Id="rId7" Type="http://schemas.openxmlformats.org/officeDocument/2006/relationships/hyperlink" Target="http://www.osha.gov/workers.html" TargetMode="External"/><Relationship Id="rId2" Type="http://schemas.openxmlformats.org/officeDocument/2006/relationships/hyperlink" Target="http://www.osha.gov/as/opa/worker/complain.html" TargetMode="External"/><Relationship Id="rId1" Type="http://schemas.openxmlformats.org/officeDocument/2006/relationships/slideLayout" Target="../slideLayouts/slideLayout2.xml"/><Relationship Id="rId6" Type="http://schemas.openxmlformats.org/officeDocument/2006/relationships/hyperlink" Target="http://www.osha.gov/html/RAmap.html" TargetMode="External"/><Relationship Id="rId5" Type="http://schemas.openxmlformats.org/officeDocument/2006/relationships/hyperlink" Target="http://www.osha.gov/oshforms/OSHA7_SPANISH.pdf" TargetMode="External"/><Relationship Id="rId4" Type="http://schemas.openxmlformats.org/officeDocument/2006/relationships/hyperlink" Target="http://www.osha.gov/oshforms/osha7.pdf"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osha.gov/html/RAmap.html" TargetMode="External"/><Relationship Id="rId2" Type="http://schemas.openxmlformats.org/officeDocument/2006/relationships/hyperlink" Target="http://www.whistleblowers.gov/" TargetMode="External"/><Relationship Id="rId1" Type="http://schemas.openxmlformats.org/officeDocument/2006/relationships/slideLayout" Target="../slideLayouts/slideLayout2.xml"/><Relationship Id="rId4" Type="http://schemas.openxmlformats.org/officeDocument/2006/relationships/hyperlink" Target="http://www.osha.gov/worker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3276600"/>
          </a:xfrm>
        </p:spPr>
        <p:txBody>
          <a:bodyPr/>
          <a:lstStyle/>
          <a:p>
            <a:pPr eaLnBrk="1" hangingPunct="1"/>
            <a:r>
              <a:rPr lang="en-US" altLang="en-US" sz="4000" smtClean="0"/>
              <a:t>Big Four Construction Hazards:</a:t>
            </a:r>
            <a:br>
              <a:rPr lang="en-US" altLang="en-US" sz="4000" smtClean="0"/>
            </a:br>
            <a:r>
              <a:rPr lang="en-US" altLang="en-US" sz="4000" smtClean="0"/>
              <a:t/>
            </a:r>
            <a:br>
              <a:rPr lang="en-US" altLang="en-US" sz="4000" smtClean="0"/>
            </a:br>
            <a:r>
              <a:rPr lang="en-US" altLang="en-US" sz="4000" smtClean="0"/>
              <a:t/>
            </a:r>
            <a:br>
              <a:rPr lang="en-US" altLang="en-US" sz="4000" smtClean="0"/>
            </a:br>
            <a:r>
              <a:rPr lang="en-US" altLang="en-US" sz="4000" smtClean="0"/>
              <a:t>Electrical Hazards</a:t>
            </a:r>
          </a:p>
        </p:txBody>
      </p:sp>
      <p:sp>
        <p:nvSpPr>
          <p:cNvPr id="10248" name="Rectangle 8"/>
          <p:cNvSpPr>
            <a:spLocks noChangeArrowheads="1"/>
          </p:cNvSpPr>
          <p:nvPr/>
        </p:nvSpPr>
        <p:spPr bwMode="auto">
          <a:xfrm>
            <a:off x="304800" y="5257800"/>
            <a:ext cx="8610600" cy="9144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200" dirty="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35655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title"/>
          </p:nvPr>
        </p:nvSpPr>
        <p:spPr/>
        <p:txBody>
          <a:bodyPr/>
          <a:lstStyle/>
          <a:p>
            <a:pPr eaLnBrk="1" hangingPunct="1"/>
            <a:r>
              <a:rPr lang="en-US" altLang="en-US" smtClean="0"/>
              <a:t>How Electricity Works</a:t>
            </a:r>
          </a:p>
        </p:txBody>
      </p:sp>
      <p:sp>
        <p:nvSpPr>
          <p:cNvPr id="19460" name="Rectangle 4"/>
          <p:cNvSpPr>
            <a:spLocks noGrp="1" noChangeArrowheads="1"/>
          </p:cNvSpPr>
          <p:nvPr>
            <p:ph type="body" sz="half" idx="1"/>
          </p:nvPr>
        </p:nvSpPr>
        <p:spPr/>
        <p:txBody>
          <a:bodyPr/>
          <a:lstStyle/>
          <a:p>
            <a:pPr eaLnBrk="1" hangingPunct="1"/>
            <a:r>
              <a:rPr lang="en-US" altLang="en-US" smtClean="0"/>
              <a:t>However, if the tool is damaged, the person may come in contact with the electricity and can become a path for the current.  </a:t>
            </a:r>
          </a:p>
          <a:p>
            <a:pPr eaLnBrk="1" hangingPunct="1"/>
            <a:r>
              <a:rPr lang="en-US" altLang="en-US" smtClean="0"/>
              <a:t>An electric shock can result in anything from a slight tingling sensation, to immediate cardiac arrest.</a:t>
            </a:r>
          </a:p>
        </p:txBody>
      </p:sp>
      <p:sp>
        <p:nvSpPr>
          <p:cNvPr id="19461" name="AutoShape 5"/>
          <p:cNvSpPr>
            <a:spLocks noChangeArrowheads="1"/>
          </p:cNvSpPr>
          <p:nvPr/>
        </p:nvSpPr>
        <p:spPr bwMode="auto">
          <a:xfrm>
            <a:off x="7467600" y="4572000"/>
            <a:ext cx="838200" cy="838200"/>
          </a:xfrm>
          <a:custGeom>
            <a:avLst/>
            <a:gdLst>
              <a:gd name="T0" fmla="*/ 16263407 w 21600"/>
              <a:gd name="T1" fmla="*/ 0 h 21600"/>
              <a:gd name="T2" fmla="*/ 4763071 w 21600"/>
              <a:gd name="T3" fmla="*/ 4763071 h 21600"/>
              <a:gd name="T4" fmla="*/ 0 w 21600"/>
              <a:gd name="T5" fmla="*/ 16263407 h 21600"/>
              <a:gd name="T6" fmla="*/ 4763071 w 21600"/>
              <a:gd name="T7" fmla="*/ 27763745 h 21600"/>
              <a:gd name="T8" fmla="*/ 16263407 w 21600"/>
              <a:gd name="T9" fmla="*/ 32526815 h 21600"/>
              <a:gd name="T10" fmla="*/ 27763745 w 21600"/>
              <a:gd name="T11" fmla="*/ 27763745 h 21600"/>
              <a:gd name="T12" fmla="*/ 32526815 w 21600"/>
              <a:gd name="T13" fmla="*/ 16263407 h 21600"/>
              <a:gd name="T14" fmla="*/ 27763745 w 21600"/>
              <a:gd name="T15" fmla="*/ 476307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19464" name="Rectangle 8"/>
          <p:cNvSpPr>
            <a:spLocks noChangeArrowheads="1"/>
          </p:cNvSpPr>
          <p:nvPr/>
        </p:nvSpPr>
        <p:spPr bwMode="auto">
          <a:xfrm>
            <a:off x="0" y="60960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0" y="381000"/>
            <a:ext cx="9144000" cy="609600"/>
          </a:xfrm>
        </p:spPr>
        <p:txBody>
          <a:bodyPr/>
          <a:lstStyle/>
          <a:p>
            <a:r>
              <a:rPr lang="en-US" altLang="en-US" sz="2800" smtClean="0"/>
              <a:t>The seriousness of an electrical shock depends on the following:</a:t>
            </a:r>
          </a:p>
        </p:txBody>
      </p:sp>
      <p:sp>
        <p:nvSpPr>
          <p:cNvPr id="140291" name="Rectangle 3"/>
          <p:cNvSpPr>
            <a:spLocks noGrp="1" noChangeArrowheads="1"/>
          </p:cNvSpPr>
          <p:nvPr>
            <p:ph type="body" idx="1"/>
          </p:nvPr>
        </p:nvSpPr>
        <p:spPr>
          <a:xfrm>
            <a:off x="0" y="1066800"/>
            <a:ext cx="9144000" cy="5791200"/>
          </a:xfrm>
        </p:spPr>
        <p:txBody>
          <a:bodyPr/>
          <a:lstStyle/>
          <a:p>
            <a:pPr lvl="1"/>
            <a:r>
              <a:rPr lang="en-US" altLang="en-US" smtClean="0"/>
              <a:t>The amount of current flowing through the body,</a:t>
            </a:r>
          </a:p>
          <a:p>
            <a:pPr lvl="1"/>
            <a:r>
              <a:rPr lang="en-US" altLang="en-US" smtClean="0"/>
              <a:t>The current’s path through the body,</a:t>
            </a:r>
          </a:p>
          <a:p>
            <a:pPr lvl="1"/>
            <a:r>
              <a:rPr lang="en-US" altLang="en-US" smtClean="0"/>
              <a:t>The length of time the circuit or path remains in the body, and the current’s frequency.</a:t>
            </a:r>
          </a:p>
          <a:p>
            <a:pPr lvl="1"/>
            <a:r>
              <a:rPr lang="en-US" altLang="en-US" smtClean="0"/>
              <a:t>The general health condition of the individual prior to the electrical shock.</a:t>
            </a:r>
          </a:p>
          <a:p>
            <a:r>
              <a:rPr lang="en-US" altLang="en-US" sz="2200" smtClean="0"/>
              <a:t>The amount of current flowing through our body, is in turn affected by the voltage in the energized equipment or line that gets in contact with our body (the higher the voltage, the higher the current); and the resistance to the flow of electricity imposed by our body (the lower the resistance, the higher the current). </a:t>
            </a:r>
          </a:p>
          <a:p>
            <a:r>
              <a:rPr lang="en-US" altLang="en-US" sz="2200" smtClean="0"/>
              <a:t>Remember, electrical current will take the path of least resistance.</a:t>
            </a:r>
          </a:p>
        </p:txBody>
      </p:sp>
      <p:sp>
        <p:nvSpPr>
          <p:cNvPr id="140292" name="Rectangle 4"/>
          <p:cNvSpPr>
            <a:spLocks noChangeArrowheads="1"/>
          </p:cNvSpPr>
          <p:nvPr/>
        </p:nvSpPr>
        <p:spPr bwMode="auto">
          <a:xfrm>
            <a:off x="0" y="60960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sz="2800" smtClean="0"/>
              <a:t>There are 3 main types of electrical injuries:</a:t>
            </a:r>
          </a:p>
        </p:txBody>
      </p:sp>
      <p:sp>
        <p:nvSpPr>
          <p:cNvPr id="141315" name="Rectangle 3"/>
          <p:cNvSpPr>
            <a:spLocks noGrp="1" noChangeArrowheads="1"/>
          </p:cNvSpPr>
          <p:nvPr>
            <p:ph type="body" idx="1"/>
          </p:nvPr>
        </p:nvSpPr>
        <p:spPr>
          <a:xfrm>
            <a:off x="457200" y="1066800"/>
            <a:ext cx="8178800" cy="2667000"/>
          </a:xfrm>
        </p:spPr>
        <p:txBody>
          <a:bodyPr/>
          <a:lstStyle/>
          <a:p>
            <a:r>
              <a:rPr lang="en-US" altLang="en-US" smtClean="0"/>
              <a:t>Electrical shock, electrocution and burns. You may receive an electrical shock, be burned by the electricity or by thermal contact, or be electrocuted and die. In addition, one can fall from an elevated surface such as a ladder as the result of an electrical hazard.</a:t>
            </a:r>
          </a:p>
        </p:txBody>
      </p:sp>
      <p:sp>
        <p:nvSpPr>
          <p:cNvPr id="141316" name="Shape 167"/>
          <p:cNvSpPr>
            <a:spLocks noChangeArrowheads="1"/>
          </p:cNvSpPr>
          <p:nvPr/>
        </p:nvSpPr>
        <p:spPr bwMode="auto">
          <a:xfrm>
            <a:off x="4343400" y="3048000"/>
            <a:ext cx="3657600" cy="25908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1317" name="Shape 166"/>
          <p:cNvSpPr>
            <a:spLocks noChangeArrowheads="1"/>
          </p:cNvSpPr>
          <p:nvPr/>
        </p:nvSpPr>
        <p:spPr bwMode="auto">
          <a:xfrm>
            <a:off x="914400" y="3048000"/>
            <a:ext cx="3455988" cy="2590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1318" name="Rectangle 6"/>
          <p:cNvSpPr>
            <a:spLocks noChangeArrowheads="1"/>
          </p:cNvSpPr>
          <p:nvPr/>
        </p:nvSpPr>
        <p:spPr bwMode="auto">
          <a:xfrm>
            <a:off x="0" y="60960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sz="2800" smtClean="0"/>
              <a:t>There are 3 main types of electrical injuries:</a:t>
            </a:r>
          </a:p>
        </p:txBody>
      </p:sp>
      <p:sp>
        <p:nvSpPr>
          <p:cNvPr id="142339" name="Rectangle 3"/>
          <p:cNvSpPr>
            <a:spLocks noGrp="1" noChangeArrowheads="1"/>
          </p:cNvSpPr>
          <p:nvPr>
            <p:ph type="body" idx="1"/>
          </p:nvPr>
        </p:nvSpPr>
        <p:spPr>
          <a:xfrm>
            <a:off x="457200" y="1066800"/>
            <a:ext cx="8178800" cy="3352800"/>
          </a:xfrm>
        </p:spPr>
        <p:txBody>
          <a:bodyPr/>
          <a:lstStyle/>
          <a:p>
            <a:pPr>
              <a:lnSpc>
                <a:spcPct val="90000"/>
              </a:lnSpc>
            </a:pPr>
            <a:r>
              <a:rPr lang="en-US" altLang="en-US" sz="2200" smtClean="0"/>
              <a:t>Burns usually occur on the hands. Burns occur when the electrical wiring or equipment is improperly used or maintained. Electrical burns cause tissue damage and are the result of heat generated by the current’s flow through the body. Flash burns are caused by high temperatures near the body produced by an electrical arc. Thermal contact burns occur when the skin comes in contact with overheated electrical equipment or when clothing is ignited by electricity.</a:t>
            </a:r>
          </a:p>
        </p:txBody>
      </p:sp>
      <p:sp>
        <p:nvSpPr>
          <p:cNvPr id="142340" name="Shape 175"/>
          <p:cNvSpPr>
            <a:spLocks noChangeArrowheads="1"/>
          </p:cNvSpPr>
          <p:nvPr/>
        </p:nvSpPr>
        <p:spPr bwMode="auto">
          <a:xfrm>
            <a:off x="457200" y="3657600"/>
            <a:ext cx="4343400" cy="201453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2341" name="Shape 176"/>
          <p:cNvSpPr>
            <a:spLocks noChangeArrowheads="1"/>
          </p:cNvSpPr>
          <p:nvPr/>
        </p:nvSpPr>
        <p:spPr bwMode="auto">
          <a:xfrm>
            <a:off x="4800600" y="3657600"/>
            <a:ext cx="3733800" cy="18859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2342" name="Rectangle 6"/>
          <p:cNvSpPr>
            <a:spLocks noChangeArrowheads="1"/>
          </p:cNvSpPr>
          <p:nvPr/>
        </p:nvSpPr>
        <p:spPr bwMode="auto">
          <a:xfrm>
            <a:off x="0" y="60960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title"/>
          </p:nvPr>
        </p:nvSpPr>
        <p:spPr/>
        <p:txBody>
          <a:bodyPr/>
          <a:lstStyle/>
          <a:p>
            <a:pPr eaLnBrk="1" hangingPunct="1"/>
            <a:r>
              <a:rPr lang="en-US" altLang="en-US" smtClean="0"/>
              <a:t>Electrical Hazards</a:t>
            </a:r>
          </a:p>
        </p:txBody>
      </p:sp>
      <p:sp>
        <p:nvSpPr>
          <p:cNvPr id="20483" name="Rectangle 9"/>
          <p:cNvSpPr>
            <a:spLocks noGrp="1" noChangeArrowheads="1"/>
          </p:cNvSpPr>
          <p:nvPr>
            <p:ph type="body" sz="half" idx="1"/>
          </p:nvPr>
        </p:nvSpPr>
        <p:spPr>
          <a:xfrm>
            <a:off x="457200" y="1924050"/>
            <a:ext cx="4013200" cy="4171950"/>
          </a:xfrm>
        </p:spPr>
        <p:txBody>
          <a:bodyPr/>
          <a:lstStyle/>
          <a:p>
            <a:pPr eaLnBrk="1" hangingPunct="1"/>
            <a:r>
              <a:rPr lang="en-US" altLang="en-US" sz="2400" smtClean="0"/>
              <a:t>Improper grounding </a:t>
            </a:r>
          </a:p>
          <a:p>
            <a:pPr eaLnBrk="1" hangingPunct="1"/>
            <a:r>
              <a:rPr lang="en-US" altLang="en-US" sz="2400" smtClean="0"/>
              <a:t>Exposed electrical parts </a:t>
            </a:r>
          </a:p>
          <a:p>
            <a:pPr eaLnBrk="1" hangingPunct="1"/>
            <a:r>
              <a:rPr lang="en-US" altLang="en-US" sz="2400" smtClean="0"/>
              <a:t>Inadequate wiring</a:t>
            </a:r>
          </a:p>
          <a:p>
            <a:pPr eaLnBrk="1" hangingPunct="1"/>
            <a:r>
              <a:rPr lang="en-US" altLang="en-US" sz="2400" smtClean="0"/>
              <a:t>Overhead power lines</a:t>
            </a:r>
          </a:p>
          <a:p>
            <a:pPr eaLnBrk="1" hangingPunct="1"/>
            <a:endParaRPr lang="en-US" altLang="en-US" sz="2400" smtClean="0"/>
          </a:p>
        </p:txBody>
      </p:sp>
      <p:sp>
        <p:nvSpPr>
          <p:cNvPr id="20484" name="Rectangle 10"/>
          <p:cNvSpPr>
            <a:spLocks noGrp="1" noChangeArrowheads="1"/>
          </p:cNvSpPr>
          <p:nvPr>
            <p:ph type="body" sz="half" idx="2"/>
          </p:nvPr>
        </p:nvSpPr>
        <p:spPr>
          <a:xfrm>
            <a:off x="4495800" y="1924050"/>
            <a:ext cx="4521200" cy="4171950"/>
          </a:xfrm>
        </p:spPr>
        <p:txBody>
          <a:bodyPr/>
          <a:lstStyle/>
          <a:p>
            <a:pPr eaLnBrk="1" hangingPunct="1"/>
            <a:r>
              <a:rPr lang="en-US" altLang="en-US" sz="2400" smtClean="0"/>
              <a:t>Damaged insulation</a:t>
            </a:r>
          </a:p>
          <a:p>
            <a:pPr eaLnBrk="1" hangingPunct="1"/>
            <a:r>
              <a:rPr lang="en-US" altLang="en-US" sz="2400" smtClean="0"/>
              <a:t>Overloaded circuits</a:t>
            </a:r>
          </a:p>
          <a:p>
            <a:pPr eaLnBrk="1" hangingPunct="1"/>
            <a:r>
              <a:rPr lang="en-US" altLang="en-US" sz="2400" smtClean="0"/>
              <a:t>Wet conditions</a:t>
            </a:r>
          </a:p>
          <a:p>
            <a:pPr eaLnBrk="1" hangingPunct="1"/>
            <a:r>
              <a:rPr lang="en-US" altLang="en-US" sz="2400" smtClean="0"/>
              <a:t>Damaged tools and equipment</a:t>
            </a:r>
          </a:p>
          <a:p>
            <a:pPr eaLnBrk="1" hangingPunct="1"/>
            <a:endParaRPr lang="en-US" altLang="en-US" sz="2000" smtClean="0"/>
          </a:p>
        </p:txBody>
      </p:sp>
      <p:sp>
        <p:nvSpPr>
          <p:cNvPr id="20485" name="Rectangle 7"/>
          <p:cNvSpPr>
            <a:spLocks noChangeArrowheads="1"/>
          </p:cNvSpPr>
          <p:nvPr/>
        </p:nvSpPr>
        <p:spPr bwMode="auto">
          <a:xfrm>
            <a:off x="228600" y="9144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l" eaLnBrk="1" hangingPunct="1">
              <a:spcBef>
                <a:spcPct val="20000"/>
              </a:spcBef>
              <a:buClr>
                <a:schemeClr val="tx1"/>
              </a:buClr>
              <a:buFont typeface="Wingdings" pitchFamily="2" charset="2"/>
              <a:buNone/>
            </a:pPr>
            <a:r>
              <a:rPr kumimoji="1" lang="en-US" altLang="en-US" sz="2000"/>
              <a:t>	</a:t>
            </a:r>
            <a:r>
              <a:rPr kumimoji="1" lang="en-US" altLang="en-US"/>
              <a:t>The following is a list of common electrical hazards found on construction sites:</a:t>
            </a:r>
          </a:p>
        </p:txBody>
      </p:sp>
      <p:sp>
        <p:nvSpPr>
          <p:cNvPr id="20488"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a:noFill/>
        </p:spPr>
        <p:txBody>
          <a:bodyPr/>
          <a:lstStyle/>
          <a:p>
            <a:pPr eaLnBrk="1" hangingPunct="1"/>
            <a:r>
              <a:rPr lang="en-US" altLang="en-US" smtClean="0"/>
              <a:t>Improper Grounding</a:t>
            </a:r>
          </a:p>
        </p:txBody>
      </p:sp>
      <p:sp>
        <p:nvSpPr>
          <p:cNvPr id="21507" name="Rectangle 4"/>
          <p:cNvSpPr>
            <a:spLocks noGrp="1" noChangeArrowheads="1"/>
          </p:cNvSpPr>
          <p:nvPr>
            <p:ph type="body" sz="half" idx="1"/>
          </p:nvPr>
        </p:nvSpPr>
        <p:spPr/>
        <p:txBody>
          <a:bodyPr/>
          <a:lstStyle/>
          <a:p>
            <a:pPr eaLnBrk="1" hangingPunct="1"/>
            <a:r>
              <a:rPr lang="en-US" altLang="en-US" sz="2800" smtClean="0"/>
              <a:t>Grounding is the process used to eliminate unwanted current.</a:t>
            </a:r>
          </a:p>
          <a:p>
            <a:pPr eaLnBrk="1" hangingPunct="1"/>
            <a:endParaRPr lang="en-US" altLang="en-US" sz="2800" smtClean="0"/>
          </a:p>
          <a:p>
            <a:pPr eaLnBrk="1" hangingPunct="1"/>
            <a:r>
              <a:rPr lang="en-US" altLang="en-US" sz="2800" smtClean="0"/>
              <a:t>A ground is a physical electrical connection to the earth.</a:t>
            </a:r>
          </a:p>
          <a:p>
            <a:pPr eaLnBrk="1" hangingPunct="1"/>
            <a:endParaRPr lang="en-US" altLang="en-US" sz="2800" smtClean="0"/>
          </a:p>
          <a:p>
            <a:pPr eaLnBrk="1" hangingPunct="1">
              <a:buFont typeface="Wingdings" pitchFamily="2" charset="2"/>
              <a:buNone/>
            </a:pPr>
            <a:endParaRPr lang="en-US" altLang="en-US" sz="2000" smtClean="0"/>
          </a:p>
          <a:p>
            <a:pPr eaLnBrk="1" hangingPunct="1"/>
            <a:endParaRPr lang="en-US" altLang="en-US" sz="2000" smtClean="0"/>
          </a:p>
        </p:txBody>
      </p:sp>
      <p:pic>
        <p:nvPicPr>
          <p:cNvPr id="21508" name="Picture 2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475" y="1219200"/>
            <a:ext cx="40227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6"/>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1475" y="266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7"/>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8275" y="4953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32"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19200"/>
            <a:ext cx="28463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1027"/>
          <p:cNvSpPr>
            <a:spLocks noGrp="1" noChangeArrowheads="1"/>
          </p:cNvSpPr>
          <p:nvPr>
            <p:ph type="title"/>
          </p:nvPr>
        </p:nvSpPr>
        <p:spPr>
          <a:noFill/>
        </p:spPr>
        <p:txBody>
          <a:bodyPr/>
          <a:lstStyle/>
          <a:p>
            <a:pPr eaLnBrk="1" hangingPunct="1"/>
            <a:r>
              <a:rPr lang="en-US" altLang="en-US" smtClean="0"/>
              <a:t>Improper Grounding</a:t>
            </a:r>
          </a:p>
        </p:txBody>
      </p:sp>
      <p:sp>
        <p:nvSpPr>
          <p:cNvPr id="22532" name="Rectangle 1026"/>
          <p:cNvSpPr>
            <a:spLocks noGrp="1" noChangeArrowheads="1"/>
          </p:cNvSpPr>
          <p:nvPr>
            <p:ph type="body" sz="half" idx="1"/>
          </p:nvPr>
        </p:nvSpPr>
        <p:spPr/>
        <p:txBody>
          <a:bodyPr/>
          <a:lstStyle/>
          <a:p>
            <a:pPr eaLnBrk="1" hangingPunct="1"/>
            <a:r>
              <a:rPr lang="en-US" altLang="en-US" sz="2800" smtClean="0"/>
              <a:t>Electrical equipment must be properly grounded.</a:t>
            </a:r>
          </a:p>
          <a:p>
            <a:pPr eaLnBrk="1" hangingPunct="1">
              <a:buFont typeface="Wingdings" pitchFamily="2" charset="2"/>
              <a:buNone/>
            </a:pPr>
            <a:endParaRPr lang="en-US" altLang="en-US" sz="2800" smtClean="0"/>
          </a:p>
          <a:p>
            <a:pPr eaLnBrk="1" hangingPunct="1"/>
            <a:r>
              <a:rPr lang="en-US" altLang="en-US" sz="2800" smtClean="0"/>
              <a:t>Grounding reduces the risk of being shocked, burned or electrocuted.</a:t>
            </a:r>
          </a:p>
          <a:p>
            <a:pPr eaLnBrk="1" hangingPunct="1"/>
            <a:endParaRPr lang="en-US" altLang="en-US" sz="2800" smtClean="0">
              <a:latin typeface="Arial" pitchFamily="34" charset="0"/>
            </a:endParaRPr>
          </a:p>
          <a:p>
            <a:pPr eaLnBrk="1" hangingPunct="1"/>
            <a:endParaRPr lang="en-US" altLang="en-US" sz="2000" smtClean="0"/>
          </a:p>
        </p:txBody>
      </p:sp>
      <p:pic>
        <p:nvPicPr>
          <p:cNvPr id="22533" name="Picture 1029"/>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600" y="4648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pPr eaLnBrk="1" hangingPunct="1"/>
            <a:r>
              <a:rPr lang="en-US" altLang="en-US" smtClean="0"/>
              <a:t>Improper Grounding</a:t>
            </a:r>
          </a:p>
        </p:txBody>
      </p:sp>
      <p:sp>
        <p:nvSpPr>
          <p:cNvPr id="23555" name="Rectangle 1027"/>
          <p:cNvSpPr>
            <a:spLocks noGrp="1" noChangeArrowheads="1"/>
          </p:cNvSpPr>
          <p:nvPr>
            <p:ph type="body" sz="half" idx="1"/>
          </p:nvPr>
        </p:nvSpPr>
        <p:spPr/>
        <p:txBody>
          <a:bodyPr/>
          <a:lstStyle/>
          <a:p>
            <a:pPr eaLnBrk="1" hangingPunct="1"/>
            <a:r>
              <a:rPr lang="en-US" altLang="en-US" sz="2800" smtClean="0"/>
              <a:t>The ground pin safely returns leakage current to ground.</a:t>
            </a:r>
          </a:p>
          <a:p>
            <a:pPr eaLnBrk="1" hangingPunct="1">
              <a:buFont typeface="Wingdings" pitchFamily="2" charset="2"/>
              <a:buNone/>
            </a:pPr>
            <a:endParaRPr lang="en-US" altLang="en-US" sz="2800" smtClean="0"/>
          </a:p>
          <a:p>
            <a:pPr eaLnBrk="1" hangingPunct="1"/>
            <a:r>
              <a:rPr lang="en-US" altLang="en-US" sz="2800" b="1" u="sng" smtClean="0"/>
              <a:t>Never</a:t>
            </a:r>
            <a:r>
              <a:rPr lang="en-US" altLang="en-US" sz="2800" smtClean="0"/>
              <a:t> remove the ground pin.</a:t>
            </a:r>
          </a:p>
        </p:txBody>
      </p:sp>
      <p:pic>
        <p:nvPicPr>
          <p:cNvPr id="23556" name="Picture 1043"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413" y="1200150"/>
            <a:ext cx="3760787"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044"/>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2362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AutoShape 1045"/>
          <p:cNvSpPr>
            <a:spLocks noChangeArrowheads="1"/>
          </p:cNvSpPr>
          <p:nvPr/>
        </p:nvSpPr>
        <p:spPr bwMode="auto">
          <a:xfrm>
            <a:off x="7620000" y="4876800"/>
            <a:ext cx="762000" cy="685800"/>
          </a:xfrm>
          <a:custGeom>
            <a:avLst/>
            <a:gdLst>
              <a:gd name="T0" fmla="*/ 13440833 w 21600"/>
              <a:gd name="T1" fmla="*/ 0 h 21600"/>
              <a:gd name="T2" fmla="*/ 3936435 w 21600"/>
              <a:gd name="T3" fmla="*/ 3188494 h 21600"/>
              <a:gd name="T4" fmla="*/ 0 w 21600"/>
              <a:gd name="T5" fmla="*/ 10887075 h 21600"/>
              <a:gd name="T6" fmla="*/ 3936435 w 21600"/>
              <a:gd name="T7" fmla="*/ 18585657 h 21600"/>
              <a:gd name="T8" fmla="*/ 13440833 w 21600"/>
              <a:gd name="T9" fmla="*/ 21774150 h 21600"/>
              <a:gd name="T10" fmla="*/ 22945232 w 21600"/>
              <a:gd name="T11" fmla="*/ 18585657 h 21600"/>
              <a:gd name="T12" fmla="*/ 26881666 w 21600"/>
              <a:gd name="T13" fmla="*/ 10887075 h 21600"/>
              <a:gd name="T14" fmla="*/ 22945232 w 21600"/>
              <a:gd name="T15" fmla="*/ 318849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23561"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7"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360045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16"/>
          <p:cNvSpPr>
            <a:spLocks noGrp="1" noChangeArrowheads="1"/>
          </p:cNvSpPr>
          <p:nvPr>
            <p:ph type="title"/>
          </p:nvPr>
        </p:nvSpPr>
        <p:spPr/>
        <p:txBody>
          <a:bodyPr/>
          <a:lstStyle/>
          <a:p>
            <a:pPr eaLnBrk="1" hangingPunct="1"/>
            <a:r>
              <a:rPr lang="en-US" altLang="en-US" smtClean="0"/>
              <a:t>Improper Grounding</a:t>
            </a:r>
          </a:p>
        </p:txBody>
      </p:sp>
      <p:sp>
        <p:nvSpPr>
          <p:cNvPr id="24580" name="Rectangle 17"/>
          <p:cNvSpPr>
            <a:spLocks noGrp="1" noChangeArrowheads="1"/>
          </p:cNvSpPr>
          <p:nvPr>
            <p:ph type="body" sz="half" idx="1"/>
          </p:nvPr>
        </p:nvSpPr>
        <p:spPr/>
        <p:txBody>
          <a:bodyPr/>
          <a:lstStyle/>
          <a:p>
            <a:pPr eaLnBrk="1" hangingPunct="1"/>
            <a:r>
              <a:rPr lang="en-US" altLang="en-US" sz="2800" smtClean="0"/>
              <a:t>Removing the ground pin removes an important safety feature.</a:t>
            </a:r>
          </a:p>
          <a:p>
            <a:pPr eaLnBrk="1" hangingPunct="1"/>
            <a:endParaRPr lang="en-US" altLang="en-US" sz="2800" smtClean="0"/>
          </a:p>
          <a:p>
            <a:pPr eaLnBrk="1" hangingPunct="1"/>
            <a:r>
              <a:rPr lang="en-US" altLang="en-US" sz="2800" smtClean="0"/>
              <a:t>You can get shocked!</a:t>
            </a:r>
            <a:r>
              <a:rPr lang="en-US" altLang="en-US" smtClean="0"/>
              <a:t> </a:t>
            </a:r>
          </a:p>
        </p:txBody>
      </p:sp>
      <p:sp>
        <p:nvSpPr>
          <p:cNvPr id="24581" name="AutoShape 21"/>
          <p:cNvSpPr>
            <a:spLocks noChangeArrowheads="1"/>
          </p:cNvSpPr>
          <p:nvPr/>
        </p:nvSpPr>
        <p:spPr bwMode="auto">
          <a:xfrm>
            <a:off x="6858000" y="2514600"/>
            <a:ext cx="762000" cy="781050"/>
          </a:xfrm>
          <a:custGeom>
            <a:avLst/>
            <a:gdLst>
              <a:gd name="T0" fmla="*/ 13440833 w 21600"/>
              <a:gd name="T1" fmla="*/ 0 h 21600"/>
              <a:gd name="T2" fmla="*/ 3936435 w 21600"/>
              <a:gd name="T3" fmla="*/ 4135696 h 21600"/>
              <a:gd name="T4" fmla="*/ 0 w 21600"/>
              <a:gd name="T5" fmla="*/ 14121275 h 21600"/>
              <a:gd name="T6" fmla="*/ 3936435 w 21600"/>
              <a:gd name="T7" fmla="*/ 24106855 h 21600"/>
              <a:gd name="T8" fmla="*/ 13440833 w 21600"/>
              <a:gd name="T9" fmla="*/ 28242550 h 21600"/>
              <a:gd name="T10" fmla="*/ 22945232 w 21600"/>
              <a:gd name="T11" fmla="*/ 24106855 h 21600"/>
              <a:gd name="T12" fmla="*/ 26881666 w 21600"/>
              <a:gd name="T13" fmla="*/ 14121275 h 21600"/>
              <a:gd name="T14" fmla="*/ 22945232 w 21600"/>
              <a:gd name="T15" fmla="*/ 413569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24582" name="AutoShape 28"/>
          <p:cNvSpPr>
            <a:spLocks noChangeArrowheads="1"/>
          </p:cNvSpPr>
          <p:nvPr/>
        </p:nvSpPr>
        <p:spPr bwMode="auto">
          <a:xfrm>
            <a:off x="7543800" y="4800600"/>
            <a:ext cx="762000" cy="781050"/>
          </a:xfrm>
          <a:custGeom>
            <a:avLst/>
            <a:gdLst>
              <a:gd name="T0" fmla="*/ 13440833 w 21600"/>
              <a:gd name="T1" fmla="*/ 0 h 21600"/>
              <a:gd name="T2" fmla="*/ 3936435 w 21600"/>
              <a:gd name="T3" fmla="*/ 4135696 h 21600"/>
              <a:gd name="T4" fmla="*/ 0 w 21600"/>
              <a:gd name="T5" fmla="*/ 14121275 h 21600"/>
              <a:gd name="T6" fmla="*/ 3936435 w 21600"/>
              <a:gd name="T7" fmla="*/ 24106855 h 21600"/>
              <a:gd name="T8" fmla="*/ 13440833 w 21600"/>
              <a:gd name="T9" fmla="*/ 28242550 h 21600"/>
              <a:gd name="T10" fmla="*/ 22945232 w 21600"/>
              <a:gd name="T11" fmla="*/ 24106855 h 21600"/>
              <a:gd name="T12" fmla="*/ 26881666 w 21600"/>
              <a:gd name="T13" fmla="*/ 14121275 h 21600"/>
              <a:gd name="T14" fmla="*/ 22945232 w 21600"/>
              <a:gd name="T15" fmla="*/ 413569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24585"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3"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5" y="1219200"/>
            <a:ext cx="38068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p:txBody>
          <a:bodyPr/>
          <a:lstStyle/>
          <a:p>
            <a:pPr eaLnBrk="1" hangingPunct="1"/>
            <a:r>
              <a:rPr lang="en-US" altLang="en-US" smtClean="0"/>
              <a:t>Exposed Electrical Parts</a:t>
            </a:r>
          </a:p>
        </p:txBody>
      </p:sp>
      <p:sp>
        <p:nvSpPr>
          <p:cNvPr id="25604" name="Rectangle 3"/>
          <p:cNvSpPr>
            <a:spLocks noGrp="1" noChangeArrowheads="1"/>
          </p:cNvSpPr>
          <p:nvPr>
            <p:ph type="body" sz="half" idx="1"/>
          </p:nvPr>
        </p:nvSpPr>
        <p:spPr/>
        <p:txBody>
          <a:bodyPr/>
          <a:lstStyle/>
          <a:p>
            <a:pPr eaLnBrk="1" hangingPunct="1"/>
            <a:r>
              <a:rPr lang="en-US" altLang="en-US" sz="2800" smtClean="0"/>
              <a:t>Exposed wires or terminals are hazardous.</a:t>
            </a:r>
          </a:p>
          <a:p>
            <a:pPr eaLnBrk="1" hangingPunct="1">
              <a:buFont typeface="Wingdings" pitchFamily="2" charset="2"/>
              <a:buNone/>
            </a:pPr>
            <a:endParaRPr lang="en-US" altLang="en-US" sz="2800" smtClean="0"/>
          </a:p>
          <a:p>
            <a:pPr eaLnBrk="1" hangingPunct="1"/>
            <a:r>
              <a:rPr lang="en-US" altLang="en-US" sz="2800" smtClean="0"/>
              <a:t>Report these conditions to your supervisor.</a:t>
            </a:r>
          </a:p>
          <a:p>
            <a:pPr eaLnBrk="1" hangingPunct="1"/>
            <a:endParaRPr lang="en-US" altLang="en-US" sz="2800" smtClean="0"/>
          </a:p>
        </p:txBody>
      </p:sp>
      <p:sp>
        <p:nvSpPr>
          <p:cNvPr id="25605" name="Rectangle 7"/>
          <p:cNvSpPr>
            <a:spLocks noChangeArrowheads="1"/>
          </p:cNvSpPr>
          <p:nvPr/>
        </p:nvSpPr>
        <p:spPr bwMode="auto">
          <a:xfrm>
            <a:off x="4213225" y="4648200"/>
            <a:ext cx="290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buFontTx/>
              <a:buChar char="•"/>
            </a:pPr>
            <a:endParaRPr lang="es-MX" altLang="en-US">
              <a:latin typeface="Times New Roman" pitchFamily="18" charset="0"/>
            </a:endParaRPr>
          </a:p>
        </p:txBody>
      </p:sp>
      <p:sp>
        <p:nvSpPr>
          <p:cNvPr id="25606" name="AutoShape 21"/>
          <p:cNvSpPr>
            <a:spLocks noChangeArrowheads="1"/>
          </p:cNvSpPr>
          <p:nvPr/>
        </p:nvSpPr>
        <p:spPr bwMode="auto">
          <a:xfrm>
            <a:off x="7699375" y="4876800"/>
            <a:ext cx="685800" cy="685800"/>
          </a:xfrm>
          <a:custGeom>
            <a:avLst/>
            <a:gdLst>
              <a:gd name="T0" fmla="*/ 10887075 w 21600"/>
              <a:gd name="T1" fmla="*/ 0 h 21600"/>
              <a:gd name="T2" fmla="*/ 3188494 w 21600"/>
              <a:gd name="T3" fmla="*/ 3188494 h 21600"/>
              <a:gd name="T4" fmla="*/ 0 w 21600"/>
              <a:gd name="T5" fmla="*/ 10887075 h 21600"/>
              <a:gd name="T6" fmla="*/ 3188494 w 21600"/>
              <a:gd name="T7" fmla="*/ 18585657 h 21600"/>
              <a:gd name="T8" fmla="*/ 10887075 w 21600"/>
              <a:gd name="T9" fmla="*/ 21774150 h 21600"/>
              <a:gd name="T10" fmla="*/ 18585657 w 21600"/>
              <a:gd name="T11" fmla="*/ 18585657 h 21600"/>
              <a:gd name="T12" fmla="*/ 21774150 w 21600"/>
              <a:gd name="T13" fmla="*/ 10887075 h 21600"/>
              <a:gd name="T14" fmla="*/ 18585657 w 21600"/>
              <a:gd name="T15" fmla="*/ 318849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25607" name="AutoShape 22"/>
          <p:cNvSpPr>
            <a:spLocks noChangeArrowheads="1"/>
          </p:cNvSpPr>
          <p:nvPr/>
        </p:nvSpPr>
        <p:spPr bwMode="auto">
          <a:xfrm>
            <a:off x="6556375" y="2438400"/>
            <a:ext cx="685800" cy="685800"/>
          </a:xfrm>
          <a:custGeom>
            <a:avLst/>
            <a:gdLst>
              <a:gd name="T0" fmla="*/ 10887075 w 21600"/>
              <a:gd name="T1" fmla="*/ 0 h 21600"/>
              <a:gd name="T2" fmla="*/ 3188494 w 21600"/>
              <a:gd name="T3" fmla="*/ 3188494 h 21600"/>
              <a:gd name="T4" fmla="*/ 0 w 21600"/>
              <a:gd name="T5" fmla="*/ 10887075 h 21600"/>
              <a:gd name="T6" fmla="*/ 3188494 w 21600"/>
              <a:gd name="T7" fmla="*/ 18585657 h 21600"/>
              <a:gd name="T8" fmla="*/ 10887075 w 21600"/>
              <a:gd name="T9" fmla="*/ 21774150 h 21600"/>
              <a:gd name="T10" fmla="*/ 18585657 w 21600"/>
              <a:gd name="T11" fmla="*/ 18585657 h 21600"/>
              <a:gd name="T12" fmla="*/ 21774150 w 21600"/>
              <a:gd name="T13" fmla="*/ 10887075 h 21600"/>
              <a:gd name="T14" fmla="*/ 18585657 w 21600"/>
              <a:gd name="T15" fmla="*/ 318849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25610" name="Rectangle 10"/>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altLang="en-US" smtClean="0"/>
              <a:t>Introduction</a:t>
            </a:r>
          </a:p>
        </p:txBody>
      </p:sp>
      <p:sp>
        <p:nvSpPr>
          <p:cNvPr id="14339" name="Rectangle 5"/>
          <p:cNvSpPr>
            <a:spLocks noGrp="1" noChangeArrowheads="1"/>
          </p:cNvSpPr>
          <p:nvPr>
            <p:ph type="body" idx="1"/>
          </p:nvPr>
        </p:nvSpPr>
        <p:spPr/>
        <p:txBody>
          <a:bodyPr/>
          <a:lstStyle/>
          <a:p>
            <a:r>
              <a:rPr kumimoji="0" lang="en-US" altLang="en-US" smtClean="0"/>
              <a:t>The following presentation is focused on Electrical hazards in the construction industry. Electrical hazards s are one of the main four hazards in construction</a:t>
            </a:r>
            <a:r>
              <a:rPr kumimoji="0" lang="en-US" altLang="en-US" b="1" smtClean="0"/>
              <a:t>.   </a:t>
            </a:r>
          </a:p>
          <a:p>
            <a:r>
              <a:rPr kumimoji="0" lang="en-US" altLang="en-US" smtClean="0"/>
              <a:t> The training material will cover the electrical  hazards seen regularly on construction sites and will focus on the methods for the recognition and the prevention of these common hazards. 	</a:t>
            </a:r>
          </a:p>
        </p:txBody>
      </p:sp>
      <p:sp>
        <p:nvSpPr>
          <p:cNvPr id="14343" name="Rectangle 7"/>
          <p:cNvSpPr>
            <a:spLocks noChangeArrowheads="1"/>
          </p:cNvSpPr>
          <p:nvPr/>
        </p:nvSpPr>
        <p:spPr bwMode="auto">
          <a:xfrm>
            <a:off x="0" y="60960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54"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225" y="1219200"/>
            <a:ext cx="373697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1026"/>
          <p:cNvSpPr>
            <a:spLocks noGrp="1" noChangeArrowheads="1"/>
          </p:cNvSpPr>
          <p:nvPr>
            <p:ph type="title"/>
          </p:nvPr>
        </p:nvSpPr>
        <p:spPr/>
        <p:txBody>
          <a:bodyPr/>
          <a:lstStyle/>
          <a:p>
            <a:pPr eaLnBrk="1" hangingPunct="1"/>
            <a:r>
              <a:rPr lang="en-US" altLang="en-US" smtClean="0"/>
              <a:t>Exposed Electrical Parts</a:t>
            </a:r>
          </a:p>
        </p:txBody>
      </p:sp>
      <p:sp>
        <p:nvSpPr>
          <p:cNvPr id="26628" name="Rectangle 1028"/>
          <p:cNvSpPr>
            <a:spLocks noGrp="1" noChangeArrowheads="1"/>
          </p:cNvSpPr>
          <p:nvPr>
            <p:ph type="body" sz="half" idx="1"/>
          </p:nvPr>
        </p:nvSpPr>
        <p:spPr/>
        <p:txBody>
          <a:bodyPr/>
          <a:lstStyle/>
          <a:p>
            <a:pPr eaLnBrk="1" hangingPunct="1"/>
            <a:r>
              <a:rPr lang="en-US" altLang="en-US" sz="2800" smtClean="0"/>
              <a:t>This electrical panel has missing circuit breakers.</a:t>
            </a:r>
          </a:p>
          <a:p>
            <a:pPr eaLnBrk="1" hangingPunct="1">
              <a:buFont typeface="Wingdings" pitchFamily="2" charset="2"/>
              <a:buNone/>
            </a:pPr>
            <a:endParaRPr lang="en-US" altLang="en-US" sz="2800" smtClean="0"/>
          </a:p>
          <a:p>
            <a:pPr eaLnBrk="1" hangingPunct="1"/>
            <a:r>
              <a:rPr lang="en-US" altLang="en-US" sz="2800" smtClean="0"/>
              <a:t>Never use a panel that has exposed wires.</a:t>
            </a:r>
          </a:p>
        </p:txBody>
      </p:sp>
      <p:sp>
        <p:nvSpPr>
          <p:cNvPr id="26629" name="AutoShape 1051"/>
          <p:cNvSpPr>
            <a:spLocks noChangeArrowheads="1"/>
          </p:cNvSpPr>
          <p:nvPr/>
        </p:nvSpPr>
        <p:spPr bwMode="auto">
          <a:xfrm>
            <a:off x="6324600" y="2667000"/>
            <a:ext cx="609600" cy="609600"/>
          </a:xfrm>
          <a:custGeom>
            <a:avLst/>
            <a:gdLst>
              <a:gd name="T0" fmla="*/ 8602134 w 21600"/>
              <a:gd name="T1" fmla="*/ 0 h 21600"/>
              <a:gd name="T2" fmla="*/ 2519313 w 21600"/>
              <a:gd name="T3" fmla="*/ 2519313 h 21600"/>
              <a:gd name="T4" fmla="*/ 0 w 21600"/>
              <a:gd name="T5" fmla="*/ 8602134 h 21600"/>
              <a:gd name="T6" fmla="*/ 2519313 w 21600"/>
              <a:gd name="T7" fmla="*/ 14684952 h 21600"/>
              <a:gd name="T8" fmla="*/ 8602134 w 21600"/>
              <a:gd name="T9" fmla="*/ 17204267 h 21600"/>
              <a:gd name="T10" fmla="*/ 14684952 w 21600"/>
              <a:gd name="T11" fmla="*/ 14684952 h 21600"/>
              <a:gd name="T12" fmla="*/ 17204267 w 21600"/>
              <a:gd name="T13" fmla="*/ 8602134 h 21600"/>
              <a:gd name="T14" fmla="*/ 14684952 w 21600"/>
              <a:gd name="T15" fmla="*/ 251931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26630" name="AutoShape 1055"/>
          <p:cNvSpPr>
            <a:spLocks noChangeArrowheads="1"/>
          </p:cNvSpPr>
          <p:nvPr/>
        </p:nvSpPr>
        <p:spPr bwMode="auto">
          <a:xfrm>
            <a:off x="7772400" y="4953000"/>
            <a:ext cx="609600" cy="609600"/>
          </a:xfrm>
          <a:custGeom>
            <a:avLst/>
            <a:gdLst>
              <a:gd name="T0" fmla="*/ 8602134 w 21600"/>
              <a:gd name="T1" fmla="*/ 0 h 21600"/>
              <a:gd name="T2" fmla="*/ 2519313 w 21600"/>
              <a:gd name="T3" fmla="*/ 2519313 h 21600"/>
              <a:gd name="T4" fmla="*/ 0 w 21600"/>
              <a:gd name="T5" fmla="*/ 8602134 h 21600"/>
              <a:gd name="T6" fmla="*/ 2519313 w 21600"/>
              <a:gd name="T7" fmla="*/ 14684952 h 21600"/>
              <a:gd name="T8" fmla="*/ 8602134 w 21600"/>
              <a:gd name="T9" fmla="*/ 17204267 h 21600"/>
              <a:gd name="T10" fmla="*/ 14684952 w 21600"/>
              <a:gd name="T11" fmla="*/ 14684952 h 21600"/>
              <a:gd name="T12" fmla="*/ 17204267 w 21600"/>
              <a:gd name="T13" fmla="*/ 8602134 h 21600"/>
              <a:gd name="T14" fmla="*/ 14684952 w 21600"/>
              <a:gd name="T15" fmla="*/ 251931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2663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3"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19200"/>
            <a:ext cx="43783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6"/>
          <p:cNvSpPr>
            <a:spLocks noGrp="1" noChangeArrowheads="1"/>
          </p:cNvSpPr>
          <p:nvPr>
            <p:ph type="title"/>
          </p:nvPr>
        </p:nvSpPr>
        <p:spPr/>
        <p:txBody>
          <a:bodyPr/>
          <a:lstStyle/>
          <a:p>
            <a:pPr eaLnBrk="1" hangingPunct="1"/>
            <a:r>
              <a:rPr lang="en-US" altLang="en-US" smtClean="0"/>
              <a:t>Exposed Electrical Parts</a:t>
            </a:r>
          </a:p>
        </p:txBody>
      </p:sp>
      <p:sp>
        <p:nvSpPr>
          <p:cNvPr id="27652" name="Rectangle 17"/>
          <p:cNvSpPr>
            <a:spLocks noGrp="1" noChangeArrowheads="1"/>
          </p:cNvSpPr>
          <p:nvPr>
            <p:ph type="body" sz="half" idx="1"/>
          </p:nvPr>
        </p:nvSpPr>
        <p:spPr>
          <a:xfrm>
            <a:off x="457200" y="1066800"/>
            <a:ext cx="3124200" cy="4171950"/>
          </a:xfrm>
        </p:spPr>
        <p:txBody>
          <a:bodyPr/>
          <a:lstStyle/>
          <a:p>
            <a:pPr eaLnBrk="1" hangingPunct="1"/>
            <a:r>
              <a:rPr lang="en-US" altLang="en-US" sz="2800" smtClean="0"/>
              <a:t>All openings must be closed.</a:t>
            </a:r>
          </a:p>
        </p:txBody>
      </p:sp>
      <p:sp>
        <p:nvSpPr>
          <p:cNvPr id="27653" name="AutoShape 21"/>
          <p:cNvSpPr>
            <a:spLocks noChangeArrowheads="1"/>
          </p:cNvSpPr>
          <p:nvPr/>
        </p:nvSpPr>
        <p:spPr bwMode="auto">
          <a:xfrm>
            <a:off x="7467600" y="4724400"/>
            <a:ext cx="838200" cy="838200"/>
          </a:xfrm>
          <a:custGeom>
            <a:avLst/>
            <a:gdLst>
              <a:gd name="T0" fmla="*/ 16263407 w 21600"/>
              <a:gd name="T1" fmla="*/ 0 h 21600"/>
              <a:gd name="T2" fmla="*/ 4763071 w 21600"/>
              <a:gd name="T3" fmla="*/ 4763071 h 21600"/>
              <a:gd name="T4" fmla="*/ 0 w 21600"/>
              <a:gd name="T5" fmla="*/ 16263407 h 21600"/>
              <a:gd name="T6" fmla="*/ 4763071 w 21600"/>
              <a:gd name="T7" fmla="*/ 27763745 h 21600"/>
              <a:gd name="T8" fmla="*/ 16263407 w 21600"/>
              <a:gd name="T9" fmla="*/ 32526815 h 21600"/>
              <a:gd name="T10" fmla="*/ 27763745 w 21600"/>
              <a:gd name="T11" fmla="*/ 27763745 h 21600"/>
              <a:gd name="T12" fmla="*/ 32526815 w 21600"/>
              <a:gd name="T13" fmla="*/ 16263407 h 21600"/>
              <a:gd name="T14" fmla="*/ 27763745 w 21600"/>
              <a:gd name="T15" fmla="*/ 476307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27656"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5"/>
          <p:cNvSpPr>
            <a:spLocks noGrp="1" noChangeArrowheads="1"/>
          </p:cNvSpPr>
          <p:nvPr>
            <p:ph type="title"/>
          </p:nvPr>
        </p:nvSpPr>
        <p:spPr/>
        <p:txBody>
          <a:bodyPr/>
          <a:lstStyle/>
          <a:p>
            <a:pPr eaLnBrk="1" hangingPunct="1"/>
            <a:r>
              <a:rPr lang="en-US" altLang="en-US" smtClean="0"/>
              <a:t>Exposed Electrical Parts</a:t>
            </a:r>
          </a:p>
        </p:txBody>
      </p:sp>
      <p:sp>
        <p:nvSpPr>
          <p:cNvPr id="28675" name="Rectangle 26"/>
          <p:cNvSpPr>
            <a:spLocks noGrp="1" noChangeArrowheads="1"/>
          </p:cNvSpPr>
          <p:nvPr>
            <p:ph type="body" sz="half" idx="1"/>
          </p:nvPr>
        </p:nvSpPr>
        <p:spPr>
          <a:xfrm>
            <a:off x="457200" y="1066800"/>
            <a:ext cx="3657600" cy="4171950"/>
          </a:xfrm>
        </p:spPr>
        <p:txBody>
          <a:bodyPr/>
          <a:lstStyle/>
          <a:p>
            <a:pPr eaLnBrk="1" hangingPunct="1"/>
            <a:r>
              <a:rPr lang="en-US" altLang="en-US" sz="2800" smtClean="0"/>
              <a:t>Outer insulation on electrical cords must be intact.</a:t>
            </a:r>
          </a:p>
        </p:txBody>
      </p:sp>
      <p:pic>
        <p:nvPicPr>
          <p:cNvPr id="28676" name="Picture 28"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513" y="1295400"/>
            <a:ext cx="4103687"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AutoShape 29"/>
          <p:cNvSpPr>
            <a:spLocks noChangeArrowheads="1"/>
          </p:cNvSpPr>
          <p:nvPr/>
        </p:nvSpPr>
        <p:spPr bwMode="auto">
          <a:xfrm>
            <a:off x="6629400" y="2452688"/>
            <a:ext cx="533400" cy="508000"/>
          </a:xfrm>
          <a:custGeom>
            <a:avLst/>
            <a:gdLst>
              <a:gd name="T0" fmla="*/ 6586009 w 21600"/>
              <a:gd name="T1" fmla="*/ 0 h 21600"/>
              <a:gd name="T2" fmla="*/ 1928858 w 21600"/>
              <a:gd name="T3" fmla="*/ 1749519 h 21600"/>
              <a:gd name="T4" fmla="*/ 0 w 21600"/>
              <a:gd name="T5" fmla="*/ 5973703 h 21600"/>
              <a:gd name="T6" fmla="*/ 1928858 w 21600"/>
              <a:gd name="T7" fmla="*/ 10197888 h 21600"/>
              <a:gd name="T8" fmla="*/ 6586009 w 21600"/>
              <a:gd name="T9" fmla="*/ 11947406 h 21600"/>
              <a:gd name="T10" fmla="*/ 11243182 w 21600"/>
              <a:gd name="T11" fmla="*/ 10197888 h 21600"/>
              <a:gd name="T12" fmla="*/ 13172018 w 21600"/>
              <a:gd name="T13" fmla="*/ 5973703 h 21600"/>
              <a:gd name="T14" fmla="*/ 11243182 w 21600"/>
              <a:gd name="T15" fmla="*/ 174951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28678" name="AutoShape 30"/>
          <p:cNvSpPr>
            <a:spLocks noChangeArrowheads="1"/>
          </p:cNvSpPr>
          <p:nvPr/>
        </p:nvSpPr>
        <p:spPr bwMode="auto">
          <a:xfrm>
            <a:off x="7772400" y="4738688"/>
            <a:ext cx="533400" cy="508000"/>
          </a:xfrm>
          <a:custGeom>
            <a:avLst/>
            <a:gdLst>
              <a:gd name="T0" fmla="*/ 6586009 w 21600"/>
              <a:gd name="T1" fmla="*/ 0 h 21600"/>
              <a:gd name="T2" fmla="*/ 1928858 w 21600"/>
              <a:gd name="T3" fmla="*/ 1749519 h 21600"/>
              <a:gd name="T4" fmla="*/ 0 w 21600"/>
              <a:gd name="T5" fmla="*/ 5973703 h 21600"/>
              <a:gd name="T6" fmla="*/ 1928858 w 21600"/>
              <a:gd name="T7" fmla="*/ 10197888 h 21600"/>
              <a:gd name="T8" fmla="*/ 6586009 w 21600"/>
              <a:gd name="T9" fmla="*/ 11947406 h 21600"/>
              <a:gd name="T10" fmla="*/ 11243182 w 21600"/>
              <a:gd name="T11" fmla="*/ 10197888 h 21600"/>
              <a:gd name="T12" fmla="*/ 13172018 w 21600"/>
              <a:gd name="T13" fmla="*/ 5973703 h 21600"/>
              <a:gd name="T14" fmla="*/ 11243182 w 21600"/>
              <a:gd name="T15" fmla="*/ 174951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28681"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8"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795496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lstStyle/>
          <a:p>
            <a:pPr eaLnBrk="1" hangingPunct="1"/>
            <a:r>
              <a:rPr lang="en-US" altLang="en-US" smtClean="0"/>
              <a:t>Exposed Electrical Parts</a:t>
            </a:r>
          </a:p>
        </p:txBody>
      </p:sp>
      <p:sp>
        <p:nvSpPr>
          <p:cNvPr id="29700" name="Rectangle 4"/>
          <p:cNvSpPr>
            <a:spLocks noGrp="1" noChangeArrowheads="1"/>
          </p:cNvSpPr>
          <p:nvPr>
            <p:ph type="body" idx="1"/>
          </p:nvPr>
        </p:nvSpPr>
        <p:spPr/>
        <p:txBody>
          <a:bodyPr/>
          <a:lstStyle/>
          <a:p>
            <a:pPr eaLnBrk="1" hangingPunct="1"/>
            <a:r>
              <a:rPr lang="en-US" altLang="en-US" smtClean="0"/>
              <a:t>On construction sites, temporary lighting must be properly guarded and protected to avoid contact with light bulbs and broken light bulbs and to avoid potential shocks.</a:t>
            </a:r>
          </a:p>
        </p:txBody>
      </p:sp>
      <p:pic>
        <p:nvPicPr>
          <p:cNvPr id="29701" name="Picture 8"/>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5029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AutoShape 12"/>
          <p:cNvSpPr>
            <a:spLocks noChangeArrowheads="1"/>
          </p:cNvSpPr>
          <p:nvPr/>
        </p:nvSpPr>
        <p:spPr bwMode="auto">
          <a:xfrm>
            <a:off x="7848600" y="5181600"/>
            <a:ext cx="609600" cy="609600"/>
          </a:xfrm>
          <a:custGeom>
            <a:avLst/>
            <a:gdLst>
              <a:gd name="T0" fmla="*/ 8602134 w 21600"/>
              <a:gd name="T1" fmla="*/ 0 h 21600"/>
              <a:gd name="T2" fmla="*/ 2519313 w 21600"/>
              <a:gd name="T3" fmla="*/ 2519313 h 21600"/>
              <a:gd name="T4" fmla="*/ 0 w 21600"/>
              <a:gd name="T5" fmla="*/ 8602134 h 21600"/>
              <a:gd name="T6" fmla="*/ 2519313 w 21600"/>
              <a:gd name="T7" fmla="*/ 14684952 h 21600"/>
              <a:gd name="T8" fmla="*/ 8602134 w 21600"/>
              <a:gd name="T9" fmla="*/ 17204267 h 21600"/>
              <a:gd name="T10" fmla="*/ 14684952 w 21600"/>
              <a:gd name="T11" fmla="*/ 14684952 h 21600"/>
              <a:gd name="T12" fmla="*/ 17204267 w 21600"/>
              <a:gd name="T13" fmla="*/ 8602134 h 21600"/>
              <a:gd name="T14" fmla="*/ 14684952 w 21600"/>
              <a:gd name="T15" fmla="*/ 251931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29705" name="Rectangle 9"/>
          <p:cNvSpPr>
            <a:spLocks noChangeArrowheads="1"/>
          </p:cNvSpPr>
          <p:nvPr/>
        </p:nvSpPr>
        <p:spPr bwMode="auto">
          <a:xfrm>
            <a:off x="0" y="60960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1219200"/>
            <a:ext cx="44577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p:txBody>
          <a:bodyPr/>
          <a:lstStyle/>
          <a:p>
            <a:pPr eaLnBrk="1" hangingPunct="1"/>
            <a:r>
              <a:rPr lang="en-US" altLang="en-US" smtClean="0"/>
              <a:t>Inadequate Wiring</a:t>
            </a:r>
          </a:p>
        </p:txBody>
      </p:sp>
      <p:sp>
        <p:nvSpPr>
          <p:cNvPr id="30724" name="Rectangle 3"/>
          <p:cNvSpPr>
            <a:spLocks noGrp="1" noChangeArrowheads="1"/>
          </p:cNvSpPr>
          <p:nvPr>
            <p:ph type="body" sz="half" idx="1"/>
          </p:nvPr>
        </p:nvSpPr>
        <p:spPr>
          <a:xfrm>
            <a:off x="457200" y="1066800"/>
            <a:ext cx="3276600" cy="4171950"/>
          </a:xfrm>
        </p:spPr>
        <p:txBody>
          <a:bodyPr/>
          <a:lstStyle/>
          <a:p>
            <a:r>
              <a:rPr lang="en-US" altLang="en-US" smtClean="0"/>
              <a:t>Use properly rated extension cords.</a:t>
            </a:r>
          </a:p>
          <a:p>
            <a:endParaRPr lang="en-US" altLang="en-US" smtClean="0"/>
          </a:p>
          <a:p>
            <a:r>
              <a:rPr lang="en-US" altLang="en-US" smtClean="0"/>
              <a:t>Make sure your power tools are being used with a properly rated extension cord.</a:t>
            </a:r>
          </a:p>
          <a:p>
            <a:pPr eaLnBrk="1" hangingPunct="1">
              <a:buFont typeface="Wingdings" pitchFamily="2" charset="2"/>
              <a:buNone/>
            </a:pPr>
            <a:endParaRPr lang="en-US" altLang="en-US" sz="1700" smtClean="0"/>
          </a:p>
        </p:txBody>
      </p:sp>
      <p:pic>
        <p:nvPicPr>
          <p:cNvPr id="30725" name="Picture 6"/>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6200" y="4648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1"/>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0" y="2286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26"/>
          <p:cNvSpPr>
            <a:spLocks noGrp="1" noChangeArrowheads="1"/>
          </p:cNvSpPr>
          <p:nvPr>
            <p:ph type="title"/>
          </p:nvPr>
        </p:nvSpPr>
        <p:spPr/>
        <p:txBody>
          <a:bodyPr/>
          <a:lstStyle/>
          <a:p>
            <a:pPr eaLnBrk="1" hangingPunct="1"/>
            <a:r>
              <a:rPr lang="en-US" altLang="en-US" smtClean="0"/>
              <a:t>Inadequate Wiring</a:t>
            </a:r>
          </a:p>
        </p:txBody>
      </p:sp>
      <p:sp>
        <p:nvSpPr>
          <p:cNvPr id="4100" name="Text Box 1048"/>
          <p:cNvSpPr txBox="1">
            <a:spLocks noChangeArrowheads="1"/>
          </p:cNvSpPr>
          <p:nvPr/>
        </p:nvSpPr>
        <p:spPr bwMode="auto">
          <a:xfrm>
            <a:off x="0" y="99060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nSpc>
                <a:spcPct val="90000"/>
              </a:lnSpc>
              <a:spcBef>
                <a:spcPct val="20000"/>
              </a:spcBef>
              <a:buClr>
                <a:schemeClr val="tx1"/>
              </a:buClr>
              <a:buFont typeface="Wingdings" pitchFamily="2" charset="2"/>
              <a:buNone/>
            </a:pPr>
            <a:r>
              <a:rPr lang="en-US" altLang="en-US"/>
              <a:t>DIFFERENT TYPES OF WIRES WITH THEIR ELECTRICAL CURRENT RATING</a:t>
            </a:r>
          </a:p>
        </p:txBody>
      </p:sp>
      <p:pic>
        <p:nvPicPr>
          <p:cNvPr id="4101" name="Picture 105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1905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75" y="1847850"/>
            <a:ext cx="6953250" cy="409575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40"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00150"/>
            <a:ext cx="3897313"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037"/>
          <p:cNvSpPr>
            <a:spLocks noGrp="1" noChangeArrowheads="1"/>
          </p:cNvSpPr>
          <p:nvPr>
            <p:ph type="title"/>
          </p:nvPr>
        </p:nvSpPr>
        <p:spPr/>
        <p:txBody>
          <a:bodyPr/>
          <a:lstStyle/>
          <a:p>
            <a:pPr eaLnBrk="1" hangingPunct="1"/>
            <a:r>
              <a:rPr lang="en-US" altLang="en-US" smtClean="0"/>
              <a:t>Damaged Insulation</a:t>
            </a:r>
          </a:p>
        </p:txBody>
      </p:sp>
      <p:sp>
        <p:nvSpPr>
          <p:cNvPr id="31748" name="Rectangle 1038"/>
          <p:cNvSpPr>
            <a:spLocks noGrp="1" noChangeArrowheads="1"/>
          </p:cNvSpPr>
          <p:nvPr>
            <p:ph type="body" sz="half" idx="1"/>
          </p:nvPr>
        </p:nvSpPr>
        <p:spPr/>
        <p:txBody>
          <a:bodyPr/>
          <a:lstStyle/>
          <a:p>
            <a:pPr eaLnBrk="1" hangingPunct="1"/>
            <a:r>
              <a:rPr lang="en-US" altLang="en-US" sz="2800" smtClean="0"/>
              <a:t>Defective or inadequate insulation is a hazard.</a:t>
            </a:r>
          </a:p>
          <a:p>
            <a:pPr eaLnBrk="1" hangingPunct="1"/>
            <a:endParaRPr lang="en-US" altLang="en-US" sz="2800" smtClean="0"/>
          </a:p>
          <a:p>
            <a:pPr eaLnBrk="1" hangingPunct="1"/>
            <a:r>
              <a:rPr lang="en-US" altLang="en-US" sz="2800" smtClean="0"/>
              <a:t>Insulation prevents conductors from contacting each other or you.</a:t>
            </a:r>
          </a:p>
          <a:p>
            <a:pPr eaLnBrk="1" hangingPunct="1"/>
            <a:endParaRPr lang="en-US" altLang="en-US" sz="2800" smtClean="0"/>
          </a:p>
        </p:txBody>
      </p:sp>
      <p:sp>
        <p:nvSpPr>
          <p:cNvPr id="31749" name="AutoShape 1033"/>
          <p:cNvSpPr>
            <a:spLocks noChangeArrowheads="1"/>
          </p:cNvSpPr>
          <p:nvPr/>
        </p:nvSpPr>
        <p:spPr bwMode="auto">
          <a:xfrm>
            <a:off x="6629400" y="2819400"/>
            <a:ext cx="533400" cy="457200"/>
          </a:xfrm>
          <a:custGeom>
            <a:avLst/>
            <a:gdLst>
              <a:gd name="T0" fmla="*/ 6586009 w 21600"/>
              <a:gd name="T1" fmla="*/ 0 h 21600"/>
              <a:gd name="T2" fmla="*/ 1928858 w 21600"/>
              <a:gd name="T3" fmla="*/ 1417108 h 21600"/>
              <a:gd name="T4" fmla="*/ 0 w 21600"/>
              <a:gd name="T5" fmla="*/ 4838700 h 21600"/>
              <a:gd name="T6" fmla="*/ 1928858 w 21600"/>
              <a:gd name="T7" fmla="*/ 8260291 h 21600"/>
              <a:gd name="T8" fmla="*/ 6586009 w 21600"/>
              <a:gd name="T9" fmla="*/ 9677399 h 21600"/>
              <a:gd name="T10" fmla="*/ 11243182 w 21600"/>
              <a:gd name="T11" fmla="*/ 8260291 h 21600"/>
              <a:gd name="T12" fmla="*/ 13172018 w 21600"/>
              <a:gd name="T13" fmla="*/ 4838700 h 21600"/>
              <a:gd name="T14" fmla="*/ 11243182 w 21600"/>
              <a:gd name="T15" fmla="*/ 141710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31750" name="AutoShape 1035"/>
          <p:cNvSpPr>
            <a:spLocks noChangeArrowheads="1"/>
          </p:cNvSpPr>
          <p:nvPr/>
        </p:nvSpPr>
        <p:spPr bwMode="auto">
          <a:xfrm>
            <a:off x="7772400" y="5029200"/>
            <a:ext cx="533400" cy="533400"/>
          </a:xfrm>
          <a:custGeom>
            <a:avLst/>
            <a:gdLst>
              <a:gd name="T0" fmla="*/ 6586009 w 21600"/>
              <a:gd name="T1" fmla="*/ 0 h 21600"/>
              <a:gd name="T2" fmla="*/ 1928858 w 21600"/>
              <a:gd name="T3" fmla="*/ 1928858 h 21600"/>
              <a:gd name="T4" fmla="*/ 0 w 21600"/>
              <a:gd name="T5" fmla="*/ 6586009 h 21600"/>
              <a:gd name="T6" fmla="*/ 1928858 w 21600"/>
              <a:gd name="T7" fmla="*/ 11243182 h 21600"/>
              <a:gd name="T8" fmla="*/ 6586009 w 21600"/>
              <a:gd name="T9" fmla="*/ 13172018 h 21600"/>
              <a:gd name="T10" fmla="*/ 11243182 w 21600"/>
              <a:gd name="T11" fmla="*/ 11243182 h 21600"/>
              <a:gd name="T12" fmla="*/ 13172018 w 21600"/>
              <a:gd name="T13" fmla="*/ 6586009 h 21600"/>
              <a:gd name="T14" fmla="*/ 11243182 w 21600"/>
              <a:gd name="T15" fmla="*/ 19288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3175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37"/>
          <p:cNvSpPr>
            <a:spLocks noGrp="1" noChangeArrowheads="1"/>
          </p:cNvSpPr>
          <p:nvPr>
            <p:ph type="title"/>
          </p:nvPr>
        </p:nvSpPr>
        <p:spPr/>
        <p:txBody>
          <a:bodyPr/>
          <a:lstStyle/>
          <a:p>
            <a:pPr eaLnBrk="1" hangingPunct="1"/>
            <a:r>
              <a:rPr lang="en-US" altLang="en-US" smtClean="0"/>
              <a:t>Damaged Insulation</a:t>
            </a:r>
          </a:p>
        </p:txBody>
      </p:sp>
      <p:sp>
        <p:nvSpPr>
          <p:cNvPr id="5124" name="Rectangle 1038"/>
          <p:cNvSpPr>
            <a:spLocks noGrp="1" noChangeArrowheads="1"/>
          </p:cNvSpPr>
          <p:nvPr>
            <p:ph type="body" idx="1"/>
          </p:nvPr>
        </p:nvSpPr>
        <p:spPr/>
        <p:txBody>
          <a:bodyPr/>
          <a:lstStyle/>
          <a:p>
            <a:pPr eaLnBrk="1" hangingPunct="1"/>
            <a:r>
              <a:rPr lang="en-US" altLang="en-US" sz="2800" smtClean="0"/>
              <a:t>Never attempt to repair a damaged cord with tape.</a:t>
            </a:r>
            <a:r>
              <a:rPr lang="en-US" altLang="en-US" smtClean="0"/>
              <a:t>  </a:t>
            </a:r>
          </a:p>
        </p:txBody>
      </p:sp>
      <p:sp>
        <p:nvSpPr>
          <p:cNvPr id="5125" name="AutoShape 1040"/>
          <p:cNvSpPr>
            <a:spLocks noChangeArrowheads="1"/>
          </p:cNvSpPr>
          <p:nvPr/>
        </p:nvSpPr>
        <p:spPr bwMode="auto">
          <a:xfrm>
            <a:off x="7239000" y="4521200"/>
            <a:ext cx="990600" cy="990600"/>
          </a:xfrm>
          <a:custGeom>
            <a:avLst/>
            <a:gdLst>
              <a:gd name="T0" fmla="*/ 22715006 w 21600"/>
              <a:gd name="T1" fmla="*/ 0 h 21600"/>
              <a:gd name="T2" fmla="*/ 6652567 w 21600"/>
              <a:gd name="T3" fmla="*/ 6652567 h 21600"/>
              <a:gd name="T4" fmla="*/ 0 w 21600"/>
              <a:gd name="T5" fmla="*/ 22715006 h 21600"/>
              <a:gd name="T6" fmla="*/ 6652567 w 21600"/>
              <a:gd name="T7" fmla="*/ 38777447 h 21600"/>
              <a:gd name="T8" fmla="*/ 22715006 w 21600"/>
              <a:gd name="T9" fmla="*/ 45430012 h 21600"/>
              <a:gd name="T10" fmla="*/ 38777447 w 21600"/>
              <a:gd name="T11" fmla="*/ 38777447 h 21600"/>
              <a:gd name="T12" fmla="*/ 45430012 w 21600"/>
              <a:gd name="T13" fmla="*/ 22715006 h 21600"/>
              <a:gd name="T14" fmla="*/ 38777447 w 21600"/>
              <a:gd name="T15" fmla="*/ 66525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11400"/>
            <a:ext cx="7618413" cy="332740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Damaged Insulation</a:t>
            </a:r>
          </a:p>
        </p:txBody>
      </p:sp>
      <p:sp>
        <p:nvSpPr>
          <p:cNvPr id="32771" name="Rectangle 4"/>
          <p:cNvSpPr>
            <a:spLocks noGrp="1" noChangeArrowheads="1"/>
          </p:cNvSpPr>
          <p:nvPr>
            <p:ph type="body" sz="half" idx="1"/>
          </p:nvPr>
        </p:nvSpPr>
        <p:spPr/>
        <p:txBody>
          <a:bodyPr/>
          <a:lstStyle/>
          <a:p>
            <a:pPr eaLnBrk="1" hangingPunct="1"/>
            <a:r>
              <a:rPr lang="en-US" altLang="en-US" sz="2800" smtClean="0"/>
              <a:t>Never use tools or extension cords with damaged insulation.</a:t>
            </a:r>
          </a:p>
        </p:txBody>
      </p:sp>
      <p:pic>
        <p:nvPicPr>
          <p:cNvPr id="32772" name="Picture 2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1200150"/>
            <a:ext cx="40005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AutoShape 26"/>
          <p:cNvSpPr>
            <a:spLocks noChangeArrowheads="1"/>
          </p:cNvSpPr>
          <p:nvPr/>
        </p:nvSpPr>
        <p:spPr bwMode="auto">
          <a:xfrm>
            <a:off x="7696200" y="4876800"/>
            <a:ext cx="685800" cy="685800"/>
          </a:xfrm>
          <a:custGeom>
            <a:avLst/>
            <a:gdLst>
              <a:gd name="T0" fmla="*/ 10887075 w 21600"/>
              <a:gd name="T1" fmla="*/ 0 h 21600"/>
              <a:gd name="T2" fmla="*/ 3188494 w 21600"/>
              <a:gd name="T3" fmla="*/ 3188494 h 21600"/>
              <a:gd name="T4" fmla="*/ 0 w 21600"/>
              <a:gd name="T5" fmla="*/ 10887075 h 21600"/>
              <a:gd name="T6" fmla="*/ 3188494 w 21600"/>
              <a:gd name="T7" fmla="*/ 18585657 h 21600"/>
              <a:gd name="T8" fmla="*/ 10887075 w 21600"/>
              <a:gd name="T9" fmla="*/ 21774150 h 21600"/>
              <a:gd name="T10" fmla="*/ 18585657 w 21600"/>
              <a:gd name="T11" fmla="*/ 18585657 h 21600"/>
              <a:gd name="T12" fmla="*/ 21774150 w 21600"/>
              <a:gd name="T13" fmla="*/ 10887075 h 21600"/>
              <a:gd name="T14" fmla="*/ 18585657 w 21600"/>
              <a:gd name="T15" fmla="*/ 318849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32774" name="AutoShape 27"/>
          <p:cNvSpPr>
            <a:spLocks noChangeArrowheads="1"/>
          </p:cNvSpPr>
          <p:nvPr/>
        </p:nvSpPr>
        <p:spPr bwMode="auto">
          <a:xfrm>
            <a:off x="6858000" y="2590800"/>
            <a:ext cx="685800" cy="685800"/>
          </a:xfrm>
          <a:custGeom>
            <a:avLst/>
            <a:gdLst>
              <a:gd name="T0" fmla="*/ 10887075 w 21600"/>
              <a:gd name="T1" fmla="*/ 0 h 21600"/>
              <a:gd name="T2" fmla="*/ 3188494 w 21600"/>
              <a:gd name="T3" fmla="*/ 3188494 h 21600"/>
              <a:gd name="T4" fmla="*/ 0 w 21600"/>
              <a:gd name="T5" fmla="*/ 10887075 h 21600"/>
              <a:gd name="T6" fmla="*/ 3188494 w 21600"/>
              <a:gd name="T7" fmla="*/ 18585657 h 21600"/>
              <a:gd name="T8" fmla="*/ 10887075 w 21600"/>
              <a:gd name="T9" fmla="*/ 21774150 h 21600"/>
              <a:gd name="T10" fmla="*/ 18585657 w 21600"/>
              <a:gd name="T11" fmla="*/ 18585657 h 21600"/>
              <a:gd name="T12" fmla="*/ 21774150 w 21600"/>
              <a:gd name="T13" fmla="*/ 10887075 h 21600"/>
              <a:gd name="T14" fmla="*/ 18585657 w 21600"/>
              <a:gd name="T15" fmla="*/ 318849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32777"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3"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0"/>
            <a:ext cx="548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Grp="1" noChangeArrowheads="1"/>
          </p:cNvSpPr>
          <p:nvPr>
            <p:ph type="title"/>
          </p:nvPr>
        </p:nvSpPr>
        <p:spPr/>
        <p:txBody>
          <a:bodyPr/>
          <a:lstStyle/>
          <a:p>
            <a:pPr eaLnBrk="1" hangingPunct="1"/>
            <a:r>
              <a:rPr lang="en-US" altLang="en-US" smtClean="0"/>
              <a:t>Damaged Insulation</a:t>
            </a:r>
          </a:p>
        </p:txBody>
      </p:sp>
      <p:sp>
        <p:nvSpPr>
          <p:cNvPr id="33796" name="Rectangle 4"/>
          <p:cNvSpPr>
            <a:spLocks noGrp="1" noChangeArrowheads="1"/>
          </p:cNvSpPr>
          <p:nvPr>
            <p:ph type="body" idx="1"/>
          </p:nvPr>
        </p:nvSpPr>
        <p:spPr>
          <a:xfrm>
            <a:off x="457200" y="1066800"/>
            <a:ext cx="8382000" cy="990600"/>
          </a:xfrm>
        </p:spPr>
        <p:txBody>
          <a:bodyPr/>
          <a:lstStyle/>
          <a:p>
            <a:pPr eaLnBrk="1" hangingPunct="1"/>
            <a:r>
              <a:rPr lang="en-US" altLang="en-US" sz="2800" smtClean="0"/>
              <a:t>Never hang extension cords from nails or sharp objects</a:t>
            </a:r>
            <a:r>
              <a:rPr lang="en-US" altLang="en-US" sz="2200" smtClean="0"/>
              <a:t>.</a:t>
            </a:r>
          </a:p>
        </p:txBody>
      </p:sp>
      <p:sp>
        <p:nvSpPr>
          <p:cNvPr id="33797" name="AutoShape 10"/>
          <p:cNvSpPr>
            <a:spLocks noChangeArrowheads="1"/>
          </p:cNvSpPr>
          <p:nvPr/>
        </p:nvSpPr>
        <p:spPr bwMode="auto">
          <a:xfrm>
            <a:off x="6705600" y="4876800"/>
            <a:ext cx="762000" cy="762000"/>
          </a:xfrm>
          <a:custGeom>
            <a:avLst/>
            <a:gdLst>
              <a:gd name="T0" fmla="*/ 13440833 w 21600"/>
              <a:gd name="T1" fmla="*/ 0 h 21600"/>
              <a:gd name="T2" fmla="*/ 3936435 w 21600"/>
              <a:gd name="T3" fmla="*/ 3936435 h 21600"/>
              <a:gd name="T4" fmla="*/ 0 w 21600"/>
              <a:gd name="T5" fmla="*/ 13440833 h 21600"/>
              <a:gd name="T6" fmla="*/ 3936435 w 21600"/>
              <a:gd name="T7" fmla="*/ 22945232 h 21600"/>
              <a:gd name="T8" fmla="*/ 13440833 w 21600"/>
              <a:gd name="T9" fmla="*/ 26881666 h 21600"/>
              <a:gd name="T10" fmla="*/ 22945232 w 21600"/>
              <a:gd name="T11" fmla="*/ 22945232 h 21600"/>
              <a:gd name="T12" fmla="*/ 26881666 w 21600"/>
              <a:gd name="T13" fmla="*/ 13440833 h 21600"/>
              <a:gd name="T14" fmla="*/ 22945232 w 21600"/>
              <a:gd name="T15" fmla="*/ 393643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33800"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0" y="76200"/>
            <a:ext cx="9144000" cy="533400"/>
          </a:xfrm>
        </p:spPr>
        <p:txBody>
          <a:bodyPr/>
          <a:lstStyle/>
          <a:p>
            <a:pPr eaLnBrk="1" hangingPunct="1"/>
            <a:r>
              <a:rPr lang="en-US" altLang="en-US" smtClean="0"/>
              <a:t>Electrical Hazards - Overview</a:t>
            </a:r>
          </a:p>
        </p:txBody>
      </p:sp>
      <p:sp>
        <p:nvSpPr>
          <p:cNvPr id="15363" name="Rectangle 5"/>
          <p:cNvSpPr>
            <a:spLocks noGrp="1" noChangeArrowheads="1"/>
          </p:cNvSpPr>
          <p:nvPr>
            <p:ph type="body" idx="1"/>
          </p:nvPr>
        </p:nvSpPr>
        <p:spPr>
          <a:xfrm>
            <a:off x="457200" y="838200"/>
            <a:ext cx="8178800" cy="5562600"/>
          </a:xfrm>
        </p:spPr>
        <p:txBody>
          <a:bodyPr/>
          <a:lstStyle/>
          <a:p>
            <a:pPr eaLnBrk="1" hangingPunct="1">
              <a:lnSpc>
                <a:spcPct val="80000"/>
              </a:lnSpc>
              <a:buFont typeface="Wingdings" pitchFamily="2" charset="2"/>
              <a:buNone/>
            </a:pPr>
            <a:r>
              <a:rPr lang="en-US" altLang="en-US" b="1" smtClean="0"/>
              <a:t>A. Electrical Hazards – What is Electricity?</a:t>
            </a:r>
          </a:p>
          <a:p>
            <a:pPr eaLnBrk="1" hangingPunct="1">
              <a:lnSpc>
                <a:spcPct val="80000"/>
              </a:lnSpc>
              <a:buFont typeface="Wingdings" pitchFamily="2" charset="2"/>
              <a:buNone/>
            </a:pPr>
            <a:r>
              <a:rPr lang="en-US" altLang="en-US" smtClean="0"/>
              <a:t>	1.  </a:t>
            </a:r>
            <a:r>
              <a:rPr lang="en-US" altLang="en-US" smtClean="0">
                <a:hlinkClick r:id="rId3" action="ppaction://hlinksldjump"/>
              </a:rPr>
              <a:t>Improper Grounding</a:t>
            </a:r>
            <a:endParaRPr lang="en-US" altLang="en-US" smtClean="0"/>
          </a:p>
          <a:p>
            <a:pPr eaLnBrk="1" hangingPunct="1">
              <a:lnSpc>
                <a:spcPct val="80000"/>
              </a:lnSpc>
              <a:buFont typeface="Wingdings" pitchFamily="2" charset="2"/>
              <a:buNone/>
            </a:pPr>
            <a:r>
              <a:rPr lang="en-US" altLang="en-US" smtClean="0"/>
              <a:t>	2.  </a:t>
            </a:r>
            <a:r>
              <a:rPr lang="en-US" altLang="en-US" smtClean="0">
                <a:hlinkClick r:id="rId4" action="ppaction://hlinksldjump"/>
              </a:rPr>
              <a:t>Exposed Electrical Parts</a:t>
            </a:r>
            <a:endParaRPr lang="en-US" altLang="en-US" smtClean="0"/>
          </a:p>
          <a:p>
            <a:pPr eaLnBrk="1" hangingPunct="1">
              <a:lnSpc>
                <a:spcPct val="80000"/>
              </a:lnSpc>
              <a:buFont typeface="Wingdings" pitchFamily="2" charset="2"/>
              <a:buNone/>
            </a:pPr>
            <a:r>
              <a:rPr lang="en-US" altLang="en-US" smtClean="0"/>
              <a:t>	3.  </a:t>
            </a:r>
            <a:r>
              <a:rPr lang="en-US" altLang="en-US" smtClean="0">
                <a:hlinkClick r:id="rId5" action="ppaction://hlinksldjump"/>
              </a:rPr>
              <a:t>Inadequate Wiring</a:t>
            </a:r>
            <a:endParaRPr lang="en-US" altLang="en-US" smtClean="0"/>
          </a:p>
          <a:p>
            <a:pPr eaLnBrk="1" hangingPunct="1">
              <a:lnSpc>
                <a:spcPct val="80000"/>
              </a:lnSpc>
              <a:buFont typeface="Wingdings" pitchFamily="2" charset="2"/>
              <a:buNone/>
            </a:pPr>
            <a:r>
              <a:rPr lang="en-US" altLang="en-US" smtClean="0"/>
              <a:t>	4.  </a:t>
            </a:r>
            <a:r>
              <a:rPr lang="en-US" altLang="en-US" smtClean="0">
                <a:hlinkClick r:id="rId6" action="ppaction://hlinksldjump"/>
              </a:rPr>
              <a:t>Damaged Insulation</a:t>
            </a:r>
            <a:endParaRPr lang="en-US" altLang="en-US" smtClean="0"/>
          </a:p>
          <a:p>
            <a:pPr eaLnBrk="1" hangingPunct="1">
              <a:lnSpc>
                <a:spcPct val="80000"/>
              </a:lnSpc>
              <a:buFont typeface="Wingdings" pitchFamily="2" charset="2"/>
              <a:buNone/>
            </a:pPr>
            <a:r>
              <a:rPr lang="en-US" altLang="en-US" smtClean="0"/>
              <a:t>	5.  </a:t>
            </a:r>
            <a:r>
              <a:rPr lang="en-US" altLang="en-US" smtClean="0">
                <a:hlinkClick r:id="rId7" action="ppaction://hlinksldjump"/>
              </a:rPr>
              <a:t>Overloaded Circuits</a:t>
            </a:r>
            <a:endParaRPr lang="en-US" altLang="en-US" smtClean="0"/>
          </a:p>
          <a:p>
            <a:pPr eaLnBrk="1" hangingPunct="1">
              <a:lnSpc>
                <a:spcPct val="80000"/>
              </a:lnSpc>
              <a:buFont typeface="Wingdings" pitchFamily="2" charset="2"/>
              <a:buNone/>
            </a:pPr>
            <a:r>
              <a:rPr lang="en-US" altLang="en-US" smtClean="0"/>
              <a:t>    6.  </a:t>
            </a:r>
            <a:r>
              <a:rPr lang="en-US" altLang="en-US" smtClean="0">
                <a:hlinkClick r:id="rId8" action="ppaction://hlinksldjump"/>
              </a:rPr>
              <a:t>Damaged Tools &amp; Equipment</a:t>
            </a:r>
            <a:endParaRPr lang="en-US" altLang="en-US" smtClean="0"/>
          </a:p>
          <a:p>
            <a:pPr eaLnBrk="1" hangingPunct="1">
              <a:lnSpc>
                <a:spcPct val="80000"/>
              </a:lnSpc>
              <a:buFont typeface="Wingdings" pitchFamily="2" charset="2"/>
              <a:buNone/>
            </a:pPr>
            <a:r>
              <a:rPr lang="en-US" altLang="en-US" smtClean="0"/>
              <a:t>	7.  </a:t>
            </a:r>
            <a:r>
              <a:rPr lang="en-US" altLang="en-US" smtClean="0">
                <a:hlinkClick r:id="rId9" action="ppaction://hlinksldjump"/>
              </a:rPr>
              <a:t>Wet Conditions</a:t>
            </a:r>
            <a:endParaRPr lang="en-US" altLang="en-US" smtClean="0"/>
          </a:p>
          <a:p>
            <a:pPr eaLnBrk="1" hangingPunct="1">
              <a:lnSpc>
                <a:spcPct val="80000"/>
              </a:lnSpc>
              <a:buFont typeface="Wingdings" pitchFamily="2" charset="2"/>
              <a:buNone/>
            </a:pPr>
            <a:r>
              <a:rPr lang="en-US" altLang="en-US" smtClean="0"/>
              <a:t>	8.  </a:t>
            </a:r>
            <a:r>
              <a:rPr lang="en-US" altLang="en-US" smtClean="0">
                <a:hlinkClick r:id="rId10" action="ppaction://hlinksldjump"/>
              </a:rPr>
              <a:t>Overhead Power Lines</a:t>
            </a:r>
            <a:endParaRPr lang="en-US" altLang="en-US" smtClean="0"/>
          </a:p>
          <a:p>
            <a:pPr eaLnBrk="1" hangingPunct="1">
              <a:lnSpc>
                <a:spcPct val="80000"/>
              </a:lnSpc>
              <a:buFont typeface="Wingdings" pitchFamily="2" charset="2"/>
              <a:buNone/>
            </a:pPr>
            <a:endParaRPr lang="en-US" altLang="en-US" sz="900" smtClean="0"/>
          </a:p>
          <a:p>
            <a:pPr eaLnBrk="1" hangingPunct="1">
              <a:lnSpc>
                <a:spcPct val="80000"/>
              </a:lnSpc>
              <a:buFont typeface="Wingdings" pitchFamily="2" charset="2"/>
              <a:buNone/>
            </a:pPr>
            <a:r>
              <a:rPr lang="en-US" altLang="en-US" b="1" smtClean="0"/>
              <a:t>B.	Accident Prevention:</a:t>
            </a:r>
            <a:r>
              <a:rPr lang="en-US" altLang="en-US" smtClean="0"/>
              <a:t> </a:t>
            </a:r>
          </a:p>
          <a:p>
            <a:pPr eaLnBrk="1" hangingPunct="1">
              <a:lnSpc>
                <a:spcPct val="75000"/>
              </a:lnSpc>
              <a:buFont typeface="Wingdings" pitchFamily="2" charset="2"/>
              <a:buNone/>
            </a:pPr>
            <a:r>
              <a:rPr lang="en-US" altLang="en-US" smtClean="0"/>
              <a:t>	1.  </a:t>
            </a:r>
            <a:r>
              <a:rPr lang="en-US" altLang="en-US" smtClean="0">
                <a:hlinkClick r:id="rId11" action="ppaction://hlinksldjump"/>
              </a:rPr>
              <a:t>Personal Protective Equipment</a:t>
            </a:r>
            <a:endParaRPr lang="en-US" altLang="en-US" smtClean="0"/>
          </a:p>
          <a:p>
            <a:pPr eaLnBrk="1" hangingPunct="1">
              <a:lnSpc>
                <a:spcPct val="75000"/>
              </a:lnSpc>
              <a:buFont typeface="Wingdings" pitchFamily="2" charset="2"/>
              <a:buNone/>
            </a:pPr>
            <a:r>
              <a:rPr lang="en-US" altLang="en-US" smtClean="0"/>
              <a:t>	2.  </a:t>
            </a:r>
            <a:r>
              <a:rPr lang="en-US" altLang="en-US" smtClean="0">
                <a:hlinkClick r:id="rId12" action="ppaction://hlinksldjump"/>
              </a:rPr>
              <a:t>Inspect Tools &amp; Cords</a:t>
            </a:r>
            <a:endParaRPr lang="en-US" altLang="en-US" smtClean="0"/>
          </a:p>
          <a:p>
            <a:pPr eaLnBrk="1" hangingPunct="1">
              <a:lnSpc>
                <a:spcPct val="75000"/>
              </a:lnSpc>
              <a:buFont typeface="Wingdings" pitchFamily="2" charset="2"/>
              <a:buNone/>
            </a:pPr>
            <a:r>
              <a:rPr lang="en-US" altLang="en-US" smtClean="0"/>
              <a:t>	3.  </a:t>
            </a:r>
            <a:r>
              <a:rPr lang="en-US" altLang="en-US" smtClean="0">
                <a:hlinkClick r:id="rId13" action="ppaction://hlinksldjump"/>
              </a:rPr>
              <a:t>GFCIs</a:t>
            </a:r>
            <a:endParaRPr lang="en-US" altLang="en-US" smtClean="0"/>
          </a:p>
          <a:p>
            <a:pPr eaLnBrk="1" hangingPunct="1">
              <a:lnSpc>
                <a:spcPct val="75000"/>
              </a:lnSpc>
              <a:buFont typeface="Wingdings" pitchFamily="2" charset="2"/>
              <a:buNone/>
            </a:pPr>
            <a:r>
              <a:rPr lang="en-US" altLang="en-US" smtClean="0"/>
              <a:t>	4.  </a:t>
            </a:r>
            <a:r>
              <a:rPr lang="en-US" altLang="en-US" smtClean="0">
                <a:hlinkClick r:id="rId14" action="ppaction://hlinksldjump"/>
              </a:rPr>
              <a:t>Lock-Out/Tag-Out</a:t>
            </a:r>
            <a:endParaRPr lang="en-US" altLang="en-US" smtClean="0"/>
          </a:p>
          <a:p>
            <a:pPr eaLnBrk="1" hangingPunct="1">
              <a:lnSpc>
                <a:spcPct val="80000"/>
              </a:lnSpc>
            </a:pPr>
            <a:endParaRPr lang="en-US" altLang="en-US" sz="1400" smtClean="0"/>
          </a:p>
        </p:txBody>
      </p:sp>
      <p:sp>
        <p:nvSpPr>
          <p:cNvPr id="15367" name="Rectangle 7"/>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40"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663" y="1200150"/>
            <a:ext cx="4046537"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1026"/>
          <p:cNvSpPr>
            <a:spLocks noGrp="1" noChangeArrowheads="1"/>
          </p:cNvSpPr>
          <p:nvPr>
            <p:ph type="title"/>
          </p:nvPr>
        </p:nvSpPr>
        <p:spPr/>
        <p:txBody>
          <a:bodyPr/>
          <a:lstStyle/>
          <a:p>
            <a:pPr eaLnBrk="1" hangingPunct="1"/>
            <a:r>
              <a:rPr lang="en-US" altLang="en-US" smtClean="0"/>
              <a:t>Damaged Insulation</a:t>
            </a:r>
          </a:p>
        </p:txBody>
      </p:sp>
      <p:sp>
        <p:nvSpPr>
          <p:cNvPr id="34820" name="Rectangle 1027"/>
          <p:cNvSpPr>
            <a:spLocks noGrp="1" noChangeArrowheads="1"/>
          </p:cNvSpPr>
          <p:nvPr>
            <p:ph type="body" sz="half" idx="1"/>
          </p:nvPr>
        </p:nvSpPr>
        <p:spPr>
          <a:xfrm>
            <a:off x="457200" y="1066800"/>
            <a:ext cx="4114800" cy="4419600"/>
          </a:xfrm>
        </p:spPr>
        <p:txBody>
          <a:bodyPr/>
          <a:lstStyle/>
          <a:p>
            <a:pPr eaLnBrk="1" hangingPunct="1"/>
            <a:r>
              <a:rPr lang="en-US" altLang="en-US" sz="2800" smtClean="0"/>
              <a:t>Do not run extension cords through doors or windows.</a:t>
            </a:r>
          </a:p>
        </p:txBody>
      </p:sp>
      <p:sp>
        <p:nvSpPr>
          <p:cNvPr id="34821" name="AutoShape 1039"/>
          <p:cNvSpPr>
            <a:spLocks noChangeArrowheads="1"/>
          </p:cNvSpPr>
          <p:nvPr/>
        </p:nvSpPr>
        <p:spPr bwMode="auto">
          <a:xfrm>
            <a:off x="6400800" y="2514600"/>
            <a:ext cx="609600" cy="609600"/>
          </a:xfrm>
          <a:custGeom>
            <a:avLst/>
            <a:gdLst>
              <a:gd name="T0" fmla="*/ 8602134 w 21600"/>
              <a:gd name="T1" fmla="*/ 0 h 21600"/>
              <a:gd name="T2" fmla="*/ 2519313 w 21600"/>
              <a:gd name="T3" fmla="*/ 2519313 h 21600"/>
              <a:gd name="T4" fmla="*/ 0 w 21600"/>
              <a:gd name="T5" fmla="*/ 8602134 h 21600"/>
              <a:gd name="T6" fmla="*/ 2519313 w 21600"/>
              <a:gd name="T7" fmla="*/ 14684952 h 21600"/>
              <a:gd name="T8" fmla="*/ 8602134 w 21600"/>
              <a:gd name="T9" fmla="*/ 17204267 h 21600"/>
              <a:gd name="T10" fmla="*/ 14684952 w 21600"/>
              <a:gd name="T11" fmla="*/ 14684952 h 21600"/>
              <a:gd name="T12" fmla="*/ 17204267 w 21600"/>
              <a:gd name="T13" fmla="*/ 8602134 h 21600"/>
              <a:gd name="T14" fmla="*/ 14684952 w 21600"/>
              <a:gd name="T15" fmla="*/ 251931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34822" name="AutoShape 1041"/>
          <p:cNvSpPr>
            <a:spLocks noChangeArrowheads="1"/>
          </p:cNvSpPr>
          <p:nvPr/>
        </p:nvSpPr>
        <p:spPr bwMode="auto">
          <a:xfrm>
            <a:off x="7696200" y="4953000"/>
            <a:ext cx="609600" cy="609600"/>
          </a:xfrm>
          <a:custGeom>
            <a:avLst/>
            <a:gdLst>
              <a:gd name="T0" fmla="*/ 8602134 w 21600"/>
              <a:gd name="T1" fmla="*/ 0 h 21600"/>
              <a:gd name="T2" fmla="*/ 2519313 w 21600"/>
              <a:gd name="T3" fmla="*/ 2519313 h 21600"/>
              <a:gd name="T4" fmla="*/ 0 w 21600"/>
              <a:gd name="T5" fmla="*/ 8602134 h 21600"/>
              <a:gd name="T6" fmla="*/ 2519313 w 21600"/>
              <a:gd name="T7" fmla="*/ 14684952 h 21600"/>
              <a:gd name="T8" fmla="*/ 8602134 w 21600"/>
              <a:gd name="T9" fmla="*/ 17204267 h 21600"/>
              <a:gd name="T10" fmla="*/ 14684952 w 21600"/>
              <a:gd name="T11" fmla="*/ 14684952 h 21600"/>
              <a:gd name="T12" fmla="*/ 17204267 w 21600"/>
              <a:gd name="T13" fmla="*/ 8602134 h 21600"/>
              <a:gd name="T14" fmla="*/ 14684952 w 21600"/>
              <a:gd name="T15" fmla="*/ 251931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34825"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036"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3657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1026"/>
          <p:cNvSpPr>
            <a:spLocks noGrp="1" noChangeArrowheads="1"/>
          </p:cNvSpPr>
          <p:nvPr>
            <p:ph type="title"/>
          </p:nvPr>
        </p:nvSpPr>
        <p:spPr/>
        <p:txBody>
          <a:bodyPr/>
          <a:lstStyle/>
          <a:p>
            <a:pPr eaLnBrk="1" hangingPunct="1"/>
            <a:r>
              <a:rPr lang="en-US" altLang="en-US" smtClean="0"/>
              <a:t>Overloaded Circuits</a:t>
            </a:r>
          </a:p>
        </p:txBody>
      </p:sp>
      <p:sp>
        <p:nvSpPr>
          <p:cNvPr id="35844" name="Rectangle 1027"/>
          <p:cNvSpPr>
            <a:spLocks noGrp="1" noChangeArrowheads="1"/>
          </p:cNvSpPr>
          <p:nvPr>
            <p:ph type="body" sz="half" idx="1"/>
          </p:nvPr>
        </p:nvSpPr>
        <p:spPr/>
        <p:txBody>
          <a:bodyPr/>
          <a:lstStyle/>
          <a:p>
            <a:pPr eaLnBrk="1" hangingPunct="1">
              <a:lnSpc>
                <a:spcPct val="90000"/>
              </a:lnSpc>
            </a:pPr>
            <a:r>
              <a:rPr lang="en-US" altLang="en-US" sz="2800" smtClean="0"/>
              <a:t>Overloaded circuits can cause fires.</a:t>
            </a:r>
          </a:p>
          <a:p>
            <a:pPr eaLnBrk="1" hangingPunct="1">
              <a:lnSpc>
                <a:spcPct val="90000"/>
              </a:lnSpc>
              <a:buFont typeface="Wingdings" pitchFamily="2" charset="2"/>
              <a:buNone/>
            </a:pPr>
            <a:endParaRPr lang="en-US" altLang="en-US" sz="2800" smtClean="0"/>
          </a:p>
          <a:p>
            <a:pPr eaLnBrk="1" hangingPunct="1">
              <a:lnSpc>
                <a:spcPct val="90000"/>
              </a:lnSpc>
            </a:pPr>
            <a:r>
              <a:rPr lang="en-US" altLang="en-US" sz="2800" smtClean="0"/>
              <a:t>Use proper circuit breakers.</a:t>
            </a:r>
          </a:p>
          <a:p>
            <a:pPr eaLnBrk="1" hangingPunct="1">
              <a:lnSpc>
                <a:spcPct val="90000"/>
              </a:lnSpc>
            </a:pPr>
            <a:endParaRPr lang="en-US" altLang="en-US" sz="2800" smtClean="0"/>
          </a:p>
        </p:txBody>
      </p:sp>
      <p:sp>
        <p:nvSpPr>
          <p:cNvPr id="35845" name="AutoShape 1033"/>
          <p:cNvSpPr>
            <a:spLocks noChangeArrowheads="1"/>
          </p:cNvSpPr>
          <p:nvPr/>
        </p:nvSpPr>
        <p:spPr bwMode="auto">
          <a:xfrm>
            <a:off x="7772400" y="4953000"/>
            <a:ext cx="609600" cy="609600"/>
          </a:xfrm>
          <a:custGeom>
            <a:avLst/>
            <a:gdLst>
              <a:gd name="T0" fmla="*/ 8602134 w 21600"/>
              <a:gd name="T1" fmla="*/ 0 h 21600"/>
              <a:gd name="T2" fmla="*/ 2519313 w 21600"/>
              <a:gd name="T3" fmla="*/ 2519313 h 21600"/>
              <a:gd name="T4" fmla="*/ 0 w 21600"/>
              <a:gd name="T5" fmla="*/ 8602134 h 21600"/>
              <a:gd name="T6" fmla="*/ 2519313 w 21600"/>
              <a:gd name="T7" fmla="*/ 14684952 h 21600"/>
              <a:gd name="T8" fmla="*/ 8602134 w 21600"/>
              <a:gd name="T9" fmla="*/ 17204267 h 21600"/>
              <a:gd name="T10" fmla="*/ 14684952 w 21600"/>
              <a:gd name="T11" fmla="*/ 14684952 h 21600"/>
              <a:gd name="T12" fmla="*/ 17204267 w 21600"/>
              <a:gd name="T13" fmla="*/ 8602134 h 21600"/>
              <a:gd name="T14" fmla="*/ 14684952 w 21600"/>
              <a:gd name="T15" fmla="*/ 251931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35846" name="AutoShape 1034"/>
          <p:cNvSpPr>
            <a:spLocks noChangeArrowheads="1"/>
          </p:cNvSpPr>
          <p:nvPr/>
        </p:nvSpPr>
        <p:spPr bwMode="auto">
          <a:xfrm>
            <a:off x="6934200" y="2667000"/>
            <a:ext cx="609600" cy="609600"/>
          </a:xfrm>
          <a:custGeom>
            <a:avLst/>
            <a:gdLst>
              <a:gd name="T0" fmla="*/ 8602134 w 21600"/>
              <a:gd name="T1" fmla="*/ 0 h 21600"/>
              <a:gd name="T2" fmla="*/ 2519313 w 21600"/>
              <a:gd name="T3" fmla="*/ 2519313 h 21600"/>
              <a:gd name="T4" fmla="*/ 0 w 21600"/>
              <a:gd name="T5" fmla="*/ 8602134 h 21600"/>
              <a:gd name="T6" fmla="*/ 2519313 w 21600"/>
              <a:gd name="T7" fmla="*/ 14684952 h 21600"/>
              <a:gd name="T8" fmla="*/ 8602134 w 21600"/>
              <a:gd name="T9" fmla="*/ 17204267 h 21600"/>
              <a:gd name="T10" fmla="*/ 14684952 w 21600"/>
              <a:gd name="T11" fmla="*/ 14684952 h 21600"/>
              <a:gd name="T12" fmla="*/ 17204267 w 21600"/>
              <a:gd name="T13" fmla="*/ 8602134 h 21600"/>
              <a:gd name="T14" fmla="*/ 14684952 w 21600"/>
              <a:gd name="T15" fmla="*/ 251931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3584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0"/>
          <p:cNvSpPr>
            <a:spLocks noGrp="1" noChangeArrowheads="1"/>
          </p:cNvSpPr>
          <p:nvPr>
            <p:ph type="title"/>
          </p:nvPr>
        </p:nvSpPr>
        <p:spPr/>
        <p:txBody>
          <a:bodyPr/>
          <a:lstStyle/>
          <a:p>
            <a:pPr eaLnBrk="1" hangingPunct="1"/>
            <a:r>
              <a:rPr lang="en-US" altLang="en-US" smtClean="0"/>
              <a:t>Overloaded Circuits</a:t>
            </a:r>
          </a:p>
        </p:txBody>
      </p:sp>
      <p:sp>
        <p:nvSpPr>
          <p:cNvPr id="36867" name="Rectangle 21"/>
          <p:cNvSpPr>
            <a:spLocks noGrp="1" noChangeArrowheads="1"/>
          </p:cNvSpPr>
          <p:nvPr>
            <p:ph type="body" sz="half" idx="1"/>
          </p:nvPr>
        </p:nvSpPr>
        <p:spPr>
          <a:xfrm>
            <a:off x="457200" y="1066800"/>
            <a:ext cx="3505200" cy="4171950"/>
          </a:xfrm>
        </p:spPr>
        <p:txBody>
          <a:bodyPr/>
          <a:lstStyle/>
          <a:p>
            <a:pPr eaLnBrk="1" hangingPunct="1"/>
            <a:r>
              <a:rPr lang="en-US" altLang="en-US" sz="2800" smtClean="0"/>
              <a:t>Never overload an outlet.</a:t>
            </a:r>
          </a:p>
          <a:p>
            <a:pPr eaLnBrk="1" hangingPunct="1"/>
            <a:endParaRPr lang="en-US" altLang="en-US" sz="2800" smtClean="0"/>
          </a:p>
        </p:txBody>
      </p:sp>
      <p:pic>
        <p:nvPicPr>
          <p:cNvPr id="36868" name="Picture 23"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219200"/>
            <a:ext cx="4217988"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AutoShape 24"/>
          <p:cNvSpPr>
            <a:spLocks noChangeArrowheads="1"/>
          </p:cNvSpPr>
          <p:nvPr/>
        </p:nvSpPr>
        <p:spPr bwMode="auto">
          <a:xfrm>
            <a:off x="6477000" y="2514600"/>
            <a:ext cx="685800" cy="685800"/>
          </a:xfrm>
          <a:custGeom>
            <a:avLst/>
            <a:gdLst>
              <a:gd name="T0" fmla="*/ 10887075 w 21600"/>
              <a:gd name="T1" fmla="*/ 0 h 21600"/>
              <a:gd name="T2" fmla="*/ 3188494 w 21600"/>
              <a:gd name="T3" fmla="*/ 3188494 h 21600"/>
              <a:gd name="T4" fmla="*/ 0 w 21600"/>
              <a:gd name="T5" fmla="*/ 10887075 h 21600"/>
              <a:gd name="T6" fmla="*/ 3188494 w 21600"/>
              <a:gd name="T7" fmla="*/ 18585657 h 21600"/>
              <a:gd name="T8" fmla="*/ 10887075 w 21600"/>
              <a:gd name="T9" fmla="*/ 21774150 h 21600"/>
              <a:gd name="T10" fmla="*/ 18585657 w 21600"/>
              <a:gd name="T11" fmla="*/ 18585657 h 21600"/>
              <a:gd name="T12" fmla="*/ 21774150 w 21600"/>
              <a:gd name="T13" fmla="*/ 10887075 h 21600"/>
              <a:gd name="T14" fmla="*/ 18585657 w 21600"/>
              <a:gd name="T15" fmla="*/ 318849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36870" name="AutoShape 25"/>
          <p:cNvSpPr>
            <a:spLocks noChangeArrowheads="1"/>
          </p:cNvSpPr>
          <p:nvPr/>
        </p:nvSpPr>
        <p:spPr bwMode="auto">
          <a:xfrm>
            <a:off x="7620000" y="4876800"/>
            <a:ext cx="685800" cy="685800"/>
          </a:xfrm>
          <a:custGeom>
            <a:avLst/>
            <a:gdLst>
              <a:gd name="T0" fmla="*/ 10887075 w 21600"/>
              <a:gd name="T1" fmla="*/ 0 h 21600"/>
              <a:gd name="T2" fmla="*/ 3188494 w 21600"/>
              <a:gd name="T3" fmla="*/ 3188494 h 21600"/>
              <a:gd name="T4" fmla="*/ 0 w 21600"/>
              <a:gd name="T5" fmla="*/ 10887075 h 21600"/>
              <a:gd name="T6" fmla="*/ 3188494 w 21600"/>
              <a:gd name="T7" fmla="*/ 18585657 h 21600"/>
              <a:gd name="T8" fmla="*/ 10887075 w 21600"/>
              <a:gd name="T9" fmla="*/ 21774150 h 21600"/>
              <a:gd name="T10" fmla="*/ 18585657 w 21600"/>
              <a:gd name="T11" fmla="*/ 18585657 h 21600"/>
              <a:gd name="T12" fmla="*/ 21774150 w 21600"/>
              <a:gd name="T13" fmla="*/ 10887075 h 21600"/>
              <a:gd name="T14" fmla="*/ 18585657 w 21600"/>
              <a:gd name="T15" fmla="*/ 318849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3687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9"/>
          <p:cNvSpPr>
            <a:spLocks noGrp="1" noChangeArrowheads="1"/>
          </p:cNvSpPr>
          <p:nvPr>
            <p:ph type="title"/>
          </p:nvPr>
        </p:nvSpPr>
        <p:spPr/>
        <p:txBody>
          <a:bodyPr/>
          <a:lstStyle/>
          <a:p>
            <a:pPr eaLnBrk="1" hangingPunct="1"/>
            <a:r>
              <a:rPr lang="en-US" altLang="en-US" smtClean="0"/>
              <a:t>Overloaded Circuits</a:t>
            </a:r>
          </a:p>
        </p:txBody>
      </p:sp>
      <p:sp>
        <p:nvSpPr>
          <p:cNvPr id="37891" name="Rectangle 1040"/>
          <p:cNvSpPr>
            <a:spLocks noGrp="1" noChangeArrowheads="1"/>
          </p:cNvSpPr>
          <p:nvPr>
            <p:ph type="body" sz="half" idx="1"/>
          </p:nvPr>
        </p:nvSpPr>
        <p:spPr/>
        <p:txBody>
          <a:bodyPr/>
          <a:lstStyle/>
          <a:p>
            <a:pPr eaLnBrk="1" hangingPunct="1"/>
            <a:r>
              <a:rPr lang="en-US" altLang="en-US" sz="2800" smtClean="0"/>
              <a:t>Do not use power strips or surge protectors on  construction sites.</a:t>
            </a:r>
          </a:p>
          <a:p>
            <a:pPr eaLnBrk="1" hangingPunct="1"/>
            <a:endParaRPr lang="en-US" altLang="en-US" sz="2800" smtClean="0"/>
          </a:p>
          <a:p>
            <a:pPr eaLnBrk="1" hangingPunct="1"/>
            <a:r>
              <a:rPr lang="en-US" altLang="en-US" sz="2800" smtClean="0"/>
              <a:t>Instead, use a 3-way extension with a GFCI.</a:t>
            </a:r>
          </a:p>
        </p:txBody>
      </p:sp>
      <p:pic>
        <p:nvPicPr>
          <p:cNvPr id="37892" name="Picture 1042"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19200"/>
            <a:ext cx="36925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AutoShape 1043"/>
          <p:cNvSpPr>
            <a:spLocks noChangeArrowheads="1"/>
          </p:cNvSpPr>
          <p:nvPr/>
        </p:nvSpPr>
        <p:spPr bwMode="auto">
          <a:xfrm>
            <a:off x="6629400" y="2743200"/>
            <a:ext cx="685800" cy="609600"/>
          </a:xfrm>
          <a:custGeom>
            <a:avLst/>
            <a:gdLst>
              <a:gd name="T0" fmla="*/ 10887075 w 21600"/>
              <a:gd name="T1" fmla="*/ 0 h 21600"/>
              <a:gd name="T2" fmla="*/ 3188494 w 21600"/>
              <a:gd name="T3" fmla="*/ 2519313 h 21600"/>
              <a:gd name="T4" fmla="*/ 0 w 21600"/>
              <a:gd name="T5" fmla="*/ 8602134 h 21600"/>
              <a:gd name="T6" fmla="*/ 3188494 w 21600"/>
              <a:gd name="T7" fmla="*/ 14684952 h 21600"/>
              <a:gd name="T8" fmla="*/ 10887075 w 21600"/>
              <a:gd name="T9" fmla="*/ 17204267 h 21600"/>
              <a:gd name="T10" fmla="*/ 18585657 w 21600"/>
              <a:gd name="T11" fmla="*/ 14684952 h 21600"/>
              <a:gd name="T12" fmla="*/ 21774150 w 21600"/>
              <a:gd name="T13" fmla="*/ 8602134 h 21600"/>
              <a:gd name="T14" fmla="*/ 18585657 w 21600"/>
              <a:gd name="T15" fmla="*/ 251931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pic>
        <p:nvPicPr>
          <p:cNvPr id="37894" name="Picture 104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4876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3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19200"/>
            <a:ext cx="445770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1026"/>
          <p:cNvSpPr>
            <a:spLocks noGrp="1" noChangeArrowheads="1"/>
          </p:cNvSpPr>
          <p:nvPr>
            <p:ph type="title"/>
          </p:nvPr>
        </p:nvSpPr>
        <p:spPr/>
        <p:txBody>
          <a:bodyPr/>
          <a:lstStyle/>
          <a:p>
            <a:pPr eaLnBrk="1" hangingPunct="1"/>
            <a:r>
              <a:rPr lang="en-US" altLang="en-US" smtClean="0"/>
              <a:t>Damaged Tools and Equipment</a:t>
            </a:r>
          </a:p>
        </p:txBody>
      </p:sp>
      <p:sp>
        <p:nvSpPr>
          <p:cNvPr id="38916" name="Rectangle 1027"/>
          <p:cNvSpPr>
            <a:spLocks noGrp="1" noChangeArrowheads="1"/>
          </p:cNvSpPr>
          <p:nvPr>
            <p:ph type="body" sz="half" idx="1"/>
          </p:nvPr>
        </p:nvSpPr>
        <p:spPr>
          <a:xfrm>
            <a:off x="457200" y="1066800"/>
            <a:ext cx="2971800" cy="4171950"/>
          </a:xfrm>
        </p:spPr>
        <p:txBody>
          <a:bodyPr/>
          <a:lstStyle/>
          <a:p>
            <a:pPr eaLnBrk="1" hangingPunct="1"/>
            <a:r>
              <a:rPr lang="en-US" altLang="en-US" sz="2800" smtClean="0"/>
              <a:t>Do not use electric tools that are damaged.</a:t>
            </a:r>
          </a:p>
          <a:p>
            <a:pPr eaLnBrk="1" hangingPunct="1">
              <a:buFont typeface="Wingdings" pitchFamily="2" charset="2"/>
              <a:buNone/>
            </a:pPr>
            <a:endParaRPr lang="en-US" altLang="en-US" sz="2800" smtClean="0"/>
          </a:p>
          <a:p>
            <a:pPr eaLnBrk="1" hangingPunct="1"/>
            <a:r>
              <a:rPr lang="en-US" altLang="en-US" sz="2800" smtClean="0"/>
              <a:t>You may receive a shock or be electrocuted.</a:t>
            </a:r>
          </a:p>
          <a:p>
            <a:pPr eaLnBrk="1" hangingPunct="1"/>
            <a:endParaRPr lang="en-US" altLang="en-US" sz="2800" smtClean="0"/>
          </a:p>
        </p:txBody>
      </p:sp>
      <p:sp>
        <p:nvSpPr>
          <p:cNvPr id="38917" name="AutoShape 1033"/>
          <p:cNvSpPr>
            <a:spLocks noChangeArrowheads="1"/>
          </p:cNvSpPr>
          <p:nvPr/>
        </p:nvSpPr>
        <p:spPr bwMode="auto">
          <a:xfrm>
            <a:off x="7543800" y="4419600"/>
            <a:ext cx="762000" cy="685800"/>
          </a:xfrm>
          <a:custGeom>
            <a:avLst/>
            <a:gdLst>
              <a:gd name="T0" fmla="*/ 13440833 w 21600"/>
              <a:gd name="T1" fmla="*/ 0 h 21600"/>
              <a:gd name="T2" fmla="*/ 3936435 w 21600"/>
              <a:gd name="T3" fmla="*/ 3188494 h 21600"/>
              <a:gd name="T4" fmla="*/ 0 w 21600"/>
              <a:gd name="T5" fmla="*/ 10887075 h 21600"/>
              <a:gd name="T6" fmla="*/ 3936435 w 21600"/>
              <a:gd name="T7" fmla="*/ 18585657 h 21600"/>
              <a:gd name="T8" fmla="*/ 13440833 w 21600"/>
              <a:gd name="T9" fmla="*/ 21774150 h 21600"/>
              <a:gd name="T10" fmla="*/ 22945232 w 21600"/>
              <a:gd name="T11" fmla="*/ 18585657 h 21600"/>
              <a:gd name="T12" fmla="*/ 26881666 w 21600"/>
              <a:gd name="T13" fmla="*/ 10887075 h 21600"/>
              <a:gd name="T14" fmla="*/ 22945232 w 21600"/>
              <a:gd name="T15" fmla="*/ 318849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38920"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34"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57150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1026"/>
          <p:cNvSpPr>
            <a:spLocks noGrp="1" noChangeArrowheads="1"/>
          </p:cNvSpPr>
          <p:nvPr>
            <p:ph type="title"/>
          </p:nvPr>
        </p:nvSpPr>
        <p:spPr/>
        <p:txBody>
          <a:bodyPr/>
          <a:lstStyle/>
          <a:p>
            <a:pPr eaLnBrk="1" hangingPunct="1"/>
            <a:r>
              <a:rPr lang="en-US" altLang="en-US" smtClean="0"/>
              <a:t>Damaged Tools and Equipment</a:t>
            </a:r>
          </a:p>
        </p:txBody>
      </p:sp>
      <p:sp>
        <p:nvSpPr>
          <p:cNvPr id="39940" name="Rectangle 1028"/>
          <p:cNvSpPr>
            <a:spLocks noGrp="1" noChangeArrowheads="1"/>
          </p:cNvSpPr>
          <p:nvPr>
            <p:ph type="body" idx="1"/>
          </p:nvPr>
        </p:nvSpPr>
        <p:spPr/>
        <p:txBody>
          <a:bodyPr/>
          <a:lstStyle/>
          <a:p>
            <a:pPr eaLnBrk="1" hangingPunct="1">
              <a:lnSpc>
                <a:spcPct val="90000"/>
              </a:lnSpc>
            </a:pPr>
            <a:r>
              <a:rPr lang="en-US" altLang="en-US" smtClean="0"/>
              <a:t>Double insulated tools are labeled.</a:t>
            </a:r>
          </a:p>
          <a:p>
            <a:pPr eaLnBrk="1" hangingPunct="1">
              <a:lnSpc>
                <a:spcPct val="90000"/>
              </a:lnSpc>
              <a:buFont typeface="Wingdings" pitchFamily="2" charset="2"/>
              <a:buNone/>
            </a:pPr>
            <a:endParaRPr lang="en-US" altLang="en-US" smtClean="0"/>
          </a:p>
          <a:p>
            <a:pPr eaLnBrk="1" hangingPunct="1">
              <a:lnSpc>
                <a:spcPct val="90000"/>
              </a:lnSpc>
            </a:pPr>
            <a:r>
              <a:rPr lang="en-US" altLang="en-US" smtClean="0"/>
              <a:t>It will be marked “Double Insulated”.</a:t>
            </a:r>
          </a:p>
          <a:p>
            <a:pPr eaLnBrk="1" hangingPunct="1">
              <a:lnSpc>
                <a:spcPct val="90000"/>
              </a:lnSpc>
              <a:buFont typeface="Wingdings" pitchFamily="2" charset="2"/>
              <a:buNone/>
            </a:pPr>
            <a:endParaRPr lang="en-US" altLang="en-US" smtClean="0"/>
          </a:p>
          <a:p>
            <a:pPr eaLnBrk="1" hangingPunct="1">
              <a:lnSpc>
                <a:spcPct val="90000"/>
              </a:lnSpc>
            </a:pPr>
            <a:r>
              <a:rPr lang="en-US" altLang="en-US" smtClean="0"/>
              <a:t>It will have the following symbol:</a:t>
            </a:r>
          </a:p>
        </p:txBody>
      </p:sp>
      <p:pic>
        <p:nvPicPr>
          <p:cNvPr id="39941" name="Picture 103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50784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3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19200"/>
            <a:ext cx="407987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1026"/>
          <p:cNvSpPr>
            <a:spLocks noGrp="1" noChangeArrowheads="1"/>
          </p:cNvSpPr>
          <p:nvPr>
            <p:ph type="title"/>
          </p:nvPr>
        </p:nvSpPr>
        <p:spPr/>
        <p:txBody>
          <a:bodyPr/>
          <a:lstStyle/>
          <a:p>
            <a:pPr eaLnBrk="1" hangingPunct="1"/>
            <a:r>
              <a:rPr lang="en-US" altLang="en-US" smtClean="0"/>
              <a:t>Wet Conditions</a:t>
            </a:r>
          </a:p>
        </p:txBody>
      </p:sp>
      <p:sp>
        <p:nvSpPr>
          <p:cNvPr id="40964" name="Rectangle 1027"/>
          <p:cNvSpPr>
            <a:spLocks noGrp="1" noChangeArrowheads="1"/>
          </p:cNvSpPr>
          <p:nvPr>
            <p:ph type="body" sz="half" idx="1"/>
          </p:nvPr>
        </p:nvSpPr>
        <p:spPr>
          <a:xfrm>
            <a:off x="457200" y="1066800"/>
            <a:ext cx="3581400" cy="4171950"/>
          </a:xfrm>
        </p:spPr>
        <p:txBody>
          <a:bodyPr/>
          <a:lstStyle/>
          <a:p>
            <a:pPr eaLnBrk="1" hangingPunct="1"/>
            <a:r>
              <a:rPr lang="en-US" altLang="en-US" sz="2800" smtClean="0"/>
              <a:t>Damp, wet or humid conditions are very hazardous while working with electricity.</a:t>
            </a:r>
          </a:p>
          <a:p>
            <a:pPr eaLnBrk="1" hangingPunct="1">
              <a:buFont typeface="Wingdings" pitchFamily="2" charset="2"/>
              <a:buNone/>
            </a:pPr>
            <a:endParaRPr lang="en-US" altLang="en-US" sz="2800" smtClean="0"/>
          </a:p>
          <a:p>
            <a:pPr eaLnBrk="1" hangingPunct="1"/>
            <a:r>
              <a:rPr lang="en-US" altLang="en-US" sz="2800" smtClean="0"/>
              <a:t>Damaged insulation increases the hazard.</a:t>
            </a:r>
          </a:p>
          <a:p>
            <a:pPr eaLnBrk="1" hangingPunct="1"/>
            <a:endParaRPr lang="en-US" altLang="en-US" sz="1900" smtClean="0"/>
          </a:p>
        </p:txBody>
      </p:sp>
      <p:sp>
        <p:nvSpPr>
          <p:cNvPr id="40965" name="AutoShape 1031"/>
          <p:cNvSpPr>
            <a:spLocks noChangeArrowheads="1"/>
          </p:cNvSpPr>
          <p:nvPr/>
        </p:nvSpPr>
        <p:spPr bwMode="auto">
          <a:xfrm>
            <a:off x="6553200" y="2743200"/>
            <a:ext cx="609600" cy="533400"/>
          </a:xfrm>
          <a:custGeom>
            <a:avLst/>
            <a:gdLst>
              <a:gd name="T0" fmla="*/ 8602134 w 21600"/>
              <a:gd name="T1" fmla="*/ 0 h 21600"/>
              <a:gd name="T2" fmla="*/ 2519313 w 21600"/>
              <a:gd name="T3" fmla="*/ 1928858 h 21600"/>
              <a:gd name="T4" fmla="*/ 0 w 21600"/>
              <a:gd name="T5" fmla="*/ 6586009 h 21600"/>
              <a:gd name="T6" fmla="*/ 2519313 w 21600"/>
              <a:gd name="T7" fmla="*/ 11243182 h 21600"/>
              <a:gd name="T8" fmla="*/ 8602134 w 21600"/>
              <a:gd name="T9" fmla="*/ 13172018 h 21600"/>
              <a:gd name="T10" fmla="*/ 14684952 w 21600"/>
              <a:gd name="T11" fmla="*/ 11243182 h 21600"/>
              <a:gd name="T12" fmla="*/ 17204267 w 21600"/>
              <a:gd name="T13" fmla="*/ 6586009 h 21600"/>
              <a:gd name="T14" fmla="*/ 14684952 w 21600"/>
              <a:gd name="T15" fmla="*/ 19288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40966" name="AutoShape 1033"/>
          <p:cNvSpPr>
            <a:spLocks noChangeArrowheads="1"/>
          </p:cNvSpPr>
          <p:nvPr/>
        </p:nvSpPr>
        <p:spPr bwMode="auto">
          <a:xfrm>
            <a:off x="7696200" y="5105400"/>
            <a:ext cx="609600" cy="533400"/>
          </a:xfrm>
          <a:custGeom>
            <a:avLst/>
            <a:gdLst>
              <a:gd name="T0" fmla="*/ 8602134 w 21600"/>
              <a:gd name="T1" fmla="*/ 0 h 21600"/>
              <a:gd name="T2" fmla="*/ 2519313 w 21600"/>
              <a:gd name="T3" fmla="*/ 1928858 h 21600"/>
              <a:gd name="T4" fmla="*/ 0 w 21600"/>
              <a:gd name="T5" fmla="*/ 6586009 h 21600"/>
              <a:gd name="T6" fmla="*/ 2519313 w 21600"/>
              <a:gd name="T7" fmla="*/ 11243182 h 21600"/>
              <a:gd name="T8" fmla="*/ 8602134 w 21600"/>
              <a:gd name="T9" fmla="*/ 13172018 h 21600"/>
              <a:gd name="T10" fmla="*/ 14684952 w 21600"/>
              <a:gd name="T11" fmla="*/ 11243182 h 21600"/>
              <a:gd name="T12" fmla="*/ 17204267 w 21600"/>
              <a:gd name="T13" fmla="*/ 6586009 h 21600"/>
              <a:gd name="T14" fmla="*/ 14684952 w 21600"/>
              <a:gd name="T15" fmla="*/ 19288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4096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Wet Conditions</a:t>
            </a:r>
          </a:p>
        </p:txBody>
      </p:sp>
      <p:sp>
        <p:nvSpPr>
          <p:cNvPr id="41987" name="Rectangle 4"/>
          <p:cNvSpPr>
            <a:spLocks noGrp="1" noChangeArrowheads="1"/>
          </p:cNvSpPr>
          <p:nvPr>
            <p:ph type="body" sz="half" idx="1"/>
          </p:nvPr>
        </p:nvSpPr>
        <p:spPr>
          <a:xfrm>
            <a:off x="457200" y="1066800"/>
            <a:ext cx="3810000" cy="4171950"/>
          </a:xfrm>
        </p:spPr>
        <p:txBody>
          <a:bodyPr/>
          <a:lstStyle/>
          <a:p>
            <a:pPr eaLnBrk="1" hangingPunct="1"/>
            <a:r>
              <a:rPr lang="en-US" altLang="en-US" sz="2800" smtClean="0"/>
              <a:t>Always avoid using tools in wet, rainy or very humid locations.</a:t>
            </a:r>
          </a:p>
          <a:p>
            <a:pPr eaLnBrk="1" hangingPunct="1">
              <a:buFont typeface="Wingdings" pitchFamily="2" charset="2"/>
              <a:buNone/>
            </a:pPr>
            <a:endParaRPr lang="en-US" altLang="en-US" sz="2800" smtClean="0"/>
          </a:p>
          <a:p>
            <a:pPr eaLnBrk="1" hangingPunct="1"/>
            <a:r>
              <a:rPr lang="en-US" altLang="en-US" sz="2800" smtClean="0"/>
              <a:t>Water increases the risk of electric shock.</a:t>
            </a:r>
          </a:p>
        </p:txBody>
      </p:sp>
      <p:pic>
        <p:nvPicPr>
          <p:cNvPr id="41988" name="Picture 18"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175" y="1219200"/>
            <a:ext cx="29940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AutoShape 19"/>
          <p:cNvSpPr>
            <a:spLocks noChangeArrowheads="1"/>
          </p:cNvSpPr>
          <p:nvPr/>
        </p:nvSpPr>
        <p:spPr bwMode="auto">
          <a:xfrm>
            <a:off x="7543800" y="2362200"/>
            <a:ext cx="762000" cy="685800"/>
          </a:xfrm>
          <a:custGeom>
            <a:avLst/>
            <a:gdLst>
              <a:gd name="T0" fmla="*/ 13440833 w 21600"/>
              <a:gd name="T1" fmla="*/ 0 h 21600"/>
              <a:gd name="T2" fmla="*/ 3936435 w 21600"/>
              <a:gd name="T3" fmla="*/ 3188494 h 21600"/>
              <a:gd name="T4" fmla="*/ 0 w 21600"/>
              <a:gd name="T5" fmla="*/ 10887075 h 21600"/>
              <a:gd name="T6" fmla="*/ 3936435 w 21600"/>
              <a:gd name="T7" fmla="*/ 18585657 h 21600"/>
              <a:gd name="T8" fmla="*/ 13440833 w 21600"/>
              <a:gd name="T9" fmla="*/ 21774150 h 21600"/>
              <a:gd name="T10" fmla="*/ 22945232 w 21600"/>
              <a:gd name="T11" fmla="*/ 18585657 h 21600"/>
              <a:gd name="T12" fmla="*/ 26881666 w 21600"/>
              <a:gd name="T13" fmla="*/ 10887075 h 21600"/>
              <a:gd name="T14" fmla="*/ 22945232 w 21600"/>
              <a:gd name="T15" fmla="*/ 318849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41990" name="AutoShape 20"/>
          <p:cNvSpPr>
            <a:spLocks noChangeArrowheads="1"/>
          </p:cNvSpPr>
          <p:nvPr/>
        </p:nvSpPr>
        <p:spPr bwMode="auto">
          <a:xfrm>
            <a:off x="7620000" y="4876800"/>
            <a:ext cx="762000" cy="685800"/>
          </a:xfrm>
          <a:custGeom>
            <a:avLst/>
            <a:gdLst>
              <a:gd name="T0" fmla="*/ 13440833 w 21600"/>
              <a:gd name="T1" fmla="*/ 0 h 21600"/>
              <a:gd name="T2" fmla="*/ 3936435 w 21600"/>
              <a:gd name="T3" fmla="*/ 3188494 h 21600"/>
              <a:gd name="T4" fmla="*/ 0 w 21600"/>
              <a:gd name="T5" fmla="*/ 10887075 h 21600"/>
              <a:gd name="T6" fmla="*/ 3936435 w 21600"/>
              <a:gd name="T7" fmla="*/ 18585657 h 21600"/>
              <a:gd name="T8" fmla="*/ 13440833 w 21600"/>
              <a:gd name="T9" fmla="*/ 21774150 h 21600"/>
              <a:gd name="T10" fmla="*/ 22945232 w 21600"/>
              <a:gd name="T11" fmla="*/ 18585657 h 21600"/>
              <a:gd name="T12" fmla="*/ 26881666 w 21600"/>
              <a:gd name="T13" fmla="*/ 10887075 h 21600"/>
              <a:gd name="T14" fmla="*/ 22945232 w 21600"/>
              <a:gd name="T15" fmla="*/ 318849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4199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0"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3532188"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p:cNvSpPr>
            <a:spLocks noGrp="1" noChangeArrowheads="1"/>
          </p:cNvSpPr>
          <p:nvPr>
            <p:ph type="title"/>
          </p:nvPr>
        </p:nvSpPr>
        <p:spPr/>
        <p:txBody>
          <a:bodyPr/>
          <a:lstStyle/>
          <a:p>
            <a:pPr eaLnBrk="1" hangingPunct="1"/>
            <a:r>
              <a:rPr lang="en-US" altLang="en-US" sz="2800" smtClean="0"/>
              <a:t>Unsafe Distance from Overhead Power Lines</a:t>
            </a:r>
          </a:p>
        </p:txBody>
      </p:sp>
      <p:sp>
        <p:nvSpPr>
          <p:cNvPr id="43012" name="Rectangle 3"/>
          <p:cNvSpPr>
            <a:spLocks noGrp="1" noChangeArrowheads="1"/>
          </p:cNvSpPr>
          <p:nvPr>
            <p:ph type="body" sz="half" idx="1"/>
          </p:nvPr>
        </p:nvSpPr>
        <p:spPr>
          <a:xfrm>
            <a:off x="457200" y="1066800"/>
            <a:ext cx="4191000" cy="4991100"/>
          </a:xfrm>
        </p:spPr>
        <p:txBody>
          <a:bodyPr/>
          <a:lstStyle/>
          <a:p>
            <a:pPr eaLnBrk="1" hangingPunct="1"/>
            <a:r>
              <a:rPr lang="en-US" altLang="en-US" sz="2800" smtClean="0"/>
              <a:t>Survey the site for overhead power lines.</a:t>
            </a:r>
          </a:p>
          <a:p>
            <a:pPr eaLnBrk="1" hangingPunct="1">
              <a:buFont typeface="Wingdings" pitchFamily="2" charset="2"/>
              <a:buNone/>
            </a:pPr>
            <a:endParaRPr lang="en-US" altLang="en-US" sz="2800" smtClean="0"/>
          </a:p>
          <a:p>
            <a:pPr eaLnBrk="1" hangingPunct="1"/>
            <a:r>
              <a:rPr lang="en-US" altLang="en-US" sz="2800" smtClean="0"/>
              <a:t>Never store materials or equipment under overhead power lines.</a:t>
            </a:r>
          </a:p>
        </p:txBody>
      </p:sp>
      <p:sp>
        <p:nvSpPr>
          <p:cNvPr id="43013" name="AutoShape 18"/>
          <p:cNvSpPr>
            <a:spLocks noChangeArrowheads="1"/>
          </p:cNvSpPr>
          <p:nvPr/>
        </p:nvSpPr>
        <p:spPr bwMode="auto">
          <a:xfrm>
            <a:off x="6781800" y="2514600"/>
            <a:ext cx="685800" cy="685800"/>
          </a:xfrm>
          <a:custGeom>
            <a:avLst/>
            <a:gdLst>
              <a:gd name="T0" fmla="*/ 10887075 w 21600"/>
              <a:gd name="T1" fmla="*/ 0 h 21600"/>
              <a:gd name="T2" fmla="*/ 3188494 w 21600"/>
              <a:gd name="T3" fmla="*/ 3188494 h 21600"/>
              <a:gd name="T4" fmla="*/ 0 w 21600"/>
              <a:gd name="T5" fmla="*/ 10887075 h 21600"/>
              <a:gd name="T6" fmla="*/ 3188494 w 21600"/>
              <a:gd name="T7" fmla="*/ 18585657 h 21600"/>
              <a:gd name="T8" fmla="*/ 10887075 w 21600"/>
              <a:gd name="T9" fmla="*/ 21774150 h 21600"/>
              <a:gd name="T10" fmla="*/ 18585657 w 21600"/>
              <a:gd name="T11" fmla="*/ 18585657 h 21600"/>
              <a:gd name="T12" fmla="*/ 21774150 w 21600"/>
              <a:gd name="T13" fmla="*/ 10887075 h 21600"/>
              <a:gd name="T14" fmla="*/ 18585657 w 21600"/>
              <a:gd name="T15" fmla="*/ 318849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43014" name="AutoShape 19"/>
          <p:cNvSpPr>
            <a:spLocks noChangeArrowheads="1"/>
          </p:cNvSpPr>
          <p:nvPr/>
        </p:nvSpPr>
        <p:spPr bwMode="auto">
          <a:xfrm>
            <a:off x="7620000" y="4876800"/>
            <a:ext cx="685800" cy="685800"/>
          </a:xfrm>
          <a:custGeom>
            <a:avLst/>
            <a:gdLst>
              <a:gd name="T0" fmla="*/ 10887075 w 21600"/>
              <a:gd name="T1" fmla="*/ 0 h 21600"/>
              <a:gd name="T2" fmla="*/ 3188494 w 21600"/>
              <a:gd name="T3" fmla="*/ 3188494 h 21600"/>
              <a:gd name="T4" fmla="*/ 0 w 21600"/>
              <a:gd name="T5" fmla="*/ 10887075 h 21600"/>
              <a:gd name="T6" fmla="*/ 3188494 w 21600"/>
              <a:gd name="T7" fmla="*/ 18585657 h 21600"/>
              <a:gd name="T8" fmla="*/ 10887075 w 21600"/>
              <a:gd name="T9" fmla="*/ 21774150 h 21600"/>
              <a:gd name="T10" fmla="*/ 18585657 w 21600"/>
              <a:gd name="T11" fmla="*/ 18585657 h 21600"/>
              <a:gd name="T12" fmla="*/ 21774150 w 21600"/>
              <a:gd name="T13" fmla="*/ 10887075 h 21600"/>
              <a:gd name="T14" fmla="*/ 18585657 w 21600"/>
              <a:gd name="T15" fmla="*/ 318849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43017"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pPr eaLnBrk="1" hangingPunct="1"/>
            <a:r>
              <a:rPr lang="en-US" altLang="en-US" sz="2800" smtClean="0"/>
              <a:t>Unsafe Distance from Overhead Power lines</a:t>
            </a:r>
          </a:p>
        </p:txBody>
      </p:sp>
      <p:sp>
        <p:nvSpPr>
          <p:cNvPr id="44035" name="Rectangle 1028"/>
          <p:cNvSpPr>
            <a:spLocks noGrp="1" noChangeArrowheads="1"/>
          </p:cNvSpPr>
          <p:nvPr>
            <p:ph type="body" sz="half" idx="1"/>
          </p:nvPr>
        </p:nvSpPr>
        <p:spPr/>
        <p:txBody>
          <a:bodyPr/>
          <a:lstStyle/>
          <a:p>
            <a:pPr eaLnBrk="1" hangingPunct="1"/>
            <a:r>
              <a:rPr lang="en-US" altLang="en-US" sz="2100" smtClean="0"/>
              <a:t>Maintain a distance of at least 10’ between tools and equipment and overhead power lines. This same distance should be maintained between the workers and the overhead power lines.</a:t>
            </a:r>
          </a:p>
          <a:p>
            <a:pPr eaLnBrk="1" hangingPunct="1"/>
            <a:r>
              <a:rPr lang="en-US" altLang="en-US" sz="2100" smtClean="0"/>
              <a:t>Power lines greater than 50 kV require greater distances.</a:t>
            </a:r>
          </a:p>
          <a:p>
            <a:pPr eaLnBrk="1" hangingPunct="1"/>
            <a:r>
              <a:rPr lang="en-US" altLang="en-US" sz="2100" smtClean="0"/>
              <a:t>Shocks and electrocutions occur where physical barriers are not in place to prevent contact with the wires.</a:t>
            </a:r>
          </a:p>
        </p:txBody>
      </p:sp>
      <p:pic>
        <p:nvPicPr>
          <p:cNvPr id="44036" name="Picture 105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3611563"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05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2438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AutoShape 1057"/>
          <p:cNvSpPr>
            <a:spLocks noChangeArrowheads="1"/>
          </p:cNvSpPr>
          <p:nvPr/>
        </p:nvSpPr>
        <p:spPr bwMode="auto">
          <a:xfrm>
            <a:off x="7696200" y="4953000"/>
            <a:ext cx="609600" cy="609600"/>
          </a:xfrm>
          <a:custGeom>
            <a:avLst/>
            <a:gdLst>
              <a:gd name="T0" fmla="*/ 8602134 w 21600"/>
              <a:gd name="T1" fmla="*/ 0 h 21600"/>
              <a:gd name="T2" fmla="*/ 2519313 w 21600"/>
              <a:gd name="T3" fmla="*/ 2519313 h 21600"/>
              <a:gd name="T4" fmla="*/ 0 w 21600"/>
              <a:gd name="T5" fmla="*/ 8602134 h 21600"/>
              <a:gd name="T6" fmla="*/ 2519313 w 21600"/>
              <a:gd name="T7" fmla="*/ 14684952 h 21600"/>
              <a:gd name="T8" fmla="*/ 8602134 w 21600"/>
              <a:gd name="T9" fmla="*/ 17204267 h 21600"/>
              <a:gd name="T10" fmla="*/ 14684952 w 21600"/>
              <a:gd name="T11" fmla="*/ 14684952 h 21600"/>
              <a:gd name="T12" fmla="*/ 17204267 w 21600"/>
              <a:gd name="T13" fmla="*/ 8602134 h 21600"/>
              <a:gd name="T14" fmla="*/ 14684952 w 21600"/>
              <a:gd name="T15" fmla="*/ 251931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44041" name="Rectangle 9"/>
          <p:cNvSpPr>
            <a:spLocks noChangeArrowheads="1"/>
          </p:cNvSpPr>
          <p:nvPr/>
        </p:nvSpPr>
        <p:spPr bwMode="auto">
          <a:xfrm>
            <a:off x="0" y="60960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33"/>
          <p:cNvSpPr>
            <a:spLocks noGrp="1" noChangeArrowheads="1"/>
          </p:cNvSpPr>
          <p:nvPr>
            <p:ph type="title"/>
          </p:nvPr>
        </p:nvSpPr>
        <p:spPr/>
        <p:txBody>
          <a:bodyPr/>
          <a:lstStyle/>
          <a:p>
            <a:pPr eaLnBrk="1" hangingPunct="1"/>
            <a:r>
              <a:rPr lang="en-US" altLang="en-US" smtClean="0"/>
              <a:t>Electrical Hazards</a:t>
            </a:r>
          </a:p>
        </p:txBody>
      </p:sp>
      <p:sp>
        <p:nvSpPr>
          <p:cNvPr id="1028" name="Rectangle 1034"/>
          <p:cNvSpPr>
            <a:spLocks noGrp="1" noChangeArrowheads="1"/>
          </p:cNvSpPr>
          <p:nvPr>
            <p:ph type="body" idx="1"/>
          </p:nvPr>
        </p:nvSpPr>
        <p:spPr>
          <a:xfrm>
            <a:off x="0" y="1066800"/>
            <a:ext cx="7162800" cy="5334000"/>
          </a:xfrm>
        </p:spPr>
        <p:txBody>
          <a:bodyPr/>
          <a:lstStyle/>
          <a:p>
            <a:r>
              <a:rPr lang="en-US" altLang="en-US" smtClean="0"/>
              <a:t>Electrical hazards are one of the greatest hazards on a construction sites. (Electrocution can be a result of an electrical hazard). Electrical hazards can actually cause serious burns on your skin, place you in a coma or kill you. </a:t>
            </a:r>
          </a:p>
          <a:p>
            <a:r>
              <a:rPr lang="en-US" altLang="en-US" smtClean="0"/>
              <a:t>This program will help you recognize common electrical hazards.</a:t>
            </a:r>
          </a:p>
          <a:p>
            <a:r>
              <a:rPr lang="en-US" altLang="en-US" smtClean="0"/>
              <a:t>The symbols will tell you if the situation in the picture is either safe or not safe.</a:t>
            </a:r>
            <a:r>
              <a:rPr lang="en-US" altLang="en-US" sz="2000" smtClean="0"/>
              <a:t>  </a:t>
            </a:r>
          </a:p>
        </p:txBody>
      </p:sp>
      <p:sp>
        <p:nvSpPr>
          <p:cNvPr id="456710" name="Text Box 1030"/>
          <p:cNvSpPr txBox="1">
            <a:spLocks noChangeArrowheads="1"/>
          </p:cNvSpPr>
          <p:nvPr/>
        </p:nvSpPr>
        <p:spPr bwMode="auto">
          <a:xfrm>
            <a:off x="7162800" y="2514600"/>
            <a:ext cx="1066800" cy="457200"/>
          </a:xfrm>
          <a:prstGeom prst="rect">
            <a:avLst/>
          </a:prstGeom>
          <a:noFill/>
          <a:ln w="9525">
            <a:noFill/>
            <a:miter lim="800000"/>
            <a:headEnd/>
            <a:tailEnd/>
          </a:ln>
          <a:effectLst/>
        </p:spPr>
        <p:txBody>
          <a:bodyPr anchor="ctr">
            <a:spAutoFit/>
          </a:bodyPr>
          <a:lstStyle/>
          <a:p>
            <a:pPr>
              <a:spcBef>
                <a:spcPct val="50000"/>
              </a:spcBef>
              <a:defRPr/>
            </a:pPr>
            <a:r>
              <a:rPr lang="en-US" i="1">
                <a:effectLst>
                  <a:outerShdw blurRad="38100" dist="38100" dir="2700000" algn="tl">
                    <a:srgbClr val="C0C0C0"/>
                  </a:outerShdw>
                </a:effectLst>
                <a:latin typeface="Times New Roman" pitchFamily="18" charset="0"/>
              </a:rPr>
              <a:t>Safe</a:t>
            </a:r>
            <a:endParaRPr lang="en-US">
              <a:latin typeface="Times New Roman" pitchFamily="18" charset="0"/>
            </a:endParaRPr>
          </a:p>
        </p:txBody>
      </p:sp>
      <p:sp>
        <p:nvSpPr>
          <p:cNvPr id="456711" name="Text Box 1031"/>
          <p:cNvSpPr txBox="1">
            <a:spLocks noChangeArrowheads="1"/>
          </p:cNvSpPr>
          <p:nvPr/>
        </p:nvSpPr>
        <p:spPr bwMode="auto">
          <a:xfrm>
            <a:off x="7239000" y="4953000"/>
            <a:ext cx="1295400" cy="457200"/>
          </a:xfrm>
          <a:prstGeom prst="rect">
            <a:avLst/>
          </a:prstGeom>
          <a:noFill/>
          <a:ln w="9525">
            <a:noFill/>
            <a:miter lim="800000"/>
            <a:headEnd/>
            <a:tailEnd/>
          </a:ln>
          <a:effectLst/>
        </p:spPr>
        <p:txBody>
          <a:bodyPr anchor="ctr">
            <a:spAutoFit/>
          </a:bodyPr>
          <a:lstStyle/>
          <a:p>
            <a:pPr>
              <a:spcBef>
                <a:spcPct val="50000"/>
              </a:spcBef>
              <a:defRPr/>
            </a:pPr>
            <a:r>
              <a:rPr lang="en-US" i="1">
                <a:effectLst>
                  <a:outerShdw blurRad="38100" dist="38100" dir="2700000" algn="tl">
                    <a:srgbClr val="C0C0C0"/>
                  </a:outerShdw>
                </a:effectLst>
                <a:latin typeface="Times New Roman" pitchFamily="18" charset="0"/>
              </a:rPr>
              <a:t>Not safe</a:t>
            </a:r>
          </a:p>
        </p:txBody>
      </p:sp>
      <p:pic>
        <p:nvPicPr>
          <p:cNvPr id="104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1295400"/>
            <a:ext cx="1409700" cy="3606800"/>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7"/>
          <p:cNvSpPr>
            <a:spLocks noChangeArrowheads="1"/>
          </p:cNvSpPr>
          <p:nvPr/>
        </p:nvSpPr>
        <p:spPr bwMode="auto">
          <a:xfrm>
            <a:off x="0" y="60960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z="2800" smtClean="0"/>
              <a:t>Unsafe Distance from Overhead Power lines</a:t>
            </a:r>
          </a:p>
        </p:txBody>
      </p:sp>
      <p:sp>
        <p:nvSpPr>
          <p:cNvPr id="45059" name="Rectangle 3"/>
          <p:cNvSpPr>
            <a:spLocks noGrp="1" noChangeArrowheads="1"/>
          </p:cNvSpPr>
          <p:nvPr>
            <p:ph type="body" sz="half" idx="1"/>
          </p:nvPr>
        </p:nvSpPr>
        <p:spPr/>
        <p:txBody>
          <a:bodyPr/>
          <a:lstStyle/>
          <a:p>
            <a:pPr eaLnBrk="1" hangingPunct="1"/>
            <a:r>
              <a:rPr lang="en-US" altLang="en-US" sz="2800" smtClean="0"/>
              <a:t>Maintain safe distances between scaffolding and overhead power lines.</a:t>
            </a:r>
          </a:p>
          <a:p>
            <a:pPr eaLnBrk="1" hangingPunct="1">
              <a:buFont typeface="Wingdings" pitchFamily="2" charset="2"/>
              <a:buNone/>
            </a:pPr>
            <a:endParaRPr lang="en-US" altLang="en-US" smtClean="0"/>
          </a:p>
        </p:txBody>
      </p:sp>
      <p:pic>
        <p:nvPicPr>
          <p:cNvPr id="45060" name="Picture 18"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238" y="1219200"/>
            <a:ext cx="2925762"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AutoShape 19"/>
          <p:cNvSpPr>
            <a:spLocks noChangeArrowheads="1"/>
          </p:cNvSpPr>
          <p:nvPr/>
        </p:nvSpPr>
        <p:spPr bwMode="auto">
          <a:xfrm>
            <a:off x="7620000" y="2590800"/>
            <a:ext cx="609600" cy="609600"/>
          </a:xfrm>
          <a:custGeom>
            <a:avLst/>
            <a:gdLst>
              <a:gd name="T0" fmla="*/ 8602134 w 21600"/>
              <a:gd name="T1" fmla="*/ 0 h 21600"/>
              <a:gd name="T2" fmla="*/ 2519313 w 21600"/>
              <a:gd name="T3" fmla="*/ 2519313 h 21600"/>
              <a:gd name="T4" fmla="*/ 0 w 21600"/>
              <a:gd name="T5" fmla="*/ 8602134 h 21600"/>
              <a:gd name="T6" fmla="*/ 2519313 w 21600"/>
              <a:gd name="T7" fmla="*/ 14684952 h 21600"/>
              <a:gd name="T8" fmla="*/ 8602134 w 21600"/>
              <a:gd name="T9" fmla="*/ 17204267 h 21600"/>
              <a:gd name="T10" fmla="*/ 14684952 w 21600"/>
              <a:gd name="T11" fmla="*/ 14684952 h 21600"/>
              <a:gd name="T12" fmla="*/ 17204267 w 21600"/>
              <a:gd name="T13" fmla="*/ 8602134 h 21600"/>
              <a:gd name="T14" fmla="*/ 14684952 w 21600"/>
              <a:gd name="T15" fmla="*/ 251931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45062" name="AutoShape 20"/>
          <p:cNvSpPr>
            <a:spLocks noChangeArrowheads="1"/>
          </p:cNvSpPr>
          <p:nvPr/>
        </p:nvSpPr>
        <p:spPr bwMode="auto">
          <a:xfrm>
            <a:off x="7620000" y="4876800"/>
            <a:ext cx="609600" cy="609600"/>
          </a:xfrm>
          <a:custGeom>
            <a:avLst/>
            <a:gdLst>
              <a:gd name="T0" fmla="*/ 8602134 w 21600"/>
              <a:gd name="T1" fmla="*/ 0 h 21600"/>
              <a:gd name="T2" fmla="*/ 2519313 w 21600"/>
              <a:gd name="T3" fmla="*/ 2519313 h 21600"/>
              <a:gd name="T4" fmla="*/ 0 w 21600"/>
              <a:gd name="T5" fmla="*/ 8602134 h 21600"/>
              <a:gd name="T6" fmla="*/ 2519313 w 21600"/>
              <a:gd name="T7" fmla="*/ 14684952 h 21600"/>
              <a:gd name="T8" fmla="*/ 8602134 w 21600"/>
              <a:gd name="T9" fmla="*/ 17204267 h 21600"/>
              <a:gd name="T10" fmla="*/ 14684952 w 21600"/>
              <a:gd name="T11" fmla="*/ 14684952 h 21600"/>
              <a:gd name="T12" fmla="*/ 17204267 w 21600"/>
              <a:gd name="T13" fmla="*/ 8602134 h 21600"/>
              <a:gd name="T14" fmla="*/ 14684952 w 21600"/>
              <a:gd name="T15" fmla="*/ 251931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45065"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z="2800" smtClean="0"/>
              <a:t>Unsafe Distance from Overhead Power lines</a:t>
            </a:r>
          </a:p>
        </p:txBody>
      </p:sp>
      <p:sp>
        <p:nvSpPr>
          <p:cNvPr id="46083" name="Rectangle 4"/>
          <p:cNvSpPr>
            <a:spLocks noGrp="1" noChangeArrowheads="1"/>
          </p:cNvSpPr>
          <p:nvPr>
            <p:ph type="body" sz="half" idx="1"/>
          </p:nvPr>
        </p:nvSpPr>
        <p:spPr/>
        <p:txBody>
          <a:bodyPr/>
          <a:lstStyle/>
          <a:p>
            <a:pPr eaLnBrk="1" hangingPunct="1"/>
            <a:r>
              <a:rPr lang="en-US" altLang="en-US" sz="2800" smtClean="0"/>
              <a:t>Overhead power lines are very dangerous.</a:t>
            </a:r>
          </a:p>
          <a:p>
            <a:pPr eaLnBrk="1" hangingPunct="1">
              <a:buFont typeface="Wingdings" pitchFamily="2" charset="2"/>
              <a:buNone/>
            </a:pPr>
            <a:endParaRPr lang="en-US" altLang="en-US" sz="2800" smtClean="0"/>
          </a:p>
          <a:p>
            <a:pPr eaLnBrk="1" hangingPunct="1"/>
            <a:r>
              <a:rPr lang="en-US" altLang="en-US" sz="2800" smtClean="0"/>
              <a:t>Never attempt to contact an overhead power line.</a:t>
            </a:r>
          </a:p>
        </p:txBody>
      </p:sp>
      <p:pic>
        <p:nvPicPr>
          <p:cNvPr id="46084" name="Picture 21"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03325"/>
            <a:ext cx="323532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AutoShape 22"/>
          <p:cNvSpPr>
            <a:spLocks noChangeArrowheads="1"/>
          </p:cNvSpPr>
          <p:nvPr/>
        </p:nvSpPr>
        <p:spPr bwMode="auto">
          <a:xfrm>
            <a:off x="7696200" y="5394325"/>
            <a:ext cx="609600" cy="609600"/>
          </a:xfrm>
          <a:custGeom>
            <a:avLst/>
            <a:gdLst>
              <a:gd name="T0" fmla="*/ 8602134 w 21600"/>
              <a:gd name="T1" fmla="*/ 0 h 21600"/>
              <a:gd name="T2" fmla="*/ 2519313 w 21600"/>
              <a:gd name="T3" fmla="*/ 2519313 h 21600"/>
              <a:gd name="T4" fmla="*/ 0 w 21600"/>
              <a:gd name="T5" fmla="*/ 8602134 h 21600"/>
              <a:gd name="T6" fmla="*/ 2519313 w 21600"/>
              <a:gd name="T7" fmla="*/ 14684952 h 21600"/>
              <a:gd name="T8" fmla="*/ 8602134 w 21600"/>
              <a:gd name="T9" fmla="*/ 17204267 h 21600"/>
              <a:gd name="T10" fmla="*/ 14684952 w 21600"/>
              <a:gd name="T11" fmla="*/ 14684952 h 21600"/>
              <a:gd name="T12" fmla="*/ 17204267 w 21600"/>
              <a:gd name="T13" fmla="*/ 8602134 h 21600"/>
              <a:gd name="T14" fmla="*/ 14684952 w 21600"/>
              <a:gd name="T15" fmla="*/ 251931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46086" name="AutoShape 23"/>
          <p:cNvSpPr>
            <a:spLocks noChangeArrowheads="1"/>
          </p:cNvSpPr>
          <p:nvPr/>
        </p:nvSpPr>
        <p:spPr bwMode="auto">
          <a:xfrm>
            <a:off x="7696200" y="2955925"/>
            <a:ext cx="609600" cy="609600"/>
          </a:xfrm>
          <a:custGeom>
            <a:avLst/>
            <a:gdLst>
              <a:gd name="T0" fmla="*/ 8602134 w 21600"/>
              <a:gd name="T1" fmla="*/ 0 h 21600"/>
              <a:gd name="T2" fmla="*/ 2519313 w 21600"/>
              <a:gd name="T3" fmla="*/ 2519313 h 21600"/>
              <a:gd name="T4" fmla="*/ 0 w 21600"/>
              <a:gd name="T5" fmla="*/ 8602134 h 21600"/>
              <a:gd name="T6" fmla="*/ 2519313 w 21600"/>
              <a:gd name="T7" fmla="*/ 14684952 h 21600"/>
              <a:gd name="T8" fmla="*/ 8602134 w 21600"/>
              <a:gd name="T9" fmla="*/ 17204267 h 21600"/>
              <a:gd name="T10" fmla="*/ 14684952 w 21600"/>
              <a:gd name="T11" fmla="*/ 14684952 h 21600"/>
              <a:gd name="T12" fmla="*/ 17204267 w 21600"/>
              <a:gd name="T13" fmla="*/ 8602134 h 21600"/>
              <a:gd name="T14" fmla="*/ 14684952 w 21600"/>
              <a:gd name="T15" fmla="*/ 251931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46089"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pPr eaLnBrk="1" hangingPunct="1"/>
            <a:r>
              <a:rPr lang="en-US" altLang="en-US" smtClean="0"/>
              <a:t>Accident Prevention</a:t>
            </a:r>
          </a:p>
        </p:txBody>
      </p:sp>
      <p:sp>
        <p:nvSpPr>
          <p:cNvPr id="47107" name="Rectangle 1027"/>
          <p:cNvSpPr>
            <a:spLocks noGrp="1" noChangeArrowheads="1"/>
          </p:cNvSpPr>
          <p:nvPr>
            <p:ph type="body" sz="half" idx="1"/>
          </p:nvPr>
        </p:nvSpPr>
        <p:spPr>
          <a:xfrm>
            <a:off x="762000" y="990600"/>
            <a:ext cx="3048000" cy="4171950"/>
          </a:xfrm>
        </p:spPr>
        <p:txBody>
          <a:bodyPr/>
          <a:lstStyle/>
          <a:p>
            <a:pPr eaLnBrk="1" hangingPunct="1"/>
            <a:r>
              <a:rPr lang="en-US" altLang="en-US" sz="2800" smtClean="0"/>
              <a:t>A willing, positive attitude towards safety will help make a safer work environment.</a:t>
            </a:r>
          </a:p>
          <a:p>
            <a:pPr eaLnBrk="1" hangingPunct="1">
              <a:buFont typeface="Wingdings" pitchFamily="2" charset="2"/>
              <a:buNone/>
            </a:pPr>
            <a:r>
              <a:rPr lang="en-US" altLang="en-US" sz="2000" smtClean="0"/>
              <a:t> </a:t>
            </a:r>
          </a:p>
        </p:txBody>
      </p:sp>
      <p:pic>
        <p:nvPicPr>
          <p:cNvPr id="47108" name="Picture 1038"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43000"/>
            <a:ext cx="34639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03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1400" y="4114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Accident Prevention</a:t>
            </a:r>
          </a:p>
        </p:txBody>
      </p:sp>
      <p:sp>
        <p:nvSpPr>
          <p:cNvPr id="48131" name="Rectangle 3"/>
          <p:cNvSpPr>
            <a:spLocks noGrp="1" noChangeArrowheads="1"/>
          </p:cNvSpPr>
          <p:nvPr>
            <p:ph type="body" sz="half" idx="1"/>
          </p:nvPr>
        </p:nvSpPr>
        <p:spPr>
          <a:xfrm>
            <a:off x="228600" y="762000"/>
            <a:ext cx="5105400" cy="6096000"/>
          </a:xfrm>
        </p:spPr>
        <p:txBody>
          <a:bodyPr/>
          <a:lstStyle/>
          <a:p>
            <a:pPr eaLnBrk="1" hangingPunct="1">
              <a:lnSpc>
                <a:spcPct val="90000"/>
              </a:lnSpc>
            </a:pPr>
            <a:r>
              <a:rPr lang="en-US" altLang="en-US" smtClean="0"/>
              <a:t>Always consider these safety precautions:</a:t>
            </a:r>
            <a:r>
              <a:rPr lang="en-US" altLang="en-US" sz="1800" smtClean="0"/>
              <a:t> </a:t>
            </a:r>
          </a:p>
          <a:p>
            <a:pPr lvl="1" eaLnBrk="1" hangingPunct="1">
              <a:lnSpc>
                <a:spcPct val="90000"/>
              </a:lnSpc>
            </a:pPr>
            <a:r>
              <a:rPr lang="en-US" altLang="en-US" sz="1800" smtClean="0"/>
              <a:t>Personal protective equipment (PPE)</a:t>
            </a:r>
          </a:p>
          <a:p>
            <a:pPr lvl="1" eaLnBrk="1" hangingPunct="1">
              <a:lnSpc>
                <a:spcPct val="90000"/>
              </a:lnSpc>
            </a:pPr>
            <a:r>
              <a:rPr lang="en-US" altLang="en-US" sz="1800" smtClean="0"/>
              <a:t>Use proper grounding </a:t>
            </a:r>
          </a:p>
          <a:p>
            <a:pPr lvl="1" eaLnBrk="1" hangingPunct="1">
              <a:lnSpc>
                <a:spcPct val="90000"/>
              </a:lnSpc>
            </a:pPr>
            <a:r>
              <a:rPr lang="en-US" altLang="en-US" sz="1800" smtClean="0"/>
              <a:t>Use properly sized circuit breakers</a:t>
            </a:r>
          </a:p>
          <a:p>
            <a:pPr lvl="1" eaLnBrk="1" hangingPunct="1">
              <a:lnSpc>
                <a:spcPct val="90000"/>
              </a:lnSpc>
            </a:pPr>
            <a:r>
              <a:rPr lang="en-US" altLang="en-US" sz="1800" smtClean="0"/>
              <a:t>Use guards to protect yourself from live electrical parts</a:t>
            </a:r>
          </a:p>
          <a:p>
            <a:pPr lvl="1" eaLnBrk="1" hangingPunct="1">
              <a:lnSpc>
                <a:spcPct val="90000"/>
              </a:lnSpc>
            </a:pPr>
            <a:r>
              <a:rPr lang="en-US" altLang="en-US" sz="1800" smtClean="0"/>
              <a:t>Use properly flexible cords</a:t>
            </a:r>
          </a:p>
          <a:p>
            <a:pPr lvl="1" eaLnBrk="1" hangingPunct="1">
              <a:lnSpc>
                <a:spcPct val="90000"/>
              </a:lnSpc>
            </a:pPr>
            <a:r>
              <a:rPr lang="en-US" altLang="en-US" sz="1800" smtClean="0"/>
              <a:t>Inspect tools, wiring, circuits and electrical systems. Use if in good working condition ("Do not overload circuits".)</a:t>
            </a:r>
          </a:p>
          <a:p>
            <a:pPr lvl="1" eaLnBrk="1" hangingPunct="1">
              <a:lnSpc>
                <a:spcPct val="90000"/>
              </a:lnSpc>
            </a:pPr>
            <a:r>
              <a:rPr lang="en-US" altLang="en-US" sz="1800" smtClean="0"/>
              <a:t>Ground fault circuit interrupters (GFCIs)</a:t>
            </a:r>
          </a:p>
          <a:p>
            <a:pPr lvl="1" eaLnBrk="1" hangingPunct="1">
              <a:lnSpc>
                <a:spcPct val="90000"/>
              </a:lnSpc>
            </a:pPr>
            <a:r>
              <a:rPr lang="en-US" altLang="en-US" sz="1800" smtClean="0"/>
              <a:t>Have the utility company de-energize over head power lines and ground the lines.</a:t>
            </a:r>
          </a:p>
          <a:p>
            <a:pPr lvl="1" eaLnBrk="1" hangingPunct="1">
              <a:lnSpc>
                <a:spcPct val="90000"/>
              </a:lnSpc>
            </a:pPr>
            <a:r>
              <a:rPr lang="en-US" altLang="en-US" sz="1800" smtClean="0"/>
              <a:t>Lock-out/tag-out</a:t>
            </a:r>
          </a:p>
          <a:p>
            <a:pPr lvl="1" eaLnBrk="1" hangingPunct="1">
              <a:lnSpc>
                <a:spcPct val="90000"/>
              </a:lnSpc>
            </a:pPr>
            <a:r>
              <a:rPr lang="en-US" altLang="en-US" sz="1800" smtClean="0"/>
              <a:t>Close electrical panels</a:t>
            </a:r>
          </a:p>
          <a:p>
            <a:pPr lvl="1" eaLnBrk="1" hangingPunct="1">
              <a:lnSpc>
                <a:spcPct val="90000"/>
              </a:lnSpc>
            </a:pPr>
            <a:endParaRPr lang="en-US" altLang="en-US" sz="1800" smtClean="0">
              <a:solidFill>
                <a:srgbClr val="009900"/>
              </a:solidFill>
            </a:endParaRPr>
          </a:p>
        </p:txBody>
      </p:sp>
      <p:pic>
        <p:nvPicPr>
          <p:cNvPr id="48132" name="Picture 16"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76400"/>
            <a:ext cx="3635375"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5410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48134" name="Picture 1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29718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8137" name="Rectangle 9"/>
          <p:cNvSpPr>
            <a:spLocks noChangeArrowheads="1"/>
          </p:cNvSpPr>
          <p:nvPr/>
        </p:nvSpPr>
        <p:spPr bwMode="auto">
          <a:xfrm>
            <a:off x="0" y="60960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Personal Protective Equipment (</a:t>
            </a:r>
            <a:r>
              <a:rPr lang="en-US" altLang="en-US" b="1" smtClean="0">
                <a:latin typeface="Arial" pitchFamily="34" charset="0"/>
              </a:rPr>
              <a:t>PPE</a:t>
            </a:r>
            <a:r>
              <a:rPr lang="en-US" altLang="en-US" smtClean="0"/>
              <a:t>)</a:t>
            </a:r>
          </a:p>
        </p:txBody>
      </p:sp>
      <p:sp>
        <p:nvSpPr>
          <p:cNvPr id="49155" name="Rectangle 4"/>
          <p:cNvSpPr>
            <a:spLocks noGrp="1" noChangeArrowheads="1"/>
          </p:cNvSpPr>
          <p:nvPr>
            <p:ph type="body" sz="half" idx="1"/>
          </p:nvPr>
        </p:nvSpPr>
        <p:spPr>
          <a:xfrm>
            <a:off x="762000" y="990600"/>
            <a:ext cx="4013200" cy="4171950"/>
          </a:xfrm>
        </p:spPr>
        <p:txBody>
          <a:bodyPr/>
          <a:lstStyle/>
          <a:p>
            <a:pPr eaLnBrk="1" hangingPunct="1">
              <a:lnSpc>
                <a:spcPct val="80000"/>
              </a:lnSpc>
            </a:pPr>
            <a:r>
              <a:rPr lang="en-US" altLang="en-US" smtClean="0"/>
              <a:t>PPE for electrical hazards include:</a:t>
            </a:r>
          </a:p>
          <a:p>
            <a:pPr lvl="1" eaLnBrk="1" hangingPunct="1">
              <a:lnSpc>
                <a:spcPct val="80000"/>
              </a:lnSpc>
            </a:pPr>
            <a:r>
              <a:rPr lang="en-US" altLang="en-US" sz="2400" smtClean="0"/>
              <a:t>hardhats </a:t>
            </a:r>
          </a:p>
          <a:p>
            <a:pPr lvl="1" eaLnBrk="1" hangingPunct="1">
              <a:lnSpc>
                <a:spcPct val="80000"/>
              </a:lnSpc>
            </a:pPr>
            <a:r>
              <a:rPr lang="en-US" altLang="en-US" sz="2400" smtClean="0"/>
              <a:t>rubber or insulating gloves rated for the electrical hazards at the worksite. </a:t>
            </a:r>
          </a:p>
          <a:p>
            <a:pPr lvl="1" eaLnBrk="1" hangingPunct="1">
              <a:lnSpc>
                <a:spcPct val="80000"/>
              </a:lnSpc>
            </a:pPr>
            <a:r>
              <a:rPr lang="en-US" altLang="en-US" sz="2400" smtClean="0"/>
              <a:t>insulating clothing</a:t>
            </a:r>
          </a:p>
          <a:p>
            <a:pPr lvl="1" eaLnBrk="1" hangingPunct="1">
              <a:lnSpc>
                <a:spcPct val="80000"/>
              </a:lnSpc>
              <a:buFont typeface="Wingdings" pitchFamily="2" charset="2"/>
              <a:buNone/>
            </a:pPr>
            <a:endParaRPr lang="en-US" altLang="en-US" sz="2400" smtClean="0"/>
          </a:p>
          <a:p>
            <a:pPr eaLnBrk="1" hangingPunct="1">
              <a:lnSpc>
                <a:spcPct val="80000"/>
              </a:lnSpc>
            </a:pPr>
            <a:r>
              <a:rPr lang="en-US" altLang="en-US" sz="2800" b="1" u="sng" smtClean="0"/>
              <a:t>NEVER</a:t>
            </a:r>
            <a:r>
              <a:rPr lang="en-US" altLang="en-US" sz="2800" smtClean="0"/>
              <a:t> use damaged PPE! </a:t>
            </a:r>
          </a:p>
        </p:txBody>
      </p:sp>
      <p:pic>
        <p:nvPicPr>
          <p:cNvPr id="49156" name="Picture 11"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525" y="1192213"/>
            <a:ext cx="3749675"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0950" y="3105150"/>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9160"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040"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19200"/>
            <a:ext cx="20923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1037"/>
          <p:cNvSpPr>
            <a:spLocks noGrp="1" noChangeArrowheads="1"/>
          </p:cNvSpPr>
          <p:nvPr>
            <p:ph type="title"/>
          </p:nvPr>
        </p:nvSpPr>
        <p:spPr/>
        <p:txBody>
          <a:bodyPr/>
          <a:lstStyle/>
          <a:p>
            <a:pPr eaLnBrk="1" hangingPunct="1"/>
            <a:r>
              <a:rPr lang="en-US" altLang="en-US" smtClean="0"/>
              <a:t>Personal Protective Equipment (PPE)</a:t>
            </a:r>
          </a:p>
        </p:txBody>
      </p:sp>
      <p:sp>
        <p:nvSpPr>
          <p:cNvPr id="50180" name="Rectangle 1038"/>
          <p:cNvSpPr>
            <a:spLocks noGrp="1" noChangeArrowheads="1"/>
          </p:cNvSpPr>
          <p:nvPr>
            <p:ph type="body" sz="half" idx="1"/>
          </p:nvPr>
        </p:nvSpPr>
        <p:spPr>
          <a:xfrm>
            <a:off x="762000" y="1085850"/>
            <a:ext cx="5562600" cy="4171950"/>
          </a:xfrm>
        </p:spPr>
        <p:txBody>
          <a:bodyPr/>
          <a:lstStyle/>
          <a:p>
            <a:pPr eaLnBrk="1" hangingPunct="1">
              <a:lnSpc>
                <a:spcPct val="90000"/>
              </a:lnSpc>
            </a:pPr>
            <a:r>
              <a:rPr lang="en-US" altLang="en-US" smtClean="0"/>
              <a:t>Use appropriate rubber insulating gloves.</a:t>
            </a:r>
          </a:p>
          <a:p>
            <a:pPr eaLnBrk="1" hangingPunct="1">
              <a:lnSpc>
                <a:spcPct val="90000"/>
              </a:lnSpc>
            </a:pPr>
            <a:endParaRPr lang="en-US" altLang="en-US" smtClean="0"/>
          </a:p>
          <a:p>
            <a:pPr eaLnBrk="1" hangingPunct="1">
              <a:lnSpc>
                <a:spcPct val="90000"/>
              </a:lnSpc>
            </a:pPr>
            <a:r>
              <a:rPr lang="en-US" altLang="en-US" smtClean="0"/>
              <a:t>Make sure the gloves fit properly.</a:t>
            </a:r>
          </a:p>
          <a:p>
            <a:pPr eaLnBrk="1" hangingPunct="1">
              <a:lnSpc>
                <a:spcPct val="90000"/>
              </a:lnSpc>
            </a:pPr>
            <a:endParaRPr lang="en-US" altLang="en-US" smtClean="0"/>
          </a:p>
          <a:p>
            <a:pPr eaLnBrk="1" hangingPunct="1">
              <a:lnSpc>
                <a:spcPct val="90000"/>
              </a:lnSpc>
            </a:pPr>
            <a:r>
              <a:rPr lang="en-US" altLang="en-US" smtClean="0"/>
              <a:t>Make sure the glove rating matches with the work to be performed.</a:t>
            </a:r>
          </a:p>
          <a:p>
            <a:pPr eaLnBrk="1" hangingPunct="1">
              <a:lnSpc>
                <a:spcPct val="90000"/>
              </a:lnSpc>
            </a:pPr>
            <a:endParaRPr lang="en-US" altLang="en-US" smtClean="0"/>
          </a:p>
          <a:p>
            <a:pPr eaLnBrk="1" hangingPunct="1">
              <a:lnSpc>
                <a:spcPct val="90000"/>
              </a:lnSpc>
            </a:pPr>
            <a:r>
              <a:rPr lang="en-US" altLang="en-US" smtClean="0"/>
              <a:t>Not all gloves can be used to prevent electric shock.</a:t>
            </a:r>
          </a:p>
          <a:p>
            <a:pPr eaLnBrk="1" hangingPunct="1">
              <a:lnSpc>
                <a:spcPct val="90000"/>
              </a:lnSpc>
            </a:pPr>
            <a:endParaRPr lang="en-US" altLang="en-US" smtClean="0"/>
          </a:p>
        </p:txBody>
      </p:sp>
      <p:pic>
        <p:nvPicPr>
          <p:cNvPr id="50181" name="Picture 103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4724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0184"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3"/>
          <p:cNvSpPr>
            <a:spLocks noGrp="1" noChangeArrowheads="1"/>
          </p:cNvSpPr>
          <p:nvPr>
            <p:ph type="title"/>
          </p:nvPr>
        </p:nvSpPr>
        <p:spPr/>
        <p:txBody>
          <a:bodyPr/>
          <a:lstStyle/>
          <a:p>
            <a:pPr eaLnBrk="1" hangingPunct="1"/>
            <a:r>
              <a:rPr lang="en-US" altLang="en-US" smtClean="0"/>
              <a:t>Personal Protective Equipment (PPE)</a:t>
            </a:r>
          </a:p>
        </p:txBody>
      </p:sp>
      <p:sp>
        <p:nvSpPr>
          <p:cNvPr id="51203" name="Rectangle 4"/>
          <p:cNvSpPr>
            <a:spLocks noGrp="1" noChangeArrowheads="1"/>
          </p:cNvSpPr>
          <p:nvPr>
            <p:ph type="body" sz="half" idx="1"/>
          </p:nvPr>
        </p:nvSpPr>
        <p:spPr>
          <a:xfrm>
            <a:off x="762000" y="1066800"/>
            <a:ext cx="3657600" cy="4495800"/>
          </a:xfrm>
        </p:spPr>
        <p:txBody>
          <a:bodyPr/>
          <a:lstStyle/>
          <a:p>
            <a:pPr eaLnBrk="1" hangingPunct="1"/>
            <a:r>
              <a:rPr lang="en-US" altLang="en-US" smtClean="0"/>
              <a:t>Hard hats offer protection.</a:t>
            </a:r>
          </a:p>
          <a:p>
            <a:pPr eaLnBrk="1" hangingPunct="1">
              <a:buFont typeface="Wingdings" pitchFamily="2" charset="2"/>
              <a:buNone/>
            </a:pPr>
            <a:endParaRPr lang="en-US" altLang="en-US" smtClean="0"/>
          </a:p>
          <a:p>
            <a:pPr eaLnBrk="1" hangingPunct="1"/>
            <a:r>
              <a:rPr lang="en-US" altLang="en-US" smtClean="0"/>
              <a:t>Hard hats are rated for certain uses.</a:t>
            </a:r>
          </a:p>
          <a:p>
            <a:pPr eaLnBrk="1" hangingPunct="1">
              <a:buFont typeface="Wingdings" pitchFamily="2" charset="2"/>
              <a:buNone/>
            </a:pPr>
            <a:endParaRPr lang="en-US" altLang="en-US" smtClean="0"/>
          </a:p>
          <a:p>
            <a:pPr eaLnBrk="1" hangingPunct="1"/>
            <a:r>
              <a:rPr lang="en-US" altLang="en-US" smtClean="0"/>
              <a:t>Metal hard hats SHOULD NOT be used when working close to electrical lines.</a:t>
            </a:r>
          </a:p>
          <a:p>
            <a:pPr eaLnBrk="1" hangingPunct="1">
              <a:buFont typeface="Wingdings" pitchFamily="2" charset="2"/>
              <a:buNone/>
            </a:pPr>
            <a:endParaRPr lang="en-US" altLang="en-US" smtClean="0"/>
          </a:p>
        </p:txBody>
      </p:sp>
      <p:pic>
        <p:nvPicPr>
          <p:cNvPr id="51204" name="Picture 1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1219200"/>
            <a:ext cx="40005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AutoShape 16"/>
          <p:cNvSpPr>
            <a:spLocks noChangeArrowheads="1"/>
          </p:cNvSpPr>
          <p:nvPr/>
        </p:nvSpPr>
        <p:spPr bwMode="auto">
          <a:xfrm>
            <a:off x="7429500" y="3886200"/>
            <a:ext cx="914400" cy="914400"/>
          </a:xfrm>
          <a:custGeom>
            <a:avLst/>
            <a:gdLst>
              <a:gd name="T0" fmla="*/ 19354798 w 21600"/>
              <a:gd name="T1" fmla="*/ 0 h 21600"/>
              <a:gd name="T2" fmla="*/ 5668434 w 21600"/>
              <a:gd name="T3" fmla="*/ 5668434 h 21600"/>
              <a:gd name="T4" fmla="*/ 0 w 21600"/>
              <a:gd name="T5" fmla="*/ 19354798 h 21600"/>
              <a:gd name="T6" fmla="*/ 5668434 w 21600"/>
              <a:gd name="T7" fmla="*/ 33041165 h 21600"/>
              <a:gd name="T8" fmla="*/ 19354798 w 21600"/>
              <a:gd name="T9" fmla="*/ 38709597 h 21600"/>
              <a:gd name="T10" fmla="*/ 33041165 w 21600"/>
              <a:gd name="T11" fmla="*/ 33041165 h 21600"/>
              <a:gd name="T12" fmla="*/ 38709597 w 21600"/>
              <a:gd name="T13" fmla="*/ 19354798 h 21600"/>
              <a:gd name="T14" fmla="*/ 33041165 w 21600"/>
              <a:gd name="T15" fmla="*/ 566843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51208"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8"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475" y="1219200"/>
            <a:ext cx="346392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11"/>
          <p:cNvSpPr>
            <a:spLocks noGrp="1" noChangeArrowheads="1"/>
          </p:cNvSpPr>
          <p:nvPr>
            <p:ph type="title"/>
          </p:nvPr>
        </p:nvSpPr>
        <p:spPr/>
        <p:txBody>
          <a:bodyPr/>
          <a:lstStyle/>
          <a:p>
            <a:pPr eaLnBrk="1" hangingPunct="1"/>
            <a:r>
              <a:rPr lang="en-US" altLang="en-US" smtClean="0"/>
              <a:t>Inspect Tools and Cords</a:t>
            </a:r>
          </a:p>
        </p:txBody>
      </p:sp>
      <p:sp>
        <p:nvSpPr>
          <p:cNvPr id="52228" name="Rectangle 12"/>
          <p:cNvSpPr>
            <a:spLocks noGrp="1" noChangeArrowheads="1"/>
          </p:cNvSpPr>
          <p:nvPr>
            <p:ph type="body" sz="half" idx="1"/>
          </p:nvPr>
        </p:nvSpPr>
        <p:spPr>
          <a:xfrm>
            <a:off x="787400" y="1066800"/>
            <a:ext cx="4013200" cy="4171950"/>
          </a:xfrm>
        </p:spPr>
        <p:txBody>
          <a:bodyPr/>
          <a:lstStyle/>
          <a:p>
            <a:pPr eaLnBrk="1" hangingPunct="1"/>
            <a:r>
              <a:rPr lang="en-US" altLang="en-US" smtClean="0"/>
              <a:t>Inspect tools and cords completely before using for:</a:t>
            </a:r>
          </a:p>
          <a:p>
            <a:pPr lvl="1" eaLnBrk="1" hangingPunct="1"/>
            <a:r>
              <a:rPr lang="en-US" altLang="en-US" sz="2400" smtClean="0"/>
              <a:t>cracks</a:t>
            </a:r>
          </a:p>
          <a:p>
            <a:pPr lvl="1" eaLnBrk="1" hangingPunct="1"/>
            <a:r>
              <a:rPr lang="en-US" altLang="en-US" sz="2400" smtClean="0"/>
              <a:t>damaged insulation</a:t>
            </a:r>
          </a:p>
          <a:p>
            <a:pPr lvl="1" eaLnBrk="1" hangingPunct="1"/>
            <a:r>
              <a:rPr lang="en-US" altLang="en-US" sz="2400" smtClean="0"/>
              <a:t>broken ground pins</a:t>
            </a:r>
          </a:p>
          <a:p>
            <a:pPr lvl="1" eaLnBrk="1" hangingPunct="1"/>
            <a:r>
              <a:rPr lang="en-US" altLang="en-US" sz="2400" smtClean="0"/>
              <a:t>frayed line cord</a:t>
            </a:r>
          </a:p>
          <a:p>
            <a:pPr lvl="1" eaLnBrk="1" hangingPunct="1"/>
            <a:r>
              <a:rPr lang="en-US" altLang="en-US" sz="2400" smtClean="0"/>
              <a:t>loose parts</a:t>
            </a:r>
          </a:p>
          <a:p>
            <a:pPr lvl="1" eaLnBrk="1" hangingPunct="1"/>
            <a:r>
              <a:rPr lang="en-US" altLang="en-US" sz="2400" smtClean="0"/>
              <a:t>any other damage</a:t>
            </a:r>
          </a:p>
        </p:txBody>
      </p:sp>
      <p:sp>
        <p:nvSpPr>
          <p:cNvPr id="52229" name="AutoShape 16"/>
          <p:cNvSpPr>
            <a:spLocks noChangeArrowheads="1"/>
          </p:cNvSpPr>
          <p:nvPr/>
        </p:nvSpPr>
        <p:spPr bwMode="auto">
          <a:xfrm>
            <a:off x="7889875" y="4876800"/>
            <a:ext cx="533400" cy="533400"/>
          </a:xfrm>
          <a:custGeom>
            <a:avLst/>
            <a:gdLst>
              <a:gd name="T0" fmla="*/ 6586009 w 21600"/>
              <a:gd name="T1" fmla="*/ 0 h 21600"/>
              <a:gd name="T2" fmla="*/ 1928858 w 21600"/>
              <a:gd name="T3" fmla="*/ 1928858 h 21600"/>
              <a:gd name="T4" fmla="*/ 0 w 21600"/>
              <a:gd name="T5" fmla="*/ 6586009 h 21600"/>
              <a:gd name="T6" fmla="*/ 1928858 w 21600"/>
              <a:gd name="T7" fmla="*/ 11243182 h 21600"/>
              <a:gd name="T8" fmla="*/ 6586009 w 21600"/>
              <a:gd name="T9" fmla="*/ 13172018 h 21600"/>
              <a:gd name="T10" fmla="*/ 11243182 w 21600"/>
              <a:gd name="T11" fmla="*/ 11243182 h 21600"/>
              <a:gd name="T12" fmla="*/ 13172018 w 21600"/>
              <a:gd name="T13" fmla="*/ 6586009 h 21600"/>
              <a:gd name="T14" fmla="*/ 11243182 w 21600"/>
              <a:gd name="T15" fmla="*/ 19288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pic>
        <p:nvPicPr>
          <p:cNvPr id="52230" name="Picture 1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1275" y="2362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036"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19200"/>
            <a:ext cx="40005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1033"/>
          <p:cNvSpPr>
            <a:spLocks noGrp="1" noChangeArrowheads="1"/>
          </p:cNvSpPr>
          <p:nvPr>
            <p:ph type="title"/>
          </p:nvPr>
        </p:nvSpPr>
        <p:spPr/>
        <p:txBody>
          <a:bodyPr/>
          <a:lstStyle/>
          <a:p>
            <a:pPr eaLnBrk="1" hangingPunct="1"/>
            <a:r>
              <a:rPr lang="en-US" altLang="en-US" smtClean="0"/>
              <a:t>GFCI</a:t>
            </a:r>
          </a:p>
        </p:txBody>
      </p:sp>
      <p:sp>
        <p:nvSpPr>
          <p:cNvPr id="53252" name="Rectangle 1034"/>
          <p:cNvSpPr>
            <a:spLocks noGrp="1" noChangeArrowheads="1"/>
          </p:cNvSpPr>
          <p:nvPr>
            <p:ph type="body" sz="half" idx="1"/>
          </p:nvPr>
        </p:nvSpPr>
        <p:spPr>
          <a:xfrm>
            <a:off x="762000" y="990600"/>
            <a:ext cx="3657600" cy="4171950"/>
          </a:xfrm>
        </p:spPr>
        <p:txBody>
          <a:bodyPr/>
          <a:lstStyle/>
          <a:p>
            <a:pPr eaLnBrk="1" hangingPunct="1"/>
            <a:r>
              <a:rPr lang="en-US" altLang="en-US" sz="2800" smtClean="0"/>
              <a:t>OSHA requires the use of GFCIs on all construction sites.</a:t>
            </a:r>
          </a:p>
        </p:txBody>
      </p:sp>
      <p:pic>
        <p:nvPicPr>
          <p:cNvPr id="53253" name="Picture 103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4724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0"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19200"/>
            <a:ext cx="2525713"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2"/>
          <p:cNvSpPr>
            <a:spLocks noGrp="1" noChangeArrowheads="1"/>
          </p:cNvSpPr>
          <p:nvPr>
            <p:ph type="title"/>
          </p:nvPr>
        </p:nvSpPr>
        <p:spPr/>
        <p:txBody>
          <a:bodyPr/>
          <a:lstStyle/>
          <a:p>
            <a:pPr eaLnBrk="1" hangingPunct="1"/>
            <a:r>
              <a:rPr lang="en-US" altLang="en-US" smtClean="0"/>
              <a:t>GFCI</a:t>
            </a:r>
          </a:p>
        </p:txBody>
      </p:sp>
      <p:sp>
        <p:nvSpPr>
          <p:cNvPr id="54276" name="Rectangle 3"/>
          <p:cNvSpPr>
            <a:spLocks noGrp="1" noChangeArrowheads="1"/>
          </p:cNvSpPr>
          <p:nvPr>
            <p:ph type="body" sz="half" idx="1"/>
          </p:nvPr>
        </p:nvSpPr>
        <p:spPr>
          <a:xfrm>
            <a:off x="787400" y="1066800"/>
            <a:ext cx="4013200" cy="4171950"/>
          </a:xfrm>
        </p:spPr>
        <p:txBody>
          <a:bodyPr/>
          <a:lstStyle/>
          <a:p>
            <a:pPr eaLnBrk="1" hangingPunct="1"/>
            <a:r>
              <a:rPr lang="en-US" altLang="en-US" sz="2800" smtClean="0">
                <a:latin typeface="Arial" pitchFamily="34" charset="0"/>
              </a:rPr>
              <a:t>A GFCI is a fast-acting circuit breaker.</a:t>
            </a:r>
          </a:p>
          <a:p>
            <a:pPr eaLnBrk="1" hangingPunct="1">
              <a:buFont typeface="Wingdings" pitchFamily="2" charset="2"/>
              <a:buNone/>
            </a:pPr>
            <a:endParaRPr lang="en-US" altLang="en-US" sz="2800" smtClean="0">
              <a:latin typeface="Arial" pitchFamily="34" charset="0"/>
            </a:endParaRPr>
          </a:p>
          <a:p>
            <a:pPr eaLnBrk="1" hangingPunct="1"/>
            <a:r>
              <a:rPr lang="en-US" altLang="en-US" sz="2800" smtClean="0">
                <a:latin typeface="Arial" pitchFamily="34" charset="0"/>
              </a:rPr>
              <a:t>It senses small imbalances in the circuit caused by current leakage to ground.</a:t>
            </a:r>
          </a:p>
          <a:p>
            <a:pPr eaLnBrk="1" hangingPunct="1">
              <a:buFont typeface="Wingdings" pitchFamily="2" charset="2"/>
              <a:buNone/>
            </a:pPr>
            <a:endParaRPr lang="en-US" altLang="en-US" sz="2000" smtClean="0"/>
          </a:p>
        </p:txBody>
      </p:sp>
      <p:pic>
        <p:nvPicPr>
          <p:cNvPr id="54277"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4114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5"/>
          <p:cNvSpPr>
            <a:spLocks noGrp="1" noChangeArrowheads="1"/>
          </p:cNvSpPr>
          <p:nvPr>
            <p:ph type="title"/>
          </p:nvPr>
        </p:nvSpPr>
        <p:spPr/>
        <p:txBody>
          <a:bodyPr/>
          <a:lstStyle/>
          <a:p>
            <a:pPr eaLnBrk="1" hangingPunct="1"/>
            <a:r>
              <a:rPr lang="en-US" altLang="en-US" smtClean="0"/>
              <a:t>Electrical Hazards Statistics</a:t>
            </a:r>
          </a:p>
        </p:txBody>
      </p:sp>
      <p:pic>
        <p:nvPicPr>
          <p:cNvPr id="16391" name="Picture 7" descr="OSHA stati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57250"/>
            <a:ext cx="7086600" cy="5314950"/>
          </a:xfrm>
          <a:prstGeom prst="rect">
            <a:avLst/>
          </a:prstGeom>
          <a:noFill/>
          <a:extLst>
            <a:ext uri="{909E8E84-426E-40DD-AFC4-6F175D3DCCD1}">
              <a14:hiddenFill xmlns:a14="http://schemas.microsoft.com/office/drawing/2010/main">
                <a:solidFill>
                  <a:srgbClr val="FFFFFF"/>
                </a:solidFill>
              </a14:hiddenFill>
            </a:ext>
          </a:extLst>
        </p:spPr>
      </p:pic>
      <p:sp>
        <p:nvSpPr>
          <p:cNvPr id="16393" name="Rectangle 9"/>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GFCI</a:t>
            </a:r>
          </a:p>
        </p:txBody>
      </p:sp>
      <p:sp>
        <p:nvSpPr>
          <p:cNvPr id="55299" name="Rectangle 3"/>
          <p:cNvSpPr>
            <a:spLocks noGrp="1" noChangeArrowheads="1"/>
          </p:cNvSpPr>
          <p:nvPr>
            <p:ph type="body" sz="half" idx="1"/>
          </p:nvPr>
        </p:nvSpPr>
        <p:spPr>
          <a:xfrm>
            <a:off x="762000" y="1066800"/>
            <a:ext cx="4267200" cy="4171950"/>
          </a:xfrm>
        </p:spPr>
        <p:txBody>
          <a:bodyPr/>
          <a:lstStyle/>
          <a:p>
            <a:pPr eaLnBrk="1" hangingPunct="1"/>
            <a:r>
              <a:rPr lang="en-US" altLang="en-US" sz="2800" smtClean="0">
                <a:latin typeface="Arial" pitchFamily="34" charset="0"/>
              </a:rPr>
              <a:t>It continually matches the amount of current coming and going to an electrical device.</a:t>
            </a:r>
          </a:p>
          <a:p>
            <a:pPr eaLnBrk="1" hangingPunct="1"/>
            <a:endParaRPr lang="en-US" altLang="en-US" sz="2800" smtClean="0">
              <a:latin typeface="Arial" pitchFamily="34" charset="0"/>
            </a:endParaRPr>
          </a:p>
          <a:p>
            <a:pPr eaLnBrk="1" hangingPunct="1"/>
            <a:r>
              <a:rPr lang="en-US" altLang="en-US" sz="2800" smtClean="0">
                <a:latin typeface="Arial" pitchFamily="34" charset="0"/>
              </a:rPr>
              <a:t>The GFCI looks for a difference of approximately 5 milliamps.</a:t>
            </a:r>
          </a:p>
          <a:p>
            <a:pPr eaLnBrk="1" hangingPunct="1">
              <a:buFont typeface="Wingdings" pitchFamily="2" charset="2"/>
              <a:buNone/>
            </a:pPr>
            <a:endParaRPr lang="en-US" altLang="en-US" sz="2800" smtClean="0">
              <a:latin typeface="Arial" pitchFamily="34" charset="0"/>
            </a:endParaRPr>
          </a:p>
          <a:p>
            <a:pPr eaLnBrk="1" hangingPunct="1"/>
            <a:endParaRPr lang="en-US" altLang="en-US" sz="2000" smtClean="0"/>
          </a:p>
        </p:txBody>
      </p:sp>
      <p:pic>
        <p:nvPicPr>
          <p:cNvPr id="55300" name="Picture 11"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19200"/>
            <a:ext cx="2514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600" y="3429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4"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19200"/>
            <a:ext cx="44577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11"/>
          <p:cNvSpPr>
            <a:spLocks noGrp="1" noChangeArrowheads="1"/>
          </p:cNvSpPr>
          <p:nvPr>
            <p:ph type="title"/>
          </p:nvPr>
        </p:nvSpPr>
        <p:spPr/>
        <p:txBody>
          <a:bodyPr/>
          <a:lstStyle/>
          <a:p>
            <a:pPr eaLnBrk="1" hangingPunct="1"/>
            <a:r>
              <a:rPr lang="en-US" altLang="en-US" smtClean="0"/>
              <a:t>Lock-out/Tag-out</a:t>
            </a:r>
          </a:p>
        </p:txBody>
      </p:sp>
      <p:sp>
        <p:nvSpPr>
          <p:cNvPr id="56324" name="Rectangle 12"/>
          <p:cNvSpPr>
            <a:spLocks noGrp="1" noChangeArrowheads="1"/>
          </p:cNvSpPr>
          <p:nvPr>
            <p:ph type="body" sz="half" idx="1"/>
          </p:nvPr>
        </p:nvSpPr>
        <p:spPr>
          <a:xfrm>
            <a:off x="762000" y="1066800"/>
            <a:ext cx="3124200" cy="4171950"/>
          </a:xfrm>
        </p:spPr>
        <p:txBody>
          <a:bodyPr/>
          <a:lstStyle/>
          <a:p>
            <a:pPr eaLnBrk="1" hangingPunct="1"/>
            <a:r>
              <a:rPr lang="en-US" altLang="en-US" sz="2800" smtClean="0"/>
              <a:t>Workers must ensure electricity is off and “locked-out” before work is performed.</a:t>
            </a:r>
          </a:p>
        </p:txBody>
      </p:sp>
      <p:pic>
        <p:nvPicPr>
          <p:cNvPr id="56325" name="Picture 1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600" y="363855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8"/>
          <p:cNvSpPr>
            <a:spLocks noGrp="1" noChangeArrowheads="1"/>
          </p:cNvSpPr>
          <p:nvPr>
            <p:ph type="title"/>
          </p:nvPr>
        </p:nvSpPr>
        <p:spPr/>
        <p:txBody>
          <a:bodyPr/>
          <a:lstStyle/>
          <a:p>
            <a:pPr eaLnBrk="1" hangingPunct="1"/>
            <a:r>
              <a:rPr lang="en-US" altLang="en-US" smtClean="0"/>
              <a:t>Lock-out/Tag-out</a:t>
            </a:r>
          </a:p>
        </p:txBody>
      </p:sp>
      <p:sp>
        <p:nvSpPr>
          <p:cNvPr id="57347" name="Rectangle 9"/>
          <p:cNvSpPr>
            <a:spLocks noGrp="1" noChangeArrowheads="1"/>
          </p:cNvSpPr>
          <p:nvPr>
            <p:ph type="body" sz="half" idx="1"/>
          </p:nvPr>
        </p:nvSpPr>
        <p:spPr>
          <a:xfrm>
            <a:off x="787400" y="990600"/>
            <a:ext cx="4013200" cy="4171950"/>
          </a:xfrm>
        </p:spPr>
        <p:txBody>
          <a:bodyPr/>
          <a:lstStyle/>
          <a:p>
            <a:pPr eaLnBrk="1" hangingPunct="1"/>
            <a:r>
              <a:rPr lang="en-US" altLang="en-US" sz="2800" smtClean="0"/>
              <a:t>Once the on/off switch is securely locked out:</a:t>
            </a:r>
          </a:p>
          <a:p>
            <a:pPr lvl="1" eaLnBrk="1" hangingPunct="1"/>
            <a:r>
              <a:rPr lang="en-US" altLang="en-US" sz="2800" smtClean="0"/>
              <a:t>the switch must be tagged.</a:t>
            </a:r>
          </a:p>
          <a:p>
            <a:pPr lvl="1" eaLnBrk="1" hangingPunct="1"/>
            <a:r>
              <a:rPr lang="en-US" altLang="en-US" sz="2800" smtClean="0"/>
              <a:t>The tag lets others know why the switch is off.</a:t>
            </a:r>
          </a:p>
        </p:txBody>
      </p:sp>
      <p:pic>
        <p:nvPicPr>
          <p:cNvPr id="57348" name="Picture 11"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19200"/>
            <a:ext cx="2811463"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1400" y="47244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7352"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Lock-out/Tag-out</a:t>
            </a:r>
          </a:p>
        </p:txBody>
      </p:sp>
      <p:sp>
        <p:nvSpPr>
          <p:cNvPr id="58371" name="Rectangle 4"/>
          <p:cNvSpPr>
            <a:spLocks noGrp="1" noChangeArrowheads="1"/>
          </p:cNvSpPr>
          <p:nvPr>
            <p:ph type="body" sz="half" idx="1"/>
          </p:nvPr>
        </p:nvSpPr>
        <p:spPr>
          <a:xfrm>
            <a:off x="787400" y="1009650"/>
            <a:ext cx="4013200" cy="4171950"/>
          </a:xfrm>
        </p:spPr>
        <p:txBody>
          <a:bodyPr/>
          <a:lstStyle/>
          <a:p>
            <a:pPr eaLnBrk="1" hangingPunct="1"/>
            <a:r>
              <a:rPr lang="en-US" altLang="en-US" smtClean="0"/>
              <a:t>Locks and tags are warning signs.</a:t>
            </a:r>
          </a:p>
          <a:p>
            <a:pPr eaLnBrk="1" hangingPunct="1"/>
            <a:endParaRPr lang="en-US" altLang="en-US" smtClean="0"/>
          </a:p>
          <a:p>
            <a:pPr eaLnBrk="1" hangingPunct="1"/>
            <a:r>
              <a:rPr lang="en-US" altLang="en-US" smtClean="0"/>
              <a:t>You must be trained in lock-out/tag-out procedures.</a:t>
            </a:r>
          </a:p>
        </p:txBody>
      </p:sp>
      <p:pic>
        <p:nvPicPr>
          <p:cNvPr id="58372" name="Picture 10"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374967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600" y="30480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8376" name="Rectangle 8"/>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1143000"/>
            <a:ext cx="9144000" cy="838200"/>
          </a:xfrm>
        </p:spPr>
        <p:txBody>
          <a:bodyPr/>
          <a:lstStyle/>
          <a:p>
            <a:pPr eaLnBrk="1" hangingPunct="1"/>
            <a:r>
              <a:rPr lang="en-US" altLang="en-US" sz="2800" smtClean="0"/>
              <a:t>Big Four</a:t>
            </a:r>
            <a:br>
              <a:rPr lang="en-US" altLang="en-US" sz="2800" smtClean="0"/>
            </a:br>
            <a:r>
              <a:rPr lang="en-US" altLang="en-US" sz="2800" smtClean="0"/>
              <a:t>Construction Hazards:</a:t>
            </a:r>
            <a:br>
              <a:rPr lang="en-US" altLang="en-US" sz="2800" smtClean="0"/>
            </a:br>
            <a:r>
              <a:rPr lang="en-US" altLang="en-US" sz="2800" smtClean="0"/>
              <a:t>Electrical Hazards</a:t>
            </a:r>
          </a:p>
        </p:txBody>
      </p:sp>
      <p:sp>
        <p:nvSpPr>
          <p:cNvPr id="61443" name="Rectangle 3"/>
          <p:cNvSpPr>
            <a:spLocks noGrp="1" noChangeArrowheads="1"/>
          </p:cNvSpPr>
          <p:nvPr>
            <p:ph type="body" idx="1"/>
          </p:nvPr>
        </p:nvSpPr>
        <p:spPr>
          <a:xfrm>
            <a:off x="457200" y="2362200"/>
            <a:ext cx="8178800" cy="4171950"/>
          </a:xfrm>
        </p:spPr>
        <p:txBody>
          <a:bodyPr/>
          <a:lstStyle/>
          <a:p>
            <a:pPr algn="ctr" eaLnBrk="1" hangingPunct="1">
              <a:buFont typeface="Wingdings" pitchFamily="2" charset="2"/>
              <a:buNone/>
            </a:pPr>
            <a:r>
              <a:rPr lang="en-US" altLang="en-US" sz="2800" b="1" smtClean="0"/>
              <a:t>This concludes the</a:t>
            </a:r>
          </a:p>
          <a:p>
            <a:pPr algn="ctr" eaLnBrk="1" hangingPunct="1">
              <a:buFont typeface="Wingdings" pitchFamily="2" charset="2"/>
              <a:buNone/>
            </a:pPr>
            <a:r>
              <a:rPr lang="en-US" altLang="en-US" sz="2800" b="1" smtClean="0"/>
              <a:t>Electrical Hazards Module</a:t>
            </a:r>
          </a:p>
          <a:p>
            <a:pPr algn="ctr" eaLnBrk="1" hangingPunct="1">
              <a:buFont typeface="Wingdings" pitchFamily="2" charset="2"/>
              <a:buNone/>
            </a:pPr>
            <a:endParaRPr lang="en-US" altLang="en-US" sz="2800" b="1" smtClean="0"/>
          </a:p>
          <a:p>
            <a:pPr algn="ctr" eaLnBrk="1" hangingPunct="1">
              <a:buFont typeface="Wingdings" pitchFamily="2" charset="2"/>
              <a:buNone/>
            </a:pPr>
            <a:r>
              <a:rPr lang="en-US" altLang="en-US" sz="2800" b="1" smtClean="0">
                <a:solidFill>
                  <a:srgbClr val="FF3300"/>
                </a:solidFill>
              </a:rPr>
              <a:t>“The End”</a:t>
            </a:r>
          </a:p>
        </p:txBody>
      </p:sp>
      <p:sp>
        <p:nvSpPr>
          <p:cNvPr id="61446" name="Rectangle 6"/>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en-US" altLang="en-US" sz="1000">
                <a:solidFill>
                  <a:srgbClr val="000000"/>
                </a:solidFill>
                <a:cs typeface="Arial" pitchFamily="34" charset="0"/>
                <a:sym typeface="Arial" pitchFamily="34" charset="0"/>
              </a:rPr>
              <a:t>This material was produced under grant number 46F5-HT03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algn="l" eaLnBrk="1" hangingPunct="1"/>
            <a:endParaRPr lang="en-US" altLang="en-US" sz="1000">
              <a:solidFill>
                <a:srgbClr val="000000"/>
              </a:solidFill>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p:txBody>
          <a:bodyPr anchor="ctr"/>
          <a:lstStyle/>
          <a:p>
            <a:pPr eaLnBrk="1" hangingPunct="1"/>
            <a:r>
              <a:rPr lang="en-US" altLang="en-US" smtClean="0"/>
              <a:t>OSHA</a:t>
            </a:r>
          </a:p>
        </p:txBody>
      </p:sp>
      <p:sp>
        <p:nvSpPr>
          <p:cNvPr id="149507" name="Rectangle 3"/>
          <p:cNvSpPr>
            <a:spLocks noGrp="1" noChangeArrowheads="1"/>
          </p:cNvSpPr>
          <p:nvPr>
            <p:ph type="body" idx="4294967295"/>
          </p:nvPr>
        </p:nvSpPr>
        <p:spPr>
          <a:xfrm>
            <a:off x="228600" y="990600"/>
            <a:ext cx="8178800" cy="4171950"/>
          </a:xfrm>
        </p:spPr>
        <p:txBody>
          <a:bodyPr/>
          <a:lstStyle/>
          <a:p>
            <a:pPr eaLnBrk="1" hangingPunct="1">
              <a:lnSpc>
                <a:spcPct val="90000"/>
              </a:lnSpc>
            </a:pPr>
            <a:r>
              <a:rPr lang="en-US" altLang="en-US" smtClean="0"/>
              <a:t>With the </a:t>
            </a:r>
            <a:r>
              <a:rPr lang="en-US" altLang="en-US" smtClean="0">
                <a:hlinkClick r:id="rId3" tooltip="Occupational Safety and Health Act of 1970"/>
              </a:rPr>
              <a:t>Occupational Safety and Health Act of 1970</a:t>
            </a:r>
            <a:r>
              <a:rPr lang="en-US" altLang="en-US" smtClean="0"/>
              <a:t>, Congress created the </a:t>
            </a:r>
            <a:r>
              <a:rPr lang="en-US" altLang="en-US" smtClean="0">
                <a:hlinkClick r:id="rId4" tooltip="OSHA at a Glance"/>
              </a:rPr>
              <a:t>Occupational Safety and Health Administration (OSHA)</a:t>
            </a:r>
            <a:r>
              <a:rPr lang="en-US" altLang="en-US" smtClean="0"/>
              <a:t> to assure safe and healthful working conditions for working men and women by setting and enforcing standards and by providing training, outreach, education and assistance. </a:t>
            </a:r>
          </a:p>
          <a:p>
            <a:pPr eaLnBrk="1" hangingPunct="1">
              <a:lnSpc>
                <a:spcPct val="90000"/>
              </a:lnSpc>
            </a:pPr>
            <a:r>
              <a:rPr lang="en-US" altLang="ja-JP" smtClean="0">
                <a:ea typeface="ＭＳ Ｐゴシック" pitchFamily="34" charset="-128"/>
              </a:rPr>
              <a:t>Under the OSH Act's General Duty Clause, employers must keep their workplaces free from recognized serious hazards, including ergonomic hazards. </a:t>
            </a:r>
          </a:p>
          <a:p>
            <a:pPr eaLnBrk="1" hangingPunct="1">
              <a:lnSpc>
                <a:spcPct val="90000"/>
              </a:lnSpc>
            </a:pPr>
            <a:r>
              <a:rPr lang="en-US" altLang="en-US" smtClean="0"/>
              <a:t>You have a right to health and safety in your workplace regardless of immigration status!</a:t>
            </a:r>
          </a:p>
        </p:txBody>
      </p:sp>
      <p:sp>
        <p:nvSpPr>
          <p:cNvPr id="149508" name="Rectangle 4"/>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0" y="304800"/>
            <a:ext cx="9144000" cy="609600"/>
          </a:xfrm>
        </p:spPr>
        <p:txBody>
          <a:bodyPr/>
          <a:lstStyle/>
          <a:p>
            <a:r>
              <a:rPr lang="en-US" altLang="en-US" sz="2800" b="1" smtClean="0"/>
              <a:t>Workers' Rights under </a:t>
            </a:r>
            <a:br>
              <a:rPr lang="en-US" altLang="en-US" sz="2800" b="1" smtClean="0"/>
            </a:br>
            <a:r>
              <a:rPr lang="en-US" altLang="en-US" sz="2800" b="1" smtClean="0"/>
              <a:t>The OSH Act:</a:t>
            </a:r>
          </a:p>
        </p:txBody>
      </p:sp>
      <p:sp>
        <p:nvSpPr>
          <p:cNvPr id="147459" name="Rectangle 3"/>
          <p:cNvSpPr>
            <a:spLocks noGrp="1" noChangeArrowheads="1"/>
          </p:cNvSpPr>
          <p:nvPr>
            <p:ph type="body" idx="1"/>
          </p:nvPr>
        </p:nvSpPr>
        <p:spPr/>
        <p:txBody>
          <a:bodyPr/>
          <a:lstStyle/>
          <a:p>
            <a:pPr>
              <a:lnSpc>
                <a:spcPct val="80000"/>
              </a:lnSpc>
            </a:pPr>
            <a:r>
              <a:rPr lang="en-US" altLang="en-US" smtClean="0"/>
              <a:t>Workers are entitled to </a:t>
            </a:r>
            <a:r>
              <a:rPr lang="en-US" altLang="en-US" smtClean="0">
                <a:hlinkClick r:id="rId2"/>
              </a:rPr>
              <a:t>working conditions</a:t>
            </a:r>
            <a:r>
              <a:rPr lang="en-US" altLang="en-US" smtClean="0"/>
              <a:t> that do not pose a risk of serious harm. To help assure a safe and healthful workplace, OSHA also provides workers with the right to:</a:t>
            </a:r>
          </a:p>
          <a:p>
            <a:pPr lvl="1">
              <a:lnSpc>
                <a:spcPct val="80000"/>
              </a:lnSpc>
            </a:pPr>
            <a:r>
              <a:rPr lang="en-US" altLang="en-US" sz="2000" smtClean="0"/>
              <a:t>Ask OSHA to inspect their workplace;</a:t>
            </a:r>
          </a:p>
          <a:p>
            <a:pPr lvl="1">
              <a:lnSpc>
                <a:spcPct val="80000"/>
              </a:lnSpc>
            </a:pPr>
            <a:r>
              <a:rPr lang="en-US" altLang="en-US" sz="2000" smtClean="0"/>
              <a:t>Use their rights under the law without retaliation and discrimination; </a:t>
            </a:r>
          </a:p>
          <a:p>
            <a:pPr lvl="1">
              <a:lnSpc>
                <a:spcPct val="80000"/>
              </a:lnSpc>
            </a:pPr>
            <a:r>
              <a:rPr lang="en-US" altLang="en-US" sz="2000" smtClean="0"/>
              <a:t>Receive information and training about hazards, methods to prevent harm, and the OSHA standards that apply to their workplace. The training must be in a language you can understand;</a:t>
            </a:r>
          </a:p>
          <a:p>
            <a:pPr lvl="1">
              <a:lnSpc>
                <a:spcPct val="80000"/>
              </a:lnSpc>
            </a:pPr>
            <a:r>
              <a:rPr lang="en-US" altLang="en-US" sz="2000" smtClean="0"/>
              <a:t>Get copies of test results done to find hazards in the workplace;</a:t>
            </a:r>
          </a:p>
          <a:p>
            <a:pPr lvl="1">
              <a:lnSpc>
                <a:spcPct val="80000"/>
              </a:lnSpc>
            </a:pPr>
            <a:r>
              <a:rPr lang="en-US" altLang="en-US" sz="2000" smtClean="0"/>
              <a:t>Review </a:t>
            </a:r>
            <a:r>
              <a:rPr lang="en-US" altLang="en-US" sz="2000" smtClean="0">
                <a:hlinkClick r:id="rId3" tooltip="records"/>
              </a:rPr>
              <a:t>records of work-related injuries and illnesses</a:t>
            </a:r>
            <a:r>
              <a:rPr lang="en-US" altLang="en-US" sz="2000" smtClean="0"/>
              <a:t>;</a:t>
            </a:r>
          </a:p>
          <a:p>
            <a:pPr lvl="1">
              <a:lnSpc>
                <a:spcPct val="80000"/>
              </a:lnSpc>
            </a:pPr>
            <a:r>
              <a:rPr lang="en-US" altLang="en-US" sz="2000" smtClean="0"/>
              <a:t>Get copies of their </a:t>
            </a:r>
            <a:r>
              <a:rPr lang="en-US" altLang="en-US" sz="2000" smtClean="0">
                <a:hlinkClick r:id="rId4" tooltip="medical records"/>
              </a:rPr>
              <a:t>medical records</a:t>
            </a:r>
            <a:r>
              <a:rPr lang="en-US" altLang="en-US" sz="2000" smtClean="0"/>
              <a:t>;</a:t>
            </a:r>
          </a:p>
        </p:txBody>
      </p:sp>
      <p:sp>
        <p:nvSpPr>
          <p:cNvPr id="147460" name="Rectangle 4"/>
          <p:cNvSpPr>
            <a:spLocks noChangeArrowheads="1"/>
          </p:cNvSpPr>
          <p:nvPr/>
        </p:nvSpPr>
        <p:spPr bwMode="auto">
          <a:xfrm>
            <a:off x="2590800" y="5486400"/>
            <a:ext cx="3962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altLang="en-US" sz="1000">
                <a:latin typeface="Arial" pitchFamily="34" charset="0"/>
              </a:rPr>
              <a:t>Source: OSHA website: </a:t>
            </a:r>
            <a:r>
              <a:rPr lang="en-US" altLang="en-US" sz="1000">
                <a:latin typeface="Arial" pitchFamily="34" charset="0"/>
                <a:hlinkClick r:id="rId5"/>
              </a:rPr>
              <a:t>http://www.osha.gov/workers.html</a:t>
            </a:r>
            <a:r>
              <a:rPr lang="en-US" altLang="en-US" sz="1000">
                <a:latin typeface="Arial" pitchFamily="34" charset="0"/>
              </a:rPr>
              <a:t> </a:t>
            </a:r>
          </a:p>
        </p:txBody>
      </p:sp>
      <p:sp>
        <p:nvSpPr>
          <p:cNvPr id="147461" name="Rectangle 5"/>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81000" y="0"/>
            <a:ext cx="8229600" cy="762000"/>
          </a:xfrm>
        </p:spPr>
        <p:txBody>
          <a:bodyPr/>
          <a:lstStyle/>
          <a:p>
            <a:r>
              <a:rPr lang="en-US" altLang="en-US" sz="3600" smtClean="0"/>
              <a:t>Filing a Complaint</a:t>
            </a:r>
          </a:p>
        </p:txBody>
      </p:sp>
      <p:sp>
        <p:nvSpPr>
          <p:cNvPr id="145411" name="Rectangle 3"/>
          <p:cNvSpPr>
            <a:spLocks noGrp="1" noChangeArrowheads="1"/>
          </p:cNvSpPr>
          <p:nvPr>
            <p:ph type="body" idx="1"/>
          </p:nvPr>
        </p:nvSpPr>
        <p:spPr>
          <a:xfrm>
            <a:off x="304800" y="838200"/>
            <a:ext cx="8229600" cy="6324600"/>
          </a:xfrm>
        </p:spPr>
        <p:txBody>
          <a:bodyPr/>
          <a:lstStyle/>
          <a:p>
            <a:pPr>
              <a:lnSpc>
                <a:spcPct val="80000"/>
              </a:lnSpc>
            </a:pPr>
            <a:r>
              <a:rPr lang="en-US" altLang="en-US" sz="2000" smtClean="0"/>
              <a:t>Workers, or their representatives, may file a </a:t>
            </a:r>
            <a:r>
              <a:rPr lang="en-US" altLang="en-US" sz="2000" smtClean="0">
                <a:hlinkClick r:id="rId2" tooltip="Filing a Complaint with OSHA"/>
              </a:rPr>
              <a:t>complaint</a:t>
            </a:r>
            <a:r>
              <a:rPr lang="en-US" altLang="en-US" sz="2000" smtClean="0"/>
              <a:t> and ask OSHA to inspect their workplace if they believe there is a serious hazard or that their employer is not following OSHA standards.</a:t>
            </a:r>
          </a:p>
          <a:p>
            <a:pPr>
              <a:lnSpc>
                <a:spcPct val="80000"/>
              </a:lnSpc>
              <a:buFont typeface="Wingdings" pitchFamily="2" charset="2"/>
              <a:buNone/>
            </a:pPr>
            <a:endParaRPr lang="en-US" altLang="en-US" sz="700" smtClean="0"/>
          </a:p>
          <a:p>
            <a:pPr>
              <a:lnSpc>
                <a:spcPct val="80000"/>
              </a:lnSpc>
            </a:pPr>
            <a:r>
              <a:rPr lang="en-US" altLang="en-US" sz="2000" smtClean="0"/>
              <a:t>A worker can tell OSHA not to let their employer know who filed the complaint</a:t>
            </a:r>
          </a:p>
          <a:p>
            <a:pPr>
              <a:lnSpc>
                <a:spcPct val="80000"/>
              </a:lnSpc>
              <a:buFont typeface="Wingdings" pitchFamily="2" charset="2"/>
              <a:buNone/>
            </a:pPr>
            <a:endParaRPr lang="en-US" altLang="en-US" sz="700" smtClean="0"/>
          </a:p>
          <a:p>
            <a:pPr>
              <a:lnSpc>
                <a:spcPct val="80000"/>
              </a:lnSpc>
            </a:pPr>
            <a:r>
              <a:rPr lang="en-US" altLang="en-US" sz="2000" b="1" smtClean="0"/>
              <a:t>It is a violation of the Act for an employer to fire, demote, transfer or discriminate in any way against a worker for filing a complaint or using other OSHA rights.</a:t>
            </a:r>
          </a:p>
          <a:p>
            <a:pPr>
              <a:lnSpc>
                <a:spcPct val="80000"/>
              </a:lnSpc>
              <a:buFont typeface="Wingdings" pitchFamily="2" charset="2"/>
              <a:buNone/>
            </a:pPr>
            <a:endParaRPr lang="en-US" altLang="en-US" sz="700" b="1" smtClean="0"/>
          </a:p>
          <a:p>
            <a:pPr>
              <a:lnSpc>
                <a:spcPct val="80000"/>
              </a:lnSpc>
            </a:pPr>
            <a:r>
              <a:rPr lang="en-US" altLang="en-US" sz="2000" smtClean="0"/>
              <a:t>You can file a complaint </a:t>
            </a:r>
            <a:r>
              <a:rPr lang="en-US" altLang="en-US" sz="2000" smtClean="0">
                <a:hlinkClick r:id="rId3" tooltip="online"/>
              </a:rPr>
              <a:t>online</a:t>
            </a:r>
            <a:r>
              <a:rPr lang="en-US" altLang="en-US" sz="2000" smtClean="0"/>
              <a:t>; </a:t>
            </a:r>
            <a:r>
              <a:rPr lang="en-US" altLang="en-US" sz="2000" smtClean="0">
                <a:hlinkClick r:id="rId4" tooltip="download the form"/>
              </a:rPr>
              <a:t>download the form</a:t>
            </a:r>
            <a:r>
              <a:rPr lang="en-US" altLang="en-US" sz="2000" smtClean="0"/>
              <a:t> [</a:t>
            </a:r>
            <a:r>
              <a:rPr lang="en-US" altLang="en-US" sz="2000" smtClean="0">
                <a:hlinkClick r:id="rId5" tooltip="OSHA 7 form - PDF 160K"/>
              </a:rPr>
              <a:t>En Espanol</a:t>
            </a:r>
            <a:r>
              <a:rPr lang="en-US" altLang="en-US" sz="2000" smtClean="0"/>
              <a:t>*] and mail or fax it to the nearest </a:t>
            </a:r>
            <a:r>
              <a:rPr lang="en-US" altLang="en-US" sz="2000" smtClean="0">
                <a:hlinkClick r:id="rId6" tooltip="OSHA office"/>
              </a:rPr>
              <a:t>OSHA office</a:t>
            </a:r>
            <a:r>
              <a:rPr lang="en-US" altLang="en-US" sz="2000" smtClean="0"/>
              <a:t>; or call  1-800-321-OSHA (6742). Most complaints sent in on line may be resolved informally over the phone with your employer. Written complaints that are signed by a worker or their representative and submitted to the closest OSHA office are more likely to result in an on-site OSHA inspection. If you send in a complaint requesting an OSHA inspection, you have the right to find out the results of the OSHA inspection and request a review if OSHA decides not to issue citations.</a:t>
            </a:r>
          </a:p>
          <a:p>
            <a:pPr>
              <a:lnSpc>
                <a:spcPct val="80000"/>
              </a:lnSpc>
            </a:pPr>
            <a:endParaRPr lang="en-US" altLang="en-US" sz="2000" smtClean="0"/>
          </a:p>
        </p:txBody>
      </p:sp>
      <p:sp>
        <p:nvSpPr>
          <p:cNvPr id="145412" name="Rectangle 4"/>
          <p:cNvSpPr>
            <a:spLocks noChangeArrowheads="1"/>
          </p:cNvSpPr>
          <p:nvPr/>
        </p:nvSpPr>
        <p:spPr bwMode="auto">
          <a:xfrm>
            <a:off x="2667000" y="5867400"/>
            <a:ext cx="3962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altLang="en-US" sz="1000">
                <a:latin typeface="Arial" pitchFamily="34" charset="0"/>
              </a:rPr>
              <a:t>Source: OSHA website: </a:t>
            </a:r>
            <a:r>
              <a:rPr lang="en-US" altLang="en-US" sz="1000">
                <a:latin typeface="Arial" pitchFamily="34" charset="0"/>
                <a:hlinkClick r:id="rId7"/>
              </a:rPr>
              <a:t>http://www.osha.gov/workers.html</a:t>
            </a:r>
            <a:r>
              <a:rPr lang="en-US" altLang="en-US" sz="1000">
                <a:latin typeface="Arial" pitchFamily="34" charset="0"/>
              </a:rPr>
              <a:t> </a:t>
            </a:r>
          </a:p>
        </p:txBody>
      </p:sp>
      <p:sp>
        <p:nvSpPr>
          <p:cNvPr id="145413" name="Rectangle 5"/>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0" y="0"/>
            <a:ext cx="9144000" cy="990600"/>
          </a:xfrm>
        </p:spPr>
        <p:txBody>
          <a:bodyPr/>
          <a:lstStyle/>
          <a:p>
            <a:r>
              <a:rPr lang="en-US" altLang="en-US" sz="2800" b="1" smtClean="0"/>
              <a:t>You Cannot be Punished or Discriminated against for using your OSHA Rights  </a:t>
            </a:r>
          </a:p>
        </p:txBody>
      </p:sp>
      <p:sp>
        <p:nvSpPr>
          <p:cNvPr id="144387" name="Rectangle 3"/>
          <p:cNvSpPr>
            <a:spLocks noGrp="1" noChangeArrowheads="1"/>
          </p:cNvSpPr>
          <p:nvPr>
            <p:ph type="body" idx="1"/>
          </p:nvPr>
        </p:nvSpPr>
        <p:spPr>
          <a:xfrm>
            <a:off x="457200" y="1447800"/>
            <a:ext cx="8178800" cy="4171950"/>
          </a:xfrm>
        </p:spPr>
        <p:txBody>
          <a:bodyPr/>
          <a:lstStyle/>
          <a:p>
            <a:r>
              <a:rPr lang="en-US" altLang="en-US" sz="2000" smtClean="0"/>
              <a:t>The OSH Act protects workers who complain to their employer, OSHA or other government agencies about unsafe or unhealthful working conditions in the workplace or environmental problems.</a:t>
            </a:r>
          </a:p>
          <a:p>
            <a:endParaRPr lang="en-US" altLang="en-US" sz="800" smtClean="0"/>
          </a:p>
          <a:p>
            <a:r>
              <a:rPr lang="en-US" altLang="en-US" sz="2000" smtClean="0"/>
              <a:t>You cannot be transferred, denied a raise, have your hours reduced, be fired, or punished in any other way because you used any right given to you under the OSHA Act.</a:t>
            </a:r>
          </a:p>
          <a:p>
            <a:endParaRPr lang="en-US" altLang="en-US" sz="800" smtClean="0"/>
          </a:p>
          <a:p>
            <a:r>
              <a:rPr lang="en-US" altLang="en-US" sz="2000" smtClean="0"/>
              <a:t>Help is available from </a:t>
            </a:r>
            <a:r>
              <a:rPr lang="en-US" altLang="en-US" sz="2000" smtClean="0">
                <a:hlinkClick r:id="rId2" tooltip="Whistleblower Protection Program"/>
              </a:rPr>
              <a:t>OSHA for whistleblowers</a:t>
            </a:r>
            <a:r>
              <a:rPr lang="en-US" altLang="en-US" sz="2000" smtClean="0"/>
              <a:t>. If you have been punished or discriminated against for using your rights, you must file a complaint with OSHA </a:t>
            </a:r>
            <a:r>
              <a:rPr lang="en-US" altLang="en-US" sz="2000" b="1" smtClean="0"/>
              <a:t>within 30 days</a:t>
            </a:r>
            <a:r>
              <a:rPr lang="en-US" altLang="en-US" sz="2000" smtClean="0"/>
              <a:t> of the alleged reprisal for most complaints. No form is required, but you must send a letter or call the </a:t>
            </a:r>
            <a:r>
              <a:rPr lang="en-US" altLang="en-US" sz="2000" smtClean="0">
                <a:hlinkClick r:id="rId3" tooltip="Area Office Map"/>
              </a:rPr>
              <a:t>OSHA Area Office nearest you</a:t>
            </a:r>
            <a:r>
              <a:rPr lang="en-US" altLang="en-US" sz="2000" smtClean="0"/>
              <a:t> to report the discrimination (within 30 days of the alleged discrimination).</a:t>
            </a:r>
            <a:endParaRPr lang="en-US" altLang="en-US" sz="2000" b="1" smtClean="0"/>
          </a:p>
          <a:p>
            <a:endParaRPr lang="en-US" altLang="en-US" sz="2000" smtClean="0"/>
          </a:p>
        </p:txBody>
      </p:sp>
      <p:sp>
        <p:nvSpPr>
          <p:cNvPr id="144388" name="Rectangle 4"/>
          <p:cNvSpPr>
            <a:spLocks noChangeArrowheads="1"/>
          </p:cNvSpPr>
          <p:nvPr/>
        </p:nvSpPr>
        <p:spPr bwMode="auto">
          <a:xfrm>
            <a:off x="2895600" y="5867400"/>
            <a:ext cx="34718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000">
                <a:latin typeface="Arial" pitchFamily="34" charset="0"/>
              </a:rPr>
              <a:t>Source: OSHA website: </a:t>
            </a:r>
            <a:r>
              <a:rPr lang="en-US" altLang="en-US" sz="1000">
                <a:latin typeface="Arial" pitchFamily="34" charset="0"/>
                <a:hlinkClick r:id="rId4"/>
              </a:rPr>
              <a:t>http://www.osha.gov/workers.html</a:t>
            </a:r>
            <a:r>
              <a:rPr lang="en-US" altLang="en-US" sz="1000">
                <a:latin typeface="Arial" pitchFamily="34" charset="0"/>
              </a:rPr>
              <a:t> </a:t>
            </a:r>
          </a:p>
        </p:txBody>
      </p:sp>
      <p:sp>
        <p:nvSpPr>
          <p:cNvPr id="144389" name="Rectangle 5"/>
          <p:cNvSpPr>
            <a:spLocks noChangeArrowheads="1"/>
          </p:cNvSpPr>
          <p:nvPr/>
        </p:nvSpPr>
        <p:spPr bwMode="auto">
          <a:xfrm>
            <a:off x="0" y="62484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2"/>
          <p:cNvSpPr>
            <a:spLocks noGrp="1" noChangeArrowheads="1"/>
          </p:cNvSpPr>
          <p:nvPr>
            <p:ph type="title"/>
          </p:nvPr>
        </p:nvSpPr>
        <p:spPr/>
        <p:txBody>
          <a:bodyPr/>
          <a:lstStyle/>
          <a:p>
            <a:pPr eaLnBrk="1" hangingPunct="1"/>
            <a:r>
              <a:rPr lang="en-US" altLang="en-US" smtClean="0"/>
              <a:t>What is Electricity?</a:t>
            </a:r>
          </a:p>
        </p:txBody>
      </p:sp>
      <p:sp>
        <p:nvSpPr>
          <p:cNvPr id="17411" name="Rectangle 13"/>
          <p:cNvSpPr>
            <a:spLocks noGrp="1" noChangeArrowheads="1"/>
          </p:cNvSpPr>
          <p:nvPr>
            <p:ph type="body" sz="half" idx="1"/>
          </p:nvPr>
        </p:nvSpPr>
        <p:spPr>
          <a:xfrm>
            <a:off x="0" y="1066800"/>
            <a:ext cx="5105400" cy="5791200"/>
          </a:xfrm>
        </p:spPr>
        <p:txBody>
          <a:bodyPr/>
          <a:lstStyle/>
          <a:p>
            <a:pPr eaLnBrk="1" hangingPunct="1"/>
            <a:r>
              <a:rPr lang="en-US" altLang="en-US" smtClean="0"/>
              <a:t>Electricity is a natural energy force.</a:t>
            </a:r>
          </a:p>
          <a:p>
            <a:pPr eaLnBrk="1" hangingPunct="1"/>
            <a:r>
              <a:rPr lang="en-US" altLang="en-US" smtClean="0"/>
              <a:t>Electricity is also a man made energy force.</a:t>
            </a:r>
          </a:p>
          <a:p>
            <a:pPr eaLnBrk="1" hangingPunct="1"/>
            <a:r>
              <a:rPr lang="en-US" altLang="en-US" smtClean="0"/>
              <a:t>It is essential to modern life and taken for granted everyday.</a:t>
            </a:r>
          </a:p>
          <a:p>
            <a:r>
              <a:rPr lang="en-US" altLang="en-US" smtClean="0">
                <a:solidFill>
                  <a:srgbClr val="000000"/>
                </a:solidFill>
                <a:cs typeface="Times New Roman" pitchFamily="18" charset="0"/>
              </a:rPr>
              <a:t>As a result, approximately one worker is electrocuted on the job every day of every year!</a:t>
            </a:r>
            <a:r>
              <a:rPr lang="en-US" altLang="en-US" sz="2000" smtClean="0">
                <a:solidFill>
                  <a:srgbClr val="000000"/>
                </a:solidFill>
              </a:rPr>
              <a:t> </a:t>
            </a:r>
          </a:p>
          <a:p>
            <a:endParaRPr lang="en-US" altLang="en-US" sz="2000" smtClean="0">
              <a:solidFill>
                <a:srgbClr val="000000"/>
              </a:solidFill>
            </a:endParaRPr>
          </a:p>
          <a:p>
            <a:pPr eaLnBrk="1" hangingPunct="1"/>
            <a:endParaRPr lang="en-US" altLang="en-US" smtClean="0"/>
          </a:p>
          <a:p>
            <a:pPr eaLnBrk="1" hangingPunct="1"/>
            <a:endParaRPr lang="en-US" altLang="en-US" smtClean="0"/>
          </a:p>
          <a:p>
            <a:pPr eaLnBrk="1" hangingPunct="1"/>
            <a:endParaRPr lang="en-US" altLang="en-US" sz="2000" smtClean="0"/>
          </a:p>
        </p:txBody>
      </p:sp>
      <p:pic>
        <p:nvPicPr>
          <p:cNvPr id="17412" name="Picture 1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19200"/>
            <a:ext cx="30400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7"/>
          <p:cNvSpPr>
            <a:spLocks noChangeArrowheads="1"/>
          </p:cNvSpPr>
          <p:nvPr/>
        </p:nvSpPr>
        <p:spPr bwMode="auto">
          <a:xfrm>
            <a:off x="0" y="60960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36"/>
          <p:cNvSpPr>
            <a:spLocks noGrp="1" noChangeArrowheads="1"/>
          </p:cNvSpPr>
          <p:nvPr>
            <p:ph type="title"/>
          </p:nvPr>
        </p:nvSpPr>
        <p:spPr/>
        <p:txBody>
          <a:bodyPr/>
          <a:lstStyle/>
          <a:p>
            <a:pPr eaLnBrk="1" hangingPunct="1"/>
            <a:r>
              <a:rPr lang="en-US" altLang="en-US" smtClean="0"/>
              <a:t>What is Electricity?</a:t>
            </a:r>
          </a:p>
        </p:txBody>
      </p:sp>
      <p:sp>
        <p:nvSpPr>
          <p:cNvPr id="2052" name="Rectangle 1037"/>
          <p:cNvSpPr>
            <a:spLocks noGrp="1" noChangeArrowheads="1"/>
          </p:cNvSpPr>
          <p:nvPr>
            <p:ph type="body" sz="half" idx="1"/>
          </p:nvPr>
        </p:nvSpPr>
        <p:spPr>
          <a:xfrm>
            <a:off x="457200" y="1066800"/>
            <a:ext cx="4876800" cy="6172200"/>
          </a:xfrm>
        </p:spPr>
        <p:txBody>
          <a:bodyPr/>
          <a:lstStyle/>
          <a:p>
            <a:pPr eaLnBrk="1" hangingPunct="1"/>
            <a:r>
              <a:rPr lang="en-US" altLang="en-US" smtClean="0">
                <a:solidFill>
                  <a:srgbClr val="292526"/>
                </a:solidFill>
              </a:rPr>
              <a:t>Man-made electricity consists of energy flowing through copper wire, also called electrical current. </a:t>
            </a:r>
            <a:endParaRPr lang="en-US" altLang="en-US" smtClean="0"/>
          </a:p>
          <a:p>
            <a:pPr eaLnBrk="1" hangingPunct="1"/>
            <a:r>
              <a:rPr lang="en-US" altLang="en-US" smtClean="0"/>
              <a:t>Conductors include: metals, water, the Earth and the human body.</a:t>
            </a:r>
          </a:p>
          <a:p>
            <a:pPr eaLnBrk="1" hangingPunct="1"/>
            <a:r>
              <a:rPr lang="en-US" altLang="en-US" smtClean="0"/>
              <a:t>Electricity must have a complete circuit or path to flow.</a:t>
            </a: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0" y="1219200"/>
            <a:ext cx="2832100" cy="3352800"/>
          </a:xfrm>
          <a:prstGeom prst="rect">
            <a:avLst/>
          </a:prstGeom>
          <a:noFill/>
          <a:extLst>
            <a:ext uri="{909E8E84-426E-40DD-AFC4-6F175D3DCCD1}">
              <a14:hiddenFill xmlns:a14="http://schemas.microsoft.com/office/drawing/2010/main">
                <a:solidFill>
                  <a:srgbClr val="FFFFFF"/>
                </a:solidFill>
              </a14:hiddenFill>
            </a:ext>
          </a:extLst>
        </p:spPr>
      </p:pic>
      <p:sp>
        <p:nvSpPr>
          <p:cNvPr id="2056" name="Rectangle 8"/>
          <p:cNvSpPr>
            <a:spLocks noChangeArrowheads="1"/>
          </p:cNvSpPr>
          <p:nvPr/>
        </p:nvSpPr>
        <p:spPr bwMode="auto">
          <a:xfrm>
            <a:off x="0" y="60960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049"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838200"/>
            <a:ext cx="27432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026"/>
          <p:cNvSpPr>
            <a:spLocks noGrp="1" noChangeArrowheads="1"/>
          </p:cNvSpPr>
          <p:nvPr>
            <p:ph type="title"/>
          </p:nvPr>
        </p:nvSpPr>
        <p:spPr/>
        <p:txBody>
          <a:bodyPr/>
          <a:lstStyle/>
          <a:p>
            <a:pPr eaLnBrk="1" hangingPunct="1"/>
            <a:r>
              <a:rPr lang="en-US" altLang="en-US" smtClean="0"/>
              <a:t>How Electricity Works</a:t>
            </a:r>
          </a:p>
        </p:txBody>
      </p:sp>
      <p:sp>
        <p:nvSpPr>
          <p:cNvPr id="3077" name="Rectangle 1027"/>
          <p:cNvSpPr>
            <a:spLocks noGrp="1" noChangeArrowheads="1"/>
          </p:cNvSpPr>
          <p:nvPr>
            <p:ph type="body" sz="half" idx="1"/>
          </p:nvPr>
        </p:nvSpPr>
        <p:spPr>
          <a:xfrm>
            <a:off x="0" y="762000"/>
            <a:ext cx="6324600" cy="7848600"/>
          </a:xfrm>
        </p:spPr>
        <p:txBody>
          <a:bodyPr/>
          <a:lstStyle/>
          <a:p>
            <a:pPr eaLnBrk="1" hangingPunct="1"/>
            <a:r>
              <a:rPr lang="en-US" altLang="en-US" sz="2800" dirty="0" smtClean="0"/>
              <a:t>When electrical tools are working properly a complete circuit is maintained between the tool and the energy source.</a:t>
            </a:r>
          </a:p>
          <a:p>
            <a:pPr eaLnBrk="1" hangingPunct="1"/>
            <a:r>
              <a:rPr lang="en-US" altLang="en-US" sz="2800" dirty="0" smtClean="0"/>
              <a:t>electricity comes from the outlet on the wall, through the wire, and then to the saw. Then following the path, the electricity goes through the saw, through the wire again and back to the outlet</a:t>
            </a:r>
            <a:r>
              <a:rPr lang="en-US" altLang="en-US" dirty="0" smtClean="0"/>
              <a:t>.</a:t>
            </a:r>
          </a:p>
        </p:txBody>
      </p:sp>
      <p:pic>
        <p:nvPicPr>
          <p:cNvPr id="3078" name="Picture 1034"/>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0950" y="4114800"/>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9"/>
          <p:cNvSpPr>
            <a:spLocks noChangeArrowheads="1"/>
          </p:cNvSpPr>
          <p:nvPr/>
        </p:nvSpPr>
        <p:spPr bwMode="auto">
          <a:xfrm>
            <a:off x="0" y="60960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49" descr="img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89600" y="1181100"/>
            <a:ext cx="27527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027"/>
          <p:cNvSpPr>
            <a:spLocks noGrp="1" noChangeArrowheads="1"/>
          </p:cNvSpPr>
          <p:nvPr>
            <p:ph type="title"/>
          </p:nvPr>
        </p:nvSpPr>
        <p:spPr/>
        <p:txBody>
          <a:bodyPr/>
          <a:lstStyle/>
          <a:p>
            <a:pPr eaLnBrk="1" hangingPunct="1"/>
            <a:r>
              <a:rPr lang="en-US" altLang="en-US" smtClean="0"/>
              <a:t>How Electricity Works</a:t>
            </a:r>
          </a:p>
        </p:txBody>
      </p:sp>
      <p:sp>
        <p:nvSpPr>
          <p:cNvPr id="18436" name="Rectangle 1028"/>
          <p:cNvSpPr>
            <a:spLocks noGrp="1" noChangeArrowheads="1"/>
          </p:cNvSpPr>
          <p:nvPr>
            <p:ph type="body" sz="half" idx="1"/>
          </p:nvPr>
        </p:nvSpPr>
        <p:spPr>
          <a:xfrm>
            <a:off x="457200" y="1066800"/>
            <a:ext cx="5181600" cy="5334000"/>
          </a:xfrm>
        </p:spPr>
        <p:txBody>
          <a:bodyPr/>
          <a:lstStyle/>
          <a:p>
            <a:pPr eaLnBrk="1" hangingPunct="1"/>
            <a:r>
              <a:rPr lang="en-US" altLang="en-US" smtClean="0"/>
              <a:t>However, if the tool is damaged, the person may come in contact with the electricity and can become a path for the current.  </a:t>
            </a:r>
          </a:p>
          <a:p>
            <a:pPr eaLnBrk="1" hangingPunct="1"/>
            <a:r>
              <a:rPr lang="en-US" altLang="en-US" smtClean="0"/>
              <a:t>If you have a defective electrical tool, frayed wire, bad outlet or other electrical hazard, you may come in contact with the electrical current.</a:t>
            </a:r>
          </a:p>
          <a:p>
            <a:pPr eaLnBrk="1" hangingPunct="1"/>
            <a:r>
              <a:rPr lang="en-US" altLang="en-US" smtClean="0"/>
              <a:t>The person will be shocked!</a:t>
            </a:r>
          </a:p>
        </p:txBody>
      </p:sp>
      <p:sp>
        <p:nvSpPr>
          <p:cNvPr id="18437" name="AutoShape 1050"/>
          <p:cNvSpPr>
            <a:spLocks noChangeArrowheads="1"/>
          </p:cNvSpPr>
          <p:nvPr/>
        </p:nvSpPr>
        <p:spPr bwMode="auto">
          <a:xfrm>
            <a:off x="7700736" y="3768272"/>
            <a:ext cx="838200" cy="838200"/>
          </a:xfrm>
          <a:custGeom>
            <a:avLst/>
            <a:gdLst>
              <a:gd name="T0" fmla="*/ 16263407 w 21600"/>
              <a:gd name="T1" fmla="*/ 0 h 21600"/>
              <a:gd name="T2" fmla="*/ 4763071 w 21600"/>
              <a:gd name="T3" fmla="*/ 4763071 h 21600"/>
              <a:gd name="T4" fmla="*/ 0 w 21600"/>
              <a:gd name="T5" fmla="*/ 16263407 h 21600"/>
              <a:gd name="T6" fmla="*/ 4763071 w 21600"/>
              <a:gd name="T7" fmla="*/ 27763745 h 21600"/>
              <a:gd name="T8" fmla="*/ 16263407 w 21600"/>
              <a:gd name="T9" fmla="*/ 32526815 h 21600"/>
              <a:gd name="T10" fmla="*/ 27763745 w 21600"/>
              <a:gd name="T11" fmla="*/ 27763745 h 21600"/>
              <a:gd name="T12" fmla="*/ 32526815 w 21600"/>
              <a:gd name="T13" fmla="*/ 16263407 h 21600"/>
              <a:gd name="T14" fmla="*/ 27763745 w 21600"/>
              <a:gd name="T15" fmla="*/ 476307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
        <p:nvSpPr>
          <p:cNvPr id="18440" name="Rectangle 8"/>
          <p:cNvSpPr>
            <a:spLocks noChangeArrowheads="1"/>
          </p:cNvSpPr>
          <p:nvPr/>
        </p:nvSpPr>
        <p:spPr bwMode="auto">
          <a:xfrm>
            <a:off x="0" y="6096000"/>
            <a:ext cx="91440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spcBef>
                <a:spcPct val="20000"/>
              </a:spcBef>
              <a:buClr>
                <a:schemeClr val="tx1"/>
              </a:buClr>
              <a:buFont typeface="Wingdings" pitchFamily="2" charset="2"/>
              <a:buChar char="q"/>
              <a:defRPr kumimoji="1" sz="2400">
                <a:solidFill>
                  <a:schemeClr val="tx1"/>
                </a:solidFill>
                <a:latin typeface="Tahoma" pitchFamily="34" charset="0"/>
              </a:defRPr>
            </a:lvl1pPr>
            <a:lvl2pPr marL="742950" indent="-285750" algn="l">
              <a:spcBef>
                <a:spcPct val="20000"/>
              </a:spcBef>
              <a:buClr>
                <a:schemeClr val="tx1"/>
              </a:buClr>
              <a:buChar char="•"/>
              <a:defRPr kumimoji="1" sz="2200">
                <a:solidFill>
                  <a:schemeClr val="tx1"/>
                </a:solidFill>
                <a:latin typeface="Tahoma" pitchFamily="34" charset="0"/>
              </a:defRPr>
            </a:lvl2pPr>
            <a:lvl3pPr marL="1143000" indent="-228600" algn="l">
              <a:spcBef>
                <a:spcPct val="20000"/>
              </a:spcBef>
              <a:buClr>
                <a:srgbClr val="FFFF00"/>
              </a:buClr>
              <a:buFont typeface="Monotype Sorts" pitchFamily="2" charset="2"/>
              <a:buChar char="x"/>
              <a:defRPr kumimoji="1" sz="2000">
                <a:solidFill>
                  <a:schemeClr val="tx1"/>
                </a:solidFill>
                <a:latin typeface="Tahoma" pitchFamily="34" charset="0"/>
              </a:defRPr>
            </a:lvl3pPr>
            <a:lvl4pPr marL="1600200" indent="-228600" algn="l">
              <a:spcBef>
                <a:spcPct val="20000"/>
              </a:spcBef>
              <a:buClr>
                <a:srgbClr val="FFFF00"/>
              </a:buClr>
              <a:buChar char="•"/>
              <a:defRPr kumimoji="1">
                <a:solidFill>
                  <a:schemeClr val="tx1"/>
                </a:solidFill>
                <a:latin typeface="Tahoma" pitchFamily="34" charset="0"/>
              </a:defRPr>
            </a:lvl4pPr>
            <a:lvl5pPr marL="2057400" indent="-228600" algn="l">
              <a:spcBef>
                <a:spcPct val="20000"/>
              </a:spcBef>
              <a:buClr>
                <a:srgbClr val="FFFF00"/>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rgbClr val="FFFF00"/>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rgbClr val="FFFF00"/>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rgbClr val="FFFF00"/>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rgbClr val="FFFF00"/>
              </a:buClr>
              <a:buChar char="–"/>
              <a:defRPr kumimoji="1">
                <a:solidFill>
                  <a:schemeClr val="tx1"/>
                </a:solidFill>
                <a:latin typeface="Tahoma" pitchFamily="34" charset="0"/>
              </a:defRPr>
            </a:lvl9pPr>
          </a:lstStyle>
          <a:p>
            <a:pPr algn="ctr">
              <a:lnSpc>
                <a:spcPct val="80000"/>
              </a:lnSpc>
              <a:buFont typeface="Wingdings" pitchFamily="2" charset="2"/>
              <a:buNone/>
            </a:pPr>
            <a:r>
              <a:rPr lang="en-US" altLang="en-US" sz="1000"/>
              <a:t>This material was produced under grant number 46F5-HT03 and edited under grant number SH22301-11-60-F-36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3300"/>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rgbClr val="FF3300"/>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8942</TotalTime>
  <Words>7466</Words>
  <Application>Microsoft Office PowerPoint</Application>
  <PresentationFormat>On-screen Show (4:3)</PresentationFormat>
  <Paragraphs>568</Paragraphs>
  <Slides>58</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Tahoma</vt:lpstr>
      <vt:lpstr>Arial</vt:lpstr>
      <vt:lpstr>Arial Black</vt:lpstr>
      <vt:lpstr>Wingdings</vt:lpstr>
      <vt:lpstr>Monotype Sorts</vt:lpstr>
      <vt:lpstr>Times New Roman</vt:lpstr>
      <vt:lpstr>ＭＳ Ｐゴシック</vt:lpstr>
      <vt:lpstr>TimesNewRoman</vt:lpstr>
      <vt:lpstr>1_Contemporary Portrait</vt:lpstr>
      <vt:lpstr>Big Four Construction Hazards:   Electrical Hazards</vt:lpstr>
      <vt:lpstr>Introduction</vt:lpstr>
      <vt:lpstr>Electrical Hazards - Overview</vt:lpstr>
      <vt:lpstr>Electrical Hazards</vt:lpstr>
      <vt:lpstr>Electrical Hazards Statistics</vt:lpstr>
      <vt:lpstr>What is Electricity?</vt:lpstr>
      <vt:lpstr>What is Electricity?</vt:lpstr>
      <vt:lpstr>How Electricity Works</vt:lpstr>
      <vt:lpstr>How Electricity Works</vt:lpstr>
      <vt:lpstr>How Electricity Works</vt:lpstr>
      <vt:lpstr>The seriousness of an electrical shock depends on the following:</vt:lpstr>
      <vt:lpstr>There are 3 main types of electrical injuries:</vt:lpstr>
      <vt:lpstr>There are 3 main types of electrical injuries:</vt:lpstr>
      <vt:lpstr>Electrical Hazards</vt:lpstr>
      <vt:lpstr>Improper Grounding</vt:lpstr>
      <vt:lpstr>Improper Grounding</vt:lpstr>
      <vt:lpstr>Improper Grounding</vt:lpstr>
      <vt:lpstr>Improper Grounding</vt:lpstr>
      <vt:lpstr>Exposed Electrical Parts</vt:lpstr>
      <vt:lpstr>Exposed Electrical Parts</vt:lpstr>
      <vt:lpstr>Exposed Electrical Parts</vt:lpstr>
      <vt:lpstr>Exposed Electrical Parts</vt:lpstr>
      <vt:lpstr>Exposed Electrical Parts</vt:lpstr>
      <vt:lpstr>Inadequate Wiring</vt:lpstr>
      <vt:lpstr>Inadequate Wiring</vt:lpstr>
      <vt:lpstr>Damaged Insulation</vt:lpstr>
      <vt:lpstr>Damaged Insulation</vt:lpstr>
      <vt:lpstr>Damaged Insulation</vt:lpstr>
      <vt:lpstr>Damaged Insulation</vt:lpstr>
      <vt:lpstr>Damaged Insulation</vt:lpstr>
      <vt:lpstr>Overloaded Circuits</vt:lpstr>
      <vt:lpstr>Overloaded Circuits</vt:lpstr>
      <vt:lpstr>Overloaded Circuits</vt:lpstr>
      <vt:lpstr>Damaged Tools and Equipment</vt:lpstr>
      <vt:lpstr>Damaged Tools and Equipment</vt:lpstr>
      <vt:lpstr>Wet Conditions</vt:lpstr>
      <vt:lpstr>Wet Conditions</vt:lpstr>
      <vt:lpstr>Unsafe Distance from Overhead Power Lines</vt:lpstr>
      <vt:lpstr>Unsafe Distance from Overhead Power lines</vt:lpstr>
      <vt:lpstr>Unsafe Distance from Overhead Power lines</vt:lpstr>
      <vt:lpstr>Unsafe Distance from Overhead Power lines</vt:lpstr>
      <vt:lpstr>Accident Prevention</vt:lpstr>
      <vt:lpstr>Accident Prevention</vt:lpstr>
      <vt:lpstr>Personal Protective Equipment (PPE)</vt:lpstr>
      <vt:lpstr>Personal Protective Equipment (PPE)</vt:lpstr>
      <vt:lpstr>Personal Protective Equipment (PPE)</vt:lpstr>
      <vt:lpstr>Inspect Tools and Cords</vt:lpstr>
      <vt:lpstr>GFCI</vt:lpstr>
      <vt:lpstr>GFCI</vt:lpstr>
      <vt:lpstr>GFCI</vt:lpstr>
      <vt:lpstr>Lock-out/Tag-out</vt:lpstr>
      <vt:lpstr>Lock-out/Tag-out</vt:lpstr>
      <vt:lpstr>Lock-out/Tag-out</vt:lpstr>
      <vt:lpstr>Big Four Construction Hazards: Electrical Hazards</vt:lpstr>
      <vt:lpstr>OSHA</vt:lpstr>
      <vt:lpstr>Workers' Rights under  The OSH Act:</vt:lpstr>
      <vt:lpstr>Filing a Complaint</vt:lpstr>
      <vt:lpstr>You Cannot be Punished or Discriminated against for using your OSHA Rights  </vt:lpstr>
    </vt:vector>
  </TitlesOfParts>
  <Company>Organization of Hispanic Contractors (HCA)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Recognition</dc:title>
  <dc:subject>Electrical Hazards</dc:subject>
  <dc:creator>Javier Arias</dc:creator>
  <dc:description>Produced for the HCA-DFW_x000d_
Year 2005 Grant</dc:description>
  <cp:lastModifiedBy>Vosburgh, Linda - OSHA</cp:lastModifiedBy>
  <cp:revision>189</cp:revision>
  <dcterms:created xsi:type="dcterms:W3CDTF">2006-01-27T02:32:05Z</dcterms:created>
  <dcterms:modified xsi:type="dcterms:W3CDTF">2014-02-27T20:13:22Z</dcterms:modified>
</cp:coreProperties>
</file>