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7"/>
  </p:notesMasterIdLst>
  <p:handoutMasterIdLst>
    <p:handoutMasterId r:id="rId78"/>
  </p:handoutMasterIdLst>
  <p:sldIdLst>
    <p:sldId id="434" r:id="rId2"/>
    <p:sldId id="433" r:id="rId3"/>
    <p:sldId id="432" r:id="rId4"/>
    <p:sldId id="256" r:id="rId5"/>
    <p:sldId id="261" r:id="rId6"/>
    <p:sldId id="260" r:id="rId7"/>
    <p:sldId id="443" r:id="rId8"/>
    <p:sldId id="264" r:id="rId9"/>
    <p:sldId id="444" r:id="rId10"/>
    <p:sldId id="263" r:id="rId11"/>
    <p:sldId id="445" r:id="rId12"/>
    <p:sldId id="265" r:id="rId13"/>
    <p:sldId id="446" r:id="rId14"/>
    <p:sldId id="266" r:id="rId15"/>
    <p:sldId id="447" r:id="rId16"/>
    <p:sldId id="269" r:id="rId17"/>
    <p:sldId id="328" r:id="rId18"/>
    <p:sldId id="448" r:id="rId19"/>
    <p:sldId id="267" r:id="rId20"/>
    <p:sldId id="449" r:id="rId21"/>
    <p:sldId id="268" r:id="rId22"/>
    <p:sldId id="441" r:id="rId23"/>
    <p:sldId id="330" r:id="rId24"/>
    <p:sldId id="271" r:id="rId25"/>
    <p:sldId id="273" r:id="rId26"/>
    <p:sldId id="274" r:id="rId27"/>
    <p:sldId id="275" r:id="rId28"/>
    <p:sldId id="276" r:id="rId29"/>
    <p:sldId id="277" r:id="rId30"/>
    <p:sldId id="279" r:id="rId31"/>
    <p:sldId id="278" r:id="rId32"/>
    <p:sldId id="280" r:id="rId33"/>
    <p:sldId id="321" r:id="rId34"/>
    <p:sldId id="281" r:id="rId35"/>
    <p:sldId id="282" r:id="rId36"/>
    <p:sldId id="284" r:id="rId37"/>
    <p:sldId id="326" r:id="rId38"/>
    <p:sldId id="283" r:id="rId39"/>
    <p:sldId id="285" r:id="rId40"/>
    <p:sldId id="286" r:id="rId41"/>
    <p:sldId id="329" r:id="rId42"/>
    <p:sldId id="287" r:id="rId43"/>
    <p:sldId id="331" r:id="rId44"/>
    <p:sldId id="289" r:id="rId45"/>
    <p:sldId id="342" r:id="rId46"/>
    <p:sldId id="362" r:id="rId47"/>
    <p:sldId id="361"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42" r:id="rId69"/>
    <p:sldId id="405" r:id="rId70"/>
    <p:sldId id="406" r:id="rId71"/>
    <p:sldId id="407" r:id="rId72"/>
    <p:sldId id="450" r:id="rId73"/>
    <p:sldId id="451" r:id="rId74"/>
    <p:sldId id="452" r:id="rId75"/>
    <p:sldId id="431" r:id="rId7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33CC33"/>
    <a:srgbClr val="FF33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89" autoAdjust="0"/>
  </p:normalViewPr>
  <p:slideViewPr>
    <p:cSldViewPr>
      <p:cViewPr>
        <p:scale>
          <a:sx n="66" d="100"/>
          <a:sy n="66" d="100"/>
        </p:scale>
        <p:origin x="-1794" y="-4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100" d="100"/>
        <a:sy n="100" d="100"/>
      </p:scale>
      <p:origin x="0" y="17850"/>
    </p:cViewPr>
  </p:sorterViewPr>
  <p:notesViewPr>
    <p:cSldViewPr>
      <p:cViewPr>
        <p:scale>
          <a:sx n="150" d="100"/>
          <a:sy n="150" d="100"/>
        </p:scale>
        <p:origin x="-2688" y="21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33.xml"/><Relationship Id="rId13" Type="http://schemas.openxmlformats.org/officeDocument/2006/relationships/slide" Target="slides/slide40.xml"/><Relationship Id="rId18" Type="http://schemas.openxmlformats.org/officeDocument/2006/relationships/slide" Target="slides/slide49.xml"/><Relationship Id="rId26" Type="http://schemas.openxmlformats.org/officeDocument/2006/relationships/slide" Target="slides/slide64.xml"/><Relationship Id="rId3" Type="http://schemas.openxmlformats.org/officeDocument/2006/relationships/slide" Target="slides/slide28.xml"/><Relationship Id="rId21" Type="http://schemas.openxmlformats.org/officeDocument/2006/relationships/slide" Target="slides/slide52.xml"/><Relationship Id="rId7" Type="http://schemas.openxmlformats.org/officeDocument/2006/relationships/slide" Target="slides/slide32.xml"/><Relationship Id="rId12" Type="http://schemas.openxmlformats.org/officeDocument/2006/relationships/slide" Target="slides/slide39.xml"/><Relationship Id="rId17" Type="http://schemas.openxmlformats.org/officeDocument/2006/relationships/slide" Target="slides/slide47.xml"/><Relationship Id="rId25" Type="http://schemas.openxmlformats.org/officeDocument/2006/relationships/slide" Target="slides/slide63.xml"/><Relationship Id="rId2" Type="http://schemas.openxmlformats.org/officeDocument/2006/relationships/slide" Target="slides/slide4.xml"/><Relationship Id="rId16" Type="http://schemas.openxmlformats.org/officeDocument/2006/relationships/slide" Target="slides/slide45.xml"/><Relationship Id="rId20" Type="http://schemas.openxmlformats.org/officeDocument/2006/relationships/slide" Target="slides/slide51.xml"/><Relationship Id="rId29" Type="http://schemas.openxmlformats.org/officeDocument/2006/relationships/slide" Target="slides/slide68.xml"/><Relationship Id="rId1" Type="http://schemas.openxmlformats.org/officeDocument/2006/relationships/slide" Target="slides/slide2.xml"/><Relationship Id="rId6" Type="http://schemas.openxmlformats.org/officeDocument/2006/relationships/slide" Target="slides/slide31.xml"/><Relationship Id="rId11" Type="http://schemas.openxmlformats.org/officeDocument/2006/relationships/slide" Target="slides/slide38.xml"/><Relationship Id="rId24" Type="http://schemas.openxmlformats.org/officeDocument/2006/relationships/slide" Target="slides/slide60.xml"/><Relationship Id="rId5" Type="http://schemas.openxmlformats.org/officeDocument/2006/relationships/slide" Target="slides/slide30.xml"/><Relationship Id="rId15" Type="http://schemas.openxmlformats.org/officeDocument/2006/relationships/slide" Target="slides/slide43.xml"/><Relationship Id="rId23" Type="http://schemas.openxmlformats.org/officeDocument/2006/relationships/slide" Target="slides/slide57.xml"/><Relationship Id="rId28" Type="http://schemas.openxmlformats.org/officeDocument/2006/relationships/slide" Target="slides/slide67.xml"/><Relationship Id="rId10" Type="http://schemas.openxmlformats.org/officeDocument/2006/relationships/slide" Target="slides/slide37.xml"/><Relationship Id="rId19" Type="http://schemas.openxmlformats.org/officeDocument/2006/relationships/slide" Target="slides/slide50.xml"/><Relationship Id="rId31" Type="http://schemas.openxmlformats.org/officeDocument/2006/relationships/slide" Target="slides/slide71.xml"/><Relationship Id="rId4" Type="http://schemas.openxmlformats.org/officeDocument/2006/relationships/slide" Target="slides/slide29.xml"/><Relationship Id="rId9" Type="http://schemas.openxmlformats.org/officeDocument/2006/relationships/slide" Target="slides/slide34.xml"/><Relationship Id="rId14" Type="http://schemas.openxmlformats.org/officeDocument/2006/relationships/slide" Target="slides/slide41.xml"/><Relationship Id="rId22" Type="http://schemas.openxmlformats.org/officeDocument/2006/relationships/slide" Target="slides/slide56.xml"/><Relationship Id="rId27" Type="http://schemas.openxmlformats.org/officeDocument/2006/relationships/slide" Target="slides/slide66.xml"/><Relationship Id="rId30"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t" anchorCtr="0" compatLnSpc="1">
            <a:prstTxWarp prst="textNoShape">
              <a:avLst/>
            </a:prstTxWarp>
          </a:bodyPr>
          <a:lstStyle>
            <a:lvl1pPr defTabSz="966788">
              <a:defRPr sz="1200" i="1">
                <a:latin typeface="Times New Roman" pitchFamily="18" charset="0"/>
              </a:defRPr>
            </a:lvl1pPr>
          </a:lstStyle>
          <a:p>
            <a:endParaRPr lang="en-US" altLang="en-US"/>
          </a:p>
        </p:txBody>
      </p:sp>
      <p:sp>
        <p:nvSpPr>
          <p:cNvPr id="431107" name="Rectangle 3"/>
          <p:cNvSpPr>
            <a:spLocks noGrp="1" noChangeArrowheads="1"/>
          </p:cNvSpPr>
          <p:nvPr>
            <p:ph type="dt" sz="quarter" idx="1"/>
          </p:nvPr>
        </p:nvSpPr>
        <p:spPr bwMode="auto">
          <a:xfrm>
            <a:off x="4144963" y="0"/>
            <a:ext cx="31702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t" anchorCtr="0" compatLnSpc="1">
            <a:prstTxWarp prst="textNoShape">
              <a:avLst/>
            </a:prstTxWarp>
          </a:bodyPr>
          <a:lstStyle>
            <a:lvl1pPr algn="r" defTabSz="966788">
              <a:defRPr sz="1200" i="1">
                <a:latin typeface="Times New Roman" pitchFamily="18" charset="0"/>
              </a:defRPr>
            </a:lvl1pPr>
          </a:lstStyle>
          <a:p>
            <a:endParaRPr lang="en-US" altLang="en-US"/>
          </a:p>
        </p:txBody>
      </p:sp>
      <p:sp>
        <p:nvSpPr>
          <p:cNvPr id="431108" name="Rectangle 4"/>
          <p:cNvSpPr>
            <a:spLocks noGrp="1" noChangeArrowheads="1"/>
          </p:cNvSpPr>
          <p:nvPr>
            <p:ph type="ftr" sz="quarter" idx="2"/>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b" anchorCtr="0" compatLnSpc="1">
            <a:prstTxWarp prst="textNoShape">
              <a:avLst/>
            </a:prstTxWarp>
          </a:bodyPr>
          <a:lstStyle>
            <a:lvl1pPr defTabSz="966788">
              <a:defRPr sz="1200" i="1">
                <a:latin typeface="Times New Roman" pitchFamily="18" charset="0"/>
              </a:defRPr>
            </a:lvl1pPr>
          </a:lstStyle>
          <a:p>
            <a:endParaRPr lang="en-US" altLang="en-US"/>
          </a:p>
        </p:txBody>
      </p:sp>
      <p:sp>
        <p:nvSpPr>
          <p:cNvPr id="431109" name="Rectangle 5"/>
          <p:cNvSpPr>
            <a:spLocks noGrp="1" noChangeArrowheads="1"/>
          </p:cNvSpPr>
          <p:nvPr>
            <p:ph type="sldNum" sz="quarter" idx="3"/>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b" anchorCtr="0" compatLnSpc="1">
            <a:prstTxWarp prst="textNoShape">
              <a:avLst/>
            </a:prstTxWarp>
          </a:bodyPr>
          <a:lstStyle>
            <a:lvl1pPr algn="r" defTabSz="966788">
              <a:defRPr sz="1200" i="1">
                <a:latin typeface="Times New Roman" pitchFamily="18" charset="0"/>
              </a:defRPr>
            </a:lvl1pPr>
          </a:lstStyle>
          <a:p>
            <a:fld id="{5B01FEA1-3828-4107-A527-6E59C0A92AEF}" type="slidenum">
              <a:rPr lang="en-US" altLang="en-US"/>
              <a:pPr/>
              <a:t>‹#›</a:t>
            </a:fld>
            <a:endParaRPr lang="en-US" altLang="en-US"/>
          </a:p>
        </p:txBody>
      </p:sp>
    </p:spTree>
    <p:extLst>
      <p:ext uri="{BB962C8B-B14F-4D97-AF65-F5344CB8AC3E}">
        <p14:creationId xmlns:p14="http://schemas.microsoft.com/office/powerpoint/2010/main" val="428762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t" anchorCtr="0" compatLnSpc="1">
            <a:prstTxWarp prst="textNoShape">
              <a:avLst/>
            </a:prstTxWarp>
          </a:bodyPr>
          <a:lstStyle>
            <a:lvl1pPr defTabSz="966788">
              <a:defRPr sz="1200">
                <a:latin typeface="Times New Roman" pitchFamily="18" charset="0"/>
              </a:defRPr>
            </a:lvl1pPr>
          </a:lstStyle>
          <a:p>
            <a:endParaRPr lang="en-US" altLang="en-US"/>
          </a:p>
        </p:txBody>
      </p:sp>
      <p:sp>
        <p:nvSpPr>
          <p:cNvPr id="48131" name="Rectangle 3"/>
          <p:cNvSpPr>
            <a:spLocks noGrp="1" noChangeArrowheads="1"/>
          </p:cNvSpPr>
          <p:nvPr>
            <p:ph type="dt" idx="1"/>
          </p:nvPr>
        </p:nvSpPr>
        <p:spPr bwMode="auto">
          <a:xfrm>
            <a:off x="4144963" y="0"/>
            <a:ext cx="31702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t" anchorCtr="0" compatLnSpc="1">
            <a:prstTxWarp prst="textNoShape">
              <a:avLst/>
            </a:prstTxWarp>
          </a:bodyPr>
          <a:lstStyle>
            <a:lvl1pPr algn="r" defTabSz="966788">
              <a:defRPr sz="1200">
                <a:latin typeface="Times New Roman" pitchFamily="18" charset="0"/>
              </a:defRPr>
            </a:lvl1pPr>
          </a:lstStyle>
          <a:p>
            <a:endParaRPr lang="en-US" altLang="en-US"/>
          </a:p>
        </p:txBody>
      </p:sp>
      <p:sp>
        <p:nvSpPr>
          <p:cNvPr id="84996" name="Rectangle 4"/>
          <p:cNvSpPr>
            <a:spLocks noGrp="1" noRot="1" noChangeAspect="1" noChangeArrowheads="1" noTextEdit="1"/>
          </p:cNvSpPr>
          <p:nvPr>
            <p:ph type="sldImg" idx="2"/>
          </p:nvPr>
        </p:nvSpPr>
        <p:spPr bwMode="auto">
          <a:xfrm>
            <a:off x="1257300" y="719138"/>
            <a:ext cx="4803775"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76313" y="4560888"/>
            <a:ext cx="53625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b" anchorCtr="0" compatLnSpc="1">
            <a:prstTxWarp prst="textNoShape">
              <a:avLst/>
            </a:prstTxWarp>
          </a:bodyPr>
          <a:lstStyle>
            <a:lvl1pPr defTabSz="966788">
              <a:defRPr sz="1200">
                <a:latin typeface="Times New Roman" pitchFamily="18" charset="0"/>
              </a:defRPr>
            </a:lvl1pPr>
          </a:lstStyle>
          <a:p>
            <a:endParaRPr lang="en-US" altLang="en-US"/>
          </a:p>
        </p:txBody>
      </p:sp>
      <p:sp>
        <p:nvSpPr>
          <p:cNvPr id="48135" name="Rectangle 7"/>
          <p:cNvSpPr>
            <a:spLocks noGrp="1" noChangeArrowheads="1"/>
          </p:cNvSpPr>
          <p:nvPr>
            <p:ph type="sldNum" sz="quarter" idx="5"/>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2" tIns="48327" rIns="96652" bIns="48327" numCol="1" anchor="b" anchorCtr="0" compatLnSpc="1">
            <a:prstTxWarp prst="textNoShape">
              <a:avLst/>
            </a:prstTxWarp>
          </a:bodyPr>
          <a:lstStyle>
            <a:lvl1pPr algn="r" defTabSz="966788">
              <a:defRPr sz="1200">
                <a:latin typeface="Times New Roman" pitchFamily="18" charset="0"/>
              </a:defRPr>
            </a:lvl1pPr>
          </a:lstStyle>
          <a:p>
            <a:fld id="{AA7D7B79-D959-4E41-87F8-F5DC1395214B}" type="slidenum">
              <a:rPr lang="en-US" altLang="en-US"/>
              <a:pPr/>
              <a:t>‹#›</a:t>
            </a:fld>
            <a:endParaRPr lang="en-US" altLang="en-US"/>
          </a:p>
        </p:txBody>
      </p:sp>
    </p:spTree>
    <p:extLst>
      <p:ext uri="{BB962C8B-B14F-4D97-AF65-F5344CB8AC3E}">
        <p14:creationId xmlns:p14="http://schemas.microsoft.com/office/powerpoint/2010/main" val="1664303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D52A19BE-FD7E-4C76-8021-7B12A6CBB03B}" type="slidenum">
              <a:rPr lang="en-US" altLang="en-US" sz="1200" i="0"/>
              <a:pPr/>
              <a:t>1</a:t>
            </a:fld>
            <a:endParaRPr lang="en-US" altLang="en-US" sz="1200" i="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buSzPct val="25000"/>
            </a:pPr>
            <a:r>
              <a:rPr lang="en-US" altLang="en-US" sz="1600" u="sng" smtClean="0">
                <a:solidFill>
                  <a:srgbClr val="000000"/>
                </a:solidFill>
              </a:rPr>
              <a:t>Image Source: http://www.on-line-classes.com/store.php?crn=226&amp;rn=477&amp;action=show_detail</a:t>
            </a:r>
          </a:p>
          <a:p>
            <a:pPr>
              <a:spcBef>
                <a:spcPct val="0"/>
              </a:spcBef>
              <a:buSzPct val="25000"/>
            </a:pPr>
            <a:r>
              <a:rPr lang="en-US" altLang="en-US" sz="1600" u="sng" smtClean="0">
                <a:solidFill>
                  <a:srgbClr val="000000"/>
                </a:solidFill>
              </a:rPr>
              <a:t>Image Source: http://www.on-line-classes.com/store.php?crn=226&amp;rn=477&amp;action=show_detail</a:t>
            </a:r>
          </a:p>
          <a:p>
            <a:endParaRPr lang="es-PR" alt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0E91308D-AC9F-443B-9F19-4E86CA6DD2A9}" type="slidenum">
              <a:rPr lang="en-US" altLang="en-US" sz="1200" i="0"/>
              <a:pPr/>
              <a:t>14</a:t>
            </a:fld>
            <a:endParaRPr lang="en-US" altLang="en-US" sz="1200" i="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r>
              <a:rPr lang="en-US" altLang="en-US" smtClean="0"/>
              <a:t>Here we have workers building concrete forms who are exposed to a fall greater than 6 feet and who do not have any form of fall protection.  One way to protect them is to utilize a personal fall arrest system.  By using a personal fall arrest system, the workers would only fall six feet if they would fall off their working surface.  This is assuming the workers were wearing a body harness with a lanyard (a flexible line of rope, wire rope, or strap which generally has a connector at each end for connecting the body belt or body harness to a deceleration device, lifeline, or anchorage) attached that was shorter than 6 feet.</a:t>
            </a:r>
          </a:p>
          <a:p>
            <a:endParaRPr lang="en-US" altLang="en-US" smtClean="0"/>
          </a:p>
          <a:p>
            <a:endParaRPr lang="en-US" altLang="en-US" b="1"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BFAA0B35-FDF2-4AD6-80F5-895B200E6EAD}" type="slidenum">
              <a:rPr lang="en-US" altLang="en-US" sz="1200" i="0"/>
              <a:pPr/>
              <a:t>16</a:t>
            </a:fld>
            <a:endParaRPr lang="en-US" altLang="en-US" sz="1200" i="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p:txBody>
          <a:bodyPr/>
          <a:lstStyle/>
          <a:p>
            <a:r>
              <a:rPr lang="en-US" altLang="en-US" smtClean="0"/>
              <a:t>Guardrail systems must be properly maintained to provide protection for workers. These are used to prevent the worker from falling by using a physical barrier. If this barrier is damaged or removed, the system no longer provides protection.</a:t>
            </a:r>
          </a:p>
          <a:p>
            <a:endParaRPr lang="en-US" altLang="en-US" smtClean="0"/>
          </a:p>
          <a:p>
            <a:r>
              <a:rPr lang="en-US" altLang="en-US" smtClean="0"/>
              <a:t>As you can see in this photograph, the guardrail has been removed and the fall protection is no longer provided.</a:t>
            </a:r>
          </a:p>
          <a:p>
            <a:endParaRPr lang="en-US" altLang="en-US" smtClean="0"/>
          </a:p>
          <a:p>
            <a:r>
              <a:rPr lang="en-US" altLang="en-US" smtClean="0"/>
              <a:t>The requirements for guardrail systems will be discussed later in this program.</a:t>
            </a:r>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8F8E2270-55A2-412F-9935-E42447E485D2}" type="slidenum">
              <a:rPr lang="en-US" altLang="en-US" sz="1200" i="0"/>
              <a:pPr/>
              <a:t>17</a:t>
            </a:fld>
            <a:endParaRPr lang="en-US" altLang="en-US" sz="1200" i="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p:txBody>
          <a:bodyPr/>
          <a:lstStyle/>
          <a:p>
            <a:r>
              <a:rPr lang="en-US" altLang="en-US" smtClean="0"/>
              <a:t>Since guardrails that are broken or removed provide no protection, it is important that they be well constructed and properly maintained at all times.  </a:t>
            </a:r>
          </a:p>
          <a:p>
            <a:endParaRPr lang="en-US" altLang="en-US" smtClean="0"/>
          </a:p>
          <a:p>
            <a:r>
              <a:rPr lang="en-US" altLang="en-US" smtClean="0"/>
              <a:t>This photograph is the same as on the previous slide, however, now the guardrail has been repaired and the workers working on that level of the building are protected.</a:t>
            </a:r>
          </a:p>
          <a:p>
            <a:endParaRPr lang="en-US" altLang="en-US" smtClean="0"/>
          </a:p>
          <a:p>
            <a:r>
              <a:rPr lang="en-US" altLang="en-US" smtClean="0"/>
              <a:t>The slide however, still presents a dangerous scenario since some materials could be kicked off and fall on any worker below.  In these situations toe boards and/or other means of protection such as screens and netting must be provided.  </a:t>
            </a:r>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2F28D1B1-3E20-4355-AA70-B2ED77EE801C}" type="slidenum">
              <a:rPr lang="en-US" altLang="en-US" sz="1200" i="0"/>
              <a:pPr/>
              <a:t>19</a:t>
            </a:fld>
            <a:endParaRPr lang="en-US" altLang="en-US" sz="1200" i="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lstStyle/>
          <a:p>
            <a:r>
              <a:rPr lang="en-US" altLang="en-US" smtClean="0"/>
              <a:t>There are two types of falls that need to be considered: (1) falls to the same level, such as when walking on the ground and you trip, and (2) falls to a lower level, such as when you fall off a roof and land on the ground. Serious injuries can occur with each type of fall. The severity of the injury greatly increases if you fall onto a sharp object such as rebar or onto a dangerous equipment.  </a:t>
            </a:r>
          </a:p>
          <a:p>
            <a:endParaRPr lang="en-US" altLang="en-US" smtClean="0"/>
          </a:p>
          <a:p>
            <a:r>
              <a:rPr lang="en-US" altLang="en-US" smtClean="0"/>
              <a:t>When a worker falls onto rebar or other sharp objects, he/she may be impaled. The force of the falling worker will drive the rebar or other sharp object into the body. Depending on the height of the fall and length of the rebar, it may go completely through the worker. </a:t>
            </a:r>
          </a:p>
          <a:p>
            <a:endParaRPr lang="en-US" altLang="en-US" smtClean="0"/>
          </a:p>
          <a:p>
            <a:r>
              <a:rPr lang="en-US" altLang="en-US" smtClean="0"/>
              <a:t>Two levels of protection must be put into place to protect workers from falling onto sharp objects. The first is to install a fall protection system to prevent the workers from falling. The second is to cover the sharp objects so workers cannot be impaled. The covers must be strong enough to withstand 250 pounds dropped from a height of 10 feet. Some types of rebar caps are not strong enough and will only make a larger hole as the rebar goes through the worker’s body.</a:t>
            </a:r>
          </a:p>
          <a:p>
            <a:endParaRPr lang="en-US" altLang="en-US" smtClean="0"/>
          </a:p>
          <a:p>
            <a:r>
              <a:rPr lang="en-US" altLang="en-US" smtClean="0"/>
              <a:t>This photograph shows footings with rebar extending from it exposing workers to impalement hazards.</a:t>
            </a:r>
          </a:p>
          <a:p>
            <a:endParaRPr lang="en-US" altLang="en-US" sz="2000" b="1"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E5B3E8F1-6306-4842-917E-A0BB3BEEE2CD}" type="slidenum">
              <a:rPr lang="en-US" altLang="en-US" sz="1200" i="0"/>
              <a:pPr/>
              <a:t>21</a:t>
            </a:fld>
            <a:endParaRPr lang="en-US" altLang="en-US" sz="1200" i="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p:txBody>
          <a:bodyPr/>
          <a:lstStyle/>
          <a:p>
            <a:r>
              <a:rPr lang="en-US" altLang="en-US" smtClean="0"/>
              <a:t>Open excavations and pier holes must be guarded or protected to prevent workers from falling into them.  One way to guard a pier hole such as this, is to build a guardrail system around it.  The guardrail will keep workers away from the edge so they cannot fall into the hole.</a:t>
            </a:r>
          </a:p>
          <a:p>
            <a:endParaRPr lang="en-US" altLang="en-US" smtClean="0"/>
          </a:p>
          <a:p>
            <a:r>
              <a:rPr lang="en-US" altLang="en-US" smtClean="0"/>
              <a:t>This photograph shows a 30 inch wide pier hole with no fall protection. This pier hole is also a serious hazard because it is greater than 40 feet deep with nothing to prevent the worker from falling in.  </a:t>
            </a:r>
          </a:p>
          <a:p>
            <a:endParaRPr lang="en-US" altLang="en-US" smtClean="0"/>
          </a:p>
          <a:p>
            <a:endParaRPr lang="en-US" altLang="en-US" smtClean="0"/>
          </a:p>
          <a:p>
            <a:endParaRPr lang="en-US" altLang="en-US" smtClean="0"/>
          </a:p>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8F11238E-6ADA-4274-9999-4EEAC030C23E}" type="slidenum">
              <a:rPr lang="en-US" altLang="en-US" sz="1200" i="0"/>
              <a:pPr/>
              <a:t>22</a:t>
            </a:fld>
            <a:endParaRPr lang="en-US" altLang="en-US" sz="1200" i="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a:lstStyle/>
          <a:p>
            <a:pPr>
              <a:buFontTx/>
              <a:buChar char="•"/>
            </a:pPr>
            <a:r>
              <a:rPr lang="en-US" altLang="en-US" sz="1000" smtClean="0"/>
              <a:t>Before the scaffold is used, direct connections shall be evaluated by a competent person who shall confirm, based on the evaluation, that the supporting surfaces are capable of supporting the loads to be imposed.</a:t>
            </a:r>
          </a:p>
          <a:p>
            <a:pPr>
              <a:buFontTx/>
              <a:buChar char="•"/>
            </a:pPr>
            <a:r>
              <a:rPr lang="en-US" altLang="en-US" sz="1000" smtClean="0"/>
              <a:t>The employer shall provide safe means of access for each employee erecting or dismantling a scaffold where the provision of safe access is feasible and does not create a greater hazard. The employer shall have a competent person determine whether it is feasible or would pose a greater hazard to provide, and have employees use a safe means of access. This determination shall be based on site conditions and the type of scaffold being erected or dismantled.</a:t>
            </a:r>
          </a:p>
          <a:p>
            <a:pPr>
              <a:buFontTx/>
              <a:buChar char="•"/>
            </a:pPr>
            <a:r>
              <a:rPr lang="en-US" altLang="en-US" sz="1000" smtClean="0"/>
              <a:t>Scaffolds and scaffold components shall be inspected for visible defects by a competent person before each work shift, and after any occurrence which could affect a scaffold's structural integrity.</a:t>
            </a:r>
          </a:p>
          <a:p>
            <a:pPr>
              <a:buFontTx/>
              <a:buChar char="•"/>
            </a:pPr>
            <a:r>
              <a:rPr lang="en-US" altLang="en-US" sz="1000" smtClean="0"/>
              <a:t>Scaffolds shall be erected, moved, dismantled, or altered only under the supervision and direction of a competent person qualified in scaffold erection, moving, dismantling or alteration. Such activities shall be performed only by experienced and trained employees selected for such work by the competent person.</a:t>
            </a:r>
          </a:p>
          <a:p>
            <a:pPr>
              <a:buFontTx/>
              <a:buChar char="•"/>
            </a:pPr>
            <a:r>
              <a:rPr lang="en-US" altLang="en-US" sz="1000" smtClean="0"/>
              <a:t>Work on or from scaffolds is prohibited during storms or high winds unless a competent person has determined that it is safe for employees to be on the scaffold and those employees are protected by a personal fall arrest system or wind screens.</a:t>
            </a:r>
          </a:p>
          <a:p>
            <a:pPr>
              <a:buFontTx/>
              <a:buChar char="•"/>
            </a:pPr>
            <a:r>
              <a:rPr lang="en-US" altLang="en-US" sz="1000" smtClean="0"/>
              <a:t>Employers shall have a competent person determine the feasibility and safety of providing fall protection for employees erecting or dismantling supported scaffolds. Employers are required to provide fall protection for employees erecting or dismantling supported scaffolds where the installation and use of such protection is feasible and does not create a greater hazard.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7A2E748-45C8-40EE-94A0-D11B3A5D5C78}" type="slidenum">
              <a:rPr lang="en-US" altLang="en-US" sz="1200" i="0"/>
              <a:pPr/>
              <a:t>23</a:t>
            </a:fld>
            <a:endParaRPr lang="en-US" altLang="en-US" sz="1200" i="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p:txBody>
          <a:bodyPr/>
          <a:lstStyle/>
          <a:p>
            <a:r>
              <a:rPr lang="en-US" altLang="en-US" smtClean="0"/>
              <a:t>Scaffolds must be safely constructed. The legs or poles of scaffolding must have a firm foundation in order to support the scaffold, the equipment placed on the scaffold and the workers working on the scaffold. </a:t>
            </a:r>
          </a:p>
          <a:p>
            <a:endParaRPr lang="en-US" altLang="en-US" smtClean="0"/>
          </a:p>
          <a:p>
            <a:r>
              <a:rPr lang="en-US" altLang="en-US" smtClean="0"/>
              <a:t>The foundation begins with the base plate. The base plate must then rest on mud sills or other firm foundation. Never place the scaffold legs on items such as rocks, sand, uneven surfaces, or cement blocks.  </a:t>
            </a:r>
          </a:p>
          <a:p>
            <a:endParaRPr lang="en-US" altLang="en-US" smtClean="0"/>
          </a:p>
          <a:p>
            <a:endParaRPr lang="en-US" altLang="en-US" smtClean="0"/>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F2926620-858D-47CF-9C1D-08F040AA0E00}" type="slidenum">
              <a:rPr lang="en-US" altLang="en-US" sz="1200" i="0"/>
              <a:pPr/>
              <a:t>24</a:t>
            </a:fld>
            <a:endParaRPr lang="en-US" altLang="en-US" sz="1200" i="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p:txBody>
          <a:bodyPr/>
          <a:lstStyle/>
          <a:p>
            <a:r>
              <a:rPr lang="en-US" altLang="en-US" smtClean="0"/>
              <a:t>To avoid falls and other hazardous conditions, you should only work from scaffolds that are properly constructed and supported. If the scaffold does not have a stable foundation, then the scaffold may move or shift causing the scaffold and you to fall.</a:t>
            </a:r>
          </a:p>
          <a:p>
            <a:endParaRPr lang="en-US" altLang="en-US" smtClean="0"/>
          </a:p>
          <a:p>
            <a:r>
              <a:rPr lang="en-US" altLang="en-US" smtClean="0"/>
              <a:t>This scaffold has a base plate but it is not resting on a firm foundation. The base plate is resting on blocks, uneven timbers and planking over uneven ground.  </a:t>
            </a:r>
          </a:p>
          <a:p>
            <a:endParaRPr lang="en-US" altLang="en-US" smtClean="0"/>
          </a:p>
          <a:p>
            <a:endParaRPr lang="en-US" altLang="en-US" smtClean="0"/>
          </a:p>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6B9FAACC-96C8-424F-8AE8-6AB669A2DFF6}" type="slidenum">
              <a:rPr lang="en-US" altLang="en-US" sz="1200" i="0"/>
              <a:pPr/>
              <a:t>25</a:t>
            </a:fld>
            <a:endParaRPr lang="en-US" altLang="en-US" sz="1200" i="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p:txBody>
          <a:bodyPr/>
          <a:lstStyle/>
          <a:p>
            <a:r>
              <a:rPr lang="en-US" altLang="en-US" smtClean="0"/>
              <a:t>If you use scaffolding in a stair well, you must ensure that it is constructed properly.  It must be leveled and properly supported to provide a safe working surface.  When trying to level scaffolding, never use bricks, blocks, or other unstable materials.</a:t>
            </a:r>
          </a:p>
          <a:p>
            <a:endParaRPr lang="en-US" altLang="en-US" smtClean="0"/>
          </a:p>
          <a:p>
            <a:r>
              <a:rPr lang="en-US" altLang="en-US" smtClean="0"/>
              <a:t>This photograph shows a scaffold set up in a stair well that is not properly supported and is leaning to one side.  It would be easy for this worker to lose his balance and fall.  In addition, an improperly supported scaffold may collapse.</a:t>
            </a:r>
          </a:p>
          <a:p>
            <a:endParaRPr lang="en-US" altLang="en-US" smtClean="0"/>
          </a:p>
          <a:p>
            <a:r>
              <a:rPr lang="en-US" altLang="en-US" smtClean="0"/>
              <a:t>Furthermore, this scaffold is missing toe boards and yet materials are or may be placed on the scaffold and can hit workers climbing up the stairs.</a:t>
            </a:r>
          </a:p>
          <a:p>
            <a:endParaRPr lang="en-US" altLang="en-US" smtClean="0"/>
          </a:p>
          <a:p>
            <a:endParaRPr lang="en-US" altLang="en-US" b="1" i="1" smtClean="0"/>
          </a:p>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3E6F17A5-548F-41A0-A146-80ACEB659665}" type="slidenum">
              <a:rPr lang="en-US" altLang="en-US" sz="1200" i="0"/>
              <a:pPr/>
              <a:t>26</a:t>
            </a:fld>
            <a:endParaRPr lang="en-US" altLang="en-US" sz="1200" i="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p:txBody>
          <a:bodyPr/>
          <a:lstStyle/>
          <a:p>
            <a:r>
              <a:rPr lang="en-US" altLang="en-US" smtClean="0"/>
              <a:t>When working on scaffolding at heights of 6 feet or more above a lower level, guardrail systems must be installed. The guardrail systems will provide a physical barrier to prevent you from falling. The guardrail system must be installed along all open sides and ends of the platforms.  </a:t>
            </a:r>
          </a:p>
          <a:p>
            <a:endParaRPr lang="en-US" altLang="en-US" smtClean="0"/>
          </a:p>
          <a:p>
            <a:r>
              <a:rPr lang="en-US" altLang="en-US" smtClean="0"/>
              <a:t>The guardrail system must be installed before the scaffold can be used by workers.</a:t>
            </a:r>
          </a:p>
          <a:p>
            <a:endParaRPr lang="en-US" altLang="en-US" smtClean="0"/>
          </a:p>
          <a:p>
            <a:endParaRPr lang="en-US" altLang="en-US" smtClean="0"/>
          </a:p>
          <a:p>
            <a:endParaRPr lang="en-US" altLang="en-US" smtClean="0"/>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C9C1908C-546F-42B0-A490-2268B63A2446}" type="slidenum">
              <a:rPr lang="en-US" altLang="en-US" sz="1200" i="0"/>
              <a:pPr/>
              <a:t>2</a:t>
            </a:fld>
            <a:endParaRPr lang="en-US" altLang="en-US" sz="1200"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p:txBody>
          <a:bodyPr/>
          <a:lstStyle/>
          <a:p>
            <a:endParaRPr lang="es-P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DD6CA9B5-74FC-46F7-9A4E-9062A08DE8DF}" type="slidenum">
              <a:rPr lang="en-US" altLang="en-US" sz="1200" i="0"/>
              <a:pPr/>
              <a:t>27</a:t>
            </a:fld>
            <a:endParaRPr lang="en-US" altLang="en-US" sz="1200" i="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p:txBody>
          <a:bodyPr/>
          <a:lstStyle/>
          <a:p>
            <a:r>
              <a:rPr lang="en-US" altLang="en-US" smtClean="0"/>
              <a:t>Guardrail systems are required for your protection.  Never use a scaffold that does not have a proper guardrail system installed.  Many workers will use a scaffold without a guardrail system because they think nothing will happen to them and the guardrail system is not really needed.  The guardrail systems may be the only thing between you and a fall to your death.</a:t>
            </a:r>
          </a:p>
          <a:p>
            <a:endParaRPr lang="en-US" altLang="en-US" smtClean="0"/>
          </a:p>
          <a:p>
            <a:r>
              <a:rPr lang="en-US" altLang="en-US" smtClean="0"/>
              <a:t>In this photograph the worker is on the third level of the scaffold and working unsafely.  There is no guardrail system in place to prevent him from falling.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C2E7677B-AA3C-4372-BA95-4CB86AD01E99}" type="slidenum">
              <a:rPr lang="en-US" altLang="en-US" sz="1200" i="0"/>
              <a:pPr/>
              <a:t>28</a:t>
            </a:fld>
            <a:endParaRPr lang="en-US" altLang="en-US" sz="1200" i="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a:lstStyle/>
          <a:p>
            <a:r>
              <a:rPr lang="en-US" altLang="en-US" smtClean="0"/>
              <a:t>Scaffold platforms must be fully and properly planked. The planks must fully cover the platform to create a safe working surface.  Gaps between the planks and the uprights must not be greater than 1 inch wide.  </a:t>
            </a:r>
          </a:p>
          <a:p>
            <a:endParaRPr lang="en-US" altLang="en-US" smtClean="0"/>
          </a:p>
          <a:p>
            <a:r>
              <a:rPr lang="en-US" altLang="en-US" smtClean="0"/>
              <a:t>In addition, scaffolding planks must be maintained in good condition. They must not be broken, cracked, warped or painted.</a:t>
            </a:r>
          </a:p>
          <a:p>
            <a:endParaRPr lang="en-US" altLang="en-US" b="1" i="1" smtClean="0"/>
          </a:p>
          <a:p>
            <a:r>
              <a:rPr lang="en-US" altLang="en-US" smtClean="0"/>
              <a:t>This photograph shows scaffolding 3 sections high that is not fully planked on the lower 2 sections.  </a:t>
            </a:r>
          </a:p>
          <a:p>
            <a:endParaRPr lang="en-US" altLang="en-US" smtClean="0"/>
          </a:p>
          <a:p>
            <a:r>
              <a:rPr lang="en-US" altLang="en-US" smtClean="0"/>
              <a:t>In addition, we can observe that there is some overlap between scaffold planks.  In that sense, on scaffolds where platforms are overlapped to create a long platform, the overlap shall occur only over supports, and shall not be less than 12 inches (30 cm) when the planks are shorter than 10 feet and 18 inches when planks are longer than 10 feet, unless the platforms are nailed together or otherwise restrained to prevent movement.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9513A805-2BD6-44FB-9F99-10789400D0E6}" type="slidenum">
              <a:rPr lang="en-US" altLang="en-US" sz="1200" i="0"/>
              <a:pPr/>
              <a:t>29</a:t>
            </a:fld>
            <a:endParaRPr lang="en-US" altLang="en-US" sz="1200" i="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p:txBody>
          <a:bodyPr/>
          <a:lstStyle/>
          <a:p>
            <a:r>
              <a:rPr lang="en-US" altLang="en-US" smtClean="0"/>
              <a:t>Scaffolding is designed to allow workers to reach their work safely.  When you stand on blocks, boxes, buckets or ladders you are no longer working safely.  Blocks, boxes, buckets, ladders and other objects where workers might stand on, are very unstable and will probably cause a fall.  </a:t>
            </a:r>
          </a:p>
          <a:p>
            <a:endParaRPr lang="en-US" altLang="en-US" smtClean="0"/>
          </a:p>
          <a:p>
            <a:r>
              <a:rPr lang="en-US" altLang="en-US" smtClean="0"/>
              <a:t>Also, you may be raised above the level of the guardrails, and in the event of a fall, you would go over the rails without them stopping you.  If you need to reach a level higher than the scaffolding allows, you must raise the height of the scaffold.</a:t>
            </a:r>
          </a:p>
          <a:p>
            <a:endParaRPr lang="en-US" altLang="en-US" smtClean="0"/>
          </a:p>
          <a:p>
            <a:r>
              <a:rPr lang="en-US" altLang="en-US" smtClean="0"/>
              <a:t>In this photograph the worker has created a serious fall hazard by standing on blocks while on a scaffold platform that is not fully planked and has no guardrail system.  In addition, a guardrail system is needed, and the competent person should have never allowed these hazards to be created during erection and throughout the work.</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27564217-0870-4959-AF84-36EF824F7D91}" type="slidenum">
              <a:rPr lang="en-US" altLang="en-US" sz="1200" i="0"/>
              <a:pPr/>
              <a:t>30</a:t>
            </a:fld>
            <a:endParaRPr lang="en-US" altLang="en-US" sz="1200" i="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p:txBody>
          <a:bodyPr/>
          <a:lstStyle/>
          <a:p>
            <a:r>
              <a:rPr lang="en-US" altLang="en-US" smtClean="0"/>
              <a:t>When working from a scaffold you must have a safe way to access the working level. Always use a ladder that is designed for use with the scaffold and is safely attached to the scaffold.  </a:t>
            </a:r>
          </a:p>
          <a:p>
            <a:endParaRPr lang="en-US" altLang="en-US" smtClean="0"/>
          </a:p>
          <a:p>
            <a:r>
              <a:rPr lang="en-US" altLang="en-US" smtClean="0"/>
              <a:t>Never climb a scaffold using the cross braces like the worker in this picture.</a:t>
            </a:r>
          </a:p>
          <a:p>
            <a:endParaRPr lang="en-US" altLang="en-US" smtClean="0"/>
          </a:p>
          <a:p>
            <a:pPr>
              <a:buClr>
                <a:srgbClr val="3333CC"/>
              </a:buClr>
            </a:pPr>
            <a:r>
              <a:rPr lang="en-US" altLang="en-US" smtClean="0"/>
              <a:t>Workers must always have a safe way to access the scaffold.</a:t>
            </a:r>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7D4D820-4A7D-4D7E-95EF-04A9DA8D3B3D}" type="slidenum">
              <a:rPr lang="en-US" altLang="en-US" sz="1200" i="0"/>
              <a:pPr/>
              <a:t>31</a:t>
            </a:fld>
            <a:endParaRPr lang="en-US" altLang="en-US" sz="1200" i="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p:txBody>
          <a:bodyPr/>
          <a:lstStyle/>
          <a:p>
            <a:r>
              <a:rPr lang="en-US" altLang="en-US" smtClean="0"/>
              <a:t>No matter how high the scaffold is, always use safe means to access the scaffold. Safe methods of accessing a scaffold are the use of ladders or stairs. Never use blocks, bricks, walkboards, and other unsafe methods to access a scaffold.</a:t>
            </a:r>
          </a:p>
          <a:p>
            <a:endParaRPr lang="en-US" altLang="en-US" smtClean="0"/>
          </a:p>
          <a:p>
            <a:r>
              <a:rPr lang="en-US" altLang="en-US" smtClean="0"/>
              <a:t>In this photograph the worker is using a board placed on top of a wall block as a ramp to access the scaffold. The “ramp” may slip from the edge of the scaffold, the board may break or the blocks may fall or break. If any of these happen, the worker may fall. Also, the worker may fall at anytime while walking on the “ramp”.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0C3415AC-1312-4C3C-988F-5160836A0E37}" type="slidenum">
              <a:rPr lang="en-US" altLang="en-US" sz="1200" i="0"/>
              <a:pPr/>
              <a:t>32</a:t>
            </a:fld>
            <a:endParaRPr lang="en-US" altLang="en-US" sz="1200" i="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p:txBody>
          <a:bodyPr/>
          <a:lstStyle/>
          <a:p>
            <a:r>
              <a:rPr lang="en-US" altLang="en-US" smtClean="0"/>
              <a:t>When scaffold platforms are more than 2 feet above or below a point of access, portable ladders, hook-on ladders, attachable ladders, or other means of safe access must be provided. Other types of access may include stair towers, ramps, or walkways. Cross braces cannot be used as a means of access.</a:t>
            </a:r>
          </a:p>
          <a:p>
            <a:endParaRPr lang="en-US" altLang="en-US" smtClean="0"/>
          </a:p>
          <a:p>
            <a:r>
              <a:rPr lang="en-US" altLang="en-US" smtClean="0"/>
              <a:t>When using portable hook-on ladders, they must be positioned so they do not tip the scaffold over.</a:t>
            </a:r>
          </a:p>
          <a:p>
            <a:endParaRPr lang="en-US" altLang="en-US" smtClean="0"/>
          </a:p>
          <a:p>
            <a:r>
              <a:rPr lang="en-US" altLang="en-US" smtClean="0"/>
              <a:t>In addition, the spacing of the ladder rungs must be 16 ¾ inches or less and have a minimum length of 11 ½ inches.  </a:t>
            </a:r>
          </a:p>
          <a:p>
            <a:endParaRPr lang="en-US" altLang="en-US" smtClean="0"/>
          </a:p>
          <a:p>
            <a:r>
              <a:rPr lang="en-US" altLang="en-US" smtClean="0"/>
              <a:t>Following these guidelines will allow you to safely access scaffolding and reduce your risk of falls.</a:t>
            </a: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F29CD41-0DBE-4EBE-B6CA-C0123D102C99}" type="slidenum">
              <a:rPr lang="en-US" altLang="en-US" sz="1200" i="0"/>
              <a:pPr/>
              <a:t>33</a:t>
            </a:fld>
            <a:endParaRPr lang="en-US" altLang="en-US" sz="1200" i="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r>
              <a:rPr lang="en-US" altLang="en-US" sz="1000" smtClean="0"/>
              <a:t>When stairs are under construction they are dangerous and should not be used unless fall protection is provided. Stairways having 4 or more risers must have a stair-rail system and/or guardrail system that protects the worker from falling off the unprotected edge.  </a:t>
            </a:r>
          </a:p>
          <a:p>
            <a:r>
              <a:rPr lang="en-US" altLang="en-US" sz="1000" smtClean="0"/>
              <a:t>During construction, all worker points of access where there is a break in elevation of 19 inches or higher, must have means of access that can be either a stairway, a ladder, a ramp, an embankment, or a personnel hoist.  </a:t>
            </a:r>
          </a:p>
          <a:p>
            <a:r>
              <a:rPr lang="en-US" altLang="en-US" sz="1000" smtClean="0"/>
              <a:t>Workers must not use a stairway with pan stairs that are not filled and where treads have not been placed or secured. These stairways are unsafe and expose you to fall hazards.  </a:t>
            </a:r>
          </a:p>
          <a:p>
            <a:r>
              <a:rPr lang="en-US" altLang="en-US" sz="1000" smtClean="0"/>
              <a:t>In this photograph, the stairway does not have a stair rail on the open side and the stairs are not completed, so they are not safe to use.  </a:t>
            </a:r>
          </a:p>
          <a:p>
            <a:r>
              <a:rPr lang="en-US" altLang="en-US" sz="1000" smtClean="0"/>
              <a:t>In addition:</a:t>
            </a:r>
          </a:p>
          <a:p>
            <a:pPr>
              <a:buFontTx/>
              <a:buChar char="•"/>
            </a:pPr>
            <a:r>
              <a:rPr lang="en-US" altLang="en-US" sz="1000" smtClean="0"/>
              <a:t>All stairway parts must be free of dangerous projections such as protruding nails.</a:t>
            </a:r>
          </a:p>
          <a:p>
            <a:pPr>
              <a:buFontTx/>
              <a:buChar char="•"/>
            </a:pPr>
            <a:r>
              <a:rPr lang="en-US" altLang="en-US" sz="1000" smtClean="0"/>
              <a:t>A stair rail must be installed along each unprotected side or edge.</a:t>
            </a:r>
          </a:p>
          <a:p>
            <a:pPr>
              <a:buFontTx/>
              <a:buChar char="•"/>
            </a:pPr>
            <a:r>
              <a:rPr lang="en-US" altLang="en-US" sz="1000" smtClean="0"/>
              <a:t>When the top edge of a stairwell system also serves as a handrail, the height of the top edge must be between 36 and 37 inches from the upper surface of the stair rail to the surface of the tread.</a:t>
            </a:r>
          </a:p>
          <a:p>
            <a:pPr>
              <a:buFontTx/>
              <a:buChar char="•"/>
            </a:pPr>
            <a:r>
              <a:rPr lang="en-US" altLang="en-US" sz="1000" smtClean="0"/>
              <a:t>Mid rail or equivalent intermediate structural members must be provided midway between the top rail and stairway steps of the stair rail system.  Intermediate vertical members, such as balusters, when used must be installed so that there are no openings more than 19 inches wide.</a:t>
            </a:r>
          </a:p>
          <a:p>
            <a:pPr>
              <a:buFontTx/>
              <a:buChar char="•"/>
            </a:pPr>
            <a:r>
              <a:rPr lang="en-US" altLang="en-US" sz="1000" smtClean="0"/>
              <a:t>Handrails and top rails of the stair rail systems must withstand 200 pounds applied on the top edge downward and outward along the top edge.</a:t>
            </a:r>
          </a:p>
          <a:p>
            <a:pPr>
              <a:buFontTx/>
              <a:buChar char="•"/>
            </a:pPr>
            <a:r>
              <a:rPr lang="en-US" altLang="en-US" sz="1000" smtClean="0"/>
              <a:t>Unprotected sides and edges of stairway landings must be provided with standard 42 inch guardrail systems.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B0FC46B8-C27C-43CB-89E7-99431198207B}" type="slidenum">
              <a:rPr lang="en-US" altLang="en-US" sz="1200" i="0"/>
              <a:pPr/>
              <a:t>34</a:t>
            </a:fld>
            <a:endParaRPr lang="en-US" altLang="en-US" sz="1200" i="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p:txBody>
          <a:bodyPr/>
          <a:lstStyle/>
          <a:p>
            <a:r>
              <a:rPr lang="en-US" altLang="en-US" smtClean="0"/>
              <a:t>A stairway of 4 or more risers must have a handrail.  When only one rail is provided, it must be placed on the right-hand side when climbing down. The majority of falls on stairs occur while the person is descending the stairs and the majority of the workers are right handed.  That is why the handrail is to be placed on the right side descending.</a:t>
            </a:r>
          </a:p>
          <a:p>
            <a:endParaRPr lang="en-US" altLang="en-US" smtClean="0"/>
          </a:p>
          <a:p>
            <a:r>
              <a:rPr lang="en-US" altLang="en-US" smtClean="0"/>
              <a:t>This photograph shows a stairway that is enclosed on both sides. It also shows the rails that are to be placed in the stairway.  These stairs may not be used by workers because they are incomplete and unsafe.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AC8FC0E8-CC0D-4D98-A34F-151A9C078B19}" type="slidenum">
              <a:rPr lang="en-US" altLang="en-US" sz="1200" i="0"/>
              <a:pPr/>
              <a:t>35</a:t>
            </a:fld>
            <a:endParaRPr lang="en-US" altLang="en-US" sz="1200" i="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p:txBody>
          <a:bodyPr/>
          <a:lstStyle/>
          <a:p>
            <a:r>
              <a:rPr lang="en-US" altLang="en-US" smtClean="0"/>
              <a:t>Using stairs that are incomplete or unfinished exposes you to fall hazards.  As stairs are being constructed, workers are often tempted to use them instead of using the safe access that has been provided.  The unfinished stairs are convenient, however, they are very hazardous.  Stairs that do not have handrails expose you to falls.  Stairs that have empty pans expose you to tripping hazards.  You should never use stairs that are incomplete; they are unsafe.</a:t>
            </a:r>
          </a:p>
          <a:p>
            <a:endParaRPr lang="en-US" altLang="en-US" smtClean="0"/>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96BED04F-52AB-4BD0-B336-7BDF7C5B7D71}" type="slidenum">
              <a:rPr lang="en-US" altLang="en-US" sz="1200" i="0"/>
              <a:pPr/>
              <a:t>36</a:t>
            </a:fld>
            <a:endParaRPr lang="en-US" altLang="en-US" sz="1200" i="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p:txBody>
          <a:bodyPr/>
          <a:lstStyle/>
          <a:p>
            <a:r>
              <a:rPr lang="en-US" altLang="en-US" smtClean="0"/>
              <a:t>Ladders are used on construction sites to access overhead work surfaces because they are convenient, portable and can be used almost anywhere on the site.  Ladders used on construction sites must be in good condition and free from defects that could make them unstable or unsafe.  </a:t>
            </a:r>
          </a:p>
          <a:p>
            <a:endParaRPr lang="en-US" altLang="en-US" smtClean="0"/>
          </a:p>
          <a:p>
            <a:r>
              <a:rPr lang="en-US" altLang="en-US" smtClean="0"/>
              <a:t>Always inspect ladders before using them.  When inspecting ladders look for cracks in the frame, breaks in any area, missing or broken rungs, protruding objects that can catch you or your clothing, and oil, grease, or mud that can make the steps slippery.  If you find any defects on the ladder take it out of service immediately and dispose of it.  Never use a broken ladder!</a:t>
            </a:r>
          </a:p>
          <a:p>
            <a:endParaRPr lang="en-US" altLang="en-US" smtClean="0"/>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9107E77F-E8BD-4AC8-B22E-81F510113E00}" type="slidenum">
              <a:rPr lang="en-US" altLang="en-US" sz="1200" i="0"/>
              <a:pPr/>
              <a:t>3</a:t>
            </a:fld>
            <a:endParaRPr lang="en-US" altLang="en-US" sz="1200"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p:txBody>
          <a:bodyPr/>
          <a:lstStyle/>
          <a:p>
            <a:endParaRPr lang="es-PR"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334668A5-73E4-429D-9E04-2F041251BD11}" type="slidenum">
              <a:rPr lang="en-US" altLang="en-US" sz="1200" i="0"/>
              <a:pPr/>
              <a:t>37</a:t>
            </a:fld>
            <a:endParaRPr lang="en-US" altLang="en-US" sz="1200" i="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p:txBody>
          <a:bodyPr/>
          <a:lstStyle/>
          <a:p>
            <a:r>
              <a:rPr lang="en-US" altLang="en-US" smtClean="0"/>
              <a:t>As previously stated, ladders are one of the most commonly used work platforms in construction.  They are also one of the most commonly misused pieces of equipment.  The safe use of ladders will help prevent many common work accidents.  Standing on the top or the first step of a ladder is not safe.</a:t>
            </a:r>
          </a:p>
          <a:p>
            <a:endParaRPr lang="en-US" altLang="en-US" smtClean="0"/>
          </a:p>
          <a:p>
            <a:r>
              <a:rPr lang="en-US" altLang="en-US" smtClean="0"/>
              <a:t>Do not use the top step of a ladder as a step and do not stand on the top of a ladder.</a:t>
            </a:r>
          </a:p>
          <a:p>
            <a:endParaRPr lang="en-US" altLang="en-US" smtClean="0"/>
          </a:p>
          <a:p>
            <a:r>
              <a:rPr lang="en-US" altLang="en-US" smtClean="0"/>
              <a:t>In this photograph you can see the worker is standing on the top of a step ladder.  This is a very unsafe practice because the worker can lose his balance, fall, and be seriously injured.</a:t>
            </a:r>
          </a:p>
          <a:p>
            <a:endParaRPr lang="en-US" altLang="en-US" smtClean="0"/>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5A3543A-6DC4-48CC-8C6B-6BA6726A0302}" type="slidenum">
              <a:rPr lang="en-US" altLang="en-US" sz="1200" i="0"/>
              <a:pPr/>
              <a:t>38</a:t>
            </a:fld>
            <a:endParaRPr lang="en-US" altLang="en-US" sz="1200" i="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p:txBody>
          <a:bodyPr/>
          <a:lstStyle/>
          <a:p>
            <a:r>
              <a:rPr lang="en-US" altLang="en-US" smtClean="0"/>
              <a:t>All store-bought ladders have safety labels on them.  Be sure to read the labels for instructions and to ensure proper use.  Look for a sticker on the ladder, like the one in this photograph, that will state where not to stand on the ladder.  Usually the 2nd rung from the top is the highest step on a step ladder that is safe to use.</a:t>
            </a:r>
          </a:p>
          <a:p>
            <a:endParaRPr lang="en-US" altLang="en-US" smtClean="0"/>
          </a:p>
          <a:p>
            <a:endParaRPr lang="en-US" altLang="en-US" smtClean="0"/>
          </a:p>
          <a:p>
            <a:pPr>
              <a:buClr>
                <a:srgbClr val="3333CC"/>
              </a:buClr>
            </a:pPr>
            <a:endParaRPr lang="en-US" altLang="en-US" smtClean="0"/>
          </a:p>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E56C39C3-9D66-40BE-92DD-BFE5F9BA4D2B}" type="slidenum">
              <a:rPr lang="en-US" altLang="en-US" sz="1200" i="0"/>
              <a:pPr/>
              <a:t>39</a:t>
            </a:fld>
            <a:endParaRPr lang="en-US" altLang="en-US" sz="1200" i="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p:txBody>
          <a:bodyPr/>
          <a:lstStyle/>
          <a:p>
            <a:r>
              <a:rPr lang="en-US" altLang="en-US" smtClean="0"/>
              <a:t>When using step ladders, be sure to open the ladder completely.  Lock the cross braces to ensure the ladder remains open.  Place the feet of the ladder on a firm foundation. Never use the cross braces or the back side of the ladder for climbing. </a:t>
            </a:r>
          </a:p>
          <a:p>
            <a:endParaRPr lang="en-US" altLang="en-US" smtClean="0"/>
          </a:p>
          <a:p>
            <a:r>
              <a:rPr lang="en-US" altLang="en-US" smtClean="0"/>
              <a:t>Once the ladder is properly placed, you can use the ladder safely.  Be sure to maintain good footing while on the step ladder. </a:t>
            </a:r>
          </a:p>
          <a:p>
            <a:endParaRPr lang="en-US" altLang="en-US" smtClean="0"/>
          </a:p>
          <a:p>
            <a:r>
              <a:rPr lang="en-US" altLang="en-US" smtClean="0"/>
              <a:t>Also, use the correct size ladder for the job to be done.  If your ladder is too short, you will be tempted to stand on the top to further your reach.  If your ladder is too tall, it may not fit in the space you are trying to work in.</a:t>
            </a:r>
          </a:p>
          <a:p>
            <a:endParaRPr lang="en-US" altLang="en-US" smtClean="0"/>
          </a:p>
          <a:p>
            <a:r>
              <a:rPr lang="en-US" altLang="en-US" smtClean="0"/>
              <a:t>In this photograph you can see two workers correctly using step ladders.  They have their ladders properly placed, cross braces locked and they are standing on the correct steps.</a:t>
            </a:r>
          </a:p>
          <a:p>
            <a:endParaRPr lang="en-US" altLang="en-US" smtClean="0"/>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2DAAC07E-D2B4-4F2B-BA47-EEBB86F2308B}" type="slidenum">
              <a:rPr lang="en-US" altLang="en-US" sz="1200" i="0"/>
              <a:pPr/>
              <a:t>40</a:t>
            </a:fld>
            <a:endParaRPr lang="en-US" altLang="en-US" sz="1200" i="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p:txBody>
          <a:bodyPr/>
          <a:lstStyle/>
          <a:p>
            <a:r>
              <a:rPr lang="en-US" altLang="en-US" smtClean="0"/>
              <a:t>Always use the right equipment for the job.  Scaffolds and ladders are designed to create safe work platforms so workers can reach the job safely.  But sometimes workers take a shortcut and try to make a temporary scaffold out of saw horses, blocks, boards, ladders, 5 gallon buckets or whatever is at hand.  Never take a short cut because it takes too much time or effort to do the job correctly.  Do it right the first time!  Short cuts lead to hazardous situations where you may be injured or possibly even killed. </a:t>
            </a:r>
          </a:p>
          <a:p>
            <a:endParaRPr lang="en-US" altLang="en-US" smtClean="0"/>
          </a:p>
          <a:p>
            <a:r>
              <a:rPr lang="en-US" altLang="en-US" smtClean="0"/>
              <a:t>In this photograph, the worker chose to use a 5 gallon bucket to access a workspace above his head.  By making this choice, the worker has put himself at risk of falling and hurting himself.  </a:t>
            </a:r>
          </a:p>
          <a:p>
            <a:endParaRPr lang="en-US" altLang="en-US" smtClean="0"/>
          </a:p>
          <a:p>
            <a:endParaRPr lang="en-US" altLang="en-US" b="1" i="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AA3D919C-AF93-4FCB-8EB5-B0A6BB611264}" type="slidenum">
              <a:rPr lang="en-US" altLang="en-US" sz="1200" i="0"/>
              <a:pPr/>
              <a:t>41</a:t>
            </a:fld>
            <a:endParaRPr lang="en-US" altLang="en-US" sz="1200" i="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p:txBody>
          <a:bodyPr/>
          <a:lstStyle/>
          <a:p>
            <a:r>
              <a:rPr lang="en-US" altLang="en-US" smtClean="0"/>
              <a:t>As mentioned previously, it is not safe to stand on the top of a ladder.  It is also not safe to sit on the top of a ladder.  The top of a ladder was not designed to be used as a step or a seat.  Sitting on top of a step ladder or straddling across the step ladder is an extremely dangerous practice.  The most hazardous part of sitting on the top of a ladder is the act of sitting down.  While climbing from one side to the other and then sitting down, it is easy to lose your balance and fall.</a:t>
            </a:r>
          </a:p>
          <a:p>
            <a:endParaRPr lang="en-US" altLang="en-US" smtClean="0"/>
          </a:p>
          <a:p>
            <a:r>
              <a:rPr lang="en-US" altLang="en-US" smtClean="0"/>
              <a:t>When straddling a ladder, as in the photograph on the left, you have shifted the weight from the center of the ladder to one side of it, thus making a once stable ladder very unstable.  Once the ladder has become unstable, your chance of falling with it has greatly increased.</a:t>
            </a:r>
          </a:p>
          <a:p>
            <a:endParaRPr lang="en-US" altLang="en-US" smtClean="0"/>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3D3AE20A-A4DA-4164-9CE7-FAAF1AEA6303}" type="slidenum">
              <a:rPr lang="en-US" altLang="en-US" sz="1200" i="0"/>
              <a:pPr/>
              <a:t>42</a:t>
            </a:fld>
            <a:endParaRPr lang="en-US" altLang="en-US" sz="1200" i="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p:txBody>
          <a:bodyPr/>
          <a:lstStyle/>
          <a:p>
            <a:r>
              <a:rPr lang="en-US" altLang="en-US" smtClean="0"/>
              <a:t>Always use ladders for their intended purposes.  A step ladder is designed to be used in a fully opened, locked position.</a:t>
            </a:r>
          </a:p>
          <a:p>
            <a:endParaRPr lang="en-US" altLang="en-US" smtClean="0"/>
          </a:p>
          <a:p>
            <a:r>
              <a:rPr lang="en-US" altLang="en-US" smtClean="0"/>
              <a:t>As you can see in this photograph the step ladder is folded and leaning against a scaffold.  Using a step ladder this way is a dangerous practice.  Always make sure the ladder is fully opened and locked into position.</a:t>
            </a:r>
          </a:p>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05895D1-D348-468A-9446-30369F4ADDDE}" type="slidenum">
              <a:rPr lang="en-US" altLang="en-US" sz="1200" i="0"/>
              <a:pPr/>
              <a:t>43</a:t>
            </a:fld>
            <a:endParaRPr lang="en-US" altLang="en-US" sz="1200" i="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p:txBody>
          <a:bodyPr/>
          <a:lstStyle/>
          <a:p>
            <a:r>
              <a:rPr lang="en-US" altLang="en-US" smtClean="0"/>
              <a:t>Always place ladders on stable and level surfaces to prevent accidental movement.  Place the feet on a level flat surface.</a:t>
            </a:r>
          </a:p>
          <a:p>
            <a:endParaRPr lang="en-US" altLang="en-US" smtClean="0"/>
          </a:p>
          <a:p>
            <a:r>
              <a:rPr lang="en-US" altLang="en-US" smtClean="0"/>
              <a:t>In this photograph, the ladder is resting on a rock which is very unstable and can cause the ladder to tip and fall.</a:t>
            </a:r>
          </a:p>
          <a:p>
            <a:endParaRPr lang="en-US" altLang="en-US" smtClean="0"/>
          </a:p>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E8FE9929-68E9-4535-9C46-CD335D321E7A}" type="slidenum">
              <a:rPr lang="en-US" altLang="en-US" sz="1200" i="0"/>
              <a:pPr/>
              <a:t>44</a:t>
            </a:fld>
            <a:endParaRPr lang="en-US" altLang="en-US" sz="1200" i="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p:txBody>
          <a:bodyPr/>
          <a:lstStyle/>
          <a:p>
            <a:r>
              <a:rPr lang="en-US" altLang="en-US" smtClean="0"/>
              <a:t>Ladders must be positioned at a safe angle to avoid potential fall hazards when climbing.  This drawing shows a ladder that is properly leaning against a structure. The structure is 16 feet high and the ladder is extended properly 3 feet over the edge.  </a:t>
            </a:r>
          </a:p>
          <a:p>
            <a:endParaRPr lang="en-US" altLang="en-US" smtClean="0"/>
          </a:p>
          <a:p>
            <a:r>
              <a:rPr lang="en-US" altLang="en-US" smtClean="0"/>
              <a:t>In this example the ladder must be placed with the feet at least 4 feet away from the structure to maintain a safe angle.  This angle is a 1 to 4 ratio.  This means that for every 4 feet of height on the structure you should move the feet or base of the ladder 1 foot away from the structure.</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F5D437B3-0527-4815-B003-D828CE824DCC}" type="slidenum">
              <a:rPr lang="en-US" altLang="en-US" sz="1200" i="0"/>
              <a:pPr/>
              <a:t>45</a:t>
            </a:fld>
            <a:endParaRPr lang="en-US" altLang="en-US" sz="1200" i="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p:txBody>
          <a:bodyPr/>
          <a:lstStyle/>
          <a:p>
            <a:r>
              <a:rPr lang="en-US" altLang="en-US" smtClean="0"/>
              <a:t>When using a ladder to access an upper landing such as a roof, the side rails of the ladders must extend at least 3 feet above the landing surface to allow for safe access.  If a ladder cannot be extended 3 feet above the landing surface, the ladder must be secured to the top of the landing to prevent the ladder from slipping.  A grab rail for workers to use while mounting and dismounting the ladder is also required.  </a:t>
            </a:r>
          </a:p>
          <a:p>
            <a:endParaRPr lang="en-US" altLang="en-US" smtClean="0"/>
          </a:p>
          <a:p>
            <a:r>
              <a:rPr lang="en-US" altLang="en-US" smtClean="0"/>
              <a:t>This photograph shows a worker accessing the roof of a building with the ladder not extending 3 feet above the roof surface.  The ladder is not secured and there is no grab rail for him to use.  </a:t>
            </a:r>
          </a:p>
          <a:p>
            <a:endParaRPr lang="en-US" altLang="en-US" smtClean="0"/>
          </a:p>
          <a:p>
            <a:r>
              <a:rPr lang="en-US" altLang="en-US" smtClean="0"/>
              <a:t>Remember Rule 33 = 3 points of contact, 3 feet above the landing surface.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F4AB3EB3-2143-4682-BC67-413C512651E1}" type="slidenum">
              <a:rPr lang="en-US" altLang="en-US" sz="1200" i="0"/>
              <a:pPr/>
              <a:t>46</a:t>
            </a:fld>
            <a:endParaRPr lang="en-US" altLang="en-US" sz="1200" i="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p:txBody>
          <a:bodyPr/>
          <a:lstStyle/>
          <a:p>
            <a:r>
              <a:rPr lang="en-US" altLang="en-US" smtClean="0"/>
              <a:t>This slide shows both correct and incorrect ladder placement.  The photograph on the left shows correct placement and is a good example.  The ladder is placed on a firm level surface at a proper 1:4 distance from the wall.  The yellow circle shows the manufacturers instructions for safe ladder placement.</a:t>
            </a:r>
          </a:p>
          <a:p>
            <a:endParaRPr lang="en-US" altLang="en-US" smtClean="0"/>
          </a:p>
          <a:p>
            <a:r>
              <a:rPr lang="en-US" altLang="en-US" smtClean="0"/>
              <a:t>The photograph on the right is a bad example showing improper ladder placement.  The ladder is placed on a firm level surface, however, the ladder is placed too far from the structure.  This creates an angle greater than a 1:4 ratio.  The incline is unsafe when climbing the ladder.  This angle may also cause the ladder to flex and slide off the structure.</a:t>
            </a:r>
          </a:p>
          <a:p>
            <a:endParaRPr lang="en-US" altLang="en-US" smtClean="0"/>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3D48984-FD5D-4B5E-9778-E1AB2853F0EF}" type="slidenum">
              <a:rPr lang="en-US" altLang="en-US" sz="1200" i="0"/>
              <a:pPr/>
              <a:t>4</a:t>
            </a:fld>
            <a:endParaRPr lang="en-US" altLang="en-US" sz="1200" i="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p:txBody>
          <a:bodyPr/>
          <a:lstStyle/>
          <a:p>
            <a:r>
              <a:rPr lang="en-US" altLang="en-US" smtClean="0"/>
              <a:t>Fall hazards are one of the most serious and most common hazards found on a construction site. Fall hazards may cause you to fall onto the same level you are working on, or you may fall from one level to another. When you trip and fall while working you may receive nothing more than a scratch or a slight bruise. Unfortunately, that is not always the outcome. If you fall from one level to another, your risk of a serious injury or possibly even death has greatly increased. It may surprise you to know that falls are a leading cause of death for construction workers.</a:t>
            </a:r>
          </a:p>
          <a:p>
            <a:endParaRPr lang="en-US" altLang="en-US" smtClean="0"/>
          </a:p>
          <a:p>
            <a:r>
              <a:rPr lang="en-US" altLang="en-US" smtClean="0"/>
              <a:t>This program will help you recognize common fall hazards and show you ways to decrease those hazards at your job site. By the end of this program, you will be able to recognize and control these fall hazards.</a:t>
            </a:r>
          </a:p>
          <a:p>
            <a:endParaRPr lang="en-US" altLang="en-US" smtClean="0"/>
          </a:p>
          <a:p>
            <a:r>
              <a:rPr lang="en-US" altLang="en-US" smtClean="0"/>
              <a:t>Throughout this program, you will be shown examples of safe and unsafe conditions. Two different symbols will be used to represent safe and unsafe conditions. The red “No” symbol is used to denote unsafe conditions, and the green “Yes” checkmark will be used to show safe conditions.</a:t>
            </a:r>
          </a:p>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06886E93-0B8B-487B-BE4F-D008ED7E7EB7}" type="slidenum">
              <a:rPr lang="en-US" altLang="en-US" sz="1200" i="0"/>
              <a:pPr/>
              <a:t>47</a:t>
            </a:fld>
            <a:endParaRPr lang="en-US" altLang="en-US" sz="1200" i="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p:txBody>
          <a:bodyPr/>
          <a:lstStyle/>
          <a:p>
            <a:r>
              <a:rPr lang="en-US" altLang="en-US" smtClean="0"/>
              <a:t>Many ladder accidents happen when workers try to carry tools or materials while climbing the ladder. You must maintain contact with the ladder using both hands to keep a safe grip.  Always face the ladder when going up or down.  Never go down a ladder as if going down stairs.  </a:t>
            </a:r>
          </a:p>
          <a:p>
            <a:endParaRPr lang="en-US" altLang="en-US" smtClean="0"/>
          </a:p>
          <a:p>
            <a:r>
              <a:rPr lang="en-US" altLang="en-US" smtClean="0"/>
              <a:t>Never climb a ladder while carrying any materials.  In order to safely climb a ladder, you must keep three points of contact with the ladder at all times.  This means that a combination of 2 feet and 1 hand or 2 hands and 1 foot must be contacting the ladder at all times.  If you are carrying a tool or building materials up or down a ladder it is impossible to maintain three points of contact.</a:t>
            </a:r>
          </a:p>
          <a:p>
            <a:endParaRPr lang="en-US" altLang="en-US" smtClean="0"/>
          </a:p>
          <a:p>
            <a:r>
              <a:rPr lang="en-US" altLang="en-US" smtClean="0"/>
              <a:t>This photograph shows a worker climbing a ladder while carrying a block.  At this moment, he has three points of contact.  The moment he raises a foot to move up the ladder, he only has 2 points of contact.  He is at risk of falling and hurting himself. </a:t>
            </a:r>
          </a:p>
          <a:p>
            <a:endParaRPr lang="en-US" altLang="en-US" smtClean="0"/>
          </a:p>
          <a:p>
            <a:endParaRPr lang="en-US" altLang="en-US" smtClean="0"/>
          </a:p>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C4C2C396-3247-44B6-8489-6F7121818D0A}" type="slidenum">
              <a:rPr lang="en-US" altLang="en-US" sz="1200" i="0"/>
              <a:pPr/>
              <a:t>48</a:t>
            </a:fld>
            <a:endParaRPr lang="en-US" altLang="en-US" sz="1200" i="0"/>
          </a:p>
        </p:txBody>
      </p:sp>
      <p:sp>
        <p:nvSpPr>
          <p:cNvPr id="139267" name="Rectangle 1026"/>
          <p:cNvSpPr>
            <a:spLocks noGrp="1" noRot="1" noChangeAspect="1" noChangeArrowheads="1" noTextEdit="1"/>
          </p:cNvSpPr>
          <p:nvPr>
            <p:ph type="sldImg"/>
          </p:nvPr>
        </p:nvSpPr>
        <p:spPr>
          <a:ln/>
        </p:spPr>
      </p:sp>
      <p:sp>
        <p:nvSpPr>
          <p:cNvPr id="139268" name="Rectangle 1027"/>
          <p:cNvSpPr>
            <a:spLocks noGrp="1" noChangeArrowheads="1"/>
          </p:cNvSpPr>
          <p:nvPr>
            <p:ph type="body" idx="1"/>
          </p:nvPr>
        </p:nvSpPr>
        <p:spPr/>
        <p:txBody>
          <a:bodyPr/>
          <a:lstStyle/>
          <a:p>
            <a:r>
              <a:rPr lang="en-US" altLang="en-US" smtClean="0"/>
              <a:t>Remember, when construction activities are performed at 6 feet or higher above a lower level, fall protection must be provided to protect the worker.</a:t>
            </a:r>
          </a:p>
          <a:p>
            <a:r>
              <a:rPr lang="en-US" altLang="en-US" smtClean="0"/>
              <a:t>But what is “fall protection”? Fall protection is a method that has been put in place to keep you, the worker, from falling to a lower level. Fall protection may be a physical barrier or a system of rules put in place to keep you from entering an area that exposes you to a fall. Some methods of fall protection are:</a:t>
            </a:r>
          </a:p>
          <a:p>
            <a:pPr lvl="1">
              <a:buFontTx/>
              <a:buChar char="•"/>
            </a:pPr>
            <a:r>
              <a:rPr lang="en-US" altLang="en-US" smtClean="0"/>
              <a:t>Guardrail systems: Physical barriers that are put into place to prevent you from falling.</a:t>
            </a:r>
          </a:p>
          <a:p>
            <a:pPr lvl="1">
              <a:buFontTx/>
              <a:buChar char="•"/>
            </a:pPr>
            <a:r>
              <a:rPr lang="en-US" altLang="en-US" smtClean="0"/>
              <a:t>Warning lines: A physical barrier that keeps you a safe distance from an open edge. Warning lines do not keep you from falling, they are used to keep you out of a hazardous area.</a:t>
            </a:r>
          </a:p>
          <a:p>
            <a:pPr lvl="1">
              <a:buFontTx/>
              <a:buChar char="•"/>
            </a:pPr>
            <a:r>
              <a:rPr lang="en-US" altLang="en-US" smtClean="0"/>
              <a:t>Fall arrest systems: Fall arrest systems do not keep you from falling. They arrest, or stop your fall if they are designed and installed properly.</a:t>
            </a:r>
          </a:p>
          <a:p>
            <a:pPr lvl="1">
              <a:buFontTx/>
              <a:buChar char="•"/>
            </a:pPr>
            <a:r>
              <a:rPr lang="en-US" altLang="en-US" smtClean="0"/>
              <a:t>Floor covers: Physical barriers used to cover a hole in a floor or other walking/working surface. The floor openings can be a mere trip hazard or may be large enough that you can fall through to a lower level. An example of a large floor opening is a skylight. An uncovered skylight exposes you to a fall through the roof to a lower level.</a:t>
            </a:r>
          </a:p>
          <a:p>
            <a:pPr lvl="1"/>
            <a:endParaRPr lang="en-US" altLang="en-US" smtClean="0"/>
          </a:p>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AF51A4A3-E019-456E-B538-B7C676EC61E5}" type="slidenum">
              <a:rPr lang="en-US" altLang="en-US" sz="1200" i="0"/>
              <a:pPr/>
              <a:t>49</a:t>
            </a:fld>
            <a:endParaRPr lang="en-US" altLang="en-US" sz="1200" i="0"/>
          </a:p>
        </p:txBody>
      </p:sp>
      <p:sp>
        <p:nvSpPr>
          <p:cNvPr id="140291" name="Rectangle 1026"/>
          <p:cNvSpPr>
            <a:spLocks noGrp="1" noRot="1" noChangeAspect="1" noChangeArrowheads="1" noTextEdit="1"/>
          </p:cNvSpPr>
          <p:nvPr>
            <p:ph type="sldImg"/>
          </p:nvPr>
        </p:nvSpPr>
        <p:spPr>
          <a:ln/>
        </p:spPr>
      </p:sp>
      <p:sp>
        <p:nvSpPr>
          <p:cNvPr id="140292" name="Rectangle 1027"/>
          <p:cNvSpPr>
            <a:spLocks noGrp="1" noChangeArrowheads="1"/>
          </p:cNvSpPr>
          <p:nvPr>
            <p:ph type="body" idx="1"/>
          </p:nvPr>
        </p:nvSpPr>
        <p:spPr/>
        <p:txBody>
          <a:bodyPr/>
          <a:lstStyle/>
          <a:p>
            <a:r>
              <a:rPr lang="en-US" altLang="en-US" smtClean="0"/>
              <a:t>As stated earlier, guardrail systems are a physical barrier used to prevent you from falling.  They are an excellent system designed to keep workers from falling more than 6 feet to a level below.  Guardrail systems are typically made of wood or steel cables.</a:t>
            </a:r>
          </a:p>
          <a:p>
            <a:endParaRPr lang="en-US" altLang="en-US" smtClean="0"/>
          </a:p>
          <a:p>
            <a:r>
              <a:rPr lang="en-US" altLang="en-US" smtClean="0"/>
              <a:t>The guardrail system includes guardrails, such as the top rail, the mid rail, the posts and footings. We will be discussing the top rail and the mid rail in more detail as we go. The guardrail must be constructed with a top rail (non-cable) at approximately 42 inches (plus or minus 3 inches).  This height is designed to prevent workers from going over the top of the guardrail system.  If workers are working on stilts, then the top rail must be elevated to accommodate the workers extended height. </a:t>
            </a:r>
          </a:p>
          <a:p>
            <a:endParaRPr lang="en-US" altLang="en-US" smtClean="0"/>
          </a:p>
          <a:p>
            <a:r>
              <a:rPr lang="en-US" altLang="en-US" smtClean="0"/>
              <a:t>The mid rail is designed to prevent fallen workers from going under the top rail and falling to the lower level.  The mid rail must be midway between the top rail and the working surface.  </a:t>
            </a:r>
          </a:p>
          <a:p>
            <a:endParaRPr lang="en-US" altLang="en-US" smtClean="0"/>
          </a:p>
          <a:p>
            <a:r>
              <a:rPr lang="en-US" altLang="en-US" smtClean="0"/>
              <a:t>A toe board must also be installed to protect workers below from falling objects such as nails, tools and other equipment.</a:t>
            </a:r>
          </a:p>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5992B836-1DD8-4E98-8D60-BC9A0F4F9789}" type="slidenum">
              <a:rPr lang="en-US" altLang="en-US" sz="1200" i="0"/>
              <a:pPr/>
              <a:t>50</a:t>
            </a:fld>
            <a:endParaRPr lang="en-US" altLang="en-US" sz="1200" i="0"/>
          </a:p>
        </p:txBody>
      </p:sp>
      <p:sp>
        <p:nvSpPr>
          <p:cNvPr id="141315" name="Rectangle 1026"/>
          <p:cNvSpPr>
            <a:spLocks noGrp="1" noRot="1" noChangeAspect="1" noChangeArrowheads="1" noTextEdit="1"/>
          </p:cNvSpPr>
          <p:nvPr>
            <p:ph type="sldImg"/>
          </p:nvPr>
        </p:nvSpPr>
        <p:spPr>
          <a:ln/>
        </p:spPr>
      </p:sp>
      <p:sp>
        <p:nvSpPr>
          <p:cNvPr id="141316" name="Rectangle 1027"/>
          <p:cNvSpPr>
            <a:spLocks noGrp="1" noChangeArrowheads="1"/>
          </p:cNvSpPr>
          <p:nvPr>
            <p:ph type="body" idx="1"/>
          </p:nvPr>
        </p:nvSpPr>
        <p:spPr/>
        <p:txBody>
          <a:bodyPr/>
          <a:lstStyle/>
          <a:p>
            <a:r>
              <a:rPr lang="en-US" altLang="en-US" smtClean="0"/>
              <a:t>A guardrail system must be strong enough to prevent a worker from falling through. Remember, guardrail systems are a physical barrier. That barrier must not be weak.  Both the top rails and the mid rails must be strong. The top rails must be able to support 200 lbs. of force downward and outward. Downward force is the force applied to the top of the rail and pushing or pulling down. This means that if a 200 lb. weight was hanging from the top rail, the rail would support the weight without breaking. Mid rails shall be capable of withstanding, without failure, a force of at least 150 pounds applied in any downward or outward direction at any point along the mid rail. Outward force is the force that is applied from the side pushing the rail out. This is the equivalent of a worker falling into the side of the rail.</a:t>
            </a:r>
          </a:p>
          <a:p>
            <a:endParaRPr lang="en-US" altLang="en-US" smtClean="0"/>
          </a:p>
          <a:p>
            <a:r>
              <a:rPr lang="en-US" altLang="en-US" smtClean="0"/>
              <a:t>The guardrails must be smooth so workers are not cut and nothing snags on clothing. The guardrails must not overhang the end of the system. This causes a hazard because workers can get caught on the projecting ends.</a:t>
            </a:r>
          </a:p>
          <a:p>
            <a:endParaRPr lang="en-US" altLang="en-US" smtClean="0"/>
          </a:p>
          <a:p>
            <a:r>
              <a:rPr lang="en-US" altLang="en-US" smtClean="0"/>
              <a:t>Guardrails cannot be made of steel banding or plastic banding.</a:t>
            </a:r>
          </a:p>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860C1939-7896-4275-AE50-85FA1E5DF7EC}" type="slidenum">
              <a:rPr lang="en-US" altLang="en-US" sz="1200" i="0"/>
              <a:pPr/>
              <a:t>51</a:t>
            </a:fld>
            <a:endParaRPr lang="en-US" altLang="en-US" sz="1200" i="0"/>
          </a:p>
        </p:txBody>
      </p:sp>
      <p:sp>
        <p:nvSpPr>
          <p:cNvPr id="142339" name="Rectangle 1026"/>
          <p:cNvSpPr>
            <a:spLocks noGrp="1" noRot="1" noChangeAspect="1" noChangeArrowheads="1" noTextEdit="1"/>
          </p:cNvSpPr>
          <p:nvPr>
            <p:ph type="sldImg"/>
          </p:nvPr>
        </p:nvSpPr>
        <p:spPr>
          <a:ln/>
        </p:spPr>
      </p:sp>
      <p:sp>
        <p:nvSpPr>
          <p:cNvPr id="142340" name="Rectangle 1027"/>
          <p:cNvSpPr>
            <a:spLocks noGrp="1" noChangeArrowheads="1"/>
          </p:cNvSpPr>
          <p:nvPr>
            <p:ph type="body" idx="1"/>
          </p:nvPr>
        </p:nvSpPr>
        <p:spPr/>
        <p:txBody>
          <a:bodyPr/>
          <a:lstStyle/>
          <a:p>
            <a:r>
              <a:rPr lang="en-US" altLang="en-US" smtClean="0"/>
              <a:t>When a guardrail system is constructed out of cables, they must meet similar requirements as guardrails constructed from wood.  The top rail is at the same height and must meet the 200 lbs. downward and outward force requirement.  Cable top rails must be at least 42 inches in height whereas wood top rails must be 42 inches (+/- 3 inches) in height.</a:t>
            </a:r>
          </a:p>
          <a:p>
            <a:endParaRPr lang="en-US" altLang="en-US" smtClean="0"/>
          </a:p>
          <a:p>
            <a:r>
              <a:rPr lang="en-US" altLang="en-US" smtClean="0"/>
              <a:t>It is very important that the cables remain tight.   Cables can loosen over time and then they will droop or sag.  When this happens, the rail height can be less than 42 inches.  Additionally, the cable will have play in it that will allow it to move and not prevent a worker from falling.</a:t>
            </a:r>
          </a:p>
          <a:p>
            <a:r>
              <a:rPr lang="en-US" altLang="en-US" smtClean="0"/>
              <a:t>When guardrail systems are used to protect a floor opening, the opening must be guarded on all sides. </a:t>
            </a:r>
          </a:p>
          <a:p>
            <a:endParaRPr lang="en-US" altLang="en-US" smtClean="0"/>
          </a:p>
          <a:p>
            <a:r>
              <a:rPr lang="en-US" altLang="en-US" smtClean="0"/>
              <a:t>This photograph shows a floor opening that is guarded on all open sides with a cable guardrail system.  Notice the toe boards are in place to prevent objects from falling onto workers below.</a:t>
            </a:r>
          </a:p>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C1513712-4469-4440-BEB5-E4C34C6F43A3}" type="slidenum">
              <a:rPr lang="en-US" altLang="en-US" sz="1200" i="0"/>
              <a:pPr/>
              <a:t>52</a:t>
            </a:fld>
            <a:endParaRPr lang="en-US" altLang="en-US" sz="1200" i="0"/>
          </a:p>
        </p:txBody>
      </p:sp>
      <p:sp>
        <p:nvSpPr>
          <p:cNvPr id="143363" name="Rectangle 1026"/>
          <p:cNvSpPr>
            <a:spLocks noGrp="1" noRot="1" noChangeAspect="1" noChangeArrowheads="1" noTextEdit="1"/>
          </p:cNvSpPr>
          <p:nvPr>
            <p:ph type="sldImg"/>
          </p:nvPr>
        </p:nvSpPr>
        <p:spPr>
          <a:ln/>
        </p:spPr>
      </p:sp>
      <p:sp>
        <p:nvSpPr>
          <p:cNvPr id="143364" name="Rectangle 1027"/>
          <p:cNvSpPr>
            <a:spLocks noGrp="1" noChangeArrowheads="1"/>
          </p:cNvSpPr>
          <p:nvPr>
            <p:ph type="body" idx="1"/>
          </p:nvPr>
        </p:nvSpPr>
        <p:spPr/>
        <p:txBody>
          <a:bodyPr/>
          <a:lstStyle/>
          <a:p>
            <a:r>
              <a:rPr lang="en-US" altLang="en-US" smtClean="0"/>
              <a:t>Steel cables are smaller in diameter than wooden rails and cannot be seen as easily from a distance.  So if you use steel cables, the top rail must be flagged with a high visibility material.  The flags must be placed every 6 feet for the entire length of the rail.  The flags can be made of highly visible caution tape, reflective tape, manufactured flag banners or any other material that is highly visible and can be seen from a distance. </a:t>
            </a:r>
          </a:p>
          <a:p>
            <a:endParaRPr lang="en-US" altLang="en-US" smtClean="0"/>
          </a:p>
          <a:p>
            <a:r>
              <a:rPr lang="en-US" altLang="en-US" smtClean="0"/>
              <a:t>In this photograph, yellow caution tape is placed every 6 feet along the length of the rail.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F6A83BDF-EE25-424F-837A-BED6B5CEB672}" type="slidenum">
              <a:rPr lang="en-US" altLang="en-US" sz="1200" i="0"/>
              <a:pPr/>
              <a:t>53</a:t>
            </a:fld>
            <a:endParaRPr lang="en-US" altLang="en-US" sz="1200" i="0"/>
          </a:p>
        </p:txBody>
      </p:sp>
      <p:sp>
        <p:nvSpPr>
          <p:cNvPr id="144387" name="Rectangle 1026"/>
          <p:cNvSpPr>
            <a:spLocks noGrp="1" noRot="1" noChangeAspect="1" noChangeArrowheads="1" noTextEdit="1"/>
          </p:cNvSpPr>
          <p:nvPr>
            <p:ph type="sldImg"/>
          </p:nvPr>
        </p:nvSpPr>
        <p:spPr>
          <a:ln/>
        </p:spPr>
      </p:sp>
      <p:sp>
        <p:nvSpPr>
          <p:cNvPr id="144388" name="Rectangle 1027"/>
          <p:cNvSpPr>
            <a:spLocks noGrp="1" noChangeArrowheads="1"/>
          </p:cNvSpPr>
          <p:nvPr>
            <p:ph type="body" idx="1"/>
          </p:nvPr>
        </p:nvSpPr>
        <p:spPr/>
        <p:txBody>
          <a:bodyPr/>
          <a:lstStyle/>
          <a:p>
            <a:r>
              <a:rPr lang="en-US" altLang="en-US" smtClean="0"/>
              <a:t>When using steel cables, or wire rope, you must know how to properly secure the end of the cable. A cable cannot be tied in a knot or left to hang freely. The cable will run the post and then back over itself to be secured. Clamps are used to secure the ends of a steel cable.  </a:t>
            </a:r>
          </a:p>
          <a:p>
            <a:endParaRPr lang="en-US" altLang="en-US" smtClean="0"/>
          </a:p>
          <a:p>
            <a:r>
              <a:rPr lang="en-US" altLang="en-US" smtClean="0"/>
              <a:t>The clamps used consist of a U-bolt, a saddle, and nuts. The U-bolt is placed on the “dead end” of the cable. The “dead end” is the short end of the cable. The saddle is placed on the load bearing cable. This is the long end or the “live end” of the cable. The nuts are placed on the U-bolt and tightened to hold the clamp assembly in place.</a:t>
            </a:r>
          </a:p>
          <a:p>
            <a:endParaRPr lang="en-US" altLang="en-US" smtClean="0"/>
          </a:p>
          <a:p>
            <a:r>
              <a:rPr lang="en-US" altLang="en-US" smtClean="0"/>
              <a:t>One way to remember which side the U-bolt and saddle go on is to remember the phrase “Never saddle a dead horse”. You would never saddle a dead horse, so why would you saddle a “dead end?” You can take the analogy further and think of the U-bolt as the “cowboy” who sits on the dead end or the dead horse, the saddle is placed on the live end or the live horse and the cowboy’s boots or the nuts are put on to hold the saddle.  </a:t>
            </a:r>
          </a:p>
          <a:p>
            <a:endParaRPr lang="en-US" altLang="en-US" smtClean="0"/>
          </a:p>
          <a:p>
            <a:r>
              <a:rPr lang="en-US" altLang="en-US" smtClean="0"/>
              <a:t>It may seem goofy at the moment, but if you remember to “Never saddle a dead horse” you will always place the clamps in the correct position. Additionally, all clamps must be placed in the same direction.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A7F444D2-87AA-4B6F-8498-AE3FAE9BC7E5}" type="slidenum">
              <a:rPr lang="en-US" altLang="en-US" sz="1200" i="0"/>
              <a:pPr/>
              <a:t>54</a:t>
            </a:fld>
            <a:endParaRPr lang="en-US" altLang="en-US" sz="1200" i="0"/>
          </a:p>
        </p:txBody>
      </p:sp>
      <p:sp>
        <p:nvSpPr>
          <p:cNvPr id="145411" name="Rectangle 1026"/>
          <p:cNvSpPr>
            <a:spLocks noGrp="1" noRot="1" noChangeAspect="1" noChangeArrowheads="1" noTextEdit="1"/>
          </p:cNvSpPr>
          <p:nvPr>
            <p:ph type="sldImg"/>
          </p:nvPr>
        </p:nvSpPr>
        <p:spPr>
          <a:ln/>
        </p:spPr>
      </p:sp>
      <p:sp>
        <p:nvSpPr>
          <p:cNvPr id="145412" name="Rectangle 1027"/>
          <p:cNvSpPr>
            <a:spLocks noGrp="1" noChangeArrowheads="1"/>
          </p:cNvSpPr>
          <p:nvPr>
            <p:ph type="body" idx="1"/>
          </p:nvPr>
        </p:nvSpPr>
        <p:spPr/>
        <p:txBody>
          <a:bodyPr/>
          <a:lstStyle/>
          <a:p>
            <a:r>
              <a:rPr lang="en-US" altLang="en-US" smtClean="0"/>
              <a:t>Warning lines are used to keep workers away from an unsafe edge.  Warning lines are a physical barrier designed to keep workers from getting close to the edge, </a:t>
            </a:r>
            <a:r>
              <a:rPr lang="en-US" altLang="en-US" b="1" i="1" smtClean="0"/>
              <a:t>not</a:t>
            </a:r>
            <a:r>
              <a:rPr lang="en-US" altLang="en-US" smtClean="0"/>
              <a:t> from falling over the edge. They do not physically prevent a worker from gaining access to the edge. They do not stop a fall. They are designed to work with a comprehensive program and serve as a warning that hazards lie beyond the line.  </a:t>
            </a:r>
          </a:p>
          <a:p>
            <a:endParaRPr lang="en-US" altLang="en-US" smtClean="0"/>
          </a:p>
          <a:p>
            <a:r>
              <a:rPr lang="en-US" altLang="en-US" smtClean="0"/>
              <a:t>The parts of the warning line system include the ropes, wires or chains supported by stanchions and must be erected a minimum of 6 feet from the edge.  Workers are never to be in the area between the warning line and the edge.</a:t>
            </a:r>
          </a:p>
          <a:p>
            <a:endParaRPr lang="en-US" altLang="en-US" smtClean="0"/>
          </a:p>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18585CC0-F306-4A80-8043-B12E9850F72B}" type="slidenum">
              <a:rPr lang="en-US" altLang="en-US" sz="1200" i="0"/>
              <a:pPr/>
              <a:t>55</a:t>
            </a:fld>
            <a:endParaRPr lang="en-US" altLang="en-US" sz="1200" i="0"/>
          </a:p>
        </p:txBody>
      </p:sp>
      <p:sp>
        <p:nvSpPr>
          <p:cNvPr id="146435" name="Rectangle 1026"/>
          <p:cNvSpPr>
            <a:spLocks noGrp="1" noRot="1" noChangeAspect="1" noChangeArrowheads="1" noTextEdit="1"/>
          </p:cNvSpPr>
          <p:nvPr>
            <p:ph type="sldImg"/>
          </p:nvPr>
        </p:nvSpPr>
        <p:spPr>
          <a:ln/>
        </p:spPr>
      </p:sp>
      <p:sp>
        <p:nvSpPr>
          <p:cNvPr id="146436" name="Rectangle 1027"/>
          <p:cNvSpPr>
            <a:spLocks noGrp="1" noChangeArrowheads="1"/>
          </p:cNvSpPr>
          <p:nvPr>
            <p:ph type="body" idx="1"/>
          </p:nvPr>
        </p:nvSpPr>
        <p:spPr/>
        <p:txBody>
          <a:bodyPr/>
          <a:lstStyle/>
          <a:p>
            <a:r>
              <a:rPr lang="en-US" altLang="en-US" smtClean="0"/>
              <a:t>The warning line must be sturdy enough to withstand 16 lbs. of force.  The line must be at least 34 inches from the ground and at the highest 39 inches.  The warning lines must be flagged for visibility.</a:t>
            </a:r>
          </a:p>
          <a:p>
            <a:endParaRPr lang="en-US" altLang="en-US" smtClean="0"/>
          </a:p>
          <a:p>
            <a:r>
              <a:rPr lang="en-US" altLang="en-US" smtClean="0"/>
              <a:t>Remember to set warning lines 6 feet from the edge.</a:t>
            </a:r>
          </a:p>
          <a:p>
            <a:endParaRPr lang="en-US" altLang="en-US" smtClean="0"/>
          </a:p>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597C29DC-F7C4-4588-BC19-4851099567FC}" type="slidenum">
              <a:rPr lang="en-US" altLang="en-US" sz="1200" i="0"/>
              <a:pPr/>
              <a:t>56</a:t>
            </a:fld>
            <a:endParaRPr lang="en-US" altLang="en-US" sz="1200" i="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p:txBody>
          <a:bodyPr/>
          <a:lstStyle/>
          <a:p>
            <a:r>
              <a:rPr lang="en-US" altLang="en-US" smtClean="0"/>
              <a:t>Warning lines must be kept up and maintained.  Never work in an area if the warning line has been knocked down or damaged.</a:t>
            </a:r>
          </a:p>
          <a:p>
            <a:endParaRPr lang="en-US" altLang="en-US" smtClean="0"/>
          </a:p>
          <a:p>
            <a:r>
              <a:rPr lang="en-US" altLang="en-US" smtClean="0"/>
              <a:t>Report any unsafe condition to your supervisor.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E0F2AE2D-ABBE-41C8-9688-F6042F4E74F3}" type="slidenum">
              <a:rPr lang="en-US" altLang="en-US" sz="1200" i="0"/>
              <a:pPr/>
              <a:t>5</a:t>
            </a:fld>
            <a:endParaRPr lang="en-US" altLang="en-US" sz="1200" i="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p:txBody>
          <a:bodyPr/>
          <a:lstStyle/>
          <a:p>
            <a:r>
              <a:rPr lang="en-US" altLang="en-US" smtClean="0"/>
              <a:t>Each year workers in all industries die from falls.  According to the latest Bureau of Labor Statistics, during 2006 there were 5,703 occupational fatalities.  Of all occupational fatalities, 809 deaths were caused by falls which represents 39 more deaths from falls than 2005.  Of those occupational deaths, 428 were in the construction industry.  That means that more than 50% of all deaths from falls occur on construction sites.  Overall, more than 14% of all occupational fatalities are from falls.</a:t>
            </a:r>
          </a:p>
          <a:p>
            <a:endParaRPr lang="en-US" altLang="en-US" smtClean="0"/>
          </a:p>
          <a:p>
            <a:endParaRPr lang="en-US" altLang="en-US" smtClean="0"/>
          </a:p>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E7DBA935-593A-4C40-8B2B-A0BAECC42B62}" type="slidenum">
              <a:rPr lang="en-US" altLang="en-US" sz="1200" i="0"/>
              <a:pPr/>
              <a:t>57</a:t>
            </a:fld>
            <a:endParaRPr lang="en-US" altLang="en-US" sz="1200" i="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r>
              <a:rPr lang="en-US" altLang="en-US" smtClean="0"/>
              <a:t>Since warning lines do not keep you from falling over the edge but they warn you to keep a safe distance, they do no good if they are not properly maintained.  A warning line that has fallen to the ground or is in disrepair does not properly warn workers of the hazard.</a:t>
            </a:r>
          </a:p>
          <a:p>
            <a:endParaRPr lang="en-US" altLang="en-US" smtClean="0"/>
          </a:p>
          <a:p>
            <a:r>
              <a:rPr lang="en-US" altLang="en-US" smtClean="0"/>
              <a:t>Warning lines must be repaired or replaced immediately when damaged.  You should report unsafe conditions to your supervisor.  Never work in an area if the warning line has been knocked down or damaged. </a:t>
            </a:r>
          </a:p>
          <a:p>
            <a:endParaRPr lang="en-US" altLang="en-US" smtClean="0"/>
          </a:p>
          <a:p>
            <a:r>
              <a:rPr lang="en-US" altLang="en-US" smtClean="0"/>
              <a:t>This photograph shows a warning line that has fallen.  It does no good lying on the ground!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2F4822FA-B3D6-4270-A7EE-09FFCA50481B}" type="slidenum">
              <a:rPr lang="en-US" altLang="en-US" sz="1200" i="0"/>
              <a:pPr/>
              <a:t>58</a:t>
            </a:fld>
            <a:endParaRPr lang="en-US" altLang="en-US" sz="1200" i="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p:txBody>
          <a:bodyPr/>
          <a:lstStyle/>
          <a:p>
            <a:r>
              <a:rPr lang="en-US" altLang="en-US" smtClean="0"/>
              <a:t>Another common system for protecting workers from falls is the use of a personal fall arrest system. The fall arrest system does not prevent falls.  The design of a fall arrest system is to stop the worker from falling any further.  The worker has to fall before this system operates.  A properly designed fall arrest system will allow a worker to fall only a short distance and then stop the fall.</a:t>
            </a:r>
          </a:p>
          <a:p>
            <a:endParaRPr lang="en-US" altLang="en-US" smtClean="0"/>
          </a:p>
          <a:p>
            <a:r>
              <a:rPr lang="en-US" altLang="en-US" smtClean="0"/>
              <a:t>The fall arrest system consists of a body harness, lanyard, and an anchorage point.  Each of these components must be properly maintained and used.</a:t>
            </a:r>
          </a:p>
          <a:p>
            <a:endParaRPr lang="en-US" altLang="en-US" smtClean="0"/>
          </a:p>
          <a:p>
            <a:r>
              <a:rPr lang="en-US" altLang="en-US" smtClean="0"/>
              <a:t>Remember, before using any fall arrest system you must inspect the equipment and be trained by your employer.</a:t>
            </a:r>
          </a:p>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8566E894-07A9-4F01-AEDB-F0D665677FF3}" type="slidenum">
              <a:rPr lang="en-US" altLang="en-US" sz="1200" i="0"/>
              <a:pPr/>
              <a:t>59</a:t>
            </a:fld>
            <a:endParaRPr lang="en-US" altLang="en-US" sz="1200" i="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r>
              <a:rPr lang="en-US" altLang="en-US" smtClean="0"/>
              <a:t>Body harnesses come in different sizes and styles.  But each harness, no matter the style, is designed to hold your body securely after you have fallen and are hanging from an anchorage point waiting for rescue.  After you have fallen and are suspended, your harness will protect your body from further damage.  The harness design allows your body to maintain its blood flow and does not put pressure on internal organs.</a:t>
            </a:r>
          </a:p>
          <a:p>
            <a:endParaRPr lang="en-US" altLang="en-US" smtClean="0"/>
          </a:p>
          <a:p>
            <a:r>
              <a:rPr lang="en-US" altLang="en-US" smtClean="0"/>
              <a:t>In order for your harness to help you and not cause further harm, you must wear it properly.  It must be snug and not loose.  The D-ring, where the snap hook of a lanyard connects to the body harness, must be worn between the shoulder blades, not low on the back.  If you fall, you will be hanging from that D-ring.  If it is positioned properly, you will hang in an upright position.  If the D-ring is positioned further down the back, you will hang more horizontally.</a:t>
            </a:r>
          </a:p>
          <a:p>
            <a:endParaRPr lang="en-US" altLang="en-US" smtClean="0"/>
          </a:p>
          <a:p>
            <a:r>
              <a:rPr lang="en-US" altLang="en-US" smtClean="0"/>
              <a:t>If your harness has a chest strap like this one, it must be secured and in the proper position.  If the strap is not secured, you may fall out of the harness.  If the strap is positioned too high, you may choke yourself if you fall.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8595F6D8-78C5-4BF6-ADDE-FB61BA0BB955}" type="slidenum">
              <a:rPr lang="en-US" altLang="en-US" sz="1200" i="0"/>
              <a:pPr/>
              <a:t>60</a:t>
            </a:fld>
            <a:endParaRPr lang="en-US" altLang="en-US" sz="1200" i="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p:txBody>
          <a:bodyPr/>
          <a:lstStyle/>
          <a:p>
            <a:r>
              <a:rPr lang="en-US" altLang="en-US" smtClean="0"/>
              <a:t>Your fall protection is only as good as its components. A harness that is not worn properly will not protect you and may cause more harm. If the harness is too large or too small it will not protect you properly. A harness that is too large or is not adjusted will allow a worker to fall out of it during a fall. A harness that is too small or too tightly adjusted will injure a worker who falls.</a:t>
            </a:r>
          </a:p>
          <a:p>
            <a:endParaRPr lang="en-US" altLang="en-US" smtClean="0"/>
          </a:p>
          <a:p>
            <a:r>
              <a:rPr lang="en-US" altLang="en-US" smtClean="0"/>
              <a:t>Before a harness is worn it must be inspected. Look for worn or torn areas, cuts and abrasions, grease or paints, sun damage, or any other visible damage. If any of these things are found, do not use the harness. Get a new one before working at elevated heights.</a:t>
            </a:r>
          </a:p>
          <a:p>
            <a:endParaRPr lang="en-US" altLang="en-US" smtClean="0"/>
          </a:p>
          <a:p>
            <a:r>
              <a:rPr lang="en-US" altLang="en-US" smtClean="0"/>
              <a:t>When wearing a harness, it must be adjusted properly. The shoulder straps must not be twisted and must be snug. The leg straps should be positioned high on the legs, not twisted, and snug. Other straps must not be twisted and must be snug. The D-ring should be between the shoulder blades.</a:t>
            </a:r>
          </a:p>
          <a:p>
            <a:endParaRPr lang="en-US" altLang="en-US" smtClean="0"/>
          </a:p>
          <a:p>
            <a:r>
              <a:rPr lang="en-US" altLang="en-US" smtClean="0"/>
              <a:t>This photograph shows a harness that is worn improperly. The straps are loose and twisted. In the event of a fall, this worker would fall out of his harness.</a:t>
            </a:r>
          </a:p>
          <a:p>
            <a:endParaRPr lang="en-US" altLang="en-US" smtClean="0"/>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0DECE4EE-5B60-4C05-9AFD-EB2905632261}" type="slidenum">
              <a:rPr lang="en-US" altLang="en-US" sz="1200" i="0"/>
              <a:pPr/>
              <a:t>61</a:t>
            </a:fld>
            <a:endParaRPr lang="en-US" altLang="en-US" sz="1200" i="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p:txBody>
          <a:bodyPr/>
          <a:lstStyle/>
          <a:p>
            <a:r>
              <a:rPr lang="en-US" altLang="en-US" smtClean="0"/>
              <a:t>The lanyard connects the harness to the anchorage point.  If a worker falls, the lanyard is the critical piece holding the suspended worker.  The lanyards are designed with a minimum breaking strength of 5,000 lbs. and are made of synthetic materials. The lanyard hooks to the D-ring on the harness with a locking snap-hook.  The snap-hook must lock and be able to handle 3,600 lbs.</a:t>
            </a:r>
          </a:p>
          <a:p>
            <a:endParaRPr lang="en-US" altLang="en-US" smtClean="0"/>
          </a:p>
          <a:p>
            <a:r>
              <a:rPr lang="en-US" altLang="en-US" smtClean="0"/>
              <a:t>Some lanyards are equipped with a shock absorber that will lessen the forces of the fall on the workers body.  These shock absorbers are only used once and then must be replaced.  Never use a lanyard with a shock absorber that has been used.</a:t>
            </a:r>
          </a:p>
          <a:p>
            <a:endParaRPr lang="en-US" altLang="en-US" smtClean="0"/>
          </a:p>
          <a:p>
            <a:r>
              <a:rPr lang="en-US" altLang="en-US" smtClean="0"/>
              <a:t>Lanyards must be inspected before each use for visible damage.  Look for cuts, burns, oil, grease or any other defect.  Make sure to test the locking snap-hook and carabiner to see that they are working properly.  Never use a damaged lanyard and report any defects to your supervisor.</a:t>
            </a:r>
          </a:p>
          <a:p>
            <a:endParaRPr lang="en-US" altLang="en-US" smtClean="0"/>
          </a:p>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C0A9003F-9D2F-4525-8EF7-7CC58C6D3D60}" type="slidenum">
              <a:rPr lang="en-US" altLang="en-US" sz="1200" i="0"/>
              <a:pPr/>
              <a:t>62</a:t>
            </a:fld>
            <a:endParaRPr lang="en-US" altLang="en-US" sz="1200" i="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p:txBody>
          <a:bodyPr/>
          <a:lstStyle/>
          <a:p>
            <a:r>
              <a:rPr lang="en-US" altLang="en-US" smtClean="0"/>
              <a:t>Once the harness has been inspected, has been fitted and properly adjusted and the lanyard has been inspected, the lanyard is then attached to the D-ring on the body harness. Keep in mind that if you fall you will be suspended by the lanyard and body harness.  You want the D-ring of the body harness in the proper position so you will hang vertically.</a:t>
            </a:r>
          </a:p>
          <a:p>
            <a:endParaRPr lang="en-US" altLang="en-US" smtClean="0"/>
          </a:p>
          <a:p>
            <a:r>
              <a:rPr lang="en-US" altLang="en-US" smtClean="0"/>
              <a:t>If the lanyard you are using has a shock absorber, be sure to attached the lanyard to the harness with the D-ring closest to the shock absorber.  You want the shock absorber close to the body.</a:t>
            </a:r>
          </a:p>
          <a:p>
            <a:endParaRPr lang="en-US" altLang="en-US" smtClean="0"/>
          </a:p>
          <a:p>
            <a:endParaRPr lang="en-US" altLang="en-US" b="1" i="1"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19E5E358-C621-44B8-8372-7C02D4CC24AB}" type="slidenum">
              <a:rPr lang="en-US" altLang="en-US" sz="1200" i="0"/>
              <a:pPr/>
              <a:t>63</a:t>
            </a:fld>
            <a:endParaRPr lang="en-US" altLang="en-US" sz="1200" i="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p:txBody>
          <a:bodyPr/>
          <a:lstStyle/>
          <a:p>
            <a:r>
              <a:rPr lang="en-US" altLang="en-US" smtClean="0"/>
              <a:t>The anchorage point is the place where you tie off to or hook to. This is where the other end of your lanyard is connected.  The anchorage point must be able to withstand the force of a worker falling and the force of the worker hanging on the lanyard.  </a:t>
            </a:r>
          </a:p>
          <a:p>
            <a:endParaRPr lang="en-US" altLang="en-US" smtClean="0"/>
          </a:p>
          <a:p>
            <a:r>
              <a:rPr lang="en-US" altLang="en-US" smtClean="0"/>
              <a:t>An anchorage point must not move and must be very strong.  Your life may depend on the anchorage point you choose.  The anchorage point must hold at least 5,000 lbs of force.  Never anchor or tie off to pipes, wood structures, electrical wires, or other areas not designed for anchorage points because they will not hold the minimum of 5,000 lbs. required in the event of a fall.</a:t>
            </a:r>
          </a:p>
          <a:p>
            <a:endParaRPr lang="en-US" altLang="en-US" smtClean="0"/>
          </a:p>
          <a:p>
            <a:r>
              <a:rPr lang="en-US" altLang="en-US" smtClean="0"/>
              <a:t>In this photo, the worker has incorrectly tied off to a wooden guardrail – this anchorage point will not hold a minimum of 5,000 lbs. if the worker falls.</a:t>
            </a:r>
          </a:p>
          <a:p>
            <a:endParaRPr lang="en-US" altLang="en-US" smtClean="0"/>
          </a:p>
          <a:p>
            <a:endParaRPr lang="en-US" altLang="en-US" smtClean="0"/>
          </a:p>
          <a:p>
            <a:endParaRPr lang="en-US" altLang="en-US" smtClean="0"/>
          </a:p>
          <a:p>
            <a:endParaRPr lang="en-US" altLang="en-US" sz="4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961902E5-47C8-4DF4-83D0-0F682546FBAA}" type="slidenum">
              <a:rPr lang="en-US" altLang="en-US" sz="1200" i="0"/>
              <a:pPr/>
              <a:t>64</a:t>
            </a:fld>
            <a:endParaRPr lang="en-US" altLang="en-US" sz="1200" i="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p:txBody>
          <a:bodyPr/>
          <a:lstStyle/>
          <a:p>
            <a:r>
              <a:rPr lang="en-US" altLang="en-US" smtClean="0"/>
              <a:t>As stated previously, the anchorage point you choose may save your life or end it.  Use structural steel members, concrete pillars or specially designed or designated areas for anchorage points.  You may need to ask your supervisor for help in choosing a proper anchorage point.</a:t>
            </a:r>
          </a:p>
          <a:p>
            <a:endParaRPr lang="en-US" altLang="en-US" smtClean="0"/>
          </a:p>
          <a:p>
            <a:r>
              <a:rPr lang="en-US" altLang="en-US" smtClean="0"/>
              <a:t> </a:t>
            </a:r>
          </a:p>
          <a:p>
            <a:r>
              <a:rPr lang="en-US" altLang="en-US" smtClean="0"/>
              <a:t>The worker in this photograph is using a good anchorage point that could withstand the force of a fall.  </a:t>
            </a:r>
          </a:p>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3B20AF74-5292-435F-A8A6-2C22AE0A94CB}" type="slidenum">
              <a:rPr lang="en-US" altLang="en-US" sz="1200" i="0"/>
              <a:pPr/>
              <a:t>65</a:t>
            </a:fld>
            <a:endParaRPr lang="en-US" altLang="en-US" sz="1200" i="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p:txBody>
          <a:bodyPr/>
          <a:lstStyle/>
          <a:p>
            <a:r>
              <a:rPr lang="en-US" altLang="en-US" smtClean="0"/>
              <a:t>A horizontal life line is used to allow a worker to stay tied off while he moves through the work area.  These are used on bridges, building structures, and other areas to allow workers the freedom to move around.  The horizontal life line systems must be designed, installed, and used under the supervision of a qualified person.  These lines must be maintained and kept free from abrasions and cuts.</a:t>
            </a:r>
          </a:p>
          <a:p>
            <a:endParaRPr lang="en-US" altLang="en-US" smtClean="0"/>
          </a:p>
          <a:p>
            <a:r>
              <a:rPr lang="en-US" altLang="en-US" smtClean="0"/>
              <a:t>A horizontal life line system will allow a worker to move freely, but will protect him in the event of a fall.  The lanyard is connected to the life line as the anchorage point. You must always be tied off when using a personal fall arrest system.</a:t>
            </a:r>
          </a:p>
          <a:p>
            <a:endParaRPr lang="en-US" altLang="en-US" smtClean="0"/>
          </a:p>
          <a:p>
            <a:endParaRPr lang="en-US" altLang="en-US" smtClean="0"/>
          </a:p>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B658E5AD-562A-4577-84DD-F6C81ACE7AFA}" type="slidenum">
              <a:rPr lang="en-US" altLang="en-US" sz="1200" i="0"/>
              <a:pPr/>
              <a:t>66</a:t>
            </a:fld>
            <a:endParaRPr lang="en-US" altLang="en-US" sz="1200" i="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p:txBody>
          <a:bodyPr/>
          <a:lstStyle/>
          <a:p>
            <a:r>
              <a:rPr lang="en-US" altLang="en-US" smtClean="0"/>
              <a:t>In this picture the workers are using a Self Retracting Lanyard (SRL) – commonly known on construction sites as a ‘yoyo’.  The SRL will allow the workers to stay tied off while they work near an unprotected edge of a building.  Workers must always be tied off when working with a personal fall arrest system.</a:t>
            </a:r>
          </a:p>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A7CD81C1-3A12-4659-9B07-E02C339FAEB9}" type="slidenum">
              <a:rPr lang="en-US" altLang="en-US" sz="1200" i="0"/>
              <a:pPr/>
              <a:t>6</a:t>
            </a:fld>
            <a:endParaRPr lang="en-US" altLang="en-US" sz="1200" i="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r>
              <a:rPr lang="en-US" altLang="en-US" smtClean="0"/>
              <a:t>Fall hazards can be found on almost any construction site.  Some of the areas where fall hazards are found include:</a:t>
            </a:r>
          </a:p>
          <a:p>
            <a:endParaRPr lang="en-US" altLang="en-US" smtClean="0"/>
          </a:p>
          <a:p>
            <a:r>
              <a:rPr lang="en-US" altLang="en-US" smtClean="0"/>
              <a:t>*Building structures and exterior construction – Many times working on the exterior of a building can expose you to falls from greater heights.  You may be on the roof of a building exposed to a fall of 10, 20, 30 feet or even more.  You may be working on concrete forming with no scaffolding.  </a:t>
            </a:r>
          </a:p>
          <a:p>
            <a:endParaRPr lang="en-US" altLang="en-US" smtClean="0"/>
          </a:p>
          <a:p>
            <a:r>
              <a:rPr lang="en-US" altLang="en-US" smtClean="0"/>
              <a:t>*Scaffolds and other work platforms – Scaffold and other elevated work platforms expose you to fall hazards since you are working at greater heights.  If the scaffolding or work platforms are not properly constructed or maintained, your fall hazards are increased.</a:t>
            </a:r>
          </a:p>
          <a:p>
            <a:endParaRPr lang="en-US" altLang="en-US" smtClean="0"/>
          </a:p>
          <a:p>
            <a:r>
              <a:rPr lang="en-US" altLang="en-US" smtClean="0"/>
              <a:t>*Store-bought and job made ladders – Ladders are used regularly in construction and since we use them often we become very comfortable when using them.  Because we are so comfortable we often overlook the hazards of using either a manufactured or a job made ladder.</a:t>
            </a:r>
          </a:p>
          <a:p>
            <a:endParaRPr lang="en-US" altLang="en-US" sz="1400" smtClean="0"/>
          </a:p>
          <a:p>
            <a:pPr lvl="1"/>
            <a:endParaRPr lang="en-US" altLang="en-US" smtClean="0"/>
          </a:p>
          <a:p>
            <a:endParaRPr lang="en-US" altLang="en-US" sz="14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F2DB089C-6717-4EDA-A655-FC1478237375}" type="slidenum">
              <a:rPr lang="en-US" altLang="en-US" sz="1200" i="0"/>
              <a:pPr/>
              <a:t>67</a:t>
            </a:fld>
            <a:endParaRPr lang="en-US" altLang="en-US" sz="1200" i="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p:txBody>
          <a:bodyPr/>
          <a:lstStyle/>
          <a:p>
            <a:r>
              <a:rPr lang="en-US" altLang="en-US" smtClean="0"/>
              <a:t>Holes are defined as a gap or void 2 inches or more in a floor, roof or other walking or working surface. Holes can be small and cause tripping hazards that cause workers to fall to the same level. In this case, the appropriate protective measure would be the installation of a hole cover. Covers for holes in floors, roofs, and other walking/working surfaces shall meet the following requirements:</a:t>
            </a:r>
          </a:p>
          <a:p>
            <a:pPr>
              <a:buFontTx/>
              <a:buChar char="•"/>
            </a:pPr>
            <a:r>
              <a:rPr lang="en-US" altLang="en-US" smtClean="0"/>
              <a:t>Covers located in roadways and vehicular aisles shall be capable of supporting, without failure, at least twice the maximum axle load of the largest vehicle expected to cross over the cover.</a:t>
            </a:r>
          </a:p>
          <a:p>
            <a:pPr>
              <a:buFontTx/>
              <a:buChar char="•"/>
            </a:pPr>
            <a:r>
              <a:rPr lang="en-US" altLang="en-US" smtClean="0"/>
              <a:t>All other covers shall be capable of supporting, without failure, at least twice the weight of employees, equipment, and materials that may be imposed on the cover at any one time.</a:t>
            </a:r>
          </a:p>
          <a:p>
            <a:pPr>
              <a:buFontTx/>
              <a:buChar char="•"/>
            </a:pPr>
            <a:r>
              <a:rPr lang="en-US" altLang="en-US" smtClean="0"/>
              <a:t>All covers shall be secured when installed so as to prevent accidental displacement by the wind, equipment, or employees.</a:t>
            </a:r>
          </a:p>
          <a:p>
            <a:pPr>
              <a:buFontTx/>
              <a:buChar char="•"/>
            </a:pPr>
            <a:r>
              <a:rPr lang="en-US" altLang="en-US" smtClean="0"/>
              <a:t>All covers shall be color coded or they shall be marked with the word "HOLE" or "COVER" to provide warning of the hazard.</a:t>
            </a:r>
          </a:p>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88A794EA-F0CD-43F1-B6BA-E7C578C87852}" type="slidenum">
              <a:rPr lang="en-US" altLang="en-US" sz="1200" i="0"/>
              <a:pPr/>
              <a:t>68</a:t>
            </a:fld>
            <a:endParaRPr lang="en-US" altLang="en-US" sz="1200" i="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p:txBody>
          <a:bodyPr/>
          <a:lstStyle/>
          <a:p>
            <a:r>
              <a:rPr lang="en-US" altLang="en-US" smtClean="0"/>
              <a:t>Holes can also be large and cause workers to fall through them to another level. Workers must be protected from falling through holes that are 6 feet or greater from another level. Protective measures in this case can be hole covers as previously discussed or guardrail systems: </a:t>
            </a:r>
          </a:p>
          <a:p>
            <a:pPr>
              <a:buFontTx/>
              <a:buChar char="•"/>
            </a:pPr>
            <a:r>
              <a:rPr lang="en-US" altLang="en-US" smtClean="0"/>
              <a:t>When guardrail systems are used at holes, they shall be erected on all unprotected sides or edges of the hole.</a:t>
            </a:r>
          </a:p>
          <a:p>
            <a:pPr>
              <a:buFontTx/>
              <a:buChar char="•"/>
            </a:pPr>
            <a:r>
              <a:rPr lang="en-US" altLang="en-US" smtClean="0"/>
              <a:t>In case the holes are used for the passage of materials, the hole shall have not more than two sides provided with removable guardrail sections to allow the passage of materials. When the hole is not in use, a guardrail system shall be provided along all unprotected sides or edges.</a:t>
            </a:r>
          </a:p>
          <a:p>
            <a:pPr>
              <a:buFontTx/>
              <a:buChar char="•"/>
            </a:pPr>
            <a:r>
              <a:rPr lang="en-US" altLang="en-US" smtClean="0"/>
              <a:t>In case holes are used as points of access (such as ladder ways), guardrail systems shall be provided with a gate, or be so offset that a person cannot walk directly into the hole</a:t>
            </a:r>
          </a:p>
          <a:p>
            <a:r>
              <a:rPr lang="en-US" altLang="en-US" smtClean="0"/>
              <a:t>This photograph shows a floor hole that has been covered and labeled.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A9BBDA61-7243-40EB-B504-5568092FCE5B}" type="slidenum">
              <a:rPr lang="en-US" altLang="en-US" sz="1200" i="0"/>
              <a:pPr/>
              <a:t>69</a:t>
            </a:fld>
            <a:endParaRPr lang="en-US" altLang="en-US" sz="1200" i="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p:txBody>
          <a:bodyPr/>
          <a:lstStyle/>
          <a:p>
            <a:r>
              <a:rPr lang="en-US" altLang="en-US" smtClean="0"/>
              <a:t>All floor holes where an employee could fall through must be covered or guarded.  The cover must be marked to make sure everyone knows it is a safety device.</a:t>
            </a:r>
          </a:p>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7554204-50D8-4A62-B7F7-112286B2AA47}" type="slidenum">
              <a:rPr lang="en-US" altLang="en-US" sz="1200" i="0"/>
              <a:pPr/>
              <a:t>70</a:t>
            </a:fld>
            <a:endParaRPr lang="en-US" altLang="en-US" sz="1200" i="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p:txBody>
          <a:bodyPr/>
          <a:lstStyle/>
          <a:p>
            <a:r>
              <a:rPr lang="en-US" altLang="en-US" smtClean="0"/>
              <a:t>Another type of floor hole includes sky-lights.  If workers are working in an area with skylights, the skylights are considered floor holes.  The covering on a skylight is designed to let light in and is not designed to hold the weight of a worker.  Many times workers do not realize that sky-lights cannot support their weight and will sit or stand on them. While working during construction around skylights, a guardrail system around all edges of the skylight would be the appropriate protective measure to protect workers from falling through the skylight.</a:t>
            </a:r>
          </a:p>
          <a:p>
            <a:endParaRPr lang="en-US" altLang="en-US" smtClean="0"/>
          </a:p>
          <a:p>
            <a:r>
              <a:rPr lang="en-US" altLang="en-US" smtClean="0"/>
              <a:t>Never place tools or other items on a skylight.  The weight of the tool or object may be enough to break the skylight and cause the items to fall on workers below.</a:t>
            </a:r>
          </a:p>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FB5C7403-82AA-4D96-95CE-CA86C6982E63}" type="slidenum">
              <a:rPr lang="en-US" altLang="en-US" sz="1200" i="0"/>
              <a:pPr/>
              <a:t>71</a:t>
            </a:fld>
            <a:endParaRPr lang="en-US" altLang="en-US" sz="1200" i="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p:txBody>
          <a:bodyPr/>
          <a:lstStyle/>
          <a:p>
            <a:r>
              <a:rPr lang="en-US" altLang="en-US" smtClean="0"/>
              <a:t>Pier holes and other footing holes that are more than 6 feet deep must also be protected.  These types of holes may be protected with guardrail systems protecting all sides or may be covered.  </a:t>
            </a:r>
          </a:p>
          <a:p>
            <a:endParaRPr lang="en-US" altLang="en-US" smtClean="0"/>
          </a:p>
          <a:p>
            <a:r>
              <a:rPr lang="en-US" altLang="en-US" smtClean="0"/>
              <a:t>If using a guardrail system, be sure to have the top rail at approximately 42 inches (plus or minus 3 inches) from the working surface, it must be able to handle 200 lbs of force, and it must be maintained.</a:t>
            </a:r>
          </a:p>
          <a:p>
            <a:endParaRPr lang="en-US" altLang="en-US" smtClean="0"/>
          </a:p>
          <a:p>
            <a:r>
              <a:rPr lang="en-US" altLang="en-US" smtClean="0"/>
              <a:t>If using a floor cover, to cover the hole, be sure the cover can withstand the weight of the workers, is marked properly, and secured so it does not move.</a:t>
            </a:r>
          </a:p>
          <a:p>
            <a:endParaRPr lang="en-US" altLang="en-US" smtClean="0"/>
          </a:p>
          <a:p>
            <a:r>
              <a:rPr lang="en-US" altLang="en-US" smtClean="0"/>
              <a:t>These photographs show pier holes.  The one on the right is protected using a guardrail system while the one on the left is open exposing workers to a fall.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08450B3E-EE6B-4B69-A774-4FAF78584EF5}" type="slidenum">
              <a:rPr lang="en-US" altLang="en-US" sz="1200" i="0"/>
              <a:pPr/>
              <a:t>75</a:t>
            </a:fld>
            <a:endParaRPr lang="en-US" altLang="en-US" sz="1200" i="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p:txBody>
          <a:bodyPr/>
          <a:lstStyle/>
          <a:p>
            <a:endParaRPr lang="es-PR" altLang="en-US" b="1" i="1" smtClean="0">
              <a:solidFill>
                <a:srgbClr val="FF33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4F2119D1-6829-44B7-B724-491D82961667}" type="slidenum">
              <a:rPr lang="en-US" altLang="en-US" sz="1200" i="0"/>
              <a:pPr/>
              <a:t>8</a:t>
            </a:fld>
            <a:endParaRPr lang="en-US" altLang="en-US" sz="1200" i="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p:txBody>
          <a:bodyPr/>
          <a:lstStyle/>
          <a:p>
            <a:pPr>
              <a:lnSpc>
                <a:spcPct val="90000"/>
              </a:lnSpc>
            </a:pPr>
            <a:r>
              <a:rPr lang="en-US" altLang="en-US" sz="1000" smtClean="0"/>
              <a:t>Work conditions 6 feet or higher above the lower level requires the use of fall protection. Some areas where you might need fall protection of some sort include:</a:t>
            </a:r>
          </a:p>
          <a:p>
            <a:pPr>
              <a:lnSpc>
                <a:spcPct val="80000"/>
              </a:lnSpc>
            </a:pPr>
            <a:r>
              <a:rPr lang="en-US" altLang="en-US" sz="1000" smtClean="0"/>
              <a:t>*Unprotected sides and edges: These are the sides and edges of walking and working surfaces that do not have walls, guardrail systems or other means of protection. "Guardrail system" means a vertical barrier, consisting of, but not limited to, top rails, mid rails, and posts, erected to prevent employees from falling off a scaffold platform or walkway to lower levels.</a:t>
            </a:r>
          </a:p>
          <a:p>
            <a:pPr>
              <a:lnSpc>
                <a:spcPct val="80000"/>
              </a:lnSpc>
            </a:pPr>
            <a:r>
              <a:rPr lang="en-US" altLang="en-US" sz="1000" smtClean="0"/>
              <a:t>*Leading edges: These are the edges of a floor, a roof, the formwork for a floor or other walking surface that changes locations as additional floor, roofing, decking, or formwork sections are placed.  </a:t>
            </a:r>
          </a:p>
          <a:p>
            <a:pPr>
              <a:lnSpc>
                <a:spcPct val="80000"/>
              </a:lnSpc>
            </a:pPr>
            <a:r>
              <a:rPr lang="en-US" altLang="en-US" sz="1000" smtClean="0"/>
              <a:t>*Excavations: Excavations are any man-made cut, cavity, trench or depression in the surface of the earth. Excavations have their own hazards associated with them.  </a:t>
            </a:r>
          </a:p>
          <a:p>
            <a:pPr>
              <a:lnSpc>
                <a:spcPct val="80000"/>
              </a:lnSpc>
            </a:pPr>
            <a:r>
              <a:rPr lang="en-US" altLang="en-US" sz="1000" smtClean="0"/>
              <a:t>*Walking/working surfaces: These are any surfaces, whether vertical or horizontal, where employees work. Depending on the heights of these surfaces, you may be exposed to falls.</a:t>
            </a:r>
          </a:p>
          <a:p>
            <a:pPr>
              <a:lnSpc>
                <a:spcPct val="90000"/>
              </a:lnSpc>
            </a:pPr>
            <a:endParaRPr lang="en-US" altLang="en-US" sz="1000" smtClean="0"/>
          </a:p>
          <a:p>
            <a:pPr>
              <a:lnSpc>
                <a:spcPct val="90000"/>
              </a:lnSpc>
            </a:pPr>
            <a:r>
              <a:rPr lang="en-US" altLang="en-US" sz="1000" smtClean="0"/>
              <a:t>All of the conditions listed will increase your risk of falling. However, these are not the only areas where you may be exposed to falls. Regardless of height, fall protection must be used when working above:</a:t>
            </a:r>
          </a:p>
          <a:p>
            <a:pPr lvl="1">
              <a:lnSpc>
                <a:spcPct val="80000"/>
              </a:lnSpc>
              <a:buClr>
                <a:schemeClr val="tx1"/>
              </a:buClr>
            </a:pPr>
            <a:r>
              <a:rPr lang="en-US" altLang="en-US" sz="1000" smtClean="0"/>
              <a:t>* Dangerous equipment </a:t>
            </a:r>
          </a:p>
          <a:p>
            <a:pPr lvl="1">
              <a:lnSpc>
                <a:spcPct val="80000"/>
              </a:lnSpc>
              <a:buClr>
                <a:schemeClr val="tx1"/>
              </a:buClr>
            </a:pPr>
            <a:r>
              <a:rPr lang="en-US" altLang="en-US" sz="1000" smtClean="0"/>
              <a:t>* Sharp objects</a:t>
            </a:r>
          </a:p>
          <a:p>
            <a:pPr lvl="1">
              <a:lnSpc>
                <a:spcPct val="80000"/>
              </a:lnSpc>
              <a:buClr>
                <a:schemeClr val="tx1"/>
              </a:buClr>
            </a:pPr>
            <a:r>
              <a:rPr lang="en-US" altLang="en-US" sz="1000" smtClean="0"/>
              <a:t>* Piercing objects</a:t>
            </a:r>
          </a:p>
          <a:p>
            <a:pPr>
              <a:lnSpc>
                <a:spcPct val="90000"/>
              </a:lnSpc>
            </a:pPr>
            <a:r>
              <a:rPr lang="en-US" altLang="en-US" sz="1000" smtClean="0"/>
              <a:t>In this photograph the workers have no fall protection and are exposed to falls greater than 6 feet. Additionally, both workers have positioned themselves where they cannot see the edge of their working surface. It would be easy for each of them to back off the edge and fall. An acceptable means of fall protection for this situation would be the installation of guardrail system.</a:t>
            </a:r>
          </a:p>
          <a:p>
            <a:pPr>
              <a:lnSpc>
                <a:spcPct val="80000"/>
              </a:lnSpc>
            </a:pPr>
            <a:endParaRPr lang="en-US" altLang="en-US" sz="1000" smtClean="0"/>
          </a:p>
          <a:p>
            <a:pPr>
              <a:lnSpc>
                <a:spcPct val="80000"/>
              </a:lnSpc>
            </a:pPr>
            <a:endParaRPr lang="en-US" altLang="en-US" sz="9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3551E411-E0C2-4EB2-ADEF-D7D9087C4BD4}" type="slidenum">
              <a:rPr lang="en-US" altLang="en-US" sz="1200" i="0"/>
              <a:pPr/>
              <a:t>10</a:t>
            </a:fld>
            <a:endParaRPr lang="en-US" altLang="en-US" sz="1200" i="0"/>
          </a:p>
        </p:txBody>
      </p:sp>
      <p:sp>
        <p:nvSpPr>
          <p:cNvPr id="96259" name="Rectangle 2"/>
          <p:cNvSpPr>
            <a:spLocks noGrp="1" noRot="1" noChangeAspect="1" noChangeArrowheads="1" noTextEdit="1"/>
          </p:cNvSpPr>
          <p:nvPr>
            <p:ph type="sldImg"/>
          </p:nvPr>
        </p:nvSpPr>
        <p:spPr>
          <a:ln/>
        </p:spPr>
      </p:sp>
      <p:sp>
        <p:nvSpPr>
          <p:cNvPr id="96260" name="Rectangle 4"/>
          <p:cNvSpPr>
            <a:spLocks noGrp="1" noChangeArrowheads="1"/>
          </p:cNvSpPr>
          <p:nvPr>
            <p:ph type="body" idx="1"/>
          </p:nvPr>
        </p:nvSpPr>
        <p:spPr/>
        <p:txBody>
          <a:bodyPr/>
          <a:lstStyle/>
          <a:p>
            <a:r>
              <a:rPr lang="en-US" altLang="en-US" smtClean="0"/>
              <a:t>In this example of an unsafe condition, the worker is standing in the window opening at the edge of his working surface with no means of fall protection.  The worker is exposed to a fall of greater than 6 feet because he is working on the second level of this building.</a:t>
            </a:r>
          </a:p>
          <a:p>
            <a:endParaRPr lang="en-US" altLang="en-US" smtClean="0"/>
          </a:p>
          <a:p>
            <a:r>
              <a:rPr lang="en-US" altLang="en-US" smtClean="0"/>
              <a:t>One way this worker would be protected from a fall and possible injury is by using a personal fall arrest system. A personal arrest system is a fall-protection system that prevents the user from falling any distance. The system includes either a body belt or body harness, anchorage, connectors, and any other equipment as deemed necessary.</a:t>
            </a:r>
          </a:p>
          <a:p>
            <a:endParaRPr lang="en-US" altLang="en-US" smtClean="0"/>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66788">
              <a:defRPr sz="2400" i="1">
                <a:solidFill>
                  <a:schemeClr val="tx1"/>
                </a:solidFill>
                <a:latin typeface="Times New Roman" pitchFamily="18" charset="0"/>
                <a:cs typeface="Arial" pitchFamily="34" charset="0"/>
              </a:defRPr>
            </a:lvl1pPr>
            <a:lvl2pPr marL="833438" indent="-320675" defTabSz="966788">
              <a:defRPr sz="2400" i="1">
                <a:solidFill>
                  <a:schemeClr val="tx1"/>
                </a:solidFill>
                <a:latin typeface="Times New Roman" pitchFamily="18" charset="0"/>
                <a:cs typeface="Arial" pitchFamily="34" charset="0"/>
              </a:defRPr>
            </a:lvl2pPr>
            <a:lvl3pPr marL="1281113" indent="-255588" defTabSz="966788">
              <a:defRPr sz="2400" i="1">
                <a:solidFill>
                  <a:schemeClr val="tx1"/>
                </a:solidFill>
                <a:latin typeface="Times New Roman" pitchFamily="18" charset="0"/>
                <a:cs typeface="Arial" pitchFamily="34" charset="0"/>
              </a:defRPr>
            </a:lvl3pPr>
            <a:lvl4pPr marL="1793875" indent="-255588" defTabSz="966788">
              <a:defRPr sz="2400" i="1">
                <a:solidFill>
                  <a:schemeClr val="tx1"/>
                </a:solidFill>
                <a:latin typeface="Times New Roman" pitchFamily="18" charset="0"/>
                <a:cs typeface="Arial" pitchFamily="34" charset="0"/>
              </a:defRPr>
            </a:lvl4pPr>
            <a:lvl5pPr marL="2306638" indent="-255588" defTabSz="966788">
              <a:defRPr sz="2400" i="1">
                <a:solidFill>
                  <a:schemeClr val="tx1"/>
                </a:solidFill>
                <a:latin typeface="Times New Roman" pitchFamily="18" charset="0"/>
                <a:cs typeface="Arial" pitchFamily="34" charset="0"/>
              </a:defRPr>
            </a:lvl5pPr>
            <a:lvl6pPr marL="27638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6pPr>
            <a:lvl7pPr marL="32210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7pPr>
            <a:lvl8pPr marL="36782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8pPr>
            <a:lvl9pPr marL="4135438" indent="-255588" defTabSz="966788"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514EC6DA-8383-4169-B293-5E5DDD99411A}" type="slidenum">
              <a:rPr lang="en-US" altLang="en-US" sz="1200" i="0"/>
              <a:pPr/>
              <a:t>12</a:t>
            </a:fld>
            <a:endParaRPr lang="en-US" altLang="en-US" sz="1200" i="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p:txBody>
          <a:bodyPr/>
          <a:lstStyle/>
          <a:p>
            <a:r>
              <a:rPr lang="en-US" altLang="en-US" smtClean="0"/>
              <a:t>As stated previously, if you are working at a height of 6 feet or more you must have some form of fall protection.  These workers were protected from a fall until they stepped outside of the lift.  Once they exited the lift they lost all of their fall protection.</a:t>
            </a:r>
          </a:p>
          <a:p>
            <a:endParaRPr lang="en-US" altLang="en-US" smtClean="0"/>
          </a:p>
          <a:p>
            <a:r>
              <a:rPr lang="en-US" altLang="en-US" smtClean="0"/>
              <a:t>For these workers to be safe, some form of fall protection must be used.  They could install a guardrail system or use personal fall arrest systems.  </a:t>
            </a:r>
          </a:p>
          <a:p>
            <a:endParaRPr lang="en-US" altLang="en-US" smtClean="0"/>
          </a:p>
          <a:p>
            <a:endParaRPr lang="en-US" altLang="en-US" smtClean="0"/>
          </a:p>
          <a:p>
            <a:endParaRPr lang="en-US" altLang="en-US" smtClean="0"/>
          </a:p>
          <a:p>
            <a:endParaRPr lang="en-US" altLang="en-US" b="1"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737920-5BFB-441D-A79E-C24EE0C3AAC3}" type="slidenum">
              <a:rPr lang="en-US"/>
              <a:pPr>
                <a:defRPr/>
              </a:pPr>
              <a:t>‹#›</a:t>
            </a:fld>
            <a:endParaRPr lang="en-US"/>
          </a:p>
        </p:txBody>
      </p:sp>
    </p:spTree>
    <p:extLst>
      <p:ext uri="{BB962C8B-B14F-4D97-AF65-F5344CB8AC3E}">
        <p14:creationId xmlns:p14="http://schemas.microsoft.com/office/powerpoint/2010/main" val="29100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5B9BF02-B264-4571-8822-1CD9D662A764}" type="slidenum">
              <a:rPr lang="en-US"/>
              <a:pPr>
                <a:defRPr/>
              </a:pPr>
              <a:t>‹#›</a:t>
            </a:fld>
            <a:endParaRPr lang="en-US"/>
          </a:p>
        </p:txBody>
      </p:sp>
    </p:spTree>
    <p:extLst>
      <p:ext uri="{BB962C8B-B14F-4D97-AF65-F5344CB8AC3E}">
        <p14:creationId xmlns:p14="http://schemas.microsoft.com/office/powerpoint/2010/main" val="142088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238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238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EA55508-C529-4F55-A802-96DD2C7B2763}" type="slidenum">
              <a:rPr lang="en-US"/>
              <a:pPr>
                <a:defRPr/>
              </a:pPr>
              <a:t>‹#›</a:t>
            </a:fld>
            <a:endParaRPr lang="en-US"/>
          </a:p>
        </p:txBody>
      </p:sp>
    </p:spTree>
    <p:extLst>
      <p:ext uri="{BB962C8B-B14F-4D97-AF65-F5344CB8AC3E}">
        <p14:creationId xmlns:p14="http://schemas.microsoft.com/office/powerpoint/2010/main" val="100275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868283E-E873-4CD6-AF56-B511CA93487B}" type="slidenum">
              <a:rPr lang="en-US"/>
              <a:pPr>
                <a:defRPr/>
              </a:pPr>
              <a:t>‹#›</a:t>
            </a:fld>
            <a:endParaRPr lang="en-US"/>
          </a:p>
        </p:txBody>
      </p:sp>
    </p:spTree>
    <p:extLst>
      <p:ext uri="{BB962C8B-B14F-4D97-AF65-F5344CB8AC3E}">
        <p14:creationId xmlns:p14="http://schemas.microsoft.com/office/powerpoint/2010/main" val="418709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E2755A4-9179-44BD-8886-5BE462B40FDF}" type="slidenum">
              <a:rPr lang="en-US"/>
              <a:pPr>
                <a:defRPr/>
              </a:pPr>
              <a:t>‹#›</a:t>
            </a:fld>
            <a:endParaRPr lang="en-US"/>
          </a:p>
        </p:txBody>
      </p:sp>
    </p:spTree>
    <p:extLst>
      <p:ext uri="{BB962C8B-B14F-4D97-AF65-F5344CB8AC3E}">
        <p14:creationId xmlns:p14="http://schemas.microsoft.com/office/powerpoint/2010/main" val="400119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AB152EA-EB76-4693-947F-F857D5346945}" type="slidenum">
              <a:rPr lang="en-US"/>
              <a:pPr>
                <a:defRPr/>
              </a:pPr>
              <a:t>‹#›</a:t>
            </a:fld>
            <a:endParaRPr lang="en-US"/>
          </a:p>
        </p:txBody>
      </p:sp>
    </p:spTree>
    <p:extLst>
      <p:ext uri="{BB962C8B-B14F-4D97-AF65-F5344CB8AC3E}">
        <p14:creationId xmlns:p14="http://schemas.microsoft.com/office/powerpoint/2010/main" val="49630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9844966-A056-4C56-8A7E-99FAD29B2713}" type="slidenum">
              <a:rPr lang="en-US"/>
              <a:pPr>
                <a:defRPr/>
              </a:pPr>
              <a:t>‹#›</a:t>
            </a:fld>
            <a:endParaRPr lang="en-US"/>
          </a:p>
        </p:txBody>
      </p:sp>
    </p:spTree>
    <p:extLst>
      <p:ext uri="{BB962C8B-B14F-4D97-AF65-F5344CB8AC3E}">
        <p14:creationId xmlns:p14="http://schemas.microsoft.com/office/powerpoint/2010/main" val="359267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7FDF75A-85A5-49DF-882D-207BA086AF5B}" type="slidenum">
              <a:rPr lang="en-US"/>
              <a:pPr>
                <a:defRPr/>
              </a:pPr>
              <a:t>‹#›</a:t>
            </a:fld>
            <a:endParaRPr lang="en-US"/>
          </a:p>
        </p:txBody>
      </p:sp>
    </p:spTree>
    <p:extLst>
      <p:ext uri="{BB962C8B-B14F-4D97-AF65-F5344CB8AC3E}">
        <p14:creationId xmlns:p14="http://schemas.microsoft.com/office/powerpoint/2010/main" val="255934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1BA6ECB4-B50E-4740-AA1C-9BF36776BEC2}" type="slidenum">
              <a:rPr lang="en-US"/>
              <a:pPr>
                <a:defRPr/>
              </a:pPr>
              <a:t>‹#›</a:t>
            </a:fld>
            <a:endParaRPr lang="en-US"/>
          </a:p>
        </p:txBody>
      </p:sp>
    </p:spTree>
    <p:extLst>
      <p:ext uri="{BB962C8B-B14F-4D97-AF65-F5344CB8AC3E}">
        <p14:creationId xmlns:p14="http://schemas.microsoft.com/office/powerpoint/2010/main" val="375632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2FE3F26-61DA-466B-9B81-D7290A41EE18}" type="slidenum">
              <a:rPr lang="en-US"/>
              <a:pPr>
                <a:defRPr/>
              </a:pPr>
              <a:t>‹#›</a:t>
            </a:fld>
            <a:endParaRPr lang="en-US"/>
          </a:p>
        </p:txBody>
      </p:sp>
    </p:spTree>
    <p:extLst>
      <p:ext uri="{BB962C8B-B14F-4D97-AF65-F5344CB8AC3E}">
        <p14:creationId xmlns:p14="http://schemas.microsoft.com/office/powerpoint/2010/main" val="351040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9AC819-7507-4695-9366-1B112DB593B0}" type="slidenum">
              <a:rPr lang="en-US"/>
              <a:pPr>
                <a:defRPr/>
              </a:pPr>
              <a:t>‹#›</a:t>
            </a:fld>
            <a:endParaRPr lang="en-US"/>
          </a:p>
        </p:txBody>
      </p:sp>
    </p:spTree>
    <p:extLst>
      <p:ext uri="{BB962C8B-B14F-4D97-AF65-F5344CB8AC3E}">
        <p14:creationId xmlns:p14="http://schemas.microsoft.com/office/powerpoint/2010/main" val="184100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2"/>
          <p:cNvSpPr>
            <a:spLocks noChangeArrowheads="1"/>
          </p:cNvSpPr>
          <p:nvPr/>
        </p:nvSpPr>
        <p:spPr bwMode="auto">
          <a:xfrm>
            <a:off x="0" y="6243638"/>
            <a:ext cx="9144000" cy="609600"/>
          </a:xfrm>
          <a:prstGeom prst="rect">
            <a:avLst/>
          </a:prstGeom>
          <a:gradFill rotWithShape="0">
            <a:gsLst>
              <a:gs pos="0">
                <a:schemeClr val="bg1"/>
              </a:gs>
              <a:gs pos="100000">
                <a:schemeClr val="tx1"/>
              </a:gs>
            </a:gsLst>
            <a:lin ang="5400000" scaled="1"/>
          </a:gradFill>
          <a:ln w="12700">
            <a:noFill/>
            <a:miter lim="800000"/>
            <a:headEnd type="none" w="sm" len="sm"/>
            <a:tailEnd type="none" w="sm" len="sm"/>
          </a:ln>
          <a:effectLst/>
        </p:spPr>
        <p:txBody>
          <a:bodyPr wrap="none" anchor="ctr"/>
          <a:lstStyle/>
          <a:p>
            <a:pPr>
              <a:defRPr/>
            </a:pPr>
            <a:endParaRPr lang="en-US" sz="2400" i="1">
              <a:latin typeface="Times New Roman" pitchFamily="18" charset="0"/>
              <a:cs typeface="+mn-cs"/>
            </a:endParaRPr>
          </a:p>
        </p:txBody>
      </p:sp>
      <p:sp>
        <p:nvSpPr>
          <p:cNvPr id="10" name="Rectangle 13"/>
          <p:cNvSpPr>
            <a:spLocks noChangeArrowheads="1"/>
          </p:cNvSpPr>
          <p:nvPr/>
        </p:nvSpPr>
        <p:spPr bwMode="auto">
          <a:xfrm>
            <a:off x="0" y="0"/>
            <a:ext cx="9144000" cy="1143000"/>
          </a:xfrm>
          <a:prstGeom prst="rect">
            <a:avLst/>
          </a:prstGeom>
          <a:gradFill rotWithShape="0">
            <a:gsLst>
              <a:gs pos="0">
                <a:srgbClr val="FFFF00"/>
              </a:gs>
              <a:gs pos="100000">
                <a:schemeClr val="bg1"/>
              </a:gs>
            </a:gsLst>
            <a:lin ang="5400000" scaled="1"/>
          </a:gradFill>
          <a:ln w="9525">
            <a:noFill/>
            <a:miter lim="800000"/>
            <a:headEnd/>
            <a:tailEnd/>
          </a:ln>
          <a:effectLst/>
        </p:spPr>
        <p:txBody>
          <a:bodyPr wrap="none" anchor="ctr"/>
          <a:lstStyle/>
          <a:p>
            <a:pPr>
              <a:defRPr/>
            </a:pPr>
            <a:endParaRPr lang="en-US" sz="2400" i="1">
              <a:latin typeface="Times New Roman" pitchFamily="18" charset="0"/>
              <a:cs typeface="+mn-cs"/>
            </a:endParaRPr>
          </a:p>
        </p:txBody>
      </p:sp>
      <p:sp>
        <p:nvSpPr>
          <p:cNvPr id="196612" name="Rectangle 2"/>
          <p:cNvSpPr>
            <a:spLocks noGrp="1" noChangeArrowheads="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96613" name="Rectangle 3"/>
          <p:cNvSpPr>
            <a:spLocks noGrp="1" noChangeArrowheads="1"/>
          </p:cNvSpPr>
          <p:nvPr>
            <p:ph type="body" idx="1"/>
          </p:nvPr>
        </p:nvSpPr>
        <p:spPr bwMode="auto">
          <a:xfrm>
            <a:off x="457200" y="106680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Rectangle 4"/>
          <p:cNvSpPr>
            <a:spLocks noGrp="1" noChangeArrowheads="1"/>
          </p:cNvSpPr>
          <p:nvPr>
            <p:ph type="dt" sz="half" idx="2"/>
          </p:nvPr>
        </p:nvSpPr>
        <p:spPr bwMode="auto">
          <a:xfrm>
            <a:off x="711200" y="6229350"/>
            <a:ext cx="1930400" cy="5143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charset="0"/>
                <a:cs typeface="+mn-cs"/>
              </a:defRPr>
            </a:lvl1pPr>
          </a:lstStyle>
          <a:p>
            <a:pPr>
              <a:defRPr/>
            </a:pPr>
            <a:endParaRPr lang="en-US"/>
          </a:p>
        </p:txBody>
      </p:sp>
      <p:sp>
        <p:nvSpPr>
          <p:cNvPr id="12" name="Rectangle 5"/>
          <p:cNvSpPr>
            <a:spLocks noGrp="1" noChangeArrowheads="1"/>
          </p:cNvSpPr>
          <p:nvPr>
            <p:ph type="ftr" sz="quarter" idx="3"/>
          </p:nvPr>
        </p:nvSpPr>
        <p:spPr bwMode="auto">
          <a:xfrm>
            <a:off x="3149600" y="6229350"/>
            <a:ext cx="2844800" cy="5143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rgbClr val="5E574E"/>
                </a:solidFill>
                <a:latin typeface="Arial" charset="0"/>
                <a:cs typeface="+mn-cs"/>
              </a:defRPr>
            </a:lvl1pPr>
          </a:lstStyle>
          <a:p>
            <a:pPr>
              <a:defRPr/>
            </a:pPr>
            <a:endParaRPr lang="en-US"/>
          </a:p>
        </p:txBody>
      </p:sp>
      <p:sp>
        <p:nvSpPr>
          <p:cNvPr id="13" name="Rectangle 6"/>
          <p:cNvSpPr>
            <a:spLocks noGrp="1" noChangeArrowheads="1"/>
          </p:cNvSpPr>
          <p:nvPr>
            <p:ph type="sldNum" sz="quarter" idx="4"/>
          </p:nvPr>
        </p:nvSpPr>
        <p:spPr bwMode="auto">
          <a:xfrm>
            <a:off x="6604000" y="6229350"/>
            <a:ext cx="1828800" cy="5143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5E574E"/>
                </a:solidFill>
                <a:latin typeface="Arial" charset="0"/>
                <a:cs typeface="+mn-cs"/>
              </a:defRPr>
            </a:lvl1pPr>
          </a:lstStyle>
          <a:p>
            <a:pPr>
              <a:defRPr/>
            </a:pPr>
            <a:fld id="{DFF7BDD1-635E-4510-AAC6-9CCE1739FB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Black" pitchFamily="34" charset="0"/>
        </a:defRPr>
      </a:lvl2pPr>
      <a:lvl3pPr algn="ctr" rtl="0" eaLnBrk="0" fontAlgn="base" hangingPunct="0">
        <a:spcBef>
          <a:spcPct val="0"/>
        </a:spcBef>
        <a:spcAft>
          <a:spcPct val="0"/>
        </a:spcAft>
        <a:defRPr kumimoji="1" sz="4000">
          <a:solidFill>
            <a:schemeClr val="tx2"/>
          </a:solidFill>
          <a:latin typeface="Arial Black" pitchFamily="34" charset="0"/>
        </a:defRPr>
      </a:lvl3pPr>
      <a:lvl4pPr algn="ctr" rtl="0" eaLnBrk="0" fontAlgn="base" hangingPunct="0">
        <a:spcBef>
          <a:spcPct val="0"/>
        </a:spcBef>
        <a:spcAft>
          <a:spcPct val="0"/>
        </a:spcAft>
        <a:defRPr kumimoji="1" sz="4000">
          <a:solidFill>
            <a:schemeClr val="tx2"/>
          </a:solidFill>
          <a:latin typeface="Arial Black" pitchFamily="34" charset="0"/>
        </a:defRPr>
      </a:lvl4pPr>
      <a:lvl5pPr algn="ctr" rtl="0" eaLnBrk="0" fontAlgn="base" hangingPunct="0">
        <a:spcBef>
          <a:spcPct val="0"/>
        </a:spcBef>
        <a:spcAft>
          <a:spcPct val="0"/>
        </a:spcAft>
        <a:defRPr kumimoji="1" sz="4000">
          <a:solidFill>
            <a:schemeClr val="tx2"/>
          </a:solidFill>
          <a:latin typeface="Arial Black" pitchFamily="34" charset="0"/>
        </a:defRPr>
      </a:lvl5pPr>
      <a:lvl6pPr marL="457200" algn="ctr" rtl="0" eaLnBrk="0" fontAlgn="base" hangingPunct="0">
        <a:spcBef>
          <a:spcPct val="0"/>
        </a:spcBef>
        <a:spcAft>
          <a:spcPct val="0"/>
        </a:spcAft>
        <a:defRPr kumimoji="1" sz="4000">
          <a:solidFill>
            <a:schemeClr val="tx2"/>
          </a:solidFill>
          <a:latin typeface="Arial Black" pitchFamily="34" charset="0"/>
        </a:defRPr>
      </a:lvl6pPr>
      <a:lvl7pPr marL="914400" algn="ctr" rtl="0" eaLnBrk="0" fontAlgn="base" hangingPunct="0">
        <a:spcBef>
          <a:spcPct val="0"/>
        </a:spcBef>
        <a:spcAft>
          <a:spcPct val="0"/>
        </a:spcAft>
        <a:defRPr kumimoji="1" sz="4000">
          <a:solidFill>
            <a:schemeClr val="tx2"/>
          </a:solidFill>
          <a:latin typeface="Arial Black" pitchFamily="34" charset="0"/>
        </a:defRPr>
      </a:lvl7pPr>
      <a:lvl8pPr marL="1371600" algn="ctr" rtl="0" eaLnBrk="0" fontAlgn="base" hangingPunct="0">
        <a:spcBef>
          <a:spcPct val="0"/>
        </a:spcBef>
        <a:spcAft>
          <a:spcPct val="0"/>
        </a:spcAft>
        <a:defRPr kumimoji="1" sz="4000">
          <a:solidFill>
            <a:schemeClr val="tx2"/>
          </a:solidFill>
          <a:latin typeface="Arial Black" pitchFamily="34" charset="0"/>
        </a:defRPr>
      </a:lvl8pPr>
      <a:lvl9pPr marL="1828800" algn="ctr"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FFFF00"/>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rgbClr val="FFFF00"/>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rgbClr val="FFFF00"/>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FFFF00"/>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FFFF00"/>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FFFF00"/>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FFFF00"/>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FFFF00"/>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8.xml"/><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67.xml"/><Relationship Id="rId5" Type="http://schemas.openxmlformats.org/officeDocument/2006/relationships/slide" Target="slide18.xml"/><Relationship Id="rId10" Type="http://schemas.openxmlformats.org/officeDocument/2006/relationships/slide" Target="slide58.xml"/><Relationship Id="rId4" Type="http://schemas.openxmlformats.org/officeDocument/2006/relationships/slide" Target="slide19.xml"/><Relationship Id="rId9" Type="http://schemas.openxmlformats.org/officeDocument/2006/relationships/slide" Target="slide5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3.png"/><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59.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osha.gov/stopfalls/planprovidetrain.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990600" y="457200"/>
            <a:ext cx="764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endParaRPr kumimoji="1" lang="es-PR" altLang="en-US" sz="3200" i="0">
              <a:solidFill>
                <a:schemeClr val="tx2"/>
              </a:solidFill>
              <a:latin typeface="Arial Black" pitchFamily="34" charset="0"/>
            </a:endParaRPr>
          </a:p>
        </p:txBody>
      </p:sp>
      <p:sp>
        <p:nvSpPr>
          <p:cNvPr id="72708" name="Rectangle 4"/>
          <p:cNvSpPr>
            <a:spLocks noGrp="1" noChangeArrowheads="1"/>
          </p:cNvSpPr>
          <p:nvPr>
            <p:ph type="ctrTitle" idx="4294967295"/>
          </p:nvPr>
        </p:nvSpPr>
        <p:spPr>
          <a:xfrm>
            <a:off x="838200" y="-76200"/>
            <a:ext cx="7721600" cy="2057400"/>
          </a:xfrm>
        </p:spPr>
        <p:txBody>
          <a:bodyPr/>
          <a:lstStyle/>
          <a:p>
            <a:r>
              <a:rPr lang="en-US" altLang="en-US" sz="2800" dirty="0"/>
              <a:t>Big Four Construction Hazards:</a:t>
            </a:r>
            <a:br>
              <a:rPr lang="en-US" altLang="en-US" sz="2800" dirty="0"/>
            </a:br>
            <a:r>
              <a:rPr lang="en-US" altLang="en-US" sz="2800" dirty="0"/>
              <a:t>Fall Hazards</a:t>
            </a:r>
          </a:p>
        </p:txBody>
      </p:sp>
      <p:sp>
        <p:nvSpPr>
          <p:cNvPr id="72711" name="Shape 132"/>
          <p:cNvSpPr>
            <a:spLocks noChangeArrowheads="1"/>
          </p:cNvSpPr>
          <p:nvPr/>
        </p:nvSpPr>
        <p:spPr bwMode="auto">
          <a:xfrm>
            <a:off x="2514600" y="2267857"/>
            <a:ext cx="3886200" cy="3200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12" name="Shape 133"/>
          <p:cNvSpPr>
            <a:spLocks noChangeArrowheads="1"/>
          </p:cNvSpPr>
          <p:nvPr/>
        </p:nvSpPr>
        <p:spPr bwMode="auto">
          <a:xfrm>
            <a:off x="3276600" y="2382838"/>
            <a:ext cx="303213" cy="417512"/>
          </a:xfrm>
          <a:prstGeom prst="ellipse">
            <a:avLst/>
          </a:prstGeom>
          <a:solidFill>
            <a:schemeClr val="accent1"/>
          </a:solidFill>
          <a:ln w="25400" cap="rnd">
            <a:solidFill>
              <a:srgbClr val="89A4A7"/>
            </a:solidFill>
            <a:miter lim="800000"/>
            <a:headEnd/>
            <a:tailEnd/>
          </a:ln>
        </p:spPr>
        <p:txBody>
          <a:bodyPr lIns="91425" tIns="45700" rIns="91425" bIns="45700" anchor="ct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eaLnBrk="1" hangingPunct="1"/>
            <a:endParaRPr lang="en-US" altLang="en-US" sz="1400" i="0">
              <a:solidFill>
                <a:srgbClr val="000000"/>
              </a:solidFill>
              <a:latin typeface="Arial" pitchFamily="34" charset="0"/>
              <a:sym typeface="Arial" pitchFamily="34" charset="0"/>
            </a:endParaRPr>
          </a:p>
        </p:txBody>
      </p:sp>
      <p:sp>
        <p:nvSpPr>
          <p:cNvPr id="72713" name="Rectangle 9"/>
          <p:cNvSpPr>
            <a:spLocks noChangeArrowheads="1"/>
          </p:cNvSpPr>
          <p:nvPr/>
        </p:nvSpPr>
        <p:spPr bwMode="auto">
          <a:xfrm>
            <a:off x="0" y="5791200"/>
            <a:ext cx="9144000" cy="914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200" dirty="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body" sz="half" idx="4294967295"/>
          </p:nvPr>
        </p:nvSpPr>
        <p:spPr>
          <a:xfrm>
            <a:off x="457200" y="1066800"/>
            <a:ext cx="3810000" cy="5181600"/>
          </a:xfrm>
        </p:spPr>
        <p:txBody>
          <a:bodyPr/>
          <a:lstStyle/>
          <a:p>
            <a:pPr>
              <a:lnSpc>
                <a:spcPct val="90000"/>
              </a:lnSpc>
              <a:buClr>
                <a:schemeClr val="tx1"/>
              </a:buClr>
              <a:buFont typeface="Wingdings" pitchFamily="2" charset="2"/>
              <a:buChar char="q"/>
            </a:pPr>
            <a:r>
              <a:rPr lang="en-US" altLang="en-US" sz="2400"/>
              <a:t>This worker is working 6’ above the lower level without using fall protection.</a:t>
            </a:r>
          </a:p>
          <a:p>
            <a:pPr>
              <a:lnSpc>
                <a:spcPct val="90000"/>
              </a:lnSpc>
              <a:buClr>
                <a:schemeClr val="tx1"/>
              </a:buClr>
              <a:buFont typeface="Wingdings" pitchFamily="2" charset="2"/>
              <a:buChar char="q"/>
            </a:pPr>
            <a:r>
              <a:rPr lang="en-US" altLang="en-US" sz="2400"/>
              <a:t>A personal arrest system is a fall-protection system that prevents the user from falling any distance. The system includes either a body belt or body harness, anchorage, connectors, and any other equipment as deemed necessary.</a:t>
            </a:r>
          </a:p>
          <a:p>
            <a:pPr>
              <a:lnSpc>
                <a:spcPct val="90000"/>
              </a:lnSpc>
              <a:buClr>
                <a:schemeClr val="tx1"/>
              </a:buClr>
              <a:buFont typeface="Wingdings" pitchFamily="2" charset="2"/>
              <a:buChar char="q"/>
            </a:pPr>
            <a:endParaRPr lang="en-US" altLang="en-US" sz="2400"/>
          </a:p>
        </p:txBody>
      </p:sp>
      <p:sp>
        <p:nvSpPr>
          <p:cNvPr id="3076" name="Rectangle 6"/>
          <p:cNvSpPr>
            <a:spLocks noGrp="1" noChangeArrowheads="1"/>
          </p:cNvSpPr>
          <p:nvPr>
            <p:ph type="title" idx="4294967295"/>
          </p:nvPr>
        </p:nvSpPr>
        <p:spPr/>
        <p:txBody>
          <a:bodyPr/>
          <a:lstStyle/>
          <a:p>
            <a:r>
              <a:rPr lang="en-US" altLang="en-US"/>
              <a:t>Building Structures</a:t>
            </a:r>
          </a:p>
        </p:txBody>
      </p:sp>
      <p:pic>
        <p:nvPicPr>
          <p:cNvPr id="3079" name="Picture 7" descr="Picture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838200"/>
            <a:ext cx="4443413" cy="5157788"/>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1066800"/>
            <a:ext cx="9144000" cy="838200"/>
          </a:xfrm>
        </p:spPr>
        <p:txBody>
          <a:bodyPr/>
          <a:lstStyle/>
          <a:p>
            <a:r>
              <a:rPr lang="en-US" altLang="en-US" sz="3200"/>
              <a:t>What risk can you identify? What advise would you provide to prevent an accident?</a:t>
            </a:r>
          </a:p>
        </p:txBody>
      </p:sp>
      <p:sp>
        <p:nvSpPr>
          <p:cNvPr id="189444" name="Shape 245"/>
          <p:cNvSpPr>
            <a:spLocks noChangeArrowheads="1"/>
          </p:cNvSpPr>
          <p:nvPr/>
        </p:nvSpPr>
        <p:spPr bwMode="auto">
          <a:xfrm>
            <a:off x="1447800" y="1828800"/>
            <a:ext cx="6324600" cy="4267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44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2"/>
          <p:cNvSpPr>
            <a:spLocks noGrp="1" noChangeArrowheads="1"/>
          </p:cNvSpPr>
          <p:nvPr>
            <p:ph type="title" idx="4294967295"/>
          </p:nvPr>
        </p:nvSpPr>
        <p:spPr/>
        <p:txBody>
          <a:bodyPr/>
          <a:lstStyle/>
          <a:p>
            <a:r>
              <a:rPr lang="en-US" altLang="en-US"/>
              <a:t>Building Structures</a:t>
            </a:r>
          </a:p>
        </p:txBody>
      </p:sp>
      <p:sp>
        <p:nvSpPr>
          <p:cNvPr id="4102" name="Rectangle 13"/>
          <p:cNvSpPr>
            <a:spLocks noGrp="1" noChangeArrowheads="1"/>
          </p:cNvSpPr>
          <p:nvPr>
            <p:ph type="body" sz="half" idx="4294967295"/>
          </p:nvPr>
        </p:nvSpPr>
        <p:spPr>
          <a:xfrm>
            <a:off x="457200" y="1066800"/>
            <a:ext cx="4191000" cy="4171950"/>
          </a:xfrm>
        </p:spPr>
        <p:txBody>
          <a:bodyPr/>
          <a:lstStyle/>
          <a:p>
            <a:pPr>
              <a:lnSpc>
                <a:spcPct val="90000"/>
              </a:lnSpc>
              <a:buClr>
                <a:schemeClr val="tx1"/>
              </a:buClr>
              <a:buFont typeface="Wingdings" pitchFamily="2" charset="2"/>
              <a:buChar char="q"/>
            </a:pPr>
            <a:r>
              <a:rPr lang="en-US" altLang="en-US" sz="2800"/>
              <a:t>When working at a height of 6’ above the lower level you must use fall protection:</a:t>
            </a:r>
          </a:p>
          <a:p>
            <a:pPr>
              <a:lnSpc>
                <a:spcPct val="90000"/>
              </a:lnSpc>
              <a:buFont typeface="Monotype Sorts" pitchFamily="2" charset="2"/>
              <a:buNone/>
            </a:pPr>
            <a:endParaRPr lang="en-US" altLang="en-US" sz="1000"/>
          </a:p>
          <a:p>
            <a:pPr lvl="1">
              <a:lnSpc>
                <a:spcPct val="90000"/>
              </a:lnSpc>
              <a:buClr>
                <a:schemeClr val="tx1"/>
              </a:buClr>
              <a:buFontTx/>
              <a:buChar char="•"/>
            </a:pPr>
            <a:r>
              <a:rPr lang="en-US" altLang="en-US" sz="2400"/>
              <a:t>Personal fall arrest systems</a:t>
            </a:r>
          </a:p>
          <a:p>
            <a:pPr lvl="1">
              <a:lnSpc>
                <a:spcPct val="90000"/>
              </a:lnSpc>
              <a:buClr>
                <a:schemeClr val="tx1"/>
              </a:buClr>
              <a:buFontTx/>
              <a:buNone/>
            </a:pPr>
            <a:endParaRPr lang="en-US" altLang="en-US" sz="1000"/>
          </a:p>
          <a:p>
            <a:pPr lvl="1">
              <a:lnSpc>
                <a:spcPct val="90000"/>
              </a:lnSpc>
              <a:buClr>
                <a:schemeClr val="tx1"/>
              </a:buClr>
              <a:buFontTx/>
              <a:buChar char="•"/>
            </a:pPr>
            <a:r>
              <a:rPr lang="en-US" altLang="en-US" sz="2400"/>
              <a:t>Guardrail systems</a:t>
            </a:r>
          </a:p>
        </p:txBody>
      </p:sp>
      <p:pic>
        <p:nvPicPr>
          <p:cNvPr id="4104" name="Picture 8" descr="Picture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990600"/>
            <a:ext cx="3749675" cy="5254625"/>
          </a:xfrm>
          <a:prstGeom prst="rect">
            <a:avLst/>
          </a:prstGeom>
          <a:noFill/>
          <a:extLst>
            <a:ext uri="{909E8E84-426E-40DD-AFC4-6F175D3DCCD1}">
              <a14:hiddenFill xmlns:a14="http://schemas.microsoft.com/office/drawing/2010/main">
                <a:solidFill>
                  <a:srgbClr val="FFFFFF"/>
                </a:solidFill>
              </a14:hiddenFill>
            </a:ext>
          </a:extLst>
        </p:spPr>
      </p:pic>
      <p:sp>
        <p:nvSpPr>
          <p:cNvPr id="4106"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533400"/>
            <a:ext cx="9144000" cy="838200"/>
          </a:xfrm>
        </p:spPr>
        <p:txBody>
          <a:bodyPr/>
          <a:lstStyle/>
          <a:p>
            <a:r>
              <a:rPr lang="en-US" altLang="en-US" sz="3600"/>
              <a:t>Help your co-workers what risks can you identify?</a:t>
            </a:r>
          </a:p>
        </p:txBody>
      </p:sp>
      <p:sp>
        <p:nvSpPr>
          <p:cNvPr id="190468" name="Shape 267"/>
          <p:cNvSpPr>
            <a:spLocks noChangeArrowheads="1"/>
          </p:cNvSpPr>
          <p:nvPr/>
        </p:nvSpPr>
        <p:spPr bwMode="auto">
          <a:xfrm>
            <a:off x="1295400" y="1371600"/>
            <a:ext cx="7010400" cy="4724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0471"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body" sz="half" idx="4294967295"/>
          </p:nvPr>
        </p:nvSpPr>
        <p:spPr>
          <a:xfrm>
            <a:off x="457200" y="1066800"/>
            <a:ext cx="5029200" cy="5334000"/>
          </a:xfrm>
        </p:spPr>
        <p:txBody>
          <a:bodyPr/>
          <a:lstStyle/>
          <a:p>
            <a:pPr>
              <a:lnSpc>
                <a:spcPct val="80000"/>
              </a:lnSpc>
              <a:buClr>
                <a:schemeClr val="tx1"/>
              </a:buClr>
              <a:buFont typeface="Wingdings" pitchFamily="2" charset="2"/>
              <a:buChar char="q"/>
            </a:pPr>
            <a:r>
              <a:rPr lang="en-US" altLang="en-US" sz="2400"/>
              <a:t>When working at a height of 6’ above the lower level you must use fall protection.</a:t>
            </a:r>
          </a:p>
          <a:p>
            <a:pPr>
              <a:lnSpc>
                <a:spcPct val="80000"/>
              </a:lnSpc>
            </a:pPr>
            <a:r>
              <a:rPr lang="en-US" altLang="en-US" sz="2400"/>
              <a:t>By using a personal fall arrest system, the workers would only fall six feet if they would fall off their working surface.  This is assuming the workers were wearing a body harness with a lanyard (a flexible line of rope, wire rope, or strap which generally has a connector at each end for connecting the body belt or body harness to a deceleration device, lifeline, or anchorage) attached that was shorter than 6 feet.</a:t>
            </a:r>
          </a:p>
        </p:txBody>
      </p:sp>
      <p:sp>
        <p:nvSpPr>
          <p:cNvPr id="5124" name="Rectangle 6"/>
          <p:cNvSpPr>
            <a:spLocks noGrp="1" noChangeArrowheads="1"/>
          </p:cNvSpPr>
          <p:nvPr>
            <p:ph type="title" idx="4294967295"/>
          </p:nvPr>
        </p:nvSpPr>
        <p:spPr/>
        <p:txBody>
          <a:bodyPr/>
          <a:lstStyle/>
          <a:p>
            <a:r>
              <a:rPr lang="en-US" altLang="en-US"/>
              <a:t>Building Structures</a:t>
            </a:r>
          </a:p>
        </p:txBody>
      </p:sp>
      <p:pic>
        <p:nvPicPr>
          <p:cNvPr id="5128" name="Picture 8" descr="Picture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5138" y="1219200"/>
            <a:ext cx="3181350" cy="3962400"/>
          </a:xfrm>
          <a:prstGeom prst="rect">
            <a:avLst/>
          </a:prstGeom>
          <a:noFill/>
          <a:extLst>
            <a:ext uri="{909E8E84-426E-40DD-AFC4-6F175D3DCCD1}">
              <a14:hiddenFill xmlns:a14="http://schemas.microsoft.com/office/drawing/2010/main">
                <a:solidFill>
                  <a:srgbClr val="FFFFFF"/>
                </a:solidFill>
              </a14:hiddenFill>
            </a:ext>
          </a:extLst>
        </p:spPr>
      </p:pic>
      <p:sp>
        <p:nvSpPr>
          <p:cNvPr id="5130"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1219200"/>
            <a:ext cx="9144000" cy="838200"/>
          </a:xfrm>
        </p:spPr>
        <p:txBody>
          <a:bodyPr/>
          <a:lstStyle/>
          <a:p>
            <a:r>
              <a:rPr lang="en-US" altLang="en-US" sz="3600"/>
              <a:t>Lets learn about guardrail systems to prevent falls, what are the Do’s and don’ts of the picture? </a:t>
            </a:r>
          </a:p>
        </p:txBody>
      </p:sp>
      <p:sp>
        <p:nvSpPr>
          <p:cNvPr id="191492" name="Shape 289"/>
          <p:cNvSpPr>
            <a:spLocks noChangeArrowheads="1"/>
          </p:cNvSpPr>
          <p:nvPr/>
        </p:nvSpPr>
        <p:spPr bwMode="auto">
          <a:xfrm>
            <a:off x="1600200" y="2057400"/>
            <a:ext cx="6172200" cy="4114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149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Picture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2286000"/>
            <a:ext cx="5078413" cy="39624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body" idx="4294967295"/>
          </p:nvPr>
        </p:nvSpPr>
        <p:spPr>
          <a:xfrm>
            <a:off x="228600" y="1066800"/>
            <a:ext cx="3276600" cy="5105400"/>
          </a:xfrm>
        </p:spPr>
        <p:txBody>
          <a:bodyPr/>
          <a:lstStyle/>
          <a:p>
            <a:pPr>
              <a:buClr>
                <a:schemeClr val="tx1"/>
              </a:buClr>
              <a:buFont typeface="Wingdings" pitchFamily="2" charset="2"/>
              <a:buChar char="q"/>
            </a:pPr>
            <a:r>
              <a:rPr lang="en-US" altLang="en-US" sz="2800"/>
              <a:t>Guardrail systems must be maintained when working 6’ above lower level, or when working above dangerous equipment and sharp objects.</a:t>
            </a:r>
            <a:endParaRPr lang="en-US" altLang="en-US"/>
          </a:p>
          <a:p>
            <a:pPr>
              <a:buFont typeface="Monotype Sorts" pitchFamily="2" charset="2"/>
              <a:buNone/>
            </a:pPr>
            <a:endParaRPr lang="en-US" altLang="en-US" sz="2800"/>
          </a:p>
        </p:txBody>
      </p:sp>
      <p:sp>
        <p:nvSpPr>
          <p:cNvPr id="6148" name="Rectangle 7"/>
          <p:cNvSpPr>
            <a:spLocks noGrp="1" noChangeArrowheads="1"/>
          </p:cNvSpPr>
          <p:nvPr>
            <p:ph type="title" idx="4294967295"/>
          </p:nvPr>
        </p:nvSpPr>
        <p:spPr/>
        <p:txBody>
          <a:bodyPr/>
          <a:lstStyle/>
          <a:p>
            <a:r>
              <a:rPr lang="en-US" altLang="en-US"/>
              <a:t>Building Structures</a:t>
            </a:r>
          </a:p>
        </p:txBody>
      </p:sp>
      <p:sp>
        <p:nvSpPr>
          <p:cNvPr id="6153" name="Shape 304"/>
          <p:cNvSpPr>
            <a:spLocks noChangeArrowheads="1"/>
          </p:cNvSpPr>
          <p:nvPr/>
        </p:nvSpPr>
        <p:spPr bwMode="auto">
          <a:xfrm>
            <a:off x="5181600" y="83820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6154" name="Shape 303"/>
          <p:cNvCxnSpPr>
            <a:cxnSpLocks noChangeShapeType="1"/>
          </p:cNvCxnSpPr>
          <p:nvPr/>
        </p:nvCxnSpPr>
        <p:spPr bwMode="auto">
          <a:xfrm>
            <a:off x="5715000" y="1828800"/>
            <a:ext cx="304800" cy="1676400"/>
          </a:xfrm>
          <a:prstGeom prst="straightConnector1">
            <a:avLst/>
          </a:prstGeom>
          <a:noFill/>
          <a:ln w="9525" cap="rnd">
            <a:solidFill>
              <a:srgbClr val="000000"/>
            </a:solidFill>
            <a:miter lim="800000"/>
            <a:headEnd/>
            <a:tailEnd type="stealth" w="lg" len="lg"/>
          </a:ln>
          <a:extLst>
            <a:ext uri="{909E8E84-426E-40DD-AFC4-6F175D3DCCD1}">
              <a14:hiddenFill xmlns:a14="http://schemas.microsoft.com/office/drawing/2010/main">
                <a:noFill/>
              </a14:hiddenFill>
            </a:ext>
          </a:extLst>
        </p:spPr>
      </p:cxnSp>
      <p:sp>
        <p:nvSpPr>
          <p:cNvPr id="6157" name="Line 13"/>
          <p:cNvSpPr>
            <a:spLocks noChangeShapeType="1"/>
          </p:cNvSpPr>
          <p:nvPr/>
        </p:nvSpPr>
        <p:spPr bwMode="auto">
          <a:xfrm flipH="1">
            <a:off x="5486400" y="1828800"/>
            <a:ext cx="228600" cy="19812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endParaRPr lang="en-US"/>
          </a:p>
        </p:txBody>
      </p:sp>
      <p:sp>
        <p:nvSpPr>
          <p:cNvPr id="6158" name="Line 14"/>
          <p:cNvSpPr>
            <a:spLocks noChangeShapeType="1"/>
          </p:cNvSpPr>
          <p:nvPr/>
        </p:nvSpPr>
        <p:spPr bwMode="auto">
          <a:xfrm>
            <a:off x="5715000" y="1828800"/>
            <a:ext cx="0" cy="22098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endParaRPr lang="en-US"/>
          </a:p>
        </p:txBody>
      </p:sp>
      <p:sp>
        <p:nvSpPr>
          <p:cNvPr id="6160" name="Rectangle 1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457200" y="1066800"/>
            <a:ext cx="3505200" cy="3714750"/>
          </a:xfrm>
        </p:spPr>
        <p:txBody>
          <a:bodyPr/>
          <a:lstStyle/>
          <a:p>
            <a:pPr>
              <a:lnSpc>
                <a:spcPct val="90000"/>
              </a:lnSpc>
              <a:buClr>
                <a:schemeClr val="tx1"/>
              </a:buClr>
              <a:buFont typeface="Wingdings" pitchFamily="2" charset="2"/>
              <a:buChar char="q"/>
            </a:pPr>
            <a:r>
              <a:rPr lang="en-US" altLang="en-US" sz="2400"/>
              <a:t>Damaged or missing guardrails must be fixed immediately.</a:t>
            </a:r>
          </a:p>
          <a:p>
            <a:pPr>
              <a:lnSpc>
                <a:spcPct val="90000"/>
              </a:lnSpc>
              <a:buClr>
                <a:schemeClr val="tx1"/>
              </a:buClr>
              <a:buFont typeface="Wingdings" pitchFamily="2" charset="2"/>
              <a:buChar char="q"/>
            </a:pPr>
            <a:r>
              <a:rPr lang="en-US" altLang="en-US" sz="2400"/>
              <a:t>When materials can be kicked off or pushed out and fall on any worker below, toe boards, screens and/or netting must be used.</a:t>
            </a:r>
          </a:p>
        </p:txBody>
      </p:sp>
      <p:sp>
        <p:nvSpPr>
          <p:cNvPr id="7172" name="Rectangle 4"/>
          <p:cNvSpPr>
            <a:spLocks noGrp="1" noChangeArrowheads="1"/>
          </p:cNvSpPr>
          <p:nvPr>
            <p:ph type="title" idx="4294967295"/>
          </p:nvPr>
        </p:nvSpPr>
        <p:spPr/>
        <p:txBody>
          <a:bodyPr/>
          <a:lstStyle/>
          <a:p>
            <a:r>
              <a:rPr lang="en-US" altLang="en-US"/>
              <a:t>Building Structures</a:t>
            </a:r>
          </a:p>
        </p:txBody>
      </p:sp>
      <p:pic>
        <p:nvPicPr>
          <p:cNvPr id="7177" name="Picture 9"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548188" cy="4170363"/>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685800"/>
            <a:ext cx="9144000" cy="838200"/>
          </a:xfrm>
        </p:spPr>
        <p:txBody>
          <a:bodyPr/>
          <a:lstStyle/>
          <a:p>
            <a:r>
              <a:rPr lang="en-US" altLang="en-US" sz="3600"/>
              <a:t>Do you think this is a Fall Hazard if you are working less than 6’ why?</a:t>
            </a:r>
          </a:p>
        </p:txBody>
      </p:sp>
      <p:sp>
        <p:nvSpPr>
          <p:cNvPr id="192516" name="Shape 328"/>
          <p:cNvSpPr>
            <a:spLocks noChangeArrowheads="1"/>
          </p:cNvSpPr>
          <p:nvPr/>
        </p:nvSpPr>
        <p:spPr bwMode="auto">
          <a:xfrm>
            <a:off x="1905000" y="1600200"/>
            <a:ext cx="5486400" cy="45608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2519"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body" sz="half" idx="4294967295"/>
          </p:nvPr>
        </p:nvSpPr>
        <p:spPr>
          <a:xfrm>
            <a:off x="0" y="990600"/>
            <a:ext cx="6705600" cy="5867400"/>
          </a:xfrm>
        </p:spPr>
        <p:txBody>
          <a:bodyPr/>
          <a:lstStyle/>
          <a:p>
            <a:pPr>
              <a:lnSpc>
                <a:spcPct val="90000"/>
              </a:lnSpc>
              <a:buClr>
                <a:schemeClr val="tx1"/>
              </a:buClr>
              <a:buFont typeface="Wingdings" pitchFamily="2" charset="2"/>
              <a:buChar char="q"/>
            </a:pPr>
            <a:r>
              <a:rPr lang="en-US" altLang="en-US" sz="2000"/>
              <a:t>All workers must be protected from falling onto sharp materials or onto dangerous equipment.</a:t>
            </a:r>
          </a:p>
          <a:p>
            <a:pPr>
              <a:lnSpc>
                <a:spcPct val="90000"/>
              </a:lnSpc>
            </a:pPr>
            <a:r>
              <a:rPr lang="en-US" altLang="en-US" sz="2000"/>
              <a:t>When a worker falls onto rebar or other sharp objects, he/she may be impaled. The force of the falling worker will drive the rebar or other sharp object into the body. Depending on the height of the fall and length of the rebar, it may go completely through the worker. </a:t>
            </a:r>
          </a:p>
          <a:p>
            <a:pPr>
              <a:lnSpc>
                <a:spcPct val="90000"/>
              </a:lnSpc>
            </a:pPr>
            <a:r>
              <a:rPr lang="en-US" altLang="en-US" sz="2000"/>
              <a:t>Two levels of protection must be put into place to protect workers from falling onto sharp objects. The first is to install a fall protection system to prevent the workers from falling. The second is to cover the sharp objects so workers cannot be impaled. The covers must be strong enough to withstand 250 pounds dropped from a height of 10 feet. Some types of rebar caps are not strong enough and will only make a larger hole as the rebar goes through the worker’s body.</a:t>
            </a:r>
          </a:p>
          <a:p>
            <a:pPr>
              <a:lnSpc>
                <a:spcPct val="90000"/>
              </a:lnSpc>
            </a:pPr>
            <a:endParaRPr lang="en-US" altLang="en-US" sz="2000"/>
          </a:p>
          <a:p>
            <a:pPr>
              <a:lnSpc>
                <a:spcPct val="90000"/>
              </a:lnSpc>
            </a:pPr>
            <a:endParaRPr lang="en-US" altLang="en-US" sz="2000"/>
          </a:p>
          <a:p>
            <a:pPr>
              <a:lnSpc>
                <a:spcPct val="90000"/>
              </a:lnSpc>
              <a:buClr>
                <a:schemeClr val="tx1"/>
              </a:buClr>
              <a:buFont typeface="Wingdings" pitchFamily="2" charset="2"/>
              <a:buChar char="q"/>
            </a:pPr>
            <a:endParaRPr lang="en-US" altLang="en-US" sz="800"/>
          </a:p>
          <a:p>
            <a:pPr>
              <a:lnSpc>
                <a:spcPct val="90000"/>
              </a:lnSpc>
              <a:buClr>
                <a:schemeClr val="tx1"/>
              </a:buClr>
              <a:buFont typeface="Wingdings" pitchFamily="2" charset="2"/>
              <a:buChar char="q"/>
            </a:pPr>
            <a:endParaRPr lang="en-US" altLang="en-US" sz="2000"/>
          </a:p>
          <a:p>
            <a:pPr>
              <a:lnSpc>
                <a:spcPct val="90000"/>
              </a:lnSpc>
            </a:pPr>
            <a:endParaRPr lang="en-US" altLang="en-US" sz="2000"/>
          </a:p>
          <a:p>
            <a:pPr>
              <a:lnSpc>
                <a:spcPct val="90000"/>
              </a:lnSpc>
            </a:pPr>
            <a:endParaRPr lang="en-US" altLang="en-US" sz="2000"/>
          </a:p>
        </p:txBody>
      </p:sp>
      <p:sp>
        <p:nvSpPr>
          <p:cNvPr id="8196" name="Text Box 5"/>
          <p:cNvSpPr txBox="1">
            <a:spLocks noChangeArrowheads="1"/>
          </p:cNvSpPr>
          <p:nvPr/>
        </p:nvSpPr>
        <p:spPr bwMode="auto">
          <a:xfrm>
            <a:off x="5257800" y="40386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spcBef>
                <a:spcPct val="50000"/>
              </a:spcBef>
            </a:pPr>
            <a:endParaRPr kumimoji="1" lang="es-PR" altLang="en-US" sz="2000" i="0">
              <a:latin typeface="Tahoma" pitchFamily="34" charset="0"/>
            </a:endParaRPr>
          </a:p>
        </p:txBody>
      </p:sp>
      <p:sp>
        <p:nvSpPr>
          <p:cNvPr id="8197" name="Rectangle 8"/>
          <p:cNvSpPr>
            <a:spLocks noGrp="1" noChangeArrowheads="1"/>
          </p:cNvSpPr>
          <p:nvPr>
            <p:ph type="title" idx="4294967295"/>
          </p:nvPr>
        </p:nvSpPr>
        <p:spPr/>
        <p:txBody>
          <a:bodyPr/>
          <a:lstStyle/>
          <a:p>
            <a:r>
              <a:rPr lang="en-US" altLang="en-US"/>
              <a:t>Exterior Construction Areas</a:t>
            </a:r>
          </a:p>
        </p:txBody>
      </p:sp>
      <p:pic>
        <p:nvPicPr>
          <p:cNvPr id="8201" name="Picture 9" descr="Picture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1066800"/>
            <a:ext cx="2325688" cy="2819400"/>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990600" y="457200"/>
            <a:ext cx="764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endParaRPr kumimoji="1" lang="es-PR" altLang="en-US" sz="3200" i="0">
              <a:solidFill>
                <a:schemeClr val="tx2"/>
              </a:solidFill>
              <a:latin typeface="Arial Black" pitchFamily="34" charset="0"/>
            </a:endParaRPr>
          </a:p>
        </p:txBody>
      </p:sp>
      <p:sp>
        <p:nvSpPr>
          <p:cNvPr id="76803" name="Rectangle 4"/>
          <p:cNvSpPr>
            <a:spLocks noGrp="1" noChangeArrowheads="1"/>
          </p:cNvSpPr>
          <p:nvPr>
            <p:ph type="ctrTitle" idx="4294967295"/>
          </p:nvPr>
        </p:nvSpPr>
        <p:spPr>
          <a:xfrm>
            <a:off x="685800" y="228600"/>
            <a:ext cx="7721600" cy="457200"/>
          </a:xfrm>
        </p:spPr>
        <p:txBody>
          <a:bodyPr/>
          <a:lstStyle/>
          <a:p>
            <a:r>
              <a:rPr lang="en-US" altLang="en-US" sz="2800"/>
              <a:t>Introduction</a:t>
            </a:r>
          </a:p>
        </p:txBody>
      </p:sp>
      <p:sp>
        <p:nvSpPr>
          <p:cNvPr id="76804" name="Text Box 6"/>
          <p:cNvSpPr txBox="1">
            <a:spLocks noChangeArrowheads="1"/>
          </p:cNvSpPr>
          <p:nvPr/>
        </p:nvSpPr>
        <p:spPr bwMode="auto">
          <a:xfrm>
            <a:off x="2362200" y="2362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endParaRPr lang="es-PR" altLang="en-US" b="1"/>
          </a:p>
        </p:txBody>
      </p:sp>
      <p:sp>
        <p:nvSpPr>
          <p:cNvPr id="76805" name="Text Box 7"/>
          <p:cNvSpPr txBox="1">
            <a:spLocks noChangeArrowheads="1"/>
          </p:cNvSpPr>
          <p:nvPr/>
        </p:nvSpPr>
        <p:spPr bwMode="auto">
          <a:xfrm>
            <a:off x="304800" y="1447800"/>
            <a:ext cx="85344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spcBef>
                <a:spcPct val="50000"/>
              </a:spcBef>
              <a:buFontTx/>
              <a:buChar char="•"/>
            </a:pPr>
            <a:r>
              <a:rPr lang="en-US" altLang="en-US" sz="2600" i="0">
                <a:latin typeface="Tahoma" pitchFamily="34" charset="0"/>
              </a:rPr>
              <a:t> The following presentation is focused on the fall hazards in the construction industry. Falls are one of the main four hazards in construction</a:t>
            </a:r>
            <a:r>
              <a:rPr lang="en-US" altLang="en-US" sz="2600" b="1" i="0">
                <a:latin typeface="Tahoma" pitchFamily="34" charset="0"/>
              </a:rPr>
              <a:t>.   </a:t>
            </a:r>
          </a:p>
          <a:p>
            <a:pPr>
              <a:spcBef>
                <a:spcPct val="50000"/>
              </a:spcBef>
              <a:buFontTx/>
              <a:buChar char="•"/>
            </a:pPr>
            <a:r>
              <a:rPr lang="en-US" altLang="en-US" sz="2600" i="0">
                <a:latin typeface="Tahoma" pitchFamily="34" charset="0"/>
              </a:rPr>
              <a:t> The training material will cover the fall hazards seen regularly on construction sites and will focus on the methods for the recognition and the prevention of these common hazards. 	</a:t>
            </a:r>
          </a:p>
        </p:txBody>
      </p:sp>
      <p:sp>
        <p:nvSpPr>
          <p:cNvPr id="76807" name="Rectangle 7"/>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Monotype Sort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Monotype Sort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
        <p:nvSpPr>
          <p:cNvPr id="7680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685800"/>
            <a:ext cx="9144000" cy="838200"/>
          </a:xfrm>
        </p:spPr>
        <p:txBody>
          <a:bodyPr/>
          <a:lstStyle/>
          <a:p>
            <a:r>
              <a:rPr lang="en-US" altLang="en-US" sz="3600"/>
              <a:t>What could happen to a fellow worker with…</a:t>
            </a:r>
          </a:p>
        </p:txBody>
      </p:sp>
      <p:sp>
        <p:nvSpPr>
          <p:cNvPr id="193540" name="Shape 351"/>
          <p:cNvSpPr>
            <a:spLocks noChangeArrowheads="1"/>
          </p:cNvSpPr>
          <p:nvPr/>
        </p:nvSpPr>
        <p:spPr bwMode="auto">
          <a:xfrm>
            <a:off x="2590800" y="1905000"/>
            <a:ext cx="4445000" cy="41021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3543"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Grp="1" noChangeArrowheads="1"/>
          </p:cNvSpPr>
          <p:nvPr>
            <p:ph type="title" idx="4294967295"/>
          </p:nvPr>
        </p:nvSpPr>
        <p:spPr/>
        <p:txBody>
          <a:bodyPr/>
          <a:lstStyle/>
          <a:p>
            <a:r>
              <a:rPr lang="en-US" altLang="en-US"/>
              <a:t>Exterior Construction Areas</a:t>
            </a:r>
          </a:p>
        </p:txBody>
      </p:sp>
      <p:sp>
        <p:nvSpPr>
          <p:cNvPr id="9220" name="Rectangle 9"/>
          <p:cNvSpPr>
            <a:spLocks noGrp="1" noChangeArrowheads="1"/>
          </p:cNvSpPr>
          <p:nvPr>
            <p:ph type="body" sz="half" idx="4294967295"/>
          </p:nvPr>
        </p:nvSpPr>
        <p:spPr>
          <a:xfrm>
            <a:off x="457200" y="1066800"/>
            <a:ext cx="3810000" cy="4800600"/>
          </a:xfrm>
        </p:spPr>
        <p:txBody>
          <a:bodyPr/>
          <a:lstStyle/>
          <a:p>
            <a:pPr>
              <a:buClr>
                <a:schemeClr val="tx1"/>
              </a:buClr>
              <a:buFont typeface="Wingdings" pitchFamily="2" charset="2"/>
              <a:buChar char="q"/>
            </a:pPr>
            <a:r>
              <a:rPr lang="en-US" altLang="en-US" sz="2800"/>
              <a:t>All open excavations and pier holes must be guarded or protected.</a:t>
            </a:r>
          </a:p>
        </p:txBody>
      </p:sp>
      <p:pic>
        <p:nvPicPr>
          <p:cNvPr id="9223" name="Picture 7"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4511675" cy="410210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p:txBody>
          <a:bodyPr/>
          <a:lstStyle/>
          <a:p>
            <a:r>
              <a:rPr lang="en-US" altLang="en-US"/>
              <a:t>Scaffolds</a:t>
            </a:r>
          </a:p>
        </p:txBody>
      </p:sp>
      <p:sp>
        <p:nvSpPr>
          <p:cNvPr id="11269" name="Rectangle 5"/>
          <p:cNvSpPr>
            <a:spLocks noGrp="1" noChangeArrowheads="1"/>
          </p:cNvSpPr>
          <p:nvPr>
            <p:ph type="body" sz="half" idx="4294967295"/>
          </p:nvPr>
        </p:nvSpPr>
        <p:spPr>
          <a:xfrm>
            <a:off x="457200" y="1066800"/>
            <a:ext cx="4343400" cy="5029200"/>
          </a:xfrm>
        </p:spPr>
        <p:txBody>
          <a:bodyPr/>
          <a:lstStyle/>
          <a:p>
            <a:pPr>
              <a:lnSpc>
                <a:spcPct val="90000"/>
              </a:lnSpc>
              <a:buClr>
                <a:schemeClr val="tx1"/>
              </a:buClr>
              <a:buFont typeface="Wingdings" pitchFamily="2" charset="2"/>
              <a:buChar char="q"/>
            </a:pPr>
            <a:r>
              <a:rPr lang="en-US" altLang="en-US" sz="2800"/>
              <a:t>Scaffolds are elevated, temporary work platforms:</a:t>
            </a:r>
            <a:r>
              <a:rPr lang="en-US" altLang="en-US" sz="2400"/>
              <a:t>  </a:t>
            </a:r>
          </a:p>
          <a:p>
            <a:pPr>
              <a:lnSpc>
                <a:spcPct val="90000"/>
              </a:lnSpc>
              <a:buFont typeface="Monotype Sorts" pitchFamily="2" charset="2"/>
              <a:buNone/>
            </a:pPr>
            <a:endParaRPr lang="en-US" altLang="en-US" sz="800"/>
          </a:p>
          <a:p>
            <a:pPr lvl="1">
              <a:lnSpc>
                <a:spcPct val="90000"/>
              </a:lnSpc>
              <a:buClr>
                <a:schemeClr val="tx1"/>
              </a:buClr>
              <a:buFontTx/>
              <a:buChar char="•"/>
            </a:pPr>
            <a:r>
              <a:rPr lang="en-US" altLang="en-US" sz="2400"/>
              <a:t>Supported scaffold</a:t>
            </a:r>
          </a:p>
          <a:p>
            <a:pPr lvl="1">
              <a:lnSpc>
                <a:spcPct val="90000"/>
              </a:lnSpc>
              <a:buClr>
                <a:schemeClr val="tx1"/>
              </a:buClr>
              <a:buFontTx/>
              <a:buChar char="•"/>
            </a:pPr>
            <a:endParaRPr lang="en-US" altLang="en-US" sz="1000"/>
          </a:p>
          <a:p>
            <a:pPr lvl="1">
              <a:lnSpc>
                <a:spcPct val="90000"/>
              </a:lnSpc>
              <a:buClr>
                <a:schemeClr val="tx1"/>
              </a:buClr>
              <a:buFontTx/>
              <a:buChar char="•"/>
            </a:pPr>
            <a:r>
              <a:rPr lang="en-US" altLang="en-US" sz="2400"/>
              <a:t>Guardrail Systems</a:t>
            </a:r>
          </a:p>
          <a:p>
            <a:pPr lvl="1">
              <a:lnSpc>
                <a:spcPct val="90000"/>
              </a:lnSpc>
              <a:buClr>
                <a:schemeClr val="tx1"/>
              </a:buClr>
              <a:buFontTx/>
              <a:buNone/>
            </a:pPr>
            <a:endParaRPr lang="en-US" altLang="en-US" sz="1000"/>
          </a:p>
          <a:p>
            <a:pPr lvl="1">
              <a:lnSpc>
                <a:spcPct val="90000"/>
              </a:lnSpc>
              <a:buClr>
                <a:schemeClr val="tx1"/>
              </a:buClr>
              <a:buFontTx/>
              <a:buChar char="•"/>
            </a:pPr>
            <a:r>
              <a:rPr lang="en-US" altLang="en-US" sz="2400"/>
              <a:t>Access ladders</a:t>
            </a:r>
          </a:p>
          <a:p>
            <a:pPr lvl="1">
              <a:lnSpc>
                <a:spcPct val="90000"/>
              </a:lnSpc>
              <a:buClr>
                <a:schemeClr val="tx1"/>
              </a:buClr>
              <a:buFontTx/>
              <a:buNone/>
            </a:pPr>
            <a:endParaRPr lang="en-US" altLang="en-US" sz="1000"/>
          </a:p>
          <a:p>
            <a:pPr lvl="1">
              <a:lnSpc>
                <a:spcPct val="90000"/>
              </a:lnSpc>
              <a:buClr>
                <a:schemeClr val="tx1"/>
              </a:buClr>
              <a:buFontTx/>
              <a:buChar char="•"/>
            </a:pPr>
            <a:r>
              <a:rPr lang="en-US" altLang="en-US" sz="2400"/>
              <a:t>Powered work </a:t>
            </a:r>
          </a:p>
          <a:p>
            <a:pPr lvl="1">
              <a:lnSpc>
                <a:spcPct val="90000"/>
              </a:lnSpc>
              <a:buClr>
                <a:schemeClr val="tx1"/>
              </a:buClr>
              <a:buFontTx/>
              <a:buNone/>
            </a:pPr>
            <a:r>
              <a:rPr lang="en-US" altLang="en-US" sz="2400"/>
              <a:t>   platforms</a:t>
            </a:r>
          </a:p>
          <a:p>
            <a:pPr lvl="1">
              <a:lnSpc>
                <a:spcPct val="90000"/>
              </a:lnSpc>
              <a:buClr>
                <a:schemeClr val="tx1"/>
              </a:buClr>
              <a:buFontTx/>
              <a:buChar char="•"/>
            </a:pPr>
            <a:r>
              <a:rPr lang="en-US" altLang="en-US" sz="2400"/>
              <a:t>The role of the competent person during erection</a:t>
            </a:r>
          </a:p>
        </p:txBody>
      </p:sp>
      <p:pic>
        <p:nvPicPr>
          <p:cNvPr id="11271" name="Picture 7" descr="Picture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066800"/>
            <a:ext cx="4291013" cy="5078413"/>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lstStyle/>
          <a:p>
            <a:r>
              <a:rPr lang="en-US" altLang="en-US"/>
              <a:t>Scaffolds</a:t>
            </a:r>
          </a:p>
        </p:txBody>
      </p:sp>
      <p:sp>
        <p:nvSpPr>
          <p:cNvPr id="12292" name="Rectangle 3"/>
          <p:cNvSpPr>
            <a:spLocks noGrp="1" noChangeArrowheads="1"/>
          </p:cNvSpPr>
          <p:nvPr>
            <p:ph type="body" sz="half" idx="4294967295"/>
          </p:nvPr>
        </p:nvSpPr>
        <p:spPr>
          <a:xfrm>
            <a:off x="457200" y="1066800"/>
            <a:ext cx="3429000" cy="4648200"/>
          </a:xfrm>
        </p:spPr>
        <p:txBody>
          <a:bodyPr/>
          <a:lstStyle/>
          <a:p>
            <a:pPr>
              <a:buClr>
                <a:schemeClr val="tx1"/>
              </a:buClr>
              <a:buFont typeface="Wingdings" pitchFamily="2" charset="2"/>
              <a:buChar char="q"/>
            </a:pPr>
            <a:r>
              <a:rPr lang="en-US" altLang="en-US" sz="2800"/>
              <a:t>Scaffold bases must rest on a base plate and a mud sill.</a:t>
            </a:r>
          </a:p>
          <a:p>
            <a:pPr>
              <a:buFont typeface="Monotype Sorts" pitchFamily="2" charset="2"/>
              <a:buNone/>
            </a:pPr>
            <a:endParaRPr lang="en-US" altLang="en-US" sz="2800"/>
          </a:p>
          <a:p>
            <a:pPr>
              <a:buClr>
                <a:schemeClr val="tx1"/>
              </a:buClr>
              <a:buFont typeface="Wingdings" pitchFamily="2" charset="2"/>
              <a:buChar char="q"/>
            </a:pPr>
            <a:r>
              <a:rPr lang="en-US" altLang="en-US" sz="2800"/>
              <a:t>The base plate is designed to level and support the scaffold.</a:t>
            </a:r>
          </a:p>
        </p:txBody>
      </p:sp>
      <p:pic>
        <p:nvPicPr>
          <p:cNvPr id="12297" name="Picture 9"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200"/>
            <a:ext cx="5114925" cy="4827588"/>
          </a:xfrm>
          <a:prstGeom prst="rect">
            <a:avLst/>
          </a:prstGeom>
          <a:noFill/>
          <a:extLst>
            <a:ext uri="{909E8E84-426E-40DD-AFC4-6F175D3DCCD1}">
              <a14:hiddenFill xmlns:a14="http://schemas.microsoft.com/office/drawing/2010/main">
                <a:solidFill>
                  <a:srgbClr val="FFFFFF"/>
                </a:solidFill>
              </a14:hiddenFill>
            </a:ext>
          </a:extLst>
        </p:spPr>
      </p:pic>
      <p:sp>
        <p:nvSpPr>
          <p:cNvPr id="12299"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lstStyle/>
          <a:p>
            <a:r>
              <a:rPr lang="en-US" altLang="en-US"/>
              <a:t>Scaffolds</a:t>
            </a:r>
          </a:p>
        </p:txBody>
      </p:sp>
      <p:sp>
        <p:nvSpPr>
          <p:cNvPr id="13316" name="Rectangle 3"/>
          <p:cNvSpPr>
            <a:spLocks noGrp="1" noChangeArrowheads="1"/>
          </p:cNvSpPr>
          <p:nvPr>
            <p:ph type="body" sz="half" idx="4294967295"/>
          </p:nvPr>
        </p:nvSpPr>
        <p:spPr>
          <a:xfrm>
            <a:off x="457200" y="1066800"/>
            <a:ext cx="3276600" cy="4171950"/>
          </a:xfrm>
        </p:spPr>
        <p:txBody>
          <a:bodyPr/>
          <a:lstStyle/>
          <a:p>
            <a:pPr>
              <a:buClr>
                <a:schemeClr val="tx1"/>
              </a:buClr>
              <a:buFont typeface="Wingdings" pitchFamily="2" charset="2"/>
              <a:buChar char="q"/>
            </a:pPr>
            <a:r>
              <a:rPr lang="en-US" altLang="en-US" sz="2800"/>
              <a:t>Only work from scaffolds that are properly constructed and supported. </a:t>
            </a:r>
          </a:p>
        </p:txBody>
      </p:sp>
      <p:pic>
        <p:nvPicPr>
          <p:cNvPr id="13320" name="Picture 8"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5078413" cy="4840288"/>
          </a:xfrm>
          <a:prstGeom prst="rect">
            <a:avLst/>
          </a:prstGeom>
          <a:noFill/>
          <a:extLst>
            <a:ext uri="{909E8E84-426E-40DD-AFC4-6F175D3DCCD1}">
              <a14:hiddenFill xmlns:a14="http://schemas.microsoft.com/office/drawing/2010/main">
                <a:solidFill>
                  <a:srgbClr val="FFFFFF"/>
                </a:solidFill>
              </a14:hiddenFill>
            </a:ext>
          </a:extLst>
        </p:spPr>
      </p:pic>
      <p:sp>
        <p:nvSpPr>
          <p:cNvPr id="13322"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altLang="en-US"/>
              <a:t>Scaffolds</a:t>
            </a:r>
          </a:p>
        </p:txBody>
      </p:sp>
      <p:sp>
        <p:nvSpPr>
          <p:cNvPr id="14340" name="Rectangle 3"/>
          <p:cNvSpPr>
            <a:spLocks noGrp="1" noChangeArrowheads="1"/>
          </p:cNvSpPr>
          <p:nvPr>
            <p:ph type="body" sz="half" idx="4294967295"/>
          </p:nvPr>
        </p:nvSpPr>
        <p:spPr>
          <a:xfrm>
            <a:off x="457200" y="1085850"/>
            <a:ext cx="4013200" cy="4171950"/>
          </a:xfrm>
        </p:spPr>
        <p:txBody>
          <a:bodyPr/>
          <a:lstStyle/>
          <a:p>
            <a:pPr>
              <a:spcBef>
                <a:spcPct val="0"/>
              </a:spcBef>
              <a:buClrTx/>
              <a:buFont typeface="Wingdings" pitchFamily="2" charset="2"/>
              <a:buChar char="q"/>
            </a:pPr>
            <a:r>
              <a:rPr lang="en-US" altLang="en-US" sz="2800"/>
              <a:t>Scaffolds used in stair wells must be properly constructed.</a:t>
            </a:r>
          </a:p>
        </p:txBody>
      </p:sp>
      <p:pic>
        <p:nvPicPr>
          <p:cNvPr id="14343" name="Picture 7"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846513" cy="5078413"/>
          </a:xfrm>
          <a:prstGeom prst="rect">
            <a:avLst/>
          </a:prstGeom>
          <a:noFill/>
          <a:extLst>
            <a:ext uri="{909E8E84-426E-40DD-AFC4-6F175D3DCCD1}">
              <a14:hiddenFill xmlns:a14="http://schemas.microsoft.com/office/drawing/2010/main">
                <a:solidFill>
                  <a:srgbClr val="FFFFFF"/>
                </a:solidFill>
              </a14:hiddenFill>
            </a:ext>
          </a:extLst>
        </p:spPr>
      </p:pic>
      <p:sp>
        <p:nvSpPr>
          <p:cNvPr id="1434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
          <p:cNvSpPr>
            <a:spLocks noGrp="1" noChangeArrowheads="1"/>
          </p:cNvSpPr>
          <p:nvPr>
            <p:ph type="title" idx="4294967295"/>
          </p:nvPr>
        </p:nvSpPr>
        <p:spPr/>
        <p:txBody>
          <a:bodyPr/>
          <a:lstStyle/>
          <a:p>
            <a:r>
              <a:rPr lang="en-US" altLang="en-US"/>
              <a:t>Scaffolds</a:t>
            </a:r>
          </a:p>
        </p:txBody>
      </p:sp>
      <p:sp>
        <p:nvSpPr>
          <p:cNvPr id="15365" name="Rectangle 11"/>
          <p:cNvSpPr>
            <a:spLocks noGrp="1" noChangeArrowheads="1"/>
          </p:cNvSpPr>
          <p:nvPr>
            <p:ph type="body" sz="half" idx="4294967295"/>
          </p:nvPr>
        </p:nvSpPr>
        <p:spPr>
          <a:xfrm>
            <a:off x="457200" y="1085850"/>
            <a:ext cx="3200400" cy="4171950"/>
          </a:xfrm>
        </p:spPr>
        <p:txBody>
          <a:bodyPr/>
          <a:lstStyle/>
          <a:p>
            <a:pPr>
              <a:buClr>
                <a:schemeClr val="tx1"/>
              </a:buClr>
              <a:buFont typeface="Wingdings" pitchFamily="2" charset="2"/>
              <a:buChar char="q"/>
            </a:pPr>
            <a:r>
              <a:rPr lang="en-US" altLang="en-US" sz="2800"/>
              <a:t>When working on scaffolds 10’ above lower level, guardrail systems must be installed.</a:t>
            </a:r>
          </a:p>
        </p:txBody>
      </p:sp>
      <p:pic>
        <p:nvPicPr>
          <p:cNvPr id="15367" name="Picture 7"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4827588" cy="4217988"/>
          </a:xfrm>
          <a:prstGeom prst="rect">
            <a:avLst/>
          </a:prstGeom>
          <a:noFill/>
          <a:extLst>
            <a:ext uri="{909E8E84-426E-40DD-AFC4-6F175D3DCCD1}">
              <a14:hiddenFill xmlns:a14="http://schemas.microsoft.com/office/drawing/2010/main">
                <a:solidFill>
                  <a:srgbClr val="FFFFFF"/>
                </a:solidFill>
              </a14:hiddenFill>
            </a:ext>
          </a:extLst>
        </p:spPr>
      </p:pic>
      <p:sp>
        <p:nvSpPr>
          <p:cNvPr id="1536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p:txBody>
          <a:bodyPr/>
          <a:lstStyle/>
          <a:p>
            <a:r>
              <a:rPr lang="en-US" altLang="en-US"/>
              <a:t>Scaffolds</a:t>
            </a:r>
          </a:p>
        </p:txBody>
      </p:sp>
      <p:sp>
        <p:nvSpPr>
          <p:cNvPr id="16388" name="Rectangle 4"/>
          <p:cNvSpPr>
            <a:spLocks noGrp="1" noChangeArrowheads="1"/>
          </p:cNvSpPr>
          <p:nvPr>
            <p:ph type="body" sz="half" idx="4294967295"/>
          </p:nvPr>
        </p:nvSpPr>
        <p:spPr>
          <a:xfrm>
            <a:off x="457200" y="1066800"/>
            <a:ext cx="3581400" cy="4171950"/>
          </a:xfrm>
        </p:spPr>
        <p:txBody>
          <a:bodyPr/>
          <a:lstStyle/>
          <a:p>
            <a:pPr>
              <a:spcBef>
                <a:spcPct val="0"/>
              </a:spcBef>
              <a:buClrTx/>
              <a:buFont typeface="Wingdings" pitchFamily="2" charset="2"/>
              <a:buChar char="q"/>
            </a:pPr>
            <a:r>
              <a:rPr lang="en-US" altLang="en-US" sz="2800"/>
              <a:t>Never use scaffolds that do not have a proper guardrail system installed.</a:t>
            </a:r>
          </a:p>
        </p:txBody>
      </p:sp>
      <p:pic>
        <p:nvPicPr>
          <p:cNvPr id="16392" name="Picture 8"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4406900" cy="5078413"/>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p:txBody>
          <a:bodyPr/>
          <a:lstStyle/>
          <a:p>
            <a:r>
              <a:rPr lang="en-US" altLang="en-US"/>
              <a:t>Scaffolds</a:t>
            </a:r>
          </a:p>
        </p:txBody>
      </p:sp>
      <p:sp>
        <p:nvSpPr>
          <p:cNvPr id="17412" name="Rectangle 4"/>
          <p:cNvSpPr>
            <a:spLocks noGrp="1" noChangeArrowheads="1"/>
          </p:cNvSpPr>
          <p:nvPr>
            <p:ph type="body" sz="half" idx="4294967295"/>
          </p:nvPr>
        </p:nvSpPr>
        <p:spPr>
          <a:xfrm>
            <a:off x="482600" y="1085850"/>
            <a:ext cx="4013200" cy="4171950"/>
          </a:xfrm>
        </p:spPr>
        <p:txBody>
          <a:bodyPr/>
          <a:lstStyle/>
          <a:p>
            <a:pPr>
              <a:buClr>
                <a:schemeClr val="tx1"/>
              </a:buClr>
              <a:buFont typeface="Wingdings" pitchFamily="2" charset="2"/>
              <a:buChar char="q"/>
            </a:pPr>
            <a:r>
              <a:rPr lang="en-US" altLang="en-US" sz="2800"/>
              <a:t>Scaffold platforms must be fully and properly planked.</a:t>
            </a:r>
          </a:p>
        </p:txBody>
      </p:sp>
      <p:pic>
        <p:nvPicPr>
          <p:cNvPr id="17415" name="Picture 7"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4443413" cy="4992688"/>
          </a:xfrm>
          <a:prstGeom prst="rect">
            <a:avLst/>
          </a:prstGeom>
          <a:noFill/>
          <a:extLst>
            <a:ext uri="{909E8E84-426E-40DD-AFC4-6F175D3DCCD1}">
              <a14:hiddenFill xmlns:a14="http://schemas.microsoft.com/office/drawing/2010/main">
                <a:solidFill>
                  <a:srgbClr val="FFFFFF"/>
                </a:solidFill>
              </a14:hiddenFill>
            </a:ext>
          </a:extLst>
        </p:spPr>
      </p:pic>
      <p:sp>
        <p:nvSpPr>
          <p:cNvPr id="1741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lstStyle/>
          <a:p>
            <a:r>
              <a:rPr lang="en-US" altLang="en-US"/>
              <a:t>Scaffolds</a:t>
            </a:r>
          </a:p>
        </p:txBody>
      </p:sp>
      <p:sp>
        <p:nvSpPr>
          <p:cNvPr id="18436" name="Rectangle 4"/>
          <p:cNvSpPr>
            <a:spLocks noGrp="1" noChangeArrowheads="1"/>
          </p:cNvSpPr>
          <p:nvPr>
            <p:ph type="body" sz="half" idx="4294967295"/>
          </p:nvPr>
        </p:nvSpPr>
        <p:spPr>
          <a:xfrm>
            <a:off x="457200" y="1066800"/>
            <a:ext cx="4013200" cy="4171950"/>
          </a:xfrm>
        </p:spPr>
        <p:txBody>
          <a:bodyPr/>
          <a:lstStyle/>
          <a:p>
            <a:pPr>
              <a:spcBef>
                <a:spcPct val="0"/>
              </a:spcBef>
              <a:buClrTx/>
              <a:buFont typeface="Wingdings" pitchFamily="2" charset="2"/>
              <a:buChar char="q"/>
            </a:pPr>
            <a:r>
              <a:rPr lang="en-US" altLang="en-US" sz="2800"/>
              <a:t>Never stack blocks, bricks, or use ladders on top of scaffolds for extra height.</a:t>
            </a:r>
          </a:p>
        </p:txBody>
      </p:sp>
      <p:pic>
        <p:nvPicPr>
          <p:cNvPr id="18439" name="Picture 7" descr="Pictur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846513" cy="5078413"/>
          </a:xfrm>
          <a:prstGeom prst="rect">
            <a:avLst/>
          </a:prstGeom>
          <a:noFill/>
          <a:extLst>
            <a:ext uri="{909E8E84-426E-40DD-AFC4-6F175D3DCCD1}">
              <a14:hiddenFill xmlns:a14="http://schemas.microsoft.com/office/drawing/2010/main">
                <a:solidFill>
                  <a:srgbClr val="FFFFFF"/>
                </a:solidFill>
              </a14:hiddenFill>
            </a:ext>
          </a:extLst>
        </p:spPr>
      </p:pic>
      <p:sp>
        <p:nvSpPr>
          <p:cNvPr id="1844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altLang="en-US"/>
              <a:t>Fall Hazards – Overview</a:t>
            </a:r>
          </a:p>
        </p:txBody>
      </p:sp>
      <p:sp>
        <p:nvSpPr>
          <p:cNvPr id="77827" name="Rectangle 3"/>
          <p:cNvSpPr>
            <a:spLocks noGrp="1" noChangeArrowheads="1"/>
          </p:cNvSpPr>
          <p:nvPr>
            <p:ph type="body" idx="4294967295"/>
          </p:nvPr>
        </p:nvSpPr>
        <p:spPr>
          <a:xfrm>
            <a:off x="381000" y="381000"/>
            <a:ext cx="8001000" cy="6096000"/>
          </a:xfrm>
        </p:spPr>
        <p:txBody>
          <a:bodyPr/>
          <a:lstStyle/>
          <a:p>
            <a:pPr marL="609600" indent="-609600" algn="ctr">
              <a:buFont typeface="Monotype Sorts" pitchFamily="2" charset="2"/>
              <a:buNone/>
            </a:pPr>
            <a:endParaRPr lang="en-US" altLang="en-US" sz="2600" u="sng"/>
          </a:p>
          <a:p>
            <a:pPr marL="609600" indent="-609600">
              <a:buClr>
                <a:schemeClr val="tx1"/>
              </a:buClr>
              <a:buFont typeface="Monotype Sorts" pitchFamily="2" charset="2"/>
              <a:buAutoNum type="alphaUcPeriod"/>
            </a:pPr>
            <a:r>
              <a:rPr lang="en-US" altLang="en-US" sz="2600" b="1"/>
              <a:t>Fall Hazards</a:t>
            </a:r>
          </a:p>
          <a:p>
            <a:pPr marL="609600" indent="-609600">
              <a:buClr>
                <a:schemeClr val="tx1"/>
              </a:buClr>
              <a:buFont typeface="Monotype Sorts" pitchFamily="2" charset="2"/>
              <a:buNone/>
            </a:pPr>
            <a:r>
              <a:rPr lang="en-US" altLang="en-US" sz="2600" b="1"/>
              <a:t>	</a:t>
            </a:r>
            <a:r>
              <a:rPr lang="en-US" altLang="en-US" sz="2600"/>
              <a:t>1.   </a:t>
            </a:r>
            <a:r>
              <a:rPr lang="en-US" altLang="en-US" sz="2600">
                <a:solidFill>
                  <a:srgbClr val="FF3300"/>
                </a:solidFill>
                <a:hlinkClick r:id="rId3" action="ppaction://hlinksldjump"/>
              </a:rPr>
              <a:t>Building Structures</a:t>
            </a:r>
            <a:endParaRPr lang="en-US" altLang="en-US" sz="2600">
              <a:solidFill>
                <a:srgbClr val="FF3300"/>
              </a:solidFill>
            </a:endParaRPr>
          </a:p>
          <a:p>
            <a:pPr marL="609600" indent="-609600">
              <a:buClr>
                <a:schemeClr val="tx1"/>
              </a:buClr>
              <a:buFont typeface="Monotype Sorts" pitchFamily="2" charset="2"/>
              <a:buNone/>
            </a:pPr>
            <a:r>
              <a:rPr lang="en-US" altLang="en-US" sz="2600"/>
              <a:t>	2.   </a:t>
            </a:r>
            <a:r>
              <a:rPr lang="en-US" altLang="en-US" sz="2600">
                <a:hlinkClick r:id="rId4" action="ppaction://hlinksldjump"/>
              </a:rPr>
              <a:t>Exterior Construction Areas</a:t>
            </a:r>
            <a:endParaRPr lang="en-US" altLang="en-US" sz="2600"/>
          </a:p>
          <a:p>
            <a:pPr marL="609600" indent="-609600">
              <a:buClr>
                <a:schemeClr val="tx1"/>
              </a:buClr>
              <a:buFont typeface="Monotype Sorts" pitchFamily="2" charset="2"/>
              <a:buNone/>
            </a:pPr>
            <a:r>
              <a:rPr lang="en-US" altLang="en-US" sz="2600"/>
              <a:t>	3.   </a:t>
            </a:r>
            <a:r>
              <a:rPr lang="en-US" altLang="en-US" sz="2600">
                <a:hlinkClick r:id="rId5" action="ppaction://hlinksldjump"/>
              </a:rPr>
              <a:t>Scaffolds</a:t>
            </a:r>
            <a:endParaRPr lang="en-US" altLang="en-US" sz="2600"/>
          </a:p>
          <a:p>
            <a:pPr marL="609600" indent="-609600">
              <a:buClr>
                <a:schemeClr val="tx1"/>
              </a:buClr>
              <a:buFont typeface="Monotype Sorts" pitchFamily="2" charset="2"/>
              <a:buNone/>
            </a:pPr>
            <a:r>
              <a:rPr lang="en-US" altLang="en-US" sz="2600"/>
              <a:t>	4.   </a:t>
            </a:r>
            <a:r>
              <a:rPr lang="en-US" altLang="en-US" sz="2600">
                <a:hlinkClick r:id="rId6" action="ppaction://hlinksldjump"/>
              </a:rPr>
              <a:t>Stairs</a:t>
            </a:r>
            <a:endParaRPr lang="en-US" altLang="en-US" sz="2600"/>
          </a:p>
          <a:p>
            <a:pPr marL="609600" indent="-609600">
              <a:buClr>
                <a:schemeClr val="tx1"/>
              </a:buClr>
              <a:buFont typeface="Monotype Sorts" pitchFamily="2" charset="2"/>
              <a:buNone/>
            </a:pPr>
            <a:r>
              <a:rPr lang="en-US" altLang="en-US" sz="2600"/>
              <a:t>	5.   </a:t>
            </a:r>
            <a:r>
              <a:rPr lang="en-US" altLang="en-US" sz="2600">
                <a:hlinkClick r:id="rId7" action="ppaction://hlinksldjump"/>
              </a:rPr>
              <a:t>Ladders</a:t>
            </a:r>
            <a:endParaRPr lang="en-US" altLang="en-US" sz="2600"/>
          </a:p>
          <a:p>
            <a:pPr marL="609600" indent="-609600">
              <a:buClr>
                <a:schemeClr val="tx1"/>
              </a:buClr>
              <a:buFont typeface="Monotype Sorts" pitchFamily="2" charset="2"/>
              <a:buNone/>
            </a:pPr>
            <a:endParaRPr lang="en-US" altLang="en-US" sz="800"/>
          </a:p>
          <a:p>
            <a:pPr marL="609600" indent="-609600">
              <a:buClr>
                <a:schemeClr val="tx1"/>
              </a:buClr>
              <a:buFont typeface="Monotype Sorts" pitchFamily="2" charset="2"/>
              <a:buNone/>
            </a:pPr>
            <a:r>
              <a:rPr lang="en-US" altLang="en-US" sz="2600" b="1"/>
              <a:t>B. Accident Prevention</a:t>
            </a:r>
          </a:p>
          <a:p>
            <a:pPr marL="609600" indent="-609600">
              <a:buClr>
                <a:schemeClr val="tx1"/>
              </a:buClr>
              <a:buFont typeface="Monotype Sorts" pitchFamily="2" charset="2"/>
              <a:buNone/>
            </a:pPr>
            <a:r>
              <a:rPr lang="en-US" altLang="en-US" sz="2600" b="1"/>
              <a:t>	</a:t>
            </a:r>
            <a:r>
              <a:rPr lang="en-US" altLang="en-US" sz="2600"/>
              <a:t>1.  </a:t>
            </a:r>
            <a:r>
              <a:rPr lang="en-US" altLang="en-US" sz="2600">
                <a:hlinkClick r:id="rId8" action="ppaction://hlinksldjump"/>
              </a:rPr>
              <a:t>Guardrail Systems</a:t>
            </a:r>
            <a:endParaRPr lang="en-US" altLang="en-US" sz="2600"/>
          </a:p>
          <a:p>
            <a:pPr marL="609600" indent="-609600">
              <a:buClr>
                <a:schemeClr val="tx1"/>
              </a:buClr>
              <a:buFont typeface="Monotype Sorts" pitchFamily="2" charset="2"/>
              <a:buNone/>
            </a:pPr>
            <a:r>
              <a:rPr lang="en-US" altLang="en-US" sz="2600"/>
              <a:t>	2.  </a:t>
            </a:r>
            <a:r>
              <a:rPr lang="en-US" altLang="en-US" sz="2600">
                <a:hlinkClick r:id="rId9" action="ppaction://hlinksldjump"/>
              </a:rPr>
              <a:t>Warning Lines</a:t>
            </a:r>
            <a:endParaRPr lang="en-US" altLang="en-US" sz="2600"/>
          </a:p>
          <a:p>
            <a:pPr marL="609600" indent="-609600">
              <a:buClr>
                <a:schemeClr val="tx1"/>
              </a:buClr>
              <a:buFont typeface="Monotype Sorts" pitchFamily="2" charset="2"/>
              <a:buNone/>
            </a:pPr>
            <a:r>
              <a:rPr lang="en-US" altLang="en-US" sz="2600"/>
              <a:t>	3.  </a:t>
            </a:r>
            <a:r>
              <a:rPr lang="en-US" altLang="en-US" sz="2600">
                <a:hlinkClick r:id="rId10" action="ppaction://hlinksldjump"/>
              </a:rPr>
              <a:t>Personal Fall Arrest Systems</a:t>
            </a:r>
            <a:endParaRPr lang="en-US" altLang="en-US" sz="2600"/>
          </a:p>
          <a:p>
            <a:pPr marL="609600" indent="-609600">
              <a:buClr>
                <a:schemeClr val="tx1"/>
              </a:buClr>
              <a:buFont typeface="Monotype Sorts" pitchFamily="2" charset="2"/>
              <a:buNone/>
            </a:pPr>
            <a:r>
              <a:rPr lang="en-US" altLang="en-US" sz="2600"/>
              <a:t>	4.  </a:t>
            </a:r>
            <a:r>
              <a:rPr lang="en-US" altLang="en-US" sz="2600" u="sng">
                <a:solidFill>
                  <a:schemeClr val="hlink"/>
                </a:solidFill>
                <a:hlinkClick r:id="rId11" action="ppaction://hlinksldjump"/>
              </a:rPr>
              <a:t>Floor </a:t>
            </a:r>
            <a:r>
              <a:rPr lang="en-US" altLang="en-US" sz="2600" u="sng">
                <a:solidFill>
                  <a:schemeClr val="hlink"/>
                </a:solidFill>
              </a:rPr>
              <a:t>Covers</a:t>
            </a:r>
          </a:p>
        </p:txBody>
      </p:sp>
      <p:sp>
        <p:nvSpPr>
          <p:cNvPr id="7783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lstStyle/>
          <a:p>
            <a:r>
              <a:rPr lang="en-US" altLang="en-US"/>
              <a:t>Scaffolds</a:t>
            </a:r>
          </a:p>
        </p:txBody>
      </p:sp>
      <p:sp>
        <p:nvSpPr>
          <p:cNvPr id="19460" name="Rectangle 4"/>
          <p:cNvSpPr>
            <a:spLocks noGrp="1" noChangeArrowheads="1"/>
          </p:cNvSpPr>
          <p:nvPr>
            <p:ph type="body" sz="half" idx="4294967295"/>
          </p:nvPr>
        </p:nvSpPr>
        <p:spPr>
          <a:xfrm>
            <a:off x="457200" y="1066800"/>
            <a:ext cx="3505200" cy="3962400"/>
          </a:xfrm>
        </p:spPr>
        <p:txBody>
          <a:bodyPr/>
          <a:lstStyle/>
          <a:p>
            <a:pPr>
              <a:buClr>
                <a:schemeClr val="tx1"/>
              </a:buClr>
              <a:buFont typeface="Wingdings" pitchFamily="2" charset="2"/>
              <a:buChar char="q"/>
            </a:pPr>
            <a:r>
              <a:rPr lang="en-US" altLang="en-US" sz="2800"/>
              <a:t>Workers must have a safe way to access the scaffold.</a:t>
            </a:r>
          </a:p>
        </p:txBody>
      </p:sp>
      <p:pic>
        <p:nvPicPr>
          <p:cNvPr id="19463" name="Picture 7"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4254500" cy="5078413"/>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lstStyle/>
          <a:p>
            <a:r>
              <a:rPr lang="en-US" altLang="en-US"/>
              <a:t>Scaffolds</a:t>
            </a:r>
          </a:p>
        </p:txBody>
      </p:sp>
      <p:sp>
        <p:nvSpPr>
          <p:cNvPr id="20484" name="Rectangle 3"/>
          <p:cNvSpPr>
            <a:spLocks noGrp="1" noChangeArrowheads="1"/>
          </p:cNvSpPr>
          <p:nvPr>
            <p:ph type="body" sz="half" idx="4294967295"/>
          </p:nvPr>
        </p:nvSpPr>
        <p:spPr>
          <a:xfrm>
            <a:off x="482600" y="1085850"/>
            <a:ext cx="4013200" cy="4171950"/>
          </a:xfrm>
        </p:spPr>
        <p:txBody>
          <a:bodyPr/>
          <a:lstStyle/>
          <a:p>
            <a:pPr>
              <a:spcBef>
                <a:spcPct val="0"/>
              </a:spcBef>
              <a:buClrTx/>
              <a:buFont typeface="Wingdings" pitchFamily="2" charset="2"/>
              <a:buChar char="q"/>
            </a:pPr>
            <a:r>
              <a:rPr lang="en-US" altLang="en-US" sz="2800"/>
              <a:t>Never use blocks, bricks, walk boards, and other unsafe methods to access a scaffold.</a:t>
            </a:r>
          </a:p>
        </p:txBody>
      </p:sp>
      <p:pic>
        <p:nvPicPr>
          <p:cNvPr id="20487" name="Picture 7" descr="Pictur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749675" cy="5078413"/>
          </a:xfrm>
          <a:prstGeom prst="rect">
            <a:avLst/>
          </a:prstGeom>
          <a:noFill/>
          <a:extLst>
            <a:ext uri="{909E8E84-426E-40DD-AFC4-6F175D3DCCD1}">
              <a14:hiddenFill xmlns:a14="http://schemas.microsoft.com/office/drawing/2010/main">
                <a:solidFill>
                  <a:srgbClr val="FFFFFF"/>
                </a:solidFill>
              </a14:hiddenFill>
            </a:ext>
          </a:extLst>
        </p:spPr>
      </p:pic>
      <p:sp>
        <p:nvSpPr>
          <p:cNvPr id="2048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lstStyle/>
          <a:p>
            <a:r>
              <a:rPr lang="en-US" altLang="en-US"/>
              <a:t> </a:t>
            </a:r>
          </a:p>
        </p:txBody>
      </p:sp>
      <p:sp>
        <p:nvSpPr>
          <p:cNvPr id="21508" name="Rectangle 3"/>
          <p:cNvSpPr>
            <a:spLocks noGrp="1" noChangeArrowheads="1"/>
          </p:cNvSpPr>
          <p:nvPr>
            <p:ph type="body" sz="half" idx="4294967295"/>
          </p:nvPr>
        </p:nvSpPr>
        <p:spPr>
          <a:xfrm>
            <a:off x="558800" y="1085850"/>
            <a:ext cx="4013200" cy="4171950"/>
          </a:xfrm>
        </p:spPr>
        <p:txBody>
          <a:bodyPr/>
          <a:lstStyle/>
          <a:p>
            <a:pPr>
              <a:buClr>
                <a:schemeClr val="tx1"/>
              </a:buClr>
              <a:buFont typeface="Wingdings" pitchFamily="2" charset="2"/>
              <a:buChar char="q"/>
            </a:pPr>
            <a:r>
              <a:rPr lang="en-US" altLang="en-US" sz="2800"/>
              <a:t>Use only ladders designed for use with scaffolds. </a:t>
            </a:r>
          </a:p>
          <a:p>
            <a:endParaRPr lang="en-US" altLang="en-US" sz="2800"/>
          </a:p>
          <a:p>
            <a:pPr>
              <a:buClr>
                <a:schemeClr val="tx1"/>
              </a:buClr>
              <a:buFont typeface="Wingdings" pitchFamily="2" charset="2"/>
              <a:buChar char="q"/>
            </a:pPr>
            <a:r>
              <a:rPr lang="en-US" altLang="en-US" sz="2800"/>
              <a:t>The ladder must be firmly secured to the scaffold.</a:t>
            </a:r>
          </a:p>
        </p:txBody>
      </p:sp>
      <p:sp>
        <p:nvSpPr>
          <p:cNvPr id="21510" name="Rectangle 18"/>
          <p:cNvSpPr>
            <a:spLocks noChangeArrowheads="1"/>
          </p:cNvSpPr>
          <p:nvPr/>
        </p:nvSpPr>
        <p:spPr bwMode="auto">
          <a:xfrm>
            <a:off x="152400" y="152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kumimoji="1" lang="en-US" altLang="en-US" sz="4000" i="0">
                <a:solidFill>
                  <a:schemeClr val="tx2"/>
                </a:solidFill>
                <a:latin typeface="Arial Black" pitchFamily="34" charset="0"/>
              </a:rPr>
              <a:t>Scaffolds</a:t>
            </a:r>
          </a:p>
        </p:txBody>
      </p:sp>
      <p:pic>
        <p:nvPicPr>
          <p:cNvPr id="21512" name="Picture 8"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3913188" cy="5078413"/>
          </a:xfrm>
          <a:prstGeom prst="rect">
            <a:avLst/>
          </a:prstGeom>
          <a:noFill/>
          <a:extLst>
            <a:ext uri="{909E8E84-426E-40DD-AFC4-6F175D3DCCD1}">
              <a14:hiddenFill xmlns:a14="http://schemas.microsoft.com/office/drawing/2010/main">
                <a:solidFill>
                  <a:srgbClr val="FFFFFF"/>
                </a:solidFill>
              </a14:hiddenFill>
            </a:ext>
          </a:extLst>
        </p:spPr>
      </p:pic>
      <p:sp>
        <p:nvSpPr>
          <p:cNvPr id="21514"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lstStyle/>
          <a:p>
            <a:r>
              <a:rPr lang="en-US" altLang="en-US"/>
              <a:t>Stairs</a:t>
            </a:r>
          </a:p>
        </p:txBody>
      </p:sp>
      <p:sp>
        <p:nvSpPr>
          <p:cNvPr id="25604" name="Rectangle 3"/>
          <p:cNvSpPr>
            <a:spLocks noGrp="1" noChangeArrowheads="1"/>
          </p:cNvSpPr>
          <p:nvPr>
            <p:ph type="body" sz="half" idx="4294967295"/>
          </p:nvPr>
        </p:nvSpPr>
        <p:spPr>
          <a:xfrm>
            <a:off x="457200" y="1066800"/>
            <a:ext cx="4013200" cy="4171950"/>
          </a:xfrm>
        </p:spPr>
        <p:txBody>
          <a:bodyPr/>
          <a:lstStyle/>
          <a:p>
            <a:pPr>
              <a:buClr>
                <a:schemeClr val="tx2"/>
              </a:buClr>
              <a:buFont typeface="Wingdings" pitchFamily="2" charset="2"/>
              <a:buChar char="q"/>
            </a:pPr>
            <a:r>
              <a:rPr lang="en-US" altLang="en-US" sz="2800"/>
              <a:t>Stairways must have a stair rail along each unprotected side or edge.</a:t>
            </a:r>
          </a:p>
        </p:txBody>
      </p:sp>
      <p:pic>
        <p:nvPicPr>
          <p:cNvPr id="25607" name="Picture 7" descr="Pictu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035425" cy="5078413"/>
          </a:xfrm>
          <a:prstGeom prst="rect">
            <a:avLst/>
          </a:prstGeom>
          <a:noFill/>
          <a:extLst>
            <a:ext uri="{909E8E84-426E-40DD-AFC4-6F175D3DCCD1}">
              <a14:hiddenFill xmlns:a14="http://schemas.microsoft.com/office/drawing/2010/main">
                <a:solidFill>
                  <a:srgbClr val="FFFFFF"/>
                </a:solidFill>
              </a14:hiddenFill>
            </a:ext>
          </a:extLst>
        </p:spPr>
      </p:pic>
      <p:sp>
        <p:nvSpPr>
          <p:cNvPr id="2560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p:txBody>
          <a:bodyPr/>
          <a:lstStyle/>
          <a:p>
            <a:r>
              <a:rPr lang="en-US" altLang="en-US"/>
              <a:t>Stairs</a:t>
            </a:r>
          </a:p>
        </p:txBody>
      </p:sp>
      <p:sp>
        <p:nvSpPr>
          <p:cNvPr id="26628" name="Rectangle 3"/>
          <p:cNvSpPr>
            <a:spLocks noGrp="1" noChangeArrowheads="1"/>
          </p:cNvSpPr>
          <p:nvPr>
            <p:ph type="body" sz="half" idx="4294967295"/>
          </p:nvPr>
        </p:nvSpPr>
        <p:spPr>
          <a:xfrm>
            <a:off x="457200" y="1066800"/>
            <a:ext cx="3733800" cy="4495800"/>
          </a:xfrm>
        </p:spPr>
        <p:txBody>
          <a:bodyPr/>
          <a:lstStyle/>
          <a:p>
            <a:pPr>
              <a:buClr>
                <a:schemeClr val="tx1"/>
              </a:buClr>
              <a:buFont typeface="Wingdings" pitchFamily="2" charset="2"/>
              <a:buChar char="q"/>
            </a:pPr>
            <a:r>
              <a:rPr lang="en-US" altLang="en-US" sz="2800"/>
              <a:t>Stairs that have walls on both sides must have at least one hand rail on the right-hand side when climbing down.</a:t>
            </a:r>
          </a:p>
        </p:txBody>
      </p:sp>
      <p:pic>
        <p:nvPicPr>
          <p:cNvPr id="26631" name="Picture 7"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902075" cy="5078413"/>
          </a:xfrm>
          <a:prstGeom prst="rect">
            <a:avLst/>
          </a:prstGeom>
          <a:noFill/>
          <a:extLst>
            <a:ext uri="{909E8E84-426E-40DD-AFC4-6F175D3DCCD1}">
              <a14:hiddenFill xmlns:a14="http://schemas.microsoft.com/office/drawing/2010/main">
                <a:solidFill>
                  <a:srgbClr val="FFFFFF"/>
                </a:solidFill>
              </a14:hiddenFill>
            </a:ext>
          </a:extLst>
        </p:spPr>
      </p:pic>
      <p:sp>
        <p:nvSpPr>
          <p:cNvPr id="2663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p:txBody>
          <a:bodyPr/>
          <a:lstStyle/>
          <a:p>
            <a:r>
              <a:rPr lang="en-US" altLang="en-US"/>
              <a:t>Stairs</a:t>
            </a:r>
          </a:p>
        </p:txBody>
      </p:sp>
      <p:sp>
        <p:nvSpPr>
          <p:cNvPr id="27652" name="Rectangle 4"/>
          <p:cNvSpPr>
            <a:spLocks noGrp="1" noChangeArrowheads="1"/>
          </p:cNvSpPr>
          <p:nvPr>
            <p:ph type="body" sz="half" idx="4294967295"/>
          </p:nvPr>
        </p:nvSpPr>
        <p:spPr>
          <a:xfrm>
            <a:off x="457200" y="1066800"/>
            <a:ext cx="2895600" cy="4953000"/>
          </a:xfrm>
        </p:spPr>
        <p:txBody>
          <a:bodyPr/>
          <a:lstStyle/>
          <a:p>
            <a:pPr>
              <a:spcBef>
                <a:spcPct val="0"/>
              </a:spcBef>
              <a:buClrTx/>
              <a:buFont typeface="Wingdings" pitchFamily="2" charset="2"/>
              <a:buChar char="q"/>
            </a:pPr>
            <a:r>
              <a:rPr lang="en-US" altLang="en-US" sz="2800"/>
              <a:t>Never use stairs that are not complete or unsafe.</a:t>
            </a:r>
          </a:p>
        </p:txBody>
      </p:sp>
      <p:pic>
        <p:nvPicPr>
          <p:cNvPr id="27656" name="Picture 8" descr="Pictur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73275"/>
            <a:ext cx="5459413" cy="4135438"/>
          </a:xfrm>
          <a:prstGeom prst="rect">
            <a:avLst/>
          </a:prstGeom>
          <a:noFill/>
          <a:extLst>
            <a:ext uri="{909E8E84-426E-40DD-AFC4-6F175D3DCCD1}">
              <a14:hiddenFill xmlns:a14="http://schemas.microsoft.com/office/drawing/2010/main">
                <a:solidFill>
                  <a:srgbClr val="FFFFFF"/>
                </a:solidFill>
              </a14:hiddenFill>
            </a:ext>
          </a:extLst>
        </p:spPr>
      </p:pic>
      <p:sp>
        <p:nvSpPr>
          <p:cNvPr id="27658"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lstStyle/>
          <a:p>
            <a:r>
              <a:rPr lang="en-US" altLang="en-US"/>
              <a:t>Ladders</a:t>
            </a:r>
          </a:p>
        </p:txBody>
      </p:sp>
      <p:sp>
        <p:nvSpPr>
          <p:cNvPr id="28676" name="Rectangle 4"/>
          <p:cNvSpPr>
            <a:spLocks noGrp="1" noChangeArrowheads="1"/>
          </p:cNvSpPr>
          <p:nvPr>
            <p:ph type="body" sz="half" idx="4294967295"/>
          </p:nvPr>
        </p:nvSpPr>
        <p:spPr>
          <a:xfrm>
            <a:off x="457200" y="1066800"/>
            <a:ext cx="3657600" cy="4724400"/>
          </a:xfrm>
        </p:spPr>
        <p:txBody>
          <a:bodyPr/>
          <a:lstStyle/>
          <a:p>
            <a:pPr>
              <a:buClr>
                <a:schemeClr val="tx1"/>
              </a:buClr>
              <a:buFont typeface="Wingdings" pitchFamily="2" charset="2"/>
              <a:buChar char="q"/>
            </a:pPr>
            <a:r>
              <a:rPr lang="en-US" altLang="en-US" sz="2800"/>
              <a:t>Ladders must be inspected prior to use.</a:t>
            </a:r>
          </a:p>
          <a:p>
            <a:endParaRPr lang="en-US" altLang="en-US" sz="2800"/>
          </a:p>
          <a:p>
            <a:pPr>
              <a:buClr>
                <a:schemeClr val="tx1"/>
              </a:buClr>
              <a:buFont typeface="Wingdings" pitchFamily="2" charset="2"/>
              <a:buChar char="q"/>
            </a:pPr>
            <a:r>
              <a:rPr lang="en-US" altLang="en-US" sz="2800"/>
              <a:t>Ladders must be   kept in a good condition and safe location.</a:t>
            </a:r>
          </a:p>
        </p:txBody>
      </p:sp>
      <p:pic>
        <p:nvPicPr>
          <p:cNvPr id="28679" name="Picture 7" descr="Pictur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38325"/>
            <a:ext cx="4632325" cy="4337050"/>
          </a:xfrm>
          <a:prstGeom prst="rect">
            <a:avLst/>
          </a:prstGeom>
          <a:noFill/>
          <a:extLst>
            <a:ext uri="{909E8E84-426E-40DD-AFC4-6F175D3DCCD1}">
              <a14:hiddenFill xmlns:a14="http://schemas.microsoft.com/office/drawing/2010/main">
                <a:solidFill>
                  <a:srgbClr val="FFFFFF"/>
                </a:solidFill>
              </a14:hiddenFill>
            </a:ext>
          </a:extLst>
        </p:spPr>
      </p:pic>
      <p:sp>
        <p:nvSpPr>
          <p:cNvPr id="2868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title" idx="4294967295"/>
          </p:nvPr>
        </p:nvSpPr>
        <p:spPr/>
        <p:txBody>
          <a:bodyPr/>
          <a:lstStyle/>
          <a:p>
            <a:r>
              <a:rPr lang="en-US" altLang="en-US"/>
              <a:t>Ladders</a:t>
            </a:r>
          </a:p>
        </p:txBody>
      </p:sp>
      <p:sp>
        <p:nvSpPr>
          <p:cNvPr id="29700" name="Rectangle 12"/>
          <p:cNvSpPr>
            <a:spLocks noGrp="1" noChangeArrowheads="1"/>
          </p:cNvSpPr>
          <p:nvPr>
            <p:ph type="body" sz="half" idx="4294967295"/>
          </p:nvPr>
        </p:nvSpPr>
        <p:spPr>
          <a:xfrm>
            <a:off x="457200" y="1066800"/>
            <a:ext cx="4013200" cy="4171950"/>
          </a:xfrm>
        </p:spPr>
        <p:txBody>
          <a:bodyPr/>
          <a:lstStyle/>
          <a:p>
            <a:pPr>
              <a:buClr>
                <a:schemeClr val="tx1"/>
              </a:buClr>
              <a:buFont typeface="Wingdings" pitchFamily="2" charset="2"/>
              <a:buChar char="q"/>
            </a:pPr>
            <a:r>
              <a:rPr lang="en-US" altLang="en-US" sz="2400"/>
              <a:t>Do not stand on the top of a ladder.</a:t>
            </a:r>
          </a:p>
          <a:p>
            <a:pPr>
              <a:buClr>
                <a:schemeClr val="tx1"/>
              </a:buClr>
              <a:buFont typeface="Wingdings" pitchFamily="2" charset="2"/>
              <a:buChar char="q"/>
            </a:pPr>
            <a:r>
              <a:rPr lang="en-US" altLang="en-US" sz="2400"/>
              <a:t>In this photograph you can see the worker is standing on the top of a step ladder.  This is a very unsafe practice because the worker can lose his balance, fall, and be seriously injured.</a:t>
            </a:r>
          </a:p>
          <a:p>
            <a:endParaRPr lang="en-US" altLang="en-US" sz="2400"/>
          </a:p>
        </p:txBody>
      </p:sp>
      <p:pic>
        <p:nvPicPr>
          <p:cNvPr id="29703" name="Picture 7"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0"/>
            <a:ext cx="4019550" cy="5307013"/>
          </a:xfrm>
          <a:prstGeom prst="rect">
            <a:avLst/>
          </a:prstGeom>
          <a:noFill/>
          <a:extLst>
            <a:ext uri="{909E8E84-426E-40DD-AFC4-6F175D3DCCD1}">
              <a14:hiddenFill xmlns:a14="http://schemas.microsoft.com/office/drawing/2010/main">
                <a:solidFill>
                  <a:srgbClr val="FFFFFF"/>
                </a:solidFill>
              </a14:hiddenFill>
            </a:ext>
          </a:extLst>
        </p:spPr>
      </p:pic>
      <p:sp>
        <p:nvSpPr>
          <p:cNvPr id="2970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p:txBody>
          <a:bodyPr/>
          <a:lstStyle/>
          <a:p>
            <a:r>
              <a:rPr lang="en-US" altLang="en-US"/>
              <a:t>Ladders</a:t>
            </a:r>
          </a:p>
        </p:txBody>
      </p:sp>
      <p:sp>
        <p:nvSpPr>
          <p:cNvPr id="30724" name="Rectangle 3"/>
          <p:cNvSpPr>
            <a:spLocks noGrp="1" noChangeArrowheads="1"/>
          </p:cNvSpPr>
          <p:nvPr>
            <p:ph type="body" sz="half" idx="4294967295"/>
          </p:nvPr>
        </p:nvSpPr>
        <p:spPr>
          <a:xfrm>
            <a:off x="457200" y="1066800"/>
            <a:ext cx="3352800" cy="4171950"/>
          </a:xfrm>
        </p:spPr>
        <p:txBody>
          <a:bodyPr/>
          <a:lstStyle/>
          <a:p>
            <a:pPr>
              <a:buClr>
                <a:schemeClr val="tx1"/>
              </a:buClr>
              <a:buFont typeface="Wingdings" pitchFamily="2" charset="2"/>
              <a:buChar char="q"/>
            </a:pPr>
            <a:r>
              <a:rPr lang="en-US" altLang="en-US" sz="2800"/>
              <a:t>Read labels on ladders for instructions to    ensure proper use.</a:t>
            </a:r>
          </a:p>
          <a:p>
            <a:endParaRPr lang="en-US" altLang="en-US" sz="2800"/>
          </a:p>
        </p:txBody>
      </p:sp>
      <p:pic>
        <p:nvPicPr>
          <p:cNvPr id="30727" name="Picture 7" descr="Picture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30413"/>
            <a:ext cx="5281613" cy="4013200"/>
          </a:xfrm>
          <a:prstGeom prst="rect">
            <a:avLst/>
          </a:prstGeom>
          <a:noFill/>
          <a:extLst>
            <a:ext uri="{909E8E84-426E-40DD-AFC4-6F175D3DCCD1}">
              <a14:hiddenFill xmlns:a14="http://schemas.microsoft.com/office/drawing/2010/main">
                <a:solidFill>
                  <a:srgbClr val="FFFFFF"/>
                </a:solidFill>
              </a14:hiddenFill>
            </a:ext>
          </a:extLst>
        </p:spPr>
      </p:pic>
      <p:sp>
        <p:nvSpPr>
          <p:cNvPr id="3072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r>
              <a:rPr lang="en-US" altLang="en-US"/>
              <a:t>Ladders</a:t>
            </a:r>
          </a:p>
        </p:txBody>
      </p:sp>
      <p:sp>
        <p:nvSpPr>
          <p:cNvPr id="31748" name="Rectangle 3"/>
          <p:cNvSpPr>
            <a:spLocks noGrp="1" noChangeArrowheads="1"/>
          </p:cNvSpPr>
          <p:nvPr>
            <p:ph type="body" sz="half" idx="4294967295"/>
          </p:nvPr>
        </p:nvSpPr>
        <p:spPr>
          <a:xfrm>
            <a:off x="457200" y="1066800"/>
            <a:ext cx="4013200" cy="4171950"/>
          </a:xfrm>
        </p:spPr>
        <p:txBody>
          <a:bodyPr/>
          <a:lstStyle/>
          <a:p>
            <a:pPr>
              <a:buClr>
                <a:schemeClr val="tx1"/>
              </a:buClr>
              <a:buFont typeface="Wingdings" pitchFamily="2" charset="2"/>
              <a:buChar char="q"/>
            </a:pPr>
            <a:r>
              <a:rPr lang="en-US" altLang="en-US" sz="2800"/>
              <a:t>Always maintain good footing on a step ladder.</a:t>
            </a:r>
          </a:p>
          <a:p>
            <a:pPr>
              <a:buFont typeface="Monotype Sorts" pitchFamily="2" charset="2"/>
              <a:buNone/>
            </a:pPr>
            <a:endParaRPr lang="en-US" altLang="en-US" sz="2800"/>
          </a:p>
          <a:p>
            <a:pPr>
              <a:buClr>
                <a:schemeClr val="tx1"/>
              </a:buClr>
              <a:buFont typeface="Wingdings" pitchFamily="2" charset="2"/>
              <a:buChar char="q"/>
            </a:pPr>
            <a:r>
              <a:rPr lang="en-US" altLang="en-US" sz="2800"/>
              <a:t>Use the correct size ladder for the work that is to be done.</a:t>
            </a:r>
          </a:p>
        </p:txBody>
      </p:sp>
      <p:pic>
        <p:nvPicPr>
          <p:cNvPr id="31751" name="Picture 7" descr="Pictur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914400"/>
            <a:ext cx="3929063" cy="5383213"/>
          </a:xfrm>
          <a:prstGeom prst="rect">
            <a:avLst/>
          </a:prstGeom>
          <a:noFill/>
          <a:extLst>
            <a:ext uri="{909E8E84-426E-40DD-AFC4-6F175D3DCCD1}">
              <a14:hiddenFill xmlns:a14="http://schemas.microsoft.com/office/drawing/2010/main">
                <a:solidFill>
                  <a:srgbClr val="FFFFFF"/>
                </a:solidFill>
              </a14:hiddenFill>
            </a:ext>
          </a:extLst>
        </p:spPr>
      </p:pic>
      <p:sp>
        <p:nvSpPr>
          <p:cNvPr id="3175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
          <p:cNvSpPr>
            <a:spLocks noGrp="1" noChangeArrowheads="1"/>
          </p:cNvSpPr>
          <p:nvPr>
            <p:ph type="body" idx="4294967295"/>
          </p:nvPr>
        </p:nvSpPr>
        <p:spPr>
          <a:xfrm>
            <a:off x="457200" y="1143000"/>
            <a:ext cx="6629400" cy="4495800"/>
          </a:xfrm>
        </p:spPr>
        <p:txBody>
          <a:bodyPr/>
          <a:lstStyle/>
          <a:p>
            <a:pPr>
              <a:lnSpc>
                <a:spcPct val="80000"/>
              </a:lnSpc>
              <a:buClr>
                <a:schemeClr val="tx1"/>
              </a:buClr>
              <a:buFont typeface="Wingdings" pitchFamily="2" charset="2"/>
              <a:buChar char="q"/>
            </a:pPr>
            <a:r>
              <a:rPr lang="en-US" altLang="en-US" sz="3100"/>
              <a:t>Falls are one of the greatest hazards on construction sites.</a:t>
            </a:r>
          </a:p>
          <a:p>
            <a:pPr>
              <a:lnSpc>
                <a:spcPct val="80000"/>
              </a:lnSpc>
              <a:buFont typeface="Monotype Sorts" pitchFamily="2" charset="2"/>
              <a:buNone/>
            </a:pPr>
            <a:r>
              <a:rPr lang="en-US" altLang="en-US" sz="3100"/>
              <a:t>  </a:t>
            </a:r>
          </a:p>
          <a:p>
            <a:pPr>
              <a:lnSpc>
                <a:spcPct val="80000"/>
              </a:lnSpc>
              <a:buFont typeface="Monotype Sorts" pitchFamily="2" charset="2"/>
              <a:buNone/>
            </a:pPr>
            <a:endParaRPr lang="en-US" altLang="en-US" sz="800"/>
          </a:p>
          <a:p>
            <a:pPr>
              <a:lnSpc>
                <a:spcPct val="80000"/>
              </a:lnSpc>
              <a:buClr>
                <a:schemeClr val="tx1"/>
              </a:buClr>
              <a:buFont typeface="Wingdings" pitchFamily="2" charset="2"/>
              <a:buChar char="q"/>
            </a:pPr>
            <a:r>
              <a:rPr lang="en-US" altLang="en-US" sz="3100"/>
              <a:t>This program will help you recognize common fall hazards.</a:t>
            </a:r>
          </a:p>
          <a:p>
            <a:pPr>
              <a:lnSpc>
                <a:spcPct val="80000"/>
              </a:lnSpc>
              <a:buFont typeface="Monotype Sorts" pitchFamily="2" charset="2"/>
              <a:buNone/>
            </a:pPr>
            <a:endParaRPr lang="en-US" altLang="en-US" sz="900"/>
          </a:p>
          <a:p>
            <a:pPr>
              <a:lnSpc>
                <a:spcPct val="80000"/>
              </a:lnSpc>
              <a:buFont typeface="Monotype Sorts" pitchFamily="2" charset="2"/>
              <a:buNone/>
            </a:pPr>
            <a:endParaRPr lang="en-US" altLang="en-US" sz="3100"/>
          </a:p>
          <a:p>
            <a:pPr>
              <a:lnSpc>
                <a:spcPct val="80000"/>
              </a:lnSpc>
              <a:buClr>
                <a:schemeClr val="tx1"/>
              </a:buClr>
              <a:buFont typeface="Wingdings" pitchFamily="2" charset="2"/>
              <a:buChar char="q"/>
            </a:pPr>
            <a:r>
              <a:rPr lang="en-US" altLang="en-US" sz="3100"/>
              <a:t>The symbols will tell you if the situation in the picture is either safe or not safe.  </a:t>
            </a:r>
          </a:p>
        </p:txBody>
      </p:sp>
      <p:sp>
        <p:nvSpPr>
          <p:cNvPr id="78851" name="AutoShape 6"/>
          <p:cNvSpPr>
            <a:spLocks noChangeArrowheads="1"/>
          </p:cNvSpPr>
          <p:nvPr/>
        </p:nvSpPr>
        <p:spPr bwMode="auto">
          <a:xfrm>
            <a:off x="7162800" y="3657600"/>
            <a:ext cx="1371600" cy="1371600"/>
          </a:xfrm>
          <a:custGeom>
            <a:avLst/>
            <a:gdLst>
              <a:gd name="T0" fmla="*/ 43548300 w 21600"/>
              <a:gd name="T1" fmla="*/ 0 h 21600"/>
              <a:gd name="T2" fmla="*/ 12753974 w 21600"/>
              <a:gd name="T3" fmla="*/ 12753974 h 21600"/>
              <a:gd name="T4" fmla="*/ 0 w 21600"/>
              <a:gd name="T5" fmla="*/ 43548300 h 21600"/>
              <a:gd name="T6" fmla="*/ 12753974 w 21600"/>
              <a:gd name="T7" fmla="*/ 74342630 h 21600"/>
              <a:gd name="T8" fmla="*/ 43548300 w 21600"/>
              <a:gd name="T9" fmla="*/ 87096600 h 21600"/>
              <a:gd name="T10" fmla="*/ 74342630 w 21600"/>
              <a:gd name="T11" fmla="*/ 74342630 h 21600"/>
              <a:gd name="T12" fmla="*/ 87096600 w 21600"/>
              <a:gd name="T13" fmla="*/ 43548300 h 21600"/>
              <a:gd name="T14" fmla="*/ 74342630 w 21600"/>
              <a:gd name="T15" fmla="*/ 1275397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a:solidFill>
              <a:schemeClr val="tx1"/>
            </a:solidFill>
            <a:miter lim="800000"/>
            <a:headEnd/>
            <a:tailEnd/>
          </a:ln>
        </p:spPr>
        <p:txBody>
          <a:bodyPr wrap="none" anchor="ctr"/>
          <a:lstStyle/>
          <a:p>
            <a:endParaRPr lang="en-US"/>
          </a:p>
        </p:txBody>
      </p:sp>
      <p:sp>
        <p:nvSpPr>
          <p:cNvPr id="78852" name="Rectangle 8"/>
          <p:cNvSpPr>
            <a:spLocks noGrp="1" noChangeArrowheads="1"/>
          </p:cNvSpPr>
          <p:nvPr>
            <p:ph type="title" idx="4294967295"/>
          </p:nvPr>
        </p:nvSpPr>
        <p:spPr/>
        <p:txBody>
          <a:bodyPr/>
          <a:lstStyle/>
          <a:p>
            <a:r>
              <a:rPr lang="en-US" altLang="en-US"/>
              <a:t>Fall Hazards</a:t>
            </a:r>
          </a:p>
        </p:txBody>
      </p:sp>
      <p:pic>
        <p:nvPicPr>
          <p:cNvPr id="78853"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14478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2"/>
          <p:cNvSpPr txBox="1">
            <a:spLocks noChangeArrowheads="1"/>
          </p:cNvSpPr>
          <p:nvPr/>
        </p:nvSpPr>
        <p:spPr bwMode="auto">
          <a:xfrm>
            <a:off x="7162800" y="2514600"/>
            <a:ext cx="1066800" cy="457200"/>
          </a:xfrm>
          <a:prstGeom prst="rect">
            <a:avLst/>
          </a:prstGeom>
          <a:noFill/>
          <a:ln w="9525">
            <a:noFill/>
            <a:miter lim="800000"/>
            <a:headEnd/>
            <a:tailEnd/>
          </a:ln>
          <a:effectLst/>
        </p:spPr>
        <p:txBody>
          <a:bodyPr anchor="ctr">
            <a:spAutoFit/>
          </a:bodyPr>
          <a:lstStyle/>
          <a:p>
            <a:pPr algn="ctr">
              <a:spcBef>
                <a:spcPct val="50000"/>
              </a:spcBef>
              <a:defRPr/>
            </a:pPr>
            <a:r>
              <a:rPr lang="en-US" sz="2400" i="1">
                <a:effectLst>
                  <a:outerShdw blurRad="38100" dist="38100" dir="2700000" algn="tl">
                    <a:srgbClr val="C0C0C0"/>
                  </a:outerShdw>
                </a:effectLst>
                <a:latin typeface="Times New Roman" pitchFamily="18" charset="0"/>
                <a:cs typeface="+mn-cs"/>
              </a:rPr>
              <a:t>Safe</a:t>
            </a:r>
            <a:endParaRPr lang="en-US" sz="2400">
              <a:latin typeface="Times New Roman" pitchFamily="18" charset="0"/>
              <a:cs typeface="+mn-cs"/>
            </a:endParaRPr>
          </a:p>
        </p:txBody>
      </p:sp>
      <p:sp>
        <p:nvSpPr>
          <p:cNvPr id="4109" name="Text Box 13"/>
          <p:cNvSpPr txBox="1">
            <a:spLocks noChangeArrowheads="1"/>
          </p:cNvSpPr>
          <p:nvPr/>
        </p:nvSpPr>
        <p:spPr bwMode="auto">
          <a:xfrm>
            <a:off x="7239000" y="4953000"/>
            <a:ext cx="1295400" cy="457200"/>
          </a:xfrm>
          <a:prstGeom prst="rect">
            <a:avLst/>
          </a:prstGeom>
          <a:noFill/>
          <a:ln w="9525">
            <a:noFill/>
            <a:miter lim="800000"/>
            <a:headEnd/>
            <a:tailEnd/>
          </a:ln>
          <a:effectLst/>
        </p:spPr>
        <p:txBody>
          <a:bodyPr anchor="ctr">
            <a:spAutoFit/>
          </a:bodyPr>
          <a:lstStyle/>
          <a:p>
            <a:pPr algn="ctr">
              <a:spcBef>
                <a:spcPct val="50000"/>
              </a:spcBef>
              <a:defRPr/>
            </a:pPr>
            <a:r>
              <a:rPr lang="en-US" sz="2400" i="1">
                <a:effectLst>
                  <a:outerShdw blurRad="38100" dist="38100" dir="2700000" algn="tl">
                    <a:srgbClr val="C0C0C0"/>
                  </a:outerShdw>
                </a:effectLst>
                <a:latin typeface="Times New Roman" pitchFamily="18" charset="0"/>
                <a:cs typeface="+mn-cs"/>
              </a:rPr>
              <a:t>Not safe</a:t>
            </a:r>
          </a:p>
        </p:txBody>
      </p:sp>
      <p:sp>
        <p:nvSpPr>
          <p:cNvPr id="78860" name="Rectangle 12"/>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p:txBody>
          <a:bodyPr/>
          <a:lstStyle/>
          <a:p>
            <a:r>
              <a:rPr lang="en-US" altLang="en-US"/>
              <a:t>Ladders</a:t>
            </a:r>
          </a:p>
        </p:txBody>
      </p:sp>
      <p:sp>
        <p:nvSpPr>
          <p:cNvPr id="32772" name="Rectangle 4"/>
          <p:cNvSpPr>
            <a:spLocks noGrp="1" noChangeArrowheads="1"/>
          </p:cNvSpPr>
          <p:nvPr>
            <p:ph type="body" sz="half" idx="4294967295"/>
          </p:nvPr>
        </p:nvSpPr>
        <p:spPr>
          <a:xfrm>
            <a:off x="457200" y="1066800"/>
            <a:ext cx="4419600" cy="4267200"/>
          </a:xfrm>
        </p:spPr>
        <p:txBody>
          <a:bodyPr/>
          <a:lstStyle/>
          <a:p>
            <a:pPr>
              <a:buClr>
                <a:schemeClr val="tx1"/>
              </a:buClr>
              <a:buFont typeface="Wingdings" pitchFamily="2" charset="2"/>
              <a:buChar char="q"/>
            </a:pPr>
            <a:r>
              <a:rPr lang="en-US" altLang="en-US" sz="2800"/>
              <a:t>Always use the right equipment for the job:</a:t>
            </a:r>
          </a:p>
          <a:p>
            <a:pPr>
              <a:buClr>
                <a:schemeClr val="tx1"/>
              </a:buClr>
              <a:buFont typeface="Wingdings" pitchFamily="2" charset="2"/>
              <a:buNone/>
            </a:pPr>
            <a:endParaRPr lang="en-US" altLang="en-US" sz="1800"/>
          </a:p>
          <a:p>
            <a:pPr lvl="1">
              <a:buClr>
                <a:schemeClr val="tx1"/>
              </a:buClr>
              <a:buFontTx/>
              <a:buChar char="•"/>
            </a:pPr>
            <a:r>
              <a:rPr lang="en-US" altLang="en-US" sz="2400"/>
              <a:t>Ladders </a:t>
            </a:r>
          </a:p>
          <a:p>
            <a:pPr lvl="1">
              <a:buClr>
                <a:schemeClr val="tx1"/>
              </a:buClr>
              <a:buFontTx/>
              <a:buNone/>
            </a:pPr>
            <a:endParaRPr lang="en-US" altLang="en-US" sz="1000"/>
          </a:p>
          <a:p>
            <a:pPr lvl="1">
              <a:buClr>
                <a:schemeClr val="tx1"/>
              </a:buClr>
              <a:buFontTx/>
              <a:buChar char="•"/>
            </a:pPr>
            <a:r>
              <a:rPr lang="en-US" altLang="en-US" sz="2400"/>
              <a:t>Lifts</a:t>
            </a:r>
          </a:p>
          <a:p>
            <a:pPr lvl="1">
              <a:buClr>
                <a:schemeClr val="tx1"/>
              </a:buClr>
              <a:buFontTx/>
              <a:buNone/>
            </a:pPr>
            <a:endParaRPr lang="en-US" altLang="en-US" sz="1000"/>
          </a:p>
          <a:p>
            <a:pPr lvl="1">
              <a:buClr>
                <a:schemeClr val="tx1"/>
              </a:buClr>
              <a:buFontTx/>
              <a:buChar char="•"/>
            </a:pPr>
            <a:r>
              <a:rPr lang="en-US" altLang="en-US" sz="2400"/>
              <a:t>Scaffolds</a:t>
            </a:r>
          </a:p>
        </p:txBody>
      </p:sp>
      <p:pic>
        <p:nvPicPr>
          <p:cNvPr id="32775" name="Picture 7" descr="Picture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773488" cy="5078413"/>
          </a:xfrm>
          <a:prstGeom prst="rect">
            <a:avLst/>
          </a:prstGeom>
          <a:noFill/>
          <a:extLst>
            <a:ext uri="{909E8E84-426E-40DD-AFC4-6F175D3DCCD1}">
              <a14:hiddenFill xmlns:a14="http://schemas.microsoft.com/office/drawing/2010/main">
                <a:solidFill>
                  <a:srgbClr val="FFFFFF"/>
                </a:solidFill>
              </a14:hiddenFill>
            </a:ext>
          </a:extLst>
        </p:spPr>
      </p:pic>
      <p:sp>
        <p:nvSpPr>
          <p:cNvPr id="3277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lstStyle/>
          <a:p>
            <a:r>
              <a:rPr lang="en-US" altLang="en-US"/>
              <a:t>Ladders</a:t>
            </a:r>
          </a:p>
        </p:txBody>
      </p:sp>
      <p:sp>
        <p:nvSpPr>
          <p:cNvPr id="33796" name="Rectangle 4"/>
          <p:cNvSpPr>
            <a:spLocks noGrp="1" noChangeArrowheads="1"/>
          </p:cNvSpPr>
          <p:nvPr>
            <p:ph type="body" sz="half" idx="4294967295"/>
          </p:nvPr>
        </p:nvSpPr>
        <p:spPr>
          <a:xfrm>
            <a:off x="457200" y="1066800"/>
            <a:ext cx="7848600" cy="1295400"/>
          </a:xfrm>
        </p:spPr>
        <p:txBody>
          <a:bodyPr/>
          <a:lstStyle/>
          <a:p>
            <a:pPr>
              <a:buClr>
                <a:schemeClr val="tx1"/>
              </a:buClr>
              <a:buFont typeface="Wingdings" pitchFamily="2" charset="2"/>
              <a:buChar char="q"/>
            </a:pPr>
            <a:r>
              <a:rPr lang="en-US" altLang="en-US" sz="2800"/>
              <a:t>Never straddle or sit on top of a step ladder.</a:t>
            </a:r>
          </a:p>
        </p:txBody>
      </p:sp>
      <p:pic>
        <p:nvPicPr>
          <p:cNvPr id="33800" name="Picture 8" descr="Picture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6986588" cy="4065588"/>
          </a:xfrm>
          <a:prstGeom prst="rect">
            <a:avLst/>
          </a:prstGeom>
          <a:noFill/>
          <a:extLst>
            <a:ext uri="{909E8E84-426E-40DD-AFC4-6F175D3DCCD1}">
              <a14:hiddenFill xmlns:a14="http://schemas.microsoft.com/office/drawing/2010/main">
                <a:solidFill>
                  <a:srgbClr val="FFFFFF"/>
                </a:solidFill>
              </a14:hiddenFill>
            </a:ext>
          </a:extLst>
        </p:spPr>
      </p:pic>
      <p:sp>
        <p:nvSpPr>
          <p:cNvPr id="33802"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p:txBody>
          <a:bodyPr/>
          <a:lstStyle/>
          <a:p>
            <a:r>
              <a:rPr lang="en-US" altLang="en-US"/>
              <a:t>Ladders</a:t>
            </a:r>
          </a:p>
        </p:txBody>
      </p:sp>
      <p:sp>
        <p:nvSpPr>
          <p:cNvPr id="34820" name="Rectangle 3"/>
          <p:cNvSpPr>
            <a:spLocks noGrp="1" noChangeArrowheads="1"/>
          </p:cNvSpPr>
          <p:nvPr>
            <p:ph type="body" sz="half" idx="4294967295"/>
          </p:nvPr>
        </p:nvSpPr>
        <p:spPr>
          <a:xfrm>
            <a:off x="457200" y="1066800"/>
            <a:ext cx="3962400" cy="4724400"/>
          </a:xfrm>
        </p:spPr>
        <p:txBody>
          <a:bodyPr/>
          <a:lstStyle/>
          <a:p>
            <a:pPr>
              <a:buClr>
                <a:schemeClr val="tx1"/>
              </a:buClr>
              <a:buFont typeface="Wingdings" pitchFamily="2" charset="2"/>
              <a:buChar char="q"/>
            </a:pPr>
            <a:r>
              <a:rPr lang="en-US" altLang="en-US" sz="2800"/>
              <a:t>An A-Frame ladder must be fully opened and locked into position.</a:t>
            </a:r>
          </a:p>
          <a:p>
            <a:pPr>
              <a:buClr>
                <a:schemeClr val="tx1"/>
              </a:buClr>
              <a:buFont typeface="Wingdings" pitchFamily="2" charset="2"/>
              <a:buNone/>
            </a:pPr>
            <a:endParaRPr lang="en-US" altLang="en-US" sz="2800"/>
          </a:p>
          <a:p>
            <a:pPr>
              <a:buClr>
                <a:schemeClr val="tx1"/>
              </a:buClr>
              <a:buFont typeface="Wingdings" pitchFamily="2" charset="2"/>
              <a:buChar char="q"/>
            </a:pPr>
            <a:r>
              <a:rPr lang="en-US" altLang="en-US" sz="2800"/>
              <a:t>Use ladders only for their designed purpose.</a:t>
            </a:r>
          </a:p>
          <a:p>
            <a:pPr>
              <a:buClr>
                <a:schemeClr val="tx1"/>
              </a:buClr>
              <a:buFont typeface="Wingdings" pitchFamily="2" charset="2"/>
              <a:buChar char="q"/>
            </a:pPr>
            <a:endParaRPr lang="en-US" altLang="en-US" sz="2800"/>
          </a:p>
        </p:txBody>
      </p:sp>
      <p:pic>
        <p:nvPicPr>
          <p:cNvPr id="34823" name="Picture 7" descr="Picture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164013" cy="4827588"/>
          </a:xfrm>
          <a:prstGeom prst="rect">
            <a:avLst/>
          </a:prstGeom>
          <a:noFill/>
          <a:extLst>
            <a:ext uri="{909E8E84-426E-40DD-AFC4-6F175D3DCCD1}">
              <a14:hiddenFill xmlns:a14="http://schemas.microsoft.com/office/drawing/2010/main">
                <a:solidFill>
                  <a:srgbClr val="FFFFFF"/>
                </a:solidFill>
              </a14:hiddenFill>
            </a:ext>
          </a:extLst>
        </p:spPr>
      </p:pic>
      <p:sp>
        <p:nvSpPr>
          <p:cNvPr id="3482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p:txBody>
          <a:bodyPr/>
          <a:lstStyle/>
          <a:p>
            <a:r>
              <a:rPr lang="en-US" altLang="en-US"/>
              <a:t>Ladders</a:t>
            </a:r>
          </a:p>
        </p:txBody>
      </p:sp>
      <p:sp>
        <p:nvSpPr>
          <p:cNvPr id="35844" name="Rectangle 4"/>
          <p:cNvSpPr>
            <a:spLocks noGrp="1" noChangeArrowheads="1"/>
          </p:cNvSpPr>
          <p:nvPr>
            <p:ph type="body" sz="half" idx="4294967295"/>
          </p:nvPr>
        </p:nvSpPr>
        <p:spPr>
          <a:xfrm>
            <a:off x="457200" y="1066800"/>
            <a:ext cx="3962400" cy="4495800"/>
          </a:xfrm>
        </p:spPr>
        <p:txBody>
          <a:bodyPr/>
          <a:lstStyle/>
          <a:p>
            <a:pPr>
              <a:buClr>
                <a:schemeClr val="tx1"/>
              </a:buClr>
              <a:buFont typeface="Wingdings" pitchFamily="2" charset="2"/>
              <a:buChar char="q"/>
            </a:pPr>
            <a:r>
              <a:rPr lang="en-US" altLang="en-US" sz="2800"/>
              <a:t>Only use ladders on stable and level surfaces to prevent accidental movement.</a:t>
            </a:r>
          </a:p>
          <a:p>
            <a:endParaRPr lang="en-US" altLang="en-US" sz="2800"/>
          </a:p>
        </p:txBody>
      </p:sp>
      <p:pic>
        <p:nvPicPr>
          <p:cNvPr id="35847" name="Picture 7" descr="Picture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054475" cy="5078413"/>
          </a:xfrm>
          <a:prstGeom prst="rect">
            <a:avLst/>
          </a:prstGeom>
          <a:noFill/>
          <a:extLst>
            <a:ext uri="{909E8E84-426E-40DD-AFC4-6F175D3DCCD1}">
              <a14:hiddenFill xmlns:a14="http://schemas.microsoft.com/office/drawing/2010/main">
                <a:solidFill>
                  <a:srgbClr val="FFFFFF"/>
                </a:solidFill>
              </a14:hiddenFill>
            </a:ext>
          </a:extLst>
        </p:spPr>
      </p:pic>
      <p:sp>
        <p:nvSpPr>
          <p:cNvPr id="3584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p:txBody>
          <a:bodyPr/>
          <a:lstStyle/>
          <a:p>
            <a:r>
              <a:rPr lang="en-US" altLang="en-US"/>
              <a:t>Ladders</a:t>
            </a:r>
          </a:p>
        </p:txBody>
      </p:sp>
      <p:sp>
        <p:nvSpPr>
          <p:cNvPr id="36868" name="Rectangle 3"/>
          <p:cNvSpPr>
            <a:spLocks noGrp="1" noChangeArrowheads="1"/>
          </p:cNvSpPr>
          <p:nvPr>
            <p:ph type="body" sz="half" idx="4294967295"/>
          </p:nvPr>
        </p:nvSpPr>
        <p:spPr>
          <a:xfrm>
            <a:off x="457200" y="1066800"/>
            <a:ext cx="3810000" cy="5029200"/>
          </a:xfrm>
        </p:spPr>
        <p:txBody>
          <a:bodyPr/>
          <a:lstStyle/>
          <a:p>
            <a:pPr>
              <a:buClr>
                <a:schemeClr val="tx1"/>
              </a:buClr>
              <a:buFont typeface="Wingdings" pitchFamily="2" charset="2"/>
              <a:buChar char="q"/>
            </a:pPr>
            <a:r>
              <a:rPr lang="en-US" altLang="en-US" sz="2800"/>
              <a:t>Ladders must be positioned at a safe angle to avoid potential fall hazards when climbing.</a:t>
            </a:r>
          </a:p>
          <a:p>
            <a:pPr>
              <a:buFont typeface="Monotype Sorts" pitchFamily="2" charset="2"/>
              <a:buNone/>
            </a:pPr>
            <a:r>
              <a:rPr lang="en-US" altLang="en-US" sz="2400"/>
              <a:t>  </a:t>
            </a:r>
          </a:p>
          <a:p>
            <a:pPr>
              <a:buClr>
                <a:schemeClr val="tx1"/>
              </a:buClr>
              <a:buFont typeface="Wingdings" pitchFamily="2" charset="2"/>
              <a:buChar char="q"/>
            </a:pPr>
            <a:r>
              <a:rPr lang="en-US" altLang="en-US" sz="2800"/>
              <a:t>Extension ladders must extend 3’ over the landing for safe access.</a:t>
            </a:r>
          </a:p>
        </p:txBody>
      </p:sp>
      <p:pic>
        <p:nvPicPr>
          <p:cNvPr id="36871" name="Picture 7" descr="Picture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078288" cy="5078413"/>
          </a:xfrm>
          <a:prstGeom prst="rect">
            <a:avLst/>
          </a:prstGeom>
          <a:noFill/>
          <a:extLst>
            <a:ext uri="{909E8E84-426E-40DD-AFC4-6F175D3DCCD1}">
              <a14:hiddenFill xmlns:a14="http://schemas.microsoft.com/office/drawing/2010/main">
                <a:solidFill>
                  <a:srgbClr val="FFFFFF"/>
                </a:solidFill>
              </a14:hiddenFill>
            </a:ext>
          </a:extLst>
        </p:spPr>
      </p:pic>
      <p:sp>
        <p:nvSpPr>
          <p:cNvPr id="3687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lstStyle/>
          <a:p>
            <a:r>
              <a:rPr lang="en-US" altLang="en-US"/>
              <a:t>Ladders</a:t>
            </a:r>
          </a:p>
        </p:txBody>
      </p:sp>
      <p:sp>
        <p:nvSpPr>
          <p:cNvPr id="37892" name="Rectangle 3"/>
          <p:cNvSpPr>
            <a:spLocks noGrp="1" noChangeArrowheads="1"/>
          </p:cNvSpPr>
          <p:nvPr>
            <p:ph type="body" sz="half" idx="4294967295"/>
          </p:nvPr>
        </p:nvSpPr>
        <p:spPr>
          <a:xfrm>
            <a:off x="457200" y="1066800"/>
            <a:ext cx="4013200" cy="4171950"/>
          </a:xfrm>
        </p:spPr>
        <p:txBody>
          <a:bodyPr/>
          <a:lstStyle/>
          <a:p>
            <a:pPr>
              <a:buClr>
                <a:schemeClr val="tx1"/>
              </a:buClr>
              <a:buFont typeface="Wingdings" pitchFamily="2" charset="2"/>
              <a:buChar char="q"/>
            </a:pPr>
            <a:r>
              <a:rPr lang="en-US" altLang="en-US" sz="2800"/>
              <a:t>When using a portable ladder for access to an upper landing surface, the side rails must extend at least 3’ above the upper landing surface.</a:t>
            </a:r>
          </a:p>
          <a:p>
            <a:endParaRPr lang="en-US" altLang="en-US" sz="2800"/>
          </a:p>
        </p:txBody>
      </p:sp>
      <p:pic>
        <p:nvPicPr>
          <p:cNvPr id="37895" name="Picture 7" descr="Picture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990600"/>
            <a:ext cx="3790950" cy="5132388"/>
          </a:xfrm>
          <a:prstGeom prst="rect">
            <a:avLst/>
          </a:prstGeom>
          <a:noFill/>
          <a:extLst>
            <a:ext uri="{909E8E84-426E-40DD-AFC4-6F175D3DCCD1}">
              <a14:hiddenFill xmlns:a14="http://schemas.microsoft.com/office/drawing/2010/main">
                <a:solidFill>
                  <a:srgbClr val="FFFFFF"/>
                </a:solidFill>
              </a14:hiddenFill>
            </a:ext>
          </a:extLst>
        </p:spPr>
      </p:pic>
      <p:sp>
        <p:nvSpPr>
          <p:cNvPr id="3789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5"/>
          <p:cNvSpPr>
            <a:spLocks noGrp="1" noChangeArrowheads="1"/>
          </p:cNvSpPr>
          <p:nvPr>
            <p:ph type="title" idx="4294967295"/>
          </p:nvPr>
        </p:nvSpPr>
        <p:spPr/>
        <p:txBody>
          <a:bodyPr/>
          <a:lstStyle/>
          <a:p>
            <a:r>
              <a:rPr lang="en-US" altLang="en-US"/>
              <a:t>Ladders</a:t>
            </a:r>
          </a:p>
        </p:txBody>
      </p:sp>
      <p:sp>
        <p:nvSpPr>
          <p:cNvPr id="38919" name="Rectangle 6"/>
          <p:cNvSpPr>
            <a:spLocks noGrp="1" noChangeArrowheads="1"/>
          </p:cNvSpPr>
          <p:nvPr>
            <p:ph type="body" sz="half" idx="4294967295"/>
          </p:nvPr>
        </p:nvSpPr>
        <p:spPr>
          <a:xfrm>
            <a:off x="457200" y="1066800"/>
            <a:ext cx="4114800" cy="1295400"/>
          </a:xfrm>
        </p:spPr>
        <p:txBody>
          <a:bodyPr/>
          <a:lstStyle/>
          <a:p>
            <a:pPr>
              <a:spcBef>
                <a:spcPct val="0"/>
              </a:spcBef>
              <a:buClrTx/>
              <a:buFont typeface="Wingdings" pitchFamily="2" charset="2"/>
              <a:buChar char="q"/>
            </a:pPr>
            <a:r>
              <a:rPr lang="en-US" altLang="en-US" sz="2800"/>
              <a:t>Proper use vs. improper application</a:t>
            </a:r>
          </a:p>
        </p:txBody>
      </p:sp>
      <p:pic>
        <p:nvPicPr>
          <p:cNvPr id="38923" name="Picture 11" descr="Picture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914400"/>
            <a:ext cx="4122737" cy="5383213"/>
          </a:xfrm>
          <a:prstGeom prst="rect">
            <a:avLst/>
          </a:prstGeom>
          <a:noFill/>
          <a:extLst>
            <a:ext uri="{909E8E84-426E-40DD-AFC4-6F175D3DCCD1}">
              <a14:hiddenFill xmlns:a14="http://schemas.microsoft.com/office/drawing/2010/main">
                <a:solidFill>
                  <a:srgbClr val="FFFFFF"/>
                </a:solidFill>
              </a14:hiddenFill>
            </a:ext>
          </a:extLst>
        </p:spPr>
      </p:pic>
      <p:pic>
        <p:nvPicPr>
          <p:cNvPr id="38924" name="Picture 12" descr="Picture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34448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8926" name="Rectangle 14"/>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r>
              <a:rPr lang="en-US" altLang="en-US"/>
              <a:t>Ladders</a:t>
            </a:r>
          </a:p>
        </p:txBody>
      </p:sp>
      <p:sp>
        <p:nvSpPr>
          <p:cNvPr id="39940" name="Rectangle 3"/>
          <p:cNvSpPr>
            <a:spLocks noGrp="1" noChangeArrowheads="1"/>
          </p:cNvSpPr>
          <p:nvPr>
            <p:ph type="body" sz="half" idx="4294967295"/>
          </p:nvPr>
        </p:nvSpPr>
        <p:spPr>
          <a:xfrm>
            <a:off x="457200" y="1066800"/>
            <a:ext cx="4038600" cy="4953000"/>
          </a:xfrm>
        </p:spPr>
        <p:txBody>
          <a:bodyPr/>
          <a:lstStyle/>
          <a:p>
            <a:pPr>
              <a:lnSpc>
                <a:spcPct val="90000"/>
              </a:lnSpc>
              <a:buClr>
                <a:schemeClr val="tx1"/>
              </a:buClr>
              <a:buFont typeface="Wingdings" pitchFamily="2" charset="2"/>
              <a:buChar char="q"/>
            </a:pPr>
            <a:r>
              <a:rPr lang="en-US" altLang="en-US" sz="2800"/>
              <a:t>Maintain contact with the ladder using both hands to keep a safe grip.</a:t>
            </a:r>
          </a:p>
          <a:p>
            <a:pPr>
              <a:lnSpc>
                <a:spcPct val="90000"/>
              </a:lnSpc>
              <a:buClr>
                <a:schemeClr val="tx1"/>
              </a:buClr>
              <a:buFont typeface="Wingdings" pitchFamily="2" charset="2"/>
              <a:buChar char="q"/>
            </a:pPr>
            <a:endParaRPr lang="en-US" altLang="en-US" sz="2800"/>
          </a:p>
          <a:p>
            <a:pPr>
              <a:lnSpc>
                <a:spcPct val="90000"/>
              </a:lnSpc>
              <a:buClr>
                <a:schemeClr val="tx1"/>
              </a:buClr>
              <a:buFont typeface="Wingdings" pitchFamily="2" charset="2"/>
              <a:buChar char="q"/>
            </a:pPr>
            <a:r>
              <a:rPr lang="en-US" altLang="en-US" sz="2800"/>
              <a:t>Face ladder when going up or down.</a:t>
            </a:r>
          </a:p>
          <a:p>
            <a:pPr>
              <a:lnSpc>
                <a:spcPct val="90000"/>
              </a:lnSpc>
              <a:buClr>
                <a:schemeClr val="tx1"/>
              </a:buClr>
              <a:buFont typeface="Wingdings" pitchFamily="2" charset="2"/>
              <a:buChar char="q"/>
            </a:pPr>
            <a:endParaRPr lang="en-US" altLang="en-US" sz="2800"/>
          </a:p>
          <a:p>
            <a:pPr>
              <a:lnSpc>
                <a:spcPct val="90000"/>
              </a:lnSpc>
              <a:buClr>
                <a:schemeClr val="tx1"/>
              </a:buClr>
              <a:buFont typeface="Wingdings" pitchFamily="2" charset="2"/>
              <a:buChar char="q"/>
            </a:pPr>
            <a:r>
              <a:rPr lang="en-US" altLang="en-US" sz="2800"/>
              <a:t>Never climb a ladder while carrying any materials.</a:t>
            </a:r>
          </a:p>
          <a:p>
            <a:pPr>
              <a:lnSpc>
                <a:spcPct val="90000"/>
              </a:lnSpc>
            </a:pPr>
            <a:endParaRPr lang="en-US" altLang="en-US" sz="2800"/>
          </a:p>
        </p:txBody>
      </p:sp>
      <p:pic>
        <p:nvPicPr>
          <p:cNvPr id="39943" name="Picture 7" descr="Picture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90600"/>
            <a:ext cx="3767137" cy="5230813"/>
          </a:xfrm>
          <a:prstGeom prst="rect">
            <a:avLst/>
          </a:prstGeom>
          <a:noFill/>
          <a:extLst>
            <a:ext uri="{909E8E84-426E-40DD-AFC4-6F175D3DCCD1}">
              <a14:hiddenFill xmlns:a14="http://schemas.microsoft.com/office/drawing/2010/main">
                <a:solidFill>
                  <a:srgbClr val="FFFFFF"/>
                </a:solidFill>
              </a14:hiddenFill>
            </a:ext>
          </a:extLst>
        </p:spPr>
      </p:pic>
      <p:sp>
        <p:nvSpPr>
          <p:cNvPr id="3994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p:txBody>
          <a:bodyPr/>
          <a:lstStyle/>
          <a:p>
            <a:r>
              <a:rPr lang="en-US" altLang="en-US"/>
              <a:t>Preventing Fall Accidents</a:t>
            </a:r>
          </a:p>
        </p:txBody>
      </p:sp>
      <p:sp>
        <p:nvSpPr>
          <p:cNvPr id="46084" name="Rectangle 3"/>
          <p:cNvSpPr>
            <a:spLocks noGrp="1" noChangeArrowheads="1"/>
          </p:cNvSpPr>
          <p:nvPr>
            <p:ph type="body" idx="4294967295"/>
          </p:nvPr>
        </p:nvSpPr>
        <p:spPr>
          <a:xfrm>
            <a:off x="457200" y="1143000"/>
            <a:ext cx="4419600" cy="4171950"/>
          </a:xfrm>
        </p:spPr>
        <p:txBody>
          <a:bodyPr/>
          <a:lstStyle/>
          <a:p>
            <a:pPr>
              <a:lnSpc>
                <a:spcPct val="90000"/>
              </a:lnSpc>
              <a:buClr>
                <a:schemeClr val="tx1"/>
              </a:buClr>
              <a:buFont typeface="Wingdings" pitchFamily="2" charset="2"/>
              <a:buChar char="q"/>
            </a:pPr>
            <a:r>
              <a:rPr lang="en-US" altLang="en-US" sz="2800"/>
              <a:t>Construction work performed at 6’ or higher above a lower level requires fall protection.</a:t>
            </a:r>
          </a:p>
          <a:p>
            <a:pPr>
              <a:lnSpc>
                <a:spcPct val="90000"/>
              </a:lnSpc>
              <a:buClr>
                <a:schemeClr val="tx1"/>
              </a:buClr>
              <a:buFont typeface="Wingdings" pitchFamily="2" charset="2"/>
              <a:buNone/>
            </a:pPr>
            <a:endParaRPr lang="en-US" altLang="en-US" sz="1000"/>
          </a:p>
          <a:p>
            <a:pPr>
              <a:lnSpc>
                <a:spcPct val="90000"/>
              </a:lnSpc>
              <a:buClr>
                <a:schemeClr val="tx1"/>
              </a:buClr>
              <a:buFont typeface="Wingdings" pitchFamily="2" charset="2"/>
              <a:buChar char="q"/>
            </a:pPr>
            <a:r>
              <a:rPr lang="en-US" altLang="en-US" sz="2800"/>
              <a:t>Some fall protection methods include:</a:t>
            </a:r>
          </a:p>
          <a:p>
            <a:pPr lvl="1">
              <a:lnSpc>
                <a:spcPct val="90000"/>
              </a:lnSpc>
              <a:buClr>
                <a:schemeClr val="tx1"/>
              </a:buClr>
              <a:buFontTx/>
              <a:buChar char="•"/>
            </a:pPr>
            <a:r>
              <a:rPr lang="en-US" altLang="en-US" sz="2400"/>
              <a:t>Guardrail systems</a:t>
            </a:r>
          </a:p>
          <a:p>
            <a:pPr lvl="1">
              <a:lnSpc>
                <a:spcPct val="90000"/>
              </a:lnSpc>
              <a:buClr>
                <a:schemeClr val="tx1"/>
              </a:buClr>
              <a:buFontTx/>
              <a:buChar char="•"/>
            </a:pPr>
            <a:r>
              <a:rPr lang="en-US" altLang="en-US" sz="2400"/>
              <a:t>Warning lines</a:t>
            </a:r>
          </a:p>
          <a:p>
            <a:pPr lvl="1">
              <a:lnSpc>
                <a:spcPct val="90000"/>
              </a:lnSpc>
              <a:buClr>
                <a:schemeClr val="tx1"/>
              </a:buClr>
              <a:buFontTx/>
              <a:buChar char="•"/>
            </a:pPr>
            <a:r>
              <a:rPr lang="en-US" altLang="en-US" sz="2400"/>
              <a:t>Fall arrest systems and</a:t>
            </a:r>
            <a:r>
              <a:rPr lang="en-US" altLang="en-US" sz="2500"/>
              <a:t> </a:t>
            </a:r>
          </a:p>
          <a:p>
            <a:pPr lvl="1">
              <a:lnSpc>
                <a:spcPct val="90000"/>
              </a:lnSpc>
              <a:buClr>
                <a:schemeClr val="tx1"/>
              </a:buClr>
              <a:buFontTx/>
              <a:buChar char="•"/>
            </a:pPr>
            <a:r>
              <a:rPr lang="en-US" altLang="en-US" sz="2400"/>
              <a:t>Floor covers</a:t>
            </a:r>
          </a:p>
          <a:p>
            <a:pPr lvl="1">
              <a:lnSpc>
                <a:spcPct val="90000"/>
              </a:lnSpc>
            </a:pPr>
            <a:endParaRPr lang="en-US" altLang="en-US" sz="2400"/>
          </a:p>
        </p:txBody>
      </p:sp>
      <p:pic>
        <p:nvPicPr>
          <p:cNvPr id="46086" name="Picture 6" descr="Picture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400"/>
            <a:ext cx="3733800" cy="5080000"/>
          </a:xfrm>
          <a:prstGeom prst="rect">
            <a:avLst/>
          </a:prstGeom>
          <a:noFill/>
          <a:extLst>
            <a:ext uri="{909E8E84-426E-40DD-AFC4-6F175D3DCCD1}">
              <a14:hiddenFill xmlns:a14="http://schemas.microsoft.com/office/drawing/2010/main">
                <a:solidFill>
                  <a:srgbClr val="FFFFFF"/>
                </a:solidFill>
              </a14:hiddenFill>
            </a:ext>
          </a:extLst>
        </p:spPr>
      </p:pic>
      <p:sp>
        <p:nvSpPr>
          <p:cNvPr id="4608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idx="4294967295"/>
          </p:nvPr>
        </p:nvSpPr>
        <p:spPr/>
        <p:txBody>
          <a:bodyPr/>
          <a:lstStyle/>
          <a:p>
            <a:r>
              <a:rPr lang="en-US" altLang="en-US"/>
              <a:t>Guardrail Systems</a:t>
            </a:r>
          </a:p>
        </p:txBody>
      </p:sp>
      <p:sp>
        <p:nvSpPr>
          <p:cNvPr id="47108" name="Rectangle 4"/>
          <p:cNvSpPr>
            <a:spLocks noGrp="1" noChangeArrowheads="1"/>
          </p:cNvSpPr>
          <p:nvPr>
            <p:ph type="body" sz="half" idx="4294967295"/>
          </p:nvPr>
        </p:nvSpPr>
        <p:spPr>
          <a:xfrm>
            <a:off x="457200" y="1066800"/>
            <a:ext cx="3581400" cy="4629150"/>
          </a:xfrm>
        </p:spPr>
        <p:txBody>
          <a:bodyPr/>
          <a:lstStyle/>
          <a:p>
            <a:pPr>
              <a:buClr>
                <a:schemeClr val="tx1"/>
              </a:buClr>
              <a:buFont typeface="Wingdings" pitchFamily="2" charset="2"/>
              <a:buChar char="q"/>
            </a:pPr>
            <a:r>
              <a:rPr lang="en-US" altLang="en-US" sz="2400"/>
              <a:t>Guardrail systems must have a top rail, a mid rail and a toe board.  </a:t>
            </a:r>
          </a:p>
          <a:p>
            <a:pPr>
              <a:buClr>
                <a:schemeClr val="tx1"/>
              </a:buClr>
              <a:buFont typeface="Wingdings" pitchFamily="2" charset="2"/>
              <a:buNone/>
            </a:pPr>
            <a:endParaRPr lang="en-US" altLang="en-US" sz="900"/>
          </a:p>
          <a:p>
            <a:pPr>
              <a:buClr>
                <a:schemeClr val="tx1"/>
              </a:buClr>
              <a:buFont typeface="Wingdings" pitchFamily="2" charset="2"/>
              <a:buChar char="q"/>
            </a:pPr>
            <a:r>
              <a:rPr lang="en-US" altLang="en-US" sz="2400"/>
              <a:t>The top rail must    be at least 42”    from the working surface.</a:t>
            </a:r>
          </a:p>
          <a:p>
            <a:pPr>
              <a:buClr>
                <a:schemeClr val="tx1"/>
              </a:buClr>
              <a:buFont typeface="Wingdings" pitchFamily="2" charset="2"/>
              <a:buChar char="q"/>
            </a:pPr>
            <a:r>
              <a:rPr lang="en-US" altLang="en-US" sz="2400"/>
              <a:t>Why do you think we need 3 guardrails?</a:t>
            </a:r>
          </a:p>
          <a:p>
            <a:pPr>
              <a:buClr>
                <a:schemeClr val="tx1"/>
              </a:buClr>
              <a:buFont typeface="Wingdings" pitchFamily="2" charset="2"/>
              <a:buChar char="q"/>
            </a:pPr>
            <a:endParaRPr lang="en-US" altLang="en-US" sz="2400"/>
          </a:p>
        </p:txBody>
      </p:sp>
      <p:pic>
        <p:nvPicPr>
          <p:cNvPr id="47115" name="Picture 11" descr="Pictur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4645025" cy="4041775"/>
          </a:xfrm>
          <a:prstGeom prst="rect">
            <a:avLst/>
          </a:prstGeom>
          <a:noFill/>
          <a:extLst>
            <a:ext uri="{909E8E84-426E-40DD-AFC4-6F175D3DCCD1}">
              <a14:hiddenFill xmlns:a14="http://schemas.microsoft.com/office/drawing/2010/main">
                <a:solidFill>
                  <a:srgbClr val="FFFFFF"/>
                </a:solidFill>
              </a14:hiddenFill>
            </a:ext>
          </a:extLst>
        </p:spPr>
      </p:pic>
      <p:sp>
        <p:nvSpPr>
          <p:cNvPr id="47117" name="Rectangle 13"/>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a:t>Fall Hazards Statistics</a:t>
            </a:r>
          </a:p>
        </p:txBody>
      </p:sp>
      <p:pic>
        <p:nvPicPr>
          <p:cNvPr id="79879" name="Picture 7" descr="OSHA statis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914400"/>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988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idx="4294967295"/>
          </p:nvPr>
        </p:nvSpPr>
        <p:spPr/>
        <p:txBody>
          <a:bodyPr/>
          <a:lstStyle/>
          <a:p>
            <a:r>
              <a:rPr lang="en-US" altLang="en-US"/>
              <a:t>Guardrail Systems</a:t>
            </a:r>
          </a:p>
        </p:txBody>
      </p:sp>
      <p:sp>
        <p:nvSpPr>
          <p:cNvPr id="48132" name="Rectangle 4"/>
          <p:cNvSpPr>
            <a:spLocks noGrp="1" noChangeArrowheads="1"/>
          </p:cNvSpPr>
          <p:nvPr>
            <p:ph type="body" sz="half" idx="4294967295"/>
          </p:nvPr>
        </p:nvSpPr>
        <p:spPr>
          <a:xfrm>
            <a:off x="457200" y="1085850"/>
            <a:ext cx="3733800" cy="4857750"/>
          </a:xfrm>
        </p:spPr>
        <p:txBody>
          <a:bodyPr/>
          <a:lstStyle/>
          <a:p>
            <a:pPr>
              <a:buClr>
                <a:schemeClr val="tx1"/>
              </a:buClr>
              <a:buFont typeface="Wingdings" pitchFamily="2" charset="2"/>
              <a:buChar char="q"/>
            </a:pPr>
            <a:r>
              <a:rPr lang="en-US" altLang="en-US" sz="2400"/>
              <a:t>All guardrail systems must be constructed with  a top rail and a mid rail.</a:t>
            </a:r>
          </a:p>
          <a:p>
            <a:pPr>
              <a:buClr>
                <a:schemeClr val="tx1"/>
              </a:buClr>
              <a:buFont typeface="Wingdings" pitchFamily="2" charset="2"/>
              <a:buChar char="q"/>
            </a:pPr>
            <a:r>
              <a:rPr lang="en-US" altLang="en-US" sz="2400"/>
              <a:t>The top rail must support 200 lbs. of force downward and outward.</a:t>
            </a:r>
          </a:p>
          <a:p>
            <a:pPr>
              <a:buClr>
                <a:schemeClr val="tx1"/>
              </a:buClr>
              <a:buFont typeface="Wingdings" pitchFamily="2" charset="2"/>
              <a:buChar char="q"/>
            </a:pPr>
            <a:r>
              <a:rPr lang="en-US" altLang="en-US" sz="2400"/>
              <a:t>The mid rail must support 150 lbs of force.</a:t>
            </a:r>
          </a:p>
        </p:txBody>
      </p:sp>
      <p:pic>
        <p:nvPicPr>
          <p:cNvPr id="48136" name="Picture 8" descr="Picture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341813" cy="4808538"/>
          </a:xfrm>
          <a:prstGeom prst="rect">
            <a:avLst/>
          </a:prstGeom>
          <a:noFill/>
          <a:extLst>
            <a:ext uri="{909E8E84-426E-40DD-AFC4-6F175D3DCCD1}">
              <a14:hiddenFill xmlns:a14="http://schemas.microsoft.com/office/drawing/2010/main">
                <a:solidFill>
                  <a:srgbClr val="FFFFFF"/>
                </a:solidFill>
              </a14:hiddenFill>
            </a:ext>
          </a:extLst>
        </p:spPr>
      </p:pic>
      <p:sp>
        <p:nvSpPr>
          <p:cNvPr id="48138"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idx="4294967295"/>
          </p:nvPr>
        </p:nvSpPr>
        <p:spPr/>
        <p:txBody>
          <a:bodyPr/>
          <a:lstStyle/>
          <a:p>
            <a:r>
              <a:rPr lang="en-US" altLang="en-US"/>
              <a:t>Guardrail Systems</a:t>
            </a:r>
          </a:p>
        </p:txBody>
      </p:sp>
      <p:sp>
        <p:nvSpPr>
          <p:cNvPr id="49156" name="Rectangle 3"/>
          <p:cNvSpPr>
            <a:spLocks noGrp="1" noChangeArrowheads="1"/>
          </p:cNvSpPr>
          <p:nvPr>
            <p:ph type="body" sz="half" idx="4294967295"/>
          </p:nvPr>
        </p:nvSpPr>
        <p:spPr>
          <a:xfrm>
            <a:off x="457200" y="1085850"/>
            <a:ext cx="4876800" cy="5467350"/>
          </a:xfrm>
        </p:spPr>
        <p:txBody>
          <a:bodyPr/>
          <a:lstStyle/>
          <a:p>
            <a:pPr>
              <a:buClr>
                <a:schemeClr val="tx1"/>
              </a:buClr>
              <a:buFont typeface="Wingdings" pitchFamily="2" charset="2"/>
              <a:buChar char="q"/>
            </a:pPr>
            <a:r>
              <a:rPr lang="en-US" altLang="en-US" sz="2800"/>
              <a:t>Cable guardrails must meet the same rules as wood guardrails.</a:t>
            </a:r>
          </a:p>
          <a:p>
            <a:pPr>
              <a:buClr>
                <a:schemeClr val="tx1"/>
              </a:buClr>
              <a:buFont typeface="Wingdings" pitchFamily="2" charset="2"/>
              <a:buChar char="q"/>
            </a:pPr>
            <a:endParaRPr lang="en-US" altLang="en-US" sz="2800"/>
          </a:p>
          <a:p>
            <a:pPr>
              <a:buClr>
                <a:schemeClr val="tx1"/>
              </a:buClr>
              <a:buFont typeface="Wingdings" pitchFamily="2" charset="2"/>
              <a:buChar char="q"/>
            </a:pPr>
            <a:r>
              <a:rPr lang="en-US" altLang="en-US" sz="2800"/>
              <a:t>The top rail must be at least 42 inches high and resist up to 200 lbs.</a:t>
            </a:r>
          </a:p>
          <a:p>
            <a:r>
              <a:rPr lang="en-US" altLang="en-US" sz="2800"/>
              <a:t>When guardrail systems are used to protect a floor opening, the opening must be guarded on all sides. </a:t>
            </a:r>
          </a:p>
          <a:p>
            <a:pPr>
              <a:buClr>
                <a:schemeClr val="tx1"/>
              </a:buClr>
              <a:buFont typeface="Wingdings" pitchFamily="2" charset="2"/>
              <a:buChar char="q"/>
            </a:pPr>
            <a:endParaRPr lang="en-US" altLang="en-US" sz="2800"/>
          </a:p>
        </p:txBody>
      </p:sp>
      <p:pic>
        <p:nvPicPr>
          <p:cNvPr id="49159" name="Picture 7" descr="Picture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295400"/>
            <a:ext cx="3324225" cy="3657600"/>
          </a:xfrm>
          <a:prstGeom prst="rect">
            <a:avLst/>
          </a:prstGeom>
          <a:noFill/>
          <a:extLst>
            <a:ext uri="{909E8E84-426E-40DD-AFC4-6F175D3DCCD1}">
              <a14:hiddenFill xmlns:a14="http://schemas.microsoft.com/office/drawing/2010/main">
                <a:solidFill>
                  <a:srgbClr val="FFFFFF"/>
                </a:solidFill>
              </a14:hiddenFill>
            </a:ext>
          </a:extLst>
        </p:spPr>
      </p:pic>
      <p:sp>
        <p:nvSpPr>
          <p:cNvPr id="4916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idx="4294967295"/>
          </p:nvPr>
        </p:nvSpPr>
        <p:spPr/>
        <p:txBody>
          <a:bodyPr/>
          <a:lstStyle/>
          <a:p>
            <a:r>
              <a:rPr lang="en-US" altLang="en-US"/>
              <a:t> Cable Guardrails</a:t>
            </a:r>
          </a:p>
        </p:txBody>
      </p:sp>
      <p:sp>
        <p:nvSpPr>
          <p:cNvPr id="50180" name="Rectangle 4"/>
          <p:cNvSpPr>
            <a:spLocks noGrp="1" noChangeArrowheads="1"/>
          </p:cNvSpPr>
          <p:nvPr>
            <p:ph type="body" sz="half" idx="4294967295"/>
          </p:nvPr>
        </p:nvSpPr>
        <p:spPr>
          <a:xfrm>
            <a:off x="457200" y="1066800"/>
            <a:ext cx="3048000" cy="4171950"/>
          </a:xfrm>
        </p:spPr>
        <p:txBody>
          <a:bodyPr/>
          <a:lstStyle/>
          <a:p>
            <a:pPr>
              <a:buClr>
                <a:schemeClr val="tx1"/>
              </a:buClr>
              <a:buFont typeface="Wingdings" pitchFamily="2" charset="2"/>
              <a:buChar char="q"/>
            </a:pPr>
            <a:r>
              <a:rPr lang="en-US" altLang="en-US" sz="2800"/>
              <a:t>Steel cable guardrails    must have    the top rail flagged every    6 feet.</a:t>
            </a:r>
          </a:p>
        </p:txBody>
      </p:sp>
      <p:pic>
        <p:nvPicPr>
          <p:cNvPr id="50191" name="Picture 15" descr="Picture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5229225" cy="3946525"/>
          </a:xfrm>
          <a:prstGeom prst="rect">
            <a:avLst/>
          </a:prstGeom>
          <a:noFill/>
          <a:extLst>
            <a:ext uri="{909E8E84-426E-40DD-AFC4-6F175D3DCCD1}">
              <a14:hiddenFill xmlns:a14="http://schemas.microsoft.com/office/drawing/2010/main">
                <a:solidFill>
                  <a:srgbClr val="FFFFFF"/>
                </a:solidFill>
              </a14:hiddenFill>
            </a:ext>
          </a:extLst>
        </p:spPr>
      </p:pic>
      <p:sp>
        <p:nvSpPr>
          <p:cNvPr id="50193" name="Rectangle 1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19"/>
          <p:cNvGraphicFramePr>
            <a:graphicFrameLocks noChangeAspect="1"/>
          </p:cNvGraphicFramePr>
          <p:nvPr/>
        </p:nvGraphicFramePr>
        <p:xfrm>
          <a:off x="381000" y="2232025"/>
          <a:ext cx="6856413" cy="4102100"/>
        </p:xfrm>
        <a:graphic>
          <a:graphicData uri="http://schemas.openxmlformats.org/presentationml/2006/ole">
            <mc:AlternateContent xmlns:mc="http://schemas.openxmlformats.org/markup-compatibility/2006">
              <mc:Choice xmlns:v="urn:schemas-microsoft-com:vml" Requires="v">
                <p:oleObj spid="_x0000_s51217" name="Image" r:id="rId4" imgW="6857143" imgH="4101587" progId="">
                  <p:embed/>
                </p:oleObj>
              </mc:Choice>
              <mc:Fallback>
                <p:oleObj name="Image" r:id="rId4" imgW="6857143" imgH="4101587" progId="">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32025"/>
                        <a:ext cx="6856413" cy="41021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3" name="Rectangle 3"/>
          <p:cNvSpPr>
            <a:spLocks noGrp="1" noChangeArrowheads="1"/>
          </p:cNvSpPr>
          <p:nvPr>
            <p:ph type="title" idx="4294967295"/>
          </p:nvPr>
        </p:nvSpPr>
        <p:spPr/>
        <p:txBody>
          <a:bodyPr/>
          <a:lstStyle/>
          <a:p>
            <a:r>
              <a:rPr lang="en-US" altLang="en-US"/>
              <a:t> Cable Guardrails</a:t>
            </a:r>
          </a:p>
        </p:txBody>
      </p:sp>
      <p:sp>
        <p:nvSpPr>
          <p:cNvPr id="51204" name="Rectangle 4"/>
          <p:cNvSpPr>
            <a:spLocks noGrp="1" noChangeArrowheads="1"/>
          </p:cNvSpPr>
          <p:nvPr>
            <p:ph type="body" sz="half" idx="4294967295"/>
          </p:nvPr>
        </p:nvSpPr>
        <p:spPr>
          <a:xfrm>
            <a:off x="457200" y="1066800"/>
            <a:ext cx="7924800" cy="1371600"/>
          </a:xfrm>
        </p:spPr>
        <p:txBody>
          <a:bodyPr/>
          <a:lstStyle/>
          <a:p>
            <a:pPr>
              <a:buClr>
                <a:schemeClr val="tx1"/>
              </a:buClr>
              <a:buFont typeface="Wingdings" pitchFamily="2" charset="2"/>
              <a:buChar char="q"/>
            </a:pPr>
            <a:r>
              <a:rPr lang="en-US" altLang="en-US" sz="2800"/>
              <a:t>The clamps used for a steel cable system must     be placed correctly. </a:t>
            </a:r>
          </a:p>
        </p:txBody>
      </p:sp>
      <p:pic>
        <p:nvPicPr>
          <p:cNvPr id="51205"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32988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Line 7"/>
          <p:cNvSpPr>
            <a:spLocks noChangeShapeType="1"/>
          </p:cNvSpPr>
          <p:nvPr/>
        </p:nvSpPr>
        <p:spPr bwMode="auto">
          <a:xfrm flipH="1">
            <a:off x="6688138" y="2765425"/>
            <a:ext cx="985837"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51207" name="Line 8"/>
          <p:cNvSpPr>
            <a:spLocks noChangeShapeType="1"/>
          </p:cNvSpPr>
          <p:nvPr/>
        </p:nvSpPr>
        <p:spPr bwMode="auto">
          <a:xfrm flipH="1">
            <a:off x="6759575" y="3375025"/>
            <a:ext cx="985838"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51208" name="Text Box 10"/>
          <p:cNvSpPr txBox="1">
            <a:spLocks noChangeArrowheads="1"/>
          </p:cNvSpPr>
          <p:nvPr/>
        </p:nvSpPr>
        <p:spPr bwMode="auto">
          <a:xfrm>
            <a:off x="7673975" y="2536825"/>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lang="en-US" altLang="en-US" i="0"/>
              <a:t>U-bolt</a:t>
            </a:r>
          </a:p>
        </p:txBody>
      </p:sp>
      <p:sp>
        <p:nvSpPr>
          <p:cNvPr id="51209" name="Text Box 11"/>
          <p:cNvSpPr txBox="1">
            <a:spLocks noChangeArrowheads="1"/>
          </p:cNvSpPr>
          <p:nvPr/>
        </p:nvSpPr>
        <p:spPr bwMode="auto">
          <a:xfrm>
            <a:off x="7750175" y="3146425"/>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lang="en-US" altLang="en-US" i="0"/>
              <a:t>Saddle</a:t>
            </a:r>
          </a:p>
        </p:txBody>
      </p:sp>
      <p:sp>
        <p:nvSpPr>
          <p:cNvPr id="51210" name="Text Box 12"/>
          <p:cNvSpPr txBox="1">
            <a:spLocks noChangeArrowheads="1"/>
          </p:cNvSpPr>
          <p:nvPr/>
        </p:nvSpPr>
        <p:spPr bwMode="auto">
          <a:xfrm>
            <a:off x="2819400" y="2200275"/>
            <a:ext cx="1352550" cy="466725"/>
          </a:xfrm>
          <a:prstGeom prst="rect">
            <a:avLst/>
          </a:prstGeom>
          <a:solidFill>
            <a:srgbClr val="33CC33"/>
          </a:solidFill>
          <a:ln w="9525">
            <a:solidFill>
              <a:schemeClr val="tx1"/>
            </a:solidFill>
            <a:miter lim="800000"/>
            <a:headEnd/>
            <a:tailEnd/>
          </a:ln>
        </p:spPr>
        <p:txBody>
          <a:bodyPr wrap="none" anchor="ct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lang="en-US" altLang="en-US" i="0"/>
              <a:t>Dead end</a:t>
            </a:r>
          </a:p>
        </p:txBody>
      </p:sp>
      <p:sp>
        <p:nvSpPr>
          <p:cNvPr id="51211" name="Text Box 14"/>
          <p:cNvSpPr txBox="1">
            <a:spLocks noChangeArrowheads="1"/>
          </p:cNvSpPr>
          <p:nvPr/>
        </p:nvSpPr>
        <p:spPr bwMode="auto">
          <a:xfrm>
            <a:off x="2667000" y="4257675"/>
            <a:ext cx="1352550" cy="466725"/>
          </a:xfrm>
          <a:prstGeom prst="rect">
            <a:avLst/>
          </a:prstGeom>
          <a:solidFill>
            <a:srgbClr val="33CC33"/>
          </a:solidFill>
          <a:ln w="9525">
            <a:solidFill>
              <a:schemeClr val="tx1"/>
            </a:solidFill>
            <a:miter lim="800000"/>
            <a:headEnd/>
            <a:tailEnd/>
          </a:ln>
        </p:spPr>
        <p:txBody>
          <a:bodyPr wrap="none" anchor="ct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lang="en-US" altLang="en-US" i="0"/>
              <a:t>Dead end</a:t>
            </a:r>
          </a:p>
        </p:txBody>
      </p:sp>
      <p:sp>
        <p:nvSpPr>
          <p:cNvPr id="51212" name="AutoShape 16"/>
          <p:cNvSpPr>
            <a:spLocks noChangeArrowheads="1"/>
          </p:cNvSpPr>
          <p:nvPr/>
        </p:nvSpPr>
        <p:spPr bwMode="auto">
          <a:xfrm>
            <a:off x="4419600" y="5737225"/>
            <a:ext cx="457200" cy="457200"/>
          </a:xfrm>
          <a:custGeom>
            <a:avLst/>
            <a:gdLst>
              <a:gd name="T0" fmla="*/ 4838700 w 21600"/>
              <a:gd name="T1" fmla="*/ 0 h 21600"/>
              <a:gd name="T2" fmla="*/ 1417108 w 21600"/>
              <a:gd name="T3" fmla="*/ 1417108 h 21600"/>
              <a:gd name="T4" fmla="*/ 0 w 21600"/>
              <a:gd name="T5" fmla="*/ 4838700 h 21600"/>
              <a:gd name="T6" fmla="*/ 1417108 w 21600"/>
              <a:gd name="T7" fmla="*/ 8260291 h 21600"/>
              <a:gd name="T8" fmla="*/ 4838700 w 21600"/>
              <a:gd name="T9" fmla="*/ 9677399 h 21600"/>
              <a:gd name="T10" fmla="*/ 8260291 w 21600"/>
              <a:gd name="T11" fmla="*/ 8260291 h 21600"/>
              <a:gd name="T12" fmla="*/ 9677399 w 21600"/>
              <a:gd name="T13" fmla="*/ 4838700 h 21600"/>
              <a:gd name="T14" fmla="*/ 8260291 w 21600"/>
              <a:gd name="T15" fmla="*/ 141710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51216" name="Rectangle 16"/>
          <p:cNvSpPr>
            <a:spLocks noChangeArrowheads="1"/>
          </p:cNvSpPr>
          <p:nvPr/>
        </p:nvSpPr>
        <p:spPr bwMode="auto">
          <a:xfrm>
            <a:off x="0" y="64008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p:txBody>
          <a:bodyPr/>
          <a:lstStyle/>
          <a:p>
            <a:r>
              <a:rPr lang="en-US" altLang="en-US"/>
              <a:t>Warning Lines</a:t>
            </a:r>
          </a:p>
        </p:txBody>
      </p:sp>
      <p:sp>
        <p:nvSpPr>
          <p:cNvPr id="52228" name="Rectangle 3"/>
          <p:cNvSpPr>
            <a:spLocks noGrp="1" noChangeArrowheads="1"/>
          </p:cNvSpPr>
          <p:nvPr>
            <p:ph type="body" sz="half" idx="4294967295"/>
          </p:nvPr>
        </p:nvSpPr>
        <p:spPr>
          <a:xfrm>
            <a:off x="457200" y="1066800"/>
            <a:ext cx="5410200" cy="5486400"/>
          </a:xfrm>
        </p:spPr>
        <p:txBody>
          <a:bodyPr/>
          <a:lstStyle/>
          <a:p>
            <a:pPr marL="457200" indent="-457200">
              <a:lnSpc>
                <a:spcPct val="90000"/>
              </a:lnSpc>
              <a:buClr>
                <a:schemeClr val="tx1"/>
              </a:buClr>
              <a:buFont typeface="Wingdings" pitchFamily="2" charset="2"/>
              <a:buChar char="q"/>
            </a:pPr>
            <a:r>
              <a:rPr lang="en-US" altLang="en-US" sz="2800"/>
              <a:t>Warning lines are used to keep workers away from an unsafe edge. </a:t>
            </a:r>
          </a:p>
          <a:p>
            <a:pPr marL="457200" indent="-457200">
              <a:lnSpc>
                <a:spcPct val="90000"/>
              </a:lnSpc>
              <a:buClr>
                <a:schemeClr val="tx1"/>
              </a:buClr>
              <a:buFont typeface="Wingdings" pitchFamily="2" charset="2"/>
              <a:buChar char="q"/>
            </a:pPr>
            <a:r>
              <a:rPr lang="en-US" altLang="en-US" sz="2800"/>
              <a:t>The warning line must be at least 6’ away from the edge. </a:t>
            </a:r>
          </a:p>
          <a:p>
            <a:pPr marL="457200" indent="-457200">
              <a:lnSpc>
                <a:spcPct val="90000"/>
              </a:lnSpc>
              <a:buClr>
                <a:schemeClr val="tx1"/>
              </a:buClr>
              <a:buFont typeface="Wingdings" pitchFamily="2" charset="2"/>
              <a:buChar char="q"/>
            </a:pPr>
            <a:r>
              <a:rPr lang="en-US" altLang="en-US" sz="2800"/>
              <a:t>Warning lines are a physical barrier designed to keep workers from getting close to the edge, </a:t>
            </a:r>
            <a:r>
              <a:rPr lang="en-US" altLang="en-US" sz="2800" b="1" i="1"/>
              <a:t>not</a:t>
            </a:r>
            <a:r>
              <a:rPr lang="en-US" altLang="en-US" sz="2800"/>
              <a:t> from falling over the edge. They do not physically prevent a worker from gaining access to the edge. </a:t>
            </a:r>
          </a:p>
        </p:txBody>
      </p:sp>
      <p:pic>
        <p:nvPicPr>
          <p:cNvPr id="52233" name="Picture 9" descr="Pictur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95400"/>
            <a:ext cx="3200400" cy="4827588"/>
          </a:xfrm>
          <a:prstGeom prst="rect">
            <a:avLst/>
          </a:prstGeom>
          <a:noFill/>
          <a:extLst>
            <a:ext uri="{909E8E84-426E-40DD-AFC4-6F175D3DCCD1}">
              <a14:hiddenFill xmlns:a14="http://schemas.microsoft.com/office/drawing/2010/main">
                <a:solidFill>
                  <a:srgbClr val="FFFFFF"/>
                </a:solidFill>
              </a14:hiddenFill>
            </a:ext>
          </a:extLst>
        </p:spPr>
      </p:pic>
      <p:sp>
        <p:nvSpPr>
          <p:cNvPr id="52235"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p:txBody>
          <a:bodyPr/>
          <a:lstStyle/>
          <a:p>
            <a:r>
              <a:rPr lang="en-US" altLang="en-US"/>
              <a:t>Warning Lines</a:t>
            </a:r>
          </a:p>
        </p:txBody>
      </p:sp>
      <p:sp>
        <p:nvSpPr>
          <p:cNvPr id="53252" name="Rectangle 3"/>
          <p:cNvSpPr>
            <a:spLocks noGrp="1" noChangeArrowheads="1"/>
          </p:cNvSpPr>
          <p:nvPr>
            <p:ph type="body" sz="half" idx="4294967295"/>
          </p:nvPr>
        </p:nvSpPr>
        <p:spPr>
          <a:xfrm>
            <a:off x="457200" y="1066800"/>
            <a:ext cx="3733800" cy="4648200"/>
          </a:xfrm>
        </p:spPr>
        <p:txBody>
          <a:bodyPr/>
          <a:lstStyle/>
          <a:p>
            <a:pPr>
              <a:buClr>
                <a:schemeClr val="tx1"/>
              </a:buClr>
              <a:buFont typeface="Wingdings" pitchFamily="2" charset="2"/>
              <a:buChar char="q"/>
            </a:pPr>
            <a:r>
              <a:rPr lang="en-US" altLang="en-US" sz="2800"/>
              <a:t>Warning lines must  withstand 16 lbs. of tipping force.</a:t>
            </a:r>
          </a:p>
          <a:p>
            <a:pPr>
              <a:buClr>
                <a:schemeClr val="tx1"/>
              </a:buClr>
              <a:buFont typeface="Wingdings" pitchFamily="2" charset="2"/>
              <a:buChar char="q"/>
            </a:pPr>
            <a:endParaRPr lang="en-US" altLang="en-US" sz="2800"/>
          </a:p>
          <a:p>
            <a:pPr>
              <a:buClr>
                <a:schemeClr val="tx1"/>
              </a:buClr>
              <a:buFont typeface="Wingdings" pitchFamily="2" charset="2"/>
              <a:buChar char="q"/>
            </a:pPr>
            <a:r>
              <a:rPr lang="en-US" altLang="en-US" sz="2800"/>
              <a:t>The warning line must be at least   34”  from the ground.</a:t>
            </a:r>
          </a:p>
        </p:txBody>
      </p:sp>
      <p:pic>
        <p:nvPicPr>
          <p:cNvPr id="53257" name="Picture 9" descr="Picture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71600"/>
            <a:ext cx="4443413" cy="4711700"/>
          </a:xfrm>
          <a:prstGeom prst="rect">
            <a:avLst/>
          </a:prstGeom>
          <a:noFill/>
          <a:extLst>
            <a:ext uri="{909E8E84-426E-40DD-AFC4-6F175D3DCCD1}">
              <a14:hiddenFill xmlns:a14="http://schemas.microsoft.com/office/drawing/2010/main">
                <a:solidFill>
                  <a:srgbClr val="FFFFFF"/>
                </a:solidFill>
              </a14:hiddenFill>
            </a:ext>
          </a:extLst>
        </p:spPr>
      </p:pic>
      <p:sp>
        <p:nvSpPr>
          <p:cNvPr id="53259"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p:txBody>
          <a:bodyPr/>
          <a:lstStyle/>
          <a:p>
            <a:r>
              <a:rPr lang="en-US" altLang="en-US"/>
              <a:t>Warning Lines</a:t>
            </a:r>
          </a:p>
        </p:txBody>
      </p:sp>
      <p:sp>
        <p:nvSpPr>
          <p:cNvPr id="54276" name="Rectangle 3"/>
          <p:cNvSpPr>
            <a:spLocks noGrp="1" noChangeArrowheads="1"/>
          </p:cNvSpPr>
          <p:nvPr>
            <p:ph type="body" sz="half" idx="4294967295"/>
          </p:nvPr>
        </p:nvSpPr>
        <p:spPr>
          <a:xfrm>
            <a:off x="457200" y="1066800"/>
            <a:ext cx="3276600" cy="4876800"/>
          </a:xfrm>
        </p:spPr>
        <p:txBody>
          <a:bodyPr/>
          <a:lstStyle/>
          <a:p>
            <a:pPr>
              <a:buClr>
                <a:schemeClr val="tx1"/>
              </a:buClr>
              <a:buFont typeface="Wingdings" pitchFamily="2" charset="2"/>
              <a:buChar char="q"/>
            </a:pPr>
            <a:r>
              <a:rPr lang="en-US" altLang="en-US" sz="2800"/>
              <a:t>Warning lines must be maintained.</a:t>
            </a:r>
          </a:p>
          <a:p>
            <a:pPr>
              <a:buClr>
                <a:schemeClr val="tx1"/>
              </a:buClr>
              <a:buFont typeface="Wingdings" pitchFamily="2" charset="2"/>
              <a:buChar char="q"/>
            </a:pPr>
            <a:endParaRPr lang="en-US" altLang="en-US" sz="1000"/>
          </a:p>
          <a:p>
            <a:pPr>
              <a:buClr>
                <a:schemeClr val="tx1"/>
              </a:buClr>
              <a:buFont typeface="Wingdings" pitchFamily="2" charset="2"/>
              <a:buChar char="q"/>
            </a:pPr>
            <a:r>
              <a:rPr lang="en-US" altLang="en-US" sz="2800"/>
              <a:t>Report any unsafe condition to your supervisor.</a:t>
            </a:r>
          </a:p>
        </p:txBody>
      </p:sp>
      <p:pic>
        <p:nvPicPr>
          <p:cNvPr id="54279" name="Picture 7" descr="Picture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92325"/>
            <a:ext cx="5284788" cy="4003675"/>
          </a:xfrm>
          <a:prstGeom prst="rect">
            <a:avLst/>
          </a:prstGeom>
          <a:noFill/>
          <a:extLst>
            <a:ext uri="{909E8E84-426E-40DD-AFC4-6F175D3DCCD1}">
              <a14:hiddenFill xmlns:a14="http://schemas.microsoft.com/office/drawing/2010/main">
                <a:solidFill>
                  <a:srgbClr val="FFFFFF"/>
                </a:solidFill>
              </a14:hiddenFill>
            </a:ext>
          </a:extLst>
        </p:spPr>
      </p:pic>
      <p:sp>
        <p:nvSpPr>
          <p:cNvPr id="5428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p:txBody>
          <a:bodyPr/>
          <a:lstStyle/>
          <a:p>
            <a:r>
              <a:rPr lang="en-US" altLang="en-US"/>
              <a:t>Warning Lines</a:t>
            </a:r>
          </a:p>
        </p:txBody>
      </p:sp>
      <p:sp>
        <p:nvSpPr>
          <p:cNvPr id="55300" name="Rectangle 3"/>
          <p:cNvSpPr>
            <a:spLocks noGrp="1" noChangeArrowheads="1"/>
          </p:cNvSpPr>
          <p:nvPr>
            <p:ph type="body" sz="half" idx="4294967295"/>
          </p:nvPr>
        </p:nvSpPr>
        <p:spPr>
          <a:xfrm>
            <a:off x="457200" y="1066800"/>
            <a:ext cx="4953000" cy="5181600"/>
          </a:xfrm>
        </p:spPr>
        <p:txBody>
          <a:bodyPr/>
          <a:lstStyle/>
          <a:p>
            <a:pPr>
              <a:buClr>
                <a:schemeClr val="tx1"/>
              </a:buClr>
              <a:buFont typeface="Wingdings" pitchFamily="2" charset="2"/>
              <a:buChar char="q"/>
            </a:pPr>
            <a:r>
              <a:rPr lang="en-US" altLang="en-US" sz="2400"/>
              <a:t>Never work in an area if the warning line has been knocked down or damaged.</a:t>
            </a:r>
          </a:p>
          <a:p>
            <a:pPr>
              <a:buClr>
                <a:schemeClr val="tx1"/>
              </a:buClr>
              <a:buFont typeface="Wingdings" pitchFamily="2" charset="2"/>
              <a:buChar char="q"/>
            </a:pPr>
            <a:r>
              <a:rPr lang="en-US" altLang="en-US" sz="2400"/>
              <a:t>Warning lines must be repaired or replaced immediately when damaged.</a:t>
            </a:r>
          </a:p>
          <a:p>
            <a:pPr>
              <a:buClr>
                <a:schemeClr val="tx1"/>
              </a:buClr>
              <a:buFont typeface="Wingdings" pitchFamily="2" charset="2"/>
              <a:buChar char="q"/>
            </a:pPr>
            <a:r>
              <a:rPr lang="en-US" altLang="en-US" sz="2400"/>
              <a:t>You should report unsafe conditions to your supervisor. </a:t>
            </a:r>
          </a:p>
          <a:p>
            <a:pPr>
              <a:buClr>
                <a:schemeClr val="tx1"/>
              </a:buClr>
              <a:buFont typeface="Wingdings" pitchFamily="2" charset="2"/>
              <a:buChar char="q"/>
            </a:pPr>
            <a:r>
              <a:rPr lang="en-US" altLang="en-US" sz="2400"/>
              <a:t> Never work in an area if the warning line has been knocked down or damaged. </a:t>
            </a:r>
          </a:p>
          <a:p>
            <a:pPr>
              <a:buClr>
                <a:schemeClr val="tx1"/>
              </a:buClr>
              <a:buFont typeface="Wingdings" pitchFamily="2" charset="2"/>
              <a:buNone/>
            </a:pPr>
            <a:endParaRPr lang="en-US" altLang="en-US" sz="2400"/>
          </a:p>
          <a:p>
            <a:pPr>
              <a:buClr>
                <a:schemeClr val="tx1"/>
              </a:buClr>
              <a:buFont typeface="Wingdings" pitchFamily="2" charset="2"/>
              <a:buChar char="q"/>
            </a:pPr>
            <a:endParaRPr lang="en-US" altLang="en-US" sz="2400"/>
          </a:p>
        </p:txBody>
      </p:sp>
      <p:pic>
        <p:nvPicPr>
          <p:cNvPr id="55304" name="Picture 8" descr="Picture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143000"/>
            <a:ext cx="3552825" cy="3581400"/>
          </a:xfrm>
          <a:prstGeom prst="rect">
            <a:avLst/>
          </a:prstGeom>
          <a:noFill/>
          <a:extLst>
            <a:ext uri="{909E8E84-426E-40DD-AFC4-6F175D3DCCD1}">
              <a14:hiddenFill xmlns:a14="http://schemas.microsoft.com/office/drawing/2010/main">
                <a:solidFill>
                  <a:srgbClr val="FFFFFF"/>
                </a:solidFill>
              </a14:hiddenFill>
            </a:ext>
          </a:extLst>
        </p:spPr>
      </p:pic>
      <p:sp>
        <p:nvSpPr>
          <p:cNvPr id="55306"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p:txBody>
          <a:bodyPr/>
          <a:lstStyle/>
          <a:p>
            <a:r>
              <a:rPr lang="en-US" altLang="en-US"/>
              <a:t>Personal Fall Arrest Systems</a:t>
            </a:r>
          </a:p>
        </p:txBody>
      </p:sp>
      <p:sp>
        <p:nvSpPr>
          <p:cNvPr id="56324" name="Rectangle 3"/>
          <p:cNvSpPr>
            <a:spLocks noGrp="1" noChangeArrowheads="1"/>
          </p:cNvSpPr>
          <p:nvPr>
            <p:ph type="body" sz="half" idx="4294967295"/>
          </p:nvPr>
        </p:nvSpPr>
        <p:spPr>
          <a:xfrm>
            <a:off x="457200" y="1066800"/>
            <a:ext cx="3429000" cy="4171950"/>
          </a:xfrm>
        </p:spPr>
        <p:txBody>
          <a:bodyPr/>
          <a:lstStyle/>
          <a:p>
            <a:pPr>
              <a:buClr>
                <a:schemeClr val="tx1"/>
              </a:buClr>
              <a:buFont typeface="Wingdings" pitchFamily="2" charset="2"/>
              <a:buChar char="q"/>
            </a:pPr>
            <a:r>
              <a:rPr lang="en-US" altLang="en-US" sz="2800"/>
              <a:t>The fall arrest system components are:</a:t>
            </a:r>
          </a:p>
          <a:p>
            <a:pPr>
              <a:buClr>
                <a:schemeClr val="tx1"/>
              </a:buClr>
              <a:buFont typeface="Wingdings" pitchFamily="2" charset="2"/>
              <a:buChar char="q"/>
            </a:pPr>
            <a:endParaRPr lang="en-US" altLang="en-US" sz="1000"/>
          </a:p>
          <a:p>
            <a:pPr lvl="1">
              <a:buClr>
                <a:schemeClr val="tx1"/>
              </a:buClr>
              <a:buFontTx/>
              <a:buChar char="•"/>
            </a:pPr>
            <a:r>
              <a:rPr lang="en-US" altLang="en-US" sz="2400"/>
              <a:t> body harness,</a:t>
            </a:r>
          </a:p>
          <a:p>
            <a:pPr lvl="1">
              <a:buClr>
                <a:schemeClr val="tx1"/>
              </a:buClr>
              <a:buFontTx/>
              <a:buChar char="•"/>
            </a:pPr>
            <a:endParaRPr lang="en-US" altLang="en-US" sz="1000"/>
          </a:p>
          <a:p>
            <a:pPr lvl="1">
              <a:buClr>
                <a:schemeClr val="tx1"/>
              </a:buClr>
              <a:buFontTx/>
              <a:buChar char="•"/>
            </a:pPr>
            <a:r>
              <a:rPr lang="en-US" altLang="en-US" sz="2400"/>
              <a:t> lanyard, and</a:t>
            </a:r>
          </a:p>
          <a:p>
            <a:pPr lvl="1">
              <a:buClr>
                <a:schemeClr val="tx1"/>
              </a:buClr>
              <a:buFontTx/>
              <a:buChar char="•"/>
            </a:pPr>
            <a:endParaRPr lang="en-US" altLang="en-US" sz="1000"/>
          </a:p>
          <a:p>
            <a:pPr lvl="1">
              <a:buClr>
                <a:schemeClr val="tx1"/>
              </a:buClr>
              <a:buFontTx/>
              <a:buChar char="•"/>
            </a:pPr>
            <a:r>
              <a:rPr lang="en-US" altLang="en-US" sz="2400"/>
              <a:t> anchorage point.</a:t>
            </a:r>
          </a:p>
        </p:txBody>
      </p:sp>
      <p:pic>
        <p:nvPicPr>
          <p:cNvPr id="56327" name="Picture 7" descr="Picture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8800"/>
            <a:ext cx="4608513" cy="4443413"/>
          </a:xfrm>
          <a:prstGeom prst="rect">
            <a:avLst/>
          </a:prstGeom>
          <a:noFill/>
          <a:extLst>
            <a:ext uri="{909E8E84-426E-40DD-AFC4-6F175D3DCCD1}">
              <a14:hiddenFill xmlns:a14="http://schemas.microsoft.com/office/drawing/2010/main">
                <a:solidFill>
                  <a:srgbClr val="FFFFFF"/>
                </a:solidFill>
              </a14:hiddenFill>
            </a:ext>
          </a:extLst>
        </p:spPr>
      </p:pic>
      <p:sp>
        <p:nvSpPr>
          <p:cNvPr id="5632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11"/>
          <p:cNvGraphicFramePr>
            <a:graphicFrameLocks noChangeAspect="1"/>
          </p:cNvGraphicFramePr>
          <p:nvPr/>
        </p:nvGraphicFramePr>
        <p:xfrm>
          <a:off x="5003800" y="1092200"/>
          <a:ext cx="2997200" cy="5080000"/>
        </p:xfrm>
        <a:graphic>
          <a:graphicData uri="http://schemas.openxmlformats.org/presentationml/2006/ole">
            <mc:AlternateContent xmlns:mc="http://schemas.openxmlformats.org/markup-compatibility/2006">
              <mc:Choice xmlns:v="urn:schemas-microsoft-com:vml" Requires="v">
                <p:oleObj spid="_x0000_s57358" name="Image" r:id="rId4" imgW="2996825" imgH="5079365" progId="">
                  <p:embed/>
                </p:oleObj>
              </mc:Choice>
              <mc:Fallback>
                <p:oleObj name="Image" r:id="rId4" imgW="2996825" imgH="5079365"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092200"/>
                        <a:ext cx="2997200" cy="50800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7" name="Rectangle 2"/>
          <p:cNvSpPr>
            <a:spLocks noGrp="1" noChangeArrowheads="1"/>
          </p:cNvSpPr>
          <p:nvPr>
            <p:ph type="title" idx="4294967295"/>
          </p:nvPr>
        </p:nvSpPr>
        <p:spPr/>
        <p:txBody>
          <a:bodyPr/>
          <a:lstStyle/>
          <a:p>
            <a:r>
              <a:rPr lang="en-US" altLang="en-US"/>
              <a:t>Personal Fall Arrest Systems</a:t>
            </a:r>
          </a:p>
        </p:txBody>
      </p:sp>
      <p:sp>
        <p:nvSpPr>
          <p:cNvPr id="57348" name="Rectangle 3"/>
          <p:cNvSpPr>
            <a:spLocks noGrp="1" noChangeArrowheads="1"/>
          </p:cNvSpPr>
          <p:nvPr>
            <p:ph type="body" sz="half" idx="4294967295"/>
          </p:nvPr>
        </p:nvSpPr>
        <p:spPr>
          <a:xfrm>
            <a:off x="457200" y="1066800"/>
            <a:ext cx="4114800" cy="4191000"/>
          </a:xfrm>
        </p:spPr>
        <p:txBody>
          <a:bodyPr/>
          <a:lstStyle/>
          <a:p>
            <a:pPr>
              <a:buClr>
                <a:schemeClr val="tx1"/>
              </a:buClr>
              <a:buFont typeface="Wingdings" pitchFamily="2" charset="2"/>
              <a:buChar char="q"/>
            </a:pPr>
            <a:r>
              <a:rPr lang="en-US" altLang="en-US" sz="2800"/>
              <a:t>Body harness must be worn properly.</a:t>
            </a:r>
          </a:p>
          <a:p>
            <a:pPr>
              <a:buClr>
                <a:schemeClr val="tx1"/>
              </a:buClr>
              <a:buFont typeface="Wingdings" pitchFamily="2" charset="2"/>
              <a:buChar char="q"/>
            </a:pPr>
            <a:endParaRPr lang="en-US" altLang="en-US" sz="2800"/>
          </a:p>
          <a:p>
            <a:pPr>
              <a:buClr>
                <a:schemeClr val="tx1"/>
              </a:buClr>
              <a:buFont typeface="Wingdings" pitchFamily="2" charset="2"/>
              <a:buChar char="q"/>
            </a:pPr>
            <a:r>
              <a:rPr lang="en-US" altLang="en-US" sz="2800"/>
              <a:t>D-ring must rest between the shoulders and the chest strap must be secured.</a:t>
            </a:r>
          </a:p>
        </p:txBody>
      </p:sp>
      <p:sp>
        <p:nvSpPr>
          <p:cNvPr id="340998" name="Text Box 6"/>
          <p:cNvSpPr txBox="1">
            <a:spLocks noChangeArrowheads="1"/>
          </p:cNvSpPr>
          <p:nvPr/>
        </p:nvSpPr>
        <p:spPr bwMode="auto">
          <a:xfrm>
            <a:off x="7924800" y="4267200"/>
            <a:ext cx="996950" cy="457200"/>
          </a:xfrm>
          <a:prstGeom prst="rect">
            <a:avLst/>
          </a:prstGeom>
          <a:noFill/>
          <a:ln w="9525">
            <a:noFill/>
            <a:miter lim="800000"/>
            <a:headEnd/>
            <a:tailEnd/>
          </a:ln>
          <a:effectLst/>
        </p:spPr>
        <p:txBody>
          <a:bodyPr wrap="none" anchor="ctr">
            <a:spAutoFit/>
          </a:bodyPr>
          <a:lstStyle/>
          <a:p>
            <a:pPr algn="ctr">
              <a:defRPr/>
            </a:pPr>
            <a:r>
              <a:rPr lang="en-US" sz="2400">
                <a:solidFill>
                  <a:srgbClr val="3333CC"/>
                </a:solidFill>
                <a:effectLst>
                  <a:outerShdw blurRad="38100" dist="38100" dir="2700000" algn="tl">
                    <a:srgbClr val="C0C0C0"/>
                  </a:outerShdw>
                </a:effectLst>
                <a:latin typeface="Times New Roman" pitchFamily="18" charset="0"/>
                <a:cs typeface="+mn-cs"/>
              </a:rPr>
              <a:t>D-ring</a:t>
            </a:r>
          </a:p>
        </p:txBody>
      </p:sp>
      <p:sp>
        <p:nvSpPr>
          <p:cNvPr id="340999" name="Text Box 7"/>
          <p:cNvSpPr txBox="1">
            <a:spLocks noChangeArrowheads="1"/>
          </p:cNvSpPr>
          <p:nvPr/>
        </p:nvSpPr>
        <p:spPr bwMode="auto">
          <a:xfrm>
            <a:off x="7696200" y="1463675"/>
            <a:ext cx="954088" cy="822325"/>
          </a:xfrm>
          <a:prstGeom prst="rect">
            <a:avLst/>
          </a:prstGeom>
          <a:noFill/>
          <a:ln w="9525">
            <a:noFill/>
            <a:miter lim="800000"/>
            <a:headEnd/>
            <a:tailEnd/>
          </a:ln>
          <a:effectLst/>
        </p:spPr>
        <p:txBody>
          <a:bodyPr wrap="none" anchor="ctr">
            <a:spAutoFit/>
          </a:bodyPr>
          <a:lstStyle/>
          <a:p>
            <a:pPr algn="ctr">
              <a:defRPr/>
            </a:pPr>
            <a:r>
              <a:rPr lang="en-US" sz="2400">
                <a:solidFill>
                  <a:srgbClr val="3333CC"/>
                </a:solidFill>
                <a:effectLst>
                  <a:outerShdw blurRad="38100" dist="38100" dir="2700000" algn="tl">
                    <a:srgbClr val="C0C0C0"/>
                  </a:outerShdw>
                </a:effectLst>
                <a:latin typeface="Times New Roman" pitchFamily="18" charset="0"/>
                <a:cs typeface="+mn-cs"/>
              </a:rPr>
              <a:t>Chest </a:t>
            </a:r>
          </a:p>
          <a:p>
            <a:pPr algn="ctr">
              <a:defRPr/>
            </a:pPr>
            <a:r>
              <a:rPr lang="en-US" sz="2400">
                <a:solidFill>
                  <a:srgbClr val="3333CC"/>
                </a:solidFill>
                <a:effectLst>
                  <a:outerShdw blurRad="38100" dist="38100" dir="2700000" algn="tl">
                    <a:srgbClr val="C0C0C0"/>
                  </a:outerShdw>
                </a:effectLst>
                <a:latin typeface="Times New Roman" pitchFamily="18" charset="0"/>
                <a:cs typeface="+mn-cs"/>
              </a:rPr>
              <a:t>strap</a:t>
            </a:r>
          </a:p>
        </p:txBody>
      </p:sp>
      <p:sp>
        <p:nvSpPr>
          <p:cNvPr id="57351" name="Line 8"/>
          <p:cNvSpPr>
            <a:spLocks noChangeShapeType="1"/>
          </p:cNvSpPr>
          <p:nvPr/>
        </p:nvSpPr>
        <p:spPr bwMode="auto">
          <a:xfrm flipH="1" flipV="1">
            <a:off x="7239000" y="4495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9"/>
          <p:cNvSpPr>
            <a:spLocks noChangeShapeType="1"/>
          </p:cNvSpPr>
          <p:nvPr/>
        </p:nvSpPr>
        <p:spPr bwMode="auto">
          <a:xfrm flipH="1">
            <a:off x="7086600" y="1676400"/>
            <a:ext cx="685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7353"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5181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Rectangle 13"/>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lstStyle/>
          <a:p>
            <a:r>
              <a:rPr lang="en-US" altLang="en-US"/>
              <a:t>Fall Hazards</a:t>
            </a:r>
          </a:p>
        </p:txBody>
      </p:sp>
      <p:sp>
        <p:nvSpPr>
          <p:cNvPr id="1028" name="Rectangle 3"/>
          <p:cNvSpPr>
            <a:spLocks noGrp="1" noChangeArrowheads="1"/>
          </p:cNvSpPr>
          <p:nvPr>
            <p:ph type="body" idx="4294967295"/>
          </p:nvPr>
        </p:nvSpPr>
        <p:spPr>
          <a:xfrm>
            <a:off x="0" y="685800"/>
            <a:ext cx="4419600" cy="5791200"/>
          </a:xfrm>
        </p:spPr>
        <p:txBody>
          <a:bodyPr/>
          <a:lstStyle/>
          <a:p>
            <a:pPr>
              <a:lnSpc>
                <a:spcPct val="90000"/>
              </a:lnSpc>
              <a:buClr>
                <a:schemeClr val="tx1"/>
              </a:buClr>
              <a:buFont typeface="Wingdings" pitchFamily="2" charset="2"/>
              <a:buChar char="q"/>
            </a:pPr>
            <a:r>
              <a:rPr lang="en-US" altLang="en-US" sz="2400"/>
              <a:t>Work conditions 6’ or more above lower level require the use of fall protection:</a:t>
            </a:r>
          </a:p>
          <a:p>
            <a:pPr>
              <a:lnSpc>
                <a:spcPct val="90000"/>
              </a:lnSpc>
              <a:buFont typeface="Monotype Sorts" pitchFamily="2" charset="2"/>
              <a:buNone/>
            </a:pPr>
            <a:endParaRPr lang="en-US" altLang="en-US" sz="900"/>
          </a:p>
          <a:p>
            <a:pPr lvl="1">
              <a:lnSpc>
                <a:spcPct val="90000"/>
              </a:lnSpc>
              <a:buClr>
                <a:schemeClr val="tx1"/>
              </a:buClr>
              <a:buFontTx/>
              <a:buChar char="•"/>
            </a:pPr>
            <a:r>
              <a:rPr lang="en-US" altLang="en-US" sz="2000"/>
              <a:t> Unprotected sides, edges</a:t>
            </a:r>
          </a:p>
          <a:p>
            <a:pPr lvl="1">
              <a:lnSpc>
                <a:spcPct val="90000"/>
              </a:lnSpc>
              <a:buClr>
                <a:schemeClr val="tx1"/>
              </a:buClr>
              <a:buFontTx/>
              <a:buNone/>
            </a:pPr>
            <a:endParaRPr lang="en-US" altLang="en-US" sz="900"/>
          </a:p>
          <a:p>
            <a:pPr lvl="1">
              <a:lnSpc>
                <a:spcPct val="90000"/>
              </a:lnSpc>
              <a:buClr>
                <a:schemeClr val="tx1"/>
              </a:buClr>
              <a:buFontTx/>
              <a:buChar char="•"/>
            </a:pPr>
            <a:r>
              <a:rPr lang="en-US" altLang="en-US" sz="2000"/>
              <a:t> Leading edges</a:t>
            </a:r>
          </a:p>
          <a:p>
            <a:pPr lvl="1">
              <a:lnSpc>
                <a:spcPct val="90000"/>
              </a:lnSpc>
              <a:buClr>
                <a:schemeClr val="tx1"/>
              </a:buClr>
              <a:buFontTx/>
              <a:buNone/>
            </a:pPr>
            <a:endParaRPr lang="en-US" altLang="en-US" sz="900"/>
          </a:p>
          <a:p>
            <a:pPr lvl="1">
              <a:lnSpc>
                <a:spcPct val="90000"/>
              </a:lnSpc>
              <a:buClr>
                <a:schemeClr val="tx1"/>
              </a:buClr>
              <a:buFontTx/>
              <a:buChar char="•"/>
            </a:pPr>
            <a:r>
              <a:rPr lang="en-US" altLang="en-US" sz="2000"/>
              <a:t> Walking/working surfaces</a:t>
            </a:r>
          </a:p>
          <a:p>
            <a:pPr>
              <a:lnSpc>
                <a:spcPct val="90000"/>
              </a:lnSpc>
              <a:buClr>
                <a:schemeClr val="tx1"/>
              </a:buClr>
              <a:buFont typeface="Wingdings" pitchFamily="2" charset="2"/>
              <a:buChar char="q"/>
            </a:pPr>
            <a:r>
              <a:rPr lang="en-US" altLang="en-US" sz="2400"/>
              <a:t>Regardless of height, fall protection must be used when working above:</a:t>
            </a:r>
          </a:p>
          <a:p>
            <a:pPr lvl="1">
              <a:lnSpc>
                <a:spcPct val="90000"/>
              </a:lnSpc>
              <a:buClr>
                <a:schemeClr val="tx1"/>
              </a:buClr>
              <a:buFontTx/>
              <a:buChar char="•"/>
            </a:pPr>
            <a:r>
              <a:rPr lang="en-US" altLang="en-US" sz="2000"/>
              <a:t>Dangerous equipment </a:t>
            </a:r>
          </a:p>
          <a:p>
            <a:pPr lvl="1">
              <a:lnSpc>
                <a:spcPct val="90000"/>
              </a:lnSpc>
              <a:buClr>
                <a:schemeClr val="tx1"/>
              </a:buClr>
              <a:buFontTx/>
              <a:buChar char="•"/>
            </a:pPr>
            <a:r>
              <a:rPr lang="en-US" altLang="en-US" sz="2000"/>
              <a:t>Sharp objects</a:t>
            </a:r>
          </a:p>
          <a:p>
            <a:pPr lvl="1">
              <a:lnSpc>
                <a:spcPct val="90000"/>
              </a:lnSpc>
              <a:buClr>
                <a:schemeClr val="tx1"/>
              </a:buClr>
              <a:buFontTx/>
              <a:buChar char="•"/>
            </a:pPr>
            <a:r>
              <a:rPr lang="en-US" altLang="en-US" sz="2000"/>
              <a:t>Piercing objects</a:t>
            </a:r>
          </a:p>
        </p:txBody>
      </p:sp>
      <p:pic>
        <p:nvPicPr>
          <p:cNvPr id="1031" name="Picture 7" descr="Picture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295400"/>
            <a:ext cx="4406900" cy="4645025"/>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altLang="en-US"/>
              <a:t>Personal Fall Arrest Systems</a:t>
            </a:r>
          </a:p>
        </p:txBody>
      </p:sp>
      <p:sp>
        <p:nvSpPr>
          <p:cNvPr id="58372" name="Rectangle 3"/>
          <p:cNvSpPr>
            <a:spLocks noGrp="1" noChangeArrowheads="1"/>
          </p:cNvSpPr>
          <p:nvPr>
            <p:ph type="body" sz="half" idx="4294967295"/>
          </p:nvPr>
        </p:nvSpPr>
        <p:spPr>
          <a:xfrm>
            <a:off x="457200" y="1066800"/>
            <a:ext cx="4038600" cy="5143500"/>
          </a:xfrm>
        </p:spPr>
        <p:txBody>
          <a:bodyPr/>
          <a:lstStyle/>
          <a:p>
            <a:pPr>
              <a:buClr>
                <a:schemeClr val="tx1"/>
              </a:buClr>
              <a:buFont typeface="Wingdings" pitchFamily="2" charset="2"/>
              <a:buChar char="q"/>
            </a:pPr>
            <a:r>
              <a:rPr lang="en-US" altLang="en-US" sz="2400"/>
              <a:t>Body harness must be:</a:t>
            </a:r>
          </a:p>
          <a:p>
            <a:pPr>
              <a:buFont typeface="Monotype Sorts" pitchFamily="2" charset="2"/>
              <a:buNone/>
            </a:pPr>
            <a:endParaRPr lang="en-US" altLang="en-US" sz="900"/>
          </a:p>
          <a:p>
            <a:pPr lvl="1">
              <a:buClr>
                <a:schemeClr val="tx1"/>
              </a:buClr>
              <a:buFontTx/>
              <a:buChar char="•"/>
            </a:pPr>
            <a:r>
              <a:rPr lang="en-US" altLang="en-US" sz="2000"/>
              <a:t>inspected before use (Look for worn or torn areas, cuts and abrasions, grease or paints, sun damage, or any other visible damage. If any of these things are found, do not use the harness) </a:t>
            </a:r>
          </a:p>
          <a:p>
            <a:pPr lvl="1">
              <a:buClr>
                <a:schemeClr val="tx1"/>
              </a:buClr>
              <a:buFontTx/>
              <a:buChar char="•"/>
            </a:pPr>
            <a:r>
              <a:rPr lang="en-US" altLang="en-US" sz="2000"/>
              <a:t>adjusted to fit the worker, and</a:t>
            </a:r>
          </a:p>
          <a:p>
            <a:pPr lvl="1">
              <a:buClr>
                <a:schemeClr val="tx1"/>
              </a:buClr>
              <a:buFontTx/>
              <a:buChar char="•"/>
            </a:pPr>
            <a:r>
              <a:rPr lang="en-US" altLang="en-US" sz="2000"/>
              <a:t>free from other visible damage. </a:t>
            </a:r>
          </a:p>
        </p:txBody>
      </p:sp>
      <p:pic>
        <p:nvPicPr>
          <p:cNvPr id="58377" name="Picture 9" descr="Picture5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8988" y="1143000"/>
            <a:ext cx="4032250" cy="4419600"/>
          </a:xfrm>
          <a:prstGeom prst="rect">
            <a:avLst/>
          </a:prstGeom>
          <a:noFill/>
          <a:extLst>
            <a:ext uri="{909E8E84-426E-40DD-AFC4-6F175D3DCCD1}">
              <a14:hiddenFill xmlns:a14="http://schemas.microsoft.com/office/drawing/2010/main">
                <a:solidFill>
                  <a:srgbClr val="FFFFFF"/>
                </a:solidFill>
              </a14:hiddenFill>
            </a:ext>
          </a:extLst>
        </p:spPr>
      </p:pic>
      <p:sp>
        <p:nvSpPr>
          <p:cNvPr id="58379"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idx="4294967295"/>
          </p:nvPr>
        </p:nvSpPr>
        <p:spPr/>
        <p:txBody>
          <a:bodyPr/>
          <a:lstStyle/>
          <a:p>
            <a:r>
              <a:rPr lang="en-US" altLang="en-US"/>
              <a:t>Personal Fall Arrest Systems</a:t>
            </a:r>
          </a:p>
        </p:txBody>
      </p:sp>
      <p:sp>
        <p:nvSpPr>
          <p:cNvPr id="59396" name="Rectangle 4"/>
          <p:cNvSpPr>
            <a:spLocks noGrp="1" noChangeArrowheads="1"/>
          </p:cNvSpPr>
          <p:nvPr>
            <p:ph type="body" sz="half" idx="4294967295"/>
          </p:nvPr>
        </p:nvSpPr>
        <p:spPr>
          <a:xfrm>
            <a:off x="0" y="1143000"/>
            <a:ext cx="7924800" cy="5295900"/>
          </a:xfrm>
        </p:spPr>
        <p:txBody>
          <a:bodyPr/>
          <a:lstStyle/>
          <a:p>
            <a:pPr>
              <a:buClr>
                <a:schemeClr val="tx1"/>
              </a:buClr>
              <a:buFont typeface="Wingdings" pitchFamily="2" charset="2"/>
              <a:buChar char="q"/>
            </a:pPr>
            <a:r>
              <a:rPr lang="en-US" altLang="en-US" sz="2400"/>
              <a:t>Lanyards must be in good condition</a:t>
            </a:r>
          </a:p>
          <a:p>
            <a:pPr>
              <a:buClr>
                <a:schemeClr val="tx1"/>
              </a:buClr>
              <a:buFont typeface="Wingdings" pitchFamily="2" charset="2"/>
              <a:buNone/>
            </a:pPr>
            <a:r>
              <a:rPr lang="en-US" altLang="en-US" sz="2400"/>
              <a:t> and free from visible damage. </a:t>
            </a:r>
          </a:p>
          <a:p>
            <a:pPr>
              <a:buClr>
                <a:schemeClr val="tx1"/>
              </a:buClr>
              <a:buFont typeface="Wingdings" pitchFamily="2" charset="2"/>
              <a:buChar char="q"/>
            </a:pPr>
            <a:r>
              <a:rPr lang="en-US" altLang="en-US" sz="2400"/>
              <a:t>Look for worn or torn areas, cuts and abrasions, grease or paints, sun </a:t>
            </a:r>
          </a:p>
          <a:p>
            <a:pPr>
              <a:buClr>
                <a:schemeClr val="tx1"/>
              </a:buClr>
              <a:buFont typeface="Wingdings" pitchFamily="2" charset="2"/>
              <a:buNone/>
            </a:pPr>
            <a:r>
              <a:rPr lang="en-US" altLang="en-US" sz="2400"/>
              <a:t>   damage, or any other visible damage.</a:t>
            </a:r>
          </a:p>
          <a:p>
            <a:pPr>
              <a:buClr>
                <a:schemeClr val="tx1"/>
              </a:buClr>
              <a:buFont typeface="Wingdings" pitchFamily="2" charset="2"/>
              <a:buNone/>
            </a:pPr>
            <a:r>
              <a:rPr lang="en-US" altLang="en-US" sz="2400"/>
              <a:t>    If any of these things are found, do</a:t>
            </a:r>
          </a:p>
          <a:p>
            <a:pPr>
              <a:buClr>
                <a:schemeClr val="tx1"/>
              </a:buClr>
              <a:buFont typeface="Wingdings" pitchFamily="2" charset="2"/>
              <a:buNone/>
            </a:pPr>
            <a:r>
              <a:rPr lang="en-US" altLang="en-US" sz="2400"/>
              <a:t>    not use the harness.</a:t>
            </a:r>
          </a:p>
          <a:p>
            <a:pPr>
              <a:buClr>
                <a:schemeClr val="tx1"/>
              </a:buClr>
              <a:buFont typeface="Wingdings" pitchFamily="2" charset="2"/>
              <a:buChar char="q"/>
            </a:pPr>
            <a:r>
              <a:rPr lang="en-US" altLang="en-US" sz="2400"/>
              <a:t> Some lanyards are equipped with a shock absorber that will lessen the forces of the fall on the workers body.  These shock absorbers are only used once and then must be replaced.  Never use a lanyard with a shock absorber that has been used.</a:t>
            </a:r>
          </a:p>
        </p:txBody>
      </p:sp>
      <p:pic>
        <p:nvPicPr>
          <p:cNvPr id="59401" name="Picture 9" descr="Picture6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400" y="838200"/>
            <a:ext cx="3657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9403"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idx="4294967295"/>
          </p:nvPr>
        </p:nvSpPr>
        <p:spPr/>
        <p:txBody>
          <a:bodyPr/>
          <a:lstStyle/>
          <a:p>
            <a:r>
              <a:rPr lang="en-US" altLang="en-US"/>
              <a:t>Personal Fall Arrest Systems</a:t>
            </a:r>
          </a:p>
        </p:txBody>
      </p:sp>
      <p:sp>
        <p:nvSpPr>
          <p:cNvPr id="60420" name="Rectangle 3"/>
          <p:cNvSpPr>
            <a:spLocks noGrp="1" noChangeArrowheads="1"/>
          </p:cNvSpPr>
          <p:nvPr>
            <p:ph type="body" sz="half" idx="4294967295"/>
          </p:nvPr>
        </p:nvSpPr>
        <p:spPr>
          <a:xfrm>
            <a:off x="457200" y="1066800"/>
            <a:ext cx="4953000" cy="4171950"/>
          </a:xfrm>
        </p:spPr>
        <p:txBody>
          <a:bodyPr/>
          <a:lstStyle/>
          <a:p>
            <a:pPr>
              <a:buClr>
                <a:schemeClr val="tx1"/>
              </a:buClr>
              <a:buFont typeface="Wingdings" pitchFamily="2" charset="2"/>
              <a:buChar char="q"/>
            </a:pPr>
            <a:r>
              <a:rPr lang="en-US" altLang="en-US" sz="2400"/>
              <a:t>Lanyard must attach  to  the   D-ring on the body harness.</a:t>
            </a:r>
          </a:p>
          <a:p>
            <a:pPr>
              <a:buClr>
                <a:schemeClr val="tx1"/>
              </a:buClr>
              <a:buFont typeface="Wingdings" pitchFamily="2" charset="2"/>
              <a:buChar char="q"/>
            </a:pPr>
            <a:r>
              <a:rPr lang="en-US" altLang="en-US" sz="2400"/>
              <a:t>If the lanyard you are using has a shock absorber, be sure to attached the lanyard to the harness with the D-ring closest to the shock absorber.  You want the shock absorber close to the body.</a:t>
            </a:r>
          </a:p>
        </p:txBody>
      </p:sp>
      <p:pic>
        <p:nvPicPr>
          <p:cNvPr id="60424" name="Picture 8" descr="Picture6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3375" y="762000"/>
            <a:ext cx="3730625" cy="3427413"/>
          </a:xfrm>
          <a:prstGeom prst="rect">
            <a:avLst/>
          </a:prstGeom>
          <a:noFill/>
          <a:extLst>
            <a:ext uri="{909E8E84-426E-40DD-AFC4-6F175D3DCCD1}">
              <a14:hiddenFill xmlns:a14="http://schemas.microsoft.com/office/drawing/2010/main">
                <a:solidFill>
                  <a:srgbClr val="FFFFFF"/>
                </a:solidFill>
              </a14:hiddenFill>
            </a:ext>
          </a:extLst>
        </p:spPr>
      </p:pic>
      <p:sp>
        <p:nvSpPr>
          <p:cNvPr id="60426"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idx="4294967295"/>
          </p:nvPr>
        </p:nvSpPr>
        <p:spPr/>
        <p:txBody>
          <a:bodyPr/>
          <a:lstStyle/>
          <a:p>
            <a:r>
              <a:rPr lang="en-US" altLang="en-US"/>
              <a:t>Personal Fall Arrest Systems</a:t>
            </a:r>
          </a:p>
        </p:txBody>
      </p:sp>
      <p:sp>
        <p:nvSpPr>
          <p:cNvPr id="61445" name="Rectangle 8"/>
          <p:cNvSpPr>
            <a:spLocks noChangeArrowheads="1"/>
          </p:cNvSpPr>
          <p:nvPr/>
        </p:nvSpPr>
        <p:spPr bwMode="auto">
          <a:xfrm>
            <a:off x="0" y="1066800"/>
            <a:ext cx="533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spcBef>
                <a:spcPct val="20000"/>
              </a:spcBef>
              <a:buClr>
                <a:schemeClr val="tx1"/>
              </a:buClr>
              <a:buFont typeface="Wingdings" pitchFamily="2" charset="2"/>
              <a:buChar char="q"/>
            </a:pPr>
            <a:r>
              <a:rPr kumimoji="1" lang="en-US" altLang="en-US" sz="2200" i="0">
                <a:latin typeface="Tahoma" pitchFamily="34" charset="0"/>
              </a:rPr>
              <a:t>Never anchor or tie off to pipes, wood structures, electrical wires, or other areas not designed for anchorage points.</a:t>
            </a:r>
          </a:p>
          <a:p>
            <a:pPr>
              <a:spcBef>
                <a:spcPct val="20000"/>
              </a:spcBef>
              <a:buClr>
                <a:schemeClr val="tx1"/>
              </a:buClr>
              <a:buFont typeface="Wingdings" pitchFamily="2" charset="2"/>
              <a:buChar char="q"/>
            </a:pPr>
            <a:r>
              <a:rPr kumimoji="1" lang="en-US" altLang="en-US" sz="2200" i="0">
                <a:latin typeface="Tahoma" pitchFamily="34" charset="0"/>
              </a:rPr>
              <a:t>An anchorage point must not move and must be very strong.  Your life may depend on the anchorage point you choose.  The anchorage point must hold at least 5,000 lbs of force.  Never anchor or tie off to pipes, wood structures, electrical wires, or other areas not designed for anchorage points because they will not hold the minimum of 5,000 lbs. required in the event of a fall.</a:t>
            </a:r>
          </a:p>
          <a:p>
            <a:pPr>
              <a:spcBef>
                <a:spcPct val="20000"/>
              </a:spcBef>
              <a:buClr>
                <a:schemeClr val="tx1"/>
              </a:buClr>
              <a:buFont typeface="Wingdings" pitchFamily="2" charset="2"/>
              <a:buChar char="q"/>
            </a:pPr>
            <a:endParaRPr kumimoji="1" lang="en-US" altLang="en-US" i="0">
              <a:latin typeface="Tahoma" pitchFamily="34" charset="0"/>
            </a:endParaRPr>
          </a:p>
        </p:txBody>
      </p:sp>
      <p:pic>
        <p:nvPicPr>
          <p:cNvPr id="61447" name="Picture 7" descr="Picture6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828800"/>
            <a:ext cx="3529013" cy="3408363"/>
          </a:xfrm>
          <a:prstGeom prst="rect">
            <a:avLst/>
          </a:prstGeom>
          <a:noFill/>
          <a:extLst>
            <a:ext uri="{909E8E84-426E-40DD-AFC4-6F175D3DCCD1}">
              <a14:hiddenFill xmlns:a14="http://schemas.microsoft.com/office/drawing/2010/main">
                <a:solidFill>
                  <a:srgbClr val="FFFFFF"/>
                </a:solidFill>
              </a14:hiddenFill>
            </a:ext>
          </a:extLst>
        </p:spPr>
      </p:pic>
      <p:sp>
        <p:nvSpPr>
          <p:cNvPr id="6144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idx="4294967295"/>
          </p:nvPr>
        </p:nvSpPr>
        <p:spPr/>
        <p:txBody>
          <a:bodyPr/>
          <a:lstStyle/>
          <a:p>
            <a:r>
              <a:rPr lang="en-US" altLang="en-US"/>
              <a:t>Personal Fall Arrest Systems</a:t>
            </a:r>
          </a:p>
        </p:txBody>
      </p:sp>
      <p:sp>
        <p:nvSpPr>
          <p:cNvPr id="62469" name="Rectangle 6"/>
          <p:cNvSpPr>
            <a:spLocks noChangeArrowheads="1"/>
          </p:cNvSpPr>
          <p:nvPr/>
        </p:nvSpPr>
        <p:spPr bwMode="auto">
          <a:xfrm>
            <a:off x="457200" y="1066800"/>
            <a:ext cx="360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spcBef>
                <a:spcPct val="20000"/>
              </a:spcBef>
              <a:buClr>
                <a:schemeClr val="tx1"/>
              </a:buClr>
              <a:buFont typeface="Wingdings" pitchFamily="2" charset="2"/>
              <a:buChar char="q"/>
            </a:pPr>
            <a:r>
              <a:rPr kumimoji="1" lang="en-US" altLang="en-US" i="0">
                <a:latin typeface="Tahoma" pitchFamily="34" charset="0"/>
              </a:rPr>
              <a:t>The anchorage point is the place where you tie off to or hook to. </a:t>
            </a:r>
          </a:p>
          <a:p>
            <a:pPr>
              <a:spcBef>
                <a:spcPct val="20000"/>
              </a:spcBef>
              <a:buClr>
                <a:schemeClr val="tx1"/>
              </a:buClr>
              <a:buFont typeface="Wingdings" pitchFamily="2" charset="2"/>
              <a:buChar char="q"/>
            </a:pPr>
            <a:r>
              <a:rPr kumimoji="1" lang="en-US" altLang="en-US" i="0">
                <a:latin typeface="Tahoma" pitchFamily="34" charset="0"/>
              </a:rPr>
              <a:t>Use structural steel members, concrete pillars or specially designed or designated areas for anchorage points. </a:t>
            </a:r>
          </a:p>
          <a:p>
            <a:pPr>
              <a:spcBef>
                <a:spcPct val="20000"/>
              </a:spcBef>
              <a:buClr>
                <a:schemeClr val="tx1"/>
              </a:buClr>
              <a:buFont typeface="Wingdings" pitchFamily="2" charset="2"/>
              <a:buChar char="q"/>
            </a:pPr>
            <a:r>
              <a:rPr kumimoji="1" lang="en-US" altLang="en-US" i="0">
                <a:latin typeface="Tahoma" pitchFamily="34" charset="0"/>
              </a:rPr>
              <a:t>The anchorage point must support the force of a person falling.</a:t>
            </a:r>
          </a:p>
        </p:txBody>
      </p:sp>
      <p:pic>
        <p:nvPicPr>
          <p:cNvPr id="62471" name="Picture 7" descr="Picture6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1295400"/>
            <a:ext cx="4194175" cy="4827588"/>
          </a:xfrm>
          <a:prstGeom prst="rect">
            <a:avLst/>
          </a:prstGeom>
          <a:noFill/>
          <a:extLst>
            <a:ext uri="{909E8E84-426E-40DD-AFC4-6F175D3DCCD1}">
              <a14:hiddenFill xmlns:a14="http://schemas.microsoft.com/office/drawing/2010/main">
                <a:solidFill>
                  <a:srgbClr val="FFFFFF"/>
                </a:solidFill>
              </a14:hiddenFill>
            </a:ext>
          </a:extLst>
        </p:spPr>
      </p:pic>
      <p:sp>
        <p:nvSpPr>
          <p:cNvPr id="6247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idx="4294967295"/>
          </p:nvPr>
        </p:nvSpPr>
        <p:spPr/>
        <p:txBody>
          <a:bodyPr/>
          <a:lstStyle/>
          <a:p>
            <a:r>
              <a:rPr lang="en-US" altLang="en-US"/>
              <a:t>Personal Fall Arrest Systems</a:t>
            </a:r>
          </a:p>
        </p:txBody>
      </p:sp>
      <p:sp>
        <p:nvSpPr>
          <p:cNvPr id="63492" name="Rectangle 3"/>
          <p:cNvSpPr>
            <a:spLocks noGrp="1" noChangeArrowheads="1"/>
          </p:cNvSpPr>
          <p:nvPr>
            <p:ph type="body" sz="half" idx="4294967295"/>
          </p:nvPr>
        </p:nvSpPr>
        <p:spPr>
          <a:xfrm>
            <a:off x="457200" y="1066800"/>
            <a:ext cx="3505200" cy="3638550"/>
          </a:xfrm>
        </p:spPr>
        <p:txBody>
          <a:bodyPr/>
          <a:lstStyle/>
          <a:p>
            <a:pPr>
              <a:buClr>
                <a:schemeClr val="tx1"/>
              </a:buClr>
              <a:buFont typeface="Wingdings" pitchFamily="2" charset="2"/>
              <a:buChar char="q"/>
            </a:pPr>
            <a:r>
              <a:rPr lang="en-US" altLang="en-US" sz="2800"/>
              <a:t>A life line is used to allow a worker to stay tied off while he moves through the work area.</a:t>
            </a:r>
          </a:p>
        </p:txBody>
      </p:sp>
      <p:pic>
        <p:nvPicPr>
          <p:cNvPr id="63495" name="Picture 7" descr="Picture6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1676400"/>
            <a:ext cx="4443413" cy="4443413"/>
          </a:xfrm>
          <a:prstGeom prst="rect">
            <a:avLst/>
          </a:prstGeom>
          <a:noFill/>
          <a:extLst>
            <a:ext uri="{909E8E84-426E-40DD-AFC4-6F175D3DCCD1}">
              <a14:hiddenFill xmlns:a14="http://schemas.microsoft.com/office/drawing/2010/main">
                <a:solidFill>
                  <a:srgbClr val="FFFFFF"/>
                </a:solidFill>
              </a14:hiddenFill>
            </a:ext>
          </a:extLst>
        </p:spPr>
      </p:pic>
      <p:sp>
        <p:nvSpPr>
          <p:cNvPr id="6349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idx="4294967295"/>
          </p:nvPr>
        </p:nvSpPr>
        <p:spPr/>
        <p:txBody>
          <a:bodyPr/>
          <a:lstStyle/>
          <a:p>
            <a:r>
              <a:rPr lang="en-US" altLang="en-US"/>
              <a:t>Personal Fall Arrest Systems</a:t>
            </a:r>
          </a:p>
        </p:txBody>
      </p:sp>
      <p:sp>
        <p:nvSpPr>
          <p:cNvPr id="64516" name="Rectangle 4"/>
          <p:cNvSpPr>
            <a:spLocks noGrp="1" noChangeArrowheads="1"/>
          </p:cNvSpPr>
          <p:nvPr>
            <p:ph type="body" sz="half" idx="4294967295"/>
          </p:nvPr>
        </p:nvSpPr>
        <p:spPr>
          <a:xfrm>
            <a:off x="457200" y="1066800"/>
            <a:ext cx="5334000" cy="5791200"/>
          </a:xfrm>
        </p:spPr>
        <p:txBody>
          <a:bodyPr/>
          <a:lstStyle/>
          <a:p>
            <a:pPr>
              <a:buClr>
                <a:schemeClr val="tx1"/>
              </a:buClr>
              <a:buFont typeface="Wingdings" pitchFamily="2" charset="2"/>
              <a:buChar char="q"/>
            </a:pPr>
            <a:r>
              <a:rPr lang="en-US" altLang="en-US" sz="2400"/>
              <a:t>Workers must always be tied    off when working with a personal fall arrest system.</a:t>
            </a:r>
          </a:p>
          <a:p>
            <a:pPr>
              <a:buClr>
                <a:schemeClr val="tx1"/>
              </a:buClr>
              <a:buFont typeface="Wingdings" pitchFamily="2" charset="2"/>
              <a:buChar char="q"/>
            </a:pPr>
            <a:r>
              <a:rPr lang="en-US" altLang="en-US" sz="2400"/>
              <a:t>In this picture the workers are using a Self Retracting Lanyard (SRL) – commonly known on construction sites as a ‘yoyo’.  The SRL will allow the workers to stay tied off while they work near an unprotected edge of a building.  Workers must always be tied off when working with a personal fall arrest system.</a:t>
            </a:r>
          </a:p>
          <a:p>
            <a:pPr>
              <a:buClr>
                <a:schemeClr val="tx1"/>
              </a:buClr>
              <a:buFont typeface="Wingdings" pitchFamily="2" charset="2"/>
              <a:buChar char="q"/>
            </a:pPr>
            <a:endParaRPr lang="en-US" altLang="en-US" sz="2400"/>
          </a:p>
        </p:txBody>
      </p:sp>
      <p:pic>
        <p:nvPicPr>
          <p:cNvPr id="64519" name="Picture 7" descr="Picture6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0575" y="838200"/>
            <a:ext cx="3273425" cy="4243388"/>
          </a:xfrm>
          <a:prstGeom prst="rect">
            <a:avLst/>
          </a:prstGeom>
          <a:noFill/>
          <a:extLst>
            <a:ext uri="{909E8E84-426E-40DD-AFC4-6F175D3DCCD1}">
              <a14:hiddenFill xmlns:a14="http://schemas.microsoft.com/office/drawing/2010/main">
                <a:solidFill>
                  <a:srgbClr val="FFFFFF"/>
                </a:solidFill>
              </a14:hiddenFill>
            </a:ext>
          </a:extLst>
        </p:spPr>
      </p:pic>
      <p:sp>
        <p:nvSpPr>
          <p:cNvPr id="6452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idx="4294967295"/>
          </p:nvPr>
        </p:nvSpPr>
        <p:spPr/>
        <p:txBody>
          <a:bodyPr/>
          <a:lstStyle/>
          <a:p>
            <a:r>
              <a:rPr lang="en-US" altLang="en-US"/>
              <a:t>Floor Covers</a:t>
            </a:r>
          </a:p>
        </p:txBody>
      </p:sp>
      <p:sp>
        <p:nvSpPr>
          <p:cNvPr id="65540" name="Rectangle 3"/>
          <p:cNvSpPr>
            <a:spLocks noGrp="1" noChangeArrowheads="1"/>
          </p:cNvSpPr>
          <p:nvPr>
            <p:ph type="body" sz="half" idx="4294967295"/>
          </p:nvPr>
        </p:nvSpPr>
        <p:spPr>
          <a:xfrm>
            <a:off x="431800" y="1066800"/>
            <a:ext cx="7797800" cy="5410200"/>
          </a:xfrm>
        </p:spPr>
        <p:txBody>
          <a:bodyPr/>
          <a:lstStyle/>
          <a:p>
            <a:pPr>
              <a:lnSpc>
                <a:spcPct val="90000"/>
              </a:lnSpc>
              <a:buClr>
                <a:schemeClr val="tx1"/>
              </a:buClr>
              <a:buFont typeface="Wingdings" pitchFamily="2" charset="2"/>
              <a:buChar char="q"/>
            </a:pPr>
            <a:r>
              <a:rPr lang="en-US" altLang="en-US" sz="2000"/>
              <a:t>The cover must be marked to make sure</a:t>
            </a:r>
          </a:p>
          <a:p>
            <a:pPr>
              <a:lnSpc>
                <a:spcPct val="90000"/>
              </a:lnSpc>
              <a:buClr>
                <a:schemeClr val="tx1"/>
              </a:buClr>
              <a:buFont typeface="Wingdings" pitchFamily="2" charset="2"/>
              <a:buNone/>
            </a:pPr>
            <a:r>
              <a:rPr lang="en-US" altLang="en-US" sz="2000"/>
              <a:t> everyone knows it is a safety device</a:t>
            </a:r>
          </a:p>
          <a:p>
            <a:pPr>
              <a:lnSpc>
                <a:spcPct val="90000"/>
              </a:lnSpc>
              <a:buClr>
                <a:schemeClr val="tx1"/>
              </a:buClr>
              <a:buFont typeface="Wingdings" pitchFamily="2" charset="2"/>
              <a:buChar char="q"/>
            </a:pPr>
            <a:r>
              <a:rPr lang="en-US" altLang="en-US" sz="2000"/>
              <a:t>Covers located in roadways and vehicular </a:t>
            </a:r>
          </a:p>
          <a:p>
            <a:pPr>
              <a:lnSpc>
                <a:spcPct val="90000"/>
              </a:lnSpc>
              <a:buFont typeface="Monotype Sorts" pitchFamily="2" charset="2"/>
              <a:buNone/>
            </a:pPr>
            <a:r>
              <a:rPr lang="en-US" altLang="en-US" sz="2000"/>
              <a:t>aisles shall be capable of supporting, </a:t>
            </a:r>
          </a:p>
          <a:p>
            <a:pPr>
              <a:lnSpc>
                <a:spcPct val="90000"/>
              </a:lnSpc>
              <a:buFont typeface="Monotype Sorts" pitchFamily="2" charset="2"/>
              <a:buNone/>
            </a:pPr>
            <a:r>
              <a:rPr lang="en-US" altLang="en-US" sz="2000"/>
              <a:t>without failure, at least twice the maximum </a:t>
            </a:r>
          </a:p>
          <a:p>
            <a:pPr>
              <a:lnSpc>
                <a:spcPct val="90000"/>
              </a:lnSpc>
              <a:buFont typeface="Monotype Sorts" pitchFamily="2" charset="2"/>
              <a:buNone/>
            </a:pPr>
            <a:r>
              <a:rPr lang="en-US" altLang="en-US" sz="2000"/>
              <a:t>axle load of the largest vehicle expected to cross over the cover.</a:t>
            </a:r>
          </a:p>
          <a:p>
            <a:pPr>
              <a:lnSpc>
                <a:spcPct val="90000"/>
              </a:lnSpc>
            </a:pPr>
            <a:r>
              <a:rPr lang="en-US" altLang="en-US" sz="2000"/>
              <a:t>All other covers shall be capable of supporting, without failure, at least twice the weight of employees, equipment, and materials that may be imposed on the cover at any one time.</a:t>
            </a:r>
          </a:p>
          <a:p>
            <a:pPr>
              <a:lnSpc>
                <a:spcPct val="90000"/>
              </a:lnSpc>
            </a:pPr>
            <a:r>
              <a:rPr lang="en-US" altLang="en-US" sz="2000"/>
              <a:t>All covers shall be secured when installed so as to prevent accidental displacement by the wind, equipment, or employees.</a:t>
            </a:r>
          </a:p>
          <a:p>
            <a:pPr>
              <a:lnSpc>
                <a:spcPct val="90000"/>
              </a:lnSpc>
            </a:pPr>
            <a:r>
              <a:rPr lang="en-US" altLang="en-US" sz="2000"/>
              <a:t>All covers shall be color coded or they shall be marked with the word "HOLE" or "COVER" to provide warning of the hazard.</a:t>
            </a:r>
          </a:p>
          <a:p>
            <a:pPr>
              <a:lnSpc>
                <a:spcPct val="90000"/>
              </a:lnSpc>
              <a:buClr>
                <a:schemeClr val="tx1"/>
              </a:buClr>
              <a:buFont typeface="Wingdings" pitchFamily="2" charset="2"/>
              <a:buChar char="q"/>
            </a:pPr>
            <a:endParaRPr lang="en-US" altLang="en-US" sz="2000"/>
          </a:p>
          <a:p>
            <a:pPr>
              <a:lnSpc>
                <a:spcPct val="90000"/>
              </a:lnSpc>
              <a:buFont typeface="Monotype Sorts" pitchFamily="2" charset="2"/>
              <a:buNone/>
            </a:pPr>
            <a:endParaRPr lang="en-US" altLang="en-US" sz="2000"/>
          </a:p>
        </p:txBody>
      </p:sp>
      <p:pic>
        <p:nvPicPr>
          <p:cNvPr id="65543" name="Picture 7" descr="Picture6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685800"/>
            <a:ext cx="3124200" cy="1944688"/>
          </a:xfrm>
          <a:prstGeom prst="rect">
            <a:avLst/>
          </a:prstGeom>
          <a:noFill/>
          <a:extLst>
            <a:ext uri="{909E8E84-426E-40DD-AFC4-6F175D3DCCD1}">
              <a14:hiddenFill xmlns:a14="http://schemas.microsoft.com/office/drawing/2010/main">
                <a:solidFill>
                  <a:srgbClr val="FFFFFF"/>
                </a:solidFill>
              </a14:hiddenFill>
            </a:ext>
          </a:extLst>
        </p:spPr>
      </p:pic>
      <p:sp>
        <p:nvSpPr>
          <p:cNvPr id="6554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idx="4294967295"/>
          </p:nvPr>
        </p:nvSpPr>
        <p:spPr/>
        <p:txBody>
          <a:bodyPr/>
          <a:lstStyle/>
          <a:p>
            <a:r>
              <a:rPr lang="en-US" altLang="en-US"/>
              <a:t>Floor Covers</a:t>
            </a:r>
          </a:p>
        </p:txBody>
      </p:sp>
      <p:sp>
        <p:nvSpPr>
          <p:cNvPr id="66564" name="Rectangle 4"/>
          <p:cNvSpPr>
            <a:spLocks noGrp="1" noChangeArrowheads="1"/>
          </p:cNvSpPr>
          <p:nvPr>
            <p:ph type="body" sz="half" idx="4294967295"/>
          </p:nvPr>
        </p:nvSpPr>
        <p:spPr>
          <a:xfrm>
            <a:off x="431800" y="1066800"/>
            <a:ext cx="2997200" cy="4171950"/>
          </a:xfrm>
        </p:spPr>
        <p:txBody>
          <a:bodyPr/>
          <a:lstStyle/>
          <a:p>
            <a:pPr>
              <a:buClr>
                <a:schemeClr val="tx1"/>
              </a:buClr>
              <a:buFont typeface="Wingdings" pitchFamily="2" charset="2"/>
              <a:buChar char="q"/>
            </a:pPr>
            <a:r>
              <a:rPr lang="en-US" altLang="en-US" sz="2800"/>
              <a:t>The cover must be marked to make sure everyone knows it is a safety device. </a:t>
            </a:r>
          </a:p>
          <a:p>
            <a:pPr>
              <a:buFont typeface="Monotype Sorts" pitchFamily="2" charset="2"/>
              <a:buNone/>
            </a:pPr>
            <a:endParaRPr lang="en-US" altLang="en-US" sz="2800"/>
          </a:p>
        </p:txBody>
      </p:sp>
      <p:pic>
        <p:nvPicPr>
          <p:cNvPr id="66567" name="Picture 7" descr="Picture6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1905000"/>
            <a:ext cx="4827588" cy="4127500"/>
          </a:xfrm>
          <a:prstGeom prst="rect">
            <a:avLst/>
          </a:prstGeom>
          <a:noFill/>
          <a:extLst>
            <a:ext uri="{909E8E84-426E-40DD-AFC4-6F175D3DCCD1}">
              <a14:hiddenFill xmlns:a14="http://schemas.microsoft.com/office/drawing/2010/main">
                <a:solidFill>
                  <a:srgbClr val="FFFFFF"/>
                </a:solidFill>
              </a14:hiddenFill>
            </a:ext>
          </a:extLst>
        </p:spPr>
      </p:pic>
      <p:sp>
        <p:nvSpPr>
          <p:cNvPr id="6656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idx="4294967295"/>
          </p:nvPr>
        </p:nvSpPr>
        <p:spPr/>
        <p:txBody>
          <a:bodyPr/>
          <a:lstStyle/>
          <a:p>
            <a:r>
              <a:rPr lang="en-US" altLang="en-US"/>
              <a:t>Floor Covers</a:t>
            </a:r>
          </a:p>
        </p:txBody>
      </p:sp>
      <p:sp>
        <p:nvSpPr>
          <p:cNvPr id="67588" name="Rectangle 3"/>
          <p:cNvSpPr>
            <a:spLocks noGrp="1" noChangeArrowheads="1"/>
          </p:cNvSpPr>
          <p:nvPr>
            <p:ph type="body" sz="half" idx="4294967295"/>
          </p:nvPr>
        </p:nvSpPr>
        <p:spPr>
          <a:xfrm>
            <a:off x="457200" y="1066800"/>
            <a:ext cx="3200400" cy="4171950"/>
          </a:xfrm>
        </p:spPr>
        <p:txBody>
          <a:bodyPr/>
          <a:lstStyle/>
          <a:p>
            <a:pPr>
              <a:buClr>
                <a:schemeClr val="tx1"/>
              </a:buClr>
              <a:buFont typeface="Wingdings" pitchFamily="2" charset="2"/>
              <a:buChar char="q"/>
            </a:pPr>
            <a:r>
              <a:rPr lang="en-US" altLang="en-US" sz="2800"/>
              <a:t>All floor holes where an employee could fall through must be covered or guarded.  </a:t>
            </a:r>
          </a:p>
        </p:txBody>
      </p:sp>
      <p:pic>
        <p:nvPicPr>
          <p:cNvPr id="67591" name="Picture 7" descr="Picture6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7600" y="1219200"/>
            <a:ext cx="5078413" cy="4784725"/>
          </a:xfrm>
          <a:prstGeom prst="rect">
            <a:avLst/>
          </a:prstGeom>
          <a:noFill/>
          <a:extLst>
            <a:ext uri="{909E8E84-426E-40DD-AFC4-6F175D3DCCD1}">
              <a14:hiddenFill xmlns:a14="http://schemas.microsoft.com/office/drawing/2010/main">
                <a:solidFill>
                  <a:srgbClr val="FFFFFF"/>
                </a:solidFill>
              </a14:hiddenFill>
            </a:ext>
          </a:extLst>
        </p:spPr>
      </p:pic>
      <p:sp>
        <p:nvSpPr>
          <p:cNvPr id="6759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457200"/>
            <a:ext cx="9144000" cy="838200"/>
          </a:xfrm>
        </p:spPr>
        <p:txBody>
          <a:bodyPr/>
          <a:lstStyle/>
          <a:p>
            <a:r>
              <a:rPr lang="en-US" altLang="en-US" sz="3600"/>
              <a:t>Lets work together, Identify the Hazard</a:t>
            </a:r>
          </a:p>
        </p:txBody>
      </p:sp>
      <p:sp>
        <p:nvSpPr>
          <p:cNvPr id="186371" name="Rectangle 3"/>
          <p:cNvSpPr>
            <a:spLocks noGrp="1" noChangeArrowheads="1"/>
          </p:cNvSpPr>
          <p:nvPr>
            <p:ph type="body" idx="1"/>
          </p:nvPr>
        </p:nvSpPr>
        <p:spPr>
          <a:xfrm>
            <a:off x="0" y="1905000"/>
            <a:ext cx="4800600" cy="4171950"/>
          </a:xfrm>
        </p:spPr>
        <p:txBody>
          <a:bodyPr/>
          <a:lstStyle/>
          <a:p>
            <a:r>
              <a:rPr lang="en-US" altLang="en-US"/>
              <a:t>What type of protection do you need when working unprotected sides? </a:t>
            </a:r>
          </a:p>
        </p:txBody>
      </p:sp>
      <p:sp>
        <p:nvSpPr>
          <p:cNvPr id="186373" name="Shape 199"/>
          <p:cNvSpPr>
            <a:spLocks noChangeArrowheads="1"/>
          </p:cNvSpPr>
          <p:nvPr/>
        </p:nvSpPr>
        <p:spPr bwMode="auto">
          <a:xfrm>
            <a:off x="5105400" y="1447800"/>
            <a:ext cx="3581400" cy="46339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6375"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1941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Grp="1" noChangeArrowheads="1"/>
          </p:cNvSpPr>
          <p:nvPr>
            <p:ph type="title" idx="4294967295"/>
          </p:nvPr>
        </p:nvSpPr>
        <p:spPr/>
        <p:txBody>
          <a:bodyPr/>
          <a:lstStyle/>
          <a:p>
            <a:r>
              <a:rPr lang="en-US" altLang="en-US"/>
              <a:t>Floor Covers</a:t>
            </a:r>
          </a:p>
        </p:txBody>
      </p:sp>
      <p:sp>
        <p:nvSpPr>
          <p:cNvPr id="80900" name="Rectangle 3"/>
          <p:cNvSpPr>
            <a:spLocks noGrp="1" noChangeArrowheads="1"/>
          </p:cNvSpPr>
          <p:nvPr>
            <p:ph type="body" sz="half" idx="4294967295"/>
          </p:nvPr>
        </p:nvSpPr>
        <p:spPr>
          <a:xfrm>
            <a:off x="431800" y="1066800"/>
            <a:ext cx="3683000" cy="4171950"/>
          </a:xfrm>
        </p:spPr>
        <p:txBody>
          <a:bodyPr/>
          <a:lstStyle/>
          <a:p>
            <a:pPr>
              <a:buClr>
                <a:schemeClr val="tx1"/>
              </a:buClr>
              <a:buFont typeface="Wingdings" pitchFamily="2" charset="2"/>
              <a:buChar char="q"/>
            </a:pPr>
            <a:r>
              <a:rPr lang="en-US" altLang="en-US" sz="2800"/>
              <a:t>Sky-lights are another form of floor holes.</a:t>
            </a:r>
          </a:p>
          <a:p>
            <a:pPr>
              <a:buClr>
                <a:schemeClr val="tx1"/>
              </a:buClr>
              <a:buFont typeface="Wingdings" pitchFamily="2" charset="2"/>
              <a:buNone/>
            </a:pPr>
            <a:endParaRPr lang="en-US" altLang="en-US" sz="1000"/>
          </a:p>
          <a:p>
            <a:pPr>
              <a:buClr>
                <a:schemeClr val="tx1"/>
              </a:buClr>
              <a:buFont typeface="Wingdings" pitchFamily="2" charset="2"/>
              <a:buChar char="q"/>
            </a:pPr>
            <a:r>
              <a:rPr lang="en-US" altLang="en-US" sz="2800"/>
              <a:t>Never sit, stand, or place any materials on sky-lights.</a:t>
            </a:r>
          </a:p>
          <a:p>
            <a:pPr>
              <a:buClr>
                <a:schemeClr val="tx1"/>
              </a:buClr>
              <a:buFont typeface="Wingdings" pitchFamily="2" charset="2"/>
              <a:buChar char="q"/>
            </a:pPr>
            <a:endParaRPr lang="en-US" altLang="en-US" sz="2800"/>
          </a:p>
        </p:txBody>
      </p:sp>
      <p:sp>
        <p:nvSpPr>
          <p:cNvPr id="80901" name="AutoShape 12"/>
          <p:cNvSpPr>
            <a:spLocks noChangeArrowheads="1"/>
          </p:cNvSpPr>
          <p:nvPr/>
        </p:nvSpPr>
        <p:spPr bwMode="auto">
          <a:xfrm>
            <a:off x="7620000" y="4572000"/>
            <a:ext cx="990600" cy="990600"/>
          </a:xfrm>
          <a:custGeom>
            <a:avLst/>
            <a:gdLst>
              <a:gd name="T0" fmla="*/ 22715006 w 21600"/>
              <a:gd name="T1" fmla="*/ 0 h 21600"/>
              <a:gd name="T2" fmla="*/ 6652567 w 21600"/>
              <a:gd name="T3" fmla="*/ 6652567 h 21600"/>
              <a:gd name="T4" fmla="*/ 0 w 21600"/>
              <a:gd name="T5" fmla="*/ 22715006 h 21600"/>
              <a:gd name="T6" fmla="*/ 6652567 w 21600"/>
              <a:gd name="T7" fmla="*/ 38777447 h 21600"/>
              <a:gd name="T8" fmla="*/ 22715006 w 21600"/>
              <a:gd name="T9" fmla="*/ 45430012 h 21600"/>
              <a:gd name="T10" fmla="*/ 38777447 w 21600"/>
              <a:gd name="T11" fmla="*/ 38777447 h 21600"/>
              <a:gd name="T12" fmla="*/ 45430012 w 21600"/>
              <a:gd name="T13" fmla="*/ 22715006 h 21600"/>
              <a:gd name="T14" fmla="*/ 38777447 w 21600"/>
              <a:gd name="T15" fmla="*/ 66525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25400">
            <a:solidFill>
              <a:schemeClr val="tx1"/>
            </a:solidFill>
            <a:miter lim="800000"/>
            <a:headEnd/>
            <a:tailEnd/>
          </a:ln>
        </p:spPr>
        <p:txBody>
          <a:bodyPr wrap="none" anchor="ctr"/>
          <a:lstStyle/>
          <a:p>
            <a:endParaRPr lang="en-US"/>
          </a:p>
        </p:txBody>
      </p:sp>
      <p:sp>
        <p:nvSpPr>
          <p:cNvPr id="8090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1" name="Object 10"/>
          <p:cNvGraphicFramePr>
            <a:graphicFrameLocks noChangeAspect="1"/>
          </p:cNvGraphicFramePr>
          <p:nvPr/>
        </p:nvGraphicFramePr>
        <p:xfrm>
          <a:off x="609600" y="3124200"/>
          <a:ext cx="3810000" cy="3136900"/>
        </p:xfrm>
        <a:graphic>
          <a:graphicData uri="http://schemas.openxmlformats.org/presentationml/2006/ole">
            <mc:AlternateContent xmlns:mc="http://schemas.openxmlformats.org/markup-compatibility/2006">
              <mc:Choice xmlns:v="urn:schemas-microsoft-com:vml" Requires="v">
                <p:oleObj spid="_x0000_s68620" name="Image" r:id="rId4" imgW="3809524" imgH="3136508" progId="">
                  <p:embed/>
                </p:oleObj>
              </mc:Choice>
              <mc:Fallback>
                <p:oleObj name="Image" r:id="rId4" imgW="3809524" imgH="3136508"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124200"/>
                        <a:ext cx="3810000" cy="31369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2" name="Rectangle 2"/>
          <p:cNvSpPr>
            <a:spLocks noGrp="1" noChangeArrowheads="1"/>
          </p:cNvSpPr>
          <p:nvPr>
            <p:ph type="title" idx="4294967295"/>
          </p:nvPr>
        </p:nvSpPr>
        <p:spPr/>
        <p:txBody>
          <a:bodyPr/>
          <a:lstStyle/>
          <a:p>
            <a:r>
              <a:rPr lang="en-US" altLang="en-US"/>
              <a:t>Floor Covers</a:t>
            </a:r>
          </a:p>
        </p:txBody>
      </p:sp>
      <p:sp>
        <p:nvSpPr>
          <p:cNvPr id="68613" name="Rectangle 3"/>
          <p:cNvSpPr>
            <a:spLocks noGrp="1" noChangeArrowheads="1"/>
          </p:cNvSpPr>
          <p:nvPr>
            <p:ph type="body" sz="half" idx="4294967295"/>
          </p:nvPr>
        </p:nvSpPr>
        <p:spPr>
          <a:xfrm>
            <a:off x="533400" y="762000"/>
            <a:ext cx="4038600" cy="4171950"/>
          </a:xfrm>
        </p:spPr>
        <p:txBody>
          <a:bodyPr/>
          <a:lstStyle/>
          <a:p>
            <a:pPr>
              <a:buClr>
                <a:schemeClr val="tx1"/>
              </a:buClr>
              <a:buFont typeface="Wingdings" pitchFamily="2" charset="2"/>
              <a:buChar char="q"/>
            </a:pPr>
            <a:r>
              <a:rPr lang="en-US" altLang="en-US" sz="2800"/>
              <a:t>Pier holes must be guarded or protected.</a:t>
            </a:r>
          </a:p>
          <a:p>
            <a:pPr>
              <a:buClr>
                <a:schemeClr val="tx1"/>
              </a:buClr>
              <a:buFont typeface="Wingdings" pitchFamily="2" charset="2"/>
              <a:buChar char="q"/>
            </a:pPr>
            <a:r>
              <a:rPr lang="en-US" altLang="en-US" sz="2800"/>
              <a:t>Either a guard rail system or floor hole cover can be used.</a:t>
            </a:r>
          </a:p>
        </p:txBody>
      </p:sp>
      <p:sp>
        <p:nvSpPr>
          <p:cNvPr id="68615" name="AutoShape 7"/>
          <p:cNvSpPr>
            <a:spLocks noChangeArrowheads="1"/>
          </p:cNvSpPr>
          <p:nvPr/>
        </p:nvSpPr>
        <p:spPr bwMode="auto">
          <a:xfrm>
            <a:off x="3276600" y="5105400"/>
            <a:ext cx="990600" cy="990600"/>
          </a:xfrm>
          <a:custGeom>
            <a:avLst/>
            <a:gdLst>
              <a:gd name="T0" fmla="*/ 22715006 w 21600"/>
              <a:gd name="T1" fmla="*/ 0 h 21600"/>
              <a:gd name="T2" fmla="*/ 6652567 w 21600"/>
              <a:gd name="T3" fmla="*/ 6652567 h 21600"/>
              <a:gd name="T4" fmla="*/ 0 w 21600"/>
              <a:gd name="T5" fmla="*/ 22715006 h 21600"/>
              <a:gd name="T6" fmla="*/ 6652567 w 21600"/>
              <a:gd name="T7" fmla="*/ 38777447 h 21600"/>
              <a:gd name="T8" fmla="*/ 22715006 w 21600"/>
              <a:gd name="T9" fmla="*/ 45430012 h 21600"/>
              <a:gd name="T10" fmla="*/ 38777447 w 21600"/>
              <a:gd name="T11" fmla="*/ 38777447 h 21600"/>
              <a:gd name="T12" fmla="*/ 45430012 w 21600"/>
              <a:gd name="T13" fmla="*/ 22715006 h 21600"/>
              <a:gd name="T14" fmla="*/ 38777447 w 21600"/>
              <a:gd name="T15" fmla="*/ 66525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pic>
        <p:nvPicPr>
          <p:cNvPr id="68617" name="Picture 9" descr="Picture6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6800" y="914400"/>
            <a:ext cx="3749675" cy="4827588"/>
          </a:xfrm>
          <a:prstGeom prst="rect">
            <a:avLst/>
          </a:prstGeom>
          <a:noFill/>
          <a:extLst>
            <a:ext uri="{909E8E84-426E-40DD-AFC4-6F175D3DCCD1}">
              <a14:hiddenFill xmlns:a14="http://schemas.microsoft.com/office/drawing/2010/main">
                <a:solidFill>
                  <a:srgbClr val="FFFFFF"/>
                </a:solidFill>
              </a14:hiddenFill>
            </a:ext>
          </a:extLst>
        </p:spPr>
      </p:pic>
      <p:sp>
        <p:nvSpPr>
          <p:cNvPr id="68619"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685800"/>
            <a:ext cx="9144000" cy="838200"/>
          </a:xfrm>
        </p:spPr>
        <p:txBody>
          <a:bodyPr/>
          <a:lstStyle/>
          <a:p>
            <a:r>
              <a:rPr lang="en-US" altLang="en-US" sz="3600" b="1"/>
              <a:t>PLAN ahead to get the job done safely!</a:t>
            </a:r>
            <a:endParaRPr lang="en-US" altLang="en-US" sz="3600"/>
          </a:p>
        </p:txBody>
      </p:sp>
      <p:sp>
        <p:nvSpPr>
          <p:cNvPr id="198659" name="Rectangle 3"/>
          <p:cNvSpPr>
            <a:spLocks noGrp="1" noChangeArrowheads="1"/>
          </p:cNvSpPr>
          <p:nvPr>
            <p:ph type="body" idx="1"/>
          </p:nvPr>
        </p:nvSpPr>
        <p:spPr>
          <a:xfrm>
            <a:off x="228600" y="2057400"/>
            <a:ext cx="8178800" cy="4171950"/>
          </a:xfrm>
        </p:spPr>
        <p:txBody>
          <a:bodyPr/>
          <a:lstStyle/>
          <a:p>
            <a:pPr>
              <a:lnSpc>
                <a:spcPct val="80000"/>
              </a:lnSpc>
            </a:pPr>
            <a:r>
              <a:rPr lang="en-US" altLang="en-US" sz="2400"/>
              <a:t>When working from heights, such as ladders, scaffolds, and roofs, employers must plan projects to ensure that the job is done safely. Begin by deciding how the job will be done, what tasks will be involved, and what safety equipment may be needed to complete each task.</a:t>
            </a:r>
          </a:p>
          <a:p>
            <a:pPr>
              <a:lnSpc>
                <a:spcPct val="80000"/>
              </a:lnSpc>
            </a:pPr>
            <a:r>
              <a:rPr lang="en-US" altLang="en-US" sz="2400"/>
              <a:t>When estimating the cost of a job, employers should include safety equipment, and plan to have all the necessary equipment and tools available at the construction site. For example, in a roofing job, think about all of the different fall hazards, such as holes or skylights and leading edges, then plan and select fall protection suitable to that work, such as personal fall arrest systems (PFAS).</a:t>
            </a:r>
          </a:p>
        </p:txBody>
      </p:sp>
      <p:sp>
        <p:nvSpPr>
          <p:cNvPr id="198660" name="Rectangle 4"/>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609600"/>
            <a:ext cx="9144000" cy="838200"/>
          </a:xfrm>
        </p:spPr>
        <p:txBody>
          <a:bodyPr/>
          <a:lstStyle/>
          <a:p>
            <a:r>
              <a:rPr lang="en-US" altLang="en-US" sz="3600" b="1"/>
              <a:t>PROVIDE the right equipment</a:t>
            </a:r>
            <a:r>
              <a:rPr lang="en-US" altLang="en-US" sz="3600"/>
              <a:t/>
            </a:r>
            <a:br>
              <a:rPr lang="en-US" altLang="en-US" sz="3600"/>
            </a:br>
            <a:endParaRPr lang="en-US" altLang="en-US" sz="3600"/>
          </a:p>
        </p:txBody>
      </p:sp>
      <p:sp>
        <p:nvSpPr>
          <p:cNvPr id="199683" name="Rectangle 3"/>
          <p:cNvSpPr>
            <a:spLocks noGrp="1" noChangeArrowheads="1"/>
          </p:cNvSpPr>
          <p:nvPr>
            <p:ph type="body" idx="1"/>
          </p:nvPr>
        </p:nvSpPr>
        <p:spPr>
          <a:xfrm>
            <a:off x="304800" y="1600200"/>
            <a:ext cx="8178800" cy="4171950"/>
          </a:xfrm>
        </p:spPr>
        <p:txBody>
          <a:bodyPr/>
          <a:lstStyle/>
          <a:p>
            <a:pPr>
              <a:lnSpc>
                <a:spcPct val="80000"/>
              </a:lnSpc>
            </a:pPr>
            <a:r>
              <a:rPr lang="en-US" altLang="en-US" sz="2400"/>
              <a:t>Workers who are six feet or more above lower levels are at risk for serious injury or death if they should fall. To protect these workers, employers must provide fall protection and the right equipment for the job, including the right kinds of ladders, scaffolds, and safety gear.</a:t>
            </a:r>
          </a:p>
          <a:p>
            <a:pPr>
              <a:lnSpc>
                <a:spcPct val="80000"/>
              </a:lnSpc>
            </a:pPr>
            <a:r>
              <a:rPr lang="en-US" altLang="en-US" sz="2400"/>
              <a:t>Different ladders and scaffolds are appropriate for different jobs. Always provide workers with the kind they need to get the job done safely. For roof work, there are many ways to prevent falls. If workers use personal fall arrest systems (PFAS), provide a harness for each worker who needs to tie off to the anchor. Make sure the PFAS fits, and regularly inspect all fall protection equipment to ensure it's still in good condition and safe to use.</a:t>
            </a:r>
          </a:p>
        </p:txBody>
      </p:sp>
      <p:sp>
        <p:nvSpPr>
          <p:cNvPr id="199684" name="Rectangle 4"/>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685800"/>
            <a:ext cx="9144000" cy="838200"/>
          </a:xfrm>
        </p:spPr>
        <p:txBody>
          <a:bodyPr/>
          <a:lstStyle/>
          <a:p>
            <a:r>
              <a:rPr lang="en-US" altLang="en-US" sz="3600" b="1"/>
              <a:t>TRAIN everyone to use the equipment safely!</a:t>
            </a:r>
            <a:endParaRPr lang="en-US" altLang="en-US" sz="3600"/>
          </a:p>
        </p:txBody>
      </p:sp>
      <p:sp>
        <p:nvSpPr>
          <p:cNvPr id="200707" name="Rectangle 3"/>
          <p:cNvSpPr>
            <a:spLocks noGrp="1" noChangeArrowheads="1"/>
          </p:cNvSpPr>
          <p:nvPr>
            <p:ph type="body" idx="1"/>
          </p:nvPr>
        </p:nvSpPr>
        <p:spPr>
          <a:xfrm>
            <a:off x="457200" y="1828800"/>
            <a:ext cx="8178800" cy="4171950"/>
          </a:xfrm>
        </p:spPr>
        <p:txBody>
          <a:bodyPr/>
          <a:lstStyle/>
          <a:p>
            <a:pPr>
              <a:lnSpc>
                <a:spcPct val="90000"/>
              </a:lnSpc>
            </a:pPr>
            <a:r>
              <a:rPr lang="en-US" altLang="en-US"/>
              <a:t>Falls can be prevented when workers understand proper set-up and safe use of equipment, so they need training on the specific equipment they will use to complete the job. Employers must </a:t>
            </a:r>
            <a:r>
              <a:rPr lang="en-US" altLang="en-US">
                <a:hlinkClick r:id="rId2" tooltip="train workers"/>
              </a:rPr>
              <a:t>train workers</a:t>
            </a:r>
            <a:r>
              <a:rPr lang="en-US" altLang="en-US"/>
              <a:t> in hazard recognition and in the care and safe use ladders, scaffolds, fall protection systems, and other equipment they'll be using on the job. </a:t>
            </a:r>
          </a:p>
        </p:txBody>
      </p:sp>
      <p:sp>
        <p:nvSpPr>
          <p:cNvPr id="200709"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762000" y="685800"/>
            <a:ext cx="7645400" cy="1828800"/>
          </a:xfrm>
        </p:spPr>
        <p:txBody>
          <a:bodyPr/>
          <a:lstStyle/>
          <a:p>
            <a:r>
              <a:rPr lang="en-US" altLang="en-US" sz="3200"/>
              <a:t>Big Four </a:t>
            </a:r>
            <a:br>
              <a:rPr lang="en-US" altLang="en-US" sz="3200"/>
            </a:br>
            <a:r>
              <a:rPr lang="en-US" altLang="en-US" sz="3200"/>
              <a:t>Construction Hazards:</a:t>
            </a:r>
            <a:br>
              <a:rPr lang="en-US" altLang="en-US" sz="3200"/>
            </a:br>
            <a:r>
              <a:rPr lang="en-US" altLang="en-US" sz="3200"/>
              <a:t>Fall Hazards</a:t>
            </a:r>
            <a:br>
              <a:rPr lang="en-US" altLang="en-US" sz="3200"/>
            </a:br>
            <a:endParaRPr lang="en-US" altLang="en-US" sz="3200"/>
          </a:p>
        </p:txBody>
      </p:sp>
      <p:sp>
        <p:nvSpPr>
          <p:cNvPr id="83971" name="Text Box 3"/>
          <p:cNvSpPr txBox="1">
            <a:spLocks noChangeArrowheads="1"/>
          </p:cNvSpPr>
          <p:nvPr/>
        </p:nvSpPr>
        <p:spPr bwMode="auto">
          <a:xfrm>
            <a:off x="1295400" y="2590800"/>
            <a:ext cx="64008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lang="en-US" altLang="en-US" sz="3200" i="0">
                <a:latin typeface="Arial Black" pitchFamily="34" charset="0"/>
              </a:rPr>
              <a:t>This concludes the </a:t>
            </a:r>
            <a:r>
              <a:rPr kumimoji="1" lang="en-US" altLang="en-US" sz="3200" i="0">
                <a:solidFill>
                  <a:schemeClr val="tx2"/>
                </a:solidFill>
                <a:latin typeface="Arial Black" pitchFamily="34" charset="0"/>
              </a:rPr>
              <a:t/>
            </a:r>
            <a:br>
              <a:rPr kumimoji="1" lang="en-US" altLang="en-US" sz="3200" i="0">
                <a:solidFill>
                  <a:schemeClr val="tx2"/>
                </a:solidFill>
                <a:latin typeface="Arial Black" pitchFamily="34" charset="0"/>
              </a:rPr>
            </a:br>
            <a:r>
              <a:rPr kumimoji="1" lang="en-US" altLang="en-US" sz="3200" i="0">
                <a:solidFill>
                  <a:schemeClr val="tx2"/>
                </a:solidFill>
                <a:latin typeface="Arial Black" pitchFamily="34" charset="0"/>
              </a:rPr>
              <a:t>Fall Hazards Module</a:t>
            </a:r>
          </a:p>
          <a:p>
            <a:pPr algn="ctr"/>
            <a:endParaRPr kumimoji="1" lang="en-US" altLang="en-US" sz="3200" i="0">
              <a:solidFill>
                <a:schemeClr val="tx2"/>
              </a:solidFill>
              <a:latin typeface="Arial Black" pitchFamily="34" charset="0"/>
            </a:endParaRPr>
          </a:p>
          <a:p>
            <a:pPr algn="ctr"/>
            <a:r>
              <a:rPr kumimoji="1" lang="en-US" altLang="en-US" sz="4000" b="1" i="0">
                <a:solidFill>
                  <a:srgbClr val="FF3300"/>
                </a:solidFill>
              </a:rPr>
              <a:t>“THE END”</a:t>
            </a:r>
          </a:p>
        </p:txBody>
      </p:sp>
      <p:sp>
        <p:nvSpPr>
          <p:cNvPr id="83974" name="Rectangle 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80000"/>
              </a:lnSpc>
            </a:pPr>
            <a:r>
              <a:rPr lang="en-US" altLang="en-US" sz="1000">
                <a:solidFill>
                  <a:srgbClr val="000000"/>
                </a:solidFill>
                <a:latin typeface="Tahoma"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000">
              <a:solidFill>
                <a:srgbClr val="000000"/>
              </a:solidFill>
              <a:latin typeface="Tahoma" pitchFamily="34" charset="0"/>
              <a:sym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p:txBody>
          <a:bodyPr/>
          <a:lstStyle/>
          <a:p>
            <a:r>
              <a:rPr lang="en-US" altLang="en-US"/>
              <a:t>Building Structures</a:t>
            </a:r>
          </a:p>
        </p:txBody>
      </p:sp>
      <p:sp>
        <p:nvSpPr>
          <p:cNvPr id="2052" name="Rectangle 3"/>
          <p:cNvSpPr>
            <a:spLocks noGrp="1" noChangeArrowheads="1"/>
          </p:cNvSpPr>
          <p:nvPr>
            <p:ph type="body" sz="half" idx="4294967295"/>
          </p:nvPr>
        </p:nvSpPr>
        <p:spPr>
          <a:xfrm>
            <a:off x="457200" y="1066800"/>
            <a:ext cx="4267200" cy="4800600"/>
          </a:xfrm>
        </p:spPr>
        <p:txBody>
          <a:bodyPr/>
          <a:lstStyle/>
          <a:p>
            <a:pPr>
              <a:lnSpc>
                <a:spcPct val="90000"/>
              </a:lnSpc>
              <a:buClr>
                <a:schemeClr val="tx1"/>
              </a:buClr>
              <a:buFont typeface="Wingdings" pitchFamily="2" charset="2"/>
              <a:buChar char="q"/>
            </a:pPr>
            <a:r>
              <a:rPr lang="en-US" altLang="en-US" sz="2000"/>
              <a:t>Work conditions 6’ or more above lower level require the use of fall protection:</a:t>
            </a:r>
          </a:p>
          <a:p>
            <a:pPr>
              <a:lnSpc>
                <a:spcPct val="90000"/>
              </a:lnSpc>
              <a:buFont typeface="Monotype Sorts" pitchFamily="2" charset="2"/>
              <a:buNone/>
            </a:pPr>
            <a:endParaRPr lang="en-US" altLang="en-US" sz="800"/>
          </a:p>
          <a:p>
            <a:pPr lvl="1">
              <a:lnSpc>
                <a:spcPct val="90000"/>
              </a:lnSpc>
              <a:buClr>
                <a:schemeClr val="tx1"/>
              </a:buClr>
              <a:buFontTx/>
              <a:buChar char="•"/>
            </a:pPr>
            <a:r>
              <a:rPr lang="en-US" altLang="en-US" sz="1800"/>
              <a:t> Unprotected sides,  </a:t>
            </a:r>
          </a:p>
          <a:p>
            <a:pPr lvl="1">
              <a:lnSpc>
                <a:spcPct val="90000"/>
              </a:lnSpc>
              <a:buClr>
                <a:schemeClr val="tx1"/>
              </a:buClr>
              <a:buFontTx/>
              <a:buNone/>
            </a:pPr>
            <a:r>
              <a:rPr lang="en-US" altLang="en-US" sz="1800"/>
              <a:t>    edges</a:t>
            </a:r>
          </a:p>
          <a:p>
            <a:pPr lvl="1">
              <a:lnSpc>
                <a:spcPct val="90000"/>
              </a:lnSpc>
              <a:buClr>
                <a:schemeClr val="tx1"/>
              </a:buClr>
              <a:buFontTx/>
              <a:buNone/>
            </a:pPr>
            <a:endParaRPr lang="en-US" altLang="en-US" sz="800"/>
          </a:p>
          <a:p>
            <a:pPr lvl="1">
              <a:lnSpc>
                <a:spcPct val="90000"/>
              </a:lnSpc>
              <a:buClr>
                <a:schemeClr val="tx1"/>
              </a:buClr>
              <a:buFontTx/>
              <a:buChar char="•"/>
            </a:pPr>
            <a:r>
              <a:rPr lang="en-US" altLang="en-US" sz="1800"/>
              <a:t> Leading edges</a:t>
            </a:r>
          </a:p>
          <a:p>
            <a:pPr lvl="1">
              <a:lnSpc>
                <a:spcPct val="90000"/>
              </a:lnSpc>
              <a:buClr>
                <a:schemeClr val="tx1"/>
              </a:buClr>
              <a:buFontTx/>
              <a:buNone/>
            </a:pPr>
            <a:endParaRPr lang="en-US" altLang="en-US" sz="800"/>
          </a:p>
          <a:p>
            <a:pPr lvl="1">
              <a:lnSpc>
                <a:spcPct val="90000"/>
              </a:lnSpc>
              <a:buClr>
                <a:schemeClr val="tx1"/>
              </a:buClr>
              <a:buFontTx/>
              <a:buNone/>
            </a:pPr>
            <a:endParaRPr lang="en-US" altLang="en-US" sz="800"/>
          </a:p>
          <a:p>
            <a:pPr lvl="1">
              <a:lnSpc>
                <a:spcPct val="90000"/>
              </a:lnSpc>
              <a:buClr>
                <a:schemeClr val="tx1"/>
              </a:buClr>
              <a:buFontTx/>
              <a:buChar char="•"/>
            </a:pPr>
            <a:r>
              <a:rPr lang="en-US" altLang="en-US" sz="1800"/>
              <a:t> Walking/working</a:t>
            </a:r>
          </a:p>
          <a:p>
            <a:pPr lvl="1">
              <a:lnSpc>
                <a:spcPct val="90000"/>
              </a:lnSpc>
              <a:buClr>
                <a:schemeClr val="tx1"/>
              </a:buClr>
              <a:buFontTx/>
              <a:buNone/>
            </a:pPr>
            <a:r>
              <a:rPr lang="en-US" altLang="en-US" sz="1800"/>
              <a:t>    surfaces</a:t>
            </a:r>
          </a:p>
          <a:p>
            <a:pPr>
              <a:lnSpc>
                <a:spcPct val="90000"/>
              </a:lnSpc>
              <a:buClr>
                <a:schemeClr val="tx1"/>
              </a:buClr>
              <a:buFont typeface="Wingdings" pitchFamily="2" charset="2"/>
              <a:buChar char="q"/>
            </a:pPr>
            <a:r>
              <a:rPr lang="en-US" altLang="en-US" sz="2000"/>
              <a:t>Regardless of height, fall protection must be used when working above:</a:t>
            </a:r>
          </a:p>
          <a:p>
            <a:pPr lvl="1">
              <a:lnSpc>
                <a:spcPct val="90000"/>
              </a:lnSpc>
              <a:buClr>
                <a:schemeClr val="tx1"/>
              </a:buClr>
              <a:buFontTx/>
              <a:buChar char="•"/>
            </a:pPr>
            <a:r>
              <a:rPr lang="en-US" altLang="en-US" sz="1800"/>
              <a:t>Dangerous equipment </a:t>
            </a:r>
          </a:p>
          <a:p>
            <a:pPr lvl="1">
              <a:lnSpc>
                <a:spcPct val="90000"/>
              </a:lnSpc>
              <a:buClr>
                <a:schemeClr val="tx1"/>
              </a:buClr>
              <a:buFontTx/>
              <a:buChar char="•"/>
            </a:pPr>
            <a:r>
              <a:rPr lang="en-US" altLang="en-US" sz="1800"/>
              <a:t>Sharp objects</a:t>
            </a:r>
          </a:p>
          <a:p>
            <a:pPr lvl="1">
              <a:lnSpc>
                <a:spcPct val="90000"/>
              </a:lnSpc>
              <a:buClr>
                <a:schemeClr val="tx1"/>
              </a:buClr>
              <a:buFontTx/>
              <a:buChar char="•"/>
            </a:pPr>
            <a:r>
              <a:rPr lang="en-US" altLang="en-US" sz="1800"/>
              <a:t>Piercing objects </a:t>
            </a:r>
          </a:p>
          <a:p>
            <a:pPr lvl="1">
              <a:lnSpc>
                <a:spcPct val="90000"/>
              </a:lnSpc>
              <a:buClr>
                <a:schemeClr val="tx1"/>
              </a:buClr>
              <a:buFont typeface="Wingdings" pitchFamily="2" charset="2"/>
              <a:buChar char="q"/>
            </a:pPr>
            <a:endParaRPr lang="en-US" altLang="en-US" sz="1800"/>
          </a:p>
          <a:p>
            <a:pPr lvl="1">
              <a:lnSpc>
                <a:spcPct val="90000"/>
              </a:lnSpc>
              <a:buClr>
                <a:schemeClr val="tx1"/>
              </a:buClr>
              <a:buFont typeface="Wingdings" pitchFamily="2" charset="2"/>
              <a:buChar char="q"/>
            </a:pPr>
            <a:endParaRPr lang="en-US" altLang="en-US" sz="1800"/>
          </a:p>
        </p:txBody>
      </p:sp>
      <p:pic>
        <p:nvPicPr>
          <p:cNvPr id="2056" name="Picture 8" descr="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219200"/>
            <a:ext cx="3730625" cy="4827588"/>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a:t>What risk can you identify?</a:t>
            </a:r>
          </a:p>
        </p:txBody>
      </p:sp>
      <p:sp>
        <p:nvSpPr>
          <p:cNvPr id="188420" name="Shape 224"/>
          <p:cNvSpPr>
            <a:spLocks noChangeArrowheads="1"/>
          </p:cNvSpPr>
          <p:nvPr/>
        </p:nvSpPr>
        <p:spPr bwMode="auto">
          <a:xfrm>
            <a:off x="2133600" y="990600"/>
            <a:ext cx="4445000" cy="5156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8422" name="Rectangle 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FF00"/>
              </a:buClr>
              <a:buFont typeface="Monotype Sorts" pitchFamily="2" charset="2"/>
              <a:buChar char="z"/>
              <a:defRPr kumimoji="1" sz="3200">
                <a:solidFill>
                  <a:schemeClr val="tx1"/>
                </a:solidFill>
                <a:latin typeface="Tahoma" pitchFamily="34" charset="0"/>
              </a:defRPr>
            </a:lvl1pPr>
            <a:lvl2pPr marL="742950" indent="-285750">
              <a:spcBef>
                <a:spcPct val="20000"/>
              </a:spcBef>
              <a:buClr>
                <a:srgbClr val="FFFF00"/>
              </a:buClr>
              <a:buFont typeface="Monotype Sorts" pitchFamily="2" charset="2"/>
              <a:buChar char="y"/>
              <a:defRPr kumimoji="1" sz="2800">
                <a:solidFill>
                  <a:schemeClr val="tx1"/>
                </a:solidFill>
                <a:latin typeface="Tahoma" pitchFamily="34" charset="0"/>
              </a:defRPr>
            </a:lvl2pPr>
            <a:lvl3pPr marL="1143000" indent="-228600">
              <a:spcBef>
                <a:spcPct val="20000"/>
              </a:spcBef>
              <a:buClr>
                <a:srgbClr val="FFFF00"/>
              </a:buClr>
              <a:buFont typeface="Monotype Sorts" pitchFamily="2" charset="2"/>
              <a:buChar char="x"/>
              <a:defRPr kumimoji="1" sz="2400">
                <a:solidFill>
                  <a:schemeClr val="tx1"/>
                </a:solidFill>
                <a:latin typeface="Tahoma" pitchFamily="34" charset="0"/>
              </a:defRPr>
            </a:lvl3pPr>
            <a:lvl4pPr marL="1600200" indent="-228600">
              <a:spcBef>
                <a:spcPct val="20000"/>
              </a:spcBef>
              <a:buClr>
                <a:srgbClr val="FFFF00"/>
              </a:buClr>
              <a:buChar char="•"/>
              <a:defRPr kumimoji="1" sz="2000">
                <a:solidFill>
                  <a:schemeClr val="tx1"/>
                </a:solidFill>
                <a:latin typeface="Tahoma" pitchFamily="34" charset="0"/>
              </a:defRPr>
            </a:lvl4pPr>
            <a:lvl5pPr marL="2057400" indent="-228600">
              <a:spcBef>
                <a:spcPct val="20000"/>
              </a:spcBef>
              <a:buClr>
                <a:srgbClr val="FFFF00"/>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sz="2000">
                <a:solidFill>
                  <a:schemeClr val="tx1"/>
                </a:solidFill>
                <a:latin typeface="Tahoma" pitchFamily="34" charset="0"/>
              </a:defRPr>
            </a:lvl9pPr>
          </a:lstStyle>
          <a:p>
            <a:pPr algn="ctr">
              <a:lnSpc>
                <a:spcPct val="80000"/>
              </a:lnSpc>
              <a:buFont typeface="Monotype Sort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18350</TotalTime>
  <Words>12035</Words>
  <Application>Microsoft Office PowerPoint</Application>
  <PresentationFormat>On-screen Show (4:3)</PresentationFormat>
  <Paragraphs>734</Paragraphs>
  <Slides>75</Slides>
  <Notes>65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Times New Roman</vt:lpstr>
      <vt:lpstr>Arial</vt:lpstr>
      <vt:lpstr>Arial Black</vt:lpstr>
      <vt:lpstr>Tahoma</vt:lpstr>
      <vt:lpstr>Monotype Sorts</vt:lpstr>
      <vt:lpstr>Wingdings</vt:lpstr>
      <vt:lpstr>1_Contemporary Portrait</vt:lpstr>
      <vt:lpstr>Image</vt:lpstr>
      <vt:lpstr>Big Four Construction Hazards: Fall Hazards</vt:lpstr>
      <vt:lpstr>Introduction</vt:lpstr>
      <vt:lpstr>Fall Hazards – Overview</vt:lpstr>
      <vt:lpstr>Fall Hazards</vt:lpstr>
      <vt:lpstr>Fall Hazards Statistics</vt:lpstr>
      <vt:lpstr>Fall Hazards</vt:lpstr>
      <vt:lpstr>Lets work together, Identify the Hazard</vt:lpstr>
      <vt:lpstr>Building Structures</vt:lpstr>
      <vt:lpstr>What risk can you identify?</vt:lpstr>
      <vt:lpstr>Building Structures</vt:lpstr>
      <vt:lpstr>What risk can you identify? What advise would you provide to prevent an accident?</vt:lpstr>
      <vt:lpstr>Building Structures</vt:lpstr>
      <vt:lpstr>Help your co-workers what risks can you identify?</vt:lpstr>
      <vt:lpstr>Building Structures</vt:lpstr>
      <vt:lpstr>Lets learn about guardrail systems to prevent falls, what are the Do’s and don’ts of the picture? </vt:lpstr>
      <vt:lpstr>Building Structures</vt:lpstr>
      <vt:lpstr>Building Structures</vt:lpstr>
      <vt:lpstr>Do you think this is a Fall Hazard if you are working less than 6’ why?</vt:lpstr>
      <vt:lpstr>Exterior Construction Areas</vt:lpstr>
      <vt:lpstr>What could happen to a fellow worker with…</vt:lpstr>
      <vt:lpstr>Exterior Construction Areas</vt:lpstr>
      <vt:lpstr>Scaffolds</vt:lpstr>
      <vt:lpstr>Scaffolds</vt:lpstr>
      <vt:lpstr>Scaffolds</vt:lpstr>
      <vt:lpstr>Scaffolds</vt:lpstr>
      <vt:lpstr>Scaffolds</vt:lpstr>
      <vt:lpstr>Scaffolds</vt:lpstr>
      <vt:lpstr>Scaffolds</vt:lpstr>
      <vt:lpstr>Scaffolds</vt:lpstr>
      <vt:lpstr>Scaffolds</vt:lpstr>
      <vt:lpstr>Scaffolds</vt:lpstr>
      <vt:lpstr> </vt:lpstr>
      <vt:lpstr>Stairs</vt:lpstr>
      <vt:lpstr>Stairs</vt:lpstr>
      <vt:lpstr>Stairs</vt:lpstr>
      <vt:lpstr>Ladders</vt:lpstr>
      <vt:lpstr>Ladders</vt:lpstr>
      <vt:lpstr>Ladders</vt:lpstr>
      <vt:lpstr>Ladders</vt:lpstr>
      <vt:lpstr>Ladders</vt:lpstr>
      <vt:lpstr>Ladders</vt:lpstr>
      <vt:lpstr>Ladders</vt:lpstr>
      <vt:lpstr>Ladders</vt:lpstr>
      <vt:lpstr>Ladders</vt:lpstr>
      <vt:lpstr>Ladders</vt:lpstr>
      <vt:lpstr>Ladders</vt:lpstr>
      <vt:lpstr>Ladders</vt:lpstr>
      <vt:lpstr>Preventing Fall Accidents</vt:lpstr>
      <vt:lpstr>Guardrail Systems</vt:lpstr>
      <vt:lpstr>Guardrail Systems</vt:lpstr>
      <vt:lpstr>Guardrail Systems</vt:lpstr>
      <vt:lpstr> Cable Guardrails</vt:lpstr>
      <vt:lpstr> Cable Guardrails</vt:lpstr>
      <vt:lpstr>Warning Lines</vt:lpstr>
      <vt:lpstr>Warning Lines</vt:lpstr>
      <vt:lpstr>Warning Lines</vt:lpstr>
      <vt:lpstr>Warning Lines</vt:lpstr>
      <vt:lpstr>Personal Fall Arrest Systems</vt:lpstr>
      <vt:lpstr>Personal Fall Arrest Systems</vt:lpstr>
      <vt:lpstr>Personal Fall Arrest Systems</vt:lpstr>
      <vt:lpstr>Personal Fall Arrest Systems</vt:lpstr>
      <vt:lpstr>Personal Fall Arrest Systems</vt:lpstr>
      <vt:lpstr>Personal Fall Arrest Systems</vt:lpstr>
      <vt:lpstr>Personal Fall Arrest Systems</vt:lpstr>
      <vt:lpstr>Personal Fall Arrest Systems</vt:lpstr>
      <vt:lpstr>Personal Fall Arrest Systems</vt:lpstr>
      <vt:lpstr>Floor Covers</vt:lpstr>
      <vt:lpstr>Floor Covers</vt:lpstr>
      <vt:lpstr>Floor Covers</vt:lpstr>
      <vt:lpstr>Floor Covers</vt:lpstr>
      <vt:lpstr>Floor Covers</vt:lpstr>
      <vt:lpstr>PLAN ahead to get the job done safely!</vt:lpstr>
      <vt:lpstr>PROVIDE the right equipment </vt:lpstr>
      <vt:lpstr>TRAIN everyone to use the equipment safely!</vt:lpstr>
      <vt:lpstr>Big Four  Construction Hazards: Fall Hazards </vt:lpstr>
    </vt:vector>
  </TitlesOfParts>
  <Company>Organization of Hispanic Contractors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Hazards</dc:title>
  <dc:creator>Javier Arias</dc:creator>
  <dc:description>for the HCA-DFW Grant Project Year 2005</dc:description>
  <cp:lastModifiedBy>Vosburgh, Linda - OSHA</cp:lastModifiedBy>
  <cp:revision>274</cp:revision>
  <dcterms:created xsi:type="dcterms:W3CDTF">2006-01-27T02:32:05Z</dcterms:created>
  <dcterms:modified xsi:type="dcterms:W3CDTF">2014-02-27T20:18:08Z</dcterms:modified>
</cp:coreProperties>
</file>