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40"/>
  </p:notesMasterIdLst>
  <p:handoutMasterIdLst>
    <p:handoutMasterId r:id="rId41"/>
  </p:handoutMasterIdLst>
  <p:sldIdLst>
    <p:sldId id="387" r:id="rId2"/>
    <p:sldId id="477" r:id="rId3"/>
    <p:sldId id="478" r:id="rId4"/>
    <p:sldId id="389" r:id="rId5"/>
    <p:sldId id="390" r:id="rId6"/>
    <p:sldId id="391" r:id="rId7"/>
    <p:sldId id="319" r:id="rId8"/>
    <p:sldId id="332" r:id="rId9"/>
    <p:sldId id="372" r:id="rId10"/>
    <p:sldId id="373" r:id="rId11"/>
    <p:sldId id="371" r:id="rId12"/>
    <p:sldId id="374" r:id="rId13"/>
    <p:sldId id="474" r:id="rId14"/>
    <p:sldId id="475" r:id="rId15"/>
    <p:sldId id="407" r:id="rId16"/>
    <p:sldId id="429" r:id="rId17"/>
    <p:sldId id="376" r:id="rId18"/>
    <p:sldId id="377" r:id="rId19"/>
    <p:sldId id="352" r:id="rId20"/>
    <p:sldId id="345" r:id="rId21"/>
    <p:sldId id="397" r:id="rId22"/>
    <p:sldId id="476" r:id="rId23"/>
    <p:sldId id="381" r:id="rId24"/>
    <p:sldId id="443" r:id="rId25"/>
    <p:sldId id="408" r:id="rId26"/>
    <p:sldId id="409" r:id="rId27"/>
    <p:sldId id="395" r:id="rId28"/>
    <p:sldId id="441" r:id="rId29"/>
    <p:sldId id="444" r:id="rId30"/>
    <p:sldId id="442" r:id="rId31"/>
    <p:sldId id="445" r:id="rId32"/>
    <p:sldId id="413" r:id="rId33"/>
    <p:sldId id="414" r:id="rId34"/>
    <p:sldId id="405" r:id="rId35"/>
    <p:sldId id="446" r:id="rId36"/>
    <p:sldId id="425" r:id="rId37"/>
    <p:sldId id="412" r:id="rId38"/>
    <p:sldId id="417" r:id="rId39"/>
  </p:sldIdLst>
  <p:sldSz cx="9144000" cy="6858000" type="screen4x3"/>
  <p:notesSz cx="6400800" cy="86868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FF3300"/>
    <a:srgbClr val="FFFF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72" autoAdjust="0"/>
    <p:restoredTop sz="85161" autoAdjust="0"/>
  </p:normalViewPr>
  <p:slideViewPr>
    <p:cSldViewPr>
      <p:cViewPr>
        <p:scale>
          <a:sx n="75" d="100"/>
          <a:sy n="75" d="100"/>
        </p:scale>
        <p:origin x="-1392" y="-9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75" d="100"/>
        <a:sy n="75" d="100"/>
      </p:scale>
      <p:origin x="0" y="0"/>
    </p:cViewPr>
  </p:notesTextViewPr>
  <p:sorterViewPr>
    <p:cViewPr>
      <p:scale>
        <a:sx n="100" d="100"/>
        <a:sy n="100" d="100"/>
      </p:scale>
      <p:origin x="0" y="73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24.xml"/><Relationship Id="rId7" Type="http://schemas.openxmlformats.org/officeDocument/2006/relationships/slide" Target="slides/slide36.xml"/><Relationship Id="rId2" Type="http://schemas.openxmlformats.org/officeDocument/2006/relationships/slide" Target="slides/slide10.xml"/><Relationship Id="rId1" Type="http://schemas.openxmlformats.org/officeDocument/2006/relationships/slide" Target="slides/slide9.xml"/><Relationship Id="rId6" Type="http://schemas.openxmlformats.org/officeDocument/2006/relationships/slide" Target="slides/slide35.xml"/><Relationship Id="rId5" Type="http://schemas.openxmlformats.org/officeDocument/2006/relationships/slide" Target="slides/slide26.xml"/><Relationship Id="rId4" Type="http://schemas.openxmlformats.org/officeDocument/2006/relationships/slide" Target="slides/slide2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626" name="Rectangle 2"/>
          <p:cNvSpPr>
            <a:spLocks noGrp="1" noChangeArrowheads="1"/>
          </p:cNvSpPr>
          <p:nvPr>
            <p:ph type="hdr" sz="quarter"/>
          </p:nvPr>
        </p:nvSpPr>
        <p:spPr bwMode="auto">
          <a:xfrm>
            <a:off x="0" y="0"/>
            <a:ext cx="2773363"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356" tIns="43178" rIns="86356" bIns="43178" numCol="1" anchor="t" anchorCtr="0" compatLnSpc="1">
            <a:prstTxWarp prst="textNoShape">
              <a:avLst/>
            </a:prstTxWarp>
          </a:bodyPr>
          <a:lstStyle>
            <a:lvl1pPr defTabSz="863600">
              <a:defRPr sz="1100"/>
            </a:lvl1pPr>
          </a:lstStyle>
          <a:p>
            <a:endParaRPr lang="en-US" altLang="en-US"/>
          </a:p>
        </p:txBody>
      </p:sp>
      <p:sp>
        <p:nvSpPr>
          <p:cNvPr id="410627" name="Rectangle 3"/>
          <p:cNvSpPr>
            <a:spLocks noGrp="1" noChangeArrowheads="1"/>
          </p:cNvSpPr>
          <p:nvPr>
            <p:ph type="dt" sz="quarter" idx="1"/>
          </p:nvPr>
        </p:nvSpPr>
        <p:spPr bwMode="auto">
          <a:xfrm>
            <a:off x="3627438" y="0"/>
            <a:ext cx="2773362"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356" tIns="43178" rIns="86356" bIns="43178" numCol="1" anchor="t" anchorCtr="0" compatLnSpc="1">
            <a:prstTxWarp prst="textNoShape">
              <a:avLst/>
            </a:prstTxWarp>
          </a:bodyPr>
          <a:lstStyle>
            <a:lvl1pPr algn="r" defTabSz="863600">
              <a:defRPr sz="1100"/>
            </a:lvl1pPr>
          </a:lstStyle>
          <a:p>
            <a:endParaRPr lang="en-US" altLang="en-US"/>
          </a:p>
        </p:txBody>
      </p:sp>
      <p:sp>
        <p:nvSpPr>
          <p:cNvPr id="410628" name="Rectangle 4"/>
          <p:cNvSpPr>
            <a:spLocks noGrp="1" noChangeArrowheads="1"/>
          </p:cNvSpPr>
          <p:nvPr>
            <p:ph type="ftr" sz="quarter" idx="2"/>
          </p:nvPr>
        </p:nvSpPr>
        <p:spPr bwMode="auto">
          <a:xfrm>
            <a:off x="0" y="8277225"/>
            <a:ext cx="2773363"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356" tIns="43178" rIns="86356" bIns="43178" numCol="1" anchor="b" anchorCtr="0" compatLnSpc="1">
            <a:prstTxWarp prst="textNoShape">
              <a:avLst/>
            </a:prstTxWarp>
          </a:bodyPr>
          <a:lstStyle>
            <a:lvl1pPr defTabSz="863600">
              <a:defRPr sz="1100"/>
            </a:lvl1pPr>
          </a:lstStyle>
          <a:p>
            <a:endParaRPr lang="en-US" altLang="en-US"/>
          </a:p>
        </p:txBody>
      </p:sp>
      <p:sp>
        <p:nvSpPr>
          <p:cNvPr id="410629" name="Rectangle 5"/>
          <p:cNvSpPr>
            <a:spLocks noGrp="1" noChangeArrowheads="1"/>
          </p:cNvSpPr>
          <p:nvPr>
            <p:ph type="sldNum" sz="quarter" idx="3"/>
          </p:nvPr>
        </p:nvSpPr>
        <p:spPr bwMode="auto">
          <a:xfrm>
            <a:off x="3627438" y="8277225"/>
            <a:ext cx="2773362"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356" tIns="43178" rIns="86356" bIns="43178" numCol="1" anchor="b" anchorCtr="0" compatLnSpc="1">
            <a:prstTxWarp prst="textNoShape">
              <a:avLst/>
            </a:prstTxWarp>
          </a:bodyPr>
          <a:lstStyle>
            <a:lvl1pPr algn="r" defTabSz="863600">
              <a:defRPr sz="1100"/>
            </a:lvl1pPr>
          </a:lstStyle>
          <a:p>
            <a:fld id="{DBB9DBF8-2A0D-4C3E-BA21-80A2FF9E3B53}" type="slidenum">
              <a:rPr lang="en-US" altLang="en-US"/>
              <a:pPr/>
              <a:t>‹#›</a:t>
            </a:fld>
            <a:endParaRPr lang="en-US" altLang="en-US"/>
          </a:p>
        </p:txBody>
      </p:sp>
    </p:spTree>
    <p:extLst>
      <p:ext uri="{BB962C8B-B14F-4D97-AF65-F5344CB8AC3E}">
        <p14:creationId xmlns:p14="http://schemas.microsoft.com/office/powerpoint/2010/main" val="270829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773363"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201" tIns="43101" rIns="86201" bIns="43101" numCol="1" anchor="t" anchorCtr="0" compatLnSpc="1">
            <a:prstTxWarp prst="textNoShape">
              <a:avLst/>
            </a:prstTxWarp>
          </a:bodyPr>
          <a:lstStyle>
            <a:lvl1pPr defTabSz="862013">
              <a:defRPr sz="1100"/>
            </a:lvl1pPr>
          </a:lstStyle>
          <a:p>
            <a:endParaRPr lang="en-US" altLang="en-US"/>
          </a:p>
        </p:txBody>
      </p:sp>
      <p:sp>
        <p:nvSpPr>
          <p:cNvPr id="48131" name="Rectangle 3"/>
          <p:cNvSpPr>
            <a:spLocks noGrp="1" noChangeArrowheads="1"/>
          </p:cNvSpPr>
          <p:nvPr>
            <p:ph type="dt" idx="1"/>
          </p:nvPr>
        </p:nvSpPr>
        <p:spPr bwMode="auto">
          <a:xfrm>
            <a:off x="3627438" y="0"/>
            <a:ext cx="2773362"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201" tIns="43101" rIns="86201" bIns="43101" numCol="1" anchor="t" anchorCtr="0" compatLnSpc="1">
            <a:prstTxWarp prst="textNoShape">
              <a:avLst/>
            </a:prstTxWarp>
          </a:bodyPr>
          <a:lstStyle>
            <a:lvl1pPr algn="r" defTabSz="862013">
              <a:defRPr sz="1100"/>
            </a:lvl1pPr>
          </a:lstStyle>
          <a:p>
            <a:endParaRPr lang="en-US" altLang="en-US"/>
          </a:p>
        </p:txBody>
      </p:sp>
      <p:sp>
        <p:nvSpPr>
          <p:cNvPr id="48132" name="Rectangle 4"/>
          <p:cNvSpPr>
            <a:spLocks noChangeArrowheads="1" noTextEdit="1"/>
          </p:cNvSpPr>
          <p:nvPr>
            <p:ph type="sldImg" idx="2"/>
          </p:nvPr>
        </p:nvSpPr>
        <p:spPr bwMode="auto">
          <a:xfrm>
            <a:off x="1030288" y="652463"/>
            <a:ext cx="4341812" cy="3255962"/>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8133" name="Rectangle 5"/>
          <p:cNvSpPr>
            <a:spLocks noGrp="1" noChangeArrowheads="1"/>
          </p:cNvSpPr>
          <p:nvPr>
            <p:ph type="body" sz="quarter" idx="3"/>
          </p:nvPr>
        </p:nvSpPr>
        <p:spPr bwMode="auto">
          <a:xfrm>
            <a:off x="854075" y="4125913"/>
            <a:ext cx="4692650" cy="390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201" tIns="43101" rIns="86201" bIns="43101"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8134" name="Rectangle 6"/>
          <p:cNvSpPr>
            <a:spLocks noGrp="1" noChangeArrowheads="1"/>
          </p:cNvSpPr>
          <p:nvPr>
            <p:ph type="ftr" sz="quarter" idx="4"/>
          </p:nvPr>
        </p:nvSpPr>
        <p:spPr bwMode="auto">
          <a:xfrm>
            <a:off x="0" y="8253413"/>
            <a:ext cx="2773363"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201" tIns="43101" rIns="86201" bIns="43101" numCol="1" anchor="b" anchorCtr="0" compatLnSpc="1">
            <a:prstTxWarp prst="textNoShape">
              <a:avLst/>
            </a:prstTxWarp>
          </a:bodyPr>
          <a:lstStyle>
            <a:lvl1pPr defTabSz="862013">
              <a:defRPr sz="1100"/>
            </a:lvl1pPr>
          </a:lstStyle>
          <a:p>
            <a:endParaRPr lang="en-US" altLang="en-US"/>
          </a:p>
        </p:txBody>
      </p:sp>
      <p:sp>
        <p:nvSpPr>
          <p:cNvPr id="48135" name="Rectangle 7"/>
          <p:cNvSpPr>
            <a:spLocks noGrp="1" noChangeArrowheads="1"/>
          </p:cNvSpPr>
          <p:nvPr>
            <p:ph type="sldNum" sz="quarter" idx="5"/>
          </p:nvPr>
        </p:nvSpPr>
        <p:spPr bwMode="auto">
          <a:xfrm>
            <a:off x="3627438" y="8253413"/>
            <a:ext cx="2773362"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201" tIns="43101" rIns="86201" bIns="43101" numCol="1" anchor="b" anchorCtr="0" compatLnSpc="1">
            <a:prstTxWarp prst="textNoShape">
              <a:avLst/>
            </a:prstTxWarp>
          </a:bodyPr>
          <a:lstStyle>
            <a:lvl1pPr algn="r" defTabSz="862013">
              <a:defRPr sz="1100"/>
            </a:lvl1pPr>
          </a:lstStyle>
          <a:p>
            <a:fld id="{C56E3810-289F-4637-ABF2-0C0630F805D2}" type="slidenum">
              <a:rPr lang="en-US" altLang="en-US"/>
              <a:pPr/>
              <a:t>‹#›</a:t>
            </a:fld>
            <a:endParaRPr lang="en-US" altLang="en-US"/>
          </a:p>
        </p:txBody>
      </p:sp>
    </p:spTree>
    <p:extLst>
      <p:ext uri="{BB962C8B-B14F-4D97-AF65-F5344CB8AC3E}">
        <p14:creationId xmlns:p14="http://schemas.microsoft.com/office/powerpoint/2010/main" val="1699830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69AA42-71C5-4BCC-ADBD-13A5F40640C0}" type="slidenum">
              <a:rPr lang="en-US" altLang="en-US"/>
              <a:pPr/>
              <a:t>1</a:t>
            </a:fld>
            <a:endParaRPr lang="en-US" altLang="en-US"/>
          </a:p>
        </p:txBody>
      </p:sp>
      <p:sp>
        <p:nvSpPr>
          <p:cNvPr id="210946" name="Rectangle 2"/>
          <p:cNvSpPr>
            <a:spLocks noChangeArrowheads="1" noTextEdit="1"/>
          </p:cNvSpPr>
          <p:nvPr>
            <p:ph type="sldImg"/>
          </p:nvPr>
        </p:nvSpPr>
        <p:spPr>
          <a:xfrm>
            <a:off x="1030288" y="654050"/>
            <a:ext cx="4341812" cy="3255963"/>
          </a:xfrm>
          <a:ln/>
        </p:spPr>
      </p:sp>
      <p:sp>
        <p:nvSpPr>
          <p:cNvPr id="210947" name="Rectangle 3"/>
          <p:cNvSpPr>
            <a:spLocks noGrp="1" noChangeArrowheads="1"/>
          </p:cNvSpPr>
          <p:nvPr>
            <p:ph type="body" idx="1"/>
          </p:nvPr>
        </p:nvSpPr>
        <p:spPr>
          <a:xfrm>
            <a:off x="852488" y="4125913"/>
            <a:ext cx="4695825" cy="3906837"/>
          </a:xfrm>
        </p:spPr>
        <p:txBody>
          <a:bodyPr/>
          <a:lstStyle/>
          <a:p>
            <a:endParaRPr lang="es-PR"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00DECC-3539-4B60-B8DF-05170EBFFADF}" type="slidenum">
              <a:rPr lang="en-US" altLang="en-US"/>
              <a:pPr/>
              <a:t>10</a:t>
            </a:fld>
            <a:endParaRPr lang="en-US" altLang="en-US"/>
          </a:p>
        </p:txBody>
      </p:sp>
      <p:sp>
        <p:nvSpPr>
          <p:cNvPr id="238594" name="Rectangle 2"/>
          <p:cNvSpPr>
            <a:spLocks noChangeArrowheads="1" noTextEdit="1"/>
          </p:cNvSpPr>
          <p:nvPr>
            <p:ph type="sldImg"/>
          </p:nvPr>
        </p:nvSpPr>
        <p:spPr>
          <a:ln/>
        </p:spPr>
      </p:sp>
      <p:sp>
        <p:nvSpPr>
          <p:cNvPr id="238595" name="Rectangle 3"/>
          <p:cNvSpPr>
            <a:spLocks noGrp="1" noChangeArrowheads="1"/>
          </p:cNvSpPr>
          <p:nvPr>
            <p:ph type="body" idx="1"/>
          </p:nvPr>
        </p:nvSpPr>
        <p:spPr/>
        <p:txBody>
          <a:bodyPr/>
          <a:lstStyle/>
          <a:p>
            <a:r>
              <a:rPr lang="en-US" altLang="en-US"/>
              <a:t>Never place yourself under a suspended object or load of material.  As materials are being placed, you need to keep a safe distance so you do not get hit by the load.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9CE3A2-D220-433A-91F4-4306A7495F90}" type="slidenum">
              <a:rPr lang="en-US" altLang="en-US"/>
              <a:pPr/>
              <a:t>11</a:t>
            </a:fld>
            <a:endParaRPr lang="en-US" altLang="en-US"/>
          </a:p>
        </p:txBody>
      </p:sp>
      <p:sp>
        <p:nvSpPr>
          <p:cNvPr id="233474" name="Rectangle 2"/>
          <p:cNvSpPr>
            <a:spLocks noChangeArrowheads="1" noTextEdit="1"/>
          </p:cNvSpPr>
          <p:nvPr>
            <p:ph type="sldImg"/>
          </p:nvPr>
        </p:nvSpPr>
        <p:spPr>
          <a:ln/>
        </p:spPr>
      </p:sp>
      <p:sp>
        <p:nvSpPr>
          <p:cNvPr id="233475" name="Rectangle 3"/>
          <p:cNvSpPr>
            <a:spLocks noGrp="1" noChangeArrowheads="1"/>
          </p:cNvSpPr>
          <p:nvPr>
            <p:ph type="body" idx="1"/>
          </p:nvPr>
        </p:nvSpPr>
        <p:spPr/>
        <p:txBody>
          <a:bodyPr/>
          <a:lstStyle/>
          <a:p>
            <a:r>
              <a:rPr lang="en-US" altLang="en-US"/>
              <a:t>Materials that are placed on an elevated storage or receiving area have the potential of falling onto workers.    As materials are being moved the entire load can fall or parts of the load can fall onto workers below, possibly causing serious injury.</a:t>
            </a:r>
          </a:p>
          <a:p>
            <a:endParaRPr lang="en-US" altLang="en-US"/>
          </a:p>
          <a:p>
            <a:r>
              <a:rPr lang="en-US" altLang="en-US"/>
              <a:t>Working below material storage areas also exposes you to falling objects.  Materials that are improperly stored have the potential to shift and fall.     </a:t>
            </a:r>
          </a:p>
          <a:p>
            <a:endParaRPr lang="en-US" altLang="en-US"/>
          </a:p>
          <a:p>
            <a:r>
              <a:rPr lang="en-US" altLang="en-US"/>
              <a:t>Remember, objects that fall are dangerous.  Anytime you are in the path of a falling object you can be injured or killed.</a:t>
            </a:r>
          </a:p>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5D0534-BB7A-43E4-9A30-FD1D3387E3FD}" type="slidenum">
              <a:rPr lang="en-US" altLang="en-US"/>
              <a:pPr/>
              <a:t>12</a:t>
            </a:fld>
            <a:endParaRPr lang="en-US" altLang="en-US"/>
          </a:p>
        </p:txBody>
      </p:sp>
      <p:sp>
        <p:nvSpPr>
          <p:cNvPr id="240642" name="Rectangle 2"/>
          <p:cNvSpPr>
            <a:spLocks noChangeArrowheads="1" noTextEdit="1"/>
          </p:cNvSpPr>
          <p:nvPr>
            <p:ph type="sldImg"/>
          </p:nvPr>
        </p:nvSpPr>
        <p:spPr>
          <a:ln/>
        </p:spPr>
      </p:sp>
      <p:sp>
        <p:nvSpPr>
          <p:cNvPr id="240643" name="Rectangle 3"/>
          <p:cNvSpPr>
            <a:spLocks noGrp="1" noChangeArrowheads="1"/>
          </p:cNvSpPr>
          <p:nvPr>
            <p:ph type="body" idx="1"/>
          </p:nvPr>
        </p:nvSpPr>
        <p:spPr/>
        <p:txBody>
          <a:bodyPr/>
          <a:lstStyle/>
          <a:p>
            <a:r>
              <a:rPr lang="en-US" altLang="en-US" sz="900"/>
              <a:t>Users of power-actuated tools must be trained and licensed to operate. Before using power tools make sure:</a:t>
            </a:r>
          </a:p>
          <a:p>
            <a:pPr>
              <a:buFontTx/>
              <a:buChar char="•"/>
            </a:pPr>
            <a:r>
              <a:rPr lang="en-US" altLang="en-US" sz="900"/>
              <a:t>To wear appropriate PPE.</a:t>
            </a:r>
          </a:p>
          <a:p>
            <a:pPr>
              <a:buFontTx/>
              <a:buChar char="•"/>
            </a:pPr>
            <a:r>
              <a:rPr lang="en-US" altLang="en-US" sz="900"/>
              <a:t>To be trained to properly operate the tool according to manufacturer’s instructions.</a:t>
            </a:r>
          </a:p>
          <a:p>
            <a:pPr>
              <a:buFontTx/>
              <a:buChar char="•"/>
            </a:pPr>
            <a:r>
              <a:rPr lang="en-US" altLang="en-US" sz="900"/>
              <a:t>To inspect the tool before using.</a:t>
            </a:r>
          </a:p>
          <a:p>
            <a:pPr>
              <a:buFontTx/>
              <a:buChar char="•"/>
            </a:pPr>
            <a:r>
              <a:rPr lang="en-US" altLang="en-US" sz="900"/>
              <a:t>That all guards are in place, and guard rotating and moving parts.</a:t>
            </a:r>
          </a:p>
          <a:p>
            <a:pPr>
              <a:buFontTx/>
              <a:buChar char="•"/>
            </a:pPr>
            <a:endParaRPr lang="en-US" altLang="en-US" sz="900"/>
          </a:p>
          <a:p>
            <a:r>
              <a:rPr lang="en-US" altLang="en-US" sz="900"/>
              <a:t>When using hand tools make sure not to use:</a:t>
            </a:r>
          </a:p>
          <a:p>
            <a:pPr>
              <a:buFontTx/>
              <a:buChar char="•"/>
            </a:pPr>
            <a:r>
              <a:rPr lang="en-US" altLang="en-US" sz="900"/>
              <a:t>Wrenches when jaws are sprung; the wrench might slip.</a:t>
            </a:r>
          </a:p>
          <a:p>
            <a:pPr>
              <a:buFontTx/>
              <a:buChar char="•"/>
            </a:pPr>
            <a:r>
              <a:rPr lang="en-US" altLang="en-US" sz="900"/>
              <a:t>Impact tools (chisel, wedges) when the heads have mushroomed; heads might shatter on impact sending fragments towards the worker or others.</a:t>
            </a:r>
          </a:p>
          <a:p>
            <a:pPr>
              <a:buFontTx/>
              <a:buChar char="•"/>
            </a:pPr>
            <a:r>
              <a:rPr lang="en-US" altLang="en-US" sz="900"/>
              <a:t>Tools with loose, cracked or splintered handles; the head of the tool may fly off and strike the worker or others.</a:t>
            </a:r>
          </a:p>
          <a:p>
            <a:pPr>
              <a:buFontTx/>
              <a:buChar char="•"/>
            </a:pPr>
            <a:r>
              <a:rPr lang="en-US" altLang="en-US" sz="900"/>
              <a:t>Screwdrivers as a chisel; the tip may break off and hit the worker or others.</a:t>
            </a:r>
          </a:p>
          <a:p>
            <a:pPr>
              <a:buFontTx/>
              <a:buChar char="•"/>
            </a:pPr>
            <a:endParaRPr lang="en-US" altLang="en-US" sz="900"/>
          </a:p>
          <a:p>
            <a:r>
              <a:rPr lang="en-US" altLang="en-US" sz="900"/>
              <a:t>There is a danger of being struck-by flying objects when using power tools, or when being involved in activities like pushing, pulling, or prying.  These types of activities may cause objects to become airborne. Flying objects are those objects that have been discharged or dislodged from something. These objects are typically propelled from their source and can cause greater injury due to the forces behind them. An example of a discharged object is a nail from a nail gun. The nail is propelled from the gun by force, it is discharged. This force can be either pneumatic or powder actuated and is powerful enough to drive nails or other fasteners through concrete. It is definitely strong enough to drive a nail through you.</a:t>
            </a:r>
          </a:p>
          <a:p>
            <a:endParaRPr lang="en-US" altLang="en-US" sz="900"/>
          </a:p>
          <a:p>
            <a:r>
              <a:rPr lang="en-US" altLang="en-US" sz="900"/>
              <a:t>A cable under tension that suddenly breaks free is an example of a dislodged object. When striking metal with metal, such as when driving a stake into the ground with a sledge hammer, pieces of the metal can fly off and strike you.</a:t>
            </a:r>
          </a:p>
          <a:p>
            <a:endParaRPr lang="en-US" altLang="en-US" sz="900"/>
          </a:p>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5AE321-5AD0-44E6-BFBC-D5683E40C683}" type="slidenum">
              <a:rPr lang="en-US" altLang="en-US"/>
              <a:pPr/>
              <a:t>13</a:t>
            </a:fld>
            <a:endParaRPr lang="en-US" altLang="en-US"/>
          </a:p>
        </p:txBody>
      </p:sp>
      <p:sp>
        <p:nvSpPr>
          <p:cNvPr id="449538" name="Rectangle 2"/>
          <p:cNvSpPr>
            <a:spLocks noChangeArrowheads="1" noTextEdit="1"/>
          </p:cNvSpPr>
          <p:nvPr>
            <p:ph type="sldImg"/>
          </p:nvPr>
        </p:nvSpPr>
        <p:spPr>
          <a:ln/>
        </p:spPr>
      </p:sp>
      <p:sp>
        <p:nvSpPr>
          <p:cNvPr id="44953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E548E6-FA21-4204-9BA2-E49DBC0615ED}" type="slidenum">
              <a:rPr lang="en-US" altLang="en-US"/>
              <a:pPr/>
              <a:t>14</a:t>
            </a:fld>
            <a:endParaRPr lang="en-US" altLang="en-US"/>
          </a:p>
        </p:txBody>
      </p:sp>
      <p:sp>
        <p:nvSpPr>
          <p:cNvPr id="450562" name="Rectangle 2"/>
          <p:cNvSpPr>
            <a:spLocks noChangeArrowheads="1" noTextEdit="1"/>
          </p:cNvSpPr>
          <p:nvPr>
            <p:ph type="sldImg"/>
          </p:nvPr>
        </p:nvSpPr>
        <p:spPr>
          <a:ln/>
        </p:spPr>
      </p:sp>
      <p:sp>
        <p:nvSpPr>
          <p:cNvPr id="4505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97BEF5-3ADF-4F85-BA13-6F143EC1347C}" type="slidenum">
              <a:rPr lang="en-US" altLang="en-US"/>
              <a:pPr/>
              <a:t>15</a:t>
            </a:fld>
            <a:endParaRPr lang="en-US" altLang="en-US"/>
          </a:p>
        </p:txBody>
      </p:sp>
      <p:sp>
        <p:nvSpPr>
          <p:cNvPr id="316418" name="Rectangle 2"/>
          <p:cNvSpPr>
            <a:spLocks noChangeArrowheads="1" noTextEdit="1"/>
          </p:cNvSpPr>
          <p:nvPr>
            <p:ph type="sldImg"/>
          </p:nvPr>
        </p:nvSpPr>
        <p:spPr>
          <a:ln/>
        </p:spPr>
      </p:sp>
      <p:sp>
        <p:nvSpPr>
          <p:cNvPr id="316419" name="Rectangle 3"/>
          <p:cNvSpPr>
            <a:spLocks noGrp="1" noChangeArrowheads="1"/>
          </p:cNvSpPr>
          <p:nvPr>
            <p:ph type="body" idx="1"/>
          </p:nvPr>
        </p:nvSpPr>
        <p:spPr/>
        <p:txBody>
          <a:bodyPr/>
          <a:lstStyle/>
          <a:p>
            <a:r>
              <a:rPr lang="en-US" altLang="en-US"/>
              <a:t>When you grind or strike objects, pieces can fly off and strike you.  These flying objects can lodge in your eyes and cause blindness.  If they strike you in other parts of your body, they may cause serious injuries, serious infections, or even death if they strike you in the head.</a:t>
            </a:r>
          </a:p>
          <a:p>
            <a:endParaRPr lang="en-US" altLang="en-US"/>
          </a:p>
          <a:p>
            <a:r>
              <a:rPr lang="en-US" altLang="en-US"/>
              <a:t>Always wear the proper PPE to protect yourself.</a:t>
            </a:r>
          </a:p>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30D3D4-2487-4330-807C-7CB14961B1A7}" type="slidenum">
              <a:rPr lang="en-US" altLang="en-US"/>
              <a:pPr/>
              <a:t>16</a:t>
            </a:fld>
            <a:endParaRPr lang="en-US" altLang="en-US"/>
          </a:p>
        </p:txBody>
      </p:sp>
      <p:sp>
        <p:nvSpPr>
          <p:cNvPr id="351234" name="Rectangle 2"/>
          <p:cNvSpPr>
            <a:spLocks noChangeArrowheads="1" noTextEdit="1"/>
          </p:cNvSpPr>
          <p:nvPr>
            <p:ph type="sldImg"/>
          </p:nvPr>
        </p:nvSpPr>
        <p:spPr>
          <a:ln/>
        </p:spPr>
      </p:sp>
      <p:sp>
        <p:nvSpPr>
          <p:cNvPr id="351235" name="Rectangle 3"/>
          <p:cNvSpPr>
            <a:spLocks noGrp="1" noChangeArrowheads="1"/>
          </p:cNvSpPr>
          <p:nvPr>
            <p:ph type="body" idx="1"/>
          </p:nvPr>
        </p:nvSpPr>
        <p:spPr/>
        <p:txBody>
          <a:bodyPr/>
          <a:lstStyle/>
          <a:p>
            <a:r>
              <a:rPr lang="en-US" altLang="en-US"/>
              <a:t>Compressed air is commonly used to clean surfaces. Unfortunately, many workers also use compressed air to clean dirt and debris off their clothing and body. Compressed air blows particles into the air around you and can blow those particles into your eyes or body. Air pressurized above 30 psi can drive oils and other particles through your skin.  </a:t>
            </a:r>
          </a:p>
          <a:p>
            <a:endParaRPr lang="en-US" altLang="en-US"/>
          </a:p>
          <a:p>
            <a:r>
              <a:rPr lang="en-US" altLang="en-US"/>
              <a:t>Preventive measures are:</a:t>
            </a:r>
          </a:p>
          <a:p>
            <a:pPr>
              <a:buFontTx/>
              <a:buChar char="•"/>
            </a:pPr>
            <a:r>
              <a:rPr lang="en-US" altLang="en-US"/>
              <a:t>Reduce air pressure to 30 psi or less for cleaning</a:t>
            </a:r>
          </a:p>
          <a:p>
            <a:pPr>
              <a:buFontTx/>
              <a:buChar char="•"/>
            </a:pPr>
            <a:r>
              <a:rPr lang="en-US" altLang="en-US"/>
              <a:t>Use proper PPE (eye protection specially)</a:t>
            </a:r>
          </a:p>
          <a:p>
            <a:pPr>
              <a:buFontTx/>
              <a:buChar char="•"/>
            </a:pPr>
            <a:r>
              <a:rPr lang="en-US" altLang="en-US"/>
              <a:t>Don’t use on yourself to clean clothing</a:t>
            </a:r>
          </a:p>
          <a:p>
            <a:endParaRPr lang="en-US" altLang="en-US"/>
          </a:p>
          <a:p>
            <a:r>
              <a:rPr lang="en-US" altLang="en-US"/>
              <a:t>These flying particles can be extremely hazardous. These flying particles can cause serious permanent injury including blindness.</a:t>
            </a:r>
          </a:p>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1421F4-2AAA-4170-9189-050484CEC495}" type="slidenum">
              <a:rPr lang="en-US" altLang="en-US"/>
              <a:pPr/>
              <a:t>17</a:t>
            </a:fld>
            <a:endParaRPr lang="en-US" altLang="en-US"/>
          </a:p>
        </p:txBody>
      </p:sp>
      <p:sp>
        <p:nvSpPr>
          <p:cNvPr id="245762" name="Rectangle 2"/>
          <p:cNvSpPr>
            <a:spLocks noChangeArrowheads="1" noTextEdit="1"/>
          </p:cNvSpPr>
          <p:nvPr>
            <p:ph type="sldImg"/>
          </p:nvPr>
        </p:nvSpPr>
        <p:spPr>
          <a:ln/>
        </p:spPr>
      </p:sp>
      <p:sp>
        <p:nvSpPr>
          <p:cNvPr id="245763" name="Rectangle 3"/>
          <p:cNvSpPr>
            <a:spLocks noGrp="1" noChangeArrowheads="1"/>
          </p:cNvSpPr>
          <p:nvPr>
            <p:ph type="body" idx="1"/>
          </p:nvPr>
        </p:nvSpPr>
        <p:spPr/>
        <p:txBody>
          <a:bodyPr/>
          <a:lstStyle/>
          <a:p>
            <a:r>
              <a:rPr lang="en-US" altLang="en-US"/>
              <a:t>When materials are lifted, they have the potential to swing and strike workers.  As the load is lifted, the materials may swing, twist or turn. This movement may catch workers by surprise and they may be hit by the swinging load.  Depending on where the worker is standing and the force behind the load, the worker may fall to another level after being struck and sustain even greater injuries.</a:t>
            </a:r>
          </a:p>
          <a:p>
            <a:endParaRPr lang="en-US" altLang="en-US"/>
          </a:p>
          <a:p>
            <a:r>
              <a:rPr lang="en-US" altLang="en-US"/>
              <a:t>Windy conditions are especially hazardous because the load will swing even more.  Never lift overhead loads on windy days.</a:t>
            </a:r>
          </a:p>
          <a:p>
            <a:endParaRPr lang="en-US" altLang="en-US"/>
          </a:p>
          <a:p>
            <a:r>
              <a:rPr lang="en-US" altLang="en-US"/>
              <a:t>Always lift loads evenly.  An uneven load may swing out of control striking workers and damaging equipment.</a:t>
            </a:r>
          </a:p>
          <a:p>
            <a:r>
              <a:rPr lang="en-US" altLang="en-US"/>
              <a:t> </a:t>
            </a:r>
          </a:p>
          <a:p>
            <a:r>
              <a:rPr lang="en-US" altLang="en-US"/>
              <a:t>Do not work under loads as they are being flown to upper levels.</a:t>
            </a:r>
          </a:p>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876015-A93D-4F06-A346-45E2C0B01E90}" type="slidenum">
              <a:rPr lang="en-US" altLang="en-US"/>
              <a:pPr/>
              <a:t>18</a:t>
            </a:fld>
            <a:endParaRPr lang="en-US" altLang="en-US"/>
          </a:p>
        </p:txBody>
      </p:sp>
      <p:sp>
        <p:nvSpPr>
          <p:cNvPr id="249858" name="Rectangle 2"/>
          <p:cNvSpPr>
            <a:spLocks noChangeArrowheads="1" noTextEdit="1"/>
          </p:cNvSpPr>
          <p:nvPr>
            <p:ph type="sldImg"/>
          </p:nvPr>
        </p:nvSpPr>
        <p:spPr>
          <a:ln/>
        </p:spPr>
      </p:sp>
      <p:sp>
        <p:nvSpPr>
          <p:cNvPr id="249859" name="Rectangle 3"/>
          <p:cNvSpPr>
            <a:spLocks noGrp="1" noChangeArrowheads="1"/>
          </p:cNvSpPr>
          <p:nvPr>
            <p:ph type="body" idx="1"/>
          </p:nvPr>
        </p:nvSpPr>
        <p:spPr/>
        <p:txBody>
          <a:bodyPr/>
          <a:lstStyle/>
          <a:p>
            <a:r>
              <a:rPr lang="en-US" altLang="en-US"/>
              <a:t>Loads must be lifted evenly.  As the load is being secured, the rigging must be placed to evenly distribute the weight of the load.  A load that is lifted unevenly has the potential to slip.  Objects that slip may fall from their riggings and strike you or other materials.  In addition to the personal injuries that may happen, building structures and other equipment can be damaged.</a:t>
            </a:r>
          </a:p>
          <a:p>
            <a:endParaRPr lang="en-US" altLang="en-US"/>
          </a:p>
          <a:p>
            <a:r>
              <a:rPr lang="en-US" altLang="en-US"/>
              <a:t>Once the load is properly secured and balanced, a tag line can be used to control the load.  Even if a tag line is used, the load can still swing and strike workers.  Remember, as the load is lifted, the tag line will lift until it is out of reach.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5A607F-ED13-4892-8350-0A0D9EF4DA76}" type="slidenum">
              <a:rPr lang="en-US" altLang="en-US"/>
              <a:pPr/>
              <a:t>19</a:t>
            </a:fld>
            <a:endParaRPr lang="en-US" altLang="en-US"/>
          </a:p>
        </p:txBody>
      </p:sp>
      <p:sp>
        <p:nvSpPr>
          <p:cNvPr id="280578" name="Rectangle 1026"/>
          <p:cNvSpPr>
            <a:spLocks noChangeArrowheads="1" noTextEdit="1"/>
          </p:cNvSpPr>
          <p:nvPr>
            <p:ph type="sldImg"/>
          </p:nvPr>
        </p:nvSpPr>
        <p:spPr>
          <a:ln/>
        </p:spPr>
      </p:sp>
      <p:sp>
        <p:nvSpPr>
          <p:cNvPr id="280579" name="Rectangle 1027"/>
          <p:cNvSpPr>
            <a:spLocks noGrp="1" noChangeArrowheads="1"/>
          </p:cNvSpPr>
          <p:nvPr>
            <p:ph type="body" idx="1"/>
          </p:nvPr>
        </p:nvSpPr>
        <p:spPr/>
        <p:txBody>
          <a:bodyPr/>
          <a:lstStyle/>
          <a:p>
            <a:r>
              <a:rPr lang="en-US" altLang="en-US"/>
              <a:t>You may be at the greatest risk for a struck-by accident when working at ground level. At ground level, you may be exposed to struck-by hazards from materials, heavy equipment, vehicular traffic, or traffic in a work zone area.</a:t>
            </a:r>
          </a:p>
          <a:p>
            <a:endParaRPr lang="en-US" altLang="en-US"/>
          </a:p>
          <a:p>
            <a:r>
              <a:rPr lang="en-US" altLang="en-US"/>
              <a:t>You may be struck-by materials as they are moved around the site. Equipment operators must lower the load so they have an unobstructed view while moving materials. You also have a responsibility to be aware of your surroundings and to stay out of harms way.   </a:t>
            </a:r>
          </a:p>
          <a:p>
            <a:endParaRPr lang="en-US" altLang="en-US"/>
          </a:p>
          <a:p>
            <a:r>
              <a:rPr lang="en-US" altLang="en-US"/>
              <a:t>Operators of powered industrial trucks, such as forklifts, must be trained and certified to operate the forklift safely. Follow safe operating procedures for picking up, moving, putting down, and stacking loads. When stacking materials, height limitations must be observed. Do not handle loads that are heavier than the capacity rating indicated for the industrial truck or lift capacity. Operate at a safe speed and never exceed 5 mph and slow down in congested or slippery surfaces. Avoid traveling with elevated loads. Make sure that the brakes, horns, steering, forks, and tires are in good working condition. When lifting and lowering material, look around for hazards (workers and objects). Clear all personnel and lower the blades.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AC8966-1C8C-4146-8A80-FAC0CED9836F}" type="slidenum">
              <a:rPr lang="en-US" altLang="en-US"/>
              <a:pPr/>
              <a:t>2</a:t>
            </a:fld>
            <a:endParaRPr lang="en-US" altLang="en-US"/>
          </a:p>
        </p:txBody>
      </p:sp>
      <p:sp>
        <p:nvSpPr>
          <p:cNvPr id="455682" name="Rectangle 2"/>
          <p:cNvSpPr>
            <a:spLocks noChangeArrowheads="1" noTextEdit="1"/>
          </p:cNvSpPr>
          <p:nvPr>
            <p:ph type="sldImg"/>
          </p:nvPr>
        </p:nvSpPr>
        <p:spPr>
          <a:ln/>
        </p:spPr>
      </p:sp>
      <p:sp>
        <p:nvSpPr>
          <p:cNvPr id="45568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B07D2D-F514-4865-AE86-CE321DD4E138}" type="slidenum">
              <a:rPr lang="en-US" altLang="en-US"/>
              <a:pPr/>
              <a:t>20</a:t>
            </a:fld>
            <a:endParaRPr lang="en-US" altLang="en-US"/>
          </a:p>
        </p:txBody>
      </p:sp>
      <p:sp>
        <p:nvSpPr>
          <p:cNvPr id="273410" name="Rectangle 2"/>
          <p:cNvSpPr>
            <a:spLocks noChangeArrowheads="1" noTextEdit="1"/>
          </p:cNvSpPr>
          <p:nvPr>
            <p:ph type="sldImg"/>
          </p:nvPr>
        </p:nvSpPr>
        <p:spPr>
          <a:ln/>
        </p:spPr>
      </p:sp>
      <p:sp>
        <p:nvSpPr>
          <p:cNvPr id="273411" name="Rectangle 3"/>
          <p:cNvSpPr>
            <a:spLocks noGrp="1" noChangeArrowheads="1"/>
          </p:cNvSpPr>
          <p:nvPr>
            <p:ph type="body" idx="1"/>
          </p:nvPr>
        </p:nvSpPr>
        <p:spPr/>
        <p:txBody>
          <a:bodyPr/>
          <a:lstStyle/>
          <a:p>
            <a:r>
              <a:rPr lang="en-US" altLang="en-US"/>
              <a:t>Working around heavy equipment is very hazardous. All heavy equipment on the work site is a hazard. These machines are bigger than you and very powerful. Heavy equipment is used to dig holes, deliver concrete, tear down buildings, pick up materials and various other tasks as needed.  Without them, construction as we know it would not exist.  </a:t>
            </a:r>
          </a:p>
          <a:p>
            <a:endParaRPr lang="en-US" altLang="en-US"/>
          </a:p>
          <a:p>
            <a:r>
              <a:rPr lang="en-US" altLang="en-US"/>
              <a:t>The disadvantages of using heavy equipment are that they are dangerous and often the operators have a limited view. Your life is in danger if you assume that the operator has seen you. The operator must acknowledge that you have been seen; maintain eye contact with operator. Many workers have been struck and then run over by heavy equipment.</a:t>
            </a:r>
          </a:p>
          <a:p>
            <a:endParaRPr lang="en-US" altLang="en-US"/>
          </a:p>
          <a:p>
            <a:r>
              <a:rPr lang="en-US" altLang="en-US"/>
              <a:t>Heavy equipment also has many moving parts that you can be struck by. For instance, the arm of a backhoe or excavator swings in multiple directions as it works. If you are in its path, you may be struck. Many workers have been killed by the bucket of a backhoe or excavator. When working near these types of equipment, you need to stay beyond the reach of the arm and maintain eye contact with the operator.</a:t>
            </a:r>
          </a:p>
          <a:p>
            <a:endParaRPr lang="en-US" altLang="en-US"/>
          </a:p>
          <a:p>
            <a:r>
              <a:rPr lang="en-US" altLang="en-US"/>
              <a:t>Backhoe or excavator buckets can also drop dirt and other debris on you while you are working near them.</a:t>
            </a:r>
          </a:p>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C865B9-9C74-4A77-A965-A7F91DDBED4C}" type="slidenum">
              <a:rPr lang="en-US" altLang="en-US"/>
              <a:pPr/>
              <a:t>21</a:t>
            </a:fld>
            <a:endParaRPr lang="en-US" altLang="en-US"/>
          </a:p>
        </p:txBody>
      </p:sp>
      <p:sp>
        <p:nvSpPr>
          <p:cNvPr id="317442" name="Rectangle 2"/>
          <p:cNvSpPr>
            <a:spLocks noChangeArrowheads="1" noTextEdit="1"/>
          </p:cNvSpPr>
          <p:nvPr>
            <p:ph type="sldImg"/>
          </p:nvPr>
        </p:nvSpPr>
        <p:spPr>
          <a:ln/>
        </p:spPr>
      </p:sp>
      <p:sp>
        <p:nvSpPr>
          <p:cNvPr id="317443" name="Rectangle 3"/>
          <p:cNvSpPr>
            <a:spLocks noGrp="1" noChangeArrowheads="1"/>
          </p:cNvSpPr>
          <p:nvPr>
            <p:ph type="body" idx="1"/>
          </p:nvPr>
        </p:nvSpPr>
        <p:spPr/>
        <p:txBody>
          <a:bodyPr/>
          <a:lstStyle/>
          <a:p>
            <a:r>
              <a:rPr lang="en-US" altLang="en-US"/>
              <a:t>Construction vehicle traffic is constant on construction sites. The traffic may be vehicles delivering materials to the site, heavy equipment working on the site, personal lifts, or equipment moving materials.</a:t>
            </a:r>
          </a:p>
          <a:p>
            <a:r>
              <a:rPr lang="en-US" altLang="en-US"/>
              <a:t>If you are driving the vehicle you must:</a:t>
            </a:r>
          </a:p>
          <a:p>
            <a:pPr>
              <a:buFontTx/>
              <a:buChar char="•"/>
            </a:pPr>
            <a:r>
              <a:rPr lang="en-US" altLang="en-US"/>
              <a:t>Always use the safety belt;</a:t>
            </a:r>
          </a:p>
          <a:p>
            <a:pPr>
              <a:buFontTx/>
              <a:buChar char="•"/>
            </a:pPr>
            <a:r>
              <a:rPr lang="en-US" altLang="en-US"/>
              <a:t>Always drive in designated areas;</a:t>
            </a:r>
          </a:p>
          <a:p>
            <a:pPr>
              <a:buFontTx/>
              <a:buChar char="•"/>
            </a:pPr>
            <a:r>
              <a:rPr lang="en-US" altLang="en-US"/>
              <a:t>Always use a spotter when backing and use audible reverse signals;</a:t>
            </a:r>
          </a:p>
          <a:p>
            <a:pPr>
              <a:buFontTx/>
              <a:buChar char="•"/>
            </a:pPr>
            <a:r>
              <a:rPr lang="en-US" altLang="en-US"/>
              <a:t>If on an incline, park, use safety brake, chock the wheels; and  </a:t>
            </a:r>
          </a:p>
          <a:p>
            <a:pPr>
              <a:buFontTx/>
              <a:buChar char="•"/>
            </a:pPr>
            <a:r>
              <a:rPr lang="en-US" altLang="en-US"/>
              <a:t>When lifting and lowering materials look around for hazards (workers and objects) </a:t>
            </a:r>
          </a:p>
          <a:p>
            <a:pPr>
              <a:buFontTx/>
              <a:buChar char="•"/>
            </a:pPr>
            <a:r>
              <a:rPr lang="en-US" altLang="en-US"/>
              <a:t>Always watch for workers who may not be watching you.</a:t>
            </a:r>
          </a:p>
          <a:p>
            <a:r>
              <a:rPr lang="en-US" altLang="en-US"/>
              <a:t>If you are working near vehicles and equipment, you must:</a:t>
            </a:r>
          </a:p>
          <a:p>
            <a:pPr>
              <a:buFontTx/>
              <a:buChar char="•"/>
            </a:pPr>
            <a:r>
              <a:rPr lang="en-US" altLang="en-US"/>
              <a:t>Wear reflective vest;</a:t>
            </a:r>
          </a:p>
          <a:p>
            <a:pPr>
              <a:buFontTx/>
              <a:buChar char="•"/>
            </a:pPr>
            <a:r>
              <a:rPr lang="en-US" altLang="en-US"/>
              <a:t>Never place yourself between a vehicle and an immovable object such as a building;</a:t>
            </a:r>
          </a:p>
          <a:p>
            <a:pPr>
              <a:buFontTx/>
              <a:buChar char="•"/>
            </a:pPr>
            <a:r>
              <a:rPr lang="en-US" altLang="en-US"/>
              <a:t>Make eye contact with the operator before crossing the path of the vehicle; and</a:t>
            </a:r>
          </a:p>
          <a:p>
            <a:pPr>
              <a:buFontTx/>
              <a:buChar char="•"/>
            </a:pPr>
            <a:r>
              <a:rPr lang="en-US" altLang="en-US"/>
              <a:t>Always watch for operators who may not be watching you.</a:t>
            </a:r>
          </a:p>
          <a:p>
            <a:r>
              <a:rPr lang="en-US" altLang="en-US"/>
              <a:t>When working with vehicles that have moving parts, such as the chute on this concrete truck, do not let them swing freely. Secure all movable parts so they will not strike workers.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CE7058-CD64-420A-968C-6420C4C2508A}" type="slidenum">
              <a:rPr lang="en-US" altLang="en-US"/>
              <a:pPr/>
              <a:t>22</a:t>
            </a:fld>
            <a:endParaRPr lang="en-US" altLang="en-US"/>
          </a:p>
        </p:txBody>
      </p:sp>
      <p:sp>
        <p:nvSpPr>
          <p:cNvPr id="451586" name="Rectangle 2"/>
          <p:cNvSpPr>
            <a:spLocks noChangeArrowheads="1" noTextEdit="1"/>
          </p:cNvSpPr>
          <p:nvPr>
            <p:ph type="sldImg"/>
          </p:nvPr>
        </p:nvSpPr>
        <p:spPr>
          <a:ln/>
        </p:spPr>
      </p:sp>
      <p:sp>
        <p:nvSpPr>
          <p:cNvPr id="45158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3FA6B7-7FA8-46E5-8F5F-4C56D77D73F8}" type="slidenum">
              <a:rPr lang="en-US" altLang="en-US"/>
              <a:pPr/>
              <a:t>23</a:t>
            </a:fld>
            <a:endParaRPr lang="en-US" altLang="en-US"/>
          </a:p>
        </p:txBody>
      </p:sp>
      <p:sp>
        <p:nvSpPr>
          <p:cNvPr id="266242" name="Rectangle 2"/>
          <p:cNvSpPr>
            <a:spLocks noChangeArrowheads="1" noTextEdit="1"/>
          </p:cNvSpPr>
          <p:nvPr>
            <p:ph type="sldImg"/>
          </p:nvPr>
        </p:nvSpPr>
        <p:spPr>
          <a:ln/>
        </p:spPr>
      </p:sp>
      <p:sp>
        <p:nvSpPr>
          <p:cNvPr id="266243" name="Rectangle 3"/>
          <p:cNvSpPr>
            <a:spLocks noGrp="1" noChangeArrowheads="1"/>
          </p:cNvSpPr>
          <p:nvPr>
            <p:ph type="body" idx="1"/>
          </p:nvPr>
        </p:nvSpPr>
        <p:spPr/>
        <p:txBody>
          <a:bodyPr/>
          <a:lstStyle/>
          <a:p>
            <a:r>
              <a:rPr lang="en-US" altLang="en-US"/>
              <a:t>Workers in work zones are exposed to risk of injury from the movement of construction vehicles and equipment within the work zones, as well as from passing motor vehicle traffic. Flaggers and other workers on foot are exposed to the risk of being struck by traffic vehicles or construction equipment if they are not visible to motorists or equipment operators. </a:t>
            </a:r>
            <a:r>
              <a:rPr lang="en-US" altLang="en-US">
                <a:cs typeface="Times New Roman" pitchFamily="18" charset="0"/>
              </a:rPr>
              <a:t>These workers and others in traffic work zones must protect themselves from being struck-by motorists who are often driving too fast for the conditions, driving in unfamiliar areas, and those who are distracted while driving.  For these reasons and others, workers are at great risk of being struck-by a motor vehicle.</a:t>
            </a:r>
          </a:p>
          <a:p>
            <a:endParaRPr lang="en-US" altLang="en-US"/>
          </a:p>
          <a:p>
            <a:r>
              <a:rPr lang="en-US" altLang="en-US"/>
              <a:t>One of the most important things you can do when working in a work zone is to be visible.  You need to be visible to other workers as well as passing motorists. </a:t>
            </a:r>
          </a:p>
          <a:p>
            <a:endParaRPr lang="en-US" altLang="en-US"/>
          </a:p>
          <a:p>
            <a:endParaRPr lang="en-US" altLang="en-US"/>
          </a:p>
          <a:p>
            <a:endParaRPr lang="en-US" altLang="en-US"/>
          </a:p>
          <a:p>
            <a:endParaRPr lang="en-US" altLang="en-US"/>
          </a:p>
          <a:p>
            <a:r>
              <a:rPr lang="en-US" altLang="en-US"/>
              <a:t> </a:t>
            </a:r>
          </a:p>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88AFC8-4562-409E-88DF-8ADD02D2046C}" type="slidenum">
              <a:rPr lang="en-US" altLang="en-US"/>
              <a:pPr/>
              <a:t>24</a:t>
            </a:fld>
            <a:endParaRPr lang="en-US" altLang="en-US"/>
          </a:p>
        </p:txBody>
      </p:sp>
      <p:sp>
        <p:nvSpPr>
          <p:cNvPr id="369666" name="Rectangle 2"/>
          <p:cNvSpPr>
            <a:spLocks noChangeArrowheads="1" noTextEdit="1"/>
          </p:cNvSpPr>
          <p:nvPr>
            <p:ph type="sldImg"/>
          </p:nvPr>
        </p:nvSpPr>
        <p:spPr bwMode="auto">
          <a:xfrm>
            <a:off x="1030288" y="652463"/>
            <a:ext cx="4341812" cy="3255962"/>
          </a:xfrm>
          <a:prstGeom prst="rect">
            <a:avLst/>
          </a:prstGeom>
          <a:solidFill>
            <a:srgbClr val="FFFFFF"/>
          </a:solidFill>
          <a:ln>
            <a:solidFill>
              <a:srgbClr val="000000"/>
            </a:solidFill>
            <a:miter lim="800000"/>
            <a:headEnd/>
            <a:tailEnd/>
          </a:ln>
        </p:spPr>
      </p:sp>
      <p:sp>
        <p:nvSpPr>
          <p:cNvPr id="369667" name="Rectangle 3"/>
          <p:cNvSpPr>
            <a:spLocks noChangeArrowheads="1"/>
          </p:cNvSpPr>
          <p:nvPr>
            <p:ph type="body" idx="1"/>
          </p:nvPr>
        </p:nvSpPr>
        <p:spPr bwMode="auto">
          <a:xfrm>
            <a:off x="854075" y="4125913"/>
            <a:ext cx="4692650" cy="3908425"/>
          </a:xfrm>
          <a:prstGeom prst="rect">
            <a:avLst/>
          </a:prstGeom>
          <a:solidFill>
            <a:srgbClr val="FFFFFF"/>
          </a:solidFill>
          <a:ln>
            <a:solidFill>
              <a:srgbClr val="000000"/>
            </a:solidFill>
            <a:miter lim="800000"/>
            <a:headEnd/>
            <a:tailEnd/>
          </a:ln>
        </p:spPr>
        <p:txBody>
          <a:bodyPr lIns="86201" tIns="43101" rIns="86201" bIns="43101"/>
          <a:lstStyle/>
          <a:p>
            <a:pPr lvl="1"/>
            <a:r>
              <a:rPr lang="en-US" altLang="en-US"/>
              <a:t>When working near roadways workers must be protected from vehicle traffic. Never work near vehicle traffic without barricades to keep motorists from entering the work zone.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422359-95E7-44F7-AE63-F66A0795EBA1}" type="slidenum">
              <a:rPr lang="en-US" altLang="en-US"/>
              <a:pPr/>
              <a:t>25</a:t>
            </a:fld>
            <a:endParaRPr lang="en-US" altLang="en-US"/>
          </a:p>
        </p:txBody>
      </p:sp>
      <p:sp>
        <p:nvSpPr>
          <p:cNvPr id="294914" name="Rectangle 2"/>
          <p:cNvSpPr>
            <a:spLocks noChangeArrowheads="1" noTextEdit="1"/>
          </p:cNvSpPr>
          <p:nvPr>
            <p:ph type="sldImg"/>
          </p:nvPr>
        </p:nvSpPr>
        <p:spPr>
          <a:ln/>
        </p:spPr>
      </p:sp>
      <p:sp>
        <p:nvSpPr>
          <p:cNvPr id="294915" name="Rectangle 3"/>
          <p:cNvSpPr>
            <a:spLocks noGrp="1" noChangeArrowheads="1"/>
          </p:cNvSpPr>
          <p:nvPr>
            <p:ph type="body" idx="1"/>
          </p:nvPr>
        </p:nvSpPr>
        <p:spPr/>
        <p:txBody>
          <a:bodyPr/>
          <a:lstStyle/>
          <a:p>
            <a:r>
              <a:rPr lang="en-US" altLang="en-US"/>
              <a:t>You must recognize potential hazards around you and make every effort to avoid and reduce these hazards.  The previous slides showing various struck-by hazards were used to help you recognize hazards on the job.  Hazard recognition is the first step in having a safe workplace.  But you must do more.  Once you recognize the hazard, you must do something about it.  By controlling or eliminating the hazard, you have made the workplace safer.  </a:t>
            </a:r>
          </a:p>
          <a:p>
            <a:endParaRPr lang="en-US" altLang="en-US"/>
          </a:p>
          <a:p>
            <a:r>
              <a:rPr lang="en-US" altLang="en-US"/>
              <a:t>Remember, safety starts with you. You need to have a willing, positive attitude towards safety in the workplace.  You have people depending on you everyday and they expect you to come home alive and well.  Practicing safety on the job will allow you to go home to the ones you love.  </a:t>
            </a:r>
          </a:p>
          <a:p>
            <a:endParaRPr lang="en-US" altLang="en-US"/>
          </a:p>
          <a:p>
            <a:r>
              <a:rPr lang="en-US" altLang="en-US"/>
              <a:t>In the following section we will focus on the methods used to control struck-by hazards.  </a:t>
            </a:r>
          </a:p>
          <a:p>
            <a:endParaRPr lang="en-US" altLang="en-US"/>
          </a:p>
          <a:p>
            <a:endParaRPr lang="en-US" altLang="en-US"/>
          </a:p>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A85C04-7E2F-4902-9F06-87C53F333CCF}" type="slidenum">
              <a:rPr lang="en-US" altLang="en-US"/>
              <a:pPr/>
              <a:t>26</a:t>
            </a:fld>
            <a:endParaRPr lang="en-US" altLang="en-US"/>
          </a:p>
        </p:txBody>
      </p:sp>
      <p:sp>
        <p:nvSpPr>
          <p:cNvPr id="296962" name="Rectangle 2"/>
          <p:cNvSpPr>
            <a:spLocks noChangeArrowheads="1" noTextEdit="1"/>
          </p:cNvSpPr>
          <p:nvPr>
            <p:ph type="sldImg"/>
          </p:nvPr>
        </p:nvSpPr>
        <p:spPr>
          <a:xfrm>
            <a:off x="1030288" y="654050"/>
            <a:ext cx="4341812" cy="3255963"/>
          </a:xfrm>
          <a:ln/>
        </p:spPr>
      </p:sp>
      <p:sp>
        <p:nvSpPr>
          <p:cNvPr id="296963" name="Rectangle 3"/>
          <p:cNvSpPr>
            <a:spLocks noGrp="1" noChangeArrowheads="1"/>
          </p:cNvSpPr>
          <p:nvPr>
            <p:ph type="body" idx="1"/>
          </p:nvPr>
        </p:nvSpPr>
        <p:spPr>
          <a:xfrm>
            <a:off x="852488" y="4125913"/>
            <a:ext cx="4695825" cy="3906837"/>
          </a:xfrm>
        </p:spPr>
        <p:txBody>
          <a:bodyPr/>
          <a:lstStyle/>
          <a:p>
            <a:r>
              <a:rPr lang="en-US" altLang="en-US"/>
              <a:t>Struck-by hazards can be found in many different areas of construction work.  For this reason it is important to plan your work and look at the possible hazards every day.  Specific activities will have different hazards and you will have to deal with each hazard individually.</a:t>
            </a:r>
          </a:p>
          <a:p>
            <a:endParaRPr lang="en-US" altLang="en-US"/>
          </a:p>
          <a:p>
            <a:r>
              <a:rPr lang="en-US" altLang="en-US"/>
              <a:t>Prevention is the key to reducing struck-by injuries and fatalities.  You have seen examples of struck-by hazards and now we will focus on how to prevent or correct the hazards.</a:t>
            </a:r>
          </a:p>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93217B-0F42-4AAB-AB18-DBF4E85D1332}" type="slidenum">
              <a:rPr lang="en-US" altLang="en-US"/>
              <a:pPr/>
              <a:t>27</a:t>
            </a:fld>
            <a:endParaRPr lang="en-US" altLang="en-US"/>
          </a:p>
        </p:txBody>
      </p:sp>
      <p:sp>
        <p:nvSpPr>
          <p:cNvPr id="305154" name="Rectangle 2"/>
          <p:cNvSpPr>
            <a:spLocks noChangeArrowheads="1" noTextEdit="1"/>
          </p:cNvSpPr>
          <p:nvPr>
            <p:ph type="sldImg"/>
          </p:nvPr>
        </p:nvSpPr>
        <p:spPr>
          <a:ln/>
        </p:spPr>
      </p:sp>
      <p:sp>
        <p:nvSpPr>
          <p:cNvPr id="305155" name="Rectangle 3"/>
          <p:cNvSpPr>
            <a:spLocks noGrp="1" noChangeArrowheads="1"/>
          </p:cNvSpPr>
          <p:nvPr>
            <p:ph type="body" idx="1"/>
          </p:nvPr>
        </p:nvSpPr>
        <p:spPr/>
        <p:txBody>
          <a:bodyPr/>
          <a:lstStyle/>
          <a:p>
            <a:r>
              <a:rPr lang="en-US" altLang="en-US"/>
              <a:t>One way to protect yourself from injury from struck-by hazards is to wear PPE.  Anytime you work in an area where there are overhead hazards, you must wear a hardhat.  The hardhat will prevent injury if materials fall on your head.</a:t>
            </a:r>
          </a:p>
          <a:p>
            <a:endParaRPr lang="en-US" altLang="en-US"/>
          </a:p>
          <a:p>
            <a:r>
              <a:rPr lang="en-US" altLang="en-US"/>
              <a:t>A hardhat can protect you from:</a:t>
            </a:r>
          </a:p>
          <a:p>
            <a:pPr>
              <a:buFontTx/>
              <a:buChar char="•"/>
            </a:pPr>
            <a:r>
              <a:rPr lang="en-US" altLang="en-US"/>
              <a:t>Objects that have fallen, </a:t>
            </a:r>
          </a:p>
          <a:p>
            <a:pPr>
              <a:buFontTx/>
              <a:buChar char="•"/>
            </a:pPr>
            <a:r>
              <a:rPr lang="en-US" altLang="en-US"/>
              <a:t>Objects that are flying, and </a:t>
            </a:r>
          </a:p>
          <a:p>
            <a:pPr>
              <a:buFontTx/>
              <a:buChar char="•"/>
            </a:pPr>
            <a:r>
              <a:rPr lang="en-US" altLang="en-US"/>
              <a:t>Objects that you may bump into.</a:t>
            </a:r>
          </a:p>
          <a:p>
            <a:pPr>
              <a:buFontTx/>
              <a:buChar char="•"/>
            </a:pPr>
            <a:endParaRPr lang="en-US" altLang="en-US"/>
          </a:p>
          <a:p>
            <a:r>
              <a:rPr lang="en-US" altLang="en-US"/>
              <a:t>Do not wear a hardhat backwards.  Do not use a hardhat for storage.  Never place anything between the inside of the hardhat and your head.  </a:t>
            </a:r>
          </a:p>
          <a:p>
            <a:endParaRPr lang="en-US" altLang="en-US"/>
          </a:p>
          <a:p>
            <a:r>
              <a:rPr lang="en-US" altLang="en-US"/>
              <a:t>Never wear a damaged hardhat.  If your hardhat is damaged, remove it and get another one.  A damaged hardhat will not protect you.</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7B9A9A-AD34-4CB5-BF3C-A0D03A9E6ABE}" type="slidenum">
              <a:rPr lang="en-US" altLang="en-US"/>
              <a:pPr/>
              <a:t>28</a:t>
            </a:fld>
            <a:endParaRPr lang="en-US" altLang="en-US"/>
          </a:p>
        </p:txBody>
      </p:sp>
      <p:sp>
        <p:nvSpPr>
          <p:cNvPr id="365570" name="Rectangle 2"/>
          <p:cNvSpPr>
            <a:spLocks noChangeArrowheads="1" noTextEdit="1"/>
          </p:cNvSpPr>
          <p:nvPr>
            <p:ph type="sldImg"/>
          </p:nvPr>
        </p:nvSpPr>
        <p:spPr>
          <a:ln/>
        </p:spPr>
      </p:sp>
      <p:sp>
        <p:nvSpPr>
          <p:cNvPr id="365571" name="Rectangle 3"/>
          <p:cNvSpPr>
            <a:spLocks noGrp="1" noChangeArrowheads="1"/>
          </p:cNvSpPr>
          <p:nvPr>
            <p:ph type="body" idx="1"/>
          </p:nvPr>
        </p:nvSpPr>
        <p:spPr/>
        <p:txBody>
          <a:bodyPr/>
          <a:lstStyle/>
          <a:p>
            <a:r>
              <a:rPr lang="en-US" altLang="en-US"/>
              <a:t>Flying objects can strike you on any part of your body. Reduce injuries from these types of hazards by wearing appropriate PPE to protect, eyes, ears, face, head, feet and other parts of the body from the hazards present.</a:t>
            </a:r>
          </a:p>
          <a:p>
            <a:endParaRPr lang="en-US" altLang="en-US"/>
          </a:p>
          <a:p>
            <a:r>
              <a:rPr lang="en-US" altLang="en-US"/>
              <a:t>It is very important to protect your eyes, wear eye protection such as goggles to prevent serious injuries including blindness.  </a:t>
            </a:r>
          </a:p>
          <a:p>
            <a:endParaRPr lang="en-US" altLang="en-US"/>
          </a:p>
          <a:p>
            <a:r>
              <a:rPr lang="en-US" altLang="en-US"/>
              <a:t>If you are in an area where pneumatic or powder actuated tools are used, you must use PPE, (e.g.. hearing protection, eye protection, proper foot protection and hard hat.) Workers have been shot with nail guns in the head, eyes and other areas.  In many instances PPE prevented serious injury and even death.</a:t>
            </a:r>
          </a:p>
          <a:p>
            <a:endParaRPr lang="en-US" altLang="en-US"/>
          </a:p>
          <a:p>
            <a:r>
              <a:rPr lang="en-US" altLang="en-US"/>
              <a:t>If you are using compressed air to clean with, you must wear eye and face protection to prevent flying particles from injuring you.</a:t>
            </a:r>
          </a:p>
          <a:p>
            <a:endParaRPr lang="en-US" altLang="en-US"/>
          </a:p>
          <a:p>
            <a:r>
              <a:rPr lang="en-US" altLang="en-US"/>
              <a:t>Always wear PPE when you can be struck-by flying objects.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D564F2-15A6-4836-8B03-AACB97CEBD6B}" type="slidenum">
              <a:rPr lang="en-US" altLang="en-US"/>
              <a:pPr/>
              <a:t>29</a:t>
            </a:fld>
            <a:endParaRPr lang="en-US" altLang="en-US"/>
          </a:p>
        </p:txBody>
      </p:sp>
      <p:sp>
        <p:nvSpPr>
          <p:cNvPr id="373762" name="Rectangle 2"/>
          <p:cNvSpPr>
            <a:spLocks noChangeArrowheads="1" noTextEdit="1"/>
          </p:cNvSpPr>
          <p:nvPr>
            <p:ph type="sldImg"/>
          </p:nvPr>
        </p:nvSpPr>
        <p:spPr>
          <a:ln/>
        </p:spPr>
      </p:sp>
      <p:sp>
        <p:nvSpPr>
          <p:cNvPr id="373763" name="Rectangle 3"/>
          <p:cNvSpPr>
            <a:spLocks noGrp="1" noChangeArrowheads="1"/>
          </p:cNvSpPr>
          <p:nvPr>
            <p:ph type="body" idx="1"/>
          </p:nvPr>
        </p:nvSpPr>
        <p:spPr/>
        <p:txBody>
          <a:bodyPr/>
          <a:lstStyle/>
          <a:p>
            <a:r>
              <a:rPr lang="en-US" altLang="en-US">
                <a:cs typeface="Times New Roman" pitchFamily="18" charset="0"/>
              </a:rPr>
              <a:t>In order to make yourself more visible to motorist traffic, you must always wear a reflective vest when working in or near a traffic work zone area.  This traffic includes construction traffic and general motorist traffic.</a:t>
            </a:r>
          </a:p>
          <a:p>
            <a:r>
              <a:rPr lang="en-US" altLang="en-US">
                <a:cs typeface="Times New Roman" pitchFamily="18" charset="0"/>
              </a:rPr>
              <a:t> </a:t>
            </a:r>
          </a:p>
          <a:p>
            <a:r>
              <a:rPr lang="en-US" altLang="en-US">
                <a:cs typeface="Times New Roman" pitchFamily="18" charset="0"/>
              </a:rPr>
              <a:t>A highly visible reflective vest may be the only thing that catches the eye of a motorist and prevents them from hitting you.</a:t>
            </a:r>
          </a:p>
          <a:p>
            <a:r>
              <a:rPr lang="en-US" altLang="en-US">
                <a:cs typeface="Times New Roman" pitchFamily="18" charset="0"/>
              </a:rPr>
              <a:t> </a:t>
            </a:r>
          </a:p>
          <a:p>
            <a:r>
              <a:rPr lang="en-US" altLang="en-US">
                <a:cs typeface="Times New Roman" pitchFamily="18" charset="0"/>
              </a:rPr>
              <a:t>Working in a traffic work zone without wearing a safety vest is the same as wearing camouflage in the woods.  You cannot be seen!  It is extremely dangerous to blend into a work zone.  You must be seen to be protected.</a:t>
            </a:r>
            <a:r>
              <a:rPr lang="en-US" altLang="en-US"/>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EDB086-119B-4621-BA2F-4C1F3D2C5D28}" type="slidenum">
              <a:rPr lang="en-US" altLang="en-US"/>
              <a:pPr/>
              <a:t>3</a:t>
            </a:fld>
            <a:endParaRPr lang="en-US" altLang="en-US"/>
          </a:p>
        </p:txBody>
      </p:sp>
      <p:sp>
        <p:nvSpPr>
          <p:cNvPr id="456706" name="Rectangle 2"/>
          <p:cNvSpPr>
            <a:spLocks noChangeArrowheads="1" noTextEdit="1"/>
          </p:cNvSpPr>
          <p:nvPr>
            <p:ph type="sldImg"/>
          </p:nvPr>
        </p:nvSpPr>
        <p:spPr>
          <a:ln/>
        </p:spPr>
      </p:sp>
      <p:sp>
        <p:nvSpPr>
          <p:cNvPr id="45670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90CC3E-8928-4581-8EBA-AE320684D50A}" type="slidenum">
              <a:rPr lang="en-US" altLang="en-US"/>
              <a:pPr/>
              <a:t>30</a:t>
            </a:fld>
            <a:endParaRPr lang="en-US" altLang="en-US"/>
          </a:p>
        </p:txBody>
      </p:sp>
      <p:sp>
        <p:nvSpPr>
          <p:cNvPr id="367618" name="Rectangle 2"/>
          <p:cNvSpPr>
            <a:spLocks noChangeArrowheads="1" noTextEdit="1"/>
          </p:cNvSpPr>
          <p:nvPr>
            <p:ph type="sldImg"/>
          </p:nvPr>
        </p:nvSpPr>
        <p:spPr>
          <a:ln/>
        </p:spPr>
      </p:sp>
      <p:sp>
        <p:nvSpPr>
          <p:cNvPr id="367619" name="Rectangle 3"/>
          <p:cNvSpPr>
            <a:spLocks noGrp="1" noChangeArrowheads="1"/>
          </p:cNvSpPr>
          <p:nvPr>
            <p:ph type="body" idx="1"/>
          </p:nvPr>
        </p:nvSpPr>
        <p:spPr/>
        <p:txBody>
          <a:bodyPr/>
          <a:lstStyle/>
          <a:p>
            <a:r>
              <a:rPr lang="en-US" altLang="en-US"/>
              <a:t>All stored materials must be stored properly to prevent them from falling on workers. Proper storage means that all materials must be stored in such a way that they do not shift, lean, or fall. They must be stacked, racked, blocked, and interlocked to prevent them from sliding, falling, or collapsing.</a:t>
            </a:r>
          </a:p>
          <a:p>
            <a:endParaRPr lang="en-US" altLang="en-US"/>
          </a:p>
          <a:p>
            <a:r>
              <a:rPr lang="en-US" altLang="en-US"/>
              <a:t>Never store materials within 6 feet of a hoist way. Materials stored inside buildings under construction shall not be placed within 6 feet of any hoist way or floor openings, nor within 10 feet of an exterior wall which does not extend above the top of the material stored. Materials shall not be stored on scaffolds in excess of supplies needed for immediate operations.</a:t>
            </a:r>
          </a:p>
          <a:p>
            <a:endParaRPr lang="en-US" altLang="en-US"/>
          </a:p>
          <a:p>
            <a:r>
              <a:rPr lang="en-US" altLang="en-US"/>
              <a:t>When storing materials that will be picked up with a forklift or other mechanical means, place them on blocks so the forks can pick them up easier.</a:t>
            </a:r>
          </a:p>
          <a:p>
            <a:r>
              <a:rPr lang="en-US" altLang="en-US"/>
              <a:t>Secure materials with bands to keep them together so they will not fall.</a:t>
            </a:r>
          </a:p>
          <a:p>
            <a:r>
              <a:rPr lang="en-US" altLang="en-US"/>
              <a:t>Never stack materials on a surface that cannot hold the weight.</a:t>
            </a:r>
          </a:p>
          <a:p>
            <a:endParaRPr lang="en-US" altLang="en-US"/>
          </a:p>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D6E3C9-B454-42D1-935F-850E02FB3EEF}" type="slidenum">
              <a:rPr lang="en-US" altLang="en-US"/>
              <a:pPr/>
              <a:t>31</a:t>
            </a:fld>
            <a:endParaRPr lang="en-US" altLang="en-US"/>
          </a:p>
        </p:txBody>
      </p:sp>
      <p:sp>
        <p:nvSpPr>
          <p:cNvPr id="375810" name="Rectangle 2"/>
          <p:cNvSpPr>
            <a:spLocks noChangeArrowheads="1" noTextEdit="1"/>
          </p:cNvSpPr>
          <p:nvPr>
            <p:ph type="sldImg"/>
          </p:nvPr>
        </p:nvSpPr>
        <p:spPr>
          <a:ln/>
        </p:spPr>
      </p:sp>
      <p:sp>
        <p:nvSpPr>
          <p:cNvPr id="375811" name="Rectangle 3"/>
          <p:cNvSpPr>
            <a:spLocks noGrp="1" noChangeArrowheads="1"/>
          </p:cNvSpPr>
          <p:nvPr>
            <p:ph type="body" idx="1"/>
          </p:nvPr>
        </p:nvSpPr>
        <p:spPr/>
        <p:txBody>
          <a:bodyPr/>
          <a:lstStyle/>
          <a:p>
            <a:r>
              <a:rPr lang="en-US" altLang="en-US"/>
              <a:t>To prevent struck-by hazards in storage areas, make sure the area is kept free from tripping, fire, and explosion hazards.  </a:t>
            </a:r>
          </a:p>
          <a:p>
            <a:endParaRPr lang="en-US" altLang="en-US"/>
          </a:p>
          <a:p>
            <a:r>
              <a:rPr lang="en-US" altLang="en-US"/>
              <a:t>Any of these hazards can lead to a struck-by injury.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67CC16-A2EC-4BDF-9C12-D13795ABA772}" type="slidenum">
              <a:rPr lang="en-US" altLang="en-US"/>
              <a:pPr/>
              <a:t>32</a:t>
            </a:fld>
            <a:endParaRPr lang="en-US" altLang="en-US"/>
          </a:p>
        </p:txBody>
      </p:sp>
      <p:sp>
        <p:nvSpPr>
          <p:cNvPr id="310274" name="Rectangle 2"/>
          <p:cNvSpPr>
            <a:spLocks noChangeArrowheads="1" noTextEdit="1"/>
          </p:cNvSpPr>
          <p:nvPr>
            <p:ph type="sldImg"/>
          </p:nvPr>
        </p:nvSpPr>
        <p:spPr>
          <a:xfrm>
            <a:off x="1030288" y="654050"/>
            <a:ext cx="4341812" cy="3255963"/>
          </a:xfrm>
          <a:ln/>
        </p:spPr>
      </p:sp>
      <p:sp>
        <p:nvSpPr>
          <p:cNvPr id="310275" name="Rectangle 3"/>
          <p:cNvSpPr>
            <a:spLocks noGrp="1" noChangeArrowheads="1"/>
          </p:cNvSpPr>
          <p:nvPr>
            <p:ph type="body" idx="1"/>
          </p:nvPr>
        </p:nvSpPr>
        <p:spPr>
          <a:xfrm>
            <a:off x="852488" y="4125913"/>
            <a:ext cx="4695825" cy="3906837"/>
          </a:xfrm>
        </p:spPr>
        <p:txBody>
          <a:bodyPr/>
          <a:lstStyle/>
          <a:p>
            <a:r>
              <a:rPr lang="en-US" altLang="en-US"/>
              <a:t>Material handling includes the moving, lifting and storing of materials.  Handling materials properly means handling them so workers do not get injured.  </a:t>
            </a:r>
          </a:p>
          <a:p>
            <a:endParaRPr lang="en-US" altLang="en-US"/>
          </a:p>
          <a:p>
            <a:r>
              <a:rPr lang="en-US" altLang="en-US"/>
              <a:t>Prior to lifting a load, all rigging must be inspected by those qualified to ensure that it is safe. The rigging includes slings, chains, wire rope, natural and synthetic rope, and shackles and hooks.  If any part of the rigging is defective, it must be removed from service.</a:t>
            </a:r>
          </a:p>
          <a:p>
            <a:endParaRPr lang="en-US" altLang="en-US"/>
          </a:p>
          <a:p>
            <a:r>
              <a:rPr lang="en-US" altLang="en-US"/>
              <a:t>Once the rigging has been inspected, the materials need to be secured so the load does not shift, slip and fall onto others.  Always remember not to exceed the lifting capacity. </a:t>
            </a:r>
          </a:p>
          <a:p>
            <a:endParaRPr lang="en-US" altLang="en-US"/>
          </a:p>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BD8AA6-9CEE-4C07-8CD0-0ED635B4A867}" type="slidenum">
              <a:rPr lang="en-US" altLang="en-US"/>
              <a:pPr/>
              <a:t>33</a:t>
            </a:fld>
            <a:endParaRPr lang="en-US" altLang="en-US"/>
          </a:p>
        </p:txBody>
      </p:sp>
      <p:sp>
        <p:nvSpPr>
          <p:cNvPr id="312322" name="Rectangle 2"/>
          <p:cNvSpPr>
            <a:spLocks noChangeArrowheads="1" noTextEdit="1"/>
          </p:cNvSpPr>
          <p:nvPr>
            <p:ph type="sldImg"/>
          </p:nvPr>
        </p:nvSpPr>
        <p:spPr>
          <a:xfrm>
            <a:off x="1030288" y="654050"/>
            <a:ext cx="4341812" cy="3255963"/>
          </a:xfrm>
          <a:ln/>
        </p:spPr>
      </p:sp>
      <p:sp>
        <p:nvSpPr>
          <p:cNvPr id="312323" name="Rectangle 3"/>
          <p:cNvSpPr>
            <a:spLocks noGrp="1" noChangeArrowheads="1"/>
          </p:cNvSpPr>
          <p:nvPr>
            <p:ph type="body" idx="1"/>
          </p:nvPr>
        </p:nvSpPr>
        <p:spPr>
          <a:xfrm>
            <a:off x="852488" y="4125913"/>
            <a:ext cx="4695825" cy="3906837"/>
          </a:xfrm>
        </p:spPr>
        <p:txBody>
          <a:bodyPr/>
          <a:lstStyle/>
          <a:p>
            <a:r>
              <a:rPr lang="en-US" altLang="en-US"/>
              <a:t>Once the load is properly secured and rigged, it is ready to be lifted. Most often, loads are lifted using a crane that has a rated capacity to lift the weight.</a:t>
            </a:r>
          </a:p>
          <a:p>
            <a:endParaRPr lang="en-US" altLang="en-US"/>
          </a:p>
          <a:p>
            <a:r>
              <a:rPr lang="en-US" altLang="en-US"/>
              <a:t>As the load is being lifted, swinging and slipping hazards are likely to occur. If the load is properly secured, it should not slip. Swinging hazards can be caused by windy conditions or the act of lifting.</a:t>
            </a:r>
          </a:p>
          <a:p>
            <a:endParaRPr lang="en-US" altLang="en-US"/>
          </a:p>
          <a:p>
            <a:r>
              <a:rPr lang="en-US" altLang="en-US"/>
              <a:t>As the load is being picked up, it may swing or twirl as the weight is shifted. Workers need to stay clear of loads as they are being lifted and never walk or work under a suspended load.</a:t>
            </a:r>
          </a:p>
          <a:p>
            <a:endParaRPr lang="en-US" altLang="en-US"/>
          </a:p>
          <a:p>
            <a:r>
              <a:rPr lang="en-US" altLang="en-US"/>
              <a:t>Never lift loads on windy days. If the wind is high enough it can cause the load to swing out of control. Once the load starts swinging, it can injure workers, damage buildings, or even topple the crane.</a:t>
            </a:r>
          </a:p>
          <a:p>
            <a:endParaRPr lang="en-US" altLang="en-US"/>
          </a:p>
          <a:p>
            <a:r>
              <a:rPr lang="en-US" altLang="en-US"/>
              <a:t>The use of a tag line can help guide the load as it is being raised and lowered. Remember, even when using a tag line, do not walk under the load. You need to be out of the path of the load if it falls.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88C314-5FE3-4E5E-9CD4-5733FB9F8526}" type="slidenum">
              <a:rPr lang="en-US" altLang="en-US"/>
              <a:pPr/>
              <a:t>34</a:t>
            </a:fld>
            <a:endParaRPr lang="en-US" altLang="en-US"/>
          </a:p>
        </p:txBody>
      </p:sp>
      <p:sp>
        <p:nvSpPr>
          <p:cNvPr id="272386" name="Rectangle 2"/>
          <p:cNvSpPr>
            <a:spLocks noChangeArrowheads="1" noTextEdit="1"/>
          </p:cNvSpPr>
          <p:nvPr>
            <p:ph type="sldImg"/>
          </p:nvPr>
        </p:nvSpPr>
        <p:spPr>
          <a:xfrm>
            <a:off x="1030288" y="654050"/>
            <a:ext cx="4341812" cy="3255963"/>
          </a:xfrm>
          <a:ln/>
        </p:spPr>
      </p:sp>
      <p:sp>
        <p:nvSpPr>
          <p:cNvPr id="272387" name="Rectangle 3"/>
          <p:cNvSpPr>
            <a:spLocks noGrp="1" noChangeArrowheads="1"/>
          </p:cNvSpPr>
          <p:nvPr>
            <p:ph type="body" idx="1"/>
          </p:nvPr>
        </p:nvSpPr>
        <p:spPr>
          <a:xfrm>
            <a:off x="852488" y="4125913"/>
            <a:ext cx="4695825" cy="3906837"/>
          </a:xfrm>
        </p:spPr>
        <p:txBody>
          <a:bodyPr/>
          <a:lstStyle/>
          <a:p>
            <a:r>
              <a:rPr lang="en-US" altLang="en-US"/>
              <a:t>Cranes are carefully designed, tested, and manufactured for safe operation. When used properly they can safely lift or move loads. Because cranes have the ability to lift heavy loads to great heights, they also have an increased potential for catastrophic accidents. Safe lifting practices must always be followed. </a:t>
            </a:r>
            <a:br>
              <a:rPr lang="en-US" altLang="en-US"/>
            </a:br>
            <a:endParaRPr lang="en-US" altLang="en-US"/>
          </a:p>
          <a:p>
            <a:r>
              <a:rPr lang="en-US" altLang="en-US"/>
              <a:t>Never try to lift a load that is greater than the crane’s lifting capacity.</a:t>
            </a:r>
          </a:p>
          <a:p>
            <a:r>
              <a:rPr lang="en-US" altLang="en-US"/>
              <a:t/>
            </a:r>
            <a:br>
              <a:rPr lang="en-US" altLang="en-US"/>
            </a:br>
            <a:r>
              <a:rPr lang="en-US" altLang="en-US"/>
              <a:t>Crane operators and personnel working with cranes need to know the basics of the crane’s lifting capacities, limitations, and specific job site restrictions.  Operators and workers must also be aware of the location of overhead power lines, unstable soil, and high wind conditions. </a:t>
            </a:r>
          </a:p>
          <a:p>
            <a:endParaRPr lang="en-US" altLang="en-US"/>
          </a:p>
          <a:p>
            <a:r>
              <a:rPr lang="en-US" altLang="en-US"/>
              <a:t>Cranes must be inspected prior to the start of each day. </a:t>
            </a:r>
          </a:p>
          <a:p>
            <a:endParaRPr lang="en-US" altLang="en-US"/>
          </a:p>
          <a:p>
            <a:r>
              <a:rPr lang="en-US" altLang="en-US"/>
              <a:t>Workers working around crane operations also need to be aware of hoisting activities.</a:t>
            </a:r>
          </a:p>
          <a:p>
            <a:endParaRPr lang="en-US" altLang="en-US"/>
          </a:p>
          <a:p>
            <a:endParaRPr lang="en-US" altLang="en-US">
              <a:solidFill>
                <a:srgbClr val="003399"/>
              </a:solidFill>
              <a:latin typeface="Verdana" pitchFamily="34" charset="0"/>
            </a:endParaRPr>
          </a:p>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17DA56-AFA9-4258-AE18-04217F6629B2}" type="slidenum">
              <a:rPr lang="en-US" altLang="en-US"/>
              <a:pPr/>
              <a:t>35</a:t>
            </a:fld>
            <a:endParaRPr lang="en-US" altLang="en-US"/>
          </a:p>
        </p:txBody>
      </p:sp>
      <p:sp>
        <p:nvSpPr>
          <p:cNvPr id="378882" name="Rectangle 2"/>
          <p:cNvSpPr>
            <a:spLocks noChangeArrowheads="1" noTextEdit="1"/>
          </p:cNvSpPr>
          <p:nvPr>
            <p:ph type="sldImg"/>
          </p:nvPr>
        </p:nvSpPr>
        <p:spPr bwMode="auto">
          <a:xfrm>
            <a:off x="1030288" y="652463"/>
            <a:ext cx="4341812" cy="3255962"/>
          </a:xfrm>
          <a:prstGeom prst="rect">
            <a:avLst/>
          </a:prstGeom>
          <a:solidFill>
            <a:srgbClr val="FFFFFF"/>
          </a:solidFill>
          <a:ln>
            <a:solidFill>
              <a:srgbClr val="000000"/>
            </a:solidFill>
            <a:miter lim="800000"/>
            <a:headEnd/>
            <a:tailEnd/>
          </a:ln>
        </p:spPr>
      </p:sp>
      <p:sp>
        <p:nvSpPr>
          <p:cNvPr id="378883" name="Rectangle 3"/>
          <p:cNvSpPr>
            <a:spLocks noChangeArrowheads="1"/>
          </p:cNvSpPr>
          <p:nvPr>
            <p:ph type="body" idx="1"/>
          </p:nvPr>
        </p:nvSpPr>
        <p:spPr bwMode="auto">
          <a:xfrm>
            <a:off x="854075" y="4125913"/>
            <a:ext cx="4692650" cy="3908425"/>
          </a:xfrm>
          <a:prstGeom prst="rect">
            <a:avLst/>
          </a:prstGeom>
          <a:solidFill>
            <a:srgbClr val="FFFFFF"/>
          </a:solidFill>
          <a:ln>
            <a:solidFill>
              <a:srgbClr val="000000"/>
            </a:solidFill>
            <a:miter lim="800000"/>
            <a:headEnd/>
            <a:tailEnd/>
          </a:ln>
        </p:spPr>
        <p:txBody>
          <a:bodyPr lIns="86201" tIns="43101" rIns="86201" bIns="43101"/>
          <a:lstStyle/>
          <a:p>
            <a:pPr lvl="1"/>
            <a:r>
              <a:rPr lang="en-US" altLang="en-US" sz="1100"/>
              <a:t>Anytime you are working near heavy equipment or motor vehicle traffic you are at risk from serious struck-by injuries. Equipment operators and motorists may not be able to see you or may be unaware of your presence. Be sure to use safe work practices and make yourself visible.</a:t>
            </a:r>
          </a:p>
          <a:p>
            <a:pPr lvl="1"/>
            <a:r>
              <a:rPr lang="en-US" altLang="en-US" sz="1100"/>
              <a:t>Work Zone Safety:</a:t>
            </a:r>
          </a:p>
          <a:p>
            <a:pPr lvl="1">
              <a:buFontTx/>
              <a:buChar char="•"/>
            </a:pPr>
            <a:r>
              <a:rPr lang="en-US" altLang="en-US" sz="1100"/>
              <a:t>Use proper illumination for night work.</a:t>
            </a:r>
          </a:p>
          <a:p>
            <a:pPr lvl="1">
              <a:buFontTx/>
              <a:buChar char="•"/>
            </a:pPr>
            <a:r>
              <a:rPr lang="en-US" altLang="en-US" sz="1100"/>
              <a:t>Use flag personnel to direct and divert traffic. </a:t>
            </a:r>
          </a:p>
          <a:p>
            <a:pPr lvl="1">
              <a:buFontTx/>
              <a:buChar char="•"/>
            </a:pPr>
            <a:r>
              <a:rPr lang="en-US" altLang="en-US" sz="1100"/>
              <a:t>Use barricades to alert others that the area is off limits or to approach with caution.</a:t>
            </a:r>
          </a:p>
          <a:p>
            <a:pPr lvl="1">
              <a:buFontTx/>
              <a:buChar char="•"/>
            </a:pPr>
            <a:r>
              <a:rPr lang="en-US" altLang="en-US" sz="1100"/>
              <a:t>Wear a reflective vest and proper PPE as needed.</a:t>
            </a:r>
          </a:p>
          <a:p>
            <a:pPr lvl="1">
              <a:buFontTx/>
              <a:buChar char="•"/>
            </a:pPr>
            <a:r>
              <a:rPr lang="en-US" altLang="en-US" sz="1100"/>
              <a:t>Make sure all construction vehicles have working back-up alarms that are audible above the surrounding noise level.</a:t>
            </a:r>
          </a:p>
          <a:p>
            <a:pPr lvl="1">
              <a:buFontTx/>
              <a:buChar char="•"/>
            </a:pPr>
            <a:r>
              <a:rPr lang="en-US" altLang="en-US" sz="1100"/>
              <a:t>Inspect vehicles and equipment before each shift. </a:t>
            </a:r>
          </a:p>
          <a:p>
            <a:pPr lvl="1"/>
            <a:r>
              <a:rPr lang="en-US" altLang="en-US" sz="1100"/>
              <a:t>Install back-up alarms on all equipment. The operator will not be able to see you if you are behind the equipment. If a back-up alarm is installed workers will be able to hear when the equipment is moving. Make sure all equipment has working brakes. Always wear a seatbelt.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94BEF6-FAFD-45B3-A0AF-44BEBEAFB972}" type="slidenum">
              <a:rPr lang="en-US" altLang="en-US"/>
              <a:pPr/>
              <a:t>36</a:t>
            </a:fld>
            <a:endParaRPr lang="en-US" altLang="en-US"/>
          </a:p>
        </p:txBody>
      </p:sp>
      <p:sp>
        <p:nvSpPr>
          <p:cNvPr id="339970" name="Rectangle 2"/>
          <p:cNvSpPr>
            <a:spLocks noChangeArrowheads="1" noTextEdit="1"/>
          </p:cNvSpPr>
          <p:nvPr>
            <p:ph type="sldImg"/>
          </p:nvPr>
        </p:nvSpPr>
        <p:spPr>
          <a:ln/>
        </p:spPr>
      </p:sp>
      <p:sp>
        <p:nvSpPr>
          <p:cNvPr id="339971" name="Rectangle 3"/>
          <p:cNvSpPr>
            <a:spLocks noGrp="1" noChangeArrowheads="1"/>
          </p:cNvSpPr>
          <p:nvPr>
            <p:ph type="body" idx="1"/>
          </p:nvPr>
        </p:nvSpPr>
        <p:spPr/>
        <p:txBody>
          <a:bodyPr/>
          <a:lstStyle/>
          <a:p>
            <a:pPr lvl="1"/>
            <a:r>
              <a:rPr lang="en-US" altLang="en-US">
                <a:cs typeface="Times New Roman" pitchFamily="18" charset="0"/>
              </a:rPr>
              <a:t>Traffic work zones will always have serious hazards.  You need to be aware of the hazards associated with work zones and protect yourself.  Work zones have the added hazard of motorist traffic. Each year workers are killed when motorists cross into the work zone and strike workers.  Motorists tend to be distracted and may be speeding while driving through a work zone.  You need to protect yourself from them and their car. </a:t>
            </a:r>
          </a:p>
          <a:p>
            <a:pPr lvl="1"/>
            <a:endParaRPr lang="en-US" altLang="en-US">
              <a:cs typeface="Times New Roman" pitchFamily="18" charset="0"/>
            </a:endParaRPr>
          </a:p>
          <a:p>
            <a:pPr lvl="1"/>
            <a:r>
              <a:rPr lang="en-US" altLang="en-US">
                <a:cs typeface="Times New Roman" pitchFamily="18" charset="0"/>
              </a:rPr>
              <a:t>When working in a traffic work zone, you must conform to the Manual on Uniform Traffic Control Devices.  The Millennium Edition has been incorporated by reference into the OSHA standards.  This manual sets the practices that must be used to keep workers safe while in work zones.</a:t>
            </a:r>
            <a:endParaRPr lang="en-US" altLang="en-US"/>
          </a:p>
          <a:p>
            <a:pPr lvl="1"/>
            <a:endParaRPr lang="en-US" altLang="en-US"/>
          </a:p>
          <a:p>
            <a:pPr lvl="1"/>
            <a:r>
              <a:rPr lang="en-US" altLang="en-US"/>
              <a:t>Traffic work zones must be clearly marked to make motorists aware of the work and to ensure your safety.  In many states, traffic violations are increased in traffic work zones.  When motorists are paying attention to their driving and the work going on, workers are safer.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CD07A9-05FE-4035-9B05-EDA32677CE90}" type="slidenum">
              <a:rPr lang="en-US" altLang="en-US"/>
              <a:pPr/>
              <a:t>37</a:t>
            </a:fld>
            <a:endParaRPr lang="en-US" altLang="en-US"/>
          </a:p>
        </p:txBody>
      </p:sp>
      <p:sp>
        <p:nvSpPr>
          <p:cNvPr id="308226" name="Rectangle 2"/>
          <p:cNvSpPr>
            <a:spLocks noChangeArrowheads="1" noTextEdit="1"/>
          </p:cNvSpPr>
          <p:nvPr>
            <p:ph type="sldImg"/>
          </p:nvPr>
        </p:nvSpPr>
        <p:spPr>
          <a:xfrm>
            <a:off x="1030288" y="654050"/>
            <a:ext cx="4341812" cy="3255963"/>
          </a:xfrm>
          <a:ln/>
        </p:spPr>
      </p:sp>
      <p:sp>
        <p:nvSpPr>
          <p:cNvPr id="308227" name="Rectangle 3"/>
          <p:cNvSpPr>
            <a:spLocks noGrp="1" noChangeArrowheads="1"/>
          </p:cNvSpPr>
          <p:nvPr>
            <p:ph type="body" idx="1"/>
          </p:nvPr>
        </p:nvSpPr>
        <p:spPr>
          <a:xfrm>
            <a:off x="852488" y="4125913"/>
            <a:ext cx="4695825" cy="3906837"/>
          </a:xfrm>
        </p:spPr>
        <p:txBody>
          <a:bodyPr/>
          <a:lstStyle/>
          <a:p>
            <a:r>
              <a:rPr lang="en-US" altLang="en-US"/>
              <a:t>The purpose of traffic control devices is to promote highway safety. Traffic control devices notify road users of what is ahead and provides warnings for their safety and yours.</a:t>
            </a:r>
          </a:p>
          <a:p>
            <a:endParaRPr lang="en-US" altLang="en-US"/>
          </a:p>
          <a:p>
            <a:r>
              <a:rPr lang="en-US" altLang="en-US"/>
              <a:t>Physical barriers will protect workers from vehicle traffic and guide the motorist through the work zone.</a:t>
            </a:r>
            <a:r>
              <a:rPr lang="en-US" altLang="en-US">
                <a:cs typeface="Times New Roman" pitchFamily="18" charset="0"/>
              </a:rPr>
              <a:t>  A physical barrier will prevent drivers from entering the zone where they can strike you.</a:t>
            </a:r>
          </a:p>
          <a:p>
            <a:endParaRPr lang="en-US" altLang="en-US">
              <a:cs typeface="Times New Roman" pitchFamily="18" charset="0"/>
            </a:endParaRPr>
          </a:p>
          <a:p>
            <a:r>
              <a:rPr lang="en-US" altLang="en-US"/>
              <a:t>Physical barriers can only protect workers if they separate the worker and the traffic.  To protect workers while physical barriers are being placed, traffic must be stopped or re-routed to keep motorists out of the work zone.</a:t>
            </a:r>
          </a:p>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827E21-8D3C-4063-ABC5-17F02069D377}" type="slidenum">
              <a:rPr lang="en-US" altLang="en-US"/>
              <a:pPr/>
              <a:t>38</a:t>
            </a:fld>
            <a:endParaRPr lang="en-US" altLang="en-US"/>
          </a:p>
        </p:txBody>
      </p:sp>
      <p:sp>
        <p:nvSpPr>
          <p:cNvPr id="327682" name="Rectangle 2"/>
          <p:cNvSpPr>
            <a:spLocks noChangeArrowheads="1" noTextEdit="1"/>
          </p:cNvSpPr>
          <p:nvPr>
            <p:ph type="sldImg"/>
          </p:nvPr>
        </p:nvSpPr>
        <p:spPr>
          <a:xfrm>
            <a:off x="1031875" y="652463"/>
            <a:ext cx="4343400" cy="3257550"/>
          </a:xfrm>
          <a:ln/>
        </p:spPr>
      </p:sp>
      <p:sp>
        <p:nvSpPr>
          <p:cNvPr id="327683" name="Rectangle 3"/>
          <p:cNvSpPr>
            <a:spLocks noGrp="1" noChangeArrowheads="1"/>
          </p:cNvSpPr>
          <p:nvPr>
            <p:ph type="body" idx="1"/>
          </p:nvPr>
        </p:nvSpPr>
        <p:spPr/>
        <p:txBody>
          <a:bodyPr/>
          <a:lstStyle/>
          <a:p>
            <a:endParaRPr lang="es-PR"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A817FC-447B-4A64-9920-48957510E54D}" type="slidenum">
              <a:rPr lang="en-US" altLang="en-US"/>
              <a:pPr/>
              <a:t>4</a:t>
            </a:fld>
            <a:endParaRPr lang="en-US" altLang="en-US"/>
          </a:p>
        </p:txBody>
      </p:sp>
      <p:sp>
        <p:nvSpPr>
          <p:cNvPr id="215042" name="Rectangle 2"/>
          <p:cNvSpPr>
            <a:spLocks noChangeArrowheads="1" noTextEdit="1"/>
          </p:cNvSpPr>
          <p:nvPr>
            <p:ph type="sldImg"/>
          </p:nvPr>
        </p:nvSpPr>
        <p:spPr>
          <a:xfrm>
            <a:off x="1030288" y="654050"/>
            <a:ext cx="4341812" cy="3255963"/>
          </a:xfrm>
          <a:ln/>
        </p:spPr>
      </p:sp>
      <p:sp>
        <p:nvSpPr>
          <p:cNvPr id="215043" name="Rectangle 3"/>
          <p:cNvSpPr>
            <a:spLocks noGrp="1" noChangeArrowheads="1"/>
          </p:cNvSpPr>
          <p:nvPr>
            <p:ph type="body" idx="1"/>
          </p:nvPr>
        </p:nvSpPr>
        <p:spPr>
          <a:xfrm>
            <a:off x="852488" y="4125913"/>
            <a:ext cx="4695825" cy="3906837"/>
          </a:xfrm>
        </p:spPr>
        <p:txBody>
          <a:bodyPr/>
          <a:lstStyle/>
          <a:p>
            <a:endParaRPr lang="es-PR"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234E58-2F4D-43D5-8CC8-75BFC9EABC40}" type="slidenum">
              <a:rPr lang="en-US" altLang="en-US"/>
              <a:pPr/>
              <a:t>5</a:t>
            </a:fld>
            <a:endParaRPr lang="en-US" altLang="en-US"/>
          </a:p>
        </p:txBody>
      </p:sp>
      <p:sp>
        <p:nvSpPr>
          <p:cNvPr id="217090" name="Rectangle 2"/>
          <p:cNvSpPr>
            <a:spLocks noChangeArrowheads="1" noTextEdit="1"/>
          </p:cNvSpPr>
          <p:nvPr>
            <p:ph type="sldImg"/>
          </p:nvPr>
        </p:nvSpPr>
        <p:spPr>
          <a:xfrm>
            <a:off x="1030288" y="654050"/>
            <a:ext cx="4341812" cy="3255963"/>
          </a:xfrm>
          <a:ln/>
        </p:spPr>
      </p:sp>
      <p:sp>
        <p:nvSpPr>
          <p:cNvPr id="217091" name="Rectangle 3"/>
          <p:cNvSpPr>
            <a:spLocks noGrp="1" noChangeArrowheads="1"/>
          </p:cNvSpPr>
          <p:nvPr>
            <p:ph type="body" idx="1"/>
          </p:nvPr>
        </p:nvSpPr>
        <p:spPr>
          <a:xfrm>
            <a:off x="852488" y="4125913"/>
            <a:ext cx="4695825" cy="3906837"/>
          </a:xfrm>
        </p:spPr>
        <p:txBody>
          <a:bodyPr/>
          <a:lstStyle/>
          <a:p>
            <a:r>
              <a:rPr lang="en-US" altLang="en-US"/>
              <a:t>This module will focus on the hazard of being “struck-by” something.  On a construction site, that “something” could be almost anything.  You may be struck by materials as they are being moved about the construction site.  The bucket of a backhoe may hit you while you are in a trench. If you work near traffic, you may be hit by a motor vehicle. These are only a few examples of how you may be struck by something that can cause great pain or even death.</a:t>
            </a:r>
          </a:p>
          <a:p>
            <a:endParaRPr lang="en-US" altLang="en-US"/>
          </a:p>
          <a:p>
            <a:r>
              <a:rPr lang="en-US" altLang="en-US"/>
              <a:t>This program will help you recognize common struck-by hazards and show you ways to decrease those hazards at your job site.  By the end of this program, you will be able to recognize and avoid these hazards.</a:t>
            </a:r>
          </a:p>
          <a:p>
            <a:endParaRPr lang="en-US" altLang="en-US"/>
          </a:p>
          <a:p>
            <a:r>
              <a:rPr lang="en-US" altLang="en-US"/>
              <a:t>Throughout this program, you will be shown examples of safe and unsafe conditions.  Two different symbols will be used to represent safe and unsafe conditions.  The red “No” symbol is used to denote unsafe conditions, and the green “Yes” checkmark will be used to show safe conditions.</a:t>
            </a:r>
          </a:p>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8E9398-E6BC-4F84-AFA1-1B47747CD322}" type="slidenum">
              <a:rPr lang="en-US" altLang="en-US"/>
              <a:pPr/>
              <a:t>6</a:t>
            </a:fld>
            <a:endParaRPr lang="en-US" altLang="en-US"/>
          </a:p>
        </p:txBody>
      </p:sp>
      <p:sp>
        <p:nvSpPr>
          <p:cNvPr id="219138" name="Rectangle 2"/>
          <p:cNvSpPr>
            <a:spLocks noChangeArrowheads="1" noTextEdit="1"/>
          </p:cNvSpPr>
          <p:nvPr>
            <p:ph type="sldImg"/>
          </p:nvPr>
        </p:nvSpPr>
        <p:spPr>
          <a:xfrm>
            <a:off x="1030288" y="654050"/>
            <a:ext cx="4341812" cy="3255963"/>
          </a:xfrm>
          <a:ln/>
        </p:spPr>
      </p:sp>
      <p:sp>
        <p:nvSpPr>
          <p:cNvPr id="219139" name="Rectangle 3"/>
          <p:cNvSpPr>
            <a:spLocks noGrp="1" noChangeArrowheads="1"/>
          </p:cNvSpPr>
          <p:nvPr>
            <p:ph type="body" idx="1"/>
          </p:nvPr>
        </p:nvSpPr>
        <p:spPr>
          <a:xfrm>
            <a:off x="852488" y="4125913"/>
            <a:ext cx="4695825" cy="3906837"/>
          </a:xfrm>
        </p:spPr>
        <p:txBody>
          <a:bodyPr/>
          <a:lstStyle/>
          <a:p>
            <a:r>
              <a:rPr lang="en-US" altLang="en-US"/>
              <a:t>Each year a surprising number of workers die from being struck-by falling, flying, slipping or swinging objects.  These seemingly simple accidents were responsible for 583 deaths in the year 2006.  Nearly 10%, or 119, of those fatalities happened in the construction industry.  According to the latest Bureau of Labor Statistics, during 2006 there were 5,703 occupational fatalities.  This means that approximately 10% of all occupational deaths are a result of being struck-by falling, flying, slipping or swinging objects.  In addition, 20.4% of all struck-by deaths in 2006 occurred in construction.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463128-96E2-4C40-9B5B-293B6AD2892A}" type="slidenum">
              <a:rPr lang="en-US" altLang="en-US"/>
              <a:pPr/>
              <a:t>7</a:t>
            </a:fld>
            <a:endParaRPr lang="en-US" altLang="en-US"/>
          </a:p>
        </p:txBody>
      </p:sp>
      <p:sp>
        <p:nvSpPr>
          <p:cNvPr id="93186" name="Rectangle 2"/>
          <p:cNvSpPr>
            <a:spLocks noChangeArrowheads="1" noTextEdit="1"/>
          </p:cNvSpPr>
          <p:nvPr>
            <p:ph type="sldImg"/>
          </p:nvPr>
        </p:nvSpPr>
        <p:spPr>
          <a:ln/>
        </p:spPr>
      </p:sp>
      <p:sp>
        <p:nvSpPr>
          <p:cNvPr id="93187" name="Rectangle 3"/>
          <p:cNvSpPr>
            <a:spLocks noGrp="1" noChangeArrowheads="1"/>
          </p:cNvSpPr>
          <p:nvPr>
            <p:ph type="body" idx="1"/>
          </p:nvPr>
        </p:nvSpPr>
        <p:spPr/>
        <p:txBody>
          <a:bodyPr/>
          <a:lstStyle/>
          <a:p>
            <a:r>
              <a:rPr lang="en-US" altLang="en-US">
                <a:cs typeface="Times New Roman" pitchFamily="18" charset="0"/>
              </a:rPr>
              <a:t>A struck-by hazard exists anytime a worker has the potential to be struck or hit by an object.  A hammer that falls from a roof, a metal chip “flying” from a grinder, materials that slip out of a choker when being moved, or steel swinging while being moved are all examples of struck-by hazards.  Each can cause minor injuries or even death.</a:t>
            </a:r>
            <a:r>
              <a:rPr lang="en-US" altLang="en-US"/>
              <a:t> </a:t>
            </a:r>
          </a:p>
          <a:p>
            <a:endParaRPr lang="en-US" altLang="en-US"/>
          </a:p>
          <a:p>
            <a:r>
              <a:rPr lang="en-US" altLang="en-US"/>
              <a:t>As seen on the previous slide, workers die from struck-by injuries each year.  For example, a worker is struck by a piece of steel as it is being hoisted into place.  The worker is hit in the head and dies from his injuries as a result.  </a:t>
            </a:r>
          </a:p>
          <a:p>
            <a:endParaRPr lang="en-US" altLang="en-US"/>
          </a:p>
          <a:p>
            <a:r>
              <a:rPr lang="en-US" altLang="en-US"/>
              <a:t>This presentation will cover struck-by hazards that are commonly found on construction sites.  We will be discussing: </a:t>
            </a:r>
          </a:p>
          <a:p>
            <a:pPr>
              <a:buFontTx/>
              <a:buChar char="•"/>
            </a:pPr>
            <a:r>
              <a:rPr lang="en-US" altLang="en-US"/>
              <a:t>Stuck-by falling objects</a:t>
            </a:r>
          </a:p>
          <a:p>
            <a:pPr>
              <a:buFontTx/>
              <a:buChar char="•"/>
            </a:pPr>
            <a:r>
              <a:rPr lang="en-US" altLang="en-US"/>
              <a:t>Struck-by flying objects</a:t>
            </a:r>
          </a:p>
          <a:p>
            <a:pPr>
              <a:buFontTx/>
              <a:buChar char="•"/>
            </a:pPr>
            <a:r>
              <a:rPr lang="en-US" altLang="en-US"/>
              <a:t>Struck-by swinging/slipping objects</a:t>
            </a:r>
          </a:p>
          <a:p>
            <a:pPr>
              <a:buFontTx/>
              <a:buChar char="•"/>
            </a:pPr>
            <a:r>
              <a:rPr lang="en-US" altLang="en-US"/>
              <a:t>Struck-by objects on ground level</a:t>
            </a:r>
          </a:p>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A9AB28-B747-443E-81E5-D30ABC63A239}" type="slidenum">
              <a:rPr lang="en-US" altLang="en-US"/>
              <a:pPr/>
              <a:t>8</a:t>
            </a:fld>
            <a:endParaRPr lang="en-US" altLang="en-US"/>
          </a:p>
        </p:txBody>
      </p:sp>
      <p:sp>
        <p:nvSpPr>
          <p:cNvPr id="156674" name="Rectangle 2"/>
          <p:cNvSpPr>
            <a:spLocks noChangeArrowheads="1" noTextEdit="1"/>
          </p:cNvSpPr>
          <p:nvPr>
            <p:ph type="sldImg"/>
          </p:nvPr>
        </p:nvSpPr>
        <p:spPr>
          <a:ln/>
        </p:spPr>
      </p:sp>
      <p:sp>
        <p:nvSpPr>
          <p:cNvPr id="156675" name="Rectangle 3"/>
          <p:cNvSpPr>
            <a:spLocks noGrp="1" noChangeArrowheads="1"/>
          </p:cNvSpPr>
          <p:nvPr>
            <p:ph type="body" idx="1"/>
          </p:nvPr>
        </p:nvSpPr>
        <p:spPr/>
        <p:txBody>
          <a:bodyPr/>
          <a:lstStyle/>
          <a:p>
            <a:r>
              <a:rPr lang="en-US" altLang="en-US" sz="1100"/>
              <a:t>A falling object will eventually land on the ground. On a construction site, the falling object could be building materials, debris, bricks, tools, etc.  Objects may fall from elevated work surfaces while they are being moved from one area to another or even while in storage.</a:t>
            </a:r>
          </a:p>
          <a:p>
            <a:endParaRPr lang="en-US" altLang="en-US" sz="1100"/>
          </a:p>
          <a:p>
            <a:r>
              <a:rPr lang="en-US" altLang="en-US" sz="1100"/>
              <a:t>If you are working on elevated work surfaces, you are a hazard to all workers who are working below you. Any materials or debris that you throw, drop or push off the work surface have the potential to fall on workers below you.</a:t>
            </a:r>
          </a:p>
          <a:p>
            <a:endParaRPr lang="en-US" altLang="en-US" sz="1100"/>
          </a:p>
          <a:p>
            <a:r>
              <a:rPr lang="en-US" altLang="en-US" sz="1100"/>
              <a:t>If you are working or walking below elevated work, you are exposed to falling objects. Falling objects may strike you on the head or any other part of your body. These falling objects are the primary reason you need to wear a hardhat on a construction site. Use toe boards, screens, nets, etc. Objects that can become airborne while pushing or pulling need to be secured. One method is to stack materials to prevent them from sliding, falling or collapsing.  </a:t>
            </a:r>
          </a:p>
          <a:p>
            <a:endParaRPr lang="en-US" altLang="en-US" sz="1100"/>
          </a:p>
          <a:p>
            <a:r>
              <a:rPr lang="en-US" altLang="en-US" sz="1100"/>
              <a:t>Many times workers will toss materials from one level to another as a quick way to move them. This is extremely hazardous. If the material is not caught, gravity will always draw it back to the ground. Additionally, the materials could fracture and break causing pieces to rain down on the workers below. Never toss or throw materials from one level to another. The materials may fall on you and cause serious injuries or death.</a:t>
            </a:r>
          </a:p>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9BC85B-5819-4775-A5D8-9A4BA506F6E1}" type="slidenum">
              <a:rPr lang="en-US" altLang="en-US"/>
              <a:pPr/>
              <a:t>9</a:t>
            </a:fld>
            <a:endParaRPr lang="en-US" altLang="en-US"/>
          </a:p>
        </p:txBody>
      </p:sp>
      <p:sp>
        <p:nvSpPr>
          <p:cNvPr id="234498" name="Rectangle 2"/>
          <p:cNvSpPr>
            <a:spLocks noChangeArrowheads="1" noTextEdit="1"/>
          </p:cNvSpPr>
          <p:nvPr>
            <p:ph type="sldImg"/>
          </p:nvPr>
        </p:nvSpPr>
        <p:spPr>
          <a:ln/>
        </p:spPr>
      </p:sp>
      <p:sp>
        <p:nvSpPr>
          <p:cNvPr id="234499" name="Rectangle 3"/>
          <p:cNvSpPr>
            <a:spLocks noGrp="1" noChangeArrowheads="1"/>
          </p:cNvSpPr>
          <p:nvPr>
            <p:ph type="body" idx="1"/>
          </p:nvPr>
        </p:nvSpPr>
        <p:spPr/>
        <p:txBody>
          <a:bodyPr/>
          <a:lstStyle/>
          <a:p>
            <a:r>
              <a:rPr lang="en-US" altLang="en-US"/>
              <a:t>A tremendous amount of materials are moved on, off and around construction sites. Some are moved by hand, but most are moved by mechanical methods. Moving materials by elevated means exposes all workers in the path to potential struck-by hazards, especially if the materials fall.</a:t>
            </a:r>
          </a:p>
          <a:p>
            <a:endParaRPr lang="en-US" altLang="en-US"/>
          </a:p>
          <a:p>
            <a:r>
              <a:rPr lang="en-US" altLang="en-US"/>
              <a:t>Many times the materials being moved are not single pieces of material. As the materials are being bundled for handling, make sure all pieces are secured. Unsecured pieces may fall from the load onto workers.</a:t>
            </a:r>
          </a:p>
          <a:p>
            <a:endParaRPr lang="en-US" altLang="en-US"/>
          </a:p>
          <a:p>
            <a:r>
              <a:rPr lang="en-US" altLang="en-US"/>
              <a:t>Materials that are being lifted by a forklift can shift causing part or all of the load to fall. Be sure to properly secure the load and do not lift more than the forklift can handle. </a:t>
            </a:r>
          </a:p>
          <a:p>
            <a:endParaRPr lang="en-US" altLang="en-US"/>
          </a:p>
          <a:p>
            <a:r>
              <a:rPr lang="en-US" altLang="en-US"/>
              <a:t>Loads that are being moved overhead by cranes can create serious hazards. If the load has not been properly secured it can shift and fall. Anyone working under a falling load may be seriously injured or killed if a load falls on them.</a:t>
            </a:r>
          </a:p>
          <a:p>
            <a:endParaRPr lang="en-US" altLang="en-US"/>
          </a:p>
          <a:p>
            <a:r>
              <a:rPr lang="en-US" altLang="en-US"/>
              <a:t>Lifting equipment can place a load that exceeds the surface’s capacity. When placing loads on a concrete structure, especially a new one, make sure the concrete can support the load.</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14400" y="685800"/>
            <a:ext cx="7721600" cy="1143000"/>
          </a:xfrm>
          <a:extLst>
            <a:ext uri="{909E8E84-426E-40DD-AFC4-6F175D3DCCD1}">
              <a14:hiddenFill xmlns:a14="http://schemas.microsoft.com/office/drawing/2010/main">
                <a:solidFill>
                  <a:schemeClr val="accent1"/>
                </a:solidFill>
              </a14:hiddenFill>
            </a:ext>
          </a:extLst>
        </p:spPr>
        <p:txBody>
          <a:bodyPr/>
          <a:lstStyle>
            <a:lvl1pPr>
              <a:defRPr/>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2133600" y="3886200"/>
            <a:ext cx="6400800" cy="1771650"/>
          </a:xfrm>
        </p:spPr>
        <p:txBody>
          <a:bodyPr/>
          <a:lstStyle>
            <a:lvl1pPr marL="0" indent="0">
              <a:buFont typeface="Wingdings" pitchFamily="2" charset="2"/>
              <a:buNone/>
              <a:defRPr>
                <a:latin typeface="Arial Black" pitchFamily="34" charset="0"/>
              </a:defRPr>
            </a:lvl1pPr>
          </a:lstStyle>
          <a:p>
            <a:pPr lvl="0"/>
            <a:r>
              <a:rPr lang="en-US" altLang="en-US" noProof="0" smtClean="0"/>
              <a:t>Click to edit Master subtitle style</a:t>
            </a:r>
          </a:p>
        </p:txBody>
      </p:sp>
      <p:sp>
        <p:nvSpPr>
          <p:cNvPr id="3076" name="Rectangle 4"/>
          <p:cNvSpPr>
            <a:spLocks noGrp="1" noChangeArrowheads="1"/>
          </p:cNvSpPr>
          <p:nvPr>
            <p:ph type="dt" sz="half" idx="2"/>
          </p:nvPr>
        </p:nvSpPr>
        <p:spPr>
          <a:xfrm>
            <a:off x="711200" y="6229350"/>
            <a:ext cx="1930400" cy="514350"/>
          </a:xfrm>
        </p:spPr>
        <p:txBody>
          <a:bodyPr/>
          <a:lstStyle>
            <a:lvl1pPr>
              <a:defRPr>
                <a:solidFill>
                  <a:srgbClr val="5E574E"/>
                </a:solidFill>
              </a:defRPr>
            </a:lvl1pPr>
          </a:lstStyle>
          <a:p>
            <a:endParaRPr lang="en-US" altLang="en-US"/>
          </a:p>
        </p:txBody>
      </p:sp>
      <p:sp>
        <p:nvSpPr>
          <p:cNvPr id="3077" name="Rectangle 5"/>
          <p:cNvSpPr>
            <a:spLocks noGrp="1" noChangeArrowheads="1"/>
          </p:cNvSpPr>
          <p:nvPr>
            <p:ph type="ftr" sz="quarter" idx="3"/>
          </p:nvPr>
        </p:nvSpPr>
        <p:spPr>
          <a:xfrm>
            <a:off x="3149600" y="6229350"/>
            <a:ext cx="2844800" cy="514350"/>
          </a:xfrm>
        </p:spPr>
        <p:txBody>
          <a:bodyPr/>
          <a:lstStyle>
            <a:lvl1pPr>
              <a:defRPr>
                <a:solidFill>
                  <a:srgbClr val="5E574E"/>
                </a:solidFill>
              </a:defRPr>
            </a:lvl1pPr>
          </a:lstStyle>
          <a:p>
            <a:endParaRPr lang="en-US" altLang="en-US"/>
          </a:p>
        </p:txBody>
      </p:sp>
      <p:sp>
        <p:nvSpPr>
          <p:cNvPr id="3078" name="Rectangle 6"/>
          <p:cNvSpPr>
            <a:spLocks noGrp="1" noChangeArrowheads="1"/>
          </p:cNvSpPr>
          <p:nvPr>
            <p:ph type="sldNum" sz="quarter" idx="4"/>
          </p:nvPr>
        </p:nvSpPr>
        <p:spPr>
          <a:xfrm>
            <a:off x="6604000" y="6229350"/>
            <a:ext cx="1828800" cy="514350"/>
          </a:xfrm>
        </p:spPr>
        <p:txBody>
          <a:bodyPr/>
          <a:lstStyle>
            <a:lvl1pPr>
              <a:defRPr>
                <a:solidFill>
                  <a:srgbClr val="5E574E"/>
                </a:solidFill>
              </a:defRPr>
            </a:lvl1pPr>
          </a:lstStyle>
          <a:p>
            <a:fld id="{C037A68A-3AEC-43A4-8EBD-8F6B77A9DB9B}" type="slidenum">
              <a:rPr lang="en-US" altLang="en-US"/>
              <a:pPr/>
              <a:t>‹#›</a:t>
            </a:fld>
            <a:endParaRPr lang="en-US" altLang="en-US"/>
          </a:p>
        </p:txBody>
      </p:sp>
      <p:pic>
        <p:nvPicPr>
          <p:cNvPr id="3079" name="Picture 7" descr="paint"/>
          <p:cNvPicPr>
            <a:picLocks noChangeAspect="1" noChangeArrowheads="1"/>
          </p:cNvPicPr>
          <p:nvPr/>
        </p:nvPicPr>
        <p:blipFill>
          <a:blip r:embed="rId2">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914400" y="1828800"/>
            <a:ext cx="8229600" cy="38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EDBBD50-0A88-4378-B1B0-4330E1327368}" type="slidenum">
              <a:rPr lang="en-US" altLang="en-US"/>
              <a:pPr/>
              <a:t>‹#›</a:t>
            </a:fld>
            <a:endParaRPr lang="en-US" altLang="en-US"/>
          </a:p>
        </p:txBody>
      </p:sp>
    </p:spTree>
    <p:extLst>
      <p:ext uri="{BB962C8B-B14F-4D97-AF65-F5344CB8AC3E}">
        <p14:creationId xmlns:p14="http://schemas.microsoft.com/office/powerpoint/2010/main" val="1409369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53911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53911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39819AC-1CF7-484A-9778-BD605F97CB0A}" type="slidenum">
              <a:rPr lang="en-US" altLang="en-US"/>
              <a:pPr/>
              <a:t>‹#›</a:t>
            </a:fld>
            <a:endParaRPr lang="en-US" altLang="en-US"/>
          </a:p>
        </p:txBody>
      </p:sp>
    </p:spTree>
    <p:extLst>
      <p:ext uri="{BB962C8B-B14F-4D97-AF65-F5344CB8AC3E}">
        <p14:creationId xmlns:p14="http://schemas.microsoft.com/office/powerpoint/2010/main" val="85257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21920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46600" y="1219200"/>
            <a:ext cx="4013200" cy="2009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46600" y="3381375"/>
            <a:ext cx="4013200" cy="2009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31800" y="6229350"/>
            <a:ext cx="1905000" cy="45720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6229350"/>
            <a:ext cx="2895600" cy="4572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731000" y="6229350"/>
            <a:ext cx="1905000" cy="457200"/>
          </a:xfrm>
        </p:spPr>
        <p:txBody>
          <a:bodyPr/>
          <a:lstStyle>
            <a:lvl1pPr>
              <a:defRPr/>
            </a:lvl1pPr>
          </a:lstStyle>
          <a:p>
            <a:fld id="{A5482C2A-53C8-4E2A-9C7E-18AA7B1E4C27}" type="slidenum">
              <a:rPr lang="en-US" altLang="en-US"/>
              <a:pPr/>
              <a:t>‹#›</a:t>
            </a:fld>
            <a:endParaRPr lang="en-US" altLang="en-US"/>
          </a:p>
        </p:txBody>
      </p:sp>
    </p:spTree>
    <p:extLst>
      <p:ext uri="{BB962C8B-B14F-4D97-AF65-F5344CB8AC3E}">
        <p14:creationId xmlns:p14="http://schemas.microsoft.com/office/powerpoint/2010/main" val="4056684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21920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546600" y="1219200"/>
            <a:ext cx="4013200" cy="4171950"/>
          </a:xfrm>
        </p:spPr>
        <p:txBody>
          <a:bodyPr/>
          <a:lstStyle/>
          <a:p>
            <a:endParaRPr lang="en-US"/>
          </a:p>
        </p:txBody>
      </p:sp>
      <p:sp>
        <p:nvSpPr>
          <p:cNvPr id="5" name="Date Placeholder 4"/>
          <p:cNvSpPr>
            <a:spLocks noGrp="1"/>
          </p:cNvSpPr>
          <p:nvPr>
            <p:ph type="dt" sz="half" idx="10"/>
          </p:nvPr>
        </p:nvSpPr>
        <p:spPr>
          <a:xfrm>
            <a:off x="431800" y="622935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2935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731000" y="6229350"/>
            <a:ext cx="1905000" cy="457200"/>
          </a:xfrm>
        </p:spPr>
        <p:txBody>
          <a:bodyPr/>
          <a:lstStyle>
            <a:lvl1pPr>
              <a:defRPr/>
            </a:lvl1pPr>
          </a:lstStyle>
          <a:p>
            <a:fld id="{5CFE285F-0BC0-4AA3-BF2D-335D7A08157F}" type="slidenum">
              <a:rPr lang="en-US" altLang="en-US"/>
              <a:pPr/>
              <a:t>‹#›</a:t>
            </a:fld>
            <a:endParaRPr lang="en-US" altLang="en-US"/>
          </a:p>
        </p:txBody>
      </p:sp>
    </p:spTree>
    <p:extLst>
      <p:ext uri="{BB962C8B-B14F-4D97-AF65-F5344CB8AC3E}">
        <p14:creationId xmlns:p14="http://schemas.microsoft.com/office/powerpoint/2010/main" val="32919904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21920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46600" y="121920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31800" y="622935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2935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731000" y="6229350"/>
            <a:ext cx="1905000" cy="457200"/>
          </a:xfrm>
        </p:spPr>
        <p:txBody>
          <a:bodyPr/>
          <a:lstStyle>
            <a:lvl1pPr>
              <a:defRPr/>
            </a:lvl1pPr>
          </a:lstStyle>
          <a:p>
            <a:fld id="{6319D241-AC3E-4B22-9FA1-93D29F0510C3}" type="slidenum">
              <a:rPr lang="en-US" altLang="en-US"/>
              <a:pPr/>
              <a:t>‹#›</a:t>
            </a:fld>
            <a:endParaRPr lang="en-US" altLang="en-US"/>
          </a:p>
        </p:txBody>
      </p:sp>
    </p:spTree>
    <p:extLst>
      <p:ext uri="{BB962C8B-B14F-4D97-AF65-F5344CB8AC3E}">
        <p14:creationId xmlns:p14="http://schemas.microsoft.com/office/powerpoint/2010/main" val="2996271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381000" y="1219200"/>
            <a:ext cx="4013200" cy="4171950"/>
          </a:xfrm>
        </p:spPr>
        <p:txBody>
          <a:bodyPr/>
          <a:lstStyle/>
          <a:p>
            <a:endParaRPr lang="en-US"/>
          </a:p>
        </p:txBody>
      </p:sp>
      <p:sp>
        <p:nvSpPr>
          <p:cNvPr id="4" name="Text Placeholder 3"/>
          <p:cNvSpPr>
            <a:spLocks noGrp="1"/>
          </p:cNvSpPr>
          <p:nvPr>
            <p:ph type="body" sz="half" idx="2"/>
          </p:nvPr>
        </p:nvSpPr>
        <p:spPr>
          <a:xfrm>
            <a:off x="4546600" y="121920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31800" y="622935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2935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731000" y="6229350"/>
            <a:ext cx="1905000" cy="457200"/>
          </a:xfrm>
        </p:spPr>
        <p:txBody>
          <a:bodyPr/>
          <a:lstStyle>
            <a:lvl1pPr>
              <a:defRPr/>
            </a:lvl1pPr>
          </a:lstStyle>
          <a:p>
            <a:fld id="{879A6A18-7B5D-4C0D-BD6B-0CC2EA2FE558}" type="slidenum">
              <a:rPr lang="en-US" altLang="en-US"/>
              <a:pPr/>
              <a:t>‹#›</a:t>
            </a:fld>
            <a:endParaRPr lang="en-US" altLang="en-US"/>
          </a:p>
        </p:txBody>
      </p:sp>
    </p:spTree>
    <p:extLst>
      <p:ext uri="{BB962C8B-B14F-4D97-AF65-F5344CB8AC3E}">
        <p14:creationId xmlns:p14="http://schemas.microsoft.com/office/powerpoint/2010/main" val="120302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675A0BA-6178-420E-8AAE-F66F406FA264}" type="slidenum">
              <a:rPr lang="en-US" altLang="en-US"/>
              <a:pPr/>
              <a:t>‹#›</a:t>
            </a:fld>
            <a:endParaRPr lang="en-US" altLang="en-US"/>
          </a:p>
        </p:txBody>
      </p:sp>
    </p:spTree>
    <p:extLst>
      <p:ext uri="{BB962C8B-B14F-4D97-AF65-F5344CB8AC3E}">
        <p14:creationId xmlns:p14="http://schemas.microsoft.com/office/powerpoint/2010/main" val="1724934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D7E46DA-CFC3-4B40-A698-B56CC7656492}" type="slidenum">
              <a:rPr lang="en-US" altLang="en-US"/>
              <a:pPr/>
              <a:t>‹#›</a:t>
            </a:fld>
            <a:endParaRPr lang="en-US" altLang="en-US"/>
          </a:p>
        </p:txBody>
      </p:sp>
    </p:spTree>
    <p:extLst>
      <p:ext uri="{BB962C8B-B14F-4D97-AF65-F5344CB8AC3E}">
        <p14:creationId xmlns:p14="http://schemas.microsoft.com/office/powerpoint/2010/main" val="1180687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219200"/>
            <a:ext cx="4013200"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46600" y="1219200"/>
            <a:ext cx="4013200"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9B245E3-703C-480A-9FC4-74DC2A791209}" type="slidenum">
              <a:rPr lang="en-US" altLang="en-US"/>
              <a:pPr/>
              <a:t>‹#›</a:t>
            </a:fld>
            <a:endParaRPr lang="en-US" altLang="en-US"/>
          </a:p>
        </p:txBody>
      </p:sp>
    </p:spTree>
    <p:extLst>
      <p:ext uri="{BB962C8B-B14F-4D97-AF65-F5344CB8AC3E}">
        <p14:creationId xmlns:p14="http://schemas.microsoft.com/office/powerpoint/2010/main" val="1054367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E2B1F93B-1901-4B7D-9996-84325BF8BAD1}" type="slidenum">
              <a:rPr lang="en-US" altLang="en-US"/>
              <a:pPr/>
              <a:t>‹#›</a:t>
            </a:fld>
            <a:endParaRPr lang="en-US" altLang="en-US"/>
          </a:p>
        </p:txBody>
      </p:sp>
    </p:spTree>
    <p:extLst>
      <p:ext uri="{BB962C8B-B14F-4D97-AF65-F5344CB8AC3E}">
        <p14:creationId xmlns:p14="http://schemas.microsoft.com/office/powerpoint/2010/main" val="2562712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84625159-91B1-464C-BDAF-7DBC5EC203AF}" type="slidenum">
              <a:rPr lang="en-US" altLang="en-US"/>
              <a:pPr/>
              <a:t>‹#›</a:t>
            </a:fld>
            <a:endParaRPr lang="en-US" altLang="en-US"/>
          </a:p>
        </p:txBody>
      </p:sp>
    </p:spTree>
    <p:extLst>
      <p:ext uri="{BB962C8B-B14F-4D97-AF65-F5344CB8AC3E}">
        <p14:creationId xmlns:p14="http://schemas.microsoft.com/office/powerpoint/2010/main" val="2986500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2C9EC0CA-94F6-43F1-A51F-D8FB7EC81301}" type="slidenum">
              <a:rPr lang="en-US" altLang="en-US"/>
              <a:pPr/>
              <a:t>‹#›</a:t>
            </a:fld>
            <a:endParaRPr lang="en-US" altLang="en-US"/>
          </a:p>
        </p:txBody>
      </p:sp>
    </p:spTree>
    <p:extLst>
      <p:ext uri="{BB962C8B-B14F-4D97-AF65-F5344CB8AC3E}">
        <p14:creationId xmlns:p14="http://schemas.microsoft.com/office/powerpoint/2010/main" val="882234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2C2C4DD-5ACA-4281-8573-8E6C7C9A7085}" type="slidenum">
              <a:rPr lang="en-US" altLang="en-US"/>
              <a:pPr/>
              <a:t>‹#›</a:t>
            </a:fld>
            <a:endParaRPr lang="en-US" altLang="en-US"/>
          </a:p>
        </p:txBody>
      </p:sp>
    </p:spTree>
    <p:extLst>
      <p:ext uri="{BB962C8B-B14F-4D97-AF65-F5344CB8AC3E}">
        <p14:creationId xmlns:p14="http://schemas.microsoft.com/office/powerpoint/2010/main" val="4151520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297699C-9958-4777-80A9-DA1F42F88260}" type="slidenum">
              <a:rPr lang="en-US" altLang="en-US"/>
              <a:pPr/>
              <a:t>‹#›</a:t>
            </a:fld>
            <a:endParaRPr lang="en-US" altLang="en-US"/>
          </a:p>
        </p:txBody>
      </p:sp>
    </p:spTree>
    <p:extLst>
      <p:ext uri="{BB962C8B-B14F-4D97-AF65-F5344CB8AC3E}">
        <p14:creationId xmlns:p14="http://schemas.microsoft.com/office/powerpoint/2010/main" val="3359355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068" name="Rectangle 20"/>
          <p:cNvSpPr>
            <a:spLocks noChangeArrowheads="1"/>
          </p:cNvSpPr>
          <p:nvPr/>
        </p:nvSpPr>
        <p:spPr bwMode="auto">
          <a:xfrm>
            <a:off x="0" y="6248400"/>
            <a:ext cx="9144000" cy="609600"/>
          </a:xfrm>
          <a:prstGeom prst="rect">
            <a:avLst/>
          </a:prstGeom>
          <a:gradFill rotWithShape="0">
            <a:gsLst>
              <a:gs pos="0">
                <a:schemeClr val="bg1"/>
              </a:gs>
              <a:gs pos="100000">
                <a:schemeClr val="tx1"/>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7" name="Rectangle 19"/>
          <p:cNvSpPr>
            <a:spLocks noChangeArrowheads="1"/>
          </p:cNvSpPr>
          <p:nvPr/>
        </p:nvSpPr>
        <p:spPr bwMode="auto">
          <a:xfrm>
            <a:off x="0" y="0"/>
            <a:ext cx="9144000" cy="1143000"/>
          </a:xfrm>
          <a:prstGeom prst="rect">
            <a:avLst/>
          </a:prstGeom>
          <a:gradFill rotWithShape="0">
            <a:gsLst>
              <a:gs pos="0">
                <a:srgbClr val="FFFF00"/>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0" name="Rectangle 2"/>
          <p:cNvSpPr>
            <a:spLocks noGrp="1" noChangeArrowheads="1"/>
          </p:cNvSpPr>
          <p:nvPr>
            <p:ph type="title"/>
          </p:nvPr>
        </p:nvSpPr>
        <p:spPr bwMode="auto">
          <a:xfrm>
            <a:off x="0" y="0"/>
            <a:ext cx="9144000" cy="838200"/>
          </a:xfrm>
          <a:prstGeom prst="rect">
            <a:avLst/>
          </a:prstGeom>
          <a:noFill/>
          <a:ln>
            <a:noFill/>
          </a:ln>
          <a:extLst>
            <a:ext uri="{909E8E84-426E-40DD-AFC4-6F175D3DCCD1}">
              <a14:hiddenFill xmlns:a14="http://schemas.microsoft.com/office/drawing/2010/main">
                <a:gradFill rotWithShape="0">
                  <a:gsLst>
                    <a:gs pos="0">
                      <a:srgbClr val="FFFF00"/>
                    </a:gs>
                    <a:gs pos="100000">
                      <a:schemeClr val="bg1"/>
                    </a:gs>
                  </a:gsLst>
                  <a:lin ang="5400000" scaled="1"/>
                </a:gra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381000" y="1219200"/>
            <a:ext cx="8178800" cy="417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2" name="Rectangle 4"/>
          <p:cNvSpPr>
            <a:spLocks noGrp="1" noChangeArrowheads="1"/>
          </p:cNvSpPr>
          <p:nvPr>
            <p:ph type="dt" sz="half" idx="2"/>
          </p:nvPr>
        </p:nvSpPr>
        <p:spPr bwMode="auto">
          <a:xfrm>
            <a:off x="431800" y="622935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spcBef>
                <a:spcPct val="50000"/>
              </a:spcBef>
              <a:defRPr sz="1400">
                <a:solidFill>
                  <a:schemeClr val="bg2"/>
                </a:solidFill>
                <a:latin typeface="Arial" pitchFamily="34" charset="0"/>
              </a:defRPr>
            </a:lvl1pPr>
          </a:lstStyle>
          <a:p>
            <a:endParaRPr lang="en-US" altLang="en-US"/>
          </a:p>
        </p:txBody>
      </p:sp>
      <p:sp>
        <p:nvSpPr>
          <p:cNvPr id="2053" name="Rectangle 5"/>
          <p:cNvSpPr>
            <a:spLocks noGrp="1" noChangeArrowheads="1"/>
          </p:cNvSpPr>
          <p:nvPr>
            <p:ph type="ftr" sz="quarter" idx="3"/>
          </p:nvPr>
        </p:nvSpPr>
        <p:spPr bwMode="auto">
          <a:xfrm>
            <a:off x="3124200" y="622935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ctr">
              <a:spcBef>
                <a:spcPct val="50000"/>
              </a:spcBef>
              <a:defRPr sz="1400">
                <a:solidFill>
                  <a:schemeClr val="bg2"/>
                </a:solidFill>
                <a:latin typeface="Arial" pitchFamily="34" charset="0"/>
              </a:defRPr>
            </a:lvl1pPr>
          </a:lstStyle>
          <a:p>
            <a:endParaRPr lang="en-US" altLang="en-US"/>
          </a:p>
        </p:txBody>
      </p:sp>
      <p:sp>
        <p:nvSpPr>
          <p:cNvPr id="2054" name="Rectangle 6"/>
          <p:cNvSpPr>
            <a:spLocks noGrp="1" noChangeArrowheads="1"/>
          </p:cNvSpPr>
          <p:nvPr>
            <p:ph type="sldNum" sz="quarter" idx="4"/>
          </p:nvPr>
        </p:nvSpPr>
        <p:spPr bwMode="auto">
          <a:xfrm>
            <a:off x="6731000" y="622935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spcBef>
                <a:spcPct val="50000"/>
              </a:spcBef>
              <a:defRPr sz="1400">
                <a:solidFill>
                  <a:schemeClr val="bg2"/>
                </a:solidFill>
                <a:latin typeface="Arial" pitchFamily="34" charset="0"/>
              </a:defRPr>
            </a:lvl1pPr>
          </a:lstStyle>
          <a:p>
            <a:fld id="{6E15E158-ECAA-46FB-A86C-8D161B34149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Lst>
  <p:txStyles>
    <p:titleStyle>
      <a:lvl1pPr algn="ctr" rtl="0" eaLnBrk="0" fontAlgn="base" hangingPunct="0">
        <a:spcBef>
          <a:spcPct val="0"/>
        </a:spcBef>
        <a:spcAft>
          <a:spcPct val="0"/>
        </a:spcAft>
        <a:defRPr kumimoji="1" sz="4000">
          <a:solidFill>
            <a:schemeClr val="tx2"/>
          </a:solidFill>
          <a:latin typeface="+mj-lt"/>
          <a:ea typeface="+mj-ea"/>
          <a:cs typeface="+mj-cs"/>
        </a:defRPr>
      </a:lvl1pPr>
      <a:lvl2pPr algn="ctr" rtl="0" eaLnBrk="0" fontAlgn="base" hangingPunct="0">
        <a:spcBef>
          <a:spcPct val="0"/>
        </a:spcBef>
        <a:spcAft>
          <a:spcPct val="0"/>
        </a:spcAft>
        <a:defRPr kumimoji="1" sz="4000">
          <a:solidFill>
            <a:schemeClr val="tx2"/>
          </a:solidFill>
          <a:latin typeface="Arial Black" pitchFamily="34" charset="0"/>
        </a:defRPr>
      </a:lvl2pPr>
      <a:lvl3pPr algn="ctr" rtl="0" eaLnBrk="0" fontAlgn="base" hangingPunct="0">
        <a:spcBef>
          <a:spcPct val="0"/>
        </a:spcBef>
        <a:spcAft>
          <a:spcPct val="0"/>
        </a:spcAft>
        <a:defRPr kumimoji="1" sz="4000">
          <a:solidFill>
            <a:schemeClr val="tx2"/>
          </a:solidFill>
          <a:latin typeface="Arial Black" pitchFamily="34" charset="0"/>
        </a:defRPr>
      </a:lvl3pPr>
      <a:lvl4pPr algn="ctr" rtl="0" eaLnBrk="0" fontAlgn="base" hangingPunct="0">
        <a:spcBef>
          <a:spcPct val="0"/>
        </a:spcBef>
        <a:spcAft>
          <a:spcPct val="0"/>
        </a:spcAft>
        <a:defRPr kumimoji="1" sz="4000">
          <a:solidFill>
            <a:schemeClr val="tx2"/>
          </a:solidFill>
          <a:latin typeface="Arial Black" pitchFamily="34" charset="0"/>
        </a:defRPr>
      </a:lvl4pPr>
      <a:lvl5pPr algn="ctr" rtl="0" eaLnBrk="0" fontAlgn="base" hangingPunct="0">
        <a:spcBef>
          <a:spcPct val="0"/>
        </a:spcBef>
        <a:spcAft>
          <a:spcPct val="0"/>
        </a:spcAft>
        <a:defRPr kumimoji="1" sz="4000">
          <a:solidFill>
            <a:schemeClr val="tx2"/>
          </a:solidFill>
          <a:latin typeface="Arial Black" pitchFamily="34" charset="0"/>
        </a:defRPr>
      </a:lvl5pPr>
      <a:lvl6pPr marL="457200" algn="ctr" rtl="0" eaLnBrk="0" fontAlgn="base" hangingPunct="0">
        <a:spcBef>
          <a:spcPct val="0"/>
        </a:spcBef>
        <a:spcAft>
          <a:spcPct val="0"/>
        </a:spcAft>
        <a:defRPr kumimoji="1" sz="4000">
          <a:solidFill>
            <a:schemeClr val="tx2"/>
          </a:solidFill>
          <a:latin typeface="Arial Black" pitchFamily="34" charset="0"/>
        </a:defRPr>
      </a:lvl6pPr>
      <a:lvl7pPr marL="914400" algn="ctr" rtl="0" eaLnBrk="0" fontAlgn="base" hangingPunct="0">
        <a:spcBef>
          <a:spcPct val="0"/>
        </a:spcBef>
        <a:spcAft>
          <a:spcPct val="0"/>
        </a:spcAft>
        <a:defRPr kumimoji="1" sz="4000">
          <a:solidFill>
            <a:schemeClr val="tx2"/>
          </a:solidFill>
          <a:latin typeface="Arial Black" pitchFamily="34" charset="0"/>
        </a:defRPr>
      </a:lvl7pPr>
      <a:lvl8pPr marL="1371600" algn="ctr" rtl="0" eaLnBrk="0" fontAlgn="base" hangingPunct="0">
        <a:spcBef>
          <a:spcPct val="0"/>
        </a:spcBef>
        <a:spcAft>
          <a:spcPct val="0"/>
        </a:spcAft>
        <a:defRPr kumimoji="1" sz="4000">
          <a:solidFill>
            <a:schemeClr val="tx2"/>
          </a:solidFill>
          <a:latin typeface="Arial Black" pitchFamily="34" charset="0"/>
        </a:defRPr>
      </a:lvl8pPr>
      <a:lvl9pPr marL="1828800" algn="ctr" rtl="0" eaLnBrk="0" fontAlgn="base" hangingPunct="0">
        <a:spcBef>
          <a:spcPct val="0"/>
        </a:spcBef>
        <a:spcAft>
          <a:spcPct val="0"/>
        </a:spcAft>
        <a:defRPr kumimoji="1" sz="40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q"/>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kumimoji="1"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kumimoji="1"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tx1"/>
        </a:buClr>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tx1"/>
        </a:buClr>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tx1"/>
        </a:buClr>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tx1"/>
        </a:buClr>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tx1"/>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0.png"/><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slide" Target="slide8.xml"/><Relationship Id="rId7" Type="http://schemas.openxmlformats.org/officeDocument/2006/relationships/slide" Target="slide27.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19.xml"/><Relationship Id="rId5" Type="http://schemas.openxmlformats.org/officeDocument/2006/relationships/slide" Target="slide17.xml"/><Relationship Id="rId10" Type="http://schemas.openxmlformats.org/officeDocument/2006/relationships/slide" Target="slide35.xml"/><Relationship Id="rId4" Type="http://schemas.openxmlformats.org/officeDocument/2006/relationships/slide" Target="slide12.xml"/><Relationship Id="rId9" Type="http://schemas.openxmlformats.org/officeDocument/2006/relationships/slide" Target="slide3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0" y="0"/>
            <a:ext cx="9144000" cy="1676400"/>
          </a:xfrm>
        </p:spPr>
        <p:txBody>
          <a:bodyPr/>
          <a:lstStyle/>
          <a:p>
            <a:r>
              <a:rPr lang="en-US" altLang="en-US" sz="2800" dirty="0"/>
              <a:t>Big Four Construction Hazards:</a:t>
            </a:r>
            <a:br>
              <a:rPr lang="en-US" altLang="en-US" sz="2800" dirty="0"/>
            </a:br>
            <a:r>
              <a:rPr lang="en-US" altLang="en-US" sz="2800" dirty="0"/>
              <a:t>Struck-by Hazards</a:t>
            </a:r>
          </a:p>
        </p:txBody>
      </p:sp>
      <p:sp>
        <p:nvSpPr>
          <p:cNvPr id="209923" name="Rectangle 3"/>
          <p:cNvSpPr>
            <a:spLocks noGrp="1" noChangeArrowheads="1"/>
          </p:cNvSpPr>
          <p:nvPr>
            <p:ph type="body" idx="1"/>
          </p:nvPr>
        </p:nvSpPr>
        <p:spPr>
          <a:xfrm>
            <a:off x="0" y="6248400"/>
            <a:ext cx="9144000" cy="609600"/>
          </a:xfrm>
          <a:solidFill>
            <a:schemeClr val="bg1"/>
          </a:solidFill>
        </p:spPr>
        <p:txBody>
          <a:bodyPr/>
          <a:lstStyle/>
          <a:p>
            <a:pPr algn="ctr">
              <a:lnSpc>
                <a:spcPct val="80000"/>
              </a:lnSpc>
              <a:buFont typeface="Wingdings" pitchFamily="2" charset="2"/>
              <a:buNone/>
            </a:pPr>
            <a:r>
              <a:rPr lang="en-US" altLang="en-US" sz="900">
                <a:latin typeface="Times New Roman" pitchFamily="18" charset="0"/>
              </a:rPr>
              <a:t>This material was produced under grant number 46F5-HT03 and modify under grants numbers SH-16596-07-60-F-72 </a:t>
            </a:r>
            <a:r>
              <a:rPr lang="en-US" altLang="en-US" sz="1000"/>
              <a:t>and SH22301-11-60-F-36</a:t>
            </a:r>
            <a:r>
              <a:rPr lang="en-US" altLang="en-US" sz="1200"/>
              <a:t> </a:t>
            </a:r>
            <a:r>
              <a:rPr lang="en-US" altLang="en-US" sz="900">
                <a:latin typeface="Times New Roman" pitchFamily="18" charset="0"/>
              </a:rPr>
              <a:t> all from the Occupational Safety and </a:t>
            </a:r>
          </a:p>
          <a:p>
            <a:pPr algn="ctr">
              <a:lnSpc>
                <a:spcPct val="80000"/>
              </a:lnSpc>
              <a:buFont typeface="Wingdings" pitchFamily="2" charset="2"/>
              <a:buNone/>
            </a:pPr>
            <a:r>
              <a:rPr lang="en-US" altLang="en-US" sz="900">
                <a:latin typeface="Times New Roman" pitchFamily="18" charset="0"/>
              </a:rPr>
              <a:t>Health Administration, U.S. Department of Labor. It does not necessarily reflect the views or policies of the U.S. Department of Labor, nor does mention of trade </a:t>
            </a:r>
          </a:p>
          <a:p>
            <a:pPr algn="ctr">
              <a:lnSpc>
                <a:spcPct val="80000"/>
              </a:lnSpc>
              <a:buFont typeface="Wingdings" pitchFamily="2" charset="2"/>
              <a:buNone/>
            </a:pPr>
            <a:r>
              <a:rPr lang="en-US" altLang="en-US" sz="900">
                <a:latin typeface="Times New Roman" pitchFamily="18" charset="0"/>
              </a:rPr>
              <a:t>names, commercial products, or organizations imply endorsement by the U.S. Government.</a:t>
            </a:r>
          </a:p>
          <a:p>
            <a:pPr>
              <a:lnSpc>
                <a:spcPct val="80000"/>
              </a:lnSpc>
            </a:pPr>
            <a:endParaRPr lang="en-US" altLang="en-US" sz="900">
              <a:latin typeface="Times New Roman" pitchFamily="18" charset="0"/>
            </a:endParaRPr>
          </a:p>
        </p:txBody>
      </p:sp>
      <p:sp>
        <p:nvSpPr>
          <p:cNvPr id="209930" name="Shape 77"/>
          <p:cNvSpPr>
            <a:spLocks noChangeArrowheads="1"/>
          </p:cNvSpPr>
          <p:nvPr/>
        </p:nvSpPr>
        <p:spPr bwMode="auto">
          <a:xfrm>
            <a:off x="533400" y="2209800"/>
            <a:ext cx="2857500" cy="187642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9931" name="Shape 78"/>
          <p:cNvSpPr>
            <a:spLocks noChangeArrowheads="1"/>
          </p:cNvSpPr>
          <p:nvPr/>
        </p:nvSpPr>
        <p:spPr bwMode="auto">
          <a:xfrm>
            <a:off x="5930900" y="2190750"/>
            <a:ext cx="2619375" cy="1895475"/>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9932" name="Shape 79"/>
          <p:cNvSpPr>
            <a:spLocks noChangeArrowheads="1"/>
          </p:cNvSpPr>
          <p:nvPr/>
        </p:nvSpPr>
        <p:spPr bwMode="auto">
          <a:xfrm>
            <a:off x="3352800" y="4114800"/>
            <a:ext cx="2590800" cy="1943100"/>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3549" name="Object 13"/>
          <p:cNvGraphicFramePr>
            <a:graphicFrameLocks noChangeAspect="1"/>
          </p:cNvGraphicFramePr>
          <p:nvPr/>
        </p:nvGraphicFramePr>
        <p:xfrm>
          <a:off x="4318000" y="1460500"/>
          <a:ext cx="4445000" cy="3644900"/>
        </p:xfrm>
        <a:graphic>
          <a:graphicData uri="http://schemas.openxmlformats.org/presentationml/2006/ole">
            <mc:AlternateContent xmlns:mc="http://schemas.openxmlformats.org/markup-compatibility/2006">
              <mc:Choice xmlns:v="urn:schemas-microsoft-com:vml" Requires="v">
                <p:oleObj spid="_x0000_s193551" name="Image" r:id="rId4" imgW="4444444" imgH="3644444" progId="Photoshop.Image.9">
                  <p:embed/>
                </p:oleObj>
              </mc:Choice>
              <mc:Fallback>
                <p:oleObj name="Image" r:id="rId4" imgW="4444444" imgH="3644444" progId="Photoshop.Image.9">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8000" y="1460500"/>
                        <a:ext cx="4445000" cy="36449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3538" name="Rectangle 2"/>
          <p:cNvSpPr>
            <a:spLocks noGrp="1" noChangeArrowheads="1"/>
          </p:cNvSpPr>
          <p:nvPr>
            <p:ph type="title"/>
          </p:nvPr>
        </p:nvSpPr>
        <p:spPr/>
        <p:txBody>
          <a:bodyPr/>
          <a:lstStyle/>
          <a:p>
            <a:r>
              <a:rPr lang="en-US" altLang="en-US"/>
              <a:t>Struck-by Falling Objects</a:t>
            </a:r>
          </a:p>
        </p:txBody>
      </p:sp>
      <p:sp>
        <p:nvSpPr>
          <p:cNvPr id="193539" name="Rectangle 3"/>
          <p:cNvSpPr>
            <a:spLocks noGrp="1" noChangeArrowheads="1"/>
          </p:cNvSpPr>
          <p:nvPr>
            <p:ph type="body" sz="half" idx="1"/>
          </p:nvPr>
        </p:nvSpPr>
        <p:spPr>
          <a:xfrm>
            <a:off x="228600" y="1295400"/>
            <a:ext cx="2819400" cy="4171950"/>
          </a:xfrm>
        </p:spPr>
        <p:txBody>
          <a:bodyPr/>
          <a:lstStyle/>
          <a:p>
            <a:r>
              <a:rPr lang="en-US" altLang="en-US" sz="2800"/>
              <a:t>Keep a safe distance from suspended loads.</a:t>
            </a:r>
          </a:p>
          <a:p>
            <a:r>
              <a:rPr lang="en-US" altLang="en-US" sz="2800"/>
              <a:t>Never place yourself under a suspended object or load of material.</a:t>
            </a:r>
          </a:p>
        </p:txBody>
      </p:sp>
      <p:sp>
        <p:nvSpPr>
          <p:cNvPr id="193546" name="AutoShape 10"/>
          <p:cNvSpPr>
            <a:spLocks noChangeArrowheads="1"/>
          </p:cNvSpPr>
          <p:nvPr/>
        </p:nvSpPr>
        <p:spPr bwMode="auto">
          <a:xfrm>
            <a:off x="7848600" y="4191000"/>
            <a:ext cx="762000" cy="76200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3550" name="Rectangle 14"/>
          <p:cNvSpPr>
            <a:spLocks noChangeArrowheads="1"/>
          </p:cNvSpPr>
          <p:nvPr/>
        </p:nvSpPr>
        <p:spPr bwMode="auto">
          <a:xfrm>
            <a:off x="0" y="6248400"/>
            <a:ext cx="9144000" cy="609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tx1"/>
              </a:buClr>
              <a:buFont typeface="Wingdings" pitchFamily="2" charset="2"/>
              <a:buChar char="q"/>
              <a:defRPr kumimoji="1" sz="3200">
                <a:solidFill>
                  <a:schemeClr val="tx1"/>
                </a:solidFill>
                <a:latin typeface="Tahoma" pitchFamily="34" charset="0"/>
              </a:defRPr>
            </a:lvl1pPr>
            <a:lvl2pPr marL="742950" indent="-285750">
              <a:spcBef>
                <a:spcPct val="20000"/>
              </a:spcBef>
              <a:buClr>
                <a:schemeClr val="tx1"/>
              </a:buClr>
              <a:buChar char="•"/>
              <a:defRPr kumimoji="1" sz="2800">
                <a:solidFill>
                  <a:schemeClr val="tx1"/>
                </a:solidFill>
                <a:latin typeface="Tahoma" pitchFamily="34" charset="0"/>
              </a:defRPr>
            </a:lvl2pPr>
            <a:lvl3pPr marL="1143000" indent="-228600">
              <a:spcBef>
                <a:spcPct val="20000"/>
              </a:spcBef>
              <a:buClr>
                <a:schemeClr val="tx1"/>
              </a:buClr>
              <a:buChar char="•"/>
              <a:defRPr kumimoji="1" sz="2400">
                <a:solidFill>
                  <a:schemeClr val="tx1"/>
                </a:solidFill>
                <a:latin typeface="Tahoma" pitchFamily="34" charset="0"/>
              </a:defRPr>
            </a:lvl3pPr>
            <a:lvl4pPr marL="1600200" indent="-228600">
              <a:spcBef>
                <a:spcPct val="20000"/>
              </a:spcBef>
              <a:buClr>
                <a:schemeClr val="tx1"/>
              </a:buClr>
              <a:buChar char="•"/>
              <a:defRPr kumimoji="1" sz="2000">
                <a:solidFill>
                  <a:schemeClr val="tx1"/>
                </a:solidFill>
                <a:latin typeface="Tahoma" pitchFamily="34" charset="0"/>
              </a:defRPr>
            </a:lvl4pPr>
            <a:lvl5pPr marL="2057400" indent="-228600">
              <a:spcBef>
                <a:spcPct val="20000"/>
              </a:spcBef>
              <a:buClr>
                <a:schemeClr val="tx1"/>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9pPr>
          </a:lstStyle>
          <a:p>
            <a:pPr algn="ctr">
              <a:lnSpc>
                <a:spcPct val="80000"/>
              </a:lnSpc>
              <a:buFont typeface="Wingdings" pitchFamily="2" charset="2"/>
              <a:buNone/>
            </a:pPr>
            <a:r>
              <a:rPr lang="en-US" altLang="en-US" sz="900">
                <a:latin typeface="Times New Roman" pitchFamily="18" charset="0"/>
              </a:rPr>
              <a:t>This material was produced under grant number 46F5-HT03 and modify under grants numbers SH-16596-07-60-F-72 </a:t>
            </a:r>
            <a:r>
              <a:rPr lang="en-US" altLang="en-US" sz="1000"/>
              <a:t>and SH22301-11-60-F-36</a:t>
            </a:r>
            <a:r>
              <a:rPr lang="en-US" altLang="en-US" sz="1200"/>
              <a:t> </a:t>
            </a:r>
            <a:r>
              <a:rPr lang="en-US" altLang="en-US" sz="900">
                <a:latin typeface="Times New Roman" pitchFamily="18" charset="0"/>
              </a:rPr>
              <a:t> all from the Occupational Safety and </a:t>
            </a:r>
          </a:p>
          <a:p>
            <a:pPr algn="ctr">
              <a:lnSpc>
                <a:spcPct val="80000"/>
              </a:lnSpc>
              <a:buFont typeface="Wingdings" pitchFamily="2" charset="2"/>
              <a:buNone/>
            </a:pPr>
            <a:r>
              <a:rPr lang="en-US" altLang="en-US" sz="900">
                <a:latin typeface="Times New Roman" pitchFamily="18" charset="0"/>
              </a:rPr>
              <a:t>Health Administration, U.S. Department of Labor. It does not necessarily reflect the views or policies of the U.S. Department of Labor, nor does mention of trade </a:t>
            </a:r>
          </a:p>
          <a:p>
            <a:pPr algn="ctr">
              <a:lnSpc>
                <a:spcPct val="80000"/>
              </a:lnSpc>
              <a:buFont typeface="Wingdings" pitchFamily="2" charset="2"/>
              <a:buNone/>
            </a:pPr>
            <a:r>
              <a:rPr lang="en-US" altLang="en-US" sz="900">
                <a:latin typeface="Times New Roman" pitchFamily="18" charset="0"/>
              </a:rPr>
              <a:t>names, commercial products, or organizations imply endorsement by the U.S. Government.</a:t>
            </a:r>
          </a:p>
          <a:p>
            <a:pPr>
              <a:lnSpc>
                <a:spcPct val="80000"/>
              </a:lnSpc>
            </a:pPr>
            <a:endParaRPr lang="en-US" altLang="en-US" sz="900">
              <a:latin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r>
              <a:rPr lang="en-US" altLang="en-US"/>
              <a:t>Struck-by Falling Objects</a:t>
            </a:r>
          </a:p>
        </p:txBody>
      </p:sp>
      <p:sp>
        <p:nvSpPr>
          <p:cNvPr id="191491" name="Rectangle 3"/>
          <p:cNvSpPr>
            <a:spLocks noGrp="1" noChangeArrowheads="1"/>
          </p:cNvSpPr>
          <p:nvPr>
            <p:ph type="body" sz="half" idx="1"/>
          </p:nvPr>
        </p:nvSpPr>
        <p:spPr>
          <a:xfrm>
            <a:off x="228600" y="1295400"/>
            <a:ext cx="4114800" cy="4171950"/>
          </a:xfrm>
        </p:spPr>
        <p:txBody>
          <a:bodyPr/>
          <a:lstStyle/>
          <a:p>
            <a:r>
              <a:rPr lang="en-US" altLang="en-US" sz="2800"/>
              <a:t>Store materials properly.</a:t>
            </a:r>
          </a:p>
          <a:p>
            <a:r>
              <a:rPr lang="en-US" altLang="en-US" sz="2800"/>
              <a:t>Materials that are placed on an elevated storage or receiving area have the potential of falling onto workers.</a:t>
            </a:r>
          </a:p>
        </p:txBody>
      </p:sp>
      <p:pic>
        <p:nvPicPr>
          <p:cNvPr id="191502" name="Picture 14" descr="Picture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24388" y="1676400"/>
            <a:ext cx="4519612" cy="3424238"/>
          </a:xfrm>
          <a:prstGeom prst="rect">
            <a:avLst/>
          </a:prstGeom>
          <a:noFill/>
          <a:extLst>
            <a:ext uri="{909E8E84-426E-40DD-AFC4-6F175D3DCCD1}">
              <a14:hiddenFill xmlns:a14="http://schemas.microsoft.com/office/drawing/2010/main">
                <a:solidFill>
                  <a:srgbClr val="FFFFFF"/>
                </a:solidFill>
              </a14:hiddenFill>
            </a:ext>
          </a:extLst>
        </p:spPr>
      </p:pic>
      <p:sp>
        <p:nvSpPr>
          <p:cNvPr id="191503" name="Rectangle 15"/>
          <p:cNvSpPr>
            <a:spLocks noChangeArrowheads="1"/>
          </p:cNvSpPr>
          <p:nvPr/>
        </p:nvSpPr>
        <p:spPr bwMode="auto">
          <a:xfrm>
            <a:off x="0" y="6248400"/>
            <a:ext cx="9144000" cy="609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tx1"/>
              </a:buClr>
              <a:buFont typeface="Wingdings" pitchFamily="2" charset="2"/>
              <a:buChar char="q"/>
              <a:defRPr kumimoji="1" sz="3200">
                <a:solidFill>
                  <a:schemeClr val="tx1"/>
                </a:solidFill>
                <a:latin typeface="Tahoma" pitchFamily="34" charset="0"/>
              </a:defRPr>
            </a:lvl1pPr>
            <a:lvl2pPr marL="742950" indent="-285750">
              <a:spcBef>
                <a:spcPct val="20000"/>
              </a:spcBef>
              <a:buClr>
                <a:schemeClr val="tx1"/>
              </a:buClr>
              <a:buChar char="•"/>
              <a:defRPr kumimoji="1" sz="2800">
                <a:solidFill>
                  <a:schemeClr val="tx1"/>
                </a:solidFill>
                <a:latin typeface="Tahoma" pitchFamily="34" charset="0"/>
              </a:defRPr>
            </a:lvl2pPr>
            <a:lvl3pPr marL="1143000" indent="-228600">
              <a:spcBef>
                <a:spcPct val="20000"/>
              </a:spcBef>
              <a:buClr>
                <a:schemeClr val="tx1"/>
              </a:buClr>
              <a:buChar char="•"/>
              <a:defRPr kumimoji="1" sz="2400">
                <a:solidFill>
                  <a:schemeClr val="tx1"/>
                </a:solidFill>
                <a:latin typeface="Tahoma" pitchFamily="34" charset="0"/>
              </a:defRPr>
            </a:lvl3pPr>
            <a:lvl4pPr marL="1600200" indent="-228600">
              <a:spcBef>
                <a:spcPct val="20000"/>
              </a:spcBef>
              <a:buClr>
                <a:schemeClr val="tx1"/>
              </a:buClr>
              <a:buChar char="•"/>
              <a:defRPr kumimoji="1" sz="2000">
                <a:solidFill>
                  <a:schemeClr val="tx1"/>
                </a:solidFill>
                <a:latin typeface="Tahoma" pitchFamily="34" charset="0"/>
              </a:defRPr>
            </a:lvl4pPr>
            <a:lvl5pPr marL="2057400" indent="-228600">
              <a:spcBef>
                <a:spcPct val="20000"/>
              </a:spcBef>
              <a:buClr>
                <a:schemeClr val="tx1"/>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9pPr>
          </a:lstStyle>
          <a:p>
            <a:pPr algn="ctr">
              <a:lnSpc>
                <a:spcPct val="80000"/>
              </a:lnSpc>
              <a:buFont typeface="Wingdings" pitchFamily="2" charset="2"/>
              <a:buNone/>
            </a:pPr>
            <a:r>
              <a:rPr lang="en-US" altLang="en-US" sz="900">
                <a:latin typeface="Times New Roman" pitchFamily="18" charset="0"/>
              </a:rPr>
              <a:t>This material was produced under grant number 46F5-HT03 and modify under grants numbers SH-16596-07-60-F-72 </a:t>
            </a:r>
            <a:r>
              <a:rPr lang="en-US" altLang="en-US" sz="1000"/>
              <a:t>and SH22301-11-60-F-36</a:t>
            </a:r>
            <a:r>
              <a:rPr lang="en-US" altLang="en-US" sz="1200"/>
              <a:t> </a:t>
            </a:r>
            <a:r>
              <a:rPr lang="en-US" altLang="en-US" sz="900">
                <a:latin typeface="Times New Roman" pitchFamily="18" charset="0"/>
              </a:rPr>
              <a:t> all from the Occupational Safety and </a:t>
            </a:r>
          </a:p>
          <a:p>
            <a:pPr algn="ctr">
              <a:lnSpc>
                <a:spcPct val="80000"/>
              </a:lnSpc>
              <a:buFont typeface="Wingdings" pitchFamily="2" charset="2"/>
              <a:buNone/>
            </a:pPr>
            <a:r>
              <a:rPr lang="en-US" altLang="en-US" sz="900">
                <a:latin typeface="Times New Roman" pitchFamily="18" charset="0"/>
              </a:rPr>
              <a:t>Health Administration, U.S. Department of Labor. It does not necessarily reflect the views or policies of the U.S. Department of Labor, nor does mention of trade </a:t>
            </a:r>
          </a:p>
          <a:p>
            <a:pPr algn="ctr">
              <a:lnSpc>
                <a:spcPct val="80000"/>
              </a:lnSpc>
              <a:buFont typeface="Wingdings" pitchFamily="2" charset="2"/>
              <a:buNone/>
            </a:pPr>
            <a:r>
              <a:rPr lang="en-US" altLang="en-US" sz="900">
                <a:latin typeface="Times New Roman" pitchFamily="18" charset="0"/>
              </a:rPr>
              <a:t>names, commercial products, or organizations imply endorsement by the U.S. Government.</a:t>
            </a:r>
          </a:p>
          <a:p>
            <a:pPr>
              <a:lnSpc>
                <a:spcPct val="80000"/>
              </a:lnSpc>
            </a:pPr>
            <a:endParaRPr lang="en-US" altLang="en-US" sz="900">
              <a:latin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r>
              <a:rPr lang="en-US" altLang="en-US"/>
              <a:t>Struck-by Flying Objects</a:t>
            </a:r>
          </a:p>
        </p:txBody>
      </p:sp>
      <p:sp>
        <p:nvSpPr>
          <p:cNvPr id="194564" name="Rectangle 4"/>
          <p:cNvSpPr>
            <a:spLocks noGrp="1" noChangeArrowheads="1"/>
          </p:cNvSpPr>
          <p:nvPr>
            <p:ph type="body" sz="half" idx="1"/>
          </p:nvPr>
        </p:nvSpPr>
        <p:spPr>
          <a:xfrm>
            <a:off x="228600" y="1295400"/>
            <a:ext cx="5410200" cy="4171950"/>
          </a:xfrm>
        </p:spPr>
        <p:txBody>
          <a:bodyPr/>
          <a:lstStyle/>
          <a:p>
            <a:pPr>
              <a:lnSpc>
                <a:spcPct val="80000"/>
              </a:lnSpc>
            </a:pPr>
            <a:r>
              <a:rPr lang="en-US" altLang="en-US" sz="2400"/>
              <a:t>Power tools and activities such as pushing, pulling, or prying can create flying objects.</a:t>
            </a:r>
          </a:p>
          <a:p>
            <a:pPr>
              <a:lnSpc>
                <a:spcPct val="80000"/>
              </a:lnSpc>
            </a:pPr>
            <a:r>
              <a:rPr lang="en-US" altLang="en-US" sz="2400"/>
              <a:t>There is a danger of being struck-by flying objects when using power tools, or when being involved in activities like pushing, pulling, or prying.  These types of activities may cause objects to become airborne. These objects are typically propelled from their source and can cause greater injury due to the forces behind them. </a:t>
            </a:r>
          </a:p>
        </p:txBody>
      </p:sp>
      <p:pic>
        <p:nvPicPr>
          <p:cNvPr id="194582" name="Picture 22" descr="Picture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1295400"/>
            <a:ext cx="3429000" cy="3405188"/>
          </a:xfrm>
          <a:prstGeom prst="rect">
            <a:avLst/>
          </a:prstGeom>
          <a:noFill/>
          <a:extLst>
            <a:ext uri="{909E8E84-426E-40DD-AFC4-6F175D3DCCD1}">
              <a14:hiddenFill xmlns:a14="http://schemas.microsoft.com/office/drawing/2010/main">
                <a:solidFill>
                  <a:srgbClr val="FFFFFF"/>
                </a:solidFill>
              </a14:hiddenFill>
            </a:ext>
          </a:extLst>
        </p:spPr>
      </p:pic>
      <p:sp>
        <p:nvSpPr>
          <p:cNvPr id="194583" name="Rectangle 23"/>
          <p:cNvSpPr>
            <a:spLocks noChangeArrowheads="1"/>
          </p:cNvSpPr>
          <p:nvPr/>
        </p:nvSpPr>
        <p:spPr bwMode="auto">
          <a:xfrm>
            <a:off x="0" y="6248400"/>
            <a:ext cx="9144000" cy="609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tx1"/>
              </a:buClr>
              <a:buFont typeface="Wingdings" pitchFamily="2" charset="2"/>
              <a:buChar char="q"/>
              <a:defRPr kumimoji="1" sz="3200">
                <a:solidFill>
                  <a:schemeClr val="tx1"/>
                </a:solidFill>
                <a:latin typeface="Tahoma" pitchFamily="34" charset="0"/>
              </a:defRPr>
            </a:lvl1pPr>
            <a:lvl2pPr marL="742950" indent="-285750">
              <a:spcBef>
                <a:spcPct val="20000"/>
              </a:spcBef>
              <a:buClr>
                <a:schemeClr val="tx1"/>
              </a:buClr>
              <a:buChar char="•"/>
              <a:defRPr kumimoji="1" sz="2800">
                <a:solidFill>
                  <a:schemeClr val="tx1"/>
                </a:solidFill>
                <a:latin typeface="Tahoma" pitchFamily="34" charset="0"/>
              </a:defRPr>
            </a:lvl2pPr>
            <a:lvl3pPr marL="1143000" indent="-228600">
              <a:spcBef>
                <a:spcPct val="20000"/>
              </a:spcBef>
              <a:buClr>
                <a:schemeClr val="tx1"/>
              </a:buClr>
              <a:buChar char="•"/>
              <a:defRPr kumimoji="1" sz="2400">
                <a:solidFill>
                  <a:schemeClr val="tx1"/>
                </a:solidFill>
                <a:latin typeface="Tahoma" pitchFamily="34" charset="0"/>
              </a:defRPr>
            </a:lvl3pPr>
            <a:lvl4pPr marL="1600200" indent="-228600">
              <a:spcBef>
                <a:spcPct val="20000"/>
              </a:spcBef>
              <a:buClr>
                <a:schemeClr val="tx1"/>
              </a:buClr>
              <a:buChar char="•"/>
              <a:defRPr kumimoji="1" sz="2000">
                <a:solidFill>
                  <a:schemeClr val="tx1"/>
                </a:solidFill>
                <a:latin typeface="Tahoma" pitchFamily="34" charset="0"/>
              </a:defRPr>
            </a:lvl4pPr>
            <a:lvl5pPr marL="2057400" indent="-228600">
              <a:spcBef>
                <a:spcPct val="20000"/>
              </a:spcBef>
              <a:buClr>
                <a:schemeClr val="tx1"/>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9pPr>
          </a:lstStyle>
          <a:p>
            <a:pPr algn="ctr">
              <a:lnSpc>
                <a:spcPct val="80000"/>
              </a:lnSpc>
              <a:buFont typeface="Wingdings" pitchFamily="2" charset="2"/>
              <a:buNone/>
            </a:pPr>
            <a:r>
              <a:rPr lang="en-US" altLang="en-US" sz="900">
                <a:latin typeface="Times New Roman" pitchFamily="18" charset="0"/>
              </a:rPr>
              <a:t>This material was produced under grant number 46F5-HT03 and modify under grants numbers SH-16596-07-60-F-72 </a:t>
            </a:r>
            <a:r>
              <a:rPr lang="en-US" altLang="en-US" sz="1000"/>
              <a:t>and SH22301-11-60-F-36</a:t>
            </a:r>
            <a:r>
              <a:rPr lang="en-US" altLang="en-US" sz="1200"/>
              <a:t> </a:t>
            </a:r>
            <a:r>
              <a:rPr lang="en-US" altLang="en-US" sz="900">
                <a:latin typeface="Times New Roman" pitchFamily="18" charset="0"/>
              </a:rPr>
              <a:t> all from the Occupational Safety and </a:t>
            </a:r>
          </a:p>
          <a:p>
            <a:pPr algn="ctr">
              <a:lnSpc>
                <a:spcPct val="80000"/>
              </a:lnSpc>
              <a:buFont typeface="Wingdings" pitchFamily="2" charset="2"/>
              <a:buNone/>
            </a:pPr>
            <a:r>
              <a:rPr lang="en-US" altLang="en-US" sz="900">
                <a:latin typeface="Times New Roman" pitchFamily="18" charset="0"/>
              </a:rPr>
              <a:t>Health Administration, U.S. Department of Labor. It does not necessarily reflect the views or policies of the U.S. Department of Labor, nor does mention of trade </a:t>
            </a:r>
          </a:p>
          <a:p>
            <a:pPr algn="ctr">
              <a:lnSpc>
                <a:spcPct val="80000"/>
              </a:lnSpc>
              <a:buFont typeface="Wingdings" pitchFamily="2" charset="2"/>
              <a:buNone/>
            </a:pPr>
            <a:r>
              <a:rPr lang="en-US" altLang="en-US" sz="900">
                <a:latin typeface="Times New Roman" pitchFamily="18" charset="0"/>
              </a:rPr>
              <a:t>names, commercial products, or organizations imply endorsement by the U.S. Government.</a:t>
            </a:r>
          </a:p>
          <a:p>
            <a:pPr>
              <a:lnSpc>
                <a:spcPct val="80000"/>
              </a:lnSpc>
            </a:pPr>
            <a:endParaRPr lang="en-US" altLang="en-US" sz="900">
              <a:latin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ChangeArrowheads="1"/>
          </p:cNvSpPr>
          <p:nvPr>
            <p:ph type="title"/>
          </p:nvPr>
        </p:nvSpPr>
        <p:spPr/>
        <p:txBody>
          <a:bodyPr/>
          <a:lstStyle/>
          <a:p>
            <a:r>
              <a:rPr lang="en-US" altLang="en-US"/>
              <a:t>Being Struck by flying objects</a:t>
            </a:r>
          </a:p>
        </p:txBody>
      </p:sp>
      <p:sp>
        <p:nvSpPr>
          <p:cNvPr id="446467" name="Rectangle 3"/>
          <p:cNvSpPr>
            <a:spLocks noGrp="1" noChangeArrowheads="1"/>
          </p:cNvSpPr>
          <p:nvPr>
            <p:ph type="body" idx="1"/>
          </p:nvPr>
        </p:nvSpPr>
        <p:spPr/>
        <p:txBody>
          <a:bodyPr/>
          <a:lstStyle/>
          <a:p>
            <a:pPr>
              <a:lnSpc>
                <a:spcPct val="90000"/>
              </a:lnSpc>
            </a:pPr>
            <a:r>
              <a:rPr lang="en-US" altLang="en-US" sz="2800"/>
              <a:t>Users of power-actuated tools must be trained and licensed to operate. Before using power tools make sure:</a:t>
            </a:r>
          </a:p>
          <a:p>
            <a:pPr>
              <a:lnSpc>
                <a:spcPct val="90000"/>
              </a:lnSpc>
            </a:pPr>
            <a:r>
              <a:rPr lang="en-US" altLang="en-US" sz="2800"/>
              <a:t>To wear appropriate PPE.</a:t>
            </a:r>
          </a:p>
          <a:p>
            <a:pPr>
              <a:lnSpc>
                <a:spcPct val="90000"/>
              </a:lnSpc>
            </a:pPr>
            <a:r>
              <a:rPr lang="en-US" altLang="en-US" sz="2800"/>
              <a:t>To be trained to properly operate the tool according to manufacturer’s instructions.</a:t>
            </a:r>
          </a:p>
          <a:p>
            <a:pPr>
              <a:lnSpc>
                <a:spcPct val="90000"/>
              </a:lnSpc>
            </a:pPr>
            <a:r>
              <a:rPr lang="en-US" altLang="en-US" sz="2800"/>
              <a:t>To inspect the tool before using.</a:t>
            </a:r>
          </a:p>
          <a:p>
            <a:pPr>
              <a:lnSpc>
                <a:spcPct val="90000"/>
              </a:lnSpc>
            </a:pPr>
            <a:r>
              <a:rPr lang="en-US" altLang="en-US" sz="2800"/>
              <a:t>That all guards are in place, and guard rotating and moving parts.</a:t>
            </a:r>
          </a:p>
          <a:p>
            <a:pPr>
              <a:lnSpc>
                <a:spcPct val="90000"/>
              </a:lnSpc>
            </a:pPr>
            <a:endParaRPr lang="en-US" altLang="en-US" sz="2800"/>
          </a:p>
          <a:p>
            <a:pPr>
              <a:lnSpc>
                <a:spcPct val="90000"/>
              </a:lnSpc>
            </a:pPr>
            <a:endParaRPr lang="en-US" altLang="en-US" sz="2800"/>
          </a:p>
        </p:txBody>
      </p:sp>
      <p:sp>
        <p:nvSpPr>
          <p:cNvPr id="446468" name="Rectangle 4"/>
          <p:cNvSpPr>
            <a:spLocks noChangeArrowheads="1"/>
          </p:cNvSpPr>
          <p:nvPr/>
        </p:nvSpPr>
        <p:spPr bwMode="auto">
          <a:xfrm>
            <a:off x="0" y="6248400"/>
            <a:ext cx="9144000" cy="609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tx1"/>
              </a:buClr>
              <a:buFont typeface="Wingdings" pitchFamily="2" charset="2"/>
              <a:buChar char="q"/>
              <a:defRPr kumimoji="1" sz="3200">
                <a:solidFill>
                  <a:schemeClr val="tx1"/>
                </a:solidFill>
                <a:latin typeface="Tahoma" pitchFamily="34" charset="0"/>
              </a:defRPr>
            </a:lvl1pPr>
            <a:lvl2pPr marL="742950" indent="-285750">
              <a:spcBef>
                <a:spcPct val="20000"/>
              </a:spcBef>
              <a:buClr>
                <a:schemeClr val="tx1"/>
              </a:buClr>
              <a:buChar char="•"/>
              <a:defRPr kumimoji="1" sz="2800">
                <a:solidFill>
                  <a:schemeClr val="tx1"/>
                </a:solidFill>
                <a:latin typeface="Tahoma" pitchFamily="34" charset="0"/>
              </a:defRPr>
            </a:lvl2pPr>
            <a:lvl3pPr marL="1143000" indent="-228600">
              <a:spcBef>
                <a:spcPct val="20000"/>
              </a:spcBef>
              <a:buClr>
                <a:schemeClr val="tx1"/>
              </a:buClr>
              <a:buChar char="•"/>
              <a:defRPr kumimoji="1" sz="2400">
                <a:solidFill>
                  <a:schemeClr val="tx1"/>
                </a:solidFill>
                <a:latin typeface="Tahoma" pitchFamily="34" charset="0"/>
              </a:defRPr>
            </a:lvl3pPr>
            <a:lvl4pPr marL="1600200" indent="-228600">
              <a:spcBef>
                <a:spcPct val="20000"/>
              </a:spcBef>
              <a:buClr>
                <a:schemeClr val="tx1"/>
              </a:buClr>
              <a:buChar char="•"/>
              <a:defRPr kumimoji="1" sz="2000">
                <a:solidFill>
                  <a:schemeClr val="tx1"/>
                </a:solidFill>
                <a:latin typeface="Tahoma" pitchFamily="34" charset="0"/>
              </a:defRPr>
            </a:lvl4pPr>
            <a:lvl5pPr marL="2057400" indent="-228600">
              <a:spcBef>
                <a:spcPct val="20000"/>
              </a:spcBef>
              <a:buClr>
                <a:schemeClr val="tx1"/>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9pPr>
          </a:lstStyle>
          <a:p>
            <a:pPr algn="ctr">
              <a:lnSpc>
                <a:spcPct val="80000"/>
              </a:lnSpc>
              <a:buFont typeface="Wingdings" pitchFamily="2" charset="2"/>
              <a:buNone/>
            </a:pPr>
            <a:r>
              <a:rPr lang="en-US" altLang="en-US" sz="900">
                <a:latin typeface="Times New Roman" pitchFamily="18" charset="0"/>
              </a:rPr>
              <a:t>This material was produced under grant number 46F5-HT03 and modify under grants numbers SH-16596-07-60-F-72 </a:t>
            </a:r>
            <a:r>
              <a:rPr lang="en-US" altLang="en-US" sz="1000"/>
              <a:t>and SH22301-11-60-F-36</a:t>
            </a:r>
            <a:r>
              <a:rPr lang="en-US" altLang="en-US" sz="1200"/>
              <a:t> </a:t>
            </a:r>
            <a:r>
              <a:rPr lang="en-US" altLang="en-US" sz="900">
                <a:latin typeface="Times New Roman" pitchFamily="18" charset="0"/>
              </a:rPr>
              <a:t> all from the Occupational Safety and </a:t>
            </a:r>
          </a:p>
          <a:p>
            <a:pPr algn="ctr">
              <a:lnSpc>
                <a:spcPct val="80000"/>
              </a:lnSpc>
              <a:buFont typeface="Wingdings" pitchFamily="2" charset="2"/>
              <a:buNone/>
            </a:pPr>
            <a:r>
              <a:rPr lang="en-US" altLang="en-US" sz="900">
                <a:latin typeface="Times New Roman" pitchFamily="18" charset="0"/>
              </a:rPr>
              <a:t>Health Administration, U.S. Department of Labor. It does not necessarily reflect the views or policies of the U.S. Department of Labor, nor does mention of trade </a:t>
            </a:r>
          </a:p>
          <a:p>
            <a:pPr algn="ctr">
              <a:lnSpc>
                <a:spcPct val="80000"/>
              </a:lnSpc>
              <a:buFont typeface="Wingdings" pitchFamily="2" charset="2"/>
              <a:buNone/>
            </a:pPr>
            <a:r>
              <a:rPr lang="en-US" altLang="en-US" sz="900">
                <a:latin typeface="Times New Roman" pitchFamily="18" charset="0"/>
              </a:rPr>
              <a:t>names, commercial products, or organizations imply endorsement by the U.S. Government.</a:t>
            </a:r>
          </a:p>
          <a:p>
            <a:pPr>
              <a:lnSpc>
                <a:spcPct val="80000"/>
              </a:lnSpc>
            </a:pPr>
            <a:endParaRPr lang="en-US" altLang="en-US" sz="900">
              <a:latin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title"/>
          </p:nvPr>
        </p:nvSpPr>
        <p:spPr>
          <a:xfrm>
            <a:off x="0" y="304800"/>
            <a:ext cx="9144000" cy="838200"/>
          </a:xfrm>
        </p:spPr>
        <p:txBody>
          <a:bodyPr/>
          <a:lstStyle/>
          <a:p>
            <a:r>
              <a:rPr lang="en-US" altLang="en-US" sz="3600"/>
              <a:t>When using hand tools make sure not to use:</a:t>
            </a:r>
          </a:p>
        </p:txBody>
      </p:sp>
      <p:sp>
        <p:nvSpPr>
          <p:cNvPr id="447491" name="Rectangle 3"/>
          <p:cNvSpPr>
            <a:spLocks noGrp="1" noChangeArrowheads="1"/>
          </p:cNvSpPr>
          <p:nvPr>
            <p:ph type="body" idx="1"/>
          </p:nvPr>
        </p:nvSpPr>
        <p:spPr/>
        <p:txBody>
          <a:bodyPr/>
          <a:lstStyle/>
          <a:p>
            <a:pPr>
              <a:lnSpc>
                <a:spcPct val="80000"/>
              </a:lnSpc>
            </a:pPr>
            <a:r>
              <a:rPr lang="en-US" altLang="en-US" sz="2800"/>
              <a:t>Wrenches when jaws are sprung; the wrench might slip.</a:t>
            </a:r>
          </a:p>
          <a:p>
            <a:pPr>
              <a:lnSpc>
                <a:spcPct val="80000"/>
              </a:lnSpc>
            </a:pPr>
            <a:r>
              <a:rPr lang="en-US" altLang="en-US" sz="2800"/>
              <a:t>Impact tools (chisel, wedges) when the heads have mushroomed; heads might shatter on impact sending fragments towards the worker or others.</a:t>
            </a:r>
          </a:p>
          <a:p>
            <a:pPr>
              <a:lnSpc>
                <a:spcPct val="80000"/>
              </a:lnSpc>
            </a:pPr>
            <a:r>
              <a:rPr lang="en-US" altLang="en-US" sz="2800"/>
              <a:t>Tools with loose, cracked or splintered handles; the head of the tool may fly off and strike the worker or others.</a:t>
            </a:r>
          </a:p>
          <a:p>
            <a:pPr>
              <a:lnSpc>
                <a:spcPct val="80000"/>
              </a:lnSpc>
            </a:pPr>
            <a:r>
              <a:rPr lang="en-US" altLang="en-US" sz="2800"/>
              <a:t>Screwdrivers as a chisel; the tip may break off and hit the worker or others.</a:t>
            </a:r>
          </a:p>
        </p:txBody>
      </p:sp>
      <p:sp>
        <p:nvSpPr>
          <p:cNvPr id="447492" name="Rectangle 4"/>
          <p:cNvSpPr>
            <a:spLocks noChangeArrowheads="1"/>
          </p:cNvSpPr>
          <p:nvPr/>
        </p:nvSpPr>
        <p:spPr bwMode="auto">
          <a:xfrm>
            <a:off x="0" y="6248400"/>
            <a:ext cx="9144000" cy="609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tx1"/>
              </a:buClr>
              <a:buFont typeface="Wingdings" pitchFamily="2" charset="2"/>
              <a:buChar char="q"/>
              <a:defRPr kumimoji="1" sz="3200">
                <a:solidFill>
                  <a:schemeClr val="tx1"/>
                </a:solidFill>
                <a:latin typeface="Tahoma" pitchFamily="34" charset="0"/>
              </a:defRPr>
            </a:lvl1pPr>
            <a:lvl2pPr marL="742950" indent="-285750">
              <a:spcBef>
                <a:spcPct val="20000"/>
              </a:spcBef>
              <a:buClr>
                <a:schemeClr val="tx1"/>
              </a:buClr>
              <a:buChar char="•"/>
              <a:defRPr kumimoji="1" sz="2800">
                <a:solidFill>
                  <a:schemeClr val="tx1"/>
                </a:solidFill>
                <a:latin typeface="Tahoma" pitchFamily="34" charset="0"/>
              </a:defRPr>
            </a:lvl2pPr>
            <a:lvl3pPr marL="1143000" indent="-228600">
              <a:spcBef>
                <a:spcPct val="20000"/>
              </a:spcBef>
              <a:buClr>
                <a:schemeClr val="tx1"/>
              </a:buClr>
              <a:buChar char="•"/>
              <a:defRPr kumimoji="1" sz="2400">
                <a:solidFill>
                  <a:schemeClr val="tx1"/>
                </a:solidFill>
                <a:latin typeface="Tahoma" pitchFamily="34" charset="0"/>
              </a:defRPr>
            </a:lvl3pPr>
            <a:lvl4pPr marL="1600200" indent="-228600">
              <a:spcBef>
                <a:spcPct val="20000"/>
              </a:spcBef>
              <a:buClr>
                <a:schemeClr val="tx1"/>
              </a:buClr>
              <a:buChar char="•"/>
              <a:defRPr kumimoji="1" sz="2000">
                <a:solidFill>
                  <a:schemeClr val="tx1"/>
                </a:solidFill>
                <a:latin typeface="Tahoma" pitchFamily="34" charset="0"/>
              </a:defRPr>
            </a:lvl4pPr>
            <a:lvl5pPr marL="2057400" indent="-228600">
              <a:spcBef>
                <a:spcPct val="20000"/>
              </a:spcBef>
              <a:buClr>
                <a:schemeClr val="tx1"/>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9pPr>
          </a:lstStyle>
          <a:p>
            <a:pPr algn="ctr">
              <a:lnSpc>
                <a:spcPct val="80000"/>
              </a:lnSpc>
              <a:buFont typeface="Wingdings" pitchFamily="2" charset="2"/>
              <a:buNone/>
            </a:pPr>
            <a:r>
              <a:rPr lang="en-US" altLang="en-US" sz="900">
                <a:latin typeface="Times New Roman" pitchFamily="18" charset="0"/>
              </a:rPr>
              <a:t>This material was produced under grant number 46F5-HT03 and modify under grants numbers SH-16596-07-60-F-72 </a:t>
            </a:r>
            <a:r>
              <a:rPr lang="en-US" altLang="en-US" sz="1000"/>
              <a:t>and SH22301-11-60-F-36</a:t>
            </a:r>
            <a:r>
              <a:rPr lang="en-US" altLang="en-US" sz="1200"/>
              <a:t> </a:t>
            </a:r>
            <a:r>
              <a:rPr lang="en-US" altLang="en-US" sz="900">
                <a:latin typeface="Times New Roman" pitchFamily="18" charset="0"/>
              </a:rPr>
              <a:t> all from the Occupational Safety and </a:t>
            </a:r>
          </a:p>
          <a:p>
            <a:pPr algn="ctr">
              <a:lnSpc>
                <a:spcPct val="80000"/>
              </a:lnSpc>
              <a:buFont typeface="Wingdings" pitchFamily="2" charset="2"/>
              <a:buNone/>
            </a:pPr>
            <a:r>
              <a:rPr lang="en-US" altLang="en-US" sz="900">
                <a:latin typeface="Times New Roman" pitchFamily="18" charset="0"/>
              </a:rPr>
              <a:t>Health Administration, U.S. Department of Labor. It does not necessarily reflect the views or policies of the U.S. Department of Labor, nor does mention of trade </a:t>
            </a:r>
          </a:p>
          <a:p>
            <a:pPr algn="ctr">
              <a:lnSpc>
                <a:spcPct val="80000"/>
              </a:lnSpc>
              <a:buFont typeface="Wingdings" pitchFamily="2" charset="2"/>
              <a:buNone/>
            </a:pPr>
            <a:r>
              <a:rPr lang="en-US" altLang="en-US" sz="900">
                <a:latin typeface="Times New Roman" pitchFamily="18" charset="0"/>
              </a:rPr>
              <a:t>names, commercial products, or organizations imply endorsement by the U.S. Government.</a:t>
            </a:r>
          </a:p>
          <a:p>
            <a:pPr>
              <a:lnSpc>
                <a:spcPct val="80000"/>
              </a:lnSpc>
            </a:pPr>
            <a:endParaRPr lang="en-US" altLang="en-US" sz="900">
              <a:latin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1026"/>
          <p:cNvSpPr>
            <a:spLocks noGrp="1" noChangeArrowheads="1"/>
          </p:cNvSpPr>
          <p:nvPr>
            <p:ph type="title"/>
          </p:nvPr>
        </p:nvSpPr>
        <p:spPr/>
        <p:txBody>
          <a:bodyPr/>
          <a:lstStyle/>
          <a:p>
            <a:r>
              <a:rPr lang="en-US" altLang="en-US"/>
              <a:t>Struck-by Flying Objects</a:t>
            </a:r>
          </a:p>
        </p:txBody>
      </p:sp>
      <p:sp>
        <p:nvSpPr>
          <p:cNvPr id="290829" name="Rectangle 1037"/>
          <p:cNvSpPr>
            <a:spLocks noChangeArrowheads="1"/>
          </p:cNvSpPr>
          <p:nvPr/>
        </p:nvSpPr>
        <p:spPr bwMode="auto">
          <a:xfrm>
            <a:off x="228600" y="1295400"/>
            <a:ext cx="57912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tx1"/>
              </a:buClr>
              <a:buFont typeface="Wingdings" pitchFamily="2" charset="2"/>
              <a:buChar char="q"/>
              <a:defRPr kumimoji="1" sz="2800">
                <a:solidFill>
                  <a:schemeClr val="tx1"/>
                </a:solidFill>
                <a:latin typeface="Tahoma" pitchFamily="34" charset="0"/>
              </a:defRPr>
            </a:lvl1pPr>
            <a:lvl2pPr marL="742950" indent="-285750">
              <a:spcBef>
                <a:spcPct val="20000"/>
              </a:spcBef>
              <a:buClr>
                <a:schemeClr val="tx1"/>
              </a:buClr>
              <a:buChar char="•"/>
              <a:defRPr kumimoji="1" sz="2400">
                <a:solidFill>
                  <a:schemeClr val="tx1"/>
                </a:solidFill>
                <a:latin typeface="Tahoma" pitchFamily="34" charset="0"/>
              </a:defRPr>
            </a:lvl2pPr>
            <a:lvl3pPr marL="1143000" indent="-228600">
              <a:spcBef>
                <a:spcPct val="20000"/>
              </a:spcBef>
              <a:buClr>
                <a:schemeClr val="tx1"/>
              </a:buClr>
              <a:buChar char="•"/>
              <a:defRPr kumimoji="1" sz="2000">
                <a:solidFill>
                  <a:schemeClr val="tx1"/>
                </a:solidFill>
                <a:latin typeface="Tahoma" pitchFamily="34" charset="0"/>
              </a:defRPr>
            </a:lvl3pPr>
            <a:lvl4pPr marL="1600200" indent="-228600">
              <a:spcBef>
                <a:spcPct val="20000"/>
              </a:spcBef>
              <a:buClr>
                <a:schemeClr val="tx1"/>
              </a:buClr>
              <a:buChar char="•"/>
              <a:defRPr kumimoji="1">
                <a:solidFill>
                  <a:schemeClr val="tx1"/>
                </a:solidFill>
                <a:latin typeface="Tahoma" pitchFamily="34" charset="0"/>
              </a:defRPr>
            </a:lvl4pPr>
            <a:lvl5pPr marL="2057400" indent="-228600">
              <a:spcBef>
                <a:spcPct val="20000"/>
              </a:spcBef>
              <a:buClr>
                <a:schemeClr val="tx1"/>
              </a:buClr>
              <a:buChar char="•"/>
              <a:defRPr kumimoji="1">
                <a:solidFill>
                  <a:schemeClr val="tx1"/>
                </a:solidFill>
                <a:latin typeface="Tahoma" pitchFamily="34" charset="0"/>
              </a:defRPr>
            </a:lvl5pPr>
            <a:lvl6pPr marL="2514600" indent="-228600" eaLnBrk="0" fontAlgn="base" hangingPunct="0">
              <a:spcBef>
                <a:spcPct val="20000"/>
              </a:spcBef>
              <a:spcAft>
                <a:spcPct val="0"/>
              </a:spcAft>
              <a:buClr>
                <a:schemeClr val="tx1"/>
              </a:buClr>
              <a:buChar char="•"/>
              <a:defRPr kumimoji="1">
                <a:solidFill>
                  <a:schemeClr val="tx1"/>
                </a:solidFill>
                <a:latin typeface="Tahoma" pitchFamily="34" charset="0"/>
              </a:defRPr>
            </a:lvl6pPr>
            <a:lvl7pPr marL="2971800" indent="-228600" eaLnBrk="0" fontAlgn="base" hangingPunct="0">
              <a:spcBef>
                <a:spcPct val="20000"/>
              </a:spcBef>
              <a:spcAft>
                <a:spcPct val="0"/>
              </a:spcAft>
              <a:buClr>
                <a:schemeClr val="tx1"/>
              </a:buClr>
              <a:buChar char="•"/>
              <a:defRPr kumimoji="1">
                <a:solidFill>
                  <a:schemeClr val="tx1"/>
                </a:solidFill>
                <a:latin typeface="Tahoma" pitchFamily="34" charset="0"/>
              </a:defRPr>
            </a:lvl7pPr>
            <a:lvl8pPr marL="3429000" indent="-228600" eaLnBrk="0" fontAlgn="base" hangingPunct="0">
              <a:spcBef>
                <a:spcPct val="20000"/>
              </a:spcBef>
              <a:spcAft>
                <a:spcPct val="0"/>
              </a:spcAft>
              <a:buClr>
                <a:schemeClr val="tx1"/>
              </a:buClr>
              <a:buChar char="•"/>
              <a:defRPr kumimoji="1">
                <a:solidFill>
                  <a:schemeClr val="tx1"/>
                </a:solidFill>
                <a:latin typeface="Tahoma" pitchFamily="34" charset="0"/>
              </a:defRPr>
            </a:lvl8pPr>
            <a:lvl9pPr marL="3886200" indent="-228600" eaLnBrk="0" fontAlgn="base" hangingPunct="0">
              <a:spcBef>
                <a:spcPct val="20000"/>
              </a:spcBef>
              <a:spcAft>
                <a:spcPct val="0"/>
              </a:spcAft>
              <a:buClr>
                <a:schemeClr val="tx1"/>
              </a:buClr>
              <a:buChar char="•"/>
              <a:defRPr kumimoji="1">
                <a:solidFill>
                  <a:schemeClr val="tx1"/>
                </a:solidFill>
                <a:latin typeface="Tahoma" pitchFamily="34" charset="0"/>
              </a:defRPr>
            </a:lvl9pPr>
          </a:lstStyle>
          <a:p>
            <a:r>
              <a:rPr lang="en-US" altLang="en-US"/>
              <a:t>Grinding or striking materials can create flying object hazards.</a:t>
            </a:r>
          </a:p>
          <a:p>
            <a:r>
              <a:rPr lang="en-US" altLang="en-US"/>
              <a:t>These flying objects can lodge in your eyes and cause blindness.  If they strike you in other parts of your body, they may cause serious injuries, serious infections, or even death if they strike you in the head.</a:t>
            </a:r>
          </a:p>
          <a:p>
            <a:endParaRPr lang="en-US" altLang="en-US"/>
          </a:p>
        </p:txBody>
      </p:sp>
      <p:pic>
        <p:nvPicPr>
          <p:cNvPr id="290844" name="Picture 1052" descr="Picture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600200"/>
            <a:ext cx="3071813" cy="3365500"/>
          </a:xfrm>
          <a:prstGeom prst="rect">
            <a:avLst/>
          </a:prstGeom>
          <a:noFill/>
          <a:extLst>
            <a:ext uri="{909E8E84-426E-40DD-AFC4-6F175D3DCCD1}">
              <a14:hiddenFill xmlns:a14="http://schemas.microsoft.com/office/drawing/2010/main">
                <a:solidFill>
                  <a:srgbClr val="FFFFFF"/>
                </a:solidFill>
              </a14:hiddenFill>
            </a:ext>
          </a:extLst>
        </p:spPr>
      </p:pic>
      <p:sp>
        <p:nvSpPr>
          <p:cNvPr id="290845" name="Rectangle 1053"/>
          <p:cNvSpPr>
            <a:spLocks noChangeArrowheads="1"/>
          </p:cNvSpPr>
          <p:nvPr/>
        </p:nvSpPr>
        <p:spPr bwMode="auto">
          <a:xfrm>
            <a:off x="0" y="6248400"/>
            <a:ext cx="9144000" cy="609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tx1"/>
              </a:buClr>
              <a:buFont typeface="Wingdings" pitchFamily="2" charset="2"/>
              <a:buChar char="q"/>
              <a:defRPr kumimoji="1" sz="3200">
                <a:solidFill>
                  <a:schemeClr val="tx1"/>
                </a:solidFill>
                <a:latin typeface="Tahoma" pitchFamily="34" charset="0"/>
              </a:defRPr>
            </a:lvl1pPr>
            <a:lvl2pPr marL="742950" indent="-285750">
              <a:spcBef>
                <a:spcPct val="20000"/>
              </a:spcBef>
              <a:buClr>
                <a:schemeClr val="tx1"/>
              </a:buClr>
              <a:buChar char="•"/>
              <a:defRPr kumimoji="1" sz="2800">
                <a:solidFill>
                  <a:schemeClr val="tx1"/>
                </a:solidFill>
                <a:latin typeface="Tahoma" pitchFamily="34" charset="0"/>
              </a:defRPr>
            </a:lvl2pPr>
            <a:lvl3pPr marL="1143000" indent="-228600">
              <a:spcBef>
                <a:spcPct val="20000"/>
              </a:spcBef>
              <a:buClr>
                <a:schemeClr val="tx1"/>
              </a:buClr>
              <a:buChar char="•"/>
              <a:defRPr kumimoji="1" sz="2400">
                <a:solidFill>
                  <a:schemeClr val="tx1"/>
                </a:solidFill>
                <a:latin typeface="Tahoma" pitchFamily="34" charset="0"/>
              </a:defRPr>
            </a:lvl3pPr>
            <a:lvl4pPr marL="1600200" indent="-228600">
              <a:spcBef>
                <a:spcPct val="20000"/>
              </a:spcBef>
              <a:buClr>
                <a:schemeClr val="tx1"/>
              </a:buClr>
              <a:buChar char="•"/>
              <a:defRPr kumimoji="1" sz="2000">
                <a:solidFill>
                  <a:schemeClr val="tx1"/>
                </a:solidFill>
                <a:latin typeface="Tahoma" pitchFamily="34" charset="0"/>
              </a:defRPr>
            </a:lvl4pPr>
            <a:lvl5pPr marL="2057400" indent="-228600">
              <a:spcBef>
                <a:spcPct val="20000"/>
              </a:spcBef>
              <a:buClr>
                <a:schemeClr val="tx1"/>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9pPr>
          </a:lstStyle>
          <a:p>
            <a:pPr algn="ctr">
              <a:lnSpc>
                <a:spcPct val="80000"/>
              </a:lnSpc>
              <a:buFont typeface="Wingdings" pitchFamily="2" charset="2"/>
              <a:buNone/>
            </a:pPr>
            <a:r>
              <a:rPr lang="en-US" altLang="en-US" sz="900">
                <a:latin typeface="Times New Roman" pitchFamily="18" charset="0"/>
              </a:rPr>
              <a:t>This material was produced under grant number 46F5-HT03 and modify under grants numbers SH-16596-07-60-F-72 </a:t>
            </a:r>
            <a:r>
              <a:rPr lang="en-US" altLang="en-US" sz="1000"/>
              <a:t>and SH22301-11-60-F-36</a:t>
            </a:r>
            <a:r>
              <a:rPr lang="en-US" altLang="en-US" sz="1200"/>
              <a:t> </a:t>
            </a:r>
            <a:r>
              <a:rPr lang="en-US" altLang="en-US" sz="900">
                <a:latin typeface="Times New Roman" pitchFamily="18" charset="0"/>
              </a:rPr>
              <a:t> all from the Occupational Safety and </a:t>
            </a:r>
          </a:p>
          <a:p>
            <a:pPr algn="ctr">
              <a:lnSpc>
                <a:spcPct val="80000"/>
              </a:lnSpc>
              <a:buFont typeface="Wingdings" pitchFamily="2" charset="2"/>
              <a:buNone/>
            </a:pPr>
            <a:r>
              <a:rPr lang="en-US" altLang="en-US" sz="900">
                <a:latin typeface="Times New Roman" pitchFamily="18" charset="0"/>
              </a:rPr>
              <a:t>Health Administration, U.S. Department of Labor. It does not necessarily reflect the views or policies of the U.S. Department of Labor, nor does mention of trade </a:t>
            </a:r>
          </a:p>
          <a:p>
            <a:pPr algn="ctr">
              <a:lnSpc>
                <a:spcPct val="80000"/>
              </a:lnSpc>
              <a:buFont typeface="Wingdings" pitchFamily="2" charset="2"/>
              <a:buNone/>
            </a:pPr>
            <a:r>
              <a:rPr lang="en-US" altLang="en-US" sz="900">
                <a:latin typeface="Times New Roman" pitchFamily="18" charset="0"/>
              </a:rPr>
              <a:t>names, commercial products, or organizations imply endorsement by the U.S. Government.</a:t>
            </a:r>
          </a:p>
          <a:p>
            <a:pPr>
              <a:lnSpc>
                <a:spcPct val="80000"/>
              </a:lnSpc>
            </a:pPr>
            <a:endParaRPr lang="en-US" altLang="en-US" sz="900">
              <a:latin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p:txBody>
          <a:bodyPr/>
          <a:lstStyle/>
          <a:p>
            <a:r>
              <a:rPr lang="en-US" altLang="en-US"/>
              <a:t>Struck-by Flying Objects</a:t>
            </a:r>
          </a:p>
        </p:txBody>
      </p:sp>
      <p:sp>
        <p:nvSpPr>
          <p:cNvPr id="350211" name="Rectangle 3"/>
          <p:cNvSpPr>
            <a:spLocks noChangeArrowheads="1"/>
          </p:cNvSpPr>
          <p:nvPr/>
        </p:nvSpPr>
        <p:spPr bwMode="auto">
          <a:xfrm>
            <a:off x="228600" y="1295400"/>
            <a:ext cx="3733800" cy="417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tx1"/>
              </a:buClr>
              <a:buFont typeface="Wingdings" pitchFamily="2" charset="2"/>
              <a:buChar char="q"/>
              <a:defRPr kumimoji="1" sz="2800">
                <a:solidFill>
                  <a:schemeClr val="tx1"/>
                </a:solidFill>
                <a:latin typeface="Tahoma" pitchFamily="34" charset="0"/>
              </a:defRPr>
            </a:lvl1pPr>
            <a:lvl2pPr marL="742950" indent="-285750">
              <a:spcBef>
                <a:spcPct val="20000"/>
              </a:spcBef>
              <a:buClr>
                <a:schemeClr val="tx1"/>
              </a:buClr>
              <a:buChar char="•"/>
              <a:defRPr kumimoji="1" sz="2400">
                <a:solidFill>
                  <a:schemeClr val="tx1"/>
                </a:solidFill>
                <a:latin typeface="Tahoma" pitchFamily="34" charset="0"/>
              </a:defRPr>
            </a:lvl2pPr>
            <a:lvl3pPr marL="1143000" indent="-228600">
              <a:spcBef>
                <a:spcPct val="20000"/>
              </a:spcBef>
              <a:buClr>
                <a:schemeClr val="tx1"/>
              </a:buClr>
              <a:buChar char="•"/>
              <a:defRPr kumimoji="1" sz="2000">
                <a:solidFill>
                  <a:schemeClr val="tx1"/>
                </a:solidFill>
                <a:latin typeface="Tahoma" pitchFamily="34" charset="0"/>
              </a:defRPr>
            </a:lvl3pPr>
            <a:lvl4pPr marL="1600200" indent="-228600">
              <a:spcBef>
                <a:spcPct val="20000"/>
              </a:spcBef>
              <a:buClr>
                <a:schemeClr val="tx1"/>
              </a:buClr>
              <a:buChar char="•"/>
              <a:defRPr kumimoji="1">
                <a:solidFill>
                  <a:schemeClr val="tx1"/>
                </a:solidFill>
                <a:latin typeface="Tahoma" pitchFamily="34" charset="0"/>
              </a:defRPr>
            </a:lvl4pPr>
            <a:lvl5pPr marL="2057400" indent="-228600">
              <a:spcBef>
                <a:spcPct val="20000"/>
              </a:spcBef>
              <a:buClr>
                <a:schemeClr val="tx1"/>
              </a:buClr>
              <a:buChar char="•"/>
              <a:defRPr kumimoji="1">
                <a:solidFill>
                  <a:schemeClr val="tx1"/>
                </a:solidFill>
                <a:latin typeface="Tahoma" pitchFamily="34" charset="0"/>
              </a:defRPr>
            </a:lvl5pPr>
            <a:lvl6pPr marL="2514600" indent="-228600" eaLnBrk="0" fontAlgn="base" hangingPunct="0">
              <a:spcBef>
                <a:spcPct val="20000"/>
              </a:spcBef>
              <a:spcAft>
                <a:spcPct val="0"/>
              </a:spcAft>
              <a:buClr>
                <a:schemeClr val="tx1"/>
              </a:buClr>
              <a:buChar char="•"/>
              <a:defRPr kumimoji="1">
                <a:solidFill>
                  <a:schemeClr val="tx1"/>
                </a:solidFill>
                <a:latin typeface="Tahoma" pitchFamily="34" charset="0"/>
              </a:defRPr>
            </a:lvl6pPr>
            <a:lvl7pPr marL="2971800" indent="-228600" eaLnBrk="0" fontAlgn="base" hangingPunct="0">
              <a:spcBef>
                <a:spcPct val="20000"/>
              </a:spcBef>
              <a:spcAft>
                <a:spcPct val="0"/>
              </a:spcAft>
              <a:buClr>
                <a:schemeClr val="tx1"/>
              </a:buClr>
              <a:buChar char="•"/>
              <a:defRPr kumimoji="1">
                <a:solidFill>
                  <a:schemeClr val="tx1"/>
                </a:solidFill>
                <a:latin typeface="Tahoma" pitchFamily="34" charset="0"/>
              </a:defRPr>
            </a:lvl7pPr>
            <a:lvl8pPr marL="3429000" indent="-228600" eaLnBrk="0" fontAlgn="base" hangingPunct="0">
              <a:spcBef>
                <a:spcPct val="20000"/>
              </a:spcBef>
              <a:spcAft>
                <a:spcPct val="0"/>
              </a:spcAft>
              <a:buClr>
                <a:schemeClr val="tx1"/>
              </a:buClr>
              <a:buChar char="•"/>
              <a:defRPr kumimoji="1">
                <a:solidFill>
                  <a:schemeClr val="tx1"/>
                </a:solidFill>
                <a:latin typeface="Tahoma" pitchFamily="34" charset="0"/>
              </a:defRPr>
            </a:lvl8pPr>
            <a:lvl9pPr marL="3886200" indent="-228600" eaLnBrk="0" fontAlgn="base" hangingPunct="0">
              <a:spcBef>
                <a:spcPct val="20000"/>
              </a:spcBef>
              <a:spcAft>
                <a:spcPct val="0"/>
              </a:spcAft>
              <a:buClr>
                <a:schemeClr val="tx1"/>
              </a:buClr>
              <a:buChar char="•"/>
              <a:defRPr kumimoji="1">
                <a:solidFill>
                  <a:schemeClr val="tx1"/>
                </a:solidFill>
                <a:latin typeface="Tahoma" pitchFamily="34" charset="0"/>
              </a:defRPr>
            </a:lvl9pPr>
          </a:lstStyle>
          <a:p>
            <a:r>
              <a:rPr lang="en-US" altLang="en-US"/>
              <a:t>Air pressurized above 30 psi can drive oils and other particles through your skin.</a:t>
            </a:r>
          </a:p>
          <a:p>
            <a:r>
              <a:rPr lang="en-US" altLang="en-US"/>
              <a:t>Unfortunately, many workers also use compressed air to clean dirt and debris off their clothing and body.</a:t>
            </a:r>
          </a:p>
        </p:txBody>
      </p:sp>
      <p:pic>
        <p:nvPicPr>
          <p:cNvPr id="350220" name="Picture 12" descr="Picture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362200"/>
            <a:ext cx="4900613" cy="36972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r>
              <a:rPr lang="en-US" altLang="en-US" sz="3500"/>
              <a:t>Struck-by Swinging/Slipping Objects</a:t>
            </a:r>
          </a:p>
        </p:txBody>
      </p:sp>
      <p:sp>
        <p:nvSpPr>
          <p:cNvPr id="196612" name="Rectangle 4"/>
          <p:cNvSpPr>
            <a:spLocks noGrp="1" noChangeArrowheads="1"/>
          </p:cNvSpPr>
          <p:nvPr>
            <p:ph type="body" sz="half" idx="1"/>
          </p:nvPr>
        </p:nvSpPr>
        <p:spPr>
          <a:xfrm>
            <a:off x="228600" y="1295400"/>
            <a:ext cx="5181600" cy="5105400"/>
          </a:xfrm>
        </p:spPr>
        <p:txBody>
          <a:bodyPr/>
          <a:lstStyle/>
          <a:p>
            <a:r>
              <a:rPr lang="en-US" altLang="en-US" sz="2800"/>
              <a:t>Do not work under loads as they are being lifted.</a:t>
            </a:r>
          </a:p>
          <a:p>
            <a:r>
              <a:rPr lang="en-US" altLang="en-US" sz="2800"/>
              <a:t>When materials are lifted, they have the potential to swing and strike workers.  As the load is lifted, the materials may swing, twist or turn. This movement may catch workers by surprise and they may be hit by the swinging load.</a:t>
            </a:r>
          </a:p>
        </p:txBody>
      </p:sp>
      <p:pic>
        <p:nvPicPr>
          <p:cNvPr id="196623" name="Picture 15" descr="Pictur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536700"/>
            <a:ext cx="3300413" cy="3065463"/>
          </a:xfrm>
          <a:prstGeom prst="rect">
            <a:avLst/>
          </a:prstGeom>
          <a:noFill/>
          <a:extLst>
            <a:ext uri="{909E8E84-426E-40DD-AFC4-6F175D3DCCD1}">
              <a14:hiddenFill xmlns:a14="http://schemas.microsoft.com/office/drawing/2010/main">
                <a:solidFill>
                  <a:srgbClr val="FFFFFF"/>
                </a:solidFill>
              </a14:hiddenFill>
            </a:ext>
          </a:extLst>
        </p:spPr>
      </p:pic>
      <p:sp>
        <p:nvSpPr>
          <p:cNvPr id="196624" name="Rectangle 16"/>
          <p:cNvSpPr>
            <a:spLocks noChangeArrowheads="1"/>
          </p:cNvSpPr>
          <p:nvPr/>
        </p:nvSpPr>
        <p:spPr bwMode="auto">
          <a:xfrm>
            <a:off x="0" y="6172200"/>
            <a:ext cx="9144000" cy="609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tx1"/>
              </a:buClr>
              <a:buFont typeface="Wingdings" pitchFamily="2" charset="2"/>
              <a:buChar char="q"/>
              <a:defRPr kumimoji="1" sz="3200">
                <a:solidFill>
                  <a:schemeClr val="tx1"/>
                </a:solidFill>
                <a:latin typeface="Tahoma" pitchFamily="34" charset="0"/>
              </a:defRPr>
            </a:lvl1pPr>
            <a:lvl2pPr marL="742950" indent="-285750">
              <a:spcBef>
                <a:spcPct val="20000"/>
              </a:spcBef>
              <a:buClr>
                <a:schemeClr val="tx1"/>
              </a:buClr>
              <a:buChar char="•"/>
              <a:defRPr kumimoji="1" sz="2800">
                <a:solidFill>
                  <a:schemeClr val="tx1"/>
                </a:solidFill>
                <a:latin typeface="Tahoma" pitchFamily="34" charset="0"/>
              </a:defRPr>
            </a:lvl2pPr>
            <a:lvl3pPr marL="1143000" indent="-228600">
              <a:spcBef>
                <a:spcPct val="20000"/>
              </a:spcBef>
              <a:buClr>
                <a:schemeClr val="tx1"/>
              </a:buClr>
              <a:buChar char="•"/>
              <a:defRPr kumimoji="1" sz="2400">
                <a:solidFill>
                  <a:schemeClr val="tx1"/>
                </a:solidFill>
                <a:latin typeface="Tahoma" pitchFamily="34" charset="0"/>
              </a:defRPr>
            </a:lvl3pPr>
            <a:lvl4pPr marL="1600200" indent="-228600">
              <a:spcBef>
                <a:spcPct val="20000"/>
              </a:spcBef>
              <a:buClr>
                <a:schemeClr val="tx1"/>
              </a:buClr>
              <a:buChar char="•"/>
              <a:defRPr kumimoji="1" sz="2000">
                <a:solidFill>
                  <a:schemeClr val="tx1"/>
                </a:solidFill>
                <a:latin typeface="Tahoma" pitchFamily="34" charset="0"/>
              </a:defRPr>
            </a:lvl4pPr>
            <a:lvl5pPr marL="2057400" indent="-228600">
              <a:spcBef>
                <a:spcPct val="20000"/>
              </a:spcBef>
              <a:buClr>
                <a:schemeClr val="tx1"/>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9pPr>
          </a:lstStyle>
          <a:p>
            <a:pPr algn="ctr">
              <a:lnSpc>
                <a:spcPct val="80000"/>
              </a:lnSpc>
              <a:buFont typeface="Wingdings" pitchFamily="2" charset="2"/>
              <a:buNone/>
            </a:pPr>
            <a:r>
              <a:rPr lang="en-US" altLang="en-US" sz="900">
                <a:latin typeface="Times New Roman" pitchFamily="18" charset="0"/>
              </a:rPr>
              <a:t>This material was produced under grant number 46F5-HT03 and modify under grants numbers SH-16596-07-60-F-72 </a:t>
            </a:r>
            <a:r>
              <a:rPr lang="en-US" altLang="en-US" sz="1000"/>
              <a:t>and SH22301-11-60-F-36</a:t>
            </a:r>
            <a:r>
              <a:rPr lang="en-US" altLang="en-US" sz="1200"/>
              <a:t> </a:t>
            </a:r>
            <a:r>
              <a:rPr lang="en-US" altLang="en-US" sz="900">
                <a:latin typeface="Times New Roman" pitchFamily="18" charset="0"/>
              </a:rPr>
              <a:t> all from the Occupational Safety and </a:t>
            </a:r>
          </a:p>
          <a:p>
            <a:pPr algn="ctr">
              <a:lnSpc>
                <a:spcPct val="80000"/>
              </a:lnSpc>
              <a:buFont typeface="Wingdings" pitchFamily="2" charset="2"/>
              <a:buNone/>
            </a:pPr>
            <a:r>
              <a:rPr lang="en-US" altLang="en-US" sz="900">
                <a:latin typeface="Times New Roman" pitchFamily="18" charset="0"/>
              </a:rPr>
              <a:t>Health Administration, U.S. Department of Labor. It does not necessarily reflect the views or policies of the U.S. Department of Labor, nor does mention of trade </a:t>
            </a:r>
          </a:p>
          <a:p>
            <a:pPr algn="ctr">
              <a:lnSpc>
                <a:spcPct val="80000"/>
              </a:lnSpc>
              <a:buFont typeface="Wingdings" pitchFamily="2" charset="2"/>
              <a:buNone/>
            </a:pPr>
            <a:r>
              <a:rPr lang="en-US" altLang="en-US" sz="900">
                <a:latin typeface="Times New Roman" pitchFamily="18" charset="0"/>
              </a:rPr>
              <a:t>names, commercial products, or organizations imply endorsement by the U.S. Government.</a:t>
            </a:r>
          </a:p>
          <a:p>
            <a:pPr>
              <a:lnSpc>
                <a:spcPct val="80000"/>
              </a:lnSpc>
            </a:pPr>
            <a:endParaRPr lang="en-US" altLang="en-US" sz="900">
              <a:latin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r>
              <a:rPr lang="en-US" altLang="en-US" sz="3500"/>
              <a:t>Struck-by Swinging/Slipping Objects</a:t>
            </a:r>
          </a:p>
        </p:txBody>
      </p:sp>
      <p:sp>
        <p:nvSpPr>
          <p:cNvPr id="197635" name="Rectangle 3"/>
          <p:cNvSpPr>
            <a:spLocks noGrp="1" noChangeArrowheads="1"/>
          </p:cNvSpPr>
          <p:nvPr>
            <p:ph type="body" sz="half" idx="1"/>
          </p:nvPr>
        </p:nvSpPr>
        <p:spPr>
          <a:xfrm>
            <a:off x="228600" y="1295400"/>
            <a:ext cx="4648200" cy="4171950"/>
          </a:xfrm>
        </p:spPr>
        <p:txBody>
          <a:bodyPr/>
          <a:lstStyle/>
          <a:p>
            <a:r>
              <a:rPr lang="en-US" altLang="en-US" sz="2800"/>
              <a:t>Secure all loads and lift them evenly to prevent them from slipping.</a:t>
            </a:r>
          </a:p>
          <a:p>
            <a:r>
              <a:rPr lang="en-US" altLang="en-US" sz="2800"/>
              <a:t>Objects that slip may fall from their riggings and strike you or other materials.</a:t>
            </a:r>
          </a:p>
        </p:txBody>
      </p:sp>
      <p:pic>
        <p:nvPicPr>
          <p:cNvPr id="197647" name="Picture 15" descr="Picture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819275"/>
            <a:ext cx="3833813" cy="4289425"/>
          </a:xfrm>
          <a:prstGeom prst="rect">
            <a:avLst/>
          </a:prstGeom>
          <a:noFill/>
          <a:extLst>
            <a:ext uri="{909E8E84-426E-40DD-AFC4-6F175D3DCCD1}">
              <a14:hiddenFill xmlns:a14="http://schemas.microsoft.com/office/drawing/2010/main">
                <a:solidFill>
                  <a:srgbClr val="FFFFFF"/>
                </a:solidFill>
              </a14:hiddenFill>
            </a:ext>
          </a:extLst>
        </p:spPr>
      </p:pic>
      <p:sp>
        <p:nvSpPr>
          <p:cNvPr id="197648" name="Rectangle 16"/>
          <p:cNvSpPr>
            <a:spLocks noChangeArrowheads="1"/>
          </p:cNvSpPr>
          <p:nvPr/>
        </p:nvSpPr>
        <p:spPr bwMode="auto">
          <a:xfrm>
            <a:off x="0" y="6248400"/>
            <a:ext cx="9144000" cy="609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tx1"/>
              </a:buClr>
              <a:buFont typeface="Wingdings" pitchFamily="2" charset="2"/>
              <a:buChar char="q"/>
              <a:defRPr kumimoji="1" sz="3200">
                <a:solidFill>
                  <a:schemeClr val="tx1"/>
                </a:solidFill>
                <a:latin typeface="Tahoma" pitchFamily="34" charset="0"/>
              </a:defRPr>
            </a:lvl1pPr>
            <a:lvl2pPr marL="742950" indent="-285750">
              <a:spcBef>
                <a:spcPct val="20000"/>
              </a:spcBef>
              <a:buClr>
                <a:schemeClr val="tx1"/>
              </a:buClr>
              <a:buChar char="•"/>
              <a:defRPr kumimoji="1" sz="2800">
                <a:solidFill>
                  <a:schemeClr val="tx1"/>
                </a:solidFill>
                <a:latin typeface="Tahoma" pitchFamily="34" charset="0"/>
              </a:defRPr>
            </a:lvl2pPr>
            <a:lvl3pPr marL="1143000" indent="-228600">
              <a:spcBef>
                <a:spcPct val="20000"/>
              </a:spcBef>
              <a:buClr>
                <a:schemeClr val="tx1"/>
              </a:buClr>
              <a:buChar char="•"/>
              <a:defRPr kumimoji="1" sz="2400">
                <a:solidFill>
                  <a:schemeClr val="tx1"/>
                </a:solidFill>
                <a:latin typeface="Tahoma" pitchFamily="34" charset="0"/>
              </a:defRPr>
            </a:lvl3pPr>
            <a:lvl4pPr marL="1600200" indent="-228600">
              <a:spcBef>
                <a:spcPct val="20000"/>
              </a:spcBef>
              <a:buClr>
                <a:schemeClr val="tx1"/>
              </a:buClr>
              <a:buChar char="•"/>
              <a:defRPr kumimoji="1" sz="2000">
                <a:solidFill>
                  <a:schemeClr val="tx1"/>
                </a:solidFill>
                <a:latin typeface="Tahoma" pitchFamily="34" charset="0"/>
              </a:defRPr>
            </a:lvl4pPr>
            <a:lvl5pPr marL="2057400" indent="-228600">
              <a:spcBef>
                <a:spcPct val="20000"/>
              </a:spcBef>
              <a:buClr>
                <a:schemeClr val="tx1"/>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9pPr>
          </a:lstStyle>
          <a:p>
            <a:pPr algn="ctr">
              <a:lnSpc>
                <a:spcPct val="80000"/>
              </a:lnSpc>
              <a:buFont typeface="Wingdings" pitchFamily="2" charset="2"/>
              <a:buNone/>
            </a:pPr>
            <a:r>
              <a:rPr lang="en-US" altLang="en-US" sz="900">
                <a:latin typeface="Times New Roman" pitchFamily="18" charset="0"/>
              </a:rPr>
              <a:t>This material was produced under grant number 46F5-HT03 and modify under grants numbers SH-16596-07-60-F-72 </a:t>
            </a:r>
            <a:r>
              <a:rPr lang="en-US" altLang="en-US" sz="1000"/>
              <a:t>and SH22301-11-60-F-36</a:t>
            </a:r>
            <a:r>
              <a:rPr lang="en-US" altLang="en-US" sz="1200"/>
              <a:t> </a:t>
            </a:r>
            <a:r>
              <a:rPr lang="en-US" altLang="en-US" sz="900">
                <a:latin typeface="Times New Roman" pitchFamily="18" charset="0"/>
              </a:rPr>
              <a:t> all from the Occupational Safety and </a:t>
            </a:r>
          </a:p>
          <a:p>
            <a:pPr algn="ctr">
              <a:lnSpc>
                <a:spcPct val="80000"/>
              </a:lnSpc>
              <a:buFont typeface="Wingdings" pitchFamily="2" charset="2"/>
              <a:buNone/>
            </a:pPr>
            <a:r>
              <a:rPr lang="en-US" altLang="en-US" sz="900">
                <a:latin typeface="Times New Roman" pitchFamily="18" charset="0"/>
              </a:rPr>
              <a:t>Health Administration, U.S. Department of Labor. It does not necessarily reflect the views or policies of the U.S. Department of Labor, nor does mention of trade </a:t>
            </a:r>
          </a:p>
          <a:p>
            <a:pPr algn="ctr">
              <a:lnSpc>
                <a:spcPct val="80000"/>
              </a:lnSpc>
              <a:buFont typeface="Wingdings" pitchFamily="2" charset="2"/>
              <a:buNone/>
            </a:pPr>
            <a:r>
              <a:rPr lang="en-US" altLang="en-US" sz="900">
                <a:latin typeface="Times New Roman" pitchFamily="18" charset="0"/>
              </a:rPr>
              <a:t>names, commercial products, or organizations imply endorsement by the U.S. Government.</a:t>
            </a:r>
          </a:p>
          <a:p>
            <a:pPr>
              <a:lnSpc>
                <a:spcPct val="80000"/>
              </a:lnSpc>
            </a:pPr>
            <a:endParaRPr lang="en-US" altLang="en-US" sz="900">
              <a:latin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r>
              <a:rPr lang="en-US" altLang="en-US" sz="3600"/>
              <a:t>Struck-by Objects on Ground Level</a:t>
            </a:r>
          </a:p>
        </p:txBody>
      </p:sp>
      <p:sp>
        <p:nvSpPr>
          <p:cNvPr id="169988" name="Rectangle 4"/>
          <p:cNvSpPr>
            <a:spLocks noGrp="1" noChangeArrowheads="1"/>
          </p:cNvSpPr>
          <p:nvPr>
            <p:ph type="body" sz="half" idx="1"/>
          </p:nvPr>
        </p:nvSpPr>
        <p:spPr>
          <a:xfrm>
            <a:off x="228600" y="1295400"/>
            <a:ext cx="4572000" cy="4171950"/>
          </a:xfrm>
        </p:spPr>
        <p:txBody>
          <a:bodyPr/>
          <a:lstStyle/>
          <a:p>
            <a:r>
              <a:rPr lang="en-US" altLang="en-US" sz="2800"/>
              <a:t>You may be struck by moving materials.</a:t>
            </a:r>
          </a:p>
          <a:p>
            <a:r>
              <a:rPr lang="en-US" altLang="en-US" sz="2800"/>
              <a:t>At ground level, you may be exposed to struck-by hazards from materials, heavy equipment, vehicular traffic, or traffic in a work zone area.</a:t>
            </a:r>
          </a:p>
        </p:txBody>
      </p:sp>
      <p:pic>
        <p:nvPicPr>
          <p:cNvPr id="170009" name="Picture 25" descr="Picture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905000"/>
            <a:ext cx="3910013" cy="4173538"/>
          </a:xfrm>
          <a:prstGeom prst="rect">
            <a:avLst/>
          </a:prstGeom>
          <a:noFill/>
          <a:extLst>
            <a:ext uri="{909E8E84-426E-40DD-AFC4-6F175D3DCCD1}">
              <a14:hiddenFill xmlns:a14="http://schemas.microsoft.com/office/drawing/2010/main">
                <a:solidFill>
                  <a:srgbClr val="FFFFFF"/>
                </a:solidFill>
              </a14:hiddenFill>
            </a:ext>
          </a:extLst>
        </p:spPr>
      </p:pic>
      <p:sp>
        <p:nvSpPr>
          <p:cNvPr id="170010" name="Rectangle 26"/>
          <p:cNvSpPr>
            <a:spLocks noChangeArrowheads="1"/>
          </p:cNvSpPr>
          <p:nvPr/>
        </p:nvSpPr>
        <p:spPr bwMode="auto">
          <a:xfrm>
            <a:off x="0" y="6248400"/>
            <a:ext cx="9144000" cy="609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tx1"/>
              </a:buClr>
              <a:buFont typeface="Wingdings" pitchFamily="2" charset="2"/>
              <a:buChar char="q"/>
              <a:defRPr kumimoji="1" sz="3200">
                <a:solidFill>
                  <a:schemeClr val="tx1"/>
                </a:solidFill>
                <a:latin typeface="Tahoma" pitchFamily="34" charset="0"/>
              </a:defRPr>
            </a:lvl1pPr>
            <a:lvl2pPr marL="742950" indent="-285750">
              <a:spcBef>
                <a:spcPct val="20000"/>
              </a:spcBef>
              <a:buClr>
                <a:schemeClr val="tx1"/>
              </a:buClr>
              <a:buChar char="•"/>
              <a:defRPr kumimoji="1" sz="2800">
                <a:solidFill>
                  <a:schemeClr val="tx1"/>
                </a:solidFill>
                <a:latin typeface="Tahoma" pitchFamily="34" charset="0"/>
              </a:defRPr>
            </a:lvl2pPr>
            <a:lvl3pPr marL="1143000" indent="-228600">
              <a:spcBef>
                <a:spcPct val="20000"/>
              </a:spcBef>
              <a:buClr>
                <a:schemeClr val="tx1"/>
              </a:buClr>
              <a:buChar char="•"/>
              <a:defRPr kumimoji="1" sz="2400">
                <a:solidFill>
                  <a:schemeClr val="tx1"/>
                </a:solidFill>
                <a:latin typeface="Tahoma" pitchFamily="34" charset="0"/>
              </a:defRPr>
            </a:lvl3pPr>
            <a:lvl4pPr marL="1600200" indent="-228600">
              <a:spcBef>
                <a:spcPct val="20000"/>
              </a:spcBef>
              <a:buClr>
                <a:schemeClr val="tx1"/>
              </a:buClr>
              <a:buChar char="•"/>
              <a:defRPr kumimoji="1" sz="2000">
                <a:solidFill>
                  <a:schemeClr val="tx1"/>
                </a:solidFill>
                <a:latin typeface="Tahoma" pitchFamily="34" charset="0"/>
              </a:defRPr>
            </a:lvl4pPr>
            <a:lvl5pPr marL="2057400" indent="-228600">
              <a:spcBef>
                <a:spcPct val="20000"/>
              </a:spcBef>
              <a:buClr>
                <a:schemeClr val="tx1"/>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9pPr>
          </a:lstStyle>
          <a:p>
            <a:pPr algn="ctr">
              <a:lnSpc>
                <a:spcPct val="80000"/>
              </a:lnSpc>
              <a:buFont typeface="Wingdings" pitchFamily="2" charset="2"/>
              <a:buNone/>
            </a:pPr>
            <a:r>
              <a:rPr lang="en-US" altLang="en-US" sz="900">
                <a:latin typeface="Times New Roman" pitchFamily="18" charset="0"/>
              </a:rPr>
              <a:t>This material was produced under grant number 46F5-HT03 and modify under grants numbers SH-16596-07-60-F-72 </a:t>
            </a:r>
            <a:r>
              <a:rPr lang="en-US" altLang="en-US" sz="1000"/>
              <a:t>and SH22301-11-60-F-36</a:t>
            </a:r>
            <a:r>
              <a:rPr lang="en-US" altLang="en-US" sz="1200"/>
              <a:t> </a:t>
            </a:r>
            <a:r>
              <a:rPr lang="en-US" altLang="en-US" sz="900">
                <a:latin typeface="Times New Roman" pitchFamily="18" charset="0"/>
              </a:rPr>
              <a:t> all from the Occupational Safety and </a:t>
            </a:r>
          </a:p>
          <a:p>
            <a:pPr algn="ctr">
              <a:lnSpc>
                <a:spcPct val="80000"/>
              </a:lnSpc>
              <a:buFont typeface="Wingdings" pitchFamily="2" charset="2"/>
              <a:buNone/>
            </a:pPr>
            <a:r>
              <a:rPr lang="en-US" altLang="en-US" sz="900">
                <a:latin typeface="Times New Roman" pitchFamily="18" charset="0"/>
              </a:rPr>
              <a:t>Health Administration, U.S. Department of Labor. It does not necessarily reflect the views or policies of the U.S. Department of Labor, nor does mention of trade </a:t>
            </a:r>
          </a:p>
          <a:p>
            <a:pPr algn="ctr">
              <a:lnSpc>
                <a:spcPct val="80000"/>
              </a:lnSpc>
              <a:buFont typeface="Wingdings" pitchFamily="2" charset="2"/>
              <a:buNone/>
            </a:pPr>
            <a:r>
              <a:rPr lang="en-US" altLang="en-US" sz="900">
                <a:latin typeface="Times New Roman" pitchFamily="18" charset="0"/>
              </a:rPr>
              <a:t>names, commercial products, or organizations imply endorsement by the U.S. Government.</a:t>
            </a:r>
          </a:p>
          <a:p>
            <a:pPr>
              <a:lnSpc>
                <a:spcPct val="80000"/>
              </a:lnSpc>
            </a:pPr>
            <a:endParaRPr lang="en-US" altLang="en-US" sz="900">
              <a:latin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p:cNvSpPr>
            <a:spLocks noGrp="1" noChangeArrowheads="1"/>
          </p:cNvSpPr>
          <p:nvPr>
            <p:ph type="title"/>
          </p:nvPr>
        </p:nvSpPr>
        <p:spPr/>
        <p:txBody>
          <a:bodyPr/>
          <a:lstStyle/>
          <a:p>
            <a:r>
              <a:rPr lang="es-CO" altLang="en-US"/>
              <a:t>Introducción</a:t>
            </a:r>
          </a:p>
        </p:txBody>
      </p:sp>
      <p:sp>
        <p:nvSpPr>
          <p:cNvPr id="453635" name="Rectangle 3"/>
          <p:cNvSpPr>
            <a:spLocks noGrp="1" noChangeArrowheads="1"/>
          </p:cNvSpPr>
          <p:nvPr>
            <p:ph type="body" idx="1"/>
          </p:nvPr>
        </p:nvSpPr>
        <p:spPr/>
        <p:txBody>
          <a:bodyPr/>
          <a:lstStyle/>
          <a:p>
            <a:pPr>
              <a:lnSpc>
                <a:spcPct val="90000"/>
              </a:lnSpc>
            </a:pPr>
            <a:r>
              <a:rPr kumimoji="0" lang="en-US" altLang="en-US"/>
              <a:t> The following presentation is focused on the struck by hazards in the construction industry. Being struck by is one of the main four hazards in construction</a:t>
            </a:r>
            <a:r>
              <a:rPr kumimoji="0" lang="en-US" altLang="en-US" b="1"/>
              <a:t>.   </a:t>
            </a:r>
          </a:p>
          <a:p>
            <a:pPr>
              <a:lnSpc>
                <a:spcPct val="90000"/>
              </a:lnSpc>
            </a:pPr>
            <a:r>
              <a:rPr kumimoji="0" lang="en-US" altLang="en-US"/>
              <a:t> The training material will cover the struck by hazards seen regularly on construction sites and will focus on the methods for the recognition and the prevention of these common hazards.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en-US" altLang="en-US" sz="3600"/>
              <a:t>Struck-by Objects on Ground Level</a:t>
            </a:r>
          </a:p>
        </p:txBody>
      </p:sp>
      <p:sp>
        <p:nvSpPr>
          <p:cNvPr id="159748" name="Rectangle 4"/>
          <p:cNvSpPr>
            <a:spLocks noGrp="1" noChangeArrowheads="1"/>
          </p:cNvSpPr>
          <p:nvPr>
            <p:ph type="body" sz="half" idx="1"/>
          </p:nvPr>
        </p:nvSpPr>
        <p:spPr>
          <a:xfrm>
            <a:off x="228600" y="1295400"/>
            <a:ext cx="4648200" cy="4248150"/>
          </a:xfrm>
        </p:spPr>
        <p:txBody>
          <a:bodyPr/>
          <a:lstStyle/>
          <a:p>
            <a:r>
              <a:rPr lang="en-US" altLang="en-US" sz="2400"/>
              <a:t>Heavy equipment can create serious struck-by hazards.</a:t>
            </a:r>
          </a:p>
          <a:p>
            <a:r>
              <a:rPr lang="en-US" altLang="en-US" sz="2400"/>
              <a:t>The disadvantages of using heavy equipment are that they are dangerous and often the operators have a limited view. Your life is in danger if you assume that the operator has seen you</a:t>
            </a:r>
          </a:p>
        </p:txBody>
      </p:sp>
      <p:pic>
        <p:nvPicPr>
          <p:cNvPr id="159782" name="Picture 38" descr="Picture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524000"/>
            <a:ext cx="3910013" cy="4230688"/>
          </a:xfrm>
          <a:prstGeom prst="rect">
            <a:avLst/>
          </a:prstGeom>
          <a:noFill/>
          <a:extLst>
            <a:ext uri="{909E8E84-426E-40DD-AFC4-6F175D3DCCD1}">
              <a14:hiddenFill xmlns:a14="http://schemas.microsoft.com/office/drawing/2010/main">
                <a:solidFill>
                  <a:srgbClr val="FFFFFF"/>
                </a:solidFill>
              </a14:hiddenFill>
            </a:ext>
          </a:extLst>
        </p:spPr>
      </p:pic>
      <p:sp>
        <p:nvSpPr>
          <p:cNvPr id="159783" name="Rectangle 39"/>
          <p:cNvSpPr>
            <a:spLocks noChangeArrowheads="1"/>
          </p:cNvSpPr>
          <p:nvPr/>
        </p:nvSpPr>
        <p:spPr bwMode="auto">
          <a:xfrm>
            <a:off x="0" y="6248400"/>
            <a:ext cx="9144000" cy="609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tx1"/>
              </a:buClr>
              <a:buFont typeface="Wingdings" pitchFamily="2" charset="2"/>
              <a:buChar char="q"/>
              <a:defRPr kumimoji="1" sz="3200">
                <a:solidFill>
                  <a:schemeClr val="tx1"/>
                </a:solidFill>
                <a:latin typeface="Tahoma" pitchFamily="34" charset="0"/>
              </a:defRPr>
            </a:lvl1pPr>
            <a:lvl2pPr marL="742950" indent="-285750">
              <a:spcBef>
                <a:spcPct val="20000"/>
              </a:spcBef>
              <a:buClr>
                <a:schemeClr val="tx1"/>
              </a:buClr>
              <a:buChar char="•"/>
              <a:defRPr kumimoji="1" sz="2800">
                <a:solidFill>
                  <a:schemeClr val="tx1"/>
                </a:solidFill>
                <a:latin typeface="Tahoma" pitchFamily="34" charset="0"/>
              </a:defRPr>
            </a:lvl2pPr>
            <a:lvl3pPr marL="1143000" indent="-228600">
              <a:spcBef>
                <a:spcPct val="20000"/>
              </a:spcBef>
              <a:buClr>
                <a:schemeClr val="tx1"/>
              </a:buClr>
              <a:buChar char="•"/>
              <a:defRPr kumimoji="1" sz="2400">
                <a:solidFill>
                  <a:schemeClr val="tx1"/>
                </a:solidFill>
                <a:latin typeface="Tahoma" pitchFamily="34" charset="0"/>
              </a:defRPr>
            </a:lvl3pPr>
            <a:lvl4pPr marL="1600200" indent="-228600">
              <a:spcBef>
                <a:spcPct val="20000"/>
              </a:spcBef>
              <a:buClr>
                <a:schemeClr val="tx1"/>
              </a:buClr>
              <a:buChar char="•"/>
              <a:defRPr kumimoji="1" sz="2000">
                <a:solidFill>
                  <a:schemeClr val="tx1"/>
                </a:solidFill>
                <a:latin typeface="Tahoma" pitchFamily="34" charset="0"/>
              </a:defRPr>
            </a:lvl4pPr>
            <a:lvl5pPr marL="2057400" indent="-228600">
              <a:spcBef>
                <a:spcPct val="20000"/>
              </a:spcBef>
              <a:buClr>
                <a:schemeClr val="tx1"/>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9pPr>
          </a:lstStyle>
          <a:p>
            <a:pPr algn="ctr">
              <a:lnSpc>
                <a:spcPct val="80000"/>
              </a:lnSpc>
              <a:buFont typeface="Wingdings" pitchFamily="2" charset="2"/>
              <a:buNone/>
            </a:pPr>
            <a:r>
              <a:rPr lang="en-US" altLang="en-US" sz="900">
                <a:latin typeface="Times New Roman" pitchFamily="18" charset="0"/>
              </a:rPr>
              <a:t>This material was produced under grant number 46F5-HT03 and modify under grants numbers SH-16596-07-60-F-72 </a:t>
            </a:r>
            <a:r>
              <a:rPr lang="en-US" altLang="en-US" sz="1000"/>
              <a:t>and SH22301-11-60-F-36</a:t>
            </a:r>
            <a:r>
              <a:rPr lang="en-US" altLang="en-US" sz="1200"/>
              <a:t> </a:t>
            </a:r>
            <a:r>
              <a:rPr lang="en-US" altLang="en-US" sz="900">
                <a:latin typeface="Times New Roman" pitchFamily="18" charset="0"/>
              </a:rPr>
              <a:t> all from the Occupational Safety and </a:t>
            </a:r>
          </a:p>
          <a:p>
            <a:pPr algn="ctr">
              <a:lnSpc>
                <a:spcPct val="80000"/>
              </a:lnSpc>
              <a:buFont typeface="Wingdings" pitchFamily="2" charset="2"/>
              <a:buNone/>
            </a:pPr>
            <a:r>
              <a:rPr lang="en-US" altLang="en-US" sz="900">
                <a:latin typeface="Times New Roman" pitchFamily="18" charset="0"/>
              </a:rPr>
              <a:t>Health Administration, U.S. Department of Labor. It does not necessarily reflect the views or policies of the U.S. Department of Labor, nor does mention of trade </a:t>
            </a:r>
          </a:p>
          <a:p>
            <a:pPr algn="ctr">
              <a:lnSpc>
                <a:spcPct val="80000"/>
              </a:lnSpc>
              <a:buFont typeface="Wingdings" pitchFamily="2" charset="2"/>
              <a:buNone/>
            </a:pPr>
            <a:r>
              <a:rPr lang="en-US" altLang="en-US" sz="900">
                <a:latin typeface="Times New Roman" pitchFamily="18" charset="0"/>
              </a:rPr>
              <a:t>names, commercial products, or organizations imply endorsement by the U.S. Government.</a:t>
            </a:r>
          </a:p>
          <a:p>
            <a:pPr>
              <a:lnSpc>
                <a:spcPct val="80000"/>
              </a:lnSpc>
            </a:pPr>
            <a:endParaRPr lang="en-US" altLang="en-US" sz="900">
              <a:latin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r>
              <a:rPr lang="en-US" altLang="en-US" sz="3600"/>
              <a:t>Struck-by Objects on Ground Level</a:t>
            </a:r>
          </a:p>
        </p:txBody>
      </p:sp>
      <p:sp>
        <p:nvSpPr>
          <p:cNvPr id="251914" name="Rectangle 10"/>
          <p:cNvSpPr>
            <a:spLocks noGrp="1" noChangeArrowheads="1"/>
          </p:cNvSpPr>
          <p:nvPr>
            <p:ph type="body" sz="half" idx="1"/>
          </p:nvPr>
        </p:nvSpPr>
        <p:spPr>
          <a:xfrm>
            <a:off x="228600" y="1295400"/>
            <a:ext cx="6172200" cy="4171950"/>
          </a:xfrm>
        </p:spPr>
        <p:txBody>
          <a:bodyPr/>
          <a:lstStyle/>
          <a:p>
            <a:pPr>
              <a:lnSpc>
                <a:spcPct val="90000"/>
              </a:lnSpc>
            </a:pPr>
            <a:r>
              <a:rPr lang="en-US" altLang="en-US" sz="2300"/>
              <a:t>All traffic on construction sites can create struck-by hazards.</a:t>
            </a:r>
          </a:p>
          <a:p>
            <a:pPr>
              <a:lnSpc>
                <a:spcPct val="90000"/>
              </a:lnSpc>
              <a:buFont typeface="Wingdings" pitchFamily="2" charset="2"/>
              <a:buNone/>
            </a:pPr>
            <a:r>
              <a:rPr lang="en-US" altLang="en-US" sz="2300"/>
              <a:t>If you are driving the vehicle you must:</a:t>
            </a:r>
          </a:p>
          <a:p>
            <a:pPr>
              <a:lnSpc>
                <a:spcPct val="90000"/>
              </a:lnSpc>
            </a:pPr>
            <a:r>
              <a:rPr lang="en-US" altLang="en-US" sz="2300"/>
              <a:t>Use the safety belt when required;</a:t>
            </a:r>
          </a:p>
          <a:p>
            <a:pPr>
              <a:lnSpc>
                <a:spcPct val="90000"/>
              </a:lnSpc>
            </a:pPr>
            <a:r>
              <a:rPr lang="en-US" altLang="en-US" sz="2300"/>
              <a:t>Always drive in designated areas;</a:t>
            </a:r>
          </a:p>
          <a:p>
            <a:pPr>
              <a:lnSpc>
                <a:spcPct val="90000"/>
              </a:lnSpc>
            </a:pPr>
            <a:r>
              <a:rPr lang="en-US" altLang="en-US" sz="2300"/>
              <a:t>Use a spotter when backing and use audible reverse signals;</a:t>
            </a:r>
          </a:p>
          <a:p>
            <a:pPr>
              <a:lnSpc>
                <a:spcPct val="90000"/>
              </a:lnSpc>
            </a:pPr>
            <a:r>
              <a:rPr lang="en-US" altLang="en-US" sz="2300"/>
              <a:t>If on an incline, park, use safety brake, chock the wheels; and  </a:t>
            </a:r>
          </a:p>
          <a:p>
            <a:pPr>
              <a:lnSpc>
                <a:spcPct val="90000"/>
              </a:lnSpc>
            </a:pPr>
            <a:r>
              <a:rPr lang="en-US" altLang="en-US" sz="2300"/>
              <a:t>When lifting and lowering materials look around for hazards (workers and objects) </a:t>
            </a:r>
          </a:p>
          <a:p>
            <a:pPr>
              <a:lnSpc>
                <a:spcPct val="90000"/>
              </a:lnSpc>
            </a:pPr>
            <a:r>
              <a:rPr lang="en-US" altLang="en-US" sz="2300"/>
              <a:t>Always watch for workers who may not be watching you.</a:t>
            </a:r>
          </a:p>
          <a:p>
            <a:pPr>
              <a:lnSpc>
                <a:spcPct val="90000"/>
              </a:lnSpc>
            </a:pPr>
            <a:endParaRPr lang="en-US" altLang="en-US" sz="2400"/>
          </a:p>
        </p:txBody>
      </p:sp>
      <p:pic>
        <p:nvPicPr>
          <p:cNvPr id="251921" name="Picture 17" descr="Picture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438400"/>
            <a:ext cx="2819400" cy="2384425"/>
          </a:xfrm>
          <a:prstGeom prst="rect">
            <a:avLst/>
          </a:prstGeom>
          <a:noFill/>
          <a:extLst>
            <a:ext uri="{909E8E84-426E-40DD-AFC4-6F175D3DCCD1}">
              <a14:hiddenFill xmlns:a14="http://schemas.microsoft.com/office/drawing/2010/main">
                <a:solidFill>
                  <a:srgbClr val="FFFFFF"/>
                </a:solidFill>
              </a14:hiddenFill>
            </a:ext>
          </a:extLst>
        </p:spPr>
      </p:pic>
      <p:sp>
        <p:nvSpPr>
          <p:cNvPr id="251922" name="Rectangle 18"/>
          <p:cNvSpPr>
            <a:spLocks noChangeArrowheads="1"/>
          </p:cNvSpPr>
          <p:nvPr/>
        </p:nvSpPr>
        <p:spPr bwMode="auto">
          <a:xfrm>
            <a:off x="0" y="6248400"/>
            <a:ext cx="9144000" cy="609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tx1"/>
              </a:buClr>
              <a:buFont typeface="Wingdings" pitchFamily="2" charset="2"/>
              <a:buChar char="q"/>
              <a:defRPr kumimoji="1" sz="3200">
                <a:solidFill>
                  <a:schemeClr val="tx1"/>
                </a:solidFill>
                <a:latin typeface="Tahoma" pitchFamily="34" charset="0"/>
              </a:defRPr>
            </a:lvl1pPr>
            <a:lvl2pPr marL="742950" indent="-285750">
              <a:spcBef>
                <a:spcPct val="20000"/>
              </a:spcBef>
              <a:buClr>
                <a:schemeClr val="tx1"/>
              </a:buClr>
              <a:buChar char="•"/>
              <a:defRPr kumimoji="1" sz="2800">
                <a:solidFill>
                  <a:schemeClr val="tx1"/>
                </a:solidFill>
                <a:latin typeface="Tahoma" pitchFamily="34" charset="0"/>
              </a:defRPr>
            </a:lvl2pPr>
            <a:lvl3pPr marL="1143000" indent="-228600">
              <a:spcBef>
                <a:spcPct val="20000"/>
              </a:spcBef>
              <a:buClr>
                <a:schemeClr val="tx1"/>
              </a:buClr>
              <a:buChar char="•"/>
              <a:defRPr kumimoji="1" sz="2400">
                <a:solidFill>
                  <a:schemeClr val="tx1"/>
                </a:solidFill>
                <a:latin typeface="Tahoma" pitchFamily="34" charset="0"/>
              </a:defRPr>
            </a:lvl3pPr>
            <a:lvl4pPr marL="1600200" indent="-228600">
              <a:spcBef>
                <a:spcPct val="20000"/>
              </a:spcBef>
              <a:buClr>
                <a:schemeClr val="tx1"/>
              </a:buClr>
              <a:buChar char="•"/>
              <a:defRPr kumimoji="1" sz="2000">
                <a:solidFill>
                  <a:schemeClr val="tx1"/>
                </a:solidFill>
                <a:latin typeface="Tahoma" pitchFamily="34" charset="0"/>
              </a:defRPr>
            </a:lvl4pPr>
            <a:lvl5pPr marL="2057400" indent="-228600">
              <a:spcBef>
                <a:spcPct val="20000"/>
              </a:spcBef>
              <a:buClr>
                <a:schemeClr val="tx1"/>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9pPr>
          </a:lstStyle>
          <a:p>
            <a:pPr algn="ctr">
              <a:lnSpc>
                <a:spcPct val="80000"/>
              </a:lnSpc>
              <a:buFont typeface="Wingdings" pitchFamily="2" charset="2"/>
              <a:buNone/>
            </a:pPr>
            <a:r>
              <a:rPr lang="en-US" altLang="en-US" sz="900">
                <a:latin typeface="Times New Roman" pitchFamily="18" charset="0"/>
              </a:rPr>
              <a:t>This material was produced under grant number 46F5-HT03 and modify under grants numbers SH-16596-07-60-F-72 </a:t>
            </a:r>
            <a:r>
              <a:rPr lang="en-US" altLang="en-US" sz="1000"/>
              <a:t>and SH22301-11-60-F-36</a:t>
            </a:r>
            <a:r>
              <a:rPr lang="en-US" altLang="en-US" sz="1200"/>
              <a:t> </a:t>
            </a:r>
            <a:r>
              <a:rPr lang="en-US" altLang="en-US" sz="900">
                <a:latin typeface="Times New Roman" pitchFamily="18" charset="0"/>
              </a:rPr>
              <a:t> all from the Occupational Safety and </a:t>
            </a:r>
          </a:p>
          <a:p>
            <a:pPr algn="ctr">
              <a:lnSpc>
                <a:spcPct val="80000"/>
              </a:lnSpc>
              <a:buFont typeface="Wingdings" pitchFamily="2" charset="2"/>
              <a:buNone/>
            </a:pPr>
            <a:r>
              <a:rPr lang="en-US" altLang="en-US" sz="900">
                <a:latin typeface="Times New Roman" pitchFamily="18" charset="0"/>
              </a:rPr>
              <a:t>Health Administration, U.S. Department of Labor. It does not necessarily reflect the views or policies of the U.S. Department of Labor, nor does mention of trade </a:t>
            </a:r>
          </a:p>
          <a:p>
            <a:pPr algn="ctr">
              <a:lnSpc>
                <a:spcPct val="80000"/>
              </a:lnSpc>
              <a:buFont typeface="Wingdings" pitchFamily="2" charset="2"/>
              <a:buNone/>
            </a:pPr>
            <a:r>
              <a:rPr lang="en-US" altLang="en-US" sz="900">
                <a:latin typeface="Times New Roman" pitchFamily="18" charset="0"/>
              </a:rPr>
              <a:t>names, commercial products, or organizations imply endorsement by the U.S. Government.</a:t>
            </a:r>
          </a:p>
          <a:p>
            <a:pPr>
              <a:lnSpc>
                <a:spcPct val="80000"/>
              </a:lnSpc>
            </a:pPr>
            <a:endParaRPr lang="en-US" altLang="en-US" sz="900">
              <a:latin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Grp="1" noChangeArrowheads="1"/>
          </p:cNvSpPr>
          <p:nvPr>
            <p:ph type="title"/>
          </p:nvPr>
        </p:nvSpPr>
        <p:spPr>
          <a:xfrm>
            <a:off x="0" y="304800"/>
            <a:ext cx="9144000" cy="838200"/>
          </a:xfrm>
        </p:spPr>
        <p:txBody>
          <a:bodyPr/>
          <a:lstStyle/>
          <a:p>
            <a:r>
              <a:rPr lang="en-US" altLang="en-US" sz="3600"/>
              <a:t>If you are working near vehicles and equipment, you must:</a:t>
            </a:r>
          </a:p>
        </p:txBody>
      </p:sp>
      <p:sp>
        <p:nvSpPr>
          <p:cNvPr id="448515" name="Rectangle 3"/>
          <p:cNvSpPr>
            <a:spLocks noGrp="1" noChangeArrowheads="1"/>
          </p:cNvSpPr>
          <p:nvPr>
            <p:ph type="body" idx="1"/>
          </p:nvPr>
        </p:nvSpPr>
        <p:spPr/>
        <p:txBody>
          <a:bodyPr/>
          <a:lstStyle/>
          <a:p>
            <a:r>
              <a:rPr lang="en-US" altLang="en-US" sz="2800"/>
              <a:t>Wear reflective vest;</a:t>
            </a:r>
          </a:p>
          <a:p>
            <a:r>
              <a:rPr lang="en-US" altLang="en-US" sz="2800"/>
              <a:t>Never place yourself between a vehicle and an immovable object such as a building;</a:t>
            </a:r>
          </a:p>
          <a:p>
            <a:r>
              <a:rPr lang="en-US" altLang="en-US" sz="2800"/>
              <a:t>Make eye contact with the operator before crossing the path of the vehicle; and</a:t>
            </a:r>
          </a:p>
          <a:p>
            <a:r>
              <a:rPr lang="en-US" altLang="en-US" sz="2800"/>
              <a:t>Always watch for operators who may not be watching you.</a:t>
            </a:r>
          </a:p>
          <a:p>
            <a:endParaRPr lang="en-US" altLang="en-US" sz="2800"/>
          </a:p>
        </p:txBody>
      </p:sp>
      <p:sp>
        <p:nvSpPr>
          <p:cNvPr id="448516" name="Rectangle 4"/>
          <p:cNvSpPr>
            <a:spLocks noChangeArrowheads="1"/>
          </p:cNvSpPr>
          <p:nvPr/>
        </p:nvSpPr>
        <p:spPr bwMode="auto">
          <a:xfrm>
            <a:off x="0" y="6248400"/>
            <a:ext cx="9144000" cy="609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tx1"/>
              </a:buClr>
              <a:buFont typeface="Wingdings" pitchFamily="2" charset="2"/>
              <a:buChar char="q"/>
              <a:defRPr kumimoji="1" sz="3200">
                <a:solidFill>
                  <a:schemeClr val="tx1"/>
                </a:solidFill>
                <a:latin typeface="Tahoma" pitchFamily="34" charset="0"/>
              </a:defRPr>
            </a:lvl1pPr>
            <a:lvl2pPr marL="742950" indent="-285750">
              <a:spcBef>
                <a:spcPct val="20000"/>
              </a:spcBef>
              <a:buClr>
                <a:schemeClr val="tx1"/>
              </a:buClr>
              <a:buChar char="•"/>
              <a:defRPr kumimoji="1" sz="2800">
                <a:solidFill>
                  <a:schemeClr val="tx1"/>
                </a:solidFill>
                <a:latin typeface="Tahoma" pitchFamily="34" charset="0"/>
              </a:defRPr>
            </a:lvl2pPr>
            <a:lvl3pPr marL="1143000" indent="-228600">
              <a:spcBef>
                <a:spcPct val="20000"/>
              </a:spcBef>
              <a:buClr>
                <a:schemeClr val="tx1"/>
              </a:buClr>
              <a:buChar char="•"/>
              <a:defRPr kumimoji="1" sz="2400">
                <a:solidFill>
                  <a:schemeClr val="tx1"/>
                </a:solidFill>
                <a:latin typeface="Tahoma" pitchFamily="34" charset="0"/>
              </a:defRPr>
            </a:lvl3pPr>
            <a:lvl4pPr marL="1600200" indent="-228600">
              <a:spcBef>
                <a:spcPct val="20000"/>
              </a:spcBef>
              <a:buClr>
                <a:schemeClr val="tx1"/>
              </a:buClr>
              <a:buChar char="•"/>
              <a:defRPr kumimoji="1" sz="2000">
                <a:solidFill>
                  <a:schemeClr val="tx1"/>
                </a:solidFill>
                <a:latin typeface="Tahoma" pitchFamily="34" charset="0"/>
              </a:defRPr>
            </a:lvl4pPr>
            <a:lvl5pPr marL="2057400" indent="-228600">
              <a:spcBef>
                <a:spcPct val="20000"/>
              </a:spcBef>
              <a:buClr>
                <a:schemeClr val="tx1"/>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9pPr>
          </a:lstStyle>
          <a:p>
            <a:pPr algn="ctr">
              <a:lnSpc>
                <a:spcPct val="80000"/>
              </a:lnSpc>
              <a:buFont typeface="Wingdings" pitchFamily="2" charset="2"/>
              <a:buNone/>
            </a:pPr>
            <a:r>
              <a:rPr lang="en-US" altLang="en-US" sz="900">
                <a:latin typeface="Times New Roman" pitchFamily="18" charset="0"/>
              </a:rPr>
              <a:t>This material was produced under grant number 46F5-HT03 and modify under grants numbers SH-16596-07-60-F-72 </a:t>
            </a:r>
            <a:r>
              <a:rPr lang="en-US" altLang="en-US" sz="1000"/>
              <a:t>and SH22301-11-60-F-36</a:t>
            </a:r>
            <a:r>
              <a:rPr lang="en-US" altLang="en-US" sz="1200"/>
              <a:t> </a:t>
            </a:r>
            <a:r>
              <a:rPr lang="en-US" altLang="en-US" sz="900">
                <a:latin typeface="Times New Roman" pitchFamily="18" charset="0"/>
              </a:rPr>
              <a:t> all from the Occupational Safety and </a:t>
            </a:r>
          </a:p>
          <a:p>
            <a:pPr algn="ctr">
              <a:lnSpc>
                <a:spcPct val="80000"/>
              </a:lnSpc>
              <a:buFont typeface="Wingdings" pitchFamily="2" charset="2"/>
              <a:buNone/>
            </a:pPr>
            <a:r>
              <a:rPr lang="en-US" altLang="en-US" sz="900">
                <a:latin typeface="Times New Roman" pitchFamily="18" charset="0"/>
              </a:rPr>
              <a:t>Health Administration, U.S. Department of Labor. It does not necessarily reflect the views or policies of the U.S. Department of Labor, nor does mention of trade </a:t>
            </a:r>
          </a:p>
          <a:p>
            <a:pPr algn="ctr">
              <a:lnSpc>
                <a:spcPct val="80000"/>
              </a:lnSpc>
              <a:buFont typeface="Wingdings" pitchFamily="2" charset="2"/>
              <a:buNone/>
            </a:pPr>
            <a:r>
              <a:rPr lang="en-US" altLang="en-US" sz="900">
                <a:latin typeface="Times New Roman" pitchFamily="18" charset="0"/>
              </a:rPr>
              <a:t>names, commercial products, or organizations imply endorsement by the U.S. Government.</a:t>
            </a:r>
          </a:p>
          <a:p>
            <a:pPr>
              <a:lnSpc>
                <a:spcPct val="80000"/>
              </a:lnSpc>
            </a:pPr>
            <a:endParaRPr lang="en-US" altLang="en-US" sz="900">
              <a:latin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r>
              <a:rPr lang="en-US" altLang="en-US" sz="3600"/>
              <a:t>Struck-by Objects on Ground Level</a:t>
            </a:r>
          </a:p>
        </p:txBody>
      </p:sp>
      <p:sp>
        <p:nvSpPr>
          <p:cNvPr id="202755" name="Rectangle 3"/>
          <p:cNvSpPr>
            <a:spLocks noGrp="1" noChangeArrowheads="1"/>
          </p:cNvSpPr>
          <p:nvPr>
            <p:ph type="body" sz="half" idx="1"/>
          </p:nvPr>
        </p:nvSpPr>
        <p:spPr>
          <a:xfrm>
            <a:off x="228600" y="1295400"/>
            <a:ext cx="2590800" cy="4171950"/>
          </a:xfrm>
        </p:spPr>
        <p:txBody>
          <a:bodyPr/>
          <a:lstStyle/>
          <a:p>
            <a:r>
              <a:rPr lang="en-US" altLang="en-US" sz="2800"/>
              <a:t>Workers in work zones are exposed to struck–by hazards from construction equipment and motorist vehicles.</a:t>
            </a:r>
          </a:p>
        </p:txBody>
      </p:sp>
      <p:pic>
        <p:nvPicPr>
          <p:cNvPr id="202775" name="Picture 23" descr="Picture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974850"/>
            <a:ext cx="5357813" cy="4057650"/>
          </a:xfrm>
          <a:prstGeom prst="rect">
            <a:avLst/>
          </a:prstGeom>
          <a:noFill/>
          <a:extLst>
            <a:ext uri="{909E8E84-426E-40DD-AFC4-6F175D3DCCD1}">
              <a14:hiddenFill xmlns:a14="http://schemas.microsoft.com/office/drawing/2010/main">
                <a:solidFill>
                  <a:srgbClr val="FFFFFF"/>
                </a:solidFill>
              </a14:hiddenFill>
            </a:ext>
          </a:extLst>
        </p:spPr>
      </p:pic>
      <p:sp>
        <p:nvSpPr>
          <p:cNvPr id="202776" name="Rectangle 24"/>
          <p:cNvSpPr>
            <a:spLocks noChangeArrowheads="1"/>
          </p:cNvSpPr>
          <p:nvPr/>
        </p:nvSpPr>
        <p:spPr bwMode="auto">
          <a:xfrm>
            <a:off x="0" y="6248400"/>
            <a:ext cx="9144000" cy="609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tx1"/>
              </a:buClr>
              <a:buFont typeface="Wingdings" pitchFamily="2" charset="2"/>
              <a:buChar char="q"/>
              <a:defRPr kumimoji="1" sz="3200">
                <a:solidFill>
                  <a:schemeClr val="tx1"/>
                </a:solidFill>
                <a:latin typeface="Tahoma" pitchFamily="34" charset="0"/>
              </a:defRPr>
            </a:lvl1pPr>
            <a:lvl2pPr marL="742950" indent="-285750">
              <a:spcBef>
                <a:spcPct val="20000"/>
              </a:spcBef>
              <a:buClr>
                <a:schemeClr val="tx1"/>
              </a:buClr>
              <a:buChar char="•"/>
              <a:defRPr kumimoji="1" sz="2800">
                <a:solidFill>
                  <a:schemeClr val="tx1"/>
                </a:solidFill>
                <a:latin typeface="Tahoma" pitchFamily="34" charset="0"/>
              </a:defRPr>
            </a:lvl2pPr>
            <a:lvl3pPr marL="1143000" indent="-228600">
              <a:spcBef>
                <a:spcPct val="20000"/>
              </a:spcBef>
              <a:buClr>
                <a:schemeClr val="tx1"/>
              </a:buClr>
              <a:buChar char="•"/>
              <a:defRPr kumimoji="1" sz="2400">
                <a:solidFill>
                  <a:schemeClr val="tx1"/>
                </a:solidFill>
                <a:latin typeface="Tahoma" pitchFamily="34" charset="0"/>
              </a:defRPr>
            </a:lvl3pPr>
            <a:lvl4pPr marL="1600200" indent="-228600">
              <a:spcBef>
                <a:spcPct val="20000"/>
              </a:spcBef>
              <a:buClr>
                <a:schemeClr val="tx1"/>
              </a:buClr>
              <a:buChar char="•"/>
              <a:defRPr kumimoji="1" sz="2000">
                <a:solidFill>
                  <a:schemeClr val="tx1"/>
                </a:solidFill>
                <a:latin typeface="Tahoma" pitchFamily="34" charset="0"/>
              </a:defRPr>
            </a:lvl4pPr>
            <a:lvl5pPr marL="2057400" indent="-228600">
              <a:spcBef>
                <a:spcPct val="20000"/>
              </a:spcBef>
              <a:buClr>
                <a:schemeClr val="tx1"/>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9pPr>
          </a:lstStyle>
          <a:p>
            <a:pPr algn="ctr">
              <a:lnSpc>
                <a:spcPct val="80000"/>
              </a:lnSpc>
              <a:buFont typeface="Wingdings" pitchFamily="2" charset="2"/>
              <a:buNone/>
            </a:pPr>
            <a:r>
              <a:rPr lang="en-US" altLang="en-US" sz="900">
                <a:latin typeface="Times New Roman" pitchFamily="18" charset="0"/>
              </a:rPr>
              <a:t>This material was produced under grant number 46F5-HT03 and modify under grants numbers SH-16596-07-60-F-72 </a:t>
            </a:r>
            <a:r>
              <a:rPr lang="en-US" altLang="en-US" sz="1000"/>
              <a:t>and SH22301-11-60-F-36</a:t>
            </a:r>
            <a:r>
              <a:rPr lang="en-US" altLang="en-US" sz="1200"/>
              <a:t> </a:t>
            </a:r>
            <a:r>
              <a:rPr lang="en-US" altLang="en-US" sz="900">
                <a:latin typeface="Times New Roman" pitchFamily="18" charset="0"/>
              </a:rPr>
              <a:t> all from the Occupational Safety and </a:t>
            </a:r>
          </a:p>
          <a:p>
            <a:pPr algn="ctr">
              <a:lnSpc>
                <a:spcPct val="80000"/>
              </a:lnSpc>
              <a:buFont typeface="Wingdings" pitchFamily="2" charset="2"/>
              <a:buNone/>
            </a:pPr>
            <a:r>
              <a:rPr lang="en-US" altLang="en-US" sz="900">
                <a:latin typeface="Times New Roman" pitchFamily="18" charset="0"/>
              </a:rPr>
              <a:t>Health Administration, U.S. Department of Labor. It does not necessarily reflect the views or policies of the U.S. Department of Labor, nor does mention of trade </a:t>
            </a:r>
          </a:p>
          <a:p>
            <a:pPr algn="ctr">
              <a:lnSpc>
                <a:spcPct val="80000"/>
              </a:lnSpc>
              <a:buFont typeface="Wingdings" pitchFamily="2" charset="2"/>
              <a:buNone/>
            </a:pPr>
            <a:r>
              <a:rPr lang="en-US" altLang="en-US" sz="900">
                <a:latin typeface="Times New Roman" pitchFamily="18" charset="0"/>
              </a:rPr>
              <a:t>names, commercial products, or organizations imply endorsement by the U.S. Government.</a:t>
            </a:r>
          </a:p>
          <a:p>
            <a:pPr>
              <a:lnSpc>
                <a:spcPct val="80000"/>
              </a:lnSpc>
            </a:pPr>
            <a:endParaRPr lang="en-US" altLang="en-US" sz="900">
              <a:latin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ChangeArrowheads="1"/>
          </p:cNvSpPr>
          <p:nvPr>
            <p:ph type="title"/>
          </p:nvPr>
        </p:nvSpPr>
        <p:spPr/>
        <p:txBody>
          <a:bodyPr/>
          <a:lstStyle/>
          <a:p>
            <a:r>
              <a:rPr lang="en-US" altLang="en-US" sz="3600"/>
              <a:t>Struck-by Objects on Ground Level</a:t>
            </a:r>
          </a:p>
        </p:txBody>
      </p:sp>
      <p:sp>
        <p:nvSpPr>
          <p:cNvPr id="368643" name="Rectangle 3"/>
          <p:cNvSpPr>
            <a:spLocks noGrp="1" noChangeArrowheads="1"/>
          </p:cNvSpPr>
          <p:nvPr>
            <p:ph type="body" sz="half" idx="1"/>
          </p:nvPr>
        </p:nvSpPr>
        <p:spPr>
          <a:xfrm>
            <a:off x="228600" y="1295400"/>
            <a:ext cx="2819400" cy="4495800"/>
          </a:xfrm>
        </p:spPr>
        <p:txBody>
          <a:bodyPr/>
          <a:lstStyle/>
          <a:p>
            <a:r>
              <a:rPr lang="en-US" altLang="en-US" sz="2800"/>
              <a:t>Never work near vehicle traffic without barricades.</a:t>
            </a:r>
          </a:p>
        </p:txBody>
      </p:sp>
      <p:pic>
        <p:nvPicPr>
          <p:cNvPr id="368653" name="Picture 13" descr="Picture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935163"/>
            <a:ext cx="5510213" cy="4173537"/>
          </a:xfrm>
          <a:prstGeom prst="rect">
            <a:avLst/>
          </a:prstGeom>
          <a:noFill/>
          <a:extLst>
            <a:ext uri="{909E8E84-426E-40DD-AFC4-6F175D3DCCD1}">
              <a14:hiddenFill xmlns:a14="http://schemas.microsoft.com/office/drawing/2010/main">
                <a:solidFill>
                  <a:srgbClr val="FFFFFF"/>
                </a:solidFill>
              </a14:hiddenFill>
            </a:ext>
          </a:extLst>
        </p:spPr>
      </p:pic>
      <p:sp>
        <p:nvSpPr>
          <p:cNvPr id="368654" name="Rectangle 14"/>
          <p:cNvSpPr>
            <a:spLocks noChangeArrowheads="1"/>
          </p:cNvSpPr>
          <p:nvPr/>
        </p:nvSpPr>
        <p:spPr bwMode="auto">
          <a:xfrm>
            <a:off x="0" y="6248400"/>
            <a:ext cx="9144000" cy="609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tx1"/>
              </a:buClr>
              <a:buFont typeface="Wingdings" pitchFamily="2" charset="2"/>
              <a:buChar char="q"/>
              <a:defRPr kumimoji="1" sz="3200">
                <a:solidFill>
                  <a:schemeClr val="tx1"/>
                </a:solidFill>
                <a:latin typeface="Tahoma" pitchFamily="34" charset="0"/>
              </a:defRPr>
            </a:lvl1pPr>
            <a:lvl2pPr marL="742950" indent="-285750">
              <a:spcBef>
                <a:spcPct val="20000"/>
              </a:spcBef>
              <a:buClr>
                <a:schemeClr val="tx1"/>
              </a:buClr>
              <a:buChar char="•"/>
              <a:defRPr kumimoji="1" sz="2800">
                <a:solidFill>
                  <a:schemeClr val="tx1"/>
                </a:solidFill>
                <a:latin typeface="Tahoma" pitchFamily="34" charset="0"/>
              </a:defRPr>
            </a:lvl2pPr>
            <a:lvl3pPr marL="1143000" indent="-228600">
              <a:spcBef>
                <a:spcPct val="20000"/>
              </a:spcBef>
              <a:buClr>
                <a:schemeClr val="tx1"/>
              </a:buClr>
              <a:buChar char="•"/>
              <a:defRPr kumimoji="1" sz="2400">
                <a:solidFill>
                  <a:schemeClr val="tx1"/>
                </a:solidFill>
                <a:latin typeface="Tahoma" pitchFamily="34" charset="0"/>
              </a:defRPr>
            </a:lvl3pPr>
            <a:lvl4pPr marL="1600200" indent="-228600">
              <a:spcBef>
                <a:spcPct val="20000"/>
              </a:spcBef>
              <a:buClr>
                <a:schemeClr val="tx1"/>
              </a:buClr>
              <a:buChar char="•"/>
              <a:defRPr kumimoji="1" sz="2000">
                <a:solidFill>
                  <a:schemeClr val="tx1"/>
                </a:solidFill>
                <a:latin typeface="Tahoma" pitchFamily="34" charset="0"/>
              </a:defRPr>
            </a:lvl4pPr>
            <a:lvl5pPr marL="2057400" indent="-228600">
              <a:spcBef>
                <a:spcPct val="20000"/>
              </a:spcBef>
              <a:buClr>
                <a:schemeClr val="tx1"/>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9pPr>
          </a:lstStyle>
          <a:p>
            <a:pPr algn="ctr">
              <a:lnSpc>
                <a:spcPct val="80000"/>
              </a:lnSpc>
              <a:buFont typeface="Wingdings" pitchFamily="2" charset="2"/>
              <a:buNone/>
            </a:pPr>
            <a:r>
              <a:rPr lang="en-US" altLang="en-US" sz="900">
                <a:latin typeface="Times New Roman" pitchFamily="18" charset="0"/>
              </a:rPr>
              <a:t>This material was produced under grant number 46F5-HT03 and modify under grants numbers SH-16596-07-60-F-72 </a:t>
            </a:r>
            <a:r>
              <a:rPr lang="en-US" altLang="en-US" sz="1000"/>
              <a:t>and SH22301-11-60-F-36</a:t>
            </a:r>
            <a:r>
              <a:rPr lang="en-US" altLang="en-US" sz="1200"/>
              <a:t> </a:t>
            </a:r>
            <a:r>
              <a:rPr lang="en-US" altLang="en-US" sz="900">
                <a:latin typeface="Times New Roman" pitchFamily="18" charset="0"/>
              </a:rPr>
              <a:t> all from the Occupational Safety and </a:t>
            </a:r>
          </a:p>
          <a:p>
            <a:pPr algn="ctr">
              <a:lnSpc>
                <a:spcPct val="80000"/>
              </a:lnSpc>
              <a:buFont typeface="Wingdings" pitchFamily="2" charset="2"/>
              <a:buNone/>
            </a:pPr>
            <a:r>
              <a:rPr lang="en-US" altLang="en-US" sz="900">
                <a:latin typeface="Times New Roman" pitchFamily="18" charset="0"/>
              </a:rPr>
              <a:t>Health Administration, U.S. Department of Labor. It does not necessarily reflect the views or policies of the U.S. Department of Labor, nor does mention of trade </a:t>
            </a:r>
          </a:p>
          <a:p>
            <a:pPr algn="ctr">
              <a:lnSpc>
                <a:spcPct val="80000"/>
              </a:lnSpc>
              <a:buFont typeface="Wingdings" pitchFamily="2" charset="2"/>
              <a:buNone/>
            </a:pPr>
            <a:r>
              <a:rPr lang="en-US" altLang="en-US" sz="900">
                <a:latin typeface="Times New Roman" pitchFamily="18" charset="0"/>
              </a:rPr>
              <a:t>names, commercial products, or organizations imply endorsement by the U.S. Government.</a:t>
            </a:r>
          </a:p>
          <a:p>
            <a:pPr>
              <a:lnSpc>
                <a:spcPct val="80000"/>
              </a:lnSpc>
            </a:pPr>
            <a:endParaRPr lang="en-US" altLang="en-US" sz="900">
              <a:latin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2" name="Rectangle 4"/>
          <p:cNvSpPr>
            <a:spLocks noGrp="1" noChangeArrowheads="1"/>
          </p:cNvSpPr>
          <p:nvPr>
            <p:ph type="title"/>
          </p:nvPr>
        </p:nvSpPr>
        <p:spPr/>
        <p:txBody>
          <a:bodyPr/>
          <a:lstStyle/>
          <a:p>
            <a:r>
              <a:rPr lang="en-US" altLang="en-US"/>
              <a:t>Accident Prevention</a:t>
            </a:r>
          </a:p>
        </p:txBody>
      </p:sp>
      <p:sp>
        <p:nvSpPr>
          <p:cNvPr id="293893" name="Rectangle 5"/>
          <p:cNvSpPr>
            <a:spLocks noGrp="1" noChangeArrowheads="1"/>
          </p:cNvSpPr>
          <p:nvPr>
            <p:ph type="body" sz="half" idx="2"/>
          </p:nvPr>
        </p:nvSpPr>
        <p:spPr>
          <a:xfrm>
            <a:off x="228600" y="1295400"/>
            <a:ext cx="5486400" cy="5105400"/>
          </a:xfrm>
        </p:spPr>
        <p:txBody>
          <a:bodyPr/>
          <a:lstStyle/>
          <a:p>
            <a:pPr>
              <a:lnSpc>
                <a:spcPct val="90000"/>
              </a:lnSpc>
            </a:pPr>
            <a:r>
              <a:rPr lang="en-US" altLang="en-US" sz="2800"/>
              <a:t>A willing, positive attitude towards safety will help make a safer work environment.</a:t>
            </a:r>
          </a:p>
          <a:p>
            <a:pPr>
              <a:lnSpc>
                <a:spcPct val="90000"/>
              </a:lnSpc>
            </a:pPr>
            <a:r>
              <a:rPr lang="en-US" altLang="en-US" sz="2800"/>
              <a:t>Hazard recognition is the first step in having a safe workplace.  But you must do more.  Once you recognize the hazard, you must do something about it.  By controlling or eliminating the hazard, you have made the workplace safer.  </a:t>
            </a:r>
          </a:p>
          <a:p>
            <a:pPr>
              <a:lnSpc>
                <a:spcPct val="90000"/>
              </a:lnSpc>
            </a:pPr>
            <a:endParaRPr lang="en-US" altLang="en-US" sz="2800"/>
          </a:p>
        </p:txBody>
      </p:sp>
      <p:pic>
        <p:nvPicPr>
          <p:cNvPr id="293898" name="Picture 10" descr="Picture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1188" y="1752600"/>
            <a:ext cx="3452812" cy="2852738"/>
          </a:xfrm>
          <a:prstGeom prst="rect">
            <a:avLst/>
          </a:prstGeom>
          <a:noFill/>
          <a:extLst>
            <a:ext uri="{909E8E84-426E-40DD-AFC4-6F175D3DCCD1}">
              <a14:hiddenFill xmlns:a14="http://schemas.microsoft.com/office/drawing/2010/main">
                <a:solidFill>
                  <a:srgbClr val="FFFFFF"/>
                </a:solidFill>
              </a14:hiddenFill>
            </a:ext>
          </a:extLst>
        </p:spPr>
      </p:pic>
      <p:sp>
        <p:nvSpPr>
          <p:cNvPr id="293899" name="Rectangle 11"/>
          <p:cNvSpPr>
            <a:spLocks noChangeArrowheads="1"/>
          </p:cNvSpPr>
          <p:nvPr/>
        </p:nvSpPr>
        <p:spPr bwMode="auto">
          <a:xfrm>
            <a:off x="0" y="6248400"/>
            <a:ext cx="9144000" cy="609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tx1"/>
              </a:buClr>
              <a:buFont typeface="Wingdings" pitchFamily="2" charset="2"/>
              <a:buChar char="q"/>
              <a:defRPr kumimoji="1" sz="3200">
                <a:solidFill>
                  <a:schemeClr val="tx1"/>
                </a:solidFill>
                <a:latin typeface="Tahoma" pitchFamily="34" charset="0"/>
              </a:defRPr>
            </a:lvl1pPr>
            <a:lvl2pPr marL="742950" indent="-285750">
              <a:spcBef>
                <a:spcPct val="20000"/>
              </a:spcBef>
              <a:buClr>
                <a:schemeClr val="tx1"/>
              </a:buClr>
              <a:buChar char="•"/>
              <a:defRPr kumimoji="1" sz="2800">
                <a:solidFill>
                  <a:schemeClr val="tx1"/>
                </a:solidFill>
                <a:latin typeface="Tahoma" pitchFamily="34" charset="0"/>
              </a:defRPr>
            </a:lvl2pPr>
            <a:lvl3pPr marL="1143000" indent="-228600">
              <a:spcBef>
                <a:spcPct val="20000"/>
              </a:spcBef>
              <a:buClr>
                <a:schemeClr val="tx1"/>
              </a:buClr>
              <a:buChar char="•"/>
              <a:defRPr kumimoji="1" sz="2400">
                <a:solidFill>
                  <a:schemeClr val="tx1"/>
                </a:solidFill>
                <a:latin typeface="Tahoma" pitchFamily="34" charset="0"/>
              </a:defRPr>
            </a:lvl3pPr>
            <a:lvl4pPr marL="1600200" indent="-228600">
              <a:spcBef>
                <a:spcPct val="20000"/>
              </a:spcBef>
              <a:buClr>
                <a:schemeClr val="tx1"/>
              </a:buClr>
              <a:buChar char="•"/>
              <a:defRPr kumimoji="1" sz="2000">
                <a:solidFill>
                  <a:schemeClr val="tx1"/>
                </a:solidFill>
                <a:latin typeface="Tahoma" pitchFamily="34" charset="0"/>
              </a:defRPr>
            </a:lvl4pPr>
            <a:lvl5pPr marL="2057400" indent="-228600">
              <a:spcBef>
                <a:spcPct val="20000"/>
              </a:spcBef>
              <a:buClr>
                <a:schemeClr val="tx1"/>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9pPr>
          </a:lstStyle>
          <a:p>
            <a:pPr algn="ctr">
              <a:lnSpc>
                <a:spcPct val="80000"/>
              </a:lnSpc>
              <a:buFont typeface="Wingdings" pitchFamily="2" charset="2"/>
              <a:buNone/>
            </a:pPr>
            <a:r>
              <a:rPr lang="en-US" altLang="en-US" sz="900">
                <a:latin typeface="Times New Roman" pitchFamily="18" charset="0"/>
              </a:rPr>
              <a:t>This material was produced under grant number 46F5-HT03 and modify under grants numbers SH-16596-07-60-F-72 </a:t>
            </a:r>
            <a:r>
              <a:rPr lang="en-US" altLang="en-US" sz="1000"/>
              <a:t>and SH22301-11-60-F-36</a:t>
            </a:r>
            <a:r>
              <a:rPr lang="en-US" altLang="en-US" sz="1200"/>
              <a:t> </a:t>
            </a:r>
            <a:r>
              <a:rPr lang="en-US" altLang="en-US" sz="900">
                <a:latin typeface="Times New Roman" pitchFamily="18" charset="0"/>
              </a:rPr>
              <a:t> all from the Occupational Safety and </a:t>
            </a:r>
          </a:p>
          <a:p>
            <a:pPr algn="ctr">
              <a:lnSpc>
                <a:spcPct val="80000"/>
              </a:lnSpc>
              <a:buFont typeface="Wingdings" pitchFamily="2" charset="2"/>
              <a:buNone/>
            </a:pPr>
            <a:r>
              <a:rPr lang="en-US" altLang="en-US" sz="900">
                <a:latin typeface="Times New Roman" pitchFamily="18" charset="0"/>
              </a:rPr>
              <a:t>Health Administration, U.S. Department of Labor. It does not necessarily reflect the views or policies of the U.S. Department of Labor, nor does mention of trade </a:t>
            </a:r>
          </a:p>
          <a:p>
            <a:pPr algn="ctr">
              <a:lnSpc>
                <a:spcPct val="80000"/>
              </a:lnSpc>
              <a:buFont typeface="Wingdings" pitchFamily="2" charset="2"/>
              <a:buNone/>
            </a:pPr>
            <a:r>
              <a:rPr lang="en-US" altLang="en-US" sz="900">
                <a:latin typeface="Times New Roman" pitchFamily="18" charset="0"/>
              </a:rPr>
              <a:t>names, commercial products, or organizations imply endorsement by the U.S. Government.</a:t>
            </a:r>
          </a:p>
          <a:p>
            <a:pPr>
              <a:lnSpc>
                <a:spcPct val="80000"/>
              </a:lnSpc>
            </a:pPr>
            <a:endParaRPr lang="en-US" altLang="en-US" sz="900">
              <a:latin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p:txBody>
          <a:bodyPr/>
          <a:lstStyle/>
          <a:p>
            <a:r>
              <a:rPr lang="en-US" altLang="en-US"/>
              <a:t>Accident Prevention</a:t>
            </a:r>
          </a:p>
        </p:txBody>
      </p:sp>
      <p:sp>
        <p:nvSpPr>
          <p:cNvPr id="295939" name="Rectangle 3"/>
          <p:cNvSpPr>
            <a:spLocks noGrp="1" noChangeArrowheads="1"/>
          </p:cNvSpPr>
          <p:nvPr>
            <p:ph type="body" sz="half" idx="1"/>
          </p:nvPr>
        </p:nvSpPr>
        <p:spPr>
          <a:xfrm>
            <a:off x="228600" y="1295400"/>
            <a:ext cx="3124200" cy="5105400"/>
          </a:xfrm>
        </p:spPr>
        <p:txBody>
          <a:bodyPr/>
          <a:lstStyle/>
          <a:p>
            <a:r>
              <a:rPr lang="en-US" altLang="en-US" sz="2800"/>
              <a:t>Plan your work and look for potential hazards.</a:t>
            </a:r>
          </a:p>
          <a:p>
            <a:pPr>
              <a:buFont typeface="Wingdings" pitchFamily="2" charset="2"/>
              <a:buNone/>
            </a:pPr>
            <a:endParaRPr lang="en-US" altLang="en-US" sz="1000"/>
          </a:p>
          <a:p>
            <a:r>
              <a:rPr lang="en-US" altLang="en-US" sz="2800"/>
              <a:t>Each task will have different hazards.</a:t>
            </a:r>
          </a:p>
          <a:p>
            <a:pPr>
              <a:buFont typeface="Wingdings" pitchFamily="2" charset="2"/>
              <a:buNone/>
            </a:pPr>
            <a:endParaRPr lang="en-US" altLang="en-US" sz="2800"/>
          </a:p>
        </p:txBody>
      </p:sp>
      <p:pic>
        <p:nvPicPr>
          <p:cNvPr id="295944" name="Picture 8" descr="Picture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651000"/>
            <a:ext cx="5510213" cy="4460875"/>
          </a:xfrm>
          <a:prstGeom prst="rect">
            <a:avLst/>
          </a:prstGeom>
          <a:noFill/>
          <a:extLst>
            <a:ext uri="{909E8E84-426E-40DD-AFC4-6F175D3DCCD1}">
              <a14:hiddenFill xmlns:a14="http://schemas.microsoft.com/office/drawing/2010/main">
                <a:solidFill>
                  <a:srgbClr val="FFFFFF"/>
                </a:solidFill>
              </a14:hiddenFill>
            </a:ext>
          </a:extLst>
        </p:spPr>
      </p:pic>
      <p:sp>
        <p:nvSpPr>
          <p:cNvPr id="295945" name="Rectangle 9"/>
          <p:cNvSpPr>
            <a:spLocks noChangeArrowheads="1"/>
          </p:cNvSpPr>
          <p:nvPr/>
        </p:nvSpPr>
        <p:spPr bwMode="auto">
          <a:xfrm>
            <a:off x="0" y="6248400"/>
            <a:ext cx="9144000" cy="609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tx1"/>
              </a:buClr>
              <a:buFont typeface="Wingdings" pitchFamily="2" charset="2"/>
              <a:buChar char="q"/>
              <a:defRPr kumimoji="1" sz="3200">
                <a:solidFill>
                  <a:schemeClr val="tx1"/>
                </a:solidFill>
                <a:latin typeface="Tahoma" pitchFamily="34" charset="0"/>
              </a:defRPr>
            </a:lvl1pPr>
            <a:lvl2pPr marL="742950" indent="-285750">
              <a:spcBef>
                <a:spcPct val="20000"/>
              </a:spcBef>
              <a:buClr>
                <a:schemeClr val="tx1"/>
              </a:buClr>
              <a:buChar char="•"/>
              <a:defRPr kumimoji="1" sz="2800">
                <a:solidFill>
                  <a:schemeClr val="tx1"/>
                </a:solidFill>
                <a:latin typeface="Tahoma" pitchFamily="34" charset="0"/>
              </a:defRPr>
            </a:lvl2pPr>
            <a:lvl3pPr marL="1143000" indent="-228600">
              <a:spcBef>
                <a:spcPct val="20000"/>
              </a:spcBef>
              <a:buClr>
                <a:schemeClr val="tx1"/>
              </a:buClr>
              <a:buChar char="•"/>
              <a:defRPr kumimoji="1" sz="2400">
                <a:solidFill>
                  <a:schemeClr val="tx1"/>
                </a:solidFill>
                <a:latin typeface="Tahoma" pitchFamily="34" charset="0"/>
              </a:defRPr>
            </a:lvl3pPr>
            <a:lvl4pPr marL="1600200" indent="-228600">
              <a:spcBef>
                <a:spcPct val="20000"/>
              </a:spcBef>
              <a:buClr>
                <a:schemeClr val="tx1"/>
              </a:buClr>
              <a:buChar char="•"/>
              <a:defRPr kumimoji="1" sz="2000">
                <a:solidFill>
                  <a:schemeClr val="tx1"/>
                </a:solidFill>
                <a:latin typeface="Tahoma" pitchFamily="34" charset="0"/>
              </a:defRPr>
            </a:lvl4pPr>
            <a:lvl5pPr marL="2057400" indent="-228600">
              <a:spcBef>
                <a:spcPct val="20000"/>
              </a:spcBef>
              <a:buClr>
                <a:schemeClr val="tx1"/>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9pPr>
          </a:lstStyle>
          <a:p>
            <a:pPr algn="ctr">
              <a:lnSpc>
                <a:spcPct val="80000"/>
              </a:lnSpc>
              <a:buFont typeface="Wingdings" pitchFamily="2" charset="2"/>
              <a:buNone/>
            </a:pPr>
            <a:r>
              <a:rPr lang="en-US" altLang="en-US" sz="900">
                <a:latin typeface="Times New Roman" pitchFamily="18" charset="0"/>
              </a:rPr>
              <a:t>This material was produced under grant number 46F5-HT03 and modify under grants numbers SH-16596-07-60-F-72 </a:t>
            </a:r>
            <a:r>
              <a:rPr lang="en-US" altLang="en-US" sz="1000"/>
              <a:t>and SH22301-11-60-F-36</a:t>
            </a:r>
            <a:r>
              <a:rPr lang="en-US" altLang="en-US" sz="1200"/>
              <a:t> </a:t>
            </a:r>
            <a:r>
              <a:rPr lang="en-US" altLang="en-US" sz="900">
                <a:latin typeface="Times New Roman" pitchFamily="18" charset="0"/>
              </a:rPr>
              <a:t> all from the Occupational Safety and </a:t>
            </a:r>
          </a:p>
          <a:p>
            <a:pPr algn="ctr">
              <a:lnSpc>
                <a:spcPct val="80000"/>
              </a:lnSpc>
              <a:buFont typeface="Wingdings" pitchFamily="2" charset="2"/>
              <a:buNone/>
            </a:pPr>
            <a:r>
              <a:rPr lang="en-US" altLang="en-US" sz="900">
                <a:latin typeface="Times New Roman" pitchFamily="18" charset="0"/>
              </a:rPr>
              <a:t>Health Administration, U.S. Department of Labor. It does not necessarily reflect the views or policies of the U.S. Department of Labor, nor does mention of trade </a:t>
            </a:r>
          </a:p>
          <a:p>
            <a:pPr algn="ctr">
              <a:lnSpc>
                <a:spcPct val="80000"/>
              </a:lnSpc>
              <a:buFont typeface="Wingdings" pitchFamily="2" charset="2"/>
              <a:buNone/>
            </a:pPr>
            <a:r>
              <a:rPr lang="en-US" altLang="en-US" sz="900">
                <a:latin typeface="Times New Roman" pitchFamily="18" charset="0"/>
              </a:rPr>
              <a:t>names, commercial products, or organizations imply endorsement by the U.S. Government.</a:t>
            </a:r>
          </a:p>
          <a:p>
            <a:pPr>
              <a:lnSpc>
                <a:spcPct val="80000"/>
              </a:lnSpc>
            </a:pPr>
            <a:endParaRPr lang="en-US" altLang="en-US" sz="900">
              <a:latin typeface="Times New Roman" pitchFamily="18"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42" name="Rectangle 10"/>
          <p:cNvSpPr>
            <a:spLocks noGrp="1" noChangeArrowheads="1"/>
          </p:cNvSpPr>
          <p:nvPr>
            <p:ph type="title"/>
          </p:nvPr>
        </p:nvSpPr>
        <p:spPr/>
        <p:txBody>
          <a:bodyPr/>
          <a:lstStyle/>
          <a:p>
            <a:r>
              <a:rPr lang="en-US" altLang="en-US" sz="3400"/>
              <a:t>Personal Protective Equipment (PPE)</a:t>
            </a:r>
          </a:p>
        </p:txBody>
      </p:sp>
      <p:sp>
        <p:nvSpPr>
          <p:cNvPr id="248843" name="Rectangle 11"/>
          <p:cNvSpPr>
            <a:spLocks noGrp="1" noChangeArrowheads="1"/>
          </p:cNvSpPr>
          <p:nvPr>
            <p:ph type="body" sz="half" idx="1"/>
          </p:nvPr>
        </p:nvSpPr>
        <p:spPr>
          <a:xfrm>
            <a:off x="304800" y="1066800"/>
            <a:ext cx="4800600" cy="5029200"/>
          </a:xfrm>
        </p:spPr>
        <p:txBody>
          <a:bodyPr/>
          <a:lstStyle/>
          <a:p>
            <a:pPr>
              <a:lnSpc>
                <a:spcPct val="90000"/>
              </a:lnSpc>
            </a:pPr>
            <a:r>
              <a:rPr lang="en-US" altLang="en-US" sz="2800"/>
              <a:t>Wear a hardhat if overhead hazards exist</a:t>
            </a:r>
          </a:p>
          <a:p>
            <a:pPr>
              <a:lnSpc>
                <a:spcPct val="90000"/>
              </a:lnSpc>
            </a:pPr>
            <a:r>
              <a:rPr lang="en-US" altLang="en-US" sz="2800"/>
              <a:t>Never wear a damaged hardhat.  If your hardhat is damaged, remove it and get another one.  A damaged hardhat will not protect you.</a:t>
            </a:r>
          </a:p>
          <a:p>
            <a:pPr>
              <a:lnSpc>
                <a:spcPct val="90000"/>
              </a:lnSpc>
            </a:pPr>
            <a:r>
              <a:rPr lang="en-US" altLang="en-US" sz="2800"/>
              <a:t>Overhead hazards are for example falling and flying objects, or objects that you may bump into.</a:t>
            </a:r>
          </a:p>
          <a:p>
            <a:pPr>
              <a:lnSpc>
                <a:spcPct val="90000"/>
              </a:lnSpc>
            </a:pPr>
            <a:endParaRPr lang="en-US" altLang="en-US" sz="2800"/>
          </a:p>
          <a:p>
            <a:pPr>
              <a:lnSpc>
                <a:spcPct val="90000"/>
              </a:lnSpc>
            </a:pPr>
            <a:endParaRPr lang="en-US" altLang="en-US" sz="2800"/>
          </a:p>
        </p:txBody>
      </p:sp>
      <p:pic>
        <p:nvPicPr>
          <p:cNvPr id="248851" name="Picture 19" descr="Picture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219200"/>
            <a:ext cx="4114800" cy="3116263"/>
          </a:xfrm>
          <a:prstGeom prst="rect">
            <a:avLst/>
          </a:prstGeom>
          <a:noFill/>
          <a:extLst>
            <a:ext uri="{909E8E84-426E-40DD-AFC4-6F175D3DCCD1}">
              <a14:hiddenFill xmlns:a14="http://schemas.microsoft.com/office/drawing/2010/main">
                <a:solidFill>
                  <a:srgbClr val="FFFFFF"/>
                </a:solidFill>
              </a14:hiddenFill>
            </a:ext>
          </a:extLst>
        </p:spPr>
      </p:pic>
      <p:sp>
        <p:nvSpPr>
          <p:cNvPr id="248852" name="Rectangle 20"/>
          <p:cNvSpPr>
            <a:spLocks noChangeArrowheads="1"/>
          </p:cNvSpPr>
          <p:nvPr/>
        </p:nvSpPr>
        <p:spPr bwMode="auto">
          <a:xfrm>
            <a:off x="0" y="6248400"/>
            <a:ext cx="9144000" cy="609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tx1"/>
              </a:buClr>
              <a:buFont typeface="Wingdings" pitchFamily="2" charset="2"/>
              <a:buChar char="q"/>
              <a:defRPr kumimoji="1" sz="3200">
                <a:solidFill>
                  <a:schemeClr val="tx1"/>
                </a:solidFill>
                <a:latin typeface="Tahoma" pitchFamily="34" charset="0"/>
              </a:defRPr>
            </a:lvl1pPr>
            <a:lvl2pPr marL="742950" indent="-285750">
              <a:spcBef>
                <a:spcPct val="20000"/>
              </a:spcBef>
              <a:buClr>
                <a:schemeClr val="tx1"/>
              </a:buClr>
              <a:buChar char="•"/>
              <a:defRPr kumimoji="1" sz="2800">
                <a:solidFill>
                  <a:schemeClr val="tx1"/>
                </a:solidFill>
                <a:latin typeface="Tahoma" pitchFamily="34" charset="0"/>
              </a:defRPr>
            </a:lvl2pPr>
            <a:lvl3pPr marL="1143000" indent="-228600">
              <a:spcBef>
                <a:spcPct val="20000"/>
              </a:spcBef>
              <a:buClr>
                <a:schemeClr val="tx1"/>
              </a:buClr>
              <a:buChar char="•"/>
              <a:defRPr kumimoji="1" sz="2400">
                <a:solidFill>
                  <a:schemeClr val="tx1"/>
                </a:solidFill>
                <a:latin typeface="Tahoma" pitchFamily="34" charset="0"/>
              </a:defRPr>
            </a:lvl3pPr>
            <a:lvl4pPr marL="1600200" indent="-228600">
              <a:spcBef>
                <a:spcPct val="20000"/>
              </a:spcBef>
              <a:buClr>
                <a:schemeClr val="tx1"/>
              </a:buClr>
              <a:buChar char="•"/>
              <a:defRPr kumimoji="1" sz="2000">
                <a:solidFill>
                  <a:schemeClr val="tx1"/>
                </a:solidFill>
                <a:latin typeface="Tahoma" pitchFamily="34" charset="0"/>
              </a:defRPr>
            </a:lvl4pPr>
            <a:lvl5pPr marL="2057400" indent="-228600">
              <a:spcBef>
                <a:spcPct val="20000"/>
              </a:spcBef>
              <a:buClr>
                <a:schemeClr val="tx1"/>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9pPr>
          </a:lstStyle>
          <a:p>
            <a:pPr algn="ctr">
              <a:lnSpc>
                <a:spcPct val="80000"/>
              </a:lnSpc>
              <a:buFont typeface="Wingdings" pitchFamily="2" charset="2"/>
              <a:buNone/>
            </a:pPr>
            <a:r>
              <a:rPr lang="en-US" altLang="en-US" sz="900">
                <a:latin typeface="Times New Roman" pitchFamily="18" charset="0"/>
              </a:rPr>
              <a:t>This material was produced under grant number 46F5-HT03 and modify under grants numbers SH-16596-07-60-F-72 </a:t>
            </a:r>
            <a:r>
              <a:rPr lang="en-US" altLang="en-US" sz="1000"/>
              <a:t>and SH22301-11-60-F-36</a:t>
            </a:r>
            <a:r>
              <a:rPr lang="en-US" altLang="en-US" sz="1200"/>
              <a:t> </a:t>
            </a:r>
            <a:r>
              <a:rPr lang="en-US" altLang="en-US" sz="900">
                <a:latin typeface="Times New Roman" pitchFamily="18" charset="0"/>
              </a:rPr>
              <a:t> all from the Occupational Safety and </a:t>
            </a:r>
          </a:p>
          <a:p>
            <a:pPr algn="ctr">
              <a:lnSpc>
                <a:spcPct val="80000"/>
              </a:lnSpc>
              <a:buFont typeface="Wingdings" pitchFamily="2" charset="2"/>
              <a:buNone/>
            </a:pPr>
            <a:r>
              <a:rPr lang="en-US" altLang="en-US" sz="900">
                <a:latin typeface="Times New Roman" pitchFamily="18" charset="0"/>
              </a:rPr>
              <a:t>Health Administration, U.S. Department of Labor. It does not necessarily reflect the views or policies of the U.S. Department of Labor, nor does mention of trade </a:t>
            </a:r>
          </a:p>
          <a:p>
            <a:pPr algn="ctr">
              <a:lnSpc>
                <a:spcPct val="80000"/>
              </a:lnSpc>
              <a:buFont typeface="Wingdings" pitchFamily="2" charset="2"/>
              <a:buNone/>
            </a:pPr>
            <a:r>
              <a:rPr lang="en-US" altLang="en-US" sz="900">
                <a:latin typeface="Times New Roman" pitchFamily="18" charset="0"/>
              </a:rPr>
              <a:t>names, commercial products, or organizations imply endorsement by the U.S. Government.</a:t>
            </a:r>
          </a:p>
          <a:p>
            <a:pPr>
              <a:lnSpc>
                <a:spcPct val="80000"/>
              </a:lnSpc>
            </a:pPr>
            <a:endParaRPr lang="en-US" altLang="en-US" sz="900">
              <a:latin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p:txBody>
          <a:bodyPr/>
          <a:lstStyle/>
          <a:p>
            <a:r>
              <a:rPr lang="en-US" altLang="en-US" sz="3400"/>
              <a:t>Personal Protective Equipment (PPE)</a:t>
            </a:r>
          </a:p>
        </p:txBody>
      </p:sp>
      <p:sp>
        <p:nvSpPr>
          <p:cNvPr id="364547" name="Rectangle 3"/>
          <p:cNvSpPr>
            <a:spLocks noGrp="1" noChangeArrowheads="1"/>
          </p:cNvSpPr>
          <p:nvPr>
            <p:ph type="body" idx="1"/>
          </p:nvPr>
        </p:nvSpPr>
        <p:spPr>
          <a:xfrm>
            <a:off x="228600" y="1295400"/>
            <a:ext cx="2971800" cy="4171950"/>
          </a:xfrm>
        </p:spPr>
        <p:txBody>
          <a:bodyPr/>
          <a:lstStyle/>
          <a:p>
            <a:r>
              <a:rPr lang="en-US" altLang="en-US" sz="2800"/>
              <a:t>Wear safety glasses or a face shield if flying hazards exist.</a:t>
            </a:r>
          </a:p>
        </p:txBody>
      </p:sp>
      <p:pic>
        <p:nvPicPr>
          <p:cNvPr id="364551" name="Picture 7" descr="Picture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801813"/>
            <a:ext cx="5586413" cy="4230687"/>
          </a:xfrm>
          <a:prstGeom prst="rect">
            <a:avLst/>
          </a:prstGeom>
          <a:noFill/>
          <a:extLst>
            <a:ext uri="{909E8E84-426E-40DD-AFC4-6F175D3DCCD1}">
              <a14:hiddenFill xmlns:a14="http://schemas.microsoft.com/office/drawing/2010/main">
                <a:solidFill>
                  <a:srgbClr val="FFFFFF"/>
                </a:solidFill>
              </a14:hiddenFill>
            </a:ext>
          </a:extLst>
        </p:spPr>
      </p:pic>
      <p:sp>
        <p:nvSpPr>
          <p:cNvPr id="364552" name="Rectangle 8"/>
          <p:cNvSpPr>
            <a:spLocks noChangeArrowheads="1"/>
          </p:cNvSpPr>
          <p:nvPr/>
        </p:nvSpPr>
        <p:spPr bwMode="auto">
          <a:xfrm>
            <a:off x="0" y="6248400"/>
            <a:ext cx="9144000" cy="609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tx1"/>
              </a:buClr>
              <a:buFont typeface="Wingdings" pitchFamily="2" charset="2"/>
              <a:buChar char="q"/>
              <a:defRPr kumimoji="1" sz="3200">
                <a:solidFill>
                  <a:schemeClr val="tx1"/>
                </a:solidFill>
                <a:latin typeface="Tahoma" pitchFamily="34" charset="0"/>
              </a:defRPr>
            </a:lvl1pPr>
            <a:lvl2pPr marL="742950" indent="-285750">
              <a:spcBef>
                <a:spcPct val="20000"/>
              </a:spcBef>
              <a:buClr>
                <a:schemeClr val="tx1"/>
              </a:buClr>
              <a:buChar char="•"/>
              <a:defRPr kumimoji="1" sz="2800">
                <a:solidFill>
                  <a:schemeClr val="tx1"/>
                </a:solidFill>
                <a:latin typeface="Tahoma" pitchFamily="34" charset="0"/>
              </a:defRPr>
            </a:lvl2pPr>
            <a:lvl3pPr marL="1143000" indent="-228600">
              <a:spcBef>
                <a:spcPct val="20000"/>
              </a:spcBef>
              <a:buClr>
                <a:schemeClr val="tx1"/>
              </a:buClr>
              <a:buChar char="•"/>
              <a:defRPr kumimoji="1" sz="2400">
                <a:solidFill>
                  <a:schemeClr val="tx1"/>
                </a:solidFill>
                <a:latin typeface="Tahoma" pitchFamily="34" charset="0"/>
              </a:defRPr>
            </a:lvl3pPr>
            <a:lvl4pPr marL="1600200" indent="-228600">
              <a:spcBef>
                <a:spcPct val="20000"/>
              </a:spcBef>
              <a:buClr>
                <a:schemeClr val="tx1"/>
              </a:buClr>
              <a:buChar char="•"/>
              <a:defRPr kumimoji="1" sz="2000">
                <a:solidFill>
                  <a:schemeClr val="tx1"/>
                </a:solidFill>
                <a:latin typeface="Tahoma" pitchFamily="34" charset="0"/>
              </a:defRPr>
            </a:lvl4pPr>
            <a:lvl5pPr marL="2057400" indent="-228600">
              <a:spcBef>
                <a:spcPct val="20000"/>
              </a:spcBef>
              <a:buClr>
                <a:schemeClr val="tx1"/>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9pPr>
          </a:lstStyle>
          <a:p>
            <a:pPr algn="ctr">
              <a:lnSpc>
                <a:spcPct val="80000"/>
              </a:lnSpc>
              <a:buFont typeface="Wingdings" pitchFamily="2" charset="2"/>
              <a:buNone/>
            </a:pPr>
            <a:r>
              <a:rPr lang="en-US" altLang="en-US" sz="900">
                <a:latin typeface="Times New Roman" pitchFamily="18" charset="0"/>
              </a:rPr>
              <a:t>This material was produced under grant number 46F5-HT03 and modify under grants numbers SH-16596-07-60-F-72 </a:t>
            </a:r>
            <a:r>
              <a:rPr lang="en-US" altLang="en-US" sz="1000"/>
              <a:t>and SH22301-11-60-F-36</a:t>
            </a:r>
            <a:r>
              <a:rPr lang="en-US" altLang="en-US" sz="1200"/>
              <a:t> </a:t>
            </a:r>
            <a:r>
              <a:rPr lang="en-US" altLang="en-US" sz="900">
                <a:latin typeface="Times New Roman" pitchFamily="18" charset="0"/>
              </a:rPr>
              <a:t> all from the Occupational Safety and </a:t>
            </a:r>
          </a:p>
          <a:p>
            <a:pPr algn="ctr">
              <a:lnSpc>
                <a:spcPct val="80000"/>
              </a:lnSpc>
              <a:buFont typeface="Wingdings" pitchFamily="2" charset="2"/>
              <a:buNone/>
            </a:pPr>
            <a:r>
              <a:rPr lang="en-US" altLang="en-US" sz="900">
                <a:latin typeface="Times New Roman" pitchFamily="18" charset="0"/>
              </a:rPr>
              <a:t>Health Administration, U.S. Department of Labor. It does not necessarily reflect the views or policies of the U.S. Department of Labor, nor does mention of trade </a:t>
            </a:r>
          </a:p>
          <a:p>
            <a:pPr algn="ctr">
              <a:lnSpc>
                <a:spcPct val="80000"/>
              </a:lnSpc>
              <a:buFont typeface="Wingdings" pitchFamily="2" charset="2"/>
              <a:buNone/>
            </a:pPr>
            <a:r>
              <a:rPr lang="en-US" altLang="en-US" sz="900">
                <a:latin typeface="Times New Roman" pitchFamily="18" charset="0"/>
              </a:rPr>
              <a:t>names, commercial products, or organizations imply endorsement by the U.S. Government.</a:t>
            </a:r>
          </a:p>
          <a:p>
            <a:pPr>
              <a:lnSpc>
                <a:spcPct val="80000"/>
              </a:lnSpc>
            </a:pPr>
            <a:endParaRPr lang="en-US" altLang="en-US" sz="900">
              <a:latin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p:txBody>
          <a:bodyPr/>
          <a:lstStyle/>
          <a:p>
            <a:r>
              <a:rPr lang="en-US" altLang="en-US" sz="3400"/>
              <a:t>Personal Protective Equipment (PPE)</a:t>
            </a:r>
          </a:p>
        </p:txBody>
      </p:sp>
      <p:sp>
        <p:nvSpPr>
          <p:cNvPr id="372739" name="Rectangle 3"/>
          <p:cNvSpPr>
            <a:spLocks noGrp="1" noChangeArrowheads="1"/>
          </p:cNvSpPr>
          <p:nvPr>
            <p:ph type="body" idx="1"/>
          </p:nvPr>
        </p:nvSpPr>
        <p:spPr>
          <a:xfrm>
            <a:off x="228600" y="1295400"/>
            <a:ext cx="2895600" cy="4171950"/>
          </a:xfrm>
        </p:spPr>
        <p:txBody>
          <a:bodyPr/>
          <a:lstStyle/>
          <a:p>
            <a:r>
              <a:rPr lang="en-US" altLang="en-US" sz="2800">
                <a:cs typeface="Times New Roman" pitchFamily="18" charset="0"/>
              </a:rPr>
              <a:t>A highly visible reflective vest will allow motorists and equipment operators to see you.</a:t>
            </a:r>
          </a:p>
        </p:txBody>
      </p:sp>
      <p:pic>
        <p:nvPicPr>
          <p:cNvPr id="372744" name="Picture 8" descr="Picture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068513"/>
            <a:ext cx="5434013" cy="4116387"/>
          </a:xfrm>
          <a:prstGeom prst="rect">
            <a:avLst/>
          </a:prstGeom>
          <a:noFill/>
          <a:extLst>
            <a:ext uri="{909E8E84-426E-40DD-AFC4-6F175D3DCCD1}">
              <a14:hiddenFill xmlns:a14="http://schemas.microsoft.com/office/drawing/2010/main">
                <a:solidFill>
                  <a:srgbClr val="FFFFFF"/>
                </a:solidFill>
              </a14:hiddenFill>
            </a:ext>
          </a:extLst>
        </p:spPr>
      </p:pic>
      <p:sp>
        <p:nvSpPr>
          <p:cNvPr id="372745" name="Rectangle 9"/>
          <p:cNvSpPr>
            <a:spLocks noChangeArrowheads="1"/>
          </p:cNvSpPr>
          <p:nvPr/>
        </p:nvSpPr>
        <p:spPr bwMode="auto">
          <a:xfrm>
            <a:off x="0" y="6248400"/>
            <a:ext cx="9144000" cy="609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tx1"/>
              </a:buClr>
              <a:buFont typeface="Wingdings" pitchFamily="2" charset="2"/>
              <a:buChar char="q"/>
              <a:defRPr kumimoji="1" sz="3200">
                <a:solidFill>
                  <a:schemeClr val="tx1"/>
                </a:solidFill>
                <a:latin typeface="Tahoma" pitchFamily="34" charset="0"/>
              </a:defRPr>
            </a:lvl1pPr>
            <a:lvl2pPr marL="742950" indent="-285750">
              <a:spcBef>
                <a:spcPct val="20000"/>
              </a:spcBef>
              <a:buClr>
                <a:schemeClr val="tx1"/>
              </a:buClr>
              <a:buChar char="•"/>
              <a:defRPr kumimoji="1" sz="2800">
                <a:solidFill>
                  <a:schemeClr val="tx1"/>
                </a:solidFill>
                <a:latin typeface="Tahoma" pitchFamily="34" charset="0"/>
              </a:defRPr>
            </a:lvl2pPr>
            <a:lvl3pPr marL="1143000" indent="-228600">
              <a:spcBef>
                <a:spcPct val="20000"/>
              </a:spcBef>
              <a:buClr>
                <a:schemeClr val="tx1"/>
              </a:buClr>
              <a:buChar char="•"/>
              <a:defRPr kumimoji="1" sz="2400">
                <a:solidFill>
                  <a:schemeClr val="tx1"/>
                </a:solidFill>
                <a:latin typeface="Tahoma" pitchFamily="34" charset="0"/>
              </a:defRPr>
            </a:lvl3pPr>
            <a:lvl4pPr marL="1600200" indent="-228600">
              <a:spcBef>
                <a:spcPct val="20000"/>
              </a:spcBef>
              <a:buClr>
                <a:schemeClr val="tx1"/>
              </a:buClr>
              <a:buChar char="•"/>
              <a:defRPr kumimoji="1" sz="2000">
                <a:solidFill>
                  <a:schemeClr val="tx1"/>
                </a:solidFill>
                <a:latin typeface="Tahoma" pitchFamily="34" charset="0"/>
              </a:defRPr>
            </a:lvl4pPr>
            <a:lvl5pPr marL="2057400" indent="-228600">
              <a:spcBef>
                <a:spcPct val="20000"/>
              </a:spcBef>
              <a:buClr>
                <a:schemeClr val="tx1"/>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9pPr>
          </a:lstStyle>
          <a:p>
            <a:pPr algn="ctr">
              <a:lnSpc>
                <a:spcPct val="80000"/>
              </a:lnSpc>
              <a:buFont typeface="Wingdings" pitchFamily="2" charset="2"/>
              <a:buNone/>
            </a:pPr>
            <a:r>
              <a:rPr lang="en-US" altLang="en-US" sz="900">
                <a:latin typeface="Times New Roman" pitchFamily="18" charset="0"/>
              </a:rPr>
              <a:t>This material was produced under grant number 46F5-HT03 and modify under grants numbers SH-16596-07-60-F-72 </a:t>
            </a:r>
            <a:r>
              <a:rPr lang="en-US" altLang="en-US" sz="1000"/>
              <a:t>and SH22301-11-60-F-36</a:t>
            </a:r>
            <a:r>
              <a:rPr lang="en-US" altLang="en-US" sz="1200"/>
              <a:t> </a:t>
            </a:r>
            <a:r>
              <a:rPr lang="en-US" altLang="en-US" sz="900">
                <a:latin typeface="Times New Roman" pitchFamily="18" charset="0"/>
              </a:rPr>
              <a:t> all from the Occupational Safety and </a:t>
            </a:r>
          </a:p>
          <a:p>
            <a:pPr algn="ctr">
              <a:lnSpc>
                <a:spcPct val="80000"/>
              </a:lnSpc>
              <a:buFont typeface="Wingdings" pitchFamily="2" charset="2"/>
              <a:buNone/>
            </a:pPr>
            <a:r>
              <a:rPr lang="en-US" altLang="en-US" sz="900">
                <a:latin typeface="Times New Roman" pitchFamily="18" charset="0"/>
              </a:rPr>
              <a:t>Health Administration, U.S. Department of Labor. It does not necessarily reflect the views or policies of the U.S. Department of Labor, nor does mention of trade </a:t>
            </a:r>
          </a:p>
          <a:p>
            <a:pPr algn="ctr">
              <a:lnSpc>
                <a:spcPct val="80000"/>
              </a:lnSpc>
              <a:buFont typeface="Wingdings" pitchFamily="2" charset="2"/>
              <a:buNone/>
            </a:pPr>
            <a:r>
              <a:rPr lang="en-US" altLang="en-US" sz="900">
                <a:latin typeface="Times New Roman" pitchFamily="18" charset="0"/>
              </a:rPr>
              <a:t>names, commercial products, or organizations imply endorsement by the U.S. Government.</a:t>
            </a:r>
          </a:p>
          <a:p>
            <a:pPr>
              <a:lnSpc>
                <a:spcPct val="80000"/>
              </a:lnSpc>
            </a:pPr>
            <a:endParaRPr lang="en-US" altLang="en-US" sz="900">
              <a:latin typeface="Times New Roman" pitchFamily="18" charset="0"/>
            </a:endParaRPr>
          </a:p>
        </p:txBody>
      </p:sp>
      <p:sp>
        <p:nvSpPr>
          <p:cNvPr id="372746" name="Rectangle 10"/>
          <p:cNvSpPr>
            <a:spLocks noChangeArrowheads="1"/>
          </p:cNvSpPr>
          <p:nvPr/>
        </p:nvSpPr>
        <p:spPr bwMode="auto">
          <a:xfrm>
            <a:off x="152400" y="6400800"/>
            <a:ext cx="9144000" cy="609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tx1"/>
              </a:buClr>
              <a:buFont typeface="Wingdings" pitchFamily="2" charset="2"/>
              <a:buChar char="q"/>
              <a:defRPr kumimoji="1" sz="3200">
                <a:solidFill>
                  <a:schemeClr val="tx1"/>
                </a:solidFill>
                <a:latin typeface="Tahoma" pitchFamily="34" charset="0"/>
              </a:defRPr>
            </a:lvl1pPr>
            <a:lvl2pPr marL="742950" indent="-285750">
              <a:spcBef>
                <a:spcPct val="20000"/>
              </a:spcBef>
              <a:buClr>
                <a:schemeClr val="tx1"/>
              </a:buClr>
              <a:buChar char="•"/>
              <a:defRPr kumimoji="1" sz="2800">
                <a:solidFill>
                  <a:schemeClr val="tx1"/>
                </a:solidFill>
                <a:latin typeface="Tahoma" pitchFamily="34" charset="0"/>
              </a:defRPr>
            </a:lvl2pPr>
            <a:lvl3pPr marL="1143000" indent="-228600">
              <a:spcBef>
                <a:spcPct val="20000"/>
              </a:spcBef>
              <a:buClr>
                <a:schemeClr val="tx1"/>
              </a:buClr>
              <a:buChar char="•"/>
              <a:defRPr kumimoji="1" sz="2400">
                <a:solidFill>
                  <a:schemeClr val="tx1"/>
                </a:solidFill>
                <a:latin typeface="Tahoma" pitchFamily="34" charset="0"/>
              </a:defRPr>
            </a:lvl3pPr>
            <a:lvl4pPr marL="1600200" indent="-228600">
              <a:spcBef>
                <a:spcPct val="20000"/>
              </a:spcBef>
              <a:buClr>
                <a:schemeClr val="tx1"/>
              </a:buClr>
              <a:buChar char="•"/>
              <a:defRPr kumimoji="1" sz="2000">
                <a:solidFill>
                  <a:schemeClr val="tx1"/>
                </a:solidFill>
                <a:latin typeface="Tahoma" pitchFamily="34" charset="0"/>
              </a:defRPr>
            </a:lvl4pPr>
            <a:lvl5pPr marL="2057400" indent="-228600">
              <a:spcBef>
                <a:spcPct val="20000"/>
              </a:spcBef>
              <a:buClr>
                <a:schemeClr val="tx1"/>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9pPr>
          </a:lstStyle>
          <a:p>
            <a:pPr algn="ctr">
              <a:lnSpc>
                <a:spcPct val="80000"/>
              </a:lnSpc>
              <a:buFont typeface="Wingdings" pitchFamily="2" charset="2"/>
              <a:buNone/>
            </a:pPr>
            <a:r>
              <a:rPr lang="en-US" altLang="en-US" sz="900">
                <a:latin typeface="Times New Roman" pitchFamily="18" charset="0"/>
              </a:rPr>
              <a:t>This material was produced under grant number 46F5-HT03 and modify under grants numbers SH-16596-07-60-F-72 </a:t>
            </a:r>
            <a:r>
              <a:rPr lang="en-US" altLang="en-US" sz="1000"/>
              <a:t>and SH22301-11-60-F-36</a:t>
            </a:r>
            <a:r>
              <a:rPr lang="en-US" altLang="en-US" sz="1200"/>
              <a:t> </a:t>
            </a:r>
            <a:r>
              <a:rPr lang="en-US" altLang="en-US" sz="900">
                <a:latin typeface="Times New Roman" pitchFamily="18" charset="0"/>
              </a:rPr>
              <a:t> all from the Occupational Safety and </a:t>
            </a:r>
          </a:p>
          <a:p>
            <a:pPr algn="ctr">
              <a:lnSpc>
                <a:spcPct val="80000"/>
              </a:lnSpc>
              <a:buFont typeface="Wingdings" pitchFamily="2" charset="2"/>
              <a:buNone/>
            </a:pPr>
            <a:r>
              <a:rPr lang="en-US" altLang="en-US" sz="900">
                <a:latin typeface="Times New Roman" pitchFamily="18" charset="0"/>
              </a:rPr>
              <a:t>Health Administration, U.S. Department of Labor. It does not necessarily reflect the views or policies of the U.S. Department of Labor, nor does mention of trade </a:t>
            </a:r>
          </a:p>
          <a:p>
            <a:pPr algn="ctr">
              <a:lnSpc>
                <a:spcPct val="80000"/>
              </a:lnSpc>
              <a:buFont typeface="Wingdings" pitchFamily="2" charset="2"/>
              <a:buNone/>
            </a:pPr>
            <a:r>
              <a:rPr lang="en-US" altLang="en-US" sz="900">
                <a:latin typeface="Times New Roman" pitchFamily="18" charset="0"/>
              </a:rPr>
              <a:t>names, commercial products, or organizations imply endorsement by the U.S. Government.</a:t>
            </a:r>
          </a:p>
          <a:p>
            <a:pPr>
              <a:lnSpc>
                <a:spcPct val="80000"/>
              </a:lnSpc>
            </a:pPr>
            <a:endParaRPr lang="en-US" altLang="en-US" sz="900">
              <a:latin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2"/>
          <p:cNvSpPr>
            <a:spLocks noGrp="1" noChangeArrowheads="1"/>
          </p:cNvSpPr>
          <p:nvPr>
            <p:ph type="title"/>
          </p:nvPr>
        </p:nvSpPr>
        <p:spPr>
          <a:xfrm>
            <a:off x="0" y="304800"/>
            <a:ext cx="8839200" cy="838200"/>
          </a:xfrm>
        </p:spPr>
        <p:txBody>
          <a:bodyPr/>
          <a:lstStyle/>
          <a:p>
            <a:r>
              <a:rPr lang="en-US" altLang="en-US" sz="3600"/>
              <a:t>What do you think about Struck by hazards</a:t>
            </a:r>
          </a:p>
        </p:txBody>
      </p:sp>
      <p:sp>
        <p:nvSpPr>
          <p:cNvPr id="454659" name="Rectangle 3"/>
          <p:cNvSpPr>
            <a:spLocks noGrp="1" noChangeArrowheads="1"/>
          </p:cNvSpPr>
          <p:nvPr>
            <p:ph type="body" idx="1"/>
          </p:nvPr>
        </p:nvSpPr>
        <p:spPr/>
        <p:txBody>
          <a:bodyPr/>
          <a:lstStyle/>
          <a:p>
            <a:r>
              <a:rPr lang="en-US" altLang="en-US"/>
              <a:t>What are the different types of categories for this type of hazard?</a:t>
            </a:r>
          </a:p>
          <a:p>
            <a:r>
              <a:rPr lang="en-US" altLang="en-US"/>
              <a:t>What can we do to prevent these types of hazard?</a:t>
            </a:r>
          </a:p>
          <a:p>
            <a:r>
              <a:rPr lang="en-US" altLang="en-US"/>
              <a:t>Have you ever had any experience with this type of hazard?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p:txBody>
          <a:bodyPr/>
          <a:lstStyle/>
          <a:p>
            <a:r>
              <a:rPr lang="en-US" altLang="en-US"/>
              <a:t>Material Storage</a:t>
            </a:r>
          </a:p>
        </p:txBody>
      </p:sp>
      <p:sp>
        <p:nvSpPr>
          <p:cNvPr id="366595" name="Rectangle 3"/>
          <p:cNvSpPr>
            <a:spLocks noGrp="1" noChangeArrowheads="1"/>
          </p:cNvSpPr>
          <p:nvPr>
            <p:ph type="body" idx="1"/>
          </p:nvPr>
        </p:nvSpPr>
        <p:spPr>
          <a:xfrm>
            <a:off x="228600" y="1295400"/>
            <a:ext cx="6400800" cy="4171950"/>
          </a:xfrm>
        </p:spPr>
        <p:txBody>
          <a:bodyPr/>
          <a:lstStyle/>
          <a:p>
            <a:pPr>
              <a:lnSpc>
                <a:spcPct val="90000"/>
              </a:lnSpc>
            </a:pPr>
            <a:r>
              <a:rPr lang="en-US" altLang="en-US" sz="2400"/>
              <a:t>Secure materials so they do not fall on workers.</a:t>
            </a:r>
          </a:p>
          <a:p>
            <a:pPr>
              <a:lnSpc>
                <a:spcPct val="90000"/>
              </a:lnSpc>
            </a:pPr>
            <a:r>
              <a:rPr lang="en-US" altLang="en-US" sz="2400"/>
              <a:t>Never store materials within 6 feet of a hoist way. Materials stored inside buildings under construction shall not be placed within 6 feet of any hoist way or floor openings, nor within 10 feet of an exterior wall which does not extend above the top of the material stored. Materials shall not be stored on scaffolds in excess of supplies needed for immediate operations.</a:t>
            </a:r>
          </a:p>
          <a:p>
            <a:pPr>
              <a:lnSpc>
                <a:spcPct val="90000"/>
              </a:lnSpc>
              <a:buFont typeface="Wingdings" pitchFamily="2" charset="2"/>
              <a:buNone/>
            </a:pPr>
            <a:endParaRPr lang="en-US" altLang="en-US" sz="2400"/>
          </a:p>
        </p:txBody>
      </p:sp>
      <p:pic>
        <p:nvPicPr>
          <p:cNvPr id="366599" name="Picture 7" descr="Picture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2575" y="2057400"/>
            <a:ext cx="2511425" cy="2825750"/>
          </a:xfrm>
          <a:prstGeom prst="rect">
            <a:avLst/>
          </a:prstGeom>
          <a:noFill/>
          <a:extLst>
            <a:ext uri="{909E8E84-426E-40DD-AFC4-6F175D3DCCD1}">
              <a14:hiddenFill xmlns:a14="http://schemas.microsoft.com/office/drawing/2010/main">
                <a:solidFill>
                  <a:srgbClr val="FFFFFF"/>
                </a:solidFill>
              </a14:hiddenFill>
            </a:ext>
          </a:extLst>
        </p:spPr>
      </p:pic>
      <p:sp>
        <p:nvSpPr>
          <p:cNvPr id="366600" name="Rectangle 8"/>
          <p:cNvSpPr>
            <a:spLocks noChangeArrowheads="1"/>
          </p:cNvSpPr>
          <p:nvPr/>
        </p:nvSpPr>
        <p:spPr bwMode="auto">
          <a:xfrm>
            <a:off x="0" y="6248400"/>
            <a:ext cx="9144000" cy="609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tx1"/>
              </a:buClr>
              <a:buFont typeface="Wingdings" pitchFamily="2" charset="2"/>
              <a:buChar char="q"/>
              <a:defRPr kumimoji="1" sz="3200">
                <a:solidFill>
                  <a:schemeClr val="tx1"/>
                </a:solidFill>
                <a:latin typeface="Tahoma" pitchFamily="34" charset="0"/>
              </a:defRPr>
            </a:lvl1pPr>
            <a:lvl2pPr marL="742950" indent="-285750">
              <a:spcBef>
                <a:spcPct val="20000"/>
              </a:spcBef>
              <a:buClr>
                <a:schemeClr val="tx1"/>
              </a:buClr>
              <a:buChar char="•"/>
              <a:defRPr kumimoji="1" sz="2800">
                <a:solidFill>
                  <a:schemeClr val="tx1"/>
                </a:solidFill>
                <a:latin typeface="Tahoma" pitchFamily="34" charset="0"/>
              </a:defRPr>
            </a:lvl2pPr>
            <a:lvl3pPr marL="1143000" indent="-228600">
              <a:spcBef>
                <a:spcPct val="20000"/>
              </a:spcBef>
              <a:buClr>
                <a:schemeClr val="tx1"/>
              </a:buClr>
              <a:buChar char="•"/>
              <a:defRPr kumimoji="1" sz="2400">
                <a:solidFill>
                  <a:schemeClr val="tx1"/>
                </a:solidFill>
                <a:latin typeface="Tahoma" pitchFamily="34" charset="0"/>
              </a:defRPr>
            </a:lvl3pPr>
            <a:lvl4pPr marL="1600200" indent="-228600">
              <a:spcBef>
                <a:spcPct val="20000"/>
              </a:spcBef>
              <a:buClr>
                <a:schemeClr val="tx1"/>
              </a:buClr>
              <a:buChar char="•"/>
              <a:defRPr kumimoji="1" sz="2000">
                <a:solidFill>
                  <a:schemeClr val="tx1"/>
                </a:solidFill>
                <a:latin typeface="Tahoma" pitchFamily="34" charset="0"/>
              </a:defRPr>
            </a:lvl4pPr>
            <a:lvl5pPr marL="2057400" indent="-228600">
              <a:spcBef>
                <a:spcPct val="20000"/>
              </a:spcBef>
              <a:buClr>
                <a:schemeClr val="tx1"/>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9pPr>
          </a:lstStyle>
          <a:p>
            <a:pPr algn="ctr">
              <a:lnSpc>
                <a:spcPct val="80000"/>
              </a:lnSpc>
              <a:buFont typeface="Wingdings" pitchFamily="2" charset="2"/>
              <a:buNone/>
            </a:pPr>
            <a:r>
              <a:rPr lang="en-US" altLang="en-US" sz="900">
                <a:latin typeface="Times New Roman" pitchFamily="18" charset="0"/>
              </a:rPr>
              <a:t>This material was produced under grant number 46F5-HT03 and modify under grants numbers SH-16596-07-60-F-72 </a:t>
            </a:r>
            <a:r>
              <a:rPr lang="en-US" altLang="en-US" sz="1000"/>
              <a:t>and SH22301-11-60-F-36</a:t>
            </a:r>
            <a:r>
              <a:rPr lang="en-US" altLang="en-US" sz="1200"/>
              <a:t> </a:t>
            </a:r>
            <a:r>
              <a:rPr lang="en-US" altLang="en-US" sz="900">
                <a:latin typeface="Times New Roman" pitchFamily="18" charset="0"/>
              </a:rPr>
              <a:t> all from the Occupational Safety and </a:t>
            </a:r>
          </a:p>
          <a:p>
            <a:pPr algn="ctr">
              <a:lnSpc>
                <a:spcPct val="80000"/>
              </a:lnSpc>
              <a:buFont typeface="Wingdings" pitchFamily="2" charset="2"/>
              <a:buNone/>
            </a:pPr>
            <a:r>
              <a:rPr lang="en-US" altLang="en-US" sz="900">
                <a:latin typeface="Times New Roman" pitchFamily="18" charset="0"/>
              </a:rPr>
              <a:t>Health Administration, U.S. Department of Labor. It does not necessarily reflect the views or policies of the U.S. Department of Labor, nor does mention of trade </a:t>
            </a:r>
          </a:p>
          <a:p>
            <a:pPr algn="ctr">
              <a:lnSpc>
                <a:spcPct val="80000"/>
              </a:lnSpc>
              <a:buFont typeface="Wingdings" pitchFamily="2" charset="2"/>
              <a:buNone/>
            </a:pPr>
            <a:r>
              <a:rPr lang="en-US" altLang="en-US" sz="900">
                <a:latin typeface="Times New Roman" pitchFamily="18" charset="0"/>
              </a:rPr>
              <a:t>names, commercial products, or organizations imply endorsement by the U.S. Government.</a:t>
            </a:r>
          </a:p>
          <a:p>
            <a:pPr>
              <a:lnSpc>
                <a:spcPct val="80000"/>
              </a:lnSpc>
            </a:pPr>
            <a:endParaRPr lang="en-US" altLang="en-US" sz="900">
              <a:latin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p:txBody>
          <a:bodyPr/>
          <a:lstStyle/>
          <a:p>
            <a:r>
              <a:rPr lang="en-US" altLang="en-US"/>
              <a:t>Material Storage</a:t>
            </a:r>
          </a:p>
        </p:txBody>
      </p:sp>
      <p:sp>
        <p:nvSpPr>
          <p:cNvPr id="374787" name="Rectangle 3"/>
          <p:cNvSpPr>
            <a:spLocks noGrp="1" noChangeArrowheads="1"/>
          </p:cNvSpPr>
          <p:nvPr>
            <p:ph type="body" idx="1"/>
          </p:nvPr>
        </p:nvSpPr>
        <p:spPr>
          <a:xfrm>
            <a:off x="228600" y="1295400"/>
            <a:ext cx="2743200" cy="4171950"/>
          </a:xfrm>
        </p:spPr>
        <p:txBody>
          <a:bodyPr/>
          <a:lstStyle/>
          <a:p>
            <a:r>
              <a:rPr lang="en-US" altLang="en-US" sz="2800"/>
              <a:t>Maintain proper house-keeping in all storage areas.</a:t>
            </a:r>
          </a:p>
        </p:txBody>
      </p:sp>
      <p:pic>
        <p:nvPicPr>
          <p:cNvPr id="374795" name="Picture 11" descr="Picture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017713"/>
            <a:ext cx="5581650" cy="4090987"/>
          </a:xfrm>
          <a:prstGeom prst="rect">
            <a:avLst/>
          </a:prstGeom>
          <a:noFill/>
          <a:extLst>
            <a:ext uri="{909E8E84-426E-40DD-AFC4-6F175D3DCCD1}">
              <a14:hiddenFill xmlns:a14="http://schemas.microsoft.com/office/drawing/2010/main">
                <a:solidFill>
                  <a:srgbClr val="FFFFFF"/>
                </a:solidFill>
              </a14:hiddenFill>
            </a:ext>
          </a:extLst>
        </p:spPr>
      </p:pic>
      <p:sp>
        <p:nvSpPr>
          <p:cNvPr id="374796" name="Rectangle 12"/>
          <p:cNvSpPr>
            <a:spLocks noChangeArrowheads="1"/>
          </p:cNvSpPr>
          <p:nvPr/>
        </p:nvSpPr>
        <p:spPr bwMode="auto">
          <a:xfrm>
            <a:off x="0" y="6248400"/>
            <a:ext cx="9144000" cy="609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tx1"/>
              </a:buClr>
              <a:buFont typeface="Wingdings" pitchFamily="2" charset="2"/>
              <a:buChar char="q"/>
              <a:defRPr kumimoji="1" sz="3200">
                <a:solidFill>
                  <a:schemeClr val="tx1"/>
                </a:solidFill>
                <a:latin typeface="Tahoma" pitchFamily="34" charset="0"/>
              </a:defRPr>
            </a:lvl1pPr>
            <a:lvl2pPr marL="742950" indent="-285750">
              <a:spcBef>
                <a:spcPct val="20000"/>
              </a:spcBef>
              <a:buClr>
                <a:schemeClr val="tx1"/>
              </a:buClr>
              <a:buChar char="•"/>
              <a:defRPr kumimoji="1" sz="2800">
                <a:solidFill>
                  <a:schemeClr val="tx1"/>
                </a:solidFill>
                <a:latin typeface="Tahoma" pitchFamily="34" charset="0"/>
              </a:defRPr>
            </a:lvl2pPr>
            <a:lvl3pPr marL="1143000" indent="-228600">
              <a:spcBef>
                <a:spcPct val="20000"/>
              </a:spcBef>
              <a:buClr>
                <a:schemeClr val="tx1"/>
              </a:buClr>
              <a:buChar char="•"/>
              <a:defRPr kumimoji="1" sz="2400">
                <a:solidFill>
                  <a:schemeClr val="tx1"/>
                </a:solidFill>
                <a:latin typeface="Tahoma" pitchFamily="34" charset="0"/>
              </a:defRPr>
            </a:lvl3pPr>
            <a:lvl4pPr marL="1600200" indent="-228600">
              <a:spcBef>
                <a:spcPct val="20000"/>
              </a:spcBef>
              <a:buClr>
                <a:schemeClr val="tx1"/>
              </a:buClr>
              <a:buChar char="•"/>
              <a:defRPr kumimoji="1" sz="2000">
                <a:solidFill>
                  <a:schemeClr val="tx1"/>
                </a:solidFill>
                <a:latin typeface="Tahoma" pitchFamily="34" charset="0"/>
              </a:defRPr>
            </a:lvl4pPr>
            <a:lvl5pPr marL="2057400" indent="-228600">
              <a:spcBef>
                <a:spcPct val="20000"/>
              </a:spcBef>
              <a:buClr>
                <a:schemeClr val="tx1"/>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9pPr>
          </a:lstStyle>
          <a:p>
            <a:pPr algn="ctr">
              <a:lnSpc>
                <a:spcPct val="80000"/>
              </a:lnSpc>
              <a:buFont typeface="Wingdings" pitchFamily="2" charset="2"/>
              <a:buNone/>
            </a:pPr>
            <a:r>
              <a:rPr lang="en-US" altLang="en-US" sz="900">
                <a:latin typeface="Times New Roman" pitchFamily="18" charset="0"/>
              </a:rPr>
              <a:t>This material was produced under grant number 46F5-HT03 and modify under grants numbers SH-16596-07-60-F-72 </a:t>
            </a:r>
            <a:r>
              <a:rPr lang="en-US" altLang="en-US" sz="1000"/>
              <a:t>and SH22301-11-60-F-36</a:t>
            </a:r>
            <a:r>
              <a:rPr lang="en-US" altLang="en-US" sz="1200"/>
              <a:t> </a:t>
            </a:r>
            <a:r>
              <a:rPr lang="en-US" altLang="en-US" sz="900">
                <a:latin typeface="Times New Roman" pitchFamily="18" charset="0"/>
              </a:rPr>
              <a:t> all from the Occupational Safety and </a:t>
            </a:r>
          </a:p>
          <a:p>
            <a:pPr algn="ctr">
              <a:lnSpc>
                <a:spcPct val="80000"/>
              </a:lnSpc>
              <a:buFont typeface="Wingdings" pitchFamily="2" charset="2"/>
              <a:buNone/>
            </a:pPr>
            <a:r>
              <a:rPr lang="en-US" altLang="en-US" sz="900">
                <a:latin typeface="Times New Roman" pitchFamily="18" charset="0"/>
              </a:rPr>
              <a:t>Health Administration, U.S. Department of Labor. It does not necessarily reflect the views or policies of the U.S. Department of Labor, nor does mention of trade </a:t>
            </a:r>
          </a:p>
          <a:p>
            <a:pPr algn="ctr">
              <a:lnSpc>
                <a:spcPct val="80000"/>
              </a:lnSpc>
              <a:buFont typeface="Wingdings" pitchFamily="2" charset="2"/>
              <a:buNone/>
            </a:pPr>
            <a:r>
              <a:rPr lang="en-US" altLang="en-US" sz="900">
                <a:latin typeface="Times New Roman" pitchFamily="18" charset="0"/>
              </a:rPr>
              <a:t>names, commercial products, or organizations imply endorsement by the U.S. Government.</a:t>
            </a:r>
          </a:p>
          <a:p>
            <a:pPr>
              <a:lnSpc>
                <a:spcPct val="80000"/>
              </a:lnSpc>
            </a:pPr>
            <a:endParaRPr lang="en-US" altLang="en-US" sz="900">
              <a:latin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p:txBody>
          <a:bodyPr/>
          <a:lstStyle/>
          <a:p>
            <a:r>
              <a:rPr lang="en-US" altLang="en-US"/>
              <a:t>Proper Materials Handling</a:t>
            </a:r>
          </a:p>
        </p:txBody>
      </p:sp>
      <p:sp>
        <p:nvSpPr>
          <p:cNvPr id="309251" name="Rectangle 3"/>
          <p:cNvSpPr>
            <a:spLocks noGrp="1" noChangeArrowheads="1"/>
          </p:cNvSpPr>
          <p:nvPr>
            <p:ph type="body" sz="half" idx="1"/>
          </p:nvPr>
        </p:nvSpPr>
        <p:spPr>
          <a:xfrm>
            <a:off x="228600" y="1295400"/>
            <a:ext cx="3352800" cy="4800600"/>
          </a:xfrm>
        </p:spPr>
        <p:txBody>
          <a:bodyPr/>
          <a:lstStyle/>
          <a:p>
            <a:r>
              <a:rPr lang="en-US" altLang="en-US" sz="2800"/>
              <a:t>Inspect all rigging before using.</a:t>
            </a:r>
          </a:p>
          <a:p>
            <a:r>
              <a:rPr lang="en-US" altLang="en-US" sz="2800"/>
              <a:t>Never work under a suspended load</a:t>
            </a:r>
          </a:p>
          <a:p>
            <a:r>
              <a:rPr lang="en-US" altLang="en-US" sz="2800"/>
              <a:t>Stay clear of loads as they are being lifted</a:t>
            </a:r>
          </a:p>
        </p:txBody>
      </p:sp>
      <p:pic>
        <p:nvPicPr>
          <p:cNvPr id="309259" name="Picture 11" descr="Picture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530475"/>
            <a:ext cx="4824413" cy="3654425"/>
          </a:xfrm>
          <a:prstGeom prst="rect">
            <a:avLst/>
          </a:prstGeom>
          <a:noFill/>
          <a:extLst>
            <a:ext uri="{909E8E84-426E-40DD-AFC4-6F175D3DCCD1}">
              <a14:hiddenFill xmlns:a14="http://schemas.microsoft.com/office/drawing/2010/main">
                <a:solidFill>
                  <a:srgbClr val="FFFFFF"/>
                </a:solidFill>
              </a14:hiddenFill>
            </a:ext>
          </a:extLst>
        </p:spPr>
      </p:pic>
      <p:sp>
        <p:nvSpPr>
          <p:cNvPr id="309260" name="Rectangle 12"/>
          <p:cNvSpPr>
            <a:spLocks noChangeArrowheads="1"/>
          </p:cNvSpPr>
          <p:nvPr/>
        </p:nvSpPr>
        <p:spPr bwMode="auto">
          <a:xfrm>
            <a:off x="0" y="6248400"/>
            <a:ext cx="9144000" cy="609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tx1"/>
              </a:buClr>
              <a:buFont typeface="Wingdings" pitchFamily="2" charset="2"/>
              <a:buChar char="q"/>
              <a:defRPr kumimoji="1" sz="3200">
                <a:solidFill>
                  <a:schemeClr val="tx1"/>
                </a:solidFill>
                <a:latin typeface="Tahoma" pitchFamily="34" charset="0"/>
              </a:defRPr>
            </a:lvl1pPr>
            <a:lvl2pPr marL="742950" indent="-285750">
              <a:spcBef>
                <a:spcPct val="20000"/>
              </a:spcBef>
              <a:buClr>
                <a:schemeClr val="tx1"/>
              </a:buClr>
              <a:buChar char="•"/>
              <a:defRPr kumimoji="1" sz="2800">
                <a:solidFill>
                  <a:schemeClr val="tx1"/>
                </a:solidFill>
                <a:latin typeface="Tahoma" pitchFamily="34" charset="0"/>
              </a:defRPr>
            </a:lvl2pPr>
            <a:lvl3pPr marL="1143000" indent="-228600">
              <a:spcBef>
                <a:spcPct val="20000"/>
              </a:spcBef>
              <a:buClr>
                <a:schemeClr val="tx1"/>
              </a:buClr>
              <a:buChar char="•"/>
              <a:defRPr kumimoji="1" sz="2400">
                <a:solidFill>
                  <a:schemeClr val="tx1"/>
                </a:solidFill>
                <a:latin typeface="Tahoma" pitchFamily="34" charset="0"/>
              </a:defRPr>
            </a:lvl3pPr>
            <a:lvl4pPr marL="1600200" indent="-228600">
              <a:spcBef>
                <a:spcPct val="20000"/>
              </a:spcBef>
              <a:buClr>
                <a:schemeClr val="tx1"/>
              </a:buClr>
              <a:buChar char="•"/>
              <a:defRPr kumimoji="1" sz="2000">
                <a:solidFill>
                  <a:schemeClr val="tx1"/>
                </a:solidFill>
                <a:latin typeface="Tahoma" pitchFamily="34" charset="0"/>
              </a:defRPr>
            </a:lvl4pPr>
            <a:lvl5pPr marL="2057400" indent="-228600">
              <a:spcBef>
                <a:spcPct val="20000"/>
              </a:spcBef>
              <a:buClr>
                <a:schemeClr val="tx1"/>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9pPr>
          </a:lstStyle>
          <a:p>
            <a:pPr algn="ctr">
              <a:lnSpc>
                <a:spcPct val="80000"/>
              </a:lnSpc>
              <a:buFont typeface="Wingdings" pitchFamily="2" charset="2"/>
              <a:buNone/>
            </a:pPr>
            <a:r>
              <a:rPr lang="en-US" altLang="en-US" sz="900">
                <a:latin typeface="Times New Roman" pitchFamily="18" charset="0"/>
              </a:rPr>
              <a:t>This material was produced under grant number 46F5-HT03 and modify under grants numbers SH-16596-07-60-F-72 </a:t>
            </a:r>
            <a:r>
              <a:rPr lang="en-US" altLang="en-US" sz="1000"/>
              <a:t>and SH22301-11-60-F-36</a:t>
            </a:r>
            <a:r>
              <a:rPr lang="en-US" altLang="en-US" sz="1200"/>
              <a:t> </a:t>
            </a:r>
            <a:r>
              <a:rPr lang="en-US" altLang="en-US" sz="900">
                <a:latin typeface="Times New Roman" pitchFamily="18" charset="0"/>
              </a:rPr>
              <a:t> all from the Occupational Safety and </a:t>
            </a:r>
          </a:p>
          <a:p>
            <a:pPr algn="ctr">
              <a:lnSpc>
                <a:spcPct val="80000"/>
              </a:lnSpc>
              <a:buFont typeface="Wingdings" pitchFamily="2" charset="2"/>
              <a:buNone/>
            </a:pPr>
            <a:r>
              <a:rPr lang="en-US" altLang="en-US" sz="900">
                <a:latin typeface="Times New Roman" pitchFamily="18" charset="0"/>
              </a:rPr>
              <a:t>Health Administration, U.S. Department of Labor. It does not necessarily reflect the views or policies of the U.S. Department of Labor, nor does mention of trade </a:t>
            </a:r>
          </a:p>
          <a:p>
            <a:pPr algn="ctr">
              <a:lnSpc>
                <a:spcPct val="80000"/>
              </a:lnSpc>
              <a:buFont typeface="Wingdings" pitchFamily="2" charset="2"/>
              <a:buNone/>
            </a:pPr>
            <a:r>
              <a:rPr lang="en-US" altLang="en-US" sz="900">
                <a:latin typeface="Times New Roman" pitchFamily="18" charset="0"/>
              </a:rPr>
              <a:t>names, commercial products, or organizations imply endorsement by the U.S. Government.</a:t>
            </a:r>
          </a:p>
          <a:p>
            <a:pPr>
              <a:lnSpc>
                <a:spcPct val="80000"/>
              </a:lnSpc>
            </a:pPr>
            <a:endParaRPr lang="en-US" altLang="en-US" sz="900">
              <a:latin typeface="Times New Roman" pitchFamily="18" charset="0"/>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p:txBody>
          <a:bodyPr/>
          <a:lstStyle/>
          <a:p>
            <a:r>
              <a:rPr lang="en-US" altLang="en-US"/>
              <a:t>Proper Materials Handling</a:t>
            </a:r>
          </a:p>
        </p:txBody>
      </p:sp>
      <p:sp>
        <p:nvSpPr>
          <p:cNvPr id="311299" name="Rectangle 3"/>
          <p:cNvSpPr>
            <a:spLocks noGrp="1" noChangeArrowheads="1"/>
          </p:cNvSpPr>
          <p:nvPr>
            <p:ph type="body" sz="half" idx="1"/>
          </p:nvPr>
        </p:nvSpPr>
        <p:spPr>
          <a:xfrm>
            <a:off x="228600" y="1295400"/>
            <a:ext cx="2667000" cy="4171950"/>
          </a:xfrm>
        </p:spPr>
        <p:txBody>
          <a:bodyPr/>
          <a:lstStyle/>
          <a:p>
            <a:r>
              <a:rPr lang="en-US" altLang="en-US" sz="2800"/>
              <a:t>Never walk or work under a load.</a:t>
            </a:r>
          </a:p>
          <a:p>
            <a:pPr>
              <a:buFont typeface="Wingdings" pitchFamily="2" charset="2"/>
              <a:buNone/>
            </a:pPr>
            <a:endParaRPr lang="en-US" altLang="en-US" sz="2800"/>
          </a:p>
        </p:txBody>
      </p:sp>
      <p:pic>
        <p:nvPicPr>
          <p:cNvPr id="311308" name="Picture 12" descr="Picture25"/>
          <p:cNvPicPr>
            <a:picLocks noChangeAspect="1" noChangeArrowheads="1"/>
          </p:cNvPicPr>
          <p:nvPr/>
        </p:nvPicPr>
        <p:blipFill>
          <a:blip r:embed="rId3">
            <a:lum bright="12000" contrast="-48000"/>
            <a:extLst>
              <a:ext uri="{28A0092B-C50C-407E-A947-70E740481C1C}">
                <a14:useLocalDpi xmlns:a14="http://schemas.microsoft.com/office/drawing/2010/main" val="0"/>
              </a:ext>
            </a:extLst>
          </a:blip>
          <a:srcRect/>
          <a:stretch>
            <a:fillRect/>
          </a:stretch>
        </p:blipFill>
        <p:spPr bwMode="auto">
          <a:xfrm>
            <a:off x="3048000" y="1878013"/>
            <a:ext cx="5586413" cy="4230687"/>
          </a:xfrm>
          <a:prstGeom prst="rect">
            <a:avLst/>
          </a:prstGeom>
          <a:noFill/>
          <a:extLst>
            <a:ext uri="{909E8E84-426E-40DD-AFC4-6F175D3DCCD1}">
              <a14:hiddenFill xmlns:a14="http://schemas.microsoft.com/office/drawing/2010/main">
                <a:solidFill>
                  <a:srgbClr val="FFFFFF"/>
                </a:solidFill>
              </a14:hiddenFill>
            </a:ext>
          </a:extLst>
        </p:spPr>
      </p:pic>
      <p:sp>
        <p:nvSpPr>
          <p:cNvPr id="311309" name="Rectangle 13"/>
          <p:cNvSpPr>
            <a:spLocks noChangeArrowheads="1"/>
          </p:cNvSpPr>
          <p:nvPr/>
        </p:nvSpPr>
        <p:spPr bwMode="auto">
          <a:xfrm>
            <a:off x="0" y="6248400"/>
            <a:ext cx="9144000" cy="609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tx1"/>
              </a:buClr>
              <a:buFont typeface="Wingdings" pitchFamily="2" charset="2"/>
              <a:buChar char="q"/>
              <a:defRPr kumimoji="1" sz="3200">
                <a:solidFill>
                  <a:schemeClr val="tx1"/>
                </a:solidFill>
                <a:latin typeface="Tahoma" pitchFamily="34" charset="0"/>
              </a:defRPr>
            </a:lvl1pPr>
            <a:lvl2pPr marL="742950" indent="-285750">
              <a:spcBef>
                <a:spcPct val="20000"/>
              </a:spcBef>
              <a:buClr>
                <a:schemeClr val="tx1"/>
              </a:buClr>
              <a:buChar char="•"/>
              <a:defRPr kumimoji="1" sz="2800">
                <a:solidFill>
                  <a:schemeClr val="tx1"/>
                </a:solidFill>
                <a:latin typeface="Tahoma" pitchFamily="34" charset="0"/>
              </a:defRPr>
            </a:lvl2pPr>
            <a:lvl3pPr marL="1143000" indent="-228600">
              <a:spcBef>
                <a:spcPct val="20000"/>
              </a:spcBef>
              <a:buClr>
                <a:schemeClr val="tx1"/>
              </a:buClr>
              <a:buChar char="•"/>
              <a:defRPr kumimoji="1" sz="2400">
                <a:solidFill>
                  <a:schemeClr val="tx1"/>
                </a:solidFill>
                <a:latin typeface="Tahoma" pitchFamily="34" charset="0"/>
              </a:defRPr>
            </a:lvl3pPr>
            <a:lvl4pPr marL="1600200" indent="-228600">
              <a:spcBef>
                <a:spcPct val="20000"/>
              </a:spcBef>
              <a:buClr>
                <a:schemeClr val="tx1"/>
              </a:buClr>
              <a:buChar char="•"/>
              <a:defRPr kumimoji="1" sz="2000">
                <a:solidFill>
                  <a:schemeClr val="tx1"/>
                </a:solidFill>
                <a:latin typeface="Tahoma" pitchFamily="34" charset="0"/>
              </a:defRPr>
            </a:lvl4pPr>
            <a:lvl5pPr marL="2057400" indent="-228600">
              <a:spcBef>
                <a:spcPct val="20000"/>
              </a:spcBef>
              <a:buClr>
                <a:schemeClr val="tx1"/>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9pPr>
          </a:lstStyle>
          <a:p>
            <a:pPr algn="ctr">
              <a:lnSpc>
                <a:spcPct val="80000"/>
              </a:lnSpc>
              <a:buFont typeface="Wingdings" pitchFamily="2" charset="2"/>
              <a:buNone/>
            </a:pPr>
            <a:r>
              <a:rPr lang="en-US" altLang="en-US" sz="900">
                <a:latin typeface="Times New Roman" pitchFamily="18" charset="0"/>
              </a:rPr>
              <a:t>This material was produced under grant number 46F5-HT03 and modify under grants numbers SH-16596-07-60-F-72 </a:t>
            </a:r>
            <a:r>
              <a:rPr lang="en-US" altLang="en-US" sz="1000"/>
              <a:t>and SH22301-11-60-F-36</a:t>
            </a:r>
            <a:r>
              <a:rPr lang="en-US" altLang="en-US" sz="1200"/>
              <a:t> </a:t>
            </a:r>
            <a:r>
              <a:rPr lang="en-US" altLang="en-US" sz="900">
                <a:latin typeface="Times New Roman" pitchFamily="18" charset="0"/>
              </a:rPr>
              <a:t> all from the Occupational Safety and </a:t>
            </a:r>
          </a:p>
          <a:p>
            <a:pPr algn="ctr">
              <a:lnSpc>
                <a:spcPct val="80000"/>
              </a:lnSpc>
              <a:buFont typeface="Wingdings" pitchFamily="2" charset="2"/>
              <a:buNone/>
            </a:pPr>
            <a:r>
              <a:rPr lang="en-US" altLang="en-US" sz="900">
                <a:latin typeface="Times New Roman" pitchFamily="18" charset="0"/>
              </a:rPr>
              <a:t>Health Administration, U.S. Department of Labor. It does not necessarily reflect the views or policies of the U.S. Department of Labor, nor does mention of trade </a:t>
            </a:r>
          </a:p>
          <a:p>
            <a:pPr algn="ctr">
              <a:lnSpc>
                <a:spcPct val="80000"/>
              </a:lnSpc>
              <a:buFont typeface="Wingdings" pitchFamily="2" charset="2"/>
              <a:buNone/>
            </a:pPr>
            <a:r>
              <a:rPr lang="en-US" altLang="en-US" sz="900">
                <a:latin typeface="Times New Roman" pitchFamily="18" charset="0"/>
              </a:rPr>
              <a:t>names, commercial products, or organizations imply endorsement by the U.S. Government.</a:t>
            </a:r>
          </a:p>
          <a:p>
            <a:pPr>
              <a:lnSpc>
                <a:spcPct val="80000"/>
              </a:lnSpc>
            </a:pPr>
            <a:endParaRPr lang="en-US" altLang="en-US" sz="900">
              <a:latin typeface="Times New Roman" pitchFamily="18"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85" name="Rectangle 25"/>
          <p:cNvSpPr>
            <a:spLocks noGrp="1" noChangeArrowheads="1"/>
          </p:cNvSpPr>
          <p:nvPr>
            <p:ph type="title"/>
          </p:nvPr>
        </p:nvSpPr>
        <p:spPr/>
        <p:txBody>
          <a:bodyPr/>
          <a:lstStyle/>
          <a:p>
            <a:r>
              <a:rPr lang="en-US" altLang="en-US"/>
              <a:t>Proper Materials Handling</a:t>
            </a:r>
          </a:p>
        </p:txBody>
      </p:sp>
      <p:sp>
        <p:nvSpPr>
          <p:cNvPr id="271386" name="Rectangle 26"/>
          <p:cNvSpPr>
            <a:spLocks noGrp="1" noChangeArrowheads="1"/>
          </p:cNvSpPr>
          <p:nvPr>
            <p:ph type="body" idx="1"/>
          </p:nvPr>
        </p:nvSpPr>
        <p:spPr>
          <a:xfrm>
            <a:off x="228600" y="1600200"/>
            <a:ext cx="5943600" cy="4648200"/>
          </a:xfrm>
        </p:spPr>
        <p:txBody>
          <a:bodyPr/>
          <a:lstStyle/>
          <a:p>
            <a:pPr>
              <a:lnSpc>
                <a:spcPct val="90000"/>
              </a:lnSpc>
            </a:pPr>
            <a:r>
              <a:rPr lang="en-US" altLang="en-US" sz="2800"/>
              <a:t>Never lift a load that is greater than the crane’s lifting capacity.</a:t>
            </a:r>
          </a:p>
          <a:p>
            <a:pPr>
              <a:lnSpc>
                <a:spcPct val="90000"/>
              </a:lnSpc>
            </a:pPr>
            <a:r>
              <a:rPr lang="en-US" altLang="en-US" sz="2800"/>
              <a:t>Crane operators and personnel working with cranes need to know the basics of the crane’s lifting capacities, limitations, and specific job site restrictions.  Operators and workers must also be aware of the location of overhead power lines, unstable soil, and high wind conditions. </a:t>
            </a:r>
          </a:p>
        </p:txBody>
      </p:sp>
      <p:pic>
        <p:nvPicPr>
          <p:cNvPr id="271388" name="Picture 28" descr="Picture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914400"/>
            <a:ext cx="2895600" cy="5386388"/>
          </a:xfrm>
          <a:prstGeom prst="rect">
            <a:avLst/>
          </a:prstGeom>
          <a:noFill/>
          <a:extLst>
            <a:ext uri="{909E8E84-426E-40DD-AFC4-6F175D3DCCD1}">
              <a14:hiddenFill xmlns:a14="http://schemas.microsoft.com/office/drawing/2010/main">
                <a:solidFill>
                  <a:srgbClr val="FFFFFF"/>
                </a:solidFill>
              </a14:hiddenFill>
            </a:ext>
          </a:extLst>
        </p:spPr>
      </p:pic>
      <p:sp>
        <p:nvSpPr>
          <p:cNvPr id="271389" name="Rectangle 29"/>
          <p:cNvSpPr>
            <a:spLocks noChangeArrowheads="1"/>
          </p:cNvSpPr>
          <p:nvPr/>
        </p:nvSpPr>
        <p:spPr bwMode="auto">
          <a:xfrm>
            <a:off x="0" y="6248400"/>
            <a:ext cx="9144000" cy="609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tx1"/>
              </a:buClr>
              <a:buFont typeface="Wingdings" pitchFamily="2" charset="2"/>
              <a:buChar char="q"/>
              <a:defRPr kumimoji="1" sz="3200">
                <a:solidFill>
                  <a:schemeClr val="tx1"/>
                </a:solidFill>
                <a:latin typeface="Tahoma" pitchFamily="34" charset="0"/>
              </a:defRPr>
            </a:lvl1pPr>
            <a:lvl2pPr marL="742950" indent="-285750">
              <a:spcBef>
                <a:spcPct val="20000"/>
              </a:spcBef>
              <a:buClr>
                <a:schemeClr val="tx1"/>
              </a:buClr>
              <a:buChar char="•"/>
              <a:defRPr kumimoji="1" sz="2800">
                <a:solidFill>
                  <a:schemeClr val="tx1"/>
                </a:solidFill>
                <a:latin typeface="Tahoma" pitchFamily="34" charset="0"/>
              </a:defRPr>
            </a:lvl2pPr>
            <a:lvl3pPr marL="1143000" indent="-228600">
              <a:spcBef>
                <a:spcPct val="20000"/>
              </a:spcBef>
              <a:buClr>
                <a:schemeClr val="tx1"/>
              </a:buClr>
              <a:buChar char="•"/>
              <a:defRPr kumimoji="1" sz="2400">
                <a:solidFill>
                  <a:schemeClr val="tx1"/>
                </a:solidFill>
                <a:latin typeface="Tahoma" pitchFamily="34" charset="0"/>
              </a:defRPr>
            </a:lvl3pPr>
            <a:lvl4pPr marL="1600200" indent="-228600">
              <a:spcBef>
                <a:spcPct val="20000"/>
              </a:spcBef>
              <a:buClr>
                <a:schemeClr val="tx1"/>
              </a:buClr>
              <a:buChar char="•"/>
              <a:defRPr kumimoji="1" sz="2000">
                <a:solidFill>
                  <a:schemeClr val="tx1"/>
                </a:solidFill>
                <a:latin typeface="Tahoma" pitchFamily="34" charset="0"/>
              </a:defRPr>
            </a:lvl4pPr>
            <a:lvl5pPr marL="2057400" indent="-228600">
              <a:spcBef>
                <a:spcPct val="20000"/>
              </a:spcBef>
              <a:buClr>
                <a:schemeClr val="tx1"/>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9pPr>
          </a:lstStyle>
          <a:p>
            <a:pPr algn="ctr">
              <a:lnSpc>
                <a:spcPct val="80000"/>
              </a:lnSpc>
              <a:buFont typeface="Wingdings" pitchFamily="2" charset="2"/>
              <a:buNone/>
            </a:pPr>
            <a:r>
              <a:rPr lang="en-US" altLang="en-US" sz="900">
                <a:latin typeface="Times New Roman" pitchFamily="18" charset="0"/>
              </a:rPr>
              <a:t>This material was produced under grant number 46F5-HT03 and modify under grants numbers SH-16596-07-60-F-72 </a:t>
            </a:r>
            <a:r>
              <a:rPr lang="en-US" altLang="en-US" sz="1000"/>
              <a:t>and SH22301-11-60-F-36</a:t>
            </a:r>
            <a:r>
              <a:rPr lang="en-US" altLang="en-US" sz="1200"/>
              <a:t> </a:t>
            </a:r>
            <a:r>
              <a:rPr lang="en-US" altLang="en-US" sz="900">
                <a:latin typeface="Times New Roman" pitchFamily="18" charset="0"/>
              </a:rPr>
              <a:t> all from the Occupational Safety and </a:t>
            </a:r>
          </a:p>
          <a:p>
            <a:pPr algn="ctr">
              <a:lnSpc>
                <a:spcPct val="80000"/>
              </a:lnSpc>
              <a:buFont typeface="Wingdings" pitchFamily="2" charset="2"/>
              <a:buNone/>
            </a:pPr>
            <a:r>
              <a:rPr lang="en-US" altLang="en-US" sz="900">
                <a:latin typeface="Times New Roman" pitchFamily="18" charset="0"/>
              </a:rPr>
              <a:t>Health Administration, U.S. Department of Labor. It does not necessarily reflect the views or policies of the U.S. Department of Labor, nor does mention of trade </a:t>
            </a:r>
          </a:p>
          <a:p>
            <a:pPr algn="ctr">
              <a:lnSpc>
                <a:spcPct val="80000"/>
              </a:lnSpc>
              <a:buFont typeface="Wingdings" pitchFamily="2" charset="2"/>
              <a:buNone/>
            </a:pPr>
            <a:r>
              <a:rPr lang="en-US" altLang="en-US" sz="900">
                <a:latin typeface="Times New Roman" pitchFamily="18" charset="0"/>
              </a:rPr>
              <a:t>names, commercial products, or organizations imply endorsement by the U.S. Government.</a:t>
            </a:r>
          </a:p>
          <a:p>
            <a:pPr>
              <a:lnSpc>
                <a:spcPct val="80000"/>
              </a:lnSpc>
            </a:pPr>
            <a:endParaRPr lang="en-US" altLang="en-US" sz="900">
              <a:latin typeface="Times New Roman" pitchFamily="18"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p:txBody>
          <a:bodyPr/>
          <a:lstStyle/>
          <a:p>
            <a:r>
              <a:rPr lang="en-US" altLang="en-US"/>
              <a:t>Work Zone Safety</a:t>
            </a:r>
          </a:p>
        </p:txBody>
      </p:sp>
      <p:sp>
        <p:nvSpPr>
          <p:cNvPr id="377859" name="Rectangle 3"/>
          <p:cNvSpPr>
            <a:spLocks noGrp="1" noChangeArrowheads="1"/>
          </p:cNvSpPr>
          <p:nvPr>
            <p:ph type="body" sz="half" idx="1"/>
          </p:nvPr>
        </p:nvSpPr>
        <p:spPr>
          <a:xfrm>
            <a:off x="228600" y="1447800"/>
            <a:ext cx="4267200" cy="4114800"/>
          </a:xfrm>
        </p:spPr>
        <p:txBody>
          <a:bodyPr/>
          <a:lstStyle/>
          <a:p>
            <a:pPr>
              <a:lnSpc>
                <a:spcPct val="90000"/>
              </a:lnSpc>
            </a:pPr>
            <a:r>
              <a:rPr lang="en-US" altLang="en-US" sz="2000"/>
              <a:t>Use extreme caution when approaching heavy equipment.  Only authorized personnel are allowed to get in the work zone</a:t>
            </a:r>
          </a:p>
          <a:p>
            <a:pPr>
              <a:lnSpc>
                <a:spcPct val="90000"/>
              </a:lnSpc>
            </a:pPr>
            <a:r>
              <a:rPr lang="en-US" altLang="en-US" sz="2000"/>
              <a:t>If heavy equipment is been operated, always make eye contact with operator before approaching equipment</a:t>
            </a:r>
          </a:p>
          <a:p>
            <a:pPr>
              <a:lnSpc>
                <a:spcPct val="90000"/>
              </a:lnSpc>
            </a:pPr>
            <a:r>
              <a:rPr lang="en-US" altLang="en-US" sz="2000"/>
              <a:t>Never approach moving heavy equipment</a:t>
            </a:r>
          </a:p>
        </p:txBody>
      </p:sp>
      <p:sp>
        <p:nvSpPr>
          <p:cNvPr id="377869" name="Rectangle 13"/>
          <p:cNvSpPr>
            <a:spLocks noChangeArrowheads="1"/>
          </p:cNvSpPr>
          <p:nvPr/>
        </p:nvSpPr>
        <p:spPr bwMode="auto">
          <a:xfrm>
            <a:off x="228600" y="4419600"/>
            <a:ext cx="845820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tx1"/>
              </a:buClr>
              <a:buFont typeface="Wingdings" pitchFamily="2" charset="2"/>
              <a:buChar char="q"/>
              <a:defRPr kumimoji="1" sz="2800">
                <a:solidFill>
                  <a:schemeClr val="tx1"/>
                </a:solidFill>
                <a:latin typeface="Tahoma" pitchFamily="34" charset="0"/>
              </a:defRPr>
            </a:lvl1pPr>
            <a:lvl2pPr marL="742950" indent="-285750">
              <a:spcBef>
                <a:spcPct val="20000"/>
              </a:spcBef>
              <a:buClr>
                <a:schemeClr val="tx1"/>
              </a:buClr>
              <a:buChar char="•"/>
              <a:defRPr kumimoji="1" sz="2400">
                <a:solidFill>
                  <a:schemeClr val="tx1"/>
                </a:solidFill>
                <a:latin typeface="Tahoma" pitchFamily="34" charset="0"/>
              </a:defRPr>
            </a:lvl2pPr>
            <a:lvl3pPr marL="1143000" indent="-228600">
              <a:spcBef>
                <a:spcPct val="20000"/>
              </a:spcBef>
              <a:buClr>
                <a:schemeClr val="tx1"/>
              </a:buClr>
              <a:buChar char="•"/>
              <a:defRPr kumimoji="1" sz="2000">
                <a:solidFill>
                  <a:schemeClr val="tx1"/>
                </a:solidFill>
                <a:latin typeface="Tahoma" pitchFamily="34" charset="0"/>
              </a:defRPr>
            </a:lvl3pPr>
            <a:lvl4pPr marL="1600200" indent="-228600">
              <a:spcBef>
                <a:spcPct val="20000"/>
              </a:spcBef>
              <a:buClr>
                <a:schemeClr val="tx1"/>
              </a:buClr>
              <a:buChar char="•"/>
              <a:defRPr kumimoji="1">
                <a:solidFill>
                  <a:schemeClr val="tx1"/>
                </a:solidFill>
                <a:latin typeface="Tahoma" pitchFamily="34" charset="0"/>
              </a:defRPr>
            </a:lvl4pPr>
            <a:lvl5pPr marL="2057400" indent="-228600">
              <a:spcBef>
                <a:spcPct val="20000"/>
              </a:spcBef>
              <a:buClr>
                <a:schemeClr val="tx1"/>
              </a:buClr>
              <a:buChar char="•"/>
              <a:defRPr kumimoji="1">
                <a:solidFill>
                  <a:schemeClr val="tx1"/>
                </a:solidFill>
                <a:latin typeface="Tahoma" pitchFamily="34" charset="0"/>
              </a:defRPr>
            </a:lvl5pPr>
            <a:lvl6pPr marL="2514600" indent="-228600" eaLnBrk="0" fontAlgn="base" hangingPunct="0">
              <a:spcBef>
                <a:spcPct val="20000"/>
              </a:spcBef>
              <a:spcAft>
                <a:spcPct val="0"/>
              </a:spcAft>
              <a:buClr>
                <a:schemeClr val="tx1"/>
              </a:buClr>
              <a:buChar char="•"/>
              <a:defRPr kumimoji="1">
                <a:solidFill>
                  <a:schemeClr val="tx1"/>
                </a:solidFill>
                <a:latin typeface="Tahoma" pitchFamily="34" charset="0"/>
              </a:defRPr>
            </a:lvl6pPr>
            <a:lvl7pPr marL="2971800" indent="-228600" eaLnBrk="0" fontAlgn="base" hangingPunct="0">
              <a:spcBef>
                <a:spcPct val="20000"/>
              </a:spcBef>
              <a:spcAft>
                <a:spcPct val="0"/>
              </a:spcAft>
              <a:buClr>
                <a:schemeClr val="tx1"/>
              </a:buClr>
              <a:buChar char="•"/>
              <a:defRPr kumimoji="1">
                <a:solidFill>
                  <a:schemeClr val="tx1"/>
                </a:solidFill>
                <a:latin typeface="Tahoma" pitchFamily="34" charset="0"/>
              </a:defRPr>
            </a:lvl7pPr>
            <a:lvl8pPr marL="3429000" indent="-228600" eaLnBrk="0" fontAlgn="base" hangingPunct="0">
              <a:spcBef>
                <a:spcPct val="20000"/>
              </a:spcBef>
              <a:spcAft>
                <a:spcPct val="0"/>
              </a:spcAft>
              <a:buClr>
                <a:schemeClr val="tx1"/>
              </a:buClr>
              <a:buChar char="•"/>
              <a:defRPr kumimoji="1">
                <a:solidFill>
                  <a:schemeClr val="tx1"/>
                </a:solidFill>
                <a:latin typeface="Tahoma" pitchFamily="34" charset="0"/>
              </a:defRPr>
            </a:lvl8pPr>
            <a:lvl9pPr marL="3886200" indent="-228600" eaLnBrk="0" fontAlgn="base" hangingPunct="0">
              <a:spcBef>
                <a:spcPct val="20000"/>
              </a:spcBef>
              <a:spcAft>
                <a:spcPct val="0"/>
              </a:spcAft>
              <a:buClr>
                <a:schemeClr val="tx1"/>
              </a:buClr>
              <a:buChar char="•"/>
              <a:defRPr kumimoji="1">
                <a:solidFill>
                  <a:schemeClr val="tx1"/>
                </a:solidFill>
                <a:latin typeface="Tahoma" pitchFamily="34" charset="0"/>
              </a:defRPr>
            </a:lvl9pPr>
          </a:lstStyle>
          <a:p>
            <a:pPr>
              <a:lnSpc>
                <a:spcPct val="80000"/>
              </a:lnSpc>
            </a:pPr>
            <a:r>
              <a:rPr lang="en-US" altLang="en-US" sz="2000"/>
              <a:t>When stopped, never approach it from behind, always approach if from the front or the sides as long as you are making eye contact with equipment operator.</a:t>
            </a:r>
          </a:p>
          <a:p>
            <a:pPr>
              <a:lnSpc>
                <a:spcPct val="80000"/>
              </a:lnSpc>
            </a:pPr>
            <a:r>
              <a:rPr lang="en-US" altLang="en-US" sz="2000"/>
              <a:t>Make sure you are wearing the appropriate personal protective equipment before you approach heavy equipment (eye, head, foot protection) </a:t>
            </a:r>
          </a:p>
        </p:txBody>
      </p:sp>
      <p:pic>
        <p:nvPicPr>
          <p:cNvPr id="377870" name="Picture 14" descr="Picture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063625"/>
            <a:ext cx="4340225" cy="3292475"/>
          </a:xfrm>
          <a:prstGeom prst="rect">
            <a:avLst/>
          </a:prstGeom>
          <a:noFill/>
          <a:extLst>
            <a:ext uri="{909E8E84-426E-40DD-AFC4-6F175D3DCCD1}">
              <a14:hiddenFill xmlns:a14="http://schemas.microsoft.com/office/drawing/2010/main">
                <a:solidFill>
                  <a:srgbClr val="FFFFFF"/>
                </a:solidFill>
              </a14:hiddenFill>
            </a:ext>
          </a:extLst>
        </p:spPr>
      </p:pic>
      <p:sp>
        <p:nvSpPr>
          <p:cNvPr id="377871" name="Rectangle 15"/>
          <p:cNvSpPr>
            <a:spLocks noChangeArrowheads="1"/>
          </p:cNvSpPr>
          <p:nvPr/>
        </p:nvSpPr>
        <p:spPr bwMode="auto">
          <a:xfrm>
            <a:off x="0" y="6248400"/>
            <a:ext cx="9144000" cy="609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tx1"/>
              </a:buClr>
              <a:buFont typeface="Wingdings" pitchFamily="2" charset="2"/>
              <a:buChar char="q"/>
              <a:defRPr kumimoji="1" sz="3200">
                <a:solidFill>
                  <a:schemeClr val="tx1"/>
                </a:solidFill>
                <a:latin typeface="Tahoma" pitchFamily="34" charset="0"/>
              </a:defRPr>
            </a:lvl1pPr>
            <a:lvl2pPr marL="742950" indent="-285750">
              <a:spcBef>
                <a:spcPct val="20000"/>
              </a:spcBef>
              <a:buClr>
                <a:schemeClr val="tx1"/>
              </a:buClr>
              <a:buChar char="•"/>
              <a:defRPr kumimoji="1" sz="2800">
                <a:solidFill>
                  <a:schemeClr val="tx1"/>
                </a:solidFill>
                <a:latin typeface="Tahoma" pitchFamily="34" charset="0"/>
              </a:defRPr>
            </a:lvl2pPr>
            <a:lvl3pPr marL="1143000" indent="-228600">
              <a:spcBef>
                <a:spcPct val="20000"/>
              </a:spcBef>
              <a:buClr>
                <a:schemeClr val="tx1"/>
              </a:buClr>
              <a:buChar char="•"/>
              <a:defRPr kumimoji="1" sz="2400">
                <a:solidFill>
                  <a:schemeClr val="tx1"/>
                </a:solidFill>
                <a:latin typeface="Tahoma" pitchFamily="34" charset="0"/>
              </a:defRPr>
            </a:lvl3pPr>
            <a:lvl4pPr marL="1600200" indent="-228600">
              <a:spcBef>
                <a:spcPct val="20000"/>
              </a:spcBef>
              <a:buClr>
                <a:schemeClr val="tx1"/>
              </a:buClr>
              <a:buChar char="•"/>
              <a:defRPr kumimoji="1" sz="2000">
                <a:solidFill>
                  <a:schemeClr val="tx1"/>
                </a:solidFill>
                <a:latin typeface="Tahoma" pitchFamily="34" charset="0"/>
              </a:defRPr>
            </a:lvl4pPr>
            <a:lvl5pPr marL="2057400" indent="-228600">
              <a:spcBef>
                <a:spcPct val="20000"/>
              </a:spcBef>
              <a:buClr>
                <a:schemeClr val="tx1"/>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9pPr>
          </a:lstStyle>
          <a:p>
            <a:pPr algn="ctr">
              <a:lnSpc>
                <a:spcPct val="80000"/>
              </a:lnSpc>
              <a:buFont typeface="Wingdings" pitchFamily="2" charset="2"/>
              <a:buNone/>
            </a:pPr>
            <a:r>
              <a:rPr lang="en-US" altLang="en-US" sz="900">
                <a:latin typeface="Times New Roman" pitchFamily="18" charset="0"/>
              </a:rPr>
              <a:t>This material was produced under grant number 46F5-HT03 and modify under grants numbers SH-16596-07-60-F-72 </a:t>
            </a:r>
            <a:r>
              <a:rPr lang="en-US" altLang="en-US" sz="1000"/>
              <a:t>and SH22301-11-60-F-36</a:t>
            </a:r>
            <a:r>
              <a:rPr lang="en-US" altLang="en-US" sz="1200"/>
              <a:t> </a:t>
            </a:r>
            <a:r>
              <a:rPr lang="en-US" altLang="en-US" sz="900">
                <a:latin typeface="Times New Roman" pitchFamily="18" charset="0"/>
              </a:rPr>
              <a:t> all from the Occupational Safety and </a:t>
            </a:r>
          </a:p>
          <a:p>
            <a:pPr algn="ctr">
              <a:lnSpc>
                <a:spcPct val="80000"/>
              </a:lnSpc>
              <a:buFont typeface="Wingdings" pitchFamily="2" charset="2"/>
              <a:buNone/>
            </a:pPr>
            <a:r>
              <a:rPr lang="en-US" altLang="en-US" sz="900">
                <a:latin typeface="Times New Roman" pitchFamily="18" charset="0"/>
              </a:rPr>
              <a:t>Health Administration, U.S. Department of Labor. It does not necessarily reflect the views or policies of the U.S. Department of Labor, nor does mention of trade </a:t>
            </a:r>
          </a:p>
          <a:p>
            <a:pPr algn="ctr">
              <a:lnSpc>
                <a:spcPct val="80000"/>
              </a:lnSpc>
              <a:buFont typeface="Wingdings" pitchFamily="2" charset="2"/>
              <a:buNone/>
            </a:pPr>
            <a:r>
              <a:rPr lang="en-US" altLang="en-US" sz="900">
                <a:latin typeface="Times New Roman" pitchFamily="18" charset="0"/>
              </a:rPr>
              <a:t>names, commercial products, or organizations imply endorsement by the U.S. Government.</a:t>
            </a:r>
          </a:p>
          <a:p>
            <a:pPr>
              <a:lnSpc>
                <a:spcPct val="80000"/>
              </a:lnSpc>
            </a:pPr>
            <a:endParaRPr lang="en-US" altLang="en-US" sz="900">
              <a:latin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p:txBody>
          <a:bodyPr/>
          <a:lstStyle/>
          <a:p>
            <a:r>
              <a:rPr lang="en-US" altLang="en-US"/>
              <a:t>Work Zone Safety</a:t>
            </a:r>
          </a:p>
        </p:txBody>
      </p:sp>
      <p:sp>
        <p:nvSpPr>
          <p:cNvPr id="338947" name="Rectangle 3"/>
          <p:cNvSpPr>
            <a:spLocks noGrp="1" noChangeArrowheads="1"/>
          </p:cNvSpPr>
          <p:nvPr>
            <p:ph type="body" sz="half" idx="1"/>
          </p:nvPr>
        </p:nvSpPr>
        <p:spPr>
          <a:xfrm>
            <a:off x="228600" y="1295400"/>
            <a:ext cx="2819400" cy="4495800"/>
          </a:xfrm>
        </p:spPr>
        <p:txBody>
          <a:bodyPr/>
          <a:lstStyle/>
          <a:p>
            <a:r>
              <a:rPr lang="en-US" altLang="en-US" sz="2800"/>
              <a:t>Traffic work zones must be clearly marked to make motorists aware of the work ahead. </a:t>
            </a:r>
          </a:p>
        </p:txBody>
      </p:sp>
      <p:pic>
        <p:nvPicPr>
          <p:cNvPr id="338954" name="Picture 10" descr="Picture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225675"/>
            <a:ext cx="5738813" cy="3983038"/>
          </a:xfrm>
          <a:prstGeom prst="rect">
            <a:avLst/>
          </a:prstGeom>
          <a:noFill/>
          <a:extLst>
            <a:ext uri="{909E8E84-426E-40DD-AFC4-6F175D3DCCD1}">
              <a14:hiddenFill xmlns:a14="http://schemas.microsoft.com/office/drawing/2010/main">
                <a:solidFill>
                  <a:srgbClr val="FFFFFF"/>
                </a:solidFill>
              </a14:hiddenFill>
            </a:ext>
          </a:extLst>
        </p:spPr>
      </p:pic>
      <p:sp>
        <p:nvSpPr>
          <p:cNvPr id="338955" name="Rectangle 11"/>
          <p:cNvSpPr>
            <a:spLocks noChangeArrowheads="1"/>
          </p:cNvSpPr>
          <p:nvPr/>
        </p:nvSpPr>
        <p:spPr bwMode="auto">
          <a:xfrm>
            <a:off x="0" y="6248400"/>
            <a:ext cx="9144000" cy="609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tx1"/>
              </a:buClr>
              <a:buFont typeface="Wingdings" pitchFamily="2" charset="2"/>
              <a:buChar char="q"/>
              <a:defRPr kumimoji="1" sz="3200">
                <a:solidFill>
                  <a:schemeClr val="tx1"/>
                </a:solidFill>
                <a:latin typeface="Tahoma" pitchFamily="34" charset="0"/>
              </a:defRPr>
            </a:lvl1pPr>
            <a:lvl2pPr marL="742950" indent="-285750">
              <a:spcBef>
                <a:spcPct val="20000"/>
              </a:spcBef>
              <a:buClr>
                <a:schemeClr val="tx1"/>
              </a:buClr>
              <a:buChar char="•"/>
              <a:defRPr kumimoji="1" sz="2800">
                <a:solidFill>
                  <a:schemeClr val="tx1"/>
                </a:solidFill>
                <a:latin typeface="Tahoma" pitchFamily="34" charset="0"/>
              </a:defRPr>
            </a:lvl2pPr>
            <a:lvl3pPr marL="1143000" indent="-228600">
              <a:spcBef>
                <a:spcPct val="20000"/>
              </a:spcBef>
              <a:buClr>
                <a:schemeClr val="tx1"/>
              </a:buClr>
              <a:buChar char="•"/>
              <a:defRPr kumimoji="1" sz="2400">
                <a:solidFill>
                  <a:schemeClr val="tx1"/>
                </a:solidFill>
                <a:latin typeface="Tahoma" pitchFamily="34" charset="0"/>
              </a:defRPr>
            </a:lvl3pPr>
            <a:lvl4pPr marL="1600200" indent="-228600">
              <a:spcBef>
                <a:spcPct val="20000"/>
              </a:spcBef>
              <a:buClr>
                <a:schemeClr val="tx1"/>
              </a:buClr>
              <a:buChar char="•"/>
              <a:defRPr kumimoji="1" sz="2000">
                <a:solidFill>
                  <a:schemeClr val="tx1"/>
                </a:solidFill>
                <a:latin typeface="Tahoma" pitchFamily="34" charset="0"/>
              </a:defRPr>
            </a:lvl4pPr>
            <a:lvl5pPr marL="2057400" indent="-228600">
              <a:spcBef>
                <a:spcPct val="20000"/>
              </a:spcBef>
              <a:buClr>
                <a:schemeClr val="tx1"/>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9pPr>
          </a:lstStyle>
          <a:p>
            <a:pPr algn="ctr">
              <a:lnSpc>
                <a:spcPct val="80000"/>
              </a:lnSpc>
              <a:buFont typeface="Wingdings" pitchFamily="2" charset="2"/>
              <a:buNone/>
            </a:pPr>
            <a:r>
              <a:rPr lang="en-US" altLang="en-US" sz="900">
                <a:latin typeface="Times New Roman" pitchFamily="18" charset="0"/>
              </a:rPr>
              <a:t>This material was produced under grant number 46F5-HT03 and modify under grants numbers SH-16596-07-60-F-72 </a:t>
            </a:r>
            <a:r>
              <a:rPr lang="en-US" altLang="en-US" sz="1000"/>
              <a:t>and SH22301-11-60-F-36</a:t>
            </a:r>
            <a:r>
              <a:rPr lang="en-US" altLang="en-US" sz="1200"/>
              <a:t> </a:t>
            </a:r>
            <a:r>
              <a:rPr lang="en-US" altLang="en-US" sz="900">
                <a:latin typeface="Times New Roman" pitchFamily="18" charset="0"/>
              </a:rPr>
              <a:t> all from the Occupational Safety and </a:t>
            </a:r>
          </a:p>
          <a:p>
            <a:pPr algn="ctr">
              <a:lnSpc>
                <a:spcPct val="80000"/>
              </a:lnSpc>
              <a:buFont typeface="Wingdings" pitchFamily="2" charset="2"/>
              <a:buNone/>
            </a:pPr>
            <a:r>
              <a:rPr lang="en-US" altLang="en-US" sz="900">
                <a:latin typeface="Times New Roman" pitchFamily="18" charset="0"/>
              </a:rPr>
              <a:t>Health Administration, U.S. Department of Labor. It does not necessarily reflect the views or policies of the U.S. Department of Labor, nor does mention of trade </a:t>
            </a:r>
          </a:p>
          <a:p>
            <a:pPr algn="ctr">
              <a:lnSpc>
                <a:spcPct val="80000"/>
              </a:lnSpc>
              <a:buFont typeface="Wingdings" pitchFamily="2" charset="2"/>
              <a:buNone/>
            </a:pPr>
            <a:r>
              <a:rPr lang="en-US" altLang="en-US" sz="900">
                <a:latin typeface="Times New Roman" pitchFamily="18" charset="0"/>
              </a:rPr>
              <a:t>names, commercial products, or organizations imply endorsement by the U.S. Government.</a:t>
            </a:r>
          </a:p>
          <a:p>
            <a:pPr>
              <a:lnSpc>
                <a:spcPct val="80000"/>
              </a:lnSpc>
            </a:pPr>
            <a:endParaRPr lang="en-US" altLang="en-US" sz="900">
              <a:latin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3" name="Rectangle 3"/>
          <p:cNvSpPr>
            <a:spLocks noGrp="1" noChangeArrowheads="1"/>
          </p:cNvSpPr>
          <p:nvPr>
            <p:ph type="title"/>
          </p:nvPr>
        </p:nvSpPr>
        <p:spPr/>
        <p:txBody>
          <a:bodyPr/>
          <a:lstStyle/>
          <a:p>
            <a:r>
              <a:rPr lang="en-US" altLang="en-US"/>
              <a:t>Work Zone Safety</a:t>
            </a:r>
          </a:p>
        </p:txBody>
      </p:sp>
      <p:sp>
        <p:nvSpPr>
          <p:cNvPr id="307204" name="Rectangle 4"/>
          <p:cNvSpPr>
            <a:spLocks noGrp="1" noChangeArrowheads="1"/>
          </p:cNvSpPr>
          <p:nvPr>
            <p:ph type="body" sz="half" idx="1"/>
          </p:nvPr>
        </p:nvSpPr>
        <p:spPr>
          <a:xfrm>
            <a:off x="228600" y="1295400"/>
            <a:ext cx="2590800" cy="4876800"/>
          </a:xfrm>
        </p:spPr>
        <p:txBody>
          <a:bodyPr/>
          <a:lstStyle/>
          <a:p>
            <a:r>
              <a:rPr lang="en-US" altLang="en-US" sz="2800"/>
              <a:t>Use physical barriers to protect workers from vehicle traffic. </a:t>
            </a:r>
          </a:p>
        </p:txBody>
      </p:sp>
      <p:pic>
        <p:nvPicPr>
          <p:cNvPr id="307210" name="Picture 10" descr="Picture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838325"/>
            <a:ext cx="5738813" cy="4346575"/>
          </a:xfrm>
          <a:prstGeom prst="rect">
            <a:avLst/>
          </a:prstGeom>
          <a:noFill/>
          <a:extLst>
            <a:ext uri="{909E8E84-426E-40DD-AFC4-6F175D3DCCD1}">
              <a14:hiddenFill xmlns:a14="http://schemas.microsoft.com/office/drawing/2010/main">
                <a:solidFill>
                  <a:srgbClr val="FFFFFF"/>
                </a:solidFill>
              </a14:hiddenFill>
            </a:ext>
          </a:extLst>
        </p:spPr>
      </p:pic>
      <p:sp>
        <p:nvSpPr>
          <p:cNvPr id="307211" name="Rectangle 11"/>
          <p:cNvSpPr>
            <a:spLocks noChangeArrowheads="1"/>
          </p:cNvSpPr>
          <p:nvPr/>
        </p:nvSpPr>
        <p:spPr bwMode="auto">
          <a:xfrm>
            <a:off x="0" y="6248400"/>
            <a:ext cx="9144000" cy="609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tx1"/>
              </a:buClr>
              <a:buFont typeface="Wingdings" pitchFamily="2" charset="2"/>
              <a:buChar char="q"/>
              <a:defRPr kumimoji="1" sz="3200">
                <a:solidFill>
                  <a:schemeClr val="tx1"/>
                </a:solidFill>
                <a:latin typeface="Tahoma" pitchFamily="34" charset="0"/>
              </a:defRPr>
            </a:lvl1pPr>
            <a:lvl2pPr marL="742950" indent="-285750">
              <a:spcBef>
                <a:spcPct val="20000"/>
              </a:spcBef>
              <a:buClr>
                <a:schemeClr val="tx1"/>
              </a:buClr>
              <a:buChar char="•"/>
              <a:defRPr kumimoji="1" sz="2800">
                <a:solidFill>
                  <a:schemeClr val="tx1"/>
                </a:solidFill>
                <a:latin typeface="Tahoma" pitchFamily="34" charset="0"/>
              </a:defRPr>
            </a:lvl2pPr>
            <a:lvl3pPr marL="1143000" indent="-228600">
              <a:spcBef>
                <a:spcPct val="20000"/>
              </a:spcBef>
              <a:buClr>
                <a:schemeClr val="tx1"/>
              </a:buClr>
              <a:buChar char="•"/>
              <a:defRPr kumimoji="1" sz="2400">
                <a:solidFill>
                  <a:schemeClr val="tx1"/>
                </a:solidFill>
                <a:latin typeface="Tahoma" pitchFamily="34" charset="0"/>
              </a:defRPr>
            </a:lvl3pPr>
            <a:lvl4pPr marL="1600200" indent="-228600">
              <a:spcBef>
                <a:spcPct val="20000"/>
              </a:spcBef>
              <a:buClr>
                <a:schemeClr val="tx1"/>
              </a:buClr>
              <a:buChar char="•"/>
              <a:defRPr kumimoji="1" sz="2000">
                <a:solidFill>
                  <a:schemeClr val="tx1"/>
                </a:solidFill>
                <a:latin typeface="Tahoma" pitchFamily="34" charset="0"/>
              </a:defRPr>
            </a:lvl4pPr>
            <a:lvl5pPr marL="2057400" indent="-228600">
              <a:spcBef>
                <a:spcPct val="20000"/>
              </a:spcBef>
              <a:buClr>
                <a:schemeClr val="tx1"/>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9pPr>
          </a:lstStyle>
          <a:p>
            <a:pPr algn="ctr">
              <a:lnSpc>
                <a:spcPct val="80000"/>
              </a:lnSpc>
              <a:buFont typeface="Wingdings" pitchFamily="2" charset="2"/>
              <a:buNone/>
            </a:pPr>
            <a:r>
              <a:rPr lang="en-US" altLang="en-US" sz="900">
                <a:latin typeface="Times New Roman" pitchFamily="18" charset="0"/>
              </a:rPr>
              <a:t>This material was produced under grant number 46F5-HT03 and modify under grants numbers SH-16596-07-60-F-72 </a:t>
            </a:r>
            <a:r>
              <a:rPr lang="en-US" altLang="en-US" sz="1000"/>
              <a:t>and SH22301-11-60-F-36</a:t>
            </a:r>
            <a:r>
              <a:rPr lang="en-US" altLang="en-US" sz="1200"/>
              <a:t> </a:t>
            </a:r>
            <a:r>
              <a:rPr lang="en-US" altLang="en-US" sz="900">
                <a:latin typeface="Times New Roman" pitchFamily="18" charset="0"/>
              </a:rPr>
              <a:t> all from the Occupational Safety and </a:t>
            </a:r>
          </a:p>
          <a:p>
            <a:pPr algn="ctr">
              <a:lnSpc>
                <a:spcPct val="80000"/>
              </a:lnSpc>
              <a:buFont typeface="Wingdings" pitchFamily="2" charset="2"/>
              <a:buNone/>
            </a:pPr>
            <a:r>
              <a:rPr lang="en-US" altLang="en-US" sz="900">
                <a:latin typeface="Times New Roman" pitchFamily="18" charset="0"/>
              </a:rPr>
              <a:t>Health Administration, U.S. Department of Labor. It does not necessarily reflect the views or policies of the U.S. Department of Labor, nor does mention of trade </a:t>
            </a:r>
          </a:p>
          <a:p>
            <a:pPr algn="ctr">
              <a:lnSpc>
                <a:spcPct val="80000"/>
              </a:lnSpc>
              <a:buFont typeface="Wingdings" pitchFamily="2" charset="2"/>
              <a:buNone/>
            </a:pPr>
            <a:r>
              <a:rPr lang="en-US" altLang="en-US" sz="900">
                <a:latin typeface="Times New Roman" pitchFamily="18" charset="0"/>
              </a:rPr>
              <a:t>names, commercial products, or organizations imply endorsement by the U.S. Government.</a:t>
            </a:r>
          </a:p>
          <a:p>
            <a:pPr>
              <a:lnSpc>
                <a:spcPct val="80000"/>
              </a:lnSpc>
            </a:pPr>
            <a:endParaRPr lang="en-US" altLang="en-US" sz="900">
              <a:latin typeface="Times New Roman" pitchFamily="18"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a:xfrm>
            <a:off x="0" y="1295400"/>
            <a:ext cx="9144000" cy="838200"/>
          </a:xfrm>
        </p:spPr>
        <p:txBody>
          <a:bodyPr/>
          <a:lstStyle/>
          <a:p>
            <a:r>
              <a:rPr lang="en-US" altLang="en-US"/>
              <a:t>Big Four</a:t>
            </a:r>
            <a:br>
              <a:rPr lang="en-US" altLang="en-US"/>
            </a:br>
            <a:r>
              <a:rPr lang="en-US" altLang="en-US"/>
              <a:t>Construction Hazards:</a:t>
            </a:r>
            <a:br>
              <a:rPr lang="en-US" altLang="en-US"/>
            </a:br>
            <a:r>
              <a:rPr lang="en-US" altLang="en-US"/>
              <a:t>Struck-by Hazards</a:t>
            </a:r>
          </a:p>
        </p:txBody>
      </p:sp>
      <p:sp>
        <p:nvSpPr>
          <p:cNvPr id="326659" name="Rectangle 3"/>
          <p:cNvSpPr>
            <a:spLocks noGrp="1" noChangeArrowheads="1"/>
          </p:cNvSpPr>
          <p:nvPr>
            <p:ph type="body" idx="1"/>
          </p:nvPr>
        </p:nvSpPr>
        <p:spPr>
          <a:xfrm>
            <a:off x="457200" y="2686050"/>
            <a:ext cx="8178800" cy="4171950"/>
          </a:xfrm>
        </p:spPr>
        <p:txBody>
          <a:bodyPr/>
          <a:lstStyle/>
          <a:p>
            <a:pPr algn="ctr">
              <a:buFont typeface="Wingdings" pitchFamily="2" charset="2"/>
              <a:buNone/>
            </a:pPr>
            <a:r>
              <a:rPr lang="en-US" altLang="en-US" sz="3600" b="1"/>
              <a:t>This concludes the</a:t>
            </a:r>
          </a:p>
          <a:p>
            <a:pPr algn="ctr">
              <a:buFont typeface="Wingdings" pitchFamily="2" charset="2"/>
              <a:buNone/>
            </a:pPr>
            <a:r>
              <a:rPr lang="en-US" altLang="en-US" sz="3600" b="1"/>
              <a:t>Struck-by Hazards Module</a:t>
            </a:r>
          </a:p>
          <a:p>
            <a:pPr algn="ctr">
              <a:buFont typeface="Wingdings" pitchFamily="2" charset="2"/>
              <a:buNone/>
            </a:pPr>
            <a:endParaRPr lang="en-US" altLang="en-US" sz="3600" b="1"/>
          </a:p>
          <a:p>
            <a:pPr algn="ctr">
              <a:buFont typeface="Wingdings" pitchFamily="2" charset="2"/>
              <a:buNone/>
            </a:pPr>
            <a:r>
              <a:rPr lang="en-US" altLang="en-US" sz="3600" b="1">
                <a:solidFill>
                  <a:srgbClr val="FF3300"/>
                </a:solidFill>
              </a:rPr>
              <a:t>“The End”</a:t>
            </a:r>
          </a:p>
        </p:txBody>
      </p:sp>
      <p:sp>
        <p:nvSpPr>
          <p:cNvPr id="326660" name="Rectangle 4"/>
          <p:cNvSpPr>
            <a:spLocks noChangeArrowheads="1"/>
          </p:cNvSpPr>
          <p:nvPr/>
        </p:nvSpPr>
        <p:spPr bwMode="auto">
          <a:xfrm>
            <a:off x="0" y="6248400"/>
            <a:ext cx="9144000" cy="609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tx1"/>
              </a:buClr>
              <a:buFont typeface="Wingdings" pitchFamily="2" charset="2"/>
              <a:buChar char="q"/>
              <a:defRPr kumimoji="1" sz="3200">
                <a:solidFill>
                  <a:schemeClr val="tx1"/>
                </a:solidFill>
                <a:latin typeface="Tahoma" pitchFamily="34" charset="0"/>
              </a:defRPr>
            </a:lvl1pPr>
            <a:lvl2pPr marL="742950" indent="-285750">
              <a:spcBef>
                <a:spcPct val="20000"/>
              </a:spcBef>
              <a:buClr>
                <a:schemeClr val="tx1"/>
              </a:buClr>
              <a:buChar char="•"/>
              <a:defRPr kumimoji="1" sz="2800">
                <a:solidFill>
                  <a:schemeClr val="tx1"/>
                </a:solidFill>
                <a:latin typeface="Tahoma" pitchFamily="34" charset="0"/>
              </a:defRPr>
            </a:lvl2pPr>
            <a:lvl3pPr marL="1143000" indent="-228600">
              <a:spcBef>
                <a:spcPct val="20000"/>
              </a:spcBef>
              <a:buClr>
                <a:schemeClr val="tx1"/>
              </a:buClr>
              <a:buChar char="•"/>
              <a:defRPr kumimoji="1" sz="2400">
                <a:solidFill>
                  <a:schemeClr val="tx1"/>
                </a:solidFill>
                <a:latin typeface="Tahoma" pitchFamily="34" charset="0"/>
              </a:defRPr>
            </a:lvl3pPr>
            <a:lvl4pPr marL="1600200" indent="-228600">
              <a:spcBef>
                <a:spcPct val="20000"/>
              </a:spcBef>
              <a:buClr>
                <a:schemeClr val="tx1"/>
              </a:buClr>
              <a:buChar char="•"/>
              <a:defRPr kumimoji="1" sz="2000">
                <a:solidFill>
                  <a:schemeClr val="tx1"/>
                </a:solidFill>
                <a:latin typeface="Tahoma" pitchFamily="34" charset="0"/>
              </a:defRPr>
            </a:lvl4pPr>
            <a:lvl5pPr marL="2057400" indent="-228600">
              <a:spcBef>
                <a:spcPct val="20000"/>
              </a:spcBef>
              <a:buClr>
                <a:schemeClr val="tx1"/>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9pPr>
          </a:lstStyle>
          <a:p>
            <a:pPr algn="ctr">
              <a:lnSpc>
                <a:spcPct val="80000"/>
              </a:lnSpc>
              <a:buFont typeface="Wingdings" pitchFamily="2" charset="2"/>
              <a:buNone/>
            </a:pPr>
            <a:r>
              <a:rPr lang="en-US" altLang="en-US" sz="900">
                <a:latin typeface="Times New Roman" pitchFamily="18" charset="0"/>
              </a:rPr>
              <a:t>This material was produced under grant number 46F5-HT03 and modify under grants numbers SH-16596-07-60-F-72 </a:t>
            </a:r>
            <a:r>
              <a:rPr lang="en-US" altLang="en-US" sz="1000"/>
              <a:t>and SH22301-11-60-F-36</a:t>
            </a:r>
            <a:r>
              <a:rPr lang="en-US" altLang="en-US" sz="1200"/>
              <a:t> </a:t>
            </a:r>
            <a:r>
              <a:rPr lang="en-US" altLang="en-US" sz="900">
                <a:latin typeface="Times New Roman" pitchFamily="18" charset="0"/>
              </a:rPr>
              <a:t> all from the Occupational Safety and </a:t>
            </a:r>
          </a:p>
          <a:p>
            <a:pPr algn="ctr">
              <a:lnSpc>
                <a:spcPct val="80000"/>
              </a:lnSpc>
              <a:buFont typeface="Wingdings" pitchFamily="2" charset="2"/>
              <a:buNone/>
            </a:pPr>
            <a:r>
              <a:rPr lang="en-US" altLang="en-US" sz="900">
                <a:latin typeface="Times New Roman" pitchFamily="18" charset="0"/>
              </a:rPr>
              <a:t>Health Administration, U.S. Department of Labor. It does not necessarily reflect the views or policies of the U.S. Department of Labor, nor does mention of trade </a:t>
            </a:r>
          </a:p>
          <a:p>
            <a:pPr algn="ctr">
              <a:lnSpc>
                <a:spcPct val="80000"/>
              </a:lnSpc>
              <a:buFont typeface="Wingdings" pitchFamily="2" charset="2"/>
              <a:buNone/>
            </a:pPr>
            <a:r>
              <a:rPr lang="en-US" altLang="en-US" sz="900">
                <a:latin typeface="Times New Roman" pitchFamily="18" charset="0"/>
              </a:rPr>
              <a:t>names, commercial products, or organizations imply endorsement by the U.S. Government.</a:t>
            </a:r>
          </a:p>
          <a:p>
            <a:pPr>
              <a:lnSpc>
                <a:spcPct val="80000"/>
              </a:lnSpc>
            </a:pPr>
            <a:endParaRPr lang="en-US" altLang="en-US" sz="900">
              <a:latin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r>
              <a:rPr lang="en-US" altLang="en-US"/>
              <a:t>Struck-by Hazards Overview</a:t>
            </a:r>
          </a:p>
        </p:txBody>
      </p:sp>
      <p:sp>
        <p:nvSpPr>
          <p:cNvPr id="214019" name="Rectangle 3"/>
          <p:cNvSpPr>
            <a:spLocks noGrp="1" noChangeArrowheads="1"/>
          </p:cNvSpPr>
          <p:nvPr>
            <p:ph type="body" idx="1"/>
          </p:nvPr>
        </p:nvSpPr>
        <p:spPr>
          <a:xfrm>
            <a:off x="381000" y="1219200"/>
            <a:ext cx="8178800" cy="4953000"/>
          </a:xfrm>
        </p:spPr>
        <p:txBody>
          <a:bodyPr/>
          <a:lstStyle/>
          <a:p>
            <a:pPr marL="609600" indent="-609600">
              <a:lnSpc>
                <a:spcPct val="90000"/>
              </a:lnSpc>
              <a:buFont typeface="Wingdings" pitchFamily="2" charset="2"/>
              <a:buAutoNum type="alphaUcPeriod"/>
            </a:pPr>
            <a:r>
              <a:rPr lang="en-US" altLang="en-US" sz="2800" b="1"/>
              <a:t>Hazard Recognition</a:t>
            </a:r>
          </a:p>
          <a:p>
            <a:pPr marL="609600" indent="-609600">
              <a:lnSpc>
                <a:spcPct val="90000"/>
              </a:lnSpc>
              <a:buFont typeface="Wingdings" pitchFamily="2" charset="2"/>
              <a:buNone/>
            </a:pPr>
            <a:r>
              <a:rPr lang="en-US" altLang="en-US" sz="2800"/>
              <a:t>	1. </a:t>
            </a:r>
            <a:r>
              <a:rPr lang="en-US" altLang="en-US" sz="2800">
                <a:hlinkClick r:id="rId3" action="ppaction://hlinksldjump"/>
              </a:rPr>
              <a:t>Struck-by Falling Objects</a:t>
            </a:r>
            <a:endParaRPr lang="en-US" altLang="en-US" sz="2800"/>
          </a:p>
          <a:p>
            <a:pPr marL="609600" indent="-609600">
              <a:lnSpc>
                <a:spcPct val="90000"/>
              </a:lnSpc>
              <a:buFont typeface="Wingdings" pitchFamily="2" charset="2"/>
              <a:buNone/>
            </a:pPr>
            <a:r>
              <a:rPr lang="en-US" altLang="en-US" sz="2800"/>
              <a:t>	2. </a:t>
            </a:r>
            <a:r>
              <a:rPr lang="en-US" altLang="en-US" sz="2800">
                <a:hlinkClick r:id="rId4" action="ppaction://hlinksldjump"/>
              </a:rPr>
              <a:t>Struck-by Flying Objects</a:t>
            </a:r>
            <a:endParaRPr lang="en-US" altLang="en-US" sz="2800"/>
          </a:p>
          <a:p>
            <a:pPr marL="609600" indent="-609600">
              <a:lnSpc>
                <a:spcPct val="90000"/>
              </a:lnSpc>
              <a:buFont typeface="Wingdings" pitchFamily="2" charset="2"/>
              <a:buNone/>
            </a:pPr>
            <a:r>
              <a:rPr lang="en-US" altLang="en-US" sz="2800"/>
              <a:t>	3. </a:t>
            </a:r>
            <a:r>
              <a:rPr lang="en-US" altLang="en-US" sz="2800">
                <a:hlinkClick r:id="rId5" action="ppaction://hlinksldjump"/>
              </a:rPr>
              <a:t>Struck-by Swinging/Slipping Objects</a:t>
            </a:r>
            <a:endParaRPr lang="en-US" altLang="en-US" sz="2800"/>
          </a:p>
          <a:p>
            <a:pPr marL="609600" indent="-609600">
              <a:lnSpc>
                <a:spcPct val="90000"/>
              </a:lnSpc>
              <a:buFont typeface="Wingdings" pitchFamily="2" charset="2"/>
              <a:buNone/>
            </a:pPr>
            <a:r>
              <a:rPr lang="en-US" altLang="en-US" sz="2800"/>
              <a:t>	4. </a:t>
            </a:r>
            <a:r>
              <a:rPr lang="en-US" altLang="en-US" sz="2800">
                <a:hlinkClick r:id="rId6" action="ppaction://hlinksldjump"/>
              </a:rPr>
              <a:t>Struck-by Objects on Ground Level</a:t>
            </a:r>
            <a:endParaRPr lang="en-US" altLang="en-US" sz="2800"/>
          </a:p>
          <a:p>
            <a:pPr marL="609600" indent="-609600">
              <a:lnSpc>
                <a:spcPct val="90000"/>
              </a:lnSpc>
              <a:buFont typeface="Wingdings" pitchFamily="2" charset="2"/>
              <a:buNone/>
            </a:pPr>
            <a:endParaRPr lang="en-US" altLang="en-US" sz="1000"/>
          </a:p>
          <a:p>
            <a:pPr marL="609600" indent="-609600">
              <a:lnSpc>
                <a:spcPct val="90000"/>
              </a:lnSpc>
              <a:buFont typeface="Wingdings" pitchFamily="2" charset="2"/>
              <a:buNone/>
            </a:pPr>
            <a:r>
              <a:rPr lang="en-US" altLang="en-US" sz="2800" b="1"/>
              <a:t>B.</a:t>
            </a:r>
            <a:r>
              <a:rPr lang="en-US" altLang="en-US" sz="2800"/>
              <a:t>  </a:t>
            </a:r>
            <a:r>
              <a:rPr lang="en-US" altLang="en-US" sz="2800" b="1"/>
              <a:t>Accident Prevention</a:t>
            </a:r>
          </a:p>
          <a:p>
            <a:pPr marL="609600" indent="-609600">
              <a:lnSpc>
                <a:spcPct val="90000"/>
              </a:lnSpc>
              <a:buFont typeface="Wingdings" pitchFamily="2" charset="2"/>
              <a:buNone/>
            </a:pPr>
            <a:r>
              <a:rPr lang="en-US" altLang="en-US" sz="2800"/>
              <a:t>	1. </a:t>
            </a:r>
            <a:r>
              <a:rPr lang="en-US" altLang="en-US" sz="2800">
                <a:hlinkClick r:id="rId7" action="ppaction://hlinksldjump"/>
              </a:rPr>
              <a:t>Personal Protective Equipment</a:t>
            </a:r>
            <a:endParaRPr lang="en-US" altLang="en-US" sz="2800"/>
          </a:p>
          <a:p>
            <a:pPr marL="609600" indent="-609600">
              <a:lnSpc>
                <a:spcPct val="90000"/>
              </a:lnSpc>
              <a:buFont typeface="Wingdings" pitchFamily="2" charset="2"/>
              <a:buNone/>
            </a:pPr>
            <a:r>
              <a:rPr lang="en-US" altLang="en-US" sz="2800"/>
              <a:t>	2. </a:t>
            </a:r>
            <a:r>
              <a:rPr lang="en-US" altLang="en-US" sz="2800">
                <a:hlinkClick r:id="rId8" action="ppaction://hlinksldjump"/>
              </a:rPr>
              <a:t>Material Storage</a:t>
            </a:r>
            <a:endParaRPr lang="en-US" altLang="en-US" sz="2800"/>
          </a:p>
          <a:p>
            <a:pPr marL="609600" indent="-609600">
              <a:lnSpc>
                <a:spcPct val="90000"/>
              </a:lnSpc>
              <a:buFont typeface="Wingdings" pitchFamily="2" charset="2"/>
              <a:buNone/>
            </a:pPr>
            <a:r>
              <a:rPr lang="en-US" altLang="en-US" sz="2800"/>
              <a:t>	3. </a:t>
            </a:r>
            <a:r>
              <a:rPr lang="en-US" altLang="en-US" sz="2800">
                <a:hlinkClick r:id="rId9" action="ppaction://hlinksldjump"/>
              </a:rPr>
              <a:t>Proper Materials Handling</a:t>
            </a:r>
            <a:endParaRPr lang="en-US" altLang="en-US" sz="2800"/>
          </a:p>
          <a:p>
            <a:pPr marL="609600" indent="-609600">
              <a:lnSpc>
                <a:spcPct val="90000"/>
              </a:lnSpc>
              <a:buFont typeface="Wingdings" pitchFamily="2" charset="2"/>
              <a:buNone/>
            </a:pPr>
            <a:r>
              <a:rPr lang="en-US" altLang="en-US" sz="2800"/>
              <a:t>	4. </a:t>
            </a:r>
            <a:r>
              <a:rPr lang="en-US" altLang="en-US" sz="2800">
                <a:hlinkClick r:id="rId10" action="ppaction://hlinksldjump"/>
              </a:rPr>
              <a:t>Work Zone Safety</a:t>
            </a:r>
            <a:endParaRPr lang="en-US" altLang="en-US" sz="2800"/>
          </a:p>
        </p:txBody>
      </p:sp>
      <p:sp>
        <p:nvSpPr>
          <p:cNvPr id="214020" name="Rectangle 4"/>
          <p:cNvSpPr>
            <a:spLocks noChangeArrowheads="1"/>
          </p:cNvSpPr>
          <p:nvPr/>
        </p:nvSpPr>
        <p:spPr bwMode="auto">
          <a:xfrm>
            <a:off x="0" y="6248400"/>
            <a:ext cx="9144000" cy="609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tx1"/>
              </a:buClr>
              <a:buFont typeface="Wingdings" pitchFamily="2" charset="2"/>
              <a:buChar char="q"/>
              <a:defRPr kumimoji="1" sz="3200">
                <a:solidFill>
                  <a:schemeClr val="tx1"/>
                </a:solidFill>
                <a:latin typeface="Tahoma" pitchFamily="34" charset="0"/>
              </a:defRPr>
            </a:lvl1pPr>
            <a:lvl2pPr marL="742950" indent="-285750">
              <a:spcBef>
                <a:spcPct val="20000"/>
              </a:spcBef>
              <a:buClr>
                <a:schemeClr val="tx1"/>
              </a:buClr>
              <a:buChar char="•"/>
              <a:defRPr kumimoji="1" sz="2800">
                <a:solidFill>
                  <a:schemeClr val="tx1"/>
                </a:solidFill>
                <a:latin typeface="Tahoma" pitchFamily="34" charset="0"/>
              </a:defRPr>
            </a:lvl2pPr>
            <a:lvl3pPr marL="1143000" indent="-228600">
              <a:spcBef>
                <a:spcPct val="20000"/>
              </a:spcBef>
              <a:buClr>
                <a:schemeClr val="tx1"/>
              </a:buClr>
              <a:buChar char="•"/>
              <a:defRPr kumimoji="1" sz="2400">
                <a:solidFill>
                  <a:schemeClr val="tx1"/>
                </a:solidFill>
                <a:latin typeface="Tahoma" pitchFamily="34" charset="0"/>
              </a:defRPr>
            </a:lvl3pPr>
            <a:lvl4pPr marL="1600200" indent="-228600">
              <a:spcBef>
                <a:spcPct val="20000"/>
              </a:spcBef>
              <a:buClr>
                <a:schemeClr val="tx1"/>
              </a:buClr>
              <a:buChar char="•"/>
              <a:defRPr kumimoji="1" sz="2000">
                <a:solidFill>
                  <a:schemeClr val="tx1"/>
                </a:solidFill>
                <a:latin typeface="Tahoma" pitchFamily="34" charset="0"/>
              </a:defRPr>
            </a:lvl4pPr>
            <a:lvl5pPr marL="2057400" indent="-228600">
              <a:spcBef>
                <a:spcPct val="20000"/>
              </a:spcBef>
              <a:buClr>
                <a:schemeClr val="tx1"/>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9pPr>
          </a:lstStyle>
          <a:p>
            <a:pPr algn="ctr">
              <a:lnSpc>
                <a:spcPct val="80000"/>
              </a:lnSpc>
              <a:buFont typeface="Wingdings" pitchFamily="2" charset="2"/>
              <a:buNone/>
            </a:pPr>
            <a:r>
              <a:rPr lang="en-US" altLang="en-US" sz="900">
                <a:latin typeface="Times New Roman" pitchFamily="18" charset="0"/>
              </a:rPr>
              <a:t>This material was produced under grant number 46F5-HT03 and modify under grants numbers SH-16596-07-60-F-72 </a:t>
            </a:r>
            <a:r>
              <a:rPr lang="en-US" altLang="en-US" sz="1000"/>
              <a:t>and SH22301-11-60-F-36</a:t>
            </a:r>
            <a:r>
              <a:rPr lang="en-US" altLang="en-US" sz="1200"/>
              <a:t> </a:t>
            </a:r>
            <a:r>
              <a:rPr lang="en-US" altLang="en-US" sz="900">
                <a:latin typeface="Times New Roman" pitchFamily="18" charset="0"/>
              </a:rPr>
              <a:t> all from the Occupational Safety and </a:t>
            </a:r>
          </a:p>
          <a:p>
            <a:pPr algn="ctr">
              <a:lnSpc>
                <a:spcPct val="80000"/>
              </a:lnSpc>
              <a:buFont typeface="Wingdings" pitchFamily="2" charset="2"/>
              <a:buNone/>
            </a:pPr>
            <a:r>
              <a:rPr lang="en-US" altLang="en-US" sz="900">
                <a:latin typeface="Times New Roman" pitchFamily="18" charset="0"/>
              </a:rPr>
              <a:t>Health Administration, U.S. Department of Labor. It does not necessarily reflect the views or policies of the U.S. Department of Labor, nor does mention of trade </a:t>
            </a:r>
          </a:p>
          <a:p>
            <a:pPr algn="ctr">
              <a:lnSpc>
                <a:spcPct val="80000"/>
              </a:lnSpc>
              <a:buFont typeface="Wingdings" pitchFamily="2" charset="2"/>
              <a:buNone/>
            </a:pPr>
            <a:r>
              <a:rPr lang="en-US" altLang="en-US" sz="900">
                <a:latin typeface="Times New Roman" pitchFamily="18" charset="0"/>
              </a:rPr>
              <a:t>names, commercial products, or organizations imply endorsement by the U.S. Government.</a:t>
            </a:r>
          </a:p>
          <a:p>
            <a:pPr>
              <a:lnSpc>
                <a:spcPct val="80000"/>
              </a:lnSpc>
            </a:pPr>
            <a:endParaRPr lang="en-US" altLang="en-US" sz="900">
              <a:latin typeface="Times New Roman" pitchFamily="18"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lstStyle/>
          <a:p>
            <a:r>
              <a:rPr lang="en-US" altLang="en-US"/>
              <a:t>Struck-by Hazards</a:t>
            </a:r>
          </a:p>
        </p:txBody>
      </p:sp>
      <p:sp>
        <p:nvSpPr>
          <p:cNvPr id="216067" name="Rectangle 3"/>
          <p:cNvSpPr>
            <a:spLocks noGrp="1" noChangeArrowheads="1"/>
          </p:cNvSpPr>
          <p:nvPr>
            <p:ph type="body" idx="1"/>
          </p:nvPr>
        </p:nvSpPr>
        <p:spPr>
          <a:xfrm>
            <a:off x="381000" y="1295400"/>
            <a:ext cx="6477000" cy="4171950"/>
          </a:xfrm>
        </p:spPr>
        <p:txBody>
          <a:bodyPr/>
          <a:lstStyle/>
          <a:p>
            <a:r>
              <a:rPr lang="en-US" altLang="en-US" sz="2800"/>
              <a:t>Struck-by hazards are one of the four most deadly hazards found at construction sites. </a:t>
            </a:r>
          </a:p>
          <a:p>
            <a:pPr>
              <a:buFont typeface="Wingdings" pitchFamily="2" charset="2"/>
              <a:buNone/>
            </a:pPr>
            <a:endParaRPr lang="en-US" altLang="en-US" sz="1000"/>
          </a:p>
          <a:p>
            <a:r>
              <a:rPr lang="en-US" altLang="en-US" sz="2800"/>
              <a:t>This program will help you recognize common struck-by hazards.  </a:t>
            </a:r>
          </a:p>
          <a:p>
            <a:pPr>
              <a:buFont typeface="Wingdings" pitchFamily="2" charset="2"/>
              <a:buNone/>
            </a:pPr>
            <a:endParaRPr lang="en-US" altLang="en-US" sz="1000"/>
          </a:p>
          <a:p>
            <a:r>
              <a:rPr lang="en-US" altLang="en-US" sz="2800"/>
              <a:t>The symbol will tell you if the situation in the picture is either safe or not safe.</a:t>
            </a:r>
          </a:p>
        </p:txBody>
      </p:sp>
      <p:sp>
        <p:nvSpPr>
          <p:cNvPr id="216068" name="AutoShape 4"/>
          <p:cNvSpPr>
            <a:spLocks noChangeArrowheads="1"/>
          </p:cNvSpPr>
          <p:nvPr/>
        </p:nvSpPr>
        <p:spPr bwMode="auto">
          <a:xfrm>
            <a:off x="7162800" y="3657600"/>
            <a:ext cx="1371600" cy="137160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PR" altLang="en-US"/>
          </a:p>
        </p:txBody>
      </p:sp>
      <p:pic>
        <p:nvPicPr>
          <p:cNvPr id="216069" name="Picture 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239000" y="1447800"/>
            <a:ext cx="1162050" cy="116205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6070" name="Text Box 6"/>
          <p:cNvSpPr txBox="1">
            <a:spLocks noChangeArrowheads="1"/>
          </p:cNvSpPr>
          <p:nvPr/>
        </p:nvSpPr>
        <p:spPr bwMode="auto">
          <a:xfrm>
            <a:off x="7162800" y="2514600"/>
            <a:ext cx="1066800" cy="457200"/>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50000"/>
              </a:spcBef>
            </a:pPr>
            <a:r>
              <a:rPr lang="en-US" altLang="en-US" i="1">
                <a:effectLst>
                  <a:outerShdw blurRad="38100" dist="38100" dir="2700000" algn="tl">
                    <a:srgbClr val="C0C0C0"/>
                  </a:outerShdw>
                </a:effectLst>
              </a:rPr>
              <a:t>Safe</a:t>
            </a:r>
            <a:endParaRPr lang="en-US" altLang="en-US"/>
          </a:p>
        </p:txBody>
      </p:sp>
      <p:sp>
        <p:nvSpPr>
          <p:cNvPr id="216071" name="Text Box 7"/>
          <p:cNvSpPr txBox="1">
            <a:spLocks noChangeArrowheads="1"/>
          </p:cNvSpPr>
          <p:nvPr/>
        </p:nvSpPr>
        <p:spPr bwMode="auto">
          <a:xfrm>
            <a:off x="7239000" y="4953000"/>
            <a:ext cx="1295400" cy="457200"/>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50000"/>
              </a:spcBef>
            </a:pPr>
            <a:r>
              <a:rPr lang="en-US" altLang="en-US" i="1">
                <a:effectLst>
                  <a:outerShdw blurRad="38100" dist="38100" dir="2700000" algn="tl">
                    <a:srgbClr val="C0C0C0"/>
                  </a:outerShdw>
                </a:effectLst>
              </a:rPr>
              <a:t>Not safe</a:t>
            </a:r>
          </a:p>
        </p:txBody>
      </p:sp>
      <p:sp>
        <p:nvSpPr>
          <p:cNvPr id="216072" name="Rectangle 8"/>
          <p:cNvSpPr>
            <a:spLocks noChangeArrowheads="1"/>
          </p:cNvSpPr>
          <p:nvPr/>
        </p:nvSpPr>
        <p:spPr bwMode="auto">
          <a:xfrm>
            <a:off x="0" y="6172200"/>
            <a:ext cx="9144000" cy="609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tx1"/>
              </a:buClr>
              <a:buFont typeface="Wingdings" pitchFamily="2" charset="2"/>
              <a:buChar char="q"/>
              <a:defRPr kumimoji="1" sz="3200">
                <a:solidFill>
                  <a:schemeClr val="tx1"/>
                </a:solidFill>
                <a:latin typeface="Tahoma" pitchFamily="34" charset="0"/>
              </a:defRPr>
            </a:lvl1pPr>
            <a:lvl2pPr marL="742950" indent="-285750">
              <a:spcBef>
                <a:spcPct val="20000"/>
              </a:spcBef>
              <a:buClr>
                <a:schemeClr val="tx1"/>
              </a:buClr>
              <a:buChar char="•"/>
              <a:defRPr kumimoji="1" sz="2800">
                <a:solidFill>
                  <a:schemeClr val="tx1"/>
                </a:solidFill>
                <a:latin typeface="Tahoma" pitchFamily="34" charset="0"/>
              </a:defRPr>
            </a:lvl2pPr>
            <a:lvl3pPr marL="1143000" indent="-228600">
              <a:spcBef>
                <a:spcPct val="20000"/>
              </a:spcBef>
              <a:buClr>
                <a:schemeClr val="tx1"/>
              </a:buClr>
              <a:buChar char="•"/>
              <a:defRPr kumimoji="1" sz="2400">
                <a:solidFill>
                  <a:schemeClr val="tx1"/>
                </a:solidFill>
                <a:latin typeface="Tahoma" pitchFamily="34" charset="0"/>
              </a:defRPr>
            </a:lvl3pPr>
            <a:lvl4pPr marL="1600200" indent="-228600">
              <a:spcBef>
                <a:spcPct val="20000"/>
              </a:spcBef>
              <a:buClr>
                <a:schemeClr val="tx1"/>
              </a:buClr>
              <a:buChar char="•"/>
              <a:defRPr kumimoji="1" sz="2000">
                <a:solidFill>
                  <a:schemeClr val="tx1"/>
                </a:solidFill>
                <a:latin typeface="Tahoma" pitchFamily="34" charset="0"/>
              </a:defRPr>
            </a:lvl4pPr>
            <a:lvl5pPr marL="2057400" indent="-228600">
              <a:spcBef>
                <a:spcPct val="20000"/>
              </a:spcBef>
              <a:buClr>
                <a:schemeClr val="tx1"/>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9pPr>
          </a:lstStyle>
          <a:p>
            <a:pPr algn="ctr">
              <a:lnSpc>
                <a:spcPct val="80000"/>
              </a:lnSpc>
              <a:buFont typeface="Wingdings" pitchFamily="2" charset="2"/>
              <a:buNone/>
            </a:pPr>
            <a:r>
              <a:rPr lang="en-US" altLang="en-US" sz="900">
                <a:latin typeface="Times New Roman" pitchFamily="18" charset="0"/>
              </a:rPr>
              <a:t>This material was produced under grant number 46F5-HT03 and modify under grants numbers SH-16596-07-60-F-72 </a:t>
            </a:r>
            <a:r>
              <a:rPr lang="en-US" altLang="en-US" sz="1000"/>
              <a:t>and SH22301-11-60-F-36</a:t>
            </a:r>
            <a:r>
              <a:rPr lang="en-US" altLang="en-US" sz="1200"/>
              <a:t> </a:t>
            </a:r>
            <a:r>
              <a:rPr lang="en-US" altLang="en-US" sz="900">
                <a:latin typeface="Times New Roman" pitchFamily="18" charset="0"/>
              </a:rPr>
              <a:t> all from the Occupational Safety and </a:t>
            </a:r>
          </a:p>
          <a:p>
            <a:pPr algn="ctr">
              <a:lnSpc>
                <a:spcPct val="80000"/>
              </a:lnSpc>
              <a:buFont typeface="Wingdings" pitchFamily="2" charset="2"/>
              <a:buNone/>
            </a:pPr>
            <a:r>
              <a:rPr lang="en-US" altLang="en-US" sz="900">
                <a:latin typeface="Times New Roman" pitchFamily="18" charset="0"/>
              </a:rPr>
              <a:t>Health Administration, U.S. Department of Labor. It does not necessarily reflect the views or policies of the U.S. Department of Labor, nor does mention of trade </a:t>
            </a:r>
          </a:p>
          <a:p>
            <a:pPr algn="ctr">
              <a:lnSpc>
                <a:spcPct val="80000"/>
              </a:lnSpc>
              <a:buFont typeface="Wingdings" pitchFamily="2" charset="2"/>
              <a:buNone/>
            </a:pPr>
            <a:r>
              <a:rPr lang="en-US" altLang="en-US" sz="900">
                <a:latin typeface="Times New Roman" pitchFamily="18" charset="0"/>
              </a:rPr>
              <a:t>names, commercial products, or organizations imply endorsement by the U.S. Government.</a:t>
            </a:r>
          </a:p>
          <a:p>
            <a:pPr>
              <a:lnSpc>
                <a:spcPct val="80000"/>
              </a:lnSpc>
            </a:pPr>
            <a:endParaRPr lang="en-US" altLang="en-US" sz="900">
              <a:latin typeface="Times New Roman" pitchFamily="18"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r>
              <a:rPr lang="en-US" altLang="en-US"/>
              <a:t>Struck-by Statistics</a:t>
            </a:r>
          </a:p>
        </p:txBody>
      </p:sp>
      <p:sp>
        <p:nvSpPr>
          <p:cNvPr id="218119" name="Rectangle 7"/>
          <p:cNvSpPr>
            <a:spLocks noChangeArrowheads="1"/>
          </p:cNvSpPr>
          <p:nvPr/>
        </p:nvSpPr>
        <p:spPr bwMode="auto">
          <a:xfrm>
            <a:off x="0" y="6248400"/>
            <a:ext cx="9144000" cy="609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tx1"/>
              </a:buClr>
              <a:buFont typeface="Wingdings" pitchFamily="2" charset="2"/>
              <a:buChar char="q"/>
              <a:defRPr kumimoji="1" sz="3200">
                <a:solidFill>
                  <a:schemeClr val="tx1"/>
                </a:solidFill>
                <a:latin typeface="Tahoma" pitchFamily="34" charset="0"/>
              </a:defRPr>
            </a:lvl1pPr>
            <a:lvl2pPr marL="742950" indent="-285750">
              <a:spcBef>
                <a:spcPct val="20000"/>
              </a:spcBef>
              <a:buClr>
                <a:schemeClr val="tx1"/>
              </a:buClr>
              <a:buChar char="•"/>
              <a:defRPr kumimoji="1" sz="2800">
                <a:solidFill>
                  <a:schemeClr val="tx1"/>
                </a:solidFill>
                <a:latin typeface="Tahoma" pitchFamily="34" charset="0"/>
              </a:defRPr>
            </a:lvl2pPr>
            <a:lvl3pPr marL="1143000" indent="-228600">
              <a:spcBef>
                <a:spcPct val="20000"/>
              </a:spcBef>
              <a:buClr>
                <a:schemeClr val="tx1"/>
              </a:buClr>
              <a:buChar char="•"/>
              <a:defRPr kumimoji="1" sz="2400">
                <a:solidFill>
                  <a:schemeClr val="tx1"/>
                </a:solidFill>
                <a:latin typeface="Tahoma" pitchFamily="34" charset="0"/>
              </a:defRPr>
            </a:lvl3pPr>
            <a:lvl4pPr marL="1600200" indent="-228600">
              <a:spcBef>
                <a:spcPct val="20000"/>
              </a:spcBef>
              <a:buClr>
                <a:schemeClr val="tx1"/>
              </a:buClr>
              <a:buChar char="•"/>
              <a:defRPr kumimoji="1" sz="2000">
                <a:solidFill>
                  <a:schemeClr val="tx1"/>
                </a:solidFill>
                <a:latin typeface="Tahoma" pitchFamily="34" charset="0"/>
              </a:defRPr>
            </a:lvl4pPr>
            <a:lvl5pPr marL="2057400" indent="-228600">
              <a:spcBef>
                <a:spcPct val="20000"/>
              </a:spcBef>
              <a:buClr>
                <a:schemeClr val="tx1"/>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9pPr>
          </a:lstStyle>
          <a:p>
            <a:pPr algn="ctr">
              <a:lnSpc>
                <a:spcPct val="80000"/>
              </a:lnSpc>
              <a:buFont typeface="Wingdings" pitchFamily="2" charset="2"/>
              <a:buNone/>
            </a:pPr>
            <a:r>
              <a:rPr lang="en-US" altLang="en-US" sz="900">
                <a:latin typeface="Times New Roman" pitchFamily="18" charset="0"/>
              </a:rPr>
              <a:t>This material was produced under grant number 46F5-HT03 and modify under grants numbers SH-16596-07-60-F-72 </a:t>
            </a:r>
            <a:r>
              <a:rPr lang="en-US" altLang="en-US" sz="1000"/>
              <a:t>and SH22301-11-60-F-36</a:t>
            </a:r>
            <a:r>
              <a:rPr lang="en-US" altLang="en-US" sz="1200"/>
              <a:t> </a:t>
            </a:r>
            <a:r>
              <a:rPr lang="en-US" altLang="en-US" sz="900">
                <a:latin typeface="Times New Roman" pitchFamily="18" charset="0"/>
              </a:rPr>
              <a:t> all from the Occupational Safety and </a:t>
            </a:r>
          </a:p>
          <a:p>
            <a:pPr algn="ctr">
              <a:lnSpc>
                <a:spcPct val="80000"/>
              </a:lnSpc>
              <a:buFont typeface="Wingdings" pitchFamily="2" charset="2"/>
              <a:buNone/>
            </a:pPr>
            <a:r>
              <a:rPr lang="en-US" altLang="en-US" sz="900">
                <a:latin typeface="Times New Roman" pitchFamily="18" charset="0"/>
              </a:rPr>
              <a:t>Health Administration, U.S. Department of Labor. It does not necessarily reflect the views or policies of the U.S. Department of Labor, nor does mention of trade </a:t>
            </a:r>
          </a:p>
          <a:p>
            <a:pPr algn="ctr">
              <a:lnSpc>
                <a:spcPct val="80000"/>
              </a:lnSpc>
              <a:buFont typeface="Wingdings" pitchFamily="2" charset="2"/>
              <a:buNone/>
            </a:pPr>
            <a:r>
              <a:rPr lang="en-US" altLang="en-US" sz="900">
                <a:latin typeface="Times New Roman" pitchFamily="18" charset="0"/>
              </a:rPr>
              <a:t>names, commercial products, or organizations imply endorsement by the U.S. Government.</a:t>
            </a:r>
          </a:p>
          <a:p>
            <a:pPr>
              <a:lnSpc>
                <a:spcPct val="80000"/>
              </a:lnSpc>
            </a:pPr>
            <a:endParaRPr lang="en-US" altLang="en-US" sz="900">
              <a:latin typeface="Times New Roman" pitchFamily="18" charset="0"/>
            </a:endParaRPr>
          </a:p>
        </p:txBody>
      </p:sp>
      <p:sp>
        <p:nvSpPr>
          <p:cNvPr id="218122" name="AutoShape 10" descr="?ui=2&amp;ik=ab3e36c02c&amp;view=att&amp;th=139a2601cd142aa9&amp;attid=0"/>
          <p:cNvSpPr>
            <a:spLocks noChangeAspect="1" noChangeArrowheads="1"/>
          </p:cNvSpPr>
          <p:nvPr/>
        </p:nvSpPr>
        <p:spPr bwMode="auto">
          <a:xfrm>
            <a:off x="168275" y="460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124" name="AutoShape 12" descr="?ui=2&amp;ik=ab3e36c02c&amp;view=att&amp;th=139a2601cd142aa9&amp;attid=0"/>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126" name="AutoShape 14" descr="?ui=2&amp;ik=ab3e36c02c&amp;view=att&amp;th=139a2601cd142aa9&amp;attid=0"/>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pic>
        <p:nvPicPr>
          <p:cNvPr id="218127" name="Picture 15" descr="OSHA statistic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400" y="857250"/>
            <a:ext cx="7086600" cy="5314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ltLang="en-US"/>
              <a:t>Hazard Recognition</a:t>
            </a:r>
          </a:p>
        </p:txBody>
      </p:sp>
      <p:sp>
        <p:nvSpPr>
          <p:cNvPr id="92163" name="Rectangle 3"/>
          <p:cNvSpPr>
            <a:spLocks noGrp="1" noChangeArrowheads="1"/>
          </p:cNvSpPr>
          <p:nvPr>
            <p:ph type="body" idx="1"/>
          </p:nvPr>
        </p:nvSpPr>
        <p:spPr>
          <a:xfrm>
            <a:off x="228600" y="1295400"/>
            <a:ext cx="2971800" cy="4876800"/>
          </a:xfrm>
        </p:spPr>
        <p:txBody>
          <a:bodyPr/>
          <a:lstStyle/>
          <a:p>
            <a:r>
              <a:rPr lang="en-US" altLang="en-US" sz="2800">
                <a:solidFill>
                  <a:schemeClr val="tx2"/>
                </a:solidFill>
              </a:rPr>
              <a:t>Struck-by hazards exist any time a worker could be struck or hit by an object.</a:t>
            </a:r>
          </a:p>
        </p:txBody>
      </p:sp>
      <p:pic>
        <p:nvPicPr>
          <p:cNvPr id="92180" name="Picture 20" descr="Picture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62400" y="2362200"/>
            <a:ext cx="4799013" cy="3698875"/>
          </a:xfrm>
          <a:prstGeom prst="rect">
            <a:avLst/>
          </a:prstGeom>
          <a:noFill/>
          <a:extLst>
            <a:ext uri="{909E8E84-426E-40DD-AFC4-6F175D3DCCD1}">
              <a14:hiddenFill xmlns:a14="http://schemas.microsoft.com/office/drawing/2010/main">
                <a:solidFill>
                  <a:srgbClr val="FFFFFF"/>
                </a:solidFill>
              </a14:hiddenFill>
            </a:ext>
          </a:extLst>
        </p:spPr>
      </p:pic>
      <p:sp>
        <p:nvSpPr>
          <p:cNvPr id="92181" name="Rectangle 21"/>
          <p:cNvSpPr>
            <a:spLocks noChangeArrowheads="1"/>
          </p:cNvSpPr>
          <p:nvPr/>
        </p:nvSpPr>
        <p:spPr bwMode="auto">
          <a:xfrm>
            <a:off x="0" y="6248400"/>
            <a:ext cx="9144000" cy="609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tx1"/>
              </a:buClr>
              <a:buFont typeface="Wingdings" pitchFamily="2" charset="2"/>
              <a:buChar char="q"/>
              <a:defRPr kumimoji="1" sz="3200">
                <a:solidFill>
                  <a:schemeClr val="tx1"/>
                </a:solidFill>
                <a:latin typeface="Tahoma" pitchFamily="34" charset="0"/>
              </a:defRPr>
            </a:lvl1pPr>
            <a:lvl2pPr marL="742950" indent="-285750">
              <a:spcBef>
                <a:spcPct val="20000"/>
              </a:spcBef>
              <a:buClr>
                <a:schemeClr val="tx1"/>
              </a:buClr>
              <a:buChar char="•"/>
              <a:defRPr kumimoji="1" sz="2800">
                <a:solidFill>
                  <a:schemeClr val="tx1"/>
                </a:solidFill>
                <a:latin typeface="Tahoma" pitchFamily="34" charset="0"/>
              </a:defRPr>
            </a:lvl2pPr>
            <a:lvl3pPr marL="1143000" indent="-228600">
              <a:spcBef>
                <a:spcPct val="20000"/>
              </a:spcBef>
              <a:buClr>
                <a:schemeClr val="tx1"/>
              </a:buClr>
              <a:buChar char="•"/>
              <a:defRPr kumimoji="1" sz="2400">
                <a:solidFill>
                  <a:schemeClr val="tx1"/>
                </a:solidFill>
                <a:latin typeface="Tahoma" pitchFamily="34" charset="0"/>
              </a:defRPr>
            </a:lvl3pPr>
            <a:lvl4pPr marL="1600200" indent="-228600">
              <a:spcBef>
                <a:spcPct val="20000"/>
              </a:spcBef>
              <a:buClr>
                <a:schemeClr val="tx1"/>
              </a:buClr>
              <a:buChar char="•"/>
              <a:defRPr kumimoji="1" sz="2000">
                <a:solidFill>
                  <a:schemeClr val="tx1"/>
                </a:solidFill>
                <a:latin typeface="Tahoma" pitchFamily="34" charset="0"/>
              </a:defRPr>
            </a:lvl4pPr>
            <a:lvl5pPr marL="2057400" indent="-228600">
              <a:spcBef>
                <a:spcPct val="20000"/>
              </a:spcBef>
              <a:buClr>
                <a:schemeClr val="tx1"/>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9pPr>
          </a:lstStyle>
          <a:p>
            <a:pPr algn="ctr">
              <a:lnSpc>
                <a:spcPct val="80000"/>
              </a:lnSpc>
              <a:buFont typeface="Wingdings" pitchFamily="2" charset="2"/>
              <a:buNone/>
            </a:pPr>
            <a:r>
              <a:rPr lang="en-US" altLang="en-US" sz="900">
                <a:latin typeface="Times New Roman" pitchFamily="18" charset="0"/>
              </a:rPr>
              <a:t>This material was produced under grant number 46F5-HT03 and modify under grants numbers SH-16596-07-60-F-72 </a:t>
            </a:r>
            <a:r>
              <a:rPr lang="en-US" altLang="en-US" sz="1000"/>
              <a:t>and SH22301-11-60-F-36</a:t>
            </a:r>
            <a:r>
              <a:rPr lang="en-US" altLang="en-US" sz="1200"/>
              <a:t> </a:t>
            </a:r>
            <a:r>
              <a:rPr lang="en-US" altLang="en-US" sz="900">
                <a:latin typeface="Times New Roman" pitchFamily="18" charset="0"/>
              </a:rPr>
              <a:t> all from the Occupational Safety and </a:t>
            </a:r>
          </a:p>
          <a:p>
            <a:pPr algn="ctr">
              <a:lnSpc>
                <a:spcPct val="80000"/>
              </a:lnSpc>
              <a:buFont typeface="Wingdings" pitchFamily="2" charset="2"/>
              <a:buNone/>
            </a:pPr>
            <a:r>
              <a:rPr lang="en-US" altLang="en-US" sz="900">
                <a:latin typeface="Times New Roman" pitchFamily="18" charset="0"/>
              </a:rPr>
              <a:t>Health Administration, U.S. Department of Labor. It does not necessarily reflect the views or policies of the U.S. Department of Labor, nor does mention of trade </a:t>
            </a:r>
          </a:p>
          <a:p>
            <a:pPr algn="ctr">
              <a:lnSpc>
                <a:spcPct val="80000"/>
              </a:lnSpc>
              <a:buFont typeface="Wingdings" pitchFamily="2" charset="2"/>
              <a:buNone/>
            </a:pPr>
            <a:r>
              <a:rPr lang="en-US" altLang="en-US" sz="900">
                <a:latin typeface="Times New Roman" pitchFamily="18" charset="0"/>
              </a:rPr>
              <a:t>names, commercial products, or organizations imply endorsement by the U.S. Government.</a:t>
            </a:r>
          </a:p>
          <a:p>
            <a:pPr>
              <a:lnSpc>
                <a:spcPct val="80000"/>
              </a:lnSpc>
            </a:pPr>
            <a:endParaRPr lang="en-US" altLang="en-US" sz="900">
              <a:latin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21" name="Rectangle 9"/>
          <p:cNvSpPr>
            <a:spLocks noGrp="1" noChangeArrowheads="1"/>
          </p:cNvSpPr>
          <p:nvPr>
            <p:ph type="title"/>
          </p:nvPr>
        </p:nvSpPr>
        <p:spPr/>
        <p:txBody>
          <a:bodyPr/>
          <a:lstStyle/>
          <a:p>
            <a:r>
              <a:rPr lang="en-US" altLang="en-US"/>
              <a:t>Struck-by Falling Objects</a:t>
            </a:r>
          </a:p>
        </p:txBody>
      </p:sp>
      <p:sp>
        <p:nvSpPr>
          <p:cNvPr id="115723" name="Rectangle 11"/>
          <p:cNvSpPr>
            <a:spLocks noGrp="1" noChangeArrowheads="1"/>
          </p:cNvSpPr>
          <p:nvPr>
            <p:ph type="body" sz="half" idx="1"/>
          </p:nvPr>
        </p:nvSpPr>
        <p:spPr>
          <a:xfrm>
            <a:off x="228600" y="1066800"/>
            <a:ext cx="5257800" cy="5181600"/>
          </a:xfrm>
        </p:spPr>
        <p:txBody>
          <a:bodyPr/>
          <a:lstStyle/>
          <a:p>
            <a:r>
              <a:rPr lang="en-US" altLang="en-US" sz="2500"/>
              <a:t>Working or walking below elevated work surfaces may expose you to falling objects.</a:t>
            </a:r>
          </a:p>
          <a:p>
            <a:r>
              <a:rPr lang="en-US" altLang="en-US" sz="2500"/>
              <a:t>If you are working on elevated work surfaces, you are a hazard to all workers who are working below you. Any materials or debris that you throw, drop or push off the work surface have the potential to fall on workers below you.</a:t>
            </a:r>
          </a:p>
        </p:txBody>
      </p:sp>
      <p:pic>
        <p:nvPicPr>
          <p:cNvPr id="115737" name="Picture 25" descr="Picture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86400" y="1676400"/>
            <a:ext cx="3352800" cy="3578225"/>
          </a:xfrm>
          <a:prstGeom prst="rect">
            <a:avLst/>
          </a:prstGeom>
          <a:noFill/>
          <a:extLst>
            <a:ext uri="{909E8E84-426E-40DD-AFC4-6F175D3DCCD1}">
              <a14:hiddenFill xmlns:a14="http://schemas.microsoft.com/office/drawing/2010/main">
                <a:solidFill>
                  <a:srgbClr val="FFFFFF"/>
                </a:solidFill>
              </a14:hiddenFill>
            </a:ext>
          </a:extLst>
        </p:spPr>
      </p:pic>
      <p:sp>
        <p:nvSpPr>
          <p:cNvPr id="115738" name="Rectangle 26"/>
          <p:cNvSpPr>
            <a:spLocks noChangeArrowheads="1"/>
          </p:cNvSpPr>
          <p:nvPr/>
        </p:nvSpPr>
        <p:spPr bwMode="auto">
          <a:xfrm>
            <a:off x="0" y="6248400"/>
            <a:ext cx="9144000" cy="609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tx1"/>
              </a:buClr>
              <a:buFont typeface="Wingdings" pitchFamily="2" charset="2"/>
              <a:buChar char="q"/>
              <a:defRPr kumimoji="1" sz="3200">
                <a:solidFill>
                  <a:schemeClr val="tx1"/>
                </a:solidFill>
                <a:latin typeface="Tahoma" pitchFamily="34" charset="0"/>
              </a:defRPr>
            </a:lvl1pPr>
            <a:lvl2pPr marL="742950" indent="-285750">
              <a:spcBef>
                <a:spcPct val="20000"/>
              </a:spcBef>
              <a:buClr>
                <a:schemeClr val="tx1"/>
              </a:buClr>
              <a:buChar char="•"/>
              <a:defRPr kumimoji="1" sz="2800">
                <a:solidFill>
                  <a:schemeClr val="tx1"/>
                </a:solidFill>
                <a:latin typeface="Tahoma" pitchFamily="34" charset="0"/>
              </a:defRPr>
            </a:lvl2pPr>
            <a:lvl3pPr marL="1143000" indent="-228600">
              <a:spcBef>
                <a:spcPct val="20000"/>
              </a:spcBef>
              <a:buClr>
                <a:schemeClr val="tx1"/>
              </a:buClr>
              <a:buChar char="•"/>
              <a:defRPr kumimoji="1" sz="2400">
                <a:solidFill>
                  <a:schemeClr val="tx1"/>
                </a:solidFill>
                <a:latin typeface="Tahoma" pitchFamily="34" charset="0"/>
              </a:defRPr>
            </a:lvl3pPr>
            <a:lvl4pPr marL="1600200" indent="-228600">
              <a:spcBef>
                <a:spcPct val="20000"/>
              </a:spcBef>
              <a:buClr>
                <a:schemeClr val="tx1"/>
              </a:buClr>
              <a:buChar char="•"/>
              <a:defRPr kumimoji="1" sz="2000">
                <a:solidFill>
                  <a:schemeClr val="tx1"/>
                </a:solidFill>
                <a:latin typeface="Tahoma" pitchFamily="34" charset="0"/>
              </a:defRPr>
            </a:lvl4pPr>
            <a:lvl5pPr marL="2057400" indent="-228600">
              <a:spcBef>
                <a:spcPct val="20000"/>
              </a:spcBef>
              <a:buClr>
                <a:schemeClr val="tx1"/>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9pPr>
          </a:lstStyle>
          <a:p>
            <a:pPr algn="ctr">
              <a:lnSpc>
                <a:spcPct val="80000"/>
              </a:lnSpc>
              <a:buFont typeface="Wingdings" pitchFamily="2" charset="2"/>
              <a:buNone/>
            </a:pPr>
            <a:r>
              <a:rPr lang="en-US" altLang="en-US" sz="900">
                <a:latin typeface="Times New Roman" pitchFamily="18" charset="0"/>
              </a:rPr>
              <a:t>This material was produced under grant number 46F5-HT03 and modify under grants numbers SH-16596-07-60-F-72 </a:t>
            </a:r>
            <a:r>
              <a:rPr lang="en-US" altLang="en-US" sz="1000"/>
              <a:t>and SH22301-11-60-F-36</a:t>
            </a:r>
            <a:r>
              <a:rPr lang="en-US" altLang="en-US" sz="1200"/>
              <a:t> </a:t>
            </a:r>
            <a:r>
              <a:rPr lang="en-US" altLang="en-US" sz="900">
                <a:latin typeface="Times New Roman" pitchFamily="18" charset="0"/>
              </a:rPr>
              <a:t> all from the Occupational Safety and </a:t>
            </a:r>
          </a:p>
          <a:p>
            <a:pPr algn="ctr">
              <a:lnSpc>
                <a:spcPct val="80000"/>
              </a:lnSpc>
              <a:buFont typeface="Wingdings" pitchFamily="2" charset="2"/>
              <a:buNone/>
            </a:pPr>
            <a:r>
              <a:rPr lang="en-US" altLang="en-US" sz="900">
                <a:latin typeface="Times New Roman" pitchFamily="18" charset="0"/>
              </a:rPr>
              <a:t>Health Administration, U.S. Department of Labor. It does not necessarily reflect the views or policies of the U.S. Department of Labor, nor does mention of trade </a:t>
            </a:r>
          </a:p>
          <a:p>
            <a:pPr algn="ctr">
              <a:lnSpc>
                <a:spcPct val="80000"/>
              </a:lnSpc>
              <a:buFont typeface="Wingdings" pitchFamily="2" charset="2"/>
              <a:buNone/>
            </a:pPr>
            <a:r>
              <a:rPr lang="en-US" altLang="en-US" sz="900">
                <a:latin typeface="Times New Roman" pitchFamily="18" charset="0"/>
              </a:rPr>
              <a:t>names, commercial products, or organizations imply endorsement by the U.S. Government.</a:t>
            </a:r>
          </a:p>
          <a:p>
            <a:pPr>
              <a:lnSpc>
                <a:spcPct val="80000"/>
              </a:lnSpc>
            </a:pPr>
            <a:endParaRPr lang="en-US" altLang="en-US" sz="900">
              <a:latin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r>
              <a:rPr lang="en-US" altLang="en-US"/>
              <a:t>Struck-by Falling Objects</a:t>
            </a:r>
          </a:p>
        </p:txBody>
      </p:sp>
      <p:sp>
        <p:nvSpPr>
          <p:cNvPr id="192516" name="Rectangle 4"/>
          <p:cNvSpPr>
            <a:spLocks noGrp="1" noChangeArrowheads="1"/>
          </p:cNvSpPr>
          <p:nvPr>
            <p:ph type="body" sz="half" idx="1"/>
          </p:nvPr>
        </p:nvSpPr>
        <p:spPr>
          <a:xfrm>
            <a:off x="228600" y="1295400"/>
            <a:ext cx="5486400" cy="5105400"/>
          </a:xfrm>
        </p:spPr>
        <p:txBody>
          <a:bodyPr/>
          <a:lstStyle/>
          <a:p>
            <a:r>
              <a:rPr lang="en-US" altLang="en-US" sz="2800"/>
              <a:t>Materials being moved overhead expose you to falling objects.</a:t>
            </a:r>
          </a:p>
          <a:p>
            <a:r>
              <a:rPr lang="en-US" altLang="en-US" sz="2800"/>
              <a:t>Many times the materials being moved are not single pieces of material. As the materials are being bundled for handling, make sure all pieces are secured. Unsecured pieces may fall from the load onto workers.</a:t>
            </a:r>
          </a:p>
          <a:p>
            <a:endParaRPr lang="en-US" altLang="en-US" sz="2800"/>
          </a:p>
        </p:txBody>
      </p:sp>
      <p:pic>
        <p:nvPicPr>
          <p:cNvPr id="192538" name="Picture 26" descr="Picture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43588" y="1676400"/>
            <a:ext cx="3300412" cy="3055938"/>
          </a:xfrm>
          <a:prstGeom prst="rect">
            <a:avLst/>
          </a:prstGeom>
          <a:noFill/>
          <a:extLst>
            <a:ext uri="{909E8E84-426E-40DD-AFC4-6F175D3DCCD1}">
              <a14:hiddenFill xmlns:a14="http://schemas.microsoft.com/office/drawing/2010/main">
                <a:solidFill>
                  <a:srgbClr val="FFFFFF"/>
                </a:solidFill>
              </a14:hiddenFill>
            </a:ext>
          </a:extLst>
        </p:spPr>
      </p:pic>
      <p:sp>
        <p:nvSpPr>
          <p:cNvPr id="192539" name="Rectangle 27"/>
          <p:cNvSpPr>
            <a:spLocks noChangeArrowheads="1"/>
          </p:cNvSpPr>
          <p:nvPr/>
        </p:nvSpPr>
        <p:spPr bwMode="auto">
          <a:xfrm>
            <a:off x="0" y="6248400"/>
            <a:ext cx="9144000" cy="609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tx1"/>
              </a:buClr>
              <a:buFont typeface="Wingdings" pitchFamily="2" charset="2"/>
              <a:buChar char="q"/>
              <a:defRPr kumimoji="1" sz="3200">
                <a:solidFill>
                  <a:schemeClr val="tx1"/>
                </a:solidFill>
                <a:latin typeface="Tahoma" pitchFamily="34" charset="0"/>
              </a:defRPr>
            </a:lvl1pPr>
            <a:lvl2pPr marL="742950" indent="-285750">
              <a:spcBef>
                <a:spcPct val="20000"/>
              </a:spcBef>
              <a:buClr>
                <a:schemeClr val="tx1"/>
              </a:buClr>
              <a:buChar char="•"/>
              <a:defRPr kumimoji="1" sz="2800">
                <a:solidFill>
                  <a:schemeClr val="tx1"/>
                </a:solidFill>
                <a:latin typeface="Tahoma" pitchFamily="34" charset="0"/>
              </a:defRPr>
            </a:lvl2pPr>
            <a:lvl3pPr marL="1143000" indent="-228600">
              <a:spcBef>
                <a:spcPct val="20000"/>
              </a:spcBef>
              <a:buClr>
                <a:schemeClr val="tx1"/>
              </a:buClr>
              <a:buChar char="•"/>
              <a:defRPr kumimoji="1" sz="2400">
                <a:solidFill>
                  <a:schemeClr val="tx1"/>
                </a:solidFill>
                <a:latin typeface="Tahoma" pitchFamily="34" charset="0"/>
              </a:defRPr>
            </a:lvl3pPr>
            <a:lvl4pPr marL="1600200" indent="-228600">
              <a:spcBef>
                <a:spcPct val="20000"/>
              </a:spcBef>
              <a:buClr>
                <a:schemeClr val="tx1"/>
              </a:buClr>
              <a:buChar char="•"/>
              <a:defRPr kumimoji="1" sz="2000">
                <a:solidFill>
                  <a:schemeClr val="tx1"/>
                </a:solidFill>
                <a:latin typeface="Tahoma" pitchFamily="34" charset="0"/>
              </a:defRPr>
            </a:lvl4pPr>
            <a:lvl5pPr marL="2057400" indent="-228600">
              <a:spcBef>
                <a:spcPct val="20000"/>
              </a:spcBef>
              <a:buClr>
                <a:schemeClr val="tx1"/>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tx1"/>
              </a:buClr>
              <a:buChar char="•"/>
              <a:defRPr kumimoji="1" sz="2000">
                <a:solidFill>
                  <a:schemeClr val="tx1"/>
                </a:solidFill>
                <a:latin typeface="Tahoma" pitchFamily="34" charset="0"/>
              </a:defRPr>
            </a:lvl9pPr>
          </a:lstStyle>
          <a:p>
            <a:pPr algn="ctr">
              <a:lnSpc>
                <a:spcPct val="80000"/>
              </a:lnSpc>
              <a:buFont typeface="Wingdings" pitchFamily="2" charset="2"/>
              <a:buNone/>
            </a:pPr>
            <a:r>
              <a:rPr lang="en-US" altLang="en-US" sz="900">
                <a:latin typeface="Times New Roman" pitchFamily="18" charset="0"/>
              </a:rPr>
              <a:t>This material was produced under grant number 46F5-HT03 and modify under grants numbers SH-16596-07-60-F-72 </a:t>
            </a:r>
            <a:r>
              <a:rPr lang="en-US" altLang="en-US" sz="1000"/>
              <a:t>and SH22301-11-60-F-36</a:t>
            </a:r>
            <a:r>
              <a:rPr lang="en-US" altLang="en-US" sz="1200"/>
              <a:t> </a:t>
            </a:r>
            <a:r>
              <a:rPr lang="en-US" altLang="en-US" sz="900">
                <a:latin typeface="Times New Roman" pitchFamily="18" charset="0"/>
              </a:rPr>
              <a:t> all from the Occupational Safety and </a:t>
            </a:r>
          </a:p>
          <a:p>
            <a:pPr algn="ctr">
              <a:lnSpc>
                <a:spcPct val="80000"/>
              </a:lnSpc>
              <a:buFont typeface="Wingdings" pitchFamily="2" charset="2"/>
              <a:buNone/>
            </a:pPr>
            <a:r>
              <a:rPr lang="en-US" altLang="en-US" sz="900">
                <a:latin typeface="Times New Roman" pitchFamily="18" charset="0"/>
              </a:rPr>
              <a:t>Health Administration, U.S. Department of Labor. It does not necessarily reflect the views or policies of the U.S. Department of Labor, nor does mention of trade </a:t>
            </a:r>
          </a:p>
          <a:p>
            <a:pPr algn="ctr">
              <a:lnSpc>
                <a:spcPct val="80000"/>
              </a:lnSpc>
              <a:buFont typeface="Wingdings" pitchFamily="2" charset="2"/>
              <a:buNone/>
            </a:pPr>
            <a:r>
              <a:rPr lang="en-US" altLang="en-US" sz="900">
                <a:latin typeface="Times New Roman" pitchFamily="18" charset="0"/>
              </a:rPr>
              <a:t>names, commercial products, or organizations imply endorsement by the U.S. Government.</a:t>
            </a:r>
          </a:p>
          <a:p>
            <a:pPr>
              <a:lnSpc>
                <a:spcPct val="80000"/>
              </a:lnSpc>
            </a:pPr>
            <a:endParaRPr lang="en-US" altLang="en-US" sz="900">
              <a:latin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ontemporary Portrait">
  <a:themeElements>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ntemporary Portrait">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Designs\Contemporary Portrait.pot</Template>
  <TotalTime>9152</TotalTime>
  <Words>8337</Words>
  <Application>Microsoft Office PowerPoint</Application>
  <PresentationFormat>On-screen Show (4:3)</PresentationFormat>
  <Paragraphs>475</Paragraphs>
  <Slides>38</Slides>
  <Notes>38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6" baseType="lpstr">
      <vt:lpstr>Times New Roman</vt:lpstr>
      <vt:lpstr>Arial Black</vt:lpstr>
      <vt:lpstr>Tahoma</vt:lpstr>
      <vt:lpstr>Wingdings</vt:lpstr>
      <vt:lpstr>Arial</vt:lpstr>
      <vt:lpstr>Verdana</vt:lpstr>
      <vt:lpstr>Contemporary Portrait</vt:lpstr>
      <vt:lpstr>Adobe Photoshop Image</vt:lpstr>
      <vt:lpstr>Big Four Construction Hazards: Struck-by Hazards</vt:lpstr>
      <vt:lpstr>Introducción</vt:lpstr>
      <vt:lpstr>What do you think about Struck by hazards</vt:lpstr>
      <vt:lpstr>Struck-by Hazards Overview</vt:lpstr>
      <vt:lpstr>Struck-by Hazards</vt:lpstr>
      <vt:lpstr>Struck-by Statistics</vt:lpstr>
      <vt:lpstr>Hazard Recognition</vt:lpstr>
      <vt:lpstr>Struck-by Falling Objects</vt:lpstr>
      <vt:lpstr>Struck-by Falling Objects</vt:lpstr>
      <vt:lpstr>Struck-by Falling Objects</vt:lpstr>
      <vt:lpstr>Struck-by Falling Objects</vt:lpstr>
      <vt:lpstr>Struck-by Flying Objects</vt:lpstr>
      <vt:lpstr>Being Struck by flying objects</vt:lpstr>
      <vt:lpstr>When using hand tools make sure not to use:</vt:lpstr>
      <vt:lpstr>Struck-by Flying Objects</vt:lpstr>
      <vt:lpstr>Struck-by Flying Objects</vt:lpstr>
      <vt:lpstr>Struck-by Swinging/Slipping Objects</vt:lpstr>
      <vt:lpstr>Struck-by Swinging/Slipping Objects</vt:lpstr>
      <vt:lpstr>Struck-by Objects on Ground Level</vt:lpstr>
      <vt:lpstr>Struck-by Objects on Ground Level</vt:lpstr>
      <vt:lpstr>Struck-by Objects on Ground Level</vt:lpstr>
      <vt:lpstr>If you are working near vehicles and equipment, you must:</vt:lpstr>
      <vt:lpstr>Struck-by Objects on Ground Level</vt:lpstr>
      <vt:lpstr>Struck-by Objects on Ground Level</vt:lpstr>
      <vt:lpstr>Accident Prevention</vt:lpstr>
      <vt:lpstr>Accident Prevention</vt:lpstr>
      <vt:lpstr>Personal Protective Equipment (PPE)</vt:lpstr>
      <vt:lpstr>Personal Protective Equipment (PPE)</vt:lpstr>
      <vt:lpstr>Personal Protective Equipment (PPE)</vt:lpstr>
      <vt:lpstr>Material Storage</vt:lpstr>
      <vt:lpstr>Material Storage</vt:lpstr>
      <vt:lpstr>Proper Materials Handling</vt:lpstr>
      <vt:lpstr>Proper Materials Handling</vt:lpstr>
      <vt:lpstr>Proper Materials Handling</vt:lpstr>
      <vt:lpstr>Work Zone Safety</vt:lpstr>
      <vt:lpstr>Work Zone Safety</vt:lpstr>
      <vt:lpstr>Work Zone Safety</vt:lpstr>
      <vt:lpstr>Big Four Construction Hazards: Struck-by Hazards</vt:lpstr>
    </vt:vector>
  </TitlesOfParts>
  <Company>ESC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Struck-by</dc:title>
  <dc:subject>Focus Four Hazards</dc:subject>
  <dc:creator>Javier Arias</dc:creator>
  <dc:description>Produced by HCA Grant Team for the HCADFW Susan Hardwood Grant $46F5-Ht03-FY-September 2005 to August 2006</dc:description>
  <cp:lastModifiedBy>Vosburgh, Linda - OSHA</cp:lastModifiedBy>
  <cp:revision>137</cp:revision>
  <dcterms:created xsi:type="dcterms:W3CDTF">2006-01-27T02:32:05Z</dcterms:created>
  <dcterms:modified xsi:type="dcterms:W3CDTF">2014-02-27T20:22:50Z</dcterms:modified>
</cp:coreProperties>
</file>