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3" r:id="rId3"/>
    <p:sldId id="261" r:id="rId4"/>
    <p:sldId id="257" r:id="rId5"/>
    <p:sldId id="299" r:id="rId6"/>
    <p:sldId id="275" r:id="rId7"/>
    <p:sldId id="274" r:id="rId8"/>
    <p:sldId id="263" r:id="rId9"/>
    <p:sldId id="277" r:id="rId10"/>
    <p:sldId id="276" r:id="rId11"/>
    <p:sldId id="287" r:id="rId12"/>
    <p:sldId id="284" r:id="rId13"/>
    <p:sldId id="283" r:id="rId14"/>
    <p:sldId id="297" r:id="rId15"/>
    <p:sldId id="286" r:id="rId16"/>
    <p:sldId id="258" r:id="rId17"/>
    <p:sldId id="279" r:id="rId18"/>
    <p:sldId id="280" r:id="rId19"/>
    <p:sldId id="281" r:id="rId20"/>
    <p:sldId id="282" r:id="rId21"/>
    <p:sldId id="269" r:id="rId22"/>
    <p:sldId id="265" r:id="rId23"/>
    <p:sldId id="266" r:id="rId24"/>
    <p:sldId id="270" r:id="rId25"/>
    <p:sldId id="267" r:id="rId26"/>
    <p:sldId id="272" r:id="rId27"/>
    <p:sldId id="268" r:id="rId28"/>
    <p:sldId id="278" r:id="rId29"/>
    <p:sldId id="288" r:id="rId30"/>
    <p:sldId id="289" r:id="rId31"/>
    <p:sldId id="290" r:id="rId32"/>
    <p:sldId id="291" r:id="rId33"/>
    <p:sldId id="292" r:id="rId34"/>
    <p:sldId id="293" r:id="rId35"/>
    <p:sldId id="294" r:id="rId36"/>
    <p:sldId id="295" r:id="rId37"/>
    <p:sldId id="296" r:id="rId38"/>
    <p:sldId id="264" r:id="rId39"/>
    <p:sldId id="260" r:id="rId40"/>
    <p:sldId id="298" r:id="rId41"/>
    <p:sldId id="262"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2300"/>
    <a:srgbClr val="EAEAEA"/>
    <a:srgbClr val="FF3300"/>
    <a:srgbClr val="1A2907"/>
    <a:srgbClr val="4A9C00"/>
    <a:srgbClr val="568616"/>
    <a:srgbClr val="666633"/>
    <a:srgbClr val="221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00" autoAdjust="0"/>
  </p:normalViewPr>
  <p:slideViewPr>
    <p:cSldViewPr>
      <p:cViewPr>
        <p:scale>
          <a:sx n="64" d="100"/>
          <a:sy n="64" d="100"/>
        </p:scale>
        <p:origin x="-2070" y="-4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4853B3F-758F-4F89-8177-06B5CA1178A7}" type="datetimeFigureOut">
              <a:rPr lang="en-US"/>
              <a:pPr>
                <a:defRPr/>
              </a:pPr>
              <a:t>9/25/2012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4E9D221-280A-4619-85C8-561B8B183719}" type="slidenum">
              <a:rPr lang="en-US"/>
              <a:pPr>
                <a:defRPr/>
              </a:pPr>
              <a:t>‹#›</a:t>
            </a:fld>
            <a:endParaRPr lang="en-US"/>
          </a:p>
        </p:txBody>
      </p:sp>
    </p:spTree>
    <p:extLst>
      <p:ext uri="{BB962C8B-B14F-4D97-AF65-F5344CB8AC3E}">
        <p14:creationId xmlns:p14="http://schemas.microsoft.com/office/powerpoint/2010/main" val="4178153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E5C73E-C4FD-4136-A8D4-434D33B96A98}"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EF3E6B-8A55-404A-B629-912313A2DF74}" type="slidenum">
              <a:rPr lang="en-US" smtClean="0"/>
              <a:pPr/>
              <a:t>25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534B9C-2DF4-40EC-AD03-C553F43FAC65}" type="slidenum">
              <a:rPr lang="en-US" smtClean="0"/>
              <a:pPr/>
              <a:t>26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89E465-7A6E-4231-B5FF-C351952521F2}" type="slidenum">
              <a:rPr lang="en-US" smtClean="0"/>
              <a:pPr/>
              <a:t>27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0C613F-75D7-45DA-8710-AC0010FD4E18}" type="slidenum">
              <a:rPr lang="en-US" smtClean="0"/>
              <a:pPr/>
              <a:t>38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1F9007-4910-479B-9356-B861F2D844C0}" type="slidenum">
              <a:rPr lang="en-US" smtClean="0"/>
              <a:pPr/>
              <a:t>39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3BE1D2-1E9F-4239-80A1-D64540A0159C}" type="slidenum">
              <a:rPr lang="en-US" smtClean="0"/>
              <a:pPr/>
              <a:t>41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02108D-C018-4CD7-8BCE-99C7F7C40D89}"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9BF4BE-574B-456D-B803-04213EC56075}"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576C66-0D55-4759-8074-699FC9E10623}" type="slidenum">
              <a:rPr lang="en-US" smtClean="0"/>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D875DE-FA0B-49B2-BD8C-AB84B65DAF43}" type="slidenum">
              <a:rPr lang="en-US" smtClean="0"/>
              <a:pPr/>
              <a:t>16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667FE4-D20B-495A-B845-2D10A50734A5}" type="slidenum">
              <a:rPr lang="en-US" smtClean="0"/>
              <a:pPr/>
              <a:t>21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BE3B04-8581-452B-960E-6AF3243B8856}" type="slidenum">
              <a:rPr lang="en-US" smtClean="0"/>
              <a:pPr/>
              <a:t>22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327A8B-DA71-4D6B-B5ED-FDA1B37E44A7}" type="slidenum">
              <a:rPr lang="en-US" smtClean="0"/>
              <a:pPr/>
              <a:t>23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43187F-97FF-4C47-8C08-69A4FFED4FB8}" type="slidenum">
              <a:rPr lang="en-US" smtClean="0"/>
              <a:pPr/>
              <a:t>24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7772400" cy="914400"/>
          </a:xfrm>
          <a:prstGeom prst="rect">
            <a:avLst/>
          </a:prstGeom>
        </p:spPr>
        <p:txBody>
          <a:bodyPr anchor="t"/>
          <a:lstStyle>
            <a:lvl1pPr algn="l">
              <a:defRPr sz="4000" b="1" cap="none" baseline="0">
                <a:solidFill>
                  <a:schemeClr val="bg1"/>
                </a:solidFill>
                <a:latin typeface="+mn-lt"/>
              </a:defRPr>
            </a:lvl1pPr>
          </a:lstStyle>
          <a:p>
            <a:r>
              <a:rPr lang="en-US" smtClean="0"/>
              <a:t>Click to edit Master title style</a:t>
            </a:r>
            <a:endParaRPr lang="en-US" dirty="0"/>
          </a:p>
        </p:txBody>
      </p:sp>
      <p:sp>
        <p:nvSpPr>
          <p:cNvPr id="3" name="Text Placeholder 2"/>
          <p:cNvSpPr>
            <a:spLocks noGrp="1"/>
          </p:cNvSpPr>
          <p:nvPr>
            <p:ph type="body" idx="1"/>
          </p:nvPr>
        </p:nvSpPr>
        <p:spPr>
          <a:xfrm>
            <a:off x="1143000" y="5715000"/>
            <a:ext cx="7772400" cy="585787"/>
          </a:xfrm>
          <a:prstGeom prst="rect">
            <a:avLst/>
          </a:prstGeom>
        </p:spPr>
        <p:txBody>
          <a:bodyPr anchor="b"/>
          <a:lstStyle>
            <a:lvl1pPr marL="0" indent="0" algn="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533400"/>
            <a:ext cx="1676400" cy="57150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324600" cy="5715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233987"/>
            <a:ext cx="7772400" cy="1362075"/>
          </a:xfrm>
          <a:prstGeom prst="rect">
            <a:avLst/>
          </a:prstGeo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733800"/>
            <a:ext cx="7772400" cy="1500187"/>
          </a:xfrm>
          <a:prstGeom prst="rect">
            <a:avLst/>
          </a:prstGeo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57200"/>
            <a:ext cx="5111750" cy="56689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54" r:id="rId2"/>
    <p:sldLayoutId id="2147483663" r:id="rId3"/>
    <p:sldLayoutId id="2147483664" r:id="rId4"/>
    <p:sldLayoutId id="2147483655" r:id="rId5"/>
    <p:sldLayoutId id="2147483656" r:id="rId6"/>
    <p:sldLayoutId id="2147483657" r:id="rId7"/>
    <p:sldLayoutId id="2147483658" r:id="rId8"/>
    <p:sldLayoutId id="2147483659" r:id="rId9"/>
    <p:sldLayoutId id="2147483660" r:id="rId10"/>
    <p:sldLayoutId id="2147483665" r:id="rId11"/>
    <p:sldLayoutId id="2147483666"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jpeg"/><Relationship Id="rId7" Type="http://schemas.openxmlformats.org/officeDocument/2006/relationships/hyperlink" Target="http://www.labsafety.com/ergodyne-chill-its-evaporative-cooling-vests_24538418/"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hyperlink" Target="http://www.labsafety.com/ergodyne-chill-its-evaporative-cooling-towel_24538416/" TargetMode="External"/><Relationship Id="rId4" Type="http://schemas.openxmlformats.org/officeDocument/2006/relationships/image" Target="../media/image24.jpeg"/><Relationship Id="rId9"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osha.gov/pls/oshaweb/owadisp.show_document?p_table=OSHACT&amp;p_id=335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6"/>
          <p:cNvSpPr>
            <a:spLocks noGrp="1"/>
          </p:cNvSpPr>
          <p:nvPr>
            <p:ph type="body" idx="1"/>
          </p:nvPr>
        </p:nvSpPr>
        <p:spPr bwMode="auto">
          <a:xfrm>
            <a:off x="304800" y="4876800"/>
            <a:ext cx="8610600" cy="1423988"/>
          </a:xfrm>
          <a:ln>
            <a:miter lim="800000"/>
            <a:headEnd/>
            <a:tailEnd/>
          </a:ln>
        </p:spPr>
        <p:txBody>
          <a:bodyPr vert="horz" wrap="square" lIns="91440" tIns="45720" rIns="91440" bIns="45720" numCol="1" anchorCtr="0" compatLnSpc="1">
            <a:prstTxWarp prst="textNoShape">
              <a:avLst/>
            </a:prstTxWarp>
          </a:bodyPr>
          <a:lstStyle/>
          <a:p>
            <a:pPr algn="ctr" eaLnBrk="1" hangingPunct="1">
              <a:lnSpc>
                <a:spcPct val="90000"/>
              </a:lnSpc>
              <a:defRPr/>
            </a:pPr>
            <a:r>
              <a:rPr lang="en-US" b="1" smtClean="0">
                <a:solidFill>
                  <a:srgbClr val="FFFFFF"/>
                </a:solidFill>
                <a:effectLst>
                  <a:outerShdw blurRad="38100" dist="38100" dir="2700000" algn="tl">
                    <a:srgbClr val="000000">
                      <a:alpha val="43137"/>
                    </a:srgbClr>
                  </a:outerShdw>
                </a:effectLst>
                <a:latin typeface="Arial Unicode MS" pitchFamily="34" charset="-128"/>
                <a:cs typeface="Arial" charset="0"/>
              </a:rPr>
              <a:t>School of Continuing Education &amp; Professional Development </a:t>
            </a:r>
          </a:p>
          <a:p>
            <a:pPr algn="ctr" eaLnBrk="1" hangingPunct="1">
              <a:lnSpc>
                <a:spcPct val="90000"/>
              </a:lnSpc>
              <a:spcBef>
                <a:spcPct val="0"/>
              </a:spcBef>
              <a:defRPr/>
            </a:pPr>
            <a:r>
              <a:rPr lang="en-US" b="1" smtClean="0">
                <a:solidFill>
                  <a:srgbClr val="FFFFFF"/>
                </a:solidFill>
                <a:effectLst>
                  <a:outerShdw blurRad="38100" dist="38100" dir="2700000" algn="tl">
                    <a:srgbClr val="000000">
                      <a:alpha val="43137"/>
                    </a:srgbClr>
                  </a:outerShdw>
                </a:effectLst>
                <a:latin typeface="Arial Unicode MS" pitchFamily="34" charset="-128"/>
                <a:cs typeface="Arial" charset="0"/>
              </a:rPr>
              <a:t>Miami Dade College North Campus</a:t>
            </a:r>
          </a:p>
          <a:p>
            <a:pPr algn="l" eaLnBrk="1" hangingPunct="1">
              <a:lnSpc>
                <a:spcPct val="90000"/>
              </a:lnSpc>
              <a:spcBef>
                <a:spcPct val="0"/>
              </a:spcBef>
              <a:buFontTx/>
              <a:buChar char="•"/>
              <a:defRPr/>
            </a:pPr>
            <a:endParaRPr lang="en-US" sz="3200" b="1" smtClean="0">
              <a:solidFill>
                <a:srgbClr val="FFFFFF"/>
              </a:solidFill>
              <a:effectLst>
                <a:outerShdw blurRad="38100" dist="38100" dir="2700000" algn="tl">
                  <a:srgbClr val="000000">
                    <a:alpha val="43137"/>
                  </a:srgbClr>
                </a:outerShdw>
              </a:effectLst>
              <a:latin typeface="Arial Unicode MS" pitchFamily="34" charset="-128"/>
              <a:cs typeface="Arial" charset="0"/>
            </a:endParaRPr>
          </a:p>
          <a:p>
            <a:pPr algn="ctr" eaLnBrk="1" hangingPunct="1">
              <a:lnSpc>
                <a:spcPct val="90000"/>
              </a:lnSpc>
              <a:spcBef>
                <a:spcPct val="0"/>
              </a:spcBef>
              <a:defRPr/>
            </a:pPr>
            <a:r>
              <a:rPr lang="en-US" sz="2400" smtClean="0">
                <a:solidFill>
                  <a:srgbClr val="FFFFFF"/>
                </a:solidFill>
                <a:effectLst>
                  <a:outerShdw blurRad="38100" dist="38100" dir="2700000" algn="tl">
                    <a:srgbClr val="000000">
                      <a:alpha val="43137"/>
                    </a:srgbClr>
                  </a:outerShdw>
                </a:effectLst>
                <a:latin typeface="Arial Unicode MS" pitchFamily="34" charset="-128"/>
                <a:cs typeface="Arial" charset="0"/>
              </a:rPr>
              <a:t>OSHA - Susan Harwood Training Grant</a:t>
            </a:r>
          </a:p>
        </p:txBody>
      </p:sp>
      <p:sp>
        <p:nvSpPr>
          <p:cNvPr id="16386" name="Title 3"/>
          <p:cNvSpPr>
            <a:spLocks noGrp="1"/>
          </p:cNvSpPr>
          <p:nvPr>
            <p:ph type="title"/>
          </p:nvPr>
        </p:nvSpPr>
        <p:spPr bwMode="auto">
          <a:xfrm>
            <a:off x="457200" y="1447800"/>
            <a:ext cx="8229600" cy="1295400"/>
          </a:xfrm>
          <a:ln>
            <a:miter lim="800000"/>
            <a:headEnd/>
            <a:tailEnd/>
          </a:ln>
        </p:spPr>
        <p:txBody>
          <a:bodyPr vert="horz" wrap="square" lIns="91440" tIns="45720" rIns="91440" bIns="45720" numCol="1" anchorCtr="0" compatLnSpc="1">
            <a:prstTxWarp prst="textNoShape">
              <a:avLst/>
            </a:prstTxWarp>
          </a:bodyPr>
          <a:lstStyle/>
          <a:p>
            <a:pPr algn="ctr" eaLnBrk="1" hangingPunct="1">
              <a:defRPr/>
            </a:pPr>
            <a:r>
              <a:rPr lang="en-US" sz="8000" dirty="0" smtClean="0">
                <a:effectLst>
                  <a:outerShdw blurRad="38100" dist="38100" dir="2700000" algn="tl">
                    <a:srgbClr val="000000">
                      <a:alpha val="43137"/>
                    </a:srgbClr>
                  </a:outerShdw>
                </a:effectLst>
                <a:cs typeface="Arial" charset="0"/>
              </a:rPr>
              <a:t>HEAT ILLNESS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bwMode="auto">
          <a:xfrm>
            <a:off x="457200" y="533400"/>
            <a:ext cx="8229600" cy="884238"/>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b="1" smtClean="0">
                <a:latin typeface="Tahoma" pitchFamily="34" charset="0"/>
              </a:rPr>
              <a:t>Facts &amp; Statistics</a:t>
            </a:r>
          </a:p>
        </p:txBody>
      </p:sp>
      <p:sp>
        <p:nvSpPr>
          <p:cNvPr id="28674" name="Rectangle 3"/>
          <p:cNvSpPr>
            <a:spLocks noGrp="1" noChangeArrowheads="1"/>
          </p:cNvSpPr>
          <p:nvPr>
            <p:ph type="body" idx="1"/>
          </p:nvPr>
        </p:nvSpPr>
        <p:spPr bwMode="auto">
          <a:xfrm>
            <a:off x="457200" y="1600200"/>
            <a:ext cx="8229600" cy="47244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spcBef>
                <a:spcPct val="0"/>
              </a:spcBef>
            </a:pPr>
            <a:r>
              <a:rPr lang="en-US" sz="2400" smtClean="0"/>
              <a:t>Heat is the leading weather-related killer, ending more lives than do hurricanes, floods, tornadoes, and lightning combined.</a:t>
            </a:r>
          </a:p>
          <a:p>
            <a:pPr>
              <a:lnSpc>
                <a:spcPct val="80000"/>
              </a:lnSpc>
              <a:spcBef>
                <a:spcPct val="0"/>
              </a:spcBef>
            </a:pPr>
            <a:endParaRPr lang="en-US" sz="2400" smtClean="0"/>
          </a:p>
          <a:p>
            <a:pPr>
              <a:lnSpc>
                <a:spcPct val="80000"/>
              </a:lnSpc>
            </a:pPr>
            <a:r>
              <a:rPr lang="en-US" sz="2400" smtClean="0"/>
              <a:t>Extreme hot weather strains the heart and lungs, causing heart attacks, strokes and respiratory disease in vulnerable individuals.</a:t>
            </a:r>
          </a:p>
          <a:p>
            <a:pPr>
              <a:lnSpc>
                <a:spcPct val="80000"/>
              </a:lnSpc>
            </a:pPr>
            <a:endParaRPr lang="en-US" sz="2400" smtClean="0"/>
          </a:p>
          <a:p>
            <a:pPr>
              <a:lnSpc>
                <a:spcPct val="80000"/>
              </a:lnSpc>
            </a:pPr>
            <a:r>
              <a:rPr lang="en-US" sz="2400" smtClean="0"/>
              <a:t>There were about 3,400 total deaths between 1999 and 2003.</a:t>
            </a:r>
          </a:p>
          <a:p>
            <a:pPr>
              <a:lnSpc>
                <a:spcPct val="80000"/>
              </a:lnSpc>
            </a:pPr>
            <a:endParaRPr lang="en-US" sz="2400" smtClean="0"/>
          </a:p>
          <a:p>
            <a:pPr>
              <a:lnSpc>
                <a:spcPct val="80000"/>
              </a:lnSpc>
            </a:pPr>
            <a:r>
              <a:rPr lang="en-US" sz="2400" smtClean="0"/>
              <a:t>EPA simulations estimate that heat-related deaths could increase by 3,500 to 27,000 deaths per year by mid-century.</a:t>
            </a:r>
            <a:r>
              <a:rPr lang="en-US" sz="1000"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p:cNvPicPr>
            <a:picLocks noGrp="1" noChangeAspect="1" noChangeArrowheads="1"/>
          </p:cNvPicPr>
          <p:nvPr>
            <p:ph type="body" idx="1"/>
          </p:nvPr>
        </p:nvPicPr>
        <p:blipFill>
          <a:blip r:embed="rId2"/>
          <a:srcRect/>
          <a:stretch>
            <a:fillRect/>
          </a:stretch>
        </p:blipFill>
        <p:spPr bwMode="auto">
          <a:xfrm>
            <a:off x="457200" y="2032000"/>
            <a:ext cx="8229600" cy="2441575"/>
          </a:xfrm>
          <a:noFill/>
          <a:ln>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Grp="1" noChangeAspect="1" noChangeArrowheads="1"/>
          </p:cNvPicPr>
          <p:nvPr>
            <p:ph type="body" idx="1"/>
          </p:nvPr>
        </p:nvPicPr>
        <p:blipFill>
          <a:blip r:embed="rId2"/>
          <a:srcRect/>
          <a:stretch>
            <a:fillRect/>
          </a:stretch>
        </p:blipFill>
        <p:spPr bwMode="auto">
          <a:xfrm>
            <a:off x="228600" y="533400"/>
            <a:ext cx="8686800" cy="5867400"/>
          </a:xfrm>
          <a:noFill/>
          <a:ln w="12700">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7"/>
          <p:cNvPicPr>
            <a:picLocks noGrp="1" noChangeAspect="1" noChangeArrowheads="1"/>
          </p:cNvPicPr>
          <p:nvPr>
            <p:ph type="body" idx="1"/>
          </p:nvPr>
        </p:nvPicPr>
        <p:blipFill>
          <a:blip r:embed="rId2"/>
          <a:srcRect/>
          <a:stretch>
            <a:fillRect/>
          </a:stretch>
        </p:blipFill>
        <p:spPr bwMode="auto">
          <a:xfrm>
            <a:off x="381000" y="533400"/>
            <a:ext cx="8534400" cy="5791200"/>
          </a:xfrm>
          <a:noFill/>
          <a:ln w="12700">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Grp="1" noChangeAspect="1" noChangeArrowheads="1"/>
          </p:cNvPicPr>
          <p:nvPr>
            <p:ph type="body" idx="1"/>
          </p:nvPr>
        </p:nvPicPr>
        <p:blipFill>
          <a:blip r:embed="rId2"/>
          <a:srcRect/>
          <a:stretch>
            <a:fillRect/>
          </a:stretch>
        </p:blipFill>
        <p:spPr bwMode="auto">
          <a:xfrm>
            <a:off x="457200" y="457200"/>
            <a:ext cx="8404225" cy="5943600"/>
          </a:xfrm>
          <a:noFill/>
          <a:ln w="12700">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p:cNvPicPr>
            <a:picLocks noGrp="1" noChangeAspect="1" noChangeArrowheads="1"/>
          </p:cNvPicPr>
          <p:nvPr>
            <p:ph type="body" idx="1"/>
          </p:nvPr>
        </p:nvPicPr>
        <p:blipFill>
          <a:blip r:embed="rId2"/>
          <a:srcRect/>
          <a:stretch>
            <a:fillRect/>
          </a:stretch>
        </p:blipFill>
        <p:spPr bwMode="auto">
          <a:xfrm>
            <a:off x="152400" y="533400"/>
            <a:ext cx="8839200" cy="5791200"/>
          </a:xfrm>
          <a:noFill/>
          <a:ln w="12700">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4"/>
          <p:cNvSpPr>
            <a:spLocks noGrp="1"/>
          </p:cNvSpPr>
          <p:nvPr>
            <p:ph type="title"/>
          </p:nvPr>
        </p:nvSpPr>
        <p:spPr bwMode="auto">
          <a:xfrm>
            <a:off x="457200" y="609600"/>
            <a:ext cx="82296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smtClean="0">
                <a:latin typeface="Tahoma" pitchFamily="34" charset="0"/>
              </a:rPr>
              <a:t>Excessive exposure to a hot environment can bring about a variety of heat-related health problems and illnesses</a:t>
            </a:r>
          </a:p>
        </p:txBody>
      </p:sp>
      <p:sp>
        <p:nvSpPr>
          <p:cNvPr id="33794" name="Content Placeholder 5"/>
          <p:cNvSpPr>
            <a:spLocks noGrp="1"/>
          </p:cNvSpPr>
          <p:nvPr>
            <p:ph idx="1"/>
          </p:nvPr>
        </p:nvSpPr>
        <p:spPr bwMode="auto">
          <a:xfrm>
            <a:off x="457200" y="2057400"/>
            <a:ext cx="8229600" cy="3962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Heat Cramps  </a:t>
            </a:r>
          </a:p>
          <a:p>
            <a:pPr eaLnBrk="1" hangingPunct="1"/>
            <a:endParaRPr lang="en-US" sz="2800" smtClean="0"/>
          </a:p>
          <a:p>
            <a:pPr eaLnBrk="1" hangingPunct="1"/>
            <a:r>
              <a:rPr lang="en-US" sz="2800" smtClean="0"/>
              <a:t>Fainting</a:t>
            </a:r>
          </a:p>
          <a:p>
            <a:pPr eaLnBrk="1" hangingPunct="1"/>
            <a:endParaRPr lang="en-US" sz="2800" smtClean="0"/>
          </a:p>
          <a:p>
            <a:pPr eaLnBrk="1" hangingPunct="1"/>
            <a:r>
              <a:rPr lang="en-US" sz="2800" smtClean="0"/>
              <a:t>Heat Rash</a:t>
            </a:r>
          </a:p>
          <a:p>
            <a:pPr eaLnBrk="1" hangingPunct="1"/>
            <a:endParaRPr lang="en-US" sz="2800" smtClean="0"/>
          </a:p>
          <a:p>
            <a:pPr eaLnBrk="1" hangingPunct="1"/>
            <a:r>
              <a:rPr lang="en-US" sz="2800" smtClean="0"/>
              <a:t>Heat Exhaustion</a:t>
            </a:r>
          </a:p>
        </p:txBody>
      </p:sp>
      <p:pic>
        <p:nvPicPr>
          <p:cNvPr id="33797" name="Picture 5" descr="MTMyMDIyNDI0NTM1MTFfMQ"/>
          <p:cNvPicPr>
            <a:picLocks noChangeAspect="1" noChangeArrowheads="1"/>
          </p:cNvPicPr>
          <p:nvPr/>
        </p:nvPicPr>
        <p:blipFill>
          <a:blip r:embed="rId3"/>
          <a:srcRect/>
          <a:stretch>
            <a:fillRect/>
          </a:stretch>
        </p:blipFill>
        <p:spPr bwMode="auto">
          <a:xfrm>
            <a:off x="4876800" y="2209800"/>
            <a:ext cx="2857500" cy="33623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bwMode="auto">
          <a:xfrm>
            <a:off x="457200" y="533400"/>
            <a:ext cx="8229600" cy="533400"/>
          </a:xfrm>
          <a:prstGeom prst="rect">
            <a:avLst/>
          </a:prstGeom>
          <a:noFill/>
          <a:ln>
            <a:miter lim="800000"/>
            <a:headEnd/>
            <a:tailEnd/>
          </a:ln>
        </p:spPr>
        <p:txBody>
          <a:bodyPr/>
          <a:lstStyle/>
          <a:p>
            <a:pPr algn="l"/>
            <a:r>
              <a:rPr lang="en-US" sz="3600" b="1" smtClean="0">
                <a:latin typeface="Tahoma" pitchFamily="34" charset="0"/>
              </a:rPr>
              <a:t>Heat Cramps</a:t>
            </a:r>
          </a:p>
        </p:txBody>
      </p:sp>
      <p:sp>
        <p:nvSpPr>
          <p:cNvPr id="35842" name="Rectangle 3"/>
          <p:cNvSpPr>
            <a:spLocks noGrp="1" noChangeArrowheads="1"/>
          </p:cNvSpPr>
          <p:nvPr>
            <p:ph type="body" idx="4294967295"/>
          </p:nvPr>
        </p:nvSpPr>
        <p:spPr bwMode="auto">
          <a:xfrm>
            <a:off x="457200" y="1219200"/>
            <a:ext cx="8229600" cy="4648200"/>
          </a:xfrm>
          <a:prstGeom prst="rect">
            <a:avLst/>
          </a:prstGeom>
          <a:noFill/>
          <a:ln>
            <a:miter lim="800000"/>
            <a:headEnd/>
            <a:tailEnd/>
          </a:ln>
        </p:spPr>
        <p:txBody>
          <a:bodyPr/>
          <a:lstStyle/>
          <a:p>
            <a:pPr>
              <a:lnSpc>
                <a:spcPct val="90000"/>
              </a:lnSpc>
            </a:pPr>
            <a:endParaRPr lang="en-US" smtClean="0"/>
          </a:p>
          <a:p>
            <a:pPr>
              <a:lnSpc>
                <a:spcPct val="90000"/>
              </a:lnSpc>
            </a:pPr>
            <a:r>
              <a:rPr lang="en-US" b="1" i="1" smtClean="0">
                <a:solidFill>
                  <a:schemeClr val="accent1"/>
                </a:solidFill>
              </a:rPr>
              <a:t>Heat cramps</a:t>
            </a:r>
            <a:r>
              <a:rPr lang="en-US" i="1" smtClean="0"/>
              <a:t> </a:t>
            </a:r>
            <a:r>
              <a:rPr lang="en-US" smtClean="0"/>
              <a:t>may occur alone or simultaneously with other heat-related illnesses. Heat cramps are painful muscle spasms caused by sweating while performing hard physical labor in a hot environment. The cramps may be caused by either too much or too little salt. Tired muscles are very susceptible to heat cramps.</a:t>
            </a:r>
          </a:p>
        </p:txBody>
      </p:sp>
      <p:pic>
        <p:nvPicPr>
          <p:cNvPr id="35846" name="Picture 6"/>
          <p:cNvPicPr>
            <a:picLocks noChangeAspect="1" noChangeArrowheads="1"/>
          </p:cNvPicPr>
          <p:nvPr/>
        </p:nvPicPr>
        <p:blipFill>
          <a:blip r:embed="rId2"/>
          <a:srcRect/>
          <a:stretch>
            <a:fillRect/>
          </a:stretch>
        </p:blipFill>
        <p:spPr bwMode="auto">
          <a:xfrm>
            <a:off x="7315200" y="5257800"/>
            <a:ext cx="1295400" cy="1447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bwMode="auto">
          <a:xfrm>
            <a:off x="457200" y="609600"/>
            <a:ext cx="8229600" cy="808038"/>
          </a:xfrm>
          <a:prstGeom prst="rect">
            <a:avLst/>
          </a:prstGeom>
          <a:noFill/>
          <a:ln>
            <a:miter lim="800000"/>
            <a:headEnd/>
            <a:tailEnd/>
          </a:ln>
        </p:spPr>
        <p:txBody>
          <a:bodyPr/>
          <a:lstStyle/>
          <a:p>
            <a:pPr algn="l"/>
            <a:r>
              <a:rPr lang="en-US" sz="3600" b="1" smtClean="0">
                <a:latin typeface="Tahoma" pitchFamily="34" charset="0"/>
              </a:rPr>
              <a:t>Fainting</a:t>
            </a:r>
          </a:p>
        </p:txBody>
      </p:sp>
      <p:sp>
        <p:nvSpPr>
          <p:cNvPr id="36866" name="Rectangle 3"/>
          <p:cNvSpPr>
            <a:spLocks noGrp="1" noChangeArrowheads="1"/>
          </p:cNvSpPr>
          <p:nvPr>
            <p:ph type="body" idx="4294967295"/>
          </p:nvPr>
        </p:nvSpPr>
        <p:spPr bwMode="auto">
          <a:xfrm>
            <a:off x="457200" y="1600200"/>
            <a:ext cx="8229600" cy="3810000"/>
          </a:xfrm>
          <a:prstGeom prst="rect">
            <a:avLst/>
          </a:prstGeom>
          <a:noFill/>
          <a:ln>
            <a:miter lim="800000"/>
            <a:headEnd/>
            <a:tailEnd/>
          </a:ln>
        </p:spPr>
        <p:txBody>
          <a:bodyPr/>
          <a:lstStyle/>
          <a:p>
            <a:pPr>
              <a:lnSpc>
                <a:spcPct val="90000"/>
              </a:lnSpc>
            </a:pPr>
            <a:endParaRPr lang="en-US" smtClean="0"/>
          </a:p>
          <a:p>
            <a:pPr>
              <a:lnSpc>
                <a:spcPct val="90000"/>
              </a:lnSpc>
            </a:pPr>
            <a:r>
              <a:rPr lang="en-US" smtClean="0"/>
              <a:t> </a:t>
            </a:r>
            <a:r>
              <a:rPr lang="en-US" b="1" i="1" smtClean="0">
                <a:solidFill>
                  <a:schemeClr val="accent1"/>
                </a:solidFill>
              </a:rPr>
              <a:t>Fainting</a:t>
            </a:r>
            <a:r>
              <a:rPr lang="en-US" i="1" smtClean="0"/>
              <a:t> </a:t>
            </a:r>
            <a:r>
              <a:rPr lang="en-US" smtClean="0"/>
              <a:t>may occur when an employee who is not used to the heat stands in one position for an extended period of time. An employee who has fainted should recover after a brief period of sitting or lying down. Moving around, rather than standing still, will reduce the possibility of fainting.</a:t>
            </a:r>
          </a:p>
        </p:txBody>
      </p:sp>
      <p:pic>
        <p:nvPicPr>
          <p:cNvPr id="36868" name="Picture 4"/>
          <p:cNvPicPr>
            <a:picLocks noChangeAspect="1" noChangeArrowheads="1"/>
          </p:cNvPicPr>
          <p:nvPr/>
        </p:nvPicPr>
        <p:blipFill>
          <a:blip r:embed="rId2"/>
          <a:srcRect/>
          <a:stretch>
            <a:fillRect/>
          </a:stretch>
        </p:blipFill>
        <p:spPr bwMode="auto">
          <a:xfrm>
            <a:off x="6477000" y="5257800"/>
            <a:ext cx="2209800" cy="10668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bwMode="auto">
          <a:xfrm>
            <a:off x="457200" y="533400"/>
            <a:ext cx="8229600" cy="884238"/>
          </a:xfrm>
          <a:prstGeom prst="rect">
            <a:avLst/>
          </a:prstGeom>
          <a:noFill/>
          <a:ln>
            <a:miter lim="800000"/>
            <a:headEnd/>
            <a:tailEnd/>
          </a:ln>
        </p:spPr>
        <p:txBody>
          <a:bodyPr/>
          <a:lstStyle/>
          <a:p>
            <a:pPr algn="l"/>
            <a:r>
              <a:rPr lang="en-US" sz="3600" b="1" smtClean="0">
                <a:latin typeface="Tahoma" pitchFamily="34" charset="0"/>
              </a:rPr>
              <a:t>Heat Rash</a:t>
            </a:r>
          </a:p>
        </p:txBody>
      </p:sp>
      <p:sp>
        <p:nvSpPr>
          <p:cNvPr id="37890" name="Rectangle 3"/>
          <p:cNvSpPr>
            <a:spLocks noGrp="1" noChangeArrowheads="1"/>
          </p:cNvSpPr>
          <p:nvPr>
            <p:ph type="body" idx="4294967295"/>
          </p:nvPr>
        </p:nvSpPr>
        <p:spPr bwMode="auto">
          <a:xfrm>
            <a:off x="457200" y="1371600"/>
            <a:ext cx="8229600" cy="4572000"/>
          </a:xfrm>
          <a:prstGeom prst="rect">
            <a:avLst/>
          </a:prstGeom>
          <a:noFill/>
          <a:ln>
            <a:miter lim="800000"/>
            <a:headEnd/>
            <a:tailEnd/>
          </a:ln>
        </p:spPr>
        <p:txBody>
          <a:bodyPr/>
          <a:lstStyle/>
          <a:p>
            <a:pPr>
              <a:buFontTx/>
              <a:buNone/>
            </a:pPr>
            <a:endParaRPr lang="en-US" sz="2800" smtClean="0"/>
          </a:p>
          <a:p>
            <a:r>
              <a:rPr lang="en-US" sz="2800" smtClean="0"/>
              <a:t> </a:t>
            </a:r>
            <a:r>
              <a:rPr lang="en-US" sz="2800" b="1" i="1" smtClean="0">
                <a:solidFill>
                  <a:schemeClr val="accent1"/>
                </a:solidFill>
              </a:rPr>
              <a:t>Heat Rash</a:t>
            </a:r>
            <a:r>
              <a:rPr lang="en-US" sz="2800" i="1" smtClean="0"/>
              <a:t> </a:t>
            </a:r>
            <a:r>
              <a:rPr lang="en-US" sz="2800" smtClean="0"/>
              <a:t>(also known as prickly heat) often occurs in hot, humid environments where sweat does not easily evaporate from the skin. The sweat ducts become clogged, resulting in a rash. Heat rash can be very uncomfortable if the rash is extensive or complicated by infection. Taking frequent breaks in a cool place during the work day and bathing and drying the skin regularly can help prevent heat rash.</a:t>
            </a:r>
          </a:p>
        </p:txBody>
      </p:sp>
      <p:pic>
        <p:nvPicPr>
          <p:cNvPr id="37892" name="Picture 4"/>
          <p:cNvPicPr>
            <a:picLocks noChangeAspect="1" noChangeArrowheads="1"/>
          </p:cNvPicPr>
          <p:nvPr/>
        </p:nvPicPr>
        <p:blipFill>
          <a:blip r:embed="rId2"/>
          <a:srcRect/>
          <a:stretch>
            <a:fillRect/>
          </a:stretch>
        </p:blipFill>
        <p:spPr bwMode="auto">
          <a:xfrm>
            <a:off x="7010400" y="5334000"/>
            <a:ext cx="1295400" cy="129381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bwMode="auto">
          <a:xfrm>
            <a:off x="457200" y="533400"/>
            <a:ext cx="8229600" cy="884238"/>
          </a:xfrm>
          <a:prstGeom prst="rect">
            <a:avLst/>
          </a:prstGeom>
          <a:noFill/>
          <a:ln>
            <a:miter lim="800000"/>
            <a:headEnd/>
            <a:tailEnd/>
          </a:ln>
        </p:spPr>
        <p:txBody>
          <a:bodyPr/>
          <a:lstStyle/>
          <a:p>
            <a:pPr algn="l"/>
            <a:r>
              <a:rPr lang="en-US" sz="3600" b="1" dirty="0" smtClean="0">
                <a:solidFill>
                  <a:schemeClr val="bg1"/>
                </a:solidFill>
                <a:effectLst>
                  <a:outerShdw blurRad="38100" dist="38100" dir="2700000" algn="tl">
                    <a:srgbClr val="000000">
                      <a:alpha val="43137"/>
                    </a:srgbClr>
                  </a:outerShdw>
                </a:effectLst>
                <a:latin typeface="Tahoma" pitchFamily="34" charset="0"/>
              </a:rPr>
              <a:t>Disclaimer</a:t>
            </a:r>
          </a:p>
        </p:txBody>
      </p:sp>
      <p:sp>
        <p:nvSpPr>
          <p:cNvPr id="18434" name="Rectangle 3"/>
          <p:cNvSpPr>
            <a:spLocks noGrp="1" noChangeArrowheads="1"/>
          </p:cNvSpPr>
          <p:nvPr>
            <p:ph type="body" idx="4294967295"/>
          </p:nvPr>
        </p:nvSpPr>
        <p:spPr bwMode="auto">
          <a:xfrm>
            <a:off x="533400" y="1219200"/>
            <a:ext cx="8153400" cy="5029200"/>
          </a:xfrm>
          <a:prstGeom prst="rect">
            <a:avLst/>
          </a:prstGeom>
          <a:noFill/>
          <a:ln>
            <a:miter lim="800000"/>
            <a:headEnd/>
            <a:tailEnd/>
          </a:ln>
        </p:spPr>
        <p:txBody>
          <a:bodyPr/>
          <a:lstStyle/>
          <a:p>
            <a:pPr eaLnBrk="1" hangingPunct="1">
              <a:lnSpc>
                <a:spcPct val="80000"/>
              </a:lnSpc>
              <a:buClr>
                <a:schemeClr val="accent2"/>
              </a:buClr>
              <a:buSzPct val="70000"/>
              <a:buFont typeface="Wingdings" pitchFamily="2" charset="2"/>
              <a:buChar char="l"/>
            </a:pPr>
            <a:r>
              <a:rPr lang="en-US" sz="1600" b="1" dirty="0" smtClean="0">
                <a:solidFill>
                  <a:srgbClr val="FFFFFF"/>
                </a:solidFill>
                <a:effectLst>
                  <a:outerShdw blurRad="38100" dist="38100" dir="2700000" algn="tl">
                    <a:srgbClr val="000000">
                      <a:alpha val="43137"/>
                    </a:srgbClr>
                  </a:outerShdw>
                </a:effectLst>
              </a:rPr>
              <a:t>This material was produced under grant # SH 208 32–SH–0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 </a:t>
            </a:r>
          </a:p>
          <a:p>
            <a:pPr eaLnBrk="1" hangingPunct="1">
              <a:lnSpc>
                <a:spcPct val="80000"/>
              </a:lnSpc>
              <a:buClr>
                <a:schemeClr val="accent2"/>
              </a:buClr>
              <a:buSzPct val="70000"/>
              <a:buFont typeface="Wingdings" pitchFamily="2" charset="2"/>
              <a:buChar char="l"/>
            </a:pPr>
            <a:r>
              <a:rPr lang="en-US" sz="1600" b="1" dirty="0" smtClean="0">
                <a:solidFill>
                  <a:srgbClr val="FFFFFF"/>
                </a:solidFill>
                <a:effectLst>
                  <a:outerShdw blurRad="38100" dist="38100" dir="2700000" algn="tl">
                    <a:srgbClr val="000000">
                      <a:alpha val="43137"/>
                    </a:srgbClr>
                  </a:outerShdw>
                </a:effectLst>
              </a:rPr>
              <a:t>COPYRIGHT INFORMATION: This material is the copyrighted property of Miami Dade College. By federal regulation, OSHA reserves a license to use and disseminate such material for the purpose of promoting safety and health in the workplace.  Miami Dade College hereby authorizes employers and workplace safety and health professionals to use this material, distributed by or through OSHA, in their workplaces or practices in accordance with the guidance contained in the material. </a:t>
            </a:r>
            <a:endParaRPr lang="en-US" sz="1500" b="1" dirty="0" smtClean="0">
              <a:solidFill>
                <a:srgbClr val="FFFFFF"/>
              </a:solidFill>
              <a:effectLst>
                <a:outerShdw blurRad="38100" dist="38100" dir="2700000" algn="tl">
                  <a:srgbClr val="000000">
                    <a:alpha val="43137"/>
                  </a:srgbClr>
                </a:outerShdw>
              </a:effectLst>
            </a:endParaRPr>
          </a:p>
          <a:p>
            <a:pPr eaLnBrk="1" hangingPunct="1">
              <a:lnSpc>
                <a:spcPct val="80000"/>
              </a:lnSpc>
              <a:buClr>
                <a:schemeClr val="accent2"/>
              </a:buClr>
              <a:buSzPct val="70000"/>
              <a:buFont typeface="Wingdings" pitchFamily="2" charset="2"/>
              <a:buChar char="l"/>
            </a:pPr>
            <a:r>
              <a:rPr lang="en-US" sz="1600" b="1" dirty="0" smtClean="0">
                <a:solidFill>
                  <a:srgbClr val="FFFFFF"/>
                </a:solidFill>
                <a:effectLst>
                  <a:outerShdw blurRad="38100" dist="38100" dir="2700000" algn="tl">
                    <a:srgbClr val="000000">
                      <a:alpha val="43137"/>
                    </a:srgbClr>
                  </a:outerShdw>
                </a:effectLst>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pPr algn="ctr" eaLnBrk="1" hangingPunct="1">
              <a:lnSpc>
                <a:spcPct val="80000"/>
              </a:lnSpc>
              <a:buClr>
                <a:schemeClr val="accent2"/>
              </a:buClr>
              <a:buSzPct val="70000"/>
              <a:buFont typeface="Wingdings" pitchFamily="2" charset="2"/>
              <a:buNone/>
            </a:pPr>
            <a:r>
              <a:rPr lang="en-US" sz="1600" dirty="0" smtClean="0">
                <a:solidFill>
                  <a:srgbClr val="FFFFFF"/>
                </a:solidFill>
                <a:effectLst>
                  <a:outerShdw blurRad="38100" dist="38100" dir="2700000" algn="tl">
                    <a:srgbClr val="000000">
                      <a:alpha val="43137"/>
                    </a:srgbClr>
                  </a:outerShdw>
                </a:effectLst>
              </a:rPr>
              <a:t>OSHA - Susan Harwood Training Grant</a:t>
            </a:r>
            <a:endParaRPr lang="en-US" sz="1600" b="1" dirty="0" smtClean="0">
              <a:solidFill>
                <a:srgbClr val="FFFFFF"/>
              </a:solidFill>
              <a:effectLst>
                <a:outerShdw blurRad="38100" dist="38100" dir="2700000" algn="tl">
                  <a:srgbClr val="000000">
                    <a:alpha val="43137"/>
                  </a:srgbClr>
                </a:outerShdw>
              </a:effectLst>
            </a:endParaRPr>
          </a:p>
          <a:p>
            <a:pPr algn="ctr">
              <a:lnSpc>
                <a:spcPct val="80000"/>
              </a:lnSpc>
            </a:pPr>
            <a:endParaRPr lang="en-US" sz="1600" dirty="0" smtClean="0">
              <a:effectLst>
                <a:outerShdw blurRad="38100" dist="38100" dir="2700000" algn="tl">
                  <a:srgbClr val="000000">
                    <a:alpha val="43137"/>
                  </a:srgbClr>
                </a:outerShdw>
              </a:effectLst>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bwMode="auto">
          <a:xfrm>
            <a:off x="457200" y="533400"/>
            <a:ext cx="8229600" cy="685800"/>
          </a:xfrm>
          <a:prstGeom prst="rect">
            <a:avLst/>
          </a:prstGeom>
          <a:noFill/>
          <a:ln>
            <a:miter lim="800000"/>
            <a:headEnd/>
            <a:tailEnd/>
          </a:ln>
        </p:spPr>
        <p:txBody>
          <a:bodyPr/>
          <a:lstStyle/>
          <a:p>
            <a:pPr algn="l"/>
            <a:r>
              <a:rPr lang="en-US" sz="3600" b="1" smtClean="0">
                <a:latin typeface="Tahoma" pitchFamily="34" charset="0"/>
              </a:rPr>
              <a:t>Heat Exhaustion</a:t>
            </a:r>
            <a:r>
              <a:rPr lang="en-US" smtClean="0"/>
              <a:t> </a:t>
            </a:r>
          </a:p>
        </p:txBody>
      </p:sp>
      <p:sp>
        <p:nvSpPr>
          <p:cNvPr id="38914" name="Rectangle 3"/>
          <p:cNvSpPr>
            <a:spLocks noGrp="1" noChangeArrowheads="1"/>
          </p:cNvSpPr>
          <p:nvPr>
            <p:ph type="body" idx="4294967295"/>
          </p:nvPr>
        </p:nvSpPr>
        <p:spPr bwMode="auto">
          <a:xfrm>
            <a:off x="457200" y="1371600"/>
            <a:ext cx="8229600" cy="4038600"/>
          </a:xfrm>
          <a:prstGeom prst="rect">
            <a:avLst/>
          </a:prstGeom>
          <a:noFill/>
          <a:ln>
            <a:miter lim="800000"/>
            <a:headEnd/>
            <a:tailEnd/>
          </a:ln>
        </p:spPr>
        <p:txBody>
          <a:bodyPr/>
          <a:lstStyle/>
          <a:p>
            <a:pPr>
              <a:lnSpc>
                <a:spcPct val="80000"/>
              </a:lnSpc>
            </a:pPr>
            <a:endParaRPr lang="en-US" sz="2400" smtClean="0"/>
          </a:p>
          <a:p>
            <a:pPr>
              <a:lnSpc>
                <a:spcPct val="80000"/>
              </a:lnSpc>
            </a:pPr>
            <a:r>
              <a:rPr lang="en-US" sz="2400" smtClean="0"/>
              <a:t> </a:t>
            </a:r>
            <a:r>
              <a:rPr lang="en-US" sz="2000" b="1" i="1" smtClean="0">
                <a:solidFill>
                  <a:schemeClr val="accent1"/>
                </a:solidFill>
              </a:rPr>
              <a:t>Heat Exhaustion</a:t>
            </a:r>
            <a:r>
              <a:rPr lang="en-US" sz="2000" i="1" smtClean="0"/>
              <a:t> </a:t>
            </a:r>
            <a:r>
              <a:rPr lang="en-US" sz="2000" smtClean="0"/>
              <a:t>is caused by the loss of large amounts of fluid by sweating, sometimes with excessive loss of salt. An employee suffering from heat exhaustion still sweats but may experience the signs and symptoms listed below:</a:t>
            </a:r>
          </a:p>
          <a:p>
            <a:pPr>
              <a:lnSpc>
                <a:spcPct val="80000"/>
              </a:lnSpc>
            </a:pPr>
            <a:endParaRPr lang="en-US" sz="2000" smtClean="0"/>
          </a:p>
          <a:p>
            <a:pPr lvl="4">
              <a:lnSpc>
                <a:spcPct val="80000"/>
              </a:lnSpc>
            </a:pPr>
            <a:r>
              <a:rPr lang="en-US" sz="1600" smtClean="0"/>
              <a:t>• headache</a:t>
            </a:r>
          </a:p>
          <a:p>
            <a:pPr lvl="4">
              <a:lnSpc>
                <a:spcPct val="80000"/>
              </a:lnSpc>
            </a:pPr>
            <a:r>
              <a:rPr lang="en-US" sz="1600" smtClean="0"/>
              <a:t>• dizziness</a:t>
            </a:r>
          </a:p>
          <a:p>
            <a:pPr lvl="4">
              <a:lnSpc>
                <a:spcPct val="80000"/>
              </a:lnSpc>
            </a:pPr>
            <a:r>
              <a:rPr lang="en-US" sz="1600" smtClean="0"/>
              <a:t>• weakness</a:t>
            </a:r>
          </a:p>
          <a:p>
            <a:pPr lvl="4">
              <a:lnSpc>
                <a:spcPct val="80000"/>
              </a:lnSpc>
            </a:pPr>
            <a:r>
              <a:rPr lang="en-US" sz="1600" smtClean="0"/>
              <a:t>• mood changes (confused or irritable)</a:t>
            </a:r>
          </a:p>
          <a:p>
            <a:pPr lvl="4">
              <a:lnSpc>
                <a:spcPct val="80000"/>
              </a:lnSpc>
            </a:pPr>
            <a:r>
              <a:rPr lang="en-US" sz="1600" smtClean="0"/>
              <a:t>• feeling sick to stomach</a:t>
            </a:r>
          </a:p>
          <a:p>
            <a:pPr lvl="4">
              <a:lnSpc>
                <a:spcPct val="80000"/>
              </a:lnSpc>
            </a:pPr>
            <a:r>
              <a:rPr lang="en-US" sz="1600" smtClean="0"/>
              <a:t>• vomiting</a:t>
            </a:r>
          </a:p>
          <a:p>
            <a:pPr lvl="4">
              <a:lnSpc>
                <a:spcPct val="80000"/>
              </a:lnSpc>
            </a:pPr>
            <a:r>
              <a:rPr lang="en-US" sz="1600" smtClean="0"/>
              <a:t>• decreased and dark-colored urine</a:t>
            </a:r>
          </a:p>
          <a:p>
            <a:pPr lvl="4">
              <a:lnSpc>
                <a:spcPct val="80000"/>
              </a:lnSpc>
            </a:pPr>
            <a:r>
              <a:rPr lang="en-US" sz="1600" smtClean="0"/>
              <a:t>• light-headedness or fainting </a:t>
            </a:r>
          </a:p>
          <a:p>
            <a:pPr lvl="4">
              <a:lnSpc>
                <a:spcPct val="80000"/>
              </a:lnSpc>
            </a:pPr>
            <a:r>
              <a:rPr lang="en-US" sz="1600" smtClean="0"/>
              <a:t>• pale clammy skin</a:t>
            </a:r>
          </a:p>
        </p:txBody>
      </p:sp>
      <p:pic>
        <p:nvPicPr>
          <p:cNvPr id="38918" name="Picture 6"/>
          <p:cNvPicPr>
            <a:picLocks noChangeAspect="1" noChangeArrowheads="1"/>
          </p:cNvPicPr>
          <p:nvPr/>
        </p:nvPicPr>
        <p:blipFill>
          <a:blip r:embed="rId2"/>
          <a:srcRect/>
          <a:stretch>
            <a:fillRect/>
          </a:stretch>
        </p:blipFill>
        <p:spPr bwMode="auto">
          <a:xfrm>
            <a:off x="6400800" y="4495800"/>
            <a:ext cx="1371600" cy="16732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xfrm>
            <a:off x="457200" y="533400"/>
            <a:ext cx="8229600" cy="1219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solidFill>
                  <a:srgbClr val="FF3300"/>
                </a:solidFill>
                <a:latin typeface="Tahoma" pitchFamily="34" charset="0"/>
              </a:rPr>
              <a:t>Signs &amp; Symptoms of Heat Stroke &amp; Heat Exhaustion</a:t>
            </a:r>
          </a:p>
        </p:txBody>
      </p:sp>
      <p:sp>
        <p:nvSpPr>
          <p:cNvPr id="39938" name="Content Placeholder 2"/>
          <p:cNvSpPr>
            <a:spLocks noGrp="1"/>
          </p:cNvSpPr>
          <p:nvPr>
            <p:ph idx="1"/>
          </p:nvPr>
        </p:nvSpPr>
        <p:spPr bwMode="auto">
          <a:xfrm>
            <a:off x="457200" y="1752600"/>
            <a:ext cx="8229600" cy="43735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mtClean="0"/>
              <a:t/>
            </a:r>
            <a:br>
              <a:rPr lang="en-US" smtClean="0"/>
            </a:br>
            <a:endParaRPr lang="en-US" smtClean="0"/>
          </a:p>
        </p:txBody>
      </p:sp>
      <p:pic>
        <p:nvPicPr>
          <p:cNvPr id="39939" name="Picture 3" descr=" "/>
          <p:cNvPicPr>
            <a:picLocks noChangeAspect="1" noChangeArrowheads="1"/>
          </p:cNvPicPr>
          <p:nvPr/>
        </p:nvPicPr>
        <p:blipFill>
          <a:blip r:embed="rId3"/>
          <a:srcRect/>
          <a:stretch>
            <a:fillRect/>
          </a:stretch>
        </p:blipFill>
        <p:spPr bwMode="auto">
          <a:xfrm>
            <a:off x="1981200" y="2052638"/>
            <a:ext cx="5410200" cy="404336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457200" y="60960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latin typeface="Tahoma" pitchFamily="34" charset="0"/>
              </a:rPr>
              <a:t>Heat Cramps</a:t>
            </a:r>
          </a:p>
        </p:txBody>
      </p:sp>
      <p:sp>
        <p:nvSpPr>
          <p:cNvPr id="41986" name="Content Placeholder 2"/>
          <p:cNvSpPr>
            <a:spLocks noGrp="1"/>
          </p:cNvSpPr>
          <p:nvPr>
            <p:ph idx="1"/>
          </p:nvPr>
        </p:nvSpPr>
        <p:spPr bwMode="auto">
          <a:xfrm>
            <a:off x="457200" y="1219200"/>
            <a:ext cx="8229600" cy="426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000" smtClean="0"/>
              <a:t>Heavy sweating drains the body of salt, which cannot be replaced by simply drinking water. Painful cramps occur in the arms, legs, or stomach while on the job, or later at home. Move to a cool area at once if cramping is experienced. Loosen clothing and drink cool, lightly-salted water or a commercial fluid replacement beverage. Seek medical aid if the cramps are severe, or don't go away. </a:t>
            </a:r>
            <a:r>
              <a:rPr lang="en-US" smtClean="0"/>
              <a:t/>
            </a:r>
            <a:br>
              <a:rPr lang="en-US" smtClean="0"/>
            </a:br>
            <a:r>
              <a:rPr lang="en-US" smtClean="0"/>
              <a:t/>
            </a:r>
            <a:br>
              <a:rPr lang="en-US" smtClean="0"/>
            </a:br>
            <a:endParaRPr lang="en-US" smtClean="0"/>
          </a:p>
        </p:txBody>
      </p:sp>
      <p:pic>
        <p:nvPicPr>
          <p:cNvPr id="41988" name="Picture 4"/>
          <p:cNvPicPr>
            <a:picLocks noChangeAspect="1" noChangeArrowheads="1"/>
          </p:cNvPicPr>
          <p:nvPr/>
        </p:nvPicPr>
        <p:blipFill>
          <a:blip r:embed="rId3"/>
          <a:srcRect/>
          <a:stretch>
            <a:fillRect/>
          </a:stretch>
        </p:blipFill>
        <p:spPr bwMode="auto">
          <a:xfrm>
            <a:off x="152400" y="5410200"/>
            <a:ext cx="1900238" cy="91281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latin typeface="Tahoma" pitchFamily="34" charset="0"/>
              </a:rPr>
              <a:t>Heat Exhaustion</a:t>
            </a:r>
          </a:p>
        </p:txBody>
      </p:sp>
      <p:sp>
        <p:nvSpPr>
          <p:cNvPr id="44034" name="Content Placeholder 2"/>
          <p:cNvSpPr>
            <a:spLocks noGrp="1"/>
          </p:cNvSpPr>
          <p:nvPr>
            <p:ph idx="1"/>
          </p:nvPr>
        </p:nvSpPr>
        <p:spPr bwMode="auto">
          <a:xfrm>
            <a:off x="457200" y="1752600"/>
            <a:ext cx="8229600" cy="457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500" smtClean="0"/>
              <a:t>Insufficient water and salt intake causes the body's cooling structure to break down. </a:t>
            </a:r>
          </a:p>
          <a:p>
            <a:pPr eaLnBrk="1" hangingPunct="1"/>
            <a:r>
              <a:rPr lang="en-US" sz="2500" smtClean="0"/>
              <a:t>Symptoms: Heavy sweating, cool, moist skin, body temperature over 38 degrees, weak pulse, and normal or low blood pressure. </a:t>
            </a:r>
          </a:p>
          <a:p>
            <a:pPr eaLnBrk="1" hangingPunct="1"/>
            <a:r>
              <a:rPr lang="en-US" sz="2500" smtClean="0"/>
              <a:t>A person is likely to be tired, weak, clumsy, upset, or confused. They will be very thirsty, and will pant or breath rapidly. Their vision may be blurred. </a:t>
            </a:r>
          </a:p>
          <a:p>
            <a:pPr eaLnBrk="1" hangingPunct="1"/>
            <a:r>
              <a:rPr lang="en-US" sz="2500" b="1" smtClean="0"/>
              <a:t>Get medical help immediately!</a:t>
            </a:r>
            <a:r>
              <a:rPr lang="en-US" sz="2500" smtClean="0"/>
              <a:t> </a:t>
            </a:r>
            <a:br>
              <a:rPr lang="en-US" sz="2500" smtClean="0"/>
            </a:br>
            <a:r>
              <a:rPr lang="en-US" sz="2500" smtClean="0"/>
              <a:t/>
            </a:r>
            <a:br>
              <a:rPr lang="en-US" sz="2500" smtClean="0"/>
            </a:br>
            <a:endParaRPr lang="en-US" sz="2500" smtClean="0"/>
          </a:p>
        </p:txBody>
      </p:sp>
      <p:pic>
        <p:nvPicPr>
          <p:cNvPr id="44036" name="Picture 4"/>
          <p:cNvPicPr>
            <a:picLocks noChangeAspect="1" noChangeArrowheads="1"/>
          </p:cNvPicPr>
          <p:nvPr/>
        </p:nvPicPr>
        <p:blipFill>
          <a:blip r:embed="rId3"/>
          <a:srcRect/>
          <a:stretch>
            <a:fillRect/>
          </a:stretch>
        </p:blipFill>
        <p:spPr bwMode="auto">
          <a:xfrm>
            <a:off x="5638800" y="5105400"/>
            <a:ext cx="1011238" cy="121761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xfrm>
            <a:off x="457200" y="609600"/>
            <a:ext cx="82296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smtClean="0">
                <a:latin typeface="Tahoma" pitchFamily="34" charset="0"/>
              </a:rPr>
              <a:t>Heat Exhaustion First Aid</a:t>
            </a:r>
            <a:r>
              <a:rPr lang="en-US" sz="5000" smtClean="0"/>
              <a:t> </a:t>
            </a:r>
          </a:p>
        </p:txBody>
      </p:sp>
      <p:sp>
        <p:nvSpPr>
          <p:cNvPr id="46082" name="Content Placeholder 2"/>
          <p:cNvSpPr>
            <a:spLocks noGrp="1"/>
          </p:cNvSpPr>
          <p:nvPr>
            <p:ph idx="1"/>
          </p:nvPr>
        </p:nvSpPr>
        <p:spPr bwMode="auto">
          <a:xfrm>
            <a:off x="457200" y="1371600"/>
            <a:ext cx="7848600" cy="47545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1800" smtClean="0"/>
              <a:t>Move the victim to a cool place. </a:t>
            </a:r>
          </a:p>
          <a:p>
            <a:pPr eaLnBrk="1" hangingPunct="1"/>
            <a:r>
              <a:rPr lang="en-US" sz="1800" smtClean="0"/>
              <a:t>Keep the victim lying down with legs straight and elevated 8-12 inches. </a:t>
            </a:r>
          </a:p>
          <a:p>
            <a:pPr eaLnBrk="1" hangingPunct="1"/>
            <a:r>
              <a:rPr lang="en-US" sz="1800" smtClean="0"/>
              <a:t>Cool the victim by applying cold packs or wet towels or cloths. Fan the victim. </a:t>
            </a:r>
          </a:p>
          <a:p>
            <a:pPr eaLnBrk="1" hangingPunct="1"/>
            <a:r>
              <a:rPr lang="en-US" sz="1800" smtClean="0"/>
              <a:t>Give the victim cold water if he or she is fully conscious. </a:t>
            </a:r>
          </a:p>
          <a:p>
            <a:pPr eaLnBrk="1" hangingPunct="1"/>
            <a:r>
              <a:rPr lang="en-US" sz="1800" smtClean="0"/>
              <a:t>If no improvement is noted within 30 minutes, seek medical attention.</a:t>
            </a:r>
          </a:p>
          <a:p>
            <a:pPr eaLnBrk="1" hangingPunct="1"/>
            <a:endParaRPr lang="en-US" sz="1800" smtClean="0"/>
          </a:p>
        </p:txBody>
      </p:sp>
      <p:pic>
        <p:nvPicPr>
          <p:cNvPr id="46085" name="Picture 5" descr="heat_illness_response"/>
          <p:cNvPicPr>
            <a:picLocks noChangeAspect="1" noChangeArrowheads="1"/>
          </p:cNvPicPr>
          <p:nvPr/>
        </p:nvPicPr>
        <p:blipFill>
          <a:blip r:embed="rId3"/>
          <a:srcRect/>
          <a:stretch>
            <a:fillRect/>
          </a:stretch>
        </p:blipFill>
        <p:spPr bwMode="auto">
          <a:xfrm>
            <a:off x="152400" y="3352800"/>
            <a:ext cx="4876800" cy="304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bwMode="auto">
          <a:xfrm>
            <a:off x="457200" y="5334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t>Heat stroke can kill a person quickly</a:t>
            </a:r>
            <a:endParaRPr lang="en-US" sz="3600" smtClean="0"/>
          </a:p>
        </p:txBody>
      </p:sp>
      <p:sp>
        <p:nvSpPr>
          <p:cNvPr id="48130" name="Content Placeholder 2"/>
          <p:cNvSpPr>
            <a:spLocks noGrp="1"/>
          </p:cNvSpPr>
          <p:nvPr>
            <p:ph idx="1"/>
          </p:nvPr>
        </p:nvSpPr>
        <p:spPr bwMode="auto">
          <a:xfrm>
            <a:off x="457200" y="1295400"/>
            <a:ext cx="8229600"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smtClean="0"/>
              <a:t>Once the body uses up all its water and salt, sweating ceases. Temperature can rise quickly. You can assume a person is suffering from heat stroke if their body temperature is over 41 degrees, and any of the following symptoms are present: weakness, confusion, distress, strange behavior. </a:t>
            </a:r>
          </a:p>
          <a:p>
            <a:pPr eaLnBrk="1" hangingPunct="1"/>
            <a:r>
              <a:rPr lang="en-US" sz="2000" smtClean="0"/>
              <a:t>Hot, dry, red skin. </a:t>
            </a:r>
          </a:p>
          <a:p>
            <a:pPr eaLnBrk="1" hangingPunct="1"/>
            <a:r>
              <a:rPr lang="en-US" sz="2000" smtClean="0"/>
              <a:t>Rapid pulse. </a:t>
            </a:r>
          </a:p>
          <a:p>
            <a:pPr eaLnBrk="1" hangingPunct="1"/>
            <a:r>
              <a:rPr lang="en-US" sz="2000" smtClean="0"/>
              <a:t>Headache or dizziness. </a:t>
            </a:r>
          </a:p>
          <a:p>
            <a:pPr eaLnBrk="1" hangingPunct="1"/>
            <a:r>
              <a:rPr lang="en-US" sz="2000" smtClean="0"/>
              <a:t>In later stages of heat stroke, a victim </a:t>
            </a:r>
          </a:p>
          <a:p>
            <a:pPr eaLnBrk="1" hangingPunct="1">
              <a:buFontTx/>
              <a:buNone/>
            </a:pPr>
            <a:r>
              <a:rPr lang="en-US" sz="2000" smtClean="0"/>
              <a:t>	may pass out and have convulsions.</a:t>
            </a:r>
            <a:r>
              <a:rPr lang="en-US" sz="2600" smtClean="0"/>
              <a:t> </a:t>
            </a:r>
          </a:p>
          <a:p>
            <a:pPr eaLnBrk="1" hangingPunct="1"/>
            <a:endParaRPr lang="en-US" smtClean="0"/>
          </a:p>
        </p:txBody>
      </p:sp>
      <p:pic>
        <p:nvPicPr>
          <p:cNvPr id="48135" name="Picture 7" descr="ANd9GcSyNEs4ajSkkbR1lgPiSfAS50MV_4JrJIGqmeSpluaHkg4W0T6m"/>
          <p:cNvPicPr>
            <a:picLocks noChangeAspect="1" noChangeArrowheads="1"/>
          </p:cNvPicPr>
          <p:nvPr/>
        </p:nvPicPr>
        <p:blipFill>
          <a:blip r:embed="rId3"/>
          <a:srcRect/>
          <a:stretch>
            <a:fillRect/>
          </a:stretch>
        </p:blipFill>
        <p:spPr bwMode="auto">
          <a:xfrm>
            <a:off x="5181600" y="3962400"/>
            <a:ext cx="1543050" cy="24288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bwMode="auto">
          <a:xfrm>
            <a:off x="457200" y="533400"/>
            <a:ext cx="6553200" cy="533400"/>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3600" smtClean="0">
                <a:solidFill>
                  <a:srgbClr val="FF3300"/>
                </a:solidFill>
                <a:latin typeface="Tahoma" pitchFamily="34" charset="0"/>
              </a:rPr>
              <a:t>Heat Stroke First Aid</a:t>
            </a:r>
          </a:p>
        </p:txBody>
      </p:sp>
      <p:sp>
        <p:nvSpPr>
          <p:cNvPr id="50178" name="Text Placeholder 3"/>
          <p:cNvSpPr>
            <a:spLocks noGrp="1"/>
          </p:cNvSpPr>
          <p:nvPr>
            <p:ph type="body" sz="half" idx="2"/>
          </p:nvPr>
        </p:nvSpPr>
        <p:spPr bwMode="auto">
          <a:xfrm>
            <a:off x="152400" y="1219200"/>
            <a:ext cx="5562600" cy="5029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FontTx/>
              <a:buChar char="•"/>
            </a:pPr>
            <a:r>
              <a:rPr lang="en-US" sz="1700" smtClean="0"/>
              <a:t>Move the victim to a cool place. Remove heavy clothing; light clothing can be left in place. </a:t>
            </a:r>
          </a:p>
          <a:p>
            <a:pPr eaLnBrk="1" hangingPunct="1">
              <a:lnSpc>
                <a:spcPct val="80000"/>
              </a:lnSpc>
              <a:buFontTx/>
              <a:buChar char="•"/>
            </a:pPr>
            <a:endParaRPr lang="en-US" sz="1700" smtClean="0"/>
          </a:p>
          <a:p>
            <a:pPr eaLnBrk="1" hangingPunct="1">
              <a:lnSpc>
                <a:spcPct val="80000"/>
              </a:lnSpc>
              <a:buFontTx/>
              <a:buChar char="•"/>
            </a:pPr>
            <a:r>
              <a:rPr lang="en-US" sz="1700" smtClean="0"/>
              <a:t>Immediately cool the victim by any available means. Such as placing ice packs at areas with abundant blood supply (neck, armpits, and groin). Wet towels or sheets are also effective. The cloths should be kept wet with cool water. </a:t>
            </a:r>
          </a:p>
          <a:p>
            <a:pPr eaLnBrk="1" hangingPunct="1">
              <a:lnSpc>
                <a:spcPct val="80000"/>
              </a:lnSpc>
              <a:buFontTx/>
              <a:buChar char="•"/>
            </a:pPr>
            <a:endParaRPr lang="en-US" sz="1700" smtClean="0"/>
          </a:p>
          <a:p>
            <a:pPr eaLnBrk="1" hangingPunct="1">
              <a:lnSpc>
                <a:spcPct val="80000"/>
              </a:lnSpc>
              <a:buFontTx/>
              <a:buChar char="•"/>
            </a:pPr>
            <a:r>
              <a:rPr lang="en-US" sz="1700" smtClean="0"/>
              <a:t>To prevent hypothermia continue cooling the   victim until their temperature drops to 102 degrees Fahrenheit. </a:t>
            </a:r>
          </a:p>
          <a:p>
            <a:pPr eaLnBrk="1" hangingPunct="1">
              <a:lnSpc>
                <a:spcPct val="80000"/>
              </a:lnSpc>
              <a:buFontTx/>
              <a:buChar char="•"/>
            </a:pPr>
            <a:endParaRPr lang="en-US" sz="1700" smtClean="0"/>
          </a:p>
          <a:p>
            <a:pPr eaLnBrk="1" hangingPunct="1">
              <a:lnSpc>
                <a:spcPct val="80000"/>
              </a:lnSpc>
              <a:buFontTx/>
              <a:buChar char="•"/>
            </a:pPr>
            <a:r>
              <a:rPr lang="en-US" sz="1700" smtClean="0"/>
              <a:t>Keep the victim's head and shoulders slightly elevated. </a:t>
            </a:r>
          </a:p>
          <a:p>
            <a:pPr eaLnBrk="1" hangingPunct="1">
              <a:lnSpc>
                <a:spcPct val="80000"/>
              </a:lnSpc>
              <a:buFontTx/>
              <a:buChar char="•"/>
            </a:pPr>
            <a:endParaRPr lang="en-US" sz="1700" smtClean="0"/>
          </a:p>
          <a:p>
            <a:pPr eaLnBrk="1" hangingPunct="1">
              <a:lnSpc>
                <a:spcPct val="80000"/>
              </a:lnSpc>
              <a:buFontTx/>
              <a:buChar char="•"/>
            </a:pPr>
            <a:r>
              <a:rPr lang="en-US" sz="1700" smtClean="0"/>
              <a:t>Seek medical attention immediately. All heat stroke victims need hospitalization. </a:t>
            </a:r>
          </a:p>
          <a:p>
            <a:pPr eaLnBrk="1" hangingPunct="1">
              <a:lnSpc>
                <a:spcPct val="80000"/>
              </a:lnSpc>
              <a:buFontTx/>
              <a:buChar char="•"/>
            </a:pPr>
            <a:endParaRPr lang="en-US" sz="1700" smtClean="0"/>
          </a:p>
          <a:p>
            <a:pPr eaLnBrk="1" hangingPunct="1">
              <a:lnSpc>
                <a:spcPct val="80000"/>
              </a:lnSpc>
              <a:buFontTx/>
              <a:buChar char="•"/>
            </a:pPr>
            <a:r>
              <a:rPr lang="en-US" sz="1700" smtClean="0"/>
              <a:t>Care for seizures if they occur. </a:t>
            </a:r>
          </a:p>
          <a:p>
            <a:pPr eaLnBrk="1" hangingPunct="1">
              <a:lnSpc>
                <a:spcPct val="80000"/>
              </a:lnSpc>
              <a:buFontTx/>
              <a:buChar char="•"/>
            </a:pPr>
            <a:endParaRPr lang="en-US" sz="1700" smtClean="0"/>
          </a:p>
          <a:p>
            <a:pPr eaLnBrk="1" hangingPunct="1">
              <a:lnSpc>
                <a:spcPct val="80000"/>
              </a:lnSpc>
              <a:buFontTx/>
              <a:buChar char="•"/>
            </a:pPr>
            <a:r>
              <a:rPr lang="en-US" sz="1700" smtClean="0"/>
              <a:t>Do not use aspirin or acetaminophen. </a:t>
            </a:r>
          </a:p>
          <a:p>
            <a:pPr eaLnBrk="1" hangingPunct="1">
              <a:lnSpc>
                <a:spcPct val="80000"/>
              </a:lnSpc>
            </a:pPr>
            <a:endParaRPr lang="en-US" sz="1700" smtClean="0"/>
          </a:p>
        </p:txBody>
      </p:sp>
      <p:sp>
        <p:nvSpPr>
          <p:cNvPr id="50184" name="AutoShape 8" descr="Z"/>
          <p:cNvSpPr>
            <a:spLocks noChangeAspect="1" noChangeArrowheads="1"/>
          </p:cNvSpPr>
          <p:nvPr/>
        </p:nvSpPr>
        <p:spPr bwMode="auto">
          <a:xfrm>
            <a:off x="3500438" y="2357438"/>
            <a:ext cx="2143125" cy="2143125"/>
          </a:xfrm>
          <a:prstGeom prst="rect">
            <a:avLst/>
          </a:prstGeom>
          <a:noFill/>
        </p:spPr>
        <p:txBody>
          <a:bodyPr/>
          <a:lstStyle/>
          <a:p>
            <a:endParaRPr lang="en-US"/>
          </a:p>
        </p:txBody>
      </p:sp>
      <p:sp>
        <p:nvSpPr>
          <p:cNvPr id="50186" name="AutoShape 10" descr="Z"/>
          <p:cNvSpPr>
            <a:spLocks noChangeAspect="1" noChangeArrowheads="1"/>
          </p:cNvSpPr>
          <p:nvPr/>
        </p:nvSpPr>
        <p:spPr bwMode="auto">
          <a:xfrm>
            <a:off x="3500438" y="2357438"/>
            <a:ext cx="2143125" cy="2143125"/>
          </a:xfrm>
          <a:prstGeom prst="rect">
            <a:avLst/>
          </a:prstGeom>
          <a:noFill/>
        </p:spPr>
        <p:txBody>
          <a:bodyPr/>
          <a:lstStyle/>
          <a:p>
            <a:endParaRPr lang="en-US"/>
          </a:p>
        </p:txBody>
      </p:sp>
      <p:sp>
        <p:nvSpPr>
          <p:cNvPr id="50188" name="AutoShape 12" descr="Z"/>
          <p:cNvSpPr>
            <a:spLocks noChangeAspect="1" noChangeArrowheads="1"/>
          </p:cNvSpPr>
          <p:nvPr/>
        </p:nvSpPr>
        <p:spPr bwMode="auto">
          <a:xfrm>
            <a:off x="3500438" y="2357438"/>
            <a:ext cx="2143125" cy="2143125"/>
          </a:xfrm>
          <a:prstGeom prst="rect">
            <a:avLst/>
          </a:prstGeom>
          <a:noFill/>
        </p:spPr>
        <p:txBody>
          <a:bodyPr/>
          <a:lstStyle/>
          <a:p>
            <a:endParaRPr lang="en-US"/>
          </a:p>
        </p:txBody>
      </p:sp>
      <p:sp>
        <p:nvSpPr>
          <p:cNvPr id="50192" name="AutoShape 16" descr="Z"/>
          <p:cNvSpPr>
            <a:spLocks noChangeAspect="1" noChangeArrowheads="1"/>
          </p:cNvSpPr>
          <p:nvPr/>
        </p:nvSpPr>
        <p:spPr bwMode="auto">
          <a:xfrm>
            <a:off x="3376613" y="2471738"/>
            <a:ext cx="2390775" cy="1914525"/>
          </a:xfrm>
          <a:prstGeom prst="rect">
            <a:avLst/>
          </a:prstGeom>
          <a:noFill/>
        </p:spPr>
        <p:txBody>
          <a:bodyPr/>
          <a:lstStyle/>
          <a:p>
            <a:endParaRPr lang="en-US"/>
          </a:p>
        </p:txBody>
      </p:sp>
      <p:sp>
        <p:nvSpPr>
          <p:cNvPr id="50194" name="AutoShape 18" descr="Z"/>
          <p:cNvSpPr>
            <a:spLocks noChangeAspect="1" noChangeArrowheads="1"/>
          </p:cNvSpPr>
          <p:nvPr/>
        </p:nvSpPr>
        <p:spPr bwMode="auto">
          <a:xfrm>
            <a:off x="3376613" y="2471738"/>
            <a:ext cx="2390775" cy="1914525"/>
          </a:xfrm>
          <a:prstGeom prst="rect">
            <a:avLst/>
          </a:prstGeom>
          <a:noFill/>
        </p:spPr>
        <p:txBody>
          <a:bodyPr/>
          <a:lstStyle/>
          <a:p>
            <a:endParaRPr lang="en-US"/>
          </a:p>
        </p:txBody>
      </p:sp>
      <p:pic>
        <p:nvPicPr>
          <p:cNvPr id="50196" name="Picture 20" descr="ANd9GcSVWu4PIOLm3jdeBIhbEroQikdLr6bbhK6cJe_L6pU-ukQY9OCMfw"/>
          <p:cNvPicPr>
            <a:picLocks noChangeAspect="1" noChangeArrowheads="1"/>
          </p:cNvPicPr>
          <p:nvPr/>
        </p:nvPicPr>
        <p:blipFill>
          <a:blip r:embed="rId3"/>
          <a:srcRect/>
          <a:stretch>
            <a:fillRect/>
          </a:stretch>
        </p:blipFill>
        <p:spPr bwMode="auto">
          <a:xfrm>
            <a:off x="4114800" y="4876800"/>
            <a:ext cx="1457325" cy="1457325"/>
          </a:xfrm>
          <a:prstGeom prst="rect">
            <a:avLst/>
          </a:prstGeom>
          <a:noFill/>
        </p:spPr>
      </p:pic>
      <p:pic>
        <p:nvPicPr>
          <p:cNvPr id="50198" name="Picture 22" descr="-LSS-_i_3AW92_AS01"/>
          <p:cNvPicPr>
            <a:picLocks noChangeAspect="1" noChangeArrowheads="1"/>
          </p:cNvPicPr>
          <p:nvPr/>
        </p:nvPicPr>
        <p:blipFill>
          <a:blip r:embed="rId4"/>
          <a:srcRect/>
          <a:stretch>
            <a:fillRect/>
          </a:stretch>
        </p:blipFill>
        <p:spPr bwMode="auto">
          <a:xfrm>
            <a:off x="5638800" y="3810000"/>
            <a:ext cx="1190625" cy="1190625"/>
          </a:xfrm>
          <a:prstGeom prst="rect">
            <a:avLst/>
          </a:prstGeom>
          <a:noFill/>
        </p:spPr>
      </p:pic>
      <p:pic>
        <p:nvPicPr>
          <p:cNvPr id="50200" name="Picture 24" descr="-LSS-_i_2EMK6_AS01">
            <a:hlinkClick r:id="rId5"/>
          </p:cNvPr>
          <p:cNvPicPr>
            <a:picLocks noChangeAspect="1" noChangeArrowheads="1"/>
          </p:cNvPicPr>
          <p:nvPr/>
        </p:nvPicPr>
        <p:blipFill>
          <a:blip r:embed="rId6"/>
          <a:srcRect/>
          <a:stretch>
            <a:fillRect/>
          </a:stretch>
        </p:blipFill>
        <p:spPr bwMode="auto">
          <a:xfrm>
            <a:off x="5791200" y="2057400"/>
            <a:ext cx="1190625" cy="1190625"/>
          </a:xfrm>
          <a:prstGeom prst="rect">
            <a:avLst/>
          </a:prstGeom>
          <a:noFill/>
        </p:spPr>
      </p:pic>
      <p:pic>
        <p:nvPicPr>
          <p:cNvPr id="50202" name="Picture 26" descr="-LSS-_i_2EMK7_AS01">
            <a:hlinkClick r:id="rId7"/>
          </p:cNvPr>
          <p:cNvPicPr>
            <a:picLocks noChangeAspect="1" noChangeArrowheads="1"/>
          </p:cNvPicPr>
          <p:nvPr/>
        </p:nvPicPr>
        <p:blipFill>
          <a:blip r:embed="rId8"/>
          <a:srcRect/>
          <a:stretch>
            <a:fillRect/>
          </a:stretch>
        </p:blipFill>
        <p:spPr bwMode="auto">
          <a:xfrm>
            <a:off x="5486400" y="609600"/>
            <a:ext cx="1190625" cy="1190625"/>
          </a:xfrm>
          <a:prstGeom prst="rect">
            <a:avLst/>
          </a:prstGeom>
          <a:noFill/>
        </p:spPr>
      </p:pic>
      <p:pic>
        <p:nvPicPr>
          <p:cNvPr id="50204" name="Picture 28" descr="Rubbermaid Blue Ice, Mini Pack, 4 7/8&quot;H x 2 25/32&quot;W x 1 5/16&quot;D"/>
          <p:cNvPicPr>
            <a:picLocks noChangeAspect="1" noChangeArrowheads="1"/>
          </p:cNvPicPr>
          <p:nvPr/>
        </p:nvPicPr>
        <p:blipFill>
          <a:blip r:embed="rId9"/>
          <a:srcRect/>
          <a:stretch>
            <a:fillRect/>
          </a:stretch>
        </p:blipFill>
        <p:spPr bwMode="auto">
          <a:xfrm>
            <a:off x="6096000" y="5181600"/>
            <a:ext cx="1190625" cy="11906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bwMode="auto">
          <a:xfrm>
            <a:off x="457200" y="457200"/>
            <a:ext cx="8229600" cy="1219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latin typeface="Tahoma" pitchFamily="34" charset="0"/>
              </a:rPr>
              <a:t>How To Keep Working Muscles Working When The Heat Is On</a:t>
            </a:r>
          </a:p>
        </p:txBody>
      </p:sp>
      <p:pic>
        <p:nvPicPr>
          <p:cNvPr id="52226" name="Picture 4"/>
          <p:cNvPicPr>
            <a:picLocks noGrp="1" noChangeAspect="1" noChangeArrowheads="1"/>
          </p:cNvPicPr>
          <p:nvPr>
            <p:ph idx="4294967295"/>
          </p:nvPr>
        </p:nvPicPr>
        <p:blipFill>
          <a:blip r:embed="rId3"/>
          <a:srcRect/>
          <a:stretch>
            <a:fillRect/>
          </a:stretch>
        </p:blipFill>
        <p:spPr bwMode="auto">
          <a:xfrm>
            <a:off x="685800" y="1752600"/>
            <a:ext cx="7772400" cy="4648200"/>
          </a:xfrm>
          <a:prstGeom prst="rect">
            <a:avLst/>
          </a:prstGeom>
          <a:noFill/>
          <a:ln>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bwMode="auto">
          <a:xfrm>
            <a:off x="457200" y="5334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b="1" smtClean="0">
                <a:latin typeface="Tahoma" pitchFamily="34" charset="0"/>
              </a:rPr>
              <a:t>The Effect of Fluid Loss On Performance</a:t>
            </a:r>
          </a:p>
        </p:txBody>
      </p:sp>
      <p:sp>
        <p:nvSpPr>
          <p:cNvPr id="54274" name="Rectangle 3"/>
          <p:cNvSpPr>
            <a:spLocks noGrp="1" noChangeArrowheads="1"/>
          </p:cNvSpPr>
          <p:nvPr>
            <p:ph type="body" idx="1"/>
          </p:nvPr>
        </p:nvSpPr>
        <p:spPr bwMode="auto">
          <a:xfrm>
            <a:off x="457200" y="1676400"/>
            <a:ext cx="8229600" cy="26670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endParaRPr lang="en-US" sz="2800" smtClean="0"/>
          </a:p>
          <a:p>
            <a:pPr>
              <a:lnSpc>
                <a:spcPct val="80000"/>
              </a:lnSpc>
            </a:pPr>
            <a:r>
              <a:rPr lang="en-US" sz="2800" smtClean="0"/>
              <a:t>2% - Impaired Performance</a:t>
            </a:r>
          </a:p>
          <a:p>
            <a:pPr>
              <a:lnSpc>
                <a:spcPct val="80000"/>
              </a:lnSpc>
            </a:pPr>
            <a:r>
              <a:rPr lang="en-US" sz="2800" smtClean="0"/>
              <a:t>4% - Capacity for muscular work declines</a:t>
            </a:r>
          </a:p>
          <a:p>
            <a:pPr>
              <a:lnSpc>
                <a:spcPct val="80000"/>
              </a:lnSpc>
            </a:pPr>
            <a:r>
              <a:rPr lang="en-US" sz="2800" smtClean="0"/>
              <a:t>6% - Heat Exhaustion</a:t>
            </a:r>
          </a:p>
          <a:p>
            <a:pPr>
              <a:lnSpc>
                <a:spcPct val="80000"/>
              </a:lnSpc>
            </a:pPr>
            <a:r>
              <a:rPr lang="en-US" sz="2800" smtClean="0"/>
              <a:t>8% - Hallucination</a:t>
            </a:r>
          </a:p>
          <a:p>
            <a:pPr>
              <a:lnSpc>
                <a:spcPct val="80000"/>
              </a:lnSpc>
            </a:pPr>
            <a:r>
              <a:rPr lang="en-US" sz="2800" smtClean="0"/>
              <a:t>10% - Circulatory collapse and heat stroke</a:t>
            </a:r>
          </a:p>
        </p:txBody>
      </p:sp>
      <p:sp>
        <p:nvSpPr>
          <p:cNvPr id="54277" name="AutoShape 5" descr="2Q=="/>
          <p:cNvSpPr>
            <a:spLocks noChangeAspect="1" noChangeArrowheads="1"/>
          </p:cNvSpPr>
          <p:nvPr/>
        </p:nvSpPr>
        <p:spPr bwMode="auto">
          <a:xfrm>
            <a:off x="63500" y="-19050"/>
            <a:ext cx="952500" cy="1495425"/>
          </a:xfrm>
          <a:prstGeom prst="rect">
            <a:avLst/>
          </a:prstGeom>
          <a:noFill/>
        </p:spPr>
        <p:txBody>
          <a:bodyPr/>
          <a:lstStyle/>
          <a:p>
            <a:endParaRPr lang="en-US"/>
          </a:p>
        </p:txBody>
      </p:sp>
      <p:sp>
        <p:nvSpPr>
          <p:cNvPr id="54279" name="AutoShape 7" descr="2Q=="/>
          <p:cNvSpPr>
            <a:spLocks noChangeAspect="1" noChangeArrowheads="1"/>
          </p:cNvSpPr>
          <p:nvPr/>
        </p:nvSpPr>
        <p:spPr bwMode="auto">
          <a:xfrm>
            <a:off x="63500" y="-19050"/>
            <a:ext cx="952500" cy="1495425"/>
          </a:xfrm>
          <a:prstGeom prst="rect">
            <a:avLst/>
          </a:prstGeom>
          <a:noFill/>
        </p:spPr>
        <p:txBody>
          <a:bodyPr/>
          <a:lstStyle/>
          <a:p>
            <a:endParaRPr lang="en-US"/>
          </a:p>
        </p:txBody>
      </p:sp>
      <p:sp>
        <p:nvSpPr>
          <p:cNvPr id="54281" name="AutoShape 9" descr="2Q=="/>
          <p:cNvSpPr>
            <a:spLocks noChangeAspect="1" noChangeArrowheads="1"/>
          </p:cNvSpPr>
          <p:nvPr/>
        </p:nvSpPr>
        <p:spPr bwMode="auto">
          <a:xfrm>
            <a:off x="63500" y="-19050"/>
            <a:ext cx="2466975" cy="1847850"/>
          </a:xfrm>
          <a:prstGeom prst="rect">
            <a:avLst/>
          </a:prstGeom>
          <a:noFill/>
        </p:spPr>
        <p:txBody>
          <a:bodyPr/>
          <a:lstStyle/>
          <a:p>
            <a:endParaRPr lang="en-US"/>
          </a:p>
        </p:txBody>
      </p:sp>
      <p:pic>
        <p:nvPicPr>
          <p:cNvPr id="54284" name="Picture 12"/>
          <p:cNvPicPr>
            <a:picLocks noChangeAspect="1" noChangeArrowheads="1"/>
          </p:cNvPicPr>
          <p:nvPr/>
        </p:nvPicPr>
        <p:blipFill>
          <a:blip r:embed="rId2"/>
          <a:srcRect/>
          <a:stretch>
            <a:fillRect/>
          </a:stretch>
        </p:blipFill>
        <p:spPr bwMode="auto">
          <a:xfrm>
            <a:off x="533400" y="5029200"/>
            <a:ext cx="1011238" cy="1209675"/>
          </a:xfrm>
          <a:prstGeom prst="rect">
            <a:avLst/>
          </a:prstGeom>
          <a:noFill/>
          <a:ln w="9525">
            <a:noFill/>
            <a:miter lim="800000"/>
            <a:headEnd/>
            <a:tailEnd/>
          </a:ln>
          <a:effectLst/>
        </p:spPr>
      </p:pic>
      <p:pic>
        <p:nvPicPr>
          <p:cNvPr id="54285" name="Picture 13"/>
          <p:cNvPicPr>
            <a:picLocks noChangeAspect="1" noChangeArrowheads="1"/>
          </p:cNvPicPr>
          <p:nvPr/>
        </p:nvPicPr>
        <p:blipFill>
          <a:blip r:embed="rId3"/>
          <a:srcRect/>
          <a:stretch>
            <a:fillRect/>
          </a:stretch>
        </p:blipFill>
        <p:spPr bwMode="auto">
          <a:xfrm>
            <a:off x="2209800" y="4419600"/>
            <a:ext cx="1011238" cy="1225550"/>
          </a:xfrm>
          <a:prstGeom prst="rect">
            <a:avLst/>
          </a:prstGeom>
          <a:noFill/>
          <a:ln w="9525">
            <a:noFill/>
            <a:miter lim="800000"/>
            <a:headEnd/>
            <a:tailEnd/>
          </a:ln>
          <a:effectLst/>
        </p:spPr>
      </p:pic>
      <p:pic>
        <p:nvPicPr>
          <p:cNvPr id="54286" name="Picture 14"/>
          <p:cNvPicPr>
            <a:picLocks noChangeAspect="1" noChangeArrowheads="1"/>
          </p:cNvPicPr>
          <p:nvPr/>
        </p:nvPicPr>
        <p:blipFill>
          <a:blip r:embed="rId4"/>
          <a:srcRect/>
          <a:stretch>
            <a:fillRect/>
          </a:stretch>
        </p:blipFill>
        <p:spPr bwMode="auto">
          <a:xfrm>
            <a:off x="3962400" y="5029200"/>
            <a:ext cx="1077913" cy="129222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bwMode="auto">
          <a:xfrm>
            <a:off x="457200" y="533400"/>
            <a:ext cx="8229600" cy="1219200"/>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latin typeface="Tahoma" pitchFamily="34" charset="0"/>
              </a:rPr>
              <a:t>How To Keep Working Muscles Working When The Heat Is On</a:t>
            </a:r>
          </a:p>
        </p:txBody>
      </p:sp>
      <p:pic>
        <p:nvPicPr>
          <p:cNvPr id="55298" name="Picture 4"/>
          <p:cNvPicPr>
            <a:picLocks noGrp="1" noChangeAspect="1" noChangeArrowheads="1"/>
          </p:cNvPicPr>
          <p:nvPr>
            <p:ph type="body" idx="1"/>
          </p:nvPr>
        </p:nvPicPr>
        <p:blipFill>
          <a:blip r:embed="rId2"/>
          <a:srcRect/>
          <a:stretch>
            <a:fillRect/>
          </a:stretch>
        </p:blipFill>
        <p:spPr bwMode="auto">
          <a:xfrm>
            <a:off x="762000" y="1752600"/>
            <a:ext cx="7478713" cy="2133600"/>
          </a:xfrm>
          <a:noFill/>
          <a:ln>
            <a:miter lim="800000"/>
            <a:headEnd/>
            <a:tailEnd/>
          </a:ln>
        </p:spPr>
      </p:pic>
      <p:sp>
        <p:nvSpPr>
          <p:cNvPr id="55301" name="AutoShape 5" descr="9k="/>
          <p:cNvSpPr>
            <a:spLocks noChangeAspect="1" noChangeArrowheads="1"/>
          </p:cNvSpPr>
          <p:nvPr/>
        </p:nvSpPr>
        <p:spPr bwMode="auto">
          <a:xfrm>
            <a:off x="3648075" y="2195513"/>
            <a:ext cx="1847850" cy="2466975"/>
          </a:xfrm>
          <a:prstGeom prst="rect">
            <a:avLst/>
          </a:prstGeom>
          <a:noFill/>
        </p:spPr>
        <p:txBody>
          <a:bodyPr/>
          <a:lstStyle/>
          <a:p>
            <a:endParaRPr lang="en-US"/>
          </a:p>
        </p:txBody>
      </p:sp>
      <p:sp>
        <p:nvSpPr>
          <p:cNvPr id="55305" name="AutoShape 9" descr="9k="/>
          <p:cNvSpPr>
            <a:spLocks noChangeAspect="1" noChangeArrowheads="1"/>
          </p:cNvSpPr>
          <p:nvPr/>
        </p:nvSpPr>
        <p:spPr bwMode="auto">
          <a:xfrm>
            <a:off x="3276600" y="2547938"/>
            <a:ext cx="2590800" cy="1762125"/>
          </a:xfrm>
          <a:prstGeom prst="rect">
            <a:avLst/>
          </a:prstGeom>
          <a:noFill/>
        </p:spPr>
        <p:txBody>
          <a:bodyPr/>
          <a:lstStyle/>
          <a:p>
            <a:endParaRPr lang="en-US"/>
          </a:p>
        </p:txBody>
      </p:sp>
      <p:sp>
        <p:nvSpPr>
          <p:cNvPr id="55307" name="AutoShape 11" descr="9k="/>
          <p:cNvSpPr>
            <a:spLocks noChangeAspect="1" noChangeArrowheads="1"/>
          </p:cNvSpPr>
          <p:nvPr/>
        </p:nvSpPr>
        <p:spPr bwMode="auto">
          <a:xfrm>
            <a:off x="3276600" y="2547938"/>
            <a:ext cx="2590800" cy="1762125"/>
          </a:xfrm>
          <a:prstGeom prst="rect">
            <a:avLst/>
          </a:prstGeom>
          <a:noFill/>
        </p:spPr>
        <p:txBody>
          <a:bodyPr/>
          <a:lstStyle/>
          <a:p>
            <a:endParaRPr lang="en-US"/>
          </a:p>
        </p:txBody>
      </p:sp>
      <p:pic>
        <p:nvPicPr>
          <p:cNvPr id="55310" name="Picture 14"/>
          <p:cNvPicPr>
            <a:picLocks noChangeAspect="1" noChangeArrowheads="1"/>
          </p:cNvPicPr>
          <p:nvPr/>
        </p:nvPicPr>
        <p:blipFill>
          <a:blip r:embed="rId3"/>
          <a:srcRect/>
          <a:stretch>
            <a:fillRect/>
          </a:stretch>
        </p:blipFill>
        <p:spPr bwMode="auto">
          <a:xfrm>
            <a:off x="1066800" y="3962400"/>
            <a:ext cx="2209800" cy="2438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696200" cy="685800"/>
          </a:xfrm>
        </p:spPr>
        <p:txBody>
          <a:bodyPr/>
          <a:lstStyle/>
          <a:p>
            <a:pPr algn="ctr" eaLnBrk="1" hangingPunct="1">
              <a:defRPr/>
            </a:pPr>
            <a:r>
              <a:rPr lang="en-US" sz="5000" dirty="0" smtClean="0">
                <a:effectLst>
                  <a:outerShdw blurRad="38100" dist="38100" dir="2700000" algn="tl">
                    <a:srgbClr val="000000">
                      <a:alpha val="43137"/>
                    </a:srgbClr>
                  </a:outerShdw>
                </a:effectLst>
              </a:rPr>
              <a:t>Class overview</a:t>
            </a:r>
            <a:endParaRPr lang="en-US" sz="5000" dirty="0">
              <a:effectLst>
                <a:outerShdw blurRad="38100" dist="38100" dir="2700000" algn="tl">
                  <a:srgbClr val="000000">
                    <a:alpha val="43137"/>
                  </a:srgbClr>
                </a:outerShdw>
              </a:effectLst>
            </a:endParaRPr>
          </a:p>
        </p:txBody>
      </p:sp>
      <p:sp>
        <p:nvSpPr>
          <p:cNvPr id="19458" name="Text Placeholder 2"/>
          <p:cNvSpPr>
            <a:spLocks noGrp="1"/>
          </p:cNvSpPr>
          <p:nvPr>
            <p:ph type="body" idx="1"/>
          </p:nvPr>
        </p:nvSpPr>
        <p:spPr bwMode="auto">
          <a:xfrm>
            <a:off x="4953000" y="2286000"/>
            <a:ext cx="4724400" cy="2438400"/>
          </a:xfrm>
          <a:noFill/>
          <a:ln>
            <a:miter lim="800000"/>
            <a:headEnd/>
            <a:tailEnd/>
          </a:ln>
        </p:spPr>
        <p:txBody>
          <a:bodyPr vert="horz" wrap="square" lIns="91440" tIns="45720" rIns="91440" bIns="45720" numCol="1" anchorCtr="0" compatLnSpc="1">
            <a:prstTxWarp prst="textNoShape">
              <a:avLst/>
            </a:prstTxWarp>
          </a:bodyPr>
          <a:lstStyle/>
          <a:p>
            <a:pPr eaLnBrk="1" hangingPunct="1">
              <a:buFontTx/>
              <a:buChar char="•"/>
            </a:pPr>
            <a:r>
              <a:rPr lang="en-US" sz="2400" b="1" smtClean="0">
                <a:solidFill>
                  <a:srgbClr val="EAEAEA"/>
                </a:solidFill>
                <a:effectLst>
                  <a:outerShdw blurRad="38100" dist="38100" dir="2700000" algn="tl">
                    <a:srgbClr val="000000">
                      <a:alpha val="43137"/>
                    </a:srgbClr>
                  </a:outerShdw>
                </a:effectLst>
              </a:rPr>
              <a:t>What is Heat Illness?</a:t>
            </a:r>
          </a:p>
          <a:p>
            <a:pPr eaLnBrk="1" hangingPunct="1">
              <a:buFontTx/>
              <a:buChar char="•"/>
            </a:pPr>
            <a:r>
              <a:rPr lang="en-US" sz="2400" b="1" smtClean="0">
                <a:solidFill>
                  <a:srgbClr val="EAEAEA"/>
                </a:solidFill>
                <a:effectLst>
                  <a:outerShdw blurRad="38100" dist="38100" dir="2700000" algn="tl">
                    <a:srgbClr val="000000">
                      <a:alpha val="43137"/>
                    </a:srgbClr>
                  </a:outerShdw>
                </a:effectLst>
              </a:rPr>
              <a:t>OSHA Guidelines </a:t>
            </a:r>
          </a:p>
          <a:p>
            <a:pPr eaLnBrk="1" hangingPunct="1">
              <a:buFontTx/>
              <a:buChar char="•"/>
            </a:pPr>
            <a:r>
              <a:rPr lang="en-US" sz="2400" b="1" smtClean="0">
                <a:solidFill>
                  <a:srgbClr val="EAEAEA"/>
                </a:solidFill>
                <a:effectLst>
                  <a:outerShdw blurRad="38100" dist="38100" dir="2700000" algn="tl">
                    <a:srgbClr val="000000">
                      <a:alpha val="43137"/>
                    </a:srgbClr>
                  </a:outerShdw>
                </a:effectLst>
              </a:rPr>
              <a:t>Who is affected?</a:t>
            </a:r>
          </a:p>
          <a:p>
            <a:pPr eaLnBrk="1" hangingPunct="1">
              <a:buFontTx/>
              <a:buChar char="•"/>
            </a:pPr>
            <a:r>
              <a:rPr lang="en-US" sz="2400" b="1" smtClean="0">
                <a:solidFill>
                  <a:srgbClr val="EAEAEA"/>
                </a:solidFill>
                <a:effectLst>
                  <a:outerShdw blurRad="38100" dist="38100" dir="2700000" algn="tl">
                    <a:srgbClr val="000000">
                      <a:alpha val="43137"/>
                    </a:srgbClr>
                  </a:outerShdw>
                </a:effectLst>
              </a:rPr>
              <a:t>Identify Symptoms</a:t>
            </a:r>
          </a:p>
          <a:p>
            <a:pPr eaLnBrk="1" hangingPunct="1">
              <a:buFontTx/>
              <a:buChar char="•"/>
            </a:pPr>
            <a:r>
              <a:rPr lang="en-US" sz="2400" b="1" smtClean="0">
                <a:solidFill>
                  <a:srgbClr val="EAEAEA"/>
                </a:solidFill>
                <a:effectLst>
                  <a:outerShdw blurRad="38100" dist="38100" dir="2700000" algn="tl">
                    <a:srgbClr val="000000">
                      <a:alpha val="43137"/>
                    </a:srgbClr>
                  </a:outerShdw>
                </a:effectLst>
              </a:rPr>
              <a:t>What to do</a:t>
            </a:r>
          </a:p>
          <a:p>
            <a:pPr eaLnBrk="1" hangingPunct="1">
              <a:buFontTx/>
              <a:buChar char="•"/>
            </a:pPr>
            <a:r>
              <a:rPr lang="en-US" sz="2400" b="1" smtClean="0">
                <a:solidFill>
                  <a:srgbClr val="EAEAEA"/>
                </a:solidFill>
                <a:effectLst>
                  <a:outerShdw blurRad="38100" dist="38100" dir="2700000" algn="tl">
                    <a:srgbClr val="000000">
                      <a:alpha val="43137"/>
                    </a:srgbClr>
                  </a:outerShdw>
                </a:effectLst>
              </a:rPr>
              <a:t>Preventive Methods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bwMode="auto">
          <a:xfrm>
            <a:off x="457200" y="609600"/>
            <a:ext cx="8229600" cy="1447800"/>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latin typeface="Tahoma" pitchFamily="34" charset="0"/>
              </a:rPr>
              <a:t>How To Keep Working Muscles Working When The Heat Is On</a:t>
            </a:r>
          </a:p>
        </p:txBody>
      </p:sp>
      <p:pic>
        <p:nvPicPr>
          <p:cNvPr id="56322" name="Picture 4"/>
          <p:cNvPicPr>
            <a:picLocks noGrp="1" noChangeAspect="1" noChangeArrowheads="1"/>
          </p:cNvPicPr>
          <p:nvPr>
            <p:ph type="body" idx="1"/>
          </p:nvPr>
        </p:nvPicPr>
        <p:blipFill>
          <a:blip r:embed="rId2"/>
          <a:srcRect/>
          <a:stretch>
            <a:fillRect/>
          </a:stretch>
        </p:blipFill>
        <p:spPr bwMode="auto">
          <a:xfrm>
            <a:off x="685800" y="1981200"/>
            <a:ext cx="7580313" cy="1765300"/>
          </a:xfrm>
          <a:noFill/>
          <a:ln>
            <a:miter lim="800000"/>
            <a:headEnd/>
            <a:tailEnd/>
          </a:ln>
        </p:spPr>
      </p:pic>
      <p:pic>
        <p:nvPicPr>
          <p:cNvPr id="56326" name="Picture 6"/>
          <p:cNvPicPr>
            <a:picLocks noChangeAspect="1" noChangeArrowheads="1"/>
          </p:cNvPicPr>
          <p:nvPr/>
        </p:nvPicPr>
        <p:blipFill>
          <a:blip r:embed="rId3"/>
          <a:srcRect/>
          <a:stretch>
            <a:fillRect/>
          </a:stretch>
        </p:blipFill>
        <p:spPr bwMode="auto">
          <a:xfrm>
            <a:off x="762000" y="3810000"/>
            <a:ext cx="3678238" cy="253365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bwMode="auto">
          <a:xfrm>
            <a:off x="457200" y="533400"/>
            <a:ext cx="8229600" cy="1066800"/>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latin typeface="Tahoma" pitchFamily="34" charset="0"/>
              </a:rPr>
              <a:t>How To Keep Working Muscles Working When The Heat Is On</a:t>
            </a:r>
          </a:p>
        </p:txBody>
      </p:sp>
      <p:pic>
        <p:nvPicPr>
          <p:cNvPr id="57346" name="Picture 4"/>
          <p:cNvPicPr>
            <a:picLocks noGrp="1" noChangeAspect="1" noChangeArrowheads="1"/>
          </p:cNvPicPr>
          <p:nvPr>
            <p:ph type="body" idx="1"/>
          </p:nvPr>
        </p:nvPicPr>
        <p:blipFill>
          <a:blip r:embed="rId2"/>
          <a:srcRect/>
          <a:stretch>
            <a:fillRect/>
          </a:stretch>
        </p:blipFill>
        <p:spPr bwMode="auto">
          <a:xfrm>
            <a:off x="152400" y="1905000"/>
            <a:ext cx="6934200" cy="3657600"/>
          </a:xfrm>
          <a:noFill/>
          <a:ln>
            <a:miter lim="800000"/>
            <a:headEnd/>
            <a:tailEnd/>
          </a:ln>
        </p:spPr>
      </p:pic>
      <p:sp>
        <p:nvSpPr>
          <p:cNvPr id="57349" name="AutoShape 5" descr="Z"/>
          <p:cNvSpPr>
            <a:spLocks noChangeAspect="1" noChangeArrowheads="1"/>
          </p:cNvSpPr>
          <p:nvPr/>
        </p:nvSpPr>
        <p:spPr bwMode="auto">
          <a:xfrm>
            <a:off x="3648075" y="2195513"/>
            <a:ext cx="1847850" cy="2466975"/>
          </a:xfrm>
          <a:prstGeom prst="rect">
            <a:avLst/>
          </a:prstGeom>
          <a:noFill/>
        </p:spPr>
        <p:txBody>
          <a:bodyPr/>
          <a:lstStyle/>
          <a:p>
            <a:endParaRPr lang="en-US"/>
          </a:p>
        </p:txBody>
      </p:sp>
      <p:sp>
        <p:nvSpPr>
          <p:cNvPr id="57351" name="AutoShape 7" descr="Z"/>
          <p:cNvSpPr>
            <a:spLocks noChangeAspect="1" noChangeArrowheads="1"/>
          </p:cNvSpPr>
          <p:nvPr/>
        </p:nvSpPr>
        <p:spPr bwMode="auto">
          <a:xfrm>
            <a:off x="4071938" y="2824163"/>
            <a:ext cx="1000125" cy="1209675"/>
          </a:xfrm>
          <a:prstGeom prst="rect">
            <a:avLst/>
          </a:prstGeom>
          <a:noFill/>
        </p:spPr>
        <p:txBody>
          <a:bodyPr/>
          <a:lstStyle/>
          <a:p>
            <a:endParaRPr lang="en-US"/>
          </a:p>
        </p:txBody>
      </p:sp>
      <p:pic>
        <p:nvPicPr>
          <p:cNvPr id="57353" name="Picture 9" descr="ANd9GcTMyElwuROuj7xQvLVyl8UNLfUWK8Qr_bKyw1OT5zrWF73HJ4iJbQ"/>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rcRect/>
          <a:stretch>
            <a:fillRect/>
          </a:stretch>
        </p:blipFill>
        <p:spPr bwMode="auto">
          <a:xfrm>
            <a:off x="7391400" y="4800600"/>
            <a:ext cx="1657350" cy="1905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bwMode="auto">
          <a:xfrm>
            <a:off x="457200" y="457200"/>
            <a:ext cx="8229600" cy="1371600"/>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latin typeface="Tahoma" pitchFamily="34" charset="0"/>
              </a:rPr>
              <a:t>How To Keep Working Muscles Working When The Heat Is On</a:t>
            </a:r>
          </a:p>
        </p:txBody>
      </p:sp>
      <p:pic>
        <p:nvPicPr>
          <p:cNvPr id="58370" name="Picture 4"/>
          <p:cNvPicPr>
            <a:picLocks noGrp="1" noChangeAspect="1" noChangeArrowheads="1"/>
          </p:cNvPicPr>
          <p:nvPr>
            <p:ph type="body" idx="1"/>
          </p:nvPr>
        </p:nvPicPr>
        <p:blipFill>
          <a:blip r:embed="rId2"/>
          <a:srcRect/>
          <a:stretch>
            <a:fillRect/>
          </a:stretch>
        </p:blipFill>
        <p:spPr bwMode="auto">
          <a:xfrm>
            <a:off x="1295400" y="1676400"/>
            <a:ext cx="7605713" cy="2667000"/>
          </a:xfrm>
          <a:noFill/>
          <a:ln>
            <a:miter lim="800000"/>
            <a:headEnd/>
            <a:tailEnd/>
          </a:ln>
        </p:spPr>
      </p:pic>
      <p:pic>
        <p:nvPicPr>
          <p:cNvPr id="58374" name="Picture 6"/>
          <p:cNvPicPr>
            <a:picLocks noChangeAspect="1" noChangeArrowheads="1"/>
          </p:cNvPicPr>
          <p:nvPr/>
        </p:nvPicPr>
        <p:blipFill>
          <a:blip r:embed="rId3"/>
          <a:srcRect/>
          <a:stretch>
            <a:fillRect/>
          </a:stretch>
        </p:blipFill>
        <p:spPr bwMode="auto">
          <a:xfrm>
            <a:off x="152400" y="4343400"/>
            <a:ext cx="2209800" cy="19812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bwMode="auto">
          <a:xfrm>
            <a:off x="457200" y="609600"/>
            <a:ext cx="8229600" cy="1371600"/>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latin typeface="Tahoma" pitchFamily="34" charset="0"/>
              </a:rPr>
              <a:t>How To Keep Working Muscles Working When The Heat Is On</a:t>
            </a:r>
          </a:p>
        </p:txBody>
      </p:sp>
      <p:pic>
        <p:nvPicPr>
          <p:cNvPr id="59394" name="Picture 4"/>
          <p:cNvPicPr>
            <a:picLocks noGrp="1" noChangeAspect="1" noChangeArrowheads="1"/>
          </p:cNvPicPr>
          <p:nvPr>
            <p:ph type="body" idx="1"/>
          </p:nvPr>
        </p:nvPicPr>
        <p:blipFill>
          <a:blip r:embed="rId2"/>
          <a:srcRect/>
          <a:stretch>
            <a:fillRect/>
          </a:stretch>
        </p:blipFill>
        <p:spPr bwMode="auto">
          <a:xfrm>
            <a:off x="381000" y="2209800"/>
            <a:ext cx="7262813" cy="1524000"/>
          </a:xfrm>
          <a:noFill/>
          <a:ln>
            <a:miter lim="800000"/>
            <a:headEnd/>
            <a:tailEnd/>
          </a:ln>
        </p:spPr>
      </p:pic>
      <p:pic>
        <p:nvPicPr>
          <p:cNvPr id="59397" name="Picture 5" descr="ANd9GcSZCm-H8lRwPNYxSKb5BZfdtv0vNFDOCQQHV9uVEMuESBbUaAg2"/>
          <p:cNvPicPr>
            <a:picLocks noChangeAspect="1" noChangeArrowheads="1"/>
          </p:cNvPicPr>
          <p:nvPr/>
        </p:nvPicPr>
        <p:blipFill>
          <a:blip r:embed="rId3"/>
          <a:srcRect/>
          <a:stretch>
            <a:fillRect/>
          </a:stretch>
        </p:blipFill>
        <p:spPr bwMode="auto">
          <a:xfrm>
            <a:off x="2971800" y="3810000"/>
            <a:ext cx="3771900" cy="25908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bwMode="auto">
          <a:xfrm>
            <a:off x="457200" y="609600"/>
            <a:ext cx="8229600" cy="1295400"/>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latin typeface="Tahoma" pitchFamily="34" charset="0"/>
              </a:rPr>
              <a:t>How To Keep Working Muscles Working When The Heat Is On</a:t>
            </a:r>
          </a:p>
        </p:txBody>
      </p:sp>
      <p:pic>
        <p:nvPicPr>
          <p:cNvPr id="60418" name="Picture 5"/>
          <p:cNvPicPr>
            <a:picLocks noGrp="1" noChangeAspect="1" noChangeArrowheads="1"/>
          </p:cNvPicPr>
          <p:nvPr>
            <p:ph type="body" idx="1"/>
          </p:nvPr>
        </p:nvPicPr>
        <p:blipFill>
          <a:blip r:embed="rId2"/>
          <a:srcRect/>
          <a:stretch>
            <a:fillRect/>
          </a:stretch>
        </p:blipFill>
        <p:spPr bwMode="auto">
          <a:xfrm>
            <a:off x="228600" y="1828800"/>
            <a:ext cx="7694613" cy="2895600"/>
          </a:xfrm>
          <a:noFill/>
          <a:ln>
            <a:miter lim="800000"/>
            <a:headEnd/>
            <a:tailEnd/>
          </a:ln>
        </p:spPr>
      </p:pic>
      <p:pic>
        <p:nvPicPr>
          <p:cNvPr id="1028" name="Picture 4" descr="http://www.freeimageworks.com/images/2011/07/A3453108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060"/>
          <a:stretch/>
        </p:blipFill>
        <p:spPr bwMode="auto">
          <a:xfrm>
            <a:off x="6705600" y="4800600"/>
            <a:ext cx="2209800" cy="1921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bwMode="auto">
          <a:xfrm>
            <a:off x="457200" y="533400"/>
            <a:ext cx="8229600" cy="884238"/>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b="1" smtClean="0">
                <a:latin typeface="Tahoma" pitchFamily="34" charset="0"/>
              </a:rPr>
              <a:t>Electrolytes</a:t>
            </a:r>
          </a:p>
        </p:txBody>
      </p:sp>
      <p:pic>
        <p:nvPicPr>
          <p:cNvPr id="61442" name="Picture 4"/>
          <p:cNvPicPr>
            <a:picLocks noGrp="1" noChangeAspect="1" noChangeArrowheads="1"/>
          </p:cNvPicPr>
          <p:nvPr>
            <p:ph type="body" idx="1"/>
          </p:nvPr>
        </p:nvPicPr>
        <p:blipFill>
          <a:blip r:embed="rId2"/>
          <a:srcRect/>
          <a:stretch>
            <a:fillRect/>
          </a:stretch>
        </p:blipFill>
        <p:spPr bwMode="auto">
          <a:xfrm>
            <a:off x="152400" y="1371600"/>
            <a:ext cx="8229600" cy="1827213"/>
          </a:xfrm>
          <a:noFill/>
          <a:ln>
            <a:miter lim="800000"/>
            <a:headEnd/>
            <a:tailEnd/>
          </a:ln>
        </p:spPr>
      </p:pic>
      <p:sp>
        <p:nvSpPr>
          <p:cNvPr id="61447" name="AutoShape 7" descr="9k="/>
          <p:cNvSpPr>
            <a:spLocks noChangeAspect="1" noChangeArrowheads="1"/>
          </p:cNvSpPr>
          <p:nvPr/>
        </p:nvSpPr>
        <p:spPr bwMode="auto">
          <a:xfrm>
            <a:off x="3733800" y="2800350"/>
            <a:ext cx="1676400" cy="1257300"/>
          </a:xfrm>
          <a:prstGeom prst="rect">
            <a:avLst/>
          </a:prstGeom>
          <a:noFill/>
        </p:spPr>
        <p:txBody>
          <a:bodyPr/>
          <a:lstStyle/>
          <a:p>
            <a:endParaRPr lang="en-US"/>
          </a:p>
        </p:txBody>
      </p:sp>
      <p:sp>
        <p:nvSpPr>
          <p:cNvPr id="61449" name="AutoShape 9" descr="9k="/>
          <p:cNvSpPr>
            <a:spLocks noChangeAspect="1" noChangeArrowheads="1"/>
          </p:cNvSpPr>
          <p:nvPr/>
        </p:nvSpPr>
        <p:spPr bwMode="auto">
          <a:xfrm>
            <a:off x="3657600" y="2286000"/>
            <a:ext cx="1676400" cy="1257300"/>
          </a:xfrm>
          <a:prstGeom prst="rect">
            <a:avLst/>
          </a:prstGeom>
          <a:noFill/>
        </p:spPr>
        <p:txBody>
          <a:bodyPr/>
          <a:lstStyle/>
          <a:p>
            <a:endParaRPr lang="en-US"/>
          </a:p>
        </p:txBody>
      </p:sp>
      <p:sp>
        <p:nvSpPr>
          <p:cNvPr id="61451" name="AutoShape 11" descr="2Q=="/>
          <p:cNvSpPr>
            <a:spLocks noChangeAspect="1" noChangeArrowheads="1"/>
          </p:cNvSpPr>
          <p:nvPr/>
        </p:nvSpPr>
        <p:spPr bwMode="auto">
          <a:xfrm>
            <a:off x="3581400" y="2628900"/>
            <a:ext cx="1981200" cy="1600200"/>
          </a:xfrm>
          <a:prstGeom prst="rect">
            <a:avLst/>
          </a:prstGeom>
          <a:noFill/>
        </p:spPr>
        <p:txBody>
          <a:bodyPr/>
          <a:lstStyle/>
          <a:p>
            <a:endParaRPr lang="en-US"/>
          </a:p>
        </p:txBody>
      </p:sp>
      <p:sp>
        <p:nvSpPr>
          <p:cNvPr id="61453" name="AutoShape 13" descr="2Q=="/>
          <p:cNvSpPr>
            <a:spLocks noChangeAspect="1" noChangeArrowheads="1"/>
          </p:cNvSpPr>
          <p:nvPr/>
        </p:nvSpPr>
        <p:spPr bwMode="auto">
          <a:xfrm>
            <a:off x="3581400" y="2628900"/>
            <a:ext cx="1981200" cy="1600200"/>
          </a:xfrm>
          <a:prstGeom prst="rect">
            <a:avLst/>
          </a:prstGeom>
          <a:noFill/>
        </p:spPr>
        <p:txBody>
          <a:bodyPr/>
          <a:lstStyle/>
          <a:p>
            <a:endParaRPr lang="en-US"/>
          </a:p>
        </p:txBody>
      </p:sp>
      <p:pic>
        <p:nvPicPr>
          <p:cNvPr id="61457" name="Picture 17" descr="6a0134860e42be970c014e5f8e5686970c-800wi"/>
          <p:cNvPicPr>
            <a:picLocks noChangeAspect="1" noChangeArrowheads="1"/>
          </p:cNvPicPr>
          <p:nvPr/>
        </p:nvPicPr>
        <p:blipFill>
          <a:blip r:embed="rId3"/>
          <a:srcRect/>
          <a:stretch>
            <a:fillRect/>
          </a:stretch>
        </p:blipFill>
        <p:spPr bwMode="auto">
          <a:xfrm>
            <a:off x="5867400" y="3505200"/>
            <a:ext cx="2895600" cy="24860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609600"/>
            <a:ext cx="8229600" cy="808038"/>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b="1" smtClean="0">
                <a:latin typeface="Tahoma" pitchFamily="34" charset="0"/>
              </a:rPr>
              <a:t>Electrolytes</a:t>
            </a:r>
          </a:p>
        </p:txBody>
      </p:sp>
      <p:pic>
        <p:nvPicPr>
          <p:cNvPr id="73732" name="Picture 4"/>
          <p:cNvPicPr>
            <a:picLocks noGrp="1" noChangeAspect="1" noChangeArrowheads="1"/>
          </p:cNvPicPr>
          <p:nvPr>
            <p:ph type="body" idx="1"/>
          </p:nvPr>
        </p:nvPicPr>
        <p:blipFill>
          <a:blip r:embed="rId2"/>
          <a:srcRect/>
          <a:stretch>
            <a:fillRect/>
          </a:stretch>
        </p:blipFill>
        <p:spPr bwMode="auto">
          <a:xfrm>
            <a:off x="228600" y="1600200"/>
            <a:ext cx="8382000" cy="2112963"/>
          </a:xfrm>
          <a:noFill/>
          <a:ln>
            <a:miter lim="800000"/>
            <a:headEnd/>
            <a:tailEnd/>
          </a:ln>
        </p:spPr>
      </p:pic>
      <p:pic>
        <p:nvPicPr>
          <p:cNvPr id="73733" name="Picture 5" descr="220px-Gatorade_logo"/>
          <p:cNvPicPr>
            <a:picLocks noChangeAspect="1" noChangeArrowheads="1"/>
          </p:cNvPicPr>
          <p:nvPr/>
        </p:nvPicPr>
        <p:blipFill>
          <a:blip r:embed="rId3"/>
          <a:srcRect/>
          <a:stretch>
            <a:fillRect/>
          </a:stretch>
        </p:blipFill>
        <p:spPr bwMode="auto">
          <a:xfrm>
            <a:off x="5638800" y="3962400"/>
            <a:ext cx="2667000" cy="2209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533400"/>
            <a:ext cx="8229600" cy="884238"/>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b="1" smtClean="0">
                <a:latin typeface="Tahoma" pitchFamily="34" charset="0"/>
              </a:rPr>
              <a:t>Electrolytes</a:t>
            </a:r>
          </a:p>
        </p:txBody>
      </p:sp>
      <p:pic>
        <p:nvPicPr>
          <p:cNvPr id="74756" name="Picture 4"/>
          <p:cNvPicPr>
            <a:picLocks noGrp="1" noChangeAspect="1" noChangeArrowheads="1"/>
          </p:cNvPicPr>
          <p:nvPr>
            <p:ph type="body" idx="1"/>
          </p:nvPr>
        </p:nvPicPr>
        <p:blipFill>
          <a:blip r:embed="rId2"/>
          <a:srcRect/>
          <a:stretch>
            <a:fillRect/>
          </a:stretch>
        </p:blipFill>
        <p:spPr bwMode="auto">
          <a:xfrm>
            <a:off x="762000" y="1295400"/>
            <a:ext cx="8229600" cy="2382838"/>
          </a:xfrm>
          <a:noFill/>
          <a:ln>
            <a:miter lim="800000"/>
            <a:headEnd/>
            <a:tailEnd/>
          </a:ln>
        </p:spPr>
      </p:pic>
      <p:pic>
        <p:nvPicPr>
          <p:cNvPr id="74757" name="Picture 5" descr="ANd9GcR5jim6IvuSdPO3b0dwKAKgoEMrefmTbc2sEoivMSFSybNwgRS8"/>
          <p:cNvPicPr>
            <a:picLocks noChangeAspect="1" noChangeArrowheads="1"/>
          </p:cNvPicPr>
          <p:nvPr/>
        </p:nvPicPr>
        <p:blipFill>
          <a:blip r:embed="rId3"/>
          <a:srcRect/>
          <a:stretch>
            <a:fillRect/>
          </a:stretch>
        </p:blipFill>
        <p:spPr bwMode="auto">
          <a:xfrm>
            <a:off x="609600" y="4114800"/>
            <a:ext cx="2362200" cy="189547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solidFill>
                  <a:srgbClr val="FF3300"/>
                </a:solidFill>
                <a:latin typeface="Tahoma" pitchFamily="34" charset="0"/>
              </a:rPr>
              <a:t>Do’s &amp; Don’ts</a:t>
            </a:r>
          </a:p>
        </p:txBody>
      </p:sp>
      <p:sp>
        <p:nvSpPr>
          <p:cNvPr id="62466" name="Text Placeholder 2"/>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bodyPr>
          <a:lstStyle/>
          <a:p>
            <a:pPr algn="ctr" eaLnBrk="1" hangingPunct="1"/>
            <a:r>
              <a:rPr lang="en-US" smtClean="0"/>
              <a:t>DO</a:t>
            </a:r>
          </a:p>
        </p:txBody>
      </p:sp>
      <p:sp>
        <p:nvSpPr>
          <p:cNvPr id="62467" name="Content Placeholder 3"/>
          <p:cNvSpPr>
            <a:spLocks noGrp="1"/>
          </p:cNvSpPr>
          <p:nvPr>
            <p:ph sz="half" idx="2"/>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Drink plenty of water. </a:t>
            </a:r>
          </a:p>
          <a:p>
            <a:pPr eaLnBrk="1" hangingPunct="1"/>
            <a:r>
              <a:rPr lang="en-US" smtClean="0"/>
              <a:t>Take breaks in a cool, shady area. </a:t>
            </a:r>
          </a:p>
          <a:p>
            <a:pPr eaLnBrk="1" hangingPunct="1"/>
            <a:r>
              <a:rPr lang="en-US" smtClean="0"/>
              <a:t>Watch for symptoms of a heat stress, both in yourself and co-workers</a:t>
            </a:r>
          </a:p>
          <a:p>
            <a:pPr eaLnBrk="1" hangingPunct="1"/>
            <a:endParaRPr lang="en-US" smtClean="0"/>
          </a:p>
        </p:txBody>
      </p:sp>
      <p:sp>
        <p:nvSpPr>
          <p:cNvPr id="62468" name="Text Placeholder 4"/>
          <p:cNvSpPr>
            <a:spLocks noGrp="1"/>
          </p:cNvSpPr>
          <p:nvPr>
            <p:ph type="body" sz="quarter" idx="3"/>
          </p:nvPr>
        </p:nvSpPr>
        <p:spPr bwMode="auto">
          <a:noFill/>
          <a:ln>
            <a:miter lim="800000"/>
            <a:headEnd/>
            <a:tailEnd/>
          </a:ln>
        </p:spPr>
        <p:txBody>
          <a:bodyPr vert="horz" wrap="square" lIns="91440" tIns="45720" rIns="91440" bIns="45720" numCol="1" anchorCtr="0" compatLnSpc="1">
            <a:prstTxWarp prst="textNoShape">
              <a:avLst/>
            </a:prstTxWarp>
          </a:bodyPr>
          <a:lstStyle/>
          <a:p>
            <a:pPr algn="ctr" eaLnBrk="1" hangingPunct="1"/>
            <a:r>
              <a:rPr lang="en-US" smtClean="0"/>
              <a:t>DON’T</a:t>
            </a:r>
          </a:p>
        </p:txBody>
      </p:sp>
      <p:sp>
        <p:nvSpPr>
          <p:cNvPr id="62469" name="Content Placeholder 5"/>
          <p:cNvSpPr>
            <a:spLocks noGrp="1"/>
          </p:cNvSpPr>
          <p:nvPr>
            <p:ph sz="quarter" idx="4"/>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Ignore symptoms of heat stress. </a:t>
            </a:r>
          </a:p>
          <a:p>
            <a:pPr eaLnBrk="1" hangingPunct="1"/>
            <a:r>
              <a:rPr lang="en-US" smtClean="0"/>
              <a:t>Try to get a suntan while working. </a:t>
            </a:r>
          </a:p>
          <a:p>
            <a:pPr eaLnBrk="1" hangingPunct="1"/>
            <a:r>
              <a:rPr lang="en-US" smtClean="0"/>
              <a:t>Try to "keep up" with the rest of the crew, even though you feel ill. </a:t>
            </a:r>
          </a:p>
          <a:p>
            <a:pPr eaLnBrk="1" hangingPunct="1"/>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bwMode="auto">
          <a:xfrm>
            <a:off x="228600" y="609600"/>
            <a:ext cx="86868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solidFill>
                  <a:srgbClr val="FF3300"/>
                </a:solidFill>
                <a:latin typeface="Tahoma" pitchFamily="34" charset="0"/>
              </a:rPr>
              <a:t>Heat Illness can be Prevented!</a:t>
            </a:r>
          </a:p>
        </p:txBody>
      </p:sp>
      <p:sp>
        <p:nvSpPr>
          <p:cNvPr id="64514" name="Content Placeholder 2"/>
          <p:cNvSpPr>
            <a:spLocks noGrp="1"/>
          </p:cNvSpPr>
          <p:nvPr>
            <p:ph idx="1"/>
          </p:nvPr>
        </p:nvSpPr>
        <p:spPr bwMode="auto">
          <a:xfrm>
            <a:off x="457200" y="1524000"/>
            <a:ext cx="8229600" cy="460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smtClean="0"/>
              <a:t>Remember three simple words: </a:t>
            </a:r>
            <a:r>
              <a:rPr lang="en-US" sz="4000" b="1" smtClean="0"/>
              <a:t>WATER, REST, SHADE</a:t>
            </a:r>
            <a:r>
              <a:rPr lang="en-US" sz="4000" smtClean="0"/>
              <a:t>. </a:t>
            </a:r>
          </a:p>
          <a:p>
            <a:pPr eaLnBrk="1" hangingPunct="1"/>
            <a:r>
              <a:rPr lang="en-US" sz="4000" smtClean="0"/>
              <a:t>Drink water often</a:t>
            </a:r>
          </a:p>
          <a:p>
            <a:pPr eaLnBrk="1" hangingPunct="1"/>
            <a:r>
              <a:rPr lang="en-US" sz="4000" smtClean="0"/>
              <a:t>Rest in the Shade</a:t>
            </a:r>
          </a:p>
          <a:p>
            <a:pPr eaLnBrk="1" hangingPunct="1"/>
            <a:r>
              <a:rPr lang="en-US" sz="4000" smtClean="0"/>
              <a:t>Take breaks</a:t>
            </a:r>
          </a:p>
          <a:p>
            <a:pPr eaLnBrk="1" hangingPunct="1"/>
            <a:r>
              <a:rPr lang="en-US" sz="4000" smtClean="0"/>
              <a:t>Limit time in the heat</a:t>
            </a:r>
          </a:p>
          <a:p>
            <a:pPr eaLnBrk="1" hangingPunct="1"/>
            <a:endParaRPr lang="en-US" sz="120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609600"/>
            <a:ext cx="82296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latin typeface="Tahoma" pitchFamily="34" charset="0"/>
              </a:rPr>
              <a:t>What is Heat Illness?</a:t>
            </a:r>
          </a:p>
        </p:txBody>
      </p:sp>
      <p:sp>
        <p:nvSpPr>
          <p:cNvPr id="21506" name="Content Placeholder 4"/>
          <p:cNvSpPr>
            <a:spLocks noGrp="1"/>
          </p:cNvSpPr>
          <p:nvPr>
            <p:ph idx="1"/>
          </p:nvPr>
        </p:nvSpPr>
        <p:spPr bwMode="auto">
          <a:xfrm>
            <a:off x="457200" y="1295400"/>
            <a:ext cx="8229600" cy="2895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t>The body normally cools itself by sweating. During hot weather, especially with high humidity, sweating isn't enough. Body temperature can rise to dangerous levels if precautions are not taken. Heat illnesses range from heat rash and heat cramps to heat exhaustion and heat stroke. Heat stroke can result in death and requires </a:t>
            </a:r>
            <a:r>
              <a:rPr lang="en-US" sz="2400" b="1" smtClean="0"/>
              <a:t>immediate medical attention</a:t>
            </a:r>
            <a:endParaRPr lang="en-US" sz="2400" smtClean="0"/>
          </a:p>
        </p:txBody>
      </p:sp>
      <p:pic>
        <p:nvPicPr>
          <p:cNvPr id="21509" name="Picture 5" descr="MTMyMDIyMjU5MDM0OTlfMQ"/>
          <p:cNvPicPr>
            <a:picLocks noChangeAspect="1" noChangeArrowheads="1"/>
          </p:cNvPicPr>
          <p:nvPr/>
        </p:nvPicPr>
        <p:blipFill>
          <a:blip r:embed="rId3"/>
          <a:srcRect/>
          <a:stretch>
            <a:fillRect/>
          </a:stretch>
        </p:blipFill>
        <p:spPr bwMode="auto">
          <a:xfrm>
            <a:off x="1371600" y="3886200"/>
            <a:ext cx="2819400" cy="244792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4294967295"/>
          </p:nvPr>
        </p:nvSpPr>
        <p:spPr bwMode="auto">
          <a:xfrm>
            <a:off x="457200" y="2514600"/>
            <a:ext cx="8229600" cy="2925763"/>
          </a:xfrm>
          <a:prstGeom prst="rect">
            <a:avLst/>
          </a:prstGeom>
          <a:noFill/>
          <a:ln>
            <a:miter lim="800000"/>
            <a:headEnd/>
            <a:tailEnd/>
          </a:ln>
        </p:spPr>
        <p:txBody>
          <a:bodyPr/>
          <a:lstStyle/>
          <a:p>
            <a:pPr algn="ctr">
              <a:buFontTx/>
              <a:buNone/>
            </a:pPr>
            <a:r>
              <a:rPr lang="en-US" sz="8000" b="1" smtClean="0">
                <a:solidFill>
                  <a:srgbClr val="D02300"/>
                </a:solidFill>
              </a:rPr>
              <a:t>Questions?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4"/>
          <p:cNvSpPr>
            <a:spLocks noGrp="1"/>
          </p:cNvSpPr>
          <p:nvPr>
            <p:ph type="body" idx="1"/>
          </p:nvPr>
        </p:nvSpPr>
        <p:spPr bwMode="auto">
          <a:xfrm>
            <a:off x="0" y="3733800"/>
            <a:ext cx="9143999" cy="2286000"/>
          </a:xfrm>
          <a:noFill/>
          <a:ln>
            <a:miter lim="800000"/>
            <a:headEnd/>
            <a:tailEnd/>
          </a:ln>
        </p:spPr>
        <p:txBody>
          <a:bodyPr vert="horz" wrap="square" lIns="91440" tIns="45720" rIns="91440" bIns="45720" numCol="1" anchorCtr="0" compatLnSpc="1">
            <a:prstTxWarp prst="textNoShape">
              <a:avLst/>
            </a:prstTxWarp>
          </a:bodyPr>
          <a:lstStyle/>
          <a:p>
            <a:pPr algn="ctr" eaLnBrk="1" hangingPunct="1"/>
            <a:r>
              <a:rPr lang="en-US" sz="8000" b="1" dirty="0" smtClean="0">
                <a:solidFill>
                  <a:srgbClr val="D02300"/>
                </a:solidFill>
                <a:effectLst>
                  <a:outerShdw blurRad="38100" dist="38100" dir="2700000" algn="tl">
                    <a:srgbClr val="000000">
                      <a:alpha val="43137"/>
                    </a:srgbClr>
                  </a:outerShdw>
                </a:effectLst>
              </a:rPr>
              <a:t>THANK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457200" y="457200"/>
            <a:ext cx="8229600" cy="5334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200" b="1" smtClean="0">
                <a:latin typeface="Tahoma" pitchFamily="34" charset="0"/>
              </a:rPr>
              <a:t>OSHA Standards</a:t>
            </a:r>
          </a:p>
        </p:txBody>
      </p:sp>
      <p:sp>
        <p:nvSpPr>
          <p:cNvPr id="77827" name="Rectangle 3"/>
          <p:cNvSpPr>
            <a:spLocks noGrp="1" noChangeArrowheads="1"/>
          </p:cNvSpPr>
          <p:nvPr>
            <p:ph type="body" idx="1"/>
          </p:nvPr>
        </p:nvSpPr>
        <p:spPr bwMode="auto">
          <a:xfrm>
            <a:off x="457200" y="1066800"/>
            <a:ext cx="8153400" cy="53340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1600" smtClean="0"/>
              <a:t>General Industry </a:t>
            </a:r>
            <a:r>
              <a:rPr lang="en-US" sz="1600" smtClean="0">
                <a:solidFill>
                  <a:srgbClr val="D02300"/>
                </a:solidFill>
              </a:rPr>
              <a:t>29 CFR 1910 </a:t>
            </a:r>
            <a:r>
              <a:rPr lang="en-US" sz="1600" smtClean="0"/>
              <a:t>highlights OSHA standards, Federal Registers (rules, proposed rules, and notices), and standard interpretations (official letters of interpretation of the standards) related to heat stress.</a:t>
            </a:r>
          </a:p>
          <a:p>
            <a:pPr>
              <a:lnSpc>
                <a:spcPct val="80000"/>
              </a:lnSpc>
            </a:pPr>
            <a:endParaRPr lang="en-US" sz="1600" smtClean="0">
              <a:solidFill>
                <a:srgbClr val="D02300"/>
              </a:solidFill>
            </a:endParaRPr>
          </a:p>
          <a:p>
            <a:pPr>
              <a:lnSpc>
                <a:spcPct val="80000"/>
              </a:lnSpc>
            </a:pPr>
            <a:r>
              <a:rPr lang="en-US" sz="1600" smtClean="0">
                <a:solidFill>
                  <a:srgbClr val="D02300"/>
                </a:solidFill>
              </a:rPr>
              <a:t>29 CFR 1910.132 (d) </a:t>
            </a:r>
            <a:r>
              <a:rPr lang="en-US" sz="1600" smtClean="0"/>
              <a:t>mandates the employer to perform a hazard assessment of the workplace to determine if the use of PPE is necessitated; select and mandate employee use of the necessary PPE; communicate selection of PPE decisions to employees; and select PPE that properly fits the employees. </a:t>
            </a:r>
          </a:p>
          <a:p>
            <a:pPr>
              <a:lnSpc>
                <a:spcPct val="80000"/>
              </a:lnSpc>
            </a:pPr>
            <a:endParaRPr lang="en-US" sz="1600" smtClean="0"/>
          </a:p>
          <a:p>
            <a:pPr>
              <a:lnSpc>
                <a:spcPct val="80000"/>
              </a:lnSpc>
            </a:pPr>
            <a:r>
              <a:rPr lang="en-US" sz="1600" smtClean="0"/>
              <a:t>OSHA requires the use of personal protective equipment (PPE) to reduce employee exposure to hazards when engineering and administrative controls are not feasible or effective in reducing these exposures to acceptable levels. Employers are required to determine if PPE should be used to protect their workers.</a:t>
            </a:r>
          </a:p>
          <a:p>
            <a:pPr>
              <a:lnSpc>
                <a:spcPct val="80000"/>
              </a:lnSpc>
            </a:pPr>
            <a:endParaRPr lang="en-US" sz="1600" smtClean="0"/>
          </a:p>
          <a:p>
            <a:pPr>
              <a:lnSpc>
                <a:spcPct val="80000"/>
              </a:lnSpc>
            </a:pPr>
            <a:r>
              <a:rPr lang="en-US" sz="1600" smtClean="0"/>
              <a:t>If PPE is to be used, a PPE program should be implemented. This program should address the hazards present; the selection, maintenance, and use of PPE; the training of employees; and monitoring of the program to ensure its ongoing effectiveness.  PPE is addressed in specific standards for the general industry, shipyard employment, marine terminals, and longshoring.</a:t>
            </a:r>
          </a:p>
          <a:p>
            <a:pPr>
              <a:lnSpc>
                <a:spcPct val="80000"/>
              </a:lnSpc>
            </a:pPr>
            <a:endParaRPr lang="en-US" sz="1600" smtClean="0"/>
          </a:p>
          <a:p>
            <a:pPr>
              <a:lnSpc>
                <a:spcPct val="80000"/>
              </a:lnSpc>
            </a:pPr>
            <a:r>
              <a:rPr lang="en-US" sz="1600" smtClean="0"/>
              <a:t>Twenty-five states, Puerto Rico and the Virgin Islands have </a:t>
            </a:r>
            <a:r>
              <a:rPr lang="en-US" sz="1600" smtClean="0">
                <a:solidFill>
                  <a:srgbClr val="D02300"/>
                </a:solidFill>
              </a:rPr>
              <a:t>OSHA-Approved State Plans</a:t>
            </a:r>
            <a:r>
              <a:rPr lang="en-US" sz="1600" smtClean="0"/>
              <a:t> and have adopted their own standards and enforcement policies. For the most part, these States adopt standards that are identical to Federal OSHA. However, some States have adopted different standards applicable to this topic or may have different enforcement policies.</a:t>
            </a:r>
            <a:r>
              <a:rPr lang="en-US" sz="800" smtClean="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bwMode="auto">
          <a:xfrm>
            <a:off x="457200" y="457200"/>
            <a:ext cx="8229600" cy="960438"/>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b="1" smtClean="0">
                <a:latin typeface="Tahoma" pitchFamily="34" charset="0"/>
              </a:rPr>
              <a:t>The General Duty Clause</a:t>
            </a:r>
          </a:p>
        </p:txBody>
      </p:sp>
      <p:sp>
        <p:nvSpPr>
          <p:cNvPr id="24578"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000" smtClean="0"/>
              <a:t>The </a:t>
            </a:r>
            <a:r>
              <a:rPr lang="en-US" sz="2000" b="1" smtClean="0">
                <a:hlinkClick r:id="rId2" tooltip="General Duty Clause"/>
              </a:rPr>
              <a:t>General Duty Clause</a:t>
            </a:r>
            <a:r>
              <a:rPr lang="en-US" sz="2000" smtClean="0"/>
              <a:t> describes the employer's obligation to </a:t>
            </a:r>
            <a:r>
              <a:rPr lang="en-US" sz="2000" b="1" smtClean="0"/>
              <a:t>"furnish to each of his employees employment and a place of employment which are free from recognized hazards that are causing or are likely to cause death or serious physical harm to his employees."</a:t>
            </a:r>
            <a:r>
              <a:rPr lang="en-US" sz="2000" smtClean="0"/>
              <a:t> This clause from the OSH Act is utilized to cite serious hazards where no specific OSHA standard exists to address the hazard, as is the case with ergonomic stressors.</a:t>
            </a:r>
          </a:p>
          <a:p>
            <a:pPr eaLnBrk="1" hangingPunct="1">
              <a:lnSpc>
                <a:spcPct val="80000"/>
              </a:lnSpc>
            </a:pPr>
            <a:r>
              <a:rPr lang="en-US" sz="2000" smtClean="0"/>
              <a:t>When OSHA uses the General Duty Clause to cite an employer, OSHA must demonstrate that:</a:t>
            </a:r>
          </a:p>
          <a:p>
            <a:pPr eaLnBrk="1" hangingPunct="1">
              <a:lnSpc>
                <a:spcPct val="80000"/>
              </a:lnSpc>
              <a:buFontTx/>
              <a:buNone/>
            </a:pPr>
            <a:r>
              <a:rPr lang="en-US" sz="2000" smtClean="0"/>
              <a:t>1)  The employer failed to keep the workplace free of a hazard to which employees were exposed.</a:t>
            </a:r>
          </a:p>
          <a:p>
            <a:pPr eaLnBrk="1" hangingPunct="1">
              <a:lnSpc>
                <a:spcPct val="80000"/>
              </a:lnSpc>
              <a:buFontTx/>
              <a:buNone/>
            </a:pPr>
            <a:r>
              <a:rPr lang="en-US" sz="2000" smtClean="0"/>
              <a:t>2)  The hazard was causing or likely to cause death or serious physical harm.  </a:t>
            </a:r>
          </a:p>
          <a:p>
            <a:pPr eaLnBrk="1" hangingPunct="1">
              <a:lnSpc>
                <a:spcPct val="80000"/>
              </a:lnSpc>
              <a:buFontTx/>
              <a:buNone/>
            </a:pPr>
            <a:r>
              <a:rPr lang="en-US" sz="2000" smtClean="0"/>
              <a:t>3)  The hazard was recognized. </a:t>
            </a:r>
          </a:p>
          <a:p>
            <a:pPr eaLnBrk="1" hangingPunct="1">
              <a:lnSpc>
                <a:spcPct val="80000"/>
              </a:lnSpc>
              <a:buFontTx/>
              <a:buNone/>
            </a:pPr>
            <a:r>
              <a:rPr lang="en-US" sz="2000" smtClean="0"/>
              <a:t>4)  A feasible means of abatement for that hazard exists.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bwMode="auto">
          <a:xfrm>
            <a:off x="457200" y="533400"/>
            <a:ext cx="8229600" cy="6096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b="1" smtClean="0">
                <a:latin typeface="Tahoma" pitchFamily="34" charset="0"/>
              </a:rPr>
              <a:t>Industries</a:t>
            </a:r>
          </a:p>
        </p:txBody>
      </p:sp>
      <p:sp>
        <p:nvSpPr>
          <p:cNvPr id="23554" name="Rectangle 3"/>
          <p:cNvSpPr>
            <a:spLocks noGrp="1" noChangeArrowheads="1"/>
          </p:cNvSpPr>
          <p:nvPr>
            <p:ph type="body" idx="1"/>
          </p:nvPr>
        </p:nvSpPr>
        <p:spPr bwMode="auto">
          <a:xfrm>
            <a:off x="457200" y="1219200"/>
            <a:ext cx="8229600" cy="51054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1600" smtClean="0"/>
              <a:t>Operations involving high air temperatures, radiant heat sources, high humidity, </a:t>
            </a:r>
          </a:p>
          <a:p>
            <a:pPr>
              <a:lnSpc>
                <a:spcPct val="80000"/>
              </a:lnSpc>
              <a:buFontTx/>
              <a:buNone/>
            </a:pPr>
            <a:r>
              <a:rPr lang="en-US" sz="1600" smtClean="0"/>
              <a:t>	direct physical contact with hot objects, or strenuous physical activities have a high potential for inducing heat stress in employees engaged in such operations. Such places include: </a:t>
            </a:r>
          </a:p>
          <a:p>
            <a:pPr>
              <a:lnSpc>
                <a:spcPct val="80000"/>
              </a:lnSpc>
            </a:pPr>
            <a:endParaRPr lang="en-US" sz="1600" smtClean="0"/>
          </a:p>
          <a:p>
            <a:pPr>
              <a:lnSpc>
                <a:spcPct val="80000"/>
              </a:lnSpc>
            </a:pPr>
            <a:r>
              <a:rPr lang="en-US" sz="1600" smtClean="0"/>
              <a:t>Iron and steel foundries</a:t>
            </a:r>
          </a:p>
          <a:p>
            <a:pPr>
              <a:lnSpc>
                <a:spcPct val="80000"/>
              </a:lnSpc>
            </a:pPr>
            <a:r>
              <a:rPr lang="en-US" sz="1600" smtClean="0"/>
              <a:t>Nonferrous foundries</a:t>
            </a:r>
          </a:p>
          <a:p>
            <a:pPr>
              <a:lnSpc>
                <a:spcPct val="80000"/>
              </a:lnSpc>
            </a:pPr>
            <a:r>
              <a:rPr lang="en-US" sz="1600" smtClean="0"/>
              <a:t>Brick-firing</a:t>
            </a:r>
          </a:p>
          <a:p>
            <a:pPr>
              <a:lnSpc>
                <a:spcPct val="80000"/>
              </a:lnSpc>
            </a:pPr>
            <a:r>
              <a:rPr lang="en-US" sz="1600" smtClean="0"/>
              <a:t>Ceramic plants </a:t>
            </a:r>
          </a:p>
          <a:p>
            <a:pPr>
              <a:lnSpc>
                <a:spcPct val="80000"/>
              </a:lnSpc>
            </a:pPr>
            <a:r>
              <a:rPr lang="en-US" sz="1600" smtClean="0"/>
              <a:t>Glass products facilities</a:t>
            </a:r>
          </a:p>
          <a:p>
            <a:pPr>
              <a:lnSpc>
                <a:spcPct val="80000"/>
              </a:lnSpc>
            </a:pPr>
            <a:r>
              <a:rPr lang="en-US" sz="1600" smtClean="0"/>
              <a:t>Rubber products factories</a:t>
            </a:r>
          </a:p>
          <a:p>
            <a:pPr>
              <a:lnSpc>
                <a:spcPct val="80000"/>
              </a:lnSpc>
            </a:pPr>
            <a:r>
              <a:rPr lang="en-US" sz="1600" smtClean="0"/>
              <a:t>Electrical utilities (particularly boiler rooms)</a:t>
            </a:r>
          </a:p>
          <a:p>
            <a:pPr>
              <a:lnSpc>
                <a:spcPct val="80000"/>
              </a:lnSpc>
            </a:pPr>
            <a:r>
              <a:rPr lang="en-US" sz="1600" smtClean="0"/>
              <a:t>Bakeries</a:t>
            </a:r>
          </a:p>
          <a:p>
            <a:pPr>
              <a:lnSpc>
                <a:spcPct val="80000"/>
              </a:lnSpc>
            </a:pPr>
            <a:r>
              <a:rPr lang="en-US" sz="1600" smtClean="0"/>
              <a:t>Confectioneries</a:t>
            </a:r>
          </a:p>
          <a:p>
            <a:pPr>
              <a:lnSpc>
                <a:spcPct val="80000"/>
              </a:lnSpc>
            </a:pPr>
            <a:r>
              <a:rPr lang="en-US" sz="1600" smtClean="0"/>
              <a:t>Commercial kitchens </a:t>
            </a:r>
          </a:p>
          <a:p>
            <a:pPr>
              <a:lnSpc>
                <a:spcPct val="80000"/>
              </a:lnSpc>
            </a:pPr>
            <a:r>
              <a:rPr lang="en-US" sz="1600" smtClean="0"/>
              <a:t>Laundries</a:t>
            </a:r>
          </a:p>
          <a:p>
            <a:pPr>
              <a:lnSpc>
                <a:spcPct val="80000"/>
              </a:lnSpc>
            </a:pPr>
            <a:r>
              <a:rPr lang="en-US" sz="1600" smtClean="0"/>
              <a:t>Food canneries </a:t>
            </a:r>
          </a:p>
          <a:p>
            <a:pPr>
              <a:lnSpc>
                <a:spcPct val="80000"/>
              </a:lnSpc>
            </a:pPr>
            <a:r>
              <a:rPr lang="en-US" sz="1600" smtClean="0"/>
              <a:t>Chemical plants </a:t>
            </a:r>
          </a:p>
          <a:p>
            <a:pPr>
              <a:lnSpc>
                <a:spcPct val="80000"/>
              </a:lnSpc>
            </a:pPr>
            <a:r>
              <a:rPr lang="en-US" sz="1600" smtClean="0"/>
              <a:t>Mining sites</a:t>
            </a:r>
          </a:p>
          <a:p>
            <a:pPr>
              <a:lnSpc>
                <a:spcPct val="80000"/>
              </a:lnSpc>
            </a:pPr>
            <a:r>
              <a:rPr lang="en-US" sz="1600" smtClean="0"/>
              <a:t>Smelters</a:t>
            </a:r>
          </a:p>
          <a:p>
            <a:pPr>
              <a:lnSpc>
                <a:spcPct val="80000"/>
              </a:lnSpc>
            </a:pPr>
            <a:r>
              <a:rPr lang="en-US" sz="1600" smtClean="0"/>
              <a:t>Steam tunnels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solidFill>
                  <a:srgbClr val="D02300"/>
                </a:solidFill>
                <a:latin typeface="Tahoma" pitchFamily="34" charset="0"/>
              </a:rPr>
              <a:t>Who is affected?</a:t>
            </a:r>
          </a:p>
        </p:txBody>
      </p:sp>
      <p:sp>
        <p:nvSpPr>
          <p:cNvPr id="25602" name="Content Placeholder 2"/>
          <p:cNvSpPr>
            <a:spLocks noGrp="1"/>
          </p:cNvSpPr>
          <p:nvPr>
            <p:ph idx="1"/>
          </p:nvPr>
        </p:nvSpPr>
        <p:spPr bwMode="auto">
          <a:xfrm>
            <a:off x="152400" y="1219200"/>
            <a:ext cx="8686800" cy="1905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t>Workers exposed to hot and humid conditions are at risk of heat illness, particularly those doing heavy work tasks or using bulky protective clothing and equipment. Some workers might be at greater risk than others if they have not built up a tolerance to hot conditions.</a:t>
            </a:r>
          </a:p>
        </p:txBody>
      </p:sp>
      <p:pic>
        <p:nvPicPr>
          <p:cNvPr id="25607" name="Picture 7" descr="3"/>
          <p:cNvPicPr>
            <a:picLocks noChangeAspect="1" noChangeArrowheads="1"/>
          </p:cNvPicPr>
          <p:nvPr/>
        </p:nvPicPr>
        <p:blipFill>
          <a:blip r:embed="rId3"/>
          <a:srcRect/>
          <a:stretch>
            <a:fillRect/>
          </a:stretch>
        </p:blipFill>
        <p:spPr bwMode="auto">
          <a:xfrm>
            <a:off x="1143000" y="3124200"/>
            <a:ext cx="3657600" cy="3276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bwMode="auto">
          <a:xfrm>
            <a:off x="457200" y="457200"/>
            <a:ext cx="8229600" cy="5334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900" b="1" smtClean="0">
                <a:latin typeface="Tahoma" pitchFamily="34" charset="0"/>
              </a:rPr>
              <a:t>Why is it important to prevent heat illness?</a:t>
            </a:r>
          </a:p>
        </p:txBody>
      </p:sp>
      <p:sp>
        <p:nvSpPr>
          <p:cNvPr id="27650" name="Rectangle 3"/>
          <p:cNvSpPr>
            <a:spLocks noGrp="1" noChangeArrowheads="1"/>
          </p:cNvSpPr>
          <p:nvPr>
            <p:ph type="body" idx="1"/>
          </p:nvPr>
        </p:nvSpPr>
        <p:spPr bwMode="auto">
          <a:xfrm>
            <a:off x="152400" y="990600"/>
            <a:ext cx="5334000" cy="48768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1400" smtClean="0"/>
              <a:t>Heat illness can be a matter of life and death. </a:t>
            </a:r>
          </a:p>
          <a:p>
            <a:pPr>
              <a:lnSpc>
                <a:spcPct val="80000"/>
              </a:lnSpc>
              <a:buFontTx/>
              <a:buNone/>
            </a:pPr>
            <a:endParaRPr lang="en-US" sz="1400" smtClean="0"/>
          </a:p>
          <a:p>
            <a:pPr>
              <a:lnSpc>
                <a:spcPct val="80000"/>
              </a:lnSpc>
            </a:pPr>
            <a:r>
              <a:rPr lang="en-US" sz="1400" smtClean="0"/>
              <a:t>The frequency of accidents in general appears to be higher in hot environments than in more moderate temperatures. </a:t>
            </a:r>
          </a:p>
          <a:p>
            <a:pPr>
              <a:lnSpc>
                <a:spcPct val="80000"/>
              </a:lnSpc>
            </a:pPr>
            <a:endParaRPr lang="en-US" sz="1400" smtClean="0"/>
          </a:p>
          <a:p>
            <a:pPr>
              <a:lnSpc>
                <a:spcPct val="80000"/>
              </a:lnSpc>
            </a:pPr>
            <a:r>
              <a:rPr lang="en-US" sz="1400" smtClean="0"/>
              <a:t>Heat tends to promote accidents that occur because of sweaty palms, dizziness, or the fogging of safety glasses. </a:t>
            </a:r>
          </a:p>
          <a:p>
            <a:pPr>
              <a:lnSpc>
                <a:spcPct val="80000"/>
              </a:lnSpc>
            </a:pPr>
            <a:endParaRPr lang="en-US" sz="1400" smtClean="0"/>
          </a:p>
          <a:p>
            <a:pPr>
              <a:lnSpc>
                <a:spcPct val="80000"/>
              </a:lnSpc>
            </a:pPr>
            <a:r>
              <a:rPr lang="en-US" sz="1400" smtClean="0"/>
              <a:t>Employees can get burned from accidental contact with hot materials such as steam or metal surfaces. </a:t>
            </a:r>
          </a:p>
          <a:p>
            <a:pPr>
              <a:lnSpc>
                <a:spcPct val="80000"/>
              </a:lnSpc>
            </a:pPr>
            <a:endParaRPr lang="en-US" sz="1400" smtClean="0"/>
          </a:p>
          <a:p>
            <a:pPr>
              <a:lnSpc>
                <a:spcPct val="80000"/>
              </a:lnSpc>
            </a:pPr>
            <a:r>
              <a:rPr lang="en-US" sz="1400" smtClean="0"/>
              <a:t>When heat stroke doesn’t kill immediately, it can shut down major body organs causing acute heart, liver, kidney and muscle damage, nervous system problems, and blood disorders.</a:t>
            </a:r>
          </a:p>
          <a:p>
            <a:pPr>
              <a:lnSpc>
                <a:spcPct val="80000"/>
              </a:lnSpc>
            </a:pPr>
            <a:endParaRPr lang="en-US" sz="1400" smtClean="0"/>
          </a:p>
          <a:p>
            <a:pPr>
              <a:lnSpc>
                <a:spcPct val="80000"/>
              </a:lnSpc>
            </a:pPr>
            <a:r>
              <a:rPr lang="en-US" sz="1400" smtClean="0"/>
              <a:t>Having a serious injury or death occur at work affects everyone at a worksite.</a:t>
            </a:r>
          </a:p>
          <a:p>
            <a:pPr>
              <a:lnSpc>
                <a:spcPct val="80000"/>
              </a:lnSpc>
            </a:pPr>
            <a:endParaRPr lang="en-US" sz="1400" smtClean="0"/>
          </a:p>
          <a:p>
            <a:pPr>
              <a:lnSpc>
                <a:spcPct val="80000"/>
              </a:lnSpc>
            </a:pPr>
            <a:r>
              <a:rPr lang="en-US" sz="1400" smtClean="0"/>
              <a:t>Workers suffering from heat exhaustion are at greater risk for accidents, since they are less alert and can be confused.</a:t>
            </a:r>
          </a:p>
          <a:p>
            <a:pPr>
              <a:lnSpc>
                <a:spcPct val="80000"/>
              </a:lnSpc>
            </a:pPr>
            <a:endParaRPr lang="en-US" sz="1400" smtClean="0"/>
          </a:p>
          <a:p>
            <a:pPr>
              <a:lnSpc>
                <a:spcPct val="80000"/>
              </a:lnSpc>
            </a:pPr>
            <a:r>
              <a:rPr lang="en-US" sz="1400" smtClean="0"/>
              <a:t>Mental confusion, tiredness, and irritability may occur when an employee becomes overheated.</a:t>
            </a:r>
            <a:r>
              <a:rPr lang="en-US" sz="1600" smtClean="0"/>
              <a:t> </a:t>
            </a:r>
          </a:p>
        </p:txBody>
      </p:sp>
      <p:pic>
        <p:nvPicPr>
          <p:cNvPr id="27652" name="Picture 4" descr="3255032_f260"/>
          <p:cNvPicPr>
            <a:picLocks noChangeAspect="1" noChangeArrowheads="1"/>
          </p:cNvPicPr>
          <p:nvPr/>
        </p:nvPicPr>
        <p:blipFill>
          <a:blip r:embed="rId2"/>
          <a:srcRect/>
          <a:stretch>
            <a:fillRect/>
          </a:stretch>
        </p:blipFill>
        <p:spPr bwMode="auto">
          <a:xfrm>
            <a:off x="5486400" y="3505200"/>
            <a:ext cx="1524000" cy="2743200"/>
          </a:xfrm>
          <a:prstGeom prst="rect">
            <a:avLst/>
          </a:prstGeom>
          <a:noFill/>
        </p:spPr>
      </p:pic>
    </p:spTree>
  </p:cSld>
  <p:clrMapOvr>
    <a:masterClrMapping/>
  </p:clrMapOvr>
</p:sld>
</file>

<file path=ppt/theme/theme1.xml><?xml version="1.0" encoding="utf-8"?>
<a:theme xmlns:a="http://schemas.openxmlformats.org/drawingml/2006/main" name="AF_HealthBea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health_be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ealth_be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alth_bea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alth_bea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alth_bea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alth_bea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alth_bea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alth_bea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alth_bea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alth_bea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alth_bea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alth_bea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alth_bea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AF_HealthBeat</Template>
  <TotalTime>1837</TotalTime>
  <Words>2074</Words>
  <Application>Microsoft Office PowerPoint</Application>
  <PresentationFormat>On-screen Show (4:3)</PresentationFormat>
  <Paragraphs>197</Paragraphs>
  <Slides>41</Slides>
  <Notes>15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AF_HealthBeat</vt:lpstr>
      <vt:lpstr>HEAT ILLNESS </vt:lpstr>
      <vt:lpstr>Disclaimer</vt:lpstr>
      <vt:lpstr>Class overview</vt:lpstr>
      <vt:lpstr>What is Heat Illness?</vt:lpstr>
      <vt:lpstr>OSHA Standards</vt:lpstr>
      <vt:lpstr>The General Duty Clause</vt:lpstr>
      <vt:lpstr>Industries</vt:lpstr>
      <vt:lpstr>Who is affected?</vt:lpstr>
      <vt:lpstr>Why is it important to prevent heat illness?</vt:lpstr>
      <vt:lpstr>Facts &amp; Statistics</vt:lpstr>
      <vt:lpstr>PowerPoint Presentation</vt:lpstr>
      <vt:lpstr>PowerPoint Presentation</vt:lpstr>
      <vt:lpstr>PowerPoint Presentation</vt:lpstr>
      <vt:lpstr>PowerPoint Presentation</vt:lpstr>
      <vt:lpstr>PowerPoint Presentation</vt:lpstr>
      <vt:lpstr>Excessive exposure to a hot environment can bring about a variety of heat-related health problems and illnesses</vt:lpstr>
      <vt:lpstr>Heat Cramps</vt:lpstr>
      <vt:lpstr>Fainting</vt:lpstr>
      <vt:lpstr>Heat Rash</vt:lpstr>
      <vt:lpstr>Heat Exhaustion </vt:lpstr>
      <vt:lpstr>Signs &amp; Symptoms of Heat Stroke &amp; Heat Exhaustion</vt:lpstr>
      <vt:lpstr>Heat Cramps</vt:lpstr>
      <vt:lpstr>Heat Exhaustion</vt:lpstr>
      <vt:lpstr>Heat Exhaustion First Aid </vt:lpstr>
      <vt:lpstr>Heat stroke can kill a person quickly</vt:lpstr>
      <vt:lpstr>Heat Stroke First Aid</vt:lpstr>
      <vt:lpstr>How To Keep Working Muscles Working When The Heat Is On</vt:lpstr>
      <vt:lpstr>The Effect of Fluid Loss On Performance</vt:lpstr>
      <vt:lpstr>How To Keep Working Muscles Working When The Heat Is On</vt:lpstr>
      <vt:lpstr>How To Keep Working Muscles Working When The Heat Is On</vt:lpstr>
      <vt:lpstr>How To Keep Working Muscles Working When The Heat Is On</vt:lpstr>
      <vt:lpstr>How To Keep Working Muscles Working When The Heat Is On</vt:lpstr>
      <vt:lpstr>How To Keep Working Muscles Working When The Heat Is On</vt:lpstr>
      <vt:lpstr>How To Keep Working Muscles Working When The Heat Is On</vt:lpstr>
      <vt:lpstr>Electrolytes</vt:lpstr>
      <vt:lpstr>Electrolytes</vt:lpstr>
      <vt:lpstr>Electrolytes</vt:lpstr>
      <vt:lpstr>Do’s &amp; Don’ts</vt:lpstr>
      <vt:lpstr>Heat Illness can be Prevented!</vt:lpstr>
      <vt:lpstr>PowerPoint Presentation</vt:lpstr>
      <vt:lpstr>PowerPoint Presentation</vt:lpstr>
    </vt:vector>
  </TitlesOfParts>
  <Company>CIC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Yusley</dc:creator>
  <cp:lastModifiedBy>Vosburgh, Linda - OSHA</cp:lastModifiedBy>
  <cp:revision>108</cp:revision>
  <dcterms:created xsi:type="dcterms:W3CDTF">2012-01-16T23:36:41Z</dcterms:created>
  <dcterms:modified xsi:type="dcterms:W3CDTF">2012-09-25T11:59:40Z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TC103367969990</vt:lpwstr>
  </property>
</Properties>
</file>