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69" r:id="rId2"/>
    <p:sldId id="568" r:id="rId3"/>
    <p:sldId id="693" r:id="rId4"/>
    <p:sldId id="711" r:id="rId5"/>
    <p:sldId id="712" r:id="rId6"/>
    <p:sldId id="713" r:id="rId7"/>
    <p:sldId id="723" r:id="rId8"/>
    <p:sldId id="724" r:id="rId9"/>
    <p:sldId id="715" r:id="rId10"/>
    <p:sldId id="719" r:id="rId11"/>
    <p:sldId id="718" r:id="rId12"/>
    <p:sldId id="716" r:id="rId13"/>
    <p:sldId id="720" r:id="rId14"/>
    <p:sldId id="601" r:id="rId15"/>
    <p:sldId id="721" r:id="rId16"/>
    <p:sldId id="643" r:id="rId17"/>
    <p:sldId id="644" r:id="rId18"/>
    <p:sldId id="722" r:id="rId19"/>
    <p:sldId id="645" r:id="rId20"/>
    <p:sldId id="646" r:id="rId21"/>
    <p:sldId id="647" r:id="rId22"/>
    <p:sldId id="648" r:id="rId23"/>
    <p:sldId id="649" r:id="rId24"/>
    <p:sldId id="650" r:id="rId25"/>
    <p:sldId id="651" r:id="rId26"/>
    <p:sldId id="652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ional Jewish" initials="N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5050"/>
    <a:srgbClr val="ABDB77"/>
    <a:srgbClr val="FFFF99"/>
    <a:srgbClr val="FFFF66"/>
    <a:srgbClr val="FF0000"/>
    <a:srgbClr val="FF9900"/>
    <a:srgbClr val="007DC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3651" autoAdjust="0"/>
  </p:normalViewPr>
  <p:slideViewPr>
    <p:cSldViewPr snapToGrid="0">
      <p:cViewPr varScale="1">
        <p:scale>
          <a:sx n="83" d="100"/>
          <a:sy n="83" d="100"/>
        </p:scale>
        <p:origin x="-1560" y="-78"/>
      </p:cViewPr>
      <p:guideLst>
        <p:guide orient="horz" pos="22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024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~1\Admin\MYDOCU~1\KEYPOI~1\tmp\297564~1\Keypoint%20Interactive%20Chart%20in%20Microsoft%20Office%20PowerPoint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863E-2"/>
          <c:w val="0.711534883720920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'020'!$B$1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'020'!$A$2:$A$3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'020'!$B$2:$B$3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98688"/>
        <c:axId val="102904576"/>
      </c:barChart>
      <c:catAx>
        <c:axId val="1028986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2904576"/>
        <c:crosses val="autoZero"/>
        <c:auto val="1"/>
        <c:lblAlgn val="ctr"/>
        <c:lblOffset val="100"/>
        <c:noMultiLvlLbl val="0"/>
      </c:catAx>
      <c:valAx>
        <c:axId val="102904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8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'033'!$B$1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'033'!$A$2:$A$5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'033'!$B$2:$B$5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11552"/>
        <c:axId val="103513088"/>
      </c:barChart>
      <c:catAx>
        <c:axId val="1035115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513088"/>
        <c:crosses val="autoZero"/>
        <c:auto val="1"/>
        <c:lblAlgn val="ctr"/>
        <c:lblOffset val="100"/>
        <c:noMultiLvlLbl val="0"/>
      </c:catAx>
      <c:valAx>
        <c:axId val="103513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5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'019'!$B$1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'019'!$A$2:$A$3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'019'!$B$2:$B$3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03392"/>
        <c:axId val="102204928"/>
      </c:barChart>
      <c:catAx>
        <c:axId val="1022033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2204928"/>
        <c:crosses val="autoZero"/>
        <c:auto val="1"/>
        <c:lblAlgn val="ctr"/>
        <c:lblOffset val="100"/>
        <c:noMultiLvlLbl val="0"/>
      </c:catAx>
      <c:valAx>
        <c:axId val="102204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2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'034'!$B$1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'034'!$A$2:$A$5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'034'!$B$2:$B$5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94656"/>
        <c:axId val="102296192"/>
      </c:barChart>
      <c:catAx>
        <c:axId val="1022946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2296192"/>
        <c:crosses val="autoZero"/>
        <c:auto val="1"/>
        <c:lblAlgn val="ctr"/>
        <c:lblOffset val="100"/>
        <c:noMultiLvlLbl val="0"/>
      </c:catAx>
      <c:valAx>
        <c:axId val="102296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29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'008'!$B$1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'008'!$A$2:$A$3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'008'!$B$2:$B$3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69536"/>
        <c:axId val="102375424"/>
      </c:barChart>
      <c:catAx>
        <c:axId val="1023695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2375424"/>
        <c:crosses val="autoZero"/>
        <c:auto val="1"/>
        <c:lblAlgn val="ctr"/>
        <c:lblOffset val="100"/>
        <c:noMultiLvlLbl val="0"/>
      </c:catAx>
      <c:valAx>
        <c:axId val="10237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3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'009'!$B$1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'009'!$A$2:$A$3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'009'!$B$2:$B$3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02688"/>
        <c:axId val="102429056"/>
      </c:barChart>
      <c:catAx>
        <c:axId val="1024026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2429056"/>
        <c:crosses val="autoZero"/>
        <c:auto val="1"/>
        <c:lblAlgn val="ctr"/>
        <c:lblOffset val="100"/>
        <c:noMultiLvlLbl val="0"/>
      </c:catAx>
      <c:valAx>
        <c:axId val="102429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4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5271317829501"/>
          <c:y val="7.3566666666666711E-2"/>
          <c:w val="0.71153488372092277"/>
          <c:h val="0.76350000000000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'010'!$B$1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'010'!$A$2:$A$3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'010'!$B$2:$B$3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78848"/>
        <c:axId val="105292928"/>
      </c:barChart>
      <c:catAx>
        <c:axId val="1052788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5292928"/>
        <c:crosses val="autoZero"/>
        <c:auto val="1"/>
        <c:lblAlgn val="ctr"/>
        <c:lblOffset val="100"/>
        <c:noMultiLvlLbl val="0"/>
      </c:catAx>
      <c:valAx>
        <c:axId val="105292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527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5271317829501"/>
          <c:y val="4.0233333333333433E-2"/>
          <c:w val="0.71153488372092377"/>
          <c:h val="0.76350000000000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'011'!$B$1</c:f>
              <c:strCache>
                <c:ptCount val="1"/>
                <c:pt idx="0">
                  <c:v>Verdadero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'011'!$A$2:$A$3</c:f>
              <c:strCache>
                <c:ptCount val="2"/>
                <c:pt idx="0">
                  <c:v>Verdadero </c:v>
                </c:pt>
                <c:pt idx="1">
                  <c:v>Falso</c:v>
                </c:pt>
              </c:strCache>
            </c:strRef>
          </c:cat>
          <c:val>
            <c:numRef>
              <c:f>'011'!$B$2:$B$3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23808"/>
        <c:axId val="120825344"/>
      </c:barChart>
      <c:catAx>
        <c:axId val="1208238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20825344"/>
        <c:crosses val="autoZero"/>
        <c:auto val="1"/>
        <c:lblAlgn val="ctr"/>
        <c:lblOffset val="100"/>
        <c:noMultiLvlLbl val="0"/>
      </c:catAx>
      <c:valAx>
        <c:axId val="120825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8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'012'!$B$1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'012'!$A$2:$A$3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'012'!$B$2:$B$3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55968"/>
        <c:axId val="121157504"/>
      </c:barChart>
      <c:catAx>
        <c:axId val="1211559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21157504"/>
        <c:crosses val="autoZero"/>
        <c:auto val="1"/>
        <c:lblAlgn val="ctr"/>
        <c:lblOffset val="100"/>
        <c:noMultiLvlLbl val="0"/>
      </c:catAx>
      <c:valAx>
        <c:axId val="121157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15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'030'!$B$1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'030'!$A$2:$A$5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'030'!$B$2:$B$5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21888"/>
        <c:axId val="121223424"/>
      </c:barChart>
      <c:catAx>
        <c:axId val="1212218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21223424"/>
        <c:crosses val="autoZero"/>
        <c:auto val="1"/>
        <c:lblAlgn val="ctr"/>
        <c:lblOffset val="100"/>
        <c:noMultiLvlLbl val="0"/>
      </c:catAx>
      <c:valAx>
        <c:axId val="121223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2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'031'!$B$1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'031'!$A$2:$A$5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'031'!$B$2:$B$5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90880"/>
        <c:axId val="120892416"/>
      </c:barChart>
      <c:catAx>
        <c:axId val="1208908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20892416"/>
        <c:crosses val="autoZero"/>
        <c:auto val="1"/>
        <c:lblAlgn val="ctr"/>
        <c:lblOffset val="100"/>
        <c:noMultiLvlLbl val="0"/>
      </c:catAx>
      <c:valAx>
        <c:axId val="120892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89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392"/>
          <c:y val="7.3566666666666711E-2"/>
          <c:w val="0.711534883720920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'026'!$B$1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'026'!$A$2:$A$5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'026'!$B$2:$B$5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23296"/>
        <c:axId val="103224832"/>
      </c:barChart>
      <c:catAx>
        <c:axId val="1032232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224832"/>
        <c:crosses val="autoZero"/>
        <c:auto val="1"/>
        <c:lblAlgn val="ctr"/>
        <c:lblOffset val="100"/>
        <c:noMultiLvlLbl val="0"/>
      </c:catAx>
      <c:valAx>
        <c:axId val="103224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22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'032'!$B$1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'032'!$A$2:$A$5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'032'!$B$2:$B$5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48992"/>
        <c:axId val="120954880"/>
      </c:barChart>
      <c:catAx>
        <c:axId val="1209489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20954880"/>
        <c:crosses val="autoZero"/>
        <c:auto val="1"/>
        <c:lblAlgn val="ctr"/>
        <c:lblOffset val="100"/>
        <c:noMultiLvlLbl val="0"/>
      </c:catAx>
      <c:valAx>
        <c:axId val="120954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94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464"/>
          <c:y val="7.3566666666666711E-2"/>
          <c:w val="0.71153488372091978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'035'!$B$1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'035'!$A$2:$A$5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'035'!$B$2:$B$5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87616"/>
        <c:axId val="103889152"/>
      </c:barChart>
      <c:catAx>
        <c:axId val="1038876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889152"/>
        <c:crosses val="autoZero"/>
        <c:auto val="1"/>
        <c:lblAlgn val="ctr"/>
        <c:lblOffset val="100"/>
        <c:noMultiLvlLbl val="0"/>
      </c:catAx>
      <c:valAx>
        <c:axId val="103889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88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398"/>
          <c:y val="7.3566666666666836E-2"/>
          <c:w val="0.71153488372091933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'036'!$B$1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'036'!$A$2:$A$3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'036'!$B$2:$B$3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48416"/>
        <c:axId val="103549952"/>
      </c:barChart>
      <c:catAx>
        <c:axId val="1035484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549952"/>
        <c:crosses val="autoZero"/>
        <c:auto val="1"/>
        <c:lblAlgn val="ctr"/>
        <c:lblOffset val="100"/>
        <c:noMultiLvlLbl val="0"/>
      </c:catAx>
      <c:valAx>
        <c:axId val="103549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5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711E-2"/>
          <c:w val="0.711534883720921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'023'!$B$1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'023'!$A$2:$A$3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'023'!$B$2:$B$3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16512"/>
        <c:axId val="104018304"/>
      </c:barChart>
      <c:catAx>
        <c:axId val="1040165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4018304"/>
        <c:crosses val="autoZero"/>
        <c:auto val="1"/>
        <c:lblAlgn val="ctr"/>
        <c:lblOffset val="100"/>
        <c:noMultiLvlLbl val="0"/>
      </c:catAx>
      <c:valAx>
        <c:axId val="104018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01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711E-2"/>
          <c:w val="0.711534883720921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'028'!$B$1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'028'!$A$2:$A$3</c:f>
              <c:strCache>
                <c:ptCount val="2"/>
                <c:pt idx="0">
                  <c:v>Verdadero</c:v>
                </c:pt>
                <c:pt idx="1">
                  <c:v>Falso </c:v>
                </c:pt>
              </c:strCache>
            </c:strRef>
          </c:cat>
          <c:val>
            <c:numRef>
              <c:f>'028'!$B$2:$B$3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47648"/>
        <c:axId val="103957632"/>
      </c:barChart>
      <c:catAx>
        <c:axId val="1039476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957632"/>
        <c:crosses val="autoZero"/>
        <c:auto val="1"/>
        <c:lblAlgn val="ctr"/>
        <c:lblOffset val="100"/>
        <c:noMultiLvlLbl val="0"/>
      </c:catAx>
      <c:valAx>
        <c:axId val="103957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94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711E-2"/>
          <c:w val="0.711534883720921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'022'!$B$1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'022'!$A$2:$A$3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'022'!$B$2:$B$3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88320"/>
        <c:axId val="104089856"/>
      </c:barChart>
      <c:catAx>
        <c:axId val="1040883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4089856"/>
        <c:crosses val="autoZero"/>
        <c:auto val="1"/>
        <c:lblAlgn val="ctr"/>
        <c:lblOffset val="100"/>
        <c:noMultiLvlLbl val="0"/>
      </c:catAx>
      <c:valAx>
        <c:axId val="104089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08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711E-2"/>
          <c:w val="0.711534883720920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'024'!$B$1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'024'!$A$2:$A$5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'024'!$B$2:$B$5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90528"/>
        <c:axId val="105192064"/>
      </c:barChart>
      <c:catAx>
        <c:axId val="1051905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5192064"/>
        <c:crosses val="autoZero"/>
        <c:auto val="1"/>
        <c:lblAlgn val="ctr"/>
        <c:lblOffset val="100"/>
        <c:noMultiLvlLbl val="0"/>
      </c:catAx>
      <c:valAx>
        <c:axId val="10519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519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5658914729292"/>
          <c:y val="7.3566666666666711E-2"/>
          <c:w val="0.71153488372092277"/>
          <c:h val="0.76350000000000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'005'!$B$1</c:f>
              <c:strCache>
                <c:ptCount val="1"/>
                <c:pt idx="0">
                  <c:v>Verdadero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'005'!$A$2:$A$3</c:f>
              <c:strCache>
                <c:ptCount val="2"/>
                <c:pt idx="0">
                  <c:v>Verdadero</c:v>
                </c:pt>
                <c:pt idx="1">
                  <c:v>Falso</c:v>
                </c:pt>
              </c:strCache>
            </c:strRef>
          </c:cat>
          <c:val>
            <c:numRef>
              <c:f>'005'!$B$2:$B$3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34112"/>
        <c:axId val="103435648"/>
      </c:barChart>
      <c:catAx>
        <c:axId val="1034341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03435648"/>
        <c:crosses val="autoZero"/>
        <c:auto val="1"/>
        <c:lblAlgn val="ctr"/>
        <c:lblOffset val="100"/>
        <c:noMultiLvlLbl val="0"/>
      </c:catAx>
      <c:valAx>
        <c:axId val="103435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4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1F6E242-FA8B-4F17-AA2D-B23A5993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695E999E-FB55-4B15-B8E5-703549AC5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3CB9-6520-4BC9-9EF1-6888C1CA15E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Falso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4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Falso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516240B1-0B0C-43C7-AA1B-4FC0776064AC}" type="slidenum">
              <a:rPr lang="en-US" sz="1300"/>
              <a:pPr algn="r" defTabSz="966788"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3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233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dirty="0" smtClean="0"/>
              <a:t>: </a:t>
            </a:r>
            <a:r>
              <a:rPr lang="en-US" dirty="0" err="1" smtClean="0"/>
              <a:t>Verdadero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dirty="0" smtClean="0"/>
              <a:t>: </a:t>
            </a:r>
            <a:r>
              <a:rPr lang="en-US" dirty="0" err="1" smtClean="0"/>
              <a:t>Verdadero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dirty="0" smtClean="0"/>
              <a:t>: </a:t>
            </a:r>
            <a:r>
              <a:rPr lang="en-US" dirty="0" err="1" smtClean="0"/>
              <a:t>Falso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dirty="0" smtClean="0"/>
              <a:t>: </a:t>
            </a:r>
            <a:r>
              <a:rPr lang="en-US" dirty="0" err="1" smtClean="0"/>
              <a:t>Verdadero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dirty="0" smtClean="0"/>
              <a:t>: </a:t>
            </a:r>
            <a:r>
              <a:rPr lang="en-US" dirty="0" err="1" smtClean="0"/>
              <a:t>Verdadero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2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Verdadero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7254FE43-C434-4F4D-A907-D5755EF3DC6E}" type="slidenum">
              <a:rPr lang="en-US" sz="1300"/>
              <a:pPr algn="r" defTabSz="966788"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4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4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4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2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Verdadero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 defTabSz="966788"/>
            <a:fld id="{7254FE43-C434-4F4D-A907-D5755EF3DC6E}" type="slidenum">
              <a:rPr lang="en-US" sz="1300"/>
              <a:pPr algn="r" defTabSz="966788"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Falso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Verdadero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Verdadero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correcta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3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99E-FB55-4B15-B8E5-703549AC55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334963" cy="6858000"/>
          </a:xfrm>
          <a:prstGeom prst="rect">
            <a:avLst/>
          </a:prstGeom>
          <a:gradFill rotWithShape="0">
            <a:gsLst>
              <a:gs pos="0">
                <a:srgbClr val="007DC3"/>
              </a:gs>
              <a:gs pos="100000">
                <a:srgbClr val="007DC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53200"/>
            <a:ext cx="2133600" cy="3048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C6619C9-632E-4519-AD58-5E9411E41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5D44-789A-4B8C-AB48-4AC9077D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73FD-FDAA-4034-A1EA-543A8BB66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D689E-47FF-4DFD-BCCF-471B462E3E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body" idx="13" hasCustomPrompt="1"/>
          </p:nvPr>
        </p:nvSpPr>
        <p:spPr>
          <a:xfrm>
            <a:off x="381000" y="1295400"/>
            <a:ext cx="8382000" cy="685800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add question here</a:t>
            </a:r>
            <a:endParaRPr lang="en-US"/>
          </a:p>
        </p:txBody>
      </p:sp>
      <p:sp>
        <p:nvSpPr>
          <p:cNvPr id="7" name="choices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133600"/>
            <a:ext cx="409575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1pPr>
            <a:lvl2pPr marL="9715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5pPr>
          </a:lstStyle>
          <a:p>
            <a:pPr lvl="0"/>
            <a:r>
              <a:rPr lang="en-US" smtClean="0"/>
              <a:t>Click to add choices here</a:t>
            </a:r>
            <a:endParaRPr lang="en-US"/>
          </a:p>
        </p:txBody>
      </p:sp>
      <p:sp>
        <p:nvSpPr>
          <p:cNvPr id="8" name="chartPosition"/>
          <p:cNvSpPr>
            <a:spLocks noGrp="1"/>
          </p:cNvSpPr>
          <p:nvPr>
            <p:ph type="chart" sz="quarter" idx="15"/>
          </p:nvPr>
        </p:nvSpPr>
        <p:spPr>
          <a:xfrm>
            <a:off x="4667250" y="2133600"/>
            <a:ext cx="4095750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D689E-47FF-4DFD-BCCF-471B462E3E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 hidden="1"/>
          <p:cNvSpPr/>
          <p:nvPr userDrawn="1">
            <p:custDataLst>
              <p:tags r:id="rId1"/>
            </p:custDataLst>
          </p:nvPr>
        </p:nvSpPr>
        <p:spPr>
          <a:xfrm>
            <a:off x="8191500" y="59055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mtClean="0"/>
              <a:t>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344488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DEE51DE-BD37-45C1-BE6B-2515D3CF4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6477000"/>
            <a:ext cx="1905000" cy="38100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ABED629-9892-4732-97DC-994EA1CDC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8C8D-3F36-4813-9DC5-83AE9817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377825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7CF2B3B-8FEF-431C-907B-4961E749F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6553200"/>
            <a:ext cx="1905000" cy="287338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D266D21-3031-48E3-A85F-377DA3F64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CBE2-4F76-4052-A355-689BAE64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183D-2DBB-41D5-8F89-284FC23D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3242-0D67-451A-AE55-E7C23000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EB9F-53B8-40CA-A2BA-AAC53F2D8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DD689E-47FF-4DFD-BCCF-471B462E3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 userDrawn="1"/>
        </p:nvSpPr>
        <p:spPr bwMode="auto">
          <a:xfrm>
            <a:off x="0" y="0"/>
            <a:ext cx="334963" cy="6858000"/>
          </a:xfrm>
          <a:prstGeom prst="rect">
            <a:avLst/>
          </a:prstGeom>
          <a:gradFill rotWithShape="0">
            <a:gsLst>
              <a:gs pos="0">
                <a:srgbClr val="007DC3"/>
              </a:gs>
              <a:gs pos="100000">
                <a:srgbClr val="007DC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2" r:id="rId3"/>
    <p:sldLayoutId id="2147483665" r:id="rId4"/>
    <p:sldLayoutId id="2147483666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8" r:id="rId12"/>
    <p:sldLayoutId id="2147483669" r:id="rId13"/>
    <p:sldLayoutId id="2147483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9B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3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3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4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4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www.newtechtm.com/index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5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tags" Target="../tags/tag6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7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tags" Target="../tags/tag7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8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8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tags" Target="../tags/tag9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tags" Target="../tags/tag9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tags" Target="../tags/tag10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tags" Target="../tags/tag10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1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2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6313" y="1262063"/>
            <a:ext cx="38862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Reconocimiento y Control de los Riesgos Respiratorios en la Industria de los  Saborizantes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913313" y="4572000"/>
            <a:ext cx="3544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>
                <a:latin typeface="Tahoma" charset="0"/>
              </a:rPr>
              <a:t>Entrenamiento desarrollado por: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8436" name="Picture 8" descr="NJH_PH_Tag_3C_P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788" y="4894263"/>
            <a:ext cx="3681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649288"/>
            <a:ext cx="40322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60463" y="6022975"/>
            <a:ext cx="2979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Photo by National Jewish Health used with written permission.</a:t>
            </a:r>
            <a:endParaRPr lang="en-US" sz="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101378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77D9900-6F7D-4AF9-9B56-22218236FB34}" type="slidenum">
              <a:rPr lang="en-US" sz="1200">
                <a:latin typeface="Tahoma" charset="0"/>
              </a:rPr>
              <a:pPr algn="r"/>
              <a:t>10</a:t>
            </a:fld>
            <a:endParaRPr lang="en-US" sz="1200">
              <a:latin typeface="Tahoma" charset="0"/>
            </a:endParaRPr>
          </a:p>
        </p:txBody>
      </p:sp>
      <p:sp>
        <p:nvSpPr>
          <p:cNvPr id="101379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143000"/>
            <a:ext cx="83820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_tradnl" sz="2800" dirty="0" smtClean="0"/>
              <a:t>Las formas de detectar el Síndrome de Bronquiolitis Obliterante (BOS por sus siglas en Inglés) temprano, incluyen reportar los síntomas respiratorios inexplicables y participar en vigilancia médica.</a:t>
            </a:r>
          </a:p>
        </p:txBody>
      </p:sp>
      <p:sp>
        <p:nvSpPr>
          <p:cNvPr id="101380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367308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 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200956" y="3036341"/>
          <a:ext cx="3940414" cy="342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xfrm>
            <a:off x="381000" y="42863"/>
            <a:ext cx="8763000" cy="1143000"/>
          </a:xfrm>
        </p:spPr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102402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322EEBD-4453-4F67-BDEF-605E48C2B0DB}" type="slidenum">
              <a:rPr lang="en-US" sz="1200">
                <a:latin typeface="Tahoma" charset="0"/>
              </a:rPr>
              <a:pPr algn="r"/>
              <a:t>11</a:t>
            </a:fld>
            <a:endParaRPr lang="en-US" sz="1200">
              <a:latin typeface="Tahoma" charset="0"/>
            </a:endParaRPr>
          </a:p>
        </p:txBody>
      </p:sp>
      <p:sp>
        <p:nvSpPr>
          <p:cNvPr id="102403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14438"/>
            <a:ext cx="83820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_tradnl" sz="2800" smtClean="0"/>
              <a:t>El examen de función pulmonar (espirometr</a:t>
            </a:r>
            <a:r>
              <a:rPr lang="en-US" sz="2800" smtClean="0"/>
              <a:t>í</a:t>
            </a:r>
            <a:r>
              <a:rPr lang="es-ES_tradnl" sz="2800" smtClean="0"/>
              <a:t>a) mide qué tan rápido usted puede soplar el aire de sus pulmones.  Es importante saber si los resultados son normales y normales para usted (similares a sus resultados pasados).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ES_tradnl" sz="2800" smtClean="0"/>
          </a:p>
        </p:txBody>
      </p:sp>
      <p:sp>
        <p:nvSpPr>
          <p:cNvPr id="102404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331255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95800" y="3124200"/>
          <a:ext cx="3864685" cy="319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295275" y="28575"/>
            <a:ext cx="8763000" cy="1143000"/>
          </a:xfrm>
        </p:spPr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103426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6BA386C-A0B2-41E9-9676-7E971B330593}" type="slidenum">
              <a:rPr lang="en-US" sz="1200">
                <a:latin typeface="Tahoma" charset="0"/>
              </a:rPr>
              <a:pPr algn="r"/>
              <a:t>12</a:t>
            </a:fld>
            <a:endParaRPr lang="en-US" sz="1200">
              <a:latin typeface="Tahoma" charset="0"/>
            </a:endParaRPr>
          </a:p>
        </p:txBody>
      </p:sp>
      <p:sp>
        <p:nvSpPr>
          <p:cNvPr id="103427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166813"/>
            <a:ext cx="8382000" cy="1317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¿Minimizar la exposición a </a:t>
            </a:r>
            <a:r>
              <a:rPr lang="es-ES_tradnl" sz="2800" dirty="0" err="1" smtClean="0"/>
              <a:t>cu</a:t>
            </a:r>
            <a:r>
              <a:rPr lang="en-US" sz="2800" dirty="0" smtClean="0"/>
              <a:t>á</a:t>
            </a:r>
            <a:r>
              <a:rPr lang="es-ES_tradnl" sz="2800" dirty="0" smtClean="0"/>
              <a:t>l de los siguientes saborizantes es </a:t>
            </a:r>
            <a:r>
              <a:rPr lang="es-ES_tradnl" sz="2800" u="sng" dirty="0" smtClean="0"/>
              <a:t>la mejor</a:t>
            </a:r>
            <a:r>
              <a:rPr lang="es-ES_tradnl" sz="2800" dirty="0" smtClean="0"/>
              <a:t> forma de ayudar a proteger sus pulmones?</a:t>
            </a:r>
          </a:p>
        </p:txBody>
      </p:sp>
      <p:sp>
        <p:nvSpPr>
          <p:cNvPr id="103428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711450"/>
            <a:ext cx="4095750" cy="3810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800" smtClean="0"/>
              <a:t>Diacetil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800" smtClean="0"/>
              <a:t>Diacetil y sus sustitutos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800" smtClean="0"/>
              <a:t>Todos los saborizantes de “Alta Prioridad”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800" smtClean="0"/>
              <a:t>Menta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95800" y="25146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 idx="4294967295"/>
          </p:nvPr>
        </p:nvSpPr>
        <p:spPr>
          <a:xfrm>
            <a:off x="295275" y="42863"/>
            <a:ext cx="8763000" cy="1143000"/>
          </a:xfrm>
        </p:spPr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104450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4C33092-6849-465A-8780-AF43914E895E}" type="slidenum">
              <a:rPr lang="en-US" sz="1200">
                <a:latin typeface="Tahoma" charset="0"/>
              </a:rPr>
              <a:pPr algn="r"/>
              <a:t>13</a:t>
            </a:fld>
            <a:endParaRPr lang="en-US" sz="1200">
              <a:latin typeface="Tahoma" charset="0"/>
            </a:endParaRPr>
          </a:p>
        </p:txBody>
      </p:sp>
      <p:sp>
        <p:nvSpPr>
          <p:cNvPr id="104451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631962"/>
            <a:ext cx="8382000" cy="10826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" dirty="0" smtClean="0"/>
              <a:t>Todos los saborizantes de “alta prioridad” tienen señales de advertencia adecuadas. </a:t>
            </a:r>
            <a:endParaRPr lang="es-ES" sz="24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s-ES_tradnl" sz="2400" dirty="0" smtClean="0"/>
          </a:p>
        </p:txBody>
      </p:sp>
      <p:sp>
        <p:nvSpPr>
          <p:cNvPr id="104452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276600"/>
            <a:ext cx="4095750" cy="3581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5260499" y="3050855"/>
          <a:ext cx="3483923" cy="342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3"/>
          <p:cNvSpPr>
            <a:spLocks noGrp="1"/>
          </p:cNvSpPr>
          <p:nvPr>
            <p:ph type="title"/>
          </p:nvPr>
        </p:nvSpPr>
        <p:spPr>
          <a:xfrm>
            <a:off x="381000" y="57150"/>
            <a:ext cx="8763000" cy="492125"/>
          </a:xfrm>
        </p:spPr>
        <p:txBody>
          <a:bodyPr/>
          <a:lstStyle/>
          <a:p>
            <a:r>
              <a:rPr lang="es-ES" smtClean="0"/>
              <a:t>Actividad de Ventilación </a:t>
            </a:r>
          </a:p>
        </p:txBody>
      </p:sp>
      <p:sp>
        <p:nvSpPr>
          <p:cNvPr id="1249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16688"/>
            <a:ext cx="1905000" cy="311150"/>
          </a:xfrm>
          <a:noFill/>
        </p:spPr>
        <p:txBody>
          <a:bodyPr/>
          <a:lstStyle/>
          <a:p>
            <a:fld id="{2F7E84A6-5FBF-4AFC-9097-972F3052356E}" type="slidenum">
              <a:rPr lang="en-US" smtClean="0">
                <a:latin typeface="Tahoma" charset="0"/>
                <a:ea typeface="Tahoma" charset="0"/>
                <a:cs typeface="Tahoma" charset="0"/>
              </a:rPr>
              <a:pPr/>
              <a:t>14</a:t>
            </a:fld>
            <a:endParaRPr lang="en-US" smtClean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24931" name="Picture 1"/>
          <p:cNvPicPr>
            <a:picLocks noChangeAspect="1"/>
          </p:cNvPicPr>
          <p:nvPr/>
        </p:nvPicPr>
        <p:blipFill>
          <a:blip r:embed="rId3" cstate="print"/>
          <a:srcRect t="4567"/>
          <a:stretch>
            <a:fillRect/>
          </a:stretch>
        </p:blipFill>
        <p:spPr bwMode="auto">
          <a:xfrm>
            <a:off x="1579563" y="636588"/>
            <a:ext cx="34163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813" y="636588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3"/>
          <p:cNvPicPr>
            <a:picLocks noChangeAspect="1"/>
          </p:cNvPicPr>
          <p:nvPr/>
        </p:nvPicPr>
        <p:blipFill>
          <a:blip r:embed="rId5" cstate="print"/>
          <a:srcRect l="28661" r="14700" b="21307"/>
          <a:stretch>
            <a:fillRect/>
          </a:stretch>
        </p:blipFill>
        <p:spPr bwMode="auto">
          <a:xfrm rot="5400000">
            <a:off x="1648619" y="3221832"/>
            <a:ext cx="3278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5"/>
          <p:cNvPicPr>
            <a:picLocks noChangeAspect="1"/>
          </p:cNvPicPr>
          <p:nvPr/>
        </p:nvPicPr>
        <p:blipFill>
          <a:blip r:embed="rId6" cstate="print"/>
          <a:srcRect l="29379" r="12500"/>
          <a:stretch>
            <a:fillRect/>
          </a:stretch>
        </p:blipFill>
        <p:spPr bwMode="auto">
          <a:xfrm rot="5400000">
            <a:off x="5415756" y="4223544"/>
            <a:ext cx="2047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118100" y="6562725"/>
            <a:ext cx="2633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00"/>
              <a:t>Photo used by National Jewish Health with written permission</a:t>
            </a:r>
            <a:r>
              <a:rPr lang="en-US" sz="800"/>
              <a:t>.</a:t>
            </a:r>
            <a:endParaRPr lang="en-US" sz="800">
              <a:solidFill>
                <a:schemeClr val="tx2"/>
              </a:solidFill>
            </a:endParaRPr>
          </a:p>
        </p:txBody>
      </p:sp>
      <p:sp>
        <p:nvSpPr>
          <p:cNvPr id="124936" name="Rectangle 7"/>
          <p:cNvSpPr>
            <a:spLocks noChangeArrowheads="1"/>
          </p:cNvSpPr>
          <p:nvPr/>
        </p:nvSpPr>
        <p:spPr bwMode="auto">
          <a:xfrm>
            <a:off x="5103813" y="4187825"/>
            <a:ext cx="2633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00"/>
              <a:t>Photo used by National Jewish Health with written permission</a:t>
            </a:r>
            <a:r>
              <a:rPr lang="en-US" sz="800"/>
              <a:t>.</a:t>
            </a:r>
            <a:endParaRPr lang="en-US" sz="800">
              <a:solidFill>
                <a:schemeClr val="tx2"/>
              </a:solidFill>
            </a:endParaRPr>
          </a:p>
        </p:txBody>
      </p:sp>
      <p:sp>
        <p:nvSpPr>
          <p:cNvPr id="124937" name="Rectangle 7"/>
          <p:cNvSpPr>
            <a:spLocks noChangeArrowheads="1"/>
          </p:cNvSpPr>
          <p:nvPr/>
        </p:nvSpPr>
        <p:spPr bwMode="auto">
          <a:xfrm>
            <a:off x="1960563" y="6562725"/>
            <a:ext cx="2633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00"/>
              <a:t>Photo used by National Jewish Health with written permission</a:t>
            </a:r>
            <a:r>
              <a:rPr lang="en-US" sz="800"/>
              <a:t>.</a:t>
            </a:r>
            <a:endParaRPr lang="en-US" sz="800">
              <a:solidFill>
                <a:schemeClr val="tx2"/>
              </a:solidFill>
            </a:endParaRPr>
          </a:p>
        </p:txBody>
      </p:sp>
      <p:sp>
        <p:nvSpPr>
          <p:cNvPr id="124938" name="Rectangle 7"/>
          <p:cNvSpPr>
            <a:spLocks noChangeArrowheads="1"/>
          </p:cNvSpPr>
          <p:nvPr/>
        </p:nvSpPr>
        <p:spPr bwMode="auto">
          <a:xfrm>
            <a:off x="1960563" y="3081338"/>
            <a:ext cx="2224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00"/>
              <a:t>Photo by </a:t>
            </a:r>
            <a:r>
              <a:rPr lang="en-US" sz="700">
                <a:hlinkClick r:id="rId7"/>
              </a:rPr>
              <a:t>New-Tech</a:t>
            </a:r>
            <a:r>
              <a:rPr lang="en-US" sz="700"/>
              <a:t>™ used with written permission</a:t>
            </a:r>
            <a:r>
              <a:rPr lang="en-US" sz="800"/>
              <a:t>.</a:t>
            </a:r>
            <a:endParaRPr lang="en-US" sz="80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dirty="0" smtClean="0"/>
              <a:t>Actividad de Ventilación</a:t>
            </a:r>
            <a:endParaRPr lang="en-US" sz="3600" dirty="0" smtClean="0"/>
          </a:p>
        </p:txBody>
      </p:sp>
      <p:sp>
        <p:nvSpPr>
          <p:cNvPr id="154626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9B1781C-596E-4F11-8254-98FF0AE92833}" type="slidenum">
              <a:rPr lang="en-US" sz="1200">
                <a:latin typeface="Tahoma" charset="0"/>
              </a:rPr>
              <a:pPr algn="r"/>
              <a:t>15</a:t>
            </a:fld>
            <a:endParaRPr lang="en-US" sz="1200">
              <a:latin typeface="Tahoma" charset="0"/>
            </a:endParaRPr>
          </a:p>
        </p:txBody>
      </p:sp>
      <p:sp>
        <p:nvSpPr>
          <p:cNvPr id="154627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195388"/>
            <a:ext cx="83820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_tradnl" sz="2800" smtClean="0"/>
              <a:t>¿Qué tan lejos del ducto puede la ventilación capturar el humo efectivamente?</a:t>
            </a:r>
          </a:p>
        </p:txBody>
      </p:sp>
      <p:sp>
        <p:nvSpPr>
          <p:cNvPr id="154628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667000"/>
            <a:ext cx="4095750" cy="3352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400" smtClean="0"/>
              <a:t>24 pulgadas</a:t>
            </a:r>
          </a:p>
          <a:p>
            <a:pPr marL="514350" indent="-514350">
              <a:buFontTx/>
              <a:buAutoNum type="arabicPeriod"/>
            </a:pPr>
            <a:r>
              <a:rPr lang="es-ES_tradnl" sz="2400" smtClean="0"/>
              <a:t>18 pulgadas</a:t>
            </a:r>
          </a:p>
          <a:p>
            <a:pPr marL="514350" indent="-514350">
              <a:buFontTx/>
              <a:buAutoNum type="arabicPeriod"/>
            </a:pPr>
            <a:r>
              <a:rPr lang="es-ES_tradnl" sz="2400" smtClean="0"/>
              <a:t>12 pulgadas</a:t>
            </a:r>
          </a:p>
          <a:p>
            <a:pPr marL="514350" indent="-514350">
              <a:buFontTx/>
              <a:buAutoNum type="arabicPeriod"/>
            </a:pPr>
            <a:r>
              <a:rPr lang="es-ES_tradnl" sz="2400" smtClean="0"/>
              <a:t>8 pulgadas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19600" y="3048000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3"/>
          <p:cNvSpPr>
            <a:spLocks noGrp="1"/>
          </p:cNvSpPr>
          <p:nvPr>
            <p:ph type="title" idx="4294967295"/>
          </p:nvPr>
        </p:nvSpPr>
        <p:spPr>
          <a:xfrm>
            <a:off x="381000" y="2667000"/>
            <a:ext cx="8763000" cy="1143000"/>
          </a:xfrm>
        </p:spPr>
        <p:txBody>
          <a:bodyPr/>
          <a:lstStyle/>
          <a:p>
            <a:r>
              <a:rPr lang="es-ES" smtClean="0"/>
              <a:t>Concurso de Preguntas sobre la Exposición a los Saborizantes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39266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7360AF9-E1E5-4E28-9879-83F2D61F58D4}" type="slidenum">
              <a:rPr lang="en-US" sz="1200">
                <a:latin typeface="Tahoma" charset="0"/>
              </a:rPr>
              <a:pPr algn="r"/>
              <a:t>17</a:t>
            </a:fld>
            <a:endParaRPr lang="en-US" sz="1200">
              <a:latin typeface="Tahoma" charset="0"/>
            </a:endParaRPr>
          </a:p>
        </p:txBody>
      </p:sp>
      <p:sp>
        <p:nvSpPr>
          <p:cNvPr id="139267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19200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400" smtClean="0"/>
              <a:t>Usted puede utilizar un perro sabueso “especializado en mantequilla” para detectar la exposición al diacetil en su lugar de trabajo.</a:t>
            </a:r>
          </a:p>
        </p:txBody>
      </p:sp>
      <p:sp>
        <p:nvSpPr>
          <p:cNvPr id="139268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492373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sz="24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" sz="2400" dirty="0" smtClean="0"/>
              <a:t>Falso</a:t>
            </a:r>
          </a:p>
        </p:txBody>
      </p:sp>
      <p:sp>
        <p:nvSpPr>
          <p:cNvPr id="139270" name="TextBox 12"/>
          <p:cNvSpPr txBox="1">
            <a:spLocks noChangeArrowheads="1"/>
          </p:cNvSpPr>
          <p:nvPr/>
        </p:nvSpPr>
        <p:spPr bwMode="auto">
          <a:xfrm>
            <a:off x="647700" y="6619875"/>
            <a:ext cx="3352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latin typeface="Tahoma" charset="0"/>
              </a:rPr>
              <a:t>Photo by Pharaoh Hound available under public domain from </a:t>
            </a:r>
            <a:r>
              <a:rPr lang="en-US" sz="600">
                <a:solidFill>
                  <a:schemeClr val="tx2"/>
                </a:solidFill>
                <a:latin typeface="Tahoma" charset="0"/>
              </a:rPr>
              <a:t>Wikimedia Commons 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pic>
        <p:nvPicPr>
          <p:cNvPr id="139272" name="Picture 10" descr="Bloodhound_portrait.jpg"/>
          <p:cNvPicPr>
            <a:picLocks noChangeAspect="1"/>
          </p:cNvPicPr>
          <p:nvPr/>
        </p:nvPicPr>
        <p:blipFill>
          <a:blip r:embed="rId8" cstate="print"/>
          <a:srcRect r="37813"/>
          <a:stretch>
            <a:fillRect/>
          </a:stretch>
        </p:blipFill>
        <p:spPr bwMode="auto">
          <a:xfrm>
            <a:off x="850900" y="3457575"/>
            <a:ext cx="2949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>
            <p:custDataLst>
              <p:tags r:id="rId5"/>
            </p:custDataLst>
          </p:nvPr>
        </p:nvGraphicFramePr>
        <p:xfrm>
          <a:off x="4648200" y="24384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55650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646FED6-98D5-4B09-838A-CA3954AD6EA0}" type="slidenum">
              <a:rPr lang="en-US" sz="1200">
                <a:latin typeface="Tahoma" charset="0"/>
              </a:rPr>
              <a:pPr algn="r"/>
              <a:t>18</a:t>
            </a:fld>
            <a:endParaRPr lang="en-US" sz="1200">
              <a:latin typeface="Tahoma" charset="0"/>
            </a:endParaRPr>
          </a:p>
        </p:txBody>
      </p:sp>
      <p:sp>
        <p:nvSpPr>
          <p:cNvPr id="155651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195388"/>
            <a:ext cx="83820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" sz="2800" smtClean="0"/>
              <a:t>¿Cómo puede usted ser expuesto a los saborizantes en su lugar de trabajo? </a:t>
            </a:r>
          </a:p>
        </p:txBody>
      </p:sp>
      <p:sp>
        <p:nvSpPr>
          <p:cNvPr id="155652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667000"/>
            <a:ext cx="4095750" cy="3352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400" smtClean="0"/>
              <a:t>Comiendo productos que contengan saborizantes de “Alta Prioridad”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400" smtClean="0"/>
              <a:t>Manejando recipientes cerrados de saborizantes de “Alta Prioridad”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400" smtClean="0"/>
              <a:t>Mezclando saborizantes de “Alta Prioridad”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400" smtClean="0"/>
              <a:t>Todas las anteriores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19600" y="3048000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 idx="4294967295"/>
          </p:nvPr>
        </p:nvSpPr>
        <p:spPr>
          <a:xfrm>
            <a:off x="381000" y="-25400"/>
            <a:ext cx="8763000" cy="1143000"/>
          </a:xfrm>
        </p:spPr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41314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C672936-14C6-4D81-A21D-82C9D27404E6}" type="slidenum">
              <a:rPr lang="en-US" sz="1200">
                <a:latin typeface="Tahoma" charset="0"/>
              </a:rPr>
              <a:pPr algn="r"/>
              <a:t>19</a:t>
            </a:fld>
            <a:endParaRPr lang="en-US" sz="1200">
              <a:latin typeface="Tahoma" charset="0"/>
            </a:endParaRPr>
          </a:p>
        </p:txBody>
      </p:sp>
      <p:sp>
        <p:nvSpPr>
          <p:cNvPr id="141315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09675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400" smtClean="0"/>
              <a:t>Cuando trabaje con saborizantes de “Alta Prioridad” es importante que le notifique a sus compañeros de trabajo que estén en el área que ellos también pueden estar en riesgo de exposición.</a:t>
            </a:r>
          </a:p>
          <a:p>
            <a:pPr marL="0" indent="0">
              <a:buFontTx/>
              <a:buNone/>
            </a:pPr>
            <a:endParaRPr lang="es-ES" sz="2400" smtClean="0"/>
          </a:p>
        </p:txBody>
      </p:sp>
      <p:sp>
        <p:nvSpPr>
          <p:cNvPr id="141316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947988"/>
            <a:ext cx="4095750" cy="3505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sz="240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" sz="2400" smtClean="0"/>
              <a:t>Falso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0" name="Chart 9"/>
          <p:cNvGraphicFramePr/>
          <p:nvPr>
            <p:custDataLst>
              <p:tags r:id="rId5"/>
            </p:custDataLst>
          </p:nvPr>
        </p:nvGraphicFramePr>
        <p:xfrm>
          <a:off x="4572000" y="2811463"/>
          <a:ext cx="40957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Limitación de Responsabilidad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91400" cy="4114800"/>
          </a:xfrm>
        </p:spPr>
        <p:txBody>
          <a:bodyPr>
            <a:normAutofit fontScale="85000" lnSpcReduction="20000"/>
          </a:bodyPr>
          <a:lstStyle/>
          <a:p>
            <a:pPr indent="0">
              <a:buFontTx/>
              <a:buNone/>
              <a:defRPr/>
            </a:pPr>
            <a:r>
              <a:rPr lang="es-ES" dirty="0" smtClean="0">
                <a:ea typeface="+mn-ea"/>
                <a:cs typeface="+mn-cs"/>
              </a:rPr>
              <a:t>Esta presentación fue producida bajo la subvención número SH-22304-11-60-F-8 de la Administración de Seguridad y Salud Ocupacional, del Departamento del Trabajo de los Estados Unidos.  Esta presentación no refleja necesariamente las opiniones o políticas del Departamento del Trabajo de los Estados Unidos, ni la mención de nombres comerciales, productos u organizaciones, implica aprobación por el gobierno de los Estados Unidos.</a:t>
            </a:r>
          </a:p>
          <a:p>
            <a:pPr indent="0">
              <a:buFontTx/>
              <a:buNone/>
              <a:defRPr/>
            </a:pPr>
            <a:endParaRPr lang="es-ES" dirty="0" smtClean="0">
              <a:ea typeface="+mn-ea"/>
              <a:cs typeface="+mn-cs"/>
            </a:endParaRPr>
          </a:p>
          <a:p>
            <a:pPr indent="0">
              <a:buFontTx/>
              <a:buNone/>
              <a:defRPr/>
            </a:pPr>
            <a:endParaRPr lang="es-ES" dirty="0" smtClean="0">
              <a:ea typeface="+mn-ea"/>
              <a:cs typeface="+mn-cs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89B7C6-B9EC-4038-8D7E-97937D939402}" type="slidenum">
              <a:rPr lang="en-US" smtClean="0">
                <a:latin typeface="Tahoma" charset="0"/>
                <a:ea typeface="Tahoma" charset="0"/>
                <a:cs typeface="Tahoma" charset="0"/>
              </a:rPr>
              <a:pPr/>
              <a:t>2</a:t>
            </a:fld>
            <a:endParaRPr lang="en-US" smtClean="0">
              <a:latin typeface="Tahoma" charset="0"/>
              <a:ea typeface="Tahoma" charset="0"/>
              <a:cs typeface="Tahoma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43362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604BA1D-3F5E-4DA1-802C-0D1EA0B6F4AF}" type="slidenum">
              <a:rPr lang="en-US" sz="1200">
                <a:latin typeface="Tahoma" charset="0"/>
              </a:rPr>
              <a:pPr algn="r"/>
              <a:t>20</a:t>
            </a:fld>
            <a:endParaRPr lang="en-US" sz="1200">
              <a:latin typeface="Tahoma" charset="0"/>
            </a:endParaRPr>
          </a:p>
        </p:txBody>
      </p:sp>
      <p:sp>
        <p:nvSpPr>
          <p:cNvPr id="143363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88140"/>
            <a:ext cx="83820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_tradnl" sz="2400" dirty="0" smtClean="0"/>
              <a:t>La capacitación adecuada, la prueba de ajuste y la ausencia de vello facial, son todos necesarios para que el respirador sea efectivo y prevenga la exposición a los saborizantes.</a:t>
            </a:r>
          </a:p>
        </p:txBody>
      </p:sp>
      <p:sp>
        <p:nvSpPr>
          <p:cNvPr id="143364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95514" y="2826657"/>
            <a:ext cx="4095750" cy="3124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0" name="Chart 9"/>
          <p:cNvGraphicFramePr/>
          <p:nvPr>
            <p:custDataLst>
              <p:tags r:id="rId5"/>
            </p:custDataLst>
          </p:nvPr>
        </p:nvGraphicFramePr>
        <p:xfrm>
          <a:off x="4572000" y="27432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45410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9225B89-9569-4299-AEBC-82B77107A8E3}" type="slidenum">
              <a:rPr lang="en-US" sz="1200">
                <a:latin typeface="Tahoma" charset="0"/>
              </a:rPr>
              <a:pPr algn="r"/>
              <a:t>21</a:t>
            </a:fld>
            <a:endParaRPr lang="en-US" sz="1200">
              <a:latin typeface="Tahoma" charset="0"/>
            </a:endParaRPr>
          </a:p>
        </p:txBody>
      </p:sp>
      <p:sp>
        <p:nvSpPr>
          <p:cNvPr id="145411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85875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800" smtClean="0"/>
              <a:t>Las muestras de las superficies de trabajo son tan buenas como las muestras de aire personal para determinar la exposición de un trabajador a los saborizantes.</a:t>
            </a:r>
          </a:p>
          <a:p>
            <a:pPr marL="0" indent="0">
              <a:buFontTx/>
              <a:buNone/>
            </a:pPr>
            <a:endParaRPr lang="es-ES_tradnl" sz="2800" smtClean="0"/>
          </a:p>
        </p:txBody>
      </p:sp>
      <p:sp>
        <p:nvSpPr>
          <p:cNvPr id="145412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262766"/>
            <a:ext cx="4095750" cy="2743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" sz="2800" dirty="0" smtClean="0"/>
              <a:t>Falso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0" name="Chart 9"/>
          <p:cNvGraphicFramePr/>
          <p:nvPr>
            <p:custDataLst>
              <p:tags r:id="rId5"/>
            </p:custDataLst>
          </p:nvPr>
        </p:nvGraphicFramePr>
        <p:xfrm>
          <a:off x="4572000" y="25908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47458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576A0D9-D661-4208-AB44-11206E7A411D}" type="slidenum">
              <a:rPr lang="en-US" sz="1200">
                <a:latin typeface="Tahoma" charset="0"/>
              </a:rPr>
              <a:pPr algn="r"/>
              <a:t>22</a:t>
            </a:fld>
            <a:endParaRPr lang="en-US" sz="1200">
              <a:latin typeface="Tahoma" charset="0"/>
            </a:endParaRPr>
          </a:p>
        </p:txBody>
      </p:sp>
      <p:sp>
        <p:nvSpPr>
          <p:cNvPr id="147459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66825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smtClean="0"/>
              <a:t>Actualmente no existe una norma federal de OSHA para la exposición al diacetil.</a:t>
            </a:r>
          </a:p>
        </p:txBody>
      </p:sp>
      <p:sp>
        <p:nvSpPr>
          <p:cNvPr id="147460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514600"/>
            <a:ext cx="4095750" cy="2590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smtClean="0"/>
              <a:t>Verdadero </a:t>
            </a:r>
          </a:p>
          <a:p>
            <a:pPr marL="514350" indent="-514350">
              <a:buFontTx/>
              <a:buAutoNum type="arabicPeriod"/>
            </a:pPr>
            <a:r>
              <a:rPr lang="es-ES_tradnl" sz="2800" smtClean="0"/>
              <a:t>Falso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9" name="Chart 8"/>
          <p:cNvGraphicFramePr/>
          <p:nvPr>
            <p:custDataLst>
              <p:tags r:id="rId5"/>
            </p:custDataLst>
          </p:nvPr>
        </p:nvGraphicFramePr>
        <p:xfrm>
          <a:off x="4267200" y="2286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49506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487A571-22D5-430B-AC49-50C068C96BBC}" type="slidenum">
              <a:rPr lang="en-US" sz="1200">
                <a:latin typeface="Tahoma" charset="0"/>
              </a:rPr>
              <a:pPr algn="r"/>
              <a:t>23</a:t>
            </a:fld>
            <a:endParaRPr lang="en-US" sz="1200">
              <a:latin typeface="Tahoma" charset="0"/>
            </a:endParaRPr>
          </a:p>
        </p:txBody>
      </p:sp>
      <p:sp>
        <p:nvSpPr>
          <p:cNvPr id="149507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72267"/>
            <a:ext cx="8382000" cy="222567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600" dirty="0" smtClean="0"/>
              <a:t>Minimizar la distancia de la campana de captura y limitar las corrientes cruzadas de aire son las dos cosas más importantes que puede hacer para que los saborizantes sean capturados por su sistema de ventilación local. </a:t>
            </a:r>
          </a:p>
        </p:txBody>
      </p:sp>
      <p:sp>
        <p:nvSpPr>
          <p:cNvPr id="149508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543300"/>
            <a:ext cx="4095750" cy="28956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0" name="Chart 9"/>
          <p:cNvGraphicFramePr/>
          <p:nvPr>
            <p:custDataLst>
              <p:tags r:id="rId5"/>
            </p:custDataLst>
          </p:nvPr>
        </p:nvGraphicFramePr>
        <p:xfrm>
          <a:off x="4434114" y="3077029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51554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2842A78-39EE-4D43-86A5-F031FE3532C4}" type="slidenum">
              <a:rPr lang="en-US" sz="1200">
                <a:latin typeface="Tahoma" charset="0"/>
              </a:rPr>
              <a:pPr algn="r"/>
              <a:t>24</a:t>
            </a:fld>
            <a:endParaRPr lang="en-US" sz="1200">
              <a:latin typeface="Tahoma" charset="0"/>
            </a:endParaRPr>
          </a:p>
        </p:txBody>
      </p:sp>
      <p:sp>
        <p:nvSpPr>
          <p:cNvPr id="151555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39609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400" dirty="0" smtClean="0"/>
              <a:t>¿Cu</a:t>
            </a:r>
            <a:r>
              <a:rPr lang="en-US" sz="2400" dirty="0" smtClean="0"/>
              <a:t>á</a:t>
            </a:r>
            <a:r>
              <a:rPr lang="es-ES_tradnl" sz="2400" dirty="0" smtClean="0"/>
              <a:t>l es un ejemplo de una </a:t>
            </a:r>
            <a:r>
              <a:rPr lang="es-ES" sz="2400" dirty="0" smtClean="0"/>
              <a:t>práctica</a:t>
            </a:r>
            <a:r>
              <a:rPr lang="es-ES_tradnl" sz="2400" dirty="0" smtClean="0"/>
              <a:t> de trabajo que puede ser utilizada para reducir la exposición del trabajador a los saborizantes?</a:t>
            </a:r>
          </a:p>
        </p:txBody>
      </p:sp>
      <p:sp>
        <p:nvSpPr>
          <p:cNvPr id="151556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710536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000" dirty="0" smtClean="0"/>
              <a:t>Barrer el polvo seco de saborizantes</a:t>
            </a:r>
          </a:p>
          <a:p>
            <a:pPr marL="514350" indent="-514350">
              <a:buFontTx/>
              <a:buAutoNum type="arabicPeriod"/>
            </a:pPr>
            <a:r>
              <a:rPr lang="es-ES_tradnl" sz="2000" dirty="0" smtClean="0"/>
              <a:t>Limitar la distancia de vertido y mantener los recipientes cerrados</a:t>
            </a:r>
          </a:p>
          <a:p>
            <a:pPr marL="514350" indent="-514350">
              <a:buFontTx/>
              <a:buAutoNum type="arabicPeriod"/>
            </a:pPr>
            <a:r>
              <a:rPr lang="es-ES_tradnl" sz="2000" dirty="0" smtClean="0"/>
              <a:t>Utilizar aire comprimido para limpiar las superficies de trabajo</a:t>
            </a:r>
          </a:p>
          <a:p>
            <a:pPr marL="514350" indent="-514350">
              <a:buFontTx/>
              <a:buAutoNum type="arabicPeriod"/>
            </a:pPr>
            <a:r>
              <a:rPr lang="es-ES_tradnl" sz="2000" dirty="0" smtClean="0"/>
              <a:t>Usar agua caliente para lavar los vasos de pre</a:t>
            </a:r>
            <a:r>
              <a:rPr lang="en-US" sz="2000" dirty="0" smtClean="0"/>
              <a:t>-</a:t>
            </a:r>
            <a:r>
              <a:rPr lang="es-ES_tradnl" sz="2000" dirty="0" smtClean="0"/>
              <a:t>mezcla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19600" y="3048000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52578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228B15-6971-4B9C-AFAE-890786C81EC0}" type="slidenum">
              <a:rPr lang="en-US" sz="1200">
                <a:latin typeface="Tahoma" charset="0"/>
              </a:rPr>
              <a:pPr algn="r"/>
              <a:t>25</a:t>
            </a:fld>
            <a:endParaRPr lang="en-US" sz="1200">
              <a:latin typeface="Tahoma" charset="0"/>
            </a:endParaRPr>
          </a:p>
        </p:txBody>
      </p:sp>
      <p:sp>
        <p:nvSpPr>
          <p:cNvPr id="152579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311953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¿Cu</a:t>
            </a:r>
            <a:r>
              <a:rPr lang="en-US" sz="2800" dirty="0" smtClean="0"/>
              <a:t>á</a:t>
            </a:r>
            <a:r>
              <a:rPr lang="es-ES_tradnl" sz="2800" dirty="0" smtClean="0"/>
              <a:t>les de los siguientes controles deben ser utilizados para reducir la exposición de los trabajadores a los saborizantes de “Alta Prioridad”?</a:t>
            </a:r>
          </a:p>
        </p:txBody>
      </p:sp>
      <p:sp>
        <p:nvSpPr>
          <p:cNvPr id="152580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048000"/>
            <a:ext cx="4095750" cy="3352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sz="2400" dirty="0" smtClean="0"/>
              <a:t>Aislar el proceso de otras áreas de trabajo</a:t>
            </a:r>
          </a:p>
          <a:p>
            <a:pPr marL="514350" indent="-514350">
              <a:buFontTx/>
              <a:buAutoNum type="arabicPeriod"/>
            </a:pPr>
            <a:r>
              <a:rPr lang="es-ES" sz="2400" dirty="0" smtClean="0"/>
              <a:t>Ventilación local para </a:t>
            </a:r>
            <a:r>
              <a:rPr lang="es-ES" sz="2400" dirty="0" err="1" smtClean="0"/>
              <a:t>extracci</a:t>
            </a:r>
            <a:r>
              <a:rPr lang="es-ES_tradnl" sz="2400" dirty="0" err="1" smtClean="0"/>
              <a:t>ón</a:t>
            </a:r>
            <a:endParaRPr lang="es-ES" sz="2400" dirty="0" smtClean="0"/>
          </a:p>
          <a:p>
            <a:pPr marL="514350" indent="-514350">
              <a:buFontTx/>
              <a:buAutoNum type="arabicPeriod"/>
            </a:pPr>
            <a:r>
              <a:rPr lang="es-ES" sz="2400" dirty="0" smtClean="0"/>
              <a:t>Control de la temperatura</a:t>
            </a:r>
          </a:p>
          <a:p>
            <a:pPr marL="514350" indent="-514350">
              <a:buFontTx/>
              <a:buAutoNum type="arabicPeriod"/>
            </a:pPr>
            <a:r>
              <a:rPr lang="es-ES" sz="2400" dirty="0" smtClean="0"/>
              <a:t>Todas las anteriores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622800" y="3018972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la Exposición a los Saborizantes</a:t>
            </a:r>
            <a:endParaRPr lang="en-US" sz="3600" smtClean="0"/>
          </a:p>
        </p:txBody>
      </p:sp>
      <p:sp>
        <p:nvSpPr>
          <p:cNvPr id="153602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A294F43-8450-4782-8121-AAD11266E22B}" type="slidenum">
              <a:rPr lang="en-US" sz="1200">
                <a:latin typeface="Tahoma" charset="0"/>
              </a:rPr>
              <a:pPr algn="r"/>
              <a:t>26</a:t>
            </a:fld>
            <a:endParaRPr lang="en-US" sz="1200">
              <a:latin typeface="Tahoma" charset="0"/>
            </a:endParaRPr>
          </a:p>
        </p:txBody>
      </p:sp>
      <p:sp>
        <p:nvSpPr>
          <p:cNvPr id="153603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195388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800" smtClean="0"/>
              <a:t>La adecuada comunicación de riesgos cuando trabaja con saborizantes de “Alta Prioridad” incluye </a:t>
            </a:r>
            <a:r>
              <a:rPr lang="es-ES" sz="2800" smtClean="0">
                <a:ea typeface="Tahoma" charset="0"/>
                <a:cs typeface="Tahoma" charset="0"/>
              </a:rPr>
              <a:t>¿</a:t>
            </a:r>
            <a:r>
              <a:rPr lang="es-ES" sz="2800" smtClean="0"/>
              <a:t>cuál de las siguientes cosas? </a:t>
            </a:r>
          </a:p>
        </p:txBody>
      </p:sp>
      <p:sp>
        <p:nvSpPr>
          <p:cNvPr id="153604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667000"/>
            <a:ext cx="4095750" cy="3352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000" smtClean="0"/>
              <a:t>Etiquetar apropiadamente los saborizantes individuales y los saborizantes compuestos</a:t>
            </a:r>
          </a:p>
          <a:p>
            <a:pPr marL="514350" indent="-514350">
              <a:buFontTx/>
              <a:buAutoNum type="arabicPeriod"/>
            </a:pPr>
            <a:r>
              <a:rPr lang="es-ES_tradnl" sz="2000" smtClean="0"/>
              <a:t>Manejar las precauciones que se indican en las hojas de procesos por lotes</a:t>
            </a:r>
          </a:p>
          <a:p>
            <a:pPr marL="514350" indent="-514350">
              <a:buFontTx/>
              <a:buAutoNum type="arabicPeriod"/>
            </a:pPr>
            <a:r>
              <a:rPr lang="es-ES_tradnl" sz="2000" smtClean="0"/>
              <a:t>Educar al trabajador sobre los métodos de manipulación adecuados</a:t>
            </a:r>
          </a:p>
          <a:p>
            <a:pPr marL="514350" indent="-514350">
              <a:buFontTx/>
              <a:buAutoNum type="arabicPeriod"/>
            </a:pPr>
            <a:r>
              <a:rPr lang="es-ES_tradnl" sz="2000" smtClean="0"/>
              <a:t>Todas las anteriores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419600" y="3048000"/>
          <a:ext cx="40957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238125" y="100013"/>
            <a:ext cx="8763000" cy="1143000"/>
          </a:xfrm>
        </p:spPr>
        <p:txBody>
          <a:bodyPr/>
          <a:lstStyle/>
          <a:p>
            <a:r>
              <a:rPr lang="es-ES_tradnl" sz="3600" smtClean="0"/>
              <a:t>Actividad de Simulación de las Vías Respiratorias</a:t>
            </a:r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828800"/>
            <a:ext cx="5486400" cy="4114800"/>
          </a:xfrm>
        </p:spPr>
      </p:pic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7208838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7B27ADE-F960-4D59-B75B-0D7B2A16BAB0}" type="slidenum">
              <a:rPr lang="en-US" sz="1400">
                <a:latin typeface="Tahoma" charset="0"/>
                <a:ea typeface="Tahoma" charset="0"/>
                <a:cs typeface="Tahoma" charset="0"/>
              </a:rPr>
              <a:pPr algn="r"/>
              <a:t>3</a:t>
            </a:fld>
            <a:endParaRPr lang="en-US" sz="14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1828800" y="59436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ahoma" charset="0"/>
              </a:rPr>
              <a:t>Photo by National Jewish Health</a:t>
            </a:r>
          </a:p>
          <a:p>
            <a:endParaRPr 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3"/>
          <p:cNvSpPr>
            <a:spLocks noGrp="1"/>
          </p:cNvSpPr>
          <p:nvPr>
            <p:ph type="title" idx="4294967295"/>
          </p:nvPr>
        </p:nvSpPr>
        <p:spPr>
          <a:xfrm>
            <a:off x="366713" y="2667000"/>
            <a:ext cx="8763000" cy="1143000"/>
          </a:xfrm>
        </p:spPr>
        <p:txBody>
          <a:bodyPr/>
          <a:lstStyle/>
          <a:p>
            <a:r>
              <a:rPr lang="es-ES" smtClean="0"/>
              <a:t>Concurso de Preguntas sobre los Efectos a la Salud y la Vigilancia Médica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95234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403BBFF-2F07-490C-B28A-6E710ACD8284}" type="slidenum">
              <a:rPr lang="en-US" sz="1200">
                <a:latin typeface="Tahoma" charset="0"/>
              </a:rPr>
              <a:pPr algn="r"/>
              <a:t>5</a:t>
            </a:fld>
            <a:endParaRPr lang="en-US" sz="1200">
              <a:latin typeface="Tahoma" charset="0"/>
            </a:endParaRPr>
          </a:p>
        </p:txBody>
      </p:sp>
      <p:sp>
        <p:nvSpPr>
          <p:cNvPr id="95235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09675"/>
            <a:ext cx="8382000" cy="1462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Comer alimentos con canela puede ayudar a reducir el nivel de azúcar en la sangre para las personas con diabetes (azúcar elevada)</a:t>
            </a:r>
            <a:r>
              <a:rPr lang="en-US" sz="2800" dirty="0" smtClean="0"/>
              <a:t>.</a:t>
            </a:r>
          </a:p>
        </p:txBody>
      </p:sp>
      <p:sp>
        <p:nvSpPr>
          <p:cNvPr id="95236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816450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dirty="0" smtClean="0"/>
              <a:t>Falso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648200" y="2667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97282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D9BF76A-E4B1-4128-BBDA-FE60C1B719FA}" type="slidenum">
              <a:rPr lang="en-US" sz="1200">
                <a:latin typeface="Tahoma" charset="0"/>
              </a:rPr>
              <a:pPr algn="r"/>
              <a:t>6</a:t>
            </a:fld>
            <a:endParaRPr lang="en-US" sz="1200">
              <a:latin typeface="Tahoma" charset="0"/>
            </a:endParaRPr>
          </a:p>
        </p:txBody>
      </p:sp>
      <p:sp>
        <p:nvSpPr>
          <p:cNvPr id="97283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95400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smtClean="0"/>
              <a:t>¿Cu</a:t>
            </a:r>
            <a:r>
              <a:rPr lang="en-US" sz="2800" smtClean="0"/>
              <a:t>á</a:t>
            </a:r>
            <a:r>
              <a:rPr lang="es-ES_tradnl" sz="2800" smtClean="0"/>
              <a:t>les de los siguientes son posibles efectos a la salud de las vías respiratorias debido a los saborizantes? </a:t>
            </a:r>
          </a:p>
        </p:txBody>
      </p:sp>
      <p:sp>
        <p:nvSpPr>
          <p:cNvPr id="97284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939593"/>
            <a:ext cx="3581400" cy="3810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" sz="2400" dirty="0" smtClean="0"/>
              <a:t>Irritación de las vías respiratorias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" sz="2400" dirty="0" smtClean="0"/>
              <a:t>Ataques de asma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" sz="2400" dirty="0" smtClean="0"/>
              <a:t>Síndrome de </a:t>
            </a:r>
            <a:r>
              <a:rPr lang="es-ES" sz="2400" dirty="0" err="1" smtClean="0"/>
              <a:t>Bronquiolitis</a:t>
            </a:r>
            <a:r>
              <a:rPr lang="es-ES" sz="2400" dirty="0" smtClean="0"/>
              <a:t> Obliterante (BOS por sus siglas en </a:t>
            </a:r>
            <a:r>
              <a:rPr lang="es-ES" sz="2400" dirty="0" err="1" smtClean="0"/>
              <a:t>Ingl</a:t>
            </a:r>
            <a:r>
              <a:rPr lang="es-ES_tradnl" sz="2400" dirty="0" smtClean="0"/>
              <a:t>é</a:t>
            </a:r>
            <a:r>
              <a:rPr lang="es-ES" sz="2400" dirty="0" smtClean="0"/>
              <a:t>s)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" sz="2400" dirty="0" smtClean="0"/>
              <a:t>Todas las anteriores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648200" y="2667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97282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D9BF76A-E4B1-4128-BBDA-FE60C1B719FA}" type="slidenum">
              <a:rPr lang="en-US" sz="1200">
                <a:latin typeface="Tahoma" charset="0"/>
              </a:rPr>
              <a:pPr algn="r"/>
              <a:t>7</a:t>
            </a:fld>
            <a:endParaRPr lang="en-US" sz="1200">
              <a:latin typeface="Tahoma" charset="0"/>
            </a:endParaRPr>
          </a:p>
        </p:txBody>
      </p:sp>
      <p:sp>
        <p:nvSpPr>
          <p:cNvPr id="97283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95400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¿Cu</a:t>
            </a:r>
            <a:r>
              <a:rPr lang="en-US" sz="2800" dirty="0" smtClean="0"/>
              <a:t>á</a:t>
            </a:r>
            <a:r>
              <a:rPr lang="es-ES_tradnl" sz="2800" dirty="0" smtClean="0"/>
              <a:t>l de las siguientes afirmaciones es verdadera sobre el Síndrome de Bronquiolitis Obliterante (BOS por sus siglas en Inglés) ? </a:t>
            </a:r>
          </a:p>
        </p:txBody>
      </p:sp>
      <p:sp>
        <p:nvSpPr>
          <p:cNvPr id="97284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0999" y="2794453"/>
            <a:ext cx="3944257" cy="3810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000" dirty="0" smtClean="0"/>
              <a:t>Al igual que el asma, el BOS puede ser tratado con medicamentos.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000" dirty="0" smtClean="0"/>
              <a:t>Después de la lesión, se forman cicatrices en las vías respiratorias haciendo que éstas se estrechen.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000" dirty="0" smtClean="0"/>
              <a:t>La única causa es el </a:t>
            </a:r>
            <a:r>
              <a:rPr lang="es-ES_tradnl" sz="2000" dirty="0" err="1" smtClean="0"/>
              <a:t>diacetil</a:t>
            </a:r>
            <a:r>
              <a:rPr lang="es-ES_tradnl" sz="2000" dirty="0" smtClean="0"/>
              <a:t>.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s-ES_tradnl" sz="2000" dirty="0" smtClean="0"/>
              <a:t>Usted se puede confiar en el olor y la irritación de las vías respiratorias para que lo alerten  sobre la exposición al </a:t>
            </a:r>
            <a:r>
              <a:rPr lang="es-ES_tradnl" sz="2000" dirty="0" err="1" smtClean="0"/>
              <a:t>diacetil</a:t>
            </a:r>
            <a:r>
              <a:rPr lang="es-ES_tradnl" sz="2000" dirty="0" smtClean="0"/>
              <a:t>.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1" name="Chart 10"/>
          <p:cNvGraphicFramePr/>
          <p:nvPr>
            <p:custDataLst>
              <p:tags r:id="rId5"/>
            </p:custDataLst>
          </p:nvPr>
        </p:nvGraphicFramePr>
        <p:xfrm>
          <a:off x="4648200" y="2667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95234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403BBFF-2F07-490C-B28A-6E710ACD8284}" type="slidenum">
              <a:rPr lang="en-US" sz="1200">
                <a:latin typeface="Tahoma" charset="0"/>
              </a:rPr>
              <a:pPr algn="r"/>
              <a:t>8</a:t>
            </a:fld>
            <a:endParaRPr lang="en-US" sz="1200">
              <a:latin typeface="Tahoma" charset="0"/>
            </a:endParaRPr>
          </a:p>
        </p:txBody>
      </p:sp>
      <p:sp>
        <p:nvSpPr>
          <p:cNvPr id="95235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209675"/>
            <a:ext cx="8382000" cy="1044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Se requieren exámenes pulmonares constantes para una vigilancia médica efectiva.</a:t>
            </a:r>
          </a:p>
        </p:txBody>
      </p:sp>
      <p:sp>
        <p:nvSpPr>
          <p:cNvPr id="95236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2700338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_tradnl" sz="280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_tradnl" sz="2800" smtClean="0"/>
              <a:t>Falso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12" name="Chart 11"/>
          <p:cNvGraphicFramePr/>
          <p:nvPr>
            <p:custDataLst>
              <p:tags r:id="rId5"/>
            </p:custDataLst>
          </p:nvPr>
        </p:nvGraphicFramePr>
        <p:xfrm>
          <a:off x="4648200" y="2667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smtClean="0"/>
              <a:t>Concurso de Preguntas sobre </a:t>
            </a:r>
            <a:br>
              <a:rPr lang="es-ES" sz="3600" smtClean="0"/>
            </a:br>
            <a:r>
              <a:rPr lang="es-ES" sz="3600" smtClean="0"/>
              <a:t>los Efectos a la Salud</a:t>
            </a:r>
            <a:endParaRPr lang="en-US" sz="3600" smtClean="0"/>
          </a:p>
        </p:txBody>
      </p:sp>
      <p:sp>
        <p:nvSpPr>
          <p:cNvPr id="100354" name="Slide Number Placeholder 2"/>
          <p:cNvSpPr txBox="1">
            <a:spLocks noGrp="1"/>
          </p:cNvSpPr>
          <p:nvPr/>
        </p:nvSpPr>
        <p:spPr bwMode="auto">
          <a:xfrm>
            <a:off x="86106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5076A60-9F97-45FB-B583-6F11747DE971}" type="slidenum">
              <a:rPr lang="en-US" sz="1200">
                <a:latin typeface="Tahoma" charset="0"/>
              </a:rPr>
              <a:pPr algn="r"/>
              <a:t>9</a:t>
            </a:fld>
            <a:endParaRPr lang="en-US" sz="1200">
              <a:latin typeface="Tahoma" charset="0"/>
            </a:endParaRPr>
          </a:p>
        </p:txBody>
      </p:sp>
      <p:sp>
        <p:nvSpPr>
          <p:cNvPr id="100355" name="Text Placeholder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66713" y="1243013"/>
            <a:ext cx="8382000" cy="68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2800" dirty="0" smtClean="0"/>
              <a:t>El Síndrome de Bronquiolitis Obliterante (BOS por sus siglas en Inglés) puede ser tratado con medicamentos, de manera que no es importante detectarlo temprano.</a:t>
            </a:r>
          </a:p>
        </p:txBody>
      </p:sp>
      <p:sp>
        <p:nvSpPr>
          <p:cNvPr id="100356" name="Text Placeholder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81000" y="3205842"/>
            <a:ext cx="4095750" cy="3810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sz="2800" dirty="0" smtClean="0"/>
              <a:t>Verdadero</a:t>
            </a:r>
          </a:p>
          <a:p>
            <a:pPr marL="514350" indent="-514350">
              <a:buFontTx/>
              <a:buAutoNum type="arabicPeriod"/>
            </a:pPr>
            <a:r>
              <a:rPr lang="es-ES" sz="2800" dirty="0" smtClean="0"/>
              <a:t>Falso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81000" y="228600"/>
            <a:ext cx="635000" cy="635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800" dirty="0"/>
              <a:t>1</a:t>
            </a:r>
            <a:r>
              <a:rPr lang="en-US" sz="1800"/>
              <a:t>0</a:t>
            </a:r>
            <a:endParaRPr lang="en-US" sz="1800" dirty="0"/>
          </a:p>
        </p:txBody>
      </p:sp>
      <p:graphicFrame>
        <p:nvGraphicFramePr>
          <p:cNvPr id="8" name="Chart 7"/>
          <p:cNvGraphicFramePr/>
          <p:nvPr>
            <p:custDataLst>
              <p:tags r:id="rId5"/>
            </p:custDataLst>
          </p:nvPr>
        </p:nvGraphicFramePr>
        <p:xfrm>
          <a:off x="4648200" y="2667000"/>
          <a:ext cx="40957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KPI_SLIDE_COUNT" val="89"/>
  <p:tag name="KPI_VERSION" val="2.0.10292.1"/>
  <p:tag name="KPI_STORAGE" val="&lt;keypoint&quot;&quot;&lt;chart&quot;&quot;&lt;styles&quot;&quot;&gt;&gt;&lt;roster&quot;&quot;&lt;people&quot;&quot;&gt;&gt;&lt;teams&quot;&quot;&gt;&lt;transceivers&quot;&quot;&gt;&gt;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formación Preliminar&amp;quot;&quot;/&gt;&lt;property id=&quot;20307&quot; value=&quot;654&quot;/&gt;&lt;/object&gt;&lt;object type=&quot;3&quot; unique_id=&quot;10005&quot;&gt;&lt;property id=&quot;20148&quot; value=&quot;5&quot;/&gt;&lt;property id=&quot;20300&quot; value=&quot;Slide 2 - &amp;quot;Reconocimiento y Control de los Riesgos Respiratorios en la Industria de los  Saborizantes&amp;quot;&quot;/&gt;&lt;property id=&quot;20307&quot; value=&quot;269&quot;/&gt;&lt;/object&gt;&lt;object type=&quot;3&quot; unique_id=&quot;10006&quot;&gt;&lt;property id=&quot;20148&quot; value=&quot;5&quot;/&gt;&lt;property id=&quot;20300&quot; value=&quot;Slide 3 - &amp;quot;Presentadores&amp;quot;&quot;/&gt;&lt;property id=&quot;20307&quot; value=&quot;569&quot;/&gt;&lt;/object&gt;&lt;object type=&quot;3&quot; unique_id=&quot;10007&quot;&gt;&lt;property id=&quot;20148&quot; value=&quot;5&quot;/&gt;&lt;property id=&quot;20300&quot; value=&quot;Slide 4 - &amp;quot;Limitación de Responsabilidad&amp;quot;&quot;/&gt;&lt;property id=&quot;20307&quot; value=&quot;568&quot;/&gt;&lt;/object&gt;&lt;object type=&quot;3&quot; unique_id=&quot;10008&quot;&gt;&lt;property id=&quot;20148&quot; value=&quot;5&quot;/&gt;&lt;property id=&quot;20300&quot; value=&quot;Slide 5 - &amp;quot;¿Quiénes somos?&amp;quot;&quot;/&gt;&lt;property id=&quot;20307&quot; value=&quot;494&quot;/&gt;&lt;/object&gt;&lt;object type=&quot;3&quot; unique_id=&quot;10009&quot;&gt;&lt;property id=&quot;20148&quot; value=&quot;5&quot;/&gt;&lt;property id=&quot;20300&quot; value=&quot;Slide 6 - &amp;quot;¿Por qué estamos aquí?&amp;quot;&quot;/&gt;&lt;property id=&quot;20307&quot; value=&quot;571&quot;/&gt;&lt;/object&gt;&lt;object type=&quot;3&quot; unique_id=&quot;10010&quot;&gt;&lt;property id=&quot;20148&quot; value=&quot;5&quot;/&gt;&lt;property id=&quot;20300&quot; value=&quot;Slide 7 - &amp;quot;Programa&amp;quot;&quot;/&gt;&lt;property id=&quot;20307&quot; value=&quot;495&quot;/&gt;&lt;/object&gt;&lt;object type=&quot;3&quot; unique_id=&quot;10011&quot;&gt;&lt;property id=&quot;20148&quot; value=&quot;5&quot;/&gt;&lt;property id=&quot;20300&quot; value=&quot;Slide 8 - &amp;quot;Definiciones&amp;quot;&quot;/&gt;&lt;property id=&quot;20307&quot; value=&quot;572&quot;/&gt;&lt;/object&gt;&lt;object type=&quot;3&quot; unique_id=&quot;10012&quot;&gt;&lt;property id=&quot;20148&quot; value=&quot;5&quot;/&gt;&lt;property id=&quot;20300&quot; value=&quot;Slide 9 - &amp;quot;Introducción a OSHA&amp;#x0D;&amp;#x0A;&amp;#x0D;&amp;#x0A;Objetivos del Entrenamiento&amp;quot;&quot;/&gt;&lt;property id=&quot;20307&quot; value=&quot;496&quot;/&gt;&lt;/object&gt;&lt;object type=&quot;3&quot; unique_id=&quot;10013&quot;&gt;&lt;property id=&quot;20148&quot; value=&quot;5&quot;/&gt;&lt;property id=&quot;20300&quot; value=&quot;Slide 10 - &amp;quot;¿Qué es OSHA?&amp;quot;&quot;/&gt;&lt;property id=&quot;20307&quot; value=&quot;497&quot;/&gt;&lt;/object&gt;&lt;object type=&quot;3&quot; unique_id=&quot;10014&quot;&gt;&lt;property id=&quot;20148&quot; value=&quot;5&quot;/&gt;&lt;property id=&quot;20300&quot; value=&quot;Slide 11 - &amp;quot;¿Qué hace OSHA?&amp;quot;&quot;/&gt;&lt;property id=&quot;20307&quot; value=&quot;498&quot;/&gt;&lt;/object&gt;&lt;object type=&quot;3&quot; unique_id=&quot;10015&quot;&gt;&lt;property id=&quot;20148&quot; value=&quot;5&quot;/&gt;&lt;property id=&quot;20300&quot; value=&quot;Slide 12 - &amp;quot;¿Cuáles son las responsabilidades del empleador bajo OSHA?&amp;quot;&quot;/&gt;&lt;property id=&quot;20307&quot; value=&quot;499&quot;/&gt;&lt;/object&gt;&lt;object type=&quot;3&quot; unique_id=&quot;10016&quot;&gt;&lt;property id=&quot;20148&quot; value=&quot;5&quot;/&gt;&lt;property id=&quot;20300&quot; value=&quot;Slide 13 - &amp;quot;&amp;#x0D;&amp;#x0A;¿Cuáles son los derechos de los empleados bajo OSHA?&amp;#x0D;&amp;#x0A;&amp;quot;&quot;/&gt;&lt;property id=&quot;20307&quot; value=&quot;502&quot;/&gt;&lt;/object&gt;&lt;object type=&quot;3&quot; unique_id=&quot;10017&quot;&gt;&lt;property id=&quot;20148&quot; value=&quot;5&quot;/&gt;&lt;property id=&quot;20300&quot; value=&quot;Slide 14 - &amp;quot;&amp;#x0D;&amp;#x0A;¿Cuáles son los derechos de los empleados bajo OSHA?&amp;#x0D;&amp;#x0A;&amp;quot;&quot;/&gt;&lt;property id=&quot;20307&quot; value=&quot;503&quot;/&gt;&lt;/object&gt;&lt;object type=&quot;3&quot; unique_id=&quot;10018&quot;&gt;&lt;property id=&quot;20148&quot; value=&quot;5&quot;/&gt;&lt;property id=&quot;20300&quot; value=&quot;Slide 15 - &amp;quot;&amp;#x0D;&amp;#x0A;¿Existen normas específicas de OSHA que se aplican en mi lugar de trabajo?&amp;#x0D;&amp;#x0A;&amp;quot;&quot;/&gt;&lt;property id=&quot;20307&quot; value=&quot;500&quot;/&gt;&lt;/object&gt;&lt;object type=&quot;3&quot; unique_id=&quot;10019&quot;&gt;&lt;property id=&quot;20148&quot; value=&quot;5&quot;/&gt;&lt;property id=&quot;20300&quot; value=&quot;Slide 16 - &amp;quot;¿Cómo se regula la exposición?&amp;quot;&quot;/&gt;&lt;property id=&quot;20307&quot; value=&quot;589&quot;/&gt;&lt;/object&gt;&lt;object type=&quot;3&quot; unique_id=&quot;10020&quot;&gt;&lt;property id=&quot;20148&quot; value=&quot;5&quot;/&gt;&lt;property id=&quot;20300&quot; value=&quot;Slide 17 - &amp;quot;&amp;#x0D;&amp;#x0A;¿Tiene OSHA una norma para el diacetil?&amp;quot;&quot;/&gt;&lt;property id=&quot;20307&quot; value=&quot;678&quot;/&gt;&lt;/object&gt;&lt;object type=&quot;3&quot; unique_id=&quot;10021&quot;&gt;&lt;property id=&quot;20148&quot; value=&quot;5&quot;/&gt;&lt;property id=&quot;20300&quot; value=&quot;Slide 18 - &amp;quot;¿Hay otros grupos que recomiendan niveles de exposición al diacetil y sus sustitutos?&amp;quot;&quot;/&gt;&lt;property id=&quot;20307&quot; value=&quot;680&quot;/&gt;&lt;/object&gt;&lt;object type=&quot;3&quot; unique_id=&quot;10022&quot;&gt;&lt;property id=&quot;20148&quot; value=&quot;5&quot;/&gt;&lt;property id=&quot;20300&quot; value=&quot;Slide 19 - &amp;quot;¿Existen normas de OSHA para otros saborizantes?&amp;quot;&quot;/&gt;&lt;property id=&quot;20307&quot; value=&quot;506&quot;/&gt;&lt;/object&gt;&lt;object type=&quot;3&quot; unique_id=&quot;10023&quot;&gt;&lt;property id=&quot;20148&quot; value=&quot;5&quot;/&gt;&lt;property id=&quot;20300&quot; value=&quot;Slide 20 - &amp;quot;&amp;#x0D;&amp;#x0A;Visión General de las Exposiciones a los Saborizantes&amp;#x0D;&amp;#x0A;&amp;#x0D;&amp;#x0A;Objetivos del Entrenamiento&amp;quot;&quot;/&gt;&lt;property id=&quot;20307&quot; value=&quot;597&quot;/&gt;&lt;/object&gt;&lt;object type=&quot;3&quot; unique_id=&quot;10024&quot;&gt;&lt;property id=&quot;20148&quot; value=&quot;5&quot;/&gt;&lt;property id=&quot;20300&quot; value=&quot;Slide 21 - &amp;quot;¿Por qué es difícil predecir las exposiciones en la fabricación de saborizantes?&amp;quot;&quot;/&gt;&lt;property id=&quot;20307&quot; value=&quot;384&quot;/&gt;&lt;/object&gt;&lt;object type=&quot;3&quot; unique_id=&quot;10025&quot;&gt;&lt;property id=&quot;20148&quot; value=&quot;5&quot;/&gt;&lt;property id=&quot;20300&quot; value=&quot;Slide 22 - &amp;quot;¿Existe una lista de los saborizantes que pueden ser peligrosos cuando se inhalan?&amp;quot;&quot;/&gt;&lt;property id=&quot;20307&quot; value=&quot;508&quot;/&gt;&lt;/object&gt;&lt;object type=&quot;3&quot; unique_id=&quot;10026&quot;&gt;&lt;property id=&quot;20148&quot; value=&quot;5&quot;/&gt;&lt;property id=&quot;20300&quot; value=&quot;Slide 23 - &amp;quot;¿Qué son los saborizantes de &amp;#x0D;&amp;#x0A;“Alta Prioridad”?&amp;quot;&quot;/&gt;&lt;property id=&quot;20307&quot; value=&quot;590&quot;/&gt;&lt;/object&gt;&lt;object type=&quot;3&quot; unique_id=&quot;10027&quot;&gt;&lt;property id=&quot;20148&quot; value=&quot;5&quot;/&gt;&lt;property id=&quot;20300&quot; value=&quot;Slide 24 - &amp;quot;¿Qué pasa con los complejos de saborizantes naturales? &amp;quot;&quot;/&gt;&lt;property id=&quot;20307&quot; value=&quot;594&quot;/&gt;&lt;/object&gt;&lt;object type=&quot;3&quot; unique_id=&quot;10028&quot;&gt;&lt;property id=&quot;20148&quot; value=&quot;5&quot;/&gt;&lt;property id=&quot;20300&quot; value=&quot;Slide 25 - &amp;quot;&amp;#x0D;&amp;#x0A;Efectos en la Salud y Vigilancia Médica&amp;#x0D;&amp;#x0A;&amp;#x0D;&amp;#x0A;Objetivos del Entrenamiento&amp;quot;&quot;/&gt;&lt;property id=&quot;20307&quot; value=&quot;691&quot;/&gt;&lt;/object&gt;&lt;object type=&quot;3&quot; unique_id=&quot;10029&quot;&gt;&lt;property id=&quot;20148&quot; value=&quot;5&quot;/&gt;&lt;property id=&quot;20300&quot; value=&quot;Slide 26 - &amp;quot;Definiciones&amp;quot;&quot;/&gt;&lt;property id=&quot;20307&quot; value=&quot;692&quot;/&gt;&lt;/object&gt;&lt;object type=&quot;3&quot; unique_id=&quot;10030&quot;&gt;&lt;property id=&quot;20148&quot; value=&quot;5&quot;/&gt;&lt;property id=&quot;20300&quot; value=&quot;Slide 27 - &amp;quot;Actividad de Simulación de las Vías Respiratorias&amp;quot;&quot;/&gt;&lt;property id=&quot;20307&quot; value=&quot;693&quot;/&gt;&lt;/object&gt;&lt;object type=&quot;3&quot; unique_id=&quot;10031&quot;&gt;&lt;property id=&quot;20148&quot; value=&quot;5&quot;/&gt;&lt;property id=&quot;20300&quot; value=&quot;Slide 28 - &amp;quot;Efectos Respiratorios&amp;quot;&quot;/&gt;&lt;property id=&quot;20307&quot; value=&quot;694&quot;/&gt;&lt;/object&gt;&lt;object type=&quot;3&quot; unique_id=&quot;10032&quot;&gt;&lt;property id=&quot;20148&quot; value=&quot;5&quot;/&gt;&lt;property id=&quot;20300&quot; value=&quot;Slide 29 - &amp;quot;La irritación y las enfermedades de las vías respiratorias causan síntomas respiratorios&amp;quot;&quot;/&gt;&lt;property id=&quot;20307&quot; value=&quot;695&quot;/&gt;&lt;/object&gt;&lt;object type=&quot;3&quot; unique_id=&quot;10033&quot;&gt;&lt;property id=&quot;20148&quot; value=&quot;5&quot;/&gt;&lt;property id=&quot;20300&quot; value=&quot;Slide 30 - &amp;quot;Se requiere una evaluación médica&amp;#x0D;&amp;#x0A;para saber la causa de los síntomas&amp;#x0D;&amp;#x0A;&amp;quot;&quot;/&gt;&lt;property id=&quot;20307&quot; value=&quot;696&quot;/&gt;&lt;/object&gt;&lt;object type=&quot;3&quot; unique_id=&quot;10034&quot;&gt;&lt;property id=&quot;20148&quot; value=&quot;5&quot;/&gt;&lt;property id=&quot;20300&quot; value=&quot;Slide 31 - &amp;quot;¡Es importante detectar el BOS temprano!&amp;quot;&quot;/&gt;&lt;property id=&quot;20307&quot; value=&quot;697&quot;/&gt;&lt;/object&gt;&lt;object type=&quot;3&quot; unique_id=&quot;10035&quot;&gt;&lt;property id=&quot;20148&quot; value=&quot;5&quot;/&gt;&lt;property id=&quot;20300&quot; value=&quot;Slide 32 - &amp;quot;Los saborizantes pueden causar &amp;#x0D;&amp;#x0A;irritación y lesiones&amp;quot;&quot;/&gt;&lt;property id=&quot;20307&quot; value=&quot;698&quot;/&gt;&lt;/object&gt;&lt;object type=&quot;3&quot; unique_id=&quot;10036&quot;&gt;&lt;property id=&quot;20148&quot; value=&quot;5&quot;/&gt;&lt;property id=&quot;20300&quot; value=&quot;Slide 33 - &amp;quot;Algunos saborizantes pueden causar “ataques” de asma&amp;quot;&quot;/&gt;&lt;property id=&quot;20307&quot; value=&quot;699&quot;/&gt;&lt;/object&gt;&lt;object type=&quot;3&quot; unique_id=&quot;10037&quot;&gt;&lt;property id=&quot;20148&quot; value=&quot;5&quot;/&gt;&lt;property id=&quot;20300&quot; value=&quot;Slide 34 - &amp;quot;Los “ataques” de asma pueden ser activados en los trabajadores que &amp;#x0D;&amp;#x0A;ya tienen asma&amp;quot;&quot;/&gt;&lt;property id=&quot;20307&quot; value=&quot;700&quot;/&gt;&lt;/object&gt;&lt;object type=&quot;3&quot; unique_id=&quot;10038&quot;&gt;&lt;property id=&quot;20148&quot; value=&quot;5&quot;/&gt;&lt;property id=&quot;20300&quot; value=&quot;Slide 35 - &amp;quot;Algunos saborizantes naturales pueden causar reacciones alérgicas&amp;quot;&quot;/&gt;&lt;property id=&quot;20307&quot; value=&quot;701&quot;/&gt;&lt;/object&gt;&lt;object type=&quot;3&quot; unique_id=&quot;10039&quot;&gt;&lt;property id=&quot;20148&quot; value=&quot;5&quot;/&gt;&lt;property id=&quot;20300&quot; value=&quot;Slide 36 - &amp;quot;Síndrome de Bronquiolitis Obliterante (BOS) &amp;quot;&quot;/&gt;&lt;property id=&quot;20307&quot; value=&quot;702&quot;/&gt;&lt;/object&gt;&lt;object type=&quot;3&quot; unique_id=&quot;10040&quot;&gt;&lt;property id=&quot;20148&quot; value=&quot;5&quot;/&gt;&lt;property id=&quot;20300&quot; value=&quot;Slide 37 - &amp;quot;¡Es importante detectar el BOS temprano!&amp;quot;&quot;/&gt;&lt;property id=&quot;20307&quot; value=&quot;703&quot;/&gt;&lt;/object&gt;&lt;object type=&quot;3&quot; unique_id=&quot;10041&quot;&gt;&lt;property id=&quot;20148&quot; value=&quot;5&quot;/&gt;&lt;property id=&quot;20300&quot; value=&quot;Slide 38 - &amp;quot;Evite inhalar diacetil y sus sustitutos&amp;quot;&quot;/&gt;&lt;property id=&quot;20307&quot; value=&quot;704&quot;/&gt;&lt;/object&gt;&lt;object type=&quot;3&quot; unique_id=&quot;10042&quot;&gt;&lt;property id=&quot;20148&quot; value=&quot;5&quot;/&gt;&lt;property id=&quot;20300&quot; value=&quot;Slide 39 - &amp;quot;¡Es importante detectar el BOS temprano!&amp;quot;&quot;/&gt;&lt;property id=&quot;20307&quot; value=&quot;705&quot;/&gt;&lt;/object&gt;&lt;object type=&quot;3&quot; unique_id=&quot;10043&quot;&gt;&lt;property id=&quot;20148&quot; value=&quot;5&quot;/&gt;&lt;property id=&quot;20300&quot; value=&quot;Slide 40 - &amp;quot;Hable con su doctor sobre sus síntomas y sobre su trabajo con los saborizantes&amp;quot;&quot;/&gt;&lt;property id=&quot;20307&quot; value=&quot;706&quot;/&gt;&lt;/object&gt;&lt;object type=&quot;3&quot; unique_id=&quot;10044&quot;&gt;&lt;property id=&quot;20148&quot; value=&quot;5&quot;/&gt;&lt;property id=&quot;20300&quot; value=&quot;Slide 41 - &amp;quot;Vigilancia Médica:&amp;#x0D;&amp;#x0A;Cuestionarios y Exámenes Pulmonares&amp;quot;&quot;/&gt;&lt;property id=&quot;20307&quot; value=&quot;707&quot;/&gt;&lt;/object&gt;&lt;object type=&quot;3&quot; unique_id=&quot;10045&quot;&gt;&lt;property id=&quot;20148&quot; value=&quot;5&quot;/&gt;&lt;property id=&quot;20300&quot; value=&quot;Slide 42 - &amp;quot;Se requiere repetir los exámenes respiratorios&amp;quot;&quot;/&gt;&lt;property id=&quot;20307&quot; value=&quot;708&quot;/&gt;&lt;/object&gt;&lt;object type=&quot;3&quot; unique_id=&quot;10046&quot;&gt;&lt;property id=&quot;20148&quot; value=&quot;5&quot;/&gt;&lt;property id=&quot;20300&quot; value=&quot;Slide 43 - &amp;quot;Se requieren exámenes médicos especiales para diagnosticar la enfermedad pulmonar relacionada con el trabajo&amp;quot;&quot;/&gt;&lt;property id=&quot;20307&quot; value=&quot;709&quot;/&gt;&lt;/object&gt;&lt;object type=&quot;3&quot; unique_id=&quot;10047&quot;&gt;&lt;property id=&quot;20148&quot; value=&quot;5&quot;/&gt;&lt;property id=&quot;20300&quot; value=&quot;Slide 44 - &amp;quot;¡Proteja sus Pulmones!&amp;quot;&quot;/&gt;&lt;property id=&quot;20307&quot; value=&quot;710&quot;/&gt;&lt;/object&gt;&lt;object type=&quot;3&quot; unique_id=&quot;10048&quot;&gt;&lt;property id=&quot;20148&quot; value=&quot;5&quot;/&gt;&lt;property id=&quot;20300&quot; value=&quot;Slide 45 - &amp;quot;Concurso de Preguntas sobre los Efectos a la Salud y la Vigilancia Médica&amp;quot;&quot;/&gt;&lt;property id=&quot;20307&quot; value=&quot;711&quot;/&gt;&lt;/object&gt;&lt;object type=&quot;3&quot; unique_id=&quot;10049&quot;&gt;&lt;property id=&quot;20148&quot; value=&quot;5&quot;/&gt;&lt;property id=&quot;20300&quot; value=&quot;Slide 46 - &amp;quot;Concurso de Preguntas sobre &amp;#x0D;&amp;#x0A;los Efectos a la Salud&amp;quot;&quot;/&gt;&lt;property id=&quot;20307&quot; value=&quot;712&quot;/&gt;&lt;/object&gt;&lt;object type=&quot;3&quot; unique_id=&quot;10050&quot;&gt;&lt;property id=&quot;20148&quot; value=&quot;5&quot;/&gt;&lt;property id=&quot;20300&quot; value=&quot;Slide 47 - &amp;quot;Concurso de Preguntas sobre &amp;#x0D;&amp;#x0A;los Efectos a la Salud&amp;quot;&quot;/&gt;&lt;property id=&quot;20307&quot; value=&quot;713&quot;/&gt;&lt;/object&gt;&lt;object type=&quot;3&quot; unique_id=&quot;10052&quot;&gt;&lt;property id=&quot;20148&quot; value=&quot;5&quot;/&gt;&lt;property id=&quot;20300&quot; value=&quot;Slide 50 - &amp;quot;Concurso de Preguntas sobre &amp;#x0D;&amp;#x0A;los Efectos a la Salud&amp;quot;&quot;/&gt;&lt;property id=&quot;20307&quot; value=&quot;715&quot;/&gt;&lt;/object&gt;&lt;object type=&quot;3&quot; unique_id=&quot;10053&quot;&gt;&lt;property id=&quot;20148&quot; value=&quot;5&quot;/&gt;&lt;property id=&quot;20300&quot; value=&quot;Slide 53 - &amp;quot;Concurso de Preguntas sobre &amp;#x0D;&amp;#x0A;los Efectos a la Salud&amp;quot;&quot;/&gt;&lt;property id=&quot;20307&quot; value=&quot;716&quot;/&gt;&lt;/object&gt;&lt;object type=&quot;3&quot; unique_id=&quot;10055&quot;&gt;&lt;property id=&quot;20148&quot; value=&quot;5&quot;/&gt;&lt;property id=&quot;20300&quot; value=&quot;Slide 52 - &amp;quot;Concurso de Preguntas sobre &amp;#x0D;&amp;#x0A;los Efectos a la Salud&amp;quot;&quot;/&gt;&lt;property id=&quot;20307&quot; value=&quot;718&quot;/&gt;&lt;/object&gt;&lt;object type=&quot;3&quot; unique_id=&quot;10056&quot;&gt;&lt;property id=&quot;20148&quot; value=&quot;5&quot;/&gt;&lt;property id=&quot;20300&quot; value=&quot;Slide 51 - &amp;quot;Concurso de Preguntas sobre &amp;#x0D;&amp;#x0A;los Efectos a la Salud&amp;quot;&quot;/&gt;&lt;property id=&quot;20307&quot; value=&quot;719&quot;/&gt;&lt;/object&gt;&lt;object type=&quot;3&quot; unique_id=&quot;10057&quot;&gt;&lt;property id=&quot;20148&quot; value=&quot;5&quot;/&gt;&lt;property id=&quot;20300&quot; value=&quot;Slide 54 - &amp;quot;Concurso de Preguntas sobre &amp;#x0D;&amp;#x0A;los Efectos a la Salud&amp;quot;&quot;/&gt;&lt;property id=&quot;20307&quot; value=&quot;720&quot;/&gt;&lt;/object&gt;&lt;object type=&quot;3&quot; unique_id=&quot;10058&quot;&gt;&lt;property id=&quot;20148&quot; value=&quot;5&quot;/&gt;&lt;property id=&quot;20300&quot; value=&quot;Slide 55 - &amp;quot;Reconocimiento y Control de la Exposición a los Saborizantes&amp;#x0D;&amp;#x0A;&amp;#x0D;&amp;#x0A;Objetivos del Entrenamiento&amp;quot;&quot;/&gt;&lt;property id=&quot;20307&quot; value=&quot;511&quot;/&gt;&lt;/object&gt;&lt;object type=&quot;3&quot; unique_id=&quot;10059&quot;&gt;&lt;property id=&quot;20148&quot; value=&quot;5&quot;/&gt;&lt;property id=&quot;20300&quot; value=&quot;Slide 57 - &amp;quot;¿Como se ve la exposición a los saborizantes?&amp;quot;&quot;/&gt;&lt;property id=&quot;20307&quot; value=&quot;577&quot;/&gt;&lt;/object&gt;&lt;object type=&quot;3&quot; unique_id=&quot;10060&quot;&gt;&lt;property id=&quot;20148&quot; value=&quot;5&quot;/&gt;&lt;property id=&quot;20300&quot; value=&quot;Slide 58 - &amp;quot;¿Cómo se miden las exposiciones?&amp;quot;&quot;/&gt;&lt;property id=&quot;20307&quot; value=&quot;514&quot;/&gt;&lt;/object&gt;&lt;object type=&quot;3&quot; unique_id=&quot;10061&quot;&gt;&lt;property id=&quot;20148&quot; value=&quot;5&quot;/&gt;&lt;property id=&quot;20300&quot; value=&quot;Slide 59 - &amp;quot;¿De qué depende el nivel de exposición?&amp;quot;&quot;/&gt;&lt;property id=&quot;20307&quot; value=&quot;574&quot;/&gt;&lt;/object&gt;&lt;object type=&quot;3&quot; unique_id=&quot;10062&quot;&gt;&lt;property id=&quot;20148&quot; value=&quot;5&quot;/&gt;&lt;property id=&quot;20300&quot; value=&quot;Slide 60 - &amp;quot;¿Qué niveles de diacetil han sido medidos en los saborizantes?&amp;quot;&quot;/&gt;&lt;property id=&quot;20307&quot; value=&quot;687&quot;/&gt;&lt;/object&gt;&lt;object type=&quot;3&quot; unique_id=&quot;10063&quot;&gt;&lt;property id=&quot;20148&quot; value=&quot;5&quot;/&gt;&lt;property id=&quot;20300&quot; value=&quot;Slide 56 - &amp;quot;¿Cómo sé si es peligroso?&amp;quot;&quot;/&gt;&lt;property id=&quot;20307&quot; value=&quot;598&quot;/&gt;&lt;/object&gt;&lt;object type=&quot;3&quot; unique_id=&quot;10064&quot;&gt;&lt;property id=&quot;20148&quot; value=&quot;5&quot;/&gt;&lt;property id=&quot;20300&quot; value=&quot;Slide 61 - &amp;quot;¿Cómo se controla la exposición a los saborizantes?&amp;quot;&quot;/&gt;&lt;property id=&quot;20307&quot; value=&quot;681&quot;/&gt;&lt;/object&gt;&lt;object type=&quot;3&quot; unique_id=&quot;10065&quot;&gt;&lt;property id=&quot;20148&quot; value=&quot;5&quot;/&gt;&lt;property id=&quot;20300&quot; value=&quot;Slide 62 - &amp;quot;¿Funciona la Sustitución?&amp;quot;&quot;/&gt;&lt;property id=&quot;20307&quot; value=&quot;683&quot;/&gt;&lt;/object&gt;&lt;object type=&quot;3&quot; unique_id=&quot;10066&quot;&gt;&lt;property id=&quot;20148&quot; value=&quot;5&quot;/&gt;&lt;property id=&quot;20300&quot; value=&quot;Slide 63 - &amp;quot;¿Cual es la mejor solución?&amp;quot;&quot;/&gt;&lt;property id=&quot;20307&quot; value=&quot;581&quot;/&gt;&lt;/object&gt;&lt;object type=&quot;3&quot; unique_id=&quot;10067&quot;&gt;&lt;property id=&quot;20148&quot; value=&quot;5&quot;/&gt;&lt;property id=&quot;20300&quot; value=&quot;Slide 64 - &amp;quot;¿Cuál es la mejor solución?&amp;quot;&quot;/&gt;&lt;property id=&quot;20307&quot; value=&quot;684&quot;/&gt;&lt;/object&gt;&lt;object type=&quot;3&quot; unique_id=&quot;10068&quot;&gt;&lt;property id=&quot;20148&quot; value=&quot;5&quot;/&gt;&lt;property id=&quot;20300&quot; value=&quot;Slide 65 - &amp;quot;¿Qué es el aislamiento de procesos?&amp;quot;&quot;/&gt;&lt;property id=&quot;20307&quot; value=&quot;582&quot;/&gt;&lt;/object&gt;&lt;object type=&quot;3&quot; unique_id=&quot;10069&quot;&gt;&lt;property id=&quot;20148&quot; value=&quot;5&quot;/&gt;&lt;property id=&quot;20300&quot; value=&quot;Slide 66 - &amp;quot;¿Qué es la ventilación local para extracción?&amp;quot;&quot;/&gt;&lt;property id=&quot;20307&quot; value=&quot;583&quot;/&gt;&lt;/object&gt;&lt;object type=&quot;3&quot; unique_id=&quot;10070&quot;&gt;&lt;property id=&quot;20148&quot; value=&quot;5&quot;/&gt;&lt;property id=&quot;20300&quot; value=&quot;Slide 67 - &amp;quot;¿La ventilación reduce la exposición?&amp;quot;&quot;/&gt;&lt;property id=&quot;20307&quot; value=&quot;686&quot;/&gt;&lt;/object&gt;&lt;object type=&quot;3&quot; unique_id=&quot;10071&quot;&gt;&lt;property id=&quot;20148&quot; value=&quot;5&quot;/&gt;&lt;property id=&quot;20300&quot; value=&quot;Slide 68 - &amp;quot;Actividad de Ventilación &amp;quot;&quot;/&gt;&lt;property id=&quot;20307&quot; value=&quot;601&quot;/&gt;&lt;/object&gt;&lt;object type=&quot;3&quot; unique_id=&quot;10072&quot;&gt;&lt;property id=&quot;20148&quot; value=&quot;5&quot;/&gt;&lt;property id=&quot;20300&quot; value=&quot;Slide 70 - &amp;quot;¿Cómo utilizo la ventilación correctamente?&amp;quot;&quot;/&gt;&lt;property id=&quot;20307&quot; value=&quot;596&quot;/&gt;&lt;/object&gt;&lt;object type=&quot;3&quot; unique_id=&quot;10073&quot;&gt;&lt;property id=&quot;20148&quot; value=&quot;5&quot;/&gt;&lt;property id=&quot;20300&quot; value=&quot;Slide 71 - &amp;quot;¿Qué puede hacer para reducir la exposición? &amp;quot;&quot;/&gt;&lt;property id=&quot;20307&quot; value=&quot;585&quot;/&gt;&lt;/object&gt;&lt;object type=&quot;3&quot; unique_id=&quot;10074&quot;&gt;&lt;property id=&quot;20148&quot; value=&quot;5&quot;/&gt;&lt;property id=&quot;20300&quot; value=&quot;Slide 72 - &amp;quot;¿Qué pasa si soy un trabajador de laboratorio?&amp;quot;&quot;/&gt;&lt;property id=&quot;20307&quot; value=&quot;688&quot;/&gt;&lt;/object&gt;&lt;object type=&quot;3&quot; unique_id=&quot;10075&quot;&gt;&lt;property id=&quot;20148&quot; value=&quot;5&quot;/&gt;&lt;property id=&quot;20300&quot; value=&quot;Slide 73 - &amp;quot;¿Qué pasa con la limpieza?&amp;quot;&quot;/&gt;&lt;property id=&quot;20307&quot; value=&quot;586&quot;/&gt;&lt;/object&gt;&lt;object type=&quot;3&quot; unique_id=&quot;10076&quot;&gt;&lt;property id=&quot;20148&quot; value=&quot;5&quot;/&gt;&lt;property id=&quot;20300&quot; value=&quot;Slide 74 - &amp;quot;¿Cuándo debo usar un respirador?&amp;quot;&quot;/&gt;&lt;property id=&quot;20307&quot; value=&quot;587&quot;/&gt;&lt;/object&gt;&lt;object type=&quot;3&quot; unique_id=&quot;10077&quot;&gt;&lt;property id=&quot;20148&quot; value=&quot;5&quot;/&gt;&lt;property id=&quot;20300&quot; value=&quot;Slide 75 - &amp;quot;¿Cómo sé si mi respirador está funcionando?&amp;quot;&quot;/&gt;&lt;property id=&quot;20307&quot; value=&quot;685&quot;/&gt;&lt;/object&gt;&lt;object type=&quot;3&quot; unique_id=&quot;10078&quot;&gt;&lt;property id=&quot;20148&quot; value=&quot;5&quot;/&gt;&lt;property id=&quot;20300&quot; value=&quot;Slide 76 - &amp;quot;¿Qué pasa con la protección de los ojos y la piel?&amp;quot;&quot;/&gt;&lt;property id=&quot;20307&quot; value=&quot;539&quot;/&gt;&lt;/object&gt;&lt;object type=&quot;3&quot; unique_id=&quot;10079&quot;&gt;&lt;property id=&quot;20148&quot; value=&quot;5&quot;/&gt;&lt;property id=&quot;20300&quot; value=&quot;Slide 77 - &amp;quot;¿Cómo encaja todo esto?&amp;quot;&quot;/&gt;&lt;property id=&quot;20307&quot; value=&quot;690&quot;/&gt;&lt;/object&gt;&lt;object type=&quot;3&quot; unique_id=&quot;10080&quot;&gt;&lt;property id=&quot;20148&quot; value=&quot;5&quot;/&gt;&lt;property id=&quot;20300&quot; value=&quot;Slide 78 - &amp;quot;Concurso de Preguntas sobre la Exposición a los Saborizantes&amp;quot;&quot;/&gt;&lt;property id=&quot;20307&quot; value=&quot;643&quot;/&gt;&lt;/object&gt;&lt;object type=&quot;3&quot; unique_id=&quot;10081&quot;&gt;&lt;property id=&quot;20148&quot; value=&quot;5&quot;/&gt;&lt;property id=&quot;20300&quot; value=&quot;Slide 79 - &amp;quot;Concurso de Preguntas sobre la Exposición a los Saborizantes&amp;quot;&quot;/&gt;&lt;property id=&quot;20307&quot; value=&quot;644&quot;/&gt;&lt;/object&gt;&lt;object type=&quot;3&quot; unique_id=&quot;10082&quot;&gt;&lt;property id=&quot;20148&quot; value=&quot;5&quot;/&gt;&lt;property id=&quot;20300&quot; value=&quot;Slide 81 - &amp;quot;Concurso de Preguntas sobre la Exposición a los Saborizantes&amp;quot;&quot;/&gt;&lt;property id=&quot;20307&quot; value=&quot;645&quot;/&gt;&lt;/object&gt;&lt;object type=&quot;3&quot; unique_id=&quot;10083&quot;&gt;&lt;property id=&quot;20148&quot; value=&quot;5&quot;/&gt;&lt;property id=&quot;20300&quot; value=&quot;Slide 82 - &amp;quot;Concurso de Preguntas sobre la Exposición a los Saborizantes&amp;quot;&quot;/&gt;&lt;property id=&quot;20307&quot; value=&quot;646&quot;/&gt;&lt;/object&gt;&lt;object type=&quot;3&quot; unique_id=&quot;10084&quot;&gt;&lt;property id=&quot;20148&quot; value=&quot;5&quot;/&gt;&lt;property id=&quot;20300&quot; value=&quot;Slide 83 - &amp;quot;Concurso de Preguntas sobre la Exposición a los Saborizantes&amp;quot;&quot;/&gt;&lt;property id=&quot;20307&quot; value=&quot;647&quot;/&gt;&lt;/object&gt;&lt;object type=&quot;3&quot; unique_id=&quot;10085&quot;&gt;&lt;property id=&quot;20148&quot; value=&quot;5&quot;/&gt;&lt;property id=&quot;20300&quot; value=&quot;Slide 84 - &amp;quot;Concurso de Preguntas sobre la Exposición a los Saborizantes&amp;quot;&quot;/&gt;&lt;property id=&quot;20307&quot; value=&quot;648&quot;/&gt;&lt;/object&gt;&lt;object type=&quot;3&quot; unique_id=&quot;10086&quot;&gt;&lt;property id=&quot;20148&quot; value=&quot;5&quot;/&gt;&lt;property id=&quot;20300&quot; value=&quot;Slide 85 - &amp;quot;Concurso de Preguntas sobre la Exposición a los Saborizantes&amp;quot;&quot;/&gt;&lt;property id=&quot;20307&quot; value=&quot;649&quot;/&gt;&lt;/object&gt;&lt;object type=&quot;3&quot; unique_id=&quot;10087&quot;&gt;&lt;property id=&quot;20148&quot; value=&quot;5&quot;/&gt;&lt;property id=&quot;20300&quot; value=&quot;Slide 86 - &amp;quot;Concurso de Preguntas sobre la Exposición a los Saborizantes&amp;quot;&quot;/&gt;&lt;property id=&quot;20307&quot; value=&quot;650&quot;/&gt;&lt;/object&gt;&lt;object type=&quot;3&quot; unique_id=&quot;10088&quot;&gt;&lt;property id=&quot;20148&quot; value=&quot;5&quot;/&gt;&lt;property id=&quot;20300&quot; value=&quot;Slide 87 - &amp;quot;Concurso de Preguntas sobre la Exposición a los Saborizantes&amp;quot;&quot;/&gt;&lt;property id=&quot;20307&quot; value=&quot;651&quot;/&gt;&lt;/object&gt;&lt;object type=&quot;3&quot; unique_id=&quot;10089&quot;&gt;&lt;property id=&quot;20148&quot; value=&quot;5&quot;/&gt;&lt;property id=&quot;20300&quot; value=&quot;Slide 88 - &amp;quot;Concurso de Preguntas sobre la Exposición a los Saborizantes&amp;quot;&quot;/&gt;&lt;property id=&quot;20307&quot; value=&quot;652&quot;/&gt;&lt;/object&gt;&lt;object type=&quot;3&quot; unique_id=&quot;10090&quot;&gt;&lt;property id=&quot;20148&quot; value=&quot;5&quot;/&gt;&lt;property id=&quot;20300&quot; value=&quot;Slide 89&quot;/&gt;&lt;property id=&quot;20307&quot; value=&quot;602&quot;/&gt;&lt;/object&gt;&lt;object type=&quot;3&quot; unique_id=&quot;10091&quot;&gt;&lt;property id=&quot;20148&quot; value=&quot;5&quot;/&gt;&lt;property id=&quot;20300&quot; value=&quot;Slide 69 - &amp;quot;Actividad de Ventilación&amp;quot;&quot;/&gt;&lt;property id=&quot;20307&quot; value=&quot;721&quot;/&gt;&lt;/object&gt;&lt;object type=&quot;3&quot; unique_id=&quot;10092&quot;&gt;&lt;property id=&quot;20148&quot; value=&quot;5&quot;/&gt;&lt;property id=&quot;20300&quot; value=&quot;Slide 80 - &amp;quot;Concurso de Preguntas sobre la Exposición a los Saborizantes&amp;quot;&quot;/&gt;&lt;property id=&quot;20307&quot; value=&quot;722&quot;/&gt;&lt;/object&gt;&lt;object type=&quot;3&quot; unique_id=&quot;11822&quot;&gt;&lt;property id=&quot;20148&quot; value=&quot;5&quot;/&gt;&lt;property id=&quot;20300&quot; value=&quot;Slide 48 - &amp;quot;Concurso de Preguntas sobre &amp;#x0D;&amp;#x0A;los Efectos a la Salud&amp;quot;&quot;/&gt;&lt;property id=&quot;20307&quot; value=&quot;723&quot;/&gt;&lt;/object&gt;&lt;object type=&quot;3&quot; unique_id=&quot;11823&quot;&gt;&lt;property id=&quot;20148&quot; value=&quot;5&quot;/&gt;&lt;property id=&quot;20300&quot; value=&quot;Slide 49 - &amp;quot;Concurso de Preguntas sobre &amp;#x0D;&amp;#x0A;los Efectos a la Salud&amp;quot;&quot;/&gt;&lt;property id=&quot;20307&quot; value=&quot;72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1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8&quot;&gt;&lt;nocMode&quot;Auto&quot;&gt;&lt;correct&quot;4&quot;&gt;&lt;highlight&quot;true&quot;&gt;&lt;hlColor&quot;-23296&quot;&gt;&gt;&gt;"/>
  <p:tag name="KPI_HAS_CHAR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2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0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1&quot;&gt;&lt;nocMode&quot;Auto&quot;&gt;&lt;correct&quot;4&quot;&gt;&lt;highlight&quot;true&quot;&gt;&lt;hlColor&quot;-23296&quot;&gt;&gt;&gt;"/>
  <p:tag name="KPI_HAS_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6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3&quot;&gt;&lt;nocMode&quot;Auto&quot;&gt;&lt;correct&quot;2&quot;&gt;&lt;highlight&quot;true&quot;&gt;&lt;hlColor&quot;-23296&quot;&gt;&gt;&gt;"/>
  <p:tag name="KPI_HAS_CHAR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5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9&quot;&gt;&lt;nocMode&quot;Auto&quot;&gt;&lt;correct&quot;1&quot;&gt;&lt;highlight&quot;true&quot;&gt;&lt;hlColor&quot;-23296&quot;&gt;&gt;&gt;"/>
  <p:tag name="KPI_HAS_CHAR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6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5-001&quot;&gt;&lt;nocMode&quot;Auto&quot;&gt;&lt;correct&quot;2&quot;&gt;&lt;highlight&quot;true&quot;&gt;&lt;hlColor&quot;-23296&quot;&gt;&gt;&gt;"/>
  <p:tag name="KPI_HAS_CHAR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3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5-003&quot;&gt;&lt;nocMode&quot;Auto&quot;&gt;&lt;correct&quot;1&quot;&gt;&lt;highlight&quot;true&quot;&gt;&lt;hlColor&quot;-23296&quot;&gt;&gt;&gt;"/>
  <p:tag name="KPI_HAS_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8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5-002&quot;&gt;&lt;nocMode&quot;Auto&quot;&gt;&lt;correct&quot;1&quot;&gt;&lt;highlight&quot;true&quot;&gt;&lt;hlColor&quot;-23296&quot;&gt;&gt;&gt;"/>
  <p:tag name="KPI_HAS_CHAR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2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2&quot;&gt;&lt;nocMode&quot;Auto&quot;&gt;&lt;highlight&quot;true&quot;&gt;&lt;hlColor&quot;-23296&quot;&gt;&lt;correct&quot;3&quot;&gt;&gt;&gt;"/>
  <p:tag name="KPI_HAS_CHAR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24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5-005&quot;&gt;&lt;nocMode&quot;Auto&quot;&gt;&lt;correct&quot;2&quot;&gt;&lt;highlight&quot;true&quot;&gt;&lt;hlColor&quot;-23296&quot;&gt;&gt;&gt;"/>
  <p:tag name="KPI_HAS_CHAR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5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6&quot;&gt;&lt;nocMode&quot;Auto&quot;&gt;&lt;correct&quot;4&quot;&gt;&lt;highlight&quot;true&quot;&gt;&lt;hlColor&quot;-23296&quot;&gt;&gt;&gt;"/>
  <p:tag name="KPI_HAS_CHAR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3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19&quot;&gt;&lt;nocMode&quot;Auto&quot;&gt;&lt;highlight&quot;true&quot;&gt;&lt;hlColor&quot;-23296&quot;&gt;&lt;correct&quot;2&quot;&gt;&gt;&gt;"/>
  <p:tag name="KPI_HAS_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19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7&quot;&gt;&lt;nocMode&quot;Auto&quot;&gt;&lt;correct&quot;3&quot;&gt;&lt;highlight&quot;true&quot;&gt;&lt;hlColor&quot;-23296&quot;&gt;&gt;&gt;"/>
  <p:tag name="KPI_HAS_CHAR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4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8&quot;&gt;&lt;nocMode&quot;Auto&quot;&gt;&lt;correct&quot;1&quot;&gt;&lt;highlight&quot;true&quot;&gt;&lt;hlColor&quot;-23296&quot;&gt;&gt;&gt;"/>
  <p:tag name="KPI_HAS_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&quot;&gt;&lt;nocMode&quot;Auto&quot;&gt;&lt;correct&quot;1&quot;&gt;&lt;highlight&quot;true&quot;&gt;&lt;hlColor&quot;-23296&quot;&gt;&gt;&gt;"/>
  <p:tag name="KPI_HAS_CHAR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8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9&quot;&gt;&lt;nocMode&quot;Auto&quot;&gt;&lt;correct&quot;1&quot;&gt;&lt;highlight&quot;true&quot;&gt;&lt;hlColor&quot;-23296&quot;&gt;&gt;&gt;"/>
  <p:tag name="KPI_HAS_CHAR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9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10&quot;&gt;&lt;nocMode&quot;Auto&quot;&gt;&lt;correct&quot;2&quot;&gt;&lt;highlight&quot;true&quot;&gt;&lt;hlColor&quot;-23296&quot;&gt;&gt;&gt;"/>
  <p:tag name="KPI_HAS_CHAR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10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11&quot;&gt;&lt;nocMode&quot;Auto&quot;&gt;&lt;correct&quot;1&quot;&gt;&lt;highlight&quot;true&quot;&gt;&lt;hlColor&quot;-23296&quot;&gt;&gt;&gt;"/>
  <p:tag name="KPI_HAS_CHAR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11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12&quot;&gt;&lt;nocMode&quot;Auto&quot;&gt;&lt;correct&quot;1&quot;&gt;&lt;highlight&quot;true&quot;&gt;&lt;hlColor&quot;-23296&quot;&gt;&gt;&gt;"/>
  <p:tag name="KPI_HAS_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  <p:tag name="KPISOUNDTYPE" val="no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12&quot;&gt;&lt;questionIds&quot;&quot;&gt;&lt;isTemp&quot;&quot;&gt;&lt;update&quot;true&quot;&gt;&lt;labels&quot;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4&quot;&gt;&lt;nocMode&quot;Auto&quot;&gt;&lt;correct&quot;2&quot;&gt;&lt;highlight&quot;true&quot;&gt;&lt;hlColor&quot;-23296&quot;&gt;&gt;&gt;"/>
  <p:tag name="KPI_HAS_CHAR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STOPSPOLLING" val="true"/>
  <p:tag name="KPICLO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30&quot;&gt;&lt;questionIds&quot;&quot;&gt;&lt;isTemp&quot;&quot;&gt;&lt;update&quot;&quot;&gt;&lt;labels&quot;1;2;3;4&quot;&gt;&lt;dp&quot;0&quot;&gt;&lt;groups&quot;&quot;&gt;&lt;groupsType&quot;0&quot;&gt;&lt;legend&quot;&quot;&gt;&lt;legendState&quot;&quot;&gt;&lt;numberOfSets&quot;&quot;&gt;&lt;actualResponses&quot;false&quot;&gt;&lt;meanScores&quot;&quot;&gt;&lt;uvw&quot;true&quot;&gt;&gt;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20-005&quot;&gt;&lt;nocMode&quot;Auto&quot;&gt;&lt;correct&quot;4&quot;&gt;&lt;highlight&quot;true&quot;&gt;&lt;hlColor&quot;-23296&quot;&gt;&gt;&gt;"/>
  <p:tag name="KPI_HAS_CHART" val="true"/>
</p:tagLst>
</file>

<file path=ppt/theme/theme1.xml><?xml version="1.0" encoding="utf-8"?>
<a:theme xmlns:a="http://schemas.openxmlformats.org/drawingml/2006/main" name="CSUPresentation0507_Abridge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CSUPresentation0507_Abridg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UPresentation0507_Abridg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UPresentation0507_Abridg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UPresentation0507_Abridg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UPresentation0507_Abridg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UPresentation0507_Abridg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UPresentation0507_Abridg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UPresentation0507_Abridg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32703</TotalTime>
  <Words>1196</Words>
  <Application>Microsoft Office PowerPoint</Application>
  <PresentationFormat>On-screen Show (4:3)</PresentationFormat>
  <Paragraphs>190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CSUPresentation0507_Abridged</vt:lpstr>
      <vt:lpstr>Reconocimiento y Control de los Riesgos Respiratorios en la Industria de los  Saborizantes</vt:lpstr>
      <vt:lpstr>Limitación de Responsabilidad</vt:lpstr>
      <vt:lpstr>Actividad de Simulación de las Vías Respiratorias</vt:lpstr>
      <vt:lpstr>Concurso de Preguntas sobre los Efectos a la Salud y la Vigilancia Médica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Concurso de Preguntas sobre  los Efectos a la Salud</vt:lpstr>
      <vt:lpstr>Actividad de Ventilación </vt:lpstr>
      <vt:lpstr>Actividad de Ventilación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  <vt:lpstr>Concurso de Preguntas sobre la Exposición a los Saborizantes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Flavor Exposure Slides</dc:title>
  <dc:creator>Samantha Kantrowitz</dc:creator>
  <cp:lastModifiedBy>Vosburgh, Linda - OSHA</cp:lastModifiedBy>
  <cp:revision>771</cp:revision>
  <cp:lastPrinted>2012-03-29T21:17:32Z</cp:lastPrinted>
  <dcterms:created xsi:type="dcterms:W3CDTF">2008-04-11T23:40:37Z</dcterms:created>
  <dcterms:modified xsi:type="dcterms:W3CDTF">2013-03-27T16:47:32Z</dcterms:modified>
</cp:coreProperties>
</file>